
<file path=[Content_Types].xml><?xml version="1.0" encoding="utf-8"?>
<Types xmlns="http://schemas.openxmlformats.org/package/2006/content-types">
  <Override PartName="/ppt/slides/slide41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17.xml" ContentType="application/vnd.openxmlformats-officedocument.presentationml.slide+xml"/>
  <Override PartName="/ppt/slides/slide50.xml" ContentType="application/vnd.openxmlformats-officedocument.presentationml.slide+xml"/>
  <Override PartName="/ppt/slides/slide18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60.xml" ContentType="application/vnd.openxmlformats-officedocument.presentationml.slide+xml"/>
  <Override PartName="/ppt/slides/slide28.xml" ContentType="application/vnd.openxmlformats-officedocument.presentationml.slide+xml"/>
  <Override PartName="/ppt/slides/slide37.xml" ContentType="application/vnd.openxmlformats-officedocument.presentationml.slide+xml"/>
  <Override PartName="/ppt/slides/slide70.xml" ContentType="application/vnd.openxmlformats-officedocument.presentationml.slide+xml"/>
  <Override PartName="/ppt/slides/slide9.xml" ContentType="application/vnd.openxmlformats-officedocument.presentationml.slide+xml"/>
  <Override PartName="/ppt/notesSlides/notesSlide45.xml" ContentType="application/vnd.openxmlformats-officedocument.presentationml.notesSlide+xml"/>
  <Override PartName="/ppt/slides/slide47.xml" ContentType="application/vnd.openxmlformats-officedocument.presentationml.slide+xml"/>
  <Override PartName="/ppt/notesSlides/notesSlide55.xml" ContentType="application/vnd.openxmlformats-officedocument.presentationml.notes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64.xml" ContentType="application/vnd.openxmlformats-officedocument.presentationml.notesSlide+xml"/>
  <Override PartName="/ppt/slides/slide66.xml" ContentType="application/vnd.openxmlformats-officedocument.presentationml.slide+xml"/>
  <Override PartName="/ppt/theme/theme1.xml" ContentType="application/vnd.openxmlformats-officedocument.theme+xml"/>
  <Override PartName="/ppt/notesSlides/notesSlide74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75.xml" ContentType="application/vnd.openxmlformats-officedocument.presentationml.slide+xml"/>
  <Override PartName="/ppt/slides/slide85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Default Extension="jpeg" ContentType="image/jpeg"/>
  <Override PartName="/ppt/notesSlides/notesSlide11.xml" ContentType="application/vnd.openxmlformats-officedocument.presentationml.notesSlide+xml"/>
  <Override PartName="/ppt/slides/slide112.xml" ContentType="application/vnd.openxmlformats-officedocument.presentationml.slide+xml"/>
  <Override PartName="/ppt/slides/slide13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23.xml" ContentType="application/vnd.openxmlformats-officedocument.presentationml.slide+xml"/>
  <Override PartName="/ppt/notesSlides/notesSlide31.xml" ContentType="application/vnd.openxmlformats-officedocument.presentationml.notesSlide+xml"/>
  <Override PartName="/ppt/slides/slide32.xml" ContentType="application/vnd.openxmlformats-officedocument.presentationml.slide+xml"/>
  <Override PartName="/ppt/slides/slide4.xml" ContentType="application/vnd.openxmlformats-officedocument.presentationml.slide+xml"/>
  <Override PartName="/ppt/notesSlides/notesSlide40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108.xml" ContentType="application/vnd.openxmlformats-officedocument.presentationml.slide+xml"/>
  <Override PartName="/ppt/slides/slide42.xml" ContentType="application/vnd.openxmlformats-officedocument.presentationml.slide+xml"/>
  <Override PartName="/ppt/slideMasters/slideMaster2.xml" ContentType="application/vnd.openxmlformats-officedocument.presentationml.slideMaster+xml"/>
  <Override PartName="/ppt/notesSlides/notesSlide17.xml" ContentType="application/vnd.openxmlformats-officedocument.presentationml.notesSlide+xml"/>
  <Override PartName="/ppt/notesSlides/notesSlide50.xml" ContentType="application/vnd.openxmlformats-officedocument.presentationml.notesSlide+xml"/>
  <Override PartName="/ppt/slides/slide51.xml" ContentType="application/vnd.openxmlformats-officedocument.presentationml.slide+xml"/>
  <Override PartName="/ppt/slides/slide19.xml" ContentType="application/vnd.openxmlformats-officedocument.presentationml.slide+xml"/>
  <Override PartName="/ppt/notesSlides/notesSlide27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s/slide61.xml" ContentType="application/vnd.openxmlformats-officedocument.presentationml.slide+xml"/>
  <Override PartName="/ppt/slides/slide29.xml" ContentType="application/vnd.openxmlformats-officedocument.presentationml.slide+xml"/>
  <Override PartName="/ppt/notesSlides/notesSlide36.xml" ContentType="application/vnd.openxmlformats-officedocument.presentationml.notesSlide+xml"/>
  <Override PartName="/ppt/slides/slide38.xml" ContentType="application/vnd.openxmlformats-officedocument.presentationml.slide+xml"/>
  <Override PartName="/ppt/slides/slide71.xml" ContentType="application/vnd.openxmlformats-officedocument.presentationml.slide+xml"/>
  <Override PartName="/ppt/notesSlides/notesSlide46.xml" ContentType="application/vnd.openxmlformats-officedocument.presentationml.notesSlide+xml"/>
  <Override PartName="/ppt/slides/slide80.xml" ContentType="application/vnd.openxmlformats-officedocument.presentationml.slide+xml"/>
  <Override PartName="/ppt/slides/slide48.xml" ContentType="application/vnd.openxmlformats-officedocument.presentationml.slide+xml"/>
  <Override PartName="/ppt/notesSlides/notesSlide56.xml" ContentType="application/vnd.openxmlformats-officedocument.presentationml.notesSlide+xml"/>
  <Override PartName="/ppt/slides/slide57.xml" ContentType="application/vnd.openxmlformats-officedocument.presentationml.slide+xml"/>
  <Override PartName="/ppt/slides/slide90.xml" ContentType="application/vnd.openxmlformats-officedocument.presentationml.slide+xml"/>
  <Override PartName="/ppt/notesSlides/notesSlide65.xml" ContentType="application/vnd.openxmlformats-officedocument.presentationml.notesSlide+xml"/>
  <Override PartName="/ppt/slides/slide67.xml" ContentType="application/vnd.openxmlformats-officedocument.presentationml.slide+xml"/>
  <Override PartName="/ppt/theme/theme2.xml" ContentType="application/vnd.openxmlformats-officedocument.theme+xml"/>
  <Override PartName="/ppt/notesSlides/notesSlide75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76.xml" ContentType="application/vnd.openxmlformats-officedocument.presentationml.slide+xml"/>
  <Override PartName="/ppt/slides/slide86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2.xml" ContentType="application/vnd.openxmlformats-officedocument.presentationml.notesSlide+xml"/>
  <Override PartName="/ppt/slides/slide113.xml" ContentType="application/vnd.openxmlformats-officedocument.presentationml.slide+xml"/>
  <Override PartName="/ppt/slides/slide14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24.xml" ContentType="application/vnd.openxmlformats-officedocument.presentationml.slide+xml"/>
  <Default Extension="bin" ContentType="application/vnd.openxmlformats-officedocument.presentationml.printerSettings"/>
  <Override PartName="/ppt/notesSlides/notesSlide32.xml" ContentType="application/vnd.openxmlformats-officedocument.presentationml.notesSlide+xml"/>
  <Override PartName="/ppt/slides/slide33.xml" ContentType="application/vnd.openxmlformats-officedocument.presentationml.slide+xml"/>
  <Override PartName="/ppt/slides/slide5.xml" ContentType="application/vnd.openxmlformats-officedocument.presentationml.slide+xml"/>
  <Default Extension="xml" ContentType="application/xml"/>
  <Override PartName="/ppt/slides/slide109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43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8.xml" ContentType="application/vnd.openxmlformats-officedocument.presentationml.notesSlide+xml"/>
  <Override PartName="/ppt/notesSlides/notesSlide41.xml" ContentType="application/vnd.openxmlformats-officedocument.presentationml.notesSlide+xml"/>
  <Override PartName="/ppt/slides/slide52.xml" ContentType="application/vnd.openxmlformats-officedocument.presentationml.slide+xml"/>
  <Override PartName="/ppt/notesSlides/notesSlide51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28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s/slide62.xml" ContentType="application/vnd.openxmlformats-officedocument.presentationml.slide+xml"/>
  <Override PartName="/ppt/notesSlides/notesSlide37.xml" ContentType="application/vnd.openxmlformats-officedocument.presentationml.notesSlide+xml"/>
  <Override PartName="/ppt/notesSlides/notesSlide70.xml" ContentType="application/vnd.openxmlformats-officedocument.presentationml.notesSlide+xml"/>
  <Override PartName="/docProps/app.xml" ContentType="application/vnd.openxmlformats-officedocument.extended-properties+xml"/>
  <Override PartName="/ppt/slides/slide39.xml" ContentType="application/vnd.openxmlformats-officedocument.presentationml.slide+xml"/>
  <Override PartName="/ppt/notesSlides/notesSlide47.xml" ContentType="application/vnd.openxmlformats-officedocument.presentationml.notesSlide+xml"/>
  <Override PartName="/ppt/slides/slide81.xml" ContentType="application/vnd.openxmlformats-officedocument.presentationml.slide+xml"/>
  <Override PartName="/ppt/slides/slide49.xml" ContentType="application/vnd.openxmlformats-officedocument.presentationml.slide+xml"/>
  <Override PartName="/ppt/notesSlides/notesSlide57.xml" ContentType="application/vnd.openxmlformats-officedocument.presentationml.notesSlide+xml"/>
  <Override PartName="/ppt/slides/slide58.xml" ContentType="application/vnd.openxmlformats-officedocument.presentationml.slide+xml"/>
  <Override PartName="/ppt/slides/slide91.xml" ContentType="application/vnd.openxmlformats-officedocument.presentationml.slide+xml"/>
  <Override PartName="/ppt/notesSlides/notesSlide66.xml" ContentType="application/vnd.openxmlformats-officedocument.presentationml.notesSlide+xml"/>
  <Override PartName="/docProps/core.xml" ContentType="application/vnd.openxmlformats-package.core-properties+xml"/>
  <Override PartName="/ppt/slides/slide68.xml" ContentType="application/vnd.openxmlformats-officedocument.presentationml.slide+xml"/>
  <Override PartName="/ppt/theme/theme3.xml" ContentType="application/vnd.openxmlformats-officedocument.theme+xml"/>
  <Override PartName="/ppt/notesSlides/notesSlide4.xml" ContentType="application/vnd.openxmlformats-officedocument.presentationml.notesSlide+xml"/>
  <Override PartName="/ppt/slides/slide77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04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3.xml" ContentType="application/vnd.openxmlformats-officedocument.presentationml.notesSlide+xml"/>
  <Override PartName="/ppt/slides/slide114.xml" ContentType="application/vnd.openxmlformats-officedocument.presentationml.slide+xml"/>
  <Override PartName="/ppt/slides/slide15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33.xml" ContentType="application/vnd.openxmlformats-officedocument.presentationml.notesSlide+xml"/>
  <Override PartName="/ppt/slides/slide34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notesSlides/notesSlide42.xml" ContentType="application/vnd.openxmlformats-officedocument.presentationml.notesSlide+xml"/>
  <Override PartName="/ppt/slides/slide44.xml" ContentType="application/vnd.openxmlformats-officedocument.presentationml.slide+xml"/>
  <Override PartName="/ppt/notesSlides/notesSlide19.xml" ContentType="application/vnd.openxmlformats-officedocument.presentationml.notesSlide+xml"/>
  <Override PartName="/ppt/notesSlides/notesSlide52.xml" ContentType="application/vnd.openxmlformats-officedocument.presentationml.notesSlide+xml"/>
  <Override PartName="/ppt/slides/slide53.xml" ContentType="application/vnd.openxmlformats-officedocument.presentationml.slide+xml"/>
  <Override PartName="/ppt/notesSlides/notesSlide61.xml" ContentType="application/vnd.openxmlformats-officedocument.presentationml.notesSlide+xml"/>
  <Override PartName="/ppt/notesSlides/notesSlide29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s/slide63.xml" ContentType="application/vnd.openxmlformats-officedocument.presentationml.slide+xml"/>
  <Override PartName="/ppt/notesSlides/notesSlide38.xml" ContentType="application/vnd.openxmlformats-officedocument.presentationml.notesSlide+xml"/>
  <Override PartName="/ppt/notesSlides/notesSlide71.xml" ContentType="application/vnd.openxmlformats-officedocument.presentationml.notesSlide+xml"/>
  <Override PartName="/ppt/slides/slide72.xml" ContentType="application/vnd.openxmlformats-officedocument.presentationml.slide+xml"/>
  <Override PartName="/ppt/notesSlides/notesSlide48.xml" ContentType="application/vnd.openxmlformats-officedocument.presentationml.notesSlide+xml"/>
  <Override PartName="/ppt/slides/slide82.xml" ContentType="application/vnd.openxmlformats-officedocument.presentationml.slide+xml"/>
  <Override PartName="/ppt/notesSlides/notesSlide58.xml" ContentType="application/vnd.openxmlformats-officedocument.presentationml.notesSlide+xml"/>
  <Override PartName="/ppt/slides/slide92.xml" ContentType="application/vnd.openxmlformats-officedocument.presentationml.slide+xml"/>
  <Override PartName="/ppt/slides/slide59.xml" ContentType="application/vnd.openxmlformats-officedocument.presentationml.slide+xml"/>
  <Override PartName="/ppt/notesSlides/notesSlide67.xml" ContentType="application/vnd.openxmlformats-officedocument.presentationml.notesSlide+xml"/>
  <Override PartName="/ppt/slides/slide100.xml" ContentType="application/vnd.openxmlformats-officedocument.presentationml.slide+xml"/>
  <Override PartName="/ppt/slides/slide69.xml" ContentType="application/vnd.openxmlformats-officedocument.presentationml.slide+xml"/>
  <Override PartName="/ppt/theme/theme4.xml" ContentType="application/vnd.openxmlformats-officedocument.theme+xml"/>
  <Override PartName="/ppt/notesSlides/notesSlide5.xml" ContentType="application/vnd.openxmlformats-officedocument.presentationml.notesSlide+xml"/>
  <Override PartName="/ppt/slides/slide78.xml" ContentType="application/vnd.openxmlformats-officedocument.presentationml.slide+xml"/>
  <Override PartName="/ppt/slides/slide10.xml" ContentType="application/vnd.openxmlformats-officedocument.presentationml.slide+xml"/>
  <Override PartName="/ppt/slides/slide88.xml" ContentType="application/vnd.openxmlformats-officedocument.presentationml.slide+xml"/>
  <Override PartName="/ppt/slides/slide20.xml" ContentType="application/vnd.openxmlformats-officedocument.presentationml.slide+xml"/>
  <Override PartName="/ppt/slides/slide97.xml" ContentType="application/vnd.openxmlformats-officedocument.presentationml.slide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05.xml" ContentType="application/vnd.openxmlformats-officedocument.presentationml.slide+xml"/>
  <Override PartName="/ppt/notesSlides/notesSlide14.xml" ContentType="application/vnd.openxmlformats-officedocument.presentationml.notesSlide+xml"/>
  <Override PartName="/ppt/slides/slide115.xml" ContentType="application/vnd.openxmlformats-officedocument.presentationml.slide+xml"/>
  <Override PartName="/ppt/slides/slide16.xml" ContentType="application/vnd.openxmlformats-officedocument.presentationml.slide+xml"/>
  <Override PartName="/ppt/viewProps.xml" ContentType="application/vnd.openxmlformats-officedocument.presentationml.viewProps+xml"/>
  <Override PartName="/ppt/notesSlides/notesSlide24.xml" ContentType="application/vnd.openxmlformats-officedocument.presentationml.notesSlide+xml"/>
  <Default Extension="rels" ContentType="application/vnd.openxmlformats-package.relationships+xml"/>
  <Override PartName="/ppt/slides/slide26.xml" ContentType="application/vnd.openxmlformats-officedocument.presentationml.slide+xml"/>
  <Override PartName="/ppt/notesSlides/notesSlide34.xml" ContentType="application/vnd.openxmlformats-officedocument.presentationml.notesSlide+xml"/>
  <Override PartName="/ppt/slides/slide35.xml" ContentType="application/vnd.openxmlformats-officedocument.presentationml.slide+xml"/>
  <Override PartName="/ppt/slides/slide7.xml" ContentType="application/vnd.openxmlformats-officedocument.presentationml.slide+xml"/>
  <Override PartName="/ppt/notesSlides/notesSlide43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s/slide45.xml" ContentType="application/vnd.openxmlformats-officedocument.presentationml.slide+xml"/>
  <Override PartName="/ppt/notesSlides/notesSlide53.xml" ContentType="application/vnd.openxmlformats-officedocument.presentationml.notesSlide+xml"/>
  <Override PartName="/ppt/slides/slide54.xml" ContentType="application/vnd.openxmlformats-officedocument.presentationml.slide+xml"/>
  <Override PartName="/ppt/notesSlides/notesSlide62.xml" ContentType="application/vnd.openxmlformats-officedocument.presentationml.notes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notesSlides/notesSlide39.xml" ContentType="application/vnd.openxmlformats-officedocument.presentationml.notesSlide+xml"/>
  <Override PartName="/ppt/notesSlides/notesSlide72.xml" ContentType="application/vnd.openxmlformats-officedocument.presentationml.notesSlide+xml"/>
  <Override PartName="/ppt/slides/slide73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49.xml" ContentType="application/vnd.openxmlformats-officedocument.presentationml.notesSlide+xml"/>
  <Override PartName="/ppt/slides/slide83.xml" ContentType="application/vnd.openxmlformats-officedocument.presentationml.slide+xml"/>
  <Override PartName="/ppt/notesSlides/notesSlide59.xml" ContentType="application/vnd.openxmlformats-officedocument.presentationml.notesSlide+xml"/>
  <Override PartName="/ppt/slides/slide93.xml" ContentType="application/vnd.openxmlformats-officedocument.presentationml.slide+xml"/>
  <Override PartName="/ppt/notesSlides/notesSlide68.xml" ContentType="application/vnd.openxmlformats-officedocument.presentationml.notesSlide+xml"/>
  <Override PartName="/ppt/slides/slide101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9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slides/slide110.xml" ContentType="application/vnd.openxmlformats-officedocument.presentationml.slide+xml"/>
  <Override PartName="/ppt/slides/slide89.xml" ContentType="application/vnd.openxmlformats-officedocument.presentationml.slide+xml"/>
  <Override PartName="/ppt/slides/slide21.xml" ContentType="application/vnd.openxmlformats-officedocument.presentationml.slide+xml"/>
  <Override PartName="/ppt/slides/slide98.xml" ContentType="application/vnd.openxmlformats-officedocument.presentationml.slide+xml"/>
  <Override PartName="/ppt/slides/slide30.xml" ContentType="application/vnd.openxmlformats-officedocument.presentationml.slide+xml"/>
  <Override PartName="/ppt/slides/slide2.xml" ContentType="application/vnd.openxmlformats-officedocument.presentationml.slide+xml"/>
  <Override PartName="/ppt/slides/slide106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40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5.xml" ContentType="application/vnd.openxmlformats-officedocument.presentationml.notesSlide+xml"/>
  <Override PartName="/ppt/slides/slide116.xml" ContentType="application/vnd.openxmlformats-officedocument.presentationml.slide+xml"/>
  <Override PartName="/ppt/slides/slide17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27.xml" ContentType="application/vnd.openxmlformats-officedocument.presentationml.slide+xml"/>
  <Override PartName="/ppt/notesSlides/notesSlide35.xml" ContentType="application/vnd.openxmlformats-officedocument.presentationml.notesSlide+xml"/>
  <Override PartName="/ppt/slides/slide36.xml" ContentType="application/vnd.openxmlformats-officedocument.presentationml.slide+xml"/>
  <Override PartName="/ppt/slides/slide8.xml" ContentType="application/vnd.openxmlformats-officedocument.presentationml.slide+xml"/>
  <Override PartName="/ppt/notesSlides/notesSlide44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s/slide46.xml" ContentType="application/vnd.openxmlformats-officedocument.presentationml.slide+xml"/>
  <Override PartName="/ppt/notesSlides/notesSlide54.xml" ContentType="application/vnd.openxmlformats-officedocument.presentationml.notesSlide+xml"/>
  <Override PartName="/ppt/slides/slide55.xml" ContentType="application/vnd.openxmlformats-officedocument.presentationml.slide+xml"/>
  <Override PartName="/ppt/notesSlides/notesSlide63.xml" ContentType="application/vnd.openxmlformats-officedocument.presentationml.notesSlide+xml"/>
  <Override PartName="/ppt/slides/slide65.xml" ContentType="application/vnd.openxmlformats-officedocument.presentationml.slide+xml"/>
  <Override PartName="/ppt/notesSlides/notesSlide73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74.xml" ContentType="application/vnd.openxmlformats-officedocument.presentationml.slide+xml"/>
  <Override PartName="/ppt/slides/slide84.xml" ContentType="application/vnd.openxmlformats-officedocument.presentationml.slide+xml"/>
  <Override PartName="/ppt/slides/slide94.xml" ContentType="application/vnd.openxmlformats-officedocument.presentationml.slide+xml"/>
  <Override PartName="/ppt/notesSlides/notesSlide69.xml" ContentType="application/vnd.openxmlformats-officedocument.presentationml.notesSlide+xml"/>
  <Override PartName="/ppt/slides/slide102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11.xml" ContentType="application/vnd.openxmlformats-officedocument.presentationml.slide+xml"/>
  <Override PartName="/ppt/slides/slide12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2.xml" ContentType="application/vnd.openxmlformats-officedocument.presentationml.slide+xml"/>
  <Override PartName="/ppt/slides/slide99.xml" ContentType="application/vnd.openxmlformats-officedocument.presentationml.slide+xml"/>
  <Override PartName="/ppt/notesSlides/notesSlide30.xml" ContentType="application/vnd.openxmlformats-officedocument.presentationml.notesSlide+xml"/>
  <Override PartName="/ppt/slides/slide31.xml" ContentType="application/vnd.openxmlformats-officedocument.presentationml.slide+xml"/>
  <Override PartName="/ppt/slides/slide3.xml" ContentType="application/vnd.openxmlformats-officedocument.presentationml.slide+xml"/>
  <Override PartName="/ppt/slides/slide107.xml" ContentType="application/vnd.openxmlformats-officedocument.presentationml.slide+xml"/>
  <Override PartName="/ppt/slideMasters/slideMaster1.xml" ContentType="application/vnd.openxmlformats-officedocument.presentationml.slideMaster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  <p:sldMasterId id="2147483660" r:id="rId2"/>
  </p:sldMasterIdLst>
  <p:notesMasterIdLst>
    <p:notesMasterId r:id="rId120"/>
  </p:notesMasterIdLst>
  <p:handoutMasterIdLst>
    <p:handoutMasterId r:id="rId121"/>
  </p:handoutMasterIdLst>
  <p:sldIdLst>
    <p:sldId id="281" r:id="rId3"/>
    <p:sldId id="605" r:id="rId4"/>
    <p:sldId id="437" r:id="rId5"/>
    <p:sldId id="438" r:id="rId6"/>
    <p:sldId id="482" r:id="rId7"/>
    <p:sldId id="483" r:id="rId8"/>
    <p:sldId id="441" r:id="rId9"/>
    <p:sldId id="442" r:id="rId10"/>
    <p:sldId id="458" r:id="rId11"/>
    <p:sldId id="459" r:id="rId12"/>
    <p:sldId id="460" r:id="rId13"/>
    <p:sldId id="461" r:id="rId14"/>
    <p:sldId id="462" r:id="rId15"/>
    <p:sldId id="484" r:id="rId16"/>
    <p:sldId id="598" r:id="rId17"/>
    <p:sldId id="463" r:id="rId18"/>
    <p:sldId id="464" r:id="rId19"/>
    <p:sldId id="465" r:id="rId20"/>
    <p:sldId id="467" r:id="rId21"/>
    <p:sldId id="468" r:id="rId22"/>
    <p:sldId id="470" r:id="rId23"/>
    <p:sldId id="471" r:id="rId24"/>
    <p:sldId id="472" r:id="rId25"/>
    <p:sldId id="473" r:id="rId26"/>
    <p:sldId id="474" r:id="rId27"/>
    <p:sldId id="475" r:id="rId28"/>
    <p:sldId id="476" r:id="rId29"/>
    <p:sldId id="477" r:id="rId30"/>
    <p:sldId id="485" r:id="rId31"/>
    <p:sldId id="478" r:id="rId32"/>
    <p:sldId id="479" r:id="rId33"/>
    <p:sldId id="480" r:id="rId34"/>
    <p:sldId id="481" r:id="rId35"/>
    <p:sldId id="609" r:id="rId36"/>
    <p:sldId id="610" r:id="rId37"/>
    <p:sldId id="606" r:id="rId38"/>
    <p:sldId id="577" r:id="rId39"/>
    <p:sldId id="578" r:id="rId40"/>
    <p:sldId id="579" r:id="rId41"/>
    <p:sldId id="581" r:id="rId42"/>
    <p:sldId id="582" r:id="rId43"/>
    <p:sldId id="583" r:id="rId44"/>
    <p:sldId id="584" r:id="rId45"/>
    <p:sldId id="585" r:id="rId46"/>
    <p:sldId id="586" r:id="rId47"/>
    <p:sldId id="587" r:id="rId48"/>
    <p:sldId id="588" r:id="rId49"/>
    <p:sldId id="589" r:id="rId50"/>
    <p:sldId id="590" r:id="rId51"/>
    <p:sldId id="591" r:id="rId52"/>
    <p:sldId id="592" r:id="rId53"/>
    <p:sldId id="593" r:id="rId54"/>
    <p:sldId id="594" r:id="rId55"/>
    <p:sldId id="595" r:id="rId56"/>
    <p:sldId id="596" r:id="rId57"/>
    <p:sldId id="607" r:id="rId58"/>
    <p:sldId id="602" r:id="rId59"/>
    <p:sldId id="604" r:id="rId60"/>
    <p:sldId id="488" r:id="rId61"/>
    <p:sldId id="489" r:id="rId62"/>
    <p:sldId id="490" r:id="rId63"/>
    <p:sldId id="491" r:id="rId64"/>
    <p:sldId id="492" r:id="rId65"/>
    <p:sldId id="493" r:id="rId66"/>
    <p:sldId id="494" r:id="rId67"/>
    <p:sldId id="495" r:id="rId68"/>
    <p:sldId id="496" r:id="rId69"/>
    <p:sldId id="497" r:id="rId70"/>
    <p:sldId id="599" r:id="rId71"/>
    <p:sldId id="498" r:id="rId72"/>
    <p:sldId id="499" r:id="rId73"/>
    <p:sldId id="500" r:id="rId74"/>
    <p:sldId id="501" r:id="rId75"/>
    <p:sldId id="502" r:id="rId76"/>
    <p:sldId id="503" r:id="rId77"/>
    <p:sldId id="504" r:id="rId78"/>
    <p:sldId id="505" r:id="rId79"/>
    <p:sldId id="506" r:id="rId80"/>
    <p:sldId id="507" r:id="rId81"/>
    <p:sldId id="600" r:id="rId82"/>
    <p:sldId id="508" r:id="rId83"/>
    <p:sldId id="509" r:id="rId84"/>
    <p:sldId id="510" r:id="rId85"/>
    <p:sldId id="511" r:id="rId86"/>
    <p:sldId id="512" r:id="rId87"/>
    <p:sldId id="514" r:id="rId88"/>
    <p:sldId id="515" r:id="rId89"/>
    <p:sldId id="517" r:id="rId90"/>
    <p:sldId id="520" r:id="rId91"/>
    <p:sldId id="611" r:id="rId92"/>
    <p:sldId id="521" r:id="rId93"/>
    <p:sldId id="524" r:id="rId94"/>
    <p:sldId id="612" r:id="rId95"/>
    <p:sldId id="613" r:id="rId96"/>
    <p:sldId id="525" r:id="rId97"/>
    <p:sldId id="526" r:id="rId98"/>
    <p:sldId id="527" r:id="rId99"/>
    <p:sldId id="535" r:id="rId100"/>
    <p:sldId id="536" r:id="rId101"/>
    <p:sldId id="537" r:id="rId102"/>
    <p:sldId id="608" r:id="rId103"/>
    <p:sldId id="541" r:id="rId104"/>
    <p:sldId id="542" r:id="rId105"/>
    <p:sldId id="543" r:id="rId106"/>
    <p:sldId id="544" r:id="rId107"/>
    <p:sldId id="545" r:id="rId108"/>
    <p:sldId id="546" r:id="rId109"/>
    <p:sldId id="547" r:id="rId110"/>
    <p:sldId id="548" r:id="rId111"/>
    <p:sldId id="549" r:id="rId112"/>
    <p:sldId id="550" r:id="rId113"/>
    <p:sldId id="551" r:id="rId114"/>
    <p:sldId id="552" r:id="rId115"/>
    <p:sldId id="553" r:id="rId116"/>
    <p:sldId id="554" r:id="rId117"/>
    <p:sldId id="555" r:id="rId118"/>
    <p:sldId id="556" r:id="rId1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CC3300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49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99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60" Type="http://schemas.openxmlformats.org/officeDocument/2006/relationships/slide" Target="slides/slide58.xml"/><Relationship Id="rId61" Type="http://schemas.openxmlformats.org/officeDocument/2006/relationships/slide" Target="slides/slide59.xml"/><Relationship Id="rId62" Type="http://schemas.openxmlformats.org/officeDocument/2006/relationships/slide" Target="slides/slide60.xml"/><Relationship Id="rId63" Type="http://schemas.openxmlformats.org/officeDocument/2006/relationships/slide" Target="slides/slide61.xml"/><Relationship Id="rId64" Type="http://schemas.openxmlformats.org/officeDocument/2006/relationships/slide" Target="slides/slide62.xml"/><Relationship Id="rId65" Type="http://schemas.openxmlformats.org/officeDocument/2006/relationships/slide" Target="slides/slide63.xml"/><Relationship Id="rId66" Type="http://schemas.openxmlformats.org/officeDocument/2006/relationships/slide" Target="slides/slide64.xml"/><Relationship Id="rId67" Type="http://schemas.openxmlformats.org/officeDocument/2006/relationships/slide" Target="slides/slide65.xml"/><Relationship Id="rId68" Type="http://schemas.openxmlformats.org/officeDocument/2006/relationships/slide" Target="slides/slide66.xml"/><Relationship Id="rId69" Type="http://schemas.openxmlformats.org/officeDocument/2006/relationships/slide" Target="slides/slide67.xml"/><Relationship Id="rId120" Type="http://schemas.openxmlformats.org/officeDocument/2006/relationships/notesMaster" Target="notesMasters/notesMaster1.xml"/><Relationship Id="rId121" Type="http://schemas.openxmlformats.org/officeDocument/2006/relationships/handoutMaster" Target="handoutMasters/handoutMaster1.xml"/><Relationship Id="rId122" Type="http://schemas.openxmlformats.org/officeDocument/2006/relationships/printerSettings" Target="printerSettings/printerSettings1.bin"/><Relationship Id="rId123" Type="http://schemas.openxmlformats.org/officeDocument/2006/relationships/presProps" Target="presProps.xml"/><Relationship Id="rId124" Type="http://schemas.openxmlformats.org/officeDocument/2006/relationships/viewProps" Target="viewProps.xml"/><Relationship Id="rId125" Type="http://schemas.openxmlformats.org/officeDocument/2006/relationships/theme" Target="theme/theme1.xml"/><Relationship Id="rId126" Type="http://schemas.openxmlformats.org/officeDocument/2006/relationships/tableStyles" Target="tableStyles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90" Type="http://schemas.openxmlformats.org/officeDocument/2006/relationships/slide" Target="slides/slide88.xml"/><Relationship Id="rId91" Type="http://schemas.openxmlformats.org/officeDocument/2006/relationships/slide" Target="slides/slide89.xml"/><Relationship Id="rId92" Type="http://schemas.openxmlformats.org/officeDocument/2006/relationships/slide" Target="slides/slide90.xml"/><Relationship Id="rId93" Type="http://schemas.openxmlformats.org/officeDocument/2006/relationships/slide" Target="slides/slide91.xml"/><Relationship Id="rId94" Type="http://schemas.openxmlformats.org/officeDocument/2006/relationships/slide" Target="slides/slide92.xml"/><Relationship Id="rId95" Type="http://schemas.openxmlformats.org/officeDocument/2006/relationships/slide" Target="slides/slide93.xml"/><Relationship Id="rId96" Type="http://schemas.openxmlformats.org/officeDocument/2006/relationships/slide" Target="slides/slide94.xml"/><Relationship Id="rId101" Type="http://schemas.openxmlformats.org/officeDocument/2006/relationships/slide" Target="slides/slide99.xml"/><Relationship Id="rId102" Type="http://schemas.openxmlformats.org/officeDocument/2006/relationships/slide" Target="slides/slide100.xml"/><Relationship Id="rId103" Type="http://schemas.openxmlformats.org/officeDocument/2006/relationships/slide" Target="slides/slide101.xml"/><Relationship Id="rId104" Type="http://schemas.openxmlformats.org/officeDocument/2006/relationships/slide" Target="slides/slide102.xml"/><Relationship Id="rId105" Type="http://schemas.openxmlformats.org/officeDocument/2006/relationships/slide" Target="slides/slide103.xml"/><Relationship Id="rId106" Type="http://schemas.openxmlformats.org/officeDocument/2006/relationships/slide" Target="slides/slide104.xml"/><Relationship Id="rId107" Type="http://schemas.openxmlformats.org/officeDocument/2006/relationships/slide" Target="slides/slide105.xml"/><Relationship Id="rId108" Type="http://schemas.openxmlformats.org/officeDocument/2006/relationships/slide" Target="slides/slide106.xml"/><Relationship Id="rId109" Type="http://schemas.openxmlformats.org/officeDocument/2006/relationships/slide" Target="slides/slide107.xml"/><Relationship Id="rId97" Type="http://schemas.openxmlformats.org/officeDocument/2006/relationships/slide" Target="slides/slide95.xml"/><Relationship Id="rId98" Type="http://schemas.openxmlformats.org/officeDocument/2006/relationships/slide" Target="slides/slide96.xml"/><Relationship Id="rId99" Type="http://schemas.openxmlformats.org/officeDocument/2006/relationships/slide" Target="slides/slide97.xml"/><Relationship Id="rId43" Type="http://schemas.openxmlformats.org/officeDocument/2006/relationships/slide" Target="slides/slide41.xml"/><Relationship Id="rId44" Type="http://schemas.openxmlformats.org/officeDocument/2006/relationships/slide" Target="slides/slide42.xml"/><Relationship Id="rId45" Type="http://schemas.openxmlformats.org/officeDocument/2006/relationships/slide" Target="slides/slide43.xml"/><Relationship Id="rId46" Type="http://schemas.openxmlformats.org/officeDocument/2006/relationships/slide" Target="slides/slide44.xml"/><Relationship Id="rId47" Type="http://schemas.openxmlformats.org/officeDocument/2006/relationships/slide" Target="slides/slide45.xml"/><Relationship Id="rId48" Type="http://schemas.openxmlformats.org/officeDocument/2006/relationships/slide" Target="slides/slide46.xml"/><Relationship Id="rId49" Type="http://schemas.openxmlformats.org/officeDocument/2006/relationships/slide" Target="slides/slide47.xml"/><Relationship Id="rId100" Type="http://schemas.openxmlformats.org/officeDocument/2006/relationships/slide" Target="slides/slide98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70" Type="http://schemas.openxmlformats.org/officeDocument/2006/relationships/slide" Target="slides/slide68.xml"/><Relationship Id="rId71" Type="http://schemas.openxmlformats.org/officeDocument/2006/relationships/slide" Target="slides/slide69.xml"/><Relationship Id="rId72" Type="http://schemas.openxmlformats.org/officeDocument/2006/relationships/slide" Target="slides/slide70.xml"/><Relationship Id="rId73" Type="http://schemas.openxmlformats.org/officeDocument/2006/relationships/slide" Target="slides/slide71.xml"/><Relationship Id="rId74" Type="http://schemas.openxmlformats.org/officeDocument/2006/relationships/slide" Target="slides/slide72.xml"/><Relationship Id="rId75" Type="http://schemas.openxmlformats.org/officeDocument/2006/relationships/slide" Target="slides/slide73.xml"/><Relationship Id="rId76" Type="http://schemas.openxmlformats.org/officeDocument/2006/relationships/slide" Target="slides/slide74.xml"/><Relationship Id="rId77" Type="http://schemas.openxmlformats.org/officeDocument/2006/relationships/slide" Target="slides/slide75.xml"/><Relationship Id="rId78" Type="http://schemas.openxmlformats.org/officeDocument/2006/relationships/slide" Target="slides/slide76.xml"/><Relationship Id="rId79" Type="http://schemas.openxmlformats.org/officeDocument/2006/relationships/slide" Target="slides/slide77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50" Type="http://schemas.openxmlformats.org/officeDocument/2006/relationships/slide" Target="slides/slide48.xml"/><Relationship Id="rId51" Type="http://schemas.openxmlformats.org/officeDocument/2006/relationships/slide" Target="slides/slide49.xml"/><Relationship Id="rId52" Type="http://schemas.openxmlformats.org/officeDocument/2006/relationships/slide" Target="slides/slide50.xml"/><Relationship Id="rId53" Type="http://schemas.openxmlformats.org/officeDocument/2006/relationships/slide" Target="slides/slide51.xml"/><Relationship Id="rId54" Type="http://schemas.openxmlformats.org/officeDocument/2006/relationships/slide" Target="slides/slide52.xml"/><Relationship Id="rId55" Type="http://schemas.openxmlformats.org/officeDocument/2006/relationships/slide" Target="slides/slide53.xml"/><Relationship Id="rId56" Type="http://schemas.openxmlformats.org/officeDocument/2006/relationships/slide" Target="slides/slide54.xml"/><Relationship Id="rId57" Type="http://schemas.openxmlformats.org/officeDocument/2006/relationships/slide" Target="slides/slide55.xml"/><Relationship Id="rId58" Type="http://schemas.openxmlformats.org/officeDocument/2006/relationships/slide" Target="slides/slide56.xml"/><Relationship Id="rId59" Type="http://schemas.openxmlformats.org/officeDocument/2006/relationships/slide" Target="slides/slide57.xml"/><Relationship Id="rId110" Type="http://schemas.openxmlformats.org/officeDocument/2006/relationships/slide" Target="slides/slide108.xml"/><Relationship Id="rId111" Type="http://schemas.openxmlformats.org/officeDocument/2006/relationships/slide" Target="slides/slide109.xml"/><Relationship Id="rId112" Type="http://schemas.openxmlformats.org/officeDocument/2006/relationships/slide" Target="slides/slide110.xml"/><Relationship Id="rId113" Type="http://schemas.openxmlformats.org/officeDocument/2006/relationships/slide" Target="slides/slide111.xml"/><Relationship Id="rId114" Type="http://schemas.openxmlformats.org/officeDocument/2006/relationships/slide" Target="slides/slide112.xml"/><Relationship Id="rId115" Type="http://schemas.openxmlformats.org/officeDocument/2006/relationships/slide" Target="slides/slide113.xml"/><Relationship Id="rId116" Type="http://schemas.openxmlformats.org/officeDocument/2006/relationships/slide" Target="slides/slide114.xml"/><Relationship Id="rId117" Type="http://schemas.openxmlformats.org/officeDocument/2006/relationships/slide" Target="slides/slide115.xml"/><Relationship Id="rId118" Type="http://schemas.openxmlformats.org/officeDocument/2006/relationships/slide" Target="slides/slide116.xml"/><Relationship Id="rId119" Type="http://schemas.openxmlformats.org/officeDocument/2006/relationships/slide" Target="slides/slide117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80" Type="http://schemas.openxmlformats.org/officeDocument/2006/relationships/slide" Target="slides/slide78.xml"/><Relationship Id="rId81" Type="http://schemas.openxmlformats.org/officeDocument/2006/relationships/slide" Target="slides/slide79.xml"/><Relationship Id="rId82" Type="http://schemas.openxmlformats.org/officeDocument/2006/relationships/slide" Target="slides/slide80.xml"/><Relationship Id="rId83" Type="http://schemas.openxmlformats.org/officeDocument/2006/relationships/slide" Target="slides/slide81.xml"/><Relationship Id="rId84" Type="http://schemas.openxmlformats.org/officeDocument/2006/relationships/slide" Target="slides/slide82.xml"/><Relationship Id="rId85" Type="http://schemas.openxmlformats.org/officeDocument/2006/relationships/slide" Target="slides/slide83.xml"/><Relationship Id="rId86" Type="http://schemas.openxmlformats.org/officeDocument/2006/relationships/slide" Target="slides/slide84.xml"/><Relationship Id="rId87" Type="http://schemas.openxmlformats.org/officeDocument/2006/relationships/slide" Target="slides/slide85.xml"/><Relationship Id="rId88" Type="http://schemas.openxmlformats.org/officeDocument/2006/relationships/slide" Target="slides/slide86.xml"/><Relationship Id="rId89" Type="http://schemas.openxmlformats.org/officeDocument/2006/relationships/slide" Target="slides/slide8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4C739D-8A28-FE46-A131-28132C298872}" type="datetimeFigureOut">
              <a:rPr lang="en-US" smtClean="0">
                <a:latin typeface="Arial"/>
              </a:rPr>
              <a:pPr/>
              <a:t>11/3/10</a:t>
            </a:fld>
            <a:endParaRPr lang="en-US" dirty="0">
              <a:latin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238BE3-6ED8-EA4A-B52D-D89742651B8C}" type="slidenum">
              <a:rPr lang="en-US" smtClean="0">
                <a:latin typeface="Arial"/>
              </a:rPr>
              <a:pPr/>
              <a:t>‹#›</a:t>
            </a:fld>
            <a:endParaRPr lang="en-US" dirty="0"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A953FB0F-2079-A941-8DAC-AE2ED21CB0D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pitchFamily="19" charset="-128"/>
        <a:cs typeface="ＭＳ Ｐゴシック" pitchFamily="1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pitchFamily="1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pitchFamily="1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pitchFamily="1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pitchFamily="1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6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7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8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9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0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1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2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3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5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6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7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8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9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0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1.xml"/></Relationships>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2.xml"/></Relationships>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3.xml"/></Relationships>
</file>

<file path=ppt/notesSlides/_rels/notesSlide5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5.xml"/></Relationships>
</file>

<file path=ppt/notesSlides/_rels/notesSlide6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6.xml"/></Relationships>
</file>

<file path=ppt/notesSlides/_rels/notesSlide6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7.xml"/></Relationships>
</file>

<file path=ppt/notesSlides/_rels/notesSlide6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8.xml"/></Relationships>
</file>

<file path=ppt/notesSlides/_rels/notesSlide6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9.xml"/></Relationships>
</file>

<file path=ppt/notesSlides/_rels/notesSlide6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0.xml"/></Relationships>
</file>

<file path=ppt/notesSlides/_rels/notesSlide6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1.xml"/></Relationships>
</file>

<file path=ppt/notesSlides/_rels/notesSlide6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2.xml"/></Relationships>
</file>

<file path=ppt/notesSlides/_rels/notesSlide6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3.xml"/></Relationships>
</file>

<file path=ppt/notesSlides/_rels/notesSlide6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5.xml"/></Relationships>
</file>

<file path=ppt/notesSlides/_rels/notesSlide7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6.xml"/></Relationships>
</file>

<file path=ppt/notesSlides/_rels/notesSlide7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7.xml"/></Relationships>
</file>

<file path=ppt/notesSlides/_rels/notesSlide7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8.xml"/></Relationships>
</file>

<file path=ppt/notesSlides/_rels/notesSlide7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9.xml"/></Relationships>
</file>

<file path=ppt/notesSlides/_rels/notesSlide7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24E08F-DB9E-0040-9218-FDE78FE78997}" type="slidenum">
              <a:rPr lang="en-US"/>
              <a:pPr/>
              <a:t>1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43C690-93BD-D54C-8F51-FC9C65619890}" type="slidenum">
              <a:rPr lang="en-US"/>
              <a:pPr/>
              <a:t>11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DD1298-61AD-0D40-81C8-4D751E866405}" type="slidenum">
              <a:rPr lang="en-US"/>
              <a:pPr/>
              <a:t>12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EBAF74-902F-C44B-B318-83B4888E70BD}" type="slidenum">
              <a:rPr lang="en-US"/>
              <a:pPr/>
              <a:t>13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2829D4-1100-8743-B4CA-729D6BC7B158}" type="slidenum">
              <a:rPr lang="en-US"/>
              <a:pPr/>
              <a:t>14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HTML may be non-well formed: e.g. &lt;br&gt; without &lt;/br&gt;.  Better: &lt;br/&gt;; XML must be well formed</a:t>
            </a:r>
          </a:p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HTML has semantics: &lt;br&gt; means newline, &lt;i&gt; means italic etc.  XML has no semantics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E0CB47-EAB1-1546-8D9C-3B0B0C618F14}" type="slidenum">
              <a:rPr lang="en-US"/>
              <a:pPr/>
              <a:t>16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31733D-C1ED-5748-A550-D4281EEF10E9}" type="slidenum">
              <a:rPr lang="en-US"/>
              <a:pPr/>
              <a:t>17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AD589F-0D3C-6A44-8515-01FA97AB9067}" type="slidenum">
              <a:rPr lang="en-US"/>
              <a:pPr/>
              <a:t>18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DE995D-4A4D-CF44-AF8D-59BCB02435DE}" type="slidenum">
              <a:rPr lang="en-US"/>
              <a:pPr/>
              <a:t>19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2BBA8F-689B-CB42-9079-3DB09095065B}" type="slidenum">
              <a:rPr lang="en-US"/>
              <a:pPr/>
              <a:t>20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496295-8E27-E54A-A8D2-746AB3A70CF3}" type="slidenum">
              <a:rPr lang="en-US"/>
              <a:pPr/>
              <a:t>21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C068DA-6902-4F40-BE7B-692768940738}" type="slidenum">
              <a:rPr lang="en-US"/>
              <a:pPr/>
              <a:t>3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9494FD-8C45-8A41-83CB-7D84D9E86BCF}" type="slidenum">
              <a:rPr lang="en-US"/>
              <a:pPr/>
              <a:t>22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1A1E87-141C-C14D-B1F3-B88C0667CC55}" type="slidenum">
              <a:rPr lang="en-US"/>
              <a:pPr/>
              <a:t>23</a:t>
            </a:fld>
            <a:endParaRPr 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6A1EB5-C433-ED4F-B955-D0724E8F4625}" type="slidenum">
              <a:rPr lang="en-US"/>
              <a:pPr/>
              <a:t>24</a:t>
            </a:fld>
            <a:endParaRPr 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7A2CA5-CDC9-724D-9F0B-63E73498AE58}" type="slidenum">
              <a:rPr lang="en-US"/>
              <a:pPr/>
              <a:t>25</a:t>
            </a:fld>
            <a:endParaRPr 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3E24D1-A46D-EC4F-90DD-D1887B3E52D4}" type="slidenum">
              <a:rPr lang="en-US"/>
              <a:pPr/>
              <a:t>26</a:t>
            </a:fld>
            <a:endParaRPr lang="en-US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3FFD23-58E9-B04E-BEB4-A4E35E2CC3C9}" type="slidenum">
              <a:rPr lang="en-US"/>
              <a:pPr/>
              <a:t>27</a:t>
            </a:fld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3A121B-73B1-644E-AE00-B66D6752F22E}" type="slidenum">
              <a:rPr lang="en-US"/>
              <a:pPr/>
              <a:t>28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15CA1D-99A7-BA46-BB41-D7EE991B9191}" type="slidenum">
              <a:rPr lang="en-US"/>
              <a:pPr/>
              <a:t>29</a:t>
            </a:fld>
            <a:endParaRPr 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46198F-F982-2F4A-9999-C9D785C65346}" type="slidenum">
              <a:rPr lang="en-US"/>
              <a:pPr/>
              <a:t>30</a:t>
            </a:fld>
            <a:endParaRPr lang="en-US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B9052B-AD42-2C47-BFC1-3C81ECFC9E24}" type="slidenum">
              <a:rPr lang="en-US"/>
              <a:pPr/>
              <a:t>31</a:t>
            </a:fld>
            <a:endParaRPr lang="en-US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59ACBF-681D-4F41-99DA-9AEEF87044BF}" type="slidenum">
              <a:rPr lang="en-US"/>
              <a:pPr/>
              <a:t>4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DA63C4-3B70-AD4C-8ECD-810D5964468C}" type="slidenum">
              <a:rPr lang="en-US"/>
              <a:pPr/>
              <a:t>32</a:t>
            </a:fld>
            <a:endParaRPr lang="en-US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4070F2-06E4-E349-BA9A-ACEA4DCE034C}" type="slidenum">
              <a:rPr lang="en-US"/>
              <a:pPr/>
              <a:t>33</a:t>
            </a:fld>
            <a:endParaRPr lang="en-US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4070F2-06E4-E349-BA9A-ACEA4DCE034C}" type="slidenum">
              <a:rPr lang="en-US"/>
              <a:pPr/>
              <a:t>34</a:t>
            </a:fld>
            <a:endParaRPr lang="en-US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4070F2-06E4-E349-BA9A-ACEA4DCE034C}" type="slidenum">
              <a:rPr lang="en-US"/>
              <a:pPr/>
              <a:t>35</a:t>
            </a:fld>
            <a:endParaRPr lang="en-US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FAD763-2D88-D149-BAEC-B5FCB32FF90B}" type="slidenum">
              <a:rPr lang="en-US"/>
              <a:pPr/>
              <a:t>59</a:t>
            </a:fld>
            <a:endParaRPr lang="en-US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w="12700" cap="flat">
            <a:solidFill>
              <a:schemeClr val="tx1"/>
            </a:solidFill>
          </a:ln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225" y="4341813"/>
            <a:ext cx="5033963" cy="4116387"/>
          </a:xfrm>
          <a:noFill/>
          <a:ln/>
        </p:spPr>
        <p:txBody>
          <a:bodyPr lIns="90333" tIns="44374" rIns="90333" bIns="44374"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21B419-CCBA-B041-9912-66F6FB93C604}" type="slidenum">
              <a:rPr lang="en-US"/>
              <a:pPr/>
              <a:t>60</a:t>
            </a:fld>
            <a:endParaRPr lang="en-US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5ABF47-853D-3949-B233-465DABB784DF}" type="slidenum">
              <a:rPr lang="en-US"/>
              <a:pPr/>
              <a:t>61</a:t>
            </a:fld>
            <a:endParaRPr lang="en-US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30998D-94EA-3740-A7EF-6E871D9CA192}" type="slidenum">
              <a:rPr lang="en-US"/>
              <a:pPr/>
              <a:t>62</a:t>
            </a:fld>
            <a:endParaRPr lang="en-US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051D0F-62A6-5E4B-8D09-9DFC6A2BD2CD}" type="slidenum">
              <a:rPr lang="en-US"/>
              <a:pPr/>
              <a:t>63</a:t>
            </a:fld>
            <a:endParaRPr lang="en-US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5A5BB5-C13D-A241-90EA-2F1E8EA65407}" type="slidenum">
              <a:rPr lang="en-US"/>
              <a:pPr/>
              <a:t>64</a:t>
            </a:fld>
            <a:endParaRPr lang="en-US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B24EE9-443C-414E-97BB-2512089EE33C}" type="slidenum">
              <a:rPr lang="en-US"/>
              <a:pPr/>
              <a:t>5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1A4D0D-A793-7646-85F3-B13E1986732B}" type="slidenum">
              <a:rPr lang="en-US"/>
              <a:pPr/>
              <a:t>65</a:t>
            </a:fld>
            <a:endParaRPr lang="en-US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EE308C-4F9E-AC49-A3DD-5D60BE0C5620}" type="slidenum">
              <a:rPr lang="en-US"/>
              <a:pPr/>
              <a:t>66</a:t>
            </a:fld>
            <a:endParaRPr lang="en-US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5DB03B-465E-0A4D-90AD-A2FB59E41111}" type="slidenum">
              <a:rPr lang="en-US"/>
              <a:pPr/>
              <a:t>67</a:t>
            </a:fld>
            <a:endParaRPr lang="en-US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4C7A28-0BDE-DD42-B6C2-9B646A60A4E6}" type="slidenum">
              <a:rPr lang="en-US"/>
              <a:pPr/>
              <a:t>68</a:t>
            </a:fld>
            <a:endParaRPr lang="en-US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27DF51-22C3-1446-AB8C-C96D8155A9BC}" type="slidenum">
              <a:rPr lang="en-US"/>
              <a:pPr/>
              <a:t>69</a:t>
            </a:fld>
            <a:endParaRPr lang="en-US"/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8583F9-E5FB-6F49-99AC-E758BBBDF1F7}" type="slidenum">
              <a:rPr lang="en-US"/>
              <a:pPr/>
              <a:t>70</a:t>
            </a:fld>
            <a:endParaRPr lang="en-US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24CBF4-8BF7-0B45-803B-1D5ACAA69D85}" type="slidenum">
              <a:rPr lang="en-US"/>
              <a:pPr/>
              <a:t>71</a:t>
            </a:fld>
            <a:endParaRPr lang="en-US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B4A35C-33F0-5846-8A0F-4C1CB08EC8B8}" type="slidenum">
              <a:rPr lang="en-US"/>
              <a:pPr/>
              <a:t>72</a:t>
            </a:fld>
            <a:endParaRPr lang="en-US"/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3E6E89-C7CC-BA4B-9D32-FBD2315F2B53}" type="slidenum">
              <a:rPr lang="en-US"/>
              <a:pPr/>
              <a:t>73</a:t>
            </a:fld>
            <a:endParaRPr 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D43105-7078-EC4A-BB11-0A81A36FEF71}" type="slidenum">
              <a:rPr lang="en-US"/>
              <a:pPr/>
              <a:t>74</a:t>
            </a:fld>
            <a:endParaRPr lang="en-US"/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3BC0CE-BD27-BB4C-A778-0E9393B4ED6A}" type="slidenum">
              <a:rPr lang="en-US"/>
              <a:pPr/>
              <a:t>6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303813-E268-9D4C-8B92-93C8D1D20668}" type="slidenum">
              <a:rPr lang="en-US"/>
              <a:pPr/>
              <a:t>75</a:t>
            </a:fld>
            <a:endParaRPr lang="en-US"/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809A1F-61F6-114C-AD6C-4D70717A5B0F}" type="slidenum">
              <a:rPr lang="en-US"/>
              <a:pPr/>
              <a:t>76</a:t>
            </a:fld>
            <a:endParaRPr lang="en-US"/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B30C23-BE9E-6645-BA0C-79FC2A753A84}" type="slidenum">
              <a:rPr lang="en-US"/>
              <a:pPr/>
              <a:t>77</a:t>
            </a:fld>
            <a:endParaRPr lang="en-US"/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B8D763-9041-9E4D-87DA-28BEFDA60C19}" type="slidenum">
              <a:rPr lang="en-US"/>
              <a:pPr/>
              <a:t>78</a:t>
            </a:fld>
            <a:endParaRPr lang="en-US"/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B2C997-ED24-9641-84E4-1F4E4B718D6B}" type="slidenum">
              <a:rPr lang="en-US"/>
              <a:pPr/>
              <a:t>79</a:t>
            </a:fld>
            <a:endParaRPr lang="en-US"/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F596ED-C620-154B-B503-C4A20D592458}" type="slidenum">
              <a:rPr lang="en-US"/>
              <a:pPr/>
              <a:t>80</a:t>
            </a:fld>
            <a:endParaRPr lang="en-US"/>
          </a:p>
        </p:txBody>
      </p:sp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7EAB98-4371-3646-A6D0-A45E7E12FE30}" type="slidenum">
              <a:rPr lang="en-US"/>
              <a:pPr/>
              <a:t>81</a:t>
            </a:fld>
            <a:endParaRPr lang="en-US"/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A95A0C-8C9F-844D-8080-90CF667F7655}" type="slidenum">
              <a:rPr lang="en-US"/>
              <a:pPr/>
              <a:t>82</a:t>
            </a:fld>
            <a:endParaRPr lang="en-US"/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850178-8EB7-264C-934F-0929A7918C15}" type="slidenum">
              <a:rPr lang="en-US"/>
              <a:pPr/>
              <a:t>83</a:t>
            </a:fld>
            <a:endParaRPr lang="en-US"/>
          </a:p>
        </p:txBody>
      </p:sp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83244F-3215-694F-B16A-0C5DF46E4FA9}" type="slidenum">
              <a:rPr lang="en-US"/>
              <a:pPr/>
              <a:t>84</a:t>
            </a:fld>
            <a:endParaRPr lang="en-US"/>
          </a:p>
        </p:txBody>
      </p:sp>
      <p:sp>
        <p:nvSpPr>
          <p:cNvPr id="154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D69F57-0A86-5C40-9626-215B9CC37391}" type="slidenum">
              <a:rPr lang="en-US"/>
              <a:pPr/>
              <a:t>7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0F00F1-C5D4-084A-8413-35C76DA6A7D2}" type="slidenum">
              <a:rPr lang="en-US"/>
              <a:pPr/>
              <a:t>85</a:t>
            </a:fld>
            <a:endParaRPr lang="en-US"/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973790-9652-2A46-9E29-6FFC111F4948}" type="slidenum">
              <a:rPr lang="en-US"/>
              <a:pPr/>
              <a:t>86</a:t>
            </a:fld>
            <a:endParaRPr lang="en-US"/>
          </a:p>
        </p:txBody>
      </p:sp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990888-D2B8-9642-AA2F-63C99F4CC689}" type="slidenum">
              <a:rPr lang="en-US"/>
              <a:pPr/>
              <a:t>87</a:t>
            </a:fld>
            <a:endParaRPr lang="en-US"/>
          </a:p>
        </p:txBody>
      </p:sp>
      <p:sp>
        <p:nvSpPr>
          <p:cNvPr id="160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07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A52DC1-ECD9-1E49-B3D6-F55EA0E31BF6}" type="slidenum">
              <a:rPr lang="en-US"/>
              <a:pPr/>
              <a:t>88</a:t>
            </a:fld>
            <a:endParaRPr lang="en-US"/>
          </a:p>
        </p:txBody>
      </p:sp>
      <p:sp>
        <p:nvSpPr>
          <p:cNvPr id="162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60D01A-04A6-A749-95D4-1AF2C08D0BC6}" type="slidenum">
              <a:rPr lang="en-US"/>
              <a:pPr/>
              <a:t>89</a:t>
            </a:fld>
            <a:endParaRPr lang="en-US"/>
          </a:p>
        </p:txBody>
      </p:sp>
      <p:sp>
        <p:nvSpPr>
          <p:cNvPr id="164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48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60D01A-04A6-A749-95D4-1AF2C08D0BC6}" type="slidenum">
              <a:rPr lang="en-US"/>
              <a:pPr/>
              <a:t>90</a:t>
            </a:fld>
            <a:endParaRPr lang="en-US"/>
          </a:p>
        </p:txBody>
      </p:sp>
      <p:sp>
        <p:nvSpPr>
          <p:cNvPr id="164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48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AE901E-4BBB-2E48-BFB5-3AA9D9F48CD9}" type="slidenum">
              <a:rPr lang="en-US"/>
              <a:pPr/>
              <a:t>91</a:t>
            </a:fld>
            <a:endParaRPr lang="en-US"/>
          </a:p>
        </p:txBody>
      </p:sp>
      <p:sp>
        <p:nvSpPr>
          <p:cNvPr id="166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69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558E8F-85DF-9246-AB7C-001F5AE16835}" type="slidenum">
              <a:rPr lang="en-US"/>
              <a:pPr/>
              <a:t>92</a:t>
            </a:fld>
            <a:endParaRPr lang="en-US"/>
          </a:p>
        </p:txBody>
      </p:sp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558E8F-85DF-9246-AB7C-001F5AE16835}" type="slidenum">
              <a:rPr lang="en-US"/>
              <a:pPr/>
              <a:t>93</a:t>
            </a:fld>
            <a:endParaRPr lang="en-US"/>
          </a:p>
        </p:txBody>
      </p:sp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558E8F-85DF-9246-AB7C-001F5AE16835}" type="slidenum">
              <a:rPr lang="en-US"/>
              <a:pPr/>
              <a:t>94</a:t>
            </a:fld>
            <a:endParaRPr lang="en-US"/>
          </a:p>
        </p:txBody>
      </p:sp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F701FE-B164-C34D-BAD0-269F0FE52541}" type="slidenum">
              <a:rPr lang="en-US"/>
              <a:pPr/>
              <a:t>8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F2E954-A46E-814B-BE3A-9AD940BB3182}" type="slidenum">
              <a:rPr lang="en-US"/>
              <a:pPr/>
              <a:t>95</a:t>
            </a:fld>
            <a:endParaRPr lang="en-US"/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5F1AB6-1390-0546-85F1-1BCE332F7170}" type="slidenum">
              <a:rPr lang="en-US"/>
              <a:pPr/>
              <a:t>96</a:t>
            </a:fld>
            <a:endParaRPr lang="en-US"/>
          </a:p>
        </p:txBody>
      </p:sp>
      <p:sp>
        <p:nvSpPr>
          <p:cNvPr id="173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D50AD4-E167-9D41-BEFB-4F3A2E674F54}" type="slidenum">
              <a:rPr lang="en-US"/>
              <a:pPr/>
              <a:t>97</a:t>
            </a:fld>
            <a:endParaRPr lang="en-US"/>
          </a:p>
        </p:txBody>
      </p:sp>
      <p:sp>
        <p:nvSpPr>
          <p:cNvPr id="175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51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6594CC-0E07-CA47-B455-89D2E4C2F6B0}" type="slidenum">
              <a:rPr lang="en-US"/>
              <a:pPr/>
              <a:t>98</a:t>
            </a:fld>
            <a:endParaRPr lang="en-US"/>
          </a:p>
        </p:txBody>
      </p:sp>
      <p:sp>
        <p:nvSpPr>
          <p:cNvPr id="177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71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B05C02-197C-FD48-9490-1EB15890C7E1}" type="slidenum">
              <a:rPr lang="en-US"/>
              <a:pPr/>
              <a:t>99</a:t>
            </a:fld>
            <a:endParaRPr lang="en-US"/>
          </a:p>
        </p:txBody>
      </p:sp>
      <p:sp>
        <p:nvSpPr>
          <p:cNvPr id="179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92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9294D2-DEFF-9D49-B24D-5CB534509EF9}" type="slidenum">
              <a:rPr lang="en-US"/>
              <a:pPr/>
              <a:t>100</a:t>
            </a:fld>
            <a:endParaRPr lang="en-US"/>
          </a:p>
        </p:txBody>
      </p:sp>
      <p:sp>
        <p:nvSpPr>
          <p:cNvPr id="181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12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7549FA-59EF-5646-A42A-F366E17B7649}" type="slidenum">
              <a:rPr lang="en-US"/>
              <a:pPr/>
              <a:t>9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F2CD82-2637-F84E-AFAC-DAFCD37494D1}" type="slidenum">
              <a:rPr lang="en-US"/>
              <a:pPr/>
              <a:t>10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Dan Suciu -- CSEP544 Fall 2010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1E4F6F-5060-4044-A1A8-CF323172FE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Dan Suciu -- CSEP544 Fall 2010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258EBD-3932-FE43-BABB-954093C97B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Dan Suciu -- CSEP544 Fall 2010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DAFFAC-0A43-F14B-9660-AB4A2B3202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Dan Suciu -- CSEP544 Fall 2010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7FC0D3-6172-5E40-A79C-18F8EB3675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Dan Suciu -- CSEP544 Fall 2010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FCCE36-AF35-CC41-AE5D-BF72B7EA1F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Dan Suciu -- CSEP544 Fall 2010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C14A50-411C-4648-86F2-D1B7795D8D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Dan Suciu -- CSEP544 Fall 2010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EFAA56-EBB2-4040-BBDC-1369C6D979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Dan Suciu -- CSEP544 Fall 2010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A90D3D-5D6B-D740-BF0D-B0965202C4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Dan Suciu -- CSEP544 Fall 2010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7FC0D3-6172-5E40-A79C-18F8EB3675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Dan Suciu -- CSEP544 Fall 2010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94B0BE-DAEE-A24A-83B6-36DEF6628A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Dan Suciu -- CSEP544 Fall 2010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4641FD-699B-4944-BB2B-7037430826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Dan Suciu -- CSEP544 Fall 2010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84CA2F-22E2-3249-B993-4E599767F5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r>
              <a:rPr lang="en-US" smtClean="0"/>
              <a:t>Dan Suciu -- CSEP544 Fall 2010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fld id="{B838C2F6-0A48-BD48-9A33-EB0DE4A53BB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  <a:ea typeface="ＭＳ Ｐゴシック" pitchFamily="19" charset="-128"/>
          <a:cs typeface="ＭＳ Ｐゴシック" pitchFamily="19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9" charset="-128"/>
          <a:cs typeface="ＭＳ Ｐゴシック" pitchFamily="19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9" charset="-128"/>
          <a:cs typeface="ＭＳ Ｐゴシック" pitchFamily="19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9" charset="-128"/>
          <a:cs typeface="ＭＳ Ｐゴシック" pitchFamily="19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9" charset="-128"/>
          <a:cs typeface="ＭＳ Ｐゴシック" pitchFamily="19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9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9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9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/>
          <a:ea typeface="ＭＳ Ｐゴシック" pitchFamily="19" charset="-128"/>
          <a:cs typeface="ＭＳ Ｐゴシック" pitchFamily="1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/>
          <a:ea typeface="ＭＳ Ｐゴシック" pitchFamily="1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/>
          <a:ea typeface="ＭＳ Ｐゴシック" pitchFamily="1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/>
          <a:ea typeface="ＭＳ Ｐゴシック" pitchFamily="1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/>
          <a:ea typeface="ＭＳ Ｐゴシック" pitchFamily="1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1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1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1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19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Dan Suciu -- CSEP544 Fall 2010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fld id="{B838C2F6-0A48-BD48-9A33-EB0DE4A53BB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  <a:ea typeface="ＭＳ Ｐゴシック" pitchFamily="19" charset="-128"/>
          <a:cs typeface="ＭＳ Ｐゴシック" pitchFamily="19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9" charset="-128"/>
          <a:cs typeface="ＭＳ Ｐゴシック" pitchFamily="19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9" charset="-128"/>
          <a:cs typeface="ＭＳ Ｐゴシック" pitchFamily="19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9" charset="-128"/>
          <a:cs typeface="ＭＳ Ｐゴシック" pitchFamily="19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9" charset="-128"/>
          <a:cs typeface="ＭＳ Ｐゴシック" pitchFamily="19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9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9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9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/>
          <a:ea typeface="ＭＳ Ｐゴシック" pitchFamily="19" charset="-128"/>
          <a:cs typeface="ＭＳ Ｐゴシック" pitchFamily="1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/>
          <a:ea typeface="ＭＳ Ｐゴシック" pitchFamily="1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/>
          <a:ea typeface="ＭＳ Ｐゴシック" pitchFamily="1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/>
          <a:ea typeface="ＭＳ Ｐゴシック" pitchFamily="1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/>
          <a:ea typeface="ＭＳ Ｐゴシック" pitchFamily="1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1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1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1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19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5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msdn.microsoft.com/library/default.asp?url=/library/en-us/dnsql90/html/sql2k5xml.asp" TargetMode="Externa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XML/" TargetMode="External"/><Relationship Id="rId4" Type="http://schemas.openxmlformats.org/officeDocument/2006/relationships/hyperlink" Target="http://www.w3.org/TR/xquery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5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6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8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9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0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3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5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6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7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8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9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0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3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DA324E7-B0CD-644D-9A7E-721D76EA3ED0}" type="slidenum">
              <a:rPr lang="en-US"/>
              <a:pPr/>
              <a:t>1</a:t>
            </a:fld>
            <a:endParaRPr 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-128"/>
                <a:cs typeface="ＭＳ Ｐゴシック" charset="-128"/>
              </a:rPr>
              <a:t>Lecture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 6</a:t>
            </a:r>
            <a:b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</a:br>
            <a:r>
              <a:rPr lang="en-US" dirty="0">
                <a:latin typeface="Arial" charset="0"/>
                <a:ea typeface="ＭＳ Ｐゴシック" charset="-128"/>
                <a:cs typeface="ＭＳ Ｐゴシック" charset="-128"/>
              </a:rPr>
              <a:t>XML/</a:t>
            </a:r>
            <a:r>
              <a:rPr lang="en-US" dirty="0" err="1">
                <a:latin typeface="Arial" charset="0"/>
                <a:ea typeface="ＭＳ Ｐゴシック" charset="-128"/>
                <a:cs typeface="ＭＳ Ｐゴシック" charset="-128"/>
              </a:rPr>
              <a:t>Xpath/XQuery</a:t>
            </a:r>
            <a:endParaRPr lang="en-US" dirty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2672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Wednesday, November 3, 2010</a:t>
            </a:r>
            <a:endParaRPr lang="en-US" dirty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2B3C9F-ED46-F249-8AC9-5883C17D7EF8}" type="slidenum">
              <a:rPr lang="en-US"/>
              <a:pPr/>
              <a:t>10</a:t>
            </a:fld>
            <a:endParaRPr lang="en-US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XML Terminology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4338" y="1752600"/>
            <a:ext cx="7810500" cy="3082925"/>
          </a:xfrm>
        </p:spPr>
        <p:txBody>
          <a:bodyPr wrap="none">
            <a:spAutoFit/>
          </a:bodyPr>
          <a:lstStyle/>
          <a:p>
            <a:pPr eaLnBrk="1" hangingPunct="1"/>
            <a:r>
              <a:rPr lang="en-US" sz="2800">
                <a:latin typeface="Arial" charset="0"/>
                <a:ea typeface="ＭＳ Ｐゴシック" charset="-128"/>
                <a:cs typeface="ＭＳ Ｐゴシック" charset="-128"/>
              </a:rPr>
              <a:t>tags: </a:t>
            </a:r>
            <a:r>
              <a:rPr lang="en-US" sz="28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book</a:t>
            </a:r>
            <a:r>
              <a:rPr lang="en-US" sz="2800">
                <a:latin typeface="Arial" charset="0"/>
                <a:ea typeface="ＭＳ Ｐゴシック" charset="-128"/>
                <a:cs typeface="ＭＳ Ｐゴシック" charset="-128"/>
              </a:rPr>
              <a:t>, </a:t>
            </a:r>
            <a:r>
              <a:rPr lang="en-US" sz="28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title</a:t>
            </a:r>
            <a:r>
              <a:rPr lang="en-US" sz="2800">
                <a:latin typeface="Arial" charset="0"/>
                <a:ea typeface="ＭＳ Ｐゴシック" charset="-128"/>
                <a:cs typeface="ＭＳ Ｐゴシック" charset="-128"/>
              </a:rPr>
              <a:t>, </a:t>
            </a:r>
            <a:r>
              <a:rPr lang="en-US" sz="28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author</a:t>
            </a:r>
            <a:r>
              <a:rPr lang="en-US" sz="2800">
                <a:latin typeface="Arial" charset="0"/>
                <a:ea typeface="ＭＳ Ｐゴシック" charset="-128"/>
                <a:cs typeface="ＭＳ Ｐゴシック" charset="-128"/>
              </a:rPr>
              <a:t>, …</a:t>
            </a:r>
          </a:p>
          <a:p>
            <a:pPr eaLnBrk="1" hangingPunct="1"/>
            <a:r>
              <a:rPr lang="en-US" sz="2800">
                <a:latin typeface="Arial" charset="0"/>
                <a:ea typeface="ＭＳ Ｐゴシック" charset="-128"/>
                <a:cs typeface="ＭＳ Ｐゴシック" charset="-128"/>
              </a:rPr>
              <a:t>start tag: &lt;</a:t>
            </a:r>
            <a:r>
              <a:rPr lang="en-US" sz="28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book</a:t>
            </a:r>
            <a:r>
              <a:rPr lang="en-US" sz="2800">
                <a:latin typeface="Arial" charset="0"/>
                <a:ea typeface="ＭＳ Ｐゴシック" charset="-128"/>
                <a:cs typeface="ＭＳ Ｐゴシック" charset="-128"/>
              </a:rPr>
              <a:t>&gt;,  end tag: &lt;/</a:t>
            </a:r>
            <a:r>
              <a:rPr lang="en-US" sz="28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book</a:t>
            </a:r>
            <a:r>
              <a:rPr lang="en-US" sz="2800">
                <a:latin typeface="Arial" charset="0"/>
                <a:ea typeface="ＭＳ Ｐゴシック" charset="-128"/>
                <a:cs typeface="ＭＳ Ｐゴシック" charset="-128"/>
              </a:rPr>
              <a:t>&gt;</a:t>
            </a:r>
          </a:p>
          <a:p>
            <a:pPr eaLnBrk="1" hangingPunct="1"/>
            <a:r>
              <a:rPr lang="en-US" sz="2800">
                <a:latin typeface="Arial" charset="0"/>
                <a:ea typeface="ＭＳ Ｐゴシック" charset="-128"/>
                <a:cs typeface="ＭＳ Ｐゴシック" charset="-128"/>
              </a:rPr>
              <a:t>elements: &lt;</a:t>
            </a:r>
            <a:r>
              <a:rPr lang="en-US" sz="28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book</a:t>
            </a:r>
            <a:r>
              <a:rPr lang="en-US" sz="2800">
                <a:latin typeface="Arial" charset="0"/>
                <a:ea typeface="ＭＳ Ｐゴシック" charset="-128"/>
                <a:cs typeface="ＭＳ Ｐゴシック" charset="-128"/>
              </a:rPr>
              <a:t>&gt;…&lt;/</a:t>
            </a:r>
            <a:r>
              <a:rPr lang="en-US" sz="28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book</a:t>
            </a:r>
            <a:r>
              <a:rPr lang="en-US" sz="2800">
                <a:latin typeface="Arial" charset="0"/>
                <a:ea typeface="ＭＳ Ｐゴシック" charset="-128"/>
                <a:cs typeface="ＭＳ Ｐゴシック" charset="-128"/>
              </a:rPr>
              <a:t>&gt;,&lt;</a:t>
            </a:r>
            <a:r>
              <a:rPr lang="en-US" sz="28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author</a:t>
            </a:r>
            <a:r>
              <a:rPr lang="en-US" sz="2800">
                <a:latin typeface="Arial" charset="0"/>
                <a:ea typeface="ＭＳ Ｐゴシック" charset="-128"/>
                <a:cs typeface="ＭＳ Ｐゴシック" charset="-128"/>
              </a:rPr>
              <a:t>&gt;…&lt;/</a:t>
            </a:r>
            <a:r>
              <a:rPr lang="en-US" sz="28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author</a:t>
            </a:r>
            <a:r>
              <a:rPr lang="en-US" sz="2800">
                <a:latin typeface="Arial" charset="0"/>
                <a:ea typeface="ＭＳ Ｐゴシック" charset="-128"/>
                <a:cs typeface="ＭＳ Ｐゴシック" charset="-128"/>
              </a:rPr>
              <a:t>&gt;</a:t>
            </a:r>
          </a:p>
          <a:p>
            <a:pPr eaLnBrk="1" hangingPunct="1"/>
            <a:r>
              <a:rPr lang="en-US" sz="2800">
                <a:latin typeface="Arial" charset="0"/>
                <a:ea typeface="ＭＳ Ｐゴシック" charset="-128"/>
                <a:cs typeface="ＭＳ Ｐゴシック" charset="-128"/>
              </a:rPr>
              <a:t>elements are nested</a:t>
            </a:r>
          </a:p>
          <a:p>
            <a:pPr eaLnBrk="1" hangingPunct="1"/>
            <a:r>
              <a:rPr lang="en-US" sz="2800">
                <a:latin typeface="Arial" charset="0"/>
                <a:ea typeface="ＭＳ Ｐゴシック" charset="-128"/>
                <a:cs typeface="ＭＳ Ｐゴシック" charset="-128"/>
              </a:rPr>
              <a:t>empty element: &lt;</a:t>
            </a:r>
            <a:r>
              <a:rPr lang="en-US" sz="28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red</a:t>
            </a:r>
            <a:r>
              <a:rPr lang="en-US" sz="2800">
                <a:latin typeface="Arial" charset="0"/>
                <a:ea typeface="ＭＳ Ｐゴシック" charset="-128"/>
                <a:cs typeface="ＭＳ Ｐゴシック" charset="-128"/>
              </a:rPr>
              <a:t>&gt;&lt;/</a:t>
            </a:r>
            <a:r>
              <a:rPr lang="en-US" sz="28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red</a:t>
            </a:r>
            <a:r>
              <a:rPr lang="en-US" sz="2800">
                <a:latin typeface="Arial" charset="0"/>
                <a:ea typeface="ＭＳ Ｐゴシック" charset="-128"/>
                <a:cs typeface="ＭＳ Ｐゴシック" charset="-128"/>
              </a:rPr>
              <a:t>&gt; abbrv. &lt;</a:t>
            </a:r>
            <a:r>
              <a:rPr lang="en-US" sz="28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red</a:t>
            </a:r>
            <a:r>
              <a:rPr lang="en-US" sz="2800">
                <a:latin typeface="Arial" charset="0"/>
                <a:ea typeface="ＭＳ Ｐゴシック" charset="-128"/>
                <a:cs typeface="ＭＳ Ｐゴシック" charset="-128"/>
              </a:rPr>
              <a:t>/&gt;</a:t>
            </a:r>
          </a:p>
          <a:p>
            <a:pPr eaLnBrk="1" hangingPunct="1"/>
            <a:r>
              <a:rPr lang="en-US" sz="2800">
                <a:latin typeface="Arial" charset="0"/>
                <a:ea typeface="ＭＳ Ｐゴシック" charset="-128"/>
                <a:cs typeface="ＭＳ Ｐゴシック" charset="-128"/>
              </a:rPr>
              <a:t>an XML document: single </a:t>
            </a:r>
            <a:r>
              <a:rPr lang="en-US" sz="2800" i="1">
                <a:latin typeface="Arial" charset="0"/>
                <a:ea typeface="ＭＳ Ｐゴシック" charset="-128"/>
                <a:cs typeface="ＭＳ Ｐゴシック" charset="-128"/>
              </a:rPr>
              <a:t>root element</a:t>
            </a:r>
            <a:endParaRPr lang="en-US" sz="280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  <p:sp>
        <p:nvSpPr>
          <p:cNvPr id="234500" name="Text Box 4"/>
          <p:cNvSpPr txBox="1">
            <a:spLocks noChangeArrowheads="1"/>
          </p:cNvSpPr>
          <p:nvPr/>
        </p:nvSpPr>
        <p:spPr bwMode="auto">
          <a:xfrm>
            <a:off x="498475" y="5953780"/>
            <a:ext cx="8213237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i="1" dirty="0">
                <a:solidFill>
                  <a:srgbClr val="000000"/>
                </a:solidFill>
                <a:latin typeface="Arial" charset="0"/>
              </a:rPr>
              <a:t>well formed</a:t>
            </a:r>
            <a:r>
              <a:rPr lang="en-US" sz="2800" dirty="0">
                <a:solidFill>
                  <a:srgbClr val="000000"/>
                </a:solidFill>
                <a:latin typeface="Arial" charset="0"/>
              </a:rPr>
              <a:t> XML document: if it has matching tags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Summary of </a:t>
            </a:r>
            <a:r>
              <a:rPr lang="en-US" dirty="0" err="1" smtClean="0">
                <a:latin typeface="Arial" charset="0"/>
                <a:ea typeface="ＭＳ Ｐゴシック" charset="-128"/>
                <a:cs typeface="ＭＳ Ｐゴシック" charset="-128"/>
              </a:rPr>
              <a:t>XQuery</a:t>
            </a:r>
            <a:endParaRPr lang="en-US" dirty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802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FOR</a:t>
            </a:r>
            <a:r>
              <a:rPr lang="en-US" dirty="0">
                <a:latin typeface="Arial" charset="0"/>
                <a:ea typeface="ＭＳ Ｐゴシック" charset="-128"/>
                <a:cs typeface="ＭＳ Ｐゴシック" charset="-128"/>
              </a:rPr>
              <a:t>-LET-WHERE-RETURN  = FLWR</a:t>
            </a:r>
          </a:p>
        </p:txBody>
      </p:sp>
      <p:sp>
        <p:nvSpPr>
          <p:cNvPr id="180229" name="Text Box 4"/>
          <p:cNvSpPr txBox="1">
            <a:spLocks noChangeArrowheads="1"/>
          </p:cNvSpPr>
          <p:nvPr/>
        </p:nvSpPr>
        <p:spPr bwMode="auto">
          <a:xfrm>
            <a:off x="3230563" y="3124200"/>
            <a:ext cx="20478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Arial" charset="0"/>
              </a:rPr>
              <a:t>FOR/LET Clauses</a:t>
            </a:r>
          </a:p>
        </p:txBody>
      </p:sp>
      <p:sp>
        <p:nvSpPr>
          <p:cNvPr id="180230" name="Text Box 5"/>
          <p:cNvSpPr txBox="1">
            <a:spLocks noChangeArrowheads="1"/>
          </p:cNvSpPr>
          <p:nvPr/>
        </p:nvSpPr>
        <p:spPr bwMode="auto">
          <a:xfrm>
            <a:off x="3344863" y="4225925"/>
            <a:ext cx="18192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Arial" charset="0"/>
              </a:rPr>
              <a:t>WHERE Clause</a:t>
            </a:r>
          </a:p>
        </p:txBody>
      </p:sp>
      <p:sp>
        <p:nvSpPr>
          <p:cNvPr id="180231" name="Text Box 6"/>
          <p:cNvSpPr txBox="1">
            <a:spLocks noChangeArrowheads="1"/>
          </p:cNvSpPr>
          <p:nvPr/>
        </p:nvSpPr>
        <p:spPr bwMode="auto">
          <a:xfrm>
            <a:off x="3294063" y="5357813"/>
            <a:ext cx="19208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Arial" charset="0"/>
              </a:rPr>
              <a:t>RETURN Clause</a:t>
            </a:r>
          </a:p>
        </p:txBody>
      </p:sp>
      <p:sp>
        <p:nvSpPr>
          <p:cNvPr id="180232" name="Line 7"/>
          <p:cNvSpPr>
            <a:spLocks noChangeShapeType="1"/>
          </p:cNvSpPr>
          <p:nvPr/>
        </p:nvSpPr>
        <p:spPr bwMode="auto">
          <a:xfrm>
            <a:off x="4254500" y="3652838"/>
            <a:ext cx="0" cy="333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80233" name="Line 8"/>
          <p:cNvSpPr>
            <a:spLocks noChangeShapeType="1"/>
          </p:cNvSpPr>
          <p:nvPr/>
        </p:nvSpPr>
        <p:spPr bwMode="auto">
          <a:xfrm>
            <a:off x="4254500" y="4778375"/>
            <a:ext cx="0" cy="333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80234" name="Text Box 9"/>
          <p:cNvSpPr txBox="1">
            <a:spLocks noChangeArrowheads="1"/>
          </p:cNvSpPr>
          <p:nvPr/>
        </p:nvSpPr>
        <p:spPr bwMode="auto">
          <a:xfrm>
            <a:off x="4953000" y="3586163"/>
            <a:ext cx="1466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Arial" charset="0"/>
              </a:rPr>
              <a:t>List of tuples</a:t>
            </a:r>
          </a:p>
        </p:txBody>
      </p:sp>
      <p:sp>
        <p:nvSpPr>
          <p:cNvPr id="180235" name="Text Box 10"/>
          <p:cNvSpPr txBox="1">
            <a:spLocks noChangeArrowheads="1"/>
          </p:cNvSpPr>
          <p:nvPr/>
        </p:nvSpPr>
        <p:spPr bwMode="auto">
          <a:xfrm>
            <a:off x="4953000" y="4827588"/>
            <a:ext cx="1466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Arial" charset="0"/>
              </a:rPr>
              <a:t>List of tuples</a:t>
            </a:r>
          </a:p>
        </p:txBody>
      </p:sp>
      <p:sp>
        <p:nvSpPr>
          <p:cNvPr id="180236" name="Text Box 11"/>
          <p:cNvSpPr txBox="1">
            <a:spLocks noChangeArrowheads="1"/>
          </p:cNvSpPr>
          <p:nvPr/>
        </p:nvSpPr>
        <p:spPr bwMode="auto">
          <a:xfrm>
            <a:off x="4953000" y="5805487"/>
            <a:ext cx="38458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latin typeface="Arial" charset="0"/>
              </a:rPr>
              <a:t>Instance of </a:t>
            </a:r>
            <a:r>
              <a:rPr lang="en-US" sz="1800" dirty="0" err="1" smtClean="0">
                <a:latin typeface="Arial" charset="0"/>
              </a:rPr>
              <a:t>Xquery</a:t>
            </a:r>
            <a:r>
              <a:rPr lang="en-US" sz="1800" dirty="0" smtClean="0">
                <a:latin typeface="Arial" charset="0"/>
              </a:rPr>
              <a:t>/XML </a:t>
            </a:r>
            <a:r>
              <a:rPr lang="en-US" sz="1800" dirty="0">
                <a:latin typeface="Arial" charset="0"/>
              </a:rPr>
              <a:t>data model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33600"/>
            <a:ext cx="7772400" cy="1143000"/>
          </a:xfrm>
        </p:spPr>
        <p:txBody>
          <a:bodyPr/>
          <a:lstStyle/>
          <a:p>
            <a:r>
              <a:rPr lang="en-US" dirty="0" smtClean="0"/>
              <a:t>The Rest is Optional Material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CSEP544 Fall 2010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C0D3-6172-5E40-A79C-18F8EB367535}" type="slidenum">
              <a:rPr lang="en-US" smtClean="0">
                <a:solidFill>
                  <a:srgbClr val="000000"/>
                </a:solidFill>
              </a:rPr>
              <a:pPr/>
              <a:t>101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E093B3-D43E-6D41-9979-ACA2684D1806}" type="slidenum">
              <a:rPr lang="en-US"/>
              <a:pPr/>
              <a:t>102</a:t>
            </a:fld>
            <a:endParaRPr lang="en-US"/>
          </a:p>
        </p:txBody>
      </p:sp>
      <p:sp>
        <p:nvSpPr>
          <p:cNvPr id="182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-128"/>
                <a:cs typeface="ＭＳ Ｐゴシック" charset="-128"/>
              </a:rPr>
              <a:t>XML in SQL 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Server</a:t>
            </a:r>
            <a:endParaRPr lang="en-US" dirty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822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>
                <a:latin typeface="Arial" charset="0"/>
                <a:ea typeface="ＭＳ Ｐゴシック" charset="-128"/>
                <a:cs typeface="ＭＳ Ｐゴシック" charset="-128"/>
              </a:rPr>
              <a:t>Create tables with attributes of type XML</a:t>
            </a:r>
          </a:p>
          <a:p>
            <a:pPr eaLnBrk="1" hangingPunct="1"/>
            <a:endParaRPr lang="en-US" sz="280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r>
              <a:rPr lang="en-US" sz="2800">
                <a:latin typeface="Arial" charset="0"/>
                <a:ea typeface="ＭＳ Ｐゴシック" charset="-128"/>
                <a:cs typeface="ＭＳ Ｐゴシック" charset="-128"/>
              </a:rPr>
              <a:t>Use Xquery in SQL queries</a:t>
            </a:r>
          </a:p>
          <a:p>
            <a:pPr eaLnBrk="1" hangingPunct="1"/>
            <a:endParaRPr lang="en-US" sz="280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r>
              <a:rPr lang="en-US" sz="2800">
                <a:latin typeface="Arial" charset="0"/>
                <a:ea typeface="ＭＳ Ｐゴシック" charset="-128"/>
                <a:cs typeface="ＭＳ Ｐゴシック" charset="-128"/>
              </a:rPr>
              <a:t>Rest of the slides are from:</a:t>
            </a:r>
          </a:p>
          <a:p>
            <a:pPr eaLnBrk="1" hangingPunct="1">
              <a:buFontTx/>
              <a:buNone/>
            </a:pPr>
            <a:r>
              <a:rPr lang="en-US" sz="2800">
                <a:latin typeface="Arial" charset="0"/>
                <a:ea typeface="ＭＳ Ｐゴシック" charset="-128"/>
                <a:cs typeface="ＭＳ Ｐゴシック" charset="-128"/>
              </a:rPr>
              <a:t>Shankar Pal et al., </a:t>
            </a:r>
            <a:r>
              <a:rPr lang="en-US" sz="2800" i="1">
                <a:latin typeface="Arial" charset="0"/>
                <a:ea typeface="ＭＳ Ｐゴシック" charset="-128"/>
                <a:cs typeface="ＭＳ Ｐゴシック" charset="-128"/>
              </a:rPr>
              <a:t>Indexing XML data stored in a relational database</a:t>
            </a:r>
            <a:r>
              <a:rPr lang="en-US" sz="2800">
                <a:latin typeface="Arial" charset="0"/>
                <a:ea typeface="ＭＳ Ｐゴシック" charset="-128"/>
                <a:cs typeface="ＭＳ Ｐゴシック" charset="-128"/>
              </a:rPr>
              <a:t>, VLDB’2004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ACA4BE-AF08-DA47-949C-2A81022CCA5A}" type="slidenum">
              <a:rPr lang="en-US"/>
              <a:pPr/>
              <a:t>103</a:t>
            </a:fld>
            <a:endParaRPr lang="en-US"/>
          </a:p>
        </p:txBody>
      </p:sp>
      <p:sp>
        <p:nvSpPr>
          <p:cNvPr id="412674" name="Rectangle 2"/>
          <p:cNvSpPr>
            <a:spLocks noChangeArrowheads="1"/>
          </p:cNvSpPr>
          <p:nvPr/>
        </p:nvSpPr>
        <p:spPr bwMode="auto">
          <a:xfrm>
            <a:off x="1752600" y="1295400"/>
            <a:ext cx="4175125" cy="13843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latin typeface="Arial" charset="0"/>
              </a:rPr>
              <a:t>CREATE TABLE DOCS (</a:t>
            </a:r>
            <a:br>
              <a:rPr lang="en-US" sz="2800">
                <a:latin typeface="Arial" charset="0"/>
              </a:rPr>
            </a:br>
            <a:r>
              <a:rPr lang="en-US" sz="2800">
                <a:latin typeface="Arial" charset="0"/>
              </a:rPr>
              <a:t>       ID int primary key, </a:t>
            </a:r>
            <a:br>
              <a:rPr lang="en-US" sz="2800">
                <a:latin typeface="Arial" charset="0"/>
              </a:rPr>
            </a:br>
            <a:r>
              <a:rPr lang="en-US" sz="2800">
                <a:latin typeface="Arial" charset="0"/>
              </a:rPr>
              <a:t>       XDOC xml)</a:t>
            </a:r>
          </a:p>
        </p:txBody>
      </p:sp>
      <p:sp>
        <p:nvSpPr>
          <p:cNvPr id="412675" name="Rectangle 3"/>
          <p:cNvSpPr>
            <a:spLocks noChangeArrowheads="1"/>
          </p:cNvSpPr>
          <p:nvPr/>
        </p:nvSpPr>
        <p:spPr bwMode="auto">
          <a:xfrm>
            <a:off x="457200" y="3505200"/>
            <a:ext cx="7997825" cy="15700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SELECT ID, XDOC.query(’</a:t>
            </a:r>
          </a:p>
          <a:p>
            <a:r>
              <a:rPr lang="en-US">
                <a:latin typeface="Arial" charset="0"/>
              </a:rPr>
              <a:t>    for $s in  /BOOK[@ISBN= “1-55860-438-3”]//SECTION</a:t>
            </a:r>
          </a:p>
          <a:p>
            <a:r>
              <a:rPr lang="en-US">
                <a:latin typeface="Arial" charset="0"/>
              </a:rPr>
              <a:t>    return &lt;topic&gt;{data($s/TITLE)} &lt;/topic&gt;')</a:t>
            </a:r>
          </a:p>
          <a:p>
            <a:r>
              <a:rPr lang="en-US">
                <a:latin typeface="Arial" charset="0"/>
              </a:rPr>
              <a:t>FROM DOCS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7EB98F2-50D5-7E4C-A780-CC6A775630EB}" type="slidenum">
              <a:rPr lang="en-US"/>
              <a:pPr/>
              <a:t>104</a:t>
            </a:fld>
            <a:endParaRPr lang="en-US"/>
          </a:p>
        </p:txBody>
      </p:sp>
      <p:sp>
        <p:nvSpPr>
          <p:cNvPr id="1843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XML Methods in SQL</a:t>
            </a:r>
          </a:p>
        </p:txBody>
      </p:sp>
      <p:sp>
        <p:nvSpPr>
          <p:cNvPr id="1843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Query() = returns XML data type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Value() = extracts scalar values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Exist() = checks conditions on XML nodes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Nodes() = returns a rowset of XML nodes that the Xquery expression evaluates to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931DD6-7644-CB48-B497-DFBD636311DD}" type="slidenum">
              <a:rPr lang="en-US"/>
              <a:pPr/>
              <a:t>105</a:t>
            </a:fld>
            <a:endParaRPr lang="en-US"/>
          </a:p>
        </p:txBody>
      </p:sp>
      <p:sp>
        <p:nvSpPr>
          <p:cNvPr id="185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Examples</a:t>
            </a:r>
          </a:p>
        </p:txBody>
      </p:sp>
      <p:sp>
        <p:nvSpPr>
          <p:cNvPr id="1853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From here:</a:t>
            </a:r>
            <a:br>
              <a:rPr lang="en-US">
                <a:latin typeface="Arial" charset="0"/>
                <a:ea typeface="ＭＳ Ｐゴシック" charset="-128"/>
                <a:cs typeface="ＭＳ Ｐゴシック" charset="-128"/>
              </a:rPr>
            </a:br>
            <a:r>
              <a:rPr lang="en-US">
                <a:latin typeface="Arial" charset="0"/>
                <a:ea typeface="ＭＳ Ｐゴシック" charset="-128"/>
                <a:cs typeface="ＭＳ Ｐゴシック" charset="-128"/>
                <a:hlinkClick r:id="rId2"/>
              </a:rPr>
              <a:t>http://msdn.microsoft.com/library/default.asp?url=/library/en-us/dnsql90/html/sql2k5xml.asp</a:t>
            </a:r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9A1C52-8851-2C40-BAB1-0F96757F7C81}" type="slidenum">
              <a:rPr lang="en-US"/>
              <a:pPr/>
              <a:t>106</a:t>
            </a:fld>
            <a:endParaRPr lang="en-US"/>
          </a:p>
        </p:txBody>
      </p:sp>
      <p:sp>
        <p:nvSpPr>
          <p:cNvPr id="1863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XML Type</a:t>
            </a:r>
          </a:p>
        </p:txBody>
      </p:sp>
      <p:sp>
        <p:nvSpPr>
          <p:cNvPr id="415747" name="Rectangle 3"/>
          <p:cNvSpPr>
            <a:spLocks noChangeArrowheads="1"/>
          </p:cNvSpPr>
          <p:nvPr/>
        </p:nvSpPr>
        <p:spPr bwMode="auto">
          <a:xfrm>
            <a:off x="2057400" y="3124200"/>
            <a:ext cx="5081588" cy="20510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latin typeface="Arial" charset="0"/>
              </a:rPr>
              <a:t>CREATE TABLE docs (</a:t>
            </a:r>
          </a:p>
          <a:p>
            <a:r>
              <a:rPr lang="en-US" sz="3200">
                <a:latin typeface="Arial" charset="0"/>
              </a:rPr>
              <a:t>      pk INT PRIMARY KEY, </a:t>
            </a:r>
          </a:p>
          <a:p>
            <a:r>
              <a:rPr lang="en-US" sz="3200">
                <a:latin typeface="Arial" charset="0"/>
              </a:rPr>
              <a:t>      xCol XML not null</a:t>
            </a:r>
          </a:p>
          <a:p>
            <a:r>
              <a:rPr lang="en-US" sz="3200">
                <a:latin typeface="Arial" charset="0"/>
              </a:rPr>
              <a:t>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BD82D3-3EEC-404B-BBA7-CC0654DF8A11}" type="slidenum">
              <a:rPr lang="en-US"/>
              <a:pPr/>
              <a:t>107</a:t>
            </a:fld>
            <a:endParaRPr lang="en-US"/>
          </a:p>
        </p:txBody>
      </p:sp>
      <p:sp>
        <p:nvSpPr>
          <p:cNvPr id="1873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Inserting an XML Value</a:t>
            </a:r>
          </a:p>
        </p:txBody>
      </p:sp>
      <p:sp>
        <p:nvSpPr>
          <p:cNvPr id="416771" name="Rectangle 3"/>
          <p:cNvSpPr>
            <a:spLocks noChangeArrowheads="1"/>
          </p:cNvSpPr>
          <p:nvPr/>
        </p:nvSpPr>
        <p:spPr bwMode="auto">
          <a:xfrm>
            <a:off x="152400" y="2667000"/>
            <a:ext cx="8048625" cy="30464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INSERT INTO docs VALUES (2, </a:t>
            </a:r>
          </a:p>
          <a:p>
            <a:r>
              <a:rPr lang="en-US">
                <a:latin typeface="Arial" charset="0"/>
              </a:rPr>
              <a:t>'&lt;doc id="123"&gt;</a:t>
            </a:r>
          </a:p>
          <a:p>
            <a:r>
              <a:rPr lang="en-US">
                <a:latin typeface="Arial" charset="0"/>
              </a:rPr>
              <a:t>    &lt;sections&gt;</a:t>
            </a:r>
          </a:p>
          <a:p>
            <a:r>
              <a:rPr lang="en-US">
                <a:latin typeface="Arial" charset="0"/>
              </a:rPr>
              <a:t>   &lt;section num="1"&gt;&lt;title&gt;XML Schema&lt;/title&gt;&lt;/section&gt;</a:t>
            </a:r>
          </a:p>
          <a:p>
            <a:r>
              <a:rPr lang="en-US">
                <a:latin typeface="Arial" charset="0"/>
              </a:rPr>
              <a:t>   &lt;section num="3"&gt;&lt;title&gt;Benefits&lt;/title&gt;&lt;/section&gt;</a:t>
            </a:r>
          </a:p>
          <a:p>
            <a:r>
              <a:rPr lang="en-US">
                <a:latin typeface="Arial" charset="0"/>
              </a:rPr>
              <a:t>   &lt;section num="4"&gt;&lt;title&gt;Features&lt;/title&gt;&lt;/section&gt;</a:t>
            </a:r>
          </a:p>
          <a:p>
            <a:r>
              <a:rPr lang="en-US">
                <a:latin typeface="Arial" charset="0"/>
              </a:rPr>
              <a:t>    &lt;/sections&gt;</a:t>
            </a:r>
          </a:p>
          <a:p>
            <a:r>
              <a:rPr lang="en-US">
                <a:latin typeface="Arial" charset="0"/>
              </a:rPr>
              <a:t>&lt;/doc&gt;')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DEBAE3-649B-D54D-8B86-2A98E8C6C5FF}" type="slidenum">
              <a:rPr lang="en-US"/>
              <a:pPr/>
              <a:t>108</a:t>
            </a:fld>
            <a:endParaRPr lang="en-US"/>
          </a:p>
        </p:txBody>
      </p:sp>
      <p:sp>
        <p:nvSpPr>
          <p:cNvPr id="188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Query( )</a:t>
            </a:r>
          </a:p>
        </p:txBody>
      </p:sp>
      <p:sp>
        <p:nvSpPr>
          <p:cNvPr id="417795" name="Rectangle 3"/>
          <p:cNvSpPr>
            <a:spLocks noChangeArrowheads="1"/>
          </p:cNvSpPr>
          <p:nvPr/>
        </p:nvSpPr>
        <p:spPr bwMode="auto">
          <a:xfrm>
            <a:off x="228600" y="3124200"/>
            <a:ext cx="8213725" cy="9540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latin typeface="Arial" charset="0"/>
              </a:rPr>
              <a:t>SELECT pk, xCol.query('/doc[@id = 123]//section')</a:t>
            </a:r>
          </a:p>
          <a:p>
            <a:r>
              <a:rPr lang="en-US" sz="2800">
                <a:latin typeface="Arial" charset="0"/>
              </a:rPr>
              <a:t>FROM   docs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FE0D60C-578A-8E41-A75D-6711E330FC34}" type="slidenum">
              <a:rPr lang="en-US"/>
              <a:pPr/>
              <a:t>109</a:t>
            </a:fld>
            <a:endParaRPr lang="en-US"/>
          </a:p>
        </p:txBody>
      </p:sp>
      <p:sp>
        <p:nvSpPr>
          <p:cNvPr id="1894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Exists( )</a:t>
            </a:r>
          </a:p>
        </p:txBody>
      </p:sp>
      <p:sp>
        <p:nvSpPr>
          <p:cNvPr id="418819" name="Rectangle 3"/>
          <p:cNvSpPr>
            <a:spLocks noChangeArrowheads="1"/>
          </p:cNvSpPr>
          <p:nvPr/>
        </p:nvSpPr>
        <p:spPr bwMode="auto">
          <a:xfrm>
            <a:off x="685800" y="3276600"/>
            <a:ext cx="7634288" cy="13843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latin typeface="Arial" charset="0"/>
              </a:rPr>
              <a:t>SELECT xCol.query('/doc[@id = 123]//section')   </a:t>
            </a:r>
          </a:p>
          <a:p>
            <a:r>
              <a:rPr lang="en-US" sz="2800">
                <a:latin typeface="Arial" charset="0"/>
              </a:rPr>
              <a:t>FROM   docs</a:t>
            </a:r>
          </a:p>
          <a:p>
            <a:r>
              <a:rPr lang="en-US" sz="2800">
                <a:latin typeface="Arial" charset="0"/>
              </a:rPr>
              <a:t>WHERE  xCol.exist ('/doc[@id = 123]') = 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B44AB3-9EAF-FF45-9361-D95128F69EF1}" type="slidenum">
              <a:rPr lang="en-US"/>
              <a:pPr/>
              <a:t>11</a:t>
            </a:fld>
            <a:endParaRPr lang="en-US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More XML: Attributes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894638" cy="3540125"/>
          </a:xfrm>
          <a:solidFill>
            <a:schemeClr val="bg1"/>
          </a:solidFill>
          <a:ln>
            <a:solidFill>
              <a:schemeClr val="tx1"/>
            </a:solidFill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buFontTx/>
              <a:buNone/>
            </a:pPr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&lt;</a:t>
            </a:r>
            <a:r>
              <a:rPr lang="en-US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book</a:t>
            </a:r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>
                <a:solidFill>
                  <a:srgbClr val="CC33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price</a:t>
            </a:r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 = “55” </a:t>
            </a:r>
            <a:r>
              <a:rPr lang="en-US">
                <a:solidFill>
                  <a:srgbClr val="CC33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currency</a:t>
            </a:r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 = “USD”&gt;</a:t>
            </a:r>
          </a:p>
          <a:p>
            <a:pPr eaLnBrk="1" hangingPunct="1">
              <a:buFontTx/>
              <a:buNone/>
            </a:pPr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   &lt;</a:t>
            </a:r>
            <a:r>
              <a:rPr lang="en-US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title</a:t>
            </a:r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&gt; Foundations of Databases &lt;/</a:t>
            </a:r>
            <a:r>
              <a:rPr lang="en-US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title</a:t>
            </a:r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&gt;</a:t>
            </a:r>
          </a:p>
          <a:p>
            <a:pPr eaLnBrk="1" hangingPunct="1">
              <a:buFontTx/>
              <a:buNone/>
            </a:pPr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   &lt;</a:t>
            </a:r>
            <a:r>
              <a:rPr lang="en-US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author</a:t>
            </a:r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&gt; Abiteboul &lt;/</a:t>
            </a:r>
            <a:r>
              <a:rPr lang="en-US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author</a:t>
            </a:r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&gt;</a:t>
            </a:r>
          </a:p>
          <a:p>
            <a:pPr eaLnBrk="1" hangingPunct="1">
              <a:buFontTx/>
              <a:buNone/>
            </a:pPr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    …</a:t>
            </a:r>
          </a:p>
          <a:p>
            <a:pPr eaLnBrk="1" hangingPunct="1">
              <a:buFontTx/>
              <a:buNone/>
            </a:pPr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   &lt;</a:t>
            </a:r>
            <a:r>
              <a:rPr lang="en-US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year</a:t>
            </a:r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&gt; 1995 &lt;/</a:t>
            </a:r>
            <a:r>
              <a:rPr lang="en-US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year</a:t>
            </a:r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&gt;</a:t>
            </a:r>
          </a:p>
          <a:p>
            <a:pPr eaLnBrk="1" hangingPunct="1">
              <a:buFontTx/>
              <a:buNone/>
            </a:pPr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&lt;/</a:t>
            </a:r>
            <a:r>
              <a:rPr lang="en-US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book</a:t>
            </a:r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&gt;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07387A-1574-8647-AAC4-24B5C9F7364C}" type="slidenum">
              <a:rPr lang="en-US"/>
              <a:pPr/>
              <a:t>110</a:t>
            </a:fld>
            <a:endParaRPr lang="en-US"/>
          </a:p>
        </p:txBody>
      </p:sp>
      <p:sp>
        <p:nvSpPr>
          <p:cNvPr id="1904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Value( )</a:t>
            </a:r>
          </a:p>
        </p:txBody>
      </p:sp>
      <p:sp>
        <p:nvSpPr>
          <p:cNvPr id="419843" name="Rectangle 3"/>
          <p:cNvSpPr>
            <a:spLocks noChangeArrowheads="1"/>
          </p:cNvSpPr>
          <p:nvPr/>
        </p:nvSpPr>
        <p:spPr bwMode="auto">
          <a:xfrm>
            <a:off x="152400" y="3200400"/>
            <a:ext cx="8181975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SELECT xCol.value(</a:t>
            </a:r>
          </a:p>
          <a:p>
            <a:r>
              <a:rPr lang="en-US">
                <a:latin typeface="Arial" charset="0"/>
              </a:rPr>
              <a:t>   'data((/doc//section[@num = 3]/title)[1])', 'nvarchar(max)')</a:t>
            </a:r>
          </a:p>
          <a:p>
            <a:r>
              <a:rPr lang="en-US">
                <a:latin typeface="Arial" charset="0"/>
              </a:rPr>
              <a:t>FROM docs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D10988F-48AF-5845-AEEF-6EB779EF0C3B}" type="slidenum">
              <a:rPr lang="en-US"/>
              <a:pPr/>
              <a:t>111</a:t>
            </a:fld>
            <a:endParaRPr lang="en-US"/>
          </a:p>
        </p:txBody>
      </p:sp>
      <p:sp>
        <p:nvSpPr>
          <p:cNvPr id="1914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Nodes( )</a:t>
            </a:r>
          </a:p>
        </p:txBody>
      </p:sp>
      <p:sp>
        <p:nvSpPr>
          <p:cNvPr id="420867" name="Rectangle 3"/>
          <p:cNvSpPr>
            <a:spLocks noChangeArrowheads="1"/>
          </p:cNvSpPr>
          <p:nvPr/>
        </p:nvSpPr>
        <p:spPr bwMode="auto">
          <a:xfrm>
            <a:off x="381000" y="2895600"/>
            <a:ext cx="7996238" cy="26781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latin typeface="Arial" charset="0"/>
              </a:rPr>
              <a:t>SELECT nref.value('first-name[1]', 'nvarchar(50)') </a:t>
            </a:r>
          </a:p>
          <a:p>
            <a:r>
              <a:rPr lang="en-US" sz="2800">
                <a:latin typeface="Arial" charset="0"/>
              </a:rPr>
              <a:t>                         AS  FirstName,</a:t>
            </a:r>
          </a:p>
          <a:p>
            <a:r>
              <a:rPr lang="en-US" sz="2800">
                <a:latin typeface="Arial" charset="0"/>
              </a:rPr>
              <a:t>               nref.value('last-name[1]', 'nvarchar(50)')</a:t>
            </a:r>
          </a:p>
          <a:p>
            <a:r>
              <a:rPr lang="en-US" sz="2800">
                <a:latin typeface="Arial" charset="0"/>
              </a:rPr>
              <a:t>                          AS LastName</a:t>
            </a:r>
          </a:p>
          <a:p>
            <a:r>
              <a:rPr lang="en-US" sz="2800">
                <a:latin typeface="Arial" charset="0"/>
              </a:rPr>
              <a:t>FROM   @xVar.nodes('//author') AS R(nref)</a:t>
            </a:r>
          </a:p>
          <a:p>
            <a:r>
              <a:rPr lang="en-US" sz="2800">
                <a:latin typeface="Arial" charset="0"/>
              </a:rPr>
              <a:t>WHERE  nref.exist('.[first-name != "David"]') = 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AB4B32-1DBF-324F-A29D-68BDD2C978D9}" type="slidenum">
              <a:rPr lang="en-US"/>
              <a:pPr/>
              <a:t>112</a:t>
            </a:fld>
            <a:endParaRPr lang="en-US"/>
          </a:p>
        </p:txBody>
      </p:sp>
      <p:sp>
        <p:nvSpPr>
          <p:cNvPr id="1925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Nodes( )</a:t>
            </a:r>
          </a:p>
        </p:txBody>
      </p:sp>
      <p:sp>
        <p:nvSpPr>
          <p:cNvPr id="421891" name="Rectangle 3"/>
          <p:cNvSpPr>
            <a:spLocks noChangeArrowheads="1"/>
          </p:cNvSpPr>
          <p:nvPr/>
        </p:nvSpPr>
        <p:spPr bwMode="auto">
          <a:xfrm>
            <a:off x="381000" y="3429000"/>
            <a:ext cx="8347075" cy="8302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SELECT nref.value('@genre', 'varchar(max)') LastName</a:t>
            </a:r>
          </a:p>
          <a:p>
            <a:r>
              <a:rPr lang="en-US">
                <a:latin typeface="Arial" charset="0"/>
              </a:rPr>
              <a:t>FROM docs CROSS APPLY xCol.nodes('//book') AS R(nref)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68EFABA-3DCA-C74E-A518-B3FF6F10A965}" type="slidenum">
              <a:rPr lang="en-US"/>
              <a:pPr/>
              <a:t>113</a:t>
            </a:fld>
            <a:endParaRPr lang="en-US"/>
          </a:p>
        </p:txBody>
      </p:sp>
      <p:sp>
        <p:nvSpPr>
          <p:cNvPr id="1935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Internal Storage</a:t>
            </a:r>
          </a:p>
        </p:txBody>
      </p:sp>
      <p:sp>
        <p:nvSpPr>
          <p:cNvPr id="1935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>
                <a:latin typeface="Arial" charset="0"/>
                <a:ea typeface="ＭＳ Ｐゴシック" charset="-128"/>
                <a:cs typeface="ＭＳ Ｐゴシック" charset="-128"/>
              </a:rPr>
              <a:t>XML is “shredded” as a table</a:t>
            </a:r>
          </a:p>
          <a:p>
            <a:pPr eaLnBrk="1" hangingPunct="1"/>
            <a:r>
              <a:rPr lang="en-US" sz="2400">
                <a:latin typeface="Arial" charset="0"/>
                <a:ea typeface="ＭＳ Ｐゴシック" charset="-128"/>
                <a:cs typeface="ＭＳ Ｐゴシック" charset="-128"/>
              </a:rPr>
              <a:t>A few important ideas:</a:t>
            </a:r>
          </a:p>
          <a:p>
            <a:pPr lvl="1" eaLnBrk="1" hangingPunct="1"/>
            <a:r>
              <a:rPr lang="en-US" sz="2000">
                <a:latin typeface="Arial" charset="0"/>
              </a:rPr>
              <a:t>Dewey decimal numbering of nodes; store in clustered B-tree indes</a:t>
            </a:r>
          </a:p>
          <a:p>
            <a:pPr lvl="1" eaLnBrk="1" hangingPunct="1"/>
            <a:r>
              <a:rPr lang="en-US" sz="2000">
                <a:latin typeface="Arial" charset="0"/>
              </a:rPr>
              <a:t>Use only odd numbers to allow insertions</a:t>
            </a:r>
          </a:p>
          <a:p>
            <a:pPr lvl="1" eaLnBrk="1" hangingPunct="1"/>
            <a:r>
              <a:rPr lang="en-US" sz="2000">
                <a:latin typeface="Arial" charset="0"/>
              </a:rPr>
              <a:t>Reverse PATH-ID encoding, for efficient processing of postfix expressions like //a/b/c</a:t>
            </a:r>
          </a:p>
          <a:p>
            <a:pPr lvl="1" eaLnBrk="1" hangingPunct="1"/>
            <a:r>
              <a:rPr lang="en-US" sz="2000">
                <a:latin typeface="Arial" charset="0"/>
              </a:rPr>
              <a:t>Add more indexes, e.g. on data values</a:t>
            </a:r>
          </a:p>
          <a:p>
            <a:pPr lvl="1" eaLnBrk="1" hangingPunct="1"/>
            <a:endParaRPr lang="en-US" sz="2000"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4D6DC3-A594-854E-B903-6DBC1D0AEDAA}" type="slidenum">
              <a:rPr lang="en-US"/>
              <a:pPr/>
              <a:t>114</a:t>
            </a:fld>
            <a:endParaRPr lang="en-US"/>
          </a:p>
        </p:txBody>
      </p:sp>
      <p:sp>
        <p:nvSpPr>
          <p:cNvPr id="194563" name="Rectangle 2"/>
          <p:cNvSpPr>
            <a:spLocks noChangeArrowheads="1"/>
          </p:cNvSpPr>
          <p:nvPr/>
        </p:nvSpPr>
        <p:spPr bwMode="auto">
          <a:xfrm>
            <a:off x="1905000" y="1295400"/>
            <a:ext cx="5786438" cy="489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&lt;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BOOK</a:t>
            </a:r>
            <a:r>
              <a:rPr lang="en-US">
                <a:latin typeface="Arial" charset="0"/>
              </a:rPr>
              <a:t> ISBN=“1-55860-438-3”&gt;</a:t>
            </a:r>
          </a:p>
          <a:p>
            <a:r>
              <a:rPr lang="en-US">
                <a:latin typeface="Arial" charset="0"/>
              </a:rPr>
              <a:t>   &lt;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SECTION</a:t>
            </a:r>
            <a:r>
              <a:rPr lang="en-US">
                <a:latin typeface="Arial" charset="0"/>
              </a:rPr>
              <a:t>&gt;</a:t>
            </a:r>
          </a:p>
          <a:p>
            <a:r>
              <a:rPr lang="en-US">
                <a:latin typeface="Arial" charset="0"/>
              </a:rPr>
              <a:t>      &lt;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TITLE</a:t>
            </a:r>
            <a:r>
              <a:rPr lang="en-US">
                <a:latin typeface="Arial" charset="0"/>
              </a:rPr>
              <a:t>&gt;Bad Bugs&lt;/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TITLE</a:t>
            </a:r>
            <a:r>
              <a:rPr lang="en-US">
                <a:latin typeface="Arial" charset="0"/>
              </a:rPr>
              <a:t>&gt;</a:t>
            </a:r>
          </a:p>
          <a:p>
            <a:r>
              <a:rPr lang="en-US">
                <a:latin typeface="Arial" charset="0"/>
              </a:rPr>
              <a:t>      Nobody loves bad bugs.</a:t>
            </a:r>
          </a:p>
          <a:p>
            <a:r>
              <a:rPr lang="en-US">
                <a:latin typeface="Arial" charset="0"/>
              </a:rPr>
              <a:t>      &lt;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FIGURE</a:t>
            </a:r>
            <a:r>
              <a:rPr lang="en-US">
                <a:latin typeface="Arial" charset="0"/>
              </a:rPr>
              <a:t> CAPTION=“Sample bug”/&gt;</a:t>
            </a:r>
          </a:p>
          <a:p>
            <a:r>
              <a:rPr lang="en-US">
                <a:latin typeface="Arial" charset="0"/>
              </a:rPr>
              <a:t>   &lt;/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SECTION</a:t>
            </a:r>
            <a:r>
              <a:rPr lang="en-US">
                <a:latin typeface="Arial" charset="0"/>
              </a:rPr>
              <a:t>&gt;</a:t>
            </a:r>
          </a:p>
          <a:p>
            <a:r>
              <a:rPr lang="en-US">
                <a:latin typeface="Arial" charset="0"/>
              </a:rPr>
              <a:t>   &lt;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SECTION</a:t>
            </a:r>
            <a:r>
              <a:rPr lang="en-US">
                <a:latin typeface="Arial" charset="0"/>
              </a:rPr>
              <a:t>&gt;</a:t>
            </a:r>
          </a:p>
          <a:p>
            <a:r>
              <a:rPr lang="en-US">
                <a:latin typeface="Arial" charset="0"/>
              </a:rPr>
              <a:t>     &lt;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TITLE</a:t>
            </a:r>
            <a:r>
              <a:rPr lang="en-US">
                <a:latin typeface="Arial" charset="0"/>
              </a:rPr>
              <a:t>&gt;Tree Frogs&lt;/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TITLE</a:t>
            </a:r>
            <a:r>
              <a:rPr lang="en-US">
                <a:latin typeface="Arial" charset="0"/>
              </a:rPr>
              <a:t>&gt;</a:t>
            </a:r>
          </a:p>
          <a:p>
            <a:r>
              <a:rPr lang="en-US">
                <a:latin typeface="Arial" charset="0"/>
              </a:rPr>
              <a:t>     All right-thinking people</a:t>
            </a:r>
          </a:p>
          <a:p>
            <a:r>
              <a:rPr lang="en-US">
                <a:latin typeface="Arial" charset="0"/>
              </a:rPr>
              <a:t>     &lt;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BOLD</a:t>
            </a:r>
            <a:r>
              <a:rPr lang="en-US">
                <a:latin typeface="Arial" charset="0"/>
              </a:rPr>
              <a:t>&gt; love &lt;/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BOLD</a:t>
            </a:r>
            <a:r>
              <a:rPr lang="en-US">
                <a:latin typeface="Arial" charset="0"/>
              </a:rPr>
              <a:t>&gt;</a:t>
            </a:r>
          </a:p>
          <a:p>
            <a:r>
              <a:rPr lang="en-US">
                <a:latin typeface="Arial" charset="0"/>
              </a:rPr>
              <a:t>     tree frogs.</a:t>
            </a:r>
          </a:p>
          <a:p>
            <a:r>
              <a:rPr lang="en-US">
                <a:latin typeface="Arial" charset="0"/>
              </a:rPr>
              <a:t>   &lt;/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SECTION</a:t>
            </a:r>
            <a:r>
              <a:rPr lang="en-US">
                <a:latin typeface="Arial" charset="0"/>
              </a:rPr>
              <a:t>&gt;</a:t>
            </a:r>
          </a:p>
          <a:p>
            <a:r>
              <a:rPr lang="en-US">
                <a:latin typeface="Arial" charset="0"/>
              </a:rPr>
              <a:t>&lt;/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BOOK</a:t>
            </a:r>
            <a:r>
              <a:rPr lang="en-US">
                <a:latin typeface="Arial" charset="0"/>
              </a:rPr>
              <a:t>&gt;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9BE7D54-442F-1F46-8810-EC1CD4556843}" type="slidenum">
              <a:rPr lang="en-US"/>
              <a:pPr/>
              <a:t>115</a:t>
            </a:fld>
            <a:endParaRPr lang="en-US"/>
          </a:p>
        </p:txBody>
      </p:sp>
      <p:pic>
        <p:nvPicPr>
          <p:cNvPr id="19558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758950"/>
            <a:ext cx="8458200" cy="365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661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547688"/>
            <a:ext cx="7277100" cy="58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6612" name="Rectangle 3"/>
          <p:cNvSpPr>
            <a:spLocks noChangeArrowheads="1"/>
          </p:cNvSpPr>
          <p:nvPr/>
        </p:nvSpPr>
        <p:spPr bwMode="auto">
          <a:xfrm>
            <a:off x="1474788" y="6334125"/>
            <a:ext cx="19240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Infoset 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108950-9966-8644-B554-80C0E90484ED}" type="slidenum">
              <a:rPr lang="en-US"/>
              <a:pPr/>
              <a:t>117</a:t>
            </a:fld>
            <a:endParaRPr lang="en-US"/>
          </a:p>
        </p:txBody>
      </p:sp>
      <p:sp>
        <p:nvSpPr>
          <p:cNvPr id="427010" name="Rectangle 2"/>
          <p:cNvSpPr>
            <a:spLocks noChangeArrowheads="1"/>
          </p:cNvSpPr>
          <p:nvPr/>
        </p:nvSpPr>
        <p:spPr bwMode="auto">
          <a:xfrm>
            <a:off x="1066800" y="990600"/>
            <a:ext cx="6389688" cy="461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/BOOK[@ISBN = “1-55860-438-3”]/SECTION</a:t>
            </a:r>
          </a:p>
        </p:txBody>
      </p:sp>
      <p:sp>
        <p:nvSpPr>
          <p:cNvPr id="427011" name="Rectangle 3"/>
          <p:cNvSpPr>
            <a:spLocks noChangeArrowheads="1"/>
          </p:cNvSpPr>
          <p:nvPr/>
        </p:nvSpPr>
        <p:spPr bwMode="auto">
          <a:xfrm>
            <a:off x="317500" y="3498850"/>
            <a:ext cx="8523288" cy="2308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SELECT SerializeXML (N2.ID, N2.ORDPATH)</a:t>
            </a:r>
          </a:p>
          <a:p>
            <a:r>
              <a:rPr lang="en-US">
                <a:latin typeface="Arial" charset="0"/>
              </a:rPr>
              <a:t>FROM infosettab N1  JOIN infosettab N2 ON (N1.ID = N2.ID)</a:t>
            </a:r>
          </a:p>
          <a:p>
            <a:r>
              <a:rPr lang="en-US">
                <a:latin typeface="Arial" charset="0"/>
              </a:rPr>
              <a:t>WHERE N1.PATH_ID = PATH_ID(/BOOK/@ISBN)</a:t>
            </a:r>
          </a:p>
          <a:p>
            <a:r>
              <a:rPr lang="en-US">
                <a:latin typeface="Arial" charset="0"/>
              </a:rPr>
              <a:t>      AND N1.VALUE = '1-55860-438-3'</a:t>
            </a:r>
          </a:p>
          <a:p>
            <a:r>
              <a:rPr lang="en-US">
                <a:latin typeface="Arial" charset="0"/>
              </a:rPr>
              <a:t>      AND N2.PATH_ID = PATH_ID(BOOK/SECTION)</a:t>
            </a:r>
          </a:p>
          <a:p>
            <a:r>
              <a:rPr lang="en-US">
                <a:latin typeface="Arial" charset="0"/>
              </a:rPr>
              <a:t>      AND Parent (N1.ORDPATH) = Parent (N2.ORDPATH)</a:t>
            </a:r>
          </a:p>
        </p:txBody>
      </p:sp>
      <p:sp>
        <p:nvSpPr>
          <p:cNvPr id="197637" name="AutoShape 4"/>
          <p:cNvSpPr>
            <a:spLocks noChangeArrowheads="1"/>
          </p:cNvSpPr>
          <p:nvPr/>
        </p:nvSpPr>
        <p:spPr bwMode="auto">
          <a:xfrm>
            <a:off x="4191000" y="1905000"/>
            <a:ext cx="762000" cy="555625"/>
          </a:xfrm>
          <a:prstGeom prst="downArrow">
            <a:avLst>
              <a:gd name="adj1" fmla="val 50000"/>
              <a:gd name="adj2" fmla="val 3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E156CE-96EE-E341-AA70-78328A95D38F}" type="slidenum">
              <a:rPr lang="en-US"/>
              <a:pPr/>
              <a:t>12</a:t>
            </a:fld>
            <a:endParaRPr lang="en-US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Attributes v.s. Elements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133600"/>
            <a:ext cx="4475163" cy="2246313"/>
          </a:xfrm>
          <a:solidFill>
            <a:schemeClr val="bg1"/>
          </a:solidFill>
          <a:ln>
            <a:solidFill>
              <a:schemeClr val="tx1"/>
            </a:solidFill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buFontTx/>
              <a:buNone/>
            </a:pP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&lt;</a:t>
            </a:r>
            <a:r>
              <a:rPr lang="en-US" sz="20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book</a:t>
            </a: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2000">
                <a:solidFill>
                  <a:srgbClr val="CC33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price</a:t>
            </a: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 = “55” </a:t>
            </a:r>
            <a:r>
              <a:rPr lang="en-US" sz="2000">
                <a:solidFill>
                  <a:srgbClr val="CC33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currency</a:t>
            </a: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 = “USD”&gt;</a:t>
            </a:r>
          </a:p>
          <a:p>
            <a:pPr eaLnBrk="1" hangingPunct="1">
              <a:buFontTx/>
              <a:buNone/>
            </a:pP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   &lt;</a:t>
            </a:r>
            <a:r>
              <a:rPr lang="en-US" sz="20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title</a:t>
            </a: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&gt; Foundations of DBs &lt;/</a:t>
            </a:r>
            <a:r>
              <a:rPr lang="en-US" sz="20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title</a:t>
            </a: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&gt;</a:t>
            </a:r>
          </a:p>
          <a:p>
            <a:pPr eaLnBrk="1" hangingPunct="1">
              <a:buFontTx/>
              <a:buNone/>
            </a:pP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   &lt;</a:t>
            </a:r>
            <a:r>
              <a:rPr lang="en-US" sz="20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author</a:t>
            </a: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&gt; Abiteboul &lt;/</a:t>
            </a:r>
            <a:r>
              <a:rPr lang="en-US" sz="20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author</a:t>
            </a: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&gt;</a:t>
            </a:r>
          </a:p>
          <a:p>
            <a:pPr eaLnBrk="1" hangingPunct="1">
              <a:buFontTx/>
              <a:buNone/>
            </a:pP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    …</a:t>
            </a:r>
          </a:p>
          <a:p>
            <a:pPr eaLnBrk="1" hangingPunct="1">
              <a:buFontTx/>
              <a:buNone/>
            </a:pP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   &lt;</a:t>
            </a:r>
            <a:r>
              <a:rPr lang="en-US" sz="20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year</a:t>
            </a: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&gt; 1995 &lt;/</a:t>
            </a:r>
            <a:r>
              <a:rPr lang="en-US" sz="20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year</a:t>
            </a: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&gt;</a:t>
            </a:r>
          </a:p>
          <a:p>
            <a:pPr eaLnBrk="1" hangingPunct="1">
              <a:buFontTx/>
              <a:buNone/>
            </a:pP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&lt;/</a:t>
            </a:r>
            <a:r>
              <a:rPr lang="en-US" sz="20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book</a:t>
            </a: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&gt;</a:t>
            </a:r>
          </a:p>
        </p:txBody>
      </p:sp>
      <p:sp>
        <p:nvSpPr>
          <p:cNvPr id="236548" name="Text Box 4"/>
          <p:cNvSpPr txBox="1">
            <a:spLocks noChangeArrowheads="1"/>
          </p:cNvSpPr>
          <p:nvPr/>
        </p:nvSpPr>
        <p:spPr bwMode="auto">
          <a:xfrm>
            <a:off x="228600" y="5486400"/>
            <a:ext cx="8767763" cy="5794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3200" dirty="0">
                <a:solidFill>
                  <a:srgbClr val="000000"/>
                </a:solidFill>
                <a:latin typeface="Arial" charset="0"/>
              </a:rPr>
              <a:t>attributes are alternative ways to represent data</a:t>
            </a:r>
          </a:p>
        </p:txBody>
      </p:sp>
      <p:sp>
        <p:nvSpPr>
          <p:cNvPr id="236549" name="Rectangle 5"/>
          <p:cNvSpPr>
            <a:spLocks noChangeArrowheads="1"/>
          </p:cNvSpPr>
          <p:nvPr/>
        </p:nvSpPr>
        <p:spPr bwMode="auto">
          <a:xfrm>
            <a:off x="4845050" y="2133600"/>
            <a:ext cx="4186238" cy="29860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>
                <a:latin typeface="Arial" charset="0"/>
              </a:rPr>
              <a:t>&lt;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book</a:t>
            </a:r>
            <a:r>
              <a:rPr lang="en-US" sz="2000">
                <a:latin typeface="Arial" charset="0"/>
              </a:rPr>
              <a:t>&gt;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>
                <a:latin typeface="Arial" charset="0"/>
              </a:rPr>
              <a:t>  &lt;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title</a:t>
            </a:r>
            <a:r>
              <a:rPr lang="en-US" sz="2000">
                <a:latin typeface="Arial" charset="0"/>
              </a:rPr>
              <a:t>&gt; Foundations of DBs &lt;/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title</a:t>
            </a:r>
            <a:r>
              <a:rPr lang="en-US" sz="2000">
                <a:latin typeface="Arial" charset="0"/>
              </a:rPr>
              <a:t>&gt;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>
                <a:latin typeface="Arial" charset="0"/>
              </a:rPr>
              <a:t>   &lt;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author</a:t>
            </a:r>
            <a:r>
              <a:rPr lang="en-US" sz="2000">
                <a:latin typeface="Arial" charset="0"/>
              </a:rPr>
              <a:t>&gt; Abiteboul &lt;/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author</a:t>
            </a:r>
            <a:r>
              <a:rPr lang="en-US" sz="2000">
                <a:latin typeface="Arial" charset="0"/>
              </a:rPr>
              <a:t>&gt;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>
                <a:latin typeface="Arial" charset="0"/>
              </a:rPr>
              <a:t>    …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>
                <a:latin typeface="Arial" charset="0"/>
              </a:rPr>
              <a:t>   &lt;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year</a:t>
            </a:r>
            <a:r>
              <a:rPr lang="en-US" sz="2000">
                <a:latin typeface="Arial" charset="0"/>
              </a:rPr>
              <a:t>&gt; 1995 &lt;/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year</a:t>
            </a:r>
            <a:r>
              <a:rPr lang="en-US" sz="2000">
                <a:latin typeface="Arial" charset="0"/>
              </a:rPr>
              <a:t>&gt;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>
                <a:latin typeface="Arial" charset="0"/>
              </a:rPr>
              <a:t>   &lt;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price</a:t>
            </a:r>
            <a:r>
              <a:rPr lang="en-US" sz="2000">
                <a:latin typeface="Arial" charset="0"/>
              </a:rPr>
              <a:t>&gt; 55 &lt;/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price</a:t>
            </a:r>
            <a:r>
              <a:rPr lang="en-US" sz="2000">
                <a:latin typeface="Arial" charset="0"/>
              </a:rPr>
              <a:t>&gt;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>
                <a:latin typeface="Arial" charset="0"/>
              </a:rPr>
              <a:t>   &lt;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currency</a:t>
            </a:r>
            <a:r>
              <a:rPr lang="en-US" sz="2000">
                <a:latin typeface="Arial" charset="0"/>
              </a:rPr>
              <a:t>&gt; USD &lt;/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currency</a:t>
            </a:r>
            <a:r>
              <a:rPr lang="en-US" sz="2000">
                <a:latin typeface="Arial" charset="0"/>
              </a:rPr>
              <a:t>&gt;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>
                <a:latin typeface="Arial" charset="0"/>
              </a:rPr>
              <a:t>&lt;/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book</a:t>
            </a:r>
            <a:r>
              <a:rPr lang="en-US" sz="2000">
                <a:latin typeface="Arial" charset="0"/>
              </a:rPr>
              <a:t>&gt;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463129-8007-3B4C-BBD2-9FAE67FCBFA1}" type="slidenum">
              <a:rPr lang="en-US"/>
              <a:pPr/>
              <a:t>13</a:t>
            </a:fld>
            <a:endParaRPr lang="en-US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Comparison</a:t>
            </a:r>
          </a:p>
        </p:txBody>
      </p:sp>
      <p:graphicFrame>
        <p:nvGraphicFramePr>
          <p:cNvPr id="237607" name="Group 39"/>
          <p:cNvGraphicFramePr>
            <a:graphicFrameLocks noGrp="1"/>
          </p:cNvGraphicFramePr>
          <p:nvPr/>
        </p:nvGraphicFramePr>
        <p:xfrm>
          <a:off x="1066800" y="2514600"/>
          <a:ext cx="6858000" cy="2997200"/>
        </p:xfrm>
        <a:graphic>
          <a:graphicData uri="http://schemas.openxmlformats.org/drawingml/2006/table">
            <a:tbl>
              <a:tblPr/>
              <a:tblGrid>
                <a:gridCol w="3429000"/>
                <a:gridCol w="3429000"/>
              </a:tblGrid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Elements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</a:rPr>
                        <a:t>Attributes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Ordered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Unordered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May be repeated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Must be unique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May be nested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Must be atomic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5A0E2E-DBCA-FA46-9463-6CEB60AAEB32}" type="slidenum">
              <a:rPr lang="en-US"/>
              <a:pPr/>
              <a:t>14</a:t>
            </a:fld>
            <a:endParaRPr lang="en-US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XML v.s. HTML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What are the differences between XML and HTML ?</a:t>
            </a:r>
          </a:p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None/>
            </a:pPr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	In class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  <a:ea typeface="ＭＳ Ｐゴシック" charset="-128"/>
                <a:cs typeface="ＭＳ Ｐゴシック" charset="-128"/>
              </a:rPr>
              <a:t>That’s All !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  <a:ea typeface="ＭＳ Ｐゴシック" charset="-128"/>
                <a:cs typeface="ＭＳ Ｐゴシック" charset="-128"/>
              </a:rPr>
              <a:t>That’s all you ever need to know about XML </a:t>
            </a:r>
            <a:r>
              <a:rPr lang="en-US" i="1" u="sng" smtClean="0">
                <a:latin typeface="Arial" charset="0"/>
                <a:ea typeface="ＭＳ Ｐゴシック" charset="-128"/>
                <a:cs typeface="ＭＳ Ｐゴシック" charset="-128"/>
              </a:rPr>
              <a:t>syntax</a:t>
            </a:r>
            <a:endParaRPr lang="en-US" smtClean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lvl="1" eaLnBrk="1" hangingPunct="1"/>
            <a:r>
              <a:rPr lang="en-US" smtClean="0">
                <a:latin typeface="Arial" charset="0"/>
              </a:rPr>
              <a:t>Optional type information can be given in the DTD or XSchema (later)</a:t>
            </a:r>
          </a:p>
          <a:p>
            <a:pPr lvl="1" eaLnBrk="1" hangingPunct="1"/>
            <a:r>
              <a:rPr lang="en-US" smtClean="0">
                <a:latin typeface="Arial" charset="0"/>
              </a:rPr>
              <a:t>We’ll discuss some additional syntax in the next few slides, but that’s not essential</a:t>
            </a:r>
          </a:p>
          <a:p>
            <a:pPr eaLnBrk="1" hangingPunct="1"/>
            <a:r>
              <a:rPr lang="en-US" smtClean="0">
                <a:latin typeface="Arial" charset="0"/>
                <a:ea typeface="ＭＳ Ｐゴシック" charset="-128"/>
                <a:cs typeface="ＭＳ Ｐゴシック" charset="-128"/>
              </a:rPr>
              <a:t>What is important for you to know: XML’s </a:t>
            </a:r>
            <a:r>
              <a:rPr lang="en-US" i="1" u="sng" smtClean="0">
                <a:latin typeface="Arial" charset="0"/>
                <a:ea typeface="ＭＳ Ｐゴシック" charset="-128"/>
                <a:cs typeface="ＭＳ Ｐゴシック" charset="-128"/>
              </a:rPr>
              <a:t>semantics</a:t>
            </a:r>
            <a:endParaRPr lang="en-US" smtClean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73C2F7-1103-2349-8358-A642B32A8745}" type="slidenum">
              <a:rPr lang="en-US"/>
              <a:pPr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E0A400-EC3A-3341-8337-45D8245D7124}" type="slidenum">
              <a:rPr lang="en-US"/>
              <a:pPr/>
              <a:t>16</a:t>
            </a:fld>
            <a:endParaRPr lang="en-US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xfrm>
            <a:off x="725488" y="800100"/>
            <a:ext cx="8081962" cy="769938"/>
          </a:xfrm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More Syntax: Oids and References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905000"/>
            <a:ext cx="3983038" cy="3563938"/>
          </a:xfrm>
          <a:solidFill>
            <a:schemeClr val="bg1"/>
          </a:solidFill>
          <a:ln>
            <a:solidFill>
              <a:schemeClr val="tx1"/>
            </a:solidFill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buFontTx/>
              <a:buNone/>
            </a:pPr>
            <a:r>
              <a:rPr lang="en-US" sz="2400">
                <a:latin typeface="Arial" charset="0"/>
                <a:ea typeface="ＭＳ Ｐゴシック" charset="-128"/>
                <a:cs typeface="ＭＳ Ｐゴシック" charset="-128"/>
              </a:rPr>
              <a:t>&lt;</a:t>
            </a:r>
            <a:r>
              <a:rPr lang="en-US" sz="24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person</a:t>
            </a:r>
            <a:r>
              <a:rPr lang="en-US" sz="2400">
                <a:latin typeface="Arial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2400">
                <a:solidFill>
                  <a:srgbClr val="CC33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id</a:t>
            </a:r>
            <a:r>
              <a:rPr lang="en-US" sz="2400">
                <a:latin typeface="Arial" charset="0"/>
                <a:ea typeface="ＭＳ Ｐゴシック" charset="-128"/>
                <a:cs typeface="ＭＳ Ｐゴシック" charset="-128"/>
              </a:rPr>
              <a:t>=“o555”&gt;  </a:t>
            </a:r>
          </a:p>
          <a:p>
            <a:pPr eaLnBrk="1" hangingPunct="1">
              <a:buFontTx/>
              <a:buNone/>
            </a:pPr>
            <a:r>
              <a:rPr lang="en-US" sz="2400">
                <a:latin typeface="Arial" charset="0"/>
                <a:ea typeface="ＭＳ Ｐゴシック" charset="-128"/>
                <a:cs typeface="ＭＳ Ｐゴシック" charset="-128"/>
              </a:rPr>
              <a:t>       &lt;</a:t>
            </a:r>
            <a:r>
              <a:rPr lang="en-US" sz="24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name</a:t>
            </a:r>
            <a:r>
              <a:rPr lang="en-US" sz="2400">
                <a:latin typeface="Arial" charset="0"/>
                <a:ea typeface="ＭＳ Ｐゴシック" charset="-128"/>
                <a:cs typeface="ＭＳ Ｐゴシック" charset="-128"/>
              </a:rPr>
              <a:t>&gt; Jane &lt;/</a:t>
            </a:r>
            <a:r>
              <a:rPr lang="en-US" sz="24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name</a:t>
            </a:r>
            <a:r>
              <a:rPr lang="en-US" sz="2400">
                <a:latin typeface="Arial" charset="0"/>
                <a:ea typeface="ＭＳ Ｐゴシック" charset="-128"/>
                <a:cs typeface="ＭＳ Ｐゴシック" charset="-128"/>
              </a:rPr>
              <a:t>&gt; </a:t>
            </a:r>
          </a:p>
          <a:p>
            <a:pPr eaLnBrk="1" hangingPunct="1">
              <a:buFontTx/>
              <a:buNone/>
            </a:pPr>
            <a:r>
              <a:rPr lang="en-US" sz="2400">
                <a:latin typeface="Arial" charset="0"/>
                <a:ea typeface="ＭＳ Ｐゴシック" charset="-128"/>
                <a:cs typeface="ＭＳ Ｐゴシック" charset="-128"/>
              </a:rPr>
              <a:t>&lt;/</a:t>
            </a:r>
            <a:r>
              <a:rPr lang="en-US" sz="24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person</a:t>
            </a:r>
            <a:r>
              <a:rPr lang="en-US" sz="2400">
                <a:latin typeface="Arial" charset="0"/>
                <a:ea typeface="ＭＳ Ｐゴシック" charset="-128"/>
                <a:cs typeface="ＭＳ Ｐゴシック" charset="-128"/>
              </a:rPr>
              <a:t>&gt;</a:t>
            </a:r>
          </a:p>
          <a:p>
            <a:pPr eaLnBrk="1" hangingPunct="1">
              <a:buFontTx/>
              <a:buNone/>
            </a:pPr>
            <a:endParaRPr lang="en-US" sz="240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None/>
            </a:pPr>
            <a:r>
              <a:rPr lang="en-US" sz="2400">
                <a:latin typeface="Arial" charset="0"/>
                <a:ea typeface="ＭＳ Ｐゴシック" charset="-128"/>
                <a:cs typeface="ＭＳ Ｐゴシック" charset="-128"/>
              </a:rPr>
              <a:t>&lt;</a:t>
            </a:r>
            <a:r>
              <a:rPr lang="en-US" sz="24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person</a:t>
            </a:r>
            <a:r>
              <a:rPr lang="en-US" sz="2400">
                <a:latin typeface="Arial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2400">
                <a:solidFill>
                  <a:srgbClr val="CC33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id</a:t>
            </a:r>
            <a:r>
              <a:rPr lang="en-US" sz="2400">
                <a:latin typeface="Arial" charset="0"/>
                <a:ea typeface="ＭＳ Ｐゴシック" charset="-128"/>
                <a:cs typeface="ＭＳ Ｐゴシック" charset="-128"/>
              </a:rPr>
              <a:t>=“o456”&gt;  </a:t>
            </a:r>
          </a:p>
          <a:p>
            <a:pPr eaLnBrk="1" hangingPunct="1">
              <a:buFontTx/>
              <a:buNone/>
            </a:pPr>
            <a:r>
              <a:rPr lang="en-US" sz="2400">
                <a:latin typeface="Arial" charset="0"/>
                <a:ea typeface="ＭＳ Ｐゴシック" charset="-128"/>
                <a:cs typeface="ＭＳ Ｐゴシック" charset="-128"/>
              </a:rPr>
              <a:t>       &lt;</a:t>
            </a:r>
            <a:r>
              <a:rPr lang="en-US" sz="24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name</a:t>
            </a:r>
            <a:r>
              <a:rPr lang="en-US" sz="2400">
                <a:latin typeface="Arial" charset="0"/>
                <a:ea typeface="ＭＳ Ｐゴシック" charset="-128"/>
                <a:cs typeface="ＭＳ Ｐゴシック" charset="-128"/>
              </a:rPr>
              <a:t>&gt; Mary &lt;/</a:t>
            </a:r>
            <a:r>
              <a:rPr lang="en-US" sz="24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name</a:t>
            </a:r>
            <a:r>
              <a:rPr lang="en-US" sz="2400">
                <a:latin typeface="Arial" charset="0"/>
                <a:ea typeface="ＭＳ Ｐゴシック" charset="-128"/>
                <a:cs typeface="ＭＳ Ｐゴシック" charset="-128"/>
              </a:rPr>
              <a:t>&gt;</a:t>
            </a:r>
          </a:p>
          <a:p>
            <a:pPr eaLnBrk="1" hangingPunct="1">
              <a:buFontTx/>
              <a:buNone/>
            </a:pPr>
            <a:r>
              <a:rPr lang="en-US" sz="2400">
                <a:latin typeface="Arial" charset="0"/>
                <a:ea typeface="ＭＳ Ｐゴシック" charset="-128"/>
                <a:cs typeface="ＭＳ Ｐゴシック" charset="-128"/>
              </a:rPr>
              <a:t>       &lt;</a:t>
            </a:r>
            <a:r>
              <a:rPr lang="en-US" sz="24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mother</a:t>
            </a:r>
            <a:r>
              <a:rPr lang="en-US" sz="2400">
                <a:latin typeface="Arial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2400">
                <a:solidFill>
                  <a:srgbClr val="CC33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idref</a:t>
            </a:r>
            <a:r>
              <a:rPr lang="en-US" sz="2400">
                <a:latin typeface="Arial" charset="0"/>
                <a:ea typeface="ＭＳ Ｐゴシック" charset="-128"/>
                <a:cs typeface="ＭＳ Ｐゴシック" charset="-128"/>
              </a:rPr>
              <a:t>=“o555”/&gt;</a:t>
            </a:r>
          </a:p>
          <a:p>
            <a:pPr eaLnBrk="1" hangingPunct="1">
              <a:buFontTx/>
              <a:buNone/>
            </a:pPr>
            <a:r>
              <a:rPr lang="en-US" sz="2400">
                <a:latin typeface="Arial" charset="0"/>
                <a:ea typeface="ＭＳ Ｐゴシック" charset="-128"/>
                <a:cs typeface="ＭＳ Ｐゴシック" charset="-128"/>
              </a:rPr>
              <a:t>&lt;/</a:t>
            </a:r>
            <a:r>
              <a:rPr lang="en-US" sz="24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person</a:t>
            </a:r>
            <a:r>
              <a:rPr lang="en-US" sz="2400">
                <a:latin typeface="Arial" charset="0"/>
                <a:ea typeface="ＭＳ Ｐゴシック" charset="-128"/>
                <a:cs typeface="ＭＳ Ｐゴシック" charset="-128"/>
              </a:rPr>
              <a:t>&gt;</a:t>
            </a:r>
          </a:p>
        </p:txBody>
      </p:sp>
      <p:sp>
        <p:nvSpPr>
          <p:cNvPr id="238596" name="Text Box 4"/>
          <p:cNvSpPr txBox="1">
            <a:spLocks noChangeArrowheads="1"/>
          </p:cNvSpPr>
          <p:nvPr/>
        </p:nvSpPr>
        <p:spPr bwMode="auto">
          <a:xfrm>
            <a:off x="728663" y="5638800"/>
            <a:ext cx="7864475" cy="5794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3200" dirty="0" err="1">
                <a:solidFill>
                  <a:srgbClr val="000000"/>
                </a:solidFill>
                <a:latin typeface="Arial" charset="0"/>
              </a:rPr>
              <a:t>oids</a:t>
            </a:r>
            <a:r>
              <a:rPr lang="en-US" sz="3200" dirty="0">
                <a:solidFill>
                  <a:srgbClr val="000000"/>
                </a:solidFill>
                <a:latin typeface="Arial" charset="0"/>
              </a:rPr>
              <a:t> and references in XML are just syntax</a:t>
            </a:r>
          </a:p>
        </p:txBody>
      </p:sp>
      <p:sp>
        <p:nvSpPr>
          <p:cNvPr id="41990" name="Rectangle 5"/>
          <p:cNvSpPr>
            <a:spLocks noChangeArrowheads="1"/>
          </p:cNvSpPr>
          <p:nvPr/>
        </p:nvSpPr>
        <p:spPr bwMode="auto">
          <a:xfrm>
            <a:off x="4267200" y="2728913"/>
            <a:ext cx="478155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Are just keys/ foreign keys design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by someone who didn’t take 444</a:t>
            </a:r>
          </a:p>
          <a:p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Don’t use them: use your own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foreign keys instead.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83781F3-1B15-914D-B148-FF3B5A7A51CF}" type="slidenum">
              <a:rPr lang="en-US"/>
              <a:pPr/>
              <a:t>17</a:t>
            </a:fld>
            <a:endParaRPr lang="en-US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More Syntax: CDATA Section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077200" cy="41148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Syntax: &lt;![CDATA[ .....any text here...]]&gt;</a:t>
            </a:r>
          </a:p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Example:</a:t>
            </a:r>
          </a:p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39620" name="Rectangle 4"/>
          <p:cNvSpPr>
            <a:spLocks noChangeArrowheads="1"/>
          </p:cNvSpPr>
          <p:nvPr/>
        </p:nvSpPr>
        <p:spPr bwMode="auto">
          <a:xfrm>
            <a:off x="838200" y="4191000"/>
            <a:ext cx="7516813" cy="13843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&lt;</a:t>
            </a:r>
            <a:r>
              <a:rPr lang="en-US" sz="2800">
                <a:solidFill>
                  <a:srgbClr val="006600"/>
                </a:solidFill>
                <a:latin typeface="Arial" charset="0"/>
              </a:rPr>
              <a:t>example</a:t>
            </a:r>
            <a:r>
              <a:rPr lang="en-US" sz="2800">
                <a:latin typeface="Arial" charset="0"/>
              </a:rPr>
              <a:t>&gt; </a:t>
            </a:r>
            <a:br>
              <a:rPr lang="en-US" sz="2800">
                <a:latin typeface="Arial" charset="0"/>
              </a:rPr>
            </a:br>
            <a:r>
              <a:rPr lang="en-US" sz="2800">
                <a:latin typeface="Arial" charset="0"/>
              </a:rPr>
              <a:t>    &lt;![CDATA[ some text here &lt;/notAtag&gt; &lt;&gt;]]&gt;</a:t>
            </a:r>
            <a:br>
              <a:rPr lang="en-US" sz="2800">
                <a:latin typeface="Arial" charset="0"/>
              </a:rPr>
            </a:br>
            <a:r>
              <a:rPr lang="en-US" sz="2800">
                <a:latin typeface="Arial" charset="0"/>
              </a:rPr>
              <a:t>&lt;/</a:t>
            </a:r>
            <a:r>
              <a:rPr lang="en-US" sz="2800">
                <a:solidFill>
                  <a:srgbClr val="006600"/>
                </a:solidFill>
                <a:latin typeface="Arial" charset="0"/>
              </a:rPr>
              <a:t>example</a:t>
            </a:r>
            <a:r>
              <a:rPr lang="en-US" sz="2800">
                <a:latin typeface="Arial" charset="0"/>
              </a:rPr>
              <a:t>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More Syntax: Entity References</a:t>
            </a:r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7772400" cy="41148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Syntax: &amp;entityname;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Example: </a:t>
            </a:r>
            <a:br>
              <a:rPr lang="en-US">
                <a:latin typeface="Arial" charset="0"/>
                <a:ea typeface="ＭＳ Ｐゴシック" charset="-128"/>
                <a:cs typeface="ＭＳ Ｐゴシック" charset="-128"/>
              </a:rPr>
            </a:br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&lt;</a:t>
            </a:r>
            <a:r>
              <a:rPr lang="en-US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element</a:t>
            </a:r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&gt; this is less than &amp;lt; &lt;/</a:t>
            </a:r>
            <a:r>
              <a:rPr lang="en-US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element</a:t>
            </a:r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&gt;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Some entities:</a:t>
            </a:r>
          </a:p>
        </p:txBody>
      </p:sp>
      <p:graphicFrame>
        <p:nvGraphicFramePr>
          <p:cNvPr id="240669" name="Group 29"/>
          <p:cNvGraphicFramePr>
            <a:graphicFrameLocks noGrp="1"/>
          </p:cNvGraphicFramePr>
          <p:nvPr/>
        </p:nvGraphicFramePr>
        <p:xfrm>
          <a:off x="4800600" y="3581400"/>
          <a:ext cx="3124200" cy="3172460"/>
        </p:xfrm>
        <a:graphic>
          <a:graphicData uri="http://schemas.openxmlformats.org/drawingml/2006/table">
            <a:tbl>
              <a:tblPr/>
              <a:tblGrid>
                <a:gridCol w="1104900"/>
                <a:gridCol w="2019300"/>
              </a:tblGrid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&amp;lt;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&amp;gt;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&gt;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&amp;amp;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&amp;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&amp;apos;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‘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&amp;quot;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“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&amp;#38;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Unicode char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647663-F9D5-2E4B-90C7-59033892A563}" type="slidenum">
              <a:rPr lang="en-US"/>
              <a:pPr/>
              <a:t>19</a:t>
            </a:fld>
            <a:endParaRPr lang="en-US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More Syntax: Comments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Syntax &lt;!-- .... Comment text... --&gt;</a:t>
            </a:r>
          </a:p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Yes, they are part of the data model !!!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Due to popular demand, take-home final dates have moved as follows:</a:t>
            </a:r>
          </a:p>
          <a:p>
            <a:r>
              <a:rPr lang="en-US" dirty="0" smtClean="0"/>
              <a:t>Posted: Friday, 10/10, 11:59pm</a:t>
            </a:r>
          </a:p>
          <a:p>
            <a:r>
              <a:rPr lang="en-US" dirty="0" smtClean="0"/>
              <a:t>Due: Sunday, 10/12, 11:59pm</a:t>
            </a:r>
          </a:p>
          <a:p>
            <a:pPr>
              <a:buNone/>
            </a:pPr>
            <a:r>
              <a:rPr lang="en-US" dirty="0" smtClean="0"/>
              <a:t>HW 4 due next week</a:t>
            </a:r>
          </a:p>
          <a:p>
            <a:pPr>
              <a:buNone/>
            </a:pPr>
            <a:r>
              <a:rPr lang="en-US" dirty="0" smtClean="0"/>
              <a:t>HW 5 posted today, due in two weeks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CE36-AF35-CC41-AE5D-BF72B7EA1F2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54B28E-F111-F346-8E62-D08AE8C90948}" type="slidenum">
              <a:rPr lang="en-US"/>
              <a:pPr/>
              <a:t>20</a:t>
            </a:fld>
            <a:endParaRPr lang="en-US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XML Namespaces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name ::= [prefix:]localpart</a:t>
            </a:r>
          </a:p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43716" name="Rectangle 4"/>
          <p:cNvSpPr>
            <a:spLocks noChangeArrowheads="1"/>
          </p:cNvSpPr>
          <p:nvPr/>
        </p:nvSpPr>
        <p:spPr bwMode="auto">
          <a:xfrm>
            <a:off x="228600" y="2828925"/>
            <a:ext cx="8602663" cy="26781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Arial" charset="0"/>
              </a:rPr>
              <a:t>&lt;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book</a:t>
            </a:r>
            <a:r>
              <a:rPr lang="en-US">
                <a:latin typeface="Arial" charset="0"/>
              </a:rPr>
              <a:t> </a:t>
            </a:r>
            <a:r>
              <a:rPr lang="en-US">
                <a:solidFill>
                  <a:srgbClr val="CC3300"/>
                </a:solidFill>
                <a:latin typeface="Arial" charset="0"/>
              </a:rPr>
              <a:t>xmlns:bookStandard</a:t>
            </a:r>
            <a:r>
              <a:rPr lang="en-US">
                <a:latin typeface="Arial" charset="0"/>
              </a:rPr>
              <a:t>=“www.isbn-org.org/def”&gt;</a:t>
            </a:r>
          </a:p>
          <a:p>
            <a:pPr eaLnBrk="0" hangingPunct="0">
              <a:spcBef>
                <a:spcPct val="50000"/>
              </a:spcBef>
            </a:pPr>
            <a:r>
              <a:rPr lang="en-US">
                <a:latin typeface="Arial" charset="0"/>
              </a:rPr>
              <a:t>       &lt;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bookStandard:title</a:t>
            </a:r>
            <a:r>
              <a:rPr lang="en-US">
                <a:latin typeface="Arial" charset="0"/>
              </a:rPr>
              <a:t>&gt; … &lt;/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bookStandard:title</a:t>
            </a:r>
            <a:r>
              <a:rPr lang="en-US">
                <a:latin typeface="Arial" charset="0"/>
              </a:rPr>
              <a:t>&gt;</a:t>
            </a:r>
          </a:p>
          <a:p>
            <a:pPr eaLnBrk="0" hangingPunct="0">
              <a:spcBef>
                <a:spcPct val="50000"/>
              </a:spcBef>
            </a:pPr>
            <a:r>
              <a:rPr lang="en-US">
                <a:latin typeface="Arial" charset="0"/>
              </a:rPr>
              <a:t>       &lt;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bookStandard:publisher</a:t>
            </a:r>
            <a:r>
              <a:rPr lang="en-US">
                <a:latin typeface="Arial" charset="0"/>
              </a:rPr>
              <a:t>&gt; . . .&lt;/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bookStandard:publisher</a:t>
            </a:r>
            <a:r>
              <a:rPr lang="en-US">
                <a:latin typeface="Arial" charset="0"/>
              </a:rPr>
              <a:t>&gt;</a:t>
            </a:r>
          </a:p>
          <a:p>
            <a:pPr eaLnBrk="0" hangingPunct="0">
              <a:spcBef>
                <a:spcPct val="50000"/>
              </a:spcBef>
            </a:pPr>
            <a:r>
              <a:rPr lang="en-US">
                <a:latin typeface="Arial" charset="0"/>
              </a:rPr>
              <a:t>       </a:t>
            </a:r>
          </a:p>
          <a:p>
            <a:pPr eaLnBrk="0" hangingPunct="0">
              <a:spcBef>
                <a:spcPct val="50000"/>
              </a:spcBef>
            </a:pPr>
            <a:r>
              <a:rPr lang="en-US">
                <a:latin typeface="Arial" charset="0"/>
              </a:rPr>
              <a:t>&lt;/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book</a:t>
            </a:r>
            <a:r>
              <a:rPr lang="en-US">
                <a:latin typeface="Arial" charset="0"/>
              </a:rPr>
              <a:t>&gt;</a:t>
            </a:r>
          </a:p>
        </p:txBody>
      </p:sp>
      <p:sp>
        <p:nvSpPr>
          <p:cNvPr id="50182" name="AutoShape 5"/>
          <p:cNvSpPr>
            <a:spLocks noChangeArrowheads="1"/>
          </p:cNvSpPr>
          <p:nvPr/>
        </p:nvSpPr>
        <p:spPr bwMode="auto">
          <a:xfrm>
            <a:off x="6665425" y="1523931"/>
            <a:ext cx="1920262" cy="1168539"/>
          </a:xfrm>
          <a:prstGeom prst="wedgeEllipseCallout">
            <a:avLst>
              <a:gd name="adj1" fmla="val -71236"/>
              <a:gd name="adj2" fmla="val 70944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latin typeface="Arial" charset="0"/>
              </a:rPr>
              <a:t>a </a:t>
            </a:r>
            <a:r>
              <a:rPr lang="en-US" dirty="0">
                <a:latin typeface="Arial" charset="0"/>
              </a:rPr>
              <a:t>unique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name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XML Semantics: a Tree !</a:t>
            </a:r>
          </a:p>
        </p:txBody>
      </p:sp>
      <p:sp>
        <p:nvSpPr>
          <p:cNvPr id="245763" name="Rectangle 3"/>
          <p:cNvSpPr>
            <a:spLocks noChangeArrowheads="1"/>
          </p:cNvSpPr>
          <p:nvPr/>
        </p:nvSpPr>
        <p:spPr bwMode="auto">
          <a:xfrm>
            <a:off x="76200" y="2133600"/>
            <a:ext cx="3473450" cy="45291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>
              <a:lnSpc>
                <a:spcPct val="90000"/>
              </a:lnSpc>
            </a:pPr>
            <a:r>
              <a:rPr lang="en-US" sz="2000">
                <a:latin typeface="Arial" charset="0"/>
              </a:rPr>
              <a:t>&lt;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data</a:t>
            </a:r>
            <a:r>
              <a:rPr lang="en-US" sz="2000">
                <a:latin typeface="Arial" charset="0"/>
              </a:rPr>
              <a:t>&gt;</a:t>
            </a:r>
          </a:p>
          <a:p>
            <a:pPr marL="342900" indent="-342900">
              <a:lnSpc>
                <a:spcPct val="90000"/>
              </a:lnSpc>
            </a:pPr>
            <a:r>
              <a:rPr lang="en-US" sz="2000">
                <a:latin typeface="Arial" charset="0"/>
              </a:rPr>
              <a:t>   &lt;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person </a:t>
            </a:r>
            <a:r>
              <a:rPr lang="en-US" sz="2000">
                <a:solidFill>
                  <a:srgbClr val="CC3300"/>
                </a:solidFill>
                <a:latin typeface="Arial" charset="0"/>
              </a:rPr>
              <a:t>id</a:t>
            </a:r>
            <a:r>
              <a:rPr lang="en-US" sz="2000">
                <a:latin typeface="Arial" charset="0"/>
              </a:rPr>
              <a:t>=“o555”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 </a:t>
            </a:r>
            <a:r>
              <a:rPr lang="en-US" sz="2000">
                <a:latin typeface="Arial" charset="0"/>
              </a:rPr>
              <a:t>&gt;</a:t>
            </a:r>
          </a:p>
          <a:p>
            <a:pPr marL="342900" indent="-342900">
              <a:lnSpc>
                <a:spcPct val="90000"/>
              </a:lnSpc>
            </a:pPr>
            <a:r>
              <a:rPr lang="en-US" sz="2000">
                <a:latin typeface="Arial" charset="0"/>
              </a:rPr>
              <a:t>      &lt;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name</a:t>
            </a:r>
            <a:r>
              <a:rPr lang="en-US" sz="2000">
                <a:latin typeface="Arial" charset="0"/>
              </a:rPr>
              <a:t>&gt; Mary &lt;/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name</a:t>
            </a:r>
            <a:r>
              <a:rPr lang="en-US" sz="2000">
                <a:latin typeface="Arial" charset="0"/>
              </a:rPr>
              <a:t>&gt;</a:t>
            </a:r>
          </a:p>
          <a:p>
            <a:pPr marL="342900" indent="-342900">
              <a:lnSpc>
                <a:spcPct val="90000"/>
              </a:lnSpc>
            </a:pPr>
            <a:r>
              <a:rPr lang="en-US" sz="2000">
                <a:latin typeface="Arial" charset="0"/>
              </a:rPr>
              <a:t>      &lt;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address</a:t>
            </a:r>
            <a:r>
              <a:rPr lang="en-US" sz="2000">
                <a:latin typeface="Arial" charset="0"/>
              </a:rPr>
              <a:t>&gt;</a:t>
            </a:r>
          </a:p>
          <a:p>
            <a:pPr marL="342900" indent="-342900">
              <a:lnSpc>
                <a:spcPct val="90000"/>
              </a:lnSpc>
            </a:pPr>
            <a:r>
              <a:rPr lang="en-US" sz="2000">
                <a:latin typeface="Arial" charset="0"/>
              </a:rPr>
              <a:t>         &lt;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street</a:t>
            </a:r>
            <a:r>
              <a:rPr lang="en-US" sz="2000">
                <a:latin typeface="Arial" charset="0"/>
              </a:rPr>
              <a:t>&gt;Maple&lt;/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street</a:t>
            </a:r>
            <a:r>
              <a:rPr lang="en-US" sz="2000">
                <a:latin typeface="Arial" charset="0"/>
              </a:rPr>
              <a:t>&gt; </a:t>
            </a:r>
          </a:p>
          <a:p>
            <a:pPr marL="342900" indent="-342900">
              <a:lnSpc>
                <a:spcPct val="90000"/>
              </a:lnSpc>
            </a:pPr>
            <a:r>
              <a:rPr lang="en-US" sz="2000">
                <a:latin typeface="Arial" charset="0"/>
              </a:rPr>
              <a:t>         &lt;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no</a:t>
            </a:r>
            <a:r>
              <a:rPr lang="en-US" sz="2000">
                <a:latin typeface="Arial" charset="0"/>
              </a:rPr>
              <a:t>&gt; 345 &lt;/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no</a:t>
            </a:r>
            <a:r>
              <a:rPr lang="en-US" sz="2000">
                <a:latin typeface="Arial" charset="0"/>
              </a:rPr>
              <a:t>&gt; </a:t>
            </a:r>
          </a:p>
          <a:p>
            <a:pPr marL="342900" indent="-342900">
              <a:lnSpc>
                <a:spcPct val="90000"/>
              </a:lnSpc>
            </a:pPr>
            <a:r>
              <a:rPr lang="en-US" sz="2000">
                <a:latin typeface="Arial" charset="0"/>
              </a:rPr>
              <a:t>         &lt;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city</a:t>
            </a:r>
            <a:r>
              <a:rPr lang="en-US" sz="2000">
                <a:latin typeface="Arial" charset="0"/>
              </a:rPr>
              <a:t>&gt; Seattle &lt;/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city</a:t>
            </a:r>
            <a:r>
              <a:rPr lang="en-US" sz="2000">
                <a:latin typeface="Arial" charset="0"/>
              </a:rPr>
              <a:t>&gt; </a:t>
            </a:r>
          </a:p>
          <a:p>
            <a:pPr marL="342900" indent="-342900">
              <a:lnSpc>
                <a:spcPct val="90000"/>
              </a:lnSpc>
            </a:pPr>
            <a:r>
              <a:rPr lang="en-US" sz="2000">
                <a:latin typeface="Arial" charset="0"/>
              </a:rPr>
              <a:t>      &lt;/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address</a:t>
            </a:r>
            <a:r>
              <a:rPr lang="en-US" sz="2000">
                <a:latin typeface="Arial" charset="0"/>
              </a:rPr>
              <a:t>&gt;</a:t>
            </a:r>
          </a:p>
          <a:p>
            <a:pPr marL="342900" indent="-342900">
              <a:lnSpc>
                <a:spcPct val="90000"/>
              </a:lnSpc>
            </a:pPr>
            <a:r>
              <a:rPr lang="en-US" sz="2000">
                <a:latin typeface="Arial" charset="0"/>
              </a:rPr>
              <a:t>   &lt;/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person</a:t>
            </a:r>
            <a:r>
              <a:rPr lang="en-US" sz="2000">
                <a:latin typeface="Arial" charset="0"/>
              </a:rPr>
              <a:t>&gt;</a:t>
            </a:r>
          </a:p>
          <a:p>
            <a:pPr marL="342900" indent="-342900">
              <a:lnSpc>
                <a:spcPct val="90000"/>
              </a:lnSpc>
            </a:pPr>
            <a:r>
              <a:rPr lang="en-US" sz="2000">
                <a:latin typeface="Arial" charset="0"/>
              </a:rPr>
              <a:t>   &lt;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person</a:t>
            </a:r>
            <a:r>
              <a:rPr lang="en-US" sz="2000">
                <a:latin typeface="Arial" charset="0"/>
              </a:rPr>
              <a:t>&gt;</a:t>
            </a:r>
          </a:p>
          <a:p>
            <a:pPr marL="342900" indent="-342900">
              <a:lnSpc>
                <a:spcPct val="90000"/>
              </a:lnSpc>
            </a:pPr>
            <a:r>
              <a:rPr lang="en-US" sz="2000">
                <a:latin typeface="Arial" charset="0"/>
              </a:rPr>
              <a:t>      &lt;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name</a:t>
            </a:r>
            <a:r>
              <a:rPr lang="en-US" sz="2000">
                <a:latin typeface="Arial" charset="0"/>
              </a:rPr>
              <a:t>&gt; John &lt;/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name</a:t>
            </a:r>
            <a:r>
              <a:rPr lang="en-US" sz="2000">
                <a:latin typeface="Arial" charset="0"/>
              </a:rPr>
              <a:t>&gt;</a:t>
            </a:r>
          </a:p>
          <a:p>
            <a:pPr marL="342900" indent="-342900">
              <a:lnSpc>
                <a:spcPct val="90000"/>
              </a:lnSpc>
            </a:pPr>
            <a:r>
              <a:rPr lang="en-US" sz="2000">
                <a:latin typeface="Arial" charset="0"/>
              </a:rPr>
              <a:t>      &lt;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address</a:t>
            </a:r>
            <a:r>
              <a:rPr lang="en-US" sz="2000">
                <a:latin typeface="Arial" charset="0"/>
              </a:rPr>
              <a:t>&gt;Thailand</a:t>
            </a:r>
          </a:p>
          <a:p>
            <a:pPr marL="342900" indent="-342900">
              <a:lnSpc>
                <a:spcPct val="90000"/>
              </a:lnSpc>
            </a:pPr>
            <a:r>
              <a:rPr lang="en-US" sz="2000">
                <a:latin typeface="Arial" charset="0"/>
              </a:rPr>
              <a:t>      &lt;/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address</a:t>
            </a:r>
            <a:r>
              <a:rPr lang="en-US" sz="2000">
                <a:latin typeface="Arial" charset="0"/>
              </a:rPr>
              <a:t>&gt;</a:t>
            </a:r>
          </a:p>
          <a:p>
            <a:pPr marL="342900" indent="-342900">
              <a:lnSpc>
                <a:spcPct val="90000"/>
              </a:lnSpc>
            </a:pPr>
            <a:r>
              <a:rPr lang="en-US" sz="2000">
                <a:latin typeface="Arial" charset="0"/>
              </a:rPr>
              <a:t>      &lt;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phone</a:t>
            </a:r>
            <a:r>
              <a:rPr lang="en-US" sz="2000">
                <a:latin typeface="Arial" charset="0"/>
              </a:rPr>
              <a:t>&gt;23456&lt;/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phone</a:t>
            </a:r>
            <a:r>
              <a:rPr lang="en-US" sz="2000">
                <a:latin typeface="Arial" charset="0"/>
              </a:rPr>
              <a:t>&gt;</a:t>
            </a:r>
          </a:p>
          <a:p>
            <a:pPr marL="342900" indent="-342900">
              <a:lnSpc>
                <a:spcPct val="90000"/>
              </a:lnSpc>
            </a:pPr>
            <a:r>
              <a:rPr lang="en-US" sz="2000">
                <a:latin typeface="Arial" charset="0"/>
              </a:rPr>
              <a:t>   &lt;/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person</a:t>
            </a:r>
            <a:r>
              <a:rPr lang="en-US" sz="2000">
                <a:latin typeface="Arial" charset="0"/>
              </a:rPr>
              <a:t>&gt;</a:t>
            </a:r>
          </a:p>
          <a:p>
            <a:pPr marL="342900" indent="-342900">
              <a:lnSpc>
                <a:spcPct val="90000"/>
              </a:lnSpc>
            </a:pPr>
            <a:r>
              <a:rPr lang="en-US" sz="2000">
                <a:latin typeface="Arial" charset="0"/>
              </a:rPr>
              <a:t>&lt;/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data</a:t>
            </a:r>
            <a:r>
              <a:rPr lang="en-US" sz="2000">
                <a:latin typeface="Arial" charset="0"/>
              </a:rPr>
              <a:t>&gt;</a:t>
            </a:r>
          </a:p>
        </p:txBody>
      </p:sp>
      <p:sp>
        <p:nvSpPr>
          <p:cNvPr id="52229" name="Oval 4"/>
          <p:cNvSpPr>
            <a:spLocks noChangeArrowheads="1"/>
          </p:cNvSpPr>
          <p:nvPr/>
        </p:nvSpPr>
        <p:spPr bwMode="auto">
          <a:xfrm>
            <a:off x="6291263" y="1989138"/>
            <a:ext cx="820737" cy="4762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>
                <a:solidFill>
                  <a:srgbClr val="006600"/>
                </a:solidFill>
                <a:latin typeface="Arial" charset="0"/>
              </a:rPr>
              <a:t>data</a:t>
            </a:r>
          </a:p>
        </p:txBody>
      </p:sp>
      <p:sp>
        <p:nvSpPr>
          <p:cNvPr id="52230" name="Oval 5"/>
          <p:cNvSpPr>
            <a:spLocks noChangeArrowheads="1"/>
          </p:cNvSpPr>
          <p:nvPr/>
        </p:nvSpPr>
        <p:spPr bwMode="auto">
          <a:xfrm>
            <a:off x="3810000" y="4724400"/>
            <a:ext cx="944563" cy="4762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>
                <a:latin typeface="Arial" charset="0"/>
              </a:rPr>
              <a:t>Mary</a:t>
            </a:r>
          </a:p>
        </p:txBody>
      </p:sp>
      <p:sp>
        <p:nvSpPr>
          <p:cNvPr id="52231" name="Oval 6"/>
          <p:cNvSpPr>
            <a:spLocks noChangeArrowheads="1"/>
          </p:cNvSpPr>
          <p:nvPr/>
        </p:nvSpPr>
        <p:spPr bwMode="auto">
          <a:xfrm>
            <a:off x="5183188" y="2514600"/>
            <a:ext cx="1141412" cy="4762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>
                <a:solidFill>
                  <a:srgbClr val="006600"/>
                </a:solidFill>
                <a:latin typeface="Arial" charset="0"/>
              </a:rPr>
              <a:t>person</a:t>
            </a:r>
          </a:p>
        </p:txBody>
      </p:sp>
      <p:sp>
        <p:nvSpPr>
          <p:cNvPr id="52232" name="Oval 7"/>
          <p:cNvSpPr>
            <a:spLocks noChangeArrowheads="1"/>
          </p:cNvSpPr>
          <p:nvPr/>
        </p:nvSpPr>
        <p:spPr bwMode="auto">
          <a:xfrm>
            <a:off x="7469188" y="2819400"/>
            <a:ext cx="1141412" cy="4762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>
                <a:solidFill>
                  <a:srgbClr val="006600"/>
                </a:solidFill>
                <a:latin typeface="Arial" charset="0"/>
              </a:rPr>
              <a:t>person</a:t>
            </a:r>
          </a:p>
        </p:txBody>
      </p:sp>
      <p:sp>
        <p:nvSpPr>
          <p:cNvPr id="52233" name="Oval 8"/>
          <p:cNvSpPr>
            <a:spLocks noChangeArrowheads="1"/>
          </p:cNvSpPr>
          <p:nvPr/>
        </p:nvSpPr>
        <p:spPr bwMode="auto">
          <a:xfrm>
            <a:off x="3887788" y="3733800"/>
            <a:ext cx="981075" cy="4762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>
                <a:solidFill>
                  <a:srgbClr val="006600"/>
                </a:solidFill>
                <a:latin typeface="Arial" charset="0"/>
              </a:rPr>
              <a:t>name</a:t>
            </a:r>
          </a:p>
        </p:txBody>
      </p:sp>
      <p:sp>
        <p:nvSpPr>
          <p:cNvPr id="52234" name="Oval 9"/>
          <p:cNvSpPr>
            <a:spLocks noChangeArrowheads="1"/>
          </p:cNvSpPr>
          <p:nvPr/>
        </p:nvSpPr>
        <p:spPr bwMode="auto">
          <a:xfrm>
            <a:off x="5038725" y="3657600"/>
            <a:ext cx="1285875" cy="4762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>
                <a:solidFill>
                  <a:srgbClr val="006600"/>
                </a:solidFill>
                <a:latin typeface="Arial" charset="0"/>
              </a:rPr>
              <a:t>address</a:t>
            </a:r>
          </a:p>
        </p:txBody>
      </p:sp>
      <p:sp>
        <p:nvSpPr>
          <p:cNvPr id="52235" name="Oval 10"/>
          <p:cNvSpPr>
            <a:spLocks noChangeArrowheads="1"/>
          </p:cNvSpPr>
          <p:nvPr/>
        </p:nvSpPr>
        <p:spPr bwMode="auto">
          <a:xfrm>
            <a:off x="6630988" y="3962400"/>
            <a:ext cx="981075" cy="4762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>
                <a:solidFill>
                  <a:srgbClr val="006600"/>
                </a:solidFill>
                <a:latin typeface="Arial" charset="0"/>
              </a:rPr>
              <a:t>name</a:t>
            </a:r>
          </a:p>
        </p:txBody>
      </p:sp>
      <p:sp>
        <p:nvSpPr>
          <p:cNvPr id="52236" name="Oval 11"/>
          <p:cNvSpPr>
            <a:spLocks noChangeArrowheads="1"/>
          </p:cNvSpPr>
          <p:nvPr/>
        </p:nvSpPr>
        <p:spPr bwMode="auto">
          <a:xfrm>
            <a:off x="7392988" y="3886200"/>
            <a:ext cx="1285875" cy="4762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>
                <a:solidFill>
                  <a:srgbClr val="006600"/>
                </a:solidFill>
                <a:latin typeface="Arial" charset="0"/>
              </a:rPr>
              <a:t>address</a:t>
            </a:r>
          </a:p>
        </p:txBody>
      </p:sp>
      <p:sp>
        <p:nvSpPr>
          <p:cNvPr id="52237" name="Oval 12"/>
          <p:cNvSpPr>
            <a:spLocks noChangeArrowheads="1"/>
          </p:cNvSpPr>
          <p:nvPr/>
        </p:nvSpPr>
        <p:spPr bwMode="auto">
          <a:xfrm>
            <a:off x="4649788" y="4648200"/>
            <a:ext cx="981075" cy="4762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>
                <a:solidFill>
                  <a:srgbClr val="006600"/>
                </a:solidFill>
                <a:latin typeface="Arial" charset="0"/>
              </a:rPr>
              <a:t>street</a:t>
            </a:r>
          </a:p>
        </p:txBody>
      </p:sp>
      <p:sp>
        <p:nvSpPr>
          <p:cNvPr id="52238" name="Oval 13"/>
          <p:cNvSpPr>
            <a:spLocks noChangeArrowheads="1"/>
          </p:cNvSpPr>
          <p:nvPr/>
        </p:nvSpPr>
        <p:spPr bwMode="auto">
          <a:xfrm>
            <a:off x="5562600" y="4648200"/>
            <a:ext cx="581025" cy="4762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>
                <a:solidFill>
                  <a:srgbClr val="006600"/>
                </a:solidFill>
                <a:latin typeface="Arial" charset="0"/>
              </a:rPr>
              <a:t>no</a:t>
            </a:r>
          </a:p>
        </p:txBody>
      </p:sp>
      <p:sp>
        <p:nvSpPr>
          <p:cNvPr id="52239" name="Oval 14"/>
          <p:cNvSpPr>
            <a:spLocks noChangeArrowheads="1"/>
          </p:cNvSpPr>
          <p:nvPr/>
        </p:nvSpPr>
        <p:spPr bwMode="auto">
          <a:xfrm>
            <a:off x="6134100" y="4648200"/>
            <a:ext cx="692150" cy="4762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>
                <a:solidFill>
                  <a:srgbClr val="006600"/>
                </a:solidFill>
                <a:latin typeface="Arial" charset="0"/>
              </a:rPr>
              <a:t>city</a:t>
            </a:r>
          </a:p>
        </p:txBody>
      </p:sp>
      <p:sp>
        <p:nvSpPr>
          <p:cNvPr id="52240" name="Oval 15"/>
          <p:cNvSpPr>
            <a:spLocks noChangeArrowheads="1"/>
          </p:cNvSpPr>
          <p:nvPr/>
        </p:nvSpPr>
        <p:spPr bwMode="auto">
          <a:xfrm>
            <a:off x="4321175" y="5486400"/>
            <a:ext cx="1077913" cy="4762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>
                <a:latin typeface="Arial" charset="0"/>
              </a:rPr>
              <a:t>Maple</a:t>
            </a:r>
          </a:p>
        </p:txBody>
      </p:sp>
      <p:sp>
        <p:nvSpPr>
          <p:cNvPr id="52241" name="Oval 16"/>
          <p:cNvSpPr>
            <a:spLocks noChangeArrowheads="1"/>
          </p:cNvSpPr>
          <p:nvPr/>
        </p:nvSpPr>
        <p:spPr bwMode="auto">
          <a:xfrm>
            <a:off x="5464175" y="5486400"/>
            <a:ext cx="741363" cy="4762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>
                <a:latin typeface="Arial" charset="0"/>
              </a:rPr>
              <a:t>345</a:t>
            </a:r>
          </a:p>
        </p:txBody>
      </p:sp>
      <p:sp>
        <p:nvSpPr>
          <p:cNvPr id="52242" name="Oval 17"/>
          <p:cNvSpPr>
            <a:spLocks noChangeArrowheads="1"/>
          </p:cNvSpPr>
          <p:nvPr/>
        </p:nvSpPr>
        <p:spPr bwMode="auto">
          <a:xfrm>
            <a:off x="6107113" y="5562600"/>
            <a:ext cx="1206500" cy="4762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>
                <a:latin typeface="Arial" charset="0"/>
              </a:rPr>
              <a:t>Seattle</a:t>
            </a:r>
          </a:p>
        </p:txBody>
      </p:sp>
      <p:sp>
        <p:nvSpPr>
          <p:cNvPr id="52243" name="Oval 18"/>
          <p:cNvSpPr>
            <a:spLocks noChangeArrowheads="1"/>
          </p:cNvSpPr>
          <p:nvPr/>
        </p:nvSpPr>
        <p:spPr bwMode="auto">
          <a:xfrm>
            <a:off x="6781800" y="4953000"/>
            <a:ext cx="949325" cy="4762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>
                <a:latin typeface="Arial" charset="0"/>
              </a:rPr>
              <a:t>John</a:t>
            </a:r>
          </a:p>
        </p:txBody>
      </p:sp>
      <p:sp>
        <p:nvSpPr>
          <p:cNvPr id="52244" name="Oval 19"/>
          <p:cNvSpPr>
            <a:spLocks noChangeArrowheads="1"/>
          </p:cNvSpPr>
          <p:nvPr/>
        </p:nvSpPr>
        <p:spPr bwMode="auto">
          <a:xfrm>
            <a:off x="7543800" y="4724400"/>
            <a:ext cx="852488" cy="4762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>
                <a:latin typeface="Arial" charset="0"/>
              </a:rPr>
              <a:t>Thai</a:t>
            </a:r>
          </a:p>
        </p:txBody>
      </p:sp>
      <p:cxnSp>
        <p:nvCxnSpPr>
          <p:cNvPr id="52245" name="AutoShape 20"/>
          <p:cNvCxnSpPr>
            <a:cxnSpLocks noChangeShapeType="1"/>
            <a:stCxn id="52229" idx="3"/>
            <a:endCxn id="52231" idx="7"/>
          </p:cNvCxnSpPr>
          <p:nvPr/>
        </p:nvCxnSpPr>
        <p:spPr bwMode="auto">
          <a:xfrm rot="5400000">
            <a:off x="6190457" y="2362994"/>
            <a:ext cx="188912" cy="254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2246" name="AutoShape 21"/>
          <p:cNvCxnSpPr>
            <a:cxnSpLocks noChangeShapeType="1"/>
            <a:stCxn id="52229" idx="5"/>
            <a:endCxn id="52232" idx="1"/>
          </p:cNvCxnSpPr>
          <p:nvPr/>
        </p:nvCxnSpPr>
        <p:spPr bwMode="auto">
          <a:xfrm rot="16200000" flipH="1">
            <a:off x="7067551" y="2320925"/>
            <a:ext cx="493712" cy="642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2247" name="AutoShape 22"/>
          <p:cNvCxnSpPr>
            <a:cxnSpLocks noChangeShapeType="1"/>
            <a:stCxn id="52231" idx="3"/>
            <a:endCxn id="52233" idx="7"/>
          </p:cNvCxnSpPr>
          <p:nvPr/>
        </p:nvCxnSpPr>
        <p:spPr bwMode="auto">
          <a:xfrm rot="5400000">
            <a:off x="4596607" y="3050381"/>
            <a:ext cx="882650" cy="6238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2248" name="AutoShape 23"/>
          <p:cNvCxnSpPr>
            <a:cxnSpLocks noChangeShapeType="1"/>
            <a:stCxn id="52231" idx="4"/>
            <a:endCxn id="52234" idx="0"/>
          </p:cNvCxnSpPr>
          <p:nvPr/>
        </p:nvCxnSpPr>
        <p:spPr bwMode="auto">
          <a:xfrm rot="5400000">
            <a:off x="5384801" y="3287712"/>
            <a:ext cx="666750" cy="73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2249" name="AutoShape 24"/>
          <p:cNvCxnSpPr>
            <a:cxnSpLocks noChangeShapeType="1"/>
            <a:stCxn id="52232" idx="3"/>
            <a:endCxn id="52235" idx="0"/>
          </p:cNvCxnSpPr>
          <p:nvPr/>
        </p:nvCxnSpPr>
        <p:spPr bwMode="auto">
          <a:xfrm rot="5400000">
            <a:off x="7010400" y="3336925"/>
            <a:ext cx="736600" cy="514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2250" name="AutoShape 25"/>
          <p:cNvCxnSpPr>
            <a:cxnSpLocks noChangeShapeType="1"/>
            <a:stCxn id="52232" idx="4"/>
            <a:endCxn id="52236" idx="0"/>
          </p:cNvCxnSpPr>
          <p:nvPr/>
        </p:nvCxnSpPr>
        <p:spPr bwMode="auto">
          <a:xfrm rot="5400000">
            <a:off x="7743032" y="3588543"/>
            <a:ext cx="590550" cy="4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2251" name="AutoShape 26"/>
          <p:cNvCxnSpPr>
            <a:cxnSpLocks noChangeShapeType="1"/>
            <a:stCxn id="52233" idx="4"/>
            <a:endCxn id="52230" idx="0"/>
          </p:cNvCxnSpPr>
          <p:nvPr/>
        </p:nvCxnSpPr>
        <p:spPr bwMode="auto">
          <a:xfrm rot="5400000">
            <a:off x="4073525" y="4419600"/>
            <a:ext cx="514350" cy="95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2252" name="AutoShape 27"/>
          <p:cNvCxnSpPr>
            <a:cxnSpLocks noChangeShapeType="1"/>
            <a:stCxn id="52234" idx="3"/>
            <a:endCxn id="52237" idx="0"/>
          </p:cNvCxnSpPr>
          <p:nvPr/>
        </p:nvCxnSpPr>
        <p:spPr bwMode="auto">
          <a:xfrm rot="5400000">
            <a:off x="4891882" y="4312443"/>
            <a:ext cx="584200" cy="87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2253" name="AutoShape 28"/>
          <p:cNvCxnSpPr>
            <a:cxnSpLocks noChangeShapeType="1"/>
            <a:stCxn id="52234" idx="4"/>
            <a:endCxn id="52238" idx="0"/>
          </p:cNvCxnSpPr>
          <p:nvPr/>
        </p:nvCxnSpPr>
        <p:spPr bwMode="auto">
          <a:xfrm rot="16200000" flipH="1">
            <a:off x="5510213" y="4305300"/>
            <a:ext cx="514350" cy="171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2254" name="AutoShape 29"/>
          <p:cNvCxnSpPr>
            <a:cxnSpLocks noChangeShapeType="1"/>
            <a:stCxn id="52234" idx="5"/>
            <a:endCxn id="52239" idx="0"/>
          </p:cNvCxnSpPr>
          <p:nvPr/>
        </p:nvCxnSpPr>
        <p:spPr bwMode="auto">
          <a:xfrm rot="16200000" flipH="1">
            <a:off x="6016625" y="4184650"/>
            <a:ext cx="584200" cy="342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2255" name="AutoShape 30"/>
          <p:cNvCxnSpPr>
            <a:cxnSpLocks noChangeShapeType="1"/>
            <a:stCxn id="52237" idx="4"/>
            <a:endCxn id="52240" idx="0"/>
          </p:cNvCxnSpPr>
          <p:nvPr/>
        </p:nvCxnSpPr>
        <p:spPr bwMode="auto">
          <a:xfrm rot="5400000">
            <a:off x="4818857" y="5164931"/>
            <a:ext cx="361950" cy="2809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2256" name="AutoShape 31"/>
          <p:cNvCxnSpPr>
            <a:cxnSpLocks noChangeShapeType="1"/>
            <a:stCxn id="52238" idx="4"/>
            <a:endCxn id="52241" idx="0"/>
          </p:cNvCxnSpPr>
          <p:nvPr/>
        </p:nvCxnSpPr>
        <p:spPr bwMode="auto">
          <a:xfrm rot="5400000">
            <a:off x="5662613" y="5295900"/>
            <a:ext cx="361950" cy="19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2257" name="AutoShape 32"/>
          <p:cNvCxnSpPr>
            <a:cxnSpLocks noChangeShapeType="1"/>
            <a:stCxn id="52239" idx="4"/>
            <a:endCxn id="52242" idx="0"/>
          </p:cNvCxnSpPr>
          <p:nvPr/>
        </p:nvCxnSpPr>
        <p:spPr bwMode="auto">
          <a:xfrm rot="16200000" flipH="1">
            <a:off x="6376194" y="5228431"/>
            <a:ext cx="438150" cy="2301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2258" name="AutoShape 33"/>
          <p:cNvCxnSpPr>
            <a:cxnSpLocks noChangeShapeType="1"/>
            <a:stCxn id="52235" idx="4"/>
            <a:endCxn id="52243" idx="0"/>
          </p:cNvCxnSpPr>
          <p:nvPr/>
        </p:nvCxnSpPr>
        <p:spPr bwMode="auto">
          <a:xfrm rot="16200000" flipH="1">
            <a:off x="6931819" y="4628356"/>
            <a:ext cx="514350" cy="1349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2259" name="AutoShape 34"/>
          <p:cNvCxnSpPr>
            <a:cxnSpLocks noChangeShapeType="1"/>
            <a:stCxn id="52236" idx="4"/>
            <a:endCxn id="52244" idx="0"/>
          </p:cNvCxnSpPr>
          <p:nvPr/>
        </p:nvCxnSpPr>
        <p:spPr bwMode="auto">
          <a:xfrm rot="5400000">
            <a:off x="7822407" y="4510881"/>
            <a:ext cx="361950" cy="650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2260" name="Oval 35"/>
          <p:cNvSpPr>
            <a:spLocks noChangeArrowheads="1"/>
          </p:cNvSpPr>
          <p:nvPr/>
        </p:nvSpPr>
        <p:spPr bwMode="auto">
          <a:xfrm>
            <a:off x="8170863" y="4114800"/>
            <a:ext cx="1062037" cy="4762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>
                <a:solidFill>
                  <a:srgbClr val="006600"/>
                </a:solidFill>
                <a:latin typeface="Arial" charset="0"/>
              </a:rPr>
              <a:t>phone</a:t>
            </a:r>
          </a:p>
        </p:txBody>
      </p:sp>
      <p:sp>
        <p:nvSpPr>
          <p:cNvPr id="52261" name="Oval 36"/>
          <p:cNvSpPr>
            <a:spLocks noChangeArrowheads="1"/>
          </p:cNvSpPr>
          <p:nvPr/>
        </p:nvSpPr>
        <p:spPr bwMode="auto">
          <a:xfrm>
            <a:off x="8153400" y="5029200"/>
            <a:ext cx="1062038" cy="4762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>
                <a:latin typeface="Arial" charset="0"/>
              </a:rPr>
              <a:t>23456</a:t>
            </a:r>
          </a:p>
        </p:txBody>
      </p:sp>
      <p:cxnSp>
        <p:nvCxnSpPr>
          <p:cNvPr id="52262" name="AutoShape 37"/>
          <p:cNvCxnSpPr>
            <a:cxnSpLocks noChangeShapeType="1"/>
            <a:stCxn id="52232" idx="5"/>
            <a:endCxn id="52260" idx="0"/>
          </p:cNvCxnSpPr>
          <p:nvPr/>
        </p:nvCxnSpPr>
        <p:spPr bwMode="auto">
          <a:xfrm rot="16200000" flipH="1">
            <a:off x="8128001" y="3541712"/>
            <a:ext cx="889000" cy="257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2263" name="AutoShape 38"/>
          <p:cNvCxnSpPr>
            <a:cxnSpLocks noChangeShapeType="1"/>
            <a:stCxn id="52260" idx="4"/>
            <a:endCxn id="52261" idx="0"/>
          </p:cNvCxnSpPr>
          <p:nvPr/>
        </p:nvCxnSpPr>
        <p:spPr bwMode="auto">
          <a:xfrm rot="5400000">
            <a:off x="8473282" y="4801393"/>
            <a:ext cx="438150" cy="17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2264" name="Oval 39"/>
          <p:cNvSpPr>
            <a:spLocks noChangeArrowheads="1"/>
          </p:cNvSpPr>
          <p:nvPr/>
        </p:nvSpPr>
        <p:spPr bwMode="auto">
          <a:xfrm>
            <a:off x="3657600" y="3352800"/>
            <a:ext cx="484188" cy="4762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>
                <a:solidFill>
                  <a:srgbClr val="CC3300"/>
                </a:solidFill>
                <a:latin typeface="Arial" charset="0"/>
              </a:rPr>
              <a:t>id</a:t>
            </a:r>
          </a:p>
        </p:txBody>
      </p:sp>
      <p:sp>
        <p:nvSpPr>
          <p:cNvPr id="52265" name="Oval 40"/>
          <p:cNvSpPr>
            <a:spLocks noChangeArrowheads="1"/>
          </p:cNvSpPr>
          <p:nvPr/>
        </p:nvSpPr>
        <p:spPr bwMode="auto">
          <a:xfrm>
            <a:off x="3352800" y="4267200"/>
            <a:ext cx="917575" cy="4762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>
                <a:latin typeface="Arial" charset="0"/>
              </a:rPr>
              <a:t>o555</a:t>
            </a:r>
          </a:p>
        </p:txBody>
      </p:sp>
      <p:cxnSp>
        <p:nvCxnSpPr>
          <p:cNvPr id="52266" name="AutoShape 41"/>
          <p:cNvCxnSpPr>
            <a:cxnSpLocks noChangeShapeType="1"/>
            <a:stCxn id="52231" idx="2"/>
            <a:endCxn id="52264" idx="7"/>
          </p:cNvCxnSpPr>
          <p:nvPr/>
        </p:nvCxnSpPr>
        <p:spPr bwMode="auto">
          <a:xfrm rot="10800000" flipV="1">
            <a:off x="4070350" y="2752725"/>
            <a:ext cx="1112838" cy="669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2267" name="AutoShape 42"/>
          <p:cNvCxnSpPr>
            <a:cxnSpLocks noChangeShapeType="1"/>
            <a:stCxn id="52264" idx="3"/>
            <a:endCxn id="52265" idx="0"/>
          </p:cNvCxnSpPr>
          <p:nvPr/>
        </p:nvCxnSpPr>
        <p:spPr bwMode="auto">
          <a:xfrm rot="16200000" flipH="1">
            <a:off x="3516313" y="3971925"/>
            <a:ext cx="508000" cy="82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3962400" y="1524000"/>
            <a:ext cx="5148263" cy="4697413"/>
            <a:chOff x="2496" y="960"/>
            <a:chExt cx="3243" cy="2959"/>
          </a:xfrm>
        </p:grpSpPr>
        <p:sp>
          <p:nvSpPr>
            <p:cNvPr id="52270" name="AutoShape 44"/>
            <p:cNvSpPr>
              <a:spLocks noChangeArrowheads="1"/>
            </p:cNvSpPr>
            <p:nvPr/>
          </p:nvSpPr>
          <p:spPr bwMode="auto">
            <a:xfrm>
              <a:off x="4992" y="960"/>
              <a:ext cx="747" cy="463"/>
            </a:xfrm>
            <a:prstGeom prst="wedgeEllipseCallout">
              <a:avLst>
                <a:gd name="adj1" fmla="val -40477"/>
                <a:gd name="adj2" fmla="val 122296"/>
              </a:avLst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>
                  <a:latin typeface="Arial" charset="0"/>
                </a:rPr>
                <a:t>Element</a:t>
              </a:r>
              <a:br>
                <a:rPr lang="en-US" sz="1400">
                  <a:latin typeface="Arial" charset="0"/>
                </a:rPr>
              </a:br>
              <a:r>
                <a:rPr lang="en-US" sz="1400">
                  <a:latin typeface="Arial" charset="0"/>
                </a:rPr>
                <a:t>node</a:t>
              </a:r>
            </a:p>
          </p:txBody>
        </p:sp>
        <p:sp>
          <p:nvSpPr>
            <p:cNvPr id="52271" name="AutoShape 45"/>
            <p:cNvSpPr>
              <a:spLocks noChangeArrowheads="1"/>
            </p:cNvSpPr>
            <p:nvPr/>
          </p:nvSpPr>
          <p:spPr bwMode="auto">
            <a:xfrm>
              <a:off x="4861" y="3456"/>
              <a:ext cx="517" cy="463"/>
            </a:xfrm>
            <a:prstGeom prst="wedgeEllipseCallout">
              <a:avLst>
                <a:gd name="adj1" fmla="val -127083"/>
                <a:gd name="adj2" fmla="val -13514"/>
              </a:avLst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>
                  <a:latin typeface="Arial" charset="0"/>
                </a:rPr>
                <a:t>Text</a:t>
              </a:r>
              <a:br>
                <a:rPr lang="en-US" sz="1400">
                  <a:latin typeface="Arial" charset="0"/>
                </a:rPr>
              </a:br>
              <a:r>
                <a:rPr lang="en-US" sz="1400">
                  <a:latin typeface="Arial" charset="0"/>
                </a:rPr>
                <a:t>node</a:t>
              </a:r>
            </a:p>
          </p:txBody>
        </p:sp>
        <p:sp>
          <p:nvSpPr>
            <p:cNvPr id="52272" name="AutoShape 46"/>
            <p:cNvSpPr>
              <a:spLocks noChangeArrowheads="1"/>
            </p:cNvSpPr>
            <p:nvPr/>
          </p:nvSpPr>
          <p:spPr bwMode="auto">
            <a:xfrm>
              <a:off x="2496" y="1104"/>
              <a:ext cx="756" cy="463"/>
            </a:xfrm>
            <a:prstGeom prst="wedgeEllipseCallout">
              <a:avLst>
                <a:gd name="adj1" fmla="val -55907"/>
                <a:gd name="adj2" fmla="val 162611"/>
              </a:avLst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>
                  <a:latin typeface="Arial" charset="0"/>
                </a:rPr>
                <a:t>Attribute</a:t>
              </a:r>
              <a:br>
                <a:rPr lang="en-US" sz="1400">
                  <a:latin typeface="Arial" charset="0"/>
                </a:rPr>
              </a:br>
              <a:r>
                <a:rPr lang="en-US" sz="1400">
                  <a:latin typeface="Arial" charset="0"/>
                </a:rPr>
                <a:t>node</a:t>
              </a:r>
            </a:p>
          </p:txBody>
        </p:sp>
      </p:grpSp>
      <p:sp>
        <p:nvSpPr>
          <p:cNvPr id="52269" name="Text Box 47"/>
          <p:cNvSpPr txBox="1">
            <a:spLocks noChangeArrowheads="1"/>
          </p:cNvSpPr>
          <p:nvPr/>
        </p:nvSpPr>
        <p:spPr bwMode="auto">
          <a:xfrm>
            <a:off x="4327525" y="6213475"/>
            <a:ext cx="24257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6600"/>
                </a:solidFill>
                <a:latin typeface="Arial" charset="0"/>
              </a:rPr>
              <a:t>Order matters 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C49AB1-97F8-9B4A-B731-BC7820B9E26F}" type="slidenum">
              <a:rPr lang="en-US"/>
              <a:pPr/>
              <a:t>22</a:t>
            </a:fld>
            <a:endParaRPr lang="en-US"/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XML as </a:t>
            </a:r>
            <a:r>
              <a:rPr lang="en-US" i="1" u="sng">
                <a:latin typeface="Arial" charset="0"/>
                <a:ea typeface="ＭＳ Ｐゴシック" charset="-128"/>
                <a:cs typeface="ＭＳ Ｐゴシック" charset="-128"/>
              </a:rPr>
              <a:t>Data</a:t>
            </a:r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>
                <a:latin typeface="Arial" charset="0"/>
                <a:ea typeface="ＭＳ Ｐゴシック" charset="-128"/>
                <a:cs typeface="ＭＳ Ｐゴシック" charset="-128"/>
              </a:rPr>
              <a:t>XML is </a:t>
            </a:r>
            <a:r>
              <a:rPr lang="en-US" sz="2800">
                <a:solidFill>
                  <a:srgbClr val="FF33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self-describing</a:t>
            </a:r>
          </a:p>
          <a:p>
            <a:pPr eaLnBrk="1" hangingPunct="1"/>
            <a:r>
              <a:rPr lang="en-US" sz="2800">
                <a:latin typeface="Arial" charset="0"/>
                <a:ea typeface="ＭＳ Ｐゴシック" charset="-128"/>
                <a:cs typeface="ＭＳ Ｐゴシック" charset="-128"/>
              </a:rPr>
              <a:t>Schema elements become part of the data</a:t>
            </a:r>
          </a:p>
          <a:p>
            <a:pPr lvl="1" eaLnBrk="1" hangingPunct="1"/>
            <a:r>
              <a:rPr lang="en-US" sz="2400">
                <a:latin typeface="Arial" charset="0"/>
              </a:rPr>
              <a:t>Reational schema: </a:t>
            </a:r>
            <a:r>
              <a:rPr lang="en-US" sz="2400">
                <a:solidFill>
                  <a:srgbClr val="006600"/>
                </a:solidFill>
                <a:latin typeface="Arial" charset="0"/>
              </a:rPr>
              <a:t>persons(name,phone)</a:t>
            </a:r>
          </a:p>
          <a:p>
            <a:pPr lvl="1" eaLnBrk="1" hangingPunct="1"/>
            <a:r>
              <a:rPr lang="en-US" sz="2400">
                <a:latin typeface="Arial" charset="0"/>
              </a:rPr>
              <a:t>In XML &lt;</a:t>
            </a:r>
            <a:r>
              <a:rPr lang="en-US" sz="2400">
                <a:solidFill>
                  <a:srgbClr val="006600"/>
                </a:solidFill>
                <a:latin typeface="Arial" charset="0"/>
              </a:rPr>
              <a:t>persons</a:t>
            </a:r>
            <a:r>
              <a:rPr lang="en-US" sz="2400">
                <a:latin typeface="Arial" charset="0"/>
              </a:rPr>
              <a:t>&gt;, &lt;</a:t>
            </a:r>
            <a:r>
              <a:rPr lang="en-US" sz="2400">
                <a:solidFill>
                  <a:srgbClr val="006600"/>
                </a:solidFill>
                <a:latin typeface="Arial" charset="0"/>
              </a:rPr>
              <a:t>name</a:t>
            </a:r>
            <a:r>
              <a:rPr lang="en-US" sz="2400">
                <a:latin typeface="Arial" charset="0"/>
              </a:rPr>
              <a:t>&gt;, &lt;</a:t>
            </a:r>
            <a:r>
              <a:rPr lang="en-US" sz="2400">
                <a:solidFill>
                  <a:srgbClr val="006600"/>
                </a:solidFill>
                <a:latin typeface="Arial" charset="0"/>
              </a:rPr>
              <a:t>phone</a:t>
            </a:r>
            <a:r>
              <a:rPr lang="en-US" sz="2400">
                <a:latin typeface="Arial" charset="0"/>
              </a:rPr>
              <a:t>&gt; are part of the data, and are repeated many times</a:t>
            </a:r>
          </a:p>
          <a:p>
            <a:pPr eaLnBrk="1" hangingPunct="1"/>
            <a:r>
              <a:rPr lang="en-US" sz="2800">
                <a:latin typeface="Arial" charset="0"/>
                <a:ea typeface="ＭＳ Ｐゴシック" charset="-128"/>
                <a:cs typeface="ＭＳ Ｐゴシック" charset="-128"/>
              </a:rPr>
              <a:t>Consequence: XML is much more flexible</a:t>
            </a:r>
          </a:p>
          <a:p>
            <a:pPr eaLnBrk="1" hangingPunct="1"/>
            <a:r>
              <a:rPr lang="en-US" sz="2800">
                <a:latin typeface="Arial" charset="0"/>
                <a:ea typeface="ＭＳ Ｐゴシック" charset="-128"/>
                <a:cs typeface="ＭＳ Ｐゴシック" charset="-128"/>
              </a:rPr>
              <a:t>XML = </a:t>
            </a:r>
            <a:r>
              <a:rPr lang="en-US" sz="2800">
                <a:solidFill>
                  <a:srgbClr val="FF33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semistructured</a:t>
            </a:r>
            <a:r>
              <a:rPr lang="en-US" sz="2800">
                <a:latin typeface="Arial" charset="0"/>
                <a:ea typeface="ＭＳ Ｐゴシック" charset="-128"/>
                <a:cs typeface="ＭＳ Ｐゴシック" charset="-128"/>
              </a:rPr>
              <a:t> data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6E25CFB-8A77-D340-9C0D-15AC081B55AE}" type="slidenum">
              <a:rPr lang="en-US"/>
              <a:pPr/>
              <a:t>23</a:t>
            </a:fld>
            <a:endParaRPr lang="en-US"/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>
          <a:xfrm>
            <a:off x="128588" y="457200"/>
            <a:ext cx="8308975" cy="769938"/>
          </a:xfrm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Mapping Relational Data to XML 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886200" y="3657600"/>
            <a:ext cx="5095875" cy="2554288"/>
          </a:xfrm>
          <a:solidFill>
            <a:schemeClr val="bg1"/>
          </a:solidFill>
          <a:ln>
            <a:solidFill>
              <a:schemeClr val="tx1"/>
            </a:solidFill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&lt;</a:t>
            </a:r>
            <a:r>
              <a:rPr lang="en-US" sz="20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persons</a:t>
            </a: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&gt;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sz="2000">
                <a:latin typeface="Arial" charset="0"/>
              </a:rPr>
              <a:t>&lt;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row&gt; &lt;name</a:t>
            </a:r>
            <a:r>
              <a:rPr lang="en-US" sz="2000">
                <a:latin typeface="Arial" charset="0"/>
              </a:rPr>
              <a:t>&gt;John&lt;/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name</a:t>
            </a:r>
            <a:r>
              <a:rPr lang="en-US" sz="2000">
                <a:latin typeface="Arial" charset="0"/>
              </a:rPr>
              <a:t>&gt;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sz="2000">
                <a:latin typeface="Arial" charset="0"/>
              </a:rPr>
              <a:t>           &lt;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phone&gt;</a:t>
            </a:r>
            <a:r>
              <a:rPr lang="en-US" sz="2000">
                <a:latin typeface="Arial" charset="0"/>
              </a:rPr>
              <a:t> 3634&lt;/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phone</a:t>
            </a:r>
            <a:r>
              <a:rPr lang="en-US" sz="2000">
                <a:latin typeface="Arial" charset="0"/>
              </a:rPr>
              <a:t>&gt;&lt;/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row</a:t>
            </a:r>
            <a:r>
              <a:rPr lang="en-US" sz="2000">
                <a:latin typeface="Arial" charset="0"/>
              </a:rPr>
              <a:t>&gt;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sz="2000">
                <a:latin typeface="Arial" charset="0"/>
              </a:rPr>
              <a:t> &lt;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row&gt; &lt;name</a:t>
            </a:r>
            <a:r>
              <a:rPr lang="en-US" sz="2000">
                <a:latin typeface="Arial" charset="0"/>
              </a:rPr>
              <a:t>&gt;Sue&lt;/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name</a:t>
            </a:r>
            <a:r>
              <a:rPr lang="en-US" sz="2000">
                <a:latin typeface="Arial" charset="0"/>
              </a:rPr>
              <a:t>&gt;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sz="2000">
                <a:latin typeface="Arial" charset="0"/>
              </a:rPr>
              <a:t>             &lt;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phone&gt;</a:t>
            </a:r>
            <a:r>
              <a:rPr lang="en-US" sz="2000">
                <a:latin typeface="Arial" charset="0"/>
              </a:rPr>
              <a:t> 6343&lt;/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phone</a:t>
            </a:r>
            <a:r>
              <a:rPr lang="en-US" sz="2000">
                <a:latin typeface="Arial" charset="0"/>
              </a:rPr>
              <a:t>&gt;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sz="2000">
                <a:latin typeface="Arial" charset="0"/>
              </a:rPr>
              <a:t> &lt;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row</a:t>
            </a:r>
            <a:r>
              <a:rPr lang="en-US" sz="2000">
                <a:latin typeface="Arial" charset="0"/>
              </a:rPr>
              <a:t>&gt; &lt;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name</a:t>
            </a:r>
            <a:r>
              <a:rPr lang="en-US" sz="2000">
                <a:latin typeface="Arial" charset="0"/>
              </a:rPr>
              <a:t>&gt;Dick&lt;/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name</a:t>
            </a:r>
            <a:r>
              <a:rPr lang="en-US" sz="2000">
                <a:latin typeface="Arial" charset="0"/>
              </a:rPr>
              <a:t>&gt;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sz="2000">
                <a:latin typeface="Arial" charset="0"/>
              </a:rPr>
              <a:t>             &lt;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phone</a:t>
            </a:r>
            <a:r>
              <a:rPr lang="en-US" sz="2000">
                <a:latin typeface="Arial" charset="0"/>
              </a:rPr>
              <a:t>&gt; 6363&lt;/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phone</a:t>
            </a:r>
            <a:r>
              <a:rPr lang="en-US" sz="2000">
                <a:latin typeface="Arial" charset="0"/>
              </a:rPr>
              <a:t>&gt;&lt;/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row</a:t>
            </a:r>
            <a:r>
              <a:rPr lang="en-US" sz="2000">
                <a:latin typeface="Arial" charset="0"/>
              </a:rPr>
              <a:t>&gt;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&lt;/</a:t>
            </a:r>
            <a:r>
              <a:rPr lang="en-US" sz="20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persons</a:t>
            </a: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&gt;</a:t>
            </a:r>
          </a:p>
        </p:txBody>
      </p:sp>
      <p:sp>
        <p:nvSpPr>
          <p:cNvPr id="56325" name="Line 4"/>
          <p:cNvSpPr>
            <a:spLocks noChangeShapeType="1"/>
          </p:cNvSpPr>
          <p:nvPr/>
        </p:nvSpPr>
        <p:spPr bwMode="auto">
          <a:xfrm flipH="1">
            <a:off x="5459413" y="1752600"/>
            <a:ext cx="990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6326" name="Line 5"/>
          <p:cNvSpPr>
            <a:spLocks noChangeShapeType="1"/>
          </p:cNvSpPr>
          <p:nvPr/>
        </p:nvSpPr>
        <p:spPr bwMode="auto">
          <a:xfrm>
            <a:off x="6450013" y="1752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6327" name="Line 6"/>
          <p:cNvSpPr>
            <a:spLocks noChangeShapeType="1"/>
          </p:cNvSpPr>
          <p:nvPr/>
        </p:nvSpPr>
        <p:spPr bwMode="auto">
          <a:xfrm>
            <a:off x="6450013" y="1752600"/>
            <a:ext cx="990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6328" name="Line 7"/>
          <p:cNvSpPr>
            <a:spLocks noChangeShapeType="1"/>
          </p:cNvSpPr>
          <p:nvPr/>
        </p:nvSpPr>
        <p:spPr bwMode="auto">
          <a:xfrm flipH="1">
            <a:off x="4938713" y="2312988"/>
            <a:ext cx="533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6329" name="Line 8"/>
          <p:cNvSpPr>
            <a:spLocks noChangeShapeType="1"/>
          </p:cNvSpPr>
          <p:nvPr/>
        </p:nvSpPr>
        <p:spPr bwMode="auto">
          <a:xfrm>
            <a:off x="5472113" y="2312988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6330" name="Line 9"/>
          <p:cNvSpPr>
            <a:spLocks noChangeShapeType="1"/>
          </p:cNvSpPr>
          <p:nvPr/>
        </p:nvSpPr>
        <p:spPr bwMode="auto">
          <a:xfrm flipH="1">
            <a:off x="6081713" y="2312988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6331" name="Line 10"/>
          <p:cNvSpPr>
            <a:spLocks noChangeShapeType="1"/>
          </p:cNvSpPr>
          <p:nvPr/>
        </p:nvSpPr>
        <p:spPr bwMode="auto">
          <a:xfrm>
            <a:off x="6450013" y="2286000"/>
            <a:ext cx="317500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6332" name="Line 11"/>
          <p:cNvSpPr>
            <a:spLocks noChangeShapeType="1"/>
          </p:cNvSpPr>
          <p:nvPr/>
        </p:nvSpPr>
        <p:spPr bwMode="auto">
          <a:xfrm flipH="1">
            <a:off x="7072313" y="2312988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6333" name="Line 12"/>
          <p:cNvSpPr>
            <a:spLocks noChangeShapeType="1"/>
          </p:cNvSpPr>
          <p:nvPr/>
        </p:nvSpPr>
        <p:spPr bwMode="auto">
          <a:xfrm>
            <a:off x="7453313" y="2312988"/>
            <a:ext cx="533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6334" name="Text Box 13"/>
          <p:cNvSpPr txBox="1">
            <a:spLocks noChangeArrowheads="1"/>
          </p:cNvSpPr>
          <p:nvPr/>
        </p:nvSpPr>
        <p:spPr bwMode="auto">
          <a:xfrm>
            <a:off x="5181600" y="2184400"/>
            <a:ext cx="469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6600"/>
                </a:solidFill>
                <a:latin typeface="Arial" charset="0"/>
              </a:rPr>
              <a:t>row</a:t>
            </a:r>
          </a:p>
        </p:txBody>
      </p:sp>
      <p:sp>
        <p:nvSpPr>
          <p:cNvPr id="56335" name="Text Box 14"/>
          <p:cNvSpPr txBox="1">
            <a:spLocks noChangeArrowheads="1"/>
          </p:cNvSpPr>
          <p:nvPr/>
        </p:nvSpPr>
        <p:spPr bwMode="auto">
          <a:xfrm>
            <a:off x="6096000" y="2184400"/>
            <a:ext cx="469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6600"/>
                </a:solidFill>
                <a:latin typeface="Arial" charset="0"/>
              </a:rPr>
              <a:t>row</a:t>
            </a:r>
          </a:p>
        </p:txBody>
      </p:sp>
      <p:sp>
        <p:nvSpPr>
          <p:cNvPr id="56336" name="Text Box 15"/>
          <p:cNvSpPr txBox="1">
            <a:spLocks noChangeArrowheads="1"/>
          </p:cNvSpPr>
          <p:nvPr/>
        </p:nvSpPr>
        <p:spPr bwMode="auto">
          <a:xfrm>
            <a:off x="7162800" y="2184400"/>
            <a:ext cx="469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6600"/>
                </a:solidFill>
                <a:latin typeface="Arial" charset="0"/>
              </a:rPr>
              <a:t>row</a:t>
            </a:r>
          </a:p>
        </p:txBody>
      </p:sp>
      <p:sp>
        <p:nvSpPr>
          <p:cNvPr id="56337" name="Text Box 16"/>
          <p:cNvSpPr txBox="1">
            <a:spLocks noChangeArrowheads="1"/>
          </p:cNvSpPr>
          <p:nvPr/>
        </p:nvSpPr>
        <p:spPr bwMode="auto">
          <a:xfrm>
            <a:off x="4495800" y="3048000"/>
            <a:ext cx="628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6600"/>
                </a:solidFill>
                <a:latin typeface="Arial" charset="0"/>
              </a:rPr>
              <a:t>name</a:t>
            </a:r>
          </a:p>
        </p:txBody>
      </p:sp>
      <p:sp>
        <p:nvSpPr>
          <p:cNvPr id="56338" name="Text Box 17"/>
          <p:cNvSpPr txBox="1">
            <a:spLocks noChangeArrowheads="1"/>
          </p:cNvSpPr>
          <p:nvPr/>
        </p:nvSpPr>
        <p:spPr bwMode="auto">
          <a:xfrm>
            <a:off x="5791200" y="3048000"/>
            <a:ext cx="628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6600"/>
                </a:solidFill>
                <a:latin typeface="Arial" charset="0"/>
              </a:rPr>
              <a:t>name</a:t>
            </a:r>
          </a:p>
        </p:txBody>
      </p:sp>
      <p:sp>
        <p:nvSpPr>
          <p:cNvPr id="56339" name="Text Box 18"/>
          <p:cNvSpPr txBox="1">
            <a:spLocks noChangeArrowheads="1"/>
          </p:cNvSpPr>
          <p:nvPr/>
        </p:nvSpPr>
        <p:spPr bwMode="auto">
          <a:xfrm>
            <a:off x="7086600" y="3048000"/>
            <a:ext cx="628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6600"/>
                </a:solidFill>
                <a:latin typeface="Arial" charset="0"/>
              </a:rPr>
              <a:t>name</a:t>
            </a:r>
          </a:p>
        </p:txBody>
      </p:sp>
      <p:sp>
        <p:nvSpPr>
          <p:cNvPr id="56340" name="Text Box 19"/>
          <p:cNvSpPr txBox="1">
            <a:spLocks noChangeArrowheads="1"/>
          </p:cNvSpPr>
          <p:nvPr/>
        </p:nvSpPr>
        <p:spPr bwMode="auto">
          <a:xfrm>
            <a:off x="5181600" y="3048000"/>
            <a:ext cx="677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6600"/>
                </a:solidFill>
                <a:latin typeface="Arial" charset="0"/>
              </a:rPr>
              <a:t>phone</a:t>
            </a:r>
          </a:p>
        </p:txBody>
      </p:sp>
      <p:sp>
        <p:nvSpPr>
          <p:cNvPr id="56341" name="Text Box 20"/>
          <p:cNvSpPr txBox="1">
            <a:spLocks noChangeArrowheads="1"/>
          </p:cNvSpPr>
          <p:nvPr/>
        </p:nvSpPr>
        <p:spPr bwMode="auto">
          <a:xfrm>
            <a:off x="6400800" y="3048000"/>
            <a:ext cx="677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6600"/>
                </a:solidFill>
                <a:latin typeface="Arial" charset="0"/>
              </a:rPr>
              <a:t>phone</a:t>
            </a:r>
          </a:p>
        </p:txBody>
      </p:sp>
      <p:sp>
        <p:nvSpPr>
          <p:cNvPr id="56342" name="Text Box 21"/>
          <p:cNvSpPr txBox="1">
            <a:spLocks noChangeArrowheads="1"/>
          </p:cNvSpPr>
          <p:nvPr/>
        </p:nvSpPr>
        <p:spPr bwMode="auto">
          <a:xfrm>
            <a:off x="7848600" y="2971800"/>
            <a:ext cx="677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6600"/>
                </a:solidFill>
                <a:latin typeface="Arial" charset="0"/>
              </a:rPr>
              <a:t>phone</a:t>
            </a:r>
          </a:p>
        </p:txBody>
      </p:sp>
      <p:sp>
        <p:nvSpPr>
          <p:cNvPr id="56343" name="Text Box 22"/>
          <p:cNvSpPr txBox="1">
            <a:spLocks noChangeArrowheads="1"/>
          </p:cNvSpPr>
          <p:nvPr/>
        </p:nvSpPr>
        <p:spPr bwMode="auto">
          <a:xfrm>
            <a:off x="4481513" y="3325813"/>
            <a:ext cx="6873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latin typeface="Arial" charset="0"/>
              </a:rPr>
              <a:t>“John”</a:t>
            </a:r>
          </a:p>
        </p:txBody>
      </p:sp>
      <p:sp>
        <p:nvSpPr>
          <p:cNvPr id="56344" name="Text Box 23"/>
          <p:cNvSpPr txBox="1">
            <a:spLocks noChangeArrowheads="1"/>
          </p:cNvSpPr>
          <p:nvPr/>
        </p:nvSpPr>
        <p:spPr bwMode="auto">
          <a:xfrm>
            <a:off x="5243513" y="3325813"/>
            <a:ext cx="5794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latin typeface="Arial" charset="0"/>
              </a:rPr>
              <a:t>3634</a:t>
            </a:r>
          </a:p>
        </p:txBody>
      </p:sp>
      <p:sp>
        <p:nvSpPr>
          <p:cNvPr id="56345" name="Text Box 24"/>
          <p:cNvSpPr txBox="1">
            <a:spLocks noChangeArrowheads="1"/>
          </p:cNvSpPr>
          <p:nvPr/>
        </p:nvSpPr>
        <p:spPr bwMode="auto">
          <a:xfrm>
            <a:off x="5776913" y="3325813"/>
            <a:ext cx="619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latin typeface="Arial" charset="0"/>
              </a:rPr>
              <a:t>“Sue”</a:t>
            </a:r>
          </a:p>
        </p:txBody>
      </p:sp>
      <p:sp>
        <p:nvSpPr>
          <p:cNvPr id="56346" name="Text Box 25"/>
          <p:cNvSpPr txBox="1">
            <a:spLocks noChangeArrowheads="1"/>
          </p:cNvSpPr>
          <p:nvPr/>
        </p:nvSpPr>
        <p:spPr bwMode="auto">
          <a:xfrm>
            <a:off x="6996113" y="3325813"/>
            <a:ext cx="647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latin typeface="Arial" charset="0"/>
              </a:rPr>
              <a:t>“Dick”</a:t>
            </a:r>
          </a:p>
        </p:txBody>
      </p:sp>
      <p:sp>
        <p:nvSpPr>
          <p:cNvPr id="56347" name="Text Box 26"/>
          <p:cNvSpPr txBox="1">
            <a:spLocks noChangeArrowheads="1"/>
          </p:cNvSpPr>
          <p:nvPr/>
        </p:nvSpPr>
        <p:spPr bwMode="auto">
          <a:xfrm>
            <a:off x="6462713" y="3325813"/>
            <a:ext cx="5794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latin typeface="Arial" charset="0"/>
              </a:rPr>
              <a:t>6343</a:t>
            </a:r>
          </a:p>
        </p:txBody>
      </p:sp>
      <p:sp>
        <p:nvSpPr>
          <p:cNvPr id="56348" name="Text Box 27"/>
          <p:cNvSpPr txBox="1">
            <a:spLocks noChangeArrowheads="1"/>
          </p:cNvSpPr>
          <p:nvPr/>
        </p:nvSpPr>
        <p:spPr bwMode="auto">
          <a:xfrm>
            <a:off x="7910513" y="3325813"/>
            <a:ext cx="5794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latin typeface="Arial" charset="0"/>
              </a:rPr>
              <a:t>6363</a:t>
            </a:r>
          </a:p>
        </p:txBody>
      </p:sp>
      <p:sp>
        <p:nvSpPr>
          <p:cNvPr id="56349" name="Text Box 28"/>
          <p:cNvSpPr txBox="1">
            <a:spLocks noChangeArrowheads="1"/>
          </p:cNvSpPr>
          <p:nvPr/>
        </p:nvSpPr>
        <p:spPr bwMode="auto">
          <a:xfrm>
            <a:off x="304800" y="2971800"/>
            <a:ext cx="13144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6600"/>
                </a:solidFill>
                <a:latin typeface="Arial" charset="0"/>
              </a:rPr>
              <a:t>Persons</a:t>
            </a:r>
            <a:endParaRPr lang="en-US">
              <a:latin typeface="Arial" charset="0"/>
            </a:endParaRPr>
          </a:p>
        </p:txBody>
      </p:sp>
      <p:sp>
        <p:nvSpPr>
          <p:cNvPr id="56350" name="Text Box 29"/>
          <p:cNvSpPr txBox="1">
            <a:spLocks noChangeArrowheads="1"/>
          </p:cNvSpPr>
          <p:nvPr/>
        </p:nvSpPr>
        <p:spPr bwMode="auto">
          <a:xfrm>
            <a:off x="4327525" y="1412875"/>
            <a:ext cx="9032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XML:</a:t>
            </a:r>
          </a:p>
        </p:txBody>
      </p:sp>
      <p:sp>
        <p:nvSpPr>
          <p:cNvPr id="56351" name="Text Box 30"/>
          <p:cNvSpPr txBox="1">
            <a:spLocks noChangeArrowheads="1"/>
          </p:cNvSpPr>
          <p:nvPr/>
        </p:nvSpPr>
        <p:spPr bwMode="auto">
          <a:xfrm>
            <a:off x="5943600" y="1574800"/>
            <a:ext cx="815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6600"/>
                </a:solidFill>
                <a:latin typeface="Arial" charset="0"/>
              </a:rPr>
              <a:t>persons</a:t>
            </a:r>
          </a:p>
        </p:txBody>
      </p:sp>
      <p:graphicFrame>
        <p:nvGraphicFramePr>
          <p:cNvPr id="247839" name="Group 31"/>
          <p:cNvGraphicFramePr>
            <a:graphicFrameLocks noGrp="1"/>
          </p:cNvGraphicFramePr>
          <p:nvPr/>
        </p:nvGraphicFramePr>
        <p:xfrm>
          <a:off x="228600" y="3581400"/>
          <a:ext cx="3505200" cy="1828800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</a:tblGrid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Name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Phone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John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6343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Dick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6363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6369" name="Rectangle 48"/>
          <p:cNvSpPr>
            <a:spLocks noChangeArrowheads="1"/>
          </p:cNvSpPr>
          <p:nvPr/>
        </p:nvSpPr>
        <p:spPr bwMode="auto">
          <a:xfrm>
            <a:off x="357188" y="1531938"/>
            <a:ext cx="34528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The canonical mapping:</a:t>
            </a:r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>
          <a:xfrm>
            <a:off x="130175" y="457200"/>
            <a:ext cx="8308975" cy="769938"/>
          </a:xfrm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Mapping Relational Data to XML </a:t>
            </a:r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419600" y="1752600"/>
            <a:ext cx="4560888" cy="4833938"/>
          </a:xfrm>
          <a:solidFill>
            <a:schemeClr val="bg1"/>
          </a:solidFill>
          <a:ln>
            <a:solidFill>
              <a:schemeClr val="tx1"/>
            </a:solidFill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>
                <a:latin typeface="Arial" charset="0"/>
                <a:ea typeface="ＭＳ Ｐゴシック" charset="-128"/>
                <a:cs typeface="ＭＳ Ｐゴシック" charset="-128"/>
              </a:rPr>
              <a:t>&lt;</a:t>
            </a:r>
            <a:r>
              <a:rPr lang="en-US" sz="18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persons</a:t>
            </a:r>
            <a:r>
              <a:rPr lang="en-US" sz="1800">
                <a:latin typeface="Arial" charset="0"/>
                <a:ea typeface="ＭＳ Ｐゴシック" charset="-128"/>
                <a:cs typeface="ＭＳ Ｐゴシック" charset="-128"/>
              </a:rPr>
              <a:t>&gt;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>
                <a:latin typeface="Arial" charset="0"/>
                <a:ea typeface="ＭＳ Ｐゴシック" charset="-128"/>
                <a:cs typeface="ＭＳ Ｐゴシック" charset="-128"/>
              </a:rPr>
              <a:t>  &lt;</a:t>
            </a:r>
            <a:r>
              <a:rPr lang="en-US" sz="18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person</a:t>
            </a:r>
            <a:r>
              <a:rPr lang="en-US" sz="1800">
                <a:latin typeface="Arial" charset="0"/>
                <a:ea typeface="ＭＳ Ｐゴシック" charset="-128"/>
                <a:cs typeface="ＭＳ Ｐゴシック" charset="-128"/>
              </a:rPr>
              <a:t>&gt;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>
                <a:latin typeface="Arial" charset="0"/>
                <a:ea typeface="ＭＳ Ｐゴシック" charset="-128"/>
                <a:cs typeface="ＭＳ Ｐゴシック" charset="-128"/>
              </a:rPr>
              <a:t>      &lt;</a:t>
            </a:r>
            <a:r>
              <a:rPr lang="en-US" sz="18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name</a:t>
            </a:r>
            <a:r>
              <a:rPr lang="en-US" sz="1800">
                <a:latin typeface="Arial" charset="0"/>
                <a:ea typeface="ＭＳ Ｐゴシック" charset="-128"/>
                <a:cs typeface="ＭＳ Ｐゴシック" charset="-128"/>
              </a:rPr>
              <a:t>&gt; John &lt;/</a:t>
            </a:r>
            <a:r>
              <a:rPr lang="en-US" sz="18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name</a:t>
            </a:r>
            <a:r>
              <a:rPr lang="en-US" sz="1800">
                <a:latin typeface="Arial" charset="0"/>
                <a:ea typeface="ＭＳ Ｐゴシック" charset="-128"/>
                <a:cs typeface="ＭＳ Ｐゴシック" charset="-128"/>
              </a:rPr>
              <a:t>&gt;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>
                <a:latin typeface="Arial" charset="0"/>
                <a:ea typeface="ＭＳ Ｐゴシック" charset="-128"/>
                <a:cs typeface="ＭＳ Ｐゴシック" charset="-128"/>
              </a:rPr>
              <a:t>      &lt;</a:t>
            </a:r>
            <a:r>
              <a:rPr lang="en-US" sz="18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phone</a:t>
            </a:r>
            <a:r>
              <a:rPr lang="en-US" sz="1800">
                <a:latin typeface="Arial" charset="0"/>
                <a:ea typeface="ＭＳ Ｐゴシック" charset="-128"/>
                <a:cs typeface="ＭＳ Ｐゴシック" charset="-128"/>
              </a:rPr>
              <a:t>&gt; 3634 &lt;/</a:t>
            </a:r>
            <a:r>
              <a:rPr lang="en-US" sz="18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phone</a:t>
            </a:r>
            <a:r>
              <a:rPr lang="en-US" sz="1800">
                <a:latin typeface="Arial" charset="0"/>
                <a:ea typeface="ＭＳ Ｐゴシック" charset="-128"/>
                <a:cs typeface="ＭＳ Ｐゴシック" charset="-128"/>
              </a:rPr>
              <a:t>&gt;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>
                <a:latin typeface="Arial" charset="0"/>
                <a:ea typeface="ＭＳ Ｐゴシック" charset="-128"/>
                <a:cs typeface="ＭＳ Ｐゴシック" charset="-128"/>
              </a:rPr>
              <a:t>      &lt;</a:t>
            </a:r>
            <a:r>
              <a:rPr lang="en-US" sz="18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order</a:t>
            </a:r>
            <a:r>
              <a:rPr lang="en-US" sz="1800">
                <a:latin typeface="Arial" charset="0"/>
                <a:ea typeface="ＭＳ Ｐゴシック" charset="-128"/>
                <a:cs typeface="ＭＳ Ｐゴシック" charset="-128"/>
              </a:rPr>
              <a:t>&gt;  &lt;</a:t>
            </a:r>
            <a:r>
              <a:rPr lang="en-US" sz="18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date</a:t>
            </a:r>
            <a:r>
              <a:rPr lang="en-US" sz="1800">
                <a:latin typeface="Arial" charset="0"/>
                <a:ea typeface="ＭＳ Ｐゴシック" charset="-128"/>
                <a:cs typeface="ＭＳ Ｐゴシック" charset="-128"/>
              </a:rPr>
              <a:t>&gt; 2002 &lt;/</a:t>
            </a:r>
            <a:r>
              <a:rPr lang="en-US" sz="18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date</a:t>
            </a:r>
            <a:r>
              <a:rPr lang="en-US" sz="1800">
                <a:latin typeface="Arial" charset="0"/>
                <a:ea typeface="ＭＳ Ｐゴシック" charset="-128"/>
                <a:cs typeface="ＭＳ Ｐゴシック" charset="-128"/>
              </a:rPr>
              <a:t>&gt;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>
                <a:latin typeface="Arial" charset="0"/>
                <a:ea typeface="ＭＳ Ｐゴシック" charset="-128"/>
                <a:cs typeface="ＭＳ Ｐゴシック" charset="-128"/>
              </a:rPr>
              <a:t>                     &lt;</a:t>
            </a:r>
            <a:r>
              <a:rPr lang="en-US" sz="18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product</a:t>
            </a:r>
            <a:r>
              <a:rPr lang="en-US" sz="1800">
                <a:latin typeface="Arial" charset="0"/>
                <a:ea typeface="ＭＳ Ｐゴシック" charset="-128"/>
                <a:cs typeface="ＭＳ Ｐゴシック" charset="-128"/>
              </a:rPr>
              <a:t>&gt; Gizmo &lt;/</a:t>
            </a:r>
            <a:r>
              <a:rPr lang="en-US" sz="18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product</a:t>
            </a:r>
            <a:r>
              <a:rPr lang="en-US" sz="1800">
                <a:latin typeface="Arial" charset="0"/>
                <a:ea typeface="ＭＳ Ｐゴシック" charset="-128"/>
                <a:cs typeface="ＭＳ Ｐゴシック" charset="-128"/>
              </a:rPr>
              <a:t>&gt;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>
                <a:latin typeface="Arial" charset="0"/>
                <a:ea typeface="ＭＳ Ｐゴシック" charset="-128"/>
                <a:cs typeface="ＭＳ Ｐゴシック" charset="-128"/>
              </a:rPr>
              <a:t>       &lt;/</a:t>
            </a:r>
            <a:r>
              <a:rPr lang="en-US" sz="18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order</a:t>
            </a:r>
            <a:r>
              <a:rPr lang="en-US" sz="1800">
                <a:latin typeface="Arial" charset="0"/>
                <a:ea typeface="ＭＳ Ｐゴシック" charset="-128"/>
                <a:cs typeface="ＭＳ Ｐゴシック" charset="-128"/>
              </a:rPr>
              <a:t>&gt;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>
                <a:latin typeface="Arial" charset="0"/>
                <a:ea typeface="ＭＳ Ｐゴシック" charset="-128"/>
                <a:cs typeface="ＭＳ Ｐゴシック" charset="-128"/>
              </a:rPr>
              <a:t>       &lt;</a:t>
            </a:r>
            <a:r>
              <a:rPr lang="en-US" sz="18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order</a:t>
            </a:r>
            <a:r>
              <a:rPr lang="en-US" sz="1800">
                <a:latin typeface="Arial" charset="0"/>
                <a:ea typeface="ＭＳ Ｐゴシック" charset="-128"/>
                <a:cs typeface="ＭＳ Ｐゴシック" charset="-128"/>
              </a:rPr>
              <a:t>&gt; &lt;</a:t>
            </a:r>
            <a:r>
              <a:rPr lang="en-US" sz="18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date</a:t>
            </a:r>
            <a:r>
              <a:rPr lang="en-US" sz="1800">
                <a:latin typeface="Arial" charset="0"/>
                <a:ea typeface="ＭＳ Ｐゴシック" charset="-128"/>
                <a:cs typeface="ＭＳ Ｐゴシック" charset="-128"/>
              </a:rPr>
              <a:t>&gt; 2004 &lt;/</a:t>
            </a:r>
            <a:r>
              <a:rPr lang="en-US" sz="18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date</a:t>
            </a:r>
            <a:r>
              <a:rPr lang="en-US" sz="1800">
                <a:latin typeface="Arial" charset="0"/>
                <a:ea typeface="ＭＳ Ｐゴシック" charset="-128"/>
                <a:cs typeface="ＭＳ Ｐゴシック" charset="-128"/>
              </a:rPr>
              <a:t>&gt;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>
                <a:latin typeface="Arial" charset="0"/>
                <a:ea typeface="ＭＳ Ｐゴシック" charset="-128"/>
                <a:cs typeface="ＭＳ Ｐゴシック" charset="-128"/>
              </a:rPr>
              <a:t>                     &lt;</a:t>
            </a:r>
            <a:r>
              <a:rPr lang="en-US" sz="18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product</a:t>
            </a:r>
            <a:r>
              <a:rPr lang="en-US" sz="1800">
                <a:latin typeface="Arial" charset="0"/>
                <a:ea typeface="ＭＳ Ｐゴシック" charset="-128"/>
                <a:cs typeface="ＭＳ Ｐゴシック" charset="-128"/>
              </a:rPr>
              <a:t>&gt; Gadget &lt;/pro</a:t>
            </a:r>
            <a:r>
              <a:rPr lang="en-US" sz="18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d</a:t>
            </a:r>
            <a:r>
              <a:rPr lang="en-US" sz="1800">
                <a:latin typeface="Arial" charset="0"/>
                <a:ea typeface="ＭＳ Ｐゴシック" charset="-128"/>
                <a:cs typeface="ＭＳ Ｐゴシック" charset="-128"/>
              </a:rPr>
              <a:t>uct&gt;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>
                <a:latin typeface="Arial" charset="0"/>
                <a:ea typeface="ＭＳ Ｐゴシック" charset="-128"/>
                <a:cs typeface="ＭＳ Ｐゴシック" charset="-128"/>
              </a:rPr>
              <a:t>       &lt;/</a:t>
            </a:r>
            <a:r>
              <a:rPr lang="en-US" sz="18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order</a:t>
            </a:r>
            <a:r>
              <a:rPr lang="en-US" sz="1800">
                <a:latin typeface="Arial" charset="0"/>
                <a:ea typeface="ＭＳ Ｐゴシック" charset="-128"/>
                <a:cs typeface="ＭＳ Ｐゴシック" charset="-128"/>
              </a:rPr>
              <a:t>&gt;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>
                <a:latin typeface="Arial" charset="0"/>
                <a:ea typeface="ＭＳ Ｐゴシック" charset="-128"/>
                <a:cs typeface="ＭＳ Ｐゴシック" charset="-128"/>
              </a:rPr>
              <a:t>  &lt;/</a:t>
            </a:r>
            <a:r>
              <a:rPr lang="en-US" sz="18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person</a:t>
            </a:r>
            <a:r>
              <a:rPr lang="en-US" sz="1800">
                <a:latin typeface="Arial" charset="0"/>
                <a:ea typeface="ＭＳ Ｐゴシック" charset="-128"/>
                <a:cs typeface="ＭＳ Ｐゴシック" charset="-128"/>
              </a:rPr>
              <a:t>&gt;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>
                <a:latin typeface="Arial" charset="0"/>
                <a:ea typeface="ＭＳ Ｐゴシック" charset="-128"/>
                <a:cs typeface="ＭＳ Ｐゴシック" charset="-128"/>
              </a:rPr>
              <a:t> &lt;</a:t>
            </a:r>
            <a:r>
              <a:rPr lang="en-US" sz="18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person</a:t>
            </a:r>
            <a:r>
              <a:rPr lang="en-US" sz="1800">
                <a:latin typeface="Arial" charset="0"/>
                <a:ea typeface="ＭＳ Ｐゴシック" charset="-128"/>
                <a:cs typeface="ＭＳ Ｐゴシック" charset="-128"/>
              </a:rPr>
              <a:t>&gt;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>
                <a:latin typeface="Arial" charset="0"/>
                <a:ea typeface="ＭＳ Ｐゴシック" charset="-128"/>
                <a:cs typeface="ＭＳ Ｐゴシック" charset="-128"/>
              </a:rPr>
              <a:t>      &lt;</a:t>
            </a:r>
            <a:r>
              <a:rPr lang="en-US" sz="18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name</a:t>
            </a:r>
            <a:r>
              <a:rPr lang="en-US" sz="1800">
                <a:latin typeface="Arial" charset="0"/>
                <a:ea typeface="ＭＳ Ｐゴシック" charset="-128"/>
                <a:cs typeface="ＭＳ Ｐゴシック" charset="-128"/>
              </a:rPr>
              <a:t>&gt; Sue &lt;/</a:t>
            </a:r>
            <a:r>
              <a:rPr lang="en-US" sz="18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name</a:t>
            </a:r>
            <a:r>
              <a:rPr lang="en-US" sz="1800">
                <a:latin typeface="Arial" charset="0"/>
                <a:ea typeface="ＭＳ Ｐゴシック" charset="-128"/>
                <a:cs typeface="ＭＳ Ｐゴシック" charset="-128"/>
              </a:rPr>
              <a:t>&gt;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>
                <a:latin typeface="Arial" charset="0"/>
                <a:ea typeface="ＭＳ Ｐゴシック" charset="-128"/>
                <a:cs typeface="ＭＳ Ｐゴシック" charset="-128"/>
              </a:rPr>
              <a:t>      &lt;</a:t>
            </a:r>
            <a:r>
              <a:rPr lang="en-US" sz="18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phone</a:t>
            </a:r>
            <a:r>
              <a:rPr lang="en-US" sz="1800">
                <a:latin typeface="Arial" charset="0"/>
                <a:ea typeface="ＭＳ Ｐゴシック" charset="-128"/>
                <a:cs typeface="ＭＳ Ｐゴシック" charset="-128"/>
              </a:rPr>
              <a:t>&gt; 6343 &lt;/</a:t>
            </a:r>
            <a:r>
              <a:rPr lang="en-US" sz="18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phone</a:t>
            </a:r>
            <a:r>
              <a:rPr lang="en-US" sz="1800">
                <a:latin typeface="Arial" charset="0"/>
                <a:ea typeface="ＭＳ Ｐゴシック" charset="-128"/>
                <a:cs typeface="ＭＳ Ｐゴシック" charset="-128"/>
              </a:rPr>
              <a:t>&gt;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>
                <a:latin typeface="Arial" charset="0"/>
                <a:ea typeface="ＭＳ Ｐゴシック" charset="-128"/>
                <a:cs typeface="ＭＳ Ｐゴシック" charset="-128"/>
              </a:rPr>
              <a:t>      &lt;</a:t>
            </a:r>
            <a:r>
              <a:rPr lang="en-US" sz="18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order</a:t>
            </a:r>
            <a:r>
              <a:rPr lang="en-US" sz="1800">
                <a:latin typeface="Arial" charset="0"/>
                <a:ea typeface="ＭＳ Ｐゴシック" charset="-128"/>
                <a:cs typeface="ＭＳ Ｐゴシック" charset="-128"/>
              </a:rPr>
              <a:t>&gt;  &lt;</a:t>
            </a:r>
            <a:r>
              <a:rPr lang="en-US" sz="18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date</a:t>
            </a:r>
            <a:r>
              <a:rPr lang="en-US" sz="1800">
                <a:latin typeface="Arial" charset="0"/>
                <a:ea typeface="ＭＳ Ｐゴシック" charset="-128"/>
                <a:cs typeface="ＭＳ Ｐゴシック" charset="-128"/>
              </a:rPr>
              <a:t>&gt; 2004 &lt;/</a:t>
            </a:r>
            <a:r>
              <a:rPr lang="en-US" sz="18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date</a:t>
            </a:r>
            <a:r>
              <a:rPr lang="en-US" sz="1800">
                <a:latin typeface="Arial" charset="0"/>
                <a:ea typeface="ＭＳ Ｐゴシック" charset="-128"/>
                <a:cs typeface="ＭＳ Ｐゴシック" charset="-128"/>
              </a:rPr>
              <a:t>&gt;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>
                <a:latin typeface="Arial" charset="0"/>
                <a:ea typeface="ＭＳ Ｐゴシック" charset="-128"/>
                <a:cs typeface="ＭＳ Ｐゴシック" charset="-128"/>
              </a:rPr>
              <a:t>                     &lt;</a:t>
            </a:r>
            <a:r>
              <a:rPr lang="en-US" sz="18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product</a:t>
            </a:r>
            <a:r>
              <a:rPr lang="en-US" sz="1800">
                <a:latin typeface="Arial" charset="0"/>
                <a:ea typeface="ＭＳ Ｐゴシック" charset="-128"/>
                <a:cs typeface="ＭＳ Ｐゴシック" charset="-128"/>
              </a:rPr>
              <a:t>&gt; Gadget &lt;/</a:t>
            </a:r>
            <a:r>
              <a:rPr lang="en-US" sz="18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product</a:t>
            </a:r>
            <a:r>
              <a:rPr lang="en-US" sz="1800">
                <a:latin typeface="Arial" charset="0"/>
                <a:ea typeface="ＭＳ Ｐゴシック" charset="-128"/>
                <a:cs typeface="ＭＳ Ｐゴシック" charset="-128"/>
              </a:rPr>
              <a:t>&gt;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>
                <a:latin typeface="Arial" charset="0"/>
                <a:ea typeface="ＭＳ Ｐゴシック" charset="-128"/>
                <a:cs typeface="ＭＳ Ｐゴシック" charset="-128"/>
              </a:rPr>
              <a:t>       &lt;/</a:t>
            </a:r>
            <a:r>
              <a:rPr lang="en-US" sz="18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order</a:t>
            </a:r>
            <a:r>
              <a:rPr lang="en-US" sz="1800">
                <a:latin typeface="Arial" charset="0"/>
                <a:ea typeface="ＭＳ Ｐゴシック" charset="-128"/>
                <a:cs typeface="ＭＳ Ｐゴシック" charset="-128"/>
              </a:rPr>
              <a:t>&gt;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>
                <a:latin typeface="Arial" charset="0"/>
                <a:ea typeface="ＭＳ Ｐゴシック" charset="-128"/>
                <a:cs typeface="ＭＳ Ｐゴシック" charset="-128"/>
              </a:rPr>
              <a:t>  &lt;/</a:t>
            </a:r>
            <a:r>
              <a:rPr lang="en-US" sz="18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person</a:t>
            </a:r>
            <a:r>
              <a:rPr lang="en-US" sz="1800">
                <a:latin typeface="Arial" charset="0"/>
                <a:ea typeface="ＭＳ Ｐゴシック" charset="-128"/>
                <a:cs typeface="ＭＳ Ｐゴシック" charset="-128"/>
              </a:rPr>
              <a:t>&gt;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>
                <a:latin typeface="Arial" charset="0"/>
                <a:ea typeface="ＭＳ Ｐゴシック" charset="-128"/>
                <a:cs typeface="ＭＳ Ｐゴシック" charset="-128"/>
              </a:rPr>
              <a:t>&lt;/</a:t>
            </a:r>
            <a:r>
              <a:rPr lang="en-US" sz="18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persons</a:t>
            </a:r>
            <a:r>
              <a:rPr lang="en-US" sz="1800">
                <a:latin typeface="Arial" charset="0"/>
                <a:ea typeface="ＭＳ Ｐゴシック" charset="-128"/>
                <a:cs typeface="ＭＳ Ｐゴシック" charset="-128"/>
              </a:rPr>
              <a:t>&gt;</a:t>
            </a:r>
          </a:p>
        </p:txBody>
      </p:sp>
      <p:sp>
        <p:nvSpPr>
          <p:cNvPr id="58373" name="Text Box 4"/>
          <p:cNvSpPr txBox="1">
            <a:spLocks noChangeArrowheads="1"/>
          </p:cNvSpPr>
          <p:nvPr/>
        </p:nvSpPr>
        <p:spPr bwMode="auto">
          <a:xfrm>
            <a:off x="304800" y="2057400"/>
            <a:ext cx="13144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6600"/>
                </a:solidFill>
                <a:latin typeface="Arial" charset="0"/>
              </a:rPr>
              <a:t>Persons</a:t>
            </a:r>
            <a:endParaRPr lang="en-US">
              <a:latin typeface="Arial" charset="0"/>
            </a:endParaRPr>
          </a:p>
        </p:txBody>
      </p:sp>
      <p:graphicFrame>
        <p:nvGraphicFramePr>
          <p:cNvPr id="248837" name="Group 5"/>
          <p:cNvGraphicFramePr>
            <a:graphicFrameLocks noGrp="1"/>
          </p:cNvGraphicFramePr>
          <p:nvPr/>
        </p:nvGraphicFramePr>
        <p:xfrm>
          <a:off x="304800" y="2667000"/>
          <a:ext cx="3505200" cy="1371600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Name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Phone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John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6343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8388" name="Rectangle 19"/>
          <p:cNvSpPr>
            <a:spLocks noChangeArrowheads="1"/>
          </p:cNvSpPr>
          <p:nvPr/>
        </p:nvSpPr>
        <p:spPr bwMode="auto">
          <a:xfrm>
            <a:off x="357188" y="1531938"/>
            <a:ext cx="24431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Natural mapping</a:t>
            </a:r>
          </a:p>
        </p:txBody>
      </p:sp>
      <p:sp>
        <p:nvSpPr>
          <p:cNvPr id="58389" name="Text Box 20"/>
          <p:cNvSpPr txBox="1">
            <a:spLocks noChangeArrowheads="1"/>
          </p:cNvSpPr>
          <p:nvPr/>
        </p:nvSpPr>
        <p:spPr bwMode="auto">
          <a:xfrm>
            <a:off x="381000" y="4191000"/>
            <a:ext cx="11255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6600"/>
                </a:solidFill>
                <a:latin typeface="Arial" charset="0"/>
              </a:rPr>
              <a:t>Orders</a:t>
            </a:r>
            <a:endParaRPr lang="en-US">
              <a:latin typeface="Arial" charset="0"/>
            </a:endParaRPr>
          </a:p>
        </p:txBody>
      </p:sp>
      <p:graphicFrame>
        <p:nvGraphicFramePr>
          <p:cNvPr id="248853" name="Group 21"/>
          <p:cNvGraphicFramePr>
            <a:graphicFrameLocks noGrp="1"/>
          </p:cNvGraphicFramePr>
          <p:nvPr/>
        </p:nvGraphicFramePr>
        <p:xfrm>
          <a:off x="228600" y="4800600"/>
          <a:ext cx="3886200" cy="1584960"/>
        </p:xfrm>
        <a:graphic>
          <a:graphicData uri="http://schemas.openxmlformats.org/drawingml/2006/table">
            <a:tbl>
              <a:tblPr/>
              <a:tblGrid>
                <a:gridCol w="1752600"/>
                <a:gridCol w="914400"/>
                <a:gridCol w="1219200"/>
              </a:tblGrid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PersonName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Date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Product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John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Gizmo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John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Gadget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Gadget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8412" name="Rectangle 43"/>
          <p:cNvSpPr>
            <a:spLocks noChangeArrowheads="1"/>
          </p:cNvSpPr>
          <p:nvPr/>
        </p:nvSpPr>
        <p:spPr bwMode="auto">
          <a:xfrm>
            <a:off x="4572000" y="1219200"/>
            <a:ext cx="8064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XML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XML is Semi-structured Data</a:t>
            </a:r>
          </a:p>
        </p:txBody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543800" cy="4343400"/>
          </a:xfrm>
        </p:spPr>
        <p:txBody>
          <a:bodyPr/>
          <a:lstStyle/>
          <a:p>
            <a:pPr eaLnBrk="1" hangingPunct="1"/>
            <a:r>
              <a:rPr lang="en-US" sz="2800">
                <a:latin typeface="Arial" charset="0"/>
                <a:ea typeface="ＭＳ Ｐゴシック" charset="-128"/>
                <a:cs typeface="ＭＳ Ｐゴシック" charset="-128"/>
              </a:rPr>
              <a:t>Missing attributes:</a:t>
            </a:r>
          </a:p>
          <a:p>
            <a:pPr eaLnBrk="1" hangingPunct="1"/>
            <a:endParaRPr lang="en-US" sz="280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sz="280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sz="280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sz="280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r>
              <a:rPr lang="en-US" sz="2800">
                <a:latin typeface="Arial" charset="0"/>
                <a:ea typeface="ＭＳ Ｐゴシック" charset="-128"/>
                <a:cs typeface="ＭＳ Ｐゴシック" charset="-128"/>
              </a:rPr>
              <a:t>Could represent in</a:t>
            </a:r>
            <a:br>
              <a:rPr lang="en-US" sz="2800">
                <a:latin typeface="Arial" charset="0"/>
                <a:ea typeface="ＭＳ Ｐゴシック" charset="-128"/>
                <a:cs typeface="ＭＳ Ｐゴシック" charset="-128"/>
              </a:rPr>
            </a:br>
            <a:r>
              <a:rPr lang="en-US" sz="2800">
                <a:latin typeface="Arial" charset="0"/>
                <a:ea typeface="ＭＳ Ｐゴシック" charset="-128"/>
                <a:cs typeface="ＭＳ Ｐゴシック" charset="-128"/>
              </a:rPr>
              <a:t>a table with nulls </a:t>
            </a:r>
          </a:p>
        </p:txBody>
      </p:sp>
      <p:sp>
        <p:nvSpPr>
          <p:cNvPr id="249860" name="Rectangle 4"/>
          <p:cNvSpPr>
            <a:spLocks noChangeArrowheads="1"/>
          </p:cNvSpPr>
          <p:nvPr/>
        </p:nvSpPr>
        <p:spPr bwMode="auto">
          <a:xfrm>
            <a:off x="1828800" y="2565400"/>
            <a:ext cx="4929188" cy="18780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</a:pPr>
            <a:r>
              <a:rPr lang="en-US">
                <a:latin typeface="Arial" charset="0"/>
              </a:rPr>
              <a:t>&lt;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person</a:t>
            </a:r>
            <a:r>
              <a:rPr lang="en-US">
                <a:latin typeface="Arial" charset="0"/>
              </a:rPr>
              <a:t>&gt;   &lt;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name</a:t>
            </a:r>
            <a:r>
              <a:rPr lang="en-US">
                <a:latin typeface="Arial" charset="0"/>
              </a:rPr>
              <a:t>&gt; John&lt;/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name</a:t>
            </a:r>
            <a:r>
              <a:rPr lang="en-US">
                <a:latin typeface="Arial" charset="0"/>
              </a:rPr>
              <a:t>&gt;</a:t>
            </a:r>
          </a:p>
          <a:p>
            <a:pPr>
              <a:lnSpc>
                <a:spcPct val="80000"/>
              </a:lnSpc>
            </a:pPr>
            <a:r>
              <a:rPr lang="en-US">
                <a:latin typeface="Arial" charset="0"/>
              </a:rPr>
              <a:t>                  &lt;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phone</a:t>
            </a:r>
            <a:r>
              <a:rPr lang="en-US">
                <a:latin typeface="Arial" charset="0"/>
              </a:rPr>
              <a:t>&gt;1234&lt;/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phone</a:t>
            </a:r>
            <a:r>
              <a:rPr lang="en-US">
                <a:latin typeface="Arial" charset="0"/>
              </a:rPr>
              <a:t>&gt;</a:t>
            </a:r>
          </a:p>
          <a:p>
            <a:pPr>
              <a:lnSpc>
                <a:spcPct val="80000"/>
              </a:lnSpc>
            </a:pPr>
            <a:r>
              <a:rPr lang="en-US">
                <a:latin typeface="Arial" charset="0"/>
              </a:rPr>
              <a:t> &lt;/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person</a:t>
            </a:r>
            <a:r>
              <a:rPr lang="en-US">
                <a:latin typeface="Arial" charset="0"/>
              </a:rPr>
              <a:t>&gt;</a:t>
            </a:r>
          </a:p>
          <a:p>
            <a:pPr>
              <a:lnSpc>
                <a:spcPct val="80000"/>
              </a:lnSpc>
            </a:pPr>
            <a:endParaRPr lang="en-US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>
                <a:latin typeface="Arial" charset="0"/>
              </a:rPr>
              <a:t>&lt;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person</a:t>
            </a:r>
            <a:r>
              <a:rPr lang="en-US">
                <a:latin typeface="Arial" charset="0"/>
              </a:rPr>
              <a:t>&gt;  &lt;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name</a:t>
            </a:r>
            <a:r>
              <a:rPr lang="en-US">
                <a:latin typeface="Arial" charset="0"/>
              </a:rPr>
              <a:t>&gt;Joe&lt;/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name</a:t>
            </a:r>
            <a:r>
              <a:rPr lang="en-US">
                <a:latin typeface="Arial" charset="0"/>
              </a:rPr>
              <a:t>&gt;</a:t>
            </a:r>
          </a:p>
          <a:p>
            <a:pPr>
              <a:lnSpc>
                <a:spcPct val="80000"/>
              </a:lnSpc>
            </a:pPr>
            <a:r>
              <a:rPr lang="en-US">
                <a:latin typeface="Arial" charset="0"/>
              </a:rPr>
              <a:t>&lt;/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person</a:t>
            </a:r>
            <a:r>
              <a:rPr lang="en-US">
                <a:latin typeface="Arial" charset="0"/>
              </a:rPr>
              <a:t>&gt;</a:t>
            </a:r>
          </a:p>
        </p:txBody>
      </p:sp>
      <p:sp>
        <p:nvSpPr>
          <p:cNvPr id="60422" name="AutoShape 5"/>
          <p:cNvSpPr>
            <a:spLocks noChangeArrowheads="1"/>
          </p:cNvSpPr>
          <p:nvPr/>
        </p:nvSpPr>
        <p:spPr bwMode="auto">
          <a:xfrm>
            <a:off x="6248400" y="3886200"/>
            <a:ext cx="1963738" cy="561975"/>
          </a:xfrm>
          <a:prstGeom prst="wedgeEllipseCallout">
            <a:avLst>
              <a:gd name="adj1" fmla="val -77065"/>
              <a:gd name="adj2" fmla="val 4764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>
                <a:latin typeface="Arial" charset="0"/>
              </a:rPr>
              <a:t>no phone !</a:t>
            </a:r>
          </a:p>
        </p:txBody>
      </p:sp>
      <p:graphicFrame>
        <p:nvGraphicFramePr>
          <p:cNvPr id="249877" name="Group 21"/>
          <p:cNvGraphicFramePr>
            <a:graphicFrameLocks noGrp="1"/>
          </p:cNvGraphicFramePr>
          <p:nvPr/>
        </p:nvGraphicFramePr>
        <p:xfrm>
          <a:off x="5029200" y="5029200"/>
          <a:ext cx="2133600" cy="137160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John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1234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Joe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XML is Semi-structured Data</a:t>
            </a:r>
          </a:p>
        </p:txBody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>
                <a:latin typeface="Arial" charset="0"/>
                <a:ea typeface="ＭＳ Ｐゴシック" charset="-128"/>
                <a:cs typeface="ＭＳ Ｐゴシック" charset="-128"/>
              </a:rPr>
              <a:t>Repeated attributes</a:t>
            </a:r>
          </a:p>
          <a:p>
            <a:pPr eaLnBrk="1" hangingPunct="1"/>
            <a:endParaRPr lang="en-US" sz="280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sz="280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sz="280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sz="280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r>
              <a:rPr lang="en-US" sz="2800">
                <a:latin typeface="Arial" charset="0"/>
                <a:ea typeface="ＭＳ Ｐゴシック" charset="-128"/>
                <a:cs typeface="ＭＳ Ｐゴシック" charset="-128"/>
              </a:rPr>
              <a:t>Impossible in tables:</a:t>
            </a:r>
          </a:p>
        </p:txBody>
      </p:sp>
      <p:sp>
        <p:nvSpPr>
          <p:cNvPr id="250884" name="Rectangle 4"/>
          <p:cNvSpPr>
            <a:spLocks noChangeArrowheads="1"/>
          </p:cNvSpPr>
          <p:nvPr/>
        </p:nvSpPr>
        <p:spPr bwMode="auto">
          <a:xfrm>
            <a:off x="1981200" y="2590800"/>
            <a:ext cx="4749800" cy="15700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&lt;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person</a:t>
            </a:r>
            <a:r>
              <a:rPr lang="en-US">
                <a:latin typeface="Arial" charset="0"/>
              </a:rPr>
              <a:t>&gt; &lt;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name</a:t>
            </a:r>
            <a:r>
              <a:rPr lang="en-US">
                <a:latin typeface="Arial" charset="0"/>
              </a:rPr>
              <a:t>&gt; Mary&lt;/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name</a:t>
            </a:r>
            <a:r>
              <a:rPr lang="en-US">
                <a:latin typeface="Arial" charset="0"/>
              </a:rPr>
              <a:t>&gt;</a:t>
            </a:r>
          </a:p>
          <a:p>
            <a:r>
              <a:rPr lang="en-US">
                <a:latin typeface="Arial" charset="0"/>
              </a:rPr>
              <a:t>                &lt;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phone</a:t>
            </a:r>
            <a:r>
              <a:rPr lang="en-US">
                <a:latin typeface="Arial" charset="0"/>
              </a:rPr>
              <a:t>&gt;2345&lt;/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phone</a:t>
            </a:r>
            <a:r>
              <a:rPr lang="en-US">
                <a:latin typeface="Arial" charset="0"/>
              </a:rPr>
              <a:t>&gt;</a:t>
            </a:r>
          </a:p>
          <a:p>
            <a:r>
              <a:rPr lang="en-US">
                <a:latin typeface="Arial" charset="0"/>
              </a:rPr>
              <a:t>                &lt;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phone</a:t>
            </a:r>
            <a:r>
              <a:rPr lang="en-US">
                <a:latin typeface="Arial" charset="0"/>
              </a:rPr>
              <a:t>&gt;3456&lt;/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phone</a:t>
            </a:r>
            <a:r>
              <a:rPr lang="en-US">
                <a:latin typeface="Arial" charset="0"/>
              </a:rPr>
              <a:t>&gt;</a:t>
            </a:r>
          </a:p>
          <a:p>
            <a:r>
              <a:rPr lang="en-US">
                <a:latin typeface="Arial" charset="0"/>
              </a:rPr>
              <a:t>&lt;/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person</a:t>
            </a:r>
            <a:r>
              <a:rPr lang="en-US">
                <a:latin typeface="Arial" charset="0"/>
              </a:rPr>
              <a:t>&gt;</a:t>
            </a:r>
          </a:p>
        </p:txBody>
      </p:sp>
      <p:graphicFrame>
        <p:nvGraphicFramePr>
          <p:cNvPr id="250913" name="Group 33"/>
          <p:cNvGraphicFramePr>
            <a:graphicFrameLocks noGrp="1"/>
          </p:cNvGraphicFramePr>
          <p:nvPr/>
        </p:nvGraphicFramePr>
        <p:xfrm>
          <a:off x="4419600" y="5105400"/>
          <a:ext cx="3200400" cy="137160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2345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3456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2489" name="Text Box 29"/>
          <p:cNvSpPr txBox="1">
            <a:spLocks noChangeArrowheads="1"/>
          </p:cNvSpPr>
          <p:nvPr/>
        </p:nvSpPr>
        <p:spPr bwMode="auto">
          <a:xfrm>
            <a:off x="7924800" y="5486400"/>
            <a:ext cx="698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???</a:t>
            </a:r>
          </a:p>
        </p:txBody>
      </p:sp>
      <p:sp>
        <p:nvSpPr>
          <p:cNvPr id="62490" name="AutoShape 30"/>
          <p:cNvSpPr>
            <a:spLocks noChangeArrowheads="1"/>
          </p:cNvSpPr>
          <p:nvPr/>
        </p:nvSpPr>
        <p:spPr bwMode="auto">
          <a:xfrm>
            <a:off x="6183313" y="3886200"/>
            <a:ext cx="2405062" cy="561975"/>
          </a:xfrm>
          <a:prstGeom prst="wedgeEllipseCallout">
            <a:avLst>
              <a:gd name="adj1" fmla="val -73319"/>
              <a:gd name="adj2" fmla="val -63097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>
                <a:latin typeface="Arial" charset="0"/>
              </a:rPr>
              <a:t>Two phones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9CFEDF-AA78-BB4E-BBAD-BBA9172F3A32}" type="slidenum">
              <a:rPr lang="en-US"/>
              <a:pPr/>
              <a:t>27</a:t>
            </a:fld>
            <a:endParaRPr lang="en-US"/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XML is Semi-structured Data</a:t>
            </a:r>
          </a:p>
        </p:txBody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latin typeface="Arial" charset="0"/>
                <a:ea typeface="ＭＳ Ｐゴシック" charset="-128"/>
                <a:cs typeface="ＭＳ Ｐゴシック" charset="-128"/>
              </a:rPr>
              <a:t>Attributes with different types in different objects</a:t>
            </a:r>
          </a:p>
          <a:p>
            <a:pPr eaLnBrk="1" hangingPunct="1">
              <a:lnSpc>
                <a:spcPct val="90000"/>
              </a:lnSpc>
            </a:pPr>
            <a:endParaRPr lang="en-US" sz="240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90000"/>
              </a:lnSpc>
            </a:pPr>
            <a:endParaRPr lang="en-US" sz="240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90000"/>
              </a:lnSpc>
            </a:pPr>
            <a:endParaRPr lang="en-US" sz="240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90000"/>
              </a:lnSpc>
            </a:pPr>
            <a:endParaRPr lang="en-US" sz="240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90000"/>
              </a:lnSpc>
            </a:pPr>
            <a:endParaRPr lang="en-US" sz="240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90000"/>
              </a:lnSpc>
            </a:pPr>
            <a:endParaRPr lang="en-US" sz="240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Arial" charset="0"/>
                <a:ea typeface="ＭＳ Ｐゴシック" charset="-128"/>
                <a:cs typeface="ＭＳ Ｐゴシック" charset="-128"/>
              </a:rPr>
              <a:t>Nested collections (no 1NF)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Arial" charset="0"/>
                <a:ea typeface="ＭＳ Ｐゴシック" charset="-128"/>
                <a:cs typeface="ＭＳ Ｐゴシック" charset="-128"/>
              </a:rPr>
              <a:t>Heterogeneous collections: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solidFill>
                  <a:srgbClr val="006600"/>
                </a:solidFill>
                <a:latin typeface="Arial" charset="0"/>
              </a:rPr>
              <a:t>&lt;db&gt;</a:t>
            </a:r>
            <a:r>
              <a:rPr lang="en-US" sz="2000">
                <a:latin typeface="Arial" charset="0"/>
              </a:rPr>
              <a:t> contains both &lt;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book&gt;</a:t>
            </a:r>
            <a:r>
              <a:rPr lang="en-US" sz="2000">
                <a:latin typeface="Arial" charset="0"/>
              </a:rPr>
              <a:t>s and &lt;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publisher&gt;</a:t>
            </a:r>
            <a:r>
              <a:rPr lang="en-US" sz="2000">
                <a:latin typeface="Arial" charset="0"/>
              </a:rPr>
              <a:t>s</a:t>
            </a:r>
          </a:p>
        </p:txBody>
      </p:sp>
      <p:sp>
        <p:nvSpPr>
          <p:cNvPr id="251908" name="Rectangle 4"/>
          <p:cNvSpPr>
            <a:spLocks noChangeArrowheads="1"/>
          </p:cNvSpPr>
          <p:nvPr/>
        </p:nvSpPr>
        <p:spPr bwMode="auto">
          <a:xfrm>
            <a:off x="990600" y="2590800"/>
            <a:ext cx="5640388" cy="17605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&lt;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person</a:t>
            </a:r>
            <a:r>
              <a:rPr lang="en-US">
                <a:latin typeface="Arial" charset="0"/>
              </a:rPr>
              <a:t>&gt; &lt;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name</a:t>
            </a:r>
            <a:r>
              <a:rPr lang="en-US">
                <a:latin typeface="Arial" charset="0"/>
              </a:rPr>
              <a:t>&gt;  &lt;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first</a:t>
            </a:r>
            <a:r>
              <a:rPr lang="en-US">
                <a:latin typeface="Arial" charset="0"/>
              </a:rPr>
              <a:t>&gt; John &lt;/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first</a:t>
            </a:r>
            <a:r>
              <a:rPr lang="en-US">
                <a:latin typeface="Arial" charset="0"/>
              </a:rPr>
              <a:t>&gt;</a:t>
            </a: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                                &lt;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last</a:t>
            </a:r>
            <a:r>
              <a:rPr lang="en-US">
                <a:latin typeface="Arial" charset="0"/>
              </a:rPr>
              <a:t>&gt; Smith &lt;/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last</a:t>
            </a:r>
            <a:r>
              <a:rPr lang="en-US">
                <a:latin typeface="Arial" charset="0"/>
              </a:rPr>
              <a:t>&gt;</a:t>
            </a: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                 &lt;/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name</a:t>
            </a:r>
            <a:r>
              <a:rPr lang="en-US">
                <a:latin typeface="Arial" charset="0"/>
              </a:rPr>
              <a:t>&gt;</a:t>
            </a: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                 &lt;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phone</a:t>
            </a:r>
            <a:r>
              <a:rPr lang="en-US">
                <a:latin typeface="Arial" charset="0"/>
              </a:rPr>
              <a:t>&gt;1234&lt;/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phone</a:t>
            </a:r>
            <a:r>
              <a:rPr lang="en-US">
                <a:latin typeface="Arial" charset="0"/>
              </a:rPr>
              <a:t>&gt;</a:t>
            </a: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&lt;/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person</a:t>
            </a:r>
            <a:r>
              <a:rPr lang="en-US">
                <a:latin typeface="Arial" charset="0"/>
              </a:rPr>
              <a:t>&gt;</a:t>
            </a:r>
          </a:p>
        </p:txBody>
      </p:sp>
      <p:sp>
        <p:nvSpPr>
          <p:cNvPr id="64518" name="AutoShape 6"/>
          <p:cNvSpPr>
            <a:spLocks noChangeArrowheads="1"/>
          </p:cNvSpPr>
          <p:nvPr/>
        </p:nvSpPr>
        <p:spPr bwMode="auto">
          <a:xfrm>
            <a:off x="6254750" y="3822700"/>
            <a:ext cx="1924050" cy="995363"/>
          </a:xfrm>
          <a:prstGeom prst="wedgeEllipseCallout">
            <a:avLst>
              <a:gd name="adj1" fmla="val -91296"/>
              <a:gd name="adj2" fmla="val -89472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>
                <a:latin typeface="Arial" charset="0"/>
              </a:rPr>
              <a:t>Structured</a:t>
            </a:r>
            <a:br>
              <a:rPr lang="en-US" sz="2000">
                <a:latin typeface="Arial" charset="0"/>
              </a:rPr>
            </a:br>
            <a:r>
              <a:rPr lang="en-US" sz="2000">
                <a:latin typeface="Arial" charset="0"/>
              </a:rPr>
              <a:t>name !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F1F531-D03B-934F-A25E-CE0E4D5D1BB0}" type="slidenum">
              <a:rPr lang="en-US"/>
              <a:pPr/>
              <a:t>28</a:t>
            </a:fld>
            <a:endParaRPr lang="en-US"/>
          </a:p>
        </p:txBody>
      </p:sp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Document Type Definitions</a:t>
            </a:r>
            <a:br>
              <a:rPr lang="en-US">
                <a:latin typeface="Arial" charset="0"/>
                <a:ea typeface="ＭＳ Ｐゴシック" charset="-128"/>
                <a:cs typeface="ＭＳ Ｐゴシック" charset="-128"/>
              </a:rPr>
            </a:br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DTD</a:t>
            </a:r>
          </a:p>
        </p:txBody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part of the original XML specification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an XML document may have a DTD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XML document:</a:t>
            </a:r>
          </a:p>
          <a:p>
            <a:pPr lvl="1" eaLnBrk="1" hangingPunct="1">
              <a:buFontTx/>
              <a:buNone/>
            </a:pPr>
            <a:r>
              <a:rPr lang="en-US" b="1">
                <a:latin typeface="Arial" charset="0"/>
              </a:rPr>
              <a:t>Well-formed </a:t>
            </a:r>
            <a:r>
              <a:rPr lang="en-US">
                <a:latin typeface="Arial" charset="0"/>
              </a:rPr>
              <a:t>= if tags are correctly closed</a:t>
            </a:r>
          </a:p>
          <a:p>
            <a:pPr lvl="1" eaLnBrk="1" hangingPunct="1">
              <a:buFontTx/>
              <a:buNone/>
            </a:pPr>
            <a:r>
              <a:rPr lang="en-US" b="1">
                <a:latin typeface="Arial" charset="0"/>
              </a:rPr>
              <a:t>Valid</a:t>
            </a:r>
            <a:r>
              <a:rPr lang="en-US">
                <a:latin typeface="Arial" charset="0"/>
              </a:rPr>
              <a:t> = if it has a DTD and conforms to it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validation is useful in data exchange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DTD</a:t>
            </a:r>
          </a:p>
        </p:txBody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Goals: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Define what tags and attributes are allowed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Define how they are nested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Define how they are ordered</a:t>
            </a:r>
          </a:p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None/>
            </a:pPr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Superseded by XML Schema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Very complex: DTDs still used widely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B6E18C-9302-E44D-ACC8-00158482DF54}" type="slidenum">
              <a:rPr lang="en-US"/>
              <a:pPr/>
              <a:t>3</a:t>
            </a:fld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XML Outline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752600"/>
            <a:ext cx="8839200" cy="41148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XML</a:t>
            </a:r>
          </a:p>
          <a:p>
            <a:pPr lvl="1" eaLnBrk="1" hangingPunct="1"/>
            <a:r>
              <a:rPr lang="en-US">
                <a:latin typeface="Arial" charset="0"/>
              </a:rPr>
              <a:t>Syntax</a:t>
            </a:r>
          </a:p>
          <a:p>
            <a:pPr lvl="1" eaLnBrk="1" hangingPunct="1"/>
            <a:r>
              <a:rPr lang="en-US">
                <a:latin typeface="Arial" charset="0"/>
              </a:rPr>
              <a:t>Semistructured data</a:t>
            </a:r>
          </a:p>
          <a:p>
            <a:pPr lvl="1" eaLnBrk="1" hangingPunct="1"/>
            <a:r>
              <a:rPr lang="en-US">
                <a:latin typeface="Arial" charset="0"/>
              </a:rPr>
              <a:t>DTDs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Xpath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XQuery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DEB0800-D20C-524E-B261-311AF1F7108F}" type="slidenum">
              <a:rPr lang="en-US"/>
              <a:pPr/>
              <a:t>30</a:t>
            </a:fld>
            <a:endParaRPr lang="en-US"/>
          </a:p>
        </p:txBody>
      </p:sp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Very Simple DTD</a:t>
            </a:r>
          </a:p>
        </p:txBody>
      </p:sp>
      <p:sp>
        <p:nvSpPr>
          <p:cNvPr id="253955" name="Text Box 3"/>
          <p:cNvSpPr txBox="1">
            <a:spLocks noChangeArrowheads="1"/>
          </p:cNvSpPr>
          <p:nvPr/>
        </p:nvSpPr>
        <p:spPr bwMode="auto">
          <a:xfrm>
            <a:off x="990600" y="2057400"/>
            <a:ext cx="7123113" cy="4117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latin typeface="Arial" charset="0"/>
              </a:rPr>
              <a:t>&lt;!DOCTYPE 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company</a:t>
            </a:r>
            <a:r>
              <a:rPr lang="en-US">
                <a:latin typeface="Arial" charset="0"/>
              </a:rPr>
              <a:t> [</a:t>
            </a:r>
          </a:p>
          <a:p>
            <a:pPr eaLnBrk="0" hangingPunct="0"/>
            <a:r>
              <a:rPr lang="en-US">
                <a:latin typeface="Arial" charset="0"/>
              </a:rPr>
              <a:t>  &lt;!ELEMENT 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company</a:t>
            </a:r>
            <a:r>
              <a:rPr lang="en-US">
                <a:latin typeface="Arial" charset="0"/>
              </a:rPr>
              <a:t>   ((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person|product)</a:t>
            </a:r>
            <a:r>
              <a:rPr lang="en-US">
                <a:latin typeface="Arial" charset="0"/>
              </a:rPr>
              <a:t>*)&gt;</a:t>
            </a:r>
          </a:p>
          <a:p>
            <a:pPr eaLnBrk="0" hangingPunct="0"/>
            <a:r>
              <a:rPr lang="en-US">
                <a:latin typeface="Arial" charset="0"/>
              </a:rPr>
              <a:t>  &lt;!ELEMENT 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person</a:t>
            </a:r>
            <a:r>
              <a:rPr lang="en-US">
                <a:latin typeface="Arial" charset="0"/>
              </a:rPr>
              <a:t>  (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ssn</a:t>
            </a:r>
            <a:r>
              <a:rPr lang="en-US">
                <a:latin typeface="Arial" charset="0"/>
              </a:rPr>
              <a:t>, 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name</a:t>
            </a:r>
            <a:r>
              <a:rPr lang="en-US">
                <a:latin typeface="Arial" charset="0"/>
              </a:rPr>
              <a:t>, 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office</a:t>
            </a:r>
            <a:r>
              <a:rPr lang="en-US">
                <a:latin typeface="Arial" charset="0"/>
              </a:rPr>
              <a:t>, 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phone</a:t>
            </a:r>
            <a:r>
              <a:rPr lang="en-US">
                <a:latin typeface="Arial" charset="0"/>
              </a:rPr>
              <a:t>?)&gt;</a:t>
            </a:r>
          </a:p>
          <a:p>
            <a:pPr eaLnBrk="0" hangingPunct="0"/>
            <a:r>
              <a:rPr lang="en-US">
                <a:latin typeface="Arial" charset="0"/>
              </a:rPr>
              <a:t>  &lt;!ELEMENT 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ssn</a:t>
            </a:r>
            <a:r>
              <a:rPr lang="en-US">
                <a:latin typeface="Arial" charset="0"/>
              </a:rPr>
              <a:t>        (#PCDATA)&gt;</a:t>
            </a:r>
          </a:p>
          <a:p>
            <a:pPr eaLnBrk="0" hangingPunct="0"/>
            <a:r>
              <a:rPr lang="en-US">
                <a:latin typeface="Arial" charset="0"/>
              </a:rPr>
              <a:t>  &lt;!ELEMENT 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name</a:t>
            </a:r>
            <a:r>
              <a:rPr lang="en-US">
                <a:latin typeface="Arial" charset="0"/>
              </a:rPr>
              <a:t>     (#PCDATA)&gt;</a:t>
            </a:r>
          </a:p>
          <a:p>
            <a:pPr eaLnBrk="0" hangingPunct="0"/>
            <a:r>
              <a:rPr lang="en-US">
                <a:latin typeface="Arial" charset="0"/>
              </a:rPr>
              <a:t>  &lt;!ELEMENT 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office </a:t>
            </a:r>
            <a:r>
              <a:rPr lang="en-US">
                <a:latin typeface="Arial" charset="0"/>
              </a:rPr>
              <a:t>    (#PCDATA)&gt;</a:t>
            </a:r>
          </a:p>
          <a:p>
            <a:pPr eaLnBrk="0" hangingPunct="0"/>
            <a:r>
              <a:rPr lang="en-US">
                <a:latin typeface="Arial" charset="0"/>
              </a:rPr>
              <a:t>  &lt;!ELEMENT 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phone </a:t>
            </a:r>
            <a:r>
              <a:rPr lang="en-US">
                <a:latin typeface="Arial" charset="0"/>
              </a:rPr>
              <a:t>   (#PCDATA)&gt;</a:t>
            </a:r>
          </a:p>
          <a:p>
            <a:pPr eaLnBrk="0" hangingPunct="0"/>
            <a:r>
              <a:rPr lang="en-US">
                <a:latin typeface="Arial" charset="0"/>
              </a:rPr>
              <a:t>  &lt;!ELEMENT 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product </a:t>
            </a:r>
            <a:r>
              <a:rPr lang="en-US">
                <a:latin typeface="Arial" charset="0"/>
              </a:rPr>
              <a:t> (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pid</a:t>
            </a:r>
            <a:r>
              <a:rPr lang="en-US">
                <a:latin typeface="Arial" charset="0"/>
              </a:rPr>
              <a:t>, 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name</a:t>
            </a:r>
            <a:r>
              <a:rPr lang="en-US">
                <a:latin typeface="Arial" charset="0"/>
              </a:rPr>
              <a:t>, 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description</a:t>
            </a:r>
            <a:r>
              <a:rPr lang="en-US">
                <a:latin typeface="Arial" charset="0"/>
              </a:rPr>
              <a:t>?)&gt;</a:t>
            </a:r>
          </a:p>
          <a:p>
            <a:pPr eaLnBrk="0" hangingPunct="0"/>
            <a:r>
              <a:rPr lang="en-US">
                <a:latin typeface="Arial" charset="0"/>
              </a:rPr>
              <a:t>  &lt;!ELEMENT 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pid </a:t>
            </a:r>
            <a:r>
              <a:rPr lang="en-US">
                <a:latin typeface="Arial" charset="0"/>
              </a:rPr>
              <a:t>   (#PCDATA)&gt;</a:t>
            </a:r>
          </a:p>
          <a:p>
            <a:pPr eaLnBrk="0" hangingPunct="0"/>
            <a:r>
              <a:rPr lang="en-US">
                <a:latin typeface="Arial" charset="0"/>
              </a:rPr>
              <a:t>  &lt;!ELEMENT 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description </a:t>
            </a:r>
            <a:r>
              <a:rPr lang="en-US">
                <a:latin typeface="Arial" charset="0"/>
              </a:rPr>
              <a:t>   (#PCDATA)&gt;</a:t>
            </a:r>
          </a:p>
          <a:p>
            <a:pPr eaLnBrk="0" hangingPunct="0"/>
            <a:r>
              <a:rPr lang="en-US">
                <a:latin typeface="Arial" charset="0"/>
              </a:rPr>
              <a:t>]&gt;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B8BFF9-76B5-5C43-A52D-CFEFADDBE66A}" type="slidenum">
              <a:rPr lang="en-US"/>
              <a:pPr/>
              <a:t>31</a:t>
            </a:fld>
            <a:endParaRPr lang="en-US"/>
          </a:p>
        </p:txBody>
      </p:sp>
      <p:sp>
        <p:nvSpPr>
          <p:cNvPr id="727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Very Simple DTD</a:t>
            </a:r>
          </a:p>
        </p:txBody>
      </p:sp>
      <p:sp>
        <p:nvSpPr>
          <p:cNvPr id="254979" name="Text Box 3"/>
          <p:cNvSpPr txBox="1">
            <a:spLocks noChangeArrowheads="1"/>
          </p:cNvSpPr>
          <p:nvPr/>
        </p:nvSpPr>
        <p:spPr bwMode="auto">
          <a:xfrm>
            <a:off x="3124200" y="2184400"/>
            <a:ext cx="4557713" cy="406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Arial" charset="0"/>
              </a:rPr>
              <a:t>&lt;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company</a:t>
            </a:r>
            <a:r>
              <a:rPr lang="en-US" sz="2000">
                <a:latin typeface="Arial" charset="0"/>
              </a:rPr>
              <a:t>&gt;</a:t>
            </a:r>
          </a:p>
          <a:p>
            <a:pPr eaLnBrk="0" hangingPunct="0"/>
            <a:r>
              <a:rPr lang="en-US" sz="2000">
                <a:latin typeface="Arial" charset="0"/>
              </a:rPr>
              <a:t>    &lt;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person</a:t>
            </a:r>
            <a:r>
              <a:rPr lang="en-US" sz="2000">
                <a:latin typeface="Arial" charset="0"/>
              </a:rPr>
              <a:t>&gt;  &lt;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ssn</a:t>
            </a:r>
            <a:r>
              <a:rPr lang="en-US" sz="2000">
                <a:latin typeface="Arial" charset="0"/>
              </a:rPr>
              <a:t>&gt; 123456789 &lt;/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ssn</a:t>
            </a:r>
            <a:r>
              <a:rPr lang="en-US" sz="2000">
                <a:latin typeface="Arial" charset="0"/>
              </a:rPr>
              <a:t>&gt;</a:t>
            </a:r>
          </a:p>
          <a:p>
            <a:pPr eaLnBrk="0" hangingPunct="0"/>
            <a:r>
              <a:rPr lang="en-US" sz="2000">
                <a:latin typeface="Arial" charset="0"/>
              </a:rPr>
              <a:t>                      &lt;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name</a:t>
            </a:r>
            <a:r>
              <a:rPr lang="en-US" sz="2000">
                <a:latin typeface="Arial" charset="0"/>
              </a:rPr>
              <a:t>&gt; John &lt;/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name</a:t>
            </a:r>
            <a:r>
              <a:rPr lang="en-US" sz="2000">
                <a:latin typeface="Arial" charset="0"/>
              </a:rPr>
              <a:t>&gt;</a:t>
            </a:r>
            <a:br>
              <a:rPr lang="en-US" sz="2000">
                <a:latin typeface="Arial" charset="0"/>
              </a:rPr>
            </a:br>
            <a:r>
              <a:rPr lang="en-US" sz="2000">
                <a:latin typeface="Arial" charset="0"/>
              </a:rPr>
              <a:t>                      &lt;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office</a:t>
            </a:r>
            <a:r>
              <a:rPr lang="en-US" sz="2000">
                <a:latin typeface="Arial" charset="0"/>
              </a:rPr>
              <a:t>&gt; B432 &lt;/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office</a:t>
            </a:r>
            <a:r>
              <a:rPr lang="en-US" sz="2000">
                <a:latin typeface="Arial" charset="0"/>
              </a:rPr>
              <a:t>&gt;</a:t>
            </a:r>
          </a:p>
          <a:p>
            <a:pPr eaLnBrk="0" hangingPunct="0"/>
            <a:r>
              <a:rPr lang="en-US" sz="2000">
                <a:latin typeface="Arial" charset="0"/>
              </a:rPr>
              <a:t>                      &lt;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phone</a:t>
            </a:r>
            <a:r>
              <a:rPr lang="en-US" sz="2000">
                <a:latin typeface="Arial" charset="0"/>
              </a:rPr>
              <a:t>&gt; 1234 &lt;/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phone</a:t>
            </a:r>
            <a:r>
              <a:rPr lang="en-US" sz="2000">
                <a:latin typeface="Arial" charset="0"/>
              </a:rPr>
              <a:t>&gt;</a:t>
            </a:r>
          </a:p>
          <a:p>
            <a:pPr eaLnBrk="0" hangingPunct="0"/>
            <a:r>
              <a:rPr lang="en-US" sz="2000">
                <a:latin typeface="Arial" charset="0"/>
              </a:rPr>
              <a:t>    &lt;/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person</a:t>
            </a:r>
            <a:r>
              <a:rPr lang="en-US" sz="2000">
                <a:latin typeface="Arial" charset="0"/>
              </a:rPr>
              <a:t>&gt;</a:t>
            </a:r>
          </a:p>
          <a:p>
            <a:pPr eaLnBrk="0" hangingPunct="0"/>
            <a:r>
              <a:rPr lang="en-US" sz="2000">
                <a:latin typeface="Arial" charset="0"/>
              </a:rPr>
              <a:t>    &lt;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person</a:t>
            </a:r>
            <a:r>
              <a:rPr lang="en-US" sz="2000">
                <a:latin typeface="Arial" charset="0"/>
              </a:rPr>
              <a:t>&gt;  &lt;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ssn</a:t>
            </a:r>
            <a:r>
              <a:rPr lang="en-US" sz="2000">
                <a:latin typeface="Arial" charset="0"/>
              </a:rPr>
              <a:t>&gt; 987654321 &lt;/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ssn</a:t>
            </a:r>
            <a:r>
              <a:rPr lang="en-US" sz="2000">
                <a:latin typeface="Arial" charset="0"/>
              </a:rPr>
              <a:t>&gt;</a:t>
            </a:r>
          </a:p>
          <a:p>
            <a:pPr eaLnBrk="0" hangingPunct="0"/>
            <a:r>
              <a:rPr lang="en-US" sz="2000">
                <a:latin typeface="Arial" charset="0"/>
              </a:rPr>
              <a:t>                      &lt;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name</a:t>
            </a:r>
            <a:r>
              <a:rPr lang="en-US" sz="2000">
                <a:latin typeface="Arial" charset="0"/>
              </a:rPr>
              <a:t>&gt; Jim &lt;/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name</a:t>
            </a:r>
            <a:r>
              <a:rPr lang="en-US" sz="2000">
                <a:latin typeface="Arial" charset="0"/>
              </a:rPr>
              <a:t>&gt;</a:t>
            </a:r>
            <a:br>
              <a:rPr lang="en-US" sz="2000">
                <a:latin typeface="Arial" charset="0"/>
              </a:rPr>
            </a:br>
            <a:r>
              <a:rPr lang="en-US" sz="2000">
                <a:latin typeface="Arial" charset="0"/>
              </a:rPr>
              <a:t>                      &lt;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office</a:t>
            </a:r>
            <a:r>
              <a:rPr lang="en-US" sz="2000">
                <a:latin typeface="Arial" charset="0"/>
              </a:rPr>
              <a:t>&gt; B123 &lt;/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office</a:t>
            </a:r>
            <a:r>
              <a:rPr lang="en-US" sz="2000">
                <a:latin typeface="Arial" charset="0"/>
              </a:rPr>
              <a:t>&gt;</a:t>
            </a:r>
          </a:p>
          <a:p>
            <a:pPr eaLnBrk="0" hangingPunct="0"/>
            <a:r>
              <a:rPr lang="en-US" sz="2000">
                <a:latin typeface="Arial" charset="0"/>
              </a:rPr>
              <a:t>    &lt;/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person</a:t>
            </a:r>
            <a:r>
              <a:rPr lang="en-US" sz="2000">
                <a:latin typeface="Arial" charset="0"/>
              </a:rPr>
              <a:t>&gt;</a:t>
            </a:r>
          </a:p>
          <a:p>
            <a:pPr eaLnBrk="0" hangingPunct="0"/>
            <a:r>
              <a:rPr lang="en-US" sz="2000">
                <a:latin typeface="Arial" charset="0"/>
              </a:rPr>
              <a:t>    &lt;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product</a:t>
            </a:r>
            <a:r>
              <a:rPr lang="en-US" sz="2000">
                <a:latin typeface="Arial" charset="0"/>
              </a:rPr>
              <a:t>&gt; ...  &lt;/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product</a:t>
            </a:r>
            <a:r>
              <a:rPr lang="en-US" sz="2000">
                <a:latin typeface="Arial" charset="0"/>
              </a:rPr>
              <a:t>&gt;</a:t>
            </a:r>
          </a:p>
          <a:p>
            <a:pPr eaLnBrk="0" hangingPunct="0"/>
            <a:r>
              <a:rPr lang="en-US" sz="2000">
                <a:latin typeface="Arial" charset="0"/>
              </a:rPr>
              <a:t>    ...</a:t>
            </a:r>
          </a:p>
          <a:p>
            <a:pPr eaLnBrk="0" hangingPunct="0"/>
            <a:r>
              <a:rPr lang="en-US" sz="2000">
                <a:latin typeface="Arial" charset="0"/>
              </a:rPr>
              <a:t>&lt;/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company</a:t>
            </a:r>
            <a:r>
              <a:rPr lang="en-US" sz="2000">
                <a:latin typeface="Arial" charset="0"/>
              </a:rPr>
              <a:t>&gt;</a:t>
            </a:r>
          </a:p>
        </p:txBody>
      </p:sp>
      <p:sp>
        <p:nvSpPr>
          <p:cNvPr id="72709" name="Text Box 4"/>
          <p:cNvSpPr txBox="1">
            <a:spLocks noChangeArrowheads="1"/>
          </p:cNvSpPr>
          <p:nvPr/>
        </p:nvSpPr>
        <p:spPr bwMode="auto">
          <a:xfrm>
            <a:off x="288925" y="1641475"/>
            <a:ext cx="46720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Example of valid XML document: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08990E-E05D-8943-B7D9-1029132882C6}" type="slidenum">
              <a:rPr lang="en-US"/>
              <a:pPr/>
              <a:t>32</a:t>
            </a:fld>
            <a:endParaRPr lang="en-US"/>
          </a:p>
        </p:txBody>
      </p:sp>
      <p:sp>
        <p:nvSpPr>
          <p:cNvPr id="747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DTD: The Content Model</a:t>
            </a:r>
          </a:p>
        </p:txBody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400">
                <a:latin typeface="Arial" charset="0"/>
                <a:ea typeface="ＭＳ Ｐゴシック" charset="-128"/>
                <a:cs typeface="ＭＳ Ｐゴシック" charset="-128"/>
              </a:rPr>
              <a:t/>
            </a:r>
            <a:br>
              <a:rPr lang="en-US" sz="2400">
                <a:latin typeface="Arial" charset="0"/>
                <a:ea typeface="ＭＳ Ｐゴシック" charset="-128"/>
                <a:cs typeface="ＭＳ Ｐゴシック" charset="-128"/>
              </a:rPr>
            </a:br>
            <a:endParaRPr lang="en-US" sz="240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r>
              <a:rPr lang="en-US" sz="2400">
                <a:latin typeface="Arial" charset="0"/>
                <a:ea typeface="ＭＳ Ｐゴシック" charset="-128"/>
                <a:cs typeface="ＭＳ Ｐゴシック" charset="-128"/>
              </a:rPr>
              <a:t>Content model:</a:t>
            </a:r>
          </a:p>
          <a:p>
            <a:pPr lvl="1" eaLnBrk="1" hangingPunct="1"/>
            <a:r>
              <a:rPr lang="en-US" sz="2000">
                <a:latin typeface="Arial" charset="0"/>
              </a:rPr>
              <a:t>Complex = a regular expression over other elements</a:t>
            </a:r>
          </a:p>
          <a:p>
            <a:pPr lvl="1" eaLnBrk="1" hangingPunct="1"/>
            <a:r>
              <a:rPr lang="en-US" sz="2000">
                <a:latin typeface="Arial" charset="0"/>
              </a:rPr>
              <a:t>Text-only = #PCDATA</a:t>
            </a:r>
          </a:p>
          <a:p>
            <a:pPr lvl="1" eaLnBrk="1" hangingPunct="1"/>
            <a:r>
              <a:rPr lang="en-US" sz="2000">
                <a:latin typeface="Arial" charset="0"/>
              </a:rPr>
              <a:t>Empty = EMPTY</a:t>
            </a:r>
          </a:p>
          <a:p>
            <a:pPr lvl="1" eaLnBrk="1" hangingPunct="1"/>
            <a:r>
              <a:rPr lang="en-US" sz="2000">
                <a:latin typeface="Arial" charset="0"/>
              </a:rPr>
              <a:t>Any = ANY</a:t>
            </a:r>
          </a:p>
          <a:p>
            <a:pPr lvl="1" eaLnBrk="1" hangingPunct="1"/>
            <a:r>
              <a:rPr lang="en-US" sz="2000">
                <a:latin typeface="Arial" charset="0"/>
              </a:rPr>
              <a:t>Mixed content = (#PCDATA | A | B | C)*</a:t>
            </a:r>
          </a:p>
        </p:txBody>
      </p:sp>
      <p:sp>
        <p:nvSpPr>
          <p:cNvPr id="256004" name="Rectangle 4"/>
          <p:cNvSpPr>
            <a:spLocks noChangeArrowheads="1"/>
          </p:cNvSpPr>
          <p:nvPr/>
        </p:nvSpPr>
        <p:spPr bwMode="auto">
          <a:xfrm>
            <a:off x="1828800" y="1905000"/>
            <a:ext cx="5059363" cy="523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>
                <a:latin typeface="Arial" charset="0"/>
              </a:rPr>
              <a:t>&lt;!ELEMENT </a:t>
            </a:r>
            <a:r>
              <a:rPr lang="en-US" sz="2800">
                <a:solidFill>
                  <a:srgbClr val="006600"/>
                </a:solidFill>
                <a:latin typeface="Arial" charset="0"/>
              </a:rPr>
              <a:t>tag</a:t>
            </a:r>
            <a:r>
              <a:rPr lang="en-US" sz="2800">
                <a:latin typeface="Arial" charset="0"/>
              </a:rPr>
              <a:t> (</a:t>
            </a:r>
            <a:r>
              <a:rPr lang="en-US" sz="2800" i="1">
                <a:latin typeface="Arial" charset="0"/>
              </a:rPr>
              <a:t>CONTENT</a:t>
            </a:r>
            <a:r>
              <a:rPr lang="en-US" sz="2800">
                <a:latin typeface="Arial" charset="0"/>
              </a:rPr>
              <a:t>)&gt;</a:t>
            </a:r>
          </a:p>
        </p:txBody>
      </p:sp>
      <p:sp>
        <p:nvSpPr>
          <p:cNvPr id="74758" name="AutoShape 5"/>
          <p:cNvSpPr>
            <a:spLocks noChangeArrowheads="1"/>
          </p:cNvSpPr>
          <p:nvPr/>
        </p:nvSpPr>
        <p:spPr bwMode="auto">
          <a:xfrm>
            <a:off x="7010400" y="2438400"/>
            <a:ext cx="1323975" cy="909638"/>
          </a:xfrm>
          <a:prstGeom prst="wedgeEllipseCallout">
            <a:avLst>
              <a:gd name="adj1" fmla="val -83102"/>
              <a:gd name="adj2" fmla="val -71301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>
                <a:latin typeface="Arial" charset="0"/>
              </a:rPr>
              <a:t>content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model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DTD: Regular Expressions</a:t>
            </a:r>
          </a:p>
        </p:txBody>
      </p:sp>
      <p:sp>
        <p:nvSpPr>
          <p:cNvPr id="257027" name="Rectangle 3"/>
          <p:cNvSpPr>
            <a:spLocks noChangeArrowheads="1"/>
          </p:cNvSpPr>
          <p:nvPr/>
        </p:nvSpPr>
        <p:spPr bwMode="auto">
          <a:xfrm>
            <a:off x="152400" y="2489200"/>
            <a:ext cx="4378325" cy="711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>
                <a:latin typeface="Arial" charset="0"/>
              </a:rPr>
              <a:t>&lt;!ELEMENT 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name</a:t>
            </a:r>
            <a:r>
              <a:rPr lang="en-US" sz="2000">
                <a:latin typeface="Arial" charset="0"/>
              </a:rPr>
              <a:t>   </a:t>
            </a:r>
            <a:br>
              <a:rPr lang="en-US" sz="2000">
                <a:latin typeface="Arial" charset="0"/>
              </a:rPr>
            </a:br>
            <a:r>
              <a:rPr lang="en-US" sz="2000">
                <a:latin typeface="Arial" charset="0"/>
              </a:rPr>
              <a:t>                     (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firstName</a:t>
            </a:r>
            <a:r>
              <a:rPr lang="en-US" sz="2000">
                <a:latin typeface="Arial" charset="0"/>
              </a:rPr>
              <a:t>, 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lastName</a:t>
            </a:r>
            <a:r>
              <a:rPr lang="en-US" sz="2000">
                <a:latin typeface="Arial" charset="0"/>
              </a:rPr>
              <a:t>))&gt;</a:t>
            </a:r>
          </a:p>
        </p:txBody>
      </p:sp>
      <p:sp>
        <p:nvSpPr>
          <p:cNvPr id="257029" name="Rectangle 5"/>
          <p:cNvSpPr>
            <a:spLocks noChangeArrowheads="1"/>
          </p:cNvSpPr>
          <p:nvPr/>
        </p:nvSpPr>
        <p:spPr bwMode="auto">
          <a:xfrm>
            <a:off x="152400" y="4013200"/>
            <a:ext cx="5303838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>
                <a:latin typeface="Arial" charset="0"/>
              </a:rPr>
              <a:t>&lt;!ELEMENT 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name</a:t>
            </a:r>
            <a:r>
              <a:rPr lang="en-US" sz="2000">
                <a:latin typeface="Arial" charset="0"/>
              </a:rPr>
              <a:t>  (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firstName?</a:t>
            </a:r>
            <a:r>
              <a:rPr lang="en-US" sz="2000">
                <a:latin typeface="Arial" charset="0"/>
              </a:rPr>
              <a:t>, 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lastName</a:t>
            </a:r>
            <a:r>
              <a:rPr lang="en-US" sz="2000">
                <a:latin typeface="Arial" charset="0"/>
              </a:rPr>
              <a:t>))&gt;</a:t>
            </a:r>
          </a:p>
        </p:txBody>
      </p:sp>
      <p:sp>
        <p:nvSpPr>
          <p:cNvPr id="76807" name="AutoShape 6"/>
          <p:cNvSpPr>
            <a:spLocks noChangeArrowheads="1"/>
          </p:cNvSpPr>
          <p:nvPr/>
        </p:nvSpPr>
        <p:spPr bwMode="auto">
          <a:xfrm>
            <a:off x="1752600" y="1600200"/>
            <a:ext cx="1149350" cy="649288"/>
          </a:xfrm>
          <a:prstGeom prst="wedgeEllipseCallout">
            <a:avLst>
              <a:gd name="adj1" fmla="val -2569"/>
              <a:gd name="adj2" fmla="val 94616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latin typeface="Arial" charset="0"/>
              </a:rPr>
              <a:t>DTD</a:t>
            </a:r>
          </a:p>
        </p:txBody>
      </p:sp>
      <p:sp>
        <p:nvSpPr>
          <p:cNvPr id="76808" name="AutoShape 7"/>
          <p:cNvSpPr>
            <a:spLocks noChangeArrowheads="1"/>
          </p:cNvSpPr>
          <p:nvPr/>
        </p:nvSpPr>
        <p:spPr bwMode="auto">
          <a:xfrm>
            <a:off x="7010400" y="1600200"/>
            <a:ext cx="1133475" cy="649288"/>
          </a:xfrm>
          <a:prstGeom prst="wedgeEllipseCallout">
            <a:avLst>
              <a:gd name="adj1" fmla="val -5505"/>
              <a:gd name="adj2" fmla="val 123079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latin typeface="Arial" charset="0"/>
              </a:rPr>
              <a:t>XML</a:t>
            </a:r>
          </a:p>
        </p:txBody>
      </p:sp>
      <p:sp>
        <p:nvSpPr>
          <p:cNvPr id="257032" name="Rectangle 8"/>
          <p:cNvSpPr>
            <a:spLocks noChangeArrowheads="1"/>
          </p:cNvSpPr>
          <p:nvPr/>
        </p:nvSpPr>
        <p:spPr bwMode="auto">
          <a:xfrm>
            <a:off x="152400" y="5080000"/>
            <a:ext cx="4654550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>
                <a:latin typeface="Arial" charset="0"/>
              </a:rPr>
              <a:t>&lt;!ELEMENT 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person</a:t>
            </a:r>
            <a:r>
              <a:rPr lang="en-US" sz="2000">
                <a:latin typeface="Arial" charset="0"/>
              </a:rPr>
              <a:t>   (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name, phone*</a:t>
            </a:r>
            <a:r>
              <a:rPr lang="en-US" sz="2000">
                <a:latin typeface="Arial" charset="0"/>
              </a:rPr>
              <a:t>))&gt;</a:t>
            </a:r>
          </a:p>
        </p:txBody>
      </p:sp>
      <p:sp>
        <p:nvSpPr>
          <p:cNvPr id="76810" name="Text Box 9"/>
          <p:cNvSpPr txBox="1">
            <a:spLocks noChangeArrowheads="1"/>
          </p:cNvSpPr>
          <p:nvPr/>
        </p:nvSpPr>
        <p:spPr bwMode="auto">
          <a:xfrm>
            <a:off x="365125" y="2022475"/>
            <a:ext cx="15192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sequence</a:t>
            </a:r>
          </a:p>
        </p:txBody>
      </p:sp>
      <p:sp>
        <p:nvSpPr>
          <p:cNvPr id="76811" name="Text Box 10"/>
          <p:cNvSpPr txBox="1">
            <a:spLocks noChangeArrowheads="1"/>
          </p:cNvSpPr>
          <p:nvPr/>
        </p:nvSpPr>
        <p:spPr bwMode="auto">
          <a:xfrm>
            <a:off x="365125" y="3546475"/>
            <a:ext cx="12620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optional</a:t>
            </a:r>
          </a:p>
        </p:txBody>
      </p:sp>
      <p:sp>
        <p:nvSpPr>
          <p:cNvPr id="257035" name="Rectangle 11"/>
          <p:cNvSpPr>
            <a:spLocks noChangeArrowheads="1"/>
          </p:cNvSpPr>
          <p:nvPr/>
        </p:nvSpPr>
        <p:spPr bwMode="auto">
          <a:xfrm>
            <a:off x="152400" y="6146800"/>
            <a:ext cx="5397500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>
                <a:latin typeface="Arial" charset="0"/>
              </a:rPr>
              <a:t>&lt;!ELEMENT 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person</a:t>
            </a:r>
            <a:r>
              <a:rPr lang="en-US" sz="2000">
                <a:latin typeface="Arial" charset="0"/>
              </a:rPr>
              <a:t>   (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name, (phone|email)</a:t>
            </a:r>
            <a:r>
              <a:rPr lang="en-US" sz="2000">
                <a:latin typeface="Arial" charset="0"/>
              </a:rPr>
              <a:t>))&gt;</a:t>
            </a:r>
          </a:p>
        </p:txBody>
      </p:sp>
      <p:sp>
        <p:nvSpPr>
          <p:cNvPr id="76813" name="Text Box 12"/>
          <p:cNvSpPr txBox="1">
            <a:spLocks noChangeArrowheads="1"/>
          </p:cNvSpPr>
          <p:nvPr/>
        </p:nvSpPr>
        <p:spPr bwMode="auto">
          <a:xfrm>
            <a:off x="381000" y="4648200"/>
            <a:ext cx="174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Kleene star</a:t>
            </a:r>
          </a:p>
        </p:txBody>
      </p:sp>
      <p:sp>
        <p:nvSpPr>
          <p:cNvPr id="76814" name="Text Box 13"/>
          <p:cNvSpPr txBox="1">
            <a:spLocks noChangeArrowheads="1"/>
          </p:cNvSpPr>
          <p:nvPr/>
        </p:nvSpPr>
        <p:spPr bwMode="auto">
          <a:xfrm>
            <a:off x="304800" y="5715000"/>
            <a:ext cx="16224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alternation</a:t>
            </a:r>
          </a:p>
        </p:txBody>
      </p:sp>
      <p:sp>
        <p:nvSpPr>
          <p:cNvPr id="76815" name="AutoShape 14"/>
          <p:cNvSpPr>
            <a:spLocks noChangeArrowheads="1"/>
          </p:cNvSpPr>
          <p:nvPr/>
        </p:nvSpPr>
        <p:spPr bwMode="auto">
          <a:xfrm>
            <a:off x="4724400" y="2743200"/>
            <a:ext cx="457200" cy="91757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76816" name="AutoShape 15"/>
          <p:cNvSpPr>
            <a:spLocks noChangeArrowheads="1"/>
          </p:cNvSpPr>
          <p:nvPr/>
        </p:nvSpPr>
        <p:spPr bwMode="auto">
          <a:xfrm>
            <a:off x="5105400" y="5105400"/>
            <a:ext cx="457200" cy="91757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DTD: Regular Expressions</a:t>
            </a:r>
          </a:p>
        </p:txBody>
      </p:sp>
      <p:sp>
        <p:nvSpPr>
          <p:cNvPr id="257027" name="Rectangle 3"/>
          <p:cNvSpPr>
            <a:spLocks noChangeArrowheads="1"/>
          </p:cNvSpPr>
          <p:nvPr/>
        </p:nvSpPr>
        <p:spPr bwMode="auto">
          <a:xfrm>
            <a:off x="152400" y="2489200"/>
            <a:ext cx="4378325" cy="711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>
                <a:latin typeface="Arial" charset="0"/>
              </a:rPr>
              <a:t>&lt;!ELEMENT 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name</a:t>
            </a:r>
            <a:r>
              <a:rPr lang="en-US" sz="2000">
                <a:latin typeface="Arial" charset="0"/>
              </a:rPr>
              <a:t>   </a:t>
            </a:r>
            <a:br>
              <a:rPr lang="en-US" sz="2000">
                <a:latin typeface="Arial" charset="0"/>
              </a:rPr>
            </a:br>
            <a:r>
              <a:rPr lang="en-US" sz="2000">
                <a:latin typeface="Arial" charset="0"/>
              </a:rPr>
              <a:t>                     (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firstName</a:t>
            </a:r>
            <a:r>
              <a:rPr lang="en-US" sz="2000">
                <a:latin typeface="Arial" charset="0"/>
              </a:rPr>
              <a:t>, 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lastName</a:t>
            </a:r>
            <a:r>
              <a:rPr lang="en-US" sz="2000">
                <a:latin typeface="Arial" charset="0"/>
              </a:rPr>
              <a:t>))&gt;</a:t>
            </a:r>
          </a:p>
        </p:txBody>
      </p:sp>
      <p:sp>
        <p:nvSpPr>
          <p:cNvPr id="257028" name="Text Box 4"/>
          <p:cNvSpPr txBox="1">
            <a:spLocks noChangeArrowheads="1"/>
          </p:cNvSpPr>
          <p:nvPr/>
        </p:nvSpPr>
        <p:spPr bwMode="auto">
          <a:xfrm>
            <a:off x="5486400" y="2517775"/>
            <a:ext cx="3367088" cy="9334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sz="1600">
                <a:latin typeface="Arial" charset="0"/>
              </a:rPr>
              <a:t>&lt;</a:t>
            </a:r>
            <a:r>
              <a:rPr lang="en-US" sz="1600">
                <a:solidFill>
                  <a:srgbClr val="006600"/>
                </a:solidFill>
                <a:latin typeface="Arial" charset="0"/>
              </a:rPr>
              <a:t>name</a:t>
            </a:r>
            <a:r>
              <a:rPr lang="en-US" sz="1600">
                <a:latin typeface="Arial" charset="0"/>
              </a:rPr>
              <a:t>&gt;</a:t>
            </a:r>
          </a:p>
          <a:p>
            <a:pPr eaLnBrk="0" hangingPunct="0">
              <a:lnSpc>
                <a:spcPct val="85000"/>
              </a:lnSpc>
            </a:pPr>
            <a:r>
              <a:rPr lang="en-US" sz="1600">
                <a:latin typeface="Arial" charset="0"/>
              </a:rPr>
              <a:t>    &lt;</a:t>
            </a:r>
            <a:r>
              <a:rPr lang="en-US" sz="1600">
                <a:solidFill>
                  <a:srgbClr val="006600"/>
                </a:solidFill>
                <a:latin typeface="Arial" charset="0"/>
              </a:rPr>
              <a:t>firstName</a:t>
            </a:r>
            <a:r>
              <a:rPr lang="en-US" sz="1600">
                <a:latin typeface="Arial" charset="0"/>
              </a:rPr>
              <a:t>&gt;  . . . . . &lt;/</a:t>
            </a:r>
            <a:r>
              <a:rPr lang="en-US" sz="1600">
                <a:solidFill>
                  <a:srgbClr val="006600"/>
                </a:solidFill>
                <a:latin typeface="Arial" charset="0"/>
              </a:rPr>
              <a:t>firstName</a:t>
            </a:r>
            <a:r>
              <a:rPr lang="en-US" sz="1600">
                <a:latin typeface="Arial" charset="0"/>
              </a:rPr>
              <a:t>&gt;</a:t>
            </a:r>
          </a:p>
          <a:p>
            <a:pPr eaLnBrk="0" hangingPunct="0">
              <a:lnSpc>
                <a:spcPct val="85000"/>
              </a:lnSpc>
            </a:pPr>
            <a:r>
              <a:rPr lang="en-US" sz="1600">
                <a:latin typeface="Arial" charset="0"/>
              </a:rPr>
              <a:t>    &lt;</a:t>
            </a:r>
            <a:r>
              <a:rPr lang="en-US" sz="1600">
                <a:solidFill>
                  <a:srgbClr val="006600"/>
                </a:solidFill>
                <a:latin typeface="Arial" charset="0"/>
              </a:rPr>
              <a:t>lastName</a:t>
            </a:r>
            <a:r>
              <a:rPr lang="en-US" sz="1600">
                <a:latin typeface="Arial" charset="0"/>
              </a:rPr>
              <a:t>&gt;  . . . . . &lt;/</a:t>
            </a:r>
            <a:r>
              <a:rPr lang="en-US" sz="1600">
                <a:solidFill>
                  <a:srgbClr val="006600"/>
                </a:solidFill>
                <a:latin typeface="Arial" charset="0"/>
              </a:rPr>
              <a:t>lastName</a:t>
            </a:r>
            <a:r>
              <a:rPr lang="en-US" sz="1600">
                <a:latin typeface="Arial" charset="0"/>
              </a:rPr>
              <a:t>&gt;</a:t>
            </a:r>
          </a:p>
          <a:p>
            <a:pPr eaLnBrk="0" hangingPunct="0">
              <a:lnSpc>
                <a:spcPct val="85000"/>
              </a:lnSpc>
            </a:pPr>
            <a:r>
              <a:rPr lang="en-US" sz="1600">
                <a:latin typeface="Arial" charset="0"/>
              </a:rPr>
              <a:t>&lt;/</a:t>
            </a:r>
            <a:r>
              <a:rPr lang="en-US" sz="1600">
                <a:solidFill>
                  <a:srgbClr val="006600"/>
                </a:solidFill>
                <a:latin typeface="Arial" charset="0"/>
              </a:rPr>
              <a:t>name</a:t>
            </a:r>
            <a:r>
              <a:rPr lang="en-US" sz="1600">
                <a:latin typeface="Arial" charset="0"/>
              </a:rPr>
              <a:t>&gt;</a:t>
            </a:r>
          </a:p>
        </p:txBody>
      </p:sp>
      <p:sp>
        <p:nvSpPr>
          <p:cNvPr id="257029" name="Rectangle 5"/>
          <p:cNvSpPr>
            <a:spLocks noChangeArrowheads="1"/>
          </p:cNvSpPr>
          <p:nvPr/>
        </p:nvSpPr>
        <p:spPr bwMode="auto">
          <a:xfrm>
            <a:off x="152400" y="4013200"/>
            <a:ext cx="5303838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>
                <a:latin typeface="Arial" charset="0"/>
              </a:rPr>
              <a:t>&lt;!ELEMENT 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name</a:t>
            </a:r>
            <a:r>
              <a:rPr lang="en-US" sz="2000">
                <a:latin typeface="Arial" charset="0"/>
              </a:rPr>
              <a:t>  (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firstName?</a:t>
            </a:r>
            <a:r>
              <a:rPr lang="en-US" sz="2000">
                <a:latin typeface="Arial" charset="0"/>
              </a:rPr>
              <a:t>, 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lastName</a:t>
            </a:r>
            <a:r>
              <a:rPr lang="en-US" sz="2000">
                <a:latin typeface="Arial" charset="0"/>
              </a:rPr>
              <a:t>))&gt;</a:t>
            </a:r>
          </a:p>
        </p:txBody>
      </p:sp>
      <p:sp>
        <p:nvSpPr>
          <p:cNvPr id="76807" name="AutoShape 6"/>
          <p:cNvSpPr>
            <a:spLocks noChangeArrowheads="1"/>
          </p:cNvSpPr>
          <p:nvPr/>
        </p:nvSpPr>
        <p:spPr bwMode="auto">
          <a:xfrm>
            <a:off x="1752600" y="1600200"/>
            <a:ext cx="1149350" cy="649288"/>
          </a:xfrm>
          <a:prstGeom prst="wedgeEllipseCallout">
            <a:avLst>
              <a:gd name="adj1" fmla="val -2569"/>
              <a:gd name="adj2" fmla="val 94616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latin typeface="Arial" charset="0"/>
              </a:rPr>
              <a:t>DTD</a:t>
            </a:r>
          </a:p>
        </p:txBody>
      </p:sp>
      <p:sp>
        <p:nvSpPr>
          <p:cNvPr id="76808" name="AutoShape 7"/>
          <p:cNvSpPr>
            <a:spLocks noChangeArrowheads="1"/>
          </p:cNvSpPr>
          <p:nvPr/>
        </p:nvSpPr>
        <p:spPr bwMode="auto">
          <a:xfrm>
            <a:off x="7010400" y="1600200"/>
            <a:ext cx="1133475" cy="649288"/>
          </a:xfrm>
          <a:prstGeom prst="wedgeEllipseCallout">
            <a:avLst>
              <a:gd name="adj1" fmla="val -5505"/>
              <a:gd name="adj2" fmla="val 123079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latin typeface="Arial" charset="0"/>
              </a:rPr>
              <a:t>XML</a:t>
            </a:r>
          </a:p>
        </p:txBody>
      </p:sp>
      <p:sp>
        <p:nvSpPr>
          <p:cNvPr id="257032" name="Rectangle 8"/>
          <p:cNvSpPr>
            <a:spLocks noChangeArrowheads="1"/>
          </p:cNvSpPr>
          <p:nvPr/>
        </p:nvSpPr>
        <p:spPr bwMode="auto">
          <a:xfrm>
            <a:off x="152400" y="5080000"/>
            <a:ext cx="4654550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>
                <a:latin typeface="Arial" charset="0"/>
              </a:rPr>
              <a:t>&lt;!ELEMENT 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person</a:t>
            </a:r>
            <a:r>
              <a:rPr lang="en-US" sz="2000">
                <a:latin typeface="Arial" charset="0"/>
              </a:rPr>
              <a:t>   (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name, phone*</a:t>
            </a:r>
            <a:r>
              <a:rPr lang="en-US" sz="2000">
                <a:latin typeface="Arial" charset="0"/>
              </a:rPr>
              <a:t>))&gt;</a:t>
            </a:r>
          </a:p>
        </p:txBody>
      </p:sp>
      <p:sp>
        <p:nvSpPr>
          <p:cNvPr id="76810" name="Text Box 9"/>
          <p:cNvSpPr txBox="1">
            <a:spLocks noChangeArrowheads="1"/>
          </p:cNvSpPr>
          <p:nvPr/>
        </p:nvSpPr>
        <p:spPr bwMode="auto">
          <a:xfrm>
            <a:off x="365125" y="2022475"/>
            <a:ext cx="15192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sequence</a:t>
            </a:r>
          </a:p>
        </p:txBody>
      </p:sp>
      <p:sp>
        <p:nvSpPr>
          <p:cNvPr id="76811" name="Text Box 10"/>
          <p:cNvSpPr txBox="1">
            <a:spLocks noChangeArrowheads="1"/>
          </p:cNvSpPr>
          <p:nvPr/>
        </p:nvSpPr>
        <p:spPr bwMode="auto">
          <a:xfrm>
            <a:off x="365125" y="3546475"/>
            <a:ext cx="12620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optional</a:t>
            </a:r>
          </a:p>
        </p:txBody>
      </p:sp>
      <p:sp>
        <p:nvSpPr>
          <p:cNvPr id="257035" name="Rectangle 11"/>
          <p:cNvSpPr>
            <a:spLocks noChangeArrowheads="1"/>
          </p:cNvSpPr>
          <p:nvPr/>
        </p:nvSpPr>
        <p:spPr bwMode="auto">
          <a:xfrm>
            <a:off x="152400" y="6146800"/>
            <a:ext cx="5397500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>
                <a:latin typeface="Arial" charset="0"/>
              </a:rPr>
              <a:t>&lt;!ELEMENT 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person</a:t>
            </a:r>
            <a:r>
              <a:rPr lang="en-US" sz="2000">
                <a:latin typeface="Arial" charset="0"/>
              </a:rPr>
              <a:t>   (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name, (phone|email)</a:t>
            </a:r>
            <a:r>
              <a:rPr lang="en-US" sz="2000">
                <a:latin typeface="Arial" charset="0"/>
              </a:rPr>
              <a:t>))&gt;</a:t>
            </a:r>
          </a:p>
        </p:txBody>
      </p:sp>
      <p:sp>
        <p:nvSpPr>
          <p:cNvPr id="76813" name="Text Box 12"/>
          <p:cNvSpPr txBox="1">
            <a:spLocks noChangeArrowheads="1"/>
          </p:cNvSpPr>
          <p:nvPr/>
        </p:nvSpPr>
        <p:spPr bwMode="auto">
          <a:xfrm>
            <a:off x="381000" y="4648200"/>
            <a:ext cx="174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Kleene star</a:t>
            </a:r>
          </a:p>
        </p:txBody>
      </p:sp>
      <p:sp>
        <p:nvSpPr>
          <p:cNvPr id="76814" name="Text Box 13"/>
          <p:cNvSpPr txBox="1">
            <a:spLocks noChangeArrowheads="1"/>
          </p:cNvSpPr>
          <p:nvPr/>
        </p:nvSpPr>
        <p:spPr bwMode="auto">
          <a:xfrm>
            <a:off x="304800" y="5715000"/>
            <a:ext cx="16224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alternation</a:t>
            </a:r>
          </a:p>
        </p:txBody>
      </p:sp>
      <p:sp>
        <p:nvSpPr>
          <p:cNvPr id="76815" name="AutoShape 14"/>
          <p:cNvSpPr>
            <a:spLocks noChangeArrowheads="1"/>
          </p:cNvSpPr>
          <p:nvPr/>
        </p:nvSpPr>
        <p:spPr bwMode="auto">
          <a:xfrm>
            <a:off x="4724400" y="2743200"/>
            <a:ext cx="457200" cy="91757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76816" name="AutoShape 15"/>
          <p:cNvSpPr>
            <a:spLocks noChangeArrowheads="1"/>
          </p:cNvSpPr>
          <p:nvPr/>
        </p:nvSpPr>
        <p:spPr bwMode="auto">
          <a:xfrm>
            <a:off x="5105400" y="5105400"/>
            <a:ext cx="457200" cy="91757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DTD: Regular Expressions</a:t>
            </a:r>
          </a:p>
        </p:txBody>
      </p:sp>
      <p:sp>
        <p:nvSpPr>
          <p:cNvPr id="257027" name="Rectangle 3"/>
          <p:cNvSpPr>
            <a:spLocks noChangeArrowheads="1"/>
          </p:cNvSpPr>
          <p:nvPr/>
        </p:nvSpPr>
        <p:spPr bwMode="auto">
          <a:xfrm>
            <a:off x="152400" y="2489200"/>
            <a:ext cx="4378325" cy="711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>
                <a:latin typeface="Arial" charset="0"/>
              </a:rPr>
              <a:t>&lt;!ELEMENT 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name</a:t>
            </a:r>
            <a:r>
              <a:rPr lang="en-US" sz="2000">
                <a:latin typeface="Arial" charset="0"/>
              </a:rPr>
              <a:t>   </a:t>
            </a:r>
            <a:br>
              <a:rPr lang="en-US" sz="2000">
                <a:latin typeface="Arial" charset="0"/>
              </a:rPr>
            </a:br>
            <a:r>
              <a:rPr lang="en-US" sz="2000">
                <a:latin typeface="Arial" charset="0"/>
              </a:rPr>
              <a:t>                     (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firstName</a:t>
            </a:r>
            <a:r>
              <a:rPr lang="en-US" sz="2000">
                <a:latin typeface="Arial" charset="0"/>
              </a:rPr>
              <a:t>, 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lastName</a:t>
            </a:r>
            <a:r>
              <a:rPr lang="en-US" sz="2000">
                <a:latin typeface="Arial" charset="0"/>
              </a:rPr>
              <a:t>))&gt;</a:t>
            </a:r>
          </a:p>
        </p:txBody>
      </p:sp>
      <p:sp>
        <p:nvSpPr>
          <p:cNvPr id="257028" name="Text Box 4"/>
          <p:cNvSpPr txBox="1">
            <a:spLocks noChangeArrowheads="1"/>
          </p:cNvSpPr>
          <p:nvPr/>
        </p:nvSpPr>
        <p:spPr bwMode="auto">
          <a:xfrm>
            <a:off x="5486400" y="2517775"/>
            <a:ext cx="3367088" cy="9334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sz="1600">
                <a:latin typeface="Arial" charset="0"/>
              </a:rPr>
              <a:t>&lt;</a:t>
            </a:r>
            <a:r>
              <a:rPr lang="en-US" sz="1600">
                <a:solidFill>
                  <a:srgbClr val="006600"/>
                </a:solidFill>
                <a:latin typeface="Arial" charset="0"/>
              </a:rPr>
              <a:t>name</a:t>
            </a:r>
            <a:r>
              <a:rPr lang="en-US" sz="1600">
                <a:latin typeface="Arial" charset="0"/>
              </a:rPr>
              <a:t>&gt;</a:t>
            </a:r>
          </a:p>
          <a:p>
            <a:pPr eaLnBrk="0" hangingPunct="0">
              <a:lnSpc>
                <a:spcPct val="85000"/>
              </a:lnSpc>
            </a:pPr>
            <a:r>
              <a:rPr lang="en-US" sz="1600">
                <a:latin typeface="Arial" charset="0"/>
              </a:rPr>
              <a:t>    &lt;</a:t>
            </a:r>
            <a:r>
              <a:rPr lang="en-US" sz="1600">
                <a:solidFill>
                  <a:srgbClr val="006600"/>
                </a:solidFill>
                <a:latin typeface="Arial" charset="0"/>
              </a:rPr>
              <a:t>firstName</a:t>
            </a:r>
            <a:r>
              <a:rPr lang="en-US" sz="1600">
                <a:latin typeface="Arial" charset="0"/>
              </a:rPr>
              <a:t>&gt;  . . . . . &lt;/</a:t>
            </a:r>
            <a:r>
              <a:rPr lang="en-US" sz="1600">
                <a:solidFill>
                  <a:srgbClr val="006600"/>
                </a:solidFill>
                <a:latin typeface="Arial" charset="0"/>
              </a:rPr>
              <a:t>firstName</a:t>
            </a:r>
            <a:r>
              <a:rPr lang="en-US" sz="1600">
                <a:latin typeface="Arial" charset="0"/>
              </a:rPr>
              <a:t>&gt;</a:t>
            </a:r>
          </a:p>
          <a:p>
            <a:pPr eaLnBrk="0" hangingPunct="0">
              <a:lnSpc>
                <a:spcPct val="85000"/>
              </a:lnSpc>
            </a:pPr>
            <a:r>
              <a:rPr lang="en-US" sz="1600">
                <a:latin typeface="Arial" charset="0"/>
              </a:rPr>
              <a:t>    &lt;</a:t>
            </a:r>
            <a:r>
              <a:rPr lang="en-US" sz="1600">
                <a:solidFill>
                  <a:srgbClr val="006600"/>
                </a:solidFill>
                <a:latin typeface="Arial" charset="0"/>
              </a:rPr>
              <a:t>lastName</a:t>
            </a:r>
            <a:r>
              <a:rPr lang="en-US" sz="1600">
                <a:latin typeface="Arial" charset="0"/>
              </a:rPr>
              <a:t>&gt;  . . . . . &lt;/</a:t>
            </a:r>
            <a:r>
              <a:rPr lang="en-US" sz="1600">
                <a:solidFill>
                  <a:srgbClr val="006600"/>
                </a:solidFill>
                <a:latin typeface="Arial" charset="0"/>
              </a:rPr>
              <a:t>lastName</a:t>
            </a:r>
            <a:r>
              <a:rPr lang="en-US" sz="1600">
                <a:latin typeface="Arial" charset="0"/>
              </a:rPr>
              <a:t>&gt;</a:t>
            </a:r>
          </a:p>
          <a:p>
            <a:pPr eaLnBrk="0" hangingPunct="0">
              <a:lnSpc>
                <a:spcPct val="85000"/>
              </a:lnSpc>
            </a:pPr>
            <a:r>
              <a:rPr lang="en-US" sz="1600">
                <a:latin typeface="Arial" charset="0"/>
              </a:rPr>
              <a:t>&lt;/</a:t>
            </a:r>
            <a:r>
              <a:rPr lang="en-US" sz="1600">
                <a:solidFill>
                  <a:srgbClr val="006600"/>
                </a:solidFill>
                <a:latin typeface="Arial" charset="0"/>
              </a:rPr>
              <a:t>name</a:t>
            </a:r>
            <a:r>
              <a:rPr lang="en-US" sz="1600">
                <a:latin typeface="Arial" charset="0"/>
              </a:rPr>
              <a:t>&gt;</a:t>
            </a:r>
          </a:p>
        </p:txBody>
      </p:sp>
      <p:sp>
        <p:nvSpPr>
          <p:cNvPr id="257029" name="Rectangle 5"/>
          <p:cNvSpPr>
            <a:spLocks noChangeArrowheads="1"/>
          </p:cNvSpPr>
          <p:nvPr/>
        </p:nvSpPr>
        <p:spPr bwMode="auto">
          <a:xfrm>
            <a:off x="152400" y="4013200"/>
            <a:ext cx="5303838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>
                <a:latin typeface="Arial" charset="0"/>
              </a:rPr>
              <a:t>&lt;!ELEMENT 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name</a:t>
            </a:r>
            <a:r>
              <a:rPr lang="en-US" sz="2000">
                <a:latin typeface="Arial" charset="0"/>
              </a:rPr>
              <a:t>  (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firstName?</a:t>
            </a:r>
            <a:r>
              <a:rPr lang="en-US" sz="2000">
                <a:latin typeface="Arial" charset="0"/>
              </a:rPr>
              <a:t>, 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lastName</a:t>
            </a:r>
            <a:r>
              <a:rPr lang="en-US" sz="2000">
                <a:latin typeface="Arial" charset="0"/>
              </a:rPr>
              <a:t>))&gt;</a:t>
            </a:r>
          </a:p>
        </p:txBody>
      </p:sp>
      <p:sp>
        <p:nvSpPr>
          <p:cNvPr id="76807" name="AutoShape 6"/>
          <p:cNvSpPr>
            <a:spLocks noChangeArrowheads="1"/>
          </p:cNvSpPr>
          <p:nvPr/>
        </p:nvSpPr>
        <p:spPr bwMode="auto">
          <a:xfrm>
            <a:off x="1752600" y="1600200"/>
            <a:ext cx="1149350" cy="649288"/>
          </a:xfrm>
          <a:prstGeom prst="wedgeEllipseCallout">
            <a:avLst>
              <a:gd name="adj1" fmla="val -2569"/>
              <a:gd name="adj2" fmla="val 94616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latin typeface="Arial" charset="0"/>
              </a:rPr>
              <a:t>DTD</a:t>
            </a:r>
          </a:p>
        </p:txBody>
      </p:sp>
      <p:sp>
        <p:nvSpPr>
          <p:cNvPr id="76808" name="AutoShape 7"/>
          <p:cNvSpPr>
            <a:spLocks noChangeArrowheads="1"/>
          </p:cNvSpPr>
          <p:nvPr/>
        </p:nvSpPr>
        <p:spPr bwMode="auto">
          <a:xfrm>
            <a:off x="7010400" y="1600200"/>
            <a:ext cx="1133475" cy="649288"/>
          </a:xfrm>
          <a:prstGeom prst="wedgeEllipseCallout">
            <a:avLst>
              <a:gd name="adj1" fmla="val -5505"/>
              <a:gd name="adj2" fmla="val 123079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latin typeface="Arial" charset="0"/>
              </a:rPr>
              <a:t>XML</a:t>
            </a:r>
          </a:p>
        </p:txBody>
      </p:sp>
      <p:sp>
        <p:nvSpPr>
          <p:cNvPr id="257032" name="Rectangle 8"/>
          <p:cNvSpPr>
            <a:spLocks noChangeArrowheads="1"/>
          </p:cNvSpPr>
          <p:nvPr/>
        </p:nvSpPr>
        <p:spPr bwMode="auto">
          <a:xfrm>
            <a:off x="152400" y="5080000"/>
            <a:ext cx="4654550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>
                <a:latin typeface="Arial" charset="0"/>
              </a:rPr>
              <a:t>&lt;!ELEMENT 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person</a:t>
            </a:r>
            <a:r>
              <a:rPr lang="en-US" sz="2000">
                <a:latin typeface="Arial" charset="0"/>
              </a:rPr>
              <a:t>   (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name, phone*</a:t>
            </a:r>
            <a:r>
              <a:rPr lang="en-US" sz="2000">
                <a:latin typeface="Arial" charset="0"/>
              </a:rPr>
              <a:t>))&gt;</a:t>
            </a:r>
          </a:p>
        </p:txBody>
      </p:sp>
      <p:sp>
        <p:nvSpPr>
          <p:cNvPr id="76810" name="Text Box 9"/>
          <p:cNvSpPr txBox="1">
            <a:spLocks noChangeArrowheads="1"/>
          </p:cNvSpPr>
          <p:nvPr/>
        </p:nvSpPr>
        <p:spPr bwMode="auto">
          <a:xfrm>
            <a:off x="365125" y="2022475"/>
            <a:ext cx="15192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sequence</a:t>
            </a:r>
          </a:p>
        </p:txBody>
      </p:sp>
      <p:sp>
        <p:nvSpPr>
          <p:cNvPr id="76811" name="Text Box 10"/>
          <p:cNvSpPr txBox="1">
            <a:spLocks noChangeArrowheads="1"/>
          </p:cNvSpPr>
          <p:nvPr/>
        </p:nvSpPr>
        <p:spPr bwMode="auto">
          <a:xfrm>
            <a:off x="365125" y="3546475"/>
            <a:ext cx="12620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optional</a:t>
            </a:r>
          </a:p>
        </p:txBody>
      </p:sp>
      <p:sp>
        <p:nvSpPr>
          <p:cNvPr id="257035" name="Rectangle 11"/>
          <p:cNvSpPr>
            <a:spLocks noChangeArrowheads="1"/>
          </p:cNvSpPr>
          <p:nvPr/>
        </p:nvSpPr>
        <p:spPr bwMode="auto">
          <a:xfrm>
            <a:off x="152400" y="6146800"/>
            <a:ext cx="5397500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>
                <a:latin typeface="Arial" charset="0"/>
              </a:rPr>
              <a:t>&lt;!ELEMENT 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person</a:t>
            </a:r>
            <a:r>
              <a:rPr lang="en-US" sz="2000">
                <a:latin typeface="Arial" charset="0"/>
              </a:rPr>
              <a:t>   (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name, (phone|email)</a:t>
            </a:r>
            <a:r>
              <a:rPr lang="en-US" sz="2000">
                <a:latin typeface="Arial" charset="0"/>
              </a:rPr>
              <a:t>))&gt;</a:t>
            </a:r>
          </a:p>
        </p:txBody>
      </p:sp>
      <p:sp>
        <p:nvSpPr>
          <p:cNvPr id="76813" name="Text Box 12"/>
          <p:cNvSpPr txBox="1">
            <a:spLocks noChangeArrowheads="1"/>
          </p:cNvSpPr>
          <p:nvPr/>
        </p:nvSpPr>
        <p:spPr bwMode="auto">
          <a:xfrm>
            <a:off x="381000" y="4648200"/>
            <a:ext cx="174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Kleene star</a:t>
            </a:r>
          </a:p>
        </p:txBody>
      </p:sp>
      <p:sp>
        <p:nvSpPr>
          <p:cNvPr id="76814" name="Text Box 13"/>
          <p:cNvSpPr txBox="1">
            <a:spLocks noChangeArrowheads="1"/>
          </p:cNvSpPr>
          <p:nvPr/>
        </p:nvSpPr>
        <p:spPr bwMode="auto">
          <a:xfrm>
            <a:off x="304800" y="5715000"/>
            <a:ext cx="16224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alternation</a:t>
            </a:r>
          </a:p>
        </p:txBody>
      </p:sp>
      <p:sp>
        <p:nvSpPr>
          <p:cNvPr id="76815" name="AutoShape 14"/>
          <p:cNvSpPr>
            <a:spLocks noChangeArrowheads="1"/>
          </p:cNvSpPr>
          <p:nvPr/>
        </p:nvSpPr>
        <p:spPr bwMode="auto">
          <a:xfrm>
            <a:off x="4724400" y="2743200"/>
            <a:ext cx="457200" cy="91757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76816" name="AutoShape 15"/>
          <p:cNvSpPr>
            <a:spLocks noChangeArrowheads="1"/>
          </p:cNvSpPr>
          <p:nvPr/>
        </p:nvSpPr>
        <p:spPr bwMode="auto">
          <a:xfrm>
            <a:off x="5105400" y="5105400"/>
            <a:ext cx="457200" cy="91757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257040" name="Text Box 16"/>
          <p:cNvSpPr txBox="1">
            <a:spLocks noChangeArrowheads="1"/>
          </p:cNvSpPr>
          <p:nvPr/>
        </p:nvSpPr>
        <p:spPr bwMode="auto">
          <a:xfrm>
            <a:off x="5638800" y="4422775"/>
            <a:ext cx="2757488" cy="15573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sz="1600">
                <a:latin typeface="Arial" charset="0"/>
              </a:rPr>
              <a:t>&lt;</a:t>
            </a:r>
            <a:r>
              <a:rPr lang="en-US" sz="1600">
                <a:solidFill>
                  <a:srgbClr val="006600"/>
                </a:solidFill>
                <a:latin typeface="Arial" charset="0"/>
              </a:rPr>
              <a:t>person</a:t>
            </a:r>
            <a:r>
              <a:rPr lang="en-US" sz="1600">
                <a:latin typeface="Arial" charset="0"/>
              </a:rPr>
              <a:t>&gt;</a:t>
            </a:r>
          </a:p>
          <a:p>
            <a:pPr eaLnBrk="0" hangingPunct="0">
              <a:lnSpc>
                <a:spcPct val="85000"/>
              </a:lnSpc>
            </a:pPr>
            <a:r>
              <a:rPr lang="en-US" sz="1600">
                <a:latin typeface="Arial" charset="0"/>
              </a:rPr>
              <a:t>    &lt;</a:t>
            </a:r>
            <a:r>
              <a:rPr lang="en-US" sz="1600">
                <a:solidFill>
                  <a:srgbClr val="006600"/>
                </a:solidFill>
                <a:latin typeface="Arial" charset="0"/>
              </a:rPr>
              <a:t>name</a:t>
            </a:r>
            <a:r>
              <a:rPr lang="en-US" sz="1600">
                <a:latin typeface="Arial" charset="0"/>
              </a:rPr>
              <a:t>&gt;  . . . . . &lt;/</a:t>
            </a:r>
            <a:r>
              <a:rPr lang="en-US" sz="1600">
                <a:solidFill>
                  <a:srgbClr val="006600"/>
                </a:solidFill>
                <a:latin typeface="Arial" charset="0"/>
              </a:rPr>
              <a:t>name</a:t>
            </a:r>
            <a:r>
              <a:rPr lang="en-US" sz="1600">
                <a:latin typeface="Arial" charset="0"/>
              </a:rPr>
              <a:t>&gt;</a:t>
            </a:r>
          </a:p>
          <a:p>
            <a:pPr eaLnBrk="0" hangingPunct="0">
              <a:lnSpc>
                <a:spcPct val="85000"/>
              </a:lnSpc>
            </a:pPr>
            <a:r>
              <a:rPr lang="en-US" sz="1600">
                <a:latin typeface="Arial" charset="0"/>
              </a:rPr>
              <a:t>    &lt;</a:t>
            </a:r>
            <a:r>
              <a:rPr lang="en-US" sz="1600">
                <a:solidFill>
                  <a:srgbClr val="006600"/>
                </a:solidFill>
                <a:latin typeface="Arial" charset="0"/>
              </a:rPr>
              <a:t>phone</a:t>
            </a:r>
            <a:r>
              <a:rPr lang="en-US" sz="1600">
                <a:latin typeface="Arial" charset="0"/>
              </a:rPr>
              <a:t>&gt;  . . . . . &lt;/</a:t>
            </a:r>
            <a:r>
              <a:rPr lang="en-US" sz="1600">
                <a:solidFill>
                  <a:srgbClr val="006600"/>
                </a:solidFill>
                <a:latin typeface="Arial" charset="0"/>
              </a:rPr>
              <a:t>phone</a:t>
            </a:r>
            <a:r>
              <a:rPr lang="en-US" sz="1600">
                <a:latin typeface="Arial" charset="0"/>
              </a:rPr>
              <a:t>&gt;</a:t>
            </a:r>
          </a:p>
          <a:p>
            <a:pPr eaLnBrk="0" hangingPunct="0">
              <a:lnSpc>
                <a:spcPct val="85000"/>
              </a:lnSpc>
            </a:pPr>
            <a:r>
              <a:rPr lang="en-US" sz="1600">
                <a:latin typeface="Arial" charset="0"/>
              </a:rPr>
              <a:t>    &lt;</a:t>
            </a:r>
            <a:r>
              <a:rPr lang="en-US" sz="1600">
                <a:solidFill>
                  <a:srgbClr val="006600"/>
                </a:solidFill>
                <a:latin typeface="Arial" charset="0"/>
              </a:rPr>
              <a:t>phone</a:t>
            </a:r>
            <a:r>
              <a:rPr lang="en-US" sz="1600">
                <a:latin typeface="Arial" charset="0"/>
              </a:rPr>
              <a:t>&gt;  . . . . . &lt;/</a:t>
            </a:r>
            <a:r>
              <a:rPr lang="en-US" sz="1600">
                <a:solidFill>
                  <a:srgbClr val="006600"/>
                </a:solidFill>
                <a:latin typeface="Arial" charset="0"/>
              </a:rPr>
              <a:t>phone</a:t>
            </a:r>
            <a:r>
              <a:rPr lang="en-US" sz="1600">
                <a:latin typeface="Arial" charset="0"/>
              </a:rPr>
              <a:t>&gt;</a:t>
            </a:r>
          </a:p>
          <a:p>
            <a:pPr eaLnBrk="0" hangingPunct="0">
              <a:lnSpc>
                <a:spcPct val="85000"/>
              </a:lnSpc>
            </a:pPr>
            <a:r>
              <a:rPr lang="en-US" sz="1600">
                <a:latin typeface="Arial" charset="0"/>
              </a:rPr>
              <a:t>    &lt;</a:t>
            </a:r>
            <a:r>
              <a:rPr lang="en-US" sz="1600">
                <a:solidFill>
                  <a:srgbClr val="006600"/>
                </a:solidFill>
                <a:latin typeface="Arial" charset="0"/>
              </a:rPr>
              <a:t>phone</a:t>
            </a:r>
            <a:r>
              <a:rPr lang="en-US" sz="1600">
                <a:latin typeface="Arial" charset="0"/>
              </a:rPr>
              <a:t>&gt;  . . . . . &lt;/</a:t>
            </a:r>
            <a:r>
              <a:rPr lang="en-US" sz="1600">
                <a:solidFill>
                  <a:srgbClr val="006600"/>
                </a:solidFill>
                <a:latin typeface="Arial" charset="0"/>
              </a:rPr>
              <a:t>phone</a:t>
            </a:r>
            <a:r>
              <a:rPr lang="en-US" sz="1600">
                <a:latin typeface="Arial" charset="0"/>
              </a:rPr>
              <a:t>&gt;</a:t>
            </a:r>
          </a:p>
          <a:p>
            <a:pPr eaLnBrk="0" hangingPunct="0">
              <a:lnSpc>
                <a:spcPct val="85000"/>
              </a:lnSpc>
            </a:pPr>
            <a:r>
              <a:rPr lang="en-US" sz="1600">
                <a:latin typeface="Arial" charset="0"/>
              </a:rPr>
              <a:t>    . . . . . .</a:t>
            </a:r>
          </a:p>
          <a:p>
            <a:pPr eaLnBrk="0" hangingPunct="0">
              <a:lnSpc>
                <a:spcPct val="85000"/>
              </a:lnSpc>
            </a:pPr>
            <a:r>
              <a:rPr lang="en-US" sz="1600">
                <a:latin typeface="Arial" charset="0"/>
              </a:rPr>
              <a:t>&lt;/</a:t>
            </a:r>
            <a:r>
              <a:rPr lang="en-US" sz="1600">
                <a:solidFill>
                  <a:srgbClr val="006600"/>
                </a:solidFill>
                <a:latin typeface="Arial" charset="0"/>
              </a:rPr>
              <a:t>person</a:t>
            </a:r>
            <a:r>
              <a:rPr lang="en-US" sz="1600">
                <a:latin typeface="Arial" charset="0"/>
              </a:rPr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33600"/>
            <a:ext cx="7772400" cy="1143000"/>
          </a:xfrm>
        </p:spPr>
        <p:txBody>
          <a:bodyPr/>
          <a:lstStyle/>
          <a:p>
            <a:r>
              <a:rPr lang="en-US" dirty="0" smtClean="0"/>
              <a:t>Begin Optional Material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C0D3-6172-5E40-A79C-18F8EB367535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E29990E-DD36-9A4B-90F2-F40FE4AB6168}" type="slidenum">
              <a:rPr lang="en-US"/>
              <a:pPr/>
              <a:t>37</a:t>
            </a:fld>
            <a:endParaRPr lang="en-US"/>
          </a:p>
        </p:txBody>
      </p:sp>
      <p:sp>
        <p:nvSpPr>
          <p:cNvPr id="788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latin typeface="Arial" charset="0"/>
                <a:ea typeface="ＭＳ Ｐゴシック" charset="-128"/>
                <a:cs typeface="ＭＳ Ｐゴシック" charset="-128"/>
              </a:rPr>
              <a:t>XSchema</a:t>
            </a:r>
            <a:endParaRPr lang="en-US" dirty="0" smtClean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-128"/>
                <a:cs typeface="ＭＳ Ｐゴシック" charset="-128"/>
              </a:rPr>
              <a:t>Generalizes DTDs</a:t>
            </a:r>
          </a:p>
          <a:p>
            <a:pPr eaLnBrk="1" hangingPunct="1">
              <a:lnSpc>
                <a:spcPct val="90000"/>
              </a:lnSpc>
            </a:pPr>
            <a:endParaRPr lang="en-US" sz="280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-128"/>
                <a:cs typeface="ＭＳ Ｐゴシック" charset="-128"/>
              </a:rPr>
              <a:t>Uses XML syntax</a:t>
            </a:r>
          </a:p>
          <a:p>
            <a:pPr eaLnBrk="1" hangingPunct="1">
              <a:lnSpc>
                <a:spcPct val="90000"/>
              </a:lnSpc>
            </a:pPr>
            <a:endParaRPr lang="en-US" sz="280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-128"/>
                <a:cs typeface="ＭＳ Ｐゴシック" charset="-128"/>
              </a:rPr>
              <a:t>Two parts: structure and datatypes</a:t>
            </a:r>
          </a:p>
          <a:p>
            <a:pPr eaLnBrk="1" hangingPunct="1">
              <a:lnSpc>
                <a:spcPct val="90000"/>
              </a:lnSpc>
            </a:pPr>
            <a:endParaRPr lang="en-US" sz="280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-128"/>
                <a:cs typeface="ＭＳ Ｐゴシック" charset="-128"/>
              </a:rPr>
              <a:t>Very complex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Arial" charset="0"/>
              </a:rPr>
              <a:t>criticized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Arial" charset="0"/>
              </a:rPr>
              <a:t>alternative proposals: Relax 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DTD v.s. XML Schemas</a:t>
            </a:r>
          </a:p>
        </p:txBody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3048000"/>
            <a:ext cx="6662738" cy="3478213"/>
          </a:xfrm>
          <a:solidFill>
            <a:schemeClr val="bg1"/>
          </a:solidFill>
          <a:ln>
            <a:solidFill>
              <a:schemeClr val="tx1"/>
            </a:solidFill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&lt;</a:t>
            </a:r>
            <a:r>
              <a:rPr lang="en-US" sz="20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xs:element</a:t>
            </a: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2000">
                <a:solidFill>
                  <a:srgbClr val="CC33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name</a:t>
            </a: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=“paper” </a:t>
            </a:r>
            <a:r>
              <a:rPr lang="en-US" sz="2000">
                <a:solidFill>
                  <a:srgbClr val="CC33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type</a:t>
            </a: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=“paperType”/&gt;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&lt;</a:t>
            </a:r>
            <a:r>
              <a:rPr lang="en-US" sz="20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xs:complexType</a:t>
            </a: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2000">
                <a:solidFill>
                  <a:srgbClr val="CC33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name</a:t>
            </a: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=“paperType”&gt;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     &lt;</a:t>
            </a:r>
            <a:r>
              <a:rPr lang="en-US" sz="20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xs:sequence</a:t>
            </a: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&gt;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            &lt;</a:t>
            </a:r>
            <a:r>
              <a:rPr lang="en-US" sz="20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xs:element</a:t>
            </a: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2000">
                <a:solidFill>
                  <a:srgbClr val="CC33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name</a:t>
            </a: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=“title” </a:t>
            </a:r>
            <a:r>
              <a:rPr lang="en-US" sz="2000">
                <a:solidFill>
                  <a:srgbClr val="CC33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type</a:t>
            </a: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=“xs:string”/&gt;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            &lt;</a:t>
            </a:r>
            <a:r>
              <a:rPr lang="en-US" sz="20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xs:element</a:t>
            </a: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2000">
                <a:solidFill>
                  <a:srgbClr val="CC33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name</a:t>
            </a: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=“author” </a:t>
            </a:r>
            <a:r>
              <a:rPr lang="en-US" sz="2000">
                <a:solidFill>
                  <a:srgbClr val="CC33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minOccurs</a:t>
            </a: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=“0”/&gt;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            &lt;</a:t>
            </a:r>
            <a:r>
              <a:rPr lang="en-US" sz="20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xs:element</a:t>
            </a: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2000">
                <a:solidFill>
                  <a:srgbClr val="CC33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name</a:t>
            </a: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=“year”/&gt;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            &lt;</a:t>
            </a:r>
            <a:r>
              <a:rPr lang="en-US" sz="20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xs:</a:t>
            </a: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20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choice</a:t>
            </a: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&gt; &lt; </a:t>
            </a:r>
            <a:r>
              <a:rPr lang="en-US" sz="20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xs:element</a:t>
            </a: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2000">
                <a:solidFill>
                  <a:srgbClr val="CC33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name</a:t>
            </a: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=“journal”/&gt;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                                    &lt;</a:t>
            </a:r>
            <a:r>
              <a:rPr lang="en-US" sz="20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xs:element</a:t>
            </a: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2000">
                <a:solidFill>
                  <a:srgbClr val="CC33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name</a:t>
            </a: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=“conference”/&gt;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            &lt;/</a:t>
            </a:r>
            <a:r>
              <a:rPr lang="en-US" sz="20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xs:choice</a:t>
            </a: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&gt;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     &lt;/</a:t>
            </a:r>
            <a:r>
              <a:rPr lang="en-US" sz="20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xs:sequence</a:t>
            </a: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&gt;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&lt;/</a:t>
            </a:r>
            <a:r>
              <a:rPr lang="en-US" sz="20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xs:element</a:t>
            </a: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&gt;</a:t>
            </a:r>
          </a:p>
        </p:txBody>
      </p:sp>
      <p:sp>
        <p:nvSpPr>
          <p:cNvPr id="451588" name="Text Box 4"/>
          <p:cNvSpPr txBox="1">
            <a:spLocks noChangeArrowheads="1"/>
          </p:cNvSpPr>
          <p:nvPr/>
        </p:nvSpPr>
        <p:spPr bwMode="auto">
          <a:xfrm>
            <a:off x="609600" y="1981200"/>
            <a:ext cx="8366125" cy="461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Arial" charset="0"/>
              </a:rPr>
              <a:t>&lt;!ELEMENT 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paper</a:t>
            </a:r>
            <a:r>
              <a:rPr lang="en-US">
                <a:latin typeface="Arial" charset="0"/>
              </a:rPr>
              <a:t> (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title</a:t>
            </a:r>
            <a:r>
              <a:rPr lang="en-US">
                <a:latin typeface="Arial" charset="0"/>
              </a:rPr>
              <a:t>,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author</a:t>
            </a:r>
            <a:r>
              <a:rPr lang="en-US">
                <a:latin typeface="Arial" charset="0"/>
              </a:rPr>
              <a:t>*,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year</a:t>
            </a:r>
            <a:r>
              <a:rPr lang="en-US">
                <a:latin typeface="Arial" charset="0"/>
              </a:rPr>
              <a:t>, (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journal</a:t>
            </a:r>
            <a:r>
              <a:rPr lang="en-US">
                <a:latin typeface="Arial" charset="0"/>
              </a:rPr>
              <a:t>|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conference</a:t>
            </a:r>
            <a:r>
              <a:rPr lang="en-US">
                <a:latin typeface="Arial" charset="0"/>
              </a:rPr>
              <a:t>))&gt;</a:t>
            </a:r>
          </a:p>
        </p:txBody>
      </p:sp>
      <p:sp>
        <p:nvSpPr>
          <p:cNvPr id="79878" name="Rectangle 5"/>
          <p:cNvSpPr>
            <a:spLocks noChangeArrowheads="1"/>
          </p:cNvSpPr>
          <p:nvPr/>
        </p:nvSpPr>
        <p:spPr bwMode="auto">
          <a:xfrm>
            <a:off x="152400" y="1524000"/>
            <a:ext cx="895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Arial"/>
              </a:rPr>
              <a:t>DTD:</a:t>
            </a:r>
          </a:p>
        </p:txBody>
      </p:sp>
      <p:sp>
        <p:nvSpPr>
          <p:cNvPr id="79879" name="Rectangle 6"/>
          <p:cNvSpPr>
            <a:spLocks noChangeArrowheads="1"/>
          </p:cNvSpPr>
          <p:nvPr/>
        </p:nvSpPr>
        <p:spPr bwMode="auto">
          <a:xfrm>
            <a:off x="152400" y="2590800"/>
            <a:ext cx="21061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Arial"/>
              </a:rPr>
              <a:t>XML Schema: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35F25D-DB7B-164B-90E4-7896D46EE060}" type="slidenum">
              <a:rPr lang="en-US"/>
              <a:pPr/>
              <a:t>39</a:t>
            </a:fld>
            <a:endParaRPr lang="en-US"/>
          </a:p>
        </p:txBody>
      </p:sp>
      <p:sp>
        <p:nvSpPr>
          <p:cNvPr id="808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Example</a:t>
            </a:r>
          </a:p>
        </p:txBody>
      </p:sp>
      <p:sp>
        <p:nvSpPr>
          <p:cNvPr id="452611" name="Rectangle 3"/>
          <p:cNvSpPr>
            <a:spLocks noChangeArrowheads="1"/>
          </p:cNvSpPr>
          <p:nvPr/>
        </p:nvSpPr>
        <p:spPr bwMode="auto">
          <a:xfrm>
            <a:off x="2438400" y="3581400"/>
            <a:ext cx="4300538" cy="22463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/>
            <a:r>
              <a:rPr lang="en-US" sz="2000">
                <a:latin typeface="Arial" charset="0"/>
              </a:rPr>
              <a:t>&lt;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paper</a:t>
            </a:r>
            <a:r>
              <a:rPr lang="en-US" sz="2000">
                <a:latin typeface="Arial" charset="0"/>
              </a:rPr>
              <a:t>&gt;</a:t>
            </a:r>
          </a:p>
          <a:p>
            <a:pPr marL="342900" indent="-342900"/>
            <a:r>
              <a:rPr lang="en-US" sz="2000">
                <a:latin typeface="Arial" charset="0"/>
              </a:rPr>
              <a:t>  &lt;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title</a:t>
            </a:r>
            <a:r>
              <a:rPr lang="en-US" sz="2000">
                <a:latin typeface="Arial" charset="0"/>
              </a:rPr>
              <a:t>&gt; The Essence of XML &lt;/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title</a:t>
            </a:r>
            <a:r>
              <a:rPr lang="en-US" sz="2000">
                <a:latin typeface="Arial" charset="0"/>
              </a:rPr>
              <a:t>&gt;</a:t>
            </a:r>
          </a:p>
          <a:p>
            <a:pPr marL="342900" indent="-342900"/>
            <a:r>
              <a:rPr lang="en-US" sz="2000">
                <a:latin typeface="Arial" charset="0"/>
              </a:rPr>
              <a:t>  &lt;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author</a:t>
            </a:r>
            <a:r>
              <a:rPr lang="en-US" sz="2000">
                <a:latin typeface="Arial" charset="0"/>
              </a:rPr>
              <a:t>&gt; Simeon&lt;/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author</a:t>
            </a:r>
            <a:r>
              <a:rPr lang="en-US" sz="2000">
                <a:latin typeface="Arial" charset="0"/>
              </a:rPr>
              <a:t>&gt;</a:t>
            </a:r>
          </a:p>
          <a:p>
            <a:pPr marL="342900" indent="-342900"/>
            <a:r>
              <a:rPr lang="en-US" sz="2000">
                <a:latin typeface="Arial" charset="0"/>
              </a:rPr>
              <a:t>  &lt;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author</a:t>
            </a:r>
            <a:r>
              <a:rPr lang="en-US" sz="2000">
                <a:latin typeface="Arial" charset="0"/>
              </a:rPr>
              <a:t>&gt; Wadler&lt;/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author</a:t>
            </a:r>
            <a:r>
              <a:rPr lang="en-US" sz="2000">
                <a:latin typeface="Arial" charset="0"/>
              </a:rPr>
              <a:t>&gt;</a:t>
            </a:r>
          </a:p>
          <a:p>
            <a:pPr marL="342900" indent="-342900"/>
            <a:r>
              <a:rPr lang="en-US" sz="2000">
                <a:latin typeface="Arial" charset="0"/>
              </a:rPr>
              <a:t>  &lt;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year</a:t>
            </a:r>
            <a:r>
              <a:rPr lang="en-US" sz="2000">
                <a:latin typeface="Arial" charset="0"/>
              </a:rPr>
              <a:t>&gt;2003&lt;/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year</a:t>
            </a:r>
            <a:r>
              <a:rPr lang="en-US" sz="2000">
                <a:latin typeface="Arial" charset="0"/>
              </a:rPr>
              <a:t>&gt;</a:t>
            </a:r>
          </a:p>
          <a:p>
            <a:pPr marL="342900" indent="-342900"/>
            <a:r>
              <a:rPr lang="en-US" sz="2000">
                <a:latin typeface="Arial" charset="0"/>
              </a:rPr>
              <a:t>  &lt;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conference</a:t>
            </a:r>
            <a:r>
              <a:rPr lang="en-US" sz="2000">
                <a:latin typeface="Arial" charset="0"/>
              </a:rPr>
              <a:t>&gt; POPL&lt;/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conference</a:t>
            </a:r>
            <a:r>
              <a:rPr lang="en-US" sz="2000">
                <a:latin typeface="Arial" charset="0"/>
              </a:rPr>
              <a:t>&gt;</a:t>
            </a:r>
          </a:p>
          <a:p>
            <a:pPr marL="342900" indent="-342900"/>
            <a:r>
              <a:rPr lang="en-US" sz="2000">
                <a:latin typeface="Arial" charset="0"/>
              </a:rPr>
              <a:t>&lt;/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paper</a:t>
            </a:r>
            <a:r>
              <a:rPr lang="en-US" sz="2000">
                <a:latin typeface="Arial" charset="0"/>
              </a:rPr>
              <a:t>&gt;</a:t>
            </a:r>
          </a:p>
        </p:txBody>
      </p:sp>
      <p:sp>
        <p:nvSpPr>
          <p:cNvPr id="80901" name="Rectangle 4"/>
          <p:cNvSpPr>
            <a:spLocks noChangeArrowheads="1"/>
          </p:cNvSpPr>
          <p:nvPr/>
        </p:nvSpPr>
        <p:spPr bwMode="auto">
          <a:xfrm>
            <a:off x="1354138" y="2519363"/>
            <a:ext cx="338496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Arial"/>
              </a:rPr>
              <a:t>A valid XML Document: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E72BF6-6A79-7946-9C1D-5185E55D775D}" type="slidenum">
              <a:rPr lang="en-US"/>
              <a:pPr/>
              <a:t>4</a:t>
            </a:fld>
            <a:endParaRPr lang="en-US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Additional Readings on XML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0772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Arial" charset="0"/>
                <a:ea typeface="ＭＳ Ｐゴシック" charset="-128"/>
                <a:cs typeface="ＭＳ Ｐゴシック" charset="-128"/>
                <a:hlinkClick r:id="rId3"/>
              </a:rPr>
              <a:t>http://www.w3.org/XML/</a:t>
            </a:r>
            <a:r>
              <a:rPr lang="en-US" sz="2800" dirty="0">
                <a:latin typeface="Arial" charset="0"/>
                <a:ea typeface="ＭＳ Ｐゴシック" charset="-128"/>
                <a:cs typeface="ＭＳ Ｐゴシック" charset="-128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Main source on XML, but hard to read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dirty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Arial" charset="0"/>
                <a:ea typeface="ＭＳ Ｐゴシック" charset="-128"/>
                <a:cs typeface="ＭＳ Ｐゴシック" charset="-128"/>
                <a:hlinkClick r:id="rId4"/>
              </a:rPr>
              <a:t>http://www.w3.org/TR/xquery/</a:t>
            </a:r>
            <a:r>
              <a:rPr lang="en-US" sz="2800" dirty="0">
                <a:latin typeface="Arial" charset="0"/>
                <a:ea typeface="ＭＳ Ｐゴシック" charset="-128"/>
                <a:cs typeface="ＭＳ Ｐゴシック" charset="-128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Authority on </a:t>
            </a:r>
            <a:r>
              <a:rPr lang="en-US" sz="2400" dirty="0" err="1" smtClean="0">
                <a:latin typeface="Arial" charset="0"/>
              </a:rPr>
              <a:t>Xquery</a:t>
            </a:r>
            <a:endParaRPr lang="en-US" sz="2400" dirty="0">
              <a:latin typeface="Arial" charset="0"/>
            </a:endParaRPr>
          </a:p>
        </p:txBody>
      </p:sp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990600" y="5344180"/>
            <a:ext cx="7151517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800" dirty="0" smtClean="0">
                <a:latin typeface="Arial" charset="0"/>
              </a:rPr>
              <a:t>Reading: </a:t>
            </a:r>
            <a:r>
              <a:rPr lang="en-US" sz="2800" dirty="0" smtClean="0">
                <a:latin typeface="Arial" charset="0"/>
              </a:rPr>
              <a:t>textbook chapters 27.6, 27.7, 27.8</a:t>
            </a:r>
            <a:endParaRPr lang="en-US" sz="2800" dirty="0">
              <a:latin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Elements v.s. Types</a:t>
            </a:r>
          </a:p>
        </p:txBody>
      </p:sp>
      <p:sp>
        <p:nvSpPr>
          <p:cNvPr id="454659" name="Rectangle 3"/>
          <p:cNvSpPr>
            <a:spLocks noChangeArrowheads="1"/>
          </p:cNvSpPr>
          <p:nvPr/>
        </p:nvSpPr>
        <p:spPr bwMode="auto">
          <a:xfrm>
            <a:off x="398463" y="2778125"/>
            <a:ext cx="3344862" cy="25463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Arial" charset="0"/>
              </a:rPr>
              <a:t>&lt;</a:t>
            </a:r>
            <a:r>
              <a:rPr lang="en-US" sz="1600">
                <a:solidFill>
                  <a:srgbClr val="006600"/>
                </a:solidFill>
                <a:latin typeface="Arial" charset="0"/>
              </a:rPr>
              <a:t>xs:element</a:t>
            </a:r>
            <a:r>
              <a:rPr lang="en-US" sz="1600">
                <a:latin typeface="Arial" charset="0"/>
              </a:rPr>
              <a:t> </a:t>
            </a:r>
            <a:r>
              <a:rPr lang="en-US" sz="1600">
                <a:solidFill>
                  <a:srgbClr val="CC3300"/>
                </a:solidFill>
                <a:latin typeface="Arial" charset="0"/>
              </a:rPr>
              <a:t>name</a:t>
            </a:r>
            <a:r>
              <a:rPr lang="en-US" sz="1600">
                <a:latin typeface="Arial" charset="0"/>
              </a:rPr>
              <a:t>=“person”&gt;</a:t>
            </a:r>
            <a:br>
              <a:rPr lang="en-US" sz="1600">
                <a:latin typeface="Arial" charset="0"/>
              </a:rPr>
            </a:br>
            <a:r>
              <a:rPr lang="en-US" sz="1600">
                <a:latin typeface="Arial" charset="0"/>
              </a:rPr>
              <a:t>  &lt;</a:t>
            </a:r>
            <a:r>
              <a:rPr lang="en-US" sz="1600">
                <a:solidFill>
                  <a:srgbClr val="006600"/>
                </a:solidFill>
                <a:latin typeface="Arial" charset="0"/>
              </a:rPr>
              <a:t>xs:complexType</a:t>
            </a:r>
            <a:r>
              <a:rPr lang="en-US" sz="1600">
                <a:latin typeface="Arial" charset="0"/>
              </a:rPr>
              <a:t>&gt;</a:t>
            </a:r>
            <a:br>
              <a:rPr lang="en-US" sz="1600">
                <a:latin typeface="Arial" charset="0"/>
              </a:rPr>
            </a:br>
            <a:r>
              <a:rPr lang="en-US" sz="1600">
                <a:latin typeface="Arial" charset="0"/>
              </a:rPr>
              <a:t>    &lt;</a:t>
            </a:r>
            <a:r>
              <a:rPr lang="en-US" sz="1600">
                <a:solidFill>
                  <a:srgbClr val="006600"/>
                </a:solidFill>
                <a:latin typeface="Arial" charset="0"/>
              </a:rPr>
              <a:t>xs:sequence</a:t>
            </a:r>
            <a:r>
              <a:rPr lang="en-US" sz="1600">
                <a:latin typeface="Arial" charset="0"/>
              </a:rPr>
              <a:t>&gt;</a:t>
            </a:r>
            <a:br>
              <a:rPr lang="en-US" sz="1600">
                <a:latin typeface="Arial" charset="0"/>
              </a:rPr>
            </a:br>
            <a:r>
              <a:rPr lang="en-US" sz="1600">
                <a:latin typeface="Arial" charset="0"/>
              </a:rPr>
              <a:t>      &lt;</a:t>
            </a:r>
            <a:r>
              <a:rPr lang="en-US" sz="1600">
                <a:solidFill>
                  <a:srgbClr val="006600"/>
                </a:solidFill>
                <a:latin typeface="Arial" charset="0"/>
              </a:rPr>
              <a:t>xs:element</a:t>
            </a:r>
            <a:r>
              <a:rPr lang="en-US" sz="1600">
                <a:latin typeface="Arial" charset="0"/>
              </a:rPr>
              <a:t> </a:t>
            </a:r>
            <a:r>
              <a:rPr lang="en-US" sz="1600">
                <a:solidFill>
                  <a:srgbClr val="CC3300"/>
                </a:solidFill>
                <a:latin typeface="Arial" charset="0"/>
              </a:rPr>
              <a:t>name</a:t>
            </a:r>
            <a:r>
              <a:rPr lang="en-US" sz="1600">
                <a:latin typeface="Arial" charset="0"/>
              </a:rPr>
              <a:t>=“name” </a:t>
            </a:r>
            <a:br>
              <a:rPr lang="en-US" sz="1600">
                <a:latin typeface="Arial" charset="0"/>
              </a:rPr>
            </a:br>
            <a:r>
              <a:rPr lang="en-US" sz="1600">
                <a:latin typeface="Arial" charset="0"/>
              </a:rPr>
              <a:t>                            </a:t>
            </a:r>
            <a:r>
              <a:rPr lang="en-US" sz="1600">
                <a:solidFill>
                  <a:srgbClr val="CC3300"/>
                </a:solidFill>
                <a:latin typeface="Arial" charset="0"/>
              </a:rPr>
              <a:t>type</a:t>
            </a:r>
            <a:r>
              <a:rPr lang="en-US" sz="1600">
                <a:latin typeface="Arial" charset="0"/>
              </a:rPr>
              <a:t>=“xs:string”/&gt;</a:t>
            </a:r>
            <a:br>
              <a:rPr lang="en-US" sz="1600">
                <a:latin typeface="Arial" charset="0"/>
              </a:rPr>
            </a:br>
            <a:r>
              <a:rPr lang="en-US" sz="1600">
                <a:latin typeface="Arial" charset="0"/>
              </a:rPr>
              <a:t>      &lt;</a:t>
            </a:r>
            <a:r>
              <a:rPr lang="en-US" sz="1600">
                <a:solidFill>
                  <a:srgbClr val="006600"/>
                </a:solidFill>
                <a:latin typeface="Arial" charset="0"/>
              </a:rPr>
              <a:t>xs:element</a:t>
            </a:r>
            <a:r>
              <a:rPr lang="en-US" sz="1600">
                <a:latin typeface="Arial" charset="0"/>
              </a:rPr>
              <a:t> </a:t>
            </a:r>
            <a:r>
              <a:rPr lang="en-US" sz="1600">
                <a:solidFill>
                  <a:srgbClr val="CC3300"/>
                </a:solidFill>
                <a:latin typeface="Arial" charset="0"/>
              </a:rPr>
              <a:t>name</a:t>
            </a:r>
            <a:r>
              <a:rPr lang="en-US" sz="1600">
                <a:latin typeface="Arial" charset="0"/>
              </a:rPr>
              <a:t>=“address”</a:t>
            </a:r>
            <a:br>
              <a:rPr lang="en-US" sz="1600">
                <a:latin typeface="Arial" charset="0"/>
              </a:rPr>
            </a:br>
            <a:r>
              <a:rPr lang="en-US" sz="1600">
                <a:latin typeface="Arial" charset="0"/>
              </a:rPr>
              <a:t>                            </a:t>
            </a:r>
            <a:r>
              <a:rPr lang="en-US" sz="1600">
                <a:solidFill>
                  <a:srgbClr val="CC3300"/>
                </a:solidFill>
                <a:latin typeface="Arial" charset="0"/>
              </a:rPr>
              <a:t>type</a:t>
            </a:r>
            <a:r>
              <a:rPr lang="en-US" sz="1600">
                <a:latin typeface="Arial" charset="0"/>
              </a:rPr>
              <a:t>=“xs:string”/&gt;</a:t>
            </a:r>
            <a:br>
              <a:rPr lang="en-US" sz="1600">
                <a:latin typeface="Arial" charset="0"/>
              </a:rPr>
            </a:br>
            <a:r>
              <a:rPr lang="en-US" sz="1600">
                <a:latin typeface="Arial" charset="0"/>
              </a:rPr>
              <a:t>    &lt;/</a:t>
            </a:r>
            <a:r>
              <a:rPr lang="en-US" sz="1600">
                <a:solidFill>
                  <a:srgbClr val="006600"/>
                </a:solidFill>
                <a:latin typeface="Arial" charset="0"/>
              </a:rPr>
              <a:t>xs:sequence</a:t>
            </a:r>
            <a:r>
              <a:rPr lang="en-US" sz="1600">
                <a:latin typeface="Arial" charset="0"/>
              </a:rPr>
              <a:t>&gt;</a:t>
            </a:r>
            <a:br>
              <a:rPr lang="en-US" sz="1600">
                <a:latin typeface="Arial" charset="0"/>
              </a:rPr>
            </a:br>
            <a:r>
              <a:rPr lang="en-US" sz="1600">
                <a:latin typeface="Arial" charset="0"/>
              </a:rPr>
              <a:t>  &lt;/</a:t>
            </a:r>
            <a:r>
              <a:rPr lang="en-US" sz="1600">
                <a:solidFill>
                  <a:srgbClr val="006600"/>
                </a:solidFill>
                <a:latin typeface="Arial" charset="0"/>
              </a:rPr>
              <a:t>xs:complexType</a:t>
            </a:r>
            <a:r>
              <a:rPr lang="en-US" sz="1600">
                <a:latin typeface="Arial" charset="0"/>
              </a:rPr>
              <a:t>&gt;</a:t>
            </a:r>
            <a:br>
              <a:rPr lang="en-US" sz="1600">
                <a:latin typeface="Arial" charset="0"/>
              </a:rPr>
            </a:br>
            <a:r>
              <a:rPr lang="en-US" sz="1600">
                <a:latin typeface="Arial" charset="0"/>
              </a:rPr>
              <a:t>&lt;/</a:t>
            </a:r>
            <a:r>
              <a:rPr lang="en-US" sz="1600">
                <a:solidFill>
                  <a:srgbClr val="006600"/>
                </a:solidFill>
                <a:latin typeface="Arial" charset="0"/>
              </a:rPr>
              <a:t>xs:element</a:t>
            </a:r>
            <a:r>
              <a:rPr lang="en-US" sz="1600">
                <a:latin typeface="Arial" charset="0"/>
              </a:rPr>
              <a:t>&gt;</a:t>
            </a:r>
            <a:endParaRPr lang="en-US">
              <a:latin typeface="Arial" charset="0"/>
            </a:endParaRPr>
          </a:p>
        </p:txBody>
      </p:sp>
      <p:sp>
        <p:nvSpPr>
          <p:cNvPr id="454660" name="Rectangle 4"/>
          <p:cNvSpPr>
            <a:spLocks noChangeArrowheads="1"/>
          </p:cNvSpPr>
          <p:nvPr/>
        </p:nvSpPr>
        <p:spPr bwMode="auto">
          <a:xfrm>
            <a:off x="4602163" y="2838450"/>
            <a:ext cx="3605212" cy="25542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Arial" charset="0"/>
              </a:rPr>
              <a:t>&lt;</a:t>
            </a:r>
            <a:r>
              <a:rPr lang="en-US" sz="1600">
                <a:solidFill>
                  <a:srgbClr val="006600"/>
                </a:solidFill>
                <a:latin typeface="Arial" charset="0"/>
              </a:rPr>
              <a:t>xs:element</a:t>
            </a:r>
            <a:r>
              <a:rPr lang="en-US" sz="1600">
                <a:latin typeface="Arial" charset="0"/>
              </a:rPr>
              <a:t> </a:t>
            </a:r>
            <a:r>
              <a:rPr lang="en-US" sz="1600">
                <a:solidFill>
                  <a:srgbClr val="CC3300"/>
                </a:solidFill>
                <a:latin typeface="Arial" charset="0"/>
              </a:rPr>
              <a:t>name</a:t>
            </a:r>
            <a:r>
              <a:rPr lang="en-US" sz="1600">
                <a:latin typeface="Arial" charset="0"/>
              </a:rPr>
              <a:t>=“person”</a:t>
            </a:r>
            <a:br>
              <a:rPr lang="en-US" sz="1600">
                <a:latin typeface="Arial" charset="0"/>
              </a:rPr>
            </a:br>
            <a:r>
              <a:rPr lang="en-US" sz="1600">
                <a:latin typeface="Arial" charset="0"/>
              </a:rPr>
              <a:t>                      </a:t>
            </a:r>
            <a:r>
              <a:rPr lang="en-US" sz="1600">
                <a:solidFill>
                  <a:srgbClr val="CC3300"/>
                </a:solidFill>
                <a:latin typeface="Arial" charset="0"/>
              </a:rPr>
              <a:t>type</a:t>
            </a:r>
            <a:r>
              <a:rPr lang="en-US" sz="1600">
                <a:latin typeface="Arial" charset="0"/>
              </a:rPr>
              <a:t>=“ttt”&gt;</a:t>
            </a:r>
            <a:br>
              <a:rPr lang="en-US" sz="1600">
                <a:latin typeface="Arial" charset="0"/>
              </a:rPr>
            </a:br>
            <a:r>
              <a:rPr lang="en-US" sz="1600">
                <a:latin typeface="Arial" charset="0"/>
              </a:rPr>
              <a:t>&lt;</a:t>
            </a:r>
            <a:r>
              <a:rPr lang="en-US" sz="1600">
                <a:solidFill>
                  <a:srgbClr val="006600"/>
                </a:solidFill>
                <a:latin typeface="Arial" charset="0"/>
              </a:rPr>
              <a:t>xs:complexType </a:t>
            </a:r>
            <a:r>
              <a:rPr lang="en-US" sz="1600">
                <a:solidFill>
                  <a:srgbClr val="CC3300"/>
                </a:solidFill>
                <a:latin typeface="Arial" charset="0"/>
              </a:rPr>
              <a:t>name</a:t>
            </a:r>
            <a:r>
              <a:rPr lang="en-US" sz="1600">
                <a:latin typeface="Arial" charset="0"/>
              </a:rPr>
              <a:t>=“ttt”&gt;</a:t>
            </a:r>
            <a:br>
              <a:rPr lang="en-US" sz="1600">
                <a:latin typeface="Arial" charset="0"/>
              </a:rPr>
            </a:br>
            <a:r>
              <a:rPr lang="en-US" sz="1600">
                <a:latin typeface="Arial" charset="0"/>
              </a:rPr>
              <a:t>  &lt;</a:t>
            </a:r>
            <a:r>
              <a:rPr lang="en-US" sz="1600">
                <a:solidFill>
                  <a:srgbClr val="006600"/>
                </a:solidFill>
                <a:latin typeface="Arial" charset="0"/>
              </a:rPr>
              <a:t>xs:sequence</a:t>
            </a:r>
            <a:r>
              <a:rPr lang="en-US" sz="1600">
                <a:latin typeface="Arial" charset="0"/>
              </a:rPr>
              <a:t>&gt;</a:t>
            </a:r>
            <a:br>
              <a:rPr lang="en-US" sz="1600">
                <a:latin typeface="Arial" charset="0"/>
              </a:rPr>
            </a:br>
            <a:r>
              <a:rPr lang="en-US" sz="1600">
                <a:latin typeface="Arial" charset="0"/>
              </a:rPr>
              <a:t>    &lt;</a:t>
            </a:r>
            <a:r>
              <a:rPr lang="en-US" sz="1600">
                <a:solidFill>
                  <a:srgbClr val="006600"/>
                </a:solidFill>
                <a:latin typeface="Arial" charset="0"/>
              </a:rPr>
              <a:t>xs:element</a:t>
            </a:r>
            <a:r>
              <a:rPr lang="en-US" sz="1600">
                <a:latin typeface="Arial" charset="0"/>
              </a:rPr>
              <a:t> </a:t>
            </a:r>
            <a:r>
              <a:rPr lang="en-US" sz="1600">
                <a:solidFill>
                  <a:srgbClr val="CC3300"/>
                </a:solidFill>
                <a:latin typeface="Arial" charset="0"/>
              </a:rPr>
              <a:t>name</a:t>
            </a:r>
            <a:r>
              <a:rPr lang="en-US" sz="1600">
                <a:latin typeface="Arial" charset="0"/>
              </a:rPr>
              <a:t>=“name” </a:t>
            </a:r>
            <a:br>
              <a:rPr lang="en-US" sz="1600">
                <a:latin typeface="Arial" charset="0"/>
              </a:rPr>
            </a:br>
            <a:r>
              <a:rPr lang="en-US" sz="1600">
                <a:latin typeface="Arial" charset="0"/>
              </a:rPr>
              <a:t>                          </a:t>
            </a:r>
            <a:r>
              <a:rPr lang="en-US" sz="1600">
                <a:solidFill>
                  <a:srgbClr val="CC3300"/>
                </a:solidFill>
                <a:latin typeface="Arial" charset="0"/>
              </a:rPr>
              <a:t>type</a:t>
            </a:r>
            <a:r>
              <a:rPr lang="en-US" sz="1600">
                <a:latin typeface="Arial" charset="0"/>
              </a:rPr>
              <a:t>=“xs:string”/&gt;</a:t>
            </a:r>
            <a:br>
              <a:rPr lang="en-US" sz="1600">
                <a:latin typeface="Arial" charset="0"/>
              </a:rPr>
            </a:br>
            <a:r>
              <a:rPr lang="en-US" sz="1600">
                <a:latin typeface="Arial" charset="0"/>
              </a:rPr>
              <a:t>    &lt;</a:t>
            </a:r>
            <a:r>
              <a:rPr lang="en-US" sz="1600">
                <a:solidFill>
                  <a:srgbClr val="006600"/>
                </a:solidFill>
                <a:latin typeface="Arial" charset="0"/>
              </a:rPr>
              <a:t>xs:element</a:t>
            </a:r>
            <a:r>
              <a:rPr lang="en-US" sz="1600">
                <a:latin typeface="Arial" charset="0"/>
              </a:rPr>
              <a:t> </a:t>
            </a:r>
            <a:r>
              <a:rPr lang="en-US" sz="1600">
                <a:solidFill>
                  <a:srgbClr val="CC3300"/>
                </a:solidFill>
                <a:latin typeface="Arial" charset="0"/>
              </a:rPr>
              <a:t>name</a:t>
            </a:r>
            <a:r>
              <a:rPr lang="en-US" sz="1600">
                <a:latin typeface="Arial" charset="0"/>
              </a:rPr>
              <a:t>=“address”</a:t>
            </a:r>
            <a:br>
              <a:rPr lang="en-US" sz="1600">
                <a:latin typeface="Arial" charset="0"/>
              </a:rPr>
            </a:br>
            <a:r>
              <a:rPr lang="en-US" sz="1600">
                <a:latin typeface="Arial" charset="0"/>
              </a:rPr>
              <a:t>                          </a:t>
            </a:r>
            <a:r>
              <a:rPr lang="en-US" sz="1600">
                <a:solidFill>
                  <a:srgbClr val="CC3300"/>
                </a:solidFill>
                <a:latin typeface="Arial" charset="0"/>
              </a:rPr>
              <a:t>type</a:t>
            </a:r>
            <a:r>
              <a:rPr lang="en-US" sz="1600">
                <a:latin typeface="Arial" charset="0"/>
              </a:rPr>
              <a:t>=“xs:string”/&gt;</a:t>
            </a:r>
            <a:br>
              <a:rPr lang="en-US" sz="1600">
                <a:latin typeface="Arial" charset="0"/>
              </a:rPr>
            </a:br>
            <a:r>
              <a:rPr lang="en-US" sz="1600">
                <a:latin typeface="Arial" charset="0"/>
              </a:rPr>
              <a:t>  &lt;/</a:t>
            </a:r>
            <a:r>
              <a:rPr lang="en-US" sz="1600">
                <a:solidFill>
                  <a:srgbClr val="006600"/>
                </a:solidFill>
                <a:latin typeface="Arial" charset="0"/>
              </a:rPr>
              <a:t>xs:sequence</a:t>
            </a:r>
            <a:r>
              <a:rPr lang="en-US" sz="1600">
                <a:latin typeface="Arial" charset="0"/>
              </a:rPr>
              <a:t>&gt;</a:t>
            </a:r>
            <a:br>
              <a:rPr lang="en-US" sz="1600">
                <a:latin typeface="Arial" charset="0"/>
              </a:rPr>
            </a:br>
            <a:r>
              <a:rPr lang="en-US" sz="1600">
                <a:latin typeface="Arial" charset="0"/>
              </a:rPr>
              <a:t>&lt;/</a:t>
            </a:r>
            <a:r>
              <a:rPr lang="en-US" sz="1600">
                <a:solidFill>
                  <a:srgbClr val="006600"/>
                </a:solidFill>
                <a:latin typeface="Arial" charset="0"/>
              </a:rPr>
              <a:t>xs:complexType</a:t>
            </a:r>
            <a:r>
              <a:rPr lang="en-US" sz="1600">
                <a:latin typeface="Arial" charset="0"/>
              </a:rPr>
              <a:t>&gt;</a:t>
            </a:r>
          </a:p>
        </p:txBody>
      </p:sp>
      <p:sp>
        <p:nvSpPr>
          <p:cNvPr id="81926" name="Text Box 5"/>
          <p:cNvSpPr txBox="1">
            <a:spLocks noChangeArrowheads="1"/>
          </p:cNvSpPr>
          <p:nvPr/>
        </p:nvSpPr>
        <p:spPr bwMode="auto">
          <a:xfrm>
            <a:off x="2057400" y="6248400"/>
            <a:ext cx="4021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Arial" charset="0"/>
              </a:rPr>
              <a:t>&lt;!ELEMENT </a:t>
            </a:r>
            <a:r>
              <a:rPr lang="en-US" sz="1800">
                <a:solidFill>
                  <a:srgbClr val="006600"/>
                </a:solidFill>
                <a:latin typeface="Arial" charset="0"/>
              </a:rPr>
              <a:t>person</a:t>
            </a:r>
            <a:r>
              <a:rPr lang="en-US" sz="1800">
                <a:latin typeface="Arial" charset="0"/>
              </a:rPr>
              <a:t> (</a:t>
            </a:r>
            <a:r>
              <a:rPr lang="en-US" sz="1800">
                <a:solidFill>
                  <a:srgbClr val="006600"/>
                </a:solidFill>
                <a:latin typeface="Arial" charset="0"/>
              </a:rPr>
              <a:t>name</a:t>
            </a:r>
            <a:r>
              <a:rPr lang="en-US" sz="1800">
                <a:latin typeface="Arial" charset="0"/>
              </a:rPr>
              <a:t>,</a:t>
            </a:r>
            <a:r>
              <a:rPr lang="en-US" sz="1800">
                <a:solidFill>
                  <a:srgbClr val="006600"/>
                </a:solidFill>
                <a:latin typeface="Arial" charset="0"/>
              </a:rPr>
              <a:t>address</a:t>
            </a:r>
            <a:r>
              <a:rPr lang="en-US" sz="1800">
                <a:latin typeface="Arial" charset="0"/>
              </a:rPr>
              <a:t>)&gt;</a:t>
            </a:r>
          </a:p>
        </p:txBody>
      </p:sp>
      <p:sp>
        <p:nvSpPr>
          <p:cNvPr id="81927" name="Rectangle 6"/>
          <p:cNvSpPr>
            <a:spLocks noChangeArrowheads="1"/>
          </p:cNvSpPr>
          <p:nvPr/>
        </p:nvSpPr>
        <p:spPr bwMode="auto">
          <a:xfrm>
            <a:off x="2057400" y="5791200"/>
            <a:ext cx="35385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Arial" charset="0"/>
              </a:rPr>
              <a:t>Both say the same thing; in DTD: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AEC6C8A-0964-324B-A772-5D64F636F15B}" type="slidenum">
              <a:rPr lang="en-US"/>
              <a:pPr/>
              <a:t>41</a:t>
            </a:fld>
            <a:endParaRPr lang="en-US"/>
          </a:p>
        </p:txBody>
      </p:sp>
      <p:sp>
        <p:nvSpPr>
          <p:cNvPr id="829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>
                <a:latin typeface="Arial" charset="0"/>
                <a:ea typeface="ＭＳ Ｐゴシック" charset="-128"/>
                <a:cs typeface="ＭＳ Ｐゴシック" charset="-128"/>
              </a:rPr>
              <a:t>Types:</a:t>
            </a:r>
          </a:p>
          <a:p>
            <a:pPr lvl="1" eaLnBrk="1" hangingPunct="1"/>
            <a:r>
              <a:rPr lang="en-US" sz="2000">
                <a:latin typeface="Arial" charset="0"/>
              </a:rPr>
              <a:t>Simple types (integers, strings, ...)</a:t>
            </a:r>
          </a:p>
          <a:p>
            <a:pPr lvl="1" eaLnBrk="1" hangingPunct="1"/>
            <a:r>
              <a:rPr lang="en-US" sz="2000">
                <a:latin typeface="Arial" charset="0"/>
              </a:rPr>
              <a:t>Complex types (regular expressions, like in DTDs)</a:t>
            </a:r>
          </a:p>
          <a:p>
            <a:pPr lvl="1" eaLnBrk="1" hangingPunct="1"/>
            <a:endParaRPr lang="en-US" sz="2000">
              <a:latin typeface="Arial" charset="0"/>
            </a:endParaRPr>
          </a:p>
          <a:p>
            <a:pPr lvl="1" eaLnBrk="1" hangingPunct="1"/>
            <a:endParaRPr lang="en-US" sz="2000">
              <a:latin typeface="Arial" charset="0"/>
            </a:endParaRPr>
          </a:p>
          <a:p>
            <a:pPr eaLnBrk="1" hangingPunct="1"/>
            <a:r>
              <a:rPr lang="en-US" sz="2400">
                <a:latin typeface="Arial" charset="0"/>
                <a:ea typeface="ＭＳ Ｐゴシック" charset="-128"/>
                <a:cs typeface="ＭＳ Ｐゴシック" charset="-128"/>
              </a:rPr>
              <a:t>Element-type Alternation:</a:t>
            </a:r>
          </a:p>
          <a:p>
            <a:pPr lvl="1" eaLnBrk="1" hangingPunct="1"/>
            <a:r>
              <a:rPr lang="en-US" sz="2000">
                <a:latin typeface="Arial" charset="0"/>
              </a:rPr>
              <a:t>An </a:t>
            </a:r>
            <a:r>
              <a:rPr lang="en-US" sz="2000" b="1" u="sng">
                <a:latin typeface="Arial" charset="0"/>
              </a:rPr>
              <a:t>element</a:t>
            </a:r>
            <a:r>
              <a:rPr lang="en-US" sz="2000">
                <a:latin typeface="Arial" charset="0"/>
              </a:rPr>
              <a:t> has a </a:t>
            </a:r>
            <a:r>
              <a:rPr lang="en-US" sz="2000" b="1" u="sng">
                <a:latin typeface="Arial" charset="0"/>
              </a:rPr>
              <a:t>type</a:t>
            </a:r>
            <a:endParaRPr lang="en-US" sz="2000">
              <a:latin typeface="Arial" charset="0"/>
            </a:endParaRPr>
          </a:p>
          <a:p>
            <a:pPr lvl="1" eaLnBrk="1" hangingPunct="1"/>
            <a:r>
              <a:rPr lang="en-US" sz="2000">
                <a:latin typeface="Arial" charset="0"/>
              </a:rPr>
              <a:t>A </a:t>
            </a:r>
            <a:r>
              <a:rPr lang="en-US" sz="2000" b="1" u="sng">
                <a:latin typeface="Arial" charset="0"/>
              </a:rPr>
              <a:t>type</a:t>
            </a:r>
            <a:r>
              <a:rPr lang="en-US" sz="2000">
                <a:latin typeface="Arial" charset="0"/>
              </a:rPr>
              <a:t> is a regular expression of </a:t>
            </a:r>
            <a:r>
              <a:rPr lang="en-US" sz="2000" b="1" u="sng">
                <a:latin typeface="Arial" charset="0"/>
              </a:rPr>
              <a:t>elements</a:t>
            </a:r>
            <a:endParaRPr lang="en-US" sz="2000"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Arial" charset="0"/>
                <a:ea typeface="ＭＳ Ｐゴシック" charset="-128"/>
                <a:cs typeface="ＭＳ Ｐゴシック" charset="-128"/>
              </a:rPr>
              <a:t>Local v.s. Global Types</a:t>
            </a:r>
          </a:p>
        </p:txBody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-128"/>
                <a:cs typeface="ＭＳ Ｐゴシック" charset="-128"/>
              </a:rPr>
              <a:t>Local type: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>
                <a:latin typeface="Arial" charset="0"/>
                <a:ea typeface="ＭＳ Ｐゴシック" charset="-128"/>
                <a:cs typeface="ＭＳ Ｐゴシック" charset="-128"/>
              </a:rPr>
              <a:t>      &lt;</a:t>
            </a:r>
            <a:r>
              <a:rPr lang="en-US" sz="28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xs:element</a:t>
            </a:r>
            <a:r>
              <a:rPr lang="en-US" sz="2800">
                <a:latin typeface="Arial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2800">
                <a:solidFill>
                  <a:srgbClr val="CC33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name</a:t>
            </a:r>
            <a:r>
              <a:rPr lang="en-US" sz="2800">
                <a:latin typeface="Arial" charset="0"/>
                <a:ea typeface="ＭＳ Ｐゴシック" charset="-128"/>
                <a:cs typeface="ＭＳ Ｐゴシック" charset="-128"/>
              </a:rPr>
              <a:t>=“person”&gt;</a:t>
            </a:r>
            <a:br>
              <a:rPr lang="en-US" sz="2800">
                <a:latin typeface="Arial" charset="0"/>
                <a:ea typeface="ＭＳ Ｐゴシック" charset="-128"/>
                <a:cs typeface="ＭＳ Ｐゴシック" charset="-128"/>
              </a:rPr>
            </a:br>
            <a:r>
              <a:rPr lang="en-US" sz="2800">
                <a:latin typeface="Arial" charset="0"/>
                <a:ea typeface="ＭＳ Ｐゴシック" charset="-128"/>
                <a:cs typeface="ＭＳ Ｐゴシック" charset="-128"/>
              </a:rPr>
              <a:t>            [define locally the person’s type]</a:t>
            </a:r>
            <a:br>
              <a:rPr lang="en-US" sz="2800">
                <a:latin typeface="Arial" charset="0"/>
                <a:ea typeface="ＭＳ Ｐゴシック" charset="-128"/>
                <a:cs typeface="ＭＳ Ｐゴシック" charset="-128"/>
              </a:rPr>
            </a:br>
            <a:r>
              <a:rPr lang="en-US" sz="2800">
                <a:latin typeface="Arial" charset="0"/>
                <a:ea typeface="ＭＳ Ｐゴシック" charset="-128"/>
                <a:cs typeface="ＭＳ Ｐゴシック" charset="-128"/>
              </a:rPr>
              <a:t>   &lt;/</a:t>
            </a:r>
            <a:r>
              <a:rPr lang="en-US" sz="28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xs:element</a:t>
            </a:r>
            <a:r>
              <a:rPr lang="en-US" sz="2800">
                <a:latin typeface="Arial" charset="0"/>
                <a:ea typeface="ＭＳ Ｐゴシック" charset="-128"/>
                <a:cs typeface="ＭＳ Ｐゴシック" charset="-128"/>
              </a:rPr>
              <a:t>&gt;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-128"/>
                <a:cs typeface="ＭＳ Ｐゴシック" charset="-128"/>
              </a:rPr>
              <a:t>Global type:</a:t>
            </a:r>
            <a:br>
              <a:rPr lang="en-US" sz="2800">
                <a:latin typeface="Arial" charset="0"/>
                <a:ea typeface="ＭＳ Ｐゴシック" charset="-128"/>
                <a:cs typeface="ＭＳ Ｐゴシック" charset="-128"/>
              </a:rPr>
            </a:br>
            <a:r>
              <a:rPr lang="en-US" sz="2800">
                <a:latin typeface="Arial" charset="0"/>
                <a:ea typeface="ＭＳ Ｐゴシック" charset="-128"/>
                <a:cs typeface="ＭＳ Ｐゴシック" charset="-128"/>
              </a:rPr>
              <a:t>   &lt;</a:t>
            </a:r>
            <a:r>
              <a:rPr lang="en-US" sz="28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xs:element</a:t>
            </a:r>
            <a:r>
              <a:rPr lang="en-US" sz="2800">
                <a:latin typeface="Arial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2800">
                <a:solidFill>
                  <a:srgbClr val="CC33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name</a:t>
            </a:r>
            <a:r>
              <a:rPr lang="en-US" sz="2800">
                <a:latin typeface="Arial" charset="0"/>
                <a:ea typeface="ＭＳ Ｐゴシック" charset="-128"/>
                <a:cs typeface="ＭＳ Ｐゴシック" charset="-128"/>
              </a:rPr>
              <a:t>=“person” </a:t>
            </a:r>
            <a:r>
              <a:rPr lang="en-US" sz="2800">
                <a:solidFill>
                  <a:srgbClr val="CC33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type</a:t>
            </a:r>
            <a:r>
              <a:rPr lang="en-US" sz="2800">
                <a:latin typeface="Arial" charset="0"/>
                <a:ea typeface="ＭＳ Ｐゴシック" charset="-128"/>
                <a:cs typeface="ＭＳ Ｐゴシック" charset="-128"/>
              </a:rPr>
              <a:t>=“</a:t>
            </a:r>
            <a:r>
              <a:rPr lang="en-US" sz="2800">
                <a:solidFill>
                  <a:schemeClr val="accent2"/>
                </a:solidFill>
                <a:latin typeface="Arial" charset="0"/>
                <a:ea typeface="ＭＳ Ｐゴシック" charset="-128"/>
                <a:cs typeface="ＭＳ Ｐゴシック" charset="-128"/>
              </a:rPr>
              <a:t>ttt</a:t>
            </a:r>
            <a:r>
              <a:rPr lang="en-US" sz="2800">
                <a:latin typeface="Arial" charset="0"/>
                <a:ea typeface="ＭＳ Ｐゴシック" charset="-128"/>
                <a:cs typeface="ＭＳ Ｐゴシック" charset="-128"/>
              </a:rPr>
              <a:t>”/&gt;</a:t>
            </a:r>
            <a:br>
              <a:rPr lang="en-US" sz="2800">
                <a:latin typeface="Arial" charset="0"/>
                <a:ea typeface="ＭＳ Ｐゴシック" charset="-128"/>
                <a:cs typeface="ＭＳ Ｐゴシック" charset="-128"/>
              </a:rPr>
            </a:br>
            <a:r>
              <a:rPr lang="en-US" sz="2800">
                <a:latin typeface="Arial" charset="0"/>
                <a:ea typeface="ＭＳ Ｐゴシック" charset="-128"/>
                <a:cs typeface="ＭＳ Ｐゴシック" charset="-128"/>
              </a:rPr>
              <a:t/>
            </a:r>
            <a:br>
              <a:rPr lang="en-US" sz="2800">
                <a:latin typeface="Arial" charset="0"/>
                <a:ea typeface="ＭＳ Ｐゴシック" charset="-128"/>
                <a:cs typeface="ＭＳ Ｐゴシック" charset="-128"/>
              </a:rPr>
            </a:br>
            <a:r>
              <a:rPr lang="en-US" sz="2800">
                <a:latin typeface="Arial" charset="0"/>
                <a:ea typeface="ＭＳ Ｐゴシック" charset="-128"/>
                <a:cs typeface="ＭＳ Ｐゴシック" charset="-128"/>
              </a:rPr>
              <a:t>   &lt;</a:t>
            </a:r>
            <a:r>
              <a:rPr lang="en-US" sz="28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xs:complexType </a:t>
            </a:r>
            <a:r>
              <a:rPr lang="en-US" sz="2800">
                <a:solidFill>
                  <a:srgbClr val="CC33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name</a:t>
            </a:r>
            <a:r>
              <a:rPr lang="en-US" sz="2800">
                <a:latin typeface="Arial" charset="0"/>
                <a:ea typeface="ＭＳ Ｐゴシック" charset="-128"/>
                <a:cs typeface="ＭＳ Ｐゴシック" charset="-128"/>
              </a:rPr>
              <a:t>=“</a:t>
            </a:r>
            <a:r>
              <a:rPr lang="en-US" sz="2800">
                <a:solidFill>
                  <a:schemeClr val="accent2"/>
                </a:solidFill>
                <a:latin typeface="Arial" charset="0"/>
                <a:ea typeface="ＭＳ Ｐゴシック" charset="-128"/>
                <a:cs typeface="ＭＳ Ｐゴシック" charset="-128"/>
              </a:rPr>
              <a:t>ttt</a:t>
            </a:r>
            <a:r>
              <a:rPr lang="en-US" sz="2800">
                <a:latin typeface="Arial" charset="0"/>
                <a:ea typeface="ＭＳ Ｐゴシック" charset="-128"/>
                <a:cs typeface="ＭＳ Ｐゴシック" charset="-128"/>
              </a:rPr>
              <a:t>”&gt;</a:t>
            </a:r>
            <a:br>
              <a:rPr lang="en-US" sz="2800">
                <a:latin typeface="Arial" charset="0"/>
                <a:ea typeface="ＭＳ Ｐゴシック" charset="-128"/>
                <a:cs typeface="ＭＳ Ｐゴシック" charset="-128"/>
              </a:rPr>
            </a:br>
            <a:r>
              <a:rPr lang="en-US" sz="2800">
                <a:latin typeface="Arial" charset="0"/>
                <a:ea typeface="ＭＳ Ｐゴシック" charset="-128"/>
                <a:cs typeface="ＭＳ Ｐゴシック" charset="-128"/>
              </a:rPr>
              <a:t>             [define here the type ttt]</a:t>
            </a:r>
            <a:br>
              <a:rPr lang="en-US" sz="2800">
                <a:latin typeface="Arial" charset="0"/>
                <a:ea typeface="ＭＳ Ｐゴシック" charset="-128"/>
                <a:cs typeface="ＭＳ Ｐゴシック" charset="-128"/>
              </a:rPr>
            </a:br>
            <a:r>
              <a:rPr lang="en-US" sz="2800">
                <a:latin typeface="Arial" charset="0"/>
                <a:ea typeface="ＭＳ Ｐゴシック" charset="-128"/>
                <a:cs typeface="ＭＳ Ｐゴシック" charset="-128"/>
              </a:rPr>
              <a:t>   &lt;/</a:t>
            </a:r>
            <a:r>
              <a:rPr lang="en-US" sz="28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xs:complexType&gt;</a:t>
            </a:r>
          </a:p>
        </p:txBody>
      </p:sp>
      <p:sp>
        <p:nvSpPr>
          <p:cNvPr id="83973" name="Rectangle 4"/>
          <p:cNvSpPr>
            <a:spLocks noChangeArrowheads="1"/>
          </p:cNvSpPr>
          <p:nvPr/>
        </p:nvSpPr>
        <p:spPr bwMode="auto">
          <a:xfrm>
            <a:off x="1157288" y="6273800"/>
            <a:ext cx="6402387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>
                <a:solidFill>
                  <a:srgbClr val="FF33CC"/>
                </a:solidFill>
                <a:latin typeface="Arial" charset="0"/>
              </a:rPr>
              <a:t>Global types: can be reused in other elements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Local v.s. Global Elements</a:t>
            </a:r>
          </a:p>
        </p:txBody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Local element: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      &lt;</a:t>
            </a:r>
            <a:r>
              <a:rPr lang="en-US" sz="20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xs:complexType </a:t>
            </a:r>
            <a:r>
              <a:rPr lang="en-US" sz="2000">
                <a:solidFill>
                  <a:srgbClr val="CC33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name</a:t>
            </a: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=“ttt”&gt;</a:t>
            </a:r>
            <a:b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</a:b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      &lt;</a:t>
            </a:r>
            <a:r>
              <a:rPr lang="en-US" sz="20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xs:sequence</a:t>
            </a: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&gt; </a:t>
            </a:r>
            <a:b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</a:b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           &lt;</a:t>
            </a:r>
            <a:r>
              <a:rPr lang="en-US" sz="20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xs:element</a:t>
            </a: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2000">
                <a:solidFill>
                  <a:srgbClr val="CC33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name</a:t>
            </a: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=“address” </a:t>
            </a:r>
            <a:r>
              <a:rPr lang="en-US" sz="2000">
                <a:solidFill>
                  <a:srgbClr val="CC33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type</a:t>
            </a: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=“...”/&gt;...</a:t>
            </a:r>
            <a:b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</a:b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      &lt;/</a:t>
            </a:r>
            <a:r>
              <a:rPr lang="en-US" sz="20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xs:sequence</a:t>
            </a: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&gt;</a:t>
            </a:r>
            <a:b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</a:b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  &lt;/</a:t>
            </a:r>
            <a:r>
              <a:rPr lang="en-US" sz="20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xs:complexType&gt;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Global element:</a:t>
            </a:r>
            <a:b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</a:b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   &lt;</a:t>
            </a:r>
            <a:r>
              <a:rPr lang="en-US" sz="20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xs:element</a:t>
            </a: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2000">
                <a:solidFill>
                  <a:srgbClr val="CC33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name</a:t>
            </a: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=“</a:t>
            </a:r>
            <a:r>
              <a:rPr lang="en-US" sz="2000">
                <a:solidFill>
                  <a:schemeClr val="accent2"/>
                </a:solidFill>
                <a:latin typeface="Arial" charset="0"/>
                <a:ea typeface="ＭＳ Ｐゴシック" charset="-128"/>
                <a:cs typeface="ＭＳ Ｐゴシック" charset="-128"/>
              </a:rPr>
              <a:t>address</a:t>
            </a: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” </a:t>
            </a:r>
            <a:r>
              <a:rPr lang="en-US" sz="2000">
                <a:solidFill>
                  <a:srgbClr val="CC33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type</a:t>
            </a: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=“...”/&gt;</a:t>
            </a:r>
            <a:b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</a:b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/>
            </a:r>
            <a:b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</a:b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   &lt;</a:t>
            </a:r>
            <a:r>
              <a:rPr lang="en-US" sz="20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xs:complexType </a:t>
            </a:r>
            <a:r>
              <a:rPr lang="en-US" sz="2000">
                <a:solidFill>
                  <a:srgbClr val="CC33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name</a:t>
            </a: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=“ttt”&gt;</a:t>
            </a:r>
            <a:b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</a:b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        &lt;</a:t>
            </a:r>
            <a:r>
              <a:rPr lang="en-US" sz="20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xs:sequence&gt;</a:t>
            </a:r>
            <a:br>
              <a:rPr lang="en-US" sz="20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</a:br>
            <a:r>
              <a:rPr lang="en-US" sz="20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          </a:t>
            </a: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&lt;</a:t>
            </a:r>
            <a:r>
              <a:rPr lang="en-US" sz="20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xs:element</a:t>
            </a: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2000">
                <a:solidFill>
                  <a:srgbClr val="CC33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ref</a:t>
            </a: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=“</a:t>
            </a:r>
            <a:r>
              <a:rPr lang="en-US" sz="2000">
                <a:solidFill>
                  <a:schemeClr val="accent2"/>
                </a:solidFill>
                <a:latin typeface="Arial" charset="0"/>
                <a:ea typeface="ＭＳ Ｐゴシック" charset="-128"/>
                <a:cs typeface="ＭＳ Ｐゴシック" charset="-128"/>
              </a:rPr>
              <a:t>address</a:t>
            </a: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”/&gt;  ...</a:t>
            </a:r>
            <a:b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</a:b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      &lt;/</a:t>
            </a:r>
            <a:r>
              <a:rPr lang="en-US" sz="20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xs:sequence</a:t>
            </a: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&gt;</a:t>
            </a:r>
            <a:b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</a:b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  &lt;/</a:t>
            </a:r>
            <a:r>
              <a:rPr lang="en-US" sz="20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xs:complexType&gt;</a:t>
            </a:r>
            <a:endParaRPr lang="en-US" sz="200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84997" name="Rectangle 4"/>
          <p:cNvSpPr>
            <a:spLocks noChangeArrowheads="1"/>
          </p:cNvSpPr>
          <p:nvPr/>
        </p:nvSpPr>
        <p:spPr bwMode="auto">
          <a:xfrm>
            <a:off x="4594225" y="6203950"/>
            <a:ext cx="4198938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>
                <a:solidFill>
                  <a:srgbClr val="FF33CC"/>
                </a:solidFill>
                <a:latin typeface="Arial" charset="0"/>
              </a:rPr>
              <a:t>Global elements: like in DTDs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FFE14BB-79C9-9E45-9615-90E1BFF25F64}" type="slidenum">
              <a:rPr lang="en-US"/>
              <a:pPr/>
              <a:t>44</a:t>
            </a:fld>
            <a:endParaRPr lang="en-US"/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Regular Expressions</a:t>
            </a:r>
          </a:p>
        </p:txBody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1138" y="1981200"/>
            <a:ext cx="848995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>
                <a:latin typeface="Arial" charset="0"/>
                <a:ea typeface="ＭＳ Ｐゴシック" charset="-128"/>
                <a:cs typeface="ＭＳ Ｐゴシック" charset="-128"/>
              </a:rPr>
              <a:t>Recall the element-type-element alternation:</a:t>
            </a:r>
          </a:p>
          <a:p>
            <a:pPr eaLnBrk="1" hangingPunct="1">
              <a:buFontTx/>
              <a:buNone/>
            </a:pPr>
            <a:r>
              <a:rPr lang="en-US" sz="1800">
                <a:latin typeface="Arial" charset="0"/>
                <a:ea typeface="ＭＳ Ｐゴシック" charset="-128"/>
                <a:cs typeface="ＭＳ Ｐゴシック" charset="-128"/>
              </a:rPr>
              <a:t>                  &lt;</a:t>
            </a:r>
            <a:r>
              <a:rPr lang="en-US" sz="18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xs:complexType </a:t>
            </a:r>
            <a:r>
              <a:rPr lang="en-US" sz="1800">
                <a:solidFill>
                  <a:srgbClr val="CC33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name</a:t>
            </a:r>
            <a:r>
              <a:rPr lang="en-US" sz="1800">
                <a:latin typeface="Arial" charset="0"/>
                <a:ea typeface="ＭＳ Ｐゴシック" charset="-128"/>
                <a:cs typeface="ＭＳ Ｐゴシック" charset="-128"/>
              </a:rPr>
              <a:t>=“....”&gt;</a:t>
            </a:r>
            <a:br>
              <a:rPr lang="en-US" sz="1800">
                <a:latin typeface="Arial" charset="0"/>
                <a:ea typeface="ＭＳ Ｐゴシック" charset="-128"/>
                <a:cs typeface="ＭＳ Ｐゴシック" charset="-128"/>
              </a:rPr>
            </a:br>
            <a:r>
              <a:rPr lang="en-US" sz="1800">
                <a:latin typeface="Arial" charset="0"/>
                <a:ea typeface="ＭＳ Ｐゴシック" charset="-128"/>
                <a:cs typeface="ＭＳ Ｐゴシック" charset="-128"/>
              </a:rPr>
              <a:t>                        [regular expression on elements]</a:t>
            </a:r>
            <a:br>
              <a:rPr lang="en-US" sz="1800">
                <a:latin typeface="Arial" charset="0"/>
                <a:ea typeface="ＭＳ Ｐゴシック" charset="-128"/>
                <a:cs typeface="ＭＳ Ｐゴシック" charset="-128"/>
              </a:rPr>
            </a:br>
            <a:r>
              <a:rPr lang="en-US" sz="1800">
                <a:latin typeface="Arial" charset="0"/>
                <a:ea typeface="ＭＳ Ｐゴシック" charset="-128"/>
                <a:cs typeface="ＭＳ Ｐゴシック" charset="-128"/>
              </a:rPr>
              <a:t>              &lt;/</a:t>
            </a:r>
            <a:r>
              <a:rPr lang="en-US" sz="18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xs:complexType&gt;</a:t>
            </a:r>
          </a:p>
          <a:p>
            <a:pPr eaLnBrk="1" hangingPunct="1">
              <a:buFontTx/>
              <a:buNone/>
            </a:pPr>
            <a:r>
              <a:rPr lang="en-US" sz="2400">
                <a:latin typeface="Arial" charset="0"/>
                <a:ea typeface="ＭＳ Ｐゴシック" charset="-128"/>
                <a:cs typeface="ＭＳ Ｐゴシック" charset="-128"/>
              </a:rPr>
              <a:t>Regular expressions:</a:t>
            </a:r>
          </a:p>
          <a:p>
            <a:pPr eaLnBrk="1" hangingPunct="1"/>
            <a:r>
              <a:rPr lang="en-US" sz="1800">
                <a:latin typeface="Arial" charset="0"/>
                <a:ea typeface="ＭＳ Ｐゴシック" charset="-128"/>
                <a:cs typeface="ＭＳ Ｐゴシック" charset="-128"/>
              </a:rPr>
              <a:t>&lt;</a:t>
            </a:r>
            <a:r>
              <a:rPr lang="en-US" sz="18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xs:sequence</a:t>
            </a:r>
            <a:r>
              <a:rPr lang="en-US" sz="1800">
                <a:latin typeface="Arial" charset="0"/>
                <a:ea typeface="ＭＳ Ｐゴシック" charset="-128"/>
                <a:cs typeface="ＭＳ Ｐゴシック" charset="-128"/>
              </a:rPr>
              <a:t>&gt; A B C &lt;/...&gt;                                       = A B C</a:t>
            </a:r>
          </a:p>
          <a:p>
            <a:pPr eaLnBrk="1" hangingPunct="1"/>
            <a:r>
              <a:rPr lang="en-US" sz="1800">
                <a:latin typeface="Arial" charset="0"/>
                <a:ea typeface="ＭＳ Ｐゴシック" charset="-128"/>
                <a:cs typeface="ＭＳ Ｐゴシック" charset="-128"/>
              </a:rPr>
              <a:t>&lt;</a:t>
            </a:r>
            <a:r>
              <a:rPr lang="en-US" sz="18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xs:choice</a:t>
            </a:r>
            <a:r>
              <a:rPr lang="en-US" sz="1800">
                <a:latin typeface="Arial" charset="0"/>
                <a:ea typeface="ＭＳ Ｐゴシック" charset="-128"/>
                <a:cs typeface="ＭＳ Ｐゴシック" charset="-128"/>
              </a:rPr>
              <a:t>&gt; A B C &lt;/...&gt;                                            = A | B | C</a:t>
            </a:r>
          </a:p>
          <a:p>
            <a:pPr eaLnBrk="1" hangingPunct="1"/>
            <a:r>
              <a:rPr lang="en-US" sz="1800">
                <a:latin typeface="Arial" charset="0"/>
                <a:ea typeface="ＭＳ Ｐゴシック" charset="-128"/>
                <a:cs typeface="ＭＳ Ｐゴシック" charset="-128"/>
              </a:rPr>
              <a:t>&lt;</a:t>
            </a:r>
            <a:r>
              <a:rPr lang="en-US" sz="18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xs:group</a:t>
            </a:r>
            <a:r>
              <a:rPr lang="en-US" sz="1800">
                <a:latin typeface="Arial" charset="0"/>
                <a:ea typeface="ＭＳ Ｐゴシック" charset="-128"/>
                <a:cs typeface="ＭＳ Ｐゴシック" charset="-128"/>
              </a:rPr>
              <a:t>&gt; A B C &lt;/...&gt;                                             = (A  B  C)</a:t>
            </a:r>
          </a:p>
          <a:p>
            <a:pPr eaLnBrk="1" hangingPunct="1"/>
            <a:r>
              <a:rPr lang="en-US" sz="1800">
                <a:latin typeface="Arial" charset="0"/>
                <a:ea typeface="ＭＳ Ｐゴシック" charset="-128"/>
                <a:cs typeface="ＭＳ Ｐゴシック" charset="-128"/>
              </a:rPr>
              <a:t>&lt;</a:t>
            </a:r>
            <a:r>
              <a:rPr lang="en-US" sz="18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xs:... </a:t>
            </a:r>
            <a:r>
              <a:rPr lang="en-US" sz="1800">
                <a:solidFill>
                  <a:srgbClr val="CC33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minOccurs</a:t>
            </a:r>
            <a:r>
              <a:rPr lang="en-US" sz="1800">
                <a:latin typeface="Arial" charset="0"/>
                <a:ea typeface="ＭＳ Ｐゴシック" charset="-128"/>
                <a:cs typeface="ＭＳ Ｐゴシック" charset="-128"/>
              </a:rPr>
              <a:t>=“0”</a:t>
            </a:r>
            <a:r>
              <a:rPr lang="en-US" sz="18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800">
                <a:solidFill>
                  <a:srgbClr val="CC33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maxOccurs</a:t>
            </a:r>
            <a:r>
              <a:rPr lang="en-US" sz="1800">
                <a:latin typeface="Arial" charset="0"/>
                <a:ea typeface="ＭＳ Ｐゴシック" charset="-128"/>
                <a:cs typeface="ＭＳ Ｐゴシック" charset="-128"/>
              </a:rPr>
              <a:t>=“unbounded”&gt; ..&lt;/...&gt;   = (...)*</a:t>
            </a:r>
          </a:p>
          <a:p>
            <a:pPr eaLnBrk="1" hangingPunct="1"/>
            <a:r>
              <a:rPr lang="en-US" sz="1800">
                <a:latin typeface="Arial" charset="0"/>
                <a:ea typeface="ＭＳ Ｐゴシック" charset="-128"/>
                <a:cs typeface="ＭＳ Ｐゴシック" charset="-128"/>
              </a:rPr>
              <a:t>&lt;</a:t>
            </a:r>
            <a:r>
              <a:rPr lang="en-US" sz="18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xs:... </a:t>
            </a:r>
            <a:r>
              <a:rPr lang="en-US" sz="1800">
                <a:solidFill>
                  <a:srgbClr val="CC33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minOccurs</a:t>
            </a:r>
            <a:r>
              <a:rPr lang="en-US" sz="1800">
                <a:latin typeface="Arial" charset="0"/>
                <a:ea typeface="ＭＳ Ｐゴシック" charset="-128"/>
                <a:cs typeface="ＭＳ Ｐゴシック" charset="-128"/>
              </a:rPr>
              <a:t>=“0”</a:t>
            </a:r>
            <a:r>
              <a:rPr lang="en-US" sz="18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800">
                <a:solidFill>
                  <a:srgbClr val="CC33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maxOccurs</a:t>
            </a:r>
            <a:r>
              <a:rPr lang="en-US" sz="1800">
                <a:latin typeface="Arial" charset="0"/>
                <a:ea typeface="ＭＳ Ｐゴシック" charset="-128"/>
                <a:cs typeface="ＭＳ Ｐゴシック" charset="-128"/>
              </a:rPr>
              <a:t>=“1”&gt; ..&lt;/...&gt;          = (...)?</a:t>
            </a:r>
          </a:p>
          <a:p>
            <a:pPr eaLnBrk="1" hangingPunct="1"/>
            <a:endParaRPr lang="en-US" sz="180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Local Names</a:t>
            </a:r>
          </a:p>
        </p:txBody>
      </p:sp>
      <p:sp>
        <p:nvSpPr>
          <p:cNvPr id="459779" name="Rectangle 3"/>
          <p:cNvSpPr>
            <a:spLocks noChangeArrowheads="1"/>
          </p:cNvSpPr>
          <p:nvPr/>
        </p:nvSpPr>
        <p:spPr bwMode="auto">
          <a:xfrm>
            <a:off x="2819400" y="1828800"/>
            <a:ext cx="5262563" cy="47815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>
                <a:latin typeface="Arial" charset="0"/>
              </a:rPr>
              <a:t>&lt;</a:t>
            </a:r>
            <a:r>
              <a:rPr lang="en-US" sz="1400">
                <a:solidFill>
                  <a:srgbClr val="006600"/>
                </a:solidFill>
                <a:latin typeface="Arial" charset="0"/>
              </a:rPr>
              <a:t>xs:element</a:t>
            </a:r>
            <a:r>
              <a:rPr lang="en-US" sz="1400">
                <a:latin typeface="Arial" charset="0"/>
              </a:rPr>
              <a:t> </a:t>
            </a:r>
            <a:r>
              <a:rPr lang="en-US" sz="1400">
                <a:solidFill>
                  <a:srgbClr val="CC3300"/>
                </a:solidFill>
                <a:latin typeface="Arial" charset="0"/>
              </a:rPr>
              <a:t>name</a:t>
            </a:r>
            <a:r>
              <a:rPr lang="en-US" sz="1400">
                <a:latin typeface="Arial" charset="0"/>
              </a:rPr>
              <a:t>=“person”&gt;</a:t>
            </a:r>
            <a:br>
              <a:rPr lang="en-US" sz="1400">
                <a:latin typeface="Arial" charset="0"/>
              </a:rPr>
            </a:br>
            <a:r>
              <a:rPr lang="en-US" sz="1400">
                <a:latin typeface="Arial" charset="0"/>
              </a:rPr>
              <a:t>  &lt;</a:t>
            </a:r>
            <a:r>
              <a:rPr lang="en-US" sz="1400">
                <a:solidFill>
                  <a:srgbClr val="006600"/>
                </a:solidFill>
                <a:latin typeface="Arial" charset="0"/>
              </a:rPr>
              <a:t>xs:complexType</a:t>
            </a:r>
            <a:r>
              <a:rPr lang="en-US" sz="1400">
                <a:latin typeface="Arial" charset="0"/>
              </a:rPr>
              <a:t>&gt;</a:t>
            </a:r>
            <a:br>
              <a:rPr lang="en-US" sz="1400">
                <a:latin typeface="Arial" charset="0"/>
              </a:rPr>
            </a:br>
            <a:r>
              <a:rPr lang="en-US" sz="1400">
                <a:latin typeface="Arial" charset="0"/>
              </a:rPr>
              <a:t>         .  .  .  .  .</a:t>
            </a:r>
            <a:br>
              <a:rPr lang="en-US" sz="1400">
                <a:latin typeface="Arial" charset="0"/>
              </a:rPr>
            </a:br>
            <a:r>
              <a:rPr lang="en-US" sz="1400">
                <a:latin typeface="Arial" charset="0"/>
              </a:rPr>
              <a:t>      &lt;</a:t>
            </a:r>
            <a:r>
              <a:rPr lang="en-US" sz="1400">
                <a:solidFill>
                  <a:srgbClr val="006600"/>
                </a:solidFill>
                <a:latin typeface="Arial" charset="0"/>
              </a:rPr>
              <a:t>xs:element</a:t>
            </a:r>
            <a:r>
              <a:rPr lang="en-US" sz="1400">
                <a:latin typeface="Arial" charset="0"/>
              </a:rPr>
              <a:t> </a:t>
            </a:r>
            <a:r>
              <a:rPr lang="en-US" sz="1400">
                <a:solidFill>
                  <a:srgbClr val="CC3300"/>
                </a:solidFill>
                <a:latin typeface="Arial" charset="0"/>
              </a:rPr>
              <a:t>name</a:t>
            </a:r>
            <a:r>
              <a:rPr lang="en-US" sz="1400">
                <a:latin typeface="Arial" charset="0"/>
              </a:rPr>
              <a:t>=“name”&gt;</a:t>
            </a:r>
            <a:br>
              <a:rPr lang="en-US" sz="1400">
                <a:latin typeface="Arial" charset="0"/>
              </a:rPr>
            </a:br>
            <a:r>
              <a:rPr lang="en-US" sz="1400">
                <a:latin typeface="Arial" charset="0"/>
              </a:rPr>
              <a:t>              &lt;</a:t>
            </a:r>
            <a:r>
              <a:rPr lang="en-US" sz="1400">
                <a:solidFill>
                  <a:srgbClr val="006600"/>
                </a:solidFill>
                <a:latin typeface="Arial" charset="0"/>
              </a:rPr>
              <a:t>xs:complexType</a:t>
            </a:r>
            <a:r>
              <a:rPr lang="en-US" sz="1400">
                <a:latin typeface="Arial" charset="0"/>
              </a:rPr>
              <a:t>&gt;</a:t>
            </a:r>
            <a:br>
              <a:rPr lang="en-US" sz="1400">
                <a:latin typeface="Arial" charset="0"/>
              </a:rPr>
            </a:br>
            <a:r>
              <a:rPr lang="en-US" sz="1400">
                <a:latin typeface="Arial" charset="0"/>
              </a:rPr>
              <a:t>                    &lt;</a:t>
            </a:r>
            <a:r>
              <a:rPr lang="en-US" sz="1400">
                <a:solidFill>
                  <a:srgbClr val="006600"/>
                </a:solidFill>
                <a:latin typeface="Arial" charset="0"/>
              </a:rPr>
              <a:t>xs:sequence</a:t>
            </a:r>
            <a:r>
              <a:rPr lang="en-US" sz="1400">
                <a:latin typeface="Arial" charset="0"/>
              </a:rPr>
              <a:t>&gt;</a:t>
            </a:r>
            <a:br>
              <a:rPr lang="en-US" sz="1400">
                <a:latin typeface="Arial" charset="0"/>
              </a:rPr>
            </a:br>
            <a:r>
              <a:rPr lang="en-US" sz="1400">
                <a:latin typeface="Arial" charset="0"/>
              </a:rPr>
              <a:t>                         &lt;</a:t>
            </a:r>
            <a:r>
              <a:rPr lang="en-US" sz="1400">
                <a:solidFill>
                  <a:srgbClr val="006600"/>
                </a:solidFill>
                <a:latin typeface="Arial" charset="0"/>
              </a:rPr>
              <a:t>xs:element</a:t>
            </a:r>
            <a:r>
              <a:rPr lang="en-US" sz="1400">
                <a:latin typeface="Arial" charset="0"/>
              </a:rPr>
              <a:t> </a:t>
            </a:r>
            <a:r>
              <a:rPr lang="en-US" sz="1400">
                <a:solidFill>
                  <a:srgbClr val="CC3300"/>
                </a:solidFill>
                <a:latin typeface="Arial" charset="0"/>
              </a:rPr>
              <a:t>name</a:t>
            </a:r>
            <a:r>
              <a:rPr lang="en-US" sz="1400">
                <a:latin typeface="Arial" charset="0"/>
              </a:rPr>
              <a:t>=“firstname” </a:t>
            </a:r>
            <a:r>
              <a:rPr lang="en-US" sz="1400">
                <a:solidFill>
                  <a:srgbClr val="CC3300"/>
                </a:solidFill>
                <a:latin typeface="Arial" charset="0"/>
              </a:rPr>
              <a:t>type</a:t>
            </a:r>
            <a:r>
              <a:rPr lang="en-US" sz="1400">
                <a:latin typeface="Arial" charset="0"/>
              </a:rPr>
              <a:t>=“xs:string”/&gt;</a:t>
            </a:r>
            <a:br>
              <a:rPr lang="en-US" sz="1400">
                <a:latin typeface="Arial" charset="0"/>
              </a:rPr>
            </a:br>
            <a:r>
              <a:rPr lang="en-US" sz="1400">
                <a:latin typeface="Arial" charset="0"/>
              </a:rPr>
              <a:t>                         &lt;</a:t>
            </a:r>
            <a:r>
              <a:rPr lang="en-US" sz="1400">
                <a:solidFill>
                  <a:srgbClr val="006600"/>
                </a:solidFill>
                <a:latin typeface="Arial" charset="0"/>
              </a:rPr>
              <a:t>xs:element</a:t>
            </a:r>
            <a:r>
              <a:rPr lang="en-US" sz="1400">
                <a:latin typeface="Arial" charset="0"/>
              </a:rPr>
              <a:t> </a:t>
            </a:r>
            <a:r>
              <a:rPr lang="en-US" sz="1400">
                <a:solidFill>
                  <a:srgbClr val="CC3300"/>
                </a:solidFill>
                <a:latin typeface="Arial" charset="0"/>
              </a:rPr>
              <a:t>name</a:t>
            </a:r>
            <a:r>
              <a:rPr lang="en-US" sz="1400">
                <a:latin typeface="Arial" charset="0"/>
              </a:rPr>
              <a:t>=“lastname” </a:t>
            </a:r>
            <a:r>
              <a:rPr lang="en-US" sz="1400">
                <a:solidFill>
                  <a:srgbClr val="CC3300"/>
                </a:solidFill>
                <a:latin typeface="Arial" charset="0"/>
              </a:rPr>
              <a:t>type</a:t>
            </a:r>
            <a:r>
              <a:rPr lang="en-US" sz="1400">
                <a:latin typeface="Arial" charset="0"/>
              </a:rPr>
              <a:t>=“xs:string”/&gt;</a:t>
            </a:r>
            <a:br>
              <a:rPr lang="en-US" sz="1400">
                <a:latin typeface="Arial" charset="0"/>
              </a:rPr>
            </a:br>
            <a:r>
              <a:rPr lang="en-US" sz="1400">
                <a:latin typeface="Arial" charset="0"/>
              </a:rPr>
              <a:t>              &lt;/</a:t>
            </a:r>
            <a:r>
              <a:rPr lang="en-US" sz="1400">
                <a:solidFill>
                  <a:srgbClr val="006600"/>
                </a:solidFill>
                <a:latin typeface="Arial" charset="0"/>
              </a:rPr>
              <a:t>xs:sequence</a:t>
            </a:r>
            <a:r>
              <a:rPr lang="en-US" sz="1400">
                <a:latin typeface="Arial" charset="0"/>
              </a:rPr>
              <a:t>&gt;</a:t>
            </a:r>
            <a:br>
              <a:rPr lang="en-US" sz="1400">
                <a:latin typeface="Arial" charset="0"/>
              </a:rPr>
            </a:br>
            <a:r>
              <a:rPr lang="en-US" sz="1400">
                <a:latin typeface="Arial" charset="0"/>
              </a:rPr>
              <a:t>      &lt;/</a:t>
            </a:r>
            <a:r>
              <a:rPr lang="en-US" sz="1400">
                <a:solidFill>
                  <a:srgbClr val="006600"/>
                </a:solidFill>
                <a:latin typeface="Arial" charset="0"/>
              </a:rPr>
              <a:t>xs:element</a:t>
            </a:r>
            <a:r>
              <a:rPr lang="en-US" sz="1400">
                <a:latin typeface="Arial" charset="0"/>
              </a:rPr>
              <a:t>&gt;</a:t>
            </a:r>
            <a:br>
              <a:rPr lang="en-US" sz="1400">
                <a:latin typeface="Arial" charset="0"/>
              </a:rPr>
            </a:br>
            <a:r>
              <a:rPr lang="en-US" sz="1400">
                <a:latin typeface="Arial" charset="0"/>
              </a:rPr>
              <a:t>       .   .  .  .</a:t>
            </a:r>
            <a:br>
              <a:rPr lang="en-US" sz="1400">
                <a:latin typeface="Arial" charset="0"/>
              </a:rPr>
            </a:br>
            <a:r>
              <a:rPr lang="en-US" sz="1400">
                <a:latin typeface="Arial" charset="0"/>
              </a:rPr>
              <a:t> &lt;/</a:t>
            </a:r>
            <a:r>
              <a:rPr lang="en-US" sz="1400">
                <a:solidFill>
                  <a:srgbClr val="006600"/>
                </a:solidFill>
                <a:latin typeface="Arial" charset="0"/>
              </a:rPr>
              <a:t>xs:complexType</a:t>
            </a:r>
            <a:r>
              <a:rPr lang="en-US" sz="1400">
                <a:latin typeface="Arial" charset="0"/>
              </a:rPr>
              <a:t>&gt;</a:t>
            </a:r>
            <a:br>
              <a:rPr lang="en-US" sz="1400">
                <a:latin typeface="Arial" charset="0"/>
              </a:rPr>
            </a:br>
            <a:r>
              <a:rPr lang="en-US" sz="1400">
                <a:latin typeface="Arial" charset="0"/>
              </a:rPr>
              <a:t>&lt;/</a:t>
            </a:r>
            <a:r>
              <a:rPr lang="en-US" sz="1400">
                <a:solidFill>
                  <a:srgbClr val="006600"/>
                </a:solidFill>
                <a:latin typeface="Arial" charset="0"/>
              </a:rPr>
              <a:t>xs:element</a:t>
            </a:r>
            <a:r>
              <a:rPr lang="en-US" sz="1400">
                <a:latin typeface="Arial" charset="0"/>
              </a:rPr>
              <a:t>&gt;</a:t>
            </a:r>
          </a:p>
          <a:p>
            <a:pPr eaLnBrk="0" hangingPunct="0">
              <a:spcBef>
                <a:spcPct val="50000"/>
              </a:spcBef>
            </a:pPr>
            <a:endParaRPr lang="en-US" sz="1400">
              <a:latin typeface="Arial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400">
                <a:latin typeface="Arial" charset="0"/>
              </a:rPr>
              <a:t>&lt;</a:t>
            </a:r>
            <a:r>
              <a:rPr lang="en-US" sz="1400">
                <a:solidFill>
                  <a:srgbClr val="006600"/>
                </a:solidFill>
                <a:latin typeface="Arial" charset="0"/>
              </a:rPr>
              <a:t>xs:element</a:t>
            </a:r>
            <a:r>
              <a:rPr lang="en-US" sz="1400">
                <a:latin typeface="Arial" charset="0"/>
              </a:rPr>
              <a:t> </a:t>
            </a:r>
            <a:r>
              <a:rPr lang="en-US" sz="1400">
                <a:solidFill>
                  <a:srgbClr val="CC3300"/>
                </a:solidFill>
                <a:latin typeface="Arial" charset="0"/>
              </a:rPr>
              <a:t>name</a:t>
            </a:r>
            <a:r>
              <a:rPr lang="en-US" sz="1400">
                <a:latin typeface="Arial" charset="0"/>
              </a:rPr>
              <a:t>=“product”&gt;</a:t>
            </a:r>
            <a:br>
              <a:rPr lang="en-US" sz="1400">
                <a:latin typeface="Arial" charset="0"/>
              </a:rPr>
            </a:br>
            <a:r>
              <a:rPr lang="en-US" sz="1400">
                <a:latin typeface="Arial" charset="0"/>
              </a:rPr>
              <a:t>  &lt;</a:t>
            </a:r>
            <a:r>
              <a:rPr lang="en-US" sz="1400">
                <a:solidFill>
                  <a:srgbClr val="006600"/>
                </a:solidFill>
                <a:latin typeface="Arial" charset="0"/>
              </a:rPr>
              <a:t>xs:complexType</a:t>
            </a:r>
            <a:r>
              <a:rPr lang="en-US" sz="1400">
                <a:latin typeface="Arial" charset="0"/>
              </a:rPr>
              <a:t>&gt;</a:t>
            </a:r>
            <a:br>
              <a:rPr lang="en-US" sz="1400">
                <a:latin typeface="Arial" charset="0"/>
              </a:rPr>
            </a:br>
            <a:r>
              <a:rPr lang="en-US" sz="1400">
                <a:latin typeface="Arial" charset="0"/>
              </a:rPr>
              <a:t>         .  .  .  .  .</a:t>
            </a:r>
            <a:br>
              <a:rPr lang="en-US" sz="1400">
                <a:latin typeface="Arial" charset="0"/>
              </a:rPr>
            </a:br>
            <a:r>
              <a:rPr lang="en-US" sz="1400">
                <a:latin typeface="Arial" charset="0"/>
              </a:rPr>
              <a:t>      &lt;</a:t>
            </a:r>
            <a:r>
              <a:rPr lang="en-US" sz="1400">
                <a:solidFill>
                  <a:srgbClr val="006600"/>
                </a:solidFill>
                <a:latin typeface="Arial" charset="0"/>
              </a:rPr>
              <a:t>xs:element</a:t>
            </a:r>
            <a:r>
              <a:rPr lang="en-US" sz="1400">
                <a:latin typeface="Arial" charset="0"/>
              </a:rPr>
              <a:t> </a:t>
            </a:r>
            <a:r>
              <a:rPr lang="en-US" sz="1400">
                <a:solidFill>
                  <a:srgbClr val="CC3300"/>
                </a:solidFill>
                <a:latin typeface="Arial" charset="0"/>
              </a:rPr>
              <a:t>name</a:t>
            </a:r>
            <a:r>
              <a:rPr lang="en-US" sz="1400">
                <a:latin typeface="Arial" charset="0"/>
              </a:rPr>
              <a:t>=“name”   </a:t>
            </a:r>
            <a:r>
              <a:rPr lang="en-US" sz="1400">
                <a:solidFill>
                  <a:srgbClr val="CC3300"/>
                </a:solidFill>
                <a:latin typeface="Arial" charset="0"/>
              </a:rPr>
              <a:t>type</a:t>
            </a:r>
            <a:r>
              <a:rPr lang="en-US" sz="1400">
                <a:latin typeface="Arial" charset="0"/>
              </a:rPr>
              <a:t>=“xs:string”/&gt;</a:t>
            </a:r>
            <a:br>
              <a:rPr lang="en-US" sz="1400">
                <a:latin typeface="Arial" charset="0"/>
              </a:rPr>
            </a:br>
            <a:r>
              <a:rPr lang="en-US" sz="1400">
                <a:latin typeface="Arial" charset="0"/>
              </a:rPr>
              <a:t/>
            </a:r>
            <a:br>
              <a:rPr lang="en-US" sz="1400">
                <a:latin typeface="Arial" charset="0"/>
              </a:rPr>
            </a:br>
            <a:r>
              <a:rPr lang="en-US" sz="1400">
                <a:latin typeface="Arial" charset="0"/>
              </a:rPr>
              <a:t>  &lt;/</a:t>
            </a:r>
            <a:r>
              <a:rPr lang="en-US" sz="1400">
                <a:solidFill>
                  <a:srgbClr val="006600"/>
                </a:solidFill>
                <a:latin typeface="Arial" charset="0"/>
              </a:rPr>
              <a:t>xs:complexType</a:t>
            </a:r>
            <a:r>
              <a:rPr lang="en-US" sz="1400">
                <a:latin typeface="Arial" charset="0"/>
              </a:rPr>
              <a:t>&gt;</a:t>
            </a:r>
            <a:br>
              <a:rPr lang="en-US" sz="1400">
                <a:latin typeface="Arial" charset="0"/>
              </a:rPr>
            </a:br>
            <a:r>
              <a:rPr lang="en-US" sz="1400">
                <a:latin typeface="Arial" charset="0"/>
              </a:rPr>
              <a:t>&lt;/</a:t>
            </a:r>
            <a:r>
              <a:rPr lang="en-US" sz="1400">
                <a:solidFill>
                  <a:srgbClr val="006600"/>
                </a:solidFill>
                <a:latin typeface="Arial" charset="0"/>
              </a:rPr>
              <a:t>xs:element</a:t>
            </a:r>
            <a:r>
              <a:rPr lang="en-US" sz="1400">
                <a:latin typeface="Arial" charset="0"/>
              </a:rPr>
              <a:t>&gt;</a:t>
            </a:r>
          </a:p>
        </p:txBody>
      </p:sp>
      <p:sp>
        <p:nvSpPr>
          <p:cNvPr id="87045" name="Text Box 4"/>
          <p:cNvSpPr txBox="1">
            <a:spLocks noChangeArrowheads="1"/>
          </p:cNvSpPr>
          <p:nvPr/>
        </p:nvSpPr>
        <p:spPr bwMode="auto">
          <a:xfrm>
            <a:off x="288925" y="2174875"/>
            <a:ext cx="271145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Arial" charset="0"/>
              </a:rPr>
              <a:t>name</a:t>
            </a:r>
            <a:r>
              <a:rPr lang="en-US">
                <a:latin typeface="Arial" charset="0"/>
              </a:rPr>
              <a:t> has</a:t>
            </a:r>
          </a:p>
          <a:p>
            <a:r>
              <a:rPr lang="en-US">
                <a:latin typeface="Arial" charset="0"/>
              </a:rPr>
              <a:t>different meanings</a:t>
            </a:r>
          </a:p>
          <a:p>
            <a:r>
              <a:rPr lang="en-US">
                <a:latin typeface="Arial" charset="0"/>
              </a:rPr>
              <a:t>in </a:t>
            </a:r>
            <a:r>
              <a:rPr lang="en-US" b="1">
                <a:latin typeface="Arial" charset="0"/>
              </a:rPr>
              <a:t>person</a:t>
            </a:r>
            <a:r>
              <a:rPr lang="en-US">
                <a:latin typeface="Arial" charset="0"/>
              </a:rPr>
              <a:t> and</a:t>
            </a:r>
          </a:p>
          <a:p>
            <a:r>
              <a:rPr lang="en-US">
                <a:latin typeface="Arial" charset="0"/>
              </a:rPr>
              <a:t>in </a:t>
            </a:r>
            <a:r>
              <a:rPr lang="en-US" b="1">
                <a:latin typeface="Arial" charset="0"/>
              </a:rPr>
              <a:t>product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Subtle Use of Local Names</a:t>
            </a:r>
          </a:p>
        </p:txBody>
      </p:sp>
      <p:sp>
        <p:nvSpPr>
          <p:cNvPr id="460803" name="Rectangle 3"/>
          <p:cNvSpPr>
            <a:spLocks noChangeArrowheads="1"/>
          </p:cNvSpPr>
          <p:nvPr/>
        </p:nvSpPr>
        <p:spPr bwMode="auto">
          <a:xfrm>
            <a:off x="533400" y="1752600"/>
            <a:ext cx="3830638" cy="24495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400">
                <a:latin typeface="Arial" charset="0"/>
              </a:rPr>
              <a:t>&lt;</a:t>
            </a:r>
            <a:r>
              <a:rPr lang="en-US" sz="1400">
                <a:solidFill>
                  <a:srgbClr val="006600"/>
                </a:solidFill>
                <a:latin typeface="Arial" charset="0"/>
              </a:rPr>
              <a:t>xs:element</a:t>
            </a:r>
            <a:r>
              <a:rPr lang="en-US" sz="1400">
                <a:latin typeface="Arial" charset="0"/>
              </a:rPr>
              <a:t> </a:t>
            </a:r>
            <a:r>
              <a:rPr lang="en-US" sz="1400">
                <a:solidFill>
                  <a:srgbClr val="CC3300"/>
                </a:solidFill>
                <a:latin typeface="Arial" charset="0"/>
              </a:rPr>
              <a:t>name</a:t>
            </a:r>
            <a:r>
              <a:rPr lang="en-US" sz="1400">
                <a:latin typeface="Arial" charset="0"/>
              </a:rPr>
              <a:t>=“A” </a:t>
            </a:r>
            <a:r>
              <a:rPr lang="en-US" sz="1400">
                <a:solidFill>
                  <a:srgbClr val="CC3300"/>
                </a:solidFill>
                <a:latin typeface="Arial" charset="0"/>
              </a:rPr>
              <a:t>type</a:t>
            </a:r>
            <a:r>
              <a:rPr lang="en-US" sz="1400">
                <a:latin typeface="Arial" charset="0"/>
              </a:rPr>
              <a:t>=“oneB”/&gt;</a:t>
            </a:r>
            <a:br>
              <a:rPr lang="en-US" sz="1400">
                <a:latin typeface="Arial" charset="0"/>
              </a:rPr>
            </a:br>
            <a:r>
              <a:rPr lang="en-US" sz="1400">
                <a:latin typeface="Arial" charset="0"/>
              </a:rPr>
              <a:t/>
            </a:r>
            <a:br>
              <a:rPr lang="en-US" sz="1400">
                <a:latin typeface="Arial" charset="0"/>
              </a:rPr>
            </a:br>
            <a:endParaRPr lang="en-US" sz="1400">
              <a:latin typeface="Arial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400">
                <a:latin typeface="Arial" charset="0"/>
              </a:rPr>
              <a:t>&lt;</a:t>
            </a:r>
            <a:r>
              <a:rPr lang="en-US" sz="1400">
                <a:solidFill>
                  <a:srgbClr val="006600"/>
                </a:solidFill>
                <a:latin typeface="Arial" charset="0"/>
              </a:rPr>
              <a:t>xs:complexType </a:t>
            </a:r>
            <a:r>
              <a:rPr lang="en-US" sz="1400">
                <a:solidFill>
                  <a:srgbClr val="CC3300"/>
                </a:solidFill>
                <a:latin typeface="Arial" charset="0"/>
              </a:rPr>
              <a:t>name</a:t>
            </a:r>
            <a:r>
              <a:rPr lang="en-US" sz="1400">
                <a:latin typeface="Arial" charset="0"/>
              </a:rPr>
              <a:t>=“onlyAs”&gt;</a:t>
            </a:r>
            <a:br>
              <a:rPr lang="en-US" sz="1400">
                <a:latin typeface="Arial" charset="0"/>
              </a:rPr>
            </a:br>
            <a:r>
              <a:rPr lang="en-US" sz="1400">
                <a:latin typeface="Arial" charset="0"/>
              </a:rPr>
              <a:t>  &lt;</a:t>
            </a:r>
            <a:r>
              <a:rPr lang="en-US" sz="1400">
                <a:solidFill>
                  <a:srgbClr val="006600"/>
                </a:solidFill>
                <a:latin typeface="Arial" charset="0"/>
              </a:rPr>
              <a:t>xs:choice</a:t>
            </a:r>
            <a:r>
              <a:rPr lang="en-US" sz="1400">
                <a:latin typeface="Arial" charset="0"/>
              </a:rPr>
              <a:t>&gt; </a:t>
            </a:r>
            <a:br>
              <a:rPr lang="en-US" sz="1400">
                <a:latin typeface="Arial" charset="0"/>
              </a:rPr>
            </a:br>
            <a:r>
              <a:rPr lang="en-US" sz="1400">
                <a:latin typeface="Arial" charset="0"/>
              </a:rPr>
              <a:t>      &lt;</a:t>
            </a:r>
            <a:r>
              <a:rPr lang="en-US" sz="1400">
                <a:solidFill>
                  <a:srgbClr val="006600"/>
                </a:solidFill>
                <a:latin typeface="Arial" charset="0"/>
              </a:rPr>
              <a:t>xs:sequence</a:t>
            </a:r>
            <a:r>
              <a:rPr lang="en-US" sz="1400">
                <a:latin typeface="Arial" charset="0"/>
              </a:rPr>
              <a:t>&gt; </a:t>
            </a:r>
            <a:br>
              <a:rPr lang="en-US" sz="1400">
                <a:latin typeface="Arial" charset="0"/>
              </a:rPr>
            </a:br>
            <a:r>
              <a:rPr lang="en-US" sz="1400">
                <a:latin typeface="Arial" charset="0"/>
              </a:rPr>
              <a:t>           &lt;</a:t>
            </a:r>
            <a:r>
              <a:rPr lang="en-US" sz="1400">
                <a:solidFill>
                  <a:srgbClr val="006600"/>
                </a:solidFill>
                <a:latin typeface="Arial" charset="0"/>
              </a:rPr>
              <a:t>xs:element</a:t>
            </a:r>
            <a:r>
              <a:rPr lang="en-US" sz="1400">
                <a:latin typeface="Arial" charset="0"/>
              </a:rPr>
              <a:t> </a:t>
            </a:r>
            <a:r>
              <a:rPr lang="en-US" sz="1400">
                <a:solidFill>
                  <a:srgbClr val="CC3300"/>
                </a:solidFill>
                <a:latin typeface="Arial" charset="0"/>
              </a:rPr>
              <a:t>name</a:t>
            </a:r>
            <a:r>
              <a:rPr lang="en-US" sz="1400">
                <a:latin typeface="Arial" charset="0"/>
              </a:rPr>
              <a:t>=“A” </a:t>
            </a:r>
            <a:r>
              <a:rPr lang="en-US" sz="1400">
                <a:solidFill>
                  <a:srgbClr val="CC3300"/>
                </a:solidFill>
                <a:latin typeface="Arial" charset="0"/>
              </a:rPr>
              <a:t>type</a:t>
            </a:r>
            <a:r>
              <a:rPr lang="en-US" sz="1400">
                <a:latin typeface="Arial" charset="0"/>
              </a:rPr>
              <a:t>=“onlyAs”/&gt;</a:t>
            </a:r>
            <a:br>
              <a:rPr lang="en-US" sz="1400">
                <a:latin typeface="Arial" charset="0"/>
              </a:rPr>
            </a:br>
            <a:r>
              <a:rPr lang="en-US" sz="1400">
                <a:latin typeface="Arial" charset="0"/>
              </a:rPr>
              <a:t>           &lt;</a:t>
            </a:r>
            <a:r>
              <a:rPr lang="en-US" sz="1400">
                <a:solidFill>
                  <a:srgbClr val="006600"/>
                </a:solidFill>
                <a:latin typeface="Arial" charset="0"/>
              </a:rPr>
              <a:t>xs:element</a:t>
            </a:r>
            <a:r>
              <a:rPr lang="en-US" sz="1400">
                <a:latin typeface="Arial" charset="0"/>
              </a:rPr>
              <a:t> </a:t>
            </a:r>
            <a:r>
              <a:rPr lang="en-US" sz="1400">
                <a:solidFill>
                  <a:srgbClr val="CC3300"/>
                </a:solidFill>
                <a:latin typeface="Arial" charset="0"/>
              </a:rPr>
              <a:t>name</a:t>
            </a:r>
            <a:r>
              <a:rPr lang="en-US" sz="1400">
                <a:latin typeface="Arial" charset="0"/>
              </a:rPr>
              <a:t>=“A” </a:t>
            </a:r>
            <a:r>
              <a:rPr lang="en-US" sz="1400">
                <a:solidFill>
                  <a:srgbClr val="CC3300"/>
                </a:solidFill>
                <a:latin typeface="Arial" charset="0"/>
              </a:rPr>
              <a:t>type</a:t>
            </a:r>
            <a:r>
              <a:rPr lang="en-US" sz="1400">
                <a:latin typeface="Arial" charset="0"/>
              </a:rPr>
              <a:t>=“onlyAs”/&gt;</a:t>
            </a:r>
            <a:br>
              <a:rPr lang="en-US" sz="1400">
                <a:latin typeface="Arial" charset="0"/>
              </a:rPr>
            </a:br>
            <a:r>
              <a:rPr lang="en-US" sz="1400">
                <a:latin typeface="Arial" charset="0"/>
              </a:rPr>
              <a:t>      &lt;/</a:t>
            </a:r>
            <a:r>
              <a:rPr lang="en-US" sz="1400">
                <a:solidFill>
                  <a:srgbClr val="006600"/>
                </a:solidFill>
                <a:latin typeface="Arial" charset="0"/>
              </a:rPr>
              <a:t>xs:sequence</a:t>
            </a:r>
            <a:r>
              <a:rPr lang="en-US" sz="1400">
                <a:latin typeface="Arial" charset="0"/>
              </a:rPr>
              <a:t>&gt; </a:t>
            </a:r>
            <a:br>
              <a:rPr lang="en-US" sz="1400">
                <a:latin typeface="Arial" charset="0"/>
              </a:rPr>
            </a:br>
            <a:r>
              <a:rPr lang="en-US" sz="1400">
                <a:latin typeface="Arial" charset="0"/>
              </a:rPr>
              <a:t>      &lt;</a:t>
            </a:r>
            <a:r>
              <a:rPr lang="en-US" sz="1400">
                <a:solidFill>
                  <a:srgbClr val="006600"/>
                </a:solidFill>
                <a:latin typeface="Arial" charset="0"/>
              </a:rPr>
              <a:t>xs:element</a:t>
            </a:r>
            <a:r>
              <a:rPr lang="en-US" sz="1400">
                <a:latin typeface="Arial" charset="0"/>
              </a:rPr>
              <a:t> </a:t>
            </a:r>
            <a:r>
              <a:rPr lang="en-US" sz="1400">
                <a:solidFill>
                  <a:srgbClr val="CC3300"/>
                </a:solidFill>
                <a:latin typeface="Arial" charset="0"/>
              </a:rPr>
              <a:t>name</a:t>
            </a:r>
            <a:r>
              <a:rPr lang="en-US" sz="1400">
                <a:latin typeface="Arial" charset="0"/>
              </a:rPr>
              <a:t>=“A” </a:t>
            </a:r>
            <a:r>
              <a:rPr lang="en-US" sz="1400">
                <a:solidFill>
                  <a:srgbClr val="CC3300"/>
                </a:solidFill>
                <a:latin typeface="Arial" charset="0"/>
              </a:rPr>
              <a:t>type</a:t>
            </a:r>
            <a:r>
              <a:rPr lang="en-US" sz="1400">
                <a:latin typeface="Arial" charset="0"/>
              </a:rPr>
              <a:t>=“xs:string”/&gt;</a:t>
            </a:r>
            <a:br>
              <a:rPr lang="en-US" sz="1400">
                <a:latin typeface="Arial" charset="0"/>
              </a:rPr>
            </a:br>
            <a:r>
              <a:rPr lang="en-US" sz="1400">
                <a:latin typeface="Arial" charset="0"/>
              </a:rPr>
              <a:t>  &lt;/</a:t>
            </a:r>
            <a:r>
              <a:rPr lang="en-US" sz="1400">
                <a:solidFill>
                  <a:srgbClr val="006600"/>
                </a:solidFill>
                <a:latin typeface="Arial" charset="0"/>
              </a:rPr>
              <a:t>xs:choice</a:t>
            </a:r>
            <a:r>
              <a:rPr lang="en-US" sz="1400">
                <a:latin typeface="Arial" charset="0"/>
              </a:rPr>
              <a:t>&gt;</a:t>
            </a:r>
            <a:br>
              <a:rPr lang="en-US" sz="1400">
                <a:latin typeface="Arial" charset="0"/>
              </a:rPr>
            </a:br>
            <a:r>
              <a:rPr lang="en-US" sz="1400">
                <a:latin typeface="Arial" charset="0"/>
              </a:rPr>
              <a:t>&lt;/</a:t>
            </a:r>
            <a:r>
              <a:rPr lang="en-US" sz="1400">
                <a:solidFill>
                  <a:srgbClr val="006600"/>
                </a:solidFill>
                <a:latin typeface="Arial" charset="0"/>
              </a:rPr>
              <a:t>xs:complexType&gt;</a:t>
            </a:r>
          </a:p>
        </p:txBody>
      </p:sp>
      <p:sp>
        <p:nvSpPr>
          <p:cNvPr id="460804" name="Rectangle 4"/>
          <p:cNvSpPr>
            <a:spLocks noChangeArrowheads="1"/>
          </p:cNvSpPr>
          <p:nvPr/>
        </p:nvSpPr>
        <p:spPr bwMode="auto">
          <a:xfrm>
            <a:off x="4876800" y="1744663"/>
            <a:ext cx="3830638" cy="25987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400">
                <a:latin typeface="Arial" charset="0"/>
              </a:rPr>
              <a:t>&lt;</a:t>
            </a:r>
            <a:r>
              <a:rPr lang="en-US" sz="1400">
                <a:solidFill>
                  <a:srgbClr val="006600"/>
                </a:solidFill>
                <a:latin typeface="Arial" charset="0"/>
              </a:rPr>
              <a:t>xs:complexType </a:t>
            </a:r>
            <a:r>
              <a:rPr lang="en-US" sz="1400">
                <a:solidFill>
                  <a:srgbClr val="CC3300"/>
                </a:solidFill>
                <a:latin typeface="Arial" charset="0"/>
              </a:rPr>
              <a:t>name</a:t>
            </a:r>
            <a:r>
              <a:rPr lang="en-US" sz="1400">
                <a:latin typeface="Arial" charset="0"/>
              </a:rPr>
              <a:t>=“oneB”&gt;</a:t>
            </a:r>
            <a:br>
              <a:rPr lang="en-US" sz="1400">
                <a:latin typeface="Arial" charset="0"/>
              </a:rPr>
            </a:br>
            <a:r>
              <a:rPr lang="en-US" sz="1400">
                <a:latin typeface="Arial" charset="0"/>
              </a:rPr>
              <a:t>  &lt;</a:t>
            </a:r>
            <a:r>
              <a:rPr lang="en-US" sz="1400">
                <a:solidFill>
                  <a:srgbClr val="006600"/>
                </a:solidFill>
                <a:latin typeface="Arial" charset="0"/>
              </a:rPr>
              <a:t>xs:choice</a:t>
            </a:r>
            <a:r>
              <a:rPr lang="en-US" sz="1400">
                <a:latin typeface="Arial" charset="0"/>
              </a:rPr>
              <a:t>&gt; </a:t>
            </a:r>
            <a:br>
              <a:rPr lang="en-US" sz="1400">
                <a:latin typeface="Arial" charset="0"/>
              </a:rPr>
            </a:br>
            <a:r>
              <a:rPr lang="en-US" sz="1400">
                <a:latin typeface="Arial" charset="0"/>
              </a:rPr>
              <a:t>      &lt;</a:t>
            </a:r>
            <a:r>
              <a:rPr lang="en-US" sz="1400">
                <a:solidFill>
                  <a:srgbClr val="006600"/>
                </a:solidFill>
                <a:latin typeface="Arial" charset="0"/>
              </a:rPr>
              <a:t>xs:element</a:t>
            </a:r>
            <a:r>
              <a:rPr lang="en-US" sz="1400">
                <a:latin typeface="Arial" charset="0"/>
              </a:rPr>
              <a:t> </a:t>
            </a:r>
            <a:r>
              <a:rPr lang="en-US" sz="1400">
                <a:solidFill>
                  <a:srgbClr val="CC3300"/>
                </a:solidFill>
                <a:latin typeface="Arial" charset="0"/>
              </a:rPr>
              <a:t>name</a:t>
            </a:r>
            <a:r>
              <a:rPr lang="en-US" sz="1400">
                <a:latin typeface="Arial" charset="0"/>
              </a:rPr>
              <a:t>=“B” </a:t>
            </a:r>
            <a:r>
              <a:rPr lang="en-US" sz="1400">
                <a:solidFill>
                  <a:srgbClr val="CC3300"/>
                </a:solidFill>
                <a:latin typeface="Arial" charset="0"/>
              </a:rPr>
              <a:t>type</a:t>
            </a:r>
            <a:r>
              <a:rPr lang="en-US" sz="1400">
                <a:latin typeface="Arial" charset="0"/>
              </a:rPr>
              <a:t>=“xs:string”/&gt;</a:t>
            </a:r>
            <a:br>
              <a:rPr lang="en-US" sz="1400">
                <a:latin typeface="Arial" charset="0"/>
              </a:rPr>
            </a:br>
            <a:r>
              <a:rPr lang="en-US" sz="1400">
                <a:latin typeface="Arial" charset="0"/>
              </a:rPr>
              <a:t>      &lt;</a:t>
            </a:r>
            <a:r>
              <a:rPr lang="en-US" sz="1400">
                <a:solidFill>
                  <a:srgbClr val="006600"/>
                </a:solidFill>
                <a:latin typeface="Arial" charset="0"/>
              </a:rPr>
              <a:t>xs:sequence</a:t>
            </a:r>
            <a:r>
              <a:rPr lang="en-US" sz="1400">
                <a:latin typeface="Arial" charset="0"/>
              </a:rPr>
              <a:t>&gt; </a:t>
            </a:r>
            <a:br>
              <a:rPr lang="en-US" sz="1400">
                <a:latin typeface="Arial" charset="0"/>
              </a:rPr>
            </a:br>
            <a:r>
              <a:rPr lang="en-US" sz="1400">
                <a:latin typeface="Arial" charset="0"/>
              </a:rPr>
              <a:t>           &lt;</a:t>
            </a:r>
            <a:r>
              <a:rPr lang="en-US" sz="1400">
                <a:solidFill>
                  <a:srgbClr val="006600"/>
                </a:solidFill>
                <a:latin typeface="Arial" charset="0"/>
              </a:rPr>
              <a:t>xs:element</a:t>
            </a:r>
            <a:r>
              <a:rPr lang="en-US" sz="1400">
                <a:latin typeface="Arial" charset="0"/>
              </a:rPr>
              <a:t> </a:t>
            </a:r>
            <a:r>
              <a:rPr lang="en-US" sz="1400">
                <a:solidFill>
                  <a:srgbClr val="CC3300"/>
                </a:solidFill>
                <a:latin typeface="Arial" charset="0"/>
              </a:rPr>
              <a:t>name</a:t>
            </a:r>
            <a:r>
              <a:rPr lang="en-US" sz="1400">
                <a:latin typeface="Arial" charset="0"/>
              </a:rPr>
              <a:t>=“A” </a:t>
            </a:r>
            <a:r>
              <a:rPr lang="en-US" sz="1400">
                <a:solidFill>
                  <a:srgbClr val="CC3300"/>
                </a:solidFill>
                <a:latin typeface="Arial" charset="0"/>
              </a:rPr>
              <a:t>type</a:t>
            </a:r>
            <a:r>
              <a:rPr lang="en-US" sz="1400">
                <a:latin typeface="Arial" charset="0"/>
              </a:rPr>
              <a:t>=“onlyAs”/&gt;</a:t>
            </a:r>
            <a:br>
              <a:rPr lang="en-US" sz="1400">
                <a:latin typeface="Arial" charset="0"/>
              </a:rPr>
            </a:br>
            <a:r>
              <a:rPr lang="en-US" sz="1400">
                <a:latin typeface="Arial" charset="0"/>
              </a:rPr>
              <a:t>           &lt;</a:t>
            </a:r>
            <a:r>
              <a:rPr lang="en-US" sz="1400">
                <a:solidFill>
                  <a:srgbClr val="006600"/>
                </a:solidFill>
                <a:latin typeface="Arial" charset="0"/>
              </a:rPr>
              <a:t>xs:element</a:t>
            </a:r>
            <a:r>
              <a:rPr lang="en-US" sz="1400">
                <a:latin typeface="Arial" charset="0"/>
              </a:rPr>
              <a:t> </a:t>
            </a:r>
            <a:r>
              <a:rPr lang="en-US" sz="1400">
                <a:solidFill>
                  <a:srgbClr val="CC3300"/>
                </a:solidFill>
                <a:latin typeface="Arial" charset="0"/>
              </a:rPr>
              <a:t>name</a:t>
            </a:r>
            <a:r>
              <a:rPr lang="en-US" sz="1400">
                <a:latin typeface="Arial" charset="0"/>
              </a:rPr>
              <a:t>=“A” </a:t>
            </a:r>
            <a:r>
              <a:rPr lang="en-US" sz="1400">
                <a:solidFill>
                  <a:srgbClr val="CC3300"/>
                </a:solidFill>
                <a:latin typeface="Arial" charset="0"/>
              </a:rPr>
              <a:t>type</a:t>
            </a:r>
            <a:r>
              <a:rPr lang="en-US" sz="1400">
                <a:latin typeface="Arial" charset="0"/>
              </a:rPr>
              <a:t>=“oneB”/&gt;</a:t>
            </a:r>
            <a:br>
              <a:rPr lang="en-US" sz="1400">
                <a:latin typeface="Arial" charset="0"/>
              </a:rPr>
            </a:br>
            <a:r>
              <a:rPr lang="en-US" sz="1400">
                <a:latin typeface="Arial" charset="0"/>
              </a:rPr>
              <a:t>      &lt;/</a:t>
            </a:r>
            <a:r>
              <a:rPr lang="en-US" sz="1400">
                <a:solidFill>
                  <a:srgbClr val="006600"/>
                </a:solidFill>
                <a:latin typeface="Arial" charset="0"/>
              </a:rPr>
              <a:t>xs:sequence</a:t>
            </a:r>
            <a:r>
              <a:rPr lang="en-US" sz="1400">
                <a:latin typeface="Arial" charset="0"/>
              </a:rPr>
              <a:t>&gt; </a:t>
            </a:r>
            <a:br>
              <a:rPr lang="en-US" sz="1400">
                <a:latin typeface="Arial" charset="0"/>
              </a:rPr>
            </a:br>
            <a:r>
              <a:rPr lang="en-US" sz="1400">
                <a:latin typeface="Arial" charset="0"/>
              </a:rPr>
              <a:t>      &lt;</a:t>
            </a:r>
            <a:r>
              <a:rPr lang="en-US" sz="1400">
                <a:solidFill>
                  <a:srgbClr val="006600"/>
                </a:solidFill>
                <a:latin typeface="Arial" charset="0"/>
              </a:rPr>
              <a:t>xs:sequence</a:t>
            </a:r>
            <a:r>
              <a:rPr lang="en-US" sz="1400">
                <a:latin typeface="Arial" charset="0"/>
              </a:rPr>
              <a:t>&gt; </a:t>
            </a:r>
            <a:br>
              <a:rPr lang="en-US" sz="1400">
                <a:latin typeface="Arial" charset="0"/>
              </a:rPr>
            </a:br>
            <a:r>
              <a:rPr lang="en-US" sz="1400">
                <a:latin typeface="Arial" charset="0"/>
              </a:rPr>
              <a:t>           &lt;</a:t>
            </a:r>
            <a:r>
              <a:rPr lang="en-US" sz="1400">
                <a:solidFill>
                  <a:srgbClr val="006600"/>
                </a:solidFill>
                <a:latin typeface="Arial" charset="0"/>
              </a:rPr>
              <a:t>xs:element</a:t>
            </a:r>
            <a:r>
              <a:rPr lang="en-US" sz="1400">
                <a:latin typeface="Arial" charset="0"/>
              </a:rPr>
              <a:t> </a:t>
            </a:r>
            <a:r>
              <a:rPr lang="en-US" sz="1400">
                <a:solidFill>
                  <a:srgbClr val="CC3300"/>
                </a:solidFill>
                <a:latin typeface="Arial" charset="0"/>
              </a:rPr>
              <a:t>name</a:t>
            </a:r>
            <a:r>
              <a:rPr lang="en-US" sz="1400">
                <a:latin typeface="Arial" charset="0"/>
              </a:rPr>
              <a:t>=“A” </a:t>
            </a:r>
            <a:r>
              <a:rPr lang="en-US" sz="1400">
                <a:solidFill>
                  <a:srgbClr val="CC3300"/>
                </a:solidFill>
                <a:latin typeface="Arial" charset="0"/>
              </a:rPr>
              <a:t>type</a:t>
            </a:r>
            <a:r>
              <a:rPr lang="en-US" sz="1400">
                <a:latin typeface="Arial" charset="0"/>
              </a:rPr>
              <a:t>=“oneB”/&gt;</a:t>
            </a:r>
            <a:br>
              <a:rPr lang="en-US" sz="1400">
                <a:latin typeface="Arial" charset="0"/>
              </a:rPr>
            </a:br>
            <a:r>
              <a:rPr lang="en-US" sz="1400">
                <a:latin typeface="Arial" charset="0"/>
              </a:rPr>
              <a:t>           &lt;</a:t>
            </a:r>
            <a:r>
              <a:rPr lang="en-US" sz="1400">
                <a:solidFill>
                  <a:srgbClr val="006600"/>
                </a:solidFill>
                <a:latin typeface="Arial" charset="0"/>
              </a:rPr>
              <a:t>xs:element</a:t>
            </a:r>
            <a:r>
              <a:rPr lang="en-US" sz="1400">
                <a:latin typeface="Arial" charset="0"/>
              </a:rPr>
              <a:t> </a:t>
            </a:r>
            <a:r>
              <a:rPr lang="en-US" sz="1400">
                <a:solidFill>
                  <a:srgbClr val="CC3300"/>
                </a:solidFill>
                <a:latin typeface="Arial" charset="0"/>
              </a:rPr>
              <a:t>name</a:t>
            </a:r>
            <a:r>
              <a:rPr lang="en-US" sz="1400">
                <a:latin typeface="Arial" charset="0"/>
              </a:rPr>
              <a:t>=“A” </a:t>
            </a:r>
            <a:r>
              <a:rPr lang="en-US" sz="1400">
                <a:solidFill>
                  <a:srgbClr val="CC3300"/>
                </a:solidFill>
                <a:latin typeface="Arial" charset="0"/>
              </a:rPr>
              <a:t>type</a:t>
            </a:r>
            <a:r>
              <a:rPr lang="en-US" sz="1400">
                <a:latin typeface="Arial" charset="0"/>
              </a:rPr>
              <a:t>=“onlyAs”/&gt;</a:t>
            </a:r>
            <a:br>
              <a:rPr lang="en-US" sz="1400">
                <a:latin typeface="Arial" charset="0"/>
              </a:rPr>
            </a:br>
            <a:r>
              <a:rPr lang="en-US" sz="1400">
                <a:latin typeface="Arial" charset="0"/>
              </a:rPr>
              <a:t>      &lt;/</a:t>
            </a:r>
            <a:r>
              <a:rPr lang="en-US" sz="1400">
                <a:solidFill>
                  <a:srgbClr val="006600"/>
                </a:solidFill>
                <a:latin typeface="Arial" charset="0"/>
              </a:rPr>
              <a:t>xs:sequence</a:t>
            </a:r>
            <a:r>
              <a:rPr lang="en-US" sz="1400">
                <a:latin typeface="Arial" charset="0"/>
              </a:rPr>
              <a:t>&gt; </a:t>
            </a:r>
            <a:br>
              <a:rPr lang="en-US" sz="1400">
                <a:latin typeface="Arial" charset="0"/>
              </a:rPr>
            </a:br>
            <a:r>
              <a:rPr lang="en-US" sz="1400">
                <a:latin typeface="Arial" charset="0"/>
              </a:rPr>
              <a:t> &lt;/</a:t>
            </a:r>
            <a:r>
              <a:rPr lang="en-US" sz="1400">
                <a:solidFill>
                  <a:srgbClr val="006600"/>
                </a:solidFill>
                <a:latin typeface="Arial" charset="0"/>
              </a:rPr>
              <a:t>xs:choice</a:t>
            </a:r>
            <a:r>
              <a:rPr lang="en-US" sz="1400">
                <a:latin typeface="Arial" charset="0"/>
              </a:rPr>
              <a:t>&gt;</a:t>
            </a:r>
            <a:br>
              <a:rPr lang="en-US" sz="1400">
                <a:latin typeface="Arial" charset="0"/>
              </a:rPr>
            </a:br>
            <a:r>
              <a:rPr lang="en-US" sz="1400">
                <a:latin typeface="Arial" charset="0"/>
              </a:rPr>
              <a:t>&lt;/</a:t>
            </a:r>
            <a:r>
              <a:rPr lang="en-US" sz="1400">
                <a:solidFill>
                  <a:srgbClr val="006600"/>
                </a:solidFill>
                <a:latin typeface="Arial" charset="0"/>
              </a:rPr>
              <a:t>xs:complexType&gt;</a:t>
            </a:r>
          </a:p>
        </p:txBody>
      </p:sp>
      <p:sp>
        <p:nvSpPr>
          <p:cNvPr id="88070" name="Text Box 5"/>
          <p:cNvSpPr txBox="1">
            <a:spLocks noChangeArrowheads="1"/>
          </p:cNvSpPr>
          <p:nvPr/>
        </p:nvSpPr>
        <p:spPr bwMode="auto">
          <a:xfrm>
            <a:off x="20638" y="5029200"/>
            <a:ext cx="91995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Arbitrary deep binary tree with A elements, and a single B element</a:t>
            </a:r>
          </a:p>
        </p:txBody>
      </p:sp>
      <p:sp>
        <p:nvSpPr>
          <p:cNvPr id="88071" name="Rectangle 6"/>
          <p:cNvSpPr>
            <a:spLocks noChangeArrowheads="1"/>
          </p:cNvSpPr>
          <p:nvPr/>
        </p:nvSpPr>
        <p:spPr bwMode="auto">
          <a:xfrm>
            <a:off x="939800" y="5719763"/>
            <a:ext cx="763156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solidFill>
                  <a:srgbClr val="FF33CC"/>
                </a:solidFill>
                <a:latin typeface="Arial"/>
              </a:rPr>
              <a:t>Note: this example is not legal in XML Schema (why ?)</a:t>
            </a:r>
            <a:br>
              <a:rPr lang="en-US" dirty="0">
                <a:solidFill>
                  <a:srgbClr val="FF33CC"/>
                </a:solidFill>
                <a:latin typeface="Arial"/>
              </a:rPr>
            </a:br>
            <a:r>
              <a:rPr lang="en-US" dirty="0">
                <a:solidFill>
                  <a:srgbClr val="FF33CC"/>
                </a:solidFill>
                <a:latin typeface="Arial"/>
              </a:rPr>
              <a:t>Hence they cannot express all regular tree languages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836205-A945-404B-8BDB-FF493D47DF63}" type="slidenum">
              <a:rPr lang="en-US"/>
              <a:pPr/>
              <a:t>47</a:t>
            </a:fld>
            <a:endParaRPr lang="en-US"/>
          </a:p>
        </p:txBody>
      </p:sp>
      <p:sp>
        <p:nvSpPr>
          <p:cNvPr id="890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Attributes in XML Schema</a:t>
            </a:r>
          </a:p>
        </p:txBody>
      </p:sp>
      <p:sp>
        <p:nvSpPr>
          <p:cNvPr id="461827" name="Rectangle 3"/>
          <p:cNvSpPr>
            <a:spLocks noChangeArrowheads="1"/>
          </p:cNvSpPr>
          <p:nvPr/>
        </p:nvSpPr>
        <p:spPr bwMode="auto">
          <a:xfrm>
            <a:off x="228600" y="1828800"/>
            <a:ext cx="8748713" cy="28622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/>
            <a:r>
              <a:rPr lang="en-US" sz="2000">
                <a:latin typeface="Arial" charset="0"/>
              </a:rPr>
              <a:t>&lt;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xs:element</a:t>
            </a:r>
            <a:r>
              <a:rPr lang="en-US" sz="2000">
                <a:latin typeface="Arial" charset="0"/>
              </a:rPr>
              <a:t> </a:t>
            </a:r>
            <a:r>
              <a:rPr lang="en-US" sz="2000">
                <a:solidFill>
                  <a:srgbClr val="CC3300"/>
                </a:solidFill>
                <a:latin typeface="Arial" charset="0"/>
              </a:rPr>
              <a:t>name</a:t>
            </a:r>
            <a:r>
              <a:rPr lang="en-US" sz="2000">
                <a:latin typeface="Arial" charset="0"/>
              </a:rPr>
              <a:t>=“paper” </a:t>
            </a:r>
            <a:r>
              <a:rPr lang="en-US" sz="2000">
                <a:solidFill>
                  <a:srgbClr val="CC3300"/>
                </a:solidFill>
                <a:latin typeface="Arial" charset="0"/>
              </a:rPr>
              <a:t>type</a:t>
            </a:r>
            <a:r>
              <a:rPr lang="en-US" sz="2000">
                <a:latin typeface="Arial" charset="0"/>
              </a:rPr>
              <a:t>=“papertype”&gt;</a:t>
            </a:r>
          </a:p>
          <a:p>
            <a:pPr marL="342900" indent="-342900"/>
            <a:r>
              <a:rPr lang="en-US" sz="2000">
                <a:latin typeface="Arial" charset="0"/>
              </a:rPr>
              <a:t>   &lt;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xs:complexType</a:t>
            </a:r>
            <a:r>
              <a:rPr lang="en-US" sz="2000">
                <a:latin typeface="Arial" charset="0"/>
              </a:rPr>
              <a:t> </a:t>
            </a:r>
            <a:r>
              <a:rPr lang="en-US" sz="2000">
                <a:solidFill>
                  <a:srgbClr val="CC3300"/>
                </a:solidFill>
                <a:latin typeface="Arial" charset="0"/>
              </a:rPr>
              <a:t>name</a:t>
            </a:r>
            <a:r>
              <a:rPr lang="en-US" sz="2000">
                <a:latin typeface="Arial" charset="0"/>
              </a:rPr>
              <a:t>=“papertype”&gt;</a:t>
            </a:r>
          </a:p>
          <a:p>
            <a:pPr marL="342900" indent="-342900"/>
            <a:r>
              <a:rPr lang="en-US" sz="2000">
                <a:latin typeface="Arial" charset="0"/>
              </a:rPr>
              <a:t>        &lt;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xs:sequence</a:t>
            </a:r>
            <a:r>
              <a:rPr lang="en-US" sz="2000">
                <a:latin typeface="Arial" charset="0"/>
              </a:rPr>
              <a:t>&gt;</a:t>
            </a:r>
          </a:p>
          <a:p>
            <a:pPr marL="342900" indent="-342900"/>
            <a:r>
              <a:rPr lang="en-US" sz="2000">
                <a:latin typeface="Arial" charset="0"/>
              </a:rPr>
              <a:t>               &lt;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xs:element</a:t>
            </a:r>
            <a:r>
              <a:rPr lang="en-US" sz="2000">
                <a:latin typeface="Arial" charset="0"/>
              </a:rPr>
              <a:t> </a:t>
            </a:r>
            <a:r>
              <a:rPr lang="en-US" sz="2000">
                <a:solidFill>
                  <a:srgbClr val="CC3300"/>
                </a:solidFill>
                <a:latin typeface="Arial" charset="0"/>
              </a:rPr>
              <a:t>name</a:t>
            </a:r>
            <a:r>
              <a:rPr lang="en-US" sz="2000">
                <a:latin typeface="Arial" charset="0"/>
              </a:rPr>
              <a:t>=“title” </a:t>
            </a:r>
            <a:r>
              <a:rPr lang="en-US" sz="2000">
                <a:solidFill>
                  <a:srgbClr val="CC3300"/>
                </a:solidFill>
                <a:latin typeface="Arial" charset="0"/>
              </a:rPr>
              <a:t>type</a:t>
            </a:r>
            <a:r>
              <a:rPr lang="en-US" sz="2000">
                <a:latin typeface="Arial" charset="0"/>
              </a:rPr>
              <a:t>=“xs:string”/&gt;</a:t>
            </a:r>
          </a:p>
          <a:p>
            <a:pPr marL="342900" indent="-342900"/>
            <a:r>
              <a:rPr lang="en-US" sz="2000">
                <a:latin typeface="Arial" charset="0"/>
              </a:rPr>
              <a:t>               . . . . . .</a:t>
            </a:r>
          </a:p>
          <a:p>
            <a:pPr marL="342900" indent="-342900"/>
            <a:r>
              <a:rPr lang="en-US" sz="2000">
                <a:latin typeface="Arial" charset="0"/>
              </a:rPr>
              <a:t>        &lt;/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xs:sequence</a:t>
            </a:r>
            <a:r>
              <a:rPr lang="en-US" sz="2000">
                <a:latin typeface="Arial" charset="0"/>
              </a:rPr>
              <a:t>&gt;</a:t>
            </a:r>
          </a:p>
          <a:p>
            <a:pPr marL="342900" indent="-342900"/>
            <a:r>
              <a:rPr lang="en-US" sz="2000">
                <a:latin typeface="Arial" charset="0"/>
              </a:rPr>
              <a:t>        &lt;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xs:attribute </a:t>
            </a:r>
            <a:r>
              <a:rPr lang="en-US" sz="2000">
                <a:solidFill>
                  <a:srgbClr val="CC3300"/>
                </a:solidFill>
                <a:latin typeface="Arial" charset="0"/>
              </a:rPr>
              <a:t>name</a:t>
            </a:r>
            <a:r>
              <a:rPr lang="en-US" sz="2000">
                <a:latin typeface="Arial" charset="0"/>
              </a:rPr>
              <a:t>=“language" </a:t>
            </a:r>
            <a:r>
              <a:rPr lang="en-US" sz="2000">
                <a:solidFill>
                  <a:srgbClr val="CC3300"/>
                </a:solidFill>
                <a:latin typeface="Arial" charset="0"/>
              </a:rPr>
              <a:t>type</a:t>
            </a:r>
            <a:r>
              <a:rPr lang="en-US" sz="2000">
                <a:latin typeface="Arial" charset="0"/>
              </a:rPr>
              <a:t>="xs:NMTOKEN" </a:t>
            </a:r>
            <a:r>
              <a:rPr lang="en-US" sz="2000">
                <a:solidFill>
                  <a:srgbClr val="CC3300"/>
                </a:solidFill>
                <a:latin typeface="Arial" charset="0"/>
              </a:rPr>
              <a:t>fixed</a:t>
            </a:r>
            <a:r>
              <a:rPr lang="en-US" sz="2000">
                <a:latin typeface="Arial" charset="0"/>
              </a:rPr>
              <a:t>=“English"/&gt;</a:t>
            </a:r>
          </a:p>
          <a:p>
            <a:pPr marL="342900" indent="-342900"/>
            <a:r>
              <a:rPr lang="en-US" sz="2000">
                <a:latin typeface="Arial" charset="0"/>
              </a:rPr>
              <a:t>   &lt;/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xs:complexType</a:t>
            </a:r>
            <a:r>
              <a:rPr lang="en-US" sz="2000">
                <a:latin typeface="Arial" charset="0"/>
              </a:rPr>
              <a:t>&gt;</a:t>
            </a:r>
          </a:p>
          <a:p>
            <a:pPr marL="342900" indent="-342900"/>
            <a:r>
              <a:rPr lang="en-US" sz="2000">
                <a:latin typeface="Arial" charset="0"/>
              </a:rPr>
              <a:t>&lt;/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xs:element</a:t>
            </a:r>
            <a:r>
              <a:rPr lang="en-US" sz="2000">
                <a:latin typeface="Arial" charset="0"/>
              </a:rPr>
              <a:t>&gt;</a:t>
            </a:r>
          </a:p>
        </p:txBody>
      </p:sp>
      <p:sp>
        <p:nvSpPr>
          <p:cNvPr id="89093" name="Text Box 4"/>
          <p:cNvSpPr txBox="1">
            <a:spLocks noChangeArrowheads="1"/>
          </p:cNvSpPr>
          <p:nvPr/>
        </p:nvSpPr>
        <p:spPr bwMode="auto">
          <a:xfrm>
            <a:off x="228600" y="5181600"/>
            <a:ext cx="88709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Attributes are associated to the </a:t>
            </a:r>
            <a:r>
              <a:rPr lang="en-US" i="1">
                <a:latin typeface="Arial" charset="0"/>
              </a:rPr>
              <a:t>type</a:t>
            </a:r>
            <a:r>
              <a:rPr lang="en-US">
                <a:latin typeface="Arial" charset="0"/>
              </a:rPr>
              <a:t>, not to the element</a:t>
            </a:r>
          </a:p>
          <a:p>
            <a:r>
              <a:rPr lang="en-US">
                <a:latin typeface="Arial" charset="0"/>
              </a:rPr>
              <a:t>Only to </a:t>
            </a:r>
            <a:r>
              <a:rPr lang="en-US" i="1">
                <a:latin typeface="Arial" charset="0"/>
              </a:rPr>
              <a:t>complex types</a:t>
            </a:r>
            <a:r>
              <a:rPr lang="en-US">
                <a:latin typeface="Arial" charset="0"/>
              </a:rPr>
              <a:t>; more trouble if we want to add attributes</a:t>
            </a:r>
          </a:p>
          <a:p>
            <a:r>
              <a:rPr lang="en-US">
                <a:latin typeface="Arial" charset="0"/>
              </a:rPr>
              <a:t>to </a:t>
            </a:r>
            <a:r>
              <a:rPr lang="en-US" i="1">
                <a:latin typeface="Arial" charset="0"/>
              </a:rPr>
              <a:t>simple types</a:t>
            </a:r>
            <a:r>
              <a:rPr lang="en-US">
                <a:latin typeface="Arial" charset="0"/>
              </a:rPr>
              <a:t>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35F3A8-5488-F948-815C-FC72861634A8}" type="slidenum">
              <a:rPr lang="en-US"/>
              <a:pPr/>
              <a:t>48</a:t>
            </a:fld>
            <a:endParaRPr lang="en-US"/>
          </a:p>
        </p:txBody>
      </p:sp>
      <p:sp>
        <p:nvSpPr>
          <p:cNvPr id="901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“Mixed” Content, “Any” Type</a:t>
            </a:r>
          </a:p>
        </p:txBody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240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sz="240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r>
              <a:rPr lang="en-US" sz="2400">
                <a:latin typeface="Arial" charset="0"/>
                <a:ea typeface="ＭＳ Ｐゴシック" charset="-128"/>
                <a:cs typeface="ＭＳ Ｐゴシック" charset="-128"/>
              </a:rPr>
              <a:t>Better than in DTDs: can still enforce the type, but now may have text between any elements</a:t>
            </a:r>
          </a:p>
          <a:p>
            <a:pPr eaLnBrk="1" hangingPunct="1"/>
            <a:endParaRPr lang="en-US" sz="240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sz="240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sz="240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r>
              <a:rPr lang="en-US" sz="2400">
                <a:latin typeface="Arial" charset="0"/>
                <a:ea typeface="ＭＳ Ｐゴシック" charset="-128"/>
                <a:cs typeface="ＭＳ Ｐゴシック" charset="-128"/>
              </a:rPr>
              <a:t>Means anything is permitted there</a:t>
            </a:r>
          </a:p>
        </p:txBody>
      </p:sp>
      <p:sp>
        <p:nvSpPr>
          <p:cNvPr id="462852" name="Rectangle 4"/>
          <p:cNvSpPr>
            <a:spLocks noChangeArrowheads="1"/>
          </p:cNvSpPr>
          <p:nvPr/>
        </p:nvSpPr>
        <p:spPr bwMode="auto">
          <a:xfrm>
            <a:off x="685800" y="1905000"/>
            <a:ext cx="4557713" cy="8302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>
                <a:latin typeface="Arial" charset="0"/>
              </a:rPr>
              <a:t>&lt;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xs:complexType</a:t>
            </a:r>
            <a:r>
              <a:rPr lang="en-US">
                <a:latin typeface="Arial" charset="0"/>
              </a:rPr>
              <a:t> </a:t>
            </a:r>
            <a:r>
              <a:rPr lang="en-US">
                <a:solidFill>
                  <a:srgbClr val="CC3300"/>
                </a:solidFill>
                <a:latin typeface="Arial" charset="0"/>
              </a:rPr>
              <a:t>mixed</a:t>
            </a:r>
            <a:r>
              <a:rPr lang="en-US">
                <a:latin typeface="Arial" charset="0"/>
              </a:rPr>
              <a:t>="true"&gt;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  .  .  .  .</a:t>
            </a:r>
          </a:p>
        </p:txBody>
      </p:sp>
      <p:sp>
        <p:nvSpPr>
          <p:cNvPr id="462853" name="Rectangle 5"/>
          <p:cNvSpPr>
            <a:spLocks noChangeArrowheads="1"/>
          </p:cNvSpPr>
          <p:nvPr/>
        </p:nvSpPr>
        <p:spPr bwMode="auto">
          <a:xfrm>
            <a:off x="685800" y="4038600"/>
            <a:ext cx="7158038" cy="8302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 charset="0"/>
                <a:ea typeface="Arial"/>
                <a:cs typeface="Arial"/>
              </a:rPr>
              <a:t>&lt;</a:t>
            </a:r>
            <a:r>
              <a:rPr lang="en-US" dirty="0" err="1">
                <a:solidFill>
                  <a:srgbClr val="006600"/>
                </a:solidFill>
                <a:latin typeface="Arial" charset="0"/>
                <a:ea typeface="Arial"/>
                <a:cs typeface="Arial"/>
              </a:rPr>
              <a:t>xs:element</a:t>
            </a:r>
            <a:r>
              <a:rPr lang="en-US" dirty="0">
                <a:latin typeface="Arial" charset="0"/>
                <a:ea typeface="Arial"/>
                <a:cs typeface="Arial"/>
              </a:rPr>
              <a:t> </a:t>
            </a:r>
            <a:r>
              <a:rPr lang="en-US" dirty="0">
                <a:solidFill>
                  <a:srgbClr val="CC3300"/>
                </a:solidFill>
                <a:latin typeface="Arial" charset="0"/>
                <a:ea typeface="Arial"/>
                <a:cs typeface="Arial"/>
              </a:rPr>
              <a:t>name</a:t>
            </a:r>
            <a:r>
              <a:rPr lang="en-US" dirty="0">
                <a:latin typeface="Arial" charset="0"/>
                <a:ea typeface="Arial"/>
                <a:cs typeface="Arial"/>
              </a:rPr>
              <a:t>="anything" </a:t>
            </a:r>
            <a:r>
              <a:rPr lang="en-US" dirty="0">
                <a:solidFill>
                  <a:srgbClr val="CC3300"/>
                </a:solidFill>
                <a:latin typeface="Arial" charset="0"/>
                <a:ea typeface="Arial"/>
                <a:cs typeface="Arial"/>
              </a:rPr>
              <a:t>type</a:t>
            </a:r>
            <a:r>
              <a:rPr lang="en-US" dirty="0">
                <a:latin typeface="Arial" charset="0"/>
                <a:ea typeface="Arial"/>
                <a:cs typeface="Arial"/>
              </a:rPr>
              <a:t>="</a:t>
            </a:r>
            <a:r>
              <a:rPr lang="en-US" dirty="0" err="1">
                <a:latin typeface="Arial" charset="0"/>
                <a:ea typeface="Arial"/>
                <a:cs typeface="Arial"/>
              </a:rPr>
              <a:t>xs:anyType</a:t>
            </a:r>
            <a:r>
              <a:rPr lang="en-US" dirty="0">
                <a:latin typeface="Arial" charset="0"/>
                <a:ea typeface="Arial"/>
                <a:cs typeface="Arial"/>
              </a:rPr>
              <a:t>"/&gt;</a:t>
            </a:r>
            <a:br>
              <a:rPr lang="en-US" dirty="0">
                <a:latin typeface="Arial" charset="0"/>
                <a:ea typeface="Arial"/>
                <a:cs typeface="Arial"/>
              </a:rPr>
            </a:br>
            <a:r>
              <a:rPr lang="en-US" dirty="0">
                <a:latin typeface="Arial" charset="0"/>
                <a:ea typeface="Arial"/>
                <a:cs typeface="Arial"/>
              </a:rPr>
              <a:t>   . . . .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0F98C06-9ACC-0E46-B2D4-60577174916C}" type="slidenum">
              <a:rPr lang="en-US"/>
              <a:pPr/>
              <a:t>49</a:t>
            </a:fld>
            <a:endParaRPr lang="en-US"/>
          </a:p>
        </p:txBody>
      </p:sp>
      <p:sp>
        <p:nvSpPr>
          <p:cNvPr id="911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“All” Group</a:t>
            </a:r>
          </a:p>
        </p:txBody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160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90000"/>
              </a:lnSpc>
            </a:pPr>
            <a:endParaRPr lang="en-US" sz="160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90000"/>
              </a:lnSpc>
            </a:pPr>
            <a:endParaRPr lang="en-US" sz="160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90000"/>
              </a:lnSpc>
            </a:pPr>
            <a:endParaRPr lang="en-US" sz="160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90000"/>
              </a:lnSpc>
            </a:pPr>
            <a:endParaRPr lang="en-US" sz="160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90000"/>
              </a:lnSpc>
            </a:pPr>
            <a:endParaRPr lang="en-US" sz="160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90000"/>
              </a:lnSpc>
            </a:pPr>
            <a:endParaRPr lang="en-US" sz="160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90000"/>
              </a:lnSpc>
            </a:pPr>
            <a:endParaRPr lang="en-US" sz="160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1600">
                <a:latin typeface="Arial" charset="0"/>
                <a:ea typeface="ＭＳ Ｐゴシック" charset="-128"/>
                <a:cs typeface="ＭＳ Ｐゴシック" charset="-128"/>
              </a:rPr>
              <a:t>A restricted form of &amp; in SGML</a:t>
            </a:r>
          </a:p>
          <a:p>
            <a:pPr eaLnBrk="1" hangingPunct="1">
              <a:lnSpc>
                <a:spcPct val="90000"/>
              </a:lnSpc>
            </a:pPr>
            <a:r>
              <a:rPr lang="en-US" sz="1600">
                <a:latin typeface="Arial" charset="0"/>
                <a:ea typeface="ＭＳ Ｐゴシック" charset="-128"/>
                <a:cs typeface="ＭＳ Ｐゴシック" charset="-128"/>
              </a:rPr>
              <a:t>Restrictions: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400">
                <a:latin typeface="Arial" charset="0"/>
              </a:rPr>
              <a:t>Only at top level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400">
                <a:latin typeface="Arial" charset="0"/>
              </a:rPr>
              <a:t>Has only elements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400">
                <a:latin typeface="Arial" charset="0"/>
              </a:rPr>
              <a:t>Each element occurs at most once</a:t>
            </a:r>
          </a:p>
          <a:p>
            <a:pPr eaLnBrk="1" hangingPunct="1">
              <a:lnSpc>
                <a:spcPct val="90000"/>
              </a:lnSpc>
            </a:pPr>
            <a:r>
              <a:rPr lang="en-US" sz="1600">
                <a:latin typeface="Arial" charset="0"/>
                <a:ea typeface="ＭＳ Ｐゴシック" charset="-128"/>
                <a:cs typeface="ＭＳ Ｐゴシック" charset="-128"/>
              </a:rPr>
              <a:t>E.g. “comment” occurs 0 or 1 times</a:t>
            </a:r>
          </a:p>
          <a:p>
            <a:pPr eaLnBrk="1" hangingPunct="1">
              <a:lnSpc>
                <a:spcPct val="90000"/>
              </a:lnSpc>
            </a:pPr>
            <a:endParaRPr lang="en-US" sz="160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63876" name="Rectangle 4"/>
          <p:cNvSpPr>
            <a:spLocks noChangeArrowheads="1"/>
          </p:cNvSpPr>
          <p:nvPr/>
        </p:nvSpPr>
        <p:spPr bwMode="auto">
          <a:xfrm>
            <a:off x="1600200" y="1752600"/>
            <a:ext cx="5584825" cy="24066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600">
                <a:latin typeface="Arial" charset="0"/>
              </a:rPr>
              <a:t>&lt;</a:t>
            </a:r>
            <a:r>
              <a:rPr lang="en-US" sz="1600">
                <a:solidFill>
                  <a:srgbClr val="006600"/>
                </a:solidFill>
                <a:latin typeface="Arial" charset="0"/>
              </a:rPr>
              <a:t>xs:complexType</a:t>
            </a:r>
            <a:r>
              <a:rPr lang="en-US" sz="1600">
                <a:latin typeface="Arial" charset="0"/>
              </a:rPr>
              <a:t> </a:t>
            </a:r>
            <a:r>
              <a:rPr lang="en-US" sz="1600">
                <a:solidFill>
                  <a:srgbClr val="CC3300"/>
                </a:solidFill>
                <a:latin typeface="Arial" charset="0"/>
              </a:rPr>
              <a:t>name</a:t>
            </a:r>
            <a:r>
              <a:rPr lang="en-US" sz="1600">
                <a:latin typeface="Arial" charset="0"/>
              </a:rPr>
              <a:t>="PurchaseOrderType"&gt;</a:t>
            </a:r>
          </a:p>
          <a:p>
            <a:pPr>
              <a:spcBef>
                <a:spcPct val="20000"/>
              </a:spcBef>
            </a:pPr>
            <a:r>
              <a:rPr lang="en-US" sz="1600">
                <a:latin typeface="Arial" charset="0"/>
              </a:rPr>
              <a:t>  &lt;</a:t>
            </a:r>
            <a:r>
              <a:rPr lang="en-US" sz="1600">
                <a:solidFill>
                  <a:srgbClr val="006600"/>
                </a:solidFill>
                <a:latin typeface="Arial" charset="0"/>
              </a:rPr>
              <a:t>xs:all</a:t>
            </a:r>
            <a:r>
              <a:rPr lang="en-US" sz="1600">
                <a:latin typeface="Arial" charset="0"/>
              </a:rPr>
              <a:t>&gt;  &lt;</a:t>
            </a:r>
            <a:r>
              <a:rPr lang="en-US" sz="1600">
                <a:solidFill>
                  <a:srgbClr val="006600"/>
                </a:solidFill>
                <a:latin typeface="Arial" charset="0"/>
              </a:rPr>
              <a:t>xs:element</a:t>
            </a:r>
            <a:r>
              <a:rPr lang="en-US" sz="1600">
                <a:latin typeface="Arial" charset="0"/>
              </a:rPr>
              <a:t> </a:t>
            </a:r>
            <a:r>
              <a:rPr lang="en-US" sz="1600">
                <a:solidFill>
                  <a:srgbClr val="CC3300"/>
                </a:solidFill>
                <a:latin typeface="Arial" charset="0"/>
              </a:rPr>
              <a:t>name</a:t>
            </a:r>
            <a:r>
              <a:rPr lang="en-US" sz="1600">
                <a:latin typeface="Arial" charset="0"/>
              </a:rPr>
              <a:t>="shipTo" </a:t>
            </a:r>
            <a:r>
              <a:rPr lang="en-US" sz="1600">
                <a:solidFill>
                  <a:srgbClr val="CC3300"/>
                </a:solidFill>
                <a:latin typeface="Arial" charset="0"/>
              </a:rPr>
              <a:t>type</a:t>
            </a:r>
            <a:r>
              <a:rPr lang="en-US" sz="1600">
                <a:latin typeface="Arial" charset="0"/>
              </a:rPr>
              <a:t>="USAddress"/&gt;</a:t>
            </a:r>
          </a:p>
          <a:p>
            <a:pPr>
              <a:spcBef>
                <a:spcPct val="20000"/>
              </a:spcBef>
            </a:pPr>
            <a:r>
              <a:rPr lang="en-US" sz="1600">
                <a:latin typeface="Arial" charset="0"/>
              </a:rPr>
              <a:t>                   &lt;</a:t>
            </a:r>
            <a:r>
              <a:rPr lang="en-US" sz="1600">
                <a:solidFill>
                  <a:srgbClr val="006600"/>
                </a:solidFill>
                <a:latin typeface="Arial" charset="0"/>
              </a:rPr>
              <a:t>xs:element</a:t>
            </a:r>
            <a:r>
              <a:rPr lang="en-US" sz="1600">
                <a:latin typeface="Arial" charset="0"/>
              </a:rPr>
              <a:t> </a:t>
            </a:r>
            <a:r>
              <a:rPr lang="en-US" sz="1600">
                <a:solidFill>
                  <a:srgbClr val="CC3300"/>
                </a:solidFill>
                <a:latin typeface="Arial" charset="0"/>
              </a:rPr>
              <a:t>name</a:t>
            </a:r>
            <a:r>
              <a:rPr lang="en-US" sz="1600">
                <a:latin typeface="Arial" charset="0"/>
              </a:rPr>
              <a:t>="billTo" </a:t>
            </a:r>
            <a:r>
              <a:rPr lang="en-US" sz="1600">
                <a:solidFill>
                  <a:srgbClr val="CC3300"/>
                </a:solidFill>
                <a:latin typeface="Arial" charset="0"/>
              </a:rPr>
              <a:t>type</a:t>
            </a:r>
            <a:r>
              <a:rPr lang="en-US" sz="1600">
                <a:latin typeface="Arial" charset="0"/>
              </a:rPr>
              <a:t>="USAddress"/&gt;</a:t>
            </a:r>
          </a:p>
          <a:p>
            <a:pPr>
              <a:spcBef>
                <a:spcPct val="20000"/>
              </a:spcBef>
            </a:pPr>
            <a:r>
              <a:rPr lang="en-US" sz="1600">
                <a:latin typeface="Arial" charset="0"/>
              </a:rPr>
              <a:t>                   &lt;</a:t>
            </a:r>
            <a:r>
              <a:rPr lang="en-US" sz="1600">
                <a:solidFill>
                  <a:srgbClr val="006600"/>
                </a:solidFill>
                <a:latin typeface="Arial" charset="0"/>
              </a:rPr>
              <a:t>xs:element</a:t>
            </a:r>
            <a:r>
              <a:rPr lang="en-US" sz="1600">
                <a:latin typeface="Arial" charset="0"/>
              </a:rPr>
              <a:t> </a:t>
            </a:r>
            <a:r>
              <a:rPr lang="en-US" sz="1600">
                <a:solidFill>
                  <a:srgbClr val="CC3300"/>
                </a:solidFill>
                <a:latin typeface="Arial" charset="0"/>
              </a:rPr>
              <a:t>ref</a:t>
            </a:r>
            <a:r>
              <a:rPr lang="en-US" sz="1600">
                <a:latin typeface="Arial" charset="0"/>
              </a:rPr>
              <a:t>="comment" minOccurs="0"/&gt;</a:t>
            </a:r>
          </a:p>
          <a:p>
            <a:pPr>
              <a:spcBef>
                <a:spcPct val="20000"/>
              </a:spcBef>
            </a:pPr>
            <a:r>
              <a:rPr lang="en-US" sz="1600">
                <a:latin typeface="Arial" charset="0"/>
              </a:rPr>
              <a:t>                   &lt;</a:t>
            </a:r>
            <a:r>
              <a:rPr lang="en-US" sz="1600">
                <a:solidFill>
                  <a:srgbClr val="006600"/>
                </a:solidFill>
                <a:latin typeface="Arial" charset="0"/>
              </a:rPr>
              <a:t>xs:element</a:t>
            </a:r>
            <a:r>
              <a:rPr lang="en-US" sz="1600">
                <a:latin typeface="Arial" charset="0"/>
              </a:rPr>
              <a:t> </a:t>
            </a:r>
            <a:r>
              <a:rPr lang="en-US" sz="1600">
                <a:solidFill>
                  <a:srgbClr val="CC3300"/>
                </a:solidFill>
                <a:latin typeface="Arial" charset="0"/>
              </a:rPr>
              <a:t>name</a:t>
            </a:r>
            <a:r>
              <a:rPr lang="en-US" sz="1600">
                <a:latin typeface="Arial" charset="0"/>
              </a:rPr>
              <a:t>="items"  </a:t>
            </a:r>
            <a:r>
              <a:rPr lang="en-US" sz="1600">
                <a:solidFill>
                  <a:srgbClr val="CC3300"/>
                </a:solidFill>
                <a:latin typeface="Arial" charset="0"/>
              </a:rPr>
              <a:t>type</a:t>
            </a:r>
            <a:r>
              <a:rPr lang="en-US" sz="1600">
                <a:latin typeface="Arial" charset="0"/>
              </a:rPr>
              <a:t>="Items"/&gt;</a:t>
            </a:r>
          </a:p>
          <a:p>
            <a:pPr>
              <a:spcBef>
                <a:spcPct val="20000"/>
              </a:spcBef>
            </a:pPr>
            <a:r>
              <a:rPr lang="en-US" sz="1600">
                <a:latin typeface="Arial" charset="0"/>
              </a:rPr>
              <a:t>  &lt;/</a:t>
            </a:r>
            <a:r>
              <a:rPr lang="en-US" sz="1600">
                <a:solidFill>
                  <a:srgbClr val="006600"/>
                </a:solidFill>
                <a:latin typeface="Arial" charset="0"/>
              </a:rPr>
              <a:t>xs:all</a:t>
            </a:r>
            <a:r>
              <a:rPr lang="en-US" sz="1600">
                <a:latin typeface="Arial" charset="0"/>
              </a:rPr>
              <a:t>&gt;</a:t>
            </a:r>
          </a:p>
          <a:p>
            <a:pPr>
              <a:spcBef>
                <a:spcPct val="20000"/>
              </a:spcBef>
            </a:pPr>
            <a:r>
              <a:rPr lang="en-US" sz="1600">
                <a:latin typeface="Arial" charset="0"/>
              </a:rPr>
              <a:t>  &lt;</a:t>
            </a:r>
            <a:r>
              <a:rPr lang="en-US" sz="1600">
                <a:solidFill>
                  <a:srgbClr val="006600"/>
                </a:solidFill>
                <a:latin typeface="Arial" charset="0"/>
              </a:rPr>
              <a:t>xs:attribute</a:t>
            </a:r>
            <a:r>
              <a:rPr lang="en-US" sz="1600">
                <a:latin typeface="Arial" charset="0"/>
              </a:rPr>
              <a:t> </a:t>
            </a:r>
            <a:r>
              <a:rPr lang="en-US" sz="1600">
                <a:solidFill>
                  <a:srgbClr val="CC3300"/>
                </a:solidFill>
                <a:latin typeface="Arial" charset="0"/>
              </a:rPr>
              <a:t>name</a:t>
            </a:r>
            <a:r>
              <a:rPr lang="en-US" sz="1600">
                <a:latin typeface="Arial" charset="0"/>
              </a:rPr>
              <a:t>="orderDate" </a:t>
            </a:r>
            <a:r>
              <a:rPr lang="en-US" sz="1600">
                <a:solidFill>
                  <a:srgbClr val="CC3300"/>
                </a:solidFill>
                <a:latin typeface="Arial" charset="0"/>
              </a:rPr>
              <a:t>type</a:t>
            </a:r>
            <a:r>
              <a:rPr lang="en-US" sz="1600">
                <a:latin typeface="Arial" charset="0"/>
              </a:rPr>
              <a:t>="xs:date"/&gt;</a:t>
            </a:r>
          </a:p>
          <a:p>
            <a:pPr>
              <a:spcBef>
                <a:spcPct val="20000"/>
              </a:spcBef>
            </a:pPr>
            <a:r>
              <a:rPr lang="en-US" sz="1600">
                <a:latin typeface="Arial" charset="0"/>
              </a:rPr>
              <a:t>&lt;/</a:t>
            </a:r>
            <a:r>
              <a:rPr lang="en-US" sz="1600">
                <a:solidFill>
                  <a:srgbClr val="006600"/>
                </a:solidFill>
                <a:latin typeface="Arial" charset="0"/>
              </a:rPr>
              <a:t>xs:complexType</a:t>
            </a:r>
            <a:r>
              <a:rPr lang="en-US" sz="1600">
                <a:latin typeface="Arial" charset="0"/>
              </a:rPr>
              <a:t>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1510810-B869-B449-8D70-62DA5169DA9F}" type="slidenum">
              <a:rPr lang="en-US"/>
              <a:pPr/>
              <a:t>5</a:t>
            </a:fld>
            <a:endParaRPr lang="en-U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XML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A flexible syntax for data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Used in:</a:t>
            </a:r>
          </a:p>
          <a:p>
            <a:pPr lvl="1" eaLnBrk="1" hangingPunct="1"/>
            <a:r>
              <a:rPr lang="en-US">
                <a:latin typeface="Arial" charset="0"/>
              </a:rPr>
              <a:t>Configuration files, e.g. Web.Config</a:t>
            </a:r>
          </a:p>
          <a:p>
            <a:pPr lvl="1" eaLnBrk="1" hangingPunct="1"/>
            <a:r>
              <a:rPr lang="en-US">
                <a:latin typeface="Arial" charset="0"/>
              </a:rPr>
              <a:t>Replacement for binary formats (MS Word)</a:t>
            </a:r>
          </a:p>
          <a:p>
            <a:pPr lvl="1" eaLnBrk="1" hangingPunct="1"/>
            <a:r>
              <a:rPr lang="en-US">
                <a:latin typeface="Arial" charset="0"/>
              </a:rPr>
              <a:t>Document markup: e.g. XHTML</a:t>
            </a:r>
          </a:p>
          <a:p>
            <a:pPr lvl="1" eaLnBrk="1" hangingPunct="1"/>
            <a:r>
              <a:rPr lang="en-US" u="sng">
                <a:latin typeface="Arial" charset="0"/>
              </a:rPr>
              <a:t>Data</a:t>
            </a:r>
            <a:r>
              <a:rPr lang="en-US">
                <a:latin typeface="Arial" charset="0"/>
              </a:rPr>
              <a:t>: data exchange, semistructured data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Roots: SGML - a very nasty language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  <p:sp>
        <p:nvSpPr>
          <p:cNvPr id="20485" name="AutoShape 4"/>
          <p:cNvSpPr>
            <a:spLocks noChangeArrowheads="1"/>
          </p:cNvSpPr>
          <p:nvPr/>
        </p:nvSpPr>
        <p:spPr bwMode="auto">
          <a:xfrm>
            <a:off x="1797050" y="6062663"/>
            <a:ext cx="5183188" cy="57943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We will study only XML as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Derived Types by Extensions</a:t>
            </a:r>
          </a:p>
        </p:txBody>
      </p:sp>
      <p:sp>
        <p:nvSpPr>
          <p:cNvPr id="464899" name="Rectangle 3"/>
          <p:cNvSpPr>
            <a:spLocks noChangeArrowheads="1"/>
          </p:cNvSpPr>
          <p:nvPr/>
        </p:nvSpPr>
        <p:spPr bwMode="auto">
          <a:xfrm>
            <a:off x="2133600" y="1752600"/>
            <a:ext cx="6407150" cy="3786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Arial" charset="0"/>
              </a:rPr>
              <a:t>&lt;</a:t>
            </a:r>
            <a:r>
              <a:rPr lang="en-US" sz="1600">
                <a:solidFill>
                  <a:srgbClr val="006600"/>
                </a:solidFill>
                <a:latin typeface="Arial" charset="0"/>
              </a:rPr>
              <a:t>complexType</a:t>
            </a:r>
            <a:r>
              <a:rPr lang="en-US" sz="1600">
                <a:latin typeface="Arial" charset="0"/>
              </a:rPr>
              <a:t> </a:t>
            </a:r>
            <a:r>
              <a:rPr lang="en-US" sz="1600">
                <a:solidFill>
                  <a:srgbClr val="CC3300"/>
                </a:solidFill>
                <a:latin typeface="Arial" charset="0"/>
              </a:rPr>
              <a:t>name</a:t>
            </a:r>
            <a:r>
              <a:rPr lang="en-US" sz="1600">
                <a:latin typeface="Arial" charset="0"/>
              </a:rPr>
              <a:t>="Address"&gt;</a:t>
            </a:r>
          </a:p>
          <a:p>
            <a:r>
              <a:rPr lang="en-US" sz="1600">
                <a:latin typeface="Arial" charset="0"/>
              </a:rPr>
              <a:t>      &lt;</a:t>
            </a:r>
            <a:r>
              <a:rPr lang="en-US" sz="1600">
                <a:solidFill>
                  <a:srgbClr val="006600"/>
                </a:solidFill>
                <a:latin typeface="Arial" charset="0"/>
              </a:rPr>
              <a:t>sequence</a:t>
            </a:r>
            <a:r>
              <a:rPr lang="en-US" sz="1600">
                <a:latin typeface="Arial" charset="0"/>
              </a:rPr>
              <a:t>&gt;  &lt;</a:t>
            </a:r>
            <a:r>
              <a:rPr lang="en-US" sz="1600">
                <a:solidFill>
                  <a:srgbClr val="006600"/>
                </a:solidFill>
                <a:latin typeface="Arial" charset="0"/>
              </a:rPr>
              <a:t>element</a:t>
            </a:r>
            <a:r>
              <a:rPr lang="en-US" sz="1600">
                <a:latin typeface="Arial" charset="0"/>
              </a:rPr>
              <a:t> </a:t>
            </a:r>
            <a:r>
              <a:rPr lang="en-US" sz="1600">
                <a:solidFill>
                  <a:srgbClr val="CC3300"/>
                </a:solidFill>
                <a:latin typeface="Arial" charset="0"/>
              </a:rPr>
              <a:t>name</a:t>
            </a:r>
            <a:r>
              <a:rPr lang="en-US" sz="1600">
                <a:latin typeface="Arial" charset="0"/>
              </a:rPr>
              <a:t>="street" </a:t>
            </a:r>
            <a:r>
              <a:rPr lang="en-US" sz="1600">
                <a:solidFill>
                  <a:srgbClr val="CC3300"/>
                </a:solidFill>
                <a:latin typeface="Arial" charset="0"/>
              </a:rPr>
              <a:t>type</a:t>
            </a:r>
            <a:r>
              <a:rPr lang="en-US" sz="1600">
                <a:latin typeface="Arial" charset="0"/>
              </a:rPr>
              <a:t>="string"/&gt;</a:t>
            </a:r>
          </a:p>
          <a:p>
            <a:r>
              <a:rPr lang="en-US" sz="1600">
                <a:latin typeface="Arial" charset="0"/>
              </a:rPr>
              <a:t>                           &lt;</a:t>
            </a:r>
            <a:r>
              <a:rPr lang="en-US" sz="1600">
                <a:solidFill>
                  <a:srgbClr val="006600"/>
                </a:solidFill>
                <a:latin typeface="Arial" charset="0"/>
              </a:rPr>
              <a:t>element</a:t>
            </a:r>
            <a:r>
              <a:rPr lang="en-US" sz="1600">
                <a:latin typeface="Arial" charset="0"/>
              </a:rPr>
              <a:t> </a:t>
            </a:r>
            <a:r>
              <a:rPr lang="en-US" sz="1600">
                <a:solidFill>
                  <a:srgbClr val="CC3300"/>
                </a:solidFill>
                <a:latin typeface="Arial" charset="0"/>
              </a:rPr>
              <a:t>name</a:t>
            </a:r>
            <a:r>
              <a:rPr lang="en-US" sz="1600">
                <a:latin typeface="Arial" charset="0"/>
              </a:rPr>
              <a:t>="city"   </a:t>
            </a:r>
            <a:r>
              <a:rPr lang="en-US" sz="1600">
                <a:solidFill>
                  <a:srgbClr val="CC3300"/>
                </a:solidFill>
                <a:latin typeface="Arial" charset="0"/>
              </a:rPr>
              <a:t>type</a:t>
            </a:r>
            <a:r>
              <a:rPr lang="en-US" sz="1600">
                <a:latin typeface="Arial" charset="0"/>
              </a:rPr>
              <a:t>="string"/&gt;</a:t>
            </a:r>
          </a:p>
          <a:p>
            <a:r>
              <a:rPr lang="en-US" sz="1600">
                <a:latin typeface="Arial" charset="0"/>
              </a:rPr>
              <a:t>      &lt;/</a:t>
            </a:r>
            <a:r>
              <a:rPr lang="en-US" sz="1600">
                <a:solidFill>
                  <a:srgbClr val="006600"/>
                </a:solidFill>
                <a:latin typeface="Arial" charset="0"/>
              </a:rPr>
              <a:t>sequence</a:t>
            </a:r>
            <a:r>
              <a:rPr lang="en-US" sz="1600">
                <a:latin typeface="Arial" charset="0"/>
              </a:rPr>
              <a:t>&gt;</a:t>
            </a:r>
          </a:p>
          <a:p>
            <a:r>
              <a:rPr lang="en-US" sz="1600">
                <a:latin typeface="Arial" charset="0"/>
              </a:rPr>
              <a:t> &lt;/</a:t>
            </a:r>
            <a:r>
              <a:rPr lang="en-US" sz="1600">
                <a:solidFill>
                  <a:srgbClr val="006600"/>
                </a:solidFill>
                <a:latin typeface="Arial" charset="0"/>
              </a:rPr>
              <a:t>complexType</a:t>
            </a:r>
            <a:r>
              <a:rPr lang="en-US" sz="1600">
                <a:latin typeface="Arial" charset="0"/>
              </a:rPr>
              <a:t>&gt;</a:t>
            </a:r>
          </a:p>
          <a:p>
            <a:endParaRPr lang="en-US" sz="1600">
              <a:latin typeface="Arial" charset="0"/>
            </a:endParaRPr>
          </a:p>
          <a:p>
            <a:r>
              <a:rPr lang="en-US" sz="1600">
                <a:latin typeface="Arial" charset="0"/>
              </a:rPr>
              <a:t> &lt;</a:t>
            </a:r>
            <a:r>
              <a:rPr lang="en-US" sz="1600">
                <a:solidFill>
                  <a:srgbClr val="006600"/>
                </a:solidFill>
                <a:latin typeface="Arial" charset="0"/>
              </a:rPr>
              <a:t>complexType</a:t>
            </a:r>
            <a:r>
              <a:rPr lang="en-US" sz="1600">
                <a:latin typeface="Arial" charset="0"/>
              </a:rPr>
              <a:t> </a:t>
            </a:r>
            <a:r>
              <a:rPr lang="en-US" sz="1600">
                <a:solidFill>
                  <a:srgbClr val="CC3300"/>
                </a:solidFill>
                <a:latin typeface="Arial" charset="0"/>
              </a:rPr>
              <a:t>name</a:t>
            </a:r>
            <a:r>
              <a:rPr lang="en-US" sz="1600">
                <a:latin typeface="Arial" charset="0"/>
              </a:rPr>
              <a:t>="USAddress"&gt;</a:t>
            </a:r>
          </a:p>
          <a:p>
            <a:r>
              <a:rPr lang="en-US" sz="1600">
                <a:latin typeface="Arial" charset="0"/>
              </a:rPr>
              <a:t>    &lt;</a:t>
            </a:r>
            <a:r>
              <a:rPr lang="en-US" sz="1600">
                <a:solidFill>
                  <a:srgbClr val="006600"/>
                </a:solidFill>
                <a:latin typeface="Arial" charset="0"/>
              </a:rPr>
              <a:t>complexContent</a:t>
            </a:r>
            <a:r>
              <a:rPr lang="en-US" sz="1600">
                <a:latin typeface="Arial" charset="0"/>
              </a:rPr>
              <a:t>&gt;</a:t>
            </a:r>
          </a:p>
          <a:p>
            <a:r>
              <a:rPr lang="en-US" sz="1600">
                <a:latin typeface="Arial" charset="0"/>
              </a:rPr>
              <a:t>         &lt;</a:t>
            </a:r>
            <a:r>
              <a:rPr lang="en-US" sz="1600">
                <a:solidFill>
                  <a:srgbClr val="006600"/>
                </a:solidFill>
                <a:latin typeface="Arial" charset="0"/>
              </a:rPr>
              <a:t>extension</a:t>
            </a:r>
            <a:r>
              <a:rPr lang="en-US" sz="1600">
                <a:latin typeface="Arial" charset="0"/>
              </a:rPr>
              <a:t> </a:t>
            </a:r>
            <a:r>
              <a:rPr lang="en-US" sz="1600">
                <a:solidFill>
                  <a:srgbClr val="CC3300"/>
                </a:solidFill>
                <a:latin typeface="Arial" charset="0"/>
              </a:rPr>
              <a:t>base</a:t>
            </a:r>
            <a:r>
              <a:rPr lang="en-US" sz="1600">
                <a:latin typeface="Arial" charset="0"/>
              </a:rPr>
              <a:t>="ipo:Address"&gt;</a:t>
            </a:r>
          </a:p>
          <a:p>
            <a:r>
              <a:rPr lang="en-US" sz="1600">
                <a:latin typeface="Arial" charset="0"/>
              </a:rPr>
              <a:t>             &lt;</a:t>
            </a:r>
            <a:r>
              <a:rPr lang="en-US" sz="1600">
                <a:solidFill>
                  <a:srgbClr val="006600"/>
                </a:solidFill>
                <a:latin typeface="Arial" charset="0"/>
              </a:rPr>
              <a:t>sequence</a:t>
            </a:r>
            <a:r>
              <a:rPr lang="en-US" sz="1600">
                <a:latin typeface="Arial" charset="0"/>
              </a:rPr>
              <a:t>&gt;  &lt;</a:t>
            </a:r>
            <a:r>
              <a:rPr lang="en-US" sz="1600">
                <a:solidFill>
                  <a:srgbClr val="006600"/>
                </a:solidFill>
                <a:latin typeface="Arial" charset="0"/>
              </a:rPr>
              <a:t>element</a:t>
            </a:r>
            <a:r>
              <a:rPr lang="en-US" sz="1600">
                <a:latin typeface="Arial" charset="0"/>
              </a:rPr>
              <a:t> </a:t>
            </a:r>
            <a:r>
              <a:rPr lang="en-US" sz="1600">
                <a:solidFill>
                  <a:srgbClr val="CC3300"/>
                </a:solidFill>
                <a:latin typeface="Arial" charset="0"/>
              </a:rPr>
              <a:t>name</a:t>
            </a:r>
            <a:r>
              <a:rPr lang="en-US" sz="1600">
                <a:latin typeface="Arial" charset="0"/>
              </a:rPr>
              <a:t>="state" </a:t>
            </a:r>
            <a:r>
              <a:rPr lang="en-US" sz="1600">
                <a:solidFill>
                  <a:srgbClr val="CC3300"/>
                </a:solidFill>
                <a:latin typeface="Arial" charset="0"/>
              </a:rPr>
              <a:t>type</a:t>
            </a:r>
            <a:r>
              <a:rPr lang="en-US" sz="1600">
                <a:latin typeface="Arial" charset="0"/>
              </a:rPr>
              <a:t>="ipo:USState"/&gt;</a:t>
            </a:r>
          </a:p>
          <a:p>
            <a:r>
              <a:rPr lang="en-US" sz="1600">
                <a:latin typeface="Arial" charset="0"/>
              </a:rPr>
              <a:t>                                  &lt;</a:t>
            </a:r>
            <a:r>
              <a:rPr lang="en-US" sz="1600">
                <a:solidFill>
                  <a:srgbClr val="006600"/>
                </a:solidFill>
                <a:latin typeface="Arial" charset="0"/>
              </a:rPr>
              <a:t>element</a:t>
            </a:r>
            <a:r>
              <a:rPr lang="en-US" sz="1600">
                <a:latin typeface="Arial" charset="0"/>
              </a:rPr>
              <a:t> </a:t>
            </a:r>
            <a:r>
              <a:rPr lang="en-US" sz="1600">
                <a:solidFill>
                  <a:srgbClr val="CC3300"/>
                </a:solidFill>
                <a:latin typeface="Arial" charset="0"/>
              </a:rPr>
              <a:t>name</a:t>
            </a:r>
            <a:r>
              <a:rPr lang="en-US" sz="1600">
                <a:latin typeface="Arial" charset="0"/>
              </a:rPr>
              <a:t>="zip"   </a:t>
            </a:r>
            <a:r>
              <a:rPr lang="en-US" sz="1600">
                <a:solidFill>
                  <a:srgbClr val="CC3300"/>
                </a:solidFill>
                <a:latin typeface="Arial" charset="0"/>
              </a:rPr>
              <a:t>type</a:t>
            </a:r>
            <a:r>
              <a:rPr lang="en-US" sz="1600">
                <a:latin typeface="Arial" charset="0"/>
              </a:rPr>
              <a:t>="positiveInteger"/&gt;</a:t>
            </a:r>
          </a:p>
          <a:p>
            <a:r>
              <a:rPr lang="en-US" sz="1600">
                <a:latin typeface="Arial" charset="0"/>
              </a:rPr>
              <a:t>             &lt;/</a:t>
            </a:r>
            <a:r>
              <a:rPr lang="en-US" sz="1600">
                <a:solidFill>
                  <a:srgbClr val="006600"/>
                </a:solidFill>
                <a:latin typeface="Arial" charset="0"/>
              </a:rPr>
              <a:t>sequence</a:t>
            </a:r>
            <a:r>
              <a:rPr lang="en-US" sz="1600">
                <a:latin typeface="Arial" charset="0"/>
              </a:rPr>
              <a:t>&gt;</a:t>
            </a:r>
          </a:p>
          <a:p>
            <a:r>
              <a:rPr lang="en-US" sz="1600">
                <a:latin typeface="Arial" charset="0"/>
              </a:rPr>
              <a:t>         &lt;/</a:t>
            </a:r>
            <a:r>
              <a:rPr lang="en-US" sz="1600">
                <a:solidFill>
                  <a:srgbClr val="006600"/>
                </a:solidFill>
                <a:latin typeface="Arial" charset="0"/>
              </a:rPr>
              <a:t>extension</a:t>
            </a:r>
            <a:r>
              <a:rPr lang="en-US" sz="1600">
                <a:latin typeface="Arial" charset="0"/>
              </a:rPr>
              <a:t>&gt;</a:t>
            </a:r>
          </a:p>
          <a:p>
            <a:r>
              <a:rPr lang="en-US" sz="1600">
                <a:latin typeface="Arial" charset="0"/>
              </a:rPr>
              <a:t>    &lt;/</a:t>
            </a:r>
            <a:r>
              <a:rPr lang="en-US" sz="1600">
                <a:solidFill>
                  <a:srgbClr val="006600"/>
                </a:solidFill>
                <a:latin typeface="Arial" charset="0"/>
              </a:rPr>
              <a:t>complexContent</a:t>
            </a:r>
            <a:r>
              <a:rPr lang="en-US" sz="1600">
                <a:latin typeface="Arial" charset="0"/>
              </a:rPr>
              <a:t>&gt;</a:t>
            </a:r>
          </a:p>
          <a:p>
            <a:r>
              <a:rPr lang="en-US" sz="1600">
                <a:latin typeface="Arial" charset="0"/>
              </a:rPr>
              <a:t>&lt;/</a:t>
            </a:r>
            <a:r>
              <a:rPr lang="en-US" sz="1600">
                <a:solidFill>
                  <a:srgbClr val="006600"/>
                </a:solidFill>
                <a:latin typeface="Arial" charset="0"/>
              </a:rPr>
              <a:t>complexType</a:t>
            </a:r>
            <a:r>
              <a:rPr lang="en-US" sz="1600">
                <a:latin typeface="Arial" charset="0"/>
              </a:rPr>
              <a:t>&gt;</a:t>
            </a:r>
          </a:p>
        </p:txBody>
      </p:sp>
      <p:sp>
        <p:nvSpPr>
          <p:cNvPr id="92165" name="Text Box 4"/>
          <p:cNvSpPr txBox="1">
            <a:spLocks noChangeArrowheads="1"/>
          </p:cNvSpPr>
          <p:nvPr/>
        </p:nvSpPr>
        <p:spPr bwMode="auto">
          <a:xfrm>
            <a:off x="746125" y="6289675"/>
            <a:ext cx="38798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Corresponds to inheritance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Derived Types by Restrictions</a:t>
            </a:r>
          </a:p>
        </p:txBody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(*): may restrict cardinalities, e.g. (0,infty) to (1,1); may restrict choices; other restrictions…</a:t>
            </a:r>
          </a:p>
        </p:txBody>
      </p:sp>
      <p:sp>
        <p:nvSpPr>
          <p:cNvPr id="465924" name="Rectangle 4"/>
          <p:cNvSpPr>
            <a:spLocks noChangeArrowheads="1"/>
          </p:cNvSpPr>
          <p:nvPr/>
        </p:nvSpPr>
        <p:spPr bwMode="auto">
          <a:xfrm>
            <a:off x="1295400" y="2286000"/>
            <a:ext cx="6021388" cy="16319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>
                <a:latin typeface="Arial" charset="0"/>
              </a:rPr>
              <a:t>&lt;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complexContent</a:t>
            </a:r>
            <a:r>
              <a:rPr lang="en-US" sz="2000">
                <a:latin typeface="Arial" charset="0"/>
              </a:rPr>
              <a:t>&gt;</a:t>
            </a:r>
            <a:br>
              <a:rPr lang="en-US" sz="2000">
                <a:latin typeface="Arial" charset="0"/>
              </a:rPr>
            </a:br>
            <a:r>
              <a:rPr lang="en-US" sz="2000">
                <a:latin typeface="Arial" charset="0"/>
              </a:rPr>
              <a:t>     &lt;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restriction</a:t>
            </a:r>
            <a:r>
              <a:rPr lang="en-US" sz="2000">
                <a:latin typeface="Arial" charset="0"/>
              </a:rPr>
              <a:t> </a:t>
            </a:r>
            <a:r>
              <a:rPr lang="en-US" sz="2000">
                <a:solidFill>
                  <a:srgbClr val="CC3300"/>
                </a:solidFill>
                <a:latin typeface="Arial" charset="0"/>
              </a:rPr>
              <a:t>base</a:t>
            </a:r>
            <a:r>
              <a:rPr lang="en-US" sz="2000">
                <a:latin typeface="Arial" charset="0"/>
              </a:rPr>
              <a:t>="ipo:Items“&gt; </a:t>
            </a:r>
            <a:br>
              <a:rPr lang="en-US" sz="2000">
                <a:latin typeface="Arial" charset="0"/>
              </a:rPr>
            </a:br>
            <a:r>
              <a:rPr lang="en-US" sz="2000">
                <a:latin typeface="Arial" charset="0"/>
              </a:rPr>
              <a:t>      … [rewrite the entire content, with </a:t>
            </a:r>
            <a:r>
              <a:rPr lang="en-US" sz="2000" i="1">
                <a:latin typeface="Arial" charset="0"/>
              </a:rPr>
              <a:t>restrictions</a:t>
            </a:r>
            <a:r>
              <a:rPr lang="en-US" sz="2000">
                <a:latin typeface="Arial" charset="0"/>
              </a:rPr>
              <a:t>]...</a:t>
            </a:r>
            <a:br>
              <a:rPr lang="en-US" sz="2000">
                <a:latin typeface="Arial" charset="0"/>
              </a:rPr>
            </a:br>
            <a:r>
              <a:rPr lang="en-US" sz="2000">
                <a:latin typeface="Arial" charset="0"/>
              </a:rPr>
              <a:t>     &lt;/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restriction</a:t>
            </a:r>
            <a:r>
              <a:rPr lang="en-US" sz="2000">
                <a:latin typeface="Arial" charset="0"/>
              </a:rPr>
              <a:t>&gt; </a:t>
            </a:r>
            <a:br>
              <a:rPr lang="en-US" sz="2000">
                <a:latin typeface="Arial" charset="0"/>
              </a:rPr>
            </a:br>
            <a:r>
              <a:rPr lang="en-US" sz="2000">
                <a:latin typeface="Arial" charset="0"/>
              </a:rPr>
              <a:t> &lt;/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complexContent</a:t>
            </a:r>
            <a:r>
              <a:rPr lang="en-US" sz="2000">
                <a:latin typeface="Arial" charset="0"/>
              </a:rPr>
              <a:t>&gt;</a:t>
            </a:r>
          </a:p>
        </p:txBody>
      </p:sp>
      <p:sp>
        <p:nvSpPr>
          <p:cNvPr id="93190" name="Rectangle 5"/>
          <p:cNvSpPr>
            <a:spLocks noChangeArrowheads="1"/>
          </p:cNvSpPr>
          <p:nvPr/>
        </p:nvSpPr>
        <p:spPr bwMode="auto">
          <a:xfrm>
            <a:off x="609600" y="6096000"/>
            <a:ext cx="5362575" cy="54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3200">
                <a:latin typeface="Arial" charset="0"/>
              </a:rPr>
              <a:t>Corresponds to set inclusion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1ED2129-B1C8-B343-89A3-2E0D57CE6A3B}" type="slidenum">
              <a:rPr lang="en-US"/>
              <a:pPr/>
              <a:t>52</a:t>
            </a:fld>
            <a:endParaRPr lang="en-US"/>
          </a:p>
        </p:txBody>
      </p:sp>
      <p:sp>
        <p:nvSpPr>
          <p:cNvPr id="942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Simple Types</a:t>
            </a:r>
          </a:p>
        </p:txBody>
      </p:sp>
      <p:sp>
        <p:nvSpPr>
          <p:cNvPr id="94212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1800">
                <a:latin typeface="Arial" charset="0"/>
                <a:ea typeface="ＭＳ Ｐゴシック" charset="-128"/>
                <a:cs typeface="ＭＳ Ｐゴシック" charset="-128"/>
              </a:rPr>
              <a:t>String</a:t>
            </a:r>
          </a:p>
          <a:p>
            <a:pPr eaLnBrk="1" hangingPunct="1"/>
            <a:r>
              <a:rPr lang="en-US" sz="1800">
                <a:latin typeface="Arial" charset="0"/>
                <a:ea typeface="ＭＳ Ｐゴシック" charset="-128"/>
                <a:cs typeface="ＭＳ Ｐゴシック" charset="-128"/>
              </a:rPr>
              <a:t>Token</a:t>
            </a:r>
          </a:p>
          <a:p>
            <a:pPr eaLnBrk="1" hangingPunct="1"/>
            <a:r>
              <a:rPr lang="en-US" sz="1800">
                <a:latin typeface="Arial" charset="0"/>
                <a:ea typeface="ＭＳ Ｐゴシック" charset="-128"/>
                <a:cs typeface="ＭＳ Ｐゴシック" charset="-128"/>
              </a:rPr>
              <a:t>Byte</a:t>
            </a:r>
          </a:p>
          <a:p>
            <a:pPr eaLnBrk="1" hangingPunct="1"/>
            <a:r>
              <a:rPr lang="en-US" sz="1800">
                <a:latin typeface="Arial" charset="0"/>
                <a:ea typeface="ＭＳ Ｐゴシック" charset="-128"/>
                <a:cs typeface="ＭＳ Ｐゴシック" charset="-128"/>
              </a:rPr>
              <a:t>unsignedByte</a:t>
            </a:r>
          </a:p>
          <a:p>
            <a:pPr eaLnBrk="1" hangingPunct="1"/>
            <a:r>
              <a:rPr lang="en-US" sz="1800">
                <a:latin typeface="Arial" charset="0"/>
                <a:ea typeface="ＭＳ Ｐゴシック" charset="-128"/>
                <a:cs typeface="ＭＳ Ｐゴシック" charset="-128"/>
              </a:rPr>
              <a:t>Integer</a:t>
            </a:r>
          </a:p>
          <a:p>
            <a:pPr eaLnBrk="1" hangingPunct="1"/>
            <a:r>
              <a:rPr lang="en-US" sz="1800">
                <a:latin typeface="Arial" charset="0"/>
                <a:ea typeface="ＭＳ Ｐゴシック" charset="-128"/>
                <a:cs typeface="ＭＳ Ｐゴシック" charset="-128"/>
              </a:rPr>
              <a:t>positiveInteger</a:t>
            </a:r>
          </a:p>
          <a:p>
            <a:pPr eaLnBrk="1" hangingPunct="1"/>
            <a:r>
              <a:rPr lang="en-US" sz="1800">
                <a:latin typeface="Arial" charset="0"/>
                <a:ea typeface="ＭＳ Ｐゴシック" charset="-128"/>
                <a:cs typeface="ＭＳ Ｐゴシック" charset="-128"/>
              </a:rPr>
              <a:t>Int (larger than integer)</a:t>
            </a:r>
          </a:p>
          <a:p>
            <a:pPr eaLnBrk="1" hangingPunct="1"/>
            <a:r>
              <a:rPr lang="en-US" sz="1800">
                <a:latin typeface="Arial" charset="0"/>
                <a:ea typeface="ＭＳ Ｐゴシック" charset="-128"/>
                <a:cs typeface="ＭＳ Ｐゴシック" charset="-128"/>
              </a:rPr>
              <a:t>unsignedInt</a:t>
            </a:r>
          </a:p>
          <a:p>
            <a:pPr eaLnBrk="1" hangingPunct="1"/>
            <a:r>
              <a:rPr lang="en-US" sz="1800">
                <a:latin typeface="Arial" charset="0"/>
                <a:ea typeface="ＭＳ Ｐゴシック" charset="-128"/>
                <a:cs typeface="ＭＳ Ｐゴシック" charset="-128"/>
              </a:rPr>
              <a:t>Long</a:t>
            </a:r>
          </a:p>
          <a:p>
            <a:pPr eaLnBrk="1" hangingPunct="1"/>
            <a:r>
              <a:rPr lang="en-US" sz="1800">
                <a:latin typeface="Arial" charset="0"/>
                <a:ea typeface="ＭＳ Ｐゴシック" charset="-128"/>
                <a:cs typeface="ＭＳ Ｐゴシック" charset="-128"/>
              </a:rPr>
              <a:t>Short</a:t>
            </a:r>
          </a:p>
          <a:p>
            <a:pPr eaLnBrk="1" hangingPunct="1"/>
            <a:r>
              <a:rPr lang="en-US" sz="1800">
                <a:latin typeface="Arial" charset="0"/>
                <a:ea typeface="ＭＳ Ｐゴシック" charset="-128"/>
                <a:cs typeface="ＭＳ Ｐゴシック" charset="-128"/>
              </a:rPr>
              <a:t>...</a:t>
            </a:r>
          </a:p>
        </p:txBody>
      </p:sp>
      <p:sp>
        <p:nvSpPr>
          <p:cNvPr id="94213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Time</a:t>
            </a:r>
          </a:p>
          <a:p>
            <a:pPr eaLnBrk="1" hangingPunct="1"/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dateTime</a:t>
            </a:r>
          </a:p>
          <a:p>
            <a:pPr eaLnBrk="1" hangingPunct="1"/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Duration</a:t>
            </a:r>
          </a:p>
          <a:p>
            <a:pPr eaLnBrk="1" hangingPunct="1"/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Date</a:t>
            </a:r>
          </a:p>
          <a:p>
            <a:pPr eaLnBrk="1" hangingPunct="1"/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ID</a:t>
            </a:r>
          </a:p>
          <a:p>
            <a:pPr eaLnBrk="1" hangingPunct="1"/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IDREF</a:t>
            </a:r>
          </a:p>
          <a:p>
            <a:pPr eaLnBrk="1" hangingPunct="1"/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IDREFS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34379A-8146-864A-A0F6-EFCFE460D9F1}" type="slidenum">
              <a:rPr lang="en-US"/>
              <a:pPr/>
              <a:t>53</a:t>
            </a:fld>
            <a:endParaRPr lang="en-US"/>
          </a:p>
        </p:txBody>
      </p:sp>
      <p:sp>
        <p:nvSpPr>
          <p:cNvPr id="952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Facets of Simple Types</a:t>
            </a:r>
          </a:p>
        </p:txBody>
      </p:sp>
      <p:sp>
        <p:nvSpPr>
          <p:cNvPr id="9523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3124200"/>
            <a:ext cx="38100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Examples</a:t>
            </a:r>
          </a:p>
          <a:p>
            <a:pPr eaLnBrk="1" hangingPunct="1"/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length</a:t>
            </a:r>
          </a:p>
          <a:p>
            <a:pPr eaLnBrk="1" hangingPunct="1"/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minLength </a:t>
            </a:r>
          </a:p>
          <a:p>
            <a:pPr eaLnBrk="1" hangingPunct="1"/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maxLength </a:t>
            </a:r>
          </a:p>
          <a:p>
            <a:pPr eaLnBrk="1" hangingPunct="1"/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pattern </a:t>
            </a:r>
          </a:p>
          <a:p>
            <a:pPr eaLnBrk="1" hangingPunct="1"/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enumeration </a:t>
            </a:r>
          </a:p>
          <a:p>
            <a:pPr eaLnBrk="1" hangingPunct="1"/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whiteSpace </a:t>
            </a:r>
          </a:p>
          <a:p>
            <a:pPr eaLnBrk="1" hangingPunct="1"/>
            <a:endParaRPr lang="en-US" sz="200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sz="200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95237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3124200"/>
            <a:ext cx="3810000" cy="4114800"/>
          </a:xfrm>
        </p:spPr>
        <p:txBody>
          <a:bodyPr/>
          <a:lstStyle/>
          <a:p>
            <a:pPr eaLnBrk="1" hangingPunct="1"/>
            <a:r>
              <a:rPr lang="en-US" sz="2400">
                <a:latin typeface="Arial" charset="0"/>
                <a:ea typeface="ＭＳ Ｐゴシック" charset="-128"/>
                <a:cs typeface="ＭＳ Ｐゴシック" charset="-128"/>
              </a:rPr>
              <a:t>maxInclusive</a:t>
            </a:r>
          </a:p>
          <a:p>
            <a:pPr eaLnBrk="1" hangingPunct="1"/>
            <a:r>
              <a:rPr lang="en-US" sz="2400">
                <a:latin typeface="Arial" charset="0"/>
                <a:ea typeface="ＭＳ Ｐゴシック" charset="-128"/>
                <a:cs typeface="ＭＳ Ｐゴシック" charset="-128"/>
              </a:rPr>
              <a:t>maxExclusive</a:t>
            </a:r>
          </a:p>
          <a:p>
            <a:pPr eaLnBrk="1" hangingPunct="1"/>
            <a:r>
              <a:rPr lang="en-US" sz="2400">
                <a:latin typeface="Arial" charset="0"/>
                <a:ea typeface="ＭＳ Ｐゴシック" charset="-128"/>
                <a:cs typeface="ＭＳ Ｐゴシック" charset="-128"/>
              </a:rPr>
              <a:t>minInclusive</a:t>
            </a:r>
          </a:p>
          <a:p>
            <a:pPr eaLnBrk="1" hangingPunct="1"/>
            <a:r>
              <a:rPr lang="en-US" sz="2400">
                <a:latin typeface="Arial" charset="0"/>
                <a:ea typeface="ＭＳ Ｐゴシック" charset="-128"/>
                <a:cs typeface="ＭＳ Ｐゴシック" charset="-128"/>
              </a:rPr>
              <a:t>minExclusive</a:t>
            </a:r>
          </a:p>
          <a:p>
            <a:pPr eaLnBrk="1" hangingPunct="1"/>
            <a:r>
              <a:rPr lang="en-US" sz="2400">
                <a:latin typeface="Arial" charset="0"/>
                <a:ea typeface="ＭＳ Ｐゴシック" charset="-128"/>
                <a:cs typeface="ＭＳ Ｐゴシック" charset="-128"/>
              </a:rPr>
              <a:t>totalDigits</a:t>
            </a:r>
          </a:p>
          <a:p>
            <a:pPr eaLnBrk="1" hangingPunct="1"/>
            <a:r>
              <a:rPr lang="en-US" sz="2400">
                <a:latin typeface="Arial" charset="0"/>
                <a:ea typeface="ＭＳ Ｐゴシック" charset="-128"/>
                <a:cs typeface="ＭＳ Ｐゴシック" charset="-128"/>
              </a:rPr>
              <a:t>fractionDigits</a:t>
            </a:r>
          </a:p>
        </p:txBody>
      </p:sp>
      <p:sp>
        <p:nvSpPr>
          <p:cNvPr id="95238" name="Rectangle 5"/>
          <p:cNvSpPr>
            <a:spLocks noChangeArrowheads="1"/>
          </p:cNvSpPr>
          <p:nvPr/>
        </p:nvSpPr>
        <p:spPr bwMode="auto">
          <a:xfrm>
            <a:off x="914400" y="1752600"/>
            <a:ext cx="7543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Facets = additional properties restricting a simple type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15 facets defined by XML Schema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A617D9-5ABE-A64F-8184-D7705077EE01}" type="slidenum">
              <a:rPr lang="en-US"/>
              <a:pPr/>
              <a:t>54</a:t>
            </a:fld>
            <a:endParaRPr lang="en-US"/>
          </a:p>
        </p:txBody>
      </p:sp>
      <p:sp>
        <p:nvSpPr>
          <p:cNvPr id="962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Facets of Simple Types</a:t>
            </a:r>
          </a:p>
        </p:txBody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Can further restrict a simple type by changing some facets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Restriction = subset</a:t>
            </a:r>
          </a:p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Not so Simple Types</a:t>
            </a:r>
          </a:p>
        </p:txBody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List types:</a:t>
            </a:r>
          </a:p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Union types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Restriction types</a:t>
            </a:r>
          </a:p>
        </p:txBody>
      </p:sp>
      <p:sp>
        <p:nvSpPr>
          <p:cNvPr id="470020" name="Rectangle 4"/>
          <p:cNvSpPr>
            <a:spLocks noChangeArrowheads="1"/>
          </p:cNvSpPr>
          <p:nvPr/>
        </p:nvSpPr>
        <p:spPr bwMode="auto">
          <a:xfrm>
            <a:off x="1600200" y="2590800"/>
            <a:ext cx="5853113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&lt;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xs:simpleType</a:t>
            </a:r>
            <a:r>
              <a:rPr lang="en-US">
                <a:latin typeface="Arial" charset="0"/>
              </a:rPr>
              <a:t> </a:t>
            </a:r>
            <a:r>
              <a:rPr lang="en-US">
                <a:solidFill>
                  <a:srgbClr val="CC3300"/>
                </a:solidFill>
                <a:latin typeface="Arial" charset="0"/>
              </a:rPr>
              <a:t>name</a:t>
            </a:r>
            <a:r>
              <a:rPr lang="en-US">
                <a:latin typeface="Arial" charset="0"/>
              </a:rPr>
              <a:t>="listOfMyIntType"&gt;</a:t>
            </a:r>
          </a:p>
          <a:p>
            <a:r>
              <a:rPr lang="en-US">
                <a:latin typeface="Arial" charset="0"/>
              </a:rPr>
              <a:t>  &lt;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xs:list</a:t>
            </a:r>
            <a:r>
              <a:rPr lang="en-US">
                <a:latin typeface="Arial" charset="0"/>
              </a:rPr>
              <a:t> </a:t>
            </a:r>
            <a:r>
              <a:rPr lang="en-US">
                <a:solidFill>
                  <a:srgbClr val="CC3300"/>
                </a:solidFill>
                <a:latin typeface="Arial" charset="0"/>
              </a:rPr>
              <a:t>itemType</a:t>
            </a:r>
            <a:r>
              <a:rPr lang="en-US">
                <a:latin typeface="Arial" charset="0"/>
              </a:rPr>
              <a:t>="myInteger"/&gt;</a:t>
            </a:r>
          </a:p>
          <a:p>
            <a:r>
              <a:rPr lang="en-US">
                <a:latin typeface="Arial" charset="0"/>
              </a:rPr>
              <a:t>&lt;/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xs:simpleType</a:t>
            </a:r>
            <a:r>
              <a:rPr lang="en-US">
                <a:latin typeface="Arial" charset="0"/>
              </a:rPr>
              <a:t>&gt;</a:t>
            </a:r>
          </a:p>
        </p:txBody>
      </p:sp>
      <p:sp>
        <p:nvSpPr>
          <p:cNvPr id="97286" name="Rectangle 5"/>
          <p:cNvSpPr>
            <a:spLocks noChangeArrowheads="1"/>
          </p:cNvSpPr>
          <p:nvPr/>
        </p:nvSpPr>
        <p:spPr bwMode="auto">
          <a:xfrm>
            <a:off x="1371600" y="4343400"/>
            <a:ext cx="7596188" cy="461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&lt;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listOfMyInt</a:t>
            </a:r>
            <a:r>
              <a:rPr lang="en-US">
                <a:latin typeface="Arial" charset="0"/>
              </a:rPr>
              <a:t>&gt;20003 15037 95977 95945&lt;/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listOfMyInt</a:t>
            </a:r>
            <a:r>
              <a:rPr lang="en-US">
                <a:latin typeface="Arial" charset="0"/>
              </a:rPr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33600"/>
            <a:ext cx="7772400" cy="1143000"/>
          </a:xfrm>
        </p:spPr>
        <p:txBody>
          <a:bodyPr/>
          <a:lstStyle/>
          <a:p>
            <a:r>
              <a:rPr lang="en-US" dirty="0" smtClean="0"/>
              <a:t>End Optional Material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CSEP544 Fall 2010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C0D3-6172-5E40-A79C-18F8EB367535}" type="slidenum">
              <a:rPr lang="en-US" smtClean="0">
                <a:solidFill>
                  <a:srgbClr val="000000"/>
                </a:solidFill>
              </a:rPr>
              <a:pPr/>
              <a:t>56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Typical XML Applications</a:t>
            </a:r>
            <a:endParaRPr lang="en-US" dirty="0" smtClean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993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Data 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exchange</a:t>
            </a:r>
          </a:p>
          <a:p>
            <a:pPr lvl="1"/>
            <a:r>
              <a:rPr lang="en-US" dirty="0" smtClean="0">
                <a:latin typeface="Arial" charset="0"/>
              </a:rPr>
              <a:t>Take the data, don’t worry about schema</a:t>
            </a:r>
          </a:p>
          <a:p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Property lists</a:t>
            </a:r>
          </a:p>
          <a:p>
            <a:pPr lvl="1"/>
            <a:r>
              <a:rPr lang="en-US" dirty="0" smtClean="0">
                <a:latin typeface="Arial" charset="0"/>
              </a:rPr>
              <a:t>Many attributes, most are NULL</a:t>
            </a:r>
          </a:p>
          <a:p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Evolving schema</a:t>
            </a:r>
          </a:p>
          <a:p>
            <a:pPr lvl="1"/>
            <a:r>
              <a:rPr lang="en-US" dirty="0" smtClean="0">
                <a:latin typeface="Arial" charset="0"/>
              </a:rPr>
              <a:t>Add quickly a new attribute</a:t>
            </a:r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304284-3855-8F49-9DE8-D96003423D1B}" type="slidenum">
              <a:rPr lang="en-US"/>
              <a:pPr/>
              <a:t>57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077200" cy="1143000"/>
          </a:xfrm>
        </p:spPr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Approaches to XML Processing</a:t>
            </a:r>
            <a:endParaRPr lang="en-US" dirty="0" smtClean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1379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Via 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API</a:t>
            </a:r>
          </a:p>
          <a:p>
            <a:pPr lvl="1"/>
            <a:r>
              <a:rPr lang="en-US" dirty="0" smtClean="0">
                <a:latin typeface="Arial" charset="0"/>
              </a:rPr>
              <a:t>Called DOM</a:t>
            </a:r>
          </a:p>
          <a:p>
            <a:pPr lvl="1"/>
            <a:r>
              <a:rPr lang="en-US" dirty="0" smtClean="0">
                <a:latin typeface="Arial" charset="0"/>
              </a:rPr>
              <a:t>Navigate, update the XML arbitrarily</a:t>
            </a:r>
          </a:p>
          <a:p>
            <a:pPr lvl="1"/>
            <a:r>
              <a:rPr lang="en-US" dirty="0" smtClean="0">
                <a:latin typeface="Arial" charset="0"/>
              </a:rPr>
              <a:t>BUT: memory bound</a:t>
            </a:r>
          </a:p>
          <a:p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Via some query language:</a:t>
            </a:r>
          </a:p>
          <a:p>
            <a:pPr lvl="1"/>
            <a:r>
              <a:rPr lang="en-US" dirty="0" err="1" smtClean="0">
                <a:latin typeface="Arial" charset="0"/>
              </a:rPr>
              <a:t>Xpath</a:t>
            </a:r>
            <a:r>
              <a:rPr lang="en-US" dirty="0" smtClean="0">
                <a:latin typeface="Arial" charset="0"/>
              </a:rPr>
              <a:t> or </a:t>
            </a:r>
            <a:r>
              <a:rPr lang="en-US" dirty="0" err="1" smtClean="0">
                <a:latin typeface="Arial" charset="0"/>
              </a:rPr>
              <a:t>Xquery</a:t>
            </a:r>
            <a:endParaRPr lang="en-US" dirty="0" smtClean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Stand-alone processor OR embedded in SQL</a:t>
            </a:r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9D7FF45-8CAE-8245-9B3F-36942C5FF4E0}" type="slidenum">
              <a:rPr lang="en-US"/>
              <a:pPr/>
              <a:t>58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B49621-83FE-4843-81C8-6B05AC07421B}" type="slidenum">
              <a:rPr lang="en-US"/>
              <a:pPr/>
              <a:t>59</a:t>
            </a:fld>
            <a:endParaRPr lang="en-US"/>
          </a:p>
        </p:txBody>
      </p:sp>
      <p:sp>
        <p:nvSpPr>
          <p:cNvPr id="10240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 anchor="b"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Querying XML Data</a:t>
            </a:r>
          </a:p>
        </p:txBody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534400" cy="4572000"/>
          </a:xfrm>
          <a:noFill/>
        </p:spPr>
        <p:txBody>
          <a:bodyPr lIns="90488" tIns="44450" rIns="90488" bIns="44450"/>
          <a:lstStyle/>
          <a:p>
            <a:pPr eaLnBrk="1" hangingPunct="1">
              <a:buFontTx/>
              <a:buNone/>
            </a:pPr>
            <a:r>
              <a:rPr lang="en-US" smtClean="0">
                <a:latin typeface="Arial" charset="0"/>
                <a:ea typeface="ＭＳ Ｐゴシック" charset="-128"/>
                <a:cs typeface="ＭＳ Ｐゴシック" charset="-128"/>
              </a:rPr>
              <a:t>Will discuss next:</a:t>
            </a:r>
          </a:p>
          <a:p>
            <a:pPr eaLnBrk="1" hangingPunct="1"/>
            <a:endParaRPr lang="en-US" smtClean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r>
              <a:rPr lang="en-US" smtClean="0">
                <a:latin typeface="Arial" charset="0"/>
                <a:ea typeface="ＭＳ Ｐゴシック" charset="-128"/>
                <a:cs typeface="ＭＳ Ｐゴシック" charset="-128"/>
              </a:rPr>
              <a:t>XPath = simple navigation on the tree</a:t>
            </a:r>
          </a:p>
          <a:p>
            <a:pPr eaLnBrk="1" hangingPunct="1"/>
            <a:endParaRPr lang="en-US" smtClean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r>
              <a:rPr lang="en-US" smtClean="0">
                <a:latin typeface="Arial" charset="0"/>
                <a:ea typeface="ＭＳ Ｐゴシック" charset="-128"/>
                <a:cs typeface="ＭＳ Ｐゴシック" charset="-128"/>
              </a:rPr>
              <a:t>XQuery = “the SQL of XML”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9BB41CE-2710-4A4E-B5FC-E4247A6E4B0D}" type="slidenum">
              <a:rPr lang="en-US"/>
              <a:pPr/>
              <a:t>6</a:t>
            </a:fld>
            <a:endParaRPr lang="en-US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XML as Semistructured Data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Relational databases have rigid schema</a:t>
            </a:r>
          </a:p>
          <a:p>
            <a:pPr lvl="1" eaLnBrk="1" hangingPunct="1"/>
            <a:r>
              <a:rPr lang="en-US">
                <a:latin typeface="Arial" charset="0"/>
              </a:rPr>
              <a:t>Schema evolution is costly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XML is flexible: semistructured data</a:t>
            </a:r>
          </a:p>
          <a:p>
            <a:pPr lvl="1" eaLnBrk="1" hangingPunct="1"/>
            <a:r>
              <a:rPr lang="en-US">
                <a:latin typeface="Arial" charset="0"/>
              </a:rPr>
              <a:t>Store data in XML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Warning: not normal form !  Not even 1NF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Sample Data for Queries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7650" y="1646238"/>
            <a:ext cx="8383588" cy="4856162"/>
          </a:xfrm>
          <a:solidFill>
            <a:schemeClr val="bg1"/>
          </a:solidFill>
          <a:ln>
            <a:solidFill>
              <a:schemeClr val="tx1"/>
            </a:solidFill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buFontTx/>
              <a:buNone/>
            </a:pP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&lt;</a:t>
            </a:r>
            <a:r>
              <a:rPr lang="en-US" sz="1800" dirty="0">
                <a:solidFill>
                  <a:srgbClr val="006600"/>
                </a:solidFill>
                <a:latin typeface="Arial" charset="0"/>
                <a:ea typeface="Arial" charset="0"/>
                <a:cs typeface="Arial" charset="0"/>
              </a:rPr>
              <a:t>bib</a:t>
            </a:r>
            <a:r>
              <a:rPr lang="en-US" sz="18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&gt;</a:t>
            </a:r>
            <a:r>
              <a:rPr lang="en-US" sz="1800" dirty="0">
                <a:latin typeface="Arial" charset="0"/>
                <a:ea typeface="ＭＳ Ｐゴシック" charset="-128"/>
                <a:cs typeface="ＭＳ Ｐゴシック" charset="-128"/>
              </a:rPr>
              <a:t/>
            </a:r>
            <a:br>
              <a:rPr lang="en-US" sz="1800" dirty="0">
                <a:latin typeface="Arial" charset="0"/>
                <a:ea typeface="ＭＳ Ｐゴシック" charset="-128"/>
                <a:cs typeface="ＭＳ Ｐゴシック" charset="-128"/>
              </a:rPr>
            </a:b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&lt;</a:t>
            </a:r>
            <a:r>
              <a:rPr lang="en-US" sz="1800" dirty="0">
                <a:solidFill>
                  <a:srgbClr val="006600"/>
                </a:solidFill>
                <a:latin typeface="Arial" charset="0"/>
                <a:ea typeface="Arial" charset="0"/>
                <a:cs typeface="Arial" charset="0"/>
              </a:rPr>
              <a:t>book</a:t>
            </a:r>
            <a:r>
              <a:rPr lang="en-US" sz="18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&gt;  &lt;</a:t>
            </a:r>
            <a:r>
              <a:rPr lang="en-US" sz="1800" dirty="0">
                <a:solidFill>
                  <a:srgbClr val="006600"/>
                </a:solidFill>
                <a:latin typeface="Arial" charset="0"/>
                <a:ea typeface="Arial" charset="0"/>
                <a:cs typeface="Arial" charset="0"/>
              </a:rPr>
              <a:t>publisher</a:t>
            </a:r>
            <a:r>
              <a:rPr lang="en-US" sz="18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&gt; Addison-Wesley &lt;/</a:t>
            </a:r>
            <a:r>
              <a:rPr lang="en-US" sz="1800" dirty="0">
                <a:solidFill>
                  <a:srgbClr val="006600"/>
                </a:solidFill>
                <a:latin typeface="Arial" charset="0"/>
                <a:ea typeface="Arial" charset="0"/>
                <a:cs typeface="Arial" charset="0"/>
              </a:rPr>
              <a:t>publisher</a:t>
            </a:r>
            <a:r>
              <a:rPr lang="en-US" sz="18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&gt;</a:t>
            </a:r>
            <a:r>
              <a:rPr lang="en-US" sz="1800" dirty="0">
                <a:latin typeface="Arial" charset="0"/>
                <a:ea typeface="ＭＳ Ｐゴシック" charset="-128"/>
                <a:cs typeface="ＭＳ Ｐゴシック" charset="-128"/>
              </a:rPr>
              <a:t/>
            </a:r>
            <a:br>
              <a:rPr lang="en-US" sz="1800" dirty="0">
                <a:latin typeface="Arial" charset="0"/>
                <a:ea typeface="ＭＳ Ｐゴシック" charset="-128"/>
                <a:cs typeface="ＭＳ Ｐゴシック" charset="-128"/>
              </a:rPr>
            </a:b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              &lt;</a:t>
            </a:r>
            <a:r>
              <a:rPr lang="en-US" sz="1800" dirty="0">
                <a:solidFill>
                  <a:srgbClr val="006600"/>
                </a:solidFill>
                <a:latin typeface="Arial" charset="0"/>
                <a:ea typeface="Arial" charset="0"/>
                <a:cs typeface="Arial" charset="0"/>
              </a:rPr>
              <a:t>author</a:t>
            </a:r>
            <a:r>
              <a:rPr lang="en-US" sz="18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&gt; Serge </a:t>
            </a:r>
            <a:r>
              <a:rPr lang="en-US" sz="1800" dirty="0" err="1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Abiteboul</a:t>
            </a:r>
            <a:r>
              <a:rPr lang="en-US" sz="18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 &lt;/</a:t>
            </a:r>
            <a:r>
              <a:rPr lang="en-US" sz="1800" dirty="0">
                <a:solidFill>
                  <a:srgbClr val="006600"/>
                </a:solidFill>
                <a:latin typeface="Arial" charset="0"/>
                <a:ea typeface="Arial" charset="0"/>
                <a:cs typeface="Arial" charset="0"/>
              </a:rPr>
              <a:t>author</a:t>
            </a:r>
            <a:r>
              <a:rPr lang="en-US" sz="18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&gt;</a:t>
            </a:r>
            <a:r>
              <a:rPr lang="en-US" sz="1800" dirty="0">
                <a:latin typeface="Arial" charset="0"/>
                <a:ea typeface="ＭＳ Ｐゴシック" charset="-128"/>
                <a:cs typeface="ＭＳ Ｐゴシック" charset="-128"/>
              </a:rPr>
              <a:t/>
            </a:r>
            <a:br>
              <a:rPr lang="en-US" sz="1800" dirty="0">
                <a:latin typeface="Arial" charset="0"/>
                <a:ea typeface="ＭＳ Ｐゴシック" charset="-128"/>
                <a:cs typeface="ＭＳ Ｐゴシック" charset="-128"/>
              </a:rPr>
            </a:b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              &lt;</a:t>
            </a:r>
            <a:r>
              <a:rPr lang="en-US" sz="1800" dirty="0">
                <a:solidFill>
                  <a:srgbClr val="006600"/>
                </a:solidFill>
                <a:latin typeface="Arial" charset="0"/>
                <a:ea typeface="Arial" charset="0"/>
                <a:cs typeface="Arial" charset="0"/>
              </a:rPr>
              <a:t>author</a:t>
            </a:r>
            <a:r>
              <a:rPr lang="en-US" sz="18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&gt; &lt;</a:t>
            </a:r>
            <a:r>
              <a:rPr lang="en-US" sz="1800" dirty="0">
                <a:solidFill>
                  <a:srgbClr val="006600"/>
                </a:solidFill>
                <a:latin typeface="Arial" charset="0"/>
                <a:ea typeface="Arial" charset="0"/>
                <a:cs typeface="Arial" charset="0"/>
              </a:rPr>
              <a:t>first-name</a:t>
            </a:r>
            <a:r>
              <a:rPr lang="en-US" sz="18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&gt; Rick &lt;/</a:t>
            </a:r>
            <a:r>
              <a:rPr lang="en-US" sz="1800" dirty="0">
                <a:solidFill>
                  <a:srgbClr val="006600"/>
                </a:solidFill>
                <a:latin typeface="Arial" charset="0"/>
                <a:ea typeface="Arial" charset="0"/>
                <a:cs typeface="Arial" charset="0"/>
              </a:rPr>
              <a:t>first-name</a:t>
            </a:r>
            <a:r>
              <a:rPr lang="en-US" sz="18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&gt;</a:t>
            </a:r>
            <a:r>
              <a:rPr lang="en-US" sz="1800" dirty="0">
                <a:latin typeface="Arial" charset="0"/>
                <a:ea typeface="ＭＳ Ｐゴシック" charset="-128"/>
                <a:cs typeface="ＭＳ Ｐゴシック" charset="-128"/>
              </a:rPr>
              <a:t/>
            </a:r>
            <a:br>
              <a:rPr lang="en-US" sz="1800" dirty="0">
                <a:latin typeface="Arial" charset="0"/>
                <a:ea typeface="ＭＳ Ｐゴシック" charset="-128"/>
                <a:cs typeface="ＭＳ Ｐゴシック" charset="-128"/>
              </a:rPr>
            </a:b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                              &lt;</a:t>
            </a:r>
            <a:r>
              <a:rPr lang="en-US" sz="1800" dirty="0">
                <a:solidFill>
                  <a:srgbClr val="006600"/>
                </a:solidFill>
                <a:latin typeface="Arial" charset="0"/>
                <a:ea typeface="Arial" charset="0"/>
                <a:cs typeface="Arial" charset="0"/>
              </a:rPr>
              <a:t>last-name</a:t>
            </a:r>
            <a:r>
              <a:rPr lang="en-US" sz="18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&gt; Hull &lt;/</a:t>
            </a:r>
            <a:r>
              <a:rPr lang="en-US" sz="1800" dirty="0">
                <a:solidFill>
                  <a:srgbClr val="006600"/>
                </a:solidFill>
                <a:latin typeface="Arial" charset="0"/>
                <a:ea typeface="Arial" charset="0"/>
                <a:cs typeface="Arial" charset="0"/>
              </a:rPr>
              <a:t>last-name</a:t>
            </a:r>
            <a:r>
              <a:rPr lang="en-US" sz="18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&gt;</a:t>
            </a:r>
            <a:r>
              <a:rPr lang="en-US" sz="1800" dirty="0">
                <a:latin typeface="Arial" charset="0"/>
                <a:ea typeface="ＭＳ Ｐゴシック" charset="-128"/>
                <a:cs typeface="ＭＳ Ｐゴシック" charset="-128"/>
              </a:rPr>
              <a:t/>
            </a:r>
            <a:br>
              <a:rPr lang="en-US" sz="1800" dirty="0">
                <a:latin typeface="Arial" charset="0"/>
                <a:ea typeface="ＭＳ Ｐゴシック" charset="-128"/>
                <a:cs typeface="ＭＳ Ｐゴシック" charset="-128"/>
              </a:rPr>
            </a:b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              &lt;/</a:t>
            </a:r>
            <a:r>
              <a:rPr lang="en-US" sz="1800" dirty="0">
                <a:solidFill>
                  <a:srgbClr val="006600"/>
                </a:solidFill>
                <a:latin typeface="Arial" charset="0"/>
                <a:ea typeface="Arial" charset="0"/>
                <a:cs typeface="Arial" charset="0"/>
              </a:rPr>
              <a:t>author</a:t>
            </a:r>
            <a:r>
              <a:rPr lang="en-US" sz="18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&gt;</a:t>
            </a:r>
            <a:r>
              <a:rPr lang="en-US" sz="1800" dirty="0">
                <a:latin typeface="Arial" charset="0"/>
                <a:ea typeface="ＭＳ Ｐゴシック" charset="-128"/>
                <a:cs typeface="ＭＳ Ｐゴシック" charset="-128"/>
              </a:rPr>
              <a:t/>
            </a:r>
            <a:br>
              <a:rPr lang="en-US" sz="1800" dirty="0">
                <a:latin typeface="Arial" charset="0"/>
                <a:ea typeface="ＭＳ Ｐゴシック" charset="-128"/>
                <a:cs typeface="ＭＳ Ｐゴシック" charset="-128"/>
              </a:rPr>
            </a:b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              &lt;</a:t>
            </a:r>
            <a:r>
              <a:rPr lang="en-US" sz="1800" dirty="0">
                <a:solidFill>
                  <a:srgbClr val="006600"/>
                </a:solidFill>
                <a:latin typeface="Arial" charset="0"/>
                <a:ea typeface="Arial" charset="0"/>
                <a:cs typeface="Arial" charset="0"/>
              </a:rPr>
              <a:t>author</a:t>
            </a:r>
            <a:r>
              <a:rPr lang="en-US" sz="18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&gt; Victor </a:t>
            </a:r>
            <a:r>
              <a:rPr lang="en-US" sz="1800" dirty="0" err="1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Vianu</a:t>
            </a:r>
            <a:r>
              <a:rPr lang="en-US" sz="18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 &lt;/</a:t>
            </a:r>
            <a:r>
              <a:rPr lang="en-US" sz="1800" dirty="0">
                <a:solidFill>
                  <a:srgbClr val="006600"/>
                </a:solidFill>
                <a:latin typeface="Arial" charset="0"/>
                <a:ea typeface="Arial" charset="0"/>
                <a:cs typeface="Arial" charset="0"/>
              </a:rPr>
              <a:t>author</a:t>
            </a:r>
            <a:r>
              <a:rPr lang="en-US" sz="18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&gt;</a:t>
            </a:r>
            <a:r>
              <a:rPr lang="en-US" sz="1800" dirty="0">
                <a:latin typeface="Arial" charset="0"/>
                <a:ea typeface="ＭＳ Ｐゴシック" charset="-128"/>
                <a:cs typeface="ＭＳ Ｐゴシック" charset="-128"/>
              </a:rPr>
              <a:t/>
            </a:r>
            <a:br>
              <a:rPr lang="en-US" sz="1800" dirty="0">
                <a:latin typeface="Arial" charset="0"/>
                <a:ea typeface="ＭＳ Ｐゴシック" charset="-128"/>
                <a:cs typeface="ＭＳ Ｐゴシック" charset="-128"/>
              </a:rPr>
            </a:b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              &lt;</a:t>
            </a:r>
            <a:r>
              <a:rPr lang="en-US" sz="1800" dirty="0">
                <a:solidFill>
                  <a:srgbClr val="006600"/>
                </a:solidFill>
                <a:latin typeface="Arial" charset="0"/>
                <a:ea typeface="Arial" charset="0"/>
                <a:cs typeface="Arial" charset="0"/>
              </a:rPr>
              <a:t>title</a:t>
            </a:r>
            <a:r>
              <a:rPr lang="en-US" sz="18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&gt; Foundations of Databases &lt;/</a:t>
            </a:r>
            <a:r>
              <a:rPr lang="en-US" sz="1800" dirty="0">
                <a:solidFill>
                  <a:srgbClr val="006600"/>
                </a:solidFill>
                <a:latin typeface="Arial" charset="0"/>
                <a:ea typeface="Arial" charset="0"/>
                <a:cs typeface="Arial" charset="0"/>
              </a:rPr>
              <a:t>title</a:t>
            </a:r>
            <a:r>
              <a:rPr lang="en-US" sz="18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&gt;</a:t>
            </a:r>
            <a:r>
              <a:rPr lang="en-US" sz="1800" dirty="0">
                <a:latin typeface="Arial" charset="0"/>
                <a:ea typeface="ＭＳ Ｐゴシック" charset="-128"/>
                <a:cs typeface="ＭＳ Ｐゴシック" charset="-128"/>
              </a:rPr>
              <a:t/>
            </a:r>
            <a:br>
              <a:rPr lang="en-US" sz="1800" dirty="0">
                <a:latin typeface="Arial" charset="0"/>
                <a:ea typeface="ＭＳ Ｐゴシック" charset="-128"/>
                <a:cs typeface="ＭＳ Ｐゴシック" charset="-128"/>
              </a:rPr>
            </a:b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              &lt;</a:t>
            </a:r>
            <a:r>
              <a:rPr lang="en-US" sz="1800" dirty="0">
                <a:solidFill>
                  <a:srgbClr val="006600"/>
                </a:solidFill>
                <a:latin typeface="Arial" charset="0"/>
                <a:ea typeface="Arial" charset="0"/>
                <a:cs typeface="Arial" charset="0"/>
              </a:rPr>
              <a:t>year</a:t>
            </a:r>
            <a:r>
              <a:rPr lang="en-US" sz="18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&gt; 1995 &lt;/</a:t>
            </a:r>
            <a:r>
              <a:rPr lang="en-US" sz="1800" dirty="0">
                <a:solidFill>
                  <a:srgbClr val="006600"/>
                </a:solidFill>
                <a:latin typeface="Arial" charset="0"/>
                <a:ea typeface="Arial" charset="0"/>
                <a:cs typeface="Arial" charset="0"/>
              </a:rPr>
              <a:t>year</a:t>
            </a:r>
            <a:r>
              <a:rPr lang="en-US" sz="18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&gt;</a:t>
            </a:r>
            <a:r>
              <a:rPr lang="en-US" sz="1800" dirty="0">
                <a:latin typeface="Arial" charset="0"/>
                <a:ea typeface="ＭＳ Ｐゴシック" charset="-128"/>
                <a:cs typeface="ＭＳ Ｐゴシック" charset="-128"/>
              </a:rPr>
              <a:t/>
            </a:r>
            <a:br>
              <a:rPr lang="en-US" sz="1800" dirty="0">
                <a:latin typeface="Arial" charset="0"/>
                <a:ea typeface="ＭＳ Ｐゴシック" charset="-128"/>
                <a:cs typeface="ＭＳ Ｐゴシック" charset="-128"/>
              </a:rPr>
            </a:b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&lt;/</a:t>
            </a:r>
            <a:r>
              <a:rPr lang="en-US" sz="1800" dirty="0">
                <a:solidFill>
                  <a:srgbClr val="006600"/>
                </a:solidFill>
                <a:latin typeface="Arial" charset="0"/>
                <a:ea typeface="Arial" charset="0"/>
                <a:cs typeface="Arial" charset="0"/>
              </a:rPr>
              <a:t>book</a:t>
            </a:r>
            <a:r>
              <a:rPr lang="en-US" sz="18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&gt;</a:t>
            </a:r>
            <a:r>
              <a:rPr lang="en-US" sz="1800" dirty="0">
                <a:latin typeface="Arial" charset="0"/>
                <a:ea typeface="ＭＳ Ｐゴシック" charset="-128"/>
                <a:cs typeface="ＭＳ Ｐゴシック" charset="-128"/>
              </a:rPr>
              <a:t/>
            </a:r>
            <a:br>
              <a:rPr lang="en-US" sz="1800" dirty="0">
                <a:latin typeface="Arial" charset="0"/>
                <a:ea typeface="ＭＳ Ｐゴシック" charset="-128"/>
                <a:cs typeface="ＭＳ Ｐゴシック" charset="-128"/>
              </a:rPr>
            </a:b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&lt;</a:t>
            </a:r>
            <a:r>
              <a:rPr lang="en-US" sz="1800" dirty="0">
                <a:solidFill>
                  <a:srgbClr val="006600"/>
                </a:solidFill>
                <a:latin typeface="Arial" charset="0"/>
                <a:ea typeface="Arial" charset="0"/>
                <a:cs typeface="Arial" charset="0"/>
              </a:rPr>
              <a:t>book</a:t>
            </a:r>
            <a:r>
              <a:rPr lang="en-US" sz="180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800" dirty="0">
                <a:solidFill>
                  <a:srgbClr val="CC3300"/>
                </a:solidFill>
                <a:latin typeface="Arial" charset="0"/>
                <a:ea typeface="Arial" charset="0"/>
                <a:cs typeface="Arial" charset="0"/>
              </a:rPr>
              <a:t>price</a:t>
            </a:r>
            <a:r>
              <a:rPr lang="en-US" sz="18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=“55”&gt;</a:t>
            </a:r>
            <a:r>
              <a:rPr lang="en-US" sz="1800" dirty="0">
                <a:latin typeface="Arial" charset="0"/>
                <a:ea typeface="ＭＳ Ｐゴシック" charset="-128"/>
                <a:cs typeface="ＭＳ Ｐゴシック" charset="-128"/>
              </a:rPr>
              <a:t/>
            </a:r>
            <a:br>
              <a:rPr lang="en-US" sz="1800" dirty="0">
                <a:latin typeface="Arial" charset="0"/>
                <a:ea typeface="ＭＳ Ｐゴシック" charset="-128"/>
                <a:cs typeface="ＭＳ Ｐゴシック" charset="-128"/>
              </a:rPr>
            </a:b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             &lt;</a:t>
            </a:r>
            <a:r>
              <a:rPr lang="en-US" sz="1800" dirty="0">
                <a:solidFill>
                  <a:srgbClr val="006600"/>
                </a:solidFill>
                <a:latin typeface="Arial" charset="0"/>
                <a:ea typeface="Arial" charset="0"/>
                <a:cs typeface="Arial" charset="0"/>
              </a:rPr>
              <a:t>publisher</a:t>
            </a:r>
            <a:r>
              <a:rPr lang="en-US" sz="18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&gt; Freeman &lt;/</a:t>
            </a:r>
            <a:r>
              <a:rPr lang="en-US" sz="1800" dirty="0">
                <a:solidFill>
                  <a:srgbClr val="006600"/>
                </a:solidFill>
                <a:latin typeface="Arial" charset="0"/>
                <a:ea typeface="Arial" charset="0"/>
                <a:cs typeface="Arial" charset="0"/>
              </a:rPr>
              <a:t>publisher</a:t>
            </a:r>
            <a:r>
              <a:rPr lang="en-US" sz="18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&gt;</a:t>
            </a:r>
            <a:r>
              <a:rPr lang="en-US" sz="1800" dirty="0">
                <a:latin typeface="Arial" charset="0"/>
                <a:ea typeface="ＭＳ Ｐゴシック" charset="-128"/>
                <a:cs typeface="ＭＳ Ｐゴシック" charset="-128"/>
              </a:rPr>
              <a:t/>
            </a:r>
            <a:br>
              <a:rPr lang="en-US" sz="1800" dirty="0">
                <a:latin typeface="Arial" charset="0"/>
                <a:ea typeface="ＭＳ Ｐゴシック" charset="-128"/>
                <a:cs typeface="ＭＳ Ｐゴシック" charset="-128"/>
              </a:rPr>
            </a:b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              &lt;</a:t>
            </a:r>
            <a:r>
              <a:rPr lang="en-US" sz="1800" dirty="0">
                <a:solidFill>
                  <a:srgbClr val="006600"/>
                </a:solidFill>
                <a:latin typeface="Arial" charset="0"/>
                <a:ea typeface="Arial" charset="0"/>
                <a:cs typeface="Arial" charset="0"/>
              </a:rPr>
              <a:t>author</a:t>
            </a:r>
            <a:r>
              <a:rPr lang="en-US" sz="18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&gt; Jeffrey D. </a:t>
            </a:r>
            <a:r>
              <a:rPr lang="en-US" sz="1800" dirty="0" err="1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Ullman</a:t>
            </a:r>
            <a:r>
              <a:rPr lang="en-US" sz="18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 &lt;/</a:t>
            </a:r>
            <a:r>
              <a:rPr lang="en-US" sz="1800" dirty="0">
                <a:solidFill>
                  <a:srgbClr val="006600"/>
                </a:solidFill>
                <a:latin typeface="Arial" charset="0"/>
                <a:ea typeface="Arial" charset="0"/>
                <a:cs typeface="Arial" charset="0"/>
              </a:rPr>
              <a:t>author</a:t>
            </a:r>
            <a:r>
              <a:rPr lang="en-US" sz="18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&gt;</a:t>
            </a:r>
            <a:r>
              <a:rPr lang="en-US" sz="1800" dirty="0">
                <a:latin typeface="Arial" charset="0"/>
                <a:ea typeface="ＭＳ Ｐゴシック" charset="-128"/>
                <a:cs typeface="ＭＳ Ｐゴシック" charset="-128"/>
              </a:rPr>
              <a:t/>
            </a:r>
            <a:br>
              <a:rPr lang="en-US" sz="1800" dirty="0">
                <a:latin typeface="Arial" charset="0"/>
                <a:ea typeface="ＭＳ Ｐゴシック" charset="-128"/>
                <a:cs typeface="ＭＳ Ｐゴシック" charset="-128"/>
              </a:rPr>
            </a:b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              &lt;</a:t>
            </a:r>
            <a:r>
              <a:rPr lang="en-US" sz="1800" dirty="0">
                <a:solidFill>
                  <a:srgbClr val="006600"/>
                </a:solidFill>
                <a:latin typeface="Arial" charset="0"/>
                <a:ea typeface="Arial" charset="0"/>
                <a:cs typeface="Arial" charset="0"/>
              </a:rPr>
              <a:t>title</a:t>
            </a:r>
            <a:r>
              <a:rPr lang="en-US" sz="18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&gt; Principles of Database and Knowledge Base Systems</a:t>
            </a: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 &lt;/</a:t>
            </a:r>
            <a:r>
              <a:rPr lang="en-US" sz="1800" dirty="0">
                <a:solidFill>
                  <a:srgbClr val="006600"/>
                </a:solidFill>
                <a:latin typeface="Arial" charset="0"/>
                <a:ea typeface="Arial" charset="0"/>
                <a:cs typeface="Arial" charset="0"/>
              </a:rPr>
              <a:t>title</a:t>
            </a:r>
            <a:r>
              <a:rPr lang="en-US" sz="18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&gt;</a:t>
            </a:r>
            <a:r>
              <a:rPr lang="en-US" sz="1800" dirty="0">
                <a:latin typeface="Arial" charset="0"/>
                <a:ea typeface="ＭＳ Ｐゴシック" charset="-128"/>
                <a:cs typeface="ＭＳ Ｐゴシック" charset="-128"/>
              </a:rPr>
              <a:t/>
            </a:r>
            <a:br>
              <a:rPr lang="en-US" sz="1800" dirty="0">
                <a:latin typeface="Arial" charset="0"/>
                <a:ea typeface="ＭＳ Ｐゴシック" charset="-128"/>
                <a:cs typeface="ＭＳ Ｐゴシック" charset="-128"/>
              </a:rPr>
            </a:b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              &lt;</a:t>
            </a:r>
            <a:r>
              <a:rPr lang="en-US" sz="1800" dirty="0">
                <a:solidFill>
                  <a:srgbClr val="006600"/>
                </a:solidFill>
                <a:latin typeface="Arial" charset="0"/>
                <a:ea typeface="Arial" charset="0"/>
                <a:cs typeface="Arial" charset="0"/>
              </a:rPr>
              <a:t>year</a:t>
            </a:r>
            <a:r>
              <a:rPr lang="en-US" sz="18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&gt; 1998 &lt;/</a:t>
            </a:r>
            <a:r>
              <a:rPr lang="en-US" sz="1800" dirty="0">
                <a:solidFill>
                  <a:srgbClr val="006600"/>
                </a:solidFill>
                <a:latin typeface="Arial" charset="0"/>
                <a:ea typeface="Arial" charset="0"/>
                <a:cs typeface="Arial" charset="0"/>
              </a:rPr>
              <a:t>year</a:t>
            </a:r>
            <a:r>
              <a:rPr lang="en-US" sz="18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&gt;</a:t>
            </a:r>
            <a:r>
              <a:rPr lang="en-US" sz="1800" dirty="0">
                <a:latin typeface="Arial" charset="0"/>
                <a:ea typeface="ＭＳ Ｐゴシック" charset="-128"/>
                <a:cs typeface="ＭＳ Ｐゴシック" charset="-128"/>
              </a:rPr>
              <a:t/>
            </a:r>
            <a:br>
              <a:rPr lang="en-US" sz="1800" dirty="0">
                <a:latin typeface="Arial" charset="0"/>
                <a:ea typeface="ＭＳ Ｐゴシック" charset="-128"/>
                <a:cs typeface="ＭＳ Ｐゴシック" charset="-128"/>
              </a:rPr>
            </a:b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&lt;/</a:t>
            </a:r>
            <a:r>
              <a:rPr lang="en-US" sz="1800" dirty="0">
                <a:solidFill>
                  <a:srgbClr val="006600"/>
                </a:solidFill>
                <a:latin typeface="Arial" charset="0"/>
                <a:ea typeface="Arial" charset="0"/>
                <a:cs typeface="Arial" charset="0"/>
              </a:rPr>
              <a:t>book</a:t>
            </a:r>
            <a:r>
              <a:rPr lang="en-US" sz="18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&gt;</a:t>
            </a:r>
            <a:endParaRPr lang="en-US" sz="1800" dirty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None/>
            </a:pP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&lt;/</a:t>
            </a:r>
            <a:r>
              <a:rPr lang="en-US" sz="1800" dirty="0">
                <a:solidFill>
                  <a:srgbClr val="006600"/>
                </a:solidFill>
                <a:latin typeface="Arial" charset="0"/>
                <a:ea typeface="Arial" charset="0"/>
                <a:cs typeface="Arial" charset="0"/>
              </a:rPr>
              <a:t>bib</a:t>
            </a:r>
            <a:r>
              <a:rPr lang="en-US" sz="18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&gt;</a:t>
            </a:r>
            <a:endParaRPr lang="en-US" sz="1800" dirty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Data Model for XPath</a:t>
            </a:r>
          </a:p>
        </p:txBody>
      </p:sp>
      <p:grpSp>
        <p:nvGrpSpPr>
          <p:cNvPr id="106500" name="Group 3"/>
          <p:cNvGrpSpPr>
            <a:grpSpLocks/>
          </p:cNvGrpSpPr>
          <p:nvPr/>
        </p:nvGrpSpPr>
        <p:grpSpPr bwMode="auto">
          <a:xfrm>
            <a:off x="3848100" y="1981200"/>
            <a:ext cx="609600" cy="1524000"/>
            <a:chOff x="2424" y="1248"/>
            <a:chExt cx="384" cy="960"/>
          </a:xfrm>
        </p:grpSpPr>
        <p:sp>
          <p:nvSpPr>
            <p:cNvPr id="106517" name="Oval 4"/>
            <p:cNvSpPr>
              <a:spLocks noChangeAspect="1" noChangeArrowheads="1"/>
            </p:cNvSpPr>
            <p:nvPr/>
          </p:nvSpPr>
          <p:spPr bwMode="auto">
            <a:xfrm>
              <a:off x="2424" y="1248"/>
              <a:ext cx="384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06518" name="Oval 5"/>
            <p:cNvSpPr>
              <a:spLocks noChangeAspect="1" noChangeArrowheads="1"/>
            </p:cNvSpPr>
            <p:nvPr/>
          </p:nvSpPr>
          <p:spPr bwMode="auto">
            <a:xfrm>
              <a:off x="2424" y="1824"/>
              <a:ext cx="384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6600"/>
                  </a:solidFill>
                  <a:latin typeface="Arial" charset="0"/>
                </a:rPr>
                <a:t>bib</a:t>
              </a:r>
            </a:p>
          </p:txBody>
        </p:sp>
      </p:grpSp>
      <p:sp>
        <p:nvSpPr>
          <p:cNvPr id="106501" name="Oval 6"/>
          <p:cNvSpPr>
            <a:spLocks noChangeAspect="1" noChangeArrowheads="1"/>
          </p:cNvSpPr>
          <p:nvPr/>
        </p:nvSpPr>
        <p:spPr bwMode="auto">
          <a:xfrm>
            <a:off x="2667000" y="38862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006600"/>
                </a:solidFill>
                <a:latin typeface="Arial" charset="0"/>
              </a:rPr>
              <a:t>book</a:t>
            </a:r>
          </a:p>
        </p:txBody>
      </p:sp>
      <p:sp>
        <p:nvSpPr>
          <p:cNvPr id="106502" name="Oval 7"/>
          <p:cNvSpPr>
            <a:spLocks noChangeAspect="1" noChangeArrowheads="1"/>
          </p:cNvSpPr>
          <p:nvPr/>
        </p:nvSpPr>
        <p:spPr bwMode="auto">
          <a:xfrm>
            <a:off x="4953000" y="38862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006600"/>
                </a:solidFill>
                <a:latin typeface="Arial" charset="0"/>
              </a:rPr>
              <a:t>book</a:t>
            </a:r>
          </a:p>
        </p:txBody>
      </p:sp>
      <p:sp>
        <p:nvSpPr>
          <p:cNvPr id="106503" name="Oval 8"/>
          <p:cNvSpPr>
            <a:spLocks noChangeAspect="1" noChangeArrowheads="1"/>
          </p:cNvSpPr>
          <p:nvPr/>
        </p:nvSpPr>
        <p:spPr bwMode="auto">
          <a:xfrm>
            <a:off x="1752600" y="48006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006600"/>
                </a:solidFill>
                <a:latin typeface="Arial" charset="0"/>
              </a:rPr>
              <a:t>publisher</a:t>
            </a:r>
          </a:p>
        </p:txBody>
      </p:sp>
      <p:sp>
        <p:nvSpPr>
          <p:cNvPr id="106504" name="Oval 9"/>
          <p:cNvSpPr>
            <a:spLocks noChangeAspect="1" noChangeArrowheads="1"/>
          </p:cNvSpPr>
          <p:nvPr/>
        </p:nvSpPr>
        <p:spPr bwMode="auto">
          <a:xfrm>
            <a:off x="3048000" y="48006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006600"/>
                </a:solidFill>
                <a:latin typeface="Arial" charset="0"/>
              </a:rPr>
              <a:t>author</a:t>
            </a:r>
          </a:p>
        </p:txBody>
      </p:sp>
      <p:sp>
        <p:nvSpPr>
          <p:cNvPr id="106505" name="Line 10"/>
          <p:cNvSpPr>
            <a:spLocks noChangeShapeType="1"/>
          </p:cNvSpPr>
          <p:nvPr/>
        </p:nvSpPr>
        <p:spPr bwMode="auto">
          <a:xfrm>
            <a:off x="4191000" y="2590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06506" name="Line 11"/>
          <p:cNvSpPr>
            <a:spLocks noChangeShapeType="1"/>
          </p:cNvSpPr>
          <p:nvPr/>
        </p:nvSpPr>
        <p:spPr bwMode="auto">
          <a:xfrm flipH="1">
            <a:off x="3200400" y="3352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06507" name="Line 12"/>
          <p:cNvSpPr>
            <a:spLocks noChangeShapeType="1"/>
          </p:cNvSpPr>
          <p:nvPr/>
        </p:nvSpPr>
        <p:spPr bwMode="auto">
          <a:xfrm>
            <a:off x="4419600" y="3352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06508" name="Line 13"/>
          <p:cNvSpPr>
            <a:spLocks noChangeShapeType="1"/>
          </p:cNvSpPr>
          <p:nvPr/>
        </p:nvSpPr>
        <p:spPr bwMode="auto">
          <a:xfrm flipH="1">
            <a:off x="2209800" y="43434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06509" name="Line 14"/>
          <p:cNvSpPr>
            <a:spLocks noChangeShapeType="1"/>
          </p:cNvSpPr>
          <p:nvPr/>
        </p:nvSpPr>
        <p:spPr bwMode="auto">
          <a:xfrm>
            <a:off x="3200400" y="43434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06510" name="Line 15"/>
          <p:cNvSpPr>
            <a:spLocks noChangeShapeType="1"/>
          </p:cNvSpPr>
          <p:nvPr/>
        </p:nvSpPr>
        <p:spPr bwMode="auto">
          <a:xfrm>
            <a:off x="1981200" y="5410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06511" name="Line 16"/>
          <p:cNvSpPr>
            <a:spLocks noChangeShapeType="1"/>
          </p:cNvSpPr>
          <p:nvPr/>
        </p:nvSpPr>
        <p:spPr bwMode="auto">
          <a:xfrm>
            <a:off x="3352800" y="5410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06512" name="Text Box 17"/>
          <p:cNvSpPr txBox="1">
            <a:spLocks noChangeArrowheads="1"/>
          </p:cNvSpPr>
          <p:nvPr/>
        </p:nvSpPr>
        <p:spPr bwMode="auto">
          <a:xfrm>
            <a:off x="3870325" y="4918075"/>
            <a:ext cx="10398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.  .  .  .</a:t>
            </a:r>
          </a:p>
        </p:txBody>
      </p:sp>
      <p:sp>
        <p:nvSpPr>
          <p:cNvPr id="106513" name="Rectangle 18"/>
          <p:cNvSpPr>
            <a:spLocks noChangeArrowheads="1"/>
          </p:cNvSpPr>
          <p:nvPr/>
        </p:nvSpPr>
        <p:spPr bwMode="auto">
          <a:xfrm>
            <a:off x="990600" y="5943600"/>
            <a:ext cx="18653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Addison-Wesley</a:t>
            </a:r>
          </a:p>
        </p:txBody>
      </p:sp>
      <p:sp>
        <p:nvSpPr>
          <p:cNvPr id="106514" name="Rectangle 19"/>
          <p:cNvSpPr>
            <a:spLocks noChangeArrowheads="1"/>
          </p:cNvSpPr>
          <p:nvPr/>
        </p:nvSpPr>
        <p:spPr bwMode="auto">
          <a:xfrm>
            <a:off x="3124200" y="5943600"/>
            <a:ext cx="18145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Serge Abiteboul</a:t>
            </a:r>
          </a:p>
        </p:txBody>
      </p:sp>
      <p:sp>
        <p:nvSpPr>
          <p:cNvPr id="106515" name="AutoShape 20"/>
          <p:cNvSpPr>
            <a:spLocks noChangeArrowheads="1"/>
          </p:cNvSpPr>
          <p:nvPr/>
        </p:nvSpPr>
        <p:spPr bwMode="auto">
          <a:xfrm>
            <a:off x="6096000" y="2057400"/>
            <a:ext cx="1338263" cy="461963"/>
          </a:xfrm>
          <a:prstGeom prst="wedgeRectCallout">
            <a:avLst>
              <a:gd name="adj1" fmla="val -181273"/>
              <a:gd name="adj2" fmla="val -1292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latin typeface="Arial" charset="0"/>
              </a:rPr>
              <a:t>The root</a:t>
            </a:r>
          </a:p>
        </p:txBody>
      </p:sp>
      <p:sp>
        <p:nvSpPr>
          <p:cNvPr id="106516" name="AutoShape 21"/>
          <p:cNvSpPr>
            <a:spLocks noChangeArrowheads="1"/>
          </p:cNvSpPr>
          <p:nvPr/>
        </p:nvSpPr>
        <p:spPr bwMode="auto">
          <a:xfrm>
            <a:off x="5808663" y="3048000"/>
            <a:ext cx="2519362" cy="461963"/>
          </a:xfrm>
          <a:prstGeom prst="wedgeRectCallout">
            <a:avLst>
              <a:gd name="adj1" fmla="val -109537"/>
              <a:gd name="adj2" fmla="val -2143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latin typeface="Arial" charset="0"/>
              </a:rPr>
              <a:t>The root element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A92491-A525-C648-953C-5EB68A2FE3CB}" type="slidenum">
              <a:rPr lang="en-US"/>
              <a:pPr/>
              <a:t>62</a:t>
            </a:fld>
            <a:endParaRPr lang="en-US"/>
          </a:p>
        </p:txBody>
      </p:sp>
      <p:sp>
        <p:nvSpPr>
          <p:cNvPr id="1085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XPath: Simple Expressions</a:t>
            </a:r>
          </a:p>
        </p:txBody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dirty="0">
              <a:solidFill>
                <a:schemeClr val="accent2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None/>
            </a:pPr>
            <a:r>
              <a:rPr lang="en-US" dirty="0">
                <a:latin typeface="Arial" charset="0"/>
                <a:ea typeface="ＭＳ Ｐゴシック" charset="-128"/>
                <a:cs typeface="ＭＳ Ｐゴシック" charset="-128"/>
              </a:rPr>
              <a:t>Result:  &lt;</a:t>
            </a:r>
            <a:r>
              <a:rPr lang="en-US" dirty="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year</a:t>
            </a:r>
            <a:r>
              <a:rPr lang="en-US" dirty="0">
                <a:latin typeface="Arial" charset="0"/>
                <a:ea typeface="ＭＳ Ｐゴシック" charset="-128"/>
                <a:cs typeface="ＭＳ Ｐゴシック" charset="-128"/>
              </a:rPr>
              <a:t>&gt; 1995 &lt;/</a:t>
            </a:r>
            <a:r>
              <a:rPr lang="en-US" dirty="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year</a:t>
            </a:r>
            <a:r>
              <a:rPr lang="en-US" dirty="0">
                <a:latin typeface="Arial" charset="0"/>
                <a:ea typeface="ＭＳ Ｐゴシック" charset="-128"/>
                <a:cs typeface="ＭＳ Ｐゴシック" charset="-128"/>
              </a:rPr>
              <a:t>&gt;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Arial" charset="0"/>
                <a:ea typeface="ＭＳ Ｐゴシック" charset="-128"/>
                <a:cs typeface="ＭＳ Ｐゴシック" charset="-128"/>
              </a:rPr>
              <a:t>             &lt;</a:t>
            </a:r>
            <a:r>
              <a:rPr lang="en-US" dirty="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year</a:t>
            </a:r>
            <a:r>
              <a:rPr lang="en-US" dirty="0">
                <a:latin typeface="Arial" charset="0"/>
                <a:ea typeface="ＭＳ Ｐゴシック" charset="-128"/>
                <a:cs typeface="ＭＳ Ｐゴシック" charset="-128"/>
              </a:rPr>
              <a:t>&gt; 1998 &lt;/</a:t>
            </a:r>
            <a:r>
              <a:rPr lang="en-US" dirty="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year</a:t>
            </a:r>
            <a:r>
              <a:rPr lang="en-US" dirty="0">
                <a:latin typeface="Arial" charset="0"/>
                <a:ea typeface="ＭＳ Ｐゴシック" charset="-128"/>
                <a:cs typeface="ＭＳ Ｐゴシック" charset="-128"/>
              </a:rPr>
              <a:t>&gt;</a:t>
            </a:r>
          </a:p>
          <a:p>
            <a:pPr eaLnBrk="1" hangingPunct="1">
              <a:buFontTx/>
              <a:buNone/>
            </a:pPr>
            <a:endParaRPr lang="en-US" dirty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None/>
            </a:pPr>
            <a:endParaRPr lang="en-US" dirty="0">
              <a:solidFill>
                <a:schemeClr val="accent2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None/>
            </a:pPr>
            <a:r>
              <a:rPr lang="en-US" dirty="0">
                <a:latin typeface="Arial" charset="0"/>
                <a:ea typeface="ＭＳ Ｐゴシック" charset="-128"/>
                <a:cs typeface="ＭＳ Ｐゴシック" charset="-128"/>
              </a:rPr>
              <a:t>Result:  empty      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 (</a:t>
            </a:r>
            <a:r>
              <a:rPr lang="en-US" dirty="0">
                <a:latin typeface="Arial" charset="0"/>
                <a:ea typeface="ＭＳ Ｐゴシック" charset="-128"/>
                <a:cs typeface="ＭＳ Ｐゴシック" charset="-128"/>
              </a:rPr>
              <a:t>there were no papers)</a:t>
            </a:r>
          </a:p>
        </p:txBody>
      </p:sp>
      <p:sp>
        <p:nvSpPr>
          <p:cNvPr id="310276" name="Rectangle 4"/>
          <p:cNvSpPr>
            <a:spLocks noChangeArrowheads="1"/>
          </p:cNvSpPr>
          <p:nvPr/>
        </p:nvSpPr>
        <p:spPr bwMode="auto">
          <a:xfrm>
            <a:off x="685800" y="1752600"/>
            <a:ext cx="2441575" cy="523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>
                <a:solidFill>
                  <a:schemeClr val="accent2"/>
                </a:solidFill>
                <a:latin typeface="Arial" charset="0"/>
              </a:rPr>
              <a:t>/bib/book/year</a:t>
            </a:r>
          </a:p>
        </p:txBody>
      </p:sp>
      <p:sp>
        <p:nvSpPr>
          <p:cNvPr id="310277" name="Rectangle 5"/>
          <p:cNvSpPr>
            <a:spLocks noChangeArrowheads="1"/>
          </p:cNvSpPr>
          <p:nvPr/>
        </p:nvSpPr>
        <p:spPr bwMode="auto">
          <a:xfrm>
            <a:off x="457200" y="4038600"/>
            <a:ext cx="2928938" cy="584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sz="3200">
                <a:solidFill>
                  <a:schemeClr val="accent2"/>
                </a:solidFill>
                <a:latin typeface="Arial" charset="0"/>
              </a:rPr>
              <a:t>/bib/paper/year</a:t>
            </a:r>
          </a:p>
        </p:txBody>
      </p:sp>
      <p:sp>
        <p:nvSpPr>
          <p:cNvPr id="310278" name="Rectangle 6"/>
          <p:cNvSpPr>
            <a:spLocks noChangeArrowheads="1"/>
          </p:cNvSpPr>
          <p:nvPr/>
        </p:nvSpPr>
        <p:spPr bwMode="auto">
          <a:xfrm>
            <a:off x="609600" y="5964238"/>
            <a:ext cx="846138" cy="584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sz="3200">
                <a:solidFill>
                  <a:schemeClr val="accent2"/>
                </a:solidFill>
                <a:latin typeface="Arial" charset="0"/>
              </a:rPr>
              <a:t>/bib</a:t>
            </a:r>
          </a:p>
        </p:txBody>
      </p:sp>
      <p:sp>
        <p:nvSpPr>
          <p:cNvPr id="310279" name="Rectangle 7"/>
          <p:cNvSpPr>
            <a:spLocks noChangeArrowheads="1"/>
          </p:cNvSpPr>
          <p:nvPr/>
        </p:nvSpPr>
        <p:spPr bwMode="auto">
          <a:xfrm>
            <a:off x="7162800" y="6019800"/>
            <a:ext cx="306388" cy="588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sz="3200">
                <a:solidFill>
                  <a:schemeClr val="accent2"/>
                </a:solidFill>
                <a:latin typeface="Arial" charset="0"/>
              </a:rPr>
              <a:t>/</a:t>
            </a:r>
          </a:p>
        </p:txBody>
      </p:sp>
      <p:sp>
        <p:nvSpPr>
          <p:cNvPr id="108553" name="Oval 8"/>
          <p:cNvSpPr>
            <a:spLocks noChangeArrowheads="1"/>
          </p:cNvSpPr>
          <p:nvPr/>
        </p:nvSpPr>
        <p:spPr bwMode="auto">
          <a:xfrm>
            <a:off x="2208213" y="5943600"/>
            <a:ext cx="4670425" cy="64928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latin typeface="Arial" charset="0"/>
              </a:rPr>
              <a:t>What’s the difference ?</a:t>
            </a:r>
          </a:p>
        </p:txBody>
      </p:sp>
      <p:cxnSp>
        <p:nvCxnSpPr>
          <p:cNvPr id="108554" name="AutoShape 9"/>
          <p:cNvCxnSpPr>
            <a:cxnSpLocks noChangeShapeType="1"/>
            <a:stCxn id="108553" idx="2"/>
            <a:endCxn id="310278" idx="3"/>
          </p:cNvCxnSpPr>
          <p:nvPr/>
        </p:nvCxnSpPr>
        <p:spPr bwMode="auto">
          <a:xfrm rot="10800000">
            <a:off x="1455738" y="6256338"/>
            <a:ext cx="752475" cy="111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08555" name="AutoShape 10"/>
          <p:cNvCxnSpPr>
            <a:cxnSpLocks noChangeShapeType="1"/>
            <a:stCxn id="108553" idx="6"/>
            <a:endCxn id="310279" idx="1"/>
          </p:cNvCxnSpPr>
          <p:nvPr/>
        </p:nvCxnSpPr>
        <p:spPr bwMode="auto">
          <a:xfrm>
            <a:off x="6878638" y="6267450"/>
            <a:ext cx="284162" cy="47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196341-A391-CA43-8696-A2D298AEA9B7}" type="slidenum">
              <a:rPr lang="en-US"/>
              <a:pPr/>
              <a:t>63</a:t>
            </a:fld>
            <a:endParaRPr lang="en-US"/>
          </a:p>
        </p:txBody>
      </p:sp>
      <p:sp>
        <p:nvSpPr>
          <p:cNvPr id="1105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XPath: Restricted Kleene Closure</a:t>
            </a:r>
          </a:p>
        </p:txBody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sz="2000">
              <a:solidFill>
                <a:schemeClr val="accent2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Result:</a:t>
            </a:r>
            <a:r>
              <a:rPr lang="en-US" sz="1800">
                <a:latin typeface="Arial" charset="0"/>
                <a:ea typeface="ＭＳ Ｐゴシック" charset="-128"/>
                <a:cs typeface="ＭＳ Ｐゴシック" charset="-128"/>
              </a:rPr>
              <a:t>&lt;</a:t>
            </a:r>
            <a:r>
              <a:rPr lang="en-US" sz="18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author</a:t>
            </a:r>
            <a:r>
              <a:rPr lang="en-US" sz="1800">
                <a:latin typeface="Arial" charset="0"/>
                <a:ea typeface="ＭＳ Ｐゴシック" charset="-128"/>
                <a:cs typeface="ＭＳ Ｐゴシック" charset="-128"/>
              </a:rPr>
              <a:t>&gt; Serge Abiteboul &lt;/</a:t>
            </a:r>
            <a:r>
              <a:rPr lang="en-US" sz="18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author</a:t>
            </a:r>
            <a:r>
              <a:rPr lang="en-US" sz="1800">
                <a:latin typeface="Arial" charset="0"/>
                <a:ea typeface="ＭＳ Ｐゴシック" charset="-128"/>
                <a:cs typeface="ＭＳ Ｐゴシック" charset="-128"/>
              </a:rPr>
              <a:t>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>
                <a:latin typeface="Arial" charset="0"/>
                <a:ea typeface="ＭＳ Ｐゴシック" charset="-128"/>
                <a:cs typeface="ＭＳ Ｐゴシック" charset="-128"/>
              </a:rPr>
              <a:t>              &lt;</a:t>
            </a:r>
            <a:r>
              <a:rPr lang="en-US" sz="18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author</a:t>
            </a:r>
            <a:r>
              <a:rPr lang="en-US" sz="1800">
                <a:latin typeface="Arial" charset="0"/>
                <a:ea typeface="ＭＳ Ｐゴシック" charset="-128"/>
                <a:cs typeface="ＭＳ Ｐゴシック" charset="-128"/>
              </a:rPr>
              <a:t>&gt; &lt;</a:t>
            </a:r>
            <a:r>
              <a:rPr lang="en-US" sz="18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first-name</a:t>
            </a:r>
            <a:r>
              <a:rPr lang="en-US" sz="1800">
                <a:latin typeface="Arial" charset="0"/>
                <a:ea typeface="ＭＳ Ｐゴシック" charset="-128"/>
                <a:cs typeface="ＭＳ Ｐゴシック" charset="-128"/>
              </a:rPr>
              <a:t>&gt; Rick &lt;/</a:t>
            </a:r>
            <a:r>
              <a:rPr lang="en-US" sz="18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first-name</a:t>
            </a:r>
            <a:r>
              <a:rPr lang="en-US" sz="1800">
                <a:latin typeface="Arial" charset="0"/>
                <a:ea typeface="ＭＳ Ｐゴシック" charset="-128"/>
                <a:cs typeface="ＭＳ Ｐゴシック" charset="-128"/>
              </a:rPr>
              <a:t>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>
                <a:latin typeface="Arial" charset="0"/>
                <a:ea typeface="ＭＳ Ｐゴシック" charset="-128"/>
                <a:cs typeface="ＭＳ Ｐゴシック" charset="-128"/>
              </a:rPr>
              <a:t>                              &lt;</a:t>
            </a:r>
            <a:r>
              <a:rPr lang="en-US" sz="18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last-name</a:t>
            </a:r>
            <a:r>
              <a:rPr lang="en-US" sz="1800">
                <a:latin typeface="Arial" charset="0"/>
                <a:ea typeface="ＭＳ Ｐゴシック" charset="-128"/>
                <a:cs typeface="ＭＳ Ｐゴシック" charset="-128"/>
              </a:rPr>
              <a:t>&gt; Hull &lt;/</a:t>
            </a:r>
            <a:r>
              <a:rPr lang="en-US" sz="18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last-name</a:t>
            </a:r>
            <a:r>
              <a:rPr lang="en-US" sz="1800">
                <a:latin typeface="Arial" charset="0"/>
                <a:ea typeface="ＭＳ Ｐゴシック" charset="-128"/>
                <a:cs typeface="ＭＳ Ｐゴシック" charset="-128"/>
              </a:rPr>
              <a:t>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>
                <a:latin typeface="Arial" charset="0"/>
                <a:ea typeface="ＭＳ Ｐゴシック" charset="-128"/>
                <a:cs typeface="ＭＳ Ｐゴシック" charset="-128"/>
              </a:rPr>
              <a:t>              &lt;/</a:t>
            </a:r>
            <a:r>
              <a:rPr lang="en-US" sz="18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author</a:t>
            </a:r>
            <a:r>
              <a:rPr lang="en-US" sz="1800">
                <a:latin typeface="Arial" charset="0"/>
                <a:ea typeface="ＭＳ Ｐゴシック" charset="-128"/>
                <a:cs typeface="ＭＳ Ｐゴシック" charset="-128"/>
              </a:rPr>
              <a:t>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>
                <a:latin typeface="Arial" charset="0"/>
                <a:ea typeface="ＭＳ Ｐゴシック" charset="-128"/>
                <a:cs typeface="ＭＳ Ｐゴシック" charset="-128"/>
              </a:rPr>
              <a:t>              &lt;</a:t>
            </a:r>
            <a:r>
              <a:rPr lang="en-US" sz="18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author</a:t>
            </a:r>
            <a:r>
              <a:rPr lang="en-US" sz="1800">
                <a:latin typeface="Arial" charset="0"/>
                <a:ea typeface="ＭＳ Ｐゴシック" charset="-128"/>
                <a:cs typeface="ＭＳ Ｐゴシック" charset="-128"/>
              </a:rPr>
              <a:t>&gt; Victor Vianu &lt;/</a:t>
            </a:r>
            <a:r>
              <a:rPr lang="en-US" sz="18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author</a:t>
            </a:r>
            <a:r>
              <a:rPr lang="en-US" sz="1800">
                <a:latin typeface="Arial" charset="0"/>
                <a:ea typeface="ＭＳ Ｐゴシック" charset="-128"/>
                <a:cs typeface="ＭＳ Ｐゴシック" charset="-128"/>
              </a:rPr>
              <a:t>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>
                <a:latin typeface="Arial" charset="0"/>
                <a:ea typeface="ＭＳ Ｐゴシック" charset="-128"/>
                <a:cs typeface="ＭＳ Ｐゴシック" charset="-128"/>
              </a:rPr>
              <a:t>              &lt;</a:t>
            </a:r>
            <a:r>
              <a:rPr lang="en-US" sz="18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author</a:t>
            </a:r>
            <a:r>
              <a:rPr lang="en-US" sz="1800">
                <a:latin typeface="Arial" charset="0"/>
                <a:ea typeface="ＭＳ Ｐゴシック" charset="-128"/>
                <a:cs typeface="ＭＳ Ｐゴシック" charset="-128"/>
              </a:rPr>
              <a:t>&gt; Jeffrey D. Ullman &lt;/</a:t>
            </a:r>
            <a:r>
              <a:rPr lang="en-US" sz="18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author</a:t>
            </a:r>
            <a:r>
              <a:rPr lang="en-US" sz="1800">
                <a:latin typeface="Arial" charset="0"/>
                <a:ea typeface="ＭＳ Ｐゴシック" charset="-128"/>
                <a:cs typeface="ＭＳ Ｐゴシック" charset="-128"/>
              </a:rPr>
              <a:t>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80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80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80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>
                <a:latin typeface="Arial" charset="0"/>
                <a:ea typeface="ＭＳ Ｐゴシック" charset="-128"/>
                <a:cs typeface="ＭＳ Ｐゴシック" charset="-128"/>
              </a:rPr>
              <a:t>Result:  &lt;</a:t>
            </a:r>
            <a:r>
              <a:rPr lang="en-US" sz="18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first-name</a:t>
            </a:r>
            <a:r>
              <a:rPr lang="en-US" sz="1800">
                <a:latin typeface="Arial" charset="0"/>
                <a:ea typeface="ＭＳ Ｐゴシック" charset="-128"/>
                <a:cs typeface="ＭＳ Ｐゴシック" charset="-128"/>
              </a:rPr>
              <a:t>&gt; Rick &lt;/</a:t>
            </a:r>
            <a:r>
              <a:rPr lang="en-US" sz="18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first-name</a:t>
            </a:r>
            <a:r>
              <a:rPr lang="en-US" sz="1800">
                <a:latin typeface="Arial" charset="0"/>
                <a:ea typeface="ＭＳ Ｐゴシック" charset="-128"/>
                <a:cs typeface="ＭＳ Ｐゴシック" charset="-128"/>
              </a:rPr>
              <a:t>&gt;</a:t>
            </a:r>
          </a:p>
        </p:txBody>
      </p:sp>
      <p:sp>
        <p:nvSpPr>
          <p:cNvPr id="312324" name="Rectangle 4"/>
          <p:cNvSpPr>
            <a:spLocks noChangeArrowheads="1"/>
          </p:cNvSpPr>
          <p:nvPr/>
        </p:nvSpPr>
        <p:spPr bwMode="auto">
          <a:xfrm>
            <a:off x="838200" y="1828800"/>
            <a:ext cx="1403350" cy="4873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solidFill>
                  <a:schemeClr val="accent2"/>
                </a:solidFill>
                <a:latin typeface="Arial" charset="0"/>
              </a:rPr>
              <a:t>//author</a:t>
            </a:r>
          </a:p>
        </p:txBody>
      </p:sp>
      <p:sp>
        <p:nvSpPr>
          <p:cNvPr id="312325" name="Rectangle 5"/>
          <p:cNvSpPr>
            <a:spLocks noChangeArrowheads="1"/>
          </p:cNvSpPr>
          <p:nvPr/>
        </p:nvSpPr>
        <p:spPr bwMode="auto">
          <a:xfrm>
            <a:off x="762000" y="5513388"/>
            <a:ext cx="2219325" cy="4302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dirty="0">
                <a:solidFill>
                  <a:schemeClr val="accent2"/>
                </a:solidFill>
                <a:latin typeface="Arial" charset="0"/>
              </a:rPr>
              <a:t>/bib//first-name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43424B0-516B-F849-9317-E1D013F4A039}" type="slidenum">
              <a:rPr lang="en-US"/>
              <a:pPr/>
              <a:t>64</a:t>
            </a:fld>
            <a:endParaRPr lang="en-US"/>
          </a:p>
        </p:txBody>
      </p:sp>
      <p:sp>
        <p:nvSpPr>
          <p:cNvPr id="1126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Xpath: Attribute Nodes</a:t>
            </a:r>
          </a:p>
        </p:txBody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dirty="0">
              <a:solidFill>
                <a:schemeClr val="accent2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None/>
            </a:pPr>
            <a:r>
              <a:rPr lang="en-US" dirty="0">
                <a:latin typeface="Arial" charset="0"/>
                <a:ea typeface="ＭＳ Ｐゴシック" charset="-128"/>
                <a:cs typeface="ＭＳ Ｐゴシック" charset="-128"/>
              </a:rPr>
              <a:t>Result: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 should be “</a:t>
            </a:r>
            <a:r>
              <a:rPr lang="en-US" dirty="0">
                <a:latin typeface="Arial" charset="0"/>
                <a:ea typeface="ＭＳ Ｐゴシック" charset="-128"/>
                <a:cs typeface="ＭＳ Ｐゴシック" charset="-128"/>
              </a:rPr>
              <a:t>55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”, but </a:t>
            </a:r>
            <a:r>
              <a:rPr lang="en-US" dirty="0" err="1" smtClean="0">
                <a:latin typeface="Arial" charset="0"/>
                <a:ea typeface="ＭＳ Ｐゴシック" charset="-128"/>
                <a:cs typeface="ＭＳ Ｐゴシック" charset="-128"/>
              </a:rPr>
              <a:t>XPath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 can’t 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print (WHY ?)</a:t>
            </a:r>
            <a:endParaRPr lang="en-US" dirty="0" smtClean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None/>
            </a:pPr>
            <a:endParaRPr lang="en-US" dirty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None/>
            </a:pPr>
            <a:r>
              <a:rPr lang="en-US" dirty="0">
                <a:solidFill>
                  <a:schemeClr val="accent2"/>
                </a:solidFill>
                <a:latin typeface="Arial" charset="0"/>
                <a:ea typeface="ＭＳ Ｐゴシック" charset="-128"/>
                <a:cs typeface="ＭＳ Ｐゴシック" charset="-128"/>
              </a:rPr>
              <a:t>@price</a:t>
            </a:r>
            <a:r>
              <a:rPr lang="en-US" dirty="0">
                <a:latin typeface="Arial" charset="0"/>
                <a:ea typeface="ＭＳ Ｐゴシック" charset="-128"/>
                <a:cs typeface="ＭＳ Ｐゴシック" charset="-128"/>
              </a:rPr>
              <a:t> means that price is has to be an attribute</a:t>
            </a:r>
          </a:p>
        </p:txBody>
      </p:sp>
      <p:sp>
        <p:nvSpPr>
          <p:cNvPr id="314372" name="Rectangle 4"/>
          <p:cNvSpPr>
            <a:spLocks noChangeArrowheads="1"/>
          </p:cNvSpPr>
          <p:nvPr/>
        </p:nvSpPr>
        <p:spPr bwMode="auto">
          <a:xfrm>
            <a:off x="685800" y="1828800"/>
            <a:ext cx="3270250" cy="584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sz="3200">
                <a:solidFill>
                  <a:schemeClr val="accent2"/>
                </a:solidFill>
                <a:latin typeface="Arial" charset="0"/>
              </a:rPr>
              <a:t>/bib/book/@price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792987F-BF56-284E-AAEE-01CA7A1C15A8}" type="slidenum">
              <a:rPr lang="en-US"/>
              <a:pPr/>
              <a:t>65</a:t>
            </a:fld>
            <a:endParaRPr lang="en-US"/>
          </a:p>
        </p:txBody>
      </p:sp>
      <p:sp>
        <p:nvSpPr>
          <p:cNvPr id="1146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Xpath: Wildcard</a:t>
            </a:r>
          </a:p>
        </p:txBody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sz="2400">
              <a:solidFill>
                <a:schemeClr val="accent2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None/>
            </a:pPr>
            <a:endParaRPr lang="en-US" sz="240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None/>
            </a:pPr>
            <a:r>
              <a:rPr lang="en-US" sz="2400">
                <a:latin typeface="Arial" charset="0"/>
                <a:ea typeface="ＭＳ Ｐゴシック" charset="-128"/>
                <a:cs typeface="ＭＳ Ｐゴシック" charset="-128"/>
              </a:rPr>
              <a:t>Result: </a:t>
            </a: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&lt;</a:t>
            </a:r>
            <a:r>
              <a:rPr lang="en-US" sz="20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first-name</a:t>
            </a: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&gt; Rick &lt;/</a:t>
            </a:r>
            <a:r>
              <a:rPr lang="en-US" sz="20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first-name</a:t>
            </a: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&gt;</a:t>
            </a:r>
          </a:p>
          <a:p>
            <a:pPr eaLnBrk="1" hangingPunct="1">
              <a:buFontTx/>
              <a:buNone/>
            </a:pP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              &lt;</a:t>
            </a:r>
            <a:r>
              <a:rPr lang="en-US" sz="20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last-name</a:t>
            </a: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&gt; Hull &lt;/</a:t>
            </a:r>
            <a:r>
              <a:rPr lang="en-US" sz="20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last-name</a:t>
            </a: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&gt;</a:t>
            </a:r>
          </a:p>
          <a:p>
            <a:pPr eaLnBrk="1" hangingPunct="1">
              <a:buFontTx/>
              <a:buNone/>
            </a:pPr>
            <a:endParaRPr lang="en-US" sz="240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None/>
            </a:pPr>
            <a:r>
              <a:rPr lang="en-US" sz="2400">
                <a:solidFill>
                  <a:schemeClr val="accent2"/>
                </a:solidFill>
                <a:latin typeface="Arial" charset="0"/>
                <a:ea typeface="ＭＳ Ｐゴシック" charset="-128"/>
                <a:cs typeface="ＭＳ Ｐゴシック" charset="-128"/>
              </a:rPr>
              <a:t>*</a:t>
            </a:r>
            <a:r>
              <a:rPr lang="en-US" sz="2400">
                <a:latin typeface="Arial" charset="0"/>
                <a:ea typeface="ＭＳ Ｐゴシック" charset="-128"/>
                <a:cs typeface="ＭＳ Ｐゴシック" charset="-128"/>
              </a:rPr>
              <a:t> Matches any element</a:t>
            </a:r>
          </a:p>
          <a:p>
            <a:pPr eaLnBrk="1" hangingPunct="1">
              <a:buFontTx/>
              <a:buNone/>
            </a:pPr>
            <a:r>
              <a:rPr lang="en-US" sz="2400">
                <a:solidFill>
                  <a:schemeClr val="accent2"/>
                </a:solidFill>
                <a:latin typeface="Arial" charset="0"/>
                <a:ea typeface="ＭＳ Ｐゴシック" charset="-128"/>
                <a:cs typeface="ＭＳ Ｐゴシック" charset="-128"/>
              </a:rPr>
              <a:t>@*</a:t>
            </a:r>
            <a:r>
              <a:rPr lang="en-US" sz="2400">
                <a:latin typeface="Arial" charset="0"/>
                <a:ea typeface="ＭＳ Ｐゴシック" charset="-128"/>
                <a:cs typeface="ＭＳ Ｐゴシック" charset="-128"/>
              </a:rPr>
              <a:t> Matches any attribute</a:t>
            </a:r>
          </a:p>
        </p:txBody>
      </p:sp>
      <p:sp>
        <p:nvSpPr>
          <p:cNvPr id="316420" name="Rectangle 4"/>
          <p:cNvSpPr>
            <a:spLocks noChangeArrowheads="1"/>
          </p:cNvSpPr>
          <p:nvPr/>
        </p:nvSpPr>
        <p:spPr bwMode="auto">
          <a:xfrm>
            <a:off x="914400" y="2011363"/>
            <a:ext cx="1849438" cy="584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sz="3200">
                <a:solidFill>
                  <a:schemeClr val="accent2"/>
                </a:solidFill>
                <a:latin typeface="Arial" charset="0"/>
              </a:rPr>
              <a:t>//author/*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2F470D-FE67-6049-92DD-E06C2B716176}" type="slidenum">
              <a:rPr lang="en-US"/>
              <a:pPr/>
              <a:t>66</a:t>
            </a:fld>
            <a:endParaRPr lang="en-US"/>
          </a:p>
        </p:txBody>
      </p:sp>
      <p:sp>
        <p:nvSpPr>
          <p:cNvPr id="1167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Xpath: Text Nodes</a:t>
            </a:r>
          </a:p>
        </p:txBody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209800"/>
            <a:ext cx="80772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dirty="0">
              <a:solidFill>
                <a:schemeClr val="accent1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>
                <a:latin typeface="Arial" charset="0"/>
                <a:ea typeface="ＭＳ Ｐゴシック" charset="-128"/>
                <a:cs typeface="ＭＳ Ｐゴシック" charset="-128"/>
              </a:rPr>
              <a:t>Result:   </a:t>
            </a:r>
            <a:r>
              <a:rPr lang="en-US" sz="1600" dirty="0">
                <a:latin typeface="Arial" charset="0"/>
                <a:ea typeface="ＭＳ Ｐゴシック" charset="-128"/>
                <a:cs typeface="ＭＳ Ｐゴシック" charset="-128"/>
              </a:rPr>
              <a:t>Serge </a:t>
            </a:r>
            <a:r>
              <a:rPr lang="en-US" sz="1600" dirty="0" err="1">
                <a:latin typeface="Arial" charset="0"/>
                <a:ea typeface="ＭＳ Ｐゴシック" charset="-128"/>
                <a:cs typeface="ＭＳ Ｐゴシック" charset="-128"/>
              </a:rPr>
              <a:t>Abiteboul</a:t>
            </a:r>
            <a:endParaRPr lang="en-US" sz="1600" dirty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600" dirty="0">
                <a:latin typeface="Arial" charset="0"/>
                <a:ea typeface="ＭＳ Ｐゴシック" charset="-128"/>
                <a:cs typeface="ＭＳ Ｐゴシック" charset="-128"/>
              </a:rPr>
              <a:t>                    Victor </a:t>
            </a:r>
            <a:r>
              <a:rPr lang="en-US" sz="1600" dirty="0" err="1">
                <a:latin typeface="Arial" charset="0"/>
                <a:ea typeface="ＭＳ Ｐゴシック" charset="-128"/>
                <a:cs typeface="ＭＳ Ｐゴシック" charset="-128"/>
              </a:rPr>
              <a:t>Vianu</a:t>
            </a:r>
            <a:r>
              <a:rPr lang="en-US" sz="1600" dirty="0">
                <a:latin typeface="Arial" charset="0"/>
                <a:ea typeface="ＭＳ Ｐゴシック" charset="-128"/>
                <a:cs typeface="ＭＳ Ｐゴシック" charset="-128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600" dirty="0">
                <a:latin typeface="Arial" charset="0"/>
                <a:ea typeface="ＭＳ Ｐゴシック" charset="-128"/>
                <a:cs typeface="ＭＳ Ｐゴシック" charset="-128"/>
              </a:rPr>
              <a:t>                   Jeffrey D. </a:t>
            </a:r>
            <a:r>
              <a:rPr lang="en-US" sz="1600" dirty="0" err="1">
                <a:latin typeface="Arial" charset="0"/>
                <a:ea typeface="ＭＳ Ｐゴシック" charset="-128"/>
                <a:cs typeface="ＭＳ Ｐゴシック" charset="-128"/>
              </a:rPr>
              <a:t>Ullman</a:t>
            </a:r>
            <a:endParaRPr lang="en-US" sz="1600" dirty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600" dirty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600" dirty="0">
                <a:latin typeface="Arial" charset="0"/>
                <a:ea typeface="ＭＳ Ｐゴシック" charset="-128"/>
                <a:cs typeface="ＭＳ Ｐゴシック" charset="-128"/>
              </a:rPr>
              <a:t>Rick Hull doesn’t appear because he has </a:t>
            </a:r>
            <a:r>
              <a:rPr lang="en-US" sz="1600" dirty="0" err="1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firstname</a:t>
            </a:r>
            <a:r>
              <a:rPr lang="en-US" sz="1600" dirty="0">
                <a:latin typeface="Arial" charset="0"/>
                <a:ea typeface="ＭＳ Ｐゴシック" charset="-128"/>
                <a:cs typeface="ＭＳ Ｐゴシック" charset="-128"/>
              </a:rPr>
              <a:t>, </a:t>
            </a:r>
            <a:r>
              <a:rPr lang="en-US" sz="1600" dirty="0" err="1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lastname</a:t>
            </a:r>
            <a:endParaRPr lang="en-US" sz="1600" dirty="0">
              <a:solidFill>
                <a:srgbClr val="006600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dirty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>
                <a:latin typeface="Arial" charset="0"/>
                <a:ea typeface="ＭＳ Ｐゴシック" charset="-128"/>
                <a:cs typeface="ＭＳ Ｐゴシック" charset="-128"/>
              </a:rPr>
              <a:t>Functions in </a:t>
            </a:r>
            <a:r>
              <a:rPr lang="en-US" sz="2000" dirty="0" err="1">
                <a:latin typeface="Arial" charset="0"/>
                <a:ea typeface="ＭＳ Ｐゴシック" charset="-128"/>
                <a:cs typeface="ＭＳ Ｐゴシック" charset="-128"/>
              </a:rPr>
              <a:t>XPath</a:t>
            </a:r>
            <a:r>
              <a:rPr lang="en-US" sz="2000" dirty="0">
                <a:latin typeface="Arial" charset="0"/>
                <a:ea typeface="ＭＳ Ｐゴシック" charset="-128"/>
                <a:cs typeface="ＭＳ Ｐゴシック" charset="-128"/>
              </a:rPr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text()</a:t>
            </a:r>
            <a:r>
              <a:rPr lang="en-US" sz="1800" dirty="0">
                <a:latin typeface="Arial" charset="0"/>
              </a:rPr>
              <a:t>    = matches the text value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node()</a:t>
            </a:r>
            <a:r>
              <a:rPr lang="en-US" sz="1800" dirty="0">
                <a:latin typeface="Arial" charset="0"/>
              </a:rPr>
              <a:t>  = matches any node (= * or @* or 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text()</a:t>
            </a:r>
            <a:r>
              <a:rPr lang="en-US" sz="1800" dirty="0">
                <a:latin typeface="Arial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name()</a:t>
            </a:r>
            <a:r>
              <a:rPr lang="en-US" sz="1800" dirty="0">
                <a:latin typeface="Arial" charset="0"/>
              </a:rPr>
              <a:t> = returns the name of the current tag</a:t>
            </a:r>
          </a:p>
        </p:txBody>
      </p:sp>
      <p:sp>
        <p:nvSpPr>
          <p:cNvPr id="318468" name="Rectangle 4"/>
          <p:cNvSpPr>
            <a:spLocks noChangeArrowheads="1"/>
          </p:cNvSpPr>
          <p:nvPr/>
        </p:nvSpPr>
        <p:spPr bwMode="auto">
          <a:xfrm>
            <a:off x="609600" y="1905000"/>
            <a:ext cx="3678238" cy="4873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solidFill>
                  <a:schemeClr val="accent2"/>
                </a:solidFill>
                <a:latin typeface="Arial" charset="0"/>
              </a:rPr>
              <a:t>/bib/book/author/</a:t>
            </a:r>
            <a:r>
              <a:rPr lang="en-US" sz="2800">
                <a:solidFill>
                  <a:schemeClr val="accent1"/>
                </a:solidFill>
                <a:latin typeface="Arial" charset="0"/>
              </a:rPr>
              <a:t>text()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9CEEC5-77AD-C545-81F6-CC1AC6FDEC06}" type="slidenum">
              <a:rPr lang="en-US"/>
              <a:pPr/>
              <a:t>67</a:t>
            </a:fld>
            <a:endParaRPr lang="en-US"/>
          </a:p>
        </p:txBody>
      </p:sp>
      <p:sp>
        <p:nvSpPr>
          <p:cNvPr id="1187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Xpath: Predicates</a:t>
            </a:r>
          </a:p>
        </p:txBody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sz="2800">
              <a:solidFill>
                <a:schemeClr val="accent2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None/>
            </a:pPr>
            <a:r>
              <a:rPr lang="en-US" sz="2800">
                <a:latin typeface="Arial" charset="0"/>
                <a:ea typeface="ＭＳ Ｐゴシック" charset="-128"/>
                <a:cs typeface="ＭＳ Ｐゴシック" charset="-128"/>
              </a:rPr>
              <a:t>Result:</a:t>
            </a:r>
            <a:r>
              <a:rPr lang="en-US" sz="2400">
                <a:latin typeface="Arial" charset="0"/>
                <a:ea typeface="ＭＳ Ｐゴシック" charset="-128"/>
                <a:cs typeface="ＭＳ Ｐゴシック" charset="-128"/>
              </a:rPr>
              <a:t> &lt;</a:t>
            </a:r>
            <a:r>
              <a:rPr lang="en-US" sz="24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author</a:t>
            </a:r>
            <a:r>
              <a:rPr lang="en-US" sz="2400">
                <a:latin typeface="Arial" charset="0"/>
                <a:ea typeface="ＭＳ Ｐゴシック" charset="-128"/>
                <a:cs typeface="ＭＳ Ｐゴシック" charset="-128"/>
              </a:rPr>
              <a:t>&gt; &lt;</a:t>
            </a:r>
            <a:r>
              <a:rPr lang="en-US" sz="24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first-name</a:t>
            </a:r>
            <a:r>
              <a:rPr lang="en-US" sz="2400">
                <a:latin typeface="Arial" charset="0"/>
                <a:ea typeface="ＭＳ Ｐゴシック" charset="-128"/>
                <a:cs typeface="ＭＳ Ｐゴシック" charset="-128"/>
              </a:rPr>
              <a:t>&gt; Rick &lt;/</a:t>
            </a:r>
            <a:r>
              <a:rPr lang="en-US" sz="24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first-name</a:t>
            </a:r>
            <a:r>
              <a:rPr lang="en-US" sz="2400">
                <a:latin typeface="Arial" charset="0"/>
                <a:ea typeface="ＭＳ Ｐゴシック" charset="-128"/>
                <a:cs typeface="ＭＳ Ｐゴシック" charset="-128"/>
              </a:rPr>
              <a:t>&gt;</a:t>
            </a:r>
          </a:p>
          <a:p>
            <a:pPr eaLnBrk="1" hangingPunct="1">
              <a:buFontTx/>
              <a:buNone/>
            </a:pPr>
            <a:r>
              <a:rPr lang="en-US" sz="2400">
                <a:latin typeface="Arial" charset="0"/>
                <a:ea typeface="ＭＳ Ｐゴシック" charset="-128"/>
                <a:cs typeface="ＭＳ Ｐゴシック" charset="-128"/>
              </a:rPr>
              <a:t>                              &lt;</a:t>
            </a:r>
            <a:r>
              <a:rPr lang="en-US" sz="24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last-name</a:t>
            </a:r>
            <a:r>
              <a:rPr lang="en-US" sz="2400">
                <a:latin typeface="Arial" charset="0"/>
                <a:ea typeface="ＭＳ Ｐゴシック" charset="-128"/>
                <a:cs typeface="ＭＳ Ｐゴシック" charset="-128"/>
              </a:rPr>
              <a:t>&gt; Hull &lt;/</a:t>
            </a:r>
            <a:r>
              <a:rPr lang="en-US" sz="24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last-name</a:t>
            </a:r>
            <a:r>
              <a:rPr lang="en-US" sz="2400">
                <a:latin typeface="Arial" charset="0"/>
                <a:ea typeface="ＭＳ Ｐゴシック" charset="-128"/>
                <a:cs typeface="ＭＳ Ｐゴシック" charset="-128"/>
              </a:rPr>
              <a:t>&gt;</a:t>
            </a:r>
          </a:p>
          <a:p>
            <a:pPr eaLnBrk="1" hangingPunct="1">
              <a:buFontTx/>
              <a:buNone/>
            </a:pPr>
            <a:r>
              <a:rPr lang="en-US" sz="2400">
                <a:latin typeface="Arial" charset="0"/>
                <a:ea typeface="ＭＳ Ｐゴシック" charset="-128"/>
                <a:cs typeface="ＭＳ Ｐゴシック" charset="-128"/>
              </a:rPr>
              <a:t>              &lt;/</a:t>
            </a:r>
            <a:r>
              <a:rPr lang="en-US" sz="24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author</a:t>
            </a:r>
            <a:r>
              <a:rPr lang="en-US" sz="2400">
                <a:latin typeface="Arial" charset="0"/>
                <a:ea typeface="ＭＳ Ｐゴシック" charset="-128"/>
                <a:cs typeface="ＭＳ Ｐゴシック" charset="-128"/>
              </a:rPr>
              <a:t>&gt;</a:t>
            </a:r>
          </a:p>
          <a:p>
            <a:pPr eaLnBrk="1" hangingPunct="1">
              <a:buFontTx/>
              <a:buNone/>
            </a:pPr>
            <a:endParaRPr lang="en-US" sz="280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20516" name="Rectangle 4"/>
          <p:cNvSpPr>
            <a:spLocks noChangeArrowheads="1"/>
          </p:cNvSpPr>
          <p:nvPr/>
        </p:nvSpPr>
        <p:spPr bwMode="auto">
          <a:xfrm>
            <a:off x="762000" y="1905000"/>
            <a:ext cx="4575175" cy="523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 dirty="0">
                <a:solidFill>
                  <a:schemeClr val="accent2"/>
                </a:solidFill>
                <a:latin typeface="Arial" charset="0"/>
              </a:rPr>
              <a:t>/bib/book/</a:t>
            </a:r>
            <a:r>
              <a:rPr lang="en-US" sz="2800" dirty="0" err="1">
                <a:solidFill>
                  <a:schemeClr val="accent2"/>
                </a:solidFill>
                <a:latin typeface="Arial" charset="0"/>
              </a:rPr>
              <a:t>author[first</a:t>
            </a:r>
            <a:r>
              <a:rPr lang="en-US" sz="2800" dirty="0">
                <a:solidFill>
                  <a:schemeClr val="accent2"/>
                </a:solidFill>
                <a:latin typeface="Arial" charset="0"/>
              </a:rPr>
              <a:t>-name]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FB467A0-1A84-BD4E-B6D5-E9FC2A47DE02}" type="slidenum">
              <a:rPr lang="en-US"/>
              <a:pPr/>
              <a:t>68</a:t>
            </a:fld>
            <a:endParaRPr lang="en-US"/>
          </a:p>
        </p:txBody>
      </p:sp>
      <p:sp>
        <p:nvSpPr>
          <p:cNvPr id="1208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Xpath: More Predicates</a:t>
            </a:r>
          </a:p>
        </p:txBody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534400" cy="41148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2400" smtClean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None/>
            </a:pPr>
            <a:endParaRPr lang="en-US" sz="2400" smtClean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None/>
            </a:pPr>
            <a:endParaRPr lang="en-US" sz="2400" smtClean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None/>
            </a:pPr>
            <a:r>
              <a:rPr lang="en-US" sz="2400" smtClean="0">
                <a:latin typeface="Arial" charset="0"/>
                <a:ea typeface="ＭＳ Ｐゴシック" charset="-128"/>
                <a:cs typeface="ＭＳ Ｐゴシック" charset="-128"/>
              </a:rPr>
              <a:t>Explain how this is evaluated !</a:t>
            </a:r>
          </a:p>
        </p:txBody>
      </p:sp>
      <p:sp>
        <p:nvSpPr>
          <p:cNvPr id="322564" name="Rectangle 4"/>
          <p:cNvSpPr>
            <a:spLocks noChangeArrowheads="1"/>
          </p:cNvSpPr>
          <p:nvPr/>
        </p:nvSpPr>
        <p:spPr bwMode="auto">
          <a:xfrm>
            <a:off x="304800" y="1828800"/>
            <a:ext cx="8088313" cy="461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" charset="0"/>
              </a:rPr>
              <a:t>/bib/book/author[first-name][address[.//zip][city]]/last-name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Xpath: More Predicates</a:t>
            </a:r>
          </a:p>
        </p:txBody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534400" cy="41148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240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None/>
            </a:pPr>
            <a:r>
              <a:rPr lang="en-US" sz="2400">
                <a:latin typeface="Arial" charset="0"/>
                <a:ea typeface="ＭＳ Ｐゴシック" charset="-128"/>
                <a:cs typeface="ＭＳ Ｐゴシック" charset="-128"/>
              </a:rPr>
              <a:t>Result:</a:t>
            </a: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 &lt;</a:t>
            </a:r>
            <a:r>
              <a:rPr lang="en-US" sz="20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lastname</a:t>
            </a: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&gt; … &lt;/</a:t>
            </a:r>
            <a:r>
              <a:rPr lang="en-US" sz="20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lastname</a:t>
            </a: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&gt;</a:t>
            </a:r>
          </a:p>
          <a:p>
            <a:pPr eaLnBrk="1" hangingPunct="1">
              <a:buFontTx/>
              <a:buNone/>
            </a:pP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              &lt;</a:t>
            </a:r>
            <a:r>
              <a:rPr lang="en-US" sz="20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lastname</a:t>
            </a: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&gt; … &lt;/</a:t>
            </a:r>
            <a:r>
              <a:rPr lang="en-US" sz="20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lastname</a:t>
            </a: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&gt;</a:t>
            </a:r>
          </a:p>
          <a:p>
            <a:pPr eaLnBrk="1" hangingPunct="1">
              <a:buFontTx/>
              <a:buNone/>
            </a:pP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              </a:t>
            </a:r>
            <a:endParaRPr lang="en-US" sz="240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22564" name="Rectangle 4"/>
          <p:cNvSpPr>
            <a:spLocks noChangeArrowheads="1"/>
          </p:cNvSpPr>
          <p:nvPr/>
        </p:nvSpPr>
        <p:spPr bwMode="auto">
          <a:xfrm>
            <a:off x="304800" y="1828800"/>
            <a:ext cx="8088313" cy="461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" charset="0"/>
              </a:rPr>
              <a:t>/bib/book/author[first-name][address[.//zip][city]]/last-name</a:t>
            </a:r>
          </a:p>
        </p:txBody>
      </p:sp>
      <p:sp>
        <p:nvSpPr>
          <p:cNvPr id="122886" name="Rectangle 5"/>
          <p:cNvSpPr>
            <a:spLocks noChangeArrowheads="1"/>
          </p:cNvSpPr>
          <p:nvPr/>
        </p:nvSpPr>
        <p:spPr bwMode="auto">
          <a:xfrm>
            <a:off x="528638" y="4038600"/>
            <a:ext cx="54006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How do we read this ?</a:t>
            </a:r>
          </a:p>
          <a:p>
            <a:r>
              <a:rPr lang="en-US">
                <a:latin typeface="Arial" charset="0"/>
              </a:rPr>
              <a:t>First remove all qualifiers (predicates): </a:t>
            </a:r>
          </a:p>
        </p:txBody>
      </p:sp>
      <p:sp>
        <p:nvSpPr>
          <p:cNvPr id="322566" name="Rectangle 6"/>
          <p:cNvSpPr>
            <a:spLocks noChangeArrowheads="1"/>
          </p:cNvSpPr>
          <p:nvPr/>
        </p:nvSpPr>
        <p:spPr bwMode="auto">
          <a:xfrm>
            <a:off x="609600" y="4965700"/>
            <a:ext cx="3829050" cy="461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" charset="0"/>
              </a:rPr>
              <a:t>/bib/book/author/last-name</a:t>
            </a:r>
          </a:p>
        </p:txBody>
      </p:sp>
      <p:sp>
        <p:nvSpPr>
          <p:cNvPr id="122888" name="Rectangle 7"/>
          <p:cNvSpPr>
            <a:spLocks noChangeArrowheads="1"/>
          </p:cNvSpPr>
          <p:nvPr/>
        </p:nvSpPr>
        <p:spPr bwMode="auto">
          <a:xfrm>
            <a:off x="600075" y="5619750"/>
            <a:ext cx="39497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Then add them one by one:</a:t>
            </a:r>
          </a:p>
        </p:txBody>
      </p:sp>
      <p:sp>
        <p:nvSpPr>
          <p:cNvPr id="322568" name="Rectangle 8"/>
          <p:cNvSpPr>
            <a:spLocks noChangeArrowheads="1"/>
          </p:cNvSpPr>
          <p:nvPr/>
        </p:nvSpPr>
        <p:spPr bwMode="auto">
          <a:xfrm>
            <a:off x="533400" y="6172200"/>
            <a:ext cx="6634163" cy="461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" charset="0"/>
              </a:rPr>
              <a:t>/bib/book/author[first-name][address]/last-name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26AAA8-BDB2-2C45-8F39-B78E19E2EB6E}" type="slidenum">
              <a:rPr lang="en-US"/>
              <a:pPr/>
              <a:t>7</a:t>
            </a:fld>
            <a:endParaRPr lang="en-US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From HTML to XML</a:t>
            </a:r>
          </a:p>
        </p:txBody>
      </p:sp>
      <p:pic>
        <p:nvPicPr>
          <p:cNvPr id="2458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75" y="1700213"/>
            <a:ext cx="5429250" cy="381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  <p:sp>
        <p:nvSpPr>
          <p:cNvPr id="209924" name="Text Box 4"/>
          <p:cNvSpPr txBox="1">
            <a:spLocks noChangeArrowheads="1"/>
          </p:cNvSpPr>
          <p:nvPr/>
        </p:nvSpPr>
        <p:spPr bwMode="auto">
          <a:xfrm>
            <a:off x="1752600" y="6045200"/>
            <a:ext cx="6213475" cy="584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3200" dirty="0">
                <a:solidFill>
                  <a:srgbClr val="000000"/>
                </a:solidFill>
                <a:latin typeface="Arial" charset="0"/>
              </a:rPr>
              <a:t>HTML describes the presentation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8A8CE1-EC96-764F-AD42-819CFDE50586}" type="slidenum">
              <a:rPr lang="en-US"/>
              <a:pPr/>
              <a:t>70</a:t>
            </a:fld>
            <a:endParaRPr lang="en-US"/>
          </a:p>
        </p:txBody>
      </p:sp>
      <p:sp>
        <p:nvSpPr>
          <p:cNvPr id="1249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Xpath: More Predicates</a:t>
            </a:r>
          </a:p>
        </p:txBody>
      </p:sp>
      <p:sp>
        <p:nvSpPr>
          <p:cNvPr id="12493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812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>
              <a:solidFill>
                <a:schemeClr val="accent2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None/>
            </a:pPr>
            <a:endParaRPr lang="en-US">
              <a:solidFill>
                <a:schemeClr val="accent2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None/>
            </a:pPr>
            <a:endParaRPr lang="en-US">
              <a:solidFill>
                <a:schemeClr val="accent2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None/>
            </a:pPr>
            <a:endParaRPr lang="en-US">
              <a:solidFill>
                <a:schemeClr val="accent2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24612" name="Rectangle 4"/>
          <p:cNvSpPr>
            <a:spLocks noChangeArrowheads="1"/>
          </p:cNvSpPr>
          <p:nvPr/>
        </p:nvSpPr>
        <p:spPr bwMode="auto">
          <a:xfrm>
            <a:off x="1905000" y="2286000"/>
            <a:ext cx="4308475" cy="584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sz="3200">
                <a:solidFill>
                  <a:schemeClr val="accent2"/>
                </a:solidFill>
                <a:latin typeface="Arial" charset="0"/>
              </a:rPr>
              <a:t>/bib/book[@price &lt; 60]</a:t>
            </a:r>
          </a:p>
        </p:txBody>
      </p:sp>
      <p:sp>
        <p:nvSpPr>
          <p:cNvPr id="324613" name="Rectangle 5"/>
          <p:cNvSpPr>
            <a:spLocks noChangeArrowheads="1"/>
          </p:cNvSpPr>
          <p:nvPr/>
        </p:nvSpPr>
        <p:spPr bwMode="auto">
          <a:xfrm>
            <a:off x="1905000" y="3657600"/>
            <a:ext cx="5381625" cy="584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chemeClr val="accent2"/>
                </a:solidFill>
                <a:latin typeface="Arial" charset="0"/>
              </a:rPr>
              <a:t>/bib/book[author/@age &lt; 25]</a:t>
            </a:r>
          </a:p>
        </p:txBody>
      </p:sp>
      <p:sp>
        <p:nvSpPr>
          <p:cNvPr id="324614" name="Rectangle 6"/>
          <p:cNvSpPr>
            <a:spLocks noChangeArrowheads="1"/>
          </p:cNvSpPr>
          <p:nvPr/>
        </p:nvSpPr>
        <p:spPr bwMode="auto">
          <a:xfrm>
            <a:off x="1905000" y="5105400"/>
            <a:ext cx="4313238" cy="584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sz="3200">
                <a:solidFill>
                  <a:schemeClr val="accent2"/>
                </a:solidFill>
                <a:latin typeface="Arial" charset="0"/>
              </a:rPr>
              <a:t>/bib/book[author/</a:t>
            </a:r>
            <a:r>
              <a:rPr lang="en-US" sz="3200">
                <a:solidFill>
                  <a:schemeClr val="accent1"/>
                </a:solidFill>
                <a:latin typeface="Arial" charset="0"/>
              </a:rPr>
              <a:t>text()</a:t>
            </a:r>
            <a:r>
              <a:rPr lang="en-US" sz="3200">
                <a:solidFill>
                  <a:schemeClr val="accent2"/>
                </a:solidFill>
                <a:latin typeface="Arial" charset="0"/>
              </a:rPr>
              <a:t>]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CD4A7A-37D6-044E-AC28-1875312BCE72}" type="slidenum">
              <a:rPr lang="en-US"/>
              <a:pPr/>
              <a:t>71</a:t>
            </a:fld>
            <a:endParaRPr lang="en-US"/>
          </a:p>
        </p:txBody>
      </p:sp>
      <p:sp>
        <p:nvSpPr>
          <p:cNvPr id="1269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Xpath: More Axes</a:t>
            </a:r>
          </a:p>
        </p:txBody>
      </p:sp>
      <p:sp>
        <p:nvSpPr>
          <p:cNvPr id="12698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812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>
              <a:solidFill>
                <a:schemeClr val="accent2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None/>
            </a:pPr>
            <a:endParaRPr lang="en-US">
              <a:solidFill>
                <a:schemeClr val="accent2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None/>
            </a:pPr>
            <a:endParaRPr lang="en-US">
              <a:solidFill>
                <a:schemeClr val="accent2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None/>
            </a:pPr>
            <a:endParaRPr lang="en-US">
              <a:solidFill>
                <a:schemeClr val="accent2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26660" name="Rectangle 4"/>
          <p:cNvSpPr>
            <a:spLocks noChangeArrowheads="1"/>
          </p:cNvSpPr>
          <p:nvPr/>
        </p:nvSpPr>
        <p:spPr bwMode="auto">
          <a:xfrm>
            <a:off x="3429000" y="2286000"/>
            <a:ext cx="3606800" cy="584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sz="3200">
                <a:solidFill>
                  <a:schemeClr val="accent2"/>
                </a:solidFill>
                <a:latin typeface="Arial" charset="0"/>
              </a:rPr>
              <a:t>/bib/book[.//review]</a:t>
            </a:r>
          </a:p>
        </p:txBody>
      </p:sp>
      <p:sp>
        <p:nvSpPr>
          <p:cNvPr id="126982" name="Rectangle 5"/>
          <p:cNvSpPr>
            <a:spLocks noChangeArrowheads="1"/>
          </p:cNvSpPr>
          <p:nvPr/>
        </p:nvSpPr>
        <p:spPr bwMode="auto">
          <a:xfrm>
            <a:off x="292100" y="2428875"/>
            <a:ext cx="30924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. means </a:t>
            </a:r>
            <a:r>
              <a:rPr lang="en-US" i="1">
                <a:latin typeface="Arial" charset="0"/>
              </a:rPr>
              <a:t>current node</a:t>
            </a:r>
            <a:endParaRPr lang="en-US">
              <a:latin typeface="Arial" charset="0"/>
            </a:endParaRPr>
          </a:p>
        </p:txBody>
      </p:sp>
      <p:sp>
        <p:nvSpPr>
          <p:cNvPr id="326662" name="Rectangle 6"/>
          <p:cNvSpPr>
            <a:spLocks noChangeArrowheads="1"/>
          </p:cNvSpPr>
          <p:nvPr/>
        </p:nvSpPr>
        <p:spPr bwMode="auto">
          <a:xfrm>
            <a:off x="381000" y="3581400"/>
            <a:ext cx="3492500" cy="584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sz="3200">
                <a:solidFill>
                  <a:schemeClr val="accent2"/>
                </a:solidFill>
                <a:latin typeface="Arial" charset="0"/>
              </a:rPr>
              <a:t>/bib/book[./review]</a:t>
            </a:r>
          </a:p>
        </p:txBody>
      </p:sp>
      <p:sp>
        <p:nvSpPr>
          <p:cNvPr id="126984" name="Rectangle 7"/>
          <p:cNvSpPr>
            <a:spLocks noChangeArrowheads="1"/>
          </p:cNvSpPr>
          <p:nvPr/>
        </p:nvSpPr>
        <p:spPr bwMode="auto">
          <a:xfrm>
            <a:off x="4038600" y="3657600"/>
            <a:ext cx="13985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Same as</a:t>
            </a:r>
          </a:p>
        </p:txBody>
      </p:sp>
      <p:sp>
        <p:nvSpPr>
          <p:cNvPr id="326664" name="Rectangle 8"/>
          <p:cNvSpPr>
            <a:spLocks noChangeArrowheads="1"/>
          </p:cNvSpPr>
          <p:nvPr/>
        </p:nvSpPr>
        <p:spPr bwMode="auto">
          <a:xfrm>
            <a:off x="5638800" y="3581400"/>
            <a:ext cx="3263900" cy="584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sz="3200">
                <a:solidFill>
                  <a:schemeClr val="accent2"/>
                </a:solidFill>
                <a:latin typeface="Arial" charset="0"/>
              </a:rPr>
              <a:t>/bib/book[review]</a:t>
            </a:r>
          </a:p>
        </p:txBody>
      </p:sp>
      <p:sp>
        <p:nvSpPr>
          <p:cNvPr id="326665" name="Rectangle 9"/>
          <p:cNvSpPr>
            <a:spLocks noChangeArrowheads="1"/>
          </p:cNvSpPr>
          <p:nvPr/>
        </p:nvSpPr>
        <p:spPr bwMode="auto">
          <a:xfrm>
            <a:off x="85725" y="5257800"/>
            <a:ext cx="3481388" cy="584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sz="3200">
                <a:solidFill>
                  <a:schemeClr val="accent2"/>
                </a:solidFill>
                <a:latin typeface="Arial" charset="0"/>
              </a:rPr>
              <a:t>/bib/book/. /author</a:t>
            </a:r>
          </a:p>
        </p:txBody>
      </p:sp>
      <p:sp>
        <p:nvSpPr>
          <p:cNvPr id="126987" name="Rectangle 10"/>
          <p:cNvSpPr>
            <a:spLocks noChangeArrowheads="1"/>
          </p:cNvSpPr>
          <p:nvPr/>
        </p:nvSpPr>
        <p:spPr bwMode="auto">
          <a:xfrm>
            <a:off x="4141788" y="5334000"/>
            <a:ext cx="13985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Same as</a:t>
            </a:r>
          </a:p>
        </p:txBody>
      </p:sp>
      <p:sp>
        <p:nvSpPr>
          <p:cNvPr id="326667" name="Rectangle 11"/>
          <p:cNvSpPr>
            <a:spLocks noChangeArrowheads="1"/>
          </p:cNvSpPr>
          <p:nvPr/>
        </p:nvSpPr>
        <p:spPr bwMode="auto">
          <a:xfrm>
            <a:off x="5791200" y="5257800"/>
            <a:ext cx="3133725" cy="584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sz="3200">
                <a:solidFill>
                  <a:schemeClr val="accent2"/>
                </a:solidFill>
                <a:latin typeface="Arial" charset="0"/>
              </a:rPr>
              <a:t>/bib/book/author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3B99E0-0EC8-6A46-8E97-E6F1C8526BF4}" type="slidenum">
              <a:rPr lang="en-US"/>
              <a:pPr/>
              <a:t>72</a:t>
            </a:fld>
            <a:endParaRPr lang="en-US"/>
          </a:p>
        </p:txBody>
      </p:sp>
      <p:sp>
        <p:nvSpPr>
          <p:cNvPr id="129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Xpath: More Axes</a:t>
            </a:r>
          </a:p>
        </p:txBody>
      </p:sp>
      <p:sp>
        <p:nvSpPr>
          <p:cNvPr id="12902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812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dirty="0">
              <a:solidFill>
                <a:schemeClr val="accent2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None/>
            </a:pPr>
            <a:endParaRPr lang="en-US" dirty="0">
              <a:solidFill>
                <a:schemeClr val="accent2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None/>
            </a:pPr>
            <a:endParaRPr lang="en-US" dirty="0">
              <a:solidFill>
                <a:schemeClr val="accent2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None/>
            </a:pPr>
            <a:endParaRPr lang="en-US" dirty="0">
              <a:solidFill>
                <a:schemeClr val="accent2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28708" name="Rectangle 4"/>
          <p:cNvSpPr>
            <a:spLocks noChangeArrowheads="1"/>
          </p:cNvSpPr>
          <p:nvPr/>
        </p:nvSpPr>
        <p:spPr bwMode="auto">
          <a:xfrm>
            <a:off x="152400" y="4673600"/>
            <a:ext cx="7779894" cy="58477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sz="3200" dirty="0">
                <a:solidFill>
                  <a:schemeClr val="accent2"/>
                </a:solidFill>
                <a:latin typeface="Arial" charset="0"/>
              </a:rPr>
              <a:t>/bib/</a:t>
            </a:r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book/author[</a:t>
            </a:r>
            <a:r>
              <a:rPr lang="en-US" sz="3200" dirty="0">
                <a:solidFill>
                  <a:schemeClr val="accent2"/>
                </a:solidFill>
                <a:latin typeface="Arial" charset="0"/>
              </a:rPr>
              <a:t>.</a:t>
            </a:r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/first</a:t>
            </a:r>
            <a:r>
              <a:rPr lang="en-US" sz="3200" dirty="0">
                <a:solidFill>
                  <a:schemeClr val="accent2"/>
                </a:solidFill>
                <a:latin typeface="Arial" charset="0"/>
              </a:rPr>
              <a:t>-name/../last-name]</a:t>
            </a:r>
          </a:p>
        </p:txBody>
      </p:sp>
      <p:sp>
        <p:nvSpPr>
          <p:cNvPr id="129030" name="Rectangle 5"/>
          <p:cNvSpPr>
            <a:spLocks noChangeArrowheads="1"/>
          </p:cNvSpPr>
          <p:nvPr/>
        </p:nvSpPr>
        <p:spPr bwMode="auto">
          <a:xfrm>
            <a:off x="381000" y="2209800"/>
            <a:ext cx="30940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.. means </a:t>
            </a:r>
            <a:r>
              <a:rPr lang="en-US" i="1">
                <a:latin typeface="Arial" charset="0"/>
              </a:rPr>
              <a:t>parent node</a:t>
            </a:r>
            <a:endParaRPr lang="en-US">
              <a:latin typeface="Arial" charset="0"/>
            </a:endParaRPr>
          </a:p>
        </p:txBody>
      </p:sp>
      <p:sp>
        <p:nvSpPr>
          <p:cNvPr id="129031" name="Rectangle 6"/>
          <p:cNvSpPr>
            <a:spLocks noChangeArrowheads="1"/>
          </p:cNvSpPr>
          <p:nvPr/>
        </p:nvSpPr>
        <p:spPr bwMode="auto">
          <a:xfrm>
            <a:off x="228600" y="5562600"/>
            <a:ext cx="13985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 charset="0"/>
              </a:rPr>
              <a:t>Same as</a:t>
            </a:r>
          </a:p>
        </p:txBody>
      </p:sp>
      <p:sp>
        <p:nvSpPr>
          <p:cNvPr id="328711" name="Rectangle 7"/>
          <p:cNvSpPr>
            <a:spLocks noChangeArrowheads="1"/>
          </p:cNvSpPr>
          <p:nvPr/>
        </p:nvSpPr>
        <p:spPr bwMode="auto">
          <a:xfrm>
            <a:off x="185738" y="2743200"/>
            <a:ext cx="4749800" cy="584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sz="3200" dirty="0">
                <a:solidFill>
                  <a:schemeClr val="accent2"/>
                </a:solidFill>
                <a:latin typeface="Arial" charset="0"/>
              </a:rPr>
              <a:t>/bib/book/author/../author</a:t>
            </a:r>
          </a:p>
        </p:txBody>
      </p:sp>
      <p:sp>
        <p:nvSpPr>
          <p:cNvPr id="129033" name="Rectangle 8"/>
          <p:cNvSpPr>
            <a:spLocks noChangeArrowheads="1"/>
          </p:cNvSpPr>
          <p:nvPr/>
        </p:nvSpPr>
        <p:spPr bwMode="auto">
          <a:xfrm>
            <a:off x="5105400" y="2743200"/>
            <a:ext cx="13985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Same as</a:t>
            </a:r>
          </a:p>
        </p:txBody>
      </p:sp>
      <p:sp>
        <p:nvSpPr>
          <p:cNvPr id="328713" name="Rectangle 9"/>
          <p:cNvSpPr>
            <a:spLocks noChangeArrowheads="1"/>
          </p:cNvSpPr>
          <p:nvPr/>
        </p:nvSpPr>
        <p:spPr bwMode="auto">
          <a:xfrm>
            <a:off x="5867400" y="3352800"/>
            <a:ext cx="3133725" cy="584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sz="3200">
                <a:solidFill>
                  <a:schemeClr val="accent2"/>
                </a:solidFill>
                <a:latin typeface="Arial" charset="0"/>
              </a:rPr>
              <a:t>/bib/book/author</a:t>
            </a:r>
          </a:p>
        </p:txBody>
      </p:sp>
      <p:sp>
        <p:nvSpPr>
          <p:cNvPr id="328715" name="Rectangle 11"/>
          <p:cNvSpPr>
            <a:spLocks noChangeArrowheads="1"/>
          </p:cNvSpPr>
          <p:nvPr/>
        </p:nvSpPr>
        <p:spPr bwMode="auto">
          <a:xfrm>
            <a:off x="1705573" y="5435600"/>
            <a:ext cx="7209827" cy="58477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sz="3200" dirty="0">
                <a:solidFill>
                  <a:schemeClr val="accent2"/>
                </a:solidFill>
                <a:latin typeface="Arial" charset="0"/>
              </a:rPr>
              <a:t>/</a:t>
            </a:r>
            <a:r>
              <a:rPr lang="en-US" sz="3200" dirty="0" err="1">
                <a:solidFill>
                  <a:schemeClr val="accent2"/>
                </a:solidFill>
                <a:latin typeface="Arial" charset="0"/>
              </a:rPr>
              <a:t>bib/</a:t>
            </a:r>
            <a:r>
              <a:rPr lang="en-US" sz="3200" dirty="0" err="1" smtClean="0">
                <a:solidFill>
                  <a:schemeClr val="accent2"/>
                </a:solidFill>
                <a:latin typeface="Arial" charset="0"/>
              </a:rPr>
              <a:t>book/author[</a:t>
            </a:r>
            <a:r>
              <a:rPr lang="en-US" sz="3200" dirty="0" err="1">
                <a:solidFill>
                  <a:schemeClr val="accent2"/>
                </a:solidFill>
                <a:latin typeface="Arial" charset="0"/>
              </a:rPr>
              <a:t>first-name][last-name</a:t>
            </a:r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]</a:t>
            </a:r>
            <a:endParaRPr lang="en-US" sz="32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A4AA52-E074-EC41-83B0-73721B82C943}" type="slidenum">
              <a:rPr lang="en-US"/>
              <a:pPr/>
              <a:t>73</a:t>
            </a:fld>
            <a:endParaRPr lang="en-US"/>
          </a:p>
        </p:txBody>
      </p:sp>
      <p:sp>
        <p:nvSpPr>
          <p:cNvPr id="131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Xpath: Brief Summary</a:t>
            </a:r>
          </a:p>
        </p:txBody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6575425" cy="4048125"/>
          </a:xfrm>
        </p:spPr>
        <p:txBody>
          <a:bodyPr wrap="none">
            <a:spAutoFit/>
          </a:bodyPr>
          <a:lstStyle/>
          <a:p>
            <a:pPr eaLnBrk="1" hangingPunct="1">
              <a:buFontTx/>
              <a:buNone/>
            </a:pPr>
            <a:r>
              <a:rPr lang="en-US" sz="2000">
                <a:solidFill>
                  <a:schemeClr val="accent2"/>
                </a:solidFill>
                <a:latin typeface="Arial" charset="0"/>
                <a:ea typeface="ＭＳ Ｐゴシック" charset="-128"/>
                <a:cs typeface="ＭＳ Ｐゴシック" charset="-128"/>
              </a:rPr>
              <a:t>bib	</a:t>
            </a: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		matches a </a:t>
            </a:r>
            <a:r>
              <a:rPr lang="en-US" sz="20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bib</a:t>
            </a: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 element</a:t>
            </a:r>
          </a:p>
          <a:p>
            <a:pPr eaLnBrk="1" hangingPunct="1">
              <a:buFontTx/>
              <a:buNone/>
            </a:pPr>
            <a:r>
              <a:rPr lang="en-US" sz="2000">
                <a:solidFill>
                  <a:schemeClr val="accent2"/>
                </a:solidFill>
                <a:latin typeface="Arial" charset="0"/>
                <a:ea typeface="ＭＳ Ｐゴシック" charset="-128"/>
                <a:cs typeface="ＭＳ Ｐゴシック" charset="-128"/>
              </a:rPr>
              <a:t>*</a:t>
            </a: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				matches any element</a:t>
            </a:r>
          </a:p>
          <a:p>
            <a:pPr eaLnBrk="1" hangingPunct="1">
              <a:buFontTx/>
              <a:buNone/>
            </a:pPr>
            <a:r>
              <a:rPr lang="en-US" sz="2000">
                <a:solidFill>
                  <a:schemeClr val="accent2"/>
                </a:solidFill>
                <a:latin typeface="Arial" charset="0"/>
                <a:ea typeface="ＭＳ Ｐゴシック" charset="-128"/>
                <a:cs typeface="ＭＳ Ｐゴシック" charset="-128"/>
              </a:rPr>
              <a:t>/</a:t>
            </a: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				matches the </a:t>
            </a:r>
            <a:r>
              <a:rPr lang="en-US" sz="20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root</a:t>
            </a: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 element</a:t>
            </a:r>
          </a:p>
          <a:p>
            <a:pPr eaLnBrk="1" hangingPunct="1">
              <a:buFontTx/>
              <a:buNone/>
            </a:pPr>
            <a:r>
              <a:rPr lang="en-US" sz="2000">
                <a:solidFill>
                  <a:schemeClr val="accent2"/>
                </a:solidFill>
                <a:latin typeface="Arial" charset="0"/>
                <a:ea typeface="ＭＳ Ｐゴシック" charset="-128"/>
                <a:cs typeface="ＭＳ Ｐゴシック" charset="-128"/>
              </a:rPr>
              <a:t>/bib</a:t>
            </a: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			matches a </a:t>
            </a:r>
            <a:r>
              <a:rPr lang="en-US" sz="20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bib</a:t>
            </a: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 element under </a:t>
            </a:r>
            <a:r>
              <a:rPr lang="en-US" sz="20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root</a:t>
            </a:r>
            <a:endParaRPr lang="en-US" sz="200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None/>
            </a:pPr>
            <a:r>
              <a:rPr lang="en-US" sz="2000">
                <a:solidFill>
                  <a:schemeClr val="accent2"/>
                </a:solidFill>
                <a:latin typeface="Arial" charset="0"/>
                <a:ea typeface="ＭＳ Ｐゴシック" charset="-128"/>
                <a:cs typeface="ＭＳ Ｐゴシック" charset="-128"/>
              </a:rPr>
              <a:t>bib/paper</a:t>
            </a: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		matches a </a:t>
            </a:r>
            <a:r>
              <a:rPr lang="en-US" sz="20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paper</a:t>
            </a: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 in </a:t>
            </a:r>
            <a:r>
              <a:rPr lang="en-US" sz="20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bib</a:t>
            </a:r>
            <a:endParaRPr lang="en-US" sz="200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None/>
            </a:pPr>
            <a:r>
              <a:rPr lang="en-US" sz="2000">
                <a:solidFill>
                  <a:schemeClr val="accent2"/>
                </a:solidFill>
                <a:latin typeface="Arial" charset="0"/>
                <a:ea typeface="ＭＳ Ｐゴシック" charset="-128"/>
                <a:cs typeface="ＭＳ Ｐゴシック" charset="-128"/>
              </a:rPr>
              <a:t>bib//paper</a:t>
            </a: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		matches a </a:t>
            </a:r>
            <a:r>
              <a:rPr lang="en-US" sz="20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paper</a:t>
            </a: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 in </a:t>
            </a:r>
            <a:r>
              <a:rPr lang="en-US" sz="20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bib</a:t>
            </a: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, at any depth</a:t>
            </a:r>
          </a:p>
          <a:p>
            <a:pPr eaLnBrk="1" hangingPunct="1">
              <a:buFontTx/>
              <a:buNone/>
            </a:pPr>
            <a:r>
              <a:rPr lang="en-US" sz="2000">
                <a:solidFill>
                  <a:schemeClr val="accent2"/>
                </a:solidFill>
                <a:latin typeface="Arial" charset="0"/>
                <a:ea typeface="ＭＳ Ｐゴシック" charset="-128"/>
                <a:cs typeface="ＭＳ Ｐゴシック" charset="-128"/>
              </a:rPr>
              <a:t>//paper</a:t>
            </a: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			matches a paper at any depth</a:t>
            </a:r>
          </a:p>
          <a:p>
            <a:pPr eaLnBrk="1" hangingPunct="1">
              <a:buFontTx/>
              <a:buNone/>
            </a:pPr>
            <a:r>
              <a:rPr lang="en-US" sz="2000">
                <a:solidFill>
                  <a:schemeClr val="accent2"/>
                </a:solidFill>
                <a:latin typeface="Arial" charset="0"/>
                <a:ea typeface="ＭＳ Ｐゴシック" charset="-128"/>
                <a:cs typeface="ＭＳ Ｐゴシック" charset="-128"/>
              </a:rPr>
              <a:t>paper|book</a:t>
            </a: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		matches a </a:t>
            </a:r>
            <a:r>
              <a:rPr lang="en-US" sz="20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paper</a:t>
            </a: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 or a </a:t>
            </a:r>
            <a:r>
              <a:rPr lang="en-US" sz="20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book</a:t>
            </a:r>
            <a:endParaRPr lang="en-US" sz="200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None/>
            </a:pPr>
            <a:r>
              <a:rPr lang="en-US" sz="2000">
                <a:solidFill>
                  <a:schemeClr val="accent2"/>
                </a:solidFill>
                <a:latin typeface="Arial" charset="0"/>
                <a:ea typeface="ＭＳ Ｐゴシック" charset="-128"/>
                <a:cs typeface="ＭＳ Ｐゴシック" charset="-128"/>
              </a:rPr>
              <a:t>@price	</a:t>
            </a: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		matches a </a:t>
            </a:r>
            <a:r>
              <a:rPr lang="en-US" sz="2000">
                <a:solidFill>
                  <a:srgbClr val="CC33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price</a:t>
            </a: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 attribute</a:t>
            </a:r>
          </a:p>
          <a:p>
            <a:pPr eaLnBrk="1" hangingPunct="1">
              <a:buFontTx/>
              <a:buNone/>
            </a:pPr>
            <a:r>
              <a:rPr lang="en-US" sz="2000">
                <a:solidFill>
                  <a:schemeClr val="accent2"/>
                </a:solidFill>
                <a:latin typeface="Arial" charset="0"/>
                <a:ea typeface="ＭＳ Ｐゴシック" charset="-128"/>
                <a:cs typeface="ＭＳ Ｐゴシック" charset="-128"/>
              </a:rPr>
              <a:t>bib/book/@price</a:t>
            </a: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	matches </a:t>
            </a:r>
            <a:r>
              <a:rPr lang="en-US" sz="2000">
                <a:solidFill>
                  <a:srgbClr val="CC33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price</a:t>
            </a: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 attribute in </a:t>
            </a:r>
            <a:r>
              <a:rPr lang="en-US" sz="20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book</a:t>
            </a: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, in </a:t>
            </a:r>
            <a:r>
              <a:rPr lang="en-US" sz="20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bib</a:t>
            </a:r>
          </a:p>
          <a:p>
            <a:pPr eaLnBrk="1" hangingPunct="1">
              <a:buFontTx/>
              <a:buNone/>
            </a:pPr>
            <a:r>
              <a:rPr lang="en-US" sz="2000">
                <a:solidFill>
                  <a:schemeClr val="accent2"/>
                </a:solidFill>
                <a:latin typeface="Arial" charset="0"/>
                <a:ea typeface="ＭＳ Ｐゴシック" charset="-128"/>
                <a:cs typeface="ＭＳ Ｐゴシック" charset="-128"/>
              </a:rPr>
              <a:t>bib/book[@price&lt;“55”]/author/lastname  </a:t>
            </a:r>
            <a:r>
              <a:rPr lang="en-US" sz="2000">
                <a:latin typeface="Arial" charset="0"/>
                <a:ea typeface="ＭＳ Ｐゴシック" charset="-128"/>
                <a:cs typeface="ＭＳ Ｐゴシック" charset="-128"/>
              </a:rPr>
              <a:t>matches…</a:t>
            </a:r>
            <a:endParaRPr lang="en-US" sz="2000">
              <a:solidFill>
                <a:schemeClr val="accent2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10C0D66-F4BA-0F4F-8E2A-955D50141FEA}" type="slidenum">
              <a:rPr lang="en-US"/>
              <a:pPr/>
              <a:t>74</a:t>
            </a:fld>
            <a:endParaRPr lang="en-US"/>
          </a:p>
        </p:txBody>
      </p:sp>
      <p:sp>
        <p:nvSpPr>
          <p:cNvPr id="133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XQuery</a:t>
            </a:r>
          </a:p>
        </p:txBody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981200"/>
            <a:ext cx="8915400" cy="41148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Based on Quilt, which is based on XML-QL</a:t>
            </a:r>
          </a:p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Uses XPath to express more complex queries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EE94A4-E10B-074C-ACFD-9BE6C6346AEF}" type="slidenum">
              <a:rPr lang="en-US"/>
              <a:pPr/>
              <a:t>75</a:t>
            </a:fld>
            <a:endParaRPr lang="en-US"/>
          </a:p>
        </p:txBody>
      </p:sp>
      <p:sp>
        <p:nvSpPr>
          <p:cNvPr id="135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FLWR (“Flower”) Expressions</a:t>
            </a:r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2819400"/>
            <a:ext cx="3429000" cy="2341563"/>
          </a:xfrm>
          <a:solidFill>
            <a:schemeClr val="bg1"/>
          </a:solidFill>
          <a:ln>
            <a:solidFill>
              <a:schemeClr val="tx1"/>
            </a:solidFill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 eaLnBrk="1" hangingPunct="1">
              <a:buFontTx/>
              <a:buNone/>
            </a:pPr>
            <a:r>
              <a:rPr lang="en-US" u="sng">
                <a:latin typeface="Arial" charset="0"/>
                <a:ea typeface="ＭＳ Ｐゴシック" charset="-128"/>
                <a:cs typeface="ＭＳ Ｐゴシック" charset="-128"/>
              </a:rPr>
              <a:t>FOR</a:t>
            </a:r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 ... </a:t>
            </a:r>
          </a:p>
          <a:p>
            <a:pPr eaLnBrk="1" hangingPunct="1">
              <a:buFontTx/>
              <a:buNone/>
            </a:pPr>
            <a:r>
              <a:rPr lang="en-US" u="sng">
                <a:latin typeface="Arial" charset="0"/>
                <a:ea typeface="ＭＳ Ｐゴシック" charset="-128"/>
                <a:cs typeface="ＭＳ Ｐゴシック" charset="-128"/>
              </a:rPr>
              <a:t>LET</a:t>
            </a:r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... </a:t>
            </a:r>
          </a:p>
          <a:p>
            <a:pPr eaLnBrk="1" hangingPunct="1">
              <a:buFontTx/>
              <a:buNone/>
            </a:pPr>
            <a:r>
              <a:rPr lang="en-US" u="sng">
                <a:latin typeface="Arial" charset="0"/>
                <a:ea typeface="ＭＳ Ｐゴシック" charset="-128"/>
                <a:cs typeface="ＭＳ Ｐゴシック" charset="-128"/>
              </a:rPr>
              <a:t>WHERE</a:t>
            </a:r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...</a:t>
            </a:r>
          </a:p>
          <a:p>
            <a:pPr eaLnBrk="1" hangingPunct="1">
              <a:buFontTx/>
              <a:buNone/>
            </a:pPr>
            <a:r>
              <a:rPr lang="en-US" u="sng">
                <a:latin typeface="Arial" charset="0"/>
                <a:ea typeface="ＭＳ Ｐゴシック" charset="-128"/>
                <a:cs typeface="ＭＳ Ｐゴシック" charset="-128"/>
              </a:rPr>
              <a:t>RETURN</a:t>
            </a:r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...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487920-DF56-DE47-91B6-E97A77C7E43A}" type="slidenum">
              <a:rPr lang="en-US"/>
              <a:pPr/>
              <a:t>76</a:t>
            </a:fld>
            <a:endParaRPr lang="en-US"/>
          </a:p>
        </p:txBody>
      </p:sp>
      <p:sp>
        <p:nvSpPr>
          <p:cNvPr id="137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FOR-WHERE-RETURN</a:t>
            </a:r>
          </a:p>
        </p:txBody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Find all book titles published after 1995:</a:t>
            </a:r>
          </a:p>
        </p:txBody>
      </p:sp>
      <p:sp>
        <p:nvSpPr>
          <p:cNvPr id="336900" name="Rectangle 4"/>
          <p:cNvSpPr>
            <a:spLocks noChangeArrowheads="1"/>
          </p:cNvSpPr>
          <p:nvPr/>
        </p:nvSpPr>
        <p:spPr bwMode="auto">
          <a:xfrm>
            <a:off x="685800" y="2895600"/>
            <a:ext cx="5378450" cy="15700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 dirty="0">
                <a:latin typeface="Arial" charset="0"/>
              </a:rPr>
              <a:t>for</a:t>
            </a:r>
            <a:r>
              <a:rPr lang="en-US" dirty="0">
                <a:latin typeface="Arial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Arial" charset="0"/>
              </a:rPr>
              <a:t>$</a:t>
            </a:r>
            <a:r>
              <a:rPr lang="en-US" dirty="0" err="1">
                <a:solidFill>
                  <a:schemeClr val="accent2"/>
                </a:solidFill>
                <a:latin typeface="Arial" charset="0"/>
              </a:rPr>
              <a:t>x</a:t>
            </a:r>
            <a:r>
              <a:rPr lang="en-US" dirty="0">
                <a:latin typeface="Arial" charset="0"/>
              </a:rPr>
              <a:t> </a:t>
            </a:r>
            <a:r>
              <a:rPr lang="en-US" u="sng" dirty="0">
                <a:latin typeface="Arial" charset="0"/>
              </a:rPr>
              <a:t>in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  <a:ea typeface="Arial"/>
                <a:cs typeface="Arial"/>
              </a:rPr>
              <a:t>document("bib.xml</a:t>
            </a:r>
            <a:r>
              <a:rPr lang="en-US" dirty="0">
                <a:latin typeface="Arial" charset="0"/>
                <a:ea typeface="Arial"/>
                <a:cs typeface="Arial"/>
              </a:rPr>
              <a:t>")</a:t>
            </a:r>
            <a:r>
              <a:rPr lang="en-US" dirty="0">
                <a:latin typeface="Arial" charset="0"/>
              </a:rPr>
              <a:t>/</a:t>
            </a:r>
            <a:r>
              <a:rPr lang="en-US" dirty="0">
                <a:solidFill>
                  <a:srgbClr val="006600"/>
                </a:solidFill>
                <a:latin typeface="Arial" charset="0"/>
              </a:rPr>
              <a:t>bib</a:t>
            </a:r>
            <a:r>
              <a:rPr lang="en-US" dirty="0">
                <a:latin typeface="Arial" charset="0"/>
              </a:rPr>
              <a:t>/</a:t>
            </a:r>
            <a:r>
              <a:rPr lang="en-US" dirty="0">
                <a:solidFill>
                  <a:srgbClr val="006600"/>
                </a:solidFill>
                <a:latin typeface="Arial" charset="0"/>
              </a:rPr>
              <a:t>book</a:t>
            </a:r>
          </a:p>
          <a:p>
            <a:pPr>
              <a:spcBef>
                <a:spcPct val="50000"/>
              </a:spcBef>
            </a:pPr>
            <a:r>
              <a:rPr lang="en-US" u="sng" dirty="0">
                <a:latin typeface="Arial" charset="0"/>
              </a:rPr>
              <a:t>where</a:t>
            </a:r>
            <a:r>
              <a:rPr lang="en-US" dirty="0">
                <a:latin typeface="Arial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Arial" charset="0"/>
              </a:rPr>
              <a:t>$</a:t>
            </a:r>
            <a:r>
              <a:rPr lang="en-US" dirty="0" err="1">
                <a:solidFill>
                  <a:schemeClr val="accent2"/>
                </a:solidFill>
                <a:latin typeface="Arial" charset="0"/>
              </a:rPr>
              <a:t>x</a:t>
            </a:r>
            <a:r>
              <a:rPr lang="en-US" dirty="0">
                <a:latin typeface="Arial" charset="0"/>
              </a:rPr>
              <a:t>/</a:t>
            </a:r>
            <a:r>
              <a:rPr lang="en-US" dirty="0">
                <a:solidFill>
                  <a:srgbClr val="006600"/>
                </a:solidFill>
                <a:latin typeface="Arial" charset="0"/>
              </a:rPr>
              <a:t>year</a:t>
            </a:r>
            <a:r>
              <a:rPr lang="en-US" dirty="0">
                <a:latin typeface="Arial" charset="0"/>
              </a:rPr>
              <a:t>/text() &gt; 1995</a:t>
            </a:r>
          </a:p>
          <a:p>
            <a:pPr>
              <a:spcBef>
                <a:spcPct val="50000"/>
              </a:spcBef>
            </a:pPr>
            <a:r>
              <a:rPr lang="en-US" u="sng" dirty="0">
                <a:latin typeface="Arial" charset="0"/>
              </a:rPr>
              <a:t>return</a:t>
            </a:r>
            <a:r>
              <a:rPr lang="en-US" dirty="0">
                <a:latin typeface="Arial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Arial" charset="0"/>
              </a:rPr>
              <a:t>$</a:t>
            </a:r>
            <a:r>
              <a:rPr lang="en-US" dirty="0" err="1">
                <a:solidFill>
                  <a:schemeClr val="accent2"/>
                </a:solidFill>
                <a:latin typeface="Arial" charset="0"/>
              </a:rPr>
              <a:t>x</a:t>
            </a:r>
            <a:r>
              <a:rPr lang="en-US" dirty="0">
                <a:latin typeface="Arial" charset="0"/>
              </a:rPr>
              <a:t>/</a:t>
            </a:r>
            <a:r>
              <a:rPr lang="en-US" dirty="0">
                <a:solidFill>
                  <a:srgbClr val="006600"/>
                </a:solidFill>
                <a:latin typeface="Arial" charset="0"/>
              </a:rPr>
              <a:t>title</a:t>
            </a:r>
          </a:p>
        </p:txBody>
      </p:sp>
      <p:sp>
        <p:nvSpPr>
          <p:cNvPr id="137222" name="Text Box 5"/>
          <p:cNvSpPr txBox="1">
            <a:spLocks noChangeArrowheads="1"/>
          </p:cNvSpPr>
          <p:nvPr/>
        </p:nvSpPr>
        <p:spPr bwMode="auto">
          <a:xfrm>
            <a:off x="5410200" y="4876800"/>
            <a:ext cx="2865438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Result:</a:t>
            </a:r>
          </a:p>
          <a:p>
            <a:r>
              <a:rPr lang="en-US">
                <a:latin typeface="Arial" charset="0"/>
              </a:rPr>
              <a:t>   &lt;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title</a:t>
            </a:r>
            <a:r>
              <a:rPr lang="en-US">
                <a:latin typeface="Arial" charset="0"/>
              </a:rPr>
              <a:t>&gt; abc &lt;/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title</a:t>
            </a:r>
            <a:r>
              <a:rPr lang="en-US">
                <a:latin typeface="Arial" charset="0"/>
              </a:rPr>
              <a:t>&gt;</a:t>
            </a:r>
          </a:p>
          <a:p>
            <a:r>
              <a:rPr lang="en-US">
                <a:latin typeface="Arial" charset="0"/>
              </a:rPr>
              <a:t>   &lt;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title</a:t>
            </a:r>
            <a:r>
              <a:rPr lang="en-US">
                <a:latin typeface="Arial" charset="0"/>
              </a:rPr>
              <a:t>&gt; def &lt;/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title</a:t>
            </a:r>
            <a:r>
              <a:rPr lang="en-US">
                <a:latin typeface="Arial" charset="0"/>
              </a:rPr>
              <a:t>&gt;</a:t>
            </a:r>
          </a:p>
          <a:p>
            <a:r>
              <a:rPr lang="en-US">
                <a:latin typeface="Arial" charset="0"/>
              </a:rPr>
              <a:t>   &lt;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title</a:t>
            </a:r>
            <a:r>
              <a:rPr lang="en-US">
                <a:latin typeface="Arial" charset="0"/>
              </a:rPr>
              <a:t>&gt; ghi &lt;/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title</a:t>
            </a:r>
            <a:r>
              <a:rPr lang="en-US">
                <a:latin typeface="Arial" charset="0"/>
              </a:rPr>
              <a:t>&gt;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5C3238-1EE7-E246-A051-886CC86D8B31}" type="slidenum">
              <a:rPr lang="en-US"/>
              <a:pPr/>
              <a:t>77</a:t>
            </a:fld>
            <a:endParaRPr lang="en-US"/>
          </a:p>
        </p:txBody>
      </p:sp>
      <p:sp>
        <p:nvSpPr>
          <p:cNvPr id="139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FOR-WHERE-RETURN</a:t>
            </a:r>
          </a:p>
        </p:txBody>
      </p:sp>
      <p:sp>
        <p:nvSpPr>
          <p:cNvPr id="13926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905000"/>
            <a:ext cx="6178550" cy="579438"/>
          </a:xfrm>
        </p:spPr>
        <p:txBody>
          <a:bodyPr wrap="none">
            <a:spAutoFit/>
          </a:bodyPr>
          <a:lstStyle/>
          <a:p>
            <a:pPr eaLnBrk="1" hangingPunct="1">
              <a:buFontTx/>
              <a:buNone/>
            </a:pPr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Equivalently (perhaps more geekish)</a:t>
            </a:r>
          </a:p>
        </p:txBody>
      </p:sp>
      <p:sp>
        <p:nvSpPr>
          <p:cNvPr id="338948" name="Rectangle 4"/>
          <p:cNvSpPr>
            <a:spLocks noChangeArrowheads="1"/>
          </p:cNvSpPr>
          <p:nvPr/>
        </p:nvSpPr>
        <p:spPr bwMode="auto">
          <a:xfrm>
            <a:off x="304800" y="2895600"/>
            <a:ext cx="8605838" cy="10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 dirty="0">
                <a:latin typeface="Arial" charset="0"/>
              </a:rPr>
              <a:t>for</a:t>
            </a:r>
            <a:r>
              <a:rPr lang="en-US" dirty="0">
                <a:latin typeface="Arial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Arial" charset="0"/>
              </a:rPr>
              <a:t>$</a:t>
            </a:r>
            <a:r>
              <a:rPr lang="en-US" dirty="0" err="1">
                <a:solidFill>
                  <a:schemeClr val="accent2"/>
                </a:solidFill>
                <a:latin typeface="Arial" charset="0"/>
              </a:rPr>
              <a:t>x</a:t>
            </a:r>
            <a:r>
              <a:rPr lang="en-US" dirty="0">
                <a:latin typeface="Arial" charset="0"/>
              </a:rPr>
              <a:t> </a:t>
            </a:r>
            <a:r>
              <a:rPr lang="en-US" u="sng" dirty="0">
                <a:latin typeface="Arial" charset="0"/>
              </a:rPr>
              <a:t>in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  <a:ea typeface="Arial"/>
                <a:cs typeface="Arial"/>
              </a:rPr>
              <a:t>document("bib.xml")</a:t>
            </a:r>
            <a:r>
              <a:rPr lang="en-US" dirty="0" err="1">
                <a:latin typeface="Arial" charset="0"/>
              </a:rPr>
              <a:t>/</a:t>
            </a:r>
            <a:r>
              <a:rPr lang="en-US" dirty="0" err="1">
                <a:solidFill>
                  <a:srgbClr val="006600"/>
                </a:solidFill>
                <a:latin typeface="Arial" charset="0"/>
              </a:rPr>
              <a:t>bib</a:t>
            </a:r>
            <a:r>
              <a:rPr lang="en-US" dirty="0" err="1">
                <a:latin typeface="Arial" charset="0"/>
              </a:rPr>
              <a:t>/</a:t>
            </a:r>
            <a:r>
              <a:rPr lang="en-US" dirty="0" err="1">
                <a:solidFill>
                  <a:srgbClr val="006600"/>
                </a:solidFill>
                <a:latin typeface="Arial" charset="0"/>
              </a:rPr>
              <a:t>book[year</a:t>
            </a:r>
            <a:r>
              <a:rPr lang="en-US" dirty="0" err="1">
                <a:latin typeface="Arial" charset="0"/>
              </a:rPr>
              <a:t>/text</a:t>
            </a:r>
            <a:r>
              <a:rPr lang="en-US" dirty="0">
                <a:latin typeface="Arial" charset="0"/>
              </a:rPr>
              <a:t>() &gt; 1995] /</a:t>
            </a:r>
            <a:r>
              <a:rPr lang="en-US" dirty="0">
                <a:solidFill>
                  <a:srgbClr val="006600"/>
                </a:solidFill>
                <a:latin typeface="Arial" charset="0"/>
              </a:rPr>
              <a:t>title </a:t>
            </a:r>
          </a:p>
          <a:p>
            <a:pPr>
              <a:spcBef>
                <a:spcPct val="50000"/>
              </a:spcBef>
            </a:pPr>
            <a:r>
              <a:rPr lang="en-US" u="sng" dirty="0">
                <a:latin typeface="Arial" charset="0"/>
              </a:rPr>
              <a:t>return</a:t>
            </a:r>
            <a:r>
              <a:rPr lang="en-US" dirty="0">
                <a:latin typeface="Arial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Arial" charset="0"/>
              </a:rPr>
              <a:t>$</a:t>
            </a:r>
            <a:r>
              <a:rPr lang="en-US" dirty="0" err="1">
                <a:solidFill>
                  <a:schemeClr val="accent2"/>
                </a:solidFill>
                <a:latin typeface="Arial" charset="0"/>
              </a:rPr>
              <a:t>x</a:t>
            </a:r>
            <a:endParaRPr lang="en-US" dirty="0">
              <a:solidFill>
                <a:srgbClr val="006600"/>
              </a:solidFill>
              <a:latin typeface="Arial" charset="0"/>
            </a:endParaRPr>
          </a:p>
        </p:txBody>
      </p:sp>
      <p:sp>
        <p:nvSpPr>
          <p:cNvPr id="139270" name="Text Box 5"/>
          <p:cNvSpPr txBox="1">
            <a:spLocks noChangeArrowheads="1"/>
          </p:cNvSpPr>
          <p:nvPr/>
        </p:nvSpPr>
        <p:spPr bwMode="auto">
          <a:xfrm>
            <a:off x="381000" y="4495800"/>
            <a:ext cx="26273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And even shorter:</a:t>
            </a:r>
          </a:p>
        </p:txBody>
      </p:sp>
      <p:sp>
        <p:nvSpPr>
          <p:cNvPr id="338950" name="Rectangle 6"/>
          <p:cNvSpPr>
            <a:spLocks noChangeArrowheads="1"/>
          </p:cNvSpPr>
          <p:nvPr/>
        </p:nvSpPr>
        <p:spPr bwMode="auto">
          <a:xfrm>
            <a:off x="381000" y="5562600"/>
            <a:ext cx="7424738" cy="461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>
                <a:latin typeface="Arial" charset="0"/>
                <a:ea typeface="Arial"/>
                <a:cs typeface="Arial"/>
              </a:rPr>
              <a:t>document("bib.xml")</a:t>
            </a:r>
            <a:r>
              <a:rPr lang="en-US" dirty="0" err="1">
                <a:latin typeface="Arial" charset="0"/>
              </a:rPr>
              <a:t>/</a:t>
            </a:r>
            <a:r>
              <a:rPr lang="en-US" dirty="0" err="1">
                <a:solidFill>
                  <a:srgbClr val="006600"/>
                </a:solidFill>
                <a:latin typeface="Arial" charset="0"/>
              </a:rPr>
              <a:t>bib</a:t>
            </a:r>
            <a:r>
              <a:rPr lang="en-US" dirty="0" err="1">
                <a:latin typeface="Arial" charset="0"/>
              </a:rPr>
              <a:t>/</a:t>
            </a:r>
            <a:r>
              <a:rPr lang="en-US" dirty="0" err="1">
                <a:solidFill>
                  <a:srgbClr val="006600"/>
                </a:solidFill>
                <a:latin typeface="Arial" charset="0"/>
              </a:rPr>
              <a:t>book[year</a:t>
            </a:r>
            <a:r>
              <a:rPr lang="en-US" dirty="0" err="1">
                <a:latin typeface="Arial" charset="0"/>
              </a:rPr>
              <a:t>/text</a:t>
            </a:r>
            <a:r>
              <a:rPr lang="en-US" dirty="0">
                <a:latin typeface="Arial" charset="0"/>
              </a:rPr>
              <a:t>() &gt; 1995] /</a:t>
            </a:r>
            <a:r>
              <a:rPr lang="en-US" dirty="0">
                <a:solidFill>
                  <a:srgbClr val="006600"/>
                </a:solidFill>
                <a:latin typeface="Arial" charset="0"/>
              </a:rPr>
              <a:t>title 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FOR-WHERE-RETURN</a:t>
            </a:r>
          </a:p>
        </p:txBody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Find all book titles and the year when they were published:</a:t>
            </a:r>
          </a:p>
        </p:txBody>
      </p:sp>
      <p:sp>
        <p:nvSpPr>
          <p:cNvPr id="340996" name="Rectangle 4"/>
          <p:cNvSpPr>
            <a:spLocks noChangeArrowheads="1"/>
          </p:cNvSpPr>
          <p:nvPr/>
        </p:nvSpPr>
        <p:spPr bwMode="auto">
          <a:xfrm>
            <a:off x="457200" y="3090862"/>
            <a:ext cx="6327775" cy="19383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 dirty="0">
                <a:latin typeface="Arial" charset="0"/>
              </a:rPr>
              <a:t>for</a:t>
            </a:r>
            <a:r>
              <a:rPr lang="en-US" dirty="0">
                <a:latin typeface="Arial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Arial" charset="0"/>
              </a:rPr>
              <a:t>$</a:t>
            </a:r>
            <a:r>
              <a:rPr lang="en-US" dirty="0" err="1">
                <a:solidFill>
                  <a:schemeClr val="accent2"/>
                </a:solidFill>
                <a:latin typeface="Arial" charset="0"/>
              </a:rPr>
              <a:t>x</a:t>
            </a:r>
            <a:r>
              <a:rPr lang="en-US" dirty="0">
                <a:latin typeface="Arial" charset="0"/>
              </a:rPr>
              <a:t> </a:t>
            </a:r>
            <a:r>
              <a:rPr lang="en-US" u="sng" dirty="0">
                <a:latin typeface="Arial" charset="0"/>
              </a:rPr>
              <a:t>in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  <a:ea typeface="Arial"/>
                <a:cs typeface="Arial"/>
              </a:rPr>
              <a:t>document("bib.xml</a:t>
            </a:r>
            <a:r>
              <a:rPr lang="en-US" dirty="0">
                <a:latin typeface="Arial" charset="0"/>
                <a:ea typeface="Arial"/>
                <a:cs typeface="Arial"/>
              </a:rPr>
              <a:t>")</a:t>
            </a:r>
            <a:r>
              <a:rPr lang="en-US" dirty="0">
                <a:latin typeface="Arial" charset="0"/>
              </a:rPr>
              <a:t>/ </a:t>
            </a:r>
            <a:r>
              <a:rPr lang="en-US" dirty="0">
                <a:solidFill>
                  <a:srgbClr val="006600"/>
                </a:solidFill>
                <a:latin typeface="Arial" charset="0"/>
              </a:rPr>
              <a:t>bib</a:t>
            </a:r>
            <a:r>
              <a:rPr lang="en-US" dirty="0">
                <a:latin typeface="Arial" charset="0"/>
              </a:rPr>
              <a:t>/</a:t>
            </a:r>
            <a:r>
              <a:rPr lang="en-US" dirty="0">
                <a:solidFill>
                  <a:srgbClr val="006600"/>
                </a:solidFill>
                <a:latin typeface="Arial" charset="0"/>
              </a:rPr>
              <a:t>book</a:t>
            </a:r>
            <a:br>
              <a:rPr lang="en-US" dirty="0">
                <a:solidFill>
                  <a:srgbClr val="006600"/>
                </a:solidFill>
                <a:latin typeface="Arial" charset="0"/>
              </a:rPr>
            </a:br>
            <a:r>
              <a:rPr lang="en-US" u="sng" dirty="0">
                <a:latin typeface="Arial" charset="0"/>
              </a:rPr>
              <a:t>return</a:t>
            </a:r>
            <a:r>
              <a:rPr lang="en-US" dirty="0">
                <a:latin typeface="Arial" charset="0"/>
              </a:rPr>
              <a:t> &lt;</a:t>
            </a:r>
            <a:r>
              <a:rPr lang="en-US" dirty="0">
                <a:solidFill>
                  <a:srgbClr val="006600"/>
                </a:solidFill>
                <a:latin typeface="Arial" charset="0"/>
              </a:rPr>
              <a:t>answer</a:t>
            </a:r>
            <a:r>
              <a:rPr lang="en-US" dirty="0">
                <a:latin typeface="Arial" charset="0"/>
              </a:rPr>
              <a:t>&gt; 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                      &lt;</a:t>
            </a:r>
            <a:r>
              <a:rPr lang="en-US" dirty="0">
                <a:solidFill>
                  <a:srgbClr val="006600"/>
                </a:solidFill>
                <a:latin typeface="Arial" charset="0"/>
              </a:rPr>
              <a:t>title</a:t>
            </a:r>
            <a:r>
              <a:rPr lang="en-US" dirty="0">
                <a:latin typeface="Arial" charset="0"/>
              </a:rPr>
              <a:t>&gt; { </a:t>
            </a:r>
            <a:r>
              <a:rPr lang="en-US" dirty="0">
                <a:solidFill>
                  <a:schemeClr val="accent2"/>
                </a:solidFill>
                <a:latin typeface="Arial" charset="0"/>
              </a:rPr>
              <a:t>$</a:t>
            </a:r>
            <a:r>
              <a:rPr lang="en-US" dirty="0" err="1">
                <a:solidFill>
                  <a:schemeClr val="accent2"/>
                </a:solidFill>
                <a:latin typeface="Arial" charset="0"/>
              </a:rPr>
              <a:t>x</a:t>
            </a:r>
            <a:r>
              <a:rPr lang="en-US" dirty="0">
                <a:latin typeface="Arial" charset="0"/>
              </a:rPr>
              <a:t>/</a:t>
            </a:r>
            <a:r>
              <a:rPr lang="en-US" dirty="0">
                <a:solidFill>
                  <a:srgbClr val="006600"/>
                </a:solidFill>
                <a:latin typeface="Arial" charset="0"/>
              </a:rPr>
              <a:t>title</a:t>
            </a:r>
            <a:r>
              <a:rPr lang="en-US" dirty="0">
                <a:latin typeface="Arial" charset="0"/>
              </a:rPr>
              <a:t>/text() } &lt;/</a:t>
            </a:r>
            <a:r>
              <a:rPr lang="en-US" dirty="0">
                <a:solidFill>
                  <a:srgbClr val="006600"/>
                </a:solidFill>
                <a:latin typeface="Arial" charset="0"/>
              </a:rPr>
              <a:t>title</a:t>
            </a:r>
            <a:r>
              <a:rPr lang="en-US" dirty="0">
                <a:latin typeface="Arial" charset="0"/>
              </a:rPr>
              <a:t>&gt;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                      &lt;</a:t>
            </a:r>
            <a:r>
              <a:rPr lang="en-US" dirty="0">
                <a:solidFill>
                  <a:srgbClr val="006600"/>
                </a:solidFill>
                <a:latin typeface="Arial" charset="0"/>
              </a:rPr>
              <a:t>year</a:t>
            </a:r>
            <a:r>
              <a:rPr lang="en-US" dirty="0">
                <a:latin typeface="Arial" charset="0"/>
              </a:rPr>
              <a:t>&gt;{ </a:t>
            </a:r>
            <a:r>
              <a:rPr lang="en-US" dirty="0">
                <a:solidFill>
                  <a:schemeClr val="accent2"/>
                </a:solidFill>
                <a:latin typeface="Arial" charset="0"/>
              </a:rPr>
              <a:t>$</a:t>
            </a:r>
            <a:r>
              <a:rPr lang="en-US" dirty="0" err="1">
                <a:solidFill>
                  <a:schemeClr val="accent2"/>
                </a:solidFill>
                <a:latin typeface="Arial" charset="0"/>
              </a:rPr>
              <a:t>x</a:t>
            </a:r>
            <a:r>
              <a:rPr lang="en-US" dirty="0">
                <a:latin typeface="Arial" charset="0"/>
              </a:rPr>
              <a:t>/</a:t>
            </a:r>
            <a:r>
              <a:rPr lang="en-US" dirty="0">
                <a:solidFill>
                  <a:srgbClr val="006600"/>
                </a:solidFill>
                <a:latin typeface="Arial" charset="0"/>
              </a:rPr>
              <a:t>year</a:t>
            </a:r>
            <a:r>
              <a:rPr lang="en-US" dirty="0">
                <a:latin typeface="Arial" charset="0"/>
              </a:rPr>
              <a:t>/text() } &lt;/</a:t>
            </a:r>
            <a:r>
              <a:rPr lang="en-US" dirty="0">
                <a:solidFill>
                  <a:srgbClr val="006600"/>
                </a:solidFill>
                <a:latin typeface="Arial" charset="0"/>
              </a:rPr>
              <a:t>year</a:t>
            </a:r>
            <a:r>
              <a:rPr lang="en-US" dirty="0">
                <a:latin typeface="Arial" charset="0"/>
              </a:rPr>
              <a:t>&gt;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                 &lt;/</a:t>
            </a:r>
            <a:r>
              <a:rPr lang="en-US" dirty="0">
                <a:solidFill>
                  <a:srgbClr val="006600"/>
                </a:solidFill>
                <a:latin typeface="Arial" charset="0"/>
              </a:rPr>
              <a:t>answer</a:t>
            </a:r>
            <a:r>
              <a:rPr lang="en-US" dirty="0">
                <a:latin typeface="Arial" charset="0"/>
              </a:rPr>
              <a:t>&gt;</a:t>
            </a:r>
          </a:p>
        </p:txBody>
      </p:sp>
      <p:sp>
        <p:nvSpPr>
          <p:cNvPr id="141318" name="Text Box 5"/>
          <p:cNvSpPr txBox="1">
            <a:spLocks noChangeArrowheads="1"/>
          </p:cNvSpPr>
          <p:nvPr/>
        </p:nvSpPr>
        <p:spPr bwMode="auto">
          <a:xfrm>
            <a:off x="76200" y="5076825"/>
            <a:ext cx="9136063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Result:</a:t>
            </a:r>
          </a:p>
          <a:p>
            <a:r>
              <a:rPr lang="en-US">
                <a:latin typeface="Arial" charset="0"/>
              </a:rPr>
              <a:t>   &lt;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answer</a:t>
            </a:r>
            <a:r>
              <a:rPr lang="en-US">
                <a:latin typeface="Arial" charset="0"/>
              </a:rPr>
              <a:t>&gt; &lt;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title</a:t>
            </a:r>
            <a:r>
              <a:rPr lang="en-US">
                <a:latin typeface="Arial" charset="0"/>
              </a:rPr>
              <a:t>&gt; abc &lt;/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title</a:t>
            </a:r>
            <a:r>
              <a:rPr lang="en-US">
                <a:latin typeface="Arial" charset="0"/>
              </a:rPr>
              <a:t>&gt;  &lt;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year</a:t>
            </a:r>
            <a:r>
              <a:rPr lang="en-US">
                <a:latin typeface="Arial" charset="0"/>
              </a:rPr>
              <a:t>&gt; 1995 &lt;/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year </a:t>
            </a:r>
            <a:r>
              <a:rPr lang="en-US">
                <a:latin typeface="Arial" charset="0"/>
              </a:rPr>
              <a:t>&gt; &lt;/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answer</a:t>
            </a:r>
            <a:r>
              <a:rPr lang="en-US">
                <a:latin typeface="Arial" charset="0"/>
              </a:rPr>
              <a:t>&gt;</a:t>
            </a:r>
          </a:p>
          <a:p>
            <a:r>
              <a:rPr lang="en-US">
                <a:latin typeface="Arial" charset="0"/>
              </a:rPr>
              <a:t>   &lt;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answer</a:t>
            </a:r>
            <a:r>
              <a:rPr lang="en-US">
                <a:latin typeface="Arial" charset="0"/>
              </a:rPr>
              <a:t>&gt; &lt;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title</a:t>
            </a:r>
            <a:r>
              <a:rPr lang="en-US">
                <a:latin typeface="Arial" charset="0"/>
              </a:rPr>
              <a:t>&gt; def &lt;/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title</a:t>
            </a:r>
            <a:r>
              <a:rPr lang="en-US">
                <a:latin typeface="Arial" charset="0"/>
              </a:rPr>
              <a:t>&gt;  &lt;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year</a:t>
            </a:r>
            <a:r>
              <a:rPr lang="en-US">
                <a:latin typeface="Arial" charset="0"/>
              </a:rPr>
              <a:t>&gt;  2002 &lt;/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year </a:t>
            </a:r>
            <a:r>
              <a:rPr lang="en-US">
                <a:latin typeface="Arial" charset="0"/>
              </a:rPr>
              <a:t>&gt; &lt;/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answer</a:t>
            </a:r>
            <a:r>
              <a:rPr lang="en-US">
                <a:latin typeface="Arial" charset="0"/>
              </a:rPr>
              <a:t>&gt; </a:t>
            </a:r>
          </a:p>
          <a:p>
            <a:r>
              <a:rPr lang="en-US">
                <a:latin typeface="Arial" charset="0"/>
              </a:rPr>
              <a:t>   &lt;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answer</a:t>
            </a:r>
            <a:r>
              <a:rPr lang="en-US">
                <a:latin typeface="Arial" charset="0"/>
              </a:rPr>
              <a:t>&gt; &lt;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title</a:t>
            </a:r>
            <a:r>
              <a:rPr lang="en-US">
                <a:latin typeface="Arial" charset="0"/>
              </a:rPr>
              <a:t>&gt; ghk &lt;/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title</a:t>
            </a:r>
            <a:r>
              <a:rPr lang="en-US">
                <a:latin typeface="Arial" charset="0"/>
              </a:rPr>
              <a:t>&gt;  &lt;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year</a:t>
            </a:r>
            <a:r>
              <a:rPr lang="en-US">
                <a:latin typeface="Arial" charset="0"/>
              </a:rPr>
              <a:t>&gt; 1980 &lt;/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year </a:t>
            </a:r>
            <a:r>
              <a:rPr lang="en-US">
                <a:latin typeface="Arial" charset="0"/>
              </a:rPr>
              <a:t>&gt; &lt;/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answer</a:t>
            </a:r>
            <a:r>
              <a:rPr lang="en-US">
                <a:latin typeface="Arial" charset="0"/>
              </a:rPr>
              <a:t>&gt;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7B0DD4C-69F2-B548-A5C0-985B14138DCD}" type="slidenum">
              <a:rPr lang="en-US"/>
              <a:pPr/>
              <a:t>79</a:t>
            </a:fld>
            <a:endParaRPr lang="en-US"/>
          </a:p>
        </p:txBody>
      </p:sp>
      <p:sp>
        <p:nvSpPr>
          <p:cNvPr id="143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FOR-WHERE-RETURN</a:t>
            </a:r>
          </a:p>
        </p:txBody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Notice the use of “{“ and “}”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What is the result without them ?</a:t>
            </a:r>
          </a:p>
        </p:txBody>
      </p:sp>
      <p:sp>
        <p:nvSpPr>
          <p:cNvPr id="343044" name="Rectangle 4"/>
          <p:cNvSpPr>
            <a:spLocks noChangeArrowheads="1"/>
          </p:cNvSpPr>
          <p:nvPr/>
        </p:nvSpPr>
        <p:spPr bwMode="auto">
          <a:xfrm>
            <a:off x="1600200" y="3352800"/>
            <a:ext cx="6032500" cy="19383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 dirty="0">
                <a:latin typeface="Arial" charset="0"/>
              </a:rPr>
              <a:t>for</a:t>
            </a:r>
            <a:r>
              <a:rPr lang="en-US" dirty="0">
                <a:latin typeface="Arial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Arial" charset="0"/>
              </a:rPr>
              <a:t>$</a:t>
            </a:r>
            <a:r>
              <a:rPr lang="en-US" dirty="0" err="1">
                <a:solidFill>
                  <a:schemeClr val="accent2"/>
                </a:solidFill>
                <a:latin typeface="Arial" charset="0"/>
              </a:rPr>
              <a:t>x</a:t>
            </a:r>
            <a:r>
              <a:rPr lang="en-US" dirty="0">
                <a:latin typeface="Arial" charset="0"/>
              </a:rPr>
              <a:t> </a:t>
            </a:r>
            <a:r>
              <a:rPr lang="en-US" u="sng" dirty="0">
                <a:latin typeface="Arial" charset="0"/>
              </a:rPr>
              <a:t>in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  <a:ea typeface="Arial"/>
                <a:cs typeface="Arial"/>
              </a:rPr>
              <a:t>document("bib.xml</a:t>
            </a:r>
            <a:r>
              <a:rPr lang="en-US" dirty="0">
                <a:latin typeface="Arial" charset="0"/>
                <a:ea typeface="Arial"/>
                <a:cs typeface="Arial"/>
              </a:rPr>
              <a:t>")</a:t>
            </a:r>
            <a:r>
              <a:rPr lang="en-US" dirty="0">
                <a:latin typeface="Arial" charset="0"/>
              </a:rPr>
              <a:t>/ </a:t>
            </a:r>
            <a:r>
              <a:rPr lang="en-US" dirty="0">
                <a:solidFill>
                  <a:srgbClr val="006600"/>
                </a:solidFill>
                <a:latin typeface="Arial" charset="0"/>
              </a:rPr>
              <a:t>bib</a:t>
            </a:r>
            <a:r>
              <a:rPr lang="en-US" dirty="0">
                <a:latin typeface="Arial" charset="0"/>
              </a:rPr>
              <a:t>/</a:t>
            </a:r>
            <a:r>
              <a:rPr lang="en-US" dirty="0">
                <a:solidFill>
                  <a:srgbClr val="006600"/>
                </a:solidFill>
                <a:latin typeface="Arial" charset="0"/>
              </a:rPr>
              <a:t>book</a:t>
            </a:r>
            <a:br>
              <a:rPr lang="en-US" dirty="0">
                <a:solidFill>
                  <a:srgbClr val="006600"/>
                </a:solidFill>
                <a:latin typeface="Arial" charset="0"/>
              </a:rPr>
            </a:br>
            <a:r>
              <a:rPr lang="en-US" u="sng" dirty="0">
                <a:latin typeface="Arial" charset="0"/>
              </a:rPr>
              <a:t>return</a:t>
            </a:r>
            <a:r>
              <a:rPr lang="en-US" dirty="0">
                <a:latin typeface="Arial" charset="0"/>
              </a:rPr>
              <a:t> &lt;</a:t>
            </a:r>
            <a:r>
              <a:rPr lang="en-US" dirty="0">
                <a:solidFill>
                  <a:srgbClr val="006600"/>
                </a:solidFill>
                <a:latin typeface="Arial" charset="0"/>
              </a:rPr>
              <a:t>answer</a:t>
            </a:r>
            <a:r>
              <a:rPr lang="en-US" dirty="0">
                <a:latin typeface="Arial" charset="0"/>
              </a:rPr>
              <a:t>&gt; 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                      &lt;</a:t>
            </a:r>
            <a:r>
              <a:rPr lang="en-US" dirty="0">
                <a:solidFill>
                  <a:srgbClr val="006600"/>
                </a:solidFill>
                <a:latin typeface="Arial" charset="0"/>
              </a:rPr>
              <a:t>title</a:t>
            </a:r>
            <a:r>
              <a:rPr lang="en-US" dirty="0">
                <a:latin typeface="Arial" charset="0"/>
              </a:rPr>
              <a:t>&gt;  </a:t>
            </a:r>
            <a:r>
              <a:rPr lang="en-US" dirty="0">
                <a:solidFill>
                  <a:schemeClr val="accent2"/>
                </a:solidFill>
                <a:latin typeface="Arial" charset="0"/>
              </a:rPr>
              <a:t>$</a:t>
            </a:r>
            <a:r>
              <a:rPr lang="en-US" dirty="0" err="1">
                <a:solidFill>
                  <a:schemeClr val="accent2"/>
                </a:solidFill>
                <a:latin typeface="Arial" charset="0"/>
              </a:rPr>
              <a:t>x</a:t>
            </a:r>
            <a:r>
              <a:rPr lang="en-US" dirty="0">
                <a:latin typeface="Arial" charset="0"/>
              </a:rPr>
              <a:t>/</a:t>
            </a:r>
            <a:r>
              <a:rPr lang="en-US" dirty="0">
                <a:solidFill>
                  <a:srgbClr val="006600"/>
                </a:solidFill>
                <a:latin typeface="Arial" charset="0"/>
              </a:rPr>
              <a:t>title</a:t>
            </a:r>
            <a:r>
              <a:rPr lang="en-US" dirty="0">
                <a:latin typeface="Arial" charset="0"/>
              </a:rPr>
              <a:t>/text() &lt;/</a:t>
            </a:r>
            <a:r>
              <a:rPr lang="en-US" dirty="0">
                <a:solidFill>
                  <a:srgbClr val="006600"/>
                </a:solidFill>
                <a:latin typeface="Arial" charset="0"/>
              </a:rPr>
              <a:t>title</a:t>
            </a:r>
            <a:r>
              <a:rPr lang="en-US" dirty="0">
                <a:latin typeface="Arial" charset="0"/>
              </a:rPr>
              <a:t>&gt;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                      &lt;</a:t>
            </a:r>
            <a:r>
              <a:rPr lang="en-US" dirty="0">
                <a:solidFill>
                  <a:srgbClr val="006600"/>
                </a:solidFill>
                <a:latin typeface="Arial" charset="0"/>
              </a:rPr>
              <a:t>year</a:t>
            </a:r>
            <a:r>
              <a:rPr lang="en-US" dirty="0">
                <a:latin typeface="Arial" charset="0"/>
              </a:rPr>
              <a:t>&gt; </a:t>
            </a:r>
            <a:r>
              <a:rPr lang="en-US" dirty="0">
                <a:solidFill>
                  <a:schemeClr val="accent2"/>
                </a:solidFill>
                <a:latin typeface="Arial" charset="0"/>
              </a:rPr>
              <a:t>$</a:t>
            </a:r>
            <a:r>
              <a:rPr lang="en-US" dirty="0" err="1">
                <a:solidFill>
                  <a:schemeClr val="accent2"/>
                </a:solidFill>
                <a:latin typeface="Arial" charset="0"/>
              </a:rPr>
              <a:t>x</a:t>
            </a:r>
            <a:r>
              <a:rPr lang="en-US" dirty="0">
                <a:latin typeface="Arial" charset="0"/>
              </a:rPr>
              <a:t>/</a:t>
            </a:r>
            <a:r>
              <a:rPr lang="en-US" dirty="0">
                <a:solidFill>
                  <a:srgbClr val="006600"/>
                </a:solidFill>
                <a:latin typeface="Arial" charset="0"/>
              </a:rPr>
              <a:t>year</a:t>
            </a:r>
            <a:r>
              <a:rPr lang="en-US" dirty="0">
                <a:latin typeface="Arial" charset="0"/>
              </a:rPr>
              <a:t>/text() &lt;/</a:t>
            </a:r>
            <a:r>
              <a:rPr lang="en-US" dirty="0">
                <a:solidFill>
                  <a:srgbClr val="006600"/>
                </a:solidFill>
                <a:latin typeface="Arial" charset="0"/>
              </a:rPr>
              <a:t>year</a:t>
            </a:r>
            <a:r>
              <a:rPr lang="en-US" dirty="0">
                <a:latin typeface="Arial" charset="0"/>
              </a:rPr>
              <a:t>&gt;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                 &lt;/</a:t>
            </a:r>
            <a:r>
              <a:rPr lang="en-US" dirty="0">
                <a:solidFill>
                  <a:srgbClr val="006600"/>
                </a:solidFill>
                <a:latin typeface="Arial" charset="0"/>
              </a:rPr>
              <a:t>answer</a:t>
            </a:r>
            <a:r>
              <a:rPr lang="en-US" dirty="0">
                <a:latin typeface="Arial" charset="0"/>
              </a:rPr>
              <a:t>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37BE19-AF72-AF46-BDA5-85A839E95F46}" type="slidenum">
              <a:rPr lang="en-US"/>
              <a:pPr/>
              <a:t>8</a:t>
            </a:fld>
            <a:endParaRPr lang="en-US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HTML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  <a:ln>
            <a:solidFill>
              <a:schemeClr val="tx1"/>
            </a:solidFill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/>
          <a:lstStyle/>
          <a:p>
            <a:pPr eaLnBrk="1" hangingPunct="1">
              <a:buFontTx/>
              <a:buNone/>
            </a:pPr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&lt;</a:t>
            </a:r>
            <a:r>
              <a:rPr lang="en-US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h1</a:t>
            </a:r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&gt; Bibliography &lt;/</a:t>
            </a:r>
            <a:r>
              <a:rPr lang="en-US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h1</a:t>
            </a:r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&gt;</a:t>
            </a:r>
          </a:p>
          <a:p>
            <a:pPr eaLnBrk="1" hangingPunct="1">
              <a:buFontTx/>
              <a:buNone/>
            </a:pPr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&lt;</a:t>
            </a:r>
            <a:r>
              <a:rPr lang="en-US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p</a:t>
            </a:r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&gt; &lt;</a:t>
            </a:r>
            <a:r>
              <a:rPr lang="en-US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i</a:t>
            </a:r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&gt; Foundations of Databases &lt;/</a:t>
            </a:r>
            <a:r>
              <a:rPr lang="en-US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i</a:t>
            </a:r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&gt;</a:t>
            </a:r>
          </a:p>
          <a:p>
            <a:pPr eaLnBrk="1" hangingPunct="1">
              <a:buFontTx/>
              <a:buNone/>
            </a:pPr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         Abiteboul, Hull, Vianu</a:t>
            </a:r>
          </a:p>
          <a:p>
            <a:pPr eaLnBrk="1" hangingPunct="1">
              <a:buFontTx/>
              <a:buNone/>
            </a:pPr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         &lt;br&gt; Addison Wesley, 1995</a:t>
            </a:r>
          </a:p>
          <a:p>
            <a:pPr eaLnBrk="1" hangingPunct="1">
              <a:buFontTx/>
              <a:buNone/>
            </a:pPr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&lt;</a:t>
            </a:r>
            <a:r>
              <a:rPr lang="en-US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p</a:t>
            </a:r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&gt; &lt;</a:t>
            </a:r>
            <a:r>
              <a:rPr lang="en-US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i</a:t>
            </a:r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&gt; Data on the Web &lt;/</a:t>
            </a:r>
            <a:r>
              <a:rPr lang="en-US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i</a:t>
            </a:r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&gt;</a:t>
            </a:r>
          </a:p>
          <a:p>
            <a:pPr eaLnBrk="1" hangingPunct="1">
              <a:buFontTx/>
              <a:buNone/>
            </a:pPr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         Abiteoul, Buneman, Suciu</a:t>
            </a:r>
          </a:p>
          <a:p>
            <a:pPr eaLnBrk="1" hangingPunct="1">
              <a:buFontTx/>
              <a:buNone/>
            </a:pPr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         &lt;</a:t>
            </a:r>
            <a:r>
              <a:rPr lang="en-US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br</a:t>
            </a:r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&gt; Morgan Kaufmann, 1999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FOR-WHERE-RETURN</a:t>
            </a:r>
          </a:p>
        </p:txBody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Notice the use of “{“ and “}”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What is the result without them ?</a:t>
            </a:r>
          </a:p>
        </p:txBody>
      </p:sp>
      <p:sp>
        <p:nvSpPr>
          <p:cNvPr id="343044" name="Rectangle 4"/>
          <p:cNvSpPr>
            <a:spLocks noChangeArrowheads="1"/>
          </p:cNvSpPr>
          <p:nvPr/>
        </p:nvSpPr>
        <p:spPr bwMode="auto">
          <a:xfrm>
            <a:off x="1600200" y="3319462"/>
            <a:ext cx="6032500" cy="19383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 dirty="0">
                <a:latin typeface="Arial" charset="0"/>
              </a:rPr>
              <a:t>for</a:t>
            </a:r>
            <a:r>
              <a:rPr lang="en-US" dirty="0">
                <a:latin typeface="Arial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Arial" charset="0"/>
              </a:rPr>
              <a:t>$</a:t>
            </a:r>
            <a:r>
              <a:rPr lang="en-US" dirty="0" err="1">
                <a:solidFill>
                  <a:schemeClr val="accent2"/>
                </a:solidFill>
                <a:latin typeface="Arial" charset="0"/>
              </a:rPr>
              <a:t>x</a:t>
            </a:r>
            <a:r>
              <a:rPr lang="en-US" dirty="0">
                <a:latin typeface="Arial" charset="0"/>
              </a:rPr>
              <a:t> </a:t>
            </a:r>
            <a:r>
              <a:rPr lang="en-US" u="sng" dirty="0">
                <a:latin typeface="Arial" charset="0"/>
              </a:rPr>
              <a:t>in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  <a:ea typeface="Arial"/>
                <a:cs typeface="Arial"/>
              </a:rPr>
              <a:t>document("bib.xml</a:t>
            </a:r>
            <a:r>
              <a:rPr lang="en-US" dirty="0">
                <a:latin typeface="Arial" charset="0"/>
                <a:ea typeface="Arial"/>
                <a:cs typeface="Arial"/>
              </a:rPr>
              <a:t>")</a:t>
            </a:r>
            <a:r>
              <a:rPr lang="en-US" dirty="0">
                <a:latin typeface="Arial" charset="0"/>
              </a:rPr>
              <a:t>/</a:t>
            </a:r>
            <a:r>
              <a:rPr lang="en-US" dirty="0">
                <a:solidFill>
                  <a:srgbClr val="006600"/>
                </a:solidFill>
                <a:latin typeface="Arial" charset="0"/>
              </a:rPr>
              <a:t>bib</a:t>
            </a:r>
            <a:r>
              <a:rPr lang="en-US" dirty="0">
                <a:latin typeface="Arial" charset="0"/>
              </a:rPr>
              <a:t>/</a:t>
            </a:r>
            <a:r>
              <a:rPr lang="en-US" dirty="0">
                <a:solidFill>
                  <a:srgbClr val="006600"/>
                </a:solidFill>
                <a:latin typeface="Arial" charset="0"/>
              </a:rPr>
              <a:t>book</a:t>
            </a:r>
            <a:br>
              <a:rPr lang="en-US" dirty="0">
                <a:solidFill>
                  <a:srgbClr val="006600"/>
                </a:solidFill>
                <a:latin typeface="Arial" charset="0"/>
              </a:rPr>
            </a:br>
            <a:r>
              <a:rPr lang="en-US" u="sng" dirty="0">
                <a:latin typeface="Arial" charset="0"/>
              </a:rPr>
              <a:t>return</a:t>
            </a:r>
            <a:r>
              <a:rPr lang="en-US" dirty="0">
                <a:latin typeface="Arial" charset="0"/>
              </a:rPr>
              <a:t> &lt;</a:t>
            </a:r>
            <a:r>
              <a:rPr lang="en-US" dirty="0">
                <a:solidFill>
                  <a:srgbClr val="006600"/>
                </a:solidFill>
                <a:latin typeface="Arial" charset="0"/>
              </a:rPr>
              <a:t>answer</a:t>
            </a:r>
            <a:r>
              <a:rPr lang="en-US" dirty="0">
                <a:latin typeface="Arial" charset="0"/>
              </a:rPr>
              <a:t>&gt; 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                      &lt;</a:t>
            </a:r>
            <a:r>
              <a:rPr lang="en-US" dirty="0">
                <a:solidFill>
                  <a:srgbClr val="006600"/>
                </a:solidFill>
                <a:latin typeface="Arial" charset="0"/>
              </a:rPr>
              <a:t>title</a:t>
            </a:r>
            <a:r>
              <a:rPr lang="en-US" dirty="0">
                <a:latin typeface="Arial" charset="0"/>
              </a:rPr>
              <a:t>&gt;  </a:t>
            </a:r>
            <a:r>
              <a:rPr lang="en-US" dirty="0">
                <a:solidFill>
                  <a:schemeClr val="accent2"/>
                </a:solidFill>
                <a:latin typeface="Arial" charset="0"/>
              </a:rPr>
              <a:t>$</a:t>
            </a:r>
            <a:r>
              <a:rPr lang="en-US" dirty="0" err="1">
                <a:solidFill>
                  <a:schemeClr val="accent2"/>
                </a:solidFill>
                <a:latin typeface="Arial" charset="0"/>
              </a:rPr>
              <a:t>x</a:t>
            </a:r>
            <a:r>
              <a:rPr lang="en-US" dirty="0">
                <a:latin typeface="Arial" charset="0"/>
              </a:rPr>
              <a:t>/</a:t>
            </a:r>
            <a:r>
              <a:rPr lang="en-US" dirty="0">
                <a:solidFill>
                  <a:srgbClr val="006600"/>
                </a:solidFill>
                <a:latin typeface="Arial" charset="0"/>
              </a:rPr>
              <a:t>title</a:t>
            </a:r>
            <a:r>
              <a:rPr lang="en-US" dirty="0">
                <a:latin typeface="Arial" charset="0"/>
              </a:rPr>
              <a:t>/text() &lt;/</a:t>
            </a:r>
            <a:r>
              <a:rPr lang="en-US" dirty="0">
                <a:solidFill>
                  <a:srgbClr val="006600"/>
                </a:solidFill>
                <a:latin typeface="Arial" charset="0"/>
              </a:rPr>
              <a:t>title</a:t>
            </a:r>
            <a:r>
              <a:rPr lang="en-US" dirty="0">
                <a:latin typeface="Arial" charset="0"/>
              </a:rPr>
              <a:t>&gt;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                      &lt;</a:t>
            </a:r>
            <a:r>
              <a:rPr lang="en-US" dirty="0">
                <a:solidFill>
                  <a:srgbClr val="006600"/>
                </a:solidFill>
                <a:latin typeface="Arial" charset="0"/>
              </a:rPr>
              <a:t>year</a:t>
            </a:r>
            <a:r>
              <a:rPr lang="en-US" dirty="0">
                <a:latin typeface="Arial" charset="0"/>
              </a:rPr>
              <a:t>&gt; </a:t>
            </a:r>
            <a:r>
              <a:rPr lang="en-US" dirty="0">
                <a:solidFill>
                  <a:schemeClr val="accent2"/>
                </a:solidFill>
                <a:latin typeface="Arial" charset="0"/>
              </a:rPr>
              <a:t>$</a:t>
            </a:r>
            <a:r>
              <a:rPr lang="en-US" dirty="0" err="1">
                <a:solidFill>
                  <a:schemeClr val="accent2"/>
                </a:solidFill>
                <a:latin typeface="Arial" charset="0"/>
              </a:rPr>
              <a:t>x</a:t>
            </a:r>
            <a:r>
              <a:rPr lang="en-US" dirty="0">
                <a:latin typeface="Arial" charset="0"/>
              </a:rPr>
              <a:t>/</a:t>
            </a:r>
            <a:r>
              <a:rPr lang="en-US" dirty="0">
                <a:solidFill>
                  <a:srgbClr val="006600"/>
                </a:solidFill>
                <a:latin typeface="Arial" charset="0"/>
              </a:rPr>
              <a:t>year</a:t>
            </a:r>
            <a:r>
              <a:rPr lang="en-US" dirty="0">
                <a:latin typeface="Arial" charset="0"/>
              </a:rPr>
              <a:t>/text() &lt;/</a:t>
            </a:r>
            <a:r>
              <a:rPr lang="en-US" dirty="0">
                <a:solidFill>
                  <a:srgbClr val="006600"/>
                </a:solidFill>
                <a:latin typeface="Arial" charset="0"/>
              </a:rPr>
              <a:t>year</a:t>
            </a:r>
            <a:r>
              <a:rPr lang="en-US" dirty="0">
                <a:latin typeface="Arial" charset="0"/>
              </a:rPr>
              <a:t>&gt;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                 &lt;/</a:t>
            </a:r>
            <a:r>
              <a:rPr lang="en-US" dirty="0">
                <a:solidFill>
                  <a:srgbClr val="006600"/>
                </a:solidFill>
                <a:latin typeface="Arial" charset="0"/>
              </a:rPr>
              <a:t>answer</a:t>
            </a:r>
            <a:r>
              <a:rPr lang="en-US" dirty="0">
                <a:latin typeface="Arial" charset="0"/>
              </a:rPr>
              <a:t>&gt;</a:t>
            </a:r>
          </a:p>
        </p:txBody>
      </p:sp>
      <p:sp>
        <p:nvSpPr>
          <p:cNvPr id="145414" name="Rectangle 5"/>
          <p:cNvSpPr>
            <a:spLocks noChangeArrowheads="1"/>
          </p:cNvSpPr>
          <p:nvPr/>
        </p:nvSpPr>
        <p:spPr bwMode="auto">
          <a:xfrm>
            <a:off x="609600" y="5334000"/>
            <a:ext cx="83407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Arial" charset="0"/>
              </a:rPr>
              <a:t>&lt;</a:t>
            </a:r>
            <a:r>
              <a:rPr lang="en-US" sz="1800">
                <a:solidFill>
                  <a:srgbClr val="006600"/>
                </a:solidFill>
                <a:latin typeface="Arial" charset="0"/>
              </a:rPr>
              <a:t>answer</a:t>
            </a:r>
            <a:r>
              <a:rPr lang="en-US" sz="1800">
                <a:latin typeface="Arial" charset="0"/>
              </a:rPr>
              <a:t>&gt;  &lt;</a:t>
            </a:r>
            <a:r>
              <a:rPr lang="en-US" sz="1800">
                <a:solidFill>
                  <a:srgbClr val="006600"/>
                </a:solidFill>
                <a:latin typeface="Arial" charset="0"/>
              </a:rPr>
              <a:t>title</a:t>
            </a:r>
            <a:r>
              <a:rPr lang="en-US" sz="1800">
                <a:latin typeface="Arial" charset="0"/>
              </a:rPr>
              <a:t>&gt;  </a:t>
            </a:r>
            <a:r>
              <a:rPr lang="en-US" sz="1800">
                <a:solidFill>
                  <a:schemeClr val="accent2"/>
                </a:solidFill>
                <a:latin typeface="Arial" charset="0"/>
              </a:rPr>
              <a:t>$x</a:t>
            </a:r>
            <a:r>
              <a:rPr lang="en-US" sz="1800">
                <a:latin typeface="Arial" charset="0"/>
              </a:rPr>
              <a:t>/</a:t>
            </a:r>
            <a:r>
              <a:rPr lang="en-US" sz="1800">
                <a:solidFill>
                  <a:srgbClr val="006600"/>
                </a:solidFill>
                <a:latin typeface="Arial" charset="0"/>
              </a:rPr>
              <a:t>title</a:t>
            </a:r>
            <a:r>
              <a:rPr lang="en-US" sz="1800">
                <a:latin typeface="Arial" charset="0"/>
              </a:rPr>
              <a:t>/text() &lt;/</a:t>
            </a:r>
            <a:r>
              <a:rPr lang="en-US" sz="1800">
                <a:solidFill>
                  <a:srgbClr val="006600"/>
                </a:solidFill>
                <a:latin typeface="Arial" charset="0"/>
              </a:rPr>
              <a:t>title</a:t>
            </a:r>
            <a:r>
              <a:rPr lang="en-US" sz="1800">
                <a:latin typeface="Arial" charset="0"/>
              </a:rPr>
              <a:t>&gt;  &lt;</a:t>
            </a:r>
            <a:r>
              <a:rPr lang="en-US" sz="1800">
                <a:solidFill>
                  <a:srgbClr val="006600"/>
                </a:solidFill>
                <a:latin typeface="Arial" charset="0"/>
              </a:rPr>
              <a:t>year</a:t>
            </a:r>
            <a:r>
              <a:rPr lang="en-US" sz="1800">
                <a:latin typeface="Arial" charset="0"/>
              </a:rPr>
              <a:t>&gt; </a:t>
            </a:r>
            <a:r>
              <a:rPr lang="en-US" sz="1800">
                <a:solidFill>
                  <a:schemeClr val="accent2"/>
                </a:solidFill>
                <a:latin typeface="Arial" charset="0"/>
              </a:rPr>
              <a:t>$x</a:t>
            </a:r>
            <a:r>
              <a:rPr lang="en-US" sz="1800">
                <a:latin typeface="Arial" charset="0"/>
              </a:rPr>
              <a:t>/</a:t>
            </a:r>
            <a:r>
              <a:rPr lang="en-US" sz="1800">
                <a:solidFill>
                  <a:srgbClr val="006600"/>
                </a:solidFill>
                <a:latin typeface="Arial" charset="0"/>
              </a:rPr>
              <a:t>year</a:t>
            </a:r>
            <a:r>
              <a:rPr lang="en-US" sz="1800">
                <a:latin typeface="Arial" charset="0"/>
              </a:rPr>
              <a:t>/text() &lt;/</a:t>
            </a:r>
            <a:r>
              <a:rPr lang="en-US" sz="1800">
                <a:solidFill>
                  <a:srgbClr val="006600"/>
                </a:solidFill>
                <a:latin typeface="Arial" charset="0"/>
              </a:rPr>
              <a:t>year</a:t>
            </a:r>
            <a:r>
              <a:rPr lang="en-US" sz="1800">
                <a:latin typeface="Arial" charset="0"/>
              </a:rPr>
              <a:t>&gt; &lt;/</a:t>
            </a:r>
            <a:r>
              <a:rPr lang="en-US" sz="1800">
                <a:solidFill>
                  <a:srgbClr val="006600"/>
                </a:solidFill>
                <a:latin typeface="Arial" charset="0"/>
              </a:rPr>
              <a:t>answer</a:t>
            </a:r>
            <a:r>
              <a:rPr lang="en-US" sz="1800">
                <a:latin typeface="Arial" charset="0"/>
              </a:rPr>
              <a:t>&gt;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Arial" charset="0"/>
              </a:rPr>
              <a:t>&lt;</a:t>
            </a:r>
            <a:r>
              <a:rPr lang="en-US" sz="1800">
                <a:solidFill>
                  <a:srgbClr val="006600"/>
                </a:solidFill>
                <a:latin typeface="Arial" charset="0"/>
              </a:rPr>
              <a:t>answer</a:t>
            </a:r>
            <a:r>
              <a:rPr lang="en-US" sz="1800">
                <a:latin typeface="Arial" charset="0"/>
              </a:rPr>
              <a:t>&gt;  &lt;</a:t>
            </a:r>
            <a:r>
              <a:rPr lang="en-US" sz="1800">
                <a:solidFill>
                  <a:srgbClr val="006600"/>
                </a:solidFill>
                <a:latin typeface="Arial" charset="0"/>
              </a:rPr>
              <a:t>title</a:t>
            </a:r>
            <a:r>
              <a:rPr lang="en-US" sz="1800">
                <a:latin typeface="Arial" charset="0"/>
              </a:rPr>
              <a:t>&gt;  </a:t>
            </a:r>
            <a:r>
              <a:rPr lang="en-US" sz="1800">
                <a:solidFill>
                  <a:schemeClr val="accent2"/>
                </a:solidFill>
                <a:latin typeface="Arial" charset="0"/>
              </a:rPr>
              <a:t>$x</a:t>
            </a:r>
            <a:r>
              <a:rPr lang="en-US" sz="1800">
                <a:latin typeface="Arial" charset="0"/>
              </a:rPr>
              <a:t>/</a:t>
            </a:r>
            <a:r>
              <a:rPr lang="en-US" sz="1800">
                <a:solidFill>
                  <a:srgbClr val="006600"/>
                </a:solidFill>
                <a:latin typeface="Arial" charset="0"/>
              </a:rPr>
              <a:t>title</a:t>
            </a:r>
            <a:r>
              <a:rPr lang="en-US" sz="1800">
                <a:latin typeface="Arial" charset="0"/>
              </a:rPr>
              <a:t>/text() &lt;/</a:t>
            </a:r>
            <a:r>
              <a:rPr lang="en-US" sz="1800">
                <a:solidFill>
                  <a:srgbClr val="006600"/>
                </a:solidFill>
                <a:latin typeface="Arial" charset="0"/>
              </a:rPr>
              <a:t>title</a:t>
            </a:r>
            <a:r>
              <a:rPr lang="en-US" sz="1800">
                <a:latin typeface="Arial" charset="0"/>
              </a:rPr>
              <a:t>&gt;  &lt;</a:t>
            </a:r>
            <a:r>
              <a:rPr lang="en-US" sz="1800">
                <a:solidFill>
                  <a:srgbClr val="006600"/>
                </a:solidFill>
                <a:latin typeface="Arial" charset="0"/>
              </a:rPr>
              <a:t>year</a:t>
            </a:r>
            <a:r>
              <a:rPr lang="en-US" sz="1800">
                <a:latin typeface="Arial" charset="0"/>
              </a:rPr>
              <a:t>&gt; </a:t>
            </a:r>
            <a:r>
              <a:rPr lang="en-US" sz="1800">
                <a:solidFill>
                  <a:schemeClr val="accent2"/>
                </a:solidFill>
                <a:latin typeface="Arial" charset="0"/>
              </a:rPr>
              <a:t>$x</a:t>
            </a:r>
            <a:r>
              <a:rPr lang="en-US" sz="1800">
                <a:latin typeface="Arial" charset="0"/>
              </a:rPr>
              <a:t>/</a:t>
            </a:r>
            <a:r>
              <a:rPr lang="en-US" sz="1800">
                <a:solidFill>
                  <a:srgbClr val="006600"/>
                </a:solidFill>
                <a:latin typeface="Arial" charset="0"/>
              </a:rPr>
              <a:t>year</a:t>
            </a:r>
            <a:r>
              <a:rPr lang="en-US" sz="1800">
                <a:latin typeface="Arial" charset="0"/>
              </a:rPr>
              <a:t>/text() &lt;/</a:t>
            </a:r>
            <a:r>
              <a:rPr lang="en-US" sz="1800">
                <a:solidFill>
                  <a:srgbClr val="006600"/>
                </a:solidFill>
                <a:latin typeface="Arial" charset="0"/>
              </a:rPr>
              <a:t>year</a:t>
            </a:r>
            <a:r>
              <a:rPr lang="en-US" sz="1800">
                <a:latin typeface="Arial" charset="0"/>
              </a:rPr>
              <a:t>&gt; &lt;/</a:t>
            </a:r>
            <a:r>
              <a:rPr lang="en-US" sz="1800">
                <a:solidFill>
                  <a:srgbClr val="006600"/>
                </a:solidFill>
                <a:latin typeface="Arial" charset="0"/>
              </a:rPr>
              <a:t>answer</a:t>
            </a:r>
            <a:r>
              <a:rPr lang="en-US" sz="1800">
                <a:latin typeface="Arial" charset="0"/>
              </a:rPr>
              <a:t>&gt;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Arial" charset="0"/>
              </a:rPr>
              <a:t>&lt;</a:t>
            </a:r>
            <a:r>
              <a:rPr lang="en-US" sz="1800">
                <a:solidFill>
                  <a:srgbClr val="006600"/>
                </a:solidFill>
                <a:latin typeface="Arial" charset="0"/>
              </a:rPr>
              <a:t>answer</a:t>
            </a:r>
            <a:r>
              <a:rPr lang="en-US" sz="1800">
                <a:latin typeface="Arial" charset="0"/>
              </a:rPr>
              <a:t>&gt;  &lt;</a:t>
            </a:r>
            <a:r>
              <a:rPr lang="en-US" sz="1800">
                <a:solidFill>
                  <a:srgbClr val="006600"/>
                </a:solidFill>
                <a:latin typeface="Arial" charset="0"/>
              </a:rPr>
              <a:t>title</a:t>
            </a:r>
            <a:r>
              <a:rPr lang="en-US" sz="1800">
                <a:latin typeface="Arial" charset="0"/>
              </a:rPr>
              <a:t>&gt;  </a:t>
            </a:r>
            <a:r>
              <a:rPr lang="en-US" sz="1800">
                <a:solidFill>
                  <a:schemeClr val="accent2"/>
                </a:solidFill>
                <a:latin typeface="Arial" charset="0"/>
              </a:rPr>
              <a:t>$x</a:t>
            </a:r>
            <a:r>
              <a:rPr lang="en-US" sz="1800">
                <a:latin typeface="Arial" charset="0"/>
              </a:rPr>
              <a:t>/</a:t>
            </a:r>
            <a:r>
              <a:rPr lang="en-US" sz="1800">
                <a:solidFill>
                  <a:srgbClr val="006600"/>
                </a:solidFill>
                <a:latin typeface="Arial" charset="0"/>
              </a:rPr>
              <a:t>title</a:t>
            </a:r>
            <a:r>
              <a:rPr lang="en-US" sz="1800">
                <a:latin typeface="Arial" charset="0"/>
              </a:rPr>
              <a:t>/text() &lt;/</a:t>
            </a:r>
            <a:r>
              <a:rPr lang="en-US" sz="1800">
                <a:solidFill>
                  <a:srgbClr val="006600"/>
                </a:solidFill>
                <a:latin typeface="Arial" charset="0"/>
              </a:rPr>
              <a:t>title</a:t>
            </a:r>
            <a:r>
              <a:rPr lang="en-US" sz="1800">
                <a:latin typeface="Arial" charset="0"/>
              </a:rPr>
              <a:t>&gt;  &lt;</a:t>
            </a:r>
            <a:r>
              <a:rPr lang="en-US" sz="1800">
                <a:solidFill>
                  <a:srgbClr val="006600"/>
                </a:solidFill>
                <a:latin typeface="Arial" charset="0"/>
              </a:rPr>
              <a:t>year</a:t>
            </a:r>
            <a:r>
              <a:rPr lang="en-US" sz="1800">
                <a:latin typeface="Arial" charset="0"/>
              </a:rPr>
              <a:t>&gt; </a:t>
            </a:r>
            <a:r>
              <a:rPr lang="en-US" sz="1800">
                <a:solidFill>
                  <a:schemeClr val="accent2"/>
                </a:solidFill>
                <a:latin typeface="Arial" charset="0"/>
              </a:rPr>
              <a:t>$x</a:t>
            </a:r>
            <a:r>
              <a:rPr lang="en-US" sz="1800">
                <a:latin typeface="Arial" charset="0"/>
              </a:rPr>
              <a:t>/</a:t>
            </a:r>
            <a:r>
              <a:rPr lang="en-US" sz="1800">
                <a:solidFill>
                  <a:srgbClr val="006600"/>
                </a:solidFill>
                <a:latin typeface="Arial" charset="0"/>
              </a:rPr>
              <a:t>year</a:t>
            </a:r>
            <a:r>
              <a:rPr lang="en-US" sz="1800">
                <a:latin typeface="Arial" charset="0"/>
              </a:rPr>
              <a:t>/text() &lt;/</a:t>
            </a:r>
            <a:r>
              <a:rPr lang="en-US" sz="1800">
                <a:solidFill>
                  <a:srgbClr val="006600"/>
                </a:solidFill>
                <a:latin typeface="Arial" charset="0"/>
              </a:rPr>
              <a:t>year</a:t>
            </a:r>
            <a:r>
              <a:rPr lang="en-US" sz="1800">
                <a:latin typeface="Arial" charset="0"/>
              </a:rPr>
              <a:t>&gt; &lt;/</a:t>
            </a:r>
            <a:r>
              <a:rPr lang="en-US" sz="1800">
                <a:solidFill>
                  <a:srgbClr val="006600"/>
                </a:solidFill>
                <a:latin typeface="Arial" charset="0"/>
              </a:rPr>
              <a:t>answer</a:t>
            </a:r>
            <a:r>
              <a:rPr lang="en-US" sz="1800">
                <a:latin typeface="Arial" charset="0"/>
              </a:rPr>
              <a:t>&gt;</a:t>
            </a:r>
            <a:endParaRPr lang="en-US" sz="16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Nesting</a:t>
            </a:r>
          </a:p>
        </p:txBody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For each author of a book published in 1995, list all books she published:</a:t>
            </a:r>
          </a:p>
        </p:txBody>
      </p:sp>
      <p:sp>
        <p:nvSpPr>
          <p:cNvPr id="345092" name="Rectangle 4"/>
          <p:cNvSpPr>
            <a:spLocks noChangeArrowheads="1"/>
          </p:cNvSpPr>
          <p:nvPr/>
        </p:nvSpPr>
        <p:spPr bwMode="auto">
          <a:xfrm>
            <a:off x="76200" y="2971800"/>
            <a:ext cx="8147050" cy="30464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u="sng">
                <a:latin typeface="Arial" charset="0"/>
              </a:rPr>
              <a:t>for</a:t>
            </a:r>
            <a:r>
              <a:rPr lang="en-US">
                <a:latin typeface="Arial" charset="0"/>
              </a:rPr>
              <a:t> 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$b</a:t>
            </a:r>
            <a:r>
              <a:rPr lang="en-US">
                <a:latin typeface="Arial" charset="0"/>
              </a:rPr>
              <a:t> in document(“bib.xml”)/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bib,</a:t>
            </a:r>
            <a:r>
              <a:rPr lang="en-US">
                <a:latin typeface="Arial" charset="0"/>
              </a:rPr>
              <a:t/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         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$a</a:t>
            </a:r>
            <a:r>
              <a:rPr lang="en-US">
                <a:latin typeface="Arial" charset="0"/>
              </a:rPr>
              <a:t> </a:t>
            </a:r>
            <a:r>
              <a:rPr lang="en-US" u="sng">
                <a:latin typeface="Arial" charset="0"/>
              </a:rPr>
              <a:t>in</a:t>
            </a:r>
            <a:r>
              <a:rPr lang="en-US">
                <a:latin typeface="Arial" charset="0"/>
              </a:rPr>
              <a:t> 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$b</a:t>
            </a:r>
            <a:r>
              <a:rPr lang="en-US">
                <a:latin typeface="Arial" charset="0"/>
              </a:rPr>
              <a:t>/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book</a:t>
            </a:r>
            <a:r>
              <a:rPr lang="en-US">
                <a:latin typeface="Arial" charset="0"/>
              </a:rPr>
              <a:t>[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year</a:t>
            </a:r>
            <a:r>
              <a:rPr lang="en-US">
                <a:latin typeface="Arial" charset="0"/>
              </a:rPr>
              <a:t>/text()=1995]/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author</a:t>
            </a:r>
            <a:endParaRPr lang="en-US">
              <a:latin typeface="Arial" charset="0"/>
            </a:endParaRPr>
          </a:p>
          <a:p>
            <a:r>
              <a:rPr lang="en-US" u="sng">
                <a:latin typeface="Arial" charset="0"/>
              </a:rPr>
              <a:t>return</a:t>
            </a:r>
            <a:r>
              <a:rPr lang="en-US">
                <a:latin typeface="Arial" charset="0"/>
              </a:rPr>
              <a:t> &lt;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result</a:t>
            </a:r>
            <a:r>
              <a:rPr lang="en-US">
                <a:latin typeface="Arial" charset="0"/>
              </a:rPr>
              <a:t>&gt;</a:t>
            </a:r>
          </a:p>
          <a:p>
            <a:r>
              <a:rPr lang="en-US">
                <a:latin typeface="Arial" charset="0"/>
              </a:rPr>
              <a:t>                     { 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$a,</a:t>
            </a:r>
          </a:p>
          <a:p>
            <a:r>
              <a:rPr lang="en-US">
                <a:solidFill>
                  <a:schemeClr val="accent2"/>
                </a:solidFill>
                <a:latin typeface="Arial" charset="0"/>
              </a:rPr>
              <a:t>                        </a:t>
            </a:r>
            <a:r>
              <a:rPr lang="en-US" u="sng">
                <a:latin typeface="Arial" charset="0"/>
              </a:rPr>
              <a:t>for</a:t>
            </a:r>
            <a:r>
              <a:rPr lang="en-US">
                <a:latin typeface="Arial" charset="0"/>
              </a:rPr>
              <a:t> 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$t</a:t>
            </a:r>
            <a:r>
              <a:rPr lang="en-US">
                <a:latin typeface="Arial" charset="0"/>
              </a:rPr>
              <a:t> </a:t>
            </a:r>
            <a:r>
              <a:rPr lang="en-US" u="sng">
                <a:latin typeface="Arial" charset="0"/>
              </a:rPr>
              <a:t>in</a:t>
            </a:r>
            <a:r>
              <a:rPr lang="en-US">
                <a:latin typeface="Arial" charset="0"/>
              </a:rPr>
              <a:t> 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$b</a:t>
            </a:r>
            <a:r>
              <a:rPr lang="en-US">
                <a:latin typeface="Arial" charset="0"/>
              </a:rPr>
              <a:t>/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book</a:t>
            </a:r>
            <a:r>
              <a:rPr lang="en-US">
                <a:latin typeface="Arial" charset="0"/>
              </a:rPr>
              <a:t>[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author</a:t>
            </a:r>
            <a:r>
              <a:rPr lang="en-US">
                <a:latin typeface="Arial" charset="0"/>
              </a:rPr>
              <a:t>/text()=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$a</a:t>
            </a:r>
            <a:r>
              <a:rPr lang="en-US">
                <a:latin typeface="Arial" charset="0"/>
              </a:rPr>
              <a:t>/text()]/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title</a:t>
            </a:r>
          </a:p>
          <a:p>
            <a:r>
              <a:rPr lang="en-US">
                <a:latin typeface="Arial" charset="0"/>
              </a:rPr>
              <a:t>                        </a:t>
            </a:r>
            <a:r>
              <a:rPr lang="en-US" u="sng">
                <a:latin typeface="Arial" charset="0"/>
              </a:rPr>
              <a:t>return</a:t>
            </a:r>
            <a:r>
              <a:rPr lang="en-US">
                <a:latin typeface="Arial" charset="0"/>
              </a:rPr>
              <a:t> 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$t</a:t>
            </a:r>
            <a:br>
              <a:rPr lang="en-US">
                <a:solidFill>
                  <a:schemeClr val="accent2"/>
                </a:solidFill>
                <a:latin typeface="Arial" charset="0"/>
              </a:rPr>
            </a:br>
            <a:r>
              <a:rPr lang="en-US">
                <a:solidFill>
                  <a:schemeClr val="accent2"/>
                </a:solidFill>
                <a:latin typeface="Arial" charset="0"/>
              </a:rPr>
              <a:t>                     </a:t>
            </a:r>
            <a:r>
              <a:rPr lang="en-US">
                <a:latin typeface="Arial" charset="0"/>
              </a:rPr>
              <a:t>}</a:t>
            </a:r>
          </a:p>
          <a:p>
            <a:r>
              <a:rPr lang="en-US">
                <a:latin typeface="Arial" charset="0"/>
              </a:rPr>
              <a:t>                 &lt;/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result</a:t>
            </a:r>
            <a:r>
              <a:rPr lang="en-US">
                <a:latin typeface="Arial" charset="0"/>
              </a:rPr>
              <a:t>&gt;</a:t>
            </a:r>
          </a:p>
        </p:txBody>
      </p:sp>
      <p:sp>
        <p:nvSpPr>
          <p:cNvPr id="147462" name="Text Box 5"/>
          <p:cNvSpPr txBox="1">
            <a:spLocks noChangeArrowheads="1"/>
          </p:cNvSpPr>
          <p:nvPr/>
        </p:nvSpPr>
        <p:spPr bwMode="auto">
          <a:xfrm>
            <a:off x="593725" y="6172200"/>
            <a:ext cx="84693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6600"/>
                </a:solidFill>
                <a:latin typeface="Arial" charset="0"/>
              </a:rPr>
              <a:t>In the </a:t>
            </a:r>
            <a:r>
              <a:rPr lang="en-US" u="sng">
                <a:solidFill>
                  <a:srgbClr val="FF6600"/>
                </a:solidFill>
                <a:latin typeface="Arial" charset="0"/>
              </a:rPr>
              <a:t>RETURN</a:t>
            </a:r>
            <a:r>
              <a:rPr lang="en-US">
                <a:solidFill>
                  <a:srgbClr val="FF6600"/>
                </a:solidFill>
                <a:latin typeface="Arial" charset="0"/>
              </a:rPr>
              <a:t> clause comma concatenates XML fragments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5F6D86-4EB4-F44A-9C3C-C7A31AC71D13}" type="slidenum">
              <a:rPr lang="en-US"/>
              <a:pPr/>
              <a:t>82</a:t>
            </a:fld>
            <a:endParaRPr lang="en-US"/>
          </a:p>
        </p:txBody>
      </p:sp>
      <p:sp>
        <p:nvSpPr>
          <p:cNvPr id="149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Result</a:t>
            </a:r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057400"/>
            <a:ext cx="5373688" cy="3970338"/>
          </a:xfrm>
          <a:solidFill>
            <a:schemeClr val="bg1"/>
          </a:solidFill>
          <a:ln>
            <a:solidFill>
              <a:schemeClr val="tx1"/>
            </a:solidFill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>
                <a:latin typeface="Arial" charset="0"/>
                <a:ea typeface="ＭＳ Ｐゴシック" charset="-128"/>
                <a:cs typeface="ＭＳ Ｐゴシック" charset="-128"/>
              </a:rPr>
              <a:t>&lt;</a:t>
            </a:r>
            <a:r>
              <a:rPr lang="en-US" sz="28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result</a:t>
            </a:r>
            <a:r>
              <a:rPr lang="en-US" sz="2800">
                <a:latin typeface="Arial" charset="0"/>
                <a:ea typeface="ＭＳ Ｐゴシック" charset="-128"/>
                <a:cs typeface="ＭＳ Ｐゴシック" charset="-128"/>
              </a:rPr>
              <a:t>&gt;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>
                <a:latin typeface="Arial" charset="0"/>
                <a:ea typeface="ＭＳ Ｐゴシック" charset="-128"/>
                <a:cs typeface="ＭＳ Ｐゴシック" charset="-128"/>
              </a:rPr>
              <a:t>          &lt;</a:t>
            </a:r>
            <a:r>
              <a:rPr lang="en-US" sz="28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author</a:t>
            </a:r>
            <a:r>
              <a:rPr lang="en-US" sz="2800">
                <a:latin typeface="Arial" charset="0"/>
                <a:ea typeface="ＭＳ Ｐゴシック" charset="-128"/>
                <a:cs typeface="ＭＳ Ｐゴシック" charset="-128"/>
              </a:rPr>
              <a:t>&gt;Jones&lt;/</a:t>
            </a:r>
            <a:r>
              <a:rPr lang="en-US" sz="28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author</a:t>
            </a:r>
            <a:r>
              <a:rPr lang="en-US" sz="2800">
                <a:latin typeface="Arial" charset="0"/>
                <a:ea typeface="ＭＳ Ｐゴシック" charset="-128"/>
                <a:cs typeface="ＭＳ Ｐゴシック" charset="-128"/>
              </a:rPr>
              <a:t>&gt;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>
                <a:latin typeface="Arial" charset="0"/>
                <a:ea typeface="ＭＳ Ｐゴシック" charset="-128"/>
                <a:cs typeface="ＭＳ Ｐゴシック" charset="-128"/>
              </a:rPr>
              <a:t>          &lt;</a:t>
            </a:r>
            <a:r>
              <a:rPr lang="en-US" sz="28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title</a:t>
            </a:r>
            <a:r>
              <a:rPr lang="en-US" sz="2800">
                <a:latin typeface="Arial" charset="0"/>
                <a:ea typeface="ＭＳ Ｐゴシック" charset="-128"/>
                <a:cs typeface="ＭＳ Ｐゴシック" charset="-128"/>
              </a:rPr>
              <a:t>&gt; abc &lt;/</a:t>
            </a:r>
            <a:r>
              <a:rPr lang="en-US" sz="28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title</a:t>
            </a:r>
            <a:r>
              <a:rPr lang="en-US" sz="2800">
                <a:latin typeface="Arial" charset="0"/>
                <a:ea typeface="ＭＳ Ｐゴシック" charset="-128"/>
                <a:cs typeface="ＭＳ Ｐゴシック" charset="-128"/>
              </a:rPr>
              <a:t>&gt;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>
                <a:latin typeface="Arial" charset="0"/>
                <a:ea typeface="ＭＳ Ｐゴシック" charset="-128"/>
                <a:cs typeface="ＭＳ Ｐゴシック" charset="-128"/>
              </a:rPr>
              <a:t>          &lt;</a:t>
            </a:r>
            <a:r>
              <a:rPr lang="en-US" sz="28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title</a:t>
            </a:r>
            <a:r>
              <a:rPr lang="en-US" sz="2800">
                <a:latin typeface="Arial" charset="0"/>
                <a:ea typeface="ＭＳ Ｐゴシック" charset="-128"/>
                <a:cs typeface="ＭＳ Ｐゴシック" charset="-128"/>
              </a:rPr>
              <a:t>&gt; def &lt;/</a:t>
            </a:r>
            <a:r>
              <a:rPr lang="en-US" sz="28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title</a:t>
            </a:r>
            <a:r>
              <a:rPr lang="en-US" sz="2800">
                <a:latin typeface="Arial" charset="0"/>
                <a:ea typeface="ＭＳ Ｐゴシック" charset="-128"/>
                <a:cs typeface="ＭＳ Ｐゴシック" charset="-128"/>
              </a:rPr>
              <a:t>&gt;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>
                <a:latin typeface="Arial" charset="0"/>
                <a:ea typeface="ＭＳ Ｐゴシック" charset="-128"/>
                <a:cs typeface="ＭＳ Ｐゴシック" charset="-128"/>
              </a:rPr>
              <a:t>   &lt;/</a:t>
            </a:r>
            <a:r>
              <a:rPr lang="en-US" sz="28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result</a:t>
            </a:r>
            <a:r>
              <a:rPr lang="en-US" sz="2800">
                <a:latin typeface="Arial" charset="0"/>
                <a:ea typeface="ＭＳ Ｐゴシック" charset="-128"/>
                <a:cs typeface="ＭＳ Ｐゴシック" charset="-128"/>
              </a:rPr>
              <a:t>&gt;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>
                <a:latin typeface="Arial" charset="0"/>
                <a:ea typeface="ＭＳ Ｐゴシック" charset="-128"/>
                <a:cs typeface="ＭＳ Ｐゴシック" charset="-128"/>
              </a:rPr>
              <a:t>   &lt;</a:t>
            </a:r>
            <a:r>
              <a:rPr lang="en-US" sz="28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result</a:t>
            </a:r>
            <a:r>
              <a:rPr lang="en-US" sz="2800">
                <a:latin typeface="Arial" charset="0"/>
                <a:ea typeface="ＭＳ Ｐゴシック" charset="-128"/>
                <a:cs typeface="ＭＳ Ｐゴシック" charset="-128"/>
              </a:rPr>
              <a:t>&gt;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>
                <a:latin typeface="Arial" charset="0"/>
                <a:ea typeface="ＭＳ Ｐゴシック" charset="-128"/>
                <a:cs typeface="ＭＳ Ｐゴシック" charset="-128"/>
              </a:rPr>
              <a:t>           &lt;</a:t>
            </a:r>
            <a:r>
              <a:rPr lang="en-US" sz="28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author</a:t>
            </a:r>
            <a:r>
              <a:rPr lang="en-US" sz="2800">
                <a:latin typeface="Arial" charset="0"/>
                <a:ea typeface="ＭＳ Ｐゴシック" charset="-128"/>
                <a:cs typeface="ＭＳ Ｐゴシック" charset="-128"/>
              </a:rPr>
              <a:t>&gt; Smith &lt;/</a:t>
            </a:r>
            <a:r>
              <a:rPr lang="en-US" sz="28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author</a:t>
            </a:r>
            <a:r>
              <a:rPr lang="en-US" sz="2800">
                <a:latin typeface="Arial" charset="0"/>
                <a:ea typeface="ＭＳ Ｐゴシック" charset="-128"/>
                <a:cs typeface="ＭＳ Ｐゴシック" charset="-128"/>
              </a:rPr>
              <a:t>&gt;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>
                <a:latin typeface="Arial" charset="0"/>
                <a:ea typeface="ＭＳ Ｐゴシック" charset="-128"/>
                <a:cs typeface="ＭＳ Ｐゴシック" charset="-128"/>
              </a:rPr>
              <a:t>           &lt;</a:t>
            </a:r>
            <a:r>
              <a:rPr lang="en-US" sz="28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title</a:t>
            </a:r>
            <a:r>
              <a:rPr lang="en-US" sz="2800">
                <a:latin typeface="Arial" charset="0"/>
                <a:ea typeface="ＭＳ Ｐゴシック" charset="-128"/>
                <a:cs typeface="ＭＳ Ｐゴシック" charset="-128"/>
              </a:rPr>
              <a:t>&gt; ghi &lt;/</a:t>
            </a:r>
            <a:r>
              <a:rPr lang="en-US" sz="28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title</a:t>
            </a:r>
            <a:r>
              <a:rPr lang="en-US" sz="2800">
                <a:latin typeface="Arial" charset="0"/>
                <a:ea typeface="ＭＳ Ｐゴシック" charset="-128"/>
                <a:cs typeface="ＭＳ Ｐゴシック" charset="-128"/>
              </a:rPr>
              <a:t>&gt;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>
                <a:latin typeface="Arial" charset="0"/>
                <a:ea typeface="ＭＳ Ｐゴシック" charset="-128"/>
                <a:cs typeface="ＭＳ Ｐゴシック" charset="-128"/>
              </a:rPr>
              <a:t>   &lt;/</a:t>
            </a:r>
            <a:r>
              <a:rPr lang="en-US" sz="28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result&gt;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85CA9A-5137-364C-9E3E-2A64E672F7D0}" type="slidenum">
              <a:rPr lang="en-US"/>
              <a:pPr/>
              <a:t>83</a:t>
            </a:fld>
            <a:endParaRPr lang="en-US"/>
          </a:p>
        </p:txBody>
      </p:sp>
      <p:sp>
        <p:nvSpPr>
          <p:cNvPr id="151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Aggregates</a:t>
            </a:r>
          </a:p>
        </p:txBody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Find all books with more than 3 authors:</a:t>
            </a:r>
          </a:p>
        </p:txBody>
      </p:sp>
      <p:sp>
        <p:nvSpPr>
          <p:cNvPr id="151557" name="Text Box 4"/>
          <p:cNvSpPr txBox="1">
            <a:spLocks noChangeArrowheads="1"/>
          </p:cNvSpPr>
          <p:nvPr/>
        </p:nvSpPr>
        <p:spPr bwMode="auto">
          <a:xfrm>
            <a:off x="609600" y="4572000"/>
            <a:ext cx="52927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solidFill>
                  <a:srgbClr val="FF33CC"/>
                </a:solidFill>
                <a:latin typeface="Arial" charset="0"/>
              </a:rPr>
              <a:t>count</a:t>
            </a:r>
            <a:r>
              <a:rPr lang="en-US" dirty="0">
                <a:latin typeface="Arial" charset="0"/>
              </a:rPr>
              <a:t> = a function that counts</a:t>
            </a:r>
          </a:p>
          <a:p>
            <a:pPr eaLnBrk="0" hangingPunct="0"/>
            <a:r>
              <a:rPr lang="en-US" dirty="0" err="1">
                <a:solidFill>
                  <a:srgbClr val="FF33CC"/>
                </a:solidFill>
                <a:latin typeface="Arial" charset="0"/>
              </a:rPr>
              <a:t>avg</a:t>
            </a:r>
            <a:r>
              <a:rPr lang="en-US" dirty="0">
                <a:latin typeface="Arial" charset="0"/>
              </a:rPr>
              <a:t> =  computes the average</a:t>
            </a:r>
            <a:br>
              <a:rPr lang="en-US" dirty="0">
                <a:latin typeface="Arial" charset="0"/>
              </a:rPr>
            </a:br>
            <a:r>
              <a:rPr lang="en-US" dirty="0">
                <a:solidFill>
                  <a:srgbClr val="FF33CC"/>
                </a:solidFill>
                <a:latin typeface="Arial" charset="0"/>
              </a:rPr>
              <a:t>sum</a:t>
            </a:r>
            <a:r>
              <a:rPr lang="en-US" dirty="0">
                <a:latin typeface="Arial" charset="0"/>
              </a:rPr>
              <a:t> = computes the sum</a:t>
            </a:r>
            <a:br>
              <a:rPr lang="en-US" dirty="0">
                <a:latin typeface="Arial" charset="0"/>
              </a:rPr>
            </a:br>
            <a:r>
              <a:rPr lang="en-US" dirty="0">
                <a:solidFill>
                  <a:srgbClr val="FF33CC"/>
                </a:solidFill>
                <a:latin typeface="Arial" charset="0"/>
              </a:rPr>
              <a:t>distinct-values</a:t>
            </a:r>
            <a:r>
              <a:rPr lang="en-US" dirty="0">
                <a:latin typeface="Arial" charset="0"/>
              </a:rPr>
              <a:t> = eliminates duplicates</a:t>
            </a:r>
          </a:p>
        </p:txBody>
      </p:sp>
      <p:sp>
        <p:nvSpPr>
          <p:cNvPr id="349189" name="Rectangle 5"/>
          <p:cNvSpPr>
            <a:spLocks noChangeArrowheads="1"/>
          </p:cNvSpPr>
          <p:nvPr/>
        </p:nvSpPr>
        <p:spPr bwMode="auto">
          <a:xfrm>
            <a:off x="228600" y="2971800"/>
            <a:ext cx="5378450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 dirty="0">
                <a:latin typeface="Arial" charset="0"/>
              </a:rPr>
              <a:t>for</a:t>
            </a:r>
            <a:r>
              <a:rPr lang="en-US" dirty="0">
                <a:latin typeface="Arial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Arial" charset="0"/>
              </a:rPr>
              <a:t>$</a:t>
            </a:r>
            <a:r>
              <a:rPr lang="en-US" dirty="0" err="1">
                <a:solidFill>
                  <a:schemeClr val="accent2"/>
                </a:solidFill>
                <a:latin typeface="Arial" charset="0"/>
              </a:rPr>
              <a:t>x</a:t>
            </a:r>
            <a:r>
              <a:rPr lang="en-US" dirty="0">
                <a:latin typeface="Arial" charset="0"/>
              </a:rPr>
              <a:t> in </a:t>
            </a:r>
            <a:r>
              <a:rPr lang="en-US" dirty="0" err="1">
                <a:latin typeface="Arial" charset="0"/>
                <a:ea typeface="Arial"/>
                <a:cs typeface="Arial"/>
              </a:rPr>
              <a:t>document("bib.xml</a:t>
            </a:r>
            <a:r>
              <a:rPr lang="en-US" dirty="0">
                <a:latin typeface="Arial" charset="0"/>
                <a:ea typeface="Arial"/>
                <a:cs typeface="Arial"/>
              </a:rPr>
              <a:t>")</a:t>
            </a:r>
            <a:r>
              <a:rPr lang="en-US" dirty="0">
                <a:latin typeface="Arial" charset="0"/>
              </a:rPr>
              <a:t>/</a:t>
            </a:r>
            <a:r>
              <a:rPr lang="en-US" dirty="0">
                <a:solidFill>
                  <a:srgbClr val="006600"/>
                </a:solidFill>
                <a:latin typeface="Arial" charset="0"/>
              </a:rPr>
              <a:t>bib</a:t>
            </a:r>
            <a:r>
              <a:rPr lang="en-US" dirty="0">
                <a:latin typeface="Arial" charset="0"/>
              </a:rPr>
              <a:t>/</a:t>
            </a:r>
            <a:r>
              <a:rPr lang="en-US" dirty="0">
                <a:solidFill>
                  <a:srgbClr val="006600"/>
                </a:solidFill>
                <a:latin typeface="Arial" charset="0"/>
              </a:rPr>
              <a:t>book</a:t>
            </a:r>
            <a:br>
              <a:rPr lang="en-US" dirty="0">
                <a:solidFill>
                  <a:srgbClr val="006600"/>
                </a:solidFill>
                <a:latin typeface="Arial" charset="0"/>
              </a:rPr>
            </a:br>
            <a:r>
              <a:rPr lang="en-US" u="sng" dirty="0">
                <a:latin typeface="Arial" charset="0"/>
              </a:rPr>
              <a:t>where</a:t>
            </a:r>
            <a:r>
              <a:rPr lang="en-US" dirty="0">
                <a:solidFill>
                  <a:srgbClr val="006600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rgbClr val="FF33CC"/>
                </a:solidFill>
                <a:latin typeface="Arial" charset="0"/>
              </a:rPr>
              <a:t>count</a:t>
            </a:r>
            <a:r>
              <a:rPr lang="en-US" dirty="0" err="1">
                <a:latin typeface="Arial" charset="0"/>
              </a:rPr>
              <a:t>(</a:t>
            </a:r>
            <a:r>
              <a:rPr lang="en-US" dirty="0" err="1">
                <a:solidFill>
                  <a:schemeClr val="accent2"/>
                </a:solidFill>
                <a:latin typeface="Arial" charset="0"/>
              </a:rPr>
              <a:t>$x</a:t>
            </a:r>
            <a:r>
              <a:rPr lang="en-US" dirty="0">
                <a:latin typeface="Arial" charset="0"/>
              </a:rPr>
              <a:t>/</a:t>
            </a:r>
            <a:r>
              <a:rPr lang="en-US" dirty="0">
                <a:solidFill>
                  <a:srgbClr val="006600"/>
                </a:solidFill>
                <a:latin typeface="Arial" charset="0"/>
              </a:rPr>
              <a:t>author</a:t>
            </a:r>
            <a:r>
              <a:rPr lang="en-US" dirty="0">
                <a:latin typeface="Arial" charset="0"/>
              </a:rPr>
              <a:t>)&gt;3 </a:t>
            </a:r>
            <a:br>
              <a:rPr lang="en-US" dirty="0">
                <a:latin typeface="Arial" charset="0"/>
              </a:rPr>
            </a:br>
            <a:r>
              <a:rPr lang="en-US" u="sng" dirty="0">
                <a:latin typeface="Arial" charset="0"/>
              </a:rPr>
              <a:t>return</a:t>
            </a:r>
            <a:r>
              <a:rPr lang="en-US" dirty="0">
                <a:latin typeface="Arial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Arial" charset="0"/>
              </a:rPr>
              <a:t>$</a:t>
            </a:r>
            <a:r>
              <a:rPr lang="en-US" dirty="0" err="1">
                <a:solidFill>
                  <a:schemeClr val="accent2"/>
                </a:solidFill>
                <a:latin typeface="Arial" charset="0"/>
              </a:rPr>
              <a:t>x</a:t>
            </a:r>
            <a:endParaRPr lang="en-US" dirty="0">
              <a:latin typeface="Arial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FBB736-5DC5-1E49-9AF2-BA683551F571}" type="slidenum">
              <a:rPr lang="en-US"/>
              <a:pPr/>
              <a:t>84</a:t>
            </a:fld>
            <a:endParaRPr lang="en-US"/>
          </a:p>
        </p:txBody>
      </p:sp>
      <p:sp>
        <p:nvSpPr>
          <p:cNvPr id="153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Aggregates</a:t>
            </a:r>
          </a:p>
        </p:txBody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Same thing:</a:t>
            </a:r>
          </a:p>
        </p:txBody>
      </p:sp>
      <p:sp>
        <p:nvSpPr>
          <p:cNvPr id="351236" name="Rectangle 4"/>
          <p:cNvSpPr>
            <a:spLocks noChangeArrowheads="1"/>
          </p:cNvSpPr>
          <p:nvPr/>
        </p:nvSpPr>
        <p:spPr bwMode="auto">
          <a:xfrm>
            <a:off x="228600" y="2971800"/>
            <a:ext cx="7716838" cy="8302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 dirty="0">
                <a:latin typeface="Arial" charset="0"/>
              </a:rPr>
              <a:t>for</a:t>
            </a:r>
            <a:r>
              <a:rPr lang="en-US" dirty="0">
                <a:latin typeface="Arial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Arial" charset="0"/>
              </a:rPr>
              <a:t>$</a:t>
            </a:r>
            <a:r>
              <a:rPr lang="en-US" dirty="0" err="1">
                <a:solidFill>
                  <a:schemeClr val="accent2"/>
                </a:solidFill>
                <a:latin typeface="Arial" charset="0"/>
              </a:rPr>
              <a:t>x</a:t>
            </a:r>
            <a:r>
              <a:rPr lang="en-US" dirty="0">
                <a:latin typeface="Arial" charset="0"/>
              </a:rPr>
              <a:t> in </a:t>
            </a:r>
            <a:r>
              <a:rPr lang="en-US" dirty="0" err="1">
                <a:latin typeface="Arial" charset="0"/>
                <a:ea typeface="Arial"/>
                <a:cs typeface="Arial"/>
              </a:rPr>
              <a:t>document("bib.xml")</a:t>
            </a:r>
            <a:r>
              <a:rPr lang="en-US" dirty="0" err="1">
                <a:latin typeface="Arial" charset="0"/>
              </a:rPr>
              <a:t>/</a:t>
            </a:r>
            <a:r>
              <a:rPr lang="en-US" dirty="0" err="1">
                <a:solidFill>
                  <a:srgbClr val="006600"/>
                </a:solidFill>
                <a:latin typeface="Arial" charset="0"/>
              </a:rPr>
              <a:t>bib</a:t>
            </a:r>
            <a:r>
              <a:rPr lang="en-US" dirty="0" err="1">
                <a:latin typeface="Arial" charset="0"/>
              </a:rPr>
              <a:t>/</a:t>
            </a:r>
            <a:r>
              <a:rPr lang="en-US" dirty="0" err="1">
                <a:solidFill>
                  <a:srgbClr val="006600"/>
                </a:solidFill>
                <a:latin typeface="Arial" charset="0"/>
              </a:rPr>
              <a:t>book</a:t>
            </a:r>
            <a:r>
              <a:rPr lang="en-US" dirty="0" err="1">
                <a:latin typeface="Arial" charset="0"/>
              </a:rPr>
              <a:t>[</a:t>
            </a:r>
            <a:r>
              <a:rPr lang="en-US" dirty="0" err="1">
                <a:solidFill>
                  <a:srgbClr val="FF33CC"/>
                </a:solidFill>
                <a:latin typeface="Arial" charset="0"/>
              </a:rPr>
              <a:t>count</a:t>
            </a:r>
            <a:r>
              <a:rPr lang="en-US" dirty="0" err="1">
                <a:latin typeface="Arial" charset="0"/>
              </a:rPr>
              <a:t>(</a:t>
            </a:r>
            <a:r>
              <a:rPr lang="en-US" dirty="0" err="1">
                <a:solidFill>
                  <a:srgbClr val="006600"/>
                </a:solidFill>
                <a:latin typeface="Arial" charset="0"/>
              </a:rPr>
              <a:t>author</a:t>
            </a:r>
            <a:r>
              <a:rPr lang="en-US" dirty="0">
                <a:latin typeface="Arial" charset="0"/>
              </a:rPr>
              <a:t>)&gt;3] </a:t>
            </a:r>
            <a:br>
              <a:rPr lang="en-US" dirty="0">
                <a:latin typeface="Arial" charset="0"/>
              </a:rPr>
            </a:br>
            <a:r>
              <a:rPr lang="en-US" u="sng" dirty="0">
                <a:latin typeface="Arial" charset="0"/>
              </a:rPr>
              <a:t>return</a:t>
            </a:r>
            <a:r>
              <a:rPr lang="en-US" dirty="0">
                <a:latin typeface="Arial" charset="0"/>
              </a:rPr>
              <a:t>  </a:t>
            </a:r>
            <a:r>
              <a:rPr lang="en-US" dirty="0">
                <a:solidFill>
                  <a:schemeClr val="accent2"/>
                </a:solidFill>
                <a:latin typeface="Arial" charset="0"/>
              </a:rPr>
              <a:t>$</a:t>
            </a:r>
            <a:r>
              <a:rPr lang="en-US" dirty="0" err="1">
                <a:solidFill>
                  <a:schemeClr val="accent2"/>
                </a:solidFill>
                <a:latin typeface="Arial" charset="0"/>
              </a:rPr>
              <a:t>x</a:t>
            </a:r>
            <a:endParaRPr lang="en-US" dirty="0">
              <a:latin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033655A-132D-F642-BBDB-410256A6F500}" type="slidenum">
              <a:rPr lang="en-US"/>
              <a:pPr/>
              <a:t>85</a:t>
            </a:fld>
            <a:endParaRPr lang="en-US"/>
          </a:p>
        </p:txBody>
      </p:sp>
      <p:sp>
        <p:nvSpPr>
          <p:cNvPr id="155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Aggregates</a:t>
            </a:r>
          </a:p>
        </p:txBody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Print all authors who published more than 3 books</a:t>
            </a:r>
          </a:p>
        </p:txBody>
      </p:sp>
      <p:sp>
        <p:nvSpPr>
          <p:cNvPr id="353284" name="Rectangle 4"/>
          <p:cNvSpPr>
            <a:spLocks noChangeArrowheads="1"/>
          </p:cNvSpPr>
          <p:nvPr/>
        </p:nvSpPr>
        <p:spPr bwMode="auto">
          <a:xfrm>
            <a:off x="914400" y="3505200"/>
            <a:ext cx="6735763" cy="15700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 dirty="0">
                <a:latin typeface="Arial" charset="0"/>
              </a:rPr>
              <a:t>for</a:t>
            </a:r>
            <a:r>
              <a:rPr lang="en-US" dirty="0">
                <a:latin typeface="Arial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Arial" charset="0"/>
              </a:rPr>
              <a:t>$</a:t>
            </a:r>
            <a:r>
              <a:rPr lang="en-US" dirty="0" err="1">
                <a:solidFill>
                  <a:schemeClr val="accent2"/>
                </a:solidFill>
                <a:latin typeface="Arial" charset="0"/>
              </a:rPr>
              <a:t>b</a:t>
            </a:r>
            <a:r>
              <a:rPr lang="en-US" dirty="0">
                <a:latin typeface="Arial" charset="0"/>
              </a:rPr>
              <a:t> in </a:t>
            </a:r>
            <a:r>
              <a:rPr lang="en-US" dirty="0" err="1">
                <a:latin typeface="Arial" charset="0"/>
                <a:ea typeface="Arial"/>
                <a:cs typeface="Arial"/>
              </a:rPr>
              <a:t>document("bib.xml</a:t>
            </a:r>
            <a:r>
              <a:rPr lang="en-US" dirty="0">
                <a:latin typeface="Arial" charset="0"/>
                <a:ea typeface="Arial"/>
                <a:cs typeface="Arial"/>
              </a:rPr>
              <a:t>")</a:t>
            </a:r>
            <a:r>
              <a:rPr lang="en-US" dirty="0">
                <a:latin typeface="Arial" charset="0"/>
              </a:rPr>
              <a:t>/</a:t>
            </a:r>
            <a:r>
              <a:rPr lang="en-US" dirty="0">
                <a:solidFill>
                  <a:srgbClr val="006600"/>
                </a:solidFill>
                <a:latin typeface="Arial" charset="0"/>
              </a:rPr>
              <a:t>bib,</a:t>
            </a:r>
            <a:r>
              <a:rPr lang="en-US" dirty="0">
                <a:solidFill>
                  <a:schemeClr val="accent2"/>
                </a:solidFill>
                <a:latin typeface="Arial" charset="0"/>
              </a:rPr>
              <a:t/>
            </a:r>
            <a:br>
              <a:rPr lang="en-US" dirty="0">
                <a:solidFill>
                  <a:schemeClr val="accent2"/>
                </a:solidFill>
                <a:latin typeface="Arial" charset="0"/>
              </a:rPr>
            </a:br>
            <a:r>
              <a:rPr lang="en-US" dirty="0">
                <a:solidFill>
                  <a:schemeClr val="accent2"/>
                </a:solidFill>
                <a:latin typeface="Arial" charset="0"/>
              </a:rPr>
              <a:t>         $a</a:t>
            </a:r>
            <a:r>
              <a:rPr lang="en-US" dirty="0">
                <a:solidFill>
                  <a:srgbClr val="006600"/>
                </a:solidFill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in</a:t>
            </a:r>
            <a:r>
              <a:rPr lang="en-US" dirty="0">
                <a:solidFill>
                  <a:srgbClr val="006600"/>
                </a:solidFill>
                <a:latin typeface="Arial" charset="0"/>
              </a:rPr>
              <a:t> </a:t>
            </a:r>
            <a:r>
              <a:rPr lang="en-US" dirty="0">
                <a:solidFill>
                  <a:srgbClr val="FF33CC"/>
                </a:solidFill>
                <a:latin typeface="Arial" charset="0"/>
              </a:rPr>
              <a:t>distinct-</a:t>
            </a:r>
            <a:r>
              <a:rPr lang="en-US" dirty="0" err="1">
                <a:solidFill>
                  <a:srgbClr val="FF33CC"/>
                </a:solidFill>
                <a:latin typeface="Arial" charset="0"/>
              </a:rPr>
              <a:t>values</a:t>
            </a:r>
            <a:r>
              <a:rPr lang="en-US" dirty="0" err="1">
                <a:solidFill>
                  <a:srgbClr val="006600"/>
                </a:solidFill>
                <a:latin typeface="Arial" charset="0"/>
              </a:rPr>
              <a:t>(</a:t>
            </a:r>
            <a:r>
              <a:rPr lang="en-US" dirty="0" err="1">
                <a:solidFill>
                  <a:schemeClr val="accent2"/>
                </a:solidFill>
                <a:latin typeface="Arial" charset="0"/>
              </a:rPr>
              <a:t>$b</a:t>
            </a:r>
            <a:r>
              <a:rPr lang="en-US" dirty="0">
                <a:solidFill>
                  <a:srgbClr val="006600"/>
                </a:solidFill>
                <a:latin typeface="Arial" charset="0"/>
              </a:rPr>
              <a:t>/book/author/</a:t>
            </a:r>
            <a:r>
              <a:rPr lang="en-US" dirty="0">
                <a:latin typeface="Arial" charset="0"/>
              </a:rPr>
              <a:t>text())</a:t>
            </a:r>
            <a:br>
              <a:rPr lang="en-US" dirty="0">
                <a:latin typeface="Arial" charset="0"/>
              </a:rPr>
            </a:br>
            <a:r>
              <a:rPr lang="en-US" u="sng" dirty="0">
                <a:latin typeface="Arial" charset="0"/>
              </a:rPr>
              <a:t>where</a:t>
            </a:r>
            <a:r>
              <a:rPr lang="en-US" dirty="0">
                <a:solidFill>
                  <a:srgbClr val="006600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rgbClr val="FF33CC"/>
                </a:solidFill>
                <a:latin typeface="Arial" charset="0"/>
              </a:rPr>
              <a:t>count</a:t>
            </a:r>
            <a:r>
              <a:rPr lang="en-US" dirty="0" err="1">
                <a:latin typeface="Arial" charset="0"/>
              </a:rPr>
              <a:t>(</a:t>
            </a:r>
            <a:r>
              <a:rPr lang="en-US" dirty="0" err="1">
                <a:solidFill>
                  <a:schemeClr val="accent2"/>
                </a:solidFill>
                <a:latin typeface="Arial" charset="0"/>
              </a:rPr>
              <a:t>$b</a:t>
            </a:r>
            <a:r>
              <a:rPr lang="en-US" dirty="0" err="1">
                <a:latin typeface="Arial" charset="0"/>
              </a:rPr>
              <a:t>/</a:t>
            </a:r>
            <a:r>
              <a:rPr lang="en-US" dirty="0" err="1">
                <a:solidFill>
                  <a:srgbClr val="006600"/>
                </a:solidFill>
                <a:latin typeface="Arial" charset="0"/>
              </a:rPr>
              <a:t>book[author/</a:t>
            </a:r>
            <a:r>
              <a:rPr lang="en-US" dirty="0" err="1">
                <a:latin typeface="Arial" charset="0"/>
              </a:rPr>
              <a:t>tex</a:t>
            </a:r>
            <a:r>
              <a:rPr lang="en-US" dirty="0" err="1">
                <a:solidFill>
                  <a:srgbClr val="006600"/>
                </a:solidFill>
                <a:latin typeface="Arial" charset="0"/>
              </a:rPr>
              <a:t>t</a:t>
            </a:r>
            <a:r>
              <a:rPr lang="en-US" dirty="0">
                <a:latin typeface="Arial" charset="0"/>
              </a:rPr>
              <a:t>()=</a:t>
            </a:r>
            <a:r>
              <a:rPr lang="en-US" dirty="0">
                <a:solidFill>
                  <a:schemeClr val="accent2"/>
                </a:solidFill>
                <a:latin typeface="Arial" charset="0"/>
              </a:rPr>
              <a:t>$a]</a:t>
            </a:r>
            <a:r>
              <a:rPr lang="en-US" dirty="0">
                <a:latin typeface="Arial" charset="0"/>
              </a:rPr>
              <a:t>)&gt;3 </a:t>
            </a:r>
            <a:br>
              <a:rPr lang="en-US" dirty="0">
                <a:latin typeface="Arial" charset="0"/>
              </a:rPr>
            </a:br>
            <a:r>
              <a:rPr lang="en-US" u="sng" dirty="0">
                <a:latin typeface="Arial" charset="0"/>
              </a:rPr>
              <a:t>return</a:t>
            </a:r>
            <a:r>
              <a:rPr lang="en-US" dirty="0">
                <a:latin typeface="Arial" charset="0"/>
              </a:rPr>
              <a:t> &lt;</a:t>
            </a:r>
            <a:r>
              <a:rPr lang="en-US" dirty="0">
                <a:solidFill>
                  <a:srgbClr val="006600"/>
                </a:solidFill>
                <a:latin typeface="Arial" charset="0"/>
              </a:rPr>
              <a:t>author</a:t>
            </a:r>
            <a:r>
              <a:rPr lang="en-US" dirty="0">
                <a:latin typeface="Arial" charset="0"/>
              </a:rPr>
              <a:t>&gt; { </a:t>
            </a:r>
            <a:r>
              <a:rPr lang="en-US" dirty="0">
                <a:solidFill>
                  <a:schemeClr val="accent2"/>
                </a:solidFill>
                <a:latin typeface="Arial" charset="0"/>
              </a:rPr>
              <a:t>$a </a:t>
            </a:r>
            <a:r>
              <a:rPr lang="en-US" dirty="0">
                <a:latin typeface="Arial" charset="0"/>
              </a:rPr>
              <a:t>}</a:t>
            </a:r>
            <a:r>
              <a:rPr lang="en-US" dirty="0">
                <a:solidFill>
                  <a:schemeClr val="accent2"/>
                </a:solidFill>
                <a:latin typeface="Arial" charset="0"/>
              </a:rPr>
              <a:t> &lt;/</a:t>
            </a:r>
            <a:r>
              <a:rPr lang="en-US" dirty="0">
                <a:solidFill>
                  <a:srgbClr val="006600"/>
                </a:solidFill>
                <a:latin typeface="Arial" charset="0"/>
              </a:rPr>
              <a:t>author</a:t>
            </a:r>
            <a:r>
              <a:rPr lang="en-US" dirty="0">
                <a:solidFill>
                  <a:schemeClr val="accent2"/>
                </a:solidFill>
                <a:latin typeface="Arial" charset="0"/>
              </a:rPr>
              <a:t>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67084A-0549-A042-B3EC-1E948AEFB4AD}" type="slidenum">
              <a:rPr lang="en-US"/>
              <a:pPr/>
              <a:t>86</a:t>
            </a:fld>
            <a:endParaRPr lang="en-US"/>
          </a:p>
        </p:txBody>
      </p:sp>
      <p:sp>
        <p:nvSpPr>
          <p:cNvPr id="157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Flattening</a:t>
            </a:r>
          </a:p>
        </p:txBody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“Flatten” the authors, i.e. return a list of (author, title) pairs</a:t>
            </a:r>
          </a:p>
        </p:txBody>
      </p:sp>
      <p:sp>
        <p:nvSpPr>
          <p:cNvPr id="357380" name="Rectangle 4"/>
          <p:cNvSpPr>
            <a:spLocks noChangeArrowheads="1"/>
          </p:cNvSpPr>
          <p:nvPr/>
        </p:nvSpPr>
        <p:spPr bwMode="auto">
          <a:xfrm>
            <a:off x="76200" y="3352800"/>
            <a:ext cx="5487988" cy="26781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 dirty="0">
                <a:latin typeface="Arial" charset="0"/>
              </a:rPr>
              <a:t>for</a:t>
            </a:r>
            <a:r>
              <a:rPr lang="en-US" dirty="0">
                <a:latin typeface="Arial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Arial" charset="0"/>
              </a:rPr>
              <a:t>$</a:t>
            </a:r>
            <a:r>
              <a:rPr lang="en-US" dirty="0" err="1">
                <a:solidFill>
                  <a:schemeClr val="accent2"/>
                </a:solidFill>
                <a:latin typeface="Arial" charset="0"/>
              </a:rPr>
              <a:t>b</a:t>
            </a:r>
            <a:r>
              <a:rPr lang="en-US" dirty="0">
                <a:latin typeface="Arial" charset="0"/>
              </a:rPr>
              <a:t> </a:t>
            </a:r>
            <a:r>
              <a:rPr lang="en-US" u="sng" dirty="0">
                <a:latin typeface="Arial" charset="0"/>
              </a:rPr>
              <a:t>in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  <a:ea typeface="Arial"/>
                <a:cs typeface="Arial"/>
              </a:rPr>
              <a:t>document("bib.xml</a:t>
            </a:r>
            <a:r>
              <a:rPr lang="en-US" dirty="0">
                <a:latin typeface="Arial" charset="0"/>
                <a:ea typeface="Arial"/>
                <a:cs typeface="Arial"/>
              </a:rPr>
              <a:t>")</a:t>
            </a:r>
            <a:r>
              <a:rPr lang="en-US" dirty="0">
                <a:latin typeface="Arial" charset="0"/>
              </a:rPr>
              <a:t>/</a:t>
            </a:r>
            <a:r>
              <a:rPr lang="en-US" dirty="0">
                <a:solidFill>
                  <a:srgbClr val="006600"/>
                </a:solidFill>
                <a:latin typeface="Arial" charset="0"/>
              </a:rPr>
              <a:t>bib</a:t>
            </a:r>
            <a:r>
              <a:rPr lang="en-US" dirty="0">
                <a:latin typeface="Arial" charset="0"/>
              </a:rPr>
              <a:t>/</a:t>
            </a:r>
            <a:r>
              <a:rPr lang="en-US" dirty="0">
                <a:solidFill>
                  <a:srgbClr val="006600"/>
                </a:solidFill>
                <a:latin typeface="Arial" charset="0"/>
              </a:rPr>
              <a:t>book,</a:t>
            </a:r>
            <a:br>
              <a:rPr lang="en-US" dirty="0">
                <a:solidFill>
                  <a:srgbClr val="006600"/>
                </a:solidFill>
                <a:latin typeface="Arial" charset="0"/>
              </a:rPr>
            </a:br>
            <a:r>
              <a:rPr lang="en-US" dirty="0">
                <a:solidFill>
                  <a:srgbClr val="006600"/>
                </a:solidFill>
                <a:latin typeface="Arial" charset="0"/>
              </a:rPr>
              <a:t>        </a:t>
            </a:r>
            <a:r>
              <a:rPr lang="en-US" dirty="0">
                <a:latin typeface="Arial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Arial" charset="0"/>
              </a:rPr>
              <a:t>$</a:t>
            </a:r>
            <a:r>
              <a:rPr lang="en-US" dirty="0" err="1">
                <a:solidFill>
                  <a:schemeClr val="accent2"/>
                </a:solidFill>
                <a:latin typeface="Arial" charset="0"/>
              </a:rPr>
              <a:t>x</a:t>
            </a:r>
            <a:r>
              <a:rPr lang="en-US" dirty="0">
                <a:latin typeface="Arial" charset="0"/>
              </a:rPr>
              <a:t> </a:t>
            </a:r>
            <a:r>
              <a:rPr lang="en-US" u="sng" dirty="0">
                <a:latin typeface="Arial" charset="0"/>
              </a:rPr>
              <a:t>in</a:t>
            </a:r>
            <a:r>
              <a:rPr lang="en-US" dirty="0">
                <a:latin typeface="Arial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Arial" charset="0"/>
              </a:rPr>
              <a:t>$</a:t>
            </a:r>
            <a:r>
              <a:rPr lang="en-US" dirty="0" err="1">
                <a:solidFill>
                  <a:schemeClr val="accent2"/>
                </a:solidFill>
                <a:latin typeface="Arial" charset="0"/>
              </a:rPr>
              <a:t>b</a:t>
            </a:r>
            <a:r>
              <a:rPr lang="en-US" dirty="0">
                <a:latin typeface="Arial" charset="0"/>
              </a:rPr>
              <a:t>/</a:t>
            </a:r>
            <a:r>
              <a:rPr lang="en-US" dirty="0">
                <a:solidFill>
                  <a:srgbClr val="006600"/>
                </a:solidFill>
                <a:latin typeface="Arial" charset="0"/>
              </a:rPr>
              <a:t>title</a:t>
            </a:r>
            <a:r>
              <a:rPr lang="en-US" dirty="0">
                <a:latin typeface="Arial" charset="0"/>
              </a:rPr>
              <a:t>/text(),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         </a:t>
            </a:r>
            <a:r>
              <a:rPr lang="en-US" dirty="0">
                <a:solidFill>
                  <a:schemeClr val="accent2"/>
                </a:solidFill>
                <a:latin typeface="Arial" charset="0"/>
              </a:rPr>
              <a:t>$</a:t>
            </a:r>
            <a:r>
              <a:rPr lang="en-US" dirty="0" err="1">
                <a:solidFill>
                  <a:schemeClr val="accent2"/>
                </a:solidFill>
                <a:latin typeface="Arial" charset="0"/>
              </a:rPr>
              <a:t>y</a:t>
            </a:r>
            <a:r>
              <a:rPr lang="en-US" dirty="0">
                <a:latin typeface="Arial" charset="0"/>
              </a:rPr>
              <a:t> </a:t>
            </a:r>
            <a:r>
              <a:rPr lang="en-US" u="sng" dirty="0">
                <a:latin typeface="Arial" charset="0"/>
              </a:rPr>
              <a:t>in</a:t>
            </a:r>
            <a:r>
              <a:rPr lang="en-US" dirty="0">
                <a:latin typeface="Arial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Arial" charset="0"/>
              </a:rPr>
              <a:t>$</a:t>
            </a:r>
            <a:r>
              <a:rPr lang="en-US" dirty="0" err="1">
                <a:solidFill>
                  <a:schemeClr val="accent2"/>
                </a:solidFill>
                <a:latin typeface="Arial" charset="0"/>
              </a:rPr>
              <a:t>b</a:t>
            </a:r>
            <a:r>
              <a:rPr lang="en-US" dirty="0">
                <a:latin typeface="Arial" charset="0"/>
              </a:rPr>
              <a:t>/</a:t>
            </a:r>
            <a:r>
              <a:rPr lang="en-US" dirty="0">
                <a:solidFill>
                  <a:srgbClr val="006600"/>
                </a:solidFill>
                <a:latin typeface="Arial" charset="0"/>
              </a:rPr>
              <a:t>author</a:t>
            </a:r>
            <a:r>
              <a:rPr lang="en-US" dirty="0">
                <a:latin typeface="Arial" charset="0"/>
              </a:rPr>
              <a:t>/text()</a:t>
            </a:r>
            <a:br>
              <a:rPr lang="en-US" dirty="0">
                <a:latin typeface="Arial" charset="0"/>
              </a:rPr>
            </a:br>
            <a:r>
              <a:rPr lang="en-US" u="sng" dirty="0">
                <a:latin typeface="Arial" charset="0"/>
              </a:rPr>
              <a:t>return</a:t>
            </a:r>
            <a:r>
              <a:rPr lang="en-US" dirty="0">
                <a:latin typeface="Arial" charset="0"/>
              </a:rPr>
              <a:t> &lt;</a:t>
            </a:r>
            <a:r>
              <a:rPr lang="en-US" dirty="0">
                <a:solidFill>
                  <a:srgbClr val="006600"/>
                </a:solidFill>
                <a:latin typeface="Arial" charset="0"/>
              </a:rPr>
              <a:t>answer</a:t>
            </a:r>
            <a:r>
              <a:rPr lang="en-US" dirty="0">
                <a:latin typeface="Arial" charset="0"/>
              </a:rPr>
              <a:t>&gt;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                      &lt;</a:t>
            </a:r>
            <a:r>
              <a:rPr lang="en-US" dirty="0">
                <a:solidFill>
                  <a:srgbClr val="006600"/>
                </a:solidFill>
                <a:latin typeface="Arial" charset="0"/>
              </a:rPr>
              <a:t>title</a:t>
            </a:r>
            <a:r>
              <a:rPr lang="en-US" dirty="0">
                <a:latin typeface="Arial" charset="0"/>
              </a:rPr>
              <a:t>&gt; { $</a:t>
            </a:r>
            <a:r>
              <a:rPr lang="en-US" dirty="0" err="1">
                <a:latin typeface="Arial" charset="0"/>
              </a:rPr>
              <a:t>x</a:t>
            </a:r>
            <a:r>
              <a:rPr lang="en-US" dirty="0">
                <a:latin typeface="Arial" charset="0"/>
              </a:rPr>
              <a:t> } &lt;/</a:t>
            </a:r>
            <a:r>
              <a:rPr lang="en-US" dirty="0">
                <a:solidFill>
                  <a:srgbClr val="006600"/>
                </a:solidFill>
                <a:latin typeface="Arial" charset="0"/>
              </a:rPr>
              <a:t>title</a:t>
            </a:r>
            <a:r>
              <a:rPr lang="en-US" dirty="0">
                <a:latin typeface="Arial" charset="0"/>
              </a:rPr>
              <a:t>&gt;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                      &lt;</a:t>
            </a:r>
            <a:r>
              <a:rPr lang="en-US" dirty="0">
                <a:solidFill>
                  <a:srgbClr val="006600"/>
                </a:solidFill>
                <a:latin typeface="Arial" charset="0"/>
              </a:rPr>
              <a:t>author</a:t>
            </a:r>
            <a:r>
              <a:rPr lang="en-US" dirty="0">
                <a:latin typeface="Arial" charset="0"/>
              </a:rPr>
              <a:t>&gt; { $</a:t>
            </a:r>
            <a:r>
              <a:rPr lang="en-US" dirty="0" err="1">
                <a:latin typeface="Arial" charset="0"/>
              </a:rPr>
              <a:t>y</a:t>
            </a:r>
            <a:r>
              <a:rPr lang="en-US" dirty="0">
                <a:latin typeface="Arial" charset="0"/>
              </a:rPr>
              <a:t> } &lt;/</a:t>
            </a:r>
            <a:r>
              <a:rPr lang="en-US" dirty="0">
                <a:solidFill>
                  <a:srgbClr val="006600"/>
                </a:solidFill>
                <a:latin typeface="Arial" charset="0"/>
              </a:rPr>
              <a:t>author</a:t>
            </a:r>
            <a:r>
              <a:rPr lang="en-US" dirty="0">
                <a:latin typeface="Arial" charset="0"/>
              </a:rPr>
              <a:t>&gt;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                 &lt;/</a:t>
            </a:r>
            <a:r>
              <a:rPr lang="en-US" dirty="0">
                <a:solidFill>
                  <a:srgbClr val="006600"/>
                </a:solidFill>
                <a:latin typeface="Arial" charset="0"/>
              </a:rPr>
              <a:t>answer</a:t>
            </a:r>
            <a:r>
              <a:rPr lang="en-US" dirty="0">
                <a:latin typeface="Arial" charset="0"/>
              </a:rPr>
              <a:t>&gt;</a:t>
            </a:r>
          </a:p>
        </p:txBody>
      </p:sp>
      <p:sp>
        <p:nvSpPr>
          <p:cNvPr id="157702" name="Text Box 5"/>
          <p:cNvSpPr txBox="1">
            <a:spLocks noChangeArrowheads="1"/>
          </p:cNvSpPr>
          <p:nvPr/>
        </p:nvSpPr>
        <p:spPr bwMode="auto">
          <a:xfrm>
            <a:off x="6096000" y="3429000"/>
            <a:ext cx="3087688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Arial" charset="0"/>
              </a:rPr>
              <a:t>Result:</a:t>
            </a:r>
            <a:br>
              <a:rPr lang="en-US" sz="2000">
                <a:latin typeface="Arial" charset="0"/>
              </a:rPr>
            </a:br>
            <a:r>
              <a:rPr lang="en-US" sz="2000">
                <a:latin typeface="Arial" charset="0"/>
              </a:rPr>
              <a:t>&lt;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answer</a:t>
            </a:r>
            <a:r>
              <a:rPr lang="en-US" sz="2000">
                <a:latin typeface="Arial" charset="0"/>
              </a:rPr>
              <a:t>&gt;</a:t>
            </a:r>
            <a:br>
              <a:rPr lang="en-US" sz="2000">
                <a:latin typeface="Arial" charset="0"/>
              </a:rPr>
            </a:br>
            <a:r>
              <a:rPr lang="en-US" sz="2000">
                <a:latin typeface="Arial" charset="0"/>
              </a:rPr>
              <a:t>    &lt;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title</a:t>
            </a:r>
            <a:r>
              <a:rPr lang="en-US" sz="2000">
                <a:latin typeface="Arial" charset="0"/>
              </a:rPr>
              <a:t>&gt; abc &lt;/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title</a:t>
            </a:r>
            <a:r>
              <a:rPr lang="en-US" sz="2000">
                <a:latin typeface="Arial" charset="0"/>
              </a:rPr>
              <a:t>&gt;</a:t>
            </a:r>
          </a:p>
          <a:p>
            <a:r>
              <a:rPr lang="en-US" sz="2000">
                <a:latin typeface="Arial" charset="0"/>
              </a:rPr>
              <a:t>    &lt;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author</a:t>
            </a:r>
            <a:r>
              <a:rPr lang="en-US" sz="2000">
                <a:latin typeface="Arial" charset="0"/>
              </a:rPr>
              <a:t>&gt; efg &lt;/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author</a:t>
            </a:r>
            <a:r>
              <a:rPr lang="en-US" sz="2000">
                <a:latin typeface="Arial" charset="0"/>
              </a:rPr>
              <a:t>&gt;</a:t>
            </a:r>
            <a:br>
              <a:rPr lang="en-US" sz="2000">
                <a:latin typeface="Arial" charset="0"/>
              </a:rPr>
            </a:br>
            <a:r>
              <a:rPr lang="en-US" sz="2000">
                <a:latin typeface="Arial" charset="0"/>
              </a:rPr>
              <a:t>&lt;/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answer</a:t>
            </a:r>
            <a:r>
              <a:rPr lang="en-US" sz="2000">
                <a:latin typeface="Arial" charset="0"/>
              </a:rPr>
              <a:t>&gt;</a:t>
            </a:r>
            <a:br>
              <a:rPr lang="en-US" sz="2000">
                <a:latin typeface="Arial" charset="0"/>
              </a:rPr>
            </a:br>
            <a:r>
              <a:rPr lang="en-US" sz="2000">
                <a:latin typeface="Arial" charset="0"/>
              </a:rPr>
              <a:t>&lt;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answer</a:t>
            </a:r>
            <a:r>
              <a:rPr lang="en-US" sz="2000">
                <a:latin typeface="Arial" charset="0"/>
              </a:rPr>
              <a:t>&gt;</a:t>
            </a:r>
            <a:br>
              <a:rPr lang="en-US" sz="2000">
                <a:latin typeface="Arial" charset="0"/>
              </a:rPr>
            </a:br>
            <a:r>
              <a:rPr lang="en-US" sz="2000">
                <a:latin typeface="Arial" charset="0"/>
              </a:rPr>
              <a:t>    &lt;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title</a:t>
            </a:r>
            <a:r>
              <a:rPr lang="en-US" sz="2000">
                <a:latin typeface="Arial" charset="0"/>
              </a:rPr>
              <a:t>&gt; abc &lt;/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title</a:t>
            </a:r>
            <a:r>
              <a:rPr lang="en-US" sz="2000">
                <a:latin typeface="Arial" charset="0"/>
              </a:rPr>
              <a:t>&gt;</a:t>
            </a:r>
          </a:p>
          <a:p>
            <a:r>
              <a:rPr lang="en-US" sz="2000">
                <a:latin typeface="Arial" charset="0"/>
              </a:rPr>
              <a:t>    &lt;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author</a:t>
            </a:r>
            <a:r>
              <a:rPr lang="en-US" sz="2000">
                <a:latin typeface="Arial" charset="0"/>
              </a:rPr>
              <a:t>&gt; hkj &lt;/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author</a:t>
            </a:r>
            <a:r>
              <a:rPr lang="en-US" sz="2000">
                <a:latin typeface="Arial" charset="0"/>
              </a:rPr>
              <a:t>&gt;</a:t>
            </a:r>
            <a:br>
              <a:rPr lang="en-US" sz="2000">
                <a:latin typeface="Arial" charset="0"/>
              </a:rPr>
            </a:br>
            <a:r>
              <a:rPr lang="en-US" sz="2000">
                <a:latin typeface="Arial" charset="0"/>
              </a:rPr>
              <a:t>&lt;/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answer</a:t>
            </a:r>
            <a:r>
              <a:rPr lang="en-US" sz="2000">
                <a:latin typeface="Arial" charset="0"/>
              </a:rPr>
              <a:t>&gt;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1913" y="3213100"/>
            <a:ext cx="6283325" cy="34163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 dirty="0">
                <a:latin typeface="Arial" charset="0"/>
              </a:rPr>
              <a:t>for</a:t>
            </a:r>
            <a:r>
              <a:rPr lang="en-US" dirty="0">
                <a:latin typeface="Arial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Arial" charset="0"/>
              </a:rPr>
              <a:t>$</a:t>
            </a:r>
            <a:r>
              <a:rPr lang="en-US" dirty="0" err="1">
                <a:solidFill>
                  <a:schemeClr val="accent2"/>
                </a:solidFill>
                <a:latin typeface="Arial" charset="0"/>
              </a:rPr>
              <a:t>b</a:t>
            </a:r>
            <a:r>
              <a:rPr lang="en-US" dirty="0">
                <a:latin typeface="Arial" charset="0"/>
              </a:rPr>
              <a:t> in </a:t>
            </a:r>
            <a:r>
              <a:rPr lang="en-US" dirty="0" err="1">
                <a:latin typeface="Arial" charset="0"/>
                <a:ea typeface="Arial"/>
                <a:cs typeface="Arial"/>
              </a:rPr>
              <a:t>document("bib.xml</a:t>
            </a:r>
            <a:r>
              <a:rPr lang="en-US" dirty="0">
                <a:latin typeface="Arial" charset="0"/>
                <a:ea typeface="Arial"/>
                <a:cs typeface="Arial"/>
              </a:rPr>
              <a:t>")</a:t>
            </a:r>
            <a:r>
              <a:rPr lang="en-US" dirty="0">
                <a:latin typeface="Arial" charset="0"/>
              </a:rPr>
              <a:t>/</a:t>
            </a:r>
            <a:r>
              <a:rPr lang="en-US" dirty="0">
                <a:solidFill>
                  <a:srgbClr val="006600"/>
                </a:solidFill>
                <a:latin typeface="Arial" charset="0"/>
              </a:rPr>
              <a:t>bib</a:t>
            </a:r>
            <a:br>
              <a:rPr lang="en-US" dirty="0">
                <a:solidFill>
                  <a:srgbClr val="006600"/>
                </a:solidFill>
                <a:latin typeface="Arial" charset="0"/>
              </a:rPr>
            </a:br>
            <a:r>
              <a:rPr lang="en-US" u="sng" dirty="0">
                <a:latin typeface="Arial" charset="0"/>
              </a:rPr>
              <a:t>let</a:t>
            </a:r>
            <a:r>
              <a:rPr lang="en-US" dirty="0">
                <a:latin typeface="Arial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Arial" charset="0"/>
              </a:rPr>
              <a:t>$a</a:t>
            </a:r>
            <a:r>
              <a:rPr lang="en-US" dirty="0">
                <a:latin typeface="Arial" charset="0"/>
              </a:rPr>
              <a:t>:=</a:t>
            </a:r>
            <a:r>
              <a:rPr lang="en-US" dirty="0">
                <a:solidFill>
                  <a:srgbClr val="FF33CC"/>
                </a:solidFill>
                <a:latin typeface="Arial" charset="0"/>
              </a:rPr>
              <a:t>distinct-</a:t>
            </a:r>
            <a:r>
              <a:rPr lang="en-US" dirty="0" err="1">
                <a:solidFill>
                  <a:srgbClr val="FF33CC"/>
                </a:solidFill>
                <a:latin typeface="Arial" charset="0"/>
              </a:rPr>
              <a:t>values</a:t>
            </a:r>
            <a:r>
              <a:rPr lang="en-US" dirty="0" err="1">
                <a:latin typeface="Arial" charset="0"/>
              </a:rPr>
              <a:t>(</a:t>
            </a:r>
            <a:r>
              <a:rPr lang="en-US" dirty="0" err="1">
                <a:solidFill>
                  <a:schemeClr val="accent2"/>
                </a:solidFill>
                <a:latin typeface="Arial" charset="0"/>
              </a:rPr>
              <a:t>$b</a:t>
            </a:r>
            <a:r>
              <a:rPr lang="en-US" dirty="0">
                <a:latin typeface="Arial" charset="0"/>
              </a:rPr>
              <a:t>/</a:t>
            </a:r>
            <a:r>
              <a:rPr lang="en-US" dirty="0">
                <a:solidFill>
                  <a:srgbClr val="006600"/>
                </a:solidFill>
                <a:latin typeface="Arial" charset="0"/>
              </a:rPr>
              <a:t>book</a:t>
            </a:r>
            <a:r>
              <a:rPr lang="en-US" dirty="0">
                <a:latin typeface="Arial" charset="0"/>
              </a:rPr>
              <a:t>/</a:t>
            </a:r>
            <a:r>
              <a:rPr lang="en-US" dirty="0">
                <a:solidFill>
                  <a:srgbClr val="006600"/>
                </a:solidFill>
                <a:latin typeface="Arial" charset="0"/>
              </a:rPr>
              <a:t>author</a:t>
            </a:r>
            <a:r>
              <a:rPr lang="en-US" dirty="0">
                <a:latin typeface="Arial" charset="0"/>
              </a:rPr>
              <a:t>/text())</a:t>
            </a:r>
            <a:r>
              <a:rPr lang="en-US" dirty="0">
                <a:solidFill>
                  <a:srgbClr val="006600"/>
                </a:solidFill>
                <a:latin typeface="Arial" charset="0"/>
              </a:rPr>
              <a:t/>
            </a:r>
            <a:br>
              <a:rPr lang="en-US" dirty="0">
                <a:solidFill>
                  <a:srgbClr val="006600"/>
                </a:solidFill>
                <a:latin typeface="Arial" charset="0"/>
              </a:rPr>
            </a:br>
            <a:r>
              <a:rPr lang="en-US" u="sng" dirty="0">
                <a:latin typeface="Arial" charset="0"/>
              </a:rPr>
              <a:t>for</a:t>
            </a:r>
            <a:r>
              <a:rPr lang="en-US" dirty="0">
                <a:latin typeface="Arial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Arial" charset="0"/>
              </a:rPr>
              <a:t>$</a:t>
            </a:r>
            <a:r>
              <a:rPr lang="en-US" dirty="0" err="1">
                <a:solidFill>
                  <a:schemeClr val="accent2"/>
                </a:solidFill>
                <a:latin typeface="Arial" charset="0"/>
              </a:rPr>
              <a:t>x</a:t>
            </a:r>
            <a:r>
              <a:rPr lang="en-US" dirty="0">
                <a:latin typeface="Arial" charset="0"/>
              </a:rPr>
              <a:t> </a:t>
            </a:r>
            <a:r>
              <a:rPr lang="en-US" u="sng" dirty="0">
                <a:latin typeface="Arial" charset="0"/>
              </a:rPr>
              <a:t>in</a:t>
            </a:r>
            <a:r>
              <a:rPr lang="en-US" dirty="0">
                <a:latin typeface="Arial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Arial" charset="0"/>
              </a:rPr>
              <a:t>$a</a:t>
            </a:r>
            <a:r>
              <a:rPr lang="en-US" dirty="0">
                <a:solidFill>
                  <a:srgbClr val="006600"/>
                </a:solidFill>
                <a:latin typeface="Arial" charset="0"/>
              </a:rPr>
              <a:t/>
            </a:r>
            <a:br>
              <a:rPr lang="en-US" dirty="0">
                <a:solidFill>
                  <a:srgbClr val="006600"/>
                </a:solidFill>
                <a:latin typeface="Arial" charset="0"/>
              </a:rPr>
            </a:br>
            <a:r>
              <a:rPr lang="en-US" u="sng" dirty="0">
                <a:latin typeface="Arial" charset="0"/>
              </a:rPr>
              <a:t>return</a:t>
            </a:r>
            <a:r>
              <a:rPr lang="en-US" dirty="0">
                <a:latin typeface="Arial" charset="0"/>
              </a:rPr>
              <a:t> 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  &lt;</a:t>
            </a:r>
            <a:r>
              <a:rPr lang="en-US" dirty="0">
                <a:solidFill>
                  <a:srgbClr val="006600"/>
                </a:solidFill>
                <a:latin typeface="Arial" charset="0"/>
              </a:rPr>
              <a:t>answer</a:t>
            </a:r>
            <a:r>
              <a:rPr lang="en-US" dirty="0">
                <a:latin typeface="Arial" charset="0"/>
              </a:rPr>
              <a:t>&gt;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     &lt;</a:t>
            </a:r>
            <a:r>
              <a:rPr lang="en-US" dirty="0">
                <a:solidFill>
                  <a:srgbClr val="006600"/>
                </a:solidFill>
                <a:latin typeface="Arial" charset="0"/>
              </a:rPr>
              <a:t>author</a:t>
            </a:r>
            <a:r>
              <a:rPr lang="en-US" dirty="0">
                <a:latin typeface="Arial" charset="0"/>
              </a:rPr>
              <a:t>&gt; { </a:t>
            </a:r>
            <a:r>
              <a:rPr lang="en-US" dirty="0">
                <a:solidFill>
                  <a:schemeClr val="accent2"/>
                </a:solidFill>
                <a:latin typeface="Arial" charset="0"/>
              </a:rPr>
              <a:t>$</a:t>
            </a:r>
            <a:r>
              <a:rPr lang="en-US" dirty="0" err="1">
                <a:solidFill>
                  <a:schemeClr val="accent2"/>
                </a:solidFill>
                <a:latin typeface="Arial" charset="0"/>
              </a:rPr>
              <a:t>x</a:t>
            </a:r>
            <a:r>
              <a:rPr lang="en-US" dirty="0">
                <a:solidFill>
                  <a:schemeClr val="accent2"/>
                </a:solidFill>
                <a:latin typeface="Arial" charset="0"/>
              </a:rPr>
              <a:t> }</a:t>
            </a:r>
            <a:r>
              <a:rPr lang="en-US" dirty="0">
                <a:latin typeface="Arial" charset="0"/>
              </a:rPr>
              <a:t> &lt;/</a:t>
            </a:r>
            <a:r>
              <a:rPr lang="en-US" dirty="0">
                <a:solidFill>
                  <a:srgbClr val="006600"/>
                </a:solidFill>
                <a:latin typeface="Arial" charset="0"/>
              </a:rPr>
              <a:t>author</a:t>
            </a:r>
            <a:r>
              <a:rPr lang="en-US" dirty="0">
                <a:latin typeface="Arial" charset="0"/>
              </a:rPr>
              <a:t>&gt;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     { </a:t>
            </a:r>
            <a:r>
              <a:rPr lang="en-US" u="sng" dirty="0">
                <a:latin typeface="Arial" charset="0"/>
              </a:rPr>
              <a:t>for</a:t>
            </a:r>
            <a:r>
              <a:rPr lang="en-US" dirty="0">
                <a:solidFill>
                  <a:srgbClr val="006600"/>
                </a:solidFill>
                <a:latin typeface="Arial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Arial" charset="0"/>
              </a:rPr>
              <a:t>$</a:t>
            </a:r>
            <a:r>
              <a:rPr lang="en-US" dirty="0" err="1">
                <a:solidFill>
                  <a:schemeClr val="accent2"/>
                </a:solidFill>
                <a:latin typeface="Arial" charset="0"/>
              </a:rPr>
              <a:t>y</a:t>
            </a:r>
            <a:r>
              <a:rPr lang="en-US" dirty="0">
                <a:latin typeface="Arial" charset="0"/>
              </a:rPr>
              <a:t> </a:t>
            </a:r>
            <a:r>
              <a:rPr lang="en-US" u="sng" dirty="0">
                <a:latin typeface="Arial" charset="0"/>
              </a:rPr>
              <a:t>in</a:t>
            </a:r>
            <a:r>
              <a:rPr lang="en-US" dirty="0">
                <a:latin typeface="Arial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Arial" charset="0"/>
              </a:rPr>
              <a:t>$</a:t>
            </a:r>
            <a:r>
              <a:rPr lang="en-US" dirty="0" err="1">
                <a:solidFill>
                  <a:schemeClr val="accent2"/>
                </a:solidFill>
                <a:latin typeface="Arial" charset="0"/>
              </a:rPr>
              <a:t>b</a:t>
            </a:r>
            <a:r>
              <a:rPr lang="en-US" dirty="0" err="1">
                <a:latin typeface="Arial" charset="0"/>
              </a:rPr>
              <a:t>/</a:t>
            </a:r>
            <a:r>
              <a:rPr lang="en-US" dirty="0" err="1">
                <a:solidFill>
                  <a:srgbClr val="006600"/>
                </a:solidFill>
                <a:latin typeface="Arial" charset="0"/>
              </a:rPr>
              <a:t>book[author</a:t>
            </a:r>
            <a:r>
              <a:rPr lang="en-US" dirty="0" err="1">
                <a:latin typeface="Arial" charset="0"/>
              </a:rPr>
              <a:t>/text</a:t>
            </a:r>
            <a:r>
              <a:rPr lang="en-US" dirty="0">
                <a:latin typeface="Arial" charset="0"/>
              </a:rPr>
              <a:t>()=</a:t>
            </a:r>
            <a:r>
              <a:rPr lang="en-US" dirty="0">
                <a:solidFill>
                  <a:schemeClr val="accent2"/>
                </a:solidFill>
                <a:latin typeface="Arial" charset="0"/>
              </a:rPr>
              <a:t>$</a:t>
            </a:r>
            <a:r>
              <a:rPr lang="en-US" dirty="0" err="1">
                <a:solidFill>
                  <a:schemeClr val="accent2"/>
                </a:solidFill>
                <a:latin typeface="Arial" charset="0"/>
              </a:rPr>
              <a:t>x</a:t>
            </a:r>
            <a:r>
              <a:rPr lang="en-US" dirty="0">
                <a:latin typeface="Arial" charset="0"/>
              </a:rPr>
              <a:t>]/</a:t>
            </a:r>
            <a:r>
              <a:rPr lang="en-US" dirty="0">
                <a:solidFill>
                  <a:srgbClr val="006600"/>
                </a:solidFill>
                <a:latin typeface="Arial" charset="0"/>
              </a:rPr>
              <a:t>title</a:t>
            </a:r>
            <a:r>
              <a:rPr lang="en-US" dirty="0">
                <a:latin typeface="Arial" charset="0"/>
              </a:rPr>
              <a:t/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        </a:t>
            </a:r>
            <a:r>
              <a:rPr lang="en-US" u="sng" dirty="0">
                <a:latin typeface="Arial" charset="0"/>
              </a:rPr>
              <a:t>return</a:t>
            </a:r>
            <a:r>
              <a:rPr lang="en-US" dirty="0">
                <a:latin typeface="Arial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Arial" charset="0"/>
              </a:rPr>
              <a:t>$</a:t>
            </a:r>
            <a:r>
              <a:rPr lang="en-US" dirty="0" err="1">
                <a:solidFill>
                  <a:schemeClr val="accent2"/>
                </a:solidFill>
                <a:latin typeface="Arial" charset="0"/>
              </a:rPr>
              <a:t>y</a:t>
            </a:r>
            <a:r>
              <a:rPr lang="en-US" dirty="0">
                <a:latin typeface="Arial" charset="0"/>
              </a:rPr>
              <a:t> }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  &lt;/</a:t>
            </a:r>
            <a:r>
              <a:rPr lang="en-US" dirty="0">
                <a:solidFill>
                  <a:srgbClr val="006600"/>
                </a:solidFill>
                <a:latin typeface="Arial" charset="0"/>
              </a:rPr>
              <a:t>answer</a:t>
            </a:r>
            <a:r>
              <a:rPr lang="en-US" dirty="0">
                <a:latin typeface="Arial" charset="0"/>
              </a:rPr>
              <a:t>&gt;</a:t>
            </a:r>
          </a:p>
        </p:txBody>
      </p:sp>
      <p:sp>
        <p:nvSpPr>
          <p:cNvPr id="1597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533F10-80B1-CC42-8773-CB6479363608}" type="slidenum">
              <a:rPr lang="en-US"/>
              <a:pPr/>
              <a:t>87</a:t>
            </a:fld>
            <a:endParaRPr lang="en-US"/>
          </a:p>
        </p:txBody>
      </p:sp>
      <p:sp>
        <p:nvSpPr>
          <p:cNvPr id="159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Re-grouping</a:t>
            </a:r>
          </a:p>
        </p:txBody>
      </p:sp>
      <p:sp>
        <p:nvSpPr>
          <p:cNvPr id="1597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For each author, return all titles of her/his books</a:t>
            </a:r>
          </a:p>
        </p:txBody>
      </p:sp>
      <p:sp>
        <p:nvSpPr>
          <p:cNvPr id="159750" name="Text Box 6"/>
          <p:cNvSpPr txBox="1">
            <a:spLocks noChangeArrowheads="1"/>
          </p:cNvSpPr>
          <p:nvPr/>
        </p:nvSpPr>
        <p:spPr bwMode="auto">
          <a:xfrm>
            <a:off x="6284913" y="2667000"/>
            <a:ext cx="3087687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Arial" charset="0"/>
              </a:rPr>
              <a:t>Result:</a:t>
            </a:r>
            <a:br>
              <a:rPr lang="en-US" sz="2000">
                <a:latin typeface="Arial" charset="0"/>
              </a:rPr>
            </a:br>
            <a:r>
              <a:rPr lang="en-US" sz="2000">
                <a:latin typeface="Arial" charset="0"/>
              </a:rPr>
              <a:t>&lt;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answer</a:t>
            </a:r>
            <a:r>
              <a:rPr lang="en-US" sz="2000">
                <a:latin typeface="Arial" charset="0"/>
              </a:rPr>
              <a:t>&gt;</a:t>
            </a:r>
            <a:br>
              <a:rPr lang="en-US" sz="2000">
                <a:latin typeface="Arial" charset="0"/>
              </a:rPr>
            </a:br>
            <a:r>
              <a:rPr lang="en-US" sz="2000">
                <a:latin typeface="Arial" charset="0"/>
              </a:rPr>
              <a:t>   &lt;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author</a:t>
            </a:r>
            <a:r>
              <a:rPr lang="en-US" sz="2000">
                <a:latin typeface="Arial" charset="0"/>
              </a:rPr>
              <a:t>&gt; efg &lt;/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author</a:t>
            </a:r>
            <a:r>
              <a:rPr lang="en-US" sz="2000">
                <a:latin typeface="Arial" charset="0"/>
              </a:rPr>
              <a:t>&gt;</a:t>
            </a:r>
            <a:br>
              <a:rPr lang="en-US" sz="2000">
                <a:latin typeface="Arial" charset="0"/>
              </a:rPr>
            </a:br>
            <a:r>
              <a:rPr lang="en-US" sz="2000">
                <a:latin typeface="Arial" charset="0"/>
              </a:rPr>
              <a:t>    &lt;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title</a:t>
            </a:r>
            <a:r>
              <a:rPr lang="en-US" sz="2000">
                <a:latin typeface="Arial" charset="0"/>
              </a:rPr>
              <a:t>&gt; abc &lt;/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title</a:t>
            </a:r>
            <a:r>
              <a:rPr lang="en-US" sz="2000">
                <a:latin typeface="Arial" charset="0"/>
              </a:rPr>
              <a:t>&gt;</a:t>
            </a:r>
          </a:p>
          <a:p>
            <a:r>
              <a:rPr lang="en-US" sz="2000">
                <a:latin typeface="Arial" charset="0"/>
              </a:rPr>
              <a:t>    &lt;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title</a:t>
            </a:r>
            <a:r>
              <a:rPr lang="en-US" sz="2000">
                <a:latin typeface="Arial" charset="0"/>
              </a:rPr>
              <a:t>&gt; klm &lt;/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title</a:t>
            </a:r>
            <a:r>
              <a:rPr lang="en-US" sz="2000">
                <a:latin typeface="Arial" charset="0"/>
              </a:rPr>
              <a:t>&gt;</a:t>
            </a:r>
            <a:br>
              <a:rPr lang="en-US" sz="2000">
                <a:latin typeface="Arial" charset="0"/>
              </a:rPr>
            </a:br>
            <a:r>
              <a:rPr lang="en-US" sz="2000">
                <a:latin typeface="Arial" charset="0"/>
              </a:rPr>
              <a:t>     . . . .</a:t>
            </a:r>
          </a:p>
          <a:p>
            <a:r>
              <a:rPr lang="en-US" sz="2000">
                <a:latin typeface="Arial" charset="0"/>
              </a:rPr>
              <a:t>&lt;/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answer</a:t>
            </a:r>
            <a:r>
              <a:rPr lang="en-US" sz="2000">
                <a:latin typeface="Arial" charset="0"/>
              </a:rPr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477DCA3-C7A8-A547-89D9-C086F83CA12B}" type="slidenum">
              <a:rPr lang="en-US"/>
              <a:pPr/>
              <a:t>88</a:t>
            </a:fld>
            <a:endParaRPr lang="en-US"/>
          </a:p>
        </p:txBody>
      </p:sp>
      <p:sp>
        <p:nvSpPr>
          <p:cNvPr id="161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Re-grouping</a:t>
            </a:r>
          </a:p>
        </p:txBody>
      </p:sp>
      <p:sp>
        <p:nvSpPr>
          <p:cNvPr id="161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Same thing:</a:t>
            </a:r>
          </a:p>
        </p:txBody>
      </p:sp>
      <p:sp>
        <p:nvSpPr>
          <p:cNvPr id="363524" name="Rectangle 4"/>
          <p:cNvSpPr>
            <a:spLocks noChangeArrowheads="1"/>
          </p:cNvSpPr>
          <p:nvPr/>
        </p:nvSpPr>
        <p:spPr bwMode="auto">
          <a:xfrm>
            <a:off x="685800" y="2819400"/>
            <a:ext cx="6718300" cy="30464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 dirty="0">
                <a:latin typeface="Arial" charset="0"/>
              </a:rPr>
              <a:t>for</a:t>
            </a:r>
            <a:r>
              <a:rPr lang="en-US" dirty="0">
                <a:latin typeface="Arial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Arial" charset="0"/>
              </a:rPr>
              <a:t>$</a:t>
            </a:r>
            <a:r>
              <a:rPr lang="en-US" dirty="0" err="1">
                <a:solidFill>
                  <a:schemeClr val="accent2"/>
                </a:solidFill>
                <a:latin typeface="Arial" charset="0"/>
              </a:rPr>
              <a:t>b</a:t>
            </a:r>
            <a:r>
              <a:rPr lang="en-US" dirty="0">
                <a:latin typeface="Arial" charset="0"/>
              </a:rPr>
              <a:t> in </a:t>
            </a:r>
            <a:r>
              <a:rPr lang="en-US" dirty="0" err="1">
                <a:latin typeface="Arial" charset="0"/>
                <a:ea typeface="Arial"/>
                <a:cs typeface="Arial"/>
              </a:rPr>
              <a:t>document("bib.xml</a:t>
            </a:r>
            <a:r>
              <a:rPr lang="en-US" dirty="0">
                <a:latin typeface="Arial" charset="0"/>
                <a:ea typeface="Arial"/>
                <a:cs typeface="Arial"/>
              </a:rPr>
              <a:t>")</a:t>
            </a:r>
            <a:r>
              <a:rPr lang="en-US" dirty="0">
                <a:latin typeface="Arial" charset="0"/>
              </a:rPr>
              <a:t>/</a:t>
            </a:r>
            <a:r>
              <a:rPr lang="en-US" dirty="0">
                <a:solidFill>
                  <a:srgbClr val="006600"/>
                </a:solidFill>
                <a:latin typeface="Arial" charset="0"/>
              </a:rPr>
              <a:t>bib,</a:t>
            </a:r>
            <a:br>
              <a:rPr lang="en-US" dirty="0">
                <a:solidFill>
                  <a:srgbClr val="006600"/>
                </a:solidFill>
                <a:latin typeface="Arial" charset="0"/>
              </a:rPr>
            </a:br>
            <a:r>
              <a:rPr lang="en-US" dirty="0">
                <a:solidFill>
                  <a:srgbClr val="006600"/>
                </a:solidFill>
                <a:latin typeface="Arial" charset="0"/>
              </a:rPr>
              <a:t>         </a:t>
            </a:r>
            <a:r>
              <a:rPr lang="en-US" dirty="0">
                <a:solidFill>
                  <a:schemeClr val="accent2"/>
                </a:solidFill>
                <a:latin typeface="Arial" charset="0"/>
              </a:rPr>
              <a:t>$</a:t>
            </a:r>
            <a:r>
              <a:rPr lang="en-US" dirty="0" err="1">
                <a:solidFill>
                  <a:schemeClr val="accent2"/>
                </a:solidFill>
                <a:latin typeface="Arial" charset="0"/>
              </a:rPr>
              <a:t>x</a:t>
            </a:r>
            <a:r>
              <a:rPr lang="en-US" dirty="0">
                <a:latin typeface="Arial" charset="0"/>
              </a:rPr>
              <a:t> </a:t>
            </a:r>
            <a:r>
              <a:rPr lang="en-US" u="sng" dirty="0">
                <a:latin typeface="Arial" charset="0"/>
              </a:rPr>
              <a:t>in</a:t>
            </a:r>
            <a:r>
              <a:rPr lang="en-US" dirty="0">
                <a:latin typeface="Arial" charset="0"/>
              </a:rPr>
              <a:t> </a:t>
            </a:r>
            <a:r>
              <a:rPr lang="en-US" dirty="0">
                <a:solidFill>
                  <a:srgbClr val="FF33CC"/>
                </a:solidFill>
                <a:latin typeface="Arial" charset="0"/>
              </a:rPr>
              <a:t>distinct-</a:t>
            </a:r>
            <a:r>
              <a:rPr lang="en-US" dirty="0" err="1">
                <a:solidFill>
                  <a:srgbClr val="FF33CC"/>
                </a:solidFill>
                <a:latin typeface="Arial" charset="0"/>
              </a:rPr>
              <a:t>values</a:t>
            </a:r>
            <a:r>
              <a:rPr lang="en-US" dirty="0" err="1">
                <a:latin typeface="Arial" charset="0"/>
              </a:rPr>
              <a:t>(</a:t>
            </a:r>
            <a:r>
              <a:rPr lang="en-US" dirty="0" err="1">
                <a:solidFill>
                  <a:schemeClr val="accent2"/>
                </a:solidFill>
                <a:latin typeface="Arial" charset="0"/>
              </a:rPr>
              <a:t>$b</a:t>
            </a:r>
            <a:r>
              <a:rPr lang="en-US" dirty="0">
                <a:latin typeface="Arial" charset="0"/>
              </a:rPr>
              <a:t>/</a:t>
            </a:r>
            <a:r>
              <a:rPr lang="en-US" dirty="0">
                <a:solidFill>
                  <a:srgbClr val="006600"/>
                </a:solidFill>
                <a:latin typeface="Arial" charset="0"/>
              </a:rPr>
              <a:t>book</a:t>
            </a:r>
            <a:r>
              <a:rPr lang="en-US" dirty="0">
                <a:latin typeface="Arial" charset="0"/>
              </a:rPr>
              <a:t>/</a:t>
            </a:r>
            <a:r>
              <a:rPr lang="en-US" dirty="0">
                <a:solidFill>
                  <a:srgbClr val="006600"/>
                </a:solidFill>
                <a:latin typeface="Arial" charset="0"/>
              </a:rPr>
              <a:t>author</a:t>
            </a:r>
            <a:r>
              <a:rPr lang="en-US" dirty="0">
                <a:latin typeface="Arial" charset="0"/>
              </a:rPr>
              <a:t>/text())</a:t>
            </a:r>
            <a:r>
              <a:rPr lang="en-US" dirty="0">
                <a:solidFill>
                  <a:srgbClr val="006600"/>
                </a:solidFill>
                <a:latin typeface="Arial" charset="0"/>
              </a:rPr>
              <a:t/>
            </a:r>
            <a:br>
              <a:rPr lang="en-US" dirty="0">
                <a:solidFill>
                  <a:srgbClr val="006600"/>
                </a:solidFill>
                <a:latin typeface="Arial" charset="0"/>
              </a:rPr>
            </a:br>
            <a:r>
              <a:rPr lang="en-US" u="sng" dirty="0">
                <a:latin typeface="Arial" charset="0"/>
              </a:rPr>
              <a:t>return</a:t>
            </a:r>
            <a:r>
              <a:rPr lang="en-US" dirty="0">
                <a:latin typeface="Arial" charset="0"/>
              </a:rPr>
              <a:t> 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  &lt;</a:t>
            </a:r>
            <a:r>
              <a:rPr lang="en-US" dirty="0">
                <a:solidFill>
                  <a:srgbClr val="006600"/>
                </a:solidFill>
                <a:latin typeface="Arial" charset="0"/>
              </a:rPr>
              <a:t>answer</a:t>
            </a:r>
            <a:r>
              <a:rPr lang="en-US" dirty="0">
                <a:latin typeface="Arial" charset="0"/>
              </a:rPr>
              <a:t>&gt;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     &lt;</a:t>
            </a:r>
            <a:r>
              <a:rPr lang="en-US" dirty="0">
                <a:solidFill>
                  <a:srgbClr val="006600"/>
                </a:solidFill>
                <a:latin typeface="Arial" charset="0"/>
              </a:rPr>
              <a:t>author</a:t>
            </a:r>
            <a:r>
              <a:rPr lang="en-US" dirty="0">
                <a:latin typeface="Arial" charset="0"/>
              </a:rPr>
              <a:t>&gt; { </a:t>
            </a:r>
            <a:r>
              <a:rPr lang="en-US" dirty="0">
                <a:solidFill>
                  <a:schemeClr val="accent2"/>
                </a:solidFill>
                <a:latin typeface="Arial" charset="0"/>
              </a:rPr>
              <a:t>$</a:t>
            </a:r>
            <a:r>
              <a:rPr lang="en-US" dirty="0" err="1">
                <a:solidFill>
                  <a:schemeClr val="accent2"/>
                </a:solidFill>
                <a:latin typeface="Arial" charset="0"/>
              </a:rPr>
              <a:t>x</a:t>
            </a:r>
            <a:r>
              <a:rPr lang="en-US" dirty="0">
                <a:latin typeface="Arial" charset="0"/>
              </a:rPr>
              <a:t> } &lt;/</a:t>
            </a:r>
            <a:r>
              <a:rPr lang="en-US" dirty="0">
                <a:solidFill>
                  <a:srgbClr val="006600"/>
                </a:solidFill>
                <a:latin typeface="Arial" charset="0"/>
              </a:rPr>
              <a:t>author</a:t>
            </a:r>
            <a:r>
              <a:rPr lang="en-US" dirty="0">
                <a:latin typeface="Arial" charset="0"/>
              </a:rPr>
              <a:t>&gt;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     { </a:t>
            </a:r>
            <a:r>
              <a:rPr lang="en-US" u="sng" dirty="0">
                <a:latin typeface="Arial" charset="0"/>
              </a:rPr>
              <a:t>for</a:t>
            </a:r>
            <a:r>
              <a:rPr lang="en-US" dirty="0">
                <a:solidFill>
                  <a:srgbClr val="006600"/>
                </a:solidFill>
                <a:latin typeface="Arial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Arial" charset="0"/>
              </a:rPr>
              <a:t>$</a:t>
            </a:r>
            <a:r>
              <a:rPr lang="en-US" dirty="0" err="1">
                <a:solidFill>
                  <a:schemeClr val="accent2"/>
                </a:solidFill>
                <a:latin typeface="Arial" charset="0"/>
              </a:rPr>
              <a:t>y</a:t>
            </a:r>
            <a:r>
              <a:rPr lang="en-US" dirty="0">
                <a:latin typeface="Arial" charset="0"/>
              </a:rPr>
              <a:t> </a:t>
            </a:r>
            <a:r>
              <a:rPr lang="en-US" u="sng" dirty="0">
                <a:latin typeface="Arial" charset="0"/>
              </a:rPr>
              <a:t>in</a:t>
            </a:r>
            <a:r>
              <a:rPr lang="en-US" dirty="0">
                <a:latin typeface="Arial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Arial" charset="0"/>
              </a:rPr>
              <a:t>$</a:t>
            </a:r>
            <a:r>
              <a:rPr lang="en-US" dirty="0" err="1">
                <a:solidFill>
                  <a:schemeClr val="accent2"/>
                </a:solidFill>
                <a:latin typeface="Arial" charset="0"/>
              </a:rPr>
              <a:t>b</a:t>
            </a:r>
            <a:r>
              <a:rPr lang="en-US" dirty="0" err="1">
                <a:latin typeface="Arial" charset="0"/>
              </a:rPr>
              <a:t>/</a:t>
            </a:r>
            <a:r>
              <a:rPr lang="en-US" dirty="0" err="1">
                <a:solidFill>
                  <a:srgbClr val="006600"/>
                </a:solidFill>
                <a:latin typeface="Arial" charset="0"/>
              </a:rPr>
              <a:t>book[author</a:t>
            </a:r>
            <a:r>
              <a:rPr lang="en-US" dirty="0" err="1">
                <a:latin typeface="Arial" charset="0"/>
              </a:rPr>
              <a:t>/text</a:t>
            </a:r>
            <a:r>
              <a:rPr lang="en-US" dirty="0">
                <a:latin typeface="Arial" charset="0"/>
              </a:rPr>
              <a:t>()=</a:t>
            </a:r>
            <a:r>
              <a:rPr lang="en-US" dirty="0">
                <a:solidFill>
                  <a:schemeClr val="accent2"/>
                </a:solidFill>
                <a:latin typeface="Arial" charset="0"/>
              </a:rPr>
              <a:t>$</a:t>
            </a:r>
            <a:r>
              <a:rPr lang="en-US" dirty="0" err="1">
                <a:solidFill>
                  <a:schemeClr val="accent2"/>
                </a:solidFill>
                <a:latin typeface="Arial" charset="0"/>
              </a:rPr>
              <a:t>x</a:t>
            </a:r>
            <a:r>
              <a:rPr lang="en-US" dirty="0">
                <a:latin typeface="Arial" charset="0"/>
              </a:rPr>
              <a:t>]/</a:t>
            </a:r>
            <a:r>
              <a:rPr lang="en-US" dirty="0">
                <a:solidFill>
                  <a:srgbClr val="006600"/>
                </a:solidFill>
                <a:latin typeface="Arial" charset="0"/>
              </a:rPr>
              <a:t>title</a:t>
            </a:r>
            <a:r>
              <a:rPr lang="en-US" dirty="0">
                <a:latin typeface="Arial" charset="0"/>
              </a:rPr>
              <a:t/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        </a:t>
            </a:r>
            <a:r>
              <a:rPr lang="en-US" u="sng" dirty="0">
                <a:latin typeface="Arial" charset="0"/>
              </a:rPr>
              <a:t>return</a:t>
            </a:r>
            <a:r>
              <a:rPr lang="en-US" dirty="0">
                <a:latin typeface="Arial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Arial" charset="0"/>
              </a:rPr>
              <a:t>$</a:t>
            </a:r>
            <a:r>
              <a:rPr lang="en-US" dirty="0" err="1">
                <a:solidFill>
                  <a:schemeClr val="accent2"/>
                </a:solidFill>
                <a:latin typeface="Arial" charset="0"/>
              </a:rPr>
              <a:t>y</a:t>
            </a:r>
            <a:r>
              <a:rPr lang="en-US" dirty="0">
                <a:latin typeface="Arial" charset="0"/>
              </a:rPr>
              <a:t> }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  &lt;/</a:t>
            </a:r>
            <a:r>
              <a:rPr lang="en-US" dirty="0">
                <a:solidFill>
                  <a:srgbClr val="006600"/>
                </a:solidFill>
                <a:latin typeface="Arial" charset="0"/>
              </a:rPr>
              <a:t>answer</a:t>
            </a:r>
            <a:r>
              <a:rPr lang="en-US" dirty="0">
                <a:latin typeface="Arial" charset="0"/>
              </a:rPr>
              <a:t>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E4B7B13-33D7-D740-8E03-2E8495E72732}" type="slidenum">
              <a:rPr lang="en-US"/>
              <a:pPr/>
              <a:t>89</a:t>
            </a:fld>
            <a:endParaRPr lang="en-US"/>
          </a:p>
        </p:txBody>
      </p:sp>
      <p:sp>
        <p:nvSpPr>
          <p:cNvPr id="163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SQL and XQuery Side-by-side</a:t>
            </a:r>
          </a:p>
        </p:txBody>
      </p:sp>
      <p:sp>
        <p:nvSpPr>
          <p:cNvPr id="163844" name="Text Box 3"/>
          <p:cNvSpPr txBox="1">
            <a:spLocks noChangeArrowheads="1"/>
          </p:cNvSpPr>
          <p:nvPr/>
        </p:nvSpPr>
        <p:spPr bwMode="auto">
          <a:xfrm>
            <a:off x="228600" y="1752600"/>
            <a:ext cx="46497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Arial" charset="0"/>
              </a:rPr>
              <a:t>Product(pid, name, maker, price)</a:t>
            </a:r>
          </a:p>
        </p:txBody>
      </p:sp>
      <p:sp>
        <p:nvSpPr>
          <p:cNvPr id="163845" name="Text Box 4"/>
          <p:cNvSpPr txBox="1">
            <a:spLocks noChangeArrowheads="1"/>
          </p:cNvSpPr>
          <p:nvPr/>
        </p:nvSpPr>
        <p:spPr bwMode="auto">
          <a:xfrm>
            <a:off x="4876800" y="1600200"/>
            <a:ext cx="43751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Find all product names, prices,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sort by price</a:t>
            </a:r>
          </a:p>
        </p:txBody>
      </p:sp>
      <p:grpSp>
        <p:nvGrpSpPr>
          <p:cNvPr id="163846" name="Group 5"/>
          <p:cNvGrpSpPr>
            <a:grpSpLocks/>
          </p:cNvGrpSpPr>
          <p:nvPr/>
        </p:nvGrpSpPr>
        <p:grpSpPr bwMode="auto">
          <a:xfrm>
            <a:off x="176213" y="2735263"/>
            <a:ext cx="2346325" cy="2465387"/>
            <a:chOff x="96" y="1824"/>
            <a:chExt cx="1478" cy="1553"/>
          </a:xfrm>
        </p:grpSpPr>
        <p:sp>
          <p:nvSpPr>
            <p:cNvPr id="369670" name="Rectangle 6"/>
            <p:cNvSpPr>
              <a:spLocks noChangeArrowheads="1"/>
            </p:cNvSpPr>
            <p:nvPr/>
          </p:nvSpPr>
          <p:spPr bwMode="auto">
            <a:xfrm>
              <a:off x="96" y="1824"/>
              <a:ext cx="1478" cy="83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latin typeface="Arial" charset="0"/>
                </a:rPr>
                <a:t>SELECT x.name,</a:t>
              </a:r>
              <a:br>
                <a:rPr lang="en-US" sz="2000">
                  <a:latin typeface="Arial" charset="0"/>
                </a:rPr>
              </a:br>
              <a:r>
                <a:rPr lang="en-US" sz="2000">
                  <a:latin typeface="Arial" charset="0"/>
                </a:rPr>
                <a:t>                x.price</a:t>
              </a:r>
              <a:br>
                <a:rPr lang="en-US" sz="2000">
                  <a:latin typeface="Arial" charset="0"/>
                </a:rPr>
              </a:br>
              <a:r>
                <a:rPr lang="en-US" sz="2000">
                  <a:latin typeface="Arial" charset="0"/>
                </a:rPr>
                <a:t>FROM Product x</a:t>
              </a:r>
              <a:br>
                <a:rPr lang="en-US" sz="2000">
                  <a:latin typeface="Arial" charset="0"/>
                </a:rPr>
              </a:br>
              <a:r>
                <a:rPr lang="en-US" sz="2000">
                  <a:latin typeface="Arial" charset="0"/>
                </a:rPr>
                <a:t>ORDER BY x.price</a:t>
              </a:r>
            </a:p>
          </p:txBody>
        </p:sp>
        <p:sp>
          <p:nvSpPr>
            <p:cNvPr id="163851" name="AutoShape 7"/>
            <p:cNvSpPr>
              <a:spLocks noChangeArrowheads="1"/>
            </p:cNvSpPr>
            <p:nvPr/>
          </p:nvSpPr>
          <p:spPr bwMode="auto">
            <a:xfrm>
              <a:off x="307" y="3023"/>
              <a:ext cx="610" cy="354"/>
            </a:xfrm>
            <a:prstGeom prst="wedgeEllipseCallout">
              <a:avLst>
                <a:gd name="adj1" fmla="val -28181"/>
                <a:gd name="adj2" fmla="val -98463"/>
              </a:avLst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>
                  <a:latin typeface="Arial" charset="0"/>
                </a:rPr>
                <a:t>SQL</a:t>
              </a: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D7974E-C98A-3F47-BAC0-EB8FC3B7CD16}" type="slidenum">
              <a:rPr lang="en-US"/>
              <a:pPr/>
              <a:t>9</a:t>
            </a:fld>
            <a:endParaRPr lang="en-US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XML Syntax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866063" cy="4449763"/>
          </a:xfrm>
          <a:solidFill>
            <a:schemeClr val="bg1"/>
          </a:solidFill>
          <a:ln>
            <a:solidFill>
              <a:schemeClr val="tx1"/>
            </a:solidFill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buFontTx/>
              <a:buNone/>
            </a:pPr>
            <a:r>
              <a:rPr lang="en-US" sz="2400">
                <a:latin typeface="Arial" charset="0"/>
                <a:ea typeface="ＭＳ Ｐゴシック" charset="-128"/>
                <a:cs typeface="ＭＳ Ｐゴシック" charset="-128"/>
              </a:rPr>
              <a:t>&lt;</a:t>
            </a:r>
            <a:r>
              <a:rPr lang="en-US" sz="24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bibliography</a:t>
            </a:r>
            <a:r>
              <a:rPr lang="en-US" sz="2400">
                <a:latin typeface="Arial" charset="0"/>
                <a:ea typeface="ＭＳ Ｐゴシック" charset="-128"/>
                <a:cs typeface="ＭＳ Ｐゴシック" charset="-128"/>
              </a:rPr>
              <a:t>&gt;</a:t>
            </a:r>
          </a:p>
          <a:p>
            <a:pPr lvl="1" eaLnBrk="1" hangingPunct="1">
              <a:buFontTx/>
              <a:buNone/>
            </a:pPr>
            <a:r>
              <a:rPr lang="en-US" sz="2400">
                <a:latin typeface="Arial" charset="0"/>
              </a:rPr>
              <a:t>  &lt;</a:t>
            </a:r>
            <a:r>
              <a:rPr lang="en-US" sz="2400">
                <a:solidFill>
                  <a:srgbClr val="006600"/>
                </a:solidFill>
                <a:latin typeface="Arial" charset="0"/>
              </a:rPr>
              <a:t>book</a:t>
            </a:r>
            <a:r>
              <a:rPr lang="en-US" sz="2400">
                <a:latin typeface="Arial" charset="0"/>
              </a:rPr>
              <a:t>&gt;    &lt;</a:t>
            </a:r>
            <a:r>
              <a:rPr lang="en-US" sz="2400">
                <a:solidFill>
                  <a:srgbClr val="006600"/>
                </a:solidFill>
                <a:latin typeface="Arial" charset="0"/>
              </a:rPr>
              <a:t>title</a:t>
            </a:r>
            <a:r>
              <a:rPr lang="en-US" sz="2400">
                <a:latin typeface="Arial" charset="0"/>
              </a:rPr>
              <a:t>&gt; Foundations… &lt;/</a:t>
            </a:r>
            <a:r>
              <a:rPr lang="en-US" sz="2400">
                <a:solidFill>
                  <a:srgbClr val="006600"/>
                </a:solidFill>
                <a:latin typeface="Arial" charset="0"/>
              </a:rPr>
              <a:t>title</a:t>
            </a:r>
            <a:r>
              <a:rPr lang="en-US" sz="2400">
                <a:latin typeface="Arial" charset="0"/>
              </a:rPr>
              <a:t>&gt;</a:t>
            </a:r>
          </a:p>
          <a:p>
            <a:pPr lvl="1" eaLnBrk="1" hangingPunct="1">
              <a:buFontTx/>
              <a:buNone/>
            </a:pPr>
            <a:r>
              <a:rPr lang="en-US" sz="2400">
                <a:latin typeface="Arial" charset="0"/>
              </a:rPr>
              <a:t>                  &lt;</a:t>
            </a:r>
            <a:r>
              <a:rPr lang="en-US" sz="2400">
                <a:solidFill>
                  <a:srgbClr val="006600"/>
                </a:solidFill>
                <a:latin typeface="Arial" charset="0"/>
              </a:rPr>
              <a:t>author</a:t>
            </a:r>
            <a:r>
              <a:rPr lang="en-US" sz="2400">
                <a:latin typeface="Arial" charset="0"/>
              </a:rPr>
              <a:t>&gt; Abiteboul &lt;/</a:t>
            </a:r>
            <a:r>
              <a:rPr lang="en-US" sz="2400">
                <a:solidFill>
                  <a:srgbClr val="006600"/>
                </a:solidFill>
                <a:latin typeface="Arial" charset="0"/>
              </a:rPr>
              <a:t>author</a:t>
            </a:r>
            <a:r>
              <a:rPr lang="en-US" sz="2400">
                <a:latin typeface="Arial" charset="0"/>
              </a:rPr>
              <a:t>&gt;</a:t>
            </a:r>
          </a:p>
          <a:p>
            <a:pPr lvl="1" eaLnBrk="1" hangingPunct="1">
              <a:buFontTx/>
              <a:buNone/>
            </a:pPr>
            <a:r>
              <a:rPr lang="en-US" sz="2400">
                <a:latin typeface="Arial" charset="0"/>
              </a:rPr>
              <a:t>                  &lt;</a:t>
            </a:r>
            <a:r>
              <a:rPr lang="en-US" sz="2400">
                <a:solidFill>
                  <a:srgbClr val="006600"/>
                </a:solidFill>
                <a:latin typeface="Arial" charset="0"/>
              </a:rPr>
              <a:t>author</a:t>
            </a:r>
            <a:r>
              <a:rPr lang="en-US" sz="2400">
                <a:latin typeface="Arial" charset="0"/>
              </a:rPr>
              <a:t>&gt; Hull &lt;/</a:t>
            </a:r>
            <a:r>
              <a:rPr lang="en-US" sz="2400">
                <a:solidFill>
                  <a:srgbClr val="006600"/>
                </a:solidFill>
                <a:latin typeface="Arial" charset="0"/>
              </a:rPr>
              <a:t>author</a:t>
            </a:r>
            <a:r>
              <a:rPr lang="en-US" sz="2400">
                <a:latin typeface="Arial" charset="0"/>
              </a:rPr>
              <a:t>&gt;</a:t>
            </a:r>
          </a:p>
          <a:p>
            <a:pPr lvl="1" eaLnBrk="1" hangingPunct="1">
              <a:buFontTx/>
              <a:buNone/>
            </a:pPr>
            <a:r>
              <a:rPr lang="en-US" sz="2400">
                <a:latin typeface="Arial" charset="0"/>
              </a:rPr>
              <a:t>                  &lt;</a:t>
            </a:r>
            <a:r>
              <a:rPr lang="en-US" sz="2400">
                <a:solidFill>
                  <a:srgbClr val="006600"/>
                </a:solidFill>
                <a:latin typeface="Arial" charset="0"/>
              </a:rPr>
              <a:t>author</a:t>
            </a:r>
            <a:r>
              <a:rPr lang="en-US" sz="2400">
                <a:latin typeface="Arial" charset="0"/>
              </a:rPr>
              <a:t>&gt; Vianu &lt;/</a:t>
            </a:r>
            <a:r>
              <a:rPr lang="en-US" sz="2400">
                <a:solidFill>
                  <a:srgbClr val="006600"/>
                </a:solidFill>
                <a:latin typeface="Arial" charset="0"/>
              </a:rPr>
              <a:t>author</a:t>
            </a:r>
            <a:r>
              <a:rPr lang="en-US" sz="2400">
                <a:latin typeface="Arial" charset="0"/>
              </a:rPr>
              <a:t>&gt;</a:t>
            </a:r>
          </a:p>
          <a:p>
            <a:pPr lvl="1" eaLnBrk="1" hangingPunct="1">
              <a:buFontTx/>
              <a:buNone/>
            </a:pPr>
            <a:r>
              <a:rPr lang="en-US" sz="2400">
                <a:latin typeface="Arial" charset="0"/>
              </a:rPr>
              <a:t>                  &lt;</a:t>
            </a:r>
            <a:r>
              <a:rPr lang="en-US" sz="2400">
                <a:solidFill>
                  <a:srgbClr val="006600"/>
                </a:solidFill>
                <a:latin typeface="Arial" charset="0"/>
              </a:rPr>
              <a:t>publisher</a:t>
            </a:r>
            <a:r>
              <a:rPr lang="en-US" sz="2400">
                <a:latin typeface="Arial" charset="0"/>
              </a:rPr>
              <a:t>&gt; Addison Wesley &lt;/</a:t>
            </a:r>
            <a:r>
              <a:rPr lang="en-US" sz="2400">
                <a:solidFill>
                  <a:srgbClr val="006600"/>
                </a:solidFill>
                <a:latin typeface="Arial" charset="0"/>
              </a:rPr>
              <a:t>publisher</a:t>
            </a:r>
            <a:r>
              <a:rPr lang="en-US" sz="2400">
                <a:latin typeface="Arial" charset="0"/>
              </a:rPr>
              <a:t>&gt;</a:t>
            </a:r>
          </a:p>
          <a:p>
            <a:pPr lvl="1" eaLnBrk="1" hangingPunct="1">
              <a:buFontTx/>
              <a:buNone/>
            </a:pPr>
            <a:r>
              <a:rPr lang="en-US" sz="2400">
                <a:latin typeface="Arial" charset="0"/>
              </a:rPr>
              <a:t>                  &lt;</a:t>
            </a:r>
            <a:r>
              <a:rPr lang="en-US" sz="2400">
                <a:solidFill>
                  <a:srgbClr val="006600"/>
                </a:solidFill>
                <a:latin typeface="Arial" charset="0"/>
              </a:rPr>
              <a:t>year</a:t>
            </a:r>
            <a:r>
              <a:rPr lang="en-US" sz="2400">
                <a:latin typeface="Arial" charset="0"/>
              </a:rPr>
              <a:t>&gt; 1995 &lt;/</a:t>
            </a:r>
            <a:r>
              <a:rPr lang="en-US" sz="2400">
                <a:solidFill>
                  <a:srgbClr val="006600"/>
                </a:solidFill>
                <a:latin typeface="Arial" charset="0"/>
              </a:rPr>
              <a:t>year</a:t>
            </a:r>
            <a:r>
              <a:rPr lang="en-US" sz="2400">
                <a:latin typeface="Arial" charset="0"/>
              </a:rPr>
              <a:t>&gt;</a:t>
            </a:r>
          </a:p>
          <a:p>
            <a:pPr lvl="1" eaLnBrk="1" hangingPunct="1">
              <a:buFontTx/>
              <a:buNone/>
            </a:pPr>
            <a:r>
              <a:rPr lang="en-US" sz="2400">
                <a:latin typeface="Arial" charset="0"/>
              </a:rPr>
              <a:t>  &lt;/</a:t>
            </a:r>
            <a:r>
              <a:rPr lang="en-US" sz="2400">
                <a:solidFill>
                  <a:srgbClr val="006600"/>
                </a:solidFill>
                <a:latin typeface="Arial" charset="0"/>
              </a:rPr>
              <a:t>book</a:t>
            </a:r>
            <a:r>
              <a:rPr lang="en-US" sz="2400">
                <a:latin typeface="Arial" charset="0"/>
              </a:rPr>
              <a:t>&gt;</a:t>
            </a:r>
          </a:p>
          <a:p>
            <a:pPr lvl="1" eaLnBrk="1" hangingPunct="1">
              <a:buFontTx/>
              <a:buNone/>
            </a:pPr>
            <a:r>
              <a:rPr lang="en-US" sz="2400">
                <a:latin typeface="Arial" charset="0"/>
              </a:rPr>
              <a:t>  …</a:t>
            </a:r>
          </a:p>
          <a:p>
            <a:pPr eaLnBrk="1" hangingPunct="1">
              <a:buFontTx/>
              <a:buNone/>
            </a:pPr>
            <a:r>
              <a:rPr lang="en-US" sz="2400">
                <a:latin typeface="Arial" charset="0"/>
                <a:ea typeface="ＭＳ Ｐゴシック" charset="-128"/>
                <a:cs typeface="ＭＳ Ｐゴシック" charset="-128"/>
              </a:rPr>
              <a:t>&lt;/</a:t>
            </a:r>
            <a:r>
              <a:rPr lang="en-US" sz="240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bibliography</a:t>
            </a:r>
            <a:r>
              <a:rPr lang="en-US" sz="2400">
                <a:latin typeface="Arial" charset="0"/>
                <a:ea typeface="ＭＳ Ｐゴシック" charset="-128"/>
                <a:cs typeface="ＭＳ Ｐゴシック" charset="-128"/>
              </a:rPr>
              <a:t>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  <p:sp>
        <p:nvSpPr>
          <p:cNvPr id="233476" name="Text Box 4"/>
          <p:cNvSpPr txBox="1">
            <a:spLocks noChangeArrowheads="1"/>
          </p:cNvSpPr>
          <p:nvPr/>
        </p:nvSpPr>
        <p:spPr bwMode="auto">
          <a:xfrm>
            <a:off x="2090737" y="6202363"/>
            <a:ext cx="4995863" cy="5794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3200" dirty="0">
                <a:solidFill>
                  <a:schemeClr val="tx1"/>
                </a:solidFill>
                <a:latin typeface="Arial" charset="0"/>
              </a:rPr>
              <a:t>XML describes the content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E4B7B13-33D7-D740-8E03-2E8495E72732}" type="slidenum">
              <a:rPr lang="en-US"/>
              <a:pPr/>
              <a:t>90</a:t>
            </a:fld>
            <a:endParaRPr lang="en-US"/>
          </a:p>
        </p:txBody>
      </p:sp>
      <p:sp>
        <p:nvSpPr>
          <p:cNvPr id="163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SQL and XQuery Side-by-side</a:t>
            </a:r>
          </a:p>
        </p:txBody>
      </p:sp>
      <p:sp>
        <p:nvSpPr>
          <p:cNvPr id="163844" name="Text Box 3"/>
          <p:cNvSpPr txBox="1">
            <a:spLocks noChangeArrowheads="1"/>
          </p:cNvSpPr>
          <p:nvPr/>
        </p:nvSpPr>
        <p:spPr bwMode="auto">
          <a:xfrm>
            <a:off x="228600" y="1752600"/>
            <a:ext cx="46497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Arial" charset="0"/>
              </a:rPr>
              <a:t>Product(pid, name, maker, price)</a:t>
            </a:r>
          </a:p>
        </p:txBody>
      </p:sp>
      <p:sp>
        <p:nvSpPr>
          <p:cNvPr id="163845" name="Text Box 4"/>
          <p:cNvSpPr txBox="1">
            <a:spLocks noChangeArrowheads="1"/>
          </p:cNvSpPr>
          <p:nvPr/>
        </p:nvSpPr>
        <p:spPr bwMode="auto">
          <a:xfrm>
            <a:off x="4876800" y="1600200"/>
            <a:ext cx="43751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Find all product names, prices,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sort by price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76213" y="2735263"/>
            <a:ext cx="2346325" cy="2465387"/>
            <a:chOff x="96" y="1824"/>
            <a:chExt cx="1478" cy="1553"/>
          </a:xfrm>
        </p:grpSpPr>
        <p:sp>
          <p:nvSpPr>
            <p:cNvPr id="369670" name="Rectangle 6"/>
            <p:cNvSpPr>
              <a:spLocks noChangeArrowheads="1"/>
            </p:cNvSpPr>
            <p:nvPr/>
          </p:nvSpPr>
          <p:spPr bwMode="auto">
            <a:xfrm>
              <a:off x="96" y="1824"/>
              <a:ext cx="1478" cy="83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latin typeface="Arial" charset="0"/>
                </a:rPr>
                <a:t>SELECT x.name,</a:t>
              </a:r>
              <a:br>
                <a:rPr lang="en-US" sz="2000">
                  <a:latin typeface="Arial" charset="0"/>
                </a:rPr>
              </a:br>
              <a:r>
                <a:rPr lang="en-US" sz="2000">
                  <a:latin typeface="Arial" charset="0"/>
                </a:rPr>
                <a:t>                x.price</a:t>
              </a:r>
              <a:br>
                <a:rPr lang="en-US" sz="2000">
                  <a:latin typeface="Arial" charset="0"/>
                </a:rPr>
              </a:br>
              <a:r>
                <a:rPr lang="en-US" sz="2000">
                  <a:latin typeface="Arial" charset="0"/>
                </a:rPr>
                <a:t>FROM Product x</a:t>
              </a:r>
              <a:br>
                <a:rPr lang="en-US" sz="2000">
                  <a:latin typeface="Arial" charset="0"/>
                </a:rPr>
              </a:br>
              <a:r>
                <a:rPr lang="en-US" sz="2000">
                  <a:latin typeface="Arial" charset="0"/>
                </a:rPr>
                <a:t>ORDER BY x.price</a:t>
              </a:r>
            </a:p>
          </p:txBody>
        </p:sp>
        <p:sp>
          <p:nvSpPr>
            <p:cNvPr id="163851" name="AutoShape 7"/>
            <p:cNvSpPr>
              <a:spLocks noChangeArrowheads="1"/>
            </p:cNvSpPr>
            <p:nvPr/>
          </p:nvSpPr>
          <p:spPr bwMode="auto">
            <a:xfrm>
              <a:off x="307" y="3023"/>
              <a:ext cx="610" cy="354"/>
            </a:xfrm>
            <a:prstGeom prst="wedgeEllipseCallout">
              <a:avLst>
                <a:gd name="adj1" fmla="val -28181"/>
                <a:gd name="adj2" fmla="val -98463"/>
              </a:avLst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>
                  <a:latin typeface="Arial" charset="0"/>
                </a:rPr>
                <a:t>SQL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755775" y="2667000"/>
            <a:ext cx="6391275" cy="3000375"/>
            <a:chOff x="2065" y="1488"/>
            <a:chExt cx="4026" cy="1890"/>
          </a:xfrm>
        </p:grpSpPr>
        <p:sp>
          <p:nvSpPr>
            <p:cNvPr id="369673" name="Rectangle 9"/>
            <p:cNvSpPr>
              <a:spLocks noChangeArrowheads="1"/>
            </p:cNvSpPr>
            <p:nvPr/>
          </p:nvSpPr>
          <p:spPr bwMode="auto">
            <a:xfrm>
              <a:off x="2832" y="1488"/>
              <a:ext cx="3259" cy="102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u="sng">
                  <a:latin typeface="Arial" charset="0"/>
                </a:rPr>
                <a:t>for</a:t>
              </a:r>
              <a:r>
                <a:rPr lang="en-US" sz="2000">
                  <a:latin typeface="Arial" charset="0"/>
                </a:rPr>
                <a:t> </a:t>
              </a:r>
              <a:r>
                <a:rPr lang="en-US" sz="2000">
                  <a:solidFill>
                    <a:schemeClr val="accent2"/>
                  </a:solidFill>
                  <a:latin typeface="Arial" charset="0"/>
                </a:rPr>
                <a:t>$x</a:t>
              </a:r>
              <a:r>
                <a:rPr lang="en-US" sz="2000">
                  <a:latin typeface="Arial" charset="0"/>
                </a:rPr>
                <a:t> in document(“db.xml”)/</a:t>
              </a:r>
              <a:r>
                <a:rPr lang="en-US" sz="2000">
                  <a:solidFill>
                    <a:srgbClr val="006600"/>
                  </a:solidFill>
                  <a:latin typeface="Arial" charset="0"/>
                </a:rPr>
                <a:t>db</a:t>
              </a:r>
              <a:r>
                <a:rPr lang="en-US" sz="2000">
                  <a:latin typeface="Arial" charset="0"/>
                </a:rPr>
                <a:t>/</a:t>
              </a:r>
              <a:r>
                <a:rPr lang="en-US" sz="2000">
                  <a:solidFill>
                    <a:srgbClr val="006600"/>
                  </a:solidFill>
                  <a:latin typeface="Arial" charset="0"/>
                </a:rPr>
                <a:t>product</a:t>
              </a:r>
              <a:r>
                <a:rPr lang="en-US" sz="2000">
                  <a:latin typeface="Arial" charset="0"/>
                </a:rPr>
                <a:t>/</a:t>
              </a:r>
              <a:r>
                <a:rPr lang="en-US" sz="2000">
                  <a:solidFill>
                    <a:srgbClr val="006600"/>
                  </a:solidFill>
                  <a:latin typeface="Arial" charset="0"/>
                </a:rPr>
                <a:t>row</a:t>
              </a:r>
              <a:br>
                <a:rPr lang="en-US" sz="2000">
                  <a:solidFill>
                    <a:srgbClr val="006600"/>
                  </a:solidFill>
                  <a:latin typeface="Arial" charset="0"/>
                </a:rPr>
              </a:br>
              <a:r>
                <a:rPr lang="en-US" sz="2000" u="sng">
                  <a:latin typeface="Arial" charset="0"/>
                </a:rPr>
                <a:t>order by</a:t>
              </a:r>
              <a:r>
                <a:rPr lang="en-US" sz="2000">
                  <a:solidFill>
                    <a:srgbClr val="006600"/>
                  </a:solidFill>
                  <a:latin typeface="Arial" charset="0"/>
                </a:rPr>
                <a:t> </a:t>
              </a:r>
              <a:r>
                <a:rPr lang="en-US" sz="2000">
                  <a:solidFill>
                    <a:schemeClr val="accent2"/>
                  </a:solidFill>
                  <a:latin typeface="Arial" charset="0"/>
                </a:rPr>
                <a:t>$x</a:t>
              </a:r>
              <a:r>
                <a:rPr lang="en-US" sz="2000">
                  <a:solidFill>
                    <a:srgbClr val="006600"/>
                  </a:solidFill>
                  <a:latin typeface="Arial" charset="0"/>
                </a:rPr>
                <a:t>/price/</a:t>
              </a:r>
              <a:r>
                <a:rPr lang="en-US" sz="2000">
                  <a:latin typeface="Arial" charset="0"/>
                </a:rPr>
                <a:t>text()</a:t>
              </a:r>
              <a:br>
                <a:rPr lang="en-US" sz="2000">
                  <a:latin typeface="Arial" charset="0"/>
                </a:rPr>
              </a:br>
              <a:r>
                <a:rPr lang="en-US" sz="2000" u="sng">
                  <a:latin typeface="Arial" charset="0"/>
                </a:rPr>
                <a:t>return</a:t>
              </a:r>
              <a:r>
                <a:rPr lang="en-US" sz="2000">
                  <a:latin typeface="Arial" charset="0"/>
                </a:rPr>
                <a:t> &lt;</a:t>
              </a:r>
              <a:r>
                <a:rPr lang="en-US" sz="2000">
                  <a:solidFill>
                    <a:srgbClr val="006600"/>
                  </a:solidFill>
                  <a:latin typeface="Arial" charset="0"/>
                </a:rPr>
                <a:t>answer</a:t>
              </a:r>
              <a:r>
                <a:rPr lang="en-US" sz="2000">
                  <a:latin typeface="Arial" charset="0"/>
                </a:rPr>
                <a:t>&gt;</a:t>
              </a:r>
              <a:br>
                <a:rPr lang="en-US" sz="2000">
                  <a:latin typeface="Arial" charset="0"/>
                </a:rPr>
              </a:br>
              <a:r>
                <a:rPr lang="en-US" sz="2000">
                  <a:latin typeface="Arial" charset="0"/>
                </a:rPr>
                <a:t>                     { </a:t>
              </a:r>
              <a:r>
                <a:rPr lang="en-US" sz="2000">
                  <a:solidFill>
                    <a:schemeClr val="accent2"/>
                  </a:solidFill>
                  <a:latin typeface="Arial" charset="0"/>
                </a:rPr>
                <a:t>$x</a:t>
              </a:r>
              <a:r>
                <a:rPr lang="en-US" sz="2000">
                  <a:latin typeface="Arial" charset="0"/>
                </a:rPr>
                <a:t>/</a:t>
              </a:r>
              <a:r>
                <a:rPr lang="en-US" sz="2000">
                  <a:solidFill>
                    <a:srgbClr val="006600"/>
                  </a:solidFill>
                  <a:latin typeface="Arial" charset="0"/>
                </a:rPr>
                <a:t>name,  </a:t>
              </a:r>
              <a:r>
                <a:rPr lang="en-US" sz="2000">
                  <a:solidFill>
                    <a:schemeClr val="accent2"/>
                  </a:solidFill>
                  <a:latin typeface="Arial" charset="0"/>
                </a:rPr>
                <a:t>$x</a:t>
              </a:r>
              <a:r>
                <a:rPr lang="en-US" sz="2000">
                  <a:latin typeface="Arial" charset="0"/>
                </a:rPr>
                <a:t>/</a:t>
              </a:r>
              <a:r>
                <a:rPr lang="en-US" sz="2000">
                  <a:solidFill>
                    <a:srgbClr val="006600"/>
                  </a:solidFill>
                  <a:latin typeface="Arial" charset="0"/>
                </a:rPr>
                <a:t>price</a:t>
              </a:r>
              <a:r>
                <a:rPr lang="en-US" sz="2000">
                  <a:latin typeface="Arial" charset="0"/>
                </a:rPr>
                <a:t> }</a:t>
              </a:r>
              <a:br>
                <a:rPr lang="en-US" sz="2000">
                  <a:latin typeface="Arial" charset="0"/>
                </a:rPr>
              </a:br>
              <a:r>
                <a:rPr lang="en-US" sz="2000">
                  <a:latin typeface="Arial" charset="0"/>
                </a:rPr>
                <a:t>                  &lt;/</a:t>
              </a:r>
              <a:r>
                <a:rPr lang="en-US" sz="2000">
                  <a:solidFill>
                    <a:srgbClr val="006600"/>
                  </a:solidFill>
                  <a:latin typeface="Arial" charset="0"/>
                </a:rPr>
                <a:t>answer</a:t>
              </a:r>
              <a:r>
                <a:rPr lang="en-US" sz="2000">
                  <a:latin typeface="Arial" charset="0"/>
                </a:rPr>
                <a:t>&gt;</a:t>
              </a:r>
            </a:p>
          </p:txBody>
        </p:sp>
        <p:sp>
          <p:nvSpPr>
            <p:cNvPr id="163849" name="AutoShape 10"/>
            <p:cNvSpPr>
              <a:spLocks noChangeArrowheads="1"/>
            </p:cNvSpPr>
            <p:nvPr/>
          </p:nvSpPr>
          <p:spPr bwMode="auto">
            <a:xfrm>
              <a:off x="2065" y="3024"/>
              <a:ext cx="936" cy="354"/>
            </a:xfrm>
            <a:prstGeom prst="wedgeEllipseCallout">
              <a:avLst>
                <a:gd name="adj1" fmla="val 43995"/>
                <a:gd name="adj2" fmla="val -128463"/>
              </a:avLst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>
                  <a:latin typeface="Arial" charset="0"/>
                </a:rPr>
                <a:t>XQuery</a:t>
              </a: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C516816-597D-7A49-A4C0-DCFD60577A13}" type="slidenum">
              <a:rPr lang="en-US"/>
              <a:pPr/>
              <a:t>91</a:t>
            </a:fld>
            <a:endParaRPr lang="en-US"/>
          </a:p>
        </p:txBody>
      </p:sp>
      <p:sp>
        <p:nvSpPr>
          <p:cNvPr id="165891" name="Text Box 2"/>
          <p:cNvSpPr txBox="1">
            <a:spLocks noChangeArrowheads="1"/>
          </p:cNvSpPr>
          <p:nvPr/>
        </p:nvSpPr>
        <p:spPr bwMode="auto">
          <a:xfrm>
            <a:off x="609600" y="2057400"/>
            <a:ext cx="404495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 &lt;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answer</a:t>
            </a:r>
            <a:r>
              <a:rPr lang="en-US">
                <a:latin typeface="Arial" charset="0"/>
              </a:rPr>
              <a:t>&gt;</a:t>
            </a:r>
          </a:p>
          <a:p>
            <a:r>
              <a:rPr lang="en-US">
                <a:latin typeface="Arial" charset="0"/>
              </a:rPr>
              <a:t>        &lt;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name</a:t>
            </a:r>
            <a:r>
              <a:rPr lang="en-US">
                <a:latin typeface="Arial" charset="0"/>
              </a:rPr>
              <a:t>&gt;  abc  &lt;/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name</a:t>
            </a:r>
            <a:r>
              <a:rPr lang="en-US">
                <a:latin typeface="Arial" charset="0"/>
              </a:rPr>
              <a:t>&gt;</a:t>
            </a:r>
          </a:p>
          <a:p>
            <a:r>
              <a:rPr lang="en-US">
                <a:latin typeface="Arial" charset="0"/>
              </a:rPr>
              <a:t>        &lt;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price</a:t>
            </a:r>
            <a:r>
              <a:rPr lang="en-US">
                <a:latin typeface="Arial" charset="0"/>
              </a:rPr>
              <a:t>&gt;  7 &lt;/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price</a:t>
            </a:r>
            <a:r>
              <a:rPr lang="en-US">
                <a:latin typeface="Arial" charset="0"/>
              </a:rPr>
              <a:t>&gt;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&lt;/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answer</a:t>
            </a:r>
            <a:r>
              <a:rPr lang="en-US">
                <a:latin typeface="Arial" charset="0"/>
              </a:rPr>
              <a:t>&gt;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 &lt;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answer</a:t>
            </a:r>
            <a:r>
              <a:rPr lang="en-US">
                <a:latin typeface="Arial" charset="0"/>
              </a:rPr>
              <a:t>&gt;</a:t>
            </a:r>
          </a:p>
          <a:p>
            <a:r>
              <a:rPr lang="en-US">
                <a:latin typeface="Arial" charset="0"/>
              </a:rPr>
              <a:t>        &lt;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name</a:t>
            </a:r>
            <a:r>
              <a:rPr lang="en-US">
                <a:latin typeface="Arial" charset="0"/>
              </a:rPr>
              <a:t>&gt;  def  &lt;/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name</a:t>
            </a:r>
            <a:r>
              <a:rPr lang="en-US">
                <a:latin typeface="Arial" charset="0"/>
              </a:rPr>
              <a:t>&gt;</a:t>
            </a:r>
          </a:p>
          <a:p>
            <a:r>
              <a:rPr lang="en-US">
                <a:latin typeface="Arial" charset="0"/>
              </a:rPr>
              <a:t>        &lt;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price</a:t>
            </a:r>
            <a:r>
              <a:rPr lang="en-US">
                <a:latin typeface="Arial" charset="0"/>
              </a:rPr>
              <a:t>&gt;  23 &lt;/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price</a:t>
            </a:r>
            <a:r>
              <a:rPr lang="en-US">
                <a:latin typeface="Arial" charset="0"/>
              </a:rPr>
              <a:t>&gt;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&lt;/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answer</a:t>
            </a:r>
            <a:r>
              <a:rPr lang="en-US">
                <a:latin typeface="Arial" charset="0"/>
              </a:rPr>
              <a:t>&gt;</a:t>
            </a:r>
          </a:p>
          <a:p>
            <a:r>
              <a:rPr lang="en-US">
                <a:latin typeface="Arial" charset="0"/>
              </a:rPr>
              <a:t>   . . . .</a:t>
            </a:r>
          </a:p>
        </p:txBody>
      </p:sp>
      <p:sp>
        <p:nvSpPr>
          <p:cNvPr id="16589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Xquery’s Answer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SQL and XQuery Side-by-side</a:t>
            </a:r>
          </a:p>
        </p:txBody>
      </p:sp>
      <p:sp>
        <p:nvSpPr>
          <p:cNvPr id="167940" name="Text Box 3"/>
          <p:cNvSpPr txBox="1">
            <a:spLocks noChangeArrowheads="1"/>
          </p:cNvSpPr>
          <p:nvPr/>
        </p:nvSpPr>
        <p:spPr bwMode="auto">
          <a:xfrm>
            <a:off x="90488" y="1524000"/>
            <a:ext cx="508793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Arial" charset="0"/>
              </a:rPr>
              <a:t>Product(pid, name, maker, price)</a:t>
            </a:r>
            <a:br>
              <a:rPr lang="en-US">
                <a:solidFill>
                  <a:schemeClr val="accent2"/>
                </a:solidFill>
                <a:latin typeface="Arial" charset="0"/>
              </a:rPr>
            </a:br>
            <a:r>
              <a:rPr lang="en-US">
                <a:solidFill>
                  <a:schemeClr val="accent2"/>
                </a:solidFill>
                <a:latin typeface="Arial" charset="0"/>
              </a:rPr>
              <a:t>Company(cid, name, city, revenues)</a:t>
            </a:r>
          </a:p>
        </p:txBody>
      </p:sp>
      <p:sp>
        <p:nvSpPr>
          <p:cNvPr id="167941" name="Text Box 4"/>
          <p:cNvSpPr txBox="1">
            <a:spLocks noChangeArrowheads="1"/>
          </p:cNvSpPr>
          <p:nvPr/>
        </p:nvSpPr>
        <p:spPr bwMode="auto">
          <a:xfrm>
            <a:off x="4419600" y="1447800"/>
            <a:ext cx="4667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 charset="0"/>
              </a:rPr>
              <a:t>Find all products made in Seattle</a:t>
            </a:r>
          </a:p>
        </p:txBody>
      </p:sp>
      <p:grpSp>
        <p:nvGrpSpPr>
          <p:cNvPr id="167942" name="Group 5"/>
          <p:cNvGrpSpPr>
            <a:grpSpLocks/>
          </p:cNvGrpSpPr>
          <p:nvPr/>
        </p:nvGrpSpPr>
        <p:grpSpPr bwMode="auto">
          <a:xfrm>
            <a:off x="152400" y="2895600"/>
            <a:ext cx="4203700" cy="2552700"/>
            <a:chOff x="96" y="1824"/>
            <a:chExt cx="2648" cy="1608"/>
          </a:xfrm>
        </p:grpSpPr>
        <p:sp>
          <p:nvSpPr>
            <p:cNvPr id="377862" name="Rectangle 6"/>
            <p:cNvSpPr>
              <a:spLocks noChangeArrowheads="1"/>
            </p:cNvSpPr>
            <p:nvPr/>
          </p:nvSpPr>
          <p:spPr bwMode="auto">
            <a:xfrm>
              <a:off x="96" y="1824"/>
              <a:ext cx="2648" cy="98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SELECT x.name</a:t>
              </a:r>
              <a:br>
                <a:rPr lang="en-US">
                  <a:latin typeface="Arial" charset="0"/>
                </a:rPr>
              </a:br>
              <a:r>
                <a:rPr lang="en-US">
                  <a:latin typeface="Arial" charset="0"/>
                </a:rPr>
                <a:t>FROM Product x, Company y</a:t>
              </a:r>
              <a:br>
                <a:rPr lang="en-US">
                  <a:latin typeface="Arial" charset="0"/>
                </a:rPr>
              </a:br>
              <a:r>
                <a:rPr lang="en-US">
                  <a:latin typeface="Arial" charset="0"/>
                </a:rPr>
                <a:t>WHERE x.maker=y.cid</a:t>
              </a:r>
              <a:br>
                <a:rPr lang="en-US">
                  <a:latin typeface="Arial" charset="0"/>
                </a:rPr>
              </a:br>
              <a:r>
                <a:rPr lang="en-US">
                  <a:latin typeface="Arial" charset="0"/>
                </a:rPr>
                <a:t>        and y.city=“Seattle”</a:t>
              </a:r>
            </a:p>
          </p:txBody>
        </p:sp>
        <p:sp>
          <p:nvSpPr>
            <p:cNvPr id="167950" name="AutoShape 7"/>
            <p:cNvSpPr>
              <a:spLocks noChangeArrowheads="1"/>
            </p:cNvSpPr>
            <p:nvPr/>
          </p:nvSpPr>
          <p:spPr bwMode="auto">
            <a:xfrm>
              <a:off x="307" y="3023"/>
              <a:ext cx="699" cy="409"/>
            </a:xfrm>
            <a:prstGeom prst="wedgeEllipseCallout">
              <a:avLst>
                <a:gd name="adj1" fmla="val -28181"/>
                <a:gd name="adj2" fmla="val -98463"/>
              </a:avLst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latin typeface="Arial" charset="0"/>
                </a:rPr>
                <a:t>SQL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SQL and XQuery Side-by-side</a:t>
            </a:r>
          </a:p>
        </p:txBody>
      </p:sp>
      <p:sp>
        <p:nvSpPr>
          <p:cNvPr id="167940" name="Text Box 3"/>
          <p:cNvSpPr txBox="1">
            <a:spLocks noChangeArrowheads="1"/>
          </p:cNvSpPr>
          <p:nvPr/>
        </p:nvSpPr>
        <p:spPr bwMode="auto">
          <a:xfrm>
            <a:off x="90488" y="1524000"/>
            <a:ext cx="508793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Arial" charset="0"/>
              </a:rPr>
              <a:t>Product(pid, name, maker, price)</a:t>
            </a:r>
            <a:br>
              <a:rPr lang="en-US">
                <a:solidFill>
                  <a:schemeClr val="accent2"/>
                </a:solidFill>
                <a:latin typeface="Arial" charset="0"/>
              </a:rPr>
            </a:br>
            <a:r>
              <a:rPr lang="en-US">
                <a:solidFill>
                  <a:schemeClr val="accent2"/>
                </a:solidFill>
                <a:latin typeface="Arial" charset="0"/>
              </a:rPr>
              <a:t>Company(cid, name, city, revenues)</a:t>
            </a:r>
          </a:p>
        </p:txBody>
      </p:sp>
      <p:sp>
        <p:nvSpPr>
          <p:cNvPr id="167941" name="Text Box 4"/>
          <p:cNvSpPr txBox="1">
            <a:spLocks noChangeArrowheads="1"/>
          </p:cNvSpPr>
          <p:nvPr/>
        </p:nvSpPr>
        <p:spPr bwMode="auto">
          <a:xfrm>
            <a:off x="4419600" y="1447800"/>
            <a:ext cx="4667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 charset="0"/>
              </a:rPr>
              <a:t>Find all products made in Seattle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52400" y="2895600"/>
            <a:ext cx="4203700" cy="2552700"/>
            <a:chOff x="96" y="1824"/>
            <a:chExt cx="2648" cy="1608"/>
          </a:xfrm>
        </p:grpSpPr>
        <p:sp>
          <p:nvSpPr>
            <p:cNvPr id="377862" name="Rectangle 6"/>
            <p:cNvSpPr>
              <a:spLocks noChangeArrowheads="1"/>
            </p:cNvSpPr>
            <p:nvPr/>
          </p:nvSpPr>
          <p:spPr bwMode="auto">
            <a:xfrm>
              <a:off x="96" y="1824"/>
              <a:ext cx="2648" cy="98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SELECT x.name</a:t>
              </a:r>
              <a:br>
                <a:rPr lang="en-US">
                  <a:latin typeface="Arial" charset="0"/>
                </a:rPr>
              </a:br>
              <a:r>
                <a:rPr lang="en-US">
                  <a:latin typeface="Arial" charset="0"/>
                </a:rPr>
                <a:t>FROM Product x, Company y</a:t>
              </a:r>
              <a:br>
                <a:rPr lang="en-US">
                  <a:latin typeface="Arial" charset="0"/>
                </a:rPr>
              </a:br>
              <a:r>
                <a:rPr lang="en-US">
                  <a:latin typeface="Arial" charset="0"/>
                </a:rPr>
                <a:t>WHERE x.maker=y.cid</a:t>
              </a:r>
              <a:br>
                <a:rPr lang="en-US">
                  <a:latin typeface="Arial" charset="0"/>
                </a:rPr>
              </a:br>
              <a:r>
                <a:rPr lang="en-US">
                  <a:latin typeface="Arial" charset="0"/>
                </a:rPr>
                <a:t>        and y.city=“Seattle”</a:t>
              </a:r>
            </a:p>
          </p:txBody>
        </p:sp>
        <p:sp>
          <p:nvSpPr>
            <p:cNvPr id="167950" name="AutoShape 7"/>
            <p:cNvSpPr>
              <a:spLocks noChangeArrowheads="1"/>
            </p:cNvSpPr>
            <p:nvPr/>
          </p:nvSpPr>
          <p:spPr bwMode="auto">
            <a:xfrm>
              <a:off x="307" y="3023"/>
              <a:ext cx="699" cy="409"/>
            </a:xfrm>
            <a:prstGeom prst="wedgeEllipseCallout">
              <a:avLst>
                <a:gd name="adj1" fmla="val -28181"/>
                <a:gd name="adj2" fmla="val -98463"/>
              </a:avLst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latin typeface="Arial" charset="0"/>
                </a:rPr>
                <a:t>SQL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971800" y="2362200"/>
            <a:ext cx="6032499" cy="3087688"/>
            <a:chOff x="1872" y="1488"/>
            <a:chExt cx="3800" cy="1945"/>
          </a:xfrm>
        </p:grpSpPr>
        <p:sp>
          <p:nvSpPr>
            <p:cNvPr id="377865" name="Rectangle 9"/>
            <p:cNvSpPr>
              <a:spLocks noChangeArrowheads="1"/>
            </p:cNvSpPr>
            <p:nvPr/>
          </p:nvSpPr>
          <p:spPr bwMode="auto">
            <a:xfrm>
              <a:off x="2832" y="1488"/>
              <a:ext cx="2840" cy="168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u="sng">
                  <a:latin typeface="Arial" charset="0"/>
                </a:rPr>
                <a:t>for</a:t>
              </a:r>
              <a:r>
                <a:rPr lang="en-US">
                  <a:latin typeface="Arial" charset="0"/>
                </a:rPr>
                <a:t> </a:t>
              </a:r>
              <a:r>
                <a:rPr lang="en-US">
                  <a:solidFill>
                    <a:schemeClr val="accent2"/>
                  </a:solidFill>
                  <a:latin typeface="Arial" charset="0"/>
                </a:rPr>
                <a:t>$r</a:t>
              </a:r>
              <a:r>
                <a:rPr lang="en-US">
                  <a:latin typeface="Arial" charset="0"/>
                </a:rPr>
                <a:t> in document(“db.xml”)/</a:t>
              </a:r>
              <a:r>
                <a:rPr lang="en-US">
                  <a:solidFill>
                    <a:srgbClr val="006600"/>
                  </a:solidFill>
                  <a:latin typeface="Arial" charset="0"/>
                </a:rPr>
                <a:t>db,</a:t>
              </a:r>
              <a:r>
                <a:rPr lang="en-US">
                  <a:latin typeface="Arial" charset="0"/>
                </a:rPr>
                <a:t/>
              </a:r>
              <a:br>
                <a:rPr lang="en-US">
                  <a:latin typeface="Arial" charset="0"/>
                </a:rPr>
              </a:br>
              <a:r>
                <a:rPr lang="en-US">
                  <a:latin typeface="Arial" charset="0"/>
                </a:rPr>
                <a:t>         </a:t>
              </a:r>
              <a:r>
                <a:rPr lang="en-US">
                  <a:solidFill>
                    <a:schemeClr val="accent2"/>
                  </a:solidFill>
                  <a:latin typeface="Arial" charset="0"/>
                </a:rPr>
                <a:t>$x</a:t>
              </a:r>
              <a:r>
                <a:rPr lang="en-US">
                  <a:latin typeface="Arial" charset="0"/>
                </a:rPr>
                <a:t> in </a:t>
              </a:r>
              <a:r>
                <a:rPr lang="en-US">
                  <a:solidFill>
                    <a:schemeClr val="accent2"/>
                  </a:solidFill>
                  <a:latin typeface="Arial" charset="0"/>
                </a:rPr>
                <a:t>$r</a:t>
              </a:r>
              <a:r>
                <a:rPr lang="en-US">
                  <a:latin typeface="Arial" charset="0"/>
                </a:rPr>
                <a:t>/</a:t>
              </a:r>
              <a:r>
                <a:rPr lang="en-US">
                  <a:solidFill>
                    <a:srgbClr val="006600"/>
                  </a:solidFill>
                  <a:latin typeface="Arial" charset="0"/>
                </a:rPr>
                <a:t>product</a:t>
              </a:r>
              <a:r>
                <a:rPr lang="en-US">
                  <a:latin typeface="Arial" charset="0"/>
                </a:rPr>
                <a:t>/</a:t>
              </a:r>
              <a:r>
                <a:rPr lang="en-US">
                  <a:solidFill>
                    <a:srgbClr val="006600"/>
                  </a:solidFill>
                  <a:latin typeface="Arial" charset="0"/>
                </a:rPr>
                <a:t>row,</a:t>
              </a:r>
              <a:r>
                <a:rPr lang="en-US">
                  <a:latin typeface="Arial" charset="0"/>
                </a:rPr>
                <a:t/>
              </a:r>
              <a:br>
                <a:rPr lang="en-US">
                  <a:latin typeface="Arial" charset="0"/>
                </a:rPr>
              </a:br>
              <a:r>
                <a:rPr lang="en-US">
                  <a:latin typeface="Arial" charset="0"/>
                </a:rPr>
                <a:t>         </a:t>
              </a:r>
              <a:r>
                <a:rPr lang="en-US">
                  <a:solidFill>
                    <a:schemeClr val="accent2"/>
                  </a:solidFill>
                  <a:latin typeface="Arial" charset="0"/>
                </a:rPr>
                <a:t>$y</a:t>
              </a:r>
              <a:r>
                <a:rPr lang="en-US">
                  <a:latin typeface="Arial" charset="0"/>
                </a:rPr>
                <a:t> in </a:t>
              </a:r>
              <a:r>
                <a:rPr lang="en-US">
                  <a:solidFill>
                    <a:schemeClr val="accent2"/>
                  </a:solidFill>
                  <a:latin typeface="Arial" charset="0"/>
                </a:rPr>
                <a:t>$r</a:t>
              </a:r>
              <a:r>
                <a:rPr lang="en-US">
                  <a:latin typeface="Arial" charset="0"/>
                </a:rPr>
                <a:t>/</a:t>
              </a:r>
              <a:r>
                <a:rPr lang="en-US">
                  <a:solidFill>
                    <a:srgbClr val="006600"/>
                  </a:solidFill>
                  <a:latin typeface="Arial" charset="0"/>
                </a:rPr>
                <a:t>company</a:t>
              </a:r>
              <a:r>
                <a:rPr lang="en-US">
                  <a:latin typeface="Arial" charset="0"/>
                </a:rPr>
                <a:t>/</a:t>
              </a:r>
              <a:r>
                <a:rPr lang="en-US">
                  <a:solidFill>
                    <a:srgbClr val="006600"/>
                  </a:solidFill>
                  <a:latin typeface="Arial" charset="0"/>
                </a:rPr>
                <a:t>row</a:t>
              </a:r>
              <a:r>
                <a:rPr lang="en-US">
                  <a:latin typeface="Arial" charset="0"/>
                </a:rPr>
                <a:t/>
              </a:r>
              <a:br>
                <a:rPr lang="en-US">
                  <a:latin typeface="Arial" charset="0"/>
                </a:rPr>
              </a:br>
              <a:r>
                <a:rPr lang="en-US" u="sng">
                  <a:latin typeface="Arial" charset="0"/>
                </a:rPr>
                <a:t>where</a:t>
              </a:r>
              <a:r>
                <a:rPr lang="en-US">
                  <a:latin typeface="Arial" charset="0"/>
                </a:rPr>
                <a:t> </a:t>
              </a:r>
              <a:br>
                <a:rPr lang="en-US">
                  <a:latin typeface="Arial" charset="0"/>
                </a:rPr>
              </a:br>
              <a:r>
                <a:rPr lang="en-US">
                  <a:latin typeface="Arial" charset="0"/>
                </a:rPr>
                <a:t>    </a:t>
              </a:r>
              <a:r>
                <a:rPr lang="en-US">
                  <a:solidFill>
                    <a:schemeClr val="accent2"/>
                  </a:solidFill>
                  <a:latin typeface="Arial" charset="0"/>
                </a:rPr>
                <a:t>$x</a:t>
              </a:r>
              <a:r>
                <a:rPr lang="en-US">
                  <a:latin typeface="Arial" charset="0"/>
                </a:rPr>
                <a:t>/</a:t>
              </a:r>
              <a:r>
                <a:rPr lang="en-US">
                  <a:solidFill>
                    <a:srgbClr val="006600"/>
                  </a:solidFill>
                  <a:latin typeface="Arial" charset="0"/>
                </a:rPr>
                <a:t>maker</a:t>
              </a:r>
              <a:r>
                <a:rPr lang="en-US">
                  <a:latin typeface="Arial" charset="0"/>
                </a:rPr>
                <a:t>/text()=</a:t>
              </a:r>
              <a:r>
                <a:rPr lang="en-US">
                  <a:solidFill>
                    <a:schemeClr val="accent2"/>
                  </a:solidFill>
                  <a:latin typeface="Arial" charset="0"/>
                </a:rPr>
                <a:t>$y</a:t>
              </a:r>
              <a:r>
                <a:rPr lang="en-US">
                  <a:latin typeface="Arial" charset="0"/>
                </a:rPr>
                <a:t>/</a:t>
              </a:r>
              <a:r>
                <a:rPr lang="en-US">
                  <a:solidFill>
                    <a:srgbClr val="006600"/>
                  </a:solidFill>
                  <a:latin typeface="Arial" charset="0"/>
                </a:rPr>
                <a:t>cid</a:t>
              </a:r>
              <a:r>
                <a:rPr lang="en-US">
                  <a:latin typeface="Arial" charset="0"/>
                </a:rPr>
                <a:t>/text()</a:t>
              </a:r>
              <a:br>
                <a:rPr lang="en-US">
                  <a:latin typeface="Arial" charset="0"/>
                </a:rPr>
              </a:br>
              <a:r>
                <a:rPr lang="en-US">
                  <a:latin typeface="Arial" charset="0"/>
                </a:rPr>
                <a:t>    and  </a:t>
              </a:r>
              <a:r>
                <a:rPr lang="en-US">
                  <a:solidFill>
                    <a:schemeClr val="accent2"/>
                  </a:solidFill>
                  <a:latin typeface="Arial" charset="0"/>
                </a:rPr>
                <a:t>$y</a:t>
              </a:r>
              <a:r>
                <a:rPr lang="en-US">
                  <a:latin typeface="Arial" charset="0"/>
                </a:rPr>
                <a:t>/</a:t>
              </a:r>
              <a:r>
                <a:rPr lang="en-US">
                  <a:solidFill>
                    <a:srgbClr val="006600"/>
                  </a:solidFill>
                  <a:latin typeface="Arial" charset="0"/>
                </a:rPr>
                <a:t>city</a:t>
              </a:r>
              <a:r>
                <a:rPr lang="en-US">
                  <a:latin typeface="Arial" charset="0"/>
                </a:rPr>
                <a:t>/text() = “seattle”</a:t>
              </a:r>
              <a:br>
                <a:rPr lang="en-US">
                  <a:latin typeface="Arial" charset="0"/>
                </a:rPr>
              </a:br>
              <a:r>
                <a:rPr lang="en-US" u="sng">
                  <a:latin typeface="Arial" charset="0"/>
                </a:rPr>
                <a:t>return</a:t>
              </a:r>
              <a:r>
                <a:rPr lang="en-US">
                  <a:latin typeface="Arial" charset="0"/>
                </a:rPr>
                <a:t> { </a:t>
              </a:r>
              <a:r>
                <a:rPr lang="en-US">
                  <a:solidFill>
                    <a:schemeClr val="accent2"/>
                  </a:solidFill>
                  <a:latin typeface="Arial" charset="0"/>
                </a:rPr>
                <a:t>$x</a:t>
              </a:r>
              <a:r>
                <a:rPr lang="en-US">
                  <a:latin typeface="Arial" charset="0"/>
                </a:rPr>
                <a:t>/</a:t>
              </a:r>
              <a:r>
                <a:rPr lang="en-US">
                  <a:solidFill>
                    <a:srgbClr val="006600"/>
                  </a:solidFill>
                  <a:latin typeface="Arial" charset="0"/>
                </a:rPr>
                <a:t>name</a:t>
              </a:r>
              <a:r>
                <a:rPr lang="en-US">
                  <a:latin typeface="Arial" charset="0"/>
                </a:rPr>
                <a:t> }</a:t>
              </a:r>
            </a:p>
          </p:txBody>
        </p:sp>
        <p:sp>
          <p:nvSpPr>
            <p:cNvPr id="167948" name="AutoShape 10"/>
            <p:cNvSpPr>
              <a:spLocks noChangeArrowheads="1"/>
            </p:cNvSpPr>
            <p:nvPr/>
          </p:nvSpPr>
          <p:spPr bwMode="auto">
            <a:xfrm>
              <a:off x="1872" y="3024"/>
              <a:ext cx="1088" cy="409"/>
            </a:xfrm>
            <a:prstGeom prst="wedgeEllipseCallout">
              <a:avLst>
                <a:gd name="adj1" fmla="val 43995"/>
                <a:gd name="adj2" fmla="val -128463"/>
              </a:avLst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latin typeface="Arial" charset="0"/>
                </a:rPr>
                <a:t>XQuery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SQL and XQuery Side-by-side</a:t>
            </a:r>
          </a:p>
        </p:txBody>
      </p:sp>
      <p:sp>
        <p:nvSpPr>
          <p:cNvPr id="167940" name="Text Box 3"/>
          <p:cNvSpPr txBox="1">
            <a:spLocks noChangeArrowheads="1"/>
          </p:cNvSpPr>
          <p:nvPr/>
        </p:nvSpPr>
        <p:spPr bwMode="auto">
          <a:xfrm>
            <a:off x="90488" y="1524000"/>
            <a:ext cx="508793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Arial" charset="0"/>
              </a:rPr>
              <a:t>Product(pid, name, maker, price)</a:t>
            </a:r>
            <a:br>
              <a:rPr lang="en-US">
                <a:solidFill>
                  <a:schemeClr val="accent2"/>
                </a:solidFill>
                <a:latin typeface="Arial" charset="0"/>
              </a:rPr>
            </a:br>
            <a:r>
              <a:rPr lang="en-US">
                <a:solidFill>
                  <a:schemeClr val="accent2"/>
                </a:solidFill>
                <a:latin typeface="Arial" charset="0"/>
              </a:rPr>
              <a:t>Company(cid, name, city, revenues)</a:t>
            </a:r>
          </a:p>
        </p:txBody>
      </p:sp>
      <p:sp>
        <p:nvSpPr>
          <p:cNvPr id="167941" name="Text Box 4"/>
          <p:cNvSpPr txBox="1">
            <a:spLocks noChangeArrowheads="1"/>
          </p:cNvSpPr>
          <p:nvPr/>
        </p:nvSpPr>
        <p:spPr bwMode="auto">
          <a:xfrm>
            <a:off x="4419600" y="1447800"/>
            <a:ext cx="4667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 charset="0"/>
              </a:rPr>
              <a:t>Find all products made in Seattle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52400" y="2895600"/>
            <a:ext cx="4203700" cy="2552700"/>
            <a:chOff x="96" y="1824"/>
            <a:chExt cx="2648" cy="1608"/>
          </a:xfrm>
        </p:grpSpPr>
        <p:sp>
          <p:nvSpPr>
            <p:cNvPr id="377862" name="Rectangle 6"/>
            <p:cNvSpPr>
              <a:spLocks noChangeArrowheads="1"/>
            </p:cNvSpPr>
            <p:nvPr/>
          </p:nvSpPr>
          <p:spPr bwMode="auto">
            <a:xfrm>
              <a:off x="96" y="1824"/>
              <a:ext cx="2648" cy="98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SELECT x.name</a:t>
              </a:r>
              <a:br>
                <a:rPr lang="en-US">
                  <a:latin typeface="Arial" charset="0"/>
                </a:rPr>
              </a:br>
              <a:r>
                <a:rPr lang="en-US">
                  <a:latin typeface="Arial" charset="0"/>
                </a:rPr>
                <a:t>FROM Product x, Company y</a:t>
              </a:r>
              <a:br>
                <a:rPr lang="en-US">
                  <a:latin typeface="Arial" charset="0"/>
                </a:rPr>
              </a:br>
              <a:r>
                <a:rPr lang="en-US">
                  <a:latin typeface="Arial" charset="0"/>
                </a:rPr>
                <a:t>WHERE x.maker=y.cid</a:t>
              </a:r>
              <a:br>
                <a:rPr lang="en-US">
                  <a:latin typeface="Arial" charset="0"/>
                </a:rPr>
              </a:br>
              <a:r>
                <a:rPr lang="en-US">
                  <a:latin typeface="Arial" charset="0"/>
                </a:rPr>
                <a:t>        and y.city=“Seattle”</a:t>
              </a:r>
            </a:p>
          </p:txBody>
        </p:sp>
        <p:sp>
          <p:nvSpPr>
            <p:cNvPr id="167950" name="AutoShape 7"/>
            <p:cNvSpPr>
              <a:spLocks noChangeArrowheads="1"/>
            </p:cNvSpPr>
            <p:nvPr/>
          </p:nvSpPr>
          <p:spPr bwMode="auto">
            <a:xfrm>
              <a:off x="307" y="3023"/>
              <a:ext cx="699" cy="409"/>
            </a:xfrm>
            <a:prstGeom prst="wedgeEllipseCallout">
              <a:avLst>
                <a:gd name="adj1" fmla="val -28181"/>
                <a:gd name="adj2" fmla="val -98463"/>
              </a:avLst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latin typeface="Arial" charset="0"/>
                </a:rPr>
                <a:t>SQL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971800" y="2362200"/>
            <a:ext cx="6032499" cy="3087688"/>
            <a:chOff x="1872" y="1488"/>
            <a:chExt cx="3800" cy="1945"/>
          </a:xfrm>
        </p:grpSpPr>
        <p:sp>
          <p:nvSpPr>
            <p:cNvPr id="377865" name="Rectangle 9"/>
            <p:cNvSpPr>
              <a:spLocks noChangeArrowheads="1"/>
            </p:cNvSpPr>
            <p:nvPr/>
          </p:nvSpPr>
          <p:spPr bwMode="auto">
            <a:xfrm>
              <a:off x="2832" y="1488"/>
              <a:ext cx="2840" cy="168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u="sng">
                  <a:latin typeface="Arial" charset="0"/>
                </a:rPr>
                <a:t>for</a:t>
              </a:r>
              <a:r>
                <a:rPr lang="en-US">
                  <a:latin typeface="Arial" charset="0"/>
                </a:rPr>
                <a:t> </a:t>
              </a:r>
              <a:r>
                <a:rPr lang="en-US">
                  <a:solidFill>
                    <a:schemeClr val="accent2"/>
                  </a:solidFill>
                  <a:latin typeface="Arial" charset="0"/>
                </a:rPr>
                <a:t>$r</a:t>
              </a:r>
              <a:r>
                <a:rPr lang="en-US">
                  <a:latin typeface="Arial" charset="0"/>
                </a:rPr>
                <a:t> in document(“db.xml”)/</a:t>
              </a:r>
              <a:r>
                <a:rPr lang="en-US">
                  <a:solidFill>
                    <a:srgbClr val="006600"/>
                  </a:solidFill>
                  <a:latin typeface="Arial" charset="0"/>
                </a:rPr>
                <a:t>db,</a:t>
              </a:r>
              <a:r>
                <a:rPr lang="en-US">
                  <a:latin typeface="Arial" charset="0"/>
                </a:rPr>
                <a:t/>
              </a:r>
              <a:br>
                <a:rPr lang="en-US">
                  <a:latin typeface="Arial" charset="0"/>
                </a:rPr>
              </a:br>
              <a:r>
                <a:rPr lang="en-US">
                  <a:latin typeface="Arial" charset="0"/>
                </a:rPr>
                <a:t>         </a:t>
              </a:r>
              <a:r>
                <a:rPr lang="en-US">
                  <a:solidFill>
                    <a:schemeClr val="accent2"/>
                  </a:solidFill>
                  <a:latin typeface="Arial" charset="0"/>
                </a:rPr>
                <a:t>$x</a:t>
              </a:r>
              <a:r>
                <a:rPr lang="en-US">
                  <a:latin typeface="Arial" charset="0"/>
                </a:rPr>
                <a:t> in </a:t>
              </a:r>
              <a:r>
                <a:rPr lang="en-US">
                  <a:solidFill>
                    <a:schemeClr val="accent2"/>
                  </a:solidFill>
                  <a:latin typeface="Arial" charset="0"/>
                </a:rPr>
                <a:t>$r</a:t>
              </a:r>
              <a:r>
                <a:rPr lang="en-US">
                  <a:latin typeface="Arial" charset="0"/>
                </a:rPr>
                <a:t>/</a:t>
              </a:r>
              <a:r>
                <a:rPr lang="en-US">
                  <a:solidFill>
                    <a:srgbClr val="006600"/>
                  </a:solidFill>
                  <a:latin typeface="Arial" charset="0"/>
                </a:rPr>
                <a:t>product</a:t>
              </a:r>
              <a:r>
                <a:rPr lang="en-US">
                  <a:latin typeface="Arial" charset="0"/>
                </a:rPr>
                <a:t>/</a:t>
              </a:r>
              <a:r>
                <a:rPr lang="en-US">
                  <a:solidFill>
                    <a:srgbClr val="006600"/>
                  </a:solidFill>
                  <a:latin typeface="Arial" charset="0"/>
                </a:rPr>
                <a:t>row,</a:t>
              </a:r>
              <a:r>
                <a:rPr lang="en-US">
                  <a:latin typeface="Arial" charset="0"/>
                </a:rPr>
                <a:t/>
              </a:r>
              <a:br>
                <a:rPr lang="en-US">
                  <a:latin typeface="Arial" charset="0"/>
                </a:rPr>
              </a:br>
              <a:r>
                <a:rPr lang="en-US">
                  <a:latin typeface="Arial" charset="0"/>
                </a:rPr>
                <a:t>         </a:t>
              </a:r>
              <a:r>
                <a:rPr lang="en-US">
                  <a:solidFill>
                    <a:schemeClr val="accent2"/>
                  </a:solidFill>
                  <a:latin typeface="Arial" charset="0"/>
                </a:rPr>
                <a:t>$y</a:t>
              </a:r>
              <a:r>
                <a:rPr lang="en-US">
                  <a:latin typeface="Arial" charset="0"/>
                </a:rPr>
                <a:t> in </a:t>
              </a:r>
              <a:r>
                <a:rPr lang="en-US">
                  <a:solidFill>
                    <a:schemeClr val="accent2"/>
                  </a:solidFill>
                  <a:latin typeface="Arial" charset="0"/>
                </a:rPr>
                <a:t>$r</a:t>
              </a:r>
              <a:r>
                <a:rPr lang="en-US">
                  <a:latin typeface="Arial" charset="0"/>
                </a:rPr>
                <a:t>/</a:t>
              </a:r>
              <a:r>
                <a:rPr lang="en-US">
                  <a:solidFill>
                    <a:srgbClr val="006600"/>
                  </a:solidFill>
                  <a:latin typeface="Arial" charset="0"/>
                </a:rPr>
                <a:t>company</a:t>
              </a:r>
              <a:r>
                <a:rPr lang="en-US">
                  <a:latin typeface="Arial" charset="0"/>
                </a:rPr>
                <a:t>/</a:t>
              </a:r>
              <a:r>
                <a:rPr lang="en-US">
                  <a:solidFill>
                    <a:srgbClr val="006600"/>
                  </a:solidFill>
                  <a:latin typeface="Arial" charset="0"/>
                </a:rPr>
                <a:t>row</a:t>
              </a:r>
              <a:r>
                <a:rPr lang="en-US">
                  <a:latin typeface="Arial" charset="0"/>
                </a:rPr>
                <a:t/>
              </a:r>
              <a:br>
                <a:rPr lang="en-US">
                  <a:latin typeface="Arial" charset="0"/>
                </a:rPr>
              </a:br>
              <a:r>
                <a:rPr lang="en-US" u="sng">
                  <a:latin typeface="Arial" charset="0"/>
                </a:rPr>
                <a:t>where</a:t>
              </a:r>
              <a:r>
                <a:rPr lang="en-US">
                  <a:latin typeface="Arial" charset="0"/>
                </a:rPr>
                <a:t> </a:t>
              </a:r>
              <a:br>
                <a:rPr lang="en-US">
                  <a:latin typeface="Arial" charset="0"/>
                </a:rPr>
              </a:br>
              <a:r>
                <a:rPr lang="en-US">
                  <a:latin typeface="Arial" charset="0"/>
                </a:rPr>
                <a:t>    </a:t>
              </a:r>
              <a:r>
                <a:rPr lang="en-US">
                  <a:solidFill>
                    <a:schemeClr val="accent2"/>
                  </a:solidFill>
                  <a:latin typeface="Arial" charset="0"/>
                </a:rPr>
                <a:t>$x</a:t>
              </a:r>
              <a:r>
                <a:rPr lang="en-US">
                  <a:latin typeface="Arial" charset="0"/>
                </a:rPr>
                <a:t>/</a:t>
              </a:r>
              <a:r>
                <a:rPr lang="en-US">
                  <a:solidFill>
                    <a:srgbClr val="006600"/>
                  </a:solidFill>
                  <a:latin typeface="Arial" charset="0"/>
                </a:rPr>
                <a:t>maker</a:t>
              </a:r>
              <a:r>
                <a:rPr lang="en-US">
                  <a:latin typeface="Arial" charset="0"/>
                </a:rPr>
                <a:t>/text()=</a:t>
              </a:r>
              <a:r>
                <a:rPr lang="en-US">
                  <a:solidFill>
                    <a:schemeClr val="accent2"/>
                  </a:solidFill>
                  <a:latin typeface="Arial" charset="0"/>
                </a:rPr>
                <a:t>$y</a:t>
              </a:r>
              <a:r>
                <a:rPr lang="en-US">
                  <a:latin typeface="Arial" charset="0"/>
                </a:rPr>
                <a:t>/</a:t>
              </a:r>
              <a:r>
                <a:rPr lang="en-US">
                  <a:solidFill>
                    <a:srgbClr val="006600"/>
                  </a:solidFill>
                  <a:latin typeface="Arial" charset="0"/>
                </a:rPr>
                <a:t>cid</a:t>
              </a:r>
              <a:r>
                <a:rPr lang="en-US">
                  <a:latin typeface="Arial" charset="0"/>
                </a:rPr>
                <a:t>/text()</a:t>
              </a:r>
              <a:br>
                <a:rPr lang="en-US">
                  <a:latin typeface="Arial" charset="0"/>
                </a:rPr>
              </a:br>
              <a:r>
                <a:rPr lang="en-US">
                  <a:latin typeface="Arial" charset="0"/>
                </a:rPr>
                <a:t>    and  </a:t>
              </a:r>
              <a:r>
                <a:rPr lang="en-US">
                  <a:solidFill>
                    <a:schemeClr val="accent2"/>
                  </a:solidFill>
                  <a:latin typeface="Arial" charset="0"/>
                </a:rPr>
                <a:t>$y</a:t>
              </a:r>
              <a:r>
                <a:rPr lang="en-US">
                  <a:latin typeface="Arial" charset="0"/>
                </a:rPr>
                <a:t>/</a:t>
              </a:r>
              <a:r>
                <a:rPr lang="en-US">
                  <a:solidFill>
                    <a:srgbClr val="006600"/>
                  </a:solidFill>
                  <a:latin typeface="Arial" charset="0"/>
                </a:rPr>
                <a:t>city</a:t>
              </a:r>
              <a:r>
                <a:rPr lang="en-US">
                  <a:latin typeface="Arial" charset="0"/>
                </a:rPr>
                <a:t>/text() = “seattle”</a:t>
              </a:r>
              <a:br>
                <a:rPr lang="en-US">
                  <a:latin typeface="Arial" charset="0"/>
                </a:rPr>
              </a:br>
              <a:r>
                <a:rPr lang="en-US" u="sng">
                  <a:latin typeface="Arial" charset="0"/>
                </a:rPr>
                <a:t>return</a:t>
              </a:r>
              <a:r>
                <a:rPr lang="en-US">
                  <a:latin typeface="Arial" charset="0"/>
                </a:rPr>
                <a:t> { </a:t>
              </a:r>
              <a:r>
                <a:rPr lang="en-US">
                  <a:solidFill>
                    <a:schemeClr val="accent2"/>
                  </a:solidFill>
                  <a:latin typeface="Arial" charset="0"/>
                </a:rPr>
                <a:t>$x</a:t>
              </a:r>
              <a:r>
                <a:rPr lang="en-US">
                  <a:latin typeface="Arial" charset="0"/>
                </a:rPr>
                <a:t>/</a:t>
              </a:r>
              <a:r>
                <a:rPr lang="en-US">
                  <a:solidFill>
                    <a:srgbClr val="006600"/>
                  </a:solidFill>
                  <a:latin typeface="Arial" charset="0"/>
                </a:rPr>
                <a:t>name</a:t>
              </a:r>
              <a:r>
                <a:rPr lang="en-US">
                  <a:latin typeface="Arial" charset="0"/>
                </a:rPr>
                <a:t> }</a:t>
              </a:r>
            </a:p>
          </p:txBody>
        </p:sp>
        <p:sp>
          <p:nvSpPr>
            <p:cNvPr id="167948" name="AutoShape 10"/>
            <p:cNvSpPr>
              <a:spLocks noChangeArrowheads="1"/>
            </p:cNvSpPr>
            <p:nvPr/>
          </p:nvSpPr>
          <p:spPr bwMode="auto">
            <a:xfrm>
              <a:off x="1872" y="3024"/>
              <a:ext cx="1088" cy="409"/>
            </a:xfrm>
            <a:prstGeom prst="wedgeEllipseCallout">
              <a:avLst>
                <a:gd name="adj1" fmla="val 43995"/>
                <a:gd name="adj2" fmla="val -128463"/>
              </a:avLst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latin typeface="Arial" charset="0"/>
                </a:rPr>
                <a:t>XQuery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25400" y="5486400"/>
            <a:ext cx="8985250" cy="1244600"/>
            <a:chOff x="31" y="3456"/>
            <a:chExt cx="5660" cy="784"/>
          </a:xfrm>
        </p:grpSpPr>
        <p:sp>
          <p:nvSpPr>
            <p:cNvPr id="377868" name="Rectangle 12"/>
            <p:cNvSpPr>
              <a:spLocks noChangeArrowheads="1"/>
            </p:cNvSpPr>
            <p:nvPr/>
          </p:nvSpPr>
          <p:spPr bwMode="auto">
            <a:xfrm>
              <a:off x="1023" y="3456"/>
              <a:ext cx="4668" cy="7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u="sng" dirty="0">
                  <a:latin typeface="Arial" charset="0"/>
                </a:rPr>
                <a:t>for</a:t>
              </a:r>
              <a:r>
                <a:rPr lang="en-US" dirty="0">
                  <a:latin typeface="Arial" charset="0"/>
                </a:rPr>
                <a:t> </a:t>
              </a:r>
              <a:r>
                <a:rPr lang="en-US" dirty="0">
                  <a:solidFill>
                    <a:schemeClr val="accent2"/>
                  </a:solidFill>
                  <a:latin typeface="Arial" charset="0"/>
                </a:rPr>
                <a:t>$</a:t>
              </a:r>
              <a:r>
                <a:rPr lang="en-US" dirty="0" err="1">
                  <a:solidFill>
                    <a:schemeClr val="accent2"/>
                  </a:solidFill>
                  <a:latin typeface="Arial" charset="0"/>
                </a:rPr>
                <a:t>y</a:t>
              </a:r>
              <a:r>
                <a:rPr lang="en-US" dirty="0">
                  <a:latin typeface="Arial" charset="0"/>
                </a:rPr>
                <a:t> in /</a:t>
              </a:r>
              <a:r>
                <a:rPr lang="en-US" dirty="0">
                  <a:solidFill>
                    <a:srgbClr val="006600"/>
                  </a:solidFill>
                  <a:latin typeface="Arial" charset="0"/>
                </a:rPr>
                <a:t>db</a:t>
              </a:r>
              <a:r>
                <a:rPr lang="en-US" dirty="0">
                  <a:latin typeface="Arial" charset="0"/>
                </a:rPr>
                <a:t>/</a:t>
              </a:r>
              <a:r>
                <a:rPr lang="en-US" dirty="0">
                  <a:solidFill>
                    <a:srgbClr val="006600"/>
                  </a:solidFill>
                  <a:latin typeface="Arial" charset="0"/>
                </a:rPr>
                <a:t>company</a:t>
              </a:r>
              <a:r>
                <a:rPr lang="en-US" dirty="0">
                  <a:latin typeface="Arial" charset="0"/>
                </a:rPr>
                <a:t>/</a:t>
              </a:r>
              <a:r>
                <a:rPr lang="en-US" dirty="0" err="1">
                  <a:solidFill>
                    <a:srgbClr val="006600"/>
                  </a:solidFill>
                  <a:latin typeface="Arial" charset="0"/>
                </a:rPr>
                <a:t>row[city</a:t>
              </a:r>
              <a:r>
                <a:rPr lang="en-US" dirty="0">
                  <a:latin typeface="Arial" charset="0"/>
                </a:rPr>
                <a:t>/text()=“</a:t>
              </a:r>
              <a:r>
                <a:rPr lang="en-US" dirty="0" err="1">
                  <a:latin typeface="Arial" charset="0"/>
                </a:rPr>
                <a:t>seattle</a:t>
              </a:r>
              <a:r>
                <a:rPr lang="en-US" dirty="0">
                  <a:latin typeface="Arial" charset="0"/>
                </a:rPr>
                <a:t>”],</a:t>
              </a:r>
              <a:br>
                <a:rPr lang="en-US" dirty="0">
                  <a:latin typeface="Arial" charset="0"/>
                </a:rPr>
              </a:br>
              <a:r>
                <a:rPr lang="en-US" dirty="0">
                  <a:latin typeface="Arial" charset="0"/>
                </a:rPr>
                <a:t>         </a:t>
              </a:r>
              <a:r>
                <a:rPr lang="en-US" dirty="0">
                  <a:solidFill>
                    <a:schemeClr val="accent2"/>
                  </a:solidFill>
                  <a:latin typeface="Arial" charset="0"/>
                </a:rPr>
                <a:t>$</a:t>
              </a:r>
              <a:r>
                <a:rPr lang="en-US" dirty="0" err="1">
                  <a:solidFill>
                    <a:schemeClr val="accent2"/>
                  </a:solidFill>
                  <a:latin typeface="Arial" charset="0"/>
                </a:rPr>
                <a:t>x</a:t>
              </a:r>
              <a:r>
                <a:rPr lang="en-US" dirty="0">
                  <a:latin typeface="Arial" charset="0"/>
                </a:rPr>
                <a:t> in /</a:t>
              </a:r>
              <a:r>
                <a:rPr lang="en-US" dirty="0">
                  <a:solidFill>
                    <a:srgbClr val="006600"/>
                  </a:solidFill>
                  <a:latin typeface="Arial" charset="0"/>
                </a:rPr>
                <a:t>db</a:t>
              </a:r>
              <a:r>
                <a:rPr lang="en-US" dirty="0">
                  <a:latin typeface="Arial" charset="0"/>
                </a:rPr>
                <a:t>/</a:t>
              </a:r>
              <a:r>
                <a:rPr lang="en-US" dirty="0">
                  <a:solidFill>
                    <a:srgbClr val="006600"/>
                  </a:solidFill>
                  <a:latin typeface="Arial" charset="0"/>
                </a:rPr>
                <a:t>product</a:t>
              </a:r>
              <a:r>
                <a:rPr lang="en-US" dirty="0">
                  <a:latin typeface="Arial" charset="0"/>
                </a:rPr>
                <a:t>/</a:t>
              </a:r>
              <a:r>
                <a:rPr lang="en-US" dirty="0" err="1">
                  <a:solidFill>
                    <a:srgbClr val="006600"/>
                  </a:solidFill>
                  <a:latin typeface="Arial" charset="0"/>
                </a:rPr>
                <a:t>row[maker</a:t>
              </a:r>
              <a:r>
                <a:rPr lang="en-US" dirty="0">
                  <a:latin typeface="Arial" charset="0"/>
                </a:rPr>
                <a:t>/text()=</a:t>
              </a:r>
              <a:r>
                <a:rPr lang="en-US" dirty="0">
                  <a:solidFill>
                    <a:schemeClr val="accent2"/>
                  </a:solidFill>
                  <a:latin typeface="Arial" charset="0"/>
                </a:rPr>
                <a:t>$</a:t>
              </a:r>
              <a:r>
                <a:rPr lang="en-US" dirty="0" err="1">
                  <a:solidFill>
                    <a:schemeClr val="accent2"/>
                  </a:solidFill>
                  <a:latin typeface="Arial" charset="0"/>
                </a:rPr>
                <a:t>y</a:t>
              </a:r>
              <a:r>
                <a:rPr lang="en-US" dirty="0">
                  <a:solidFill>
                    <a:srgbClr val="006600"/>
                  </a:solidFill>
                  <a:latin typeface="Arial" charset="0"/>
                </a:rPr>
                <a:t>/cid/</a:t>
              </a:r>
              <a:r>
                <a:rPr lang="en-US" dirty="0">
                  <a:latin typeface="Arial" charset="0"/>
                </a:rPr>
                <a:t>text()]</a:t>
              </a:r>
              <a:br>
                <a:rPr lang="en-US" dirty="0">
                  <a:latin typeface="Arial" charset="0"/>
                </a:rPr>
              </a:br>
              <a:r>
                <a:rPr lang="en-US" u="sng" dirty="0">
                  <a:latin typeface="Arial" charset="0"/>
                </a:rPr>
                <a:t>return</a:t>
              </a:r>
              <a:r>
                <a:rPr lang="en-US" dirty="0">
                  <a:latin typeface="Arial" charset="0"/>
                </a:rPr>
                <a:t> { </a:t>
              </a:r>
              <a:r>
                <a:rPr lang="en-US" dirty="0">
                  <a:solidFill>
                    <a:schemeClr val="accent2"/>
                  </a:solidFill>
                  <a:latin typeface="Arial" charset="0"/>
                </a:rPr>
                <a:t>$</a:t>
              </a:r>
              <a:r>
                <a:rPr lang="en-US" dirty="0" err="1">
                  <a:solidFill>
                    <a:schemeClr val="accent2"/>
                  </a:solidFill>
                  <a:latin typeface="Arial" charset="0"/>
                </a:rPr>
                <a:t>x</a:t>
              </a:r>
              <a:r>
                <a:rPr lang="en-US" dirty="0">
                  <a:latin typeface="Arial" charset="0"/>
                </a:rPr>
                <a:t>/</a:t>
              </a:r>
              <a:r>
                <a:rPr lang="en-US" dirty="0">
                  <a:solidFill>
                    <a:srgbClr val="006600"/>
                  </a:solidFill>
                  <a:latin typeface="Arial" charset="0"/>
                </a:rPr>
                <a:t>name</a:t>
              </a:r>
              <a:r>
                <a:rPr lang="en-US" dirty="0">
                  <a:latin typeface="Arial" charset="0"/>
                </a:rPr>
                <a:t> }</a:t>
              </a:r>
            </a:p>
          </p:txBody>
        </p:sp>
        <p:sp>
          <p:nvSpPr>
            <p:cNvPr id="167946" name="AutoShape 13"/>
            <p:cNvSpPr>
              <a:spLocks noChangeArrowheads="1"/>
            </p:cNvSpPr>
            <p:nvPr/>
          </p:nvSpPr>
          <p:spPr bwMode="auto">
            <a:xfrm>
              <a:off x="31" y="3504"/>
              <a:ext cx="1088" cy="736"/>
            </a:xfrm>
            <a:prstGeom prst="wedgeEllipseCallout">
              <a:avLst>
                <a:gd name="adj1" fmla="val 67417"/>
                <a:gd name="adj2" fmla="val 4750"/>
              </a:avLst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latin typeface="Arial" charset="0"/>
                </a:rPr>
                <a:t>Cool</a:t>
              </a:r>
              <a:br>
                <a:rPr lang="en-US">
                  <a:latin typeface="Arial" charset="0"/>
                </a:rPr>
              </a:br>
              <a:r>
                <a:rPr lang="en-US">
                  <a:latin typeface="Arial" charset="0"/>
                </a:rPr>
                <a:t>XQuery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663A6E-0667-5C45-8902-CA729DFEDECC}" type="slidenum">
              <a:rPr lang="en-US"/>
              <a:pPr/>
              <a:t>95</a:t>
            </a:fld>
            <a:endParaRPr lang="en-US"/>
          </a:p>
        </p:txBody>
      </p:sp>
      <p:sp>
        <p:nvSpPr>
          <p:cNvPr id="169987" name="Text Box 2"/>
          <p:cNvSpPr txBox="1">
            <a:spLocks noChangeArrowheads="1"/>
          </p:cNvSpPr>
          <p:nvPr/>
        </p:nvSpPr>
        <p:spPr bwMode="auto">
          <a:xfrm>
            <a:off x="1431925" y="1260475"/>
            <a:ext cx="5173663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&lt;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product</a:t>
            </a:r>
            <a:r>
              <a:rPr lang="en-US">
                <a:latin typeface="Arial" charset="0"/>
              </a:rPr>
              <a:t>&gt;</a:t>
            </a:r>
          </a:p>
          <a:p>
            <a:r>
              <a:rPr lang="en-US">
                <a:latin typeface="Arial" charset="0"/>
              </a:rPr>
              <a:t>          &lt;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row</a:t>
            </a:r>
            <a:r>
              <a:rPr lang="en-US">
                <a:latin typeface="Arial" charset="0"/>
              </a:rPr>
              <a:t>&gt; &lt;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pid</a:t>
            </a:r>
            <a:r>
              <a:rPr lang="en-US">
                <a:latin typeface="Arial" charset="0"/>
              </a:rPr>
              <a:t>&gt; 123 &lt;/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pid</a:t>
            </a:r>
            <a:r>
              <a:rPr lang="en-US">
                <a:latin typeface="Arial" charset="0"/>
              </a:rPr>
              <a:t>&gt;</a:t>
            </a:r>
          </a:p>
          <a:p>
            <a:r>
              <a:rPr lang="en-US">
                <a:latin typeface="Arial" charset="0"/>
              </a:rPr>
              <a:t>                      &lt;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name</a:t>
            </a:r>
            <a:r>
              <a:rPr lang="en-US">
                <a:latin typeface="Arial" charset="0"/>
              </a:rPr>
              <a:t>&gt; abc &lt;/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name</a:t>
            </a:r>
            <a:r>
              <a:rPr lang="en-US">
                <a:latin typeface="Arial" charset="0"/>
              </a:rPr>
              <a:t>&gt;</a:t>
            </a:r>
          </a:p>
          <a:p>
            <a:r>
              <a:rPr lang="en-US">
                <a:latin typeface="Arial" charset="0"/>
              </a:rPr>
              <a:t>                      &lt;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maker</a:t>
            </a:r>
            <a:r>
              <a:rPr lang="en-US">
                <a:latin typeface="Arial" charset="0"/>
              </a:rPr>
              <a:t>&gt; efg &lt;/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maker</a:t>
            </a:r>
            <a:r>
              <a:rPr lang="en-US">
                <a:latin typeface="Arial" charset="0"/>
              </a:rPr>
              <a:t>&gt;</a:t>
            </a:r>
          </a:p>
          <a:p>
            <a:r>
              <a:rPr lang="en-US">
                <a:latin typeface="Arial" charset="0"/>
              </a:rPr>
              <a:t>           &lt;/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row</a:t>
            </a:r>
            <a:r>
              <a:rPr lang="en-US">
                <a:latin typeface="Arial" charset="0"/>
              </a:rPr>
              <a:t>&gt;</a:t>
            </a:r>
          </a:p>
          <a:p>
            <a:r>
              <a:rPr lang="en-US">
                <a:latin typeface="Arial" charset="0"/>
              </a:rPr>
              <a:t>           &lt;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row</a:t>
            </a:r>
            <a:r>
              <a:rPr lang="en-US">
                <a:latin typeface="Arial" charset="0"/>
              </a:rPr>
              <a:t>&gt; …. &lt;/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row</a:t>
            </a:r>
            <a:r>
              <a:rPr lang="en-US">
                <a:latin typeface="Arial" charset="0"/>
              </a:rPr>
              <a:t>&gt;</a:t>
            </a:r>
          </a:p>
          <a:p>
            <a:r>
              <a:rPr lang="en-US">
                <a:latin typeface="Arial" charset="0"/>
              </a:rPr>
              <a:t>           …</a:t>
            </a:r>
          </a:p>
          <a:p>
            <a:r>
              <a:rPr lang="en-US">
                <a:latin typeface="Arial" charset="0"/>
              </a:rPr>
              <a:t>&lt;/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product</a:t>
            </a:r>
            <a:r>
              <a:rPr lang="en-US">
                <a:latin typeface="Arial" charset="0"/>
              </a:rPr>
              <a:t>&gt;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&lt;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product</a:t>
            </a:r>
            <a:r>
              <a:rPr lang="en-US">
                <a:latin typeface="Arial" charset="0"/>
              </a:rPr>
              <a:t>&gt;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    . . .</a:t>
            </a:r>
          </a:p>
          <a:p>
            <a:r>
              <a:rPr lang="en-US">
                <a:latin typeface="Arial" charset="0"/>
              </a:rPr>
              <a:t>&lt;/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product</a:t>
            </a:r>
            <a:r>
              <a:rPr lang="en-US">
                <a:latin typeface="Arial" charset="0"/>
              </a:rPr>
              <a:t>&gt;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. . . 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SQL and XQuery Side-by-side</a:t>
            </a:r>
          </a:p>
        </p:txBody>
      </p:sp>
      <p:sp>
        <p:nvSpPr>
          <p:cNvPr id="172036" name="Text Box 3"/>
          <p:cNvSpPr txBox="1">
            <a:spLocks noChangeArrowheads="1"/>
          </p:cNvSpPr>
          <p:nvPr/>
        </p:nvSpPr>
        <p:spPr bwMode="auto">
          <a:xfrm>
            <a:off x="304800" y="1524000"/>
            <a:ext cx="79089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For each company with revenues &lt; 1M, count how many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products with price &gt; $100 they make</a:t>
            </a:r>
          </a:p>
        </p:txBody>
      </p:sp>
      <p:sp>
        <p:nvSpPr>
          <p:cNvPr id="381956" name="Rectangle 4"/>
          <p:cNvSpPr>
            <a:spLocks noChangeArrowheads="1"/>
          </p:cNvSpPr>
          <p:nvPr/>
        </p:nvSpPr>
        <p:spPr bwMode="auto">
          <a:xfrm>
            <a:off x="152400" y="2409825"/>
            <a:ext cx="7796213" cy="1323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SELECT y.name, count(*)</a:t>
            </a:r>
            <a:br>
              <a:rPr lang="en-US" sz="2000">
                <a:latin typeface="Arial" charset="0"/>
              </a:rPr>
            </a:br>
            <a:r>
              <a:rPr lang="en-US" sz="2000">
                <a:latin typeface="Arial" charset="0"/>
              </a:rPr>
              <a:t>FROM Product x, Company y</a:t>
            </a:r>
            <a:br>
              <a:rPr lang="en-US" sz="2000">
                <a:latin typeface="Arial" charset="0"/>
              </a:rPr>
            </a:br>
            <a:r>
              <a:rPr lang="en-US" sz="2000">
                <a:latin typeface="Arial" charset="0"/>
              </a:rPr>
              <a:t>WHERE x.price &gt; 100 and x.maker=y.cid and y.revenue &lt; 1000000</a:t>
            </a:r>
            <a:br>
              <a:rPr lang="en-US" sz="2000">
                <a:latin typeface="Arial" charset="0"/>
              </a:rPr>
            </a:br>
            <a:r>
              <a:rPr lang="en-US" sz="2000">
                <a:latin typeface="Arial" charset="0"/>
              </a:rPr>
              <a:t>GROUP BY y.cid, y.name</a:t>
            </a:r>
          </a:p>
        </p:txBody>
      </p:sp>
      <p:sp>
        <p:nvSpPr>
          <p:cNvPr id="381957" name="Rectangle 5"/>
          <p:cNvSpPr>
            <a:spLocks noChangeArrowheads="1"/>
          </p:cNvSpPr>
          <p:nvPr/>
        </p:nvSpPr>
        <p:spPr bwMode="auto">
          <a:xfrm>
            <a:off x="76200" y="3810000"/>
            <a:ext cx="8996363" cy="28622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>
                <a:latin typeface="Arial" charset="0"/>
              </a:rPr>
              <a:t>for</a:t>
            </a:r>
            <a:r>
              <a:rPr lang="en-US" sz="2000">
                <a:latin typeface="Arial" charset="0"/>
              </a:rPr>
              <a:t> 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$r</a:t>
            </a:r>
            <a:r>
              <a:rPr lang="en-US" sz="2000">
                <a:latin typeface="Arial" charset="0"/>
              </a:rPr>
              <a:t> in document(“db.xml”)/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db,</a:t>
            </a:r>
            <a:br>
              <a:rPr lang="en-US" sz="2000">
                <a:solidFill>
                  <a:srgbClr val="006600"/>
                </a:solidFill>
                <a:latin typeface="Arial" charset="0"/>
              </a:rPr>
            </a:br>
            <a:r>
              <a:rPr lang="en-US" sz="2000">
                <a:solidFill>
                  <a:srgbClr val="006600"/>
                </a:solidFill>
                <a:latin typeface="Arial" charset="0"/>
              </a:rPr>
              <a:t>        </a:t>
            </a:r>
            <a:r>
              <a:rPr lang="en-US" sz="2000">
                <a:latin typeface="Arial" charset="0"/>
              </a:rPr>
              <a:t> 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$y</a:t>
            </a:r>
            <a:r>
              <a:rPr lang="en-US" sz="2000">
                <a:latin typeface="Arial" charset="0"/>
              </a:rPr>
              <a:t> in 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$r</a:t>
            </a:r>
            <a:r>
              <a:rPr lang="en-US" sz="2000">
                <a:latin typeface="Arial" charset="0"/>
              </a:rPr>
              <a:t>/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company</a:t>
            </a:r>
            <a:r>
              <a:rPr lang="en-US" sz="2000">
                <a:latin typeface="Arial" charset="0"/>
              </a:rPr>
              <a:t>/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row[revenue/text()&lt;1000000]</a:t>
            </a:r>
            <a:r>
              <a:rPr lang="en-US" sz="2000">
                <a:latin typeface="Arial" charset="0"/>
              </a:rPr>
              <a:t/>
            </a:r>
            <a:br>
              <a:rPr lang="en-US" sz="2000">
                <a:latin typeface="Arial" charset="0"/>
              </a:rPr>
            </a:br>
            <a:r>
              <a:rPr lang="en-US" sz="2000" u="sng">
                <a:latin typeface="Arial" charset="0"/>
              </a:rPr>
              <a:t>return</a:t>
            </a:r>
            <a:r>
              <a:rPr lang="en-US" sz="2000">
                <a:latin typeface="Arial" charset="0"/>
              </a:rPr>
              <a:t>  </a:t>
            </a:r>
            <a:br>
              <a:rPr lang="en-US" sz="2000">
                <a:latin typeface="Arial" charset="0"/>
              </a:rPr>
            </a:br>
            <a:r>
              <a:rPr lang="en-US" sz="2000">
                <a:latin typeface="Arial" charset="0"/>
              </a:rPr>
              <a:t>     &lt;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proudcompany</a:t>
            </a:r>
            <a:r>
              <a:rPr lang="en-US" sz="2000">
                <a:latin typeface="Arial" charset="0"/>
              </a:rPr>
              <a:t>&gt;</a:t>
            </a:r>
            <a:br>
              <a:rPr lang="en-US" sz="2000">
                <a:latin typeface="Arial" charset="0"/>
              </a:rPr>
            </a:br>
            <a:r>
              <a:rPr lang="en-US" sz="2000">
                <a:latin typeface="Arial" charset="0"/>
              </a:rPr>
              <a:t>           &lt;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companyname</a:t>
            </a:r>
            <a:r>
              <a:rPr lang="en-US" sz="2000">
                <a:latin typeface="Arial" charset="0"/>
              </a:rPr>
              <a:t>&gt; { 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$y/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name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/</a:t>
            </a:r>
            <a:r>
              <a:rPr lang="en-US" sz="2000">
                <a:latin typeface="Arial" charset="0"/>
              </a:rPr>
              <a:t>text()  }  &lt;/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companyname</a:t>
            </a:r>
            <a:r>
              <a:rPr lang="en-US" sz="2000">
                <a:latin typeface="Arial" charset="0"/>
              </a:rPr>
              <a:t>&gt;</a:t>
            </a:r>
            <a:br>
              <a:rPr lang="en-US" sz="2000">
                <a:latin typeface="Arial" charset="0"/>
              </a:rPr>
            </a:br>
            <a:r>
              <a:rPr lang="en-US" sz="2000">
                <a:latin typeface="Arial" charset="0"/>
              </a:rPr>
              <a:t>           &lt;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numberofexpensiveproducts</a:t>
            </a:r>
            <a:r>
              <a:rPr lang="en-US" sz="2000">
                <a:latin typeface="Arial" charset="0"/>
              </a:rPr>
              <a:t>&gt;</a:t>
            </a:r>
            <a:br>
              <a:rPr lang="en-US" sz="2000">
                <a:latin typeface="Arial" charset="0"/>
              </a:rPr>
            </a:br>
            <a:r>
              <a:rPr lang="en-US" sz="2000">
                <a:latin typeface="Arial" charset="0"/>
              </a:rPr>
              <a:t>              {</a:t>
            </a:r>
            <a:r>
              <a:rPr lang="en-US" sz="2000">
                <a:solidFill>
                  <a:srgbClr val="FF33CC"/>
                </a:solidFill>
                <a:latin typeface="Arial" charset="0"/>
              </a:rPr>
              <a:t>count</a:t>
            </a:r>
            <a:r>
              <a:rPr lang="en-US" sz="2000">
                <a:latin typeface="Arial" charset="0"/>
              </a:rPr>
              <a:t>(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$r</a:t>
            </a:r>
            <a:r>
              <a:rPr lang="en-US" sz="2000">
                <a:latin typeface="Arial" charset="0"/>
              </a:rPr>
              <a:t>/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product</a:t>
            </a:r>
            <a:r>
              <a:rPr lang="en-US" sz="2000">
                <a:latin typeface="Arial" charset="0"/>
              </a:rPr>
              <a:t>/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row</a:t>
            </a:r>
            <a:r>
              <a:rPr lang="en-US" sz="2000">
                <a:latin typeface="Arial" charset="0"/>
              </a:rPr>
              <a:t>[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maker</a:t>
            </a:r>
            <a:r>
              <a:rPr lang="en-US" sz="2000">
                <a:latin typeface="Arial" charset="0"/>
              </a:rPr>
              <a:t>/text()=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$y</a:t>
            </a:r>
            <a:r>
              <a:rPr lang="en-US" sz="2000">
                <a:latin typeface="Arial" charset="0"/>
              </a:rPr>
              <a:t>/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cid</a:t>
            </a:r>
            <a:r>
              <a:rPr lang="en-US" sz="2000">
                <a:latin typeface="Arial" charset="0"/>
              </a:rPr>
              <a:t>/text()][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price</a:t>
            </a:r>
            <a:r>
              <a:rPr lang="en-US" sz="2000">
                <a:latin typeface="Arial" charset="0"/>
              </a:rPr>
              <a:t>/text()&gt;100])}</a:t>
            </a:r>
            <a:br>
              <a:rPr lang="en-US" sz="2000">
                <a:latin typeface="Arial" charset="0"/>
              </a:rPr>
            </a:br>
            <a:r>
              <a:rPr lang="en-US" sz="2000">
                <a:latin typeface="Arial" charset="0"/>
              </a:rPr>
              <a:t>           &lt;/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numberofexpensiveproducts</a:t>
            </a:r>
            <a:r>
              <a:rPr lang="en-US" sz="2000">
                <a:latin typeface="Arial" charset="0"/>
              </a:rPr>
              <a:t>&gt;</a:t>
            </a:r>
            <a:br>
              <a:rPr lang="en-US" sz="2000">
                <a:latin typeface="Arial" charset="0"/>
              </a:rPr>
            </a:br>
            <a:r>
              <a:rPr lang="en-US" sz="2000">
                <a:latin typeface="Arial" charset="0"/>
              </a:rPr>
              <a:t>     &lt;/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proudcompany</a:t>
            </a:r>
            <a:r>
              <a:rPr lang="en-US" sz="2000">
                <a:latin typeface="Arial" charset="0"/>
              </a:rPr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SQL and XQuery Side-by-side</a:t>
            </a:r>
          </a:p>
        </p:txBody>
      </p:sp>
      <p:sp>
        <p:nvSpPr>
          <p:cNvPr id="174084" name="Text Box 3"/>
          <p:cNvSpPr txBox="1">
            <a:spLocks noChangeArrowheads="1"/>
          </p:cNvSpPr>
          <p:nvPr/>
        </p:nvSpPr>
        <p:spPr bwMode="auto">
          <a:xfrm>
            <a:off x="63500" y="1524000"/>
            <a:ext cx="84648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 charset="0"/>
              </a:rPr>
              <a:t>Find companies with at least 30 products, and their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avg</a:t>
            </a:r>
            <a:r>
              <a:rPr lang="en-US" dirty="0" smtClean="0">
                <a:latin typeface="Arial" charset="0"/>
              </a:rPr>
              <a:t> price</a:t>
            </a:r>
            <a:endParaRPr lang="en-US" dirty="0">
              <a:latin typeface="Arial" charset="0"/>
            </a:endParaRPr>
          </a:p>
        </p:txBody>
      </p:sp>
      <p:sp>
        <p:nvSpPr>
          <p:cNvPr id="384004" name="Rectangle 4"/>
          <p:cNvSpPr>
            <a:spLocks noChangeArrowheads="1"/>
          </p:cNvSpPr>
          <p:nvPr/>
        </p:nvSpPr>
        <p:spPr bwMode="auto">
          <a:xfrm>
            <a:off x="228600" y="2009775"/>
            <a:ext cx="3552825" cy="16319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SELECT y.name, avg(x.price)</a:t>
            </a:r>
            <a:br>
              <a:rPr lang="en-US" sz="2000">
                <a:latin typeface="Arial" charset="0"/>
              </a:rPr>
            </a:br>
            <a:r>
              <a:rPr lang="en-US" sz="2000">
                <a:latin typeface="Arial" charset="0"/>
              </a:rPr>
              <a:t>FROM Product x, Company y</a:t>
            </a:r>
            <a:br>
              <a:rPr lang="en-US" sz="2000">
                <a:latin typeface="Arial" charset="0"/>
              </a:rPr>
            </a:br>
            <a:r>
              <a:rPr lang="en-US" sz="2000">
                <a:latin typeface="Arial" charset="0"/>
              </a:rPr>
              <a:t>WHERE x.maker=y.cid</a:t>
            </a:r>
            <a:br>
              <a:rPr lang="en-US" sz="2000">
                <a:latin typeface="Arial" charset="0"/>
              </a:rPr>
            </a:br>
            <a:r>
              <a:rPr lang="en-US" sz="2000">
                <a:latin typeface="Arial" charset="0"/>
              </a:rPr>
              <a:t>GROUP BY y.cid, y.name</a:t>
            </a:r>
            <a:br>
              <a:rPr lang="en-US" sz="2000">
                <a:latin typeface="Arial" charset="0"/>
              </a:rPr>
            </a:br>
            <a:r>
              <a:rPr lang="en-US" sz="2000">
                <a:latin typeface="Arial" charset="0"/>
              </a:rPr>
              <a:t>HAVING count(*) &gt; 30</a:t>
            </a:r>
          </a:p>
        </p:txBody>
      </p:sp>
      <p:sp>
        <p:nvSpPr>
          <p:cNvPr id="384005" name="Rectangle 5"/>
          <p:cNvSpPr>
            <a:spLocks noChangeArrowheads="1"/>
          </p:cNvSpPr>
          <p:nvPr/>
        </p:nvSpPr>
        <p:spPr bwMode="auto">
          <a:xfrm>
            <a:off x="2895600" y="3429000"/>
            <a:ext cx="6008688" cy="3170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>
                <a:latin typeface="Arial" charset="0"/>
              </a:rPr>
              <a:t>for</a:t>
            </a:r>
            <a:r>
              <a:rPr lang="en-US" sz="2000">
                <a:latin typeface="Arial" charset="0"/>
              </a:rPr>
              <a:t> 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$r</a:t>
            </a:r>
            <a:r>
              <a:rPr lang="en-US" sz="2000">
                <a:latin typeface="Arial" charset="0"/>
              </a:rPr>
              <a:t> in document(“db.xml”)/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db,</a:t>
            </a:r>
            <a:br>
              <a:rPr lang="en-US" sz="2000">
                <a:solidFill>
                  <a:srgbClr val="006600"/>
                </a:solidFill>
                <a:latin typeface="Arial" charset="0"/>
              </a:rPr>
            </a:br>
            <a:r>
              <a:rPr lang="en-US" sz="2000">
                <a:solidFill>
                  <a:srgbClr val="006600"/>
                </a:solidFill>
                <a:latin typeface="Arial" charset="0"/>
              </a:rPr>
              <a:t>   </a:t>
            </a:r>
            <a:r>
              <a:rPr lang="en-US" sz="2000">
                <a:latin typeface="Arial" charset="0"/>
              </a:rPr>
              <a:t> 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$y</a:t>
            </a:r>
            <a:r>
              <a:rPr lang="en-US" sz="2000">
                <a:latin typeface="Arial" charset="0"/>
              </a:rPr>
              <a:t> in 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$r</a:t>
            </a:r>
            <a:r>
              <a:rPr lang="en-US" sz="2000">
                <a:latin typeface="Arial" charset="0"/>
              </a:rPr>
              <a:t>/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company</a:t>
            </a:r>
            <a:r>
              <a:rPr lang="en-US" sz="2000">
                <a:latin typeface="Arial" charset="0"/>
              </a:rPr>
              <a:t>/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row</a:t>
            </a:r>
            <a:r>
              <a:rPr lang="en-US" sz="2000">
                <a:latin typeface="Arial" charset="0"/>
              </a:rPr>
              <a:t/>
            </a:r>
            <a:br>
              <a:rPr lang="en-US" sz="2000">
                <a:latin typeface="Arial" charset="0"/>
              </a:rPr>
            </a:br>
            <a:r>
              <a:rPr lang="en-US" sz="2000" u="sng">
                <a:latin typeface="Arial" charset="0"/>
              </a:rPr>
              <a:t>let</a:t>
            </a:r>
            <a:r>
              <a:rPr lang="en-US" sz="2000">
                <a:latin typeface="Arial" charset="0"/>
              </a:rPr>
              <a:t> 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$p</a:t>
            </a:r>
            <a:r>
              <a:rPr lang="en-US" sz="2000">
                <a:latin typeface="Arial" charset="0"/>
              </a:rPr>
              <a:t> := 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$r</a:t>
            </a:r>
            <a:r>
              <a:rPr lang="en-US" sz="2000">
                <a:latin typeface="Arial" charset="0"/>
              </a:rPr>
              <a:t>/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product</a:t>
            </a:r>
            <a:r>
              <a:rPr lang="en-US" sz="2000">
                <a:latin typeface="Arial" charset="0"/>
              </a:rPr>
              <a:t>/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row</a:t>
            </a:r>
            <a:r>
              <a:rPr lang="en-US" sz="2000">
                <a:latin typeface="Arial" charset="0"/>
              </a:rPr>
              <a:t>[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maker</a:t>
            </a:r>
            <a:r>
              <a:rPr lang="en-US" sz="2000">
                <a:latin typeface="Arial" charset="0"/>
              </a:rPr>
              <a:t>/text()=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$y</a:t>
            </a:r>
            <a:r>
              <a:rPr lang="en-US" sz="2000">
                <a:latin typeface="Arial" charset="0"/>
              </a:rPr>
              <a:t>/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cid</a:t>
            </a:r>
            <a:r>
              <a:rPr lang="en-US" sz="2000">
                <a:latin typeface="Arial" charset="0"/>
              </a:rPr>
              <a:t>/text()]</a:t>
            </a:r>
            <a:br>
              <a:rPr lang="en-US" sz="2000">
                <a:latin typeface="Arial" charset="0"/>
              </a:rPr>
            </a:br>
            <a:r>
              <a:rPr lang="en-US" sz="2000" u="sng">
                <a:latin typeface="Arial" charset="0"/>
              </a:rPr>
              <a:t>where</a:t>
            </a:r>
            <a:r>
              <a:rPr lang="en-US" sz="2000">
                <a:latin typeface="Arial" charset="0"/>
              </a:rPr>
              <a:t> </a:t>
            </a:r>
            <a:r>
              <a:rPr lang="en-US" sz="2000">
                <a:solidFill>
                  <a:srgbClr val="FF33CC"/>
                </a:solidFill>
                <a:latin typeface="Arial" charset="0"/>
              </a:rPr>
              <a:t>count</a:t>
            </a:r>
            <a:r>
              <a:rPr lang="en-US" sz="2000">
                <a:latin typeface="Arial" charset="0"/>
              </a:rPr>
              <a:t>(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$p</a:t>
            </a:r>
            <a:r>
              <a:rPr lang="en-US" sz="2000">
                <a:latin typeface="Arial" charset="0"/>
              </a:rPr>
              <a:t>) &gt; 30</a:t>
            </a:r>
            <a:br>
              <a:rPr lang="en-US" sz="2000">
                <a:latin typeface="Arial" charset="0"/>
              </a:rPr>
            </a:br>
            <a:r>
              <a:rPr lang="en-US" sz="2000" u="sng">
                <a:latin typeface="Arial" charset="0"/>
              </a:rPr>
              <a:t>return</a:t>
            </a:r>
            <a:r>
              <a:rPr lang="en-US" sz="2000">
                <a:latin typeface="Arial" charset="0"/>
              </a:rPr>
              <a:t>  </a:t>
            </a:r>
            <a:br>
              <a:rPr lang="en-US" sz="2000">
                <a:latin typeface="Arial" charset="0"/>
              </a:rPr>
            </a:br>
            <a:r>
              <a:rPr lang="en-US" sz="2000">
                <a:latin typeface="Arial" charset="0"/>
              </a:rPr>
              <a:t>     &lt;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thecompany</a:t>
            </a:r>
            <a:r>
              <a:rPr lang="en-US" sz="2000">
                <a:latin typeface="Arial" charset="0"/>
              </a:rPr>
              <a:t>&gt;</a:t>
            </a:r>
            <a:br>
              <a:rPr lang="en-US" sz="2000">
                <a:latin typeface="Arial" charset="0"/>
              </a:rPr>
            </a:br>
            <a:r>
              <a:rPr lang="en-US" sz="2000">
                <a:latin typeface="Arial" charset="0"/>
              </a:rPr>
              <a:t>           &lt;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companyname</a:t>
            </a:r>
            <a:r>
              <a:rPr lang="en-US" sz="2000">
                <a:latin typeface="Arial" charset="0"/>
              </a:rPr>
              <a:t>&gt; { 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$y/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name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/</a:t>
            </a:r>
            <a:r>
              <a:rPr lang="en-US" sz="2000">
                <a:latin typeface="Arial" charset="0"/>
              </a:rPr>
              <a:t>text()  }  </a:t>
            </a:r>
            <a:br>
              <a:rPr lang="en-US" sz="2000">
                <a:latin typeface="Arial" charset="0"/>
              </a:rPr>
            </a:br>
            <a:r>
              <a:rPr lang="en-US" sz="2000">
                <a:latin typeface="Arial" charset="0"/>
              </a:rPr>
              <a:t>           &lt;/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companyname</a:t>
            </a:r>
            <a:r>
              <a:rPr lang="en-US" sz="2000">
                <a:latin typeface="Arial" charset="0"/>
              </a:rPr>
              <a:t>&gt;</a:t>
            </a:r>
            <a:br>
              <a:rPr lang="en-US" sz="2000">
                <a:latin typeface="Arial" charset="0"/>
              </a:rPr>
            </a:br>
            <a:r>
              <a:rPr lang="en-US" sz="2000">
                <a:latin typeface="Arial" charset="0"/>
              </a:rPr>
              <a:t>           &lt;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avgprice</a:t>
            </a:r>
            <a:r>
              <a:rPr lang="en-US" sz="2000">
                <a:latin typeface="Arial" charset="0"/>
              </a:rPr>
              <a:t>&gt; </a:t>
            </a:r>
            <a:r>
              <a:rPr lang="en-US" sz="2000">
                <a:solidFill>
                  <a:srgbClr val="FF33CC"/>
                </a:solidFill>
                <a:latin typeface="Arial" charset="0"/>
              </a:rPr>
              <a:t>avg</a:t>
            </a:r>
            <a:r>
              <a:rPr lang="en-US" sz="2000">
                <a:latin typeface="Arial" charset="0"/>
              </a:rPr>
              <a:t>(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$p</a:t>
            </a:r>
            <a:r>
              <a:rPr lang="en-US" sz="2000">
                <a:latin typeface="Arial" charset="0"/>
              </a:rPr>
              <a:t>/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price</a:t>
            </a:r>
            <a:r>
              <a:rPr lang="en-US" sz="2000">
                <a:latin typeface="Arial" charset="0"/>
              </a:rPr>
              <a:t>/text()) &lt;/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avgprice</a:t>
            </a:r>
            <a:r>
              <a:rPr lang="en-US" sz="2000">
                <a:latin typeface="Arial" charset="0"/>
              </a:rPr>
              <a:t>&gt;</a:t>
            </a:r>
            <a:br>
              <a:rPr lang="en-US" sz="2000">
                <a:latin typeface="Arial" charset="0"/>
              </a:rPr>
            </a:br>
            <a:r>
              <a:rPr lang="en-US" sz="2000">
                <a:latin typeface="Arial" charset="0"/>
              </a:rPr>
              <a:t>     &lt;/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thecompany</a:t>
            </a:r>
            <a:r>
              <a:rPr lang="en-US" sz="2000">
                <a:latin typeface="Arial" charset="0"/>
              </a:rPr>
              <a:t>&gt;</a:t>
            </a:r>
          </a:p>
        </p:txBody>
      </p:sp>
      <p:sp>
        <p:nvSpPr>
          <p:cNvPr id="384006" name="AutoShape 6"/>
          <p:cNvSpPr>
            <a:spLocks noChangeArrowheads="1"/>
          </p:cNvSpPr>
          <p:nvPr/>
        </p:nvSpPr>
        <p:spPr bwMode="auto">
          <a:xfrm>
            <a:off x="152400" y="4191000"/>
            <a:ext cx="2773363" cy="649288"/>
          </a:xfrm>
          <a:prstGeom prst="wedgeEllipseCallout">
            <a:avLst>
              <a:gd name="adj1" fmla="val 58051"/>
              <a:gd name="adj2" fmla="val -85111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latin typeface="Arial" charset="0"/>
              </a:rPr>
              <a:t>$y=collection</a:t>
            </a:r>
          </a:p>
        </p:txBody>
      </p:sp>
      <p:sp>
        <p:nvSpPr>
          <p:cNvPr id="384007" name="AutoShape 7"/>
          <p:cNvSpPr>
            <a:spLocks noChangeArrowheads="1"/>
          </p:cNvSpPr>
          <p:nvPr/>
        </p:nvSpPr>
        <p:spPr bwMode="auto">
          <a:xfrm>
            <a:off x="4025900" y="2133600"/>
            <a:ext cx="2441575" cy="649288"/>
          </a:xfrm>
          <a:prstGeom prst="wedgeEllipseCallout">
            <a:avLst>
              <a:gd name="adj1" fmla="val -67926"/>
              <a:gd name="adj2" fmla="val 170241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latin typeface="Arial" charset="0"/>
              </a:rPr>
              <a:t>$r=element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A0A563-F37B-7B4E-AB46-D1AA8FDDB544}" type="slidenum">
              <a:rPr lang="en-US"/>
              <a:pPr/>
              <a:t>98</a:t>
            </a:fld>
            <a:endParaRPr lang="en-US"/>
          </a:p>
        </p:txBody>
      </p:sp>
      <p:sp>
        <p:nvSpPr>
          <p:cNvPr id="176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FOR v.s. LET</a:t>
            </a:r>
          </a:p>
        </p:txBody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None/>
            </a:pPr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FOR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Binds </a:t>
            </a:r>
            <a:r>
              <a:rPr lang="en-US" i="1">
                <a:latin typeface="Arial" charset="0"/>
                <a:ea typeface="ＭＳ Ｐゴシック" charset="-128"/>
                <a:cs typeface="ＭＳ Ｐゴシック" charset="-128"/>
              </a:rPr>
              <a:t>node variables</a:t>
            </a:r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>
                <a:latin typeface="Arial" charset="0"/>
                <a:ea typeface="ＭＳ Ｐゴシック" charset="-128"/>
                <a:cs typeface="ＭＳ Ｐゴシック" charset="-128"/>
                <a:sym typeface="Wingdings" charset="2"/>
              </a:rPr>
              <a:t> iteration</a:t>
            </a:r>
          </a:p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  <a:sym typeface="Wingdings" charset="2"/>
            </a:endParaRPr>
          </a:p>
          <a:p>
            <a:pPr eaLnBrk="1" hangingPunct="1">
              <a:buFontTx/>
              <a:buNone/>
            </a:pPr>
            <a:r>
              <a:rPr lang="en-US">
                <a:latin typeface="Arial" charset="0"/>
                <a:ea typeface="ＭＳ Ｐゴシック" charset="-128"/>
                <a:cs typeface="ＭＳ Ｐゴシック" charset="-128"/>
                <a:sym typeface="Wingdings" charset="2"/>
              </a:rPr>
              <a:t>LET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Binds </a:t>
            </a:r>
            <a:r>
              <a:rPr lang="en-US" i="1">
                <a:latin typeface="Arial" charset="0"/>
                <a:ea typeface="ＭＳ Ｐゴシック" charset="-128"/>
                <a:cs typeface="ＭＳ Ｐゴシック" charset="-128"/>
              </a:rPr>
              <a:t>collection variables</a:t>
            </a:r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>
                <a:latin typeface="Arial" charset="0"/>
                <a:ea typeface="ＭＳ Ｐゴシック" charset="-128"/>
                <a:cs typeface="ＭＳ Ｐゴシック" charset="-128"/>
                <a:sym typeface="Wingdings" charset="2"/>
              </a:rPr>
              <a:t> one value</a:t>
            </a:r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175493-D851-0144-B345-9237D66ED4A3}" type="slidenum">
              <a:rPr lang="en-US"/>
              <a:pPr/>
              <a:t>99</a:t>
            </a:fld>
            <a:endParaRPr lang="en-US"/>
          </a:p>
        </p:txBody>
      </p:sp>
      <p:sp>
        <p:nvSpPr>
          <p:cNvPr id="178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FOR v.s. LET</a:t>
            </a:r>
          </a:p>
        </p:txBody>
      </p:sp>
      <p:sp>
        <p:nvSpPr>
          <p:cNvPr id="401411" name="Rectangle 3"/>
          <p:cNvSpPr>
            <a:spLocks noChangeArrowheads="1"/>
          </p:cNvSpPr>
          <p:nvPr/>
        </p:nvSpPr>
        <p:spPr bwMode="auto">
          <a:xfrm>
            <a:off x="98425" y="2438400"/>
            <a:ext cx="4935538" cy="9540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u="sng">
                <a:latin typeface="Arial" charset="0"/>
              </a:rPr>
              <a:t>for</a:t>
            </a:r>
            <a:r>
              <a:rPr lang="en-US" sz="2800">
                <a:latin typeface="Arial" charset="0"/>
              </a:rPr>
              <a:t> </a:t>
            </a:r>
            <a:r>
              <a:rPr lang="en-US" sz="2800">
                <a:solidFill>
                  <a:schemeClr val="accent2"/>
                </a:solidFill>
                <a:latin typeface="Arial" charset="0"/>
              </a:rPr>
              <a:t>$x</a:t>
            </a:r>
            <a:r>
              <a:rPr lang="en-US" sz="2800">
                <a:latin typeface="Arial" charset="0"/>
              </a:rPr>
              <a:t> </a:t>
            </a:r>
            <a:r>
              <a:rPr lang="en-US" sz="2800" u="sng">
                <a:latin typeface="Arial" charset="0"/>
              </a:rPr>
              <a:t>in</a:t>
            </a:r>
            <a:r>
              <a:rPr lang="en-US" sz="2800">
                <a:latin typeface="Arial" charset="0"/>
              </a:rPr>
              <a:t> /</a:t>
            </a:r>
            <a:r>
              <a:rPr lang="en-US" sz="2800">
                <a:solidFill>
                  <a:srgbClr val="006600"/>
                </a:solidFill>
                <a:latin typeface="Arial" charset="0"/>
              </a:rPr>
              <a:t>bib</a:t>
            </a:r>
            <a:r>
              <a:rPr lang="en-US" sz="2800">
                <a:latin typeface="Arial" charset="0"/>
              </a:rPr>
              <a:t>/</a:t>
            </a:r>
            <a:r>
              <a:rPr lang="en-US" sz="2800">
                <a:solidFill>
                  <a:srgbClr val="006600"/>
                </a:solidFill>
                <a:latin typeface="Arial" charset="0"/>
              </a:rPr>
              <a:t>book</a:t>
            </a:r>
          </a:p>
          <a:p>
            <a:r>
              <a:rPr lang="en-US" sz="2800" u="sng">
                <a:latin typeface="Arial" charset="0"/>
              </a:rPr>
              <a:t>return</a:t>
            </a:r>
            <a:r>
              <a:rPr lang="en-US" sz="2800">
                <a:latin typeface="Arial" charset="0"/>
              </a:rPr>
              <a:t> &lt;</a:t>
            </a:r>
            <a:r>
              <a:rPr lang="en-US" sz="2800">
                <a:solidFill>
                  <a:srgbClr val="006600"/>
                </a:solidFill>
                <a:latin typeface="Arial" charset="0"/>
              </a:rPr>
              <a:t>result</a:t>
            </a:r>
            <a:r>
              <a:rPr lang="en-US" sz="2800">
                <a:latin typeface="Arial" charset="0"/>
              </a:rPr>
              <a:t>&gt; { </a:t>
            </a:r>
            <a:r>
              <a:rPr lang="en-US" sz="2800">
                <a:solidFill>
                  <a:schemeClr val="accent2"/>
                </a:solidFill>
                <a:latin typeface="Arial" charset="0"/>
              </a:rPr>
              <a:t>$x</a:t>
            </a:r>
            <a:r>
              <a:rPr lang="en-US" sz="2800">
                <a:latin typeface="Arial" charset="0"/>
              </a:rPr>
              <a:t> } &lt;/</a:t>
            </a:r>
            <a:r>
              <a:rPr lang="en-US" sz="2800">
                <a:solidFill>
                  <a:srgbClr val="006600"/>
                </a:solidFill>
                <a:latin typeface="Arial" charset="0"/>
              </a:rPr>
              <a:t>result</a:t>
            </a:r>
            <a:r>
              <a:rPr lang="en-US" sz="2800">
                <a:latin typeface="Arial" charset="0"/>
              </a:rPr>
              <a:t>&gt;</a:t>
            </a:r>
            <a:endParaRPr lang="en-US" sz="2800">
              <a:solidFill>
                <a:srgbClr val="006600"/>
              </a:solidFill>
              <a:latin typeface="Arial" charset="0"/>
            </a:endParaRPr>
          </a:p>
        </p:txBody>
      </p:sp>
      <p:sp>
        <p:nvSpPr>
          <p:cNvPr id="401412" name="Rectangle 4"/>
          <p:cNvSpPr>
            <a:spLocks noChangeArrowheads="1"/>
          </p:cNvSpPr>
          <p:nvPr/>
        </p:nvSpPr>
        <p:spPr bwMode="auto">
          <a:xfrm>
            <a:off x="98425" y="4343400"/>
            <a:ext cx="4935538" cy="9540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u="sng">
                <a:latin typeface="Arial" charset="0"/>
              </a:rPr>
              <a:t>let</a:t>
            </a:r>
            <a:r>
              <a:rPr lang="en-US" sz="2800">
                <a:latin typeface="Arial" charset="0"/>
              </a:rPr>
              <a:t> </a:t>
            </a:r>
            <a:r>
              <a:rPr lang="en-US" sz="2800">
                <a:solidFill>
                  <a:schemeClr val="accent2"/>
                </a:solidFill>
                <a:latin typeface="Arial" charset="0"/>
              </a:rPr>
              <a:t>$x</a:t>
            </a:r>
            <a:r>
              <a:rPr lang="en-US" sz="2800">
                <a:latin typeface="Arial" charset="0"/>
              </a:rPr>
              <a:t> := /</a:t>
            </a:r>
            <a:r>
              <a:rPr lang="en-US" sz="2800">
                <a:solidFill>
                  <a:srgbClr val="006600"/>
                </a:solidFill>
                <a:latin typeface="Arial" charset="0"/>
              </a:rPr>
              <a:t>bib</a:t>
            </a:r>
            <a:r>
              <a:rPr lang="en-US" sz="2800">
                <a:latin typeface="Arial" charset="0"/>
              </a:rPr>
              <a:t>/</a:t>
            </a:r>
            <a:r>
              <a:rPr lang="en-US" sz="2800">
                <a:solidFill>
                  <a:srgbClr val="006600"/>
                </a:solidFill>
                <a:latin typeface="Arial" charset="0"/>
              </a:rPr>
              <a:t>book</a:t>
            </a:r>
          </a:p>
          <a:p>
            <a:r>
              <a:rPr lang="en-US" sz="2800" u="sng">
                <a:latin typeface="Arial" charset="0"/>
              </a:rPr>
              <a:t>return</a:t>
            </a:r>
            <a:r>
              <a:rPr lang="en-US" sz="2800">
                <a:latin typeface="Arial" charset="0"/>
              </a:rPr>
              <a:t> &lt;</a:t>
            </a:r>
            <a:r>
              <a:rPr lang="en-US" sz="2800">
                <a:solidFill>
                  <a:srgbClr val="006600"/>
                </a:solidFill>
                <a:latin typeface="Arial" charset="0"/>
              </a:rPr>
              <a:t>result</a:t>
            </a:r>
            <a:r>
              <a:rPr lang="en-US" sz="2800">
                <a:latin typeface="Arial" charset="0"/>
              </a:rPr>
              <a:t>&gt; { </a:t>
            </a:r>
            <a:r>
              <a:rPr lang="en-US" sz="2800">
                <a:solidFill>
                  <a:schemeClr val="accent2"/>
                </a:solidFill>
                <a:latin typeface="Arial" charset="0"/>
              </a:rPr>
              <a:t>$x</a:t>
            </a:r>
            <a:r>
              <a:rPr lang="en-US" sz="2800">
                <a:latin typeface="Arial" charset="0"/>
              </a:rPr>
              <a:t> } &lt;/</a:t>
            </a:r>
            <a:r>
              <a:rPr lang="en-US" sz="2800">
                <a:solidFill>
                  <a:srgbClr val="006600"/>
                </a:solidFill>
                <a:latin typeface="Arial" charset="0"/>
              </a:rPr>
              <a:t>result</a:t>
            </a:r>
            <a:r>
              <a:rPr lang="en-US" sz="2800">
                <a:latin typeface="Arial" charset="0"/>
              </a:rPr>
              <a:t>&gt;</a:t>
            </a:r>
            <a:endParaRPr lang="en-US" sz="2800">
              <a:solidFill>
                <a:srgbClr val="006600"/>
              </a:solidFill>
              <a:latin typeface="Arial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029200" y="2236788"/>
            <a:ext cx="3944938" cy="3995737"/>
            <a:chOff x="3360" y="1409"/>
            <a:chExt cx="2485" cy="2517"/>
          </a:xfrm>
        </p:grpSpPr>
        <p:sp>
          <p:nvSpPr>
            <p:cNvPr id="178183" name="Text Box 6"/>
            <p:cNvSpPr txBox="1">
              <a:spLocks noChangeArrowheads="1"/>
            </p:cNvSpPr>
            <p:nvPr/>
          </p:nvSpPr>
          <p:spPr bwMode="auto">
            <a:xfrm>
              <a:off x="3360" y="1409"/>
              <a:ext cx="2485" cy="10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latin typeface="Arial" charset="0"/>
                </a:rPr>
                <a:t>Returns:</a:t>
              </a:r>
            </a:p>
            <a:p>
              <a:r>
                <a:rPr lang="en-US" dirty="0">
                  <a:latin typeface="Arial" charset="0"/>
                </a:rPr>
                <a:t>  </a:t>
              </a:r>
              <a:r>
                <a:rPr lang="en-US" sz="1800" dirty="0">
                  <a:latin typeface="Arial" charset="0"/>
                </a:rPr>
                <a:t>&lt;</a:t>
              </a:r>
              <a:r>
                <a:rPr lang="en-US" sz="1800" dirty="0">
                  <a:solidFill>
                    <a:srgbClr val="006600"/>
                  </a:solidFill>
                  <a:latin typeface="Arial" charset="0"/>
                </a:rPr>
                <a:t>result</a:t>
              </a:r>
              <a:r>
                <a:rPr lang="en-US" sz="1800" dirty="0">
                  <a:latin typeface="Arial" charset="0"/>
                </a:rPr>
                <a:t>&gt; &lt;</a:t>
              </a:r>
              <a:r>
                <a:rPr lang="en-US" sz="1800" dirty="0">
                  <a:solidFill>
                    <a:srgbClr val="006600"/>
                  </a:solidFill>
                  <a:latin typeface="Arial" charset="0"/>
                </a:rPr>
                <a:t>book</a:t>
              </a:r>
              <a:r>
                <a:rPr lang="en-US" sz="1800" dirty="0">
                  <a:latin typeface="Arial" charset="0"/>
                </a:rPr>
                <a:t>&gt;...&lt;/</a:t>
              </a:r>
              <a:r>
                <a:rPr lang="en-US" sz="1800" dirty="0">
                  <a:solidFill>
                    <a:srgbClr val="006600"/>
                  </a:solidFill>
                  <a:latin typeface="Arial" charset="0"/>
                </a:rPr>
                <a:t>book</a:t>
              </a:r>
              <a:r>
                <a:rPr lang="en-US" sz="1800" dirty="0">
                  <a:latin typeface="Arial" charset="0"/>
                </a:rPr>
                <a:t>&gt;&lt;/</a:t>
              </a:r>
              <a:r>
                <a:rPr lang="en-US" sz="1800" dirty="0">
                  <a:solidFill>
                    <a:srgbClr val="006600"/>
                  </a:solidFill>
                  <a:latin typeface="Arial" charset="0"/>
                </a:rPr>
                <a:t>result</a:t>
              </a:r>
              <a:r>
                <a:rPr lang="en-US" sz="1800" dirty="0">
                  <a:latin typeface="Arial" charset="0"/>
                </a:rPr>
                <a:t>&gt;</a:t>
              </a:r>
            </a:p>
            <a:p>
              <a:r>
                <a:rPr lang="en-US" sz="1800" dirty="0">
                  <a:latin typeface="Arial" charset="0"/>
                </a:rPr>
                <a:t>  &lt;</a:t>
              </a:r>
              <a:r>
                <a:rPr lang="en-US" sz="1800" dirty="0">
                  <a:solidFill>
                    <a:srgbClr val="006600"/>
                  </a:solidFill>
                  <a:latin typeface="Arial" charset="0"/>
                </a:rPr>
                <a:t>result</a:t>
              </a:r>
              <a:r>
                <a:rPr lang="en-US" sz="1800" dirty="0">
                  <a:latin typeface="Arial" charset="0"/>
                </a:rPr>
                <a:t>&gt; &lt;</a:t>
              </a:r>
              <a:r>
                <a:rPr lang="en-US" sz="1800" dirty="0">
                  <a:solidFill>
                    <a:srgbClr val="006600"/>
                  </a:solidFill>
                  <a:latin typeface="Arial" charset="0"/>
                </a:rPr>
                <a:t>book</a:t>
              </a:r>
              <a:r>
                <a:rPr lang="en-US" sz="1800" dirty="0">
                  <a:latin typeface="Arial" charset="0"/>
                </a:rPr>
                <a:t>&gt;...&lt;/</a:t>
              </a:r>
              <a:r>
                <a:rPr lang="en-US" sz="1800" dirty="0">
                  <a:solidFill>
                    <a:srgbClr val="006600"/>
                  </a:solidFill>
                  <a:latin typeface="Arial" charset="0"/>
                </a:rPr>
                <a:t>book</a:t>
              </a:r>
              <a:r>
                <a:rPr lang="en-US" sz="1800" dirty="0">
                  <a:latin typeface="Arial" charset="0"/>
                </a:rPr>
                <a:t>&gt;&lt;/</a:t>
              </a:r>
              <a:r>
                <a:rPr lang="en-US" sz="1800" dirty="0">
                  <a:solidFill>
                    <a:srgbClr val="006600"/>
                  </a:solidFill>
                  <a:latin typeface="Arial" charset="0"/>
                </a:rPr>
                <a:t>result</a:t>
              </a:r>
              <a:r>
                <a:rPr lang="en-US" sz="1800" dirty="0">
                  <a:latin typeface="Arial" charset="0"/>
                </a:rPr>
                <a:t>&gt;</a:t>
              </a:r>
            </a:p>
            <a:p>
              <a:r>
                <a:rPr lang="en-US" sz="1800" dirty="0">
                  <a:latin typeface="Arial" charset="0"/>
                </a:rPr>
                <a:t>  &lt;</a:t>
              </a:r>
              <a:r>
                <a:rPr lang="en-US" sz="1800" dirty="0">
                  <a:solidFill>
                    <a:srgbClr val="006600"/>
                  </a:solidFill>
                  <a:latin typeface="Arial" charset="0"/>
                </a:rPr>
                <a:t>result</a:t>
              </a:r>
              <a:r>
                <a:rPr lang="en-US" sz="1800" dirty="0">
                  <a:latin typeface="Arial" charset="0"/>
                </a:rPr>
                <a:t>&gt; &lt;</a:t>
              </a:r>
              <a:r>
                <a:rPr lang="en-US" sz="1800" dirty="0">
                  <a:solidFill>
                    <a:srgbClr val="006600"/>
                  </a:solidFill>
                  <a:latin typeface="Arial" charset="0"/>
                </a:rPr>
                <a:t>book</a:t>
              </a:r>
              <a:r>
                <a:rPr lang="en-US" sz="1800" dirty="0">
                  <a:latin typeface="Arial" charset="0"/>
                </a:rPr>
                <a:t>&gt;...&lt;/</a:t>
              </a:r>
              <a:r>
                <a:rPr lang="en-US" sz="1800" dirty="0">
                  <a:solidFill>
                    <a:srgbClr val="006600"/>
                  </a:solidFill>
                  <a:latin typeface="Arial" charset="0"/>
                </a:rPr>
                <a:t>book</a:t>
              </a:r>
              <a:r>
                <a:rPr lang="en-US" sz="1800" dirty="0">
                  <a:latin typeface="Arial" charset="0"/>
                </a:rPr>
                <a:t>&gt;&lt;/</a:t>
              </a:r>
              <a:r>
                <a:rPr lang="en-US" sz="1800" dirty="0">
                  <a:solidFill>
                    <a:srgbClr val="006600"/>
                  </a:solidFill>
                  <a:latin typeface="Arial" charset="0"/>
                </a:rPr>
                <a:t>result</a:t>
              </a:r>
              <a:r>
                <a:rPr lang="en-US" sz="1800" dirty="0">
                  <a:latin typeface="Arial" charset="0"/>
                </a:rPr>
                <a:t>&gt;</a:t>
              </a:r>
            </a:p>
            <a:p>
              <a:r>
                <a:rPr lang="en-US" sz="1800" dirty="0">
                  <a:latin typeface="Arial" charset="0"/>
                </a:rPr>
                <a:t>  ...</a:t>
              </a:r>
            </a:p>
          </p:txBody>
        </p:sp>
        <p:sp>
          <p:nvSpPr>
            <p:cNvPr id="178184" name="Text Box 7"/>
            <p:cNvSpPr txBox="1">
              <a:spLocks noChangeArrowheads="1"/>
            </p:cNvSpPr>
            <p:nvPr/>
          </p:nvSpPr>
          <p:spPr bwMode="auto">
            <a:xfrm>
              <a:off x="3584" y="2705"/>
              <a:ext cx="1919" cy="1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latin typeface="Arial" charset="0"/>
                </a:rPr>
                <a:t>Returns:</a:t>
              </a:r>
            </a:p>
            <a:p>
              <a:r>
                <a:rPr lang="en-US" dirty="0">
                  <a:latin typeface="Arial" charset="0"/>
                </a:rPr>
                <a:t>  </a:t>
              </a:r>
              <a:r>
                <a:rPr lang="en-US" sz="1800" dirty="0">
                  <a:latin typeface="Arial" charset="0"/>
                </a:rPr>
                <a:t>&lt;</a:t>
              </a:r>
              <a:r>
                <a:rPr lang="en-US" sz="1800" dirty="0">
                  <a:solidFill>
                    <a:srgbClr val="006600"/>
                  </a:solidFill>
                  <a:latin typeface="Arial" charset="0"/>
                </a:rPr>
                <a:t>result</a:t>
              </a:r>
              <a:r>
                <a:rPr lang="en-US" sz="1800" dirty="0">
                  <a:latin typeface="Arial" charset="0"/>
                </a:rPr>
                <a:t>&gt; &lt;</a:t>
              </a:r>
              <a:r>
                <a:rPr lang="en-US" sz="1800" dirty="0">
                  <a:solidFill>
                    <a:srgbClr val="006600"/>
                  </a:solidFill>
                  <a:latin typeface="Arial" charset="0"/>
                </a:rPr>
                <a:t>book</a:t>
              </a:r>
              <a:r>
                <a:rPr lang="en-US" sz="1800" dirty="0">
                  <a:latin typeface="Arial" charset="0"/>
                </a:rPr>
                <a:t>&gt;...&lt;/</a:t>
              </a:r>
              <a:r>
                <a:rPr lang="en-US" sz="1800" dirty="0">
                  <a:solidFill>
                    <a:srgbClr val="006600"/>
                  </a:solidFill>
                  <a:latin typeface="Arial" charset="0"/>
                </a:rPr>
                <a:t>book</a:t>
              </a:r>
              <a:r>
                <a:rPr lang="en-US" sz="1800" dirty="0">
                  <a:latin typeface="Arial" charset="0"/>
                </a:rPr>
                <a:t>&gt;</a:t>
              </a:r>
            </a:p>
            <a:p>
              <a:r>
                <a:rPr lang="en-US" sz="1800" dirty="0">
                  <a:latin typeface="Arial" charset="0"/>
                </a:rPr>
                <a:t>                 &lt;</a:t>
              </a:r>
              <a:r>
                <a:rPr lang="en-US" sz="1800" dirty="0">
                  <a:solidFill>
                    <a:srgbClr val="006600"/>
                  </a:solidFill>
                  <a:latin typeface="Arial" charset="0"/>
                </a:rPr>
                <a:t>book</a:t>
              </a:r>
              <a:r>
                <a:rPr lang="en-US" sz="1800" dirty="0">
                  <a:latin typeface="Arial" charset="0"/>
                </a:rPr>
                <a:t>&gt;...&lt;/</a:t>
              </a:r>
              <a:r>
                <a:rPr lang="en-US" sz="1800" dirty="0">
                  <a:solidFill>
                    <a:srgbClr val="006600"/>
                  </a:solidFill>
                  <a:latin typeface="Arial" charset="0"/>
                </a:rPr>
                <a:t>book</a:t>
              </a:r>
              <a:r>
                <a:rPr lang="en-US" sz="1800" dirty="0">
                  <a:latin typeface="Arial" charset="0"/>
                </a:rPr>
                <a:t>&gt;</a:t>
              </a:r>
            </a:p>
            <a:p>
              <a:r>
                <a:rPr lang="en-US" sz="1800" dirty="0">
                  <a:latin typeface="Arial" charset="0"/>
                </a:rPr>
                <a:t>                 &lt;</a:t>
              </a:r>
              <a:r>
                <a:rPr lang="en-US" sz="1800" dirty="0">
                  <a:solidFill>
                    <a:srgbClr val="006600"/>
                  </a:solidFill>
                  <a:latin typeface="Arial" charset="0"/>
                </a:rPr>
                <a:t>book</a:t>
              </a:r>
              <a:r>
                <a:rPr lang="en-US" sz="1800" dirty="0">
                  <a:latin typeface="Arial" charset="0"/>
                </a:rPr>
                <a:t>&gt;...&lt;/</a:t>
              </a:r>
              <a:r>
                <a:rPr lang="en-US" sz="1800" dirty="0">
                  <a:solidFill>
                    <a:srgbClr val="006600"/>
                  </a:solidFill>
                  <a:latin typeface="Arial" charset="0"/>
                </a:rPr>
                <a:t>book</a:t>
              </a:r>
              <a:r>
                <a:rPr lang="en-US" sz="1800" dirty="0">
                  <a:latin typeface="Arial" charset="0"/>
                </a:rPr>
                <a:t>&gt;</a:t>
              </a:r>
            </a:p>
            <a:p>
              <a:r>
                <a:rPr lang="en-US" sz="1800" dirty="0">
                  <a:latin typeface="Arial" charset="0"/>
                </a:rPr>
                <a:t>                 ...</a:t>
              </a:r>
            </a:p>
            <a:p>
              <a:r>
                <a:rPr lang="en-US" sz="1800" dirty="0">
                  <a:latin typeface="Arial" charset="0"/>
                </a:rPr>
                <a:t>  &lt;/</a:t>
              </a:r>
              <a:r>
                <a:rPr lang="en-US" sz="1800" dirty="0">
                  <a:solidFill>
                    <a:srgbClr val="006600"/>
                  </a:solidFill>
                  <a:latin typeface="Arial" charset="0"/>
                </a:rPr>
                <a:t>result</a:t>
              </a:r>
              <a:r>
                <a:rPr lang="en-US" sz="1800" dirty="0">
                  <a:latin typeface="Arial" charset="0"/>
                </a:rPr>
                <a:t>&gt;</a:t>
              </a:r>
            </a:p>
          </p:txBody>
        </p:sp>
      </p:grp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folHlink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1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folHlink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19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folHlink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1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folHlink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19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1426</TotalTime>
  <Words>9422</Words>
  <Application>Microsoft Macintosh PowerPoint</Application>
  <PresentationFormat>On-screen Show (4:3)</PresentationFormat>
  <Paragraphs>1296</Paragraphs>
  <Slides>117</Slides>
  <Notes>75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117</vt:i4>
      </vt:variant>
    </vt:vector>
  </HeadingPairs>
  <TitlesOfParts>
    <vt:vector size="119" baseType="lpstr">
      <vt:lpstr>Default Design</vt:lpstr>
      <vt:lpstr>1_Default Design</vt:lpstr>
      <vt:lpstr>Lecture 6 XML/Xpath/XQuery</vt:lpstr>
      <vt:lpstr>Announcements</vt:lpstr>
      <vt:lpstr>XML Outline</vt:lpstr>
      <vt:lpstr>Additional Readings on XML</vt:lpstr>
      <vt:lpstr>XML</vt:lpstr>
      <vt:lpstr>XML as Semistructured Data</vt:lpstr>
      <vt:lpstr>From HTML to XML</vt:lpstr>
      <vt:lpstr>HTML</vt:lpstr>
      <vt:lpstr>XML Syntax</vt:lpstr>
      <vt:lpstr>XML Terminology</vt:lpstr>
      <vt:lpstr>More XML: Attributes</vt:lpstr>
      <vt:lpstr>Attributes v.s. Elements</vt:lpstr>
      <vt:lpstr>Comparison</vt:lpstr>
      <vt:lpstr>XML v.s. HTML</vt:lpstr>
      <vt:lpstr>That’s All !</vt:lpstr>
      <vt:lpstr>More Syntax: Oids and References</vt:lpstr>
      <vt:lpstr>More Syntax: CDATA Section</vt:lpstr>
      <vt:lpstr>More Syntax: Entity References</vt:lpstr>
      <vt:lpstr>More Syntax: Comments</vt:lpstr>
      <vt:lpstr>XML Namespaces</vt:lpstr>
      <vt:lpstr>XML Semantics: a Tree !</vt:lpstr>
      <vt:lpstr>XML as Data</vt:lpstr>
      <vt:lpstr>Mapping Relational Data to XML </vt:lpstr>
      <vt:lpstr>Mapping Relational Data to XML </vt:lpstr>
      <vt:lpstr>XML is Semi-structured Data</vt:lpstr>
      <vt:lpstr>XML is Semi-structured Data</vt:lpstr>
      <vt:lpstr>XML is Semi-structured Data</vt:lpstr>
      <vt:lpstr>Document Type Definitions DTD</vt:lpstr>
      <vt:lpstr>DTD</vt:lpstr>
      <vt:lpstr>Very Simple DTD</vt:lpstr>
      <vt:lpstr>Very Simple DTD</vt:lpstr>
      <vt:lpstr>DTD: The Content Model</vt:lpstr>
      <vt:lpstr>DTD: Regular Expressions</vt:lpstr>
      <vt:lpstr>DTD: Regular Expressions</vt:lpstr>
      <vt:lpstr>DTD: Regular Expressions</vt:lpstr>
      <vt:lpstr>Begin Optional Material</vt:lpstr>
      <vt:lpstr>XSchema</vt:lpstr>
      <vt:lpstr>DTD v.s. XML Schemas</vt:lpstr>
      <vt:lpstr>Example</vt:lpstr>
      <vt:lpstr>Elements v.s. Types</vt:lpstr>
      <vt:lpstr>Slide 41</vt:lpstr>
      <vt:lpstr>Local v.s. Global Types</vt:lpstr>
      <vt:lpstr>Local v.s. Global Elements</vt:lpstr>
      <vt:lpstr>Regular Expressions</vt:lpstr>
      <vt:lpstr>Local Names</vt:lpstr>
      <vt:lpstr>Subtle Use of Local Names</vt:lpstr>
      <vt:lpstr>Attributes in XML Schema</vt:lpstr>
      <vt:lpstr>“Mixed” Content, “Any” Type</vt:lpstr>
      <vt:lpstr>“All” Group</vt:lpstr>
      <vt:lpstr>Derived Types by Extensions</vt:lpstr>
      <vt:lpstr>Derived Types by Restrictions</vt:lpstr>
      <vt:lpstr>Simple Types</vt:lpstr>
      <vt:lpstr>Facets of Simple Types</vt:lpstr>
      <vt:lpstr>Facets of Simple Types</vt:lpstr>
      <vt:lpstr>Not so Simple Types</vt:lpstr>
      <vt:lpstr>End Optional Material</vt:lpstr>
      <vt:lpstr>Typical XML Applications</vt:lpstr>
      <vt:lpstr>Approaches to XML Processing</vt:lpstr>
      <vt:lpstr>Querying XML Data</vt:lpstr>
      <vt:lpstr>Sample Data for Queries</vt:lpstr>
      <vt:lpstr>Data Model for XPath</vt:lpstr>
      <vt:lpstr>XPath: Simple Expressions</vt:lpstr>
      <vt:lpstr>XPath: Restricted Kleene Closure</vt:lpstr>
      <vt:lpstr>Xpath: Attribute Nodes</vt:lpstr>
      <vt:lpstr>Xpath: Wildcard</vt:lpstr>
      <vt:lpstr>Xpath: Text Nodes</vt:lpstr>
      <vt:lpstr>Xpath: Predicates</vt:lpstr>
      <vt:lpstr>Xpath: More Predicates</vt:lpstr>
      <vt:lpstr>Xpath: More Predicates</vt:lpstr>
      <vt:lpstr>Xpath: More Predicates</vt:lpstr>
      <vt:lpstr>Xpath: More Axes</vt:lpstr>
      <vt:lpstr>Xpath: More Axes</vt:lpstr>
      <vt:lpstr>Xpath: Brief Summary</vt:lpstr>
      <vt:lpstr>XQuery</vt:lpstr>
      <vt:lpstr>FLWR (“Flower”) Expressions</vt:lpstr>
      <vt:lpstr>FOR-WHERE-RETURN</vt:lpstr>
      <vt:lpstr>FOR-WHERE-RETURN</vt:lpstr>
      <vt:lpstr>FOR-WHERE-RETURN</vt:lpstr>
      <vt:lpstr>FOR-WHERE-RETURN</vt:lpstr>
      <vt:lpstr>FOR-WHERE-RETURN</vt:lpstr>
      <vt:lpstr>Nesting</vt:lpstr>
      <vt:lpstr>Result</vt:lpstr>
      <vt:lpstr>Aggregates</vt:lpstr>
      <vt:lpstr>Aggregates</vt:lpstr>
      <vt:lpstr>Aggregates</vt:lpstr>
      <vt:lpstr>Flattening</vt:lpstr>
      <vt:lpstr>Re-grouping</vt:lpstr>
      <vt:lpstr>Re-grouping</vt:lpstr>
      <vt:lpstr>SQL and XQuery Side-by-side</vt:lpstr>
      <vt:lpstr>SQL and XQuery Side-by-side</vt:lpstr>
      <vt:lpstr>Xquery’s Answer</vt:lpstr>
      <vt:lpstr>SQL and XQuery Side-by-side</vt:lpstr>
      <vt:lpstr>SQL and XQuery Side-by-side</vt:lpstr>
      <vt:lpstr>SQL and XQuery Side-by-side</vt:lpstr>
      <vt:lpstr>Slide 95</vt:lpstr>
      <vt:lpstr>SQL and XQuery Side-by-side</vt:lpstr>
      <vt:lpstr>SQL and XQuery Side-by-side</vt:lpstr>
      <vt:lpstr>FOR v.s. LET</vt:lpstr>
      <vt:lpstr>FOR v.s. LET</vt:lpstr>
      <vt:lpstr>Summary of XQuery</vt:lpstr>
      <vt:lpstr>The Rest is Optional Material</vt:lpstr>
      <vt:lpstr>XML in SQL Server</vt:lpstr>
      <vt:lpstr>Slide 103</vt:lpstr>
      <vt:lpstr>XML Methods in SQL</vt:lpstr>
      <vt:lpstr>Examples</vt:lpstr>
      <vt:lpstr>XML Type</vt:lpstr>
      <vt:lpstr>Inserting an XML Value</vt:lpstr>
      <vt:lpstr>Query( )</vt:lpstr>
      <vt:lpstr>Exists( )</vt:lpstr>
      <vt:lpstr>Value( )</vt:lpstr>
      <vt:lpstr>Nodes( )</vt:lpstr>
      <vt:lpstr>Nodes( )</vt:lpstr>
      <vt:lpstr>Internal Storage</vt:lpstr>
      <vt:lpstr>Slide 114</vt:lpstr>
      <vt:lpstr>Slide 115</vt:lpstr>
      <vt:lpstr>Slide 116</vt:lpstr>
      <vt:lpstr>Slide 117</vt:lpstr>
    </vt:vector>
  </TitlesOfParts>
  <Company>cse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09:</dc:title>
  <dc:creator>Dan</dc:creator>
  <cp:lastModifiedBy>Dan Suciu</cp:lastModifiedBy>
  <cp:revision>289</cp:revision>
  <dcterms:created xsi:type="dcterms:W3CDTF">2010-11-03T21:00:15Z</dcterms:created>
  <dcterms:modified xsi:type="dcterms:W3CDTF">2010-11-03T22:29:01Z</dcterms:modified>
</cp:coreProperties>
</file>