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</p:sldMasterIdLst>
  <p:notesMasterIdLst>
    <p:notesMasterId r:id="rId16"/>
  </p:notesMasterIdLst>
  <p:handoutMasterIdLst>
    <p:handoutMasterId r:id="rId17"/>
  </p:handoutMasterIdLst>
  <p:sldIdLst>
    <p:sldId id="256" r:id="rId2"/>
    <p:sldId id="966" r:id="rId3"/>
    <p:sldId id="1043" r:id="rId4"/>
    <p:sldId id="999" r:id="rId5"/>
    <p:sldId id="1148" r:id="rId6"/>
    <p:sldId id="1149" r:id="rId7"/>
    <p:sldId id="1044" r:id="rId8"/>
    <p:sldId id="1045" r:id="rId9"/>
    <p:sldId id="1046" r:id="rId10"/>
    <p:sldId id="1047" r:id="rId11"/>
    <p:sldId id="1003" r:id="rId12"/>
    <p:sldId id="1144" r:id="rId13"/>
    <p:sldId id="1048" r:id="rId14"/>
    <p:sldId id="990" r:id="rId15"/>
  </p:sldIdLst>
  <p:sldSz cx="9144000" cy="6858000" type="letter"/>
  <p:notesSz cx="7315200" cy="9601200"/>
  <p:custShowLst>
    <p:custShow name="Short Overview" id="0">
      <p:sldLst/>
    </p:custShow>
    <p:custShow name="Test Show" id="1">
      <p:sldLst/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99"/>
    <a:srgbClr val="993366"/>
    <a:srgbClr val="CC00FF"/>
    <a:srgbClr val="009900"/>
    <a:srgbClr val="89F51D"/>
    <a:srgbClr val="004FC3"/>
    <a:srgbClr val="FF9900"/>
    <a:srgbClr val="FFCCFF"/>
    <a:srgbClr val="FF99FF"/>
    <a:srgbClr val="BFC1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7989" autoAdjust="0"/>
    <p:restoredTop sz="88503" autoAdjust="0"/>
  </p:normalViewPr>
  <p:slideViewPr>
    <p:cSldViewPr>
      <p:cViewPr varScale="1">
        <p:scale>
          <a:sx n="88" d="100"/>
          <a:sy n="88" d="100"/>
        </p:scale>
        <p:origin x="-16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460" y="-9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2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200" b="1"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Cray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8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20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D06B8E4-AA55-4111-B944-1B7D77BD2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361950" indent="-182563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712788" indent="-171450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76325" indent="-184150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427163" indent="-171450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C24D76-A061-4781-B2F4-7EB5C48140FF}" type="slidenum">
              <a:rPr lang="en-US"/>
              <a:pPr/>
              <a:t>1</a:t>
            </a:fld>
            <a:endParaRPr lang="en-US"/>
          </a:p>
        </p:txBody>
      </p:sp>
      <p:sp>
        <p:nvSpPr>
          <p:cNvPr id="229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E3A79B-2B46-49DE-B818-DD7E67BB2600}" type="slidenum">
              <a:rPr lang="en-US"/>
              <a:pPr/>
              <a:t>4</a:t>
            </a:fld>
            <a:endParaRPr lang="en-US"/>
          </a:p>
        </p:txBody>
      </p:sp>
      <p:sp>
        <p:nvSpPr>
          <p:cNvPr id="448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5" descr="final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38" descr="hpcs Logo small 17Sep0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6019800"/>
            <a:ext cx="1066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41" descr="darp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096000"/>
            <a:ext cx="1066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9907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1143000"/>
          </a:xfrm>
        </p:spPr>
        <p:txBody>
          <a:bodyPr/>
          <a:lstStyle>
            <a:lvl1pPr algn="ctr">
              <a:lnSpc>
                <a:spcPct val="80000"/>
              </a:lnSpc>
              <a:defRPr sz="3600">
                <a:solidFill>
                  <a:srgbClr val="1A228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59908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2362200"/>
            <a:ext cx="6705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2113" y="466725"/>
            <a:ext cx="2176462" cy="5927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725" y="466725"/>
            <a:ext cx="6376988" cy="5927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39738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725" y="1206500"/>
            <a:ext cx="4276725" cy="5187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206500"/>
            <a:ext cx="4276725" cy="5187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39738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39738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39738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7" descr="final_white_slid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12725" y="466725"/>
            <a:ext cx="87058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2725" y="1206500"/>
            <a:ext cx="8705850" cy="518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1138" y="6564313"/>
            <a:ext cx="1998662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/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88925" indent="-2889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73BA24"/>
        </a:buClr>
        <a:buSzPct val="120000"/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FF9900"/>
        </a:buClr>
        <a:buSzPct val="9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CC0099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7838" y="838200"/>
            <a:ext cx="8321675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4800" dirty="0" smtClean="0"/>
              <a:t>Chapel: Status/Community</a:t>
            </a:r>
            <a:endParaRPr lang="en-US" sz="3200" i="1" dirty="0" smtClean="0">
              <a:solidFill>
                <a:schemeClr val="hlink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3048000"/>
            <a:ext cx="6705600" cy="762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dirty="0" smtClean="0"/>
              <a:t>Brad Chamberlain</a:t>
            </a:r>
          </a:p>
          <a:p>
            <a:pPr eaLnBrk="1" hangingPunct="1">
              <a:lnSpc>
                <a:spcPct val="70000"/>
              </a:lnSpc>
            </a:pPr>
            <a:r>
              <a:rPr lang="en-US" dirty="0" smtClean="0"/>
              <a:t>Cray Inc.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1148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2400" b="1" dirty="0">
              <a:solidFill>
                <a:schemeClr val="hlink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295400" y="43434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CSEP 524</a:t>
            </a:r>
          </a:p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lang="en-US" sz="3200" kern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May 20, 2010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Collaborations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</a:rPr>
              <a:t> (see chapel.cray.com for complete list)</a:t>
            </a:r>
            <a:endParaRPr lang="en-US" sz="16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b="1" dirty="0" smtClean="0">
                <a:solidFill>
                  <a:schemeClr val="tx2"/>
                </a:solidFill>
              </a:rPr>
              <a:t>Notre Dame/ORNL (Peter </a:t>
            </a:r>
            <a:r>
              <a:rPr lang="en-US" sz="1600" b="1" dirty="0" err="1" smtClean="0">
                <a:solidFill>
                  <a:schemeClr val="tx2"/>
                </a:solidFill>
              </a:rPr>
              <a:t>Kogge</a:t>
            </a:r>
            <a:r>
              <a:rPr lang="en-US" sz="1600" b="1" dirty="0" smtClean="0">
                <a:solidFill>
                  <a:schemeClr val="tx2"/>
                </a:solidFill>
              </a:rPr>
              <a:t>, Srinivas Sridharan, Jeff Vetter):</a:t>
            </a:r>
            <a:endParaRPr lang="en-US" sz="16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	</a:t>
            </a:r>
            <a:r>
              <a:rPr lang="en-US" sz="1600" dirty="0" smtClean="0"/>
              <a:t>Asynchronous </a:t>
            </a:r>
            <a:r>
              <a:rPr lang="en-US" sz="1600" dirty="0" smtClean="0">
                <a:solidFill>
                  <a:srgbClr val="0000FF"/>
                </a:solidFill>
              </a:rPr>
              <a:t>Software Transactional Memory</a:t>
            </a:r>
            <a:r>
              <a:rPr lang="en-US" sz="1600" dirty="0" smtClean="0"/>
              <a:t> over distributed memory</a:t>
            </a:r>
          </a:p>
          <a:p>
            <a:pPr>
              <a:buNone/>
            </a:pPr>
            <a:r>
              <a:rPr lang="en-US" sz="1600" b="1" dirty="0" smtClean="0">
                <a:solidFill>
                  <a:schemeClr val="tx2"/>
                </a:solidFill>
              </a:rPr>
              <a:t>UIUC (David Padua, Albert Sidelnik):</a:t>
            </a:r>
          </a:p>
          <a:p>
            <a:pPr>
              <a:buNone/>
            </a:pPr>
            <a:r>
              <a:rPr lang="en-US" sz="1600" b="1" dirty="0" smtClean="0">
                <a:solidFill>
                  <a:schemeClr val="tx2"/>
                </a:solidFill>
              </a:rPr>
              <a:t>	</a:t>
            </a:r>
            <a:r>
              <a:rPr lang="en-US" sz="1600" dirty="0" smtClean="0"/>
              <a:t>Chapel for hybrid </a:t>
            </a:r>
            <a:r>
              <a:rPr lang="en-US" sz="1600" dirty="0" smtClean="0">
                <a:solidFill>
                  <a:srgbClr val="0000FF"/>
                </a:solidFill>
              </a:rPr>
              <a:t>CPU-GPU computing</a:t>
            </a:r>
            <a:endParaRPr lang="en-US" sz="16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600" b="1" dirty="0" smtClean="0">
                <a:solidFill>
                  <a:schemeClr val="tx2"/>
                </a:solidFill>
              </a:rPr>
              <a:t>BSC/UPC (Alex Duran):</a:t>
            </a:r>
          </a:p>
          <a:p>
            <a:pPr>
              <a:buNone/>
            </a:pPr>
            <a:r>
              <a:rPr lang="en-US" sz="1600" b="1" dirty="0" smtClean="0">
                <a:solidFill>
                  <a:schemeClr val="tx2"/>
                </a:solidFill>
              </a:rPr>
              <a:t>	</a:t>
            </a:r>
            <a:r>
              <a:rPr lang="en-US" sz="1600" dirty="0" smtClean="0"/>
              <a:t>Chapel over </a:t>
            </a:r>
            <a:r>
              <a:rPr lang="en-US" sz="1600" dirty="0" err="1" smtClean="0"/>
              <a:t>Nanos</a:t>
            </a:r>
            <a:r>
              <a:rPr lang="en-US" sz="1600" dirty="0" smtClean="0"/>
              <a:t>++ </a:t>
            </a:r>
            <a:r>
              <a:rPr lang="en-US" sz="1600" dirty="0" smtClean="0">
                <a:solidFill>
                  <a:srgbClr val="0000FF"/>
                </a:solidFill>
              </a:rPr>
              <a:t>user-level tasking</a:t>
            </a:r>
            <a:endParaRPr lang="en-US" sz="16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600" b="1" dirty="0" smtClean="0">
                <a:solidFill>
                  <a:schemeClr val="tx2"/>
                </a:solidFill>
              </a:rPr>
              <a:t>U/Malaga (</a:t>
            </a:r>
            <a:r>
              <a:rPr lang="en-US" sz="1600" b="1" dirty="0" err="1" smtClean="0">
                <a:solidFill>
                  <a:schemeClr val="tx2"/>
                </a:solidFill>
              </a:rPr>
              <a:t>Rafa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</a:rPr>
              <a:t>Asenjo</a:t>
            </a:r>
            <a:r>
              <a:rPr lang="en-US" sz="1600" b="1" dirty="0" smtClean="0">
                <a:solidFill>
                  <a:schemeClr val="tx2"/>
                </a:solidFill>
              </a:rPr>
              <a:t>, Maria Gonzales, Rafael </a:t>
            </a:r>
            <a:r>
              <a:rPr lang="en-US" sz="1600" b="1" dirty="0" err="1" smtClean="0">
                <a:solidFill>
                  <a:schemeClr val="tx2"/>
                </a:solidFill>
              </a:rPr>
              <a:t>Larossa</a:t>
            </a:r>
            <a:r>
              <a:rPr lang="en-US" sz="1600" b="1" dirty="0" smtClean="0">
                <a:solidFill>
                  <a:schemeClr val="tx2"/>
                </a:solidFill>
              </a:rPr>
              <a:t>):</a:t>
            </a:r>
          </a:p>
          <a:p>
            <a:pPr>
              <a:buNone/>
            </a:pPr>
            <a:r>
              <a:rPr lang="en-US" sz="1600" b="1" dirty="0" smtClean="0">
                <a:solidFill>
                  <a:schemeClr val="tx2"/>
                </a:solidFill>
              </a:rPr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Parallel file I/O</a:t>
            </a:r>
            <a:r>
              <a:rPr lang="en-US" sz="1600" dirty="0" smtClean="0"/>
              <a:t> for whole-array reads/writes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1600" b="1" dirty="0" smtClean="0">
                <a:solidFill>
                  <a:schemeClr val="tx2"/>
                </a:solidFill>
              </a:rPr>
              <a:t>University of Colorado, Boulder (Jeremy </a:t>
            </a:r>
            <a:r>
              <a:rPr lang="en-US" sz="1600" b="1" dirty="0" err="1" smtClean="0">
                <a:solidFill>
                  <a:schemeClr val="tx2"/>
                </a:solidFill>
              </a:rPr>
              <a:t>Siek</a:t>
            </a:r>
            <a:r>
              <a:rPr lang="en-US" sz="1600" b="1" dirty="0" smtClean="0">
                <a:solidFill>
                  <a:schemeClr val="tx2"/>
                </a:solidFill>
              </a:rPr>
              <a:t>, Jonathan Turner):</a:t>
            </a:r>
          </a:p>
          <a:p>
            <a:pPr>
              <a:buNone/>
            </a:pPr>
            <a:r>
              <a:rPr lang="en-US" sz="1600" b="1" dirty="0" smtClean="0">
                <a:solidFill>
                  <a:schemeClr val="tx2"/>
                </a:solidFill>
              </a:rPr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 Concepts/interfaces </a:t>
            </a:r>
            <a:r>
              <a:rPr lang="en-US" sz="1600" dirty="0" smtClean="0"/>
              <a:t>for improved support for generic programming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1600" b="1" dirty="0" smtClean="0">
                <a:solidFill>
                  <a:schemeClr val="tx2"/>
                </a:solidFill>
              </a:rPr>
              <a:t>PNNL/CASS-MT (John </a:t>
            </a:r>
            <a:r>
              <a:rPr lang="en-US" sz="1600" b="1" dirty="0" err="1" smtClean="0">
                <a:solidFill>
                  <a:schemeClr val="tx2"/>
                </a:solidFill>
              </a:rPr>
              <a:t>Feo</a:t>
            </a:r>
            <a:r>
              <a:rPr lang="en-US" sz="1600" b="1" dirty="0" smtClean="0">
                <a:solidFill>
                  <a:schemeClr val="tx2"/>
                </a:solidFill>
              </a:rPr>
              <a:t>, Daniel </a:t>
            </a:r>
            <a:r>
              <a:rPr lang="en-US" sz="1600" b="1" dirty="0" err="1" smtClean="0">
                <a:solidFill>
                  <a:schemeClr val="tx2"/>
                </a:solidFill>
              </a:rPr>
              <a:t>Chavarria</a:t>
            </a:r>
            <a:r>
              <a:rPr lang="en-US" sz="1600" b="1" dirty="0" smtClean="0">
                <a:solidFill>
                  <a:schemeClr val="tx2"/>
                </a:solidFill>
              </a:rPr>
              <a:t>):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Hybrid computing</a:t>
            </a:r>
            <a:r>
              <a:rPr lang="en-US" sz="1600" dirty="0" smtClean="0"/>
              <a:t> in Chapel; performance tuning for the </a:t>
            </a:r>
            <a:r>
              <a:rPr lang="en-US" sz="1600" dirty="0" smtClean="0">
                <a:solidFill>
                  <a:srgbClr val="0000FF"/>
                </a:solidFill>
              </a:rPr>
              <a:t>Cray XMT</a:t>
            </a:r>
            <a:r>
              <a:rPr lang="en-US" sz="1600" dirty="0" smtClean="0"/>
              <a:t>; </a:t>
            </a:r>
            <a:r>
              <a:rPr lang="en-US" sz="1600" dirty="0" smtClean="0">
                <a:solidFill>
                  <a:srgbClr val="0000FF"/>
                </a:solidFill>
              </a:rPr>
              <a:t>ARMCI</a:t>
            </a:r>
            <a:r>
              <a:rPr lang="en-US" sz="1600" dirty="0" smtClean="0"/>
              <a:t> port</a:t>
            </a:r>
          </a:p>
          <a:p>
            <a:pPr>
              <a:buNone/>
            </a:pPr>
            <a:r>
              <a:rPr lang="en-US" sz="1600" b="1" dirty="0" smtClean="0">
                <a:solidFill>
                  <a:schemeClr val="tx2"/>
                </a:solidFill>
              </a:rPr>
              <a:t>ORNL (David Bernholdt </a:t>
            </a:r>
            <a:r>
              <a:rPr lang="en-US" sz="1600" b="1" i="1" dirty="0" smtClean="0">
                <a:solidFill>
                  <a:schemeClr val="tx2"/>
                </a:solidFill>
              </a:rPr>
              <a:t>et al.</a:t>
            </a:r>
            <a:r>
              <a:rPr lang="en-US" sz="1600" b="1" dirty="0" smtClean="0">
                <a:solidFill>
                  <a:schemeClr val="tx2"/>
                </a:solidFill>
              </a:rPr>
              <a:t>; Steve Poole </a:t>
            </a:r>
            <a:r>
              <a:rPr lang="en-US" sz="1600" b="1" i="1" dirty="0" smtClean="0">
                <a:solidFill>
                  <a:schemeClr val="tx2"/>
                </a:solidFill>
              </a:rPr>
              <a:t>et al.</a:t>
            </a:r>
            <a:r>
              <a:rPr lang="en-US" sz="1600" b="1" dirty="0" smtClean="0">
                <a:solidFill>
                  <a:schemeClr val="tx2"/>
                </a:solidFill>
              </a:rPr>
              <a:t>):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Chapel </a:t>
            </a:r>
            <a:r>
              <a:rPr lang="en-US" sz="1600" dirty="0" smtClean="0">
                <a:solidFill>
                  <a:srgbClr val="0000FF"/>
                </a:solidFill>
              </a:rPr>
              <a:t>code studies </a:t>
            </a:r>
            <a:r>
              <a:rPr lang="en-US" sz="1600" dirty="0" smtClean="0"/>
              <a:t>– </a:t>
            </a:r>
            <a:r>
              <a:rPr lang="en-US" sz="1600" dirty="0" err="1" smtClean="0"/>
              <a:t>Fock</a:t>
            </a:r>
            <a:r>
              <a:rPr lang="en-US" sz="1600" dirty="0" smtClean="0"/>
              <a:t> matrices, MADNESS, Sweep3D, coupled models, …</a:t>
            </a:r>
          </a:p>
          <a:p>
            <a:pPr>
              <a:buNone/>
            </a:pPr>
            <a:r>
              <a:rPr lang="en-US" sz="1600" b="1" dirty="0" smtClean="0">
                <a:solidFill>
                  <a:schemeClr val="tx2"/>
                </a:solidFill>
              </a:rPr>
              <a:t>U Oregon, </a:t>
            </a:r>
            <a:r>
              <a:rPr lang="en-US" sz="1600" b="1" dirty="0" err="1" smtClean="0">
                <a:solidFill>
                  <a:schemeClr val="tx2"/>
                </a:solidFill>
              </a:rPr>
              <a:t>Paratools</a:t>
            </a:r>
            <a:r>
              <a:rPr lang="en-US" sz="1600" b="1" dirty="0" smtClean="0">
                <a:solidFill>
                  <a:schemeClr val="tx2"/>
                </a:solidFill>
              </a:rPr>
              <a:t> Inc.: </a:t>
            </a:r>
          </a:p>
          <a:p>
            <a:pPr>
              <a:buNone/>
            </a:pPr>
            <a:r>
              <a:rPr lang="en-US" sz="1600" b="1" dirty="0" smtClean="0">
                <a:solidFill>
                  <a:schemeClr val="tx2"/>
                </a:solidFill>
              </a:rPr>
              <a:t>	</a:t>
            </a:r>
            <a:r>
              <a:rPr lang="en-US" sz="1600" dirty="0" smtClean="0">
                <a:solidFill>
                  <a:srgbClr val="000000"/>
                </a:solidFill>
              </a:rPr>
              <a:t>Chapel </a:t>
            </a:r>
            <a:r>
              <a:rPr lang="en-US" sz="1600" dirty="0" smtClean="0">
                <a:solidFill>
                  <a:srgbClr val="0000FF"/>
                </a:solidFill>
              </a:rPr>
              <a:t>performance analysis </a:t>
            </a:r>
            <a:r>
              <a:rPr lang="en-US" sz="1600" dirty="0" smtClean="0">
                <a:solidFill>
                  <a:srgbClr val="000000"/>
                </a:solidFill>
              </a:rPr>
              <a:t>using Tau</a:t>
            </a:r>
          </a:p>
          <a:p>
            <a:pPr>
              <a:buNone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(Your name here?)</a:t>
            </a:r>
          </a:p>
          <a:p>
            <a:pPr>
              <a:buNone/>
            </a:pPr>
            <a:endParaRPr lang="en-US" sz="5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Opportunities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</a:rPr>
              <a:t> (see chapel.cray.com for more details)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memory management policies/mechanisms</a:t>
            </a:r>
          </a:p>
          <a:p>
            <a:r>
              <a:rPr lang="en-US" sz="2000" dirty="0" smtClean="0"/>
              <a:t>dynamic load balancing: task throttling and stealing</a:t>
            </a:r>
          </a:p>
          <a:p>
            <a:r>
              <a:rPr lang="en-US" sz="2000" dirty="0" smtClean="0"/>
              <a:t>parallel I/O</a:t>
            </a:r>
            <a:r>
              <a:rPr lang="en-US" sz="2000" dirty="0" smtClean="0">
                <a:solidFill>
                  <a:srgbClr val="003F87"/>
                </a:solidFill>
              </a:rPr>
              <a:t> </a:t>
            </a:r>
            <a:r>
              <a:rPr lang="en-US" sz="2000" dirty="0" smtClean="0"/>
              <a:t>and </a:t>
            </a:r>
            <a:r>
              <a:rPr lang="en-US" sz="2000" dirty="0" err="1" smtClean="0"/>
              <a:t>checkpointing</a:t>
            </a:r>
            <a:endParaRPr lang="en-US" sz="2000" dirty="0" smtClean="0"/>
          </a:p>
          <a:p>
            <a:r>
              <a:rPr lang="en-US" sz="2000" dirty="0" smtClean="0"/>
              <a:t>exceptions; resiliency</a:t>
            </a:r>
          </a:p>
          <a:p>
            <a:r>
              <a:rPr lang="en-US" sz="2000" dirty="0" smtClean="0"/>
              <a:t>language interoperability</a:t>
            </a:r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/>
              <a:t>application studies and performance optimizations</a:t>
            </a:r>
          </a:p>
          <a:p>
            <a:r>
              <a:rPr lang="en-US" sz="2000" dirty="0" smtClean="0"/>
              <a:t>index/</a:t>
            </a:r>
            <a:r>
              <a:rPr lang="en-US" sz="2000" dirty="0" err="1" smtClean="0"/>
              <a:t>subdomain</a:t>
            </a:r>
            <a:r>
              <a:rPr lang="en-US" sz="2000" dirty="0" smtClean="0"/>
              <a:t> semantics and optimizations</a:t>
            </a:r>
          </a:p>
          <a:p>
            <a:r>
              <a:rPr lang="en-US" sz="2000" dirty="0" smtClean="0"/>
              <a:t>targeting different back-ends (LLVM, MS CLR, …)</a:t>
            </a:r>
          </a:p>
          <a:p>
            <a:r>
              <a:rPr lang="en-US" sz="2000" dirty="0" smtClean="0"/>
              <a:t>runtime compilation</a:t>
            </a:r>
          </a:p>
          <a:p>
            <a:r>
              <a:rPr lang="en-US" sz="2000" dirty="0" smtClean="0"/>
              <a:t>library support</a:t>
            </a:r>
          </a:p>
          <a:p>
            <a:r>
              <a:rPr lang="en-US" sz="2000" dirty="0" smtClean="0"/>
              <a:t>tools</a:t>
            </a:r>
          </a:p>
          <a:p>
            <a:pPr lvl="1"/>
            <a:r>
              <a:rPr lang="en-US" sz="1800" dirty="0" smtClean="0"/>
              <a:t>debuggers, performance analysis, </a:t>
            </a:r>
            <a:r>
              <a:rPr lang="en-US" sz="1800" dirty="0" err="1" smtClean="0"/>
              <a:t>IDEs</a:t>
            </a:r>
            <a:r>
              <a:rPr lang="en-US" sz="1800" dirty="0" smtClean="0"/>
              <a:t>, interpreters, </a:t>
            </a:r>
            <a:r>
              <a:rPr lang="en-US" sz="1800" dirty="0" err="1" smtClean="0"/>
              <a:t>visualizers</a:t>
            </a:r>
            <a:endParaRPr lang="en-US" sz="1800" dirty="0" smtClean="0"/>
          </a:p>
          <a:p>
            <a:r>
              <a:rPr lang="en-US" sz="2000" dirty="0" smtClean="0"/>
              <a:t>database-style programming</a:t>
            </a:r>
          </a:p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(your ideas here…)</a:t>
            </a:r>
          </a:p>
          <a:p>
            <a:pPr>
              <a:buNone/>
            </a:pPr>
            <a:endParaRPr lang="en-US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Chapel and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 were to offer a parallel programming class, I’d want to teach about:</a:t>
            </a:r>
          </a:p>
          <a:p>
            <a:pPr lvl="1"/>
            <a:r>
              <a:rPr lang="en-US" dirty="0" smtClean="0"/>
              <a:t>data parallelism</a:t>
            </a:r>
          </a:p>
          <a:p>
            <a:pPr lvl="1"/>
            <a:r>
              <a:rPr lang="en-US" dirty="0" smtClean="0"/>
              <a:t>task parallelism</a:t>
            </a:r>
          </a:p>
          <a:p>
            <a:pPr lvl="1"/>
            <a:r>
              <a:rPr lang="en-US" dirty="0" smtClean="0"/>
              <a:t>concurrency</a:t>
            </a:r>
          </a:p>
          <a:p>
            <a:pPr lvl="1"/>
            <a:r>
              <a:rPr lang="en-US" dirty="0" smtClean="0"/>
              <a:t>synchronization</a:t>
            </a:r>
          </a:p>
          <a:p>
            <a:pPr lvl="1"/>
            <a:r>
              <a:rPr lang="en-US" dirty="0" smtClean="0"/>
              <a:t>locality/affinity</a:t>
            </a:r>
          </a:p>
          <a:p>
            <a:pPr lvl="1"/>
            <a:r>
              <a:rPr lang="en-US" dirty="0" smtClean="0"/>
              <a:t>deadlock, </a:t>
            </a:r>
            <a:r>
              <a:rPr lang="en-US" dirty="0" err="1" smtClean="0"/>
              <a:t>livelock</a:t>
            </a:r>
            <a:r>
              <a:rPr lang="en-US" dirty="0" smtClean="0"/>
              <a:t>, and other pitfalls</a:t>
            </a:r>
          </a:p>
          <a:p>
            <a:pPr lvl="1"/>
            <a:r>
              <a:rPr lang="en-US" dirty="0" smtClean="0"/>
              <a:t>performance tuning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I don’t think there’s a good language out there…</a:t>
            </a:r>
          </a:p>
          <a:p>
            <a:pPr lvl="1">
              <a:buNone/>
            </a:pPr>
            <a:r>
              <a:rPr lang="en-US" dirty="0" smtClean="0"/>
              <a:t>…for teaching </a:t>
            </a:r>
            <a:r>
              <a:rPr lang="en-US" i="1" dirty="0" smtClean="0"/>
              <a:t>all</a:t>
            </a:r>
            <a:r>
              <a:rPr lang="en-US" dirty="0" smtClean="0"/>
              <a:t> of these things</a:t>
            </a:r>
          </a:p>
          <a:p>
            <a:pPr lvl="1">
              <a:buNone/>
            </a:pPr>
            <a:r>
              <a:rPr lang="en-US" dirty="0" smtClean="0"/>
              <a:t>…for teaching some of these things at all</a:t>
            </a:r>
          </a:p>
          <a:p>
            <a:pPr lvl="1">
              <a:buNone/>
            </a:pPr>
            <a:r>
              <a:rPr lang="en-US" dirty="0" smtClean="0"/>
              <a:t>…until now: I think Chapel has the potential to play a crucial role here</a:t>
            </a:r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 our set of supported distributions</a:t>
            </a:r>
          </a:p>
          <a:p>
            <a:r>
              <a:rPr lang="en-US" dirty="0" smtClean="0"/>
              <a:t>Continue to improve performance</a:t>
            </a:r>
          </a:p>
          <a:p>
            <a:r>
              <a:rPr lang="en-US" dirty="0" smtClean="0"/>
              <a:t>Continue to add missing features</a:t>
            </a:r>
          </a:p>
          <a:p>
            <a:r>
              <a:rPr lang="en-US" dirty="0" smtClean="0"/>
              <a:t>Expand the set of codes that we are studying</a:t>
            </a:r>
          </a:p>
          <a:p>
            <a:r>
              <a:rPr lang="en-US" dirty="0" smtClean="0"/>
              <a:t>Expand the set of architectures that we are targeting</a:t>
            </a:r>
          </a:p>
          <a:p>
            <a:r>
              <a:rPr lang="en-US" dirty="0" smtClean="0"/>
              <a:t>Support the public release</a:t>
            </a:r>
          </a:p>
          <a:p>
            <a:r>
              <a:rPr lang="en-US" dirty="0" smtClean="0"/>
              <a:t>Continue to support collaborations and seek out new ones</a:t>
            </a:r>
          </a:p>
          <a:p>
            <a:r>
              <a:rPr lang="en-US" dirty="0" smtClean="0"/>
              <a:t>Continue to expand our team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i="1" dirty="0" smtClean="0">
              <a:solidFill>
                <a:srgbClr val="1A228C"/>
              </a:solidFill>
            </a:endParaRPr>
          </a:p>
          <a:p>
            <a:pPr algn="ctr">
              <a:buNone/>
            </a:pPr>
            <a:endParaRPr lang="en-US" i="1" dirty="0" smtClean="0">
              <a:solidFill>
                <a:srgbClr val="1A228C"/>
              </a:solidFill>
            </a:endParaRPr>
          </a:p>
          <a:p>
            <a:pPr algn="ctr">
              <a:buNone/>
            </a:pPr>
            <a:endParaRPr lang="en-US" i="1" dirty="0" smtClean="0">
              <a:solidFill>
                <a:srgbClr val="1A228C"/>
              </a:solidFill>
            </a:endParaRPr>
          </a:p>
          <a:p>
            <a:pPr algn="ctr">
              <a:buNone/>
            </a:pPr>
            <a:r>
              <a:rPr lang="en-US" sz="2800" i="1" dirty="0" smtClean="0">
                <a:solidFill>
                  <a:srgbClr val="1A228C"/>
                </a:solidFill>
              </a:rPr>
              <a:t>Chapel strives to greatly improve Parallel Productivity</a:t>
            </a:r>
          </a:p>
          <a:p>
            <a:pPr>
              <a:buNone/>
            </a:pPr>
            <a:endParaRPr lang="en-US" i="1" dirty="0" smtClean="0">
              <a:solidFill>
                <a:srgbClr val="1A228C"/>
              </a:solidFill>
            </a:endParaRPr>
          </a:p>
          <a:p>
            <a:pPr marL="401638" indent="-401638">
              <a:buNone/>
            </a:pPr>
            <a:r>
              <a:rPr lang="en-US" dirty="0" smtClean="0"/>
              <a:t>  via its support for…</a:t>
            </a:r>
          </a:p>
          <a:p>
            <a:pPr lvl="1">
              <a:buNone/>
            </a:pPr>
            <a:r>
              <a:rPr lang="en-US" dirty="0" smtClean="0"/>
              <a:t>…general parallel programming</a:t>
            </a:r>
          </a:p>
          <a:p>
            <a:pPr lvl="1">
              <a:buNone/>
            </a:pPr>
            <a:r>
              <a:rPr lang="en-US" dirty="0" smtClean="0"/>
              <a:t>…global-view abstractions</a:t>
            </a:r>
          </a:p>
          <a:p>
            <a:pPr lvl="1">
              <a:buNone/>
            </a:pPr>
            <a:r>
              <a:rPr lang="en-US" dirty="0" smtClean="0"/>
              <a:t>…control over locality</a:t>
            </a:r>
          </a:p>
          <a:p>
            <a:pPr lvl="1">
              <a:buNone/>
            </a:pPr>
            <a:r>
              <a:rPr lang="en-US" dirty="0" smtClean="0"/>
              <a:t>…multiresolution features</a:t>
            </a:r>
          </a:p>
          <a:p>
            <a:pPr lvl="1">
              <a:buNone/>
            </a:pPr>
            <a:r>
              <a:rPr lang="en-US" dirty="0" smtClean="0"/>
              <a:t>…modern language concepts and themes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SzPct val="100000"/>
              <a:buFont typeface="Wingdings" pitchFamily="2" charset="2"/>
              <a:buChar char="ü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Chapel Context</a:t>
            </a:r>
          </a:p>
          <a:p>
            <a:pPr>
              <a:buClr>
                <a:schemeClr val="accent2"/>
              </a:buClr>
              <a:buSzPct val="100000"/>
              <a:buFont typeface="Wingdings" pitchFamily="2" charset="2"/>
              <a:buChar char="ü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Global-view Programming Models</a:t>
            </a:r>
          </a:p>
          <a:p>
            <a:pPr>
              <a:buClr>
                <a:schemeClr val="accent2"/>
              </a:buClr>
              <a:buSzPct val="100000"/>
              <a:buFont typeface="Wingdings" pitchFamily="2" charset="2"/>
              <a:buChar char="ü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Language Overview</a:t>
            </a:r>
          </a:p>
          <a:p>
            <a:pPr>
              <a:buSzPct val="100000"/>
              <a:buFont typeface="Wingdings" pitchFamily="2" charset="2"/>
              <a:buChar char="q"/>
            </a:pPr>
            <a:r>
              <a:rPr lang="en-US" dirty="0" smtClean="0"/>
              <a:t>Status, Collaborations, Future Work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Chapel Team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idx="1"/>
          </p:nvPr>
        </p:nvSpPr>
        <p:spPr>
          <a:xfrm>
            <a:off x="212725" y="1212850"/>
            <a:ext cx="4435475" cy="518795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5907600" y="1066800"/>
            <a:ext cx="3160200" cy="5152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algn="l" eaLnBrk="1" hangingPunct="1"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1800" kern="0" dirty="0" smtClean="0">
                <a:solidFill>
                  <a:schemeClr val="tx2"/>
                </a:solidFill>
              </a:rPr>
              <a:t>Interns</a:t>
            </a:r>
          </a:p>
          <a:p>
            <a:pPr marL="347663" lvl="1" indent="-173038" algn="l" eaLnBrk="1" hangingPunct="1">
              <a:lnSpc>
                <a:spcPct val="80000"/>
              </a:lnSpc>
              <a:spcBef>
                <a:spcPct val="20000"/>
              </a:spcBef>
              <a:buClr>
                <a:srgbClr val="73BA24"/>
              </a:buClr>
              <a:buSzPct val="120000"/>
              <a:buFontTx/>
              <a:buChar char="•"/>
              <a:defRPr/>
            </a:pPr>
            <a:r>
              <a:rPr lang="en-US" kern="0" dirty="0" smtClean="0"/>
              <a:t>Hannah </a:t>
            </a:r>
            <a:r>
              <a:rPr lang="en-US" kern="0" dirty="0" err="1" smtClean="0"/>
              <a:t>Hemmaplardh</a:t>
            </a:r>
            <a:r>
              <a:rPr lang="en-US" kern="0" dirty="0" smtClean="0"/>
              <a:t> (`10–UW)</a:t>
            </a:r>
          </a:p>
          <a:p>
            <a:pPr marL="347663" lvl="1" indent="-173038" algn="l" eaLnBrk="1" hangingPunct="1">
              <a:lnSpc>
                <a:spcPct val="80000"/>
              </a:lnSpc>
              <a:spcBef>
                <a:spcPct val="20000"/>
              </a:spcBef>
              <a:buClr>
                <a:srgbClr val="73BA24"/>
              </a:buClr>
              <a:buSzPct val="120000"/>
              <a:buFontTx/>
              <a:buChar char="•"/>
              <a:defRPr/>
            </a:pPr>
            <a:r>
              <a:rPr lang="en-US" kern="0" dirty="0" smtClean="0"/>
              <a:t>Jonathan Turner (`10 – Boulder)</a:t>
            </a:r>
          </a:p>
          <a:p>
            <a:pPr marL="347663" lvl="1" indent="-173038" algn="l" eaLnBrk="1" hangingPunct="1">
              <a:lnSpc>
                <a:spcPct val="80000"/>
              </a:lnSpc>
              <a:spcBef>
                <a:spcPct val="20000"/>
              </a:spcBef>
              <a:buClr>
                <a:srgbClr val="73BA24"/>
              </a:buClr>
              <a:buSzPct val="120000"/>
              <a:buFontTx/>
              <a:buChar char="•"/>
              <a:defRPr/>
            </a:pPr>
            <a:r>
              <a:rPr lang="en-US" kern="0" dirty="0" smtClean="0"/>
              <a:t>Jacob Nelson (`09 – UW)</a:t>
            </a:r>
          </a:p>
          <a:p>
            <a:pPr marL="347663" lvl="1" indent="-173038" algn="l" eaLnBrk="1" hangingPunct="1">
              <a:lnSpc>
                <a:spcPct val="80000"/>
              </a:lnSpc>
              <a:spcBef>
                <a:spcPct val="20000"/>
              </a:spcBef>
              <a:buClr>
                <a:srgbClr val="73BA24"/>
              </a:buClr>
              <a:buSzPct val="120000"/>
              <a:buFontTx/>
              <a:buChar char="•"/>
              <a:defRPr/>
            </a:pPr>
            <a:r>
              <a:rPr lang="en-US" kern="0" dirty="0" smtClean="0"/>
              <a:t>Albert Sidelnik (`09 – UIUC)</a:t>
            </a:r>
          </a:p>
          <a:p>
            <a:pPr marL="347663" lvl="1" indent="-173038" algn="l" eaLnBrk="1" hangingPunct="1">
              <a:lnSpc>
                <a:spcPct val="80000"/>
              </a:lnSpc>
              <a:spcBef>
                <a:spcPct val="20000"/>
              </a:spcBef>
              <a:buClr>
                <a:srgbClr val="73BA24"/>
              </a:buClr>
              <a:buSzPct val="120000"/>
              <a:buFontTx/>
              <a:buChar char="•"/>
              <a:defRPr/>
            </a:pPr>
            <a:r>
              <a:rPr lang="en-US" kern="0" dirty="0" smtClean="0"/>
              <a:t>Andy Stone (`08 – Colorado St)</a:t>
            </a:r>
          </a:p>
          <a:p>
            <a:pPr marL="347663" lvl="1" indent="-173038" algn="l" eaLnBrk="1" hangingPunct="1">
              <a:lnSpc>
                <a:spcPct val="80000"/>
              </a:lnSpc>
              <a:spcBef>
                <a:spcPct val="20000"/>
              </a:spcBef>
              <a:buClr>
                <a:srgbClr val="73BA24"/>
              </a:buClr>
              <a:buSzPct val="120000"/>
              <a:buFontTx/>
              <a:buChar char="•"/>
              <a:defRPr/>
            </a:pPr>
            <a:r>
              <a:rPr lang="en-US" kern="0" dirty="0" smtClean="0"/>
              <a:t>James </a:t>
            </a:r>
            <a:r>
              <a:rPr lang="en-US" kern="0" dirty="0" err="1" smtClean="0"/>
              <a:t>Dinan</a:t>
            </a:r>
            <a:r>
              <a:rPr lang="en-US" kern="0" dirty="0" smtClean="0"/>
              <a:t> (`07 – Ohio State)</a:t>
            </a:r>
          </a:p>
          <a:p>
            <a:pPr marL="347663" lvl="1" indent="-173038" algn="l" eaLnBrk="1" hangingPunct="1">
              <a:lnSpc>
                <a:spcPct val="80000"/>
              </a:lnSpc>
              <a:spcBef>
                <a:spcPct val="20000"/>
              </a:spcBef>
              <a:buClr>
                <a:srgbClr val="73BA24"/>
              </a:buClr>
              <a:buSzPct val="120000"/>
              <a:buFontTx/>
              <a:buChar char="•"/>
              <a:defRPr/>
            </a:pPr>
            <a:r>
              <a:rPr lang="en-US" kern="0" dirty="0" smtClean="0"/>
              <a:t>Robert </a:t>
            </a:r>
            <a:r>
              <a:rPr lang="en-US" kern="0" dirty="0" err="1" smtClean="0"/>
              <a:t>Bocchino</a:t>
            </a:r>
            <a:r>
              <a:rPr lang="en-US" kern="0" dirty="0" smtClean="0"/>
              <a:t> (`06 – UIUC)</a:t>
            </a:r>
          </a:p>
          <a:p>
            <a:pPr marL="347663" lvl="1" indent="-173038" algn="l" eaLnBrk="1" hangingPunct="1">
              <a:lnSpc>
                <a:spcPct val="80000"/>
              </a:lnSpc>
              <a:spcBef>
                <a:spcPct val="20000"/>
              </a:spcBef>
              <a:buClr>
                <a:srgbClr val="73BA24"/>
              </a:buClr>
              <a:buSzPct val="120000"/>
              <a:buFontTx/>
              <a:buChar char="•"/>
              <a:defRPr/>
            </a:pPr>
            <a:r>
              <a:rPr lang="en-US" kern="0" dirty="0" err="1" smtClean="0"/>
              <a:t>Mackale</a:t>
            </a:r>
            <a:r>
              <a:rPr lang="en-US" kern="0" dirty="0" smtClean="0"/>
              <a:t> Joyner (`05 – Rice)</a:t>
            </a:r>
          </a:p>
          <a:p>
            <a:pPr marL="684213" lvl="1" indent="-227013" algn="l" eaLnBrk="1" hangingPunct="1">
              <a:lnSpc>
                <a:spcPct val="80000"/>
              </a:lnSpc>
              <a:spcBef>
                <a:spcPct val="20000"/>
              </a:spcBef>
              <a:buClr>
                <a:srgbClr val="73BA24"/>
              </a:buClr>
              <a:buSzPct val="120000"/>
              <a:buFontTx/>
              <a:buChar char="•"/>
              <a:defRPr/>
            </a:pPr>
            <a:endParaRPr lang="en-US" sz="1200" kern="0" dirty="0" smtClean="0"/>
          </a:p>
          <a:p>
            <a:pPr marL="684213" lvl="1" indent="-227013" algn="l" eaLnBrk="1" hangingPunct="1">
              <a:lnSpc>
                <a:spcPct val="80000"/>
              </a:lnSpc>
              <a:spcBef>
                <a:spcPct val="20000"/>
              </a:spcBef>
              <a:buClr>
                <a:srgbClr val="73BA24"/>
              </a:buClr>
              <a:buSzPct val="120000"/>
              <a:buFontTx/>
              <a:buChar char="•"/>
              <a:defRPr/>
            </a:pPr>
            <a:endParaRPr lang="en-US" sz="1200" kern="0" dirty="0" smtClean="0"/>
          </a:p>
          <a:p>
            <a:pPr marL="171450" lvl="0" indent="-171450" algn="l" eaLnBrk="1" hangingPunct="1"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1800" kern="0" dirty="0" smtClean="0">
                <a:solidFill>
                  <a:schemeClr val="tx2"/>
                </a:solidFill>
              </a:rPr>
              <a:t>Alumni</a:t>
            </a:r>
          </a:p>
          <a:p>
            <a:pPr marL="347663" lvl="1" indent="-173038" algn="l" eaLnBrk="1" hangingPunct="1">
              <a:lnSpc>
                <a:spcPct val="80000"/>
              </a:lnSpc>
              <a:spcBef>
                <a:spcPct val="20000"/>
              </a:spcBef>
              <a:buClr>
                <a:srgbClr val="73BA24"/>
              </a:buClr>
              <a:buSzPct val="120000"/>
              <a:buFontTx/>
              <a:buChar char="•"/>
              <a:defRPr/>
            </a:pPr>
            <a:r>
              <a:rPr lang="en-US" kern="0" dirty="0" smtClean="0"/>
              <a:t>David Callahan</a:t>
            </a:r>
          </a:p>
          <a:p>
            <a:pPr marL="347663" lvl="1" indent="-173038" algn="l" eaLnBrk="1" hangingPunct="1">
              <a:lnSpc>
                <a:spcPct val="80000"/>
              </a:lnSpc>
              <a:spcBef>
                <a:spcPct val="20000"/>
              </a:spcBef>
              <a:buClr>
                <a:srgbClr val="73BA24"/>
              </a:buClr>
              <a:buSzPct val="120000"/>
              <a:buFontTx/>
              <a:buChar char="•"/>
              <a:defRPr/>
            </a:pPr>
            <a:r>
              <a:rPr lang="en-US" kern="0" dirty="0" smtClean="0"/>
              <a:t>Roxana </a:t>
            </a:r>
            <a:r>
              <a:rPr lang="en-US" kern="0" dirty="0" err="1" smtClean="0"/>
              <a:t>Diaconescu</a:t>
            </a:r>
            <a:endParaRPr lang="en-US" kern="0" dirty="0" smtClean="0"/>
          </a:p>
          <a:p>
            <a:pPr marL="347663" lvl="1" indent="-173038" algn="l" eaLnBrk="1" hangingPunct="1">
              <a:lnSpc>
                <a:spcPct val="80000"/>
              </a:lnSpc>
              <a:spcBef>
                <a:spcPct val="20000"/>
              </a:spcBef>
              <a:buClr>
                <a:srgbClr val="73BA24"/>
              </a:buClr>
              <a:buSzPct val="120000"/>
              <a:buFontTx/>
              <a:buChar char="•"/>
              <a:defRPr/>
            </a:pPr>
            <a:r>
              <a:rPr lang="en-US" kern="0" dirty="0" smtClean="0"/>
              <a:t>Samuel Figueroa</a:t>
            </a:r>
          </a:p>
          <a:p>
            <a:pPr marL="347663" lvl="1" indent="-173038" algn="l" eaLnBrk="1" hangingPunct="1">
              <a:lnSpc>
                <a:spcPct val="80000"/>
              </a:lnSpc>
              <a:spcBef>
                <a:spcPct val="20000"/>
              </a:spcBef>
              <a:buClr>
                <a:srgbClr val="73BA24"/>
              </a:buClr>
              <a:buSzPct val="120000"/>
              <a:buFontTx/>
              <a:buChar char="•"/>
              <a:defRPr/>
            </a:pPr>
            <a:r>
              <a:rPr lang="en-US" kern="0" dirty="0" smtClean="0"/>
              <a:t>Shannon </a:t>
            </a:r>
            <a:r>
              <a:rPr lang="en-US" kern="0" dirty="0" err="1" smtClean="0"/>
              <a:t>Hoffswell</a:t>
            </a:r>
            <a:endParaRPr lang="en-US" kern="0" dirty="0" smtClean="0"/>
          </a:p>
          <a:p>
            <a:pPr marL="347663" lvl="1" indent="-173038" algn="l" eaLnBrk="1" hangingPunct="1">
              <a:lnSpc>
                <a:spcPct val="80000"/>
              </a:lnSpc>
              <a:spcBef>
                <a:spcPct val="20000"/>
              </a:spcBef>
              <a:buClr>
                <a:srgbClr val="73BA24"/>
              </a:buClr>
              <a:buSzPct val="120000"/>
              <a:buFontTx/>
              <a:buChar char="•"/>
              <a:defRPr/>
            </a:pPr>
            <a:r>
              <a:rPr lang="en-US" kern="0" dirty="0" smtClean="0"/>
              <a:t>Mary Beth </a:t>
            </a:r>
            <a:r>
              <a:rPr lang="en-US" kern="0" dirty="0" err="1" smtClean="0"/>
              <a:t>Hribar</a:t>
            </a:r>
            <a:endParaRPr lang="en-US" kern="0" dirty="0" smtClean="0"/>
          </a:p>
          <a:p>
            <a:pPr marL="347663" lvl="1" indent="-173038" algn="l" eaLnBrk="1" hangingPunct="1">
              <a:lnSpc>
                <a:spcPct val="80000"/>
              </a:lnSpc>
              <a:spcBef>
                <a:spcPct val="20000"/>
              </a:spcBef>
              <a:buClr>
                <a:srgbClr val="73BA24"/>
              </a:buClr>
              <a:buSzPct val="120000"/>
              <a:buFontTx/>
              <a:buChar char="•"/>
              <a:defRPr/>
            </a:pPr>
            <a:r>
              <a:rPr lang="en-US" kern="0" dirty="0" smtClean="0"/>
              <a:t>Mark James</a:t>
            </a:r>
          </a:p>
          <a:p>
            <a:pPr marL="347663" lvl="1" indent="-173038" algn="l" eaLnBrk="1" hangingPunct="1">
              <a:lnSpc>
                <a:spcPct val="80000"/>
              </a:lnSpc>
              <a:spcBef>
                <a:spcPct val="20000"/>
              </a:spcBef>
              <a:buClr>
                <a:srgbClr val="73BA24"/>
              </a:buClr>
              <a:buSzPct val="120000"/>
              <a:buFontTx/>
              <a:buChar char="•"/>
              <a:defRPr/>
            </a:pPr>
            <a:r>
              <a:rPr lang="en-US" kern="0" dirty="0" smtClean="0"/>
              <a:t>John </a:t>
            </a:r>
            <a:r>
              <a:rPr lang="en-US" kern="0" dirty="0" err="1" smtClean="0"/>
              <a:t>Plevyak</a:t>
            </a:r>
            <a:endParaRPr lang="en-US" kern="0" dirty="0" smtClean="0"/>
          </a:p>
          <a:p>
            <a:pPr marL="347663" lvl="1" indent="-173038" algn="l" eaLnBrk="1" hangingPunct="1">
              <a:lnSpc>
                <a:spcPct val="80000"/>
              </a:lnSpc>
              <a:spcBef>
                <a:spcPct val="20000"/>
              </a:spcBef>
              <a:buClr>
                <a:srgbClr val="73BA24"/>
              </a:buClr>
              <a:buSzPct val="120000"/>
              <a:buFontTx/>
              <a:buChar char="•"/>
              <a:defRPr/>
            </a:pPr>
            <a:r>
              <a:rPr lang="en-US" kern="0" dirty="0" smtClean="0"/>
              <a:t>Wayne Wong</a:t>
            </a:r>
          </a:p>
          <a:p>
            <a:pPr marL="347663" lvl="1" indent="-173038" algn="l" eaLnBrk="1" hangingPunct="1">
              <a:lnSpc>
                <a:spcPct val="80000"/>
              </a:lnSpc>
              <a:spcBef>
                <a:spcPct val="20000"/>
              </a:spcBef>
              <a:buClr>
                <a:srgbClr val="73BA24"/>
              </a:buClr>
              <a:buSzPct val="120000"/>
              <a:buFontTx/>
              <a:buChar char="•"/>
              <a:defRPr/>
            </a:pPr>
            <a:r>
              <a:rPr lang="en-US" kern="0" dirty="0" smtClean="0"/>
              <a:t>Hans Zima</a:t>
            </a:r>
          </a:p>
          <a:p>
            <a:pPr marL="347663" indent="-173038" algn="l" eaLnBrk="1" hangingPunct="1">
              <a:lnSpc>
                <a:spcPct val="80000"/>
              </a:lnSpc>
              <a:spcBef>
                <a:spcPct val="20000"/>
              </a:spcBef>
              <a:buClr>
                <a:srgbClr val="73BA24"/>
              </a:buClr>
              <a:buSzPct val="120000"/>
              <a:buFontTx/>
              <a:buChar char="•"/>
              <a:defRPr/>
            </a:pPr>
            <a:endParaRPr lang="en-US" sz="1600" kern="0" dirty="0" smtClean="0"/>
          </a:p>
        </p:txBody>
      </p:sp>
      <p:pic>
        <p:nvPicPr>
          <p:cNvPr id="13" name="Picture 12" descr="P101028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066800"/>
            <a:ext cx="5588000" cy="4191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04800" y="5334000"/>
            <a:ext cx="5562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925" lvl="0" indent="-288925" eaLnBrk="1" hangingPunct="1">
              <a:spcBef>
                <a:spcPct val="20000"/>
              </a:spcBef>
              <a:buClr>
                <a:schemeClr val="tx2"/>
              </a:buClr>
              <a:buSzPct val="110000"/>
              <a:defRPr/>
            </a:pPr>
            <a:r>
              <a:rPr lang="en-US" sz="2000" kern="0" dirty="0" smtClean="0"/>
              <a:t>Sung-Eun Choi, David Iten, Lee Prokowich,</a:t>
            </a:r>
          </a:p>
          <a:p>
            <a:pPr marL="288925" lvl="0" indent="-288925" eaLnBrk="1" hangingPunct="1">
              <a:spcBef>
                <a:spcPct val="20000"/>
              </a:spcBef>
              <a:buClr>
                <a:schemeClr val="tx2"/>
              </a:buClr>
              <a:buSzPct val="110000"/>
              <a:defRPr/>
            </a:pPr>
            <a:r>
              <a:rPr lang="en-US" sz="2000" kern="0" dirty="0" smtClean="0"/>
              <a:t>Steve Deitz, Brad Chamberlain,</a:t>
            </a:r>
          </a:p>
          <a:p>
            <a:pPr marL="288925" lvl="0" indent="-288925" eaLnBrk="1" hangingPunct="1">
              <a:spcBef>
                <a:spcPct val="20000"/>
              </a:spcBef>
              <a:buClr>
                <a:schemeClr val="tx2"/>
              </a:buClr>
              <a:buSzPct val="110000"/>
              <a:defRPr/>
            </a:pPr>
            <a:r>
              <a:rPr lang="en-US" sz="2000" kern="0" dirty="0" smtClean="0"/>
              <a:t>and half of Greg Titus</a:t>
            </a:r>
            <a:endParaRPr lang="en-US" sz="1600" kern="0" dirty="0" smtClean="0"/>
          </a:p>
          <a:p>
            <a:pPr marL="227013" indent="-227013" algn="l" eaLnBrk="1" hangingPunct="1">
              <a:lnSpc>
                <a:spcPct val="80000"/>
              </a:lnSpc>
              <a:spcBef>
                <a:spcPct val="20000"/>
              </a:spcBef>
              <a:buClr>
                <a:srgbClr val="73BA24"/>
              </a:buClr>
              <a:buSzPct val="120000"/>
              <a:buFontTx/>
              <a:buChar char="•"/>
              <a:defRPr/>
            </a:pPr>
            <a:endParaRPr lang="en-US" sz="1600" kern="0" dirty="0" smtClean="0"/>
          </a:p>
        </p:txBody>
      </p:sp>
      <p:pic>
        <p:nvPicPr>
          <p:cNvPr id="7" name="Picture 6" descr="halfgre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5800" y="6059000"/>
            <a:ext cx="1027939" cy="799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Chapel Work</a:t>
            </a:r>
          </a:p>
        </p:txBody>
      </p:sp>
      <p:sp>
        <p:nvSpPr>
          <p:cNvPr id="2252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Chapel Team’s Focus:</a:t>
            </a:r>
          </a:p>
          <a:p>
            <a:pPr lvl="1" eaLnBrk="1" hangingPunct="1"/>
            <a:r>
              <a:rPr lang="en-US" dirty="0" smtClean="0">
                <a:solidFill>
                  <a:srgbClr val="000099"/>
                </a:solidFill>
              </a:rPr>
              <a:t>specify Chapel </a:t>
            </a:r>
            <a:r>
              <a:rPr lang="en-US" dirty="0" smtClean="0"/>
              <a:t>syntax and semantics</a:t>
            </a:r>
          </a:p>
          <a:p>
            <a:pPr lvl="1" eaLnBrk="1" hangingPunct="1"/>
            <a:r>
              <a:rPr lang="en-US" dirty="0" smtClean="0">
                <a:solidFill>
                  <a:srgbClr val="000099"/>
                </a:solidFill>
              </a:rPr>
              <a:t>implement</a:t>
            </a:r>
            <a:r>
              <a:rPr lang="en-US" dirty="0" smtClean="0">
                <a:solidFill>
                  <a:srgbClr val="1A228C"/>
                </a:solidFill>
              </a:rPr>
              <a:t> open-source prototype compiler</a:t>
            </a:r>
            <a:r>
              <a:rPr lang="en-US" dirty="0" smtClean="0"/>
              <a:t> for Chapel</a:t>
            </a:r>
          </a:p>
          <a:p>
            <a:pPr lvl="1" eaLnBrk="1" hangingPunct="1"/>
            <a:r>
              <a:rPr lang="en-US" dirty="0" smtClean="0">
                <a:solidFill>
                  <a:srgbClr val="000099"/>
                </a:solidFill>
              </a:rPr>
              <a:t>perform code studies</a:t>
            </a:r>
            <a:r>
              <a:rPr lang="en-US" dirty="0" smtClean="0"/>
              <a:t> of benchmarks, apps, and libraries in Chapel</a:t>
            </a:r>
          </a:p>
          <a:p>
            <a:pPr lvl="1" eaLnBrk="1" hangingPunct="1"/>
            <a:r>
              <a:rPr lang="en-US" dirty="0" smtClean="0">
                <a:solidFill>
                  <a:srgbClr val="000099"/>
                </a:solidFill>
              </a:rPr>
              <a:t>do community outreach</a:t>
            </a:r>
            <a:r>
              <a:rPr lang="en-US" dirty="0" smtClean="0"/>
              <a:t> to inform and learn from users/researchers</a:t>
            </a:r>
          </a:p>
          <a:p>
            <a:pPr lvl="1" eaLnBrk="1" hangingPunct="1"/>
            <a:r>
              <a:rPr lang="en-US" dirty="0" smtClean="0">
                <a:solidFill>
                  <a:srgbClr val="000099"/>
                </a:solidFill>
              </a:rPr>
              <a:t>support users</a:t>
            </a:r>
            <a:r>
              <a:rPr lang="en-US" dirty="0" smtClean="0"/>
              <a:t> of code releases</a:t>
            </a:r>
          </a:p>
          <a:p>
            <a:pPr lvl="1" eaLnBrk="1" hangingPunct="1"/>
            <a:r>
              <a:rPr lang="en-US" dirty="0" smtClean="0">
                <a:solidFill>
                  <a:srgbClr val="000099"/>
                </a:solidFill>
              </a:rPr>
              <a:t>refine</a:t>
            </a:r>
            <a:r>
              <a:rPr lang="en-US" dirty="0" smtClean="0"/>
              <a:t> language based on all these activities</a:t>
            </a:r>
          </a:p>
        </p:txBody>
      </p:sp>
      <p:sp>
        <p:nvSpPr>
          <p:cNvPr id="225285" name="Oval 5"/>
          <p:cNvSpPr>
            <a:spLocks noChangeArrowheads="1"/>
          </p:cNvSpPr>
          <p:nvPr/>
        </p:nvSpPr>
        <p:spPr bwMode="auto">
          <a:xfrm>
            <a:off x="4114800" y="3505200"/>
            <a:ext cx="838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implement</a:t>
            </a:r>
          </a:p>
        </p:txBody>
      </p:sp>
      <p:sp>
        <p:nvSpPr>
          <p:cNvPr id="225286" name="Oval 7"/>
          <p:cNvSpPr>
            <a:spLocks noChangeArrowheads="1"/>
          </p:cNvSpPr>
          <p:nvPr/>
        </p:nvSpPr>
        <p:spPr bwMode="auto">
          <a:xfrm>
            <a:off x="5257800" y="4648200"/>
            <a:ext cx="838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outreach</a:t>
            </a:r>
          </a:p>
        </p:txBody>
      </p:sp>
      <p:sp>
        <p:nvSpPr>
          <p:cNvPr id="225287" name="Oval 9"/>
          <p:cNvSpPr>
            <a:spLocks noChangeArrowheads="1"/>
          </p:cNvSpPr>
          <p:nvPr/>
        </p:nvSpPr>
        <p:spPr bwMode="auto">
          <a:xfrm>
            <a:off x="4114800" y="5791200"/>
            <a:ext cx="838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support</a:t>
            </a:r>
          </a:p>
          <a:p>
            <a:r>
              <a:rPr lang="en-US"/>
              <a:t>release</a:t>
            </a:r>
          </a:p>
        </p:txBody>
      </p:sp>
      <p:sp>
        <p:nvSpPr>
          <p:cNvPr id="225288" name="Oval 6"/>
          <p:cNvSpPr>
            <a:spLocks noChangeArrowheads="1"/>
          </p:cNvSpPr>
          <p:nvPr/>
        </p:nvSpPr>
        <p:spPr bwMode="auto">
          <a:xfrm>
            <a:off x="2971800" y="4648200"/>
            <a:ext cx="838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code</a:t>
            </a:r>
          </a:p>
          <a:p>
            <a:r>
              <a:rPr lang="en-US"/>
              <a:t>studies</a:t>
            </a:r>
          </a:p>
        </p:txBody>
      </p:sp>
      <p:sp>
        <p:nvSpPr>
          <p:cNvPr id="225289" name="Oval 14"/>
          <p:cNvSpPr>
            <a:spLocks noChangeArrowheads="1"/>
          </p:cNvSpPr>
          <p:nvPr/>
        </p:nvSpPr>
        <p:spPr bwMode="auto">
          <a:xfrm>
            <a:off x="4114800" y="4648200"/>
            <a:ext cx="838200" cy="8382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specify</a:t>
            </a:r>
          </a:p>
          <a:p>
            <a:r>
              <a:rPr lang="en-US">
                <a:solidFill>
                  <a:schemeClr val="bg1"/>
                </a:solidFill>
              </a:rPr>
              <a:t>Chapel</a:t>
            </a:r>
          </a:p>
        </p:txBody>
      </p:sp>
      <p:sp>
        <p:nvSpPr>
          <p:cNvPr id="225290" name="AutoShape 16"/>
          <p:cNvSpPr>
            <a:spLocks noChangeArrowheads="1"/>
          </p:cNvSpPr>
          <p:nvPr/>
        </p:nvSpPr>
        <p:spPr bwMode="auto">
          <a:xfrm>
            <a:off x="4419600" y="4343400"/>
            <a:ext cx="228600" cy="304800"/>
          </a:xfrm>
          <a:prstGeom prst="upDownArrow">
            <a:avLst>
              <a:gd name="adj1" fmla="val 50000"/>
              <a:gd name="adj2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5291" name="AutoShape 17"/>
          <p:cNvSpPr>
            <a:spLocks noChangeArrowheads="1"/>
          </p:cNvSpPr>
          <p:nvPr/>
        </p:nvSpPr>
        <p:spPr bwMode="auto">
          <a:xfrm>
            <a:off x="4419600" y="5486400"/>
            <a:ext cx="228600" cy="304800"/>
          </a:xfrm>
          <a:prstGeom prst="upDownArrow">
            <a:avLst>
              <a:gd name="adj1" fmla="val 50000"/>
              <a:gd name="adj2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5292" name="AutoShape 18"/>
          <p:cNvSpPr>
            <a:spLocks noChangeArrowheads="1"/>
          </p:cNvSpPr>
          <p:nvPr/>
        </p:nvSpPr>
        <p:spPr bwMode="auto">
          <a:xfrm rot="-5400000">
            <a:off x="4991100" y="4914900"/>
            <a:ext cx="228600" cy="304800"/>
          </a:xfrm>
          <a:prstGeom prst="upDownArrow">
            <a:avLst>
              <a:gd name="adj1" fmla="val 50000"/>
              <a:gd name="adj2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5293" name="AutoShape 19"/>
          <p:cNvSpPr>
            <a:spLocks noChangeArrowheads="1"/>
          </p:cNvSpPr>
          <p:nvPr/>
        </p:nvSpPr>
        <p:spPr bwMode="auto">
          <a:xfrm rot="-5400000">
            <a:off x="3848100" y="4914900"/>
            <a:ext cx="228600" cy="304800"/>
          </a:xfrm>
          <a:prstGeom prst="upDownArrow">
            <a:avLst>
              <a:gd name="adj1" fmla="val 50000"/>
              <a:gd name="adj2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Compiling Chapel</a:t>
            </a:r>
          </a:p>
        </p:txBody>
      </p:sp>
      <p:sp>
        <p:nvSpPr>
          <p:cNvPr id="190468" name="Rectangle 3"/>
          <p:cNvSpPr>
            <a:spLocks noChangeArrowheads="1"/>
          </p:cNvSpPr>
          <p:nvPr/>
        </p:nvSpPr>
        <p:spPr bwMode="auto">
          <a:xfrm>
            <a:off x="457200" y="2743200"/>
            <a:ext cx="1219200" cy="13716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r>
              <a:rPr lang="en-US" sz="1800"/>
              <a:t>Chapel</a:t>
            </a:r>
          </a:p>
          <a:p>
            <a:r>
              <a:rPr lang="en-US" sz="1800"/>
              <a:t>Source</a:t>
            </a:r>
          </a:p>
          <a:p>
            <a:r>
              <a:rPr lang="en-US" sz="1800"/>
              <a:t>Code</a:t>
            </a:r>
          </a:p>
        </p:txBody>
      </p:sp>
      <p:sp>
        <p:nvSpPr>
          <p:cNvPr id="190469" name="Rectangle 4"/>
          <p:cNvSpPr>
            <a:spLocks noChangeArrowheads="1"/>
          </p:cNvSpPr>
          <p:nvPr/>
        </p:nvSpPr>
        <p:spPr bwMode="auto">
          <a:xfrm>
            <a:off x="7391400" y="2971800"/>
            <a:ext cx="1219200" cy="9144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r>
              <a:rPr lang="en-US" sz="1800">
                <a:solidFill>
                  <a:schemeClr val="bg1"/>
                </a:solidFill>
              </a:rPr>
              <a:t>Chapel</a:t>
            </a:r>
          </a:p>
          <a:p>
            <a:r>
              <a:rPr lang="en-US" sz="1800">
                <a:solidFill>
                  <a:schemeClr val="bg1"/>
                </a:solidFill>
              </a:rPr>
              <a:t>Executable</a:t>
            </a:r>
          </a:p>
        </p:txBody>
      </p:sp>
      <p:cxnSp>
        <p:nvCxnSpPr>
          <p:cNvPr id="190470" name="AutoShape 5"/>
          <p:cNvCxnSpPr>
            <a:cxnSpLocks noChangeShapeType="1"/>
            <a:stCxn id="190468" idx="3"/>
            <a:endCxn id="190475" idx="1"/>
          </p:cNvCxnSpPr>
          <p:nvPr/>
        </p:nvCxnSpPr>
        <p:spPr bwMode="auto">
          <a:xfrm>
            <a:off x="1695450" y="3429000"/>
            <a:ext cx="20955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0471" name="AutoShape 6"/>
          <p:cNvCxnSpPr>
            <a:cxnSpLocks noChangeShapeType="1"/>
            <a:stCxn id="190475" idx="3"/>
            <a:endCxn id="190469" idx="1"/>
          </p:cNvCxnSpPr>
          <p:nvPr/>
        </p:nvCxnSpPr>
        <p:spPr bwMode="auto">
          <a:xfrm flipV="1">
            <a:off x="5048250" y="3429000"/>
            <a:ext cx="23241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37767" name="Rectangle 7"/>
          <p:cNvSpPr>
            <a:spLocks noChangeArrowheads="1"/>
          </p:cNvSpPr>
          <p:nvPr/>
        </p:nvSpPr>
        <p:spPr bwMode="auto">
          <a:xfrm>
            <a:off x="3429000" y="2743200"/>
            <a:ext cx="1905000" cy="1420813"/>
          </a:xfrm>
          <a:prstGeom prst="rect">
            <a:avLst/>
          </a:prstGeom>
          <a:noFill/>
          <a:ln w="28575" cap="rnd">
            <a:solidFill>
              <a:schemeClr val="hlink"/>
            </a:solidFill>
            <a:prstDash val="sysDot"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90473" name="Rectangle 8"/>
          <p:cNvSpPr>
            <a:spLocks noChangeArrowheads="1"/>
          </p:cNvSpPr>
          <p:nvPr/>
        </p:nvSpPr>
        <p:spPr bwMode="auto">
          <a:xfrm>
            <a:off x="3810000" y="4343400"/>
            <a:ext cx="1219200" cy="1371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r>
              <a:rPr lang="en-US" sz="1800"/>
              <a:t>Chapel</a:t>
            </a:r>
          </a:p>
          <a:p>
            <a:r>
              <a:rPr lang="en-US" sz="1800"/>
              <a:t>Standard</a:t>
            </a:r>
          </a:p>
          <a:p>
            <a:r>
              <a:rPr lang="en-US" sz="1800"/>
              <a:t>Modules</a:t>
            </a:r>
          </a:p>
        </p:txBody>
      </p:sp>
      <p:cxnSp>
        <p:nvCxnSpPr>
          <p:cNvPr id="190474" name="AutoShape 9"/>
          <p:cNvCxnSpPr>
            <a:cxnSpLocks noChangeShapeType="1"/>
            <a:stCxn id="190473" idx="0"/>
            <a:endCxn id="190475" idx="2"/>
          </p:cNvCxnSpPr>
          <p:nvPr/>
        </p:nvCxnSpPr>
        <p:spPr bwMode="auto">
          <a:xfrm flipV="1">
            <a:off x="4419600" y="3771900"/>
            <a:ext cx="0" cy="5524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0475" name="AutoShape 10"/>
          <p:cNvSpPr>
            <a:spLocks noChangeArrowheads="1"/>
          </p:cNvSpPr>
          <p:nvPr/>
        </p:nvSpPr>
        <p:spPr bwMode="auto">
          <a:xfrm>
            <a:off x="3810000" y="3108325"/>
            <a:ext cx="1219200" cy="644525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r>
              <a:rPr lang="en-US" sz="1800" dirty="0">
                <a:solidFill>
                  <a:schemeClr val="bg1"/>
                </a:solidFill>
              </a:rPr>
              <a:t>Chapel</a:t>
            </a:r>
          </a:p>
          <a:p>
            <a:r>
              <a:rPr lang="en-US" sz="1800" dirty="0">
                <a:solidFill>
                  <a:schemeClr val="bg1"/>
                </a:solidFill>
              </a:rPr>
              <a:t>Compiler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Chapel Compiler Architecture</a:t>
            </a:r>
          </a:p>
        </p:txBody>
      </p:sp>
      <p:sp>
        <p:nvSpPr>
          <p:cNvPr id="195587" name="AutoShape 2"/>
          <p:cNvSpPr>
            <a:spLocks noChangeArrowheads="1"/>
          </p:cNvSpPr>
          <p:nvPr/>
        </p:nvSpPr>
        <p:spPr bwMode="auto">
          <a:xfrm>
            <a:off x="1905000" y="2438400"/>
            <a:ext cx="5181600" cy="3733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3962400" y="2743200"/>
            <a:ext cx="1219200" cy="13716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r>
              <a:rPr lang="en-US" sz="1800"/>
              <a:t>Generated</a:t>
            </a:r>
          </a:p>
          <a:p>
            <a:r>
              <a:rPr lang="en-US" sz="1800"/>
              <a:t>C Code</a:t>
            </a:r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457200" y="2743200"/>
            <a:ext cx="1219200" cy="13716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r>
              <a:rPr lang="en-US" sz="1800"/>
              <a:t>Chapel</a:t>
            </a:r>
          </a:p>
          <a:p>
            <a:r>
              <a:rPr lang="en-US" sz="1800"/>
              <a:t>Source</a:t>
            </a:r>
          </a:p>
          <a:p>
            <a:r>
              <a:rPr lang="en-US" sz="1800"/>
              <a:t>Code</a:t>
            </a:r>
          </a:p>
        </p:txBody>
      </p:sp>
      <p:sp>
        <p:nvSpPr>
          <p:cNvPr id="195591" name="AutoShape 7"/>
          <p:cNvSpPr>
            <a:spLocks noChangeArrowheads="1"/>
          </p:cNvSpPr>
          <p:nvPr/>
        </p:nvSpPr>
        <p:spPr bwMode="auto">
          <a:xfrm>
            <a:off x="5715000" y="2971800"/>
            <a:ext cx="1219200" cy="9144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r>
              <a:rPr lang="en-US" sz="1800">
                <a:solidFill>
                  <a:schemeClr val="bg1"/>
                </a:solidFill>
              </a:rPr>
              <a:t>Standard</a:t>
            </a:r>
          </a:p>
          <a:p>
            <a:r>
              <a:rPr lang="en-US" sz="1800">
                <a:solidFill>
                  <a:schemeClr val="bg1"/>
                </a:solidFill>
              </a:rPr>
              <a:t>C Compiler</a:t>
            </a:r>
          </a:p>
          <a:p>
            <a:r>
              <a:rPr lang="en-US" sz="1800">
                <a:solidFill>
                  <a:schemeClr val="bg1"/>
                </a:solidFill>
              </a:rPr>
              <a:t>&amp; Linker</a:t>
            </a:r>
          </a:p>
        </p:txBody>
      </p:sp>
      <p:sp>
        <p:nvSpPr>
          <p:cNvPr id="195592" name="Rectangle 8"/>
          <p:cNvSpPr>
            <a:spLocks noChangeArrowheads="1"/>
          </p:cNvSpPr>
          <p:nvPr/>
        </p:nvSpPr>
        <p:spPr bwMode="auto">
          <a:xfrm>
            <a:off x="7391400" y="2971800"/>
            <a:ext cx="1219200" cy="9144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r>
              <a:rPr lang="en-US" sz="1800">
                <a:solidFill>
                  <a:schemeClr val="bg1"/>
                </a:solidFill>
              </a:rPr>
              <a:t>Chapel</a:t>
            </a:r>
          </a:p>
          <a:p>
            <a:r>
              <a:rPr lang="en-US" sz="1800">
                <a:solidFill>
                  <a:schemeClr val="bg1"/>
                </a:solidFill>
              </a:rPr>
              <a:t>Executable</a:t>
            </a:r>
          </a:p>
        </p:txBody>
      </p:sp>
      <p:cxnSp>
        <p:nvCxnSpPr>
          <p:cNvPr id="195593" name="AutoShape 9"/>
          <p:cNvCxnSpPr>
            <a:cxnSpLocks noChangeShapeType="1"/>
            <a:stCxn id="195590" idx="3"/>
            <a:endCxn id="195608" idx="1"/>
          </p:cNvCxnSpPr>
          <p:nvPr/>
        </p:nvCxnSpPr>
        <p:spPr bwMode="auto">
          <a:xfrm>
            <a:off x="1695450" y="3429000"/>
            <a:ext cx="4953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5594" name="AutoShape 10"/>
          <p:cNvCxnSpPr>
            <a:cxnSpLocks noChangeShapeType="1"/>
            <a:stCxn id="195608" idx="3"/>
            <a:endCxn id="195589" idx="1"/>
          </p:cNvCxnSpPr>
          <p:nvPr/>
        </p:nvCxnSpPr>
        <p:spPr bwMode="auto">
          <a:xfrm>
            <a:off x="3676650" y="3429000"/>
            <a:ext cx="2667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5595" name="AutoShape 11"/>
          <p:cNvCxnSpPr>
            <a:cxnSpLocks noChangeShapeType="1"/>
            <a:stCxn id="195589" idx="3"/>
            <a:endCxn id="195591" idx="1"/>
          </p:cNvCxnSpPr>
          <p:nvPr/>
        </p:nvCxnSpPr>
        <p:spPr bwMode="auto">
          <a:xfrm>
            <a:off x="5200650" y="3429000"/>
            <a:ext cx="4953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5596" name="AutoShape 12"/>
          <p:cNvCxnSpPr>
            <a:cxnSpLocks noChangeShapeType="1"/>
            <a:stCxn id="195591" idx="3"/>
            <a:endCxn id="195592" idx="1"/>
          </p:cNvCxnSpPr>
          <p:nvPr/>
        </p:nvCxnSpPr>
        <p:spPr bwMode="auto">
          <a:xfrm>
            <a:off x="6953250" y="3429000"/>
            <a:ext cx="4191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5597" name="AutoShape 13"/>
          <p:cNvCxnSpPr>
            <a:cxnSpLocks noChangeShapeType="1"/>
          </p:cNvCxnSpPr>
          <p:nvPr/>
        </p:nvCxnSpPr>
        <p:spPr bwMode="auto">
          <a:xfrm flipH="1" flipV="1">
            <a:off x="6470650" y="3905250"/>
            <a:ext cx="6350" cy="1282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5598" name="AutoShape 14"/>
          <p:cNvSpPr>
            <a:spLocks noChangeArrowheads="1"/>
          </p:cNvSpPr>
          <p:nvPr/>
        </p:nvSpPr>
        <p:spPr bwMode="auto">
          <a:xfrm>
            <a:off x="4038600" y="1031875"/>
            <a:ext cx="1219200" cy="644525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r>
              <a:rPr lang="en-US" sz="1800">
                <a:solidFill>
                  <a:schemeClr val="bg1"/>
                </a:solidFill>
              </a:rPr>
              <a:t>Chapel</a:t>
            </a:r>
          </a:p>
          <a:p>
            <a:r>
              <a:rPr lang="en-US" sz="1800">
                <a:solidFill>
                  <a:schemeClr val="bg1"/>
                </a:solidFill>
              </a:rPr>
              <a:t>Compiler</a:t>
            </a:r>
          </a:p>
        </p:txBody>
      </p:sp>
      <p:sp>
        <p:nvSpPr>
          <p:cNvPr id="195599" name="Line 15"/>
          <p:cNvSpPr>
            <a:spLocks noChangeShapeType="1"/>
          </p:cNvSpPr>
          <p:nvPr/>
        </p:nvSpPr>
        <p:spPr bwMode="auto">
          <a:xfrm flipH="1">
            <a:off x="2136775" y="1068388"/>
            <a:ext cx="1930400" cy="1522412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95600" name="Line 16"/>
          <p:cNvSpPr>
            <a:spLocks noChangeShapeType="1"/>
          </p:cNvSpPr>
          <p:nvPr/>
        </p:nvSpPr>
        <p:spPr bwMode="auto">
          <a:xfrm>
            <a:off x="5235575" y="1082675"/>
            <a:ext cx="1698625" cy="155098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95602" name="Rectangle 18"/>
          <p:cNvSpPr>
            <a:spLocks noChangeArrowheads="1"/>
          </p:cNvSpPr>
          <p:nvPr/>
        </p:nvSpPr>
        <p:spPr bwMode="auto">
          <a:xfrm>
            <a:off x="4724400" y="5181600"/>
            <a:ext cx="2133600" cy="6858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r>
              <a:rPr lang="en-US" sz="1800"/>
              <a:t>1-sided Messaging,</a:t>
            </a:r>
          </a:p>
          <a:p>
            <a:r>
              <a:rPr lang="en-US" sz="1800"/>
              <a:t>Threading Libraries</a:t>
            </a:r>
          </a:p>
        </p:txBody>
      </p:sp>
      <p:cxnSp>
        <p:nvCxnSpPr>
          <p:cNvPr id="195603" name="AutoShape 19"/>
          <p:cNvCxnSpPr>
            <a:cxnSpLocks noChangeShapeType="1"/>
          </p:cNvCxnSpPr>
          <p:nvPr/>
        </p:nvCxnSpPr>
        <p:spPr bwMode="auto">
          <a:xfrm flipH="1" flipV="1">
            <a:off x="6172200" y="3905250"/>
            <a:ext cx="3175" cy="5318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5604" name="Rectangle 20"/>
          <p:cNvSpPr>
            <a:spLocks noChangeArrowheads="1"/>
          </p:cNvSpPr>
          <p:nvPr/>
        </p:nvSpPr>
        <p:spPr bwMode="auto">
          <a:xfrm>
            <a:off x="4724400" y="4419600"/>
            <a:ext cx="2133600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r>
              <a:rPr lang="en-US" sz="1800"/>
              <a:t>Runtime Support</a:t>
            </a:r>
          </a:p>
          <a:p>
            <a:r>
              <a:rPr lang="en-US" sz="1800"/>
              <a:t>Libraries (in C)</a:t>
            </a:r>
          </a:p>
        </p:txBody>
      </p:sp>
      <p:sp>
        <p:nvSpPr>
          <p:cNvPr id="195605" name="Rectangle 23"/>
          <p:cNvSpPr>
            <a:spLocks noChangeArrowheads="1"/>
          </p:cNvSpPr>
          <p:nvPr/>
        </p:nvSpPr>
        <p:spPr bwMode="auto">
          <a:xfrm>
            <a:off x="457200" y="4419600"/>
            <a:ext cx="1219200" cy="1371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r>
              <a:rPr lang="en-US" sz="1800"/>
              <a:t>Chapel</a:t>
            </a:r>
          </a:p>
          <a:p>
            <a:r>
              <a:rPr lang="en-US" sz="1800"/>
              <a:t>Standard</a:t>
            </a:r>
          </a:p>
          <a:p>
            <a:r>
              <a:rPr lang="en-US" sz="1800"/>
              <a:t>Modules</a:t>
            </a:r>
          </a:p>
        </p:txBody>
      </p:sp>
      <p:cxnSp>
        <p:nvCxnSpPr>
          <p:cNvPr id="195606" name="AutoShape 27"/>
          <p:cNvCxnSpPr>
            <a:cxnSpLocks noChangeShapeType="1"/>
          </p:cNvCxnSpPr>
          <p:nvPr/>
        </p:nvCxnSpPr>
        <p:spPr bwMode="auto">
          <a:xfrm flipV="1">
            <a:off x="3124200" y="3768725"/>
            <a:ext cx="1588" cy="6778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5607" name="Rectangle 21"/>
          <p:cNvSpPr>
            <a:spLocks noChangeArrowheads="1"/>
          </p:cNvSpPr>
          <p:nvPr/>
        </p:nvSpPr>
        <p:spPr bwMode="auto">
          <a:xfrm>
            <a:off x="2057400" y="4419600"/>
            <a:ext cx="2133600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r>
              <a:rPr lang="en-US" sz="1800"/>
              <a:t>Internal Modules</a:t>
            </a:r>
          </a:p>
          <a:p>
            <a:r>
              <a:rPr lang="en-US" sz="1800"/>
              <a:t>(written in Chapel)</a:t>
            </a:r>
          </a:p>
        </p:txBody>
      </p:sp>
      <p:sp>
        <p:nvSpPr>
          <p:cNvPr id="195608" name="AutoShape 4"/>
          <p:cNvSpPr>
            <a:spLocks noChangeArrowheads="1"/>
          </p:cNvSpPr>
          <p:nvPr/>
        </p:nvSpPr>
        <p:spPr bwMode="auto">
          <a:xfrm>
            <a:off x="2209800" y="3106738"/>
            <a:ext cx="1447800" cy="644525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r>
              <a:rPr lang="en-US" sz="1800">
                <a:solidFill>
                  <a:schemeClr val="bg1"/>
                </a:solidFill>
              </a:rPr>
              <a:t>Chapel-to-C</a:t>
            </a:r>
          </a:p>
          <a:p>
            <a:r>
              <a:rPr lang="en-US" sz="1800">
                <a:solidFill>
                  <a:schemeClr val="bg1"/>
                </a:solidFill>
              </a:rPr>
              <a:t>Compiler</a:t>
            </a:r>
          </a:p>
        </p:txBody>
      </p:sp>
      <p:cxnSp>
        <p:nvCxnSpPr>
          <p:cNvPr id="195609" name="AutoShape 30"/>
          <p:cNvCxnSpPr>
            <a:cxnSpLocks noChangeShapeType="1"/>
            <a:stCxn id="195605" idx="0"/>
          </p:cNvCxnSpPr>
          <p:nvPr/>
        </p:nvCxnSpPr>
        <p:spPr bwMode="auto">
          <a:xfrm rot="-5400000">
            <a:off x="1568450" y="3263900"/>
            <a:ext cx="635000" cy="1638300"/>
          </a:xfrm>
          <a:prstGeom prst="bentConnector3">
            <a:avLst>
              <a:gd name="adj1" fmla="val 2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Chapel and the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Our philosophy:</a:t>
            </a:r>
          </a:p>
          <a:p>
            <a:pPr lvl="1"/>
            <a:r>
              <a:rPr lang="en-US" dirty="0" smtClean="0"/>
              <a:t>help the parallel community understand what we are doing</a:t>
            </a:r>
          </a:p>
          <a:p>
            <a:pPr lvl="1"/>
            <a:r>
              <a:rPr lang="en-US" dirty="0" smtClean="0"/>
              <a:t>develop Chapel as an open-source project</a:t>
            </a:r>
          </a:p>
          <a:p>
            <a:pPr lvl="1"/>
            <a:r>
              <a:rPr lang="en-US" dirty="0" smtClean="0"/>
              <a:t>encourage external collaborations</a:t>
            </a:r>
          </a:p>
          <a:p>
            <a:pPr lvl="1"/>
            <a:r>
              <a:rPr lang="en-US" dirty="0" smtClean="0"/>
              <a:t>over time, turn language over to the community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Goals:</a:t>
            </a:r>
          </a:p>
          <a:p>
            <a:pPr lvl="1"/>
            <a:r>
              <a:rPr lang="en-US" dirty="0" smtClean="0"/>
              <a:t>to get feedback that will help make the language more useful</a:t>
            </a:r>
          </a:p>
          <a:p>
            <a:pPr lvl="1"/>
            <a:r>
              <a:rPr lang="en-US" dirty="0" smtClean="0"/>
              <a:t>to support collaborative research efforts</a:t>
            </a:r>
          </a:p>
          <a:p>
            <a:pPr lvl="1"/>
            <a:r>
              <a:rPr lang="en-US" dirty="0" smtClean="0"/>
              <a:t>to accelerate the implementation</a:t>
            </a:r>
          </a:p>
          <a:p>
            <a:pPr lvl="1"/>
            <a:r>
              <a:rPr lang="en-US" dirty="0" smtClean="0"/>
              <a:t>to aid with adoption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Chapel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Current release:</a:t>
            </a:r>
            <a:r>
              <a:rPr lang="en-US" dirty="0" smtClean="0"/>
              <a:t> version 1.1 (April 15</a:t>
            </a:r>
            <a:r>
              <a:rPr lang="en-US" baseline="30000" dirty="0" smtClean="0"/>
              <a:t>th</a:t>
            </a:r>
            <a:r>
              <a:rPr lang="en-US" dirty="0" smtClean="0"/>
              <a:t>, 2010)</a:t>
            </a:r>
          </a:p>
          <a:p>
            <a:endParaRPr lang="en-US" sz="800" dirty="0" smtClean="0"/>
          </a:p>
          <a:p>
            <a:r>
              <a:rPr lang="en-US" dirty="0" smtClean="0"/>
              <a:t>Supported environments: UNIX/Linux, Mac OS X, </a:t>
            </a:r>
            <a:r>
              <a:rPr lang="en-US" dirty="0" err="1" smtClean="0"/>
              <a:t>Cygwin</a:t>
            </a:r>
            <a:endParaRPr lang="en-US" dirty="0" smtClean="0"/>
          </a:p>
          <a:p>
            <a:endParaRPr lang="en-US" sz="800" dirty="0" smtClean="0"/>
          </a:p>
          <a:p>
            <a:r>
              <a:rPr lang="en-US" dirty="0" smtClean="0"/>
              <a:t>How to get started:</a:t>
            </a: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en-US" dirty="0" smtClean="0"/>
              <a:t>Download from:  </a:t>
            </a:r>
            <a:r>
              <a:rPr lang="en-US" dirty="0" smtClean="0">
                <a:solidFill>
                  <a:srgbClr val="000099"/>
                </a:solidFill>
              </a:rPr>
              <a:t>http://sourceforge.net/projects/chapel</a:t>
            </a:r>
          </a:p>
          <a:p>
            <a:pPr marL="685800" lvl="1" indent="-228600">
              <a:buClrTx/>
              <a:buFont typeface="+mj-lt"/>
              <a:buAutoNum type="arabicPeriod"/>
            </a:pPr>
            <a:endParaRPr lang="en-US" sz="400" dirty="0" smtClean="0"/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en-US" dirty="0" smtClean="0"/>
              <a:t>Unpack tar.gz file</a:t>
            </a:r>
          </a:p>
          <a:p>
            <a:pPr marL="685800" lvl="1" indent="-228600">
              <a:buClrTx/>
              <a:buFont typeface="+mj-lt"/>
              <a:buAutoNum type="arabicPeriod"/>
            </a:pPr>
            <a:endParaRPr lang="en-US" sz="400" dirty="0" smtClean="0"/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en-US" dirty="0" smtClean="0"/>
              <a:t>See top-level README</a:t>
            </a:r>
          </a:p>
          <a:p>
            <a:pPr lvl="2"/>
            <a:r>
              <a:rPr lang="en-US" dirty="0" smtClean="0"/>
              <a:t>for quick-start instructions</a:t>
            </a:r>
          </a:p>
          <a:p>
            <a:pPr lvl="2"/>
            <a:r>
              <a:rPr lang="en-US" dirty="0" smtClean="0"/>
              <a:t>for pointers to next steps with the release</a:t>
            </a:r>
          </a:p>
          <a:p>
            <a:endParaRPr lang="en-US" sz="800" dirty="0" smtClean="0"/>
          </a:p>
          <a:p>
            <a:r>
              <a:rPr lang="en-US" dirty="0" smtClean="0"/>
              <a:t>Your feedback desired!</a:t>
            </a:r>
          </a:p>
          <a:p>
            <a:endParaRPr lang="en-US" sz="800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Remember:</a:t>
            </a:r>
            <a:r>
              <a:rPr lang="en-US" dirty="0" smtClean="0"/>
              <a:t> a work-in-progress</a:t>
            </a:r>
          </a:p>
          <a:p>
            <a:pPr lvl="1">
              <a:buNone/>
            </a:pPr>
            <a:r>
              <a:rPr lang="en-US" dirty="0" smtClean="0">
                <a:sym typeface="Symbol"/>
              </a:rPr>
              <a:t>  it’s likely that you will find problems with the implementation</a:t>
            </a:r>
          </a:p>
          <a:p>
            <a:pPr lvl="1">
              <a:buNone/>
            </a:pPr>
            <a:r>
              <a:rPr lang="en-US" dirty="0" smtClean="0">
                <a:sym typeface="Symbol"/>
              </a:rPr>
              <a:t>  this is still a good time to influence the language’s design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Status (v1.1)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724" y="1206500"/>
            <a:ext cx="8931275" cy="5187950"/>
          </a:xfrm>
        </p:spPr>
        <p:txBody>
          <a:bodyPr/>
          <a:lstStyle/>
          <a:p>
            <a:r>
              <a:rPr lang="en-US" b="1" dirty="0" smtClean="0"/>
              <a:t>Base language: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stable </a:t>
            </a:r>
            <a:r>
              <a:rPr lang="en-US" dirty="0" smtClean="0">
                <a:solidFill>
                  <a:srgbClr val="FF9900"/>
                </a:solidFill>
              </a:rPr>
              <a:t>(some gaps and bugs remain)</a:t>
            </a:r>
          </a:p>
          <a:p>
            <a:r>
              <a:rPr lang="en-US" b="1" dirty="0" smtClean="0"/>
              <a:t>Task parallel: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stable multi-threaded implementation of tasks, sync variables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atomic sections are an area of ongoing research with U. Notre Dame</a:t>
            </a:r>
          </a:p>
          <a:p>
            <a:r>
              <a:rPr lang="en-US" b="1" dirty="0" smtClean="0"/>
              <a:t>Data parallel: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stable multi-threaded data parallelism for dense domains/arrays</a:t>
            </a:r>
          </a:p>
          <a:p>
            <a:pPr lvl="1"/>
            <a:r>
              <a:rPr lang="en-US" dirty="0" smtClean="0">
                <a:solidFill>
                  <a:srgbClr val="FF9900"/>
                </a:solidFill>
              </a:rPr>
              <a:t>other domain types have a single-threaded reference implementation</a:t>
            </a:r>
          </a:p>
          <a:p>
            <a:r>
              <a:rPr lang="en-US" b="1" dirty="0" smtClean="0"/>
              <a:t>Locality: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stable locale types and arrays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stable task parallelism across multiple locales</a:t>
            </a:r>
          </a:p>
          <a:p>
            <a:pPr lvl="1"/>
            <a:r>
              <a:rPr lang="en-US" dirty="0" smtClean="0">
                <a:solidFill>
                  <a:srgbClr val="009900"/>
                </a:solidFill>
              </a:rPr>
              <a:t>initial support for some distributions: Block, Cyclic</a:t>
            </a:r>
            <a:r>
              <a:rPr lang="en-US" dirty="0" smtClean="0">
                <a:solidFill>
                  <a:srgbClr val="FF9900"/>
                </a:solidFill>
              </a:rPr>
              <a:t>, Block-Cyclic</a:t>
            </a:r>
          </a:p>
          <a:p>
            <a:r>
              <a:rPr lang="en-US" b="1" dirty="0" smtClean="0"/>
              <a:t>Performance: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has received much attention in designing the language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yet minimal implementation effort to date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scadePhase3TemplateV2">
  <a:themeElements>
    <a:clrScheme name="CascadePhase3TemplateV2 2">
      <a:dk1>
        <a:srgbClr val="000000"/>
      </a:dk1>
      <a:lt1>
        <a:srgbClr val="FFFFFF"/>
      </a:lt1>
      <a:dk2>
        <a:srgbClr val="003F87"/>
      </a:dk2>
      <a:lt2>
        <a:srgbClr val="C3C8C8"/>
      </a:lt2>
      <a:accent1>
        <a:srgbClr val="FDC82F"/>
      </a:accent1>
      <a:accent2>
        <a:srgbClr val="69923A"/>
      </a:accent2>
      <a:accent3>
        <a:srgbClr val="FFFFFF"/>
      </a:accent3>
      <a:accent4>
        <a:srgbClr val="000000"/>
      </a:accent4>
      <a:accent5>
        <a:srgbClr val="FEE0AD"/>
      </a:accent5>
      <a:accent6>
        <a:srgbClr val="5E8434"/>
      </a:accent6>
      <a:hlink>
        <a:srgbClr val="D81E05"/>
      </a:hlink>
      <a:folHlink>
        <a:srgbClr val="00ADD0"/>
      </a:folHlink>
    </a:clrScheme>
    <a:fontScheme name="CascadePhase3TemplateV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CascadePhase3Template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BCBFE"/>
        </a:accent1>
        <a:accent2>
          <a:srgbClr val="193E74"/>
        </a:accent2>
        <a:accent3>
          <a:srgbClr val="FFFFFF"/>
        </a:accent3>
        <a:accent4>
          <a:srgbClr val="000000"/>
        </a:accent4>
        <a:accent5>
          <a:srgbClr val="E2E2FE"/>
        </a:accent5>
        <a:accent6>
          <a:srgbClr val="163768"/>
        </a:accent6>
        <a:hlink>
          <a:srgbClr val="3333CC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Phase3TemplateV2 2">
        <a:dk1>
          <a:srgbClr val="000000"/>
        </a:dk1>
        <a:lt1>
          <a:srgbClr val="FFFFFF"/>
        </a:lt1>
        <a:dk2>
          <a:srgbClr val="003F87"/>
        </a:dk2>
        <a:lt2>
          <a:srgbClr val="C3C8C8"/>
        </a:lt2>
        <a:accent1>
          <a:srgbClr val="FDC82F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FEE0AD"/>
        </a:accent5>
        <a:accent6>
          <a:srgbClr val="5E8434"/>
        </a:accent6>
        <a:hlink>
          <a:srgbClr val="D81E05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SC08-S07-1-Chapel-Background</Template>
  <TotalTime>6926</TotalTime>
  <Words>742</Words>
  <Application>Microsoft Office PowerPoint</Application>
  <PresentationFormat>Letter Paper (8.5x11 in)</PresentationFormat>
  <Paragraphs>213</Paragraphs>
  <Slides>14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  <vt:variant>
        <vt:lpstr>Custom Shows</vt:lpstr>
      </vt:variant>
      <vt:variant>
        <vt:i4>2</vt:i4>
      </vt:variant>
    </vt:vector>
  </HeadingPairs>
  <TitlesOfParts>
    <vt:vector size="17" baseType="lpstr">
      <vt:lpstr>CascadePhase3TemplateV2</vt:lpstr>
      <vt:lpstr>Chapel: Status/Community</vt:lpstr>
      <vt:lpstr>Outline</vt:lpstr>
      <vt:lpstr>The Chapel Team</vt:lpstr>
      <vt:lpstr>Chapel Work</vt:lpstr>
      <vt:lpstr>Compiling Chapel</vt:lpstr>
      <vt:lpstr>Chapel Compiler Architecture</vt:lpstr>
      <vt:lpstr>Chapel and the Community</vt:lpstr>
      <vt:lpstr>Chapel Release</vt:lpstr>
      <vt:lpstr>Implementation Status (v1.1)</vt:lpstr>
      <vt:lpstr>Selected Collaborations (see chapel.cray.com for complete list)</vt:lpstr>
      <vt:lpstr>Collaboration Opportunities (see chapel.cray.com for more details)</vt:lpstr>
      <vt:lpstr>Chapel and Education</vt:lpstr>
      <vt:lpstr>Our Next Steps</vt:lpstr>
      <vt:lpstr>Summary</vt:lpstr>
      <vt:lpstr>Short Overview</vt:lpstr>
      <vt:lpstr>Test Show</vt:lpstr>
    </vt:vector>
  </TitlesOfParts>
  <Company>Cray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Brad Chamberlain</dc:creator>
  <cp:lastModifiedBy>Brad Chamberlain</cp:lastModifiedBy>
  <cp:revision>2383</cp:revision>
  <dcterms:created xsi:type="dcterms:W3CDTF">2010-01-26T06:03:57Z</dcterms:created>
  <dcterms:modified xsi:type="dcterms:W3CDTF">2010-05-20T20:40:27Z</dcterms:modified>
</cp:coreProperties>
</file>