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3" r:id="rId1"/>
  </p:sldMasterIdLst>
  <p:notesMasterIdLst>
    <p:notesMasterId r:id="rId27"/>
  </p:notesMasterIdLst>
  <p:handoutMasterIdLst>
    <p:handoutMasterId r:id="rId28"/>
  </p:handoutMasterIdLst>
  <p:sldIdLst>
    <p:sldId id="256" r:id="rId2"/>
    <p:sldId id="1153" r:id="rId3"/>
    <p:sldId id="1154" r:id="rId4"/>
    <p:sldId id="1155" r:id="rId5"/>
    <p:sldId id="1156" r:id="rId6"/>
    <p:sldId id="1157" r:id="rId7"/>
    <p:sldId id="1158" r:id="rId8"/>
    <p:sldId id="1159" r:id="rId9"/>
    <p:sldId id="1160" r:id="rId10"/>
    <p:sldId id="1161" r:id="rId11"/>
    <p:sldId id="1162" r:id="rId12"/>
    <p:sldId id="1163" r:id="rId13"/>
    <p:sldId id="1164" r:id="rId14"/>
    <p:sldId id="1165" r:id="rId15"/>
    <p:sldId id="1166" r:id="rId16"/>
    <p:sldId id="1167" r:id="rId17"/>
    <p:sldId id="1168" r:id="rId18"/>
    <p:sldId id="1169" r:id="rId19"/>
    <p:sldId id="1177" r:id="rId20"/>
    <p:sldId id="1082" r:id="rId21"/>
    <p:sldId id="1134" r:id="rId22"/>
    <p:sldId id="1135" r:id="rId23"/>
    <p:sldId id="1170" r:id="rId24"/>
    <p:sldId id="1171" r:id="rId25"/>
    <p:sldId id="1083" r:id="rId26"/>
  </p:sldIdLst>
  <p:sldSz cx="9144000" cy="6858000" type="letter"/>
  <p:notesSz cx="7315200" cy="9601200"/>
  <p:custShowLst>
    <p:custShow name="Short Overview" id="0">
      <p:sldLst/>
    </p:custShow>
    <p:custShow name="Test Show" id="1">
      <p:sldLst/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99"/>
    <a:srgbClr val="993366"/>
    <a:srgbClr val="CC00FF"/>
    <a:srgbClr val="009900"/>
    <a:srgbClr val="89F51D"/>
    <a:srgbClr val="004FC3"/>
    <a:srgbClr val="FF9900"/>
    <a:srgbClr val="FFCCFF"/>
    <a:srgbClr val="FF99FF"/>
    <a:srgbClr val="BFC1D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989" autoAdjust="0"/>
    <p:restoredTop sz="88503" autoAdjust="0"/>
  </p:normalViewPr>
  <p:slideViewPr>
    <p:cSldViewPr>
      <p:cViewPr varScale="1">
        <p:scale>
          <a:sx n="88" d="100"/>
          <a:sy n="88" d="100"/>
        </p:scale>
        <p:origin x="-16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460" y="-9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2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200" b="1" dirty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Cray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8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200" dirty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D06B8E4-AA55-4111-B944-1B7D77BD2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361950" indent="-182563"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712788" indent="-171450"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76325" indent="-184150"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427163" indent="-171450"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C24D76-A061-4781-B2F4-7EB5C48140FF}" type="slidenum">
              <a:rPr lang="en-US"/>
              <a:pPr/>
              <a:t>1</a:t>
            </a:fld>
            <a:endParaRPr lang="en-US"/>
          </a:p>
        </p:txBody>
      </p:sp>
      <p:sp>
        <p:nvSpPr>
          <p:cNvPr id="229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3563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16F9D2-900A-49CB-960F-5C236B28DE6A}" type="slidenum">
              <a:rPr lang="en-US"/>
              <a:pPr/>
              <a:t>10</a:t>
            </a:fld>
            <a:endParaRPr lang="en-US"/>
          </a:p>
        </p:txBody>
      </p:sp>
      <p:sp>
        <p:nvSpPr>
          <p:cNvPr id="3563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3573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D0A5D8-EBF2-4164-8488-15581FD82137}" type="slidenum">
              <a:rPr lang="en-US"/>
              <a:pPr/>
              <a:t>11</a:t>
            </a:fld>
            <a:endParaRPr lang="en-US"/>
          </a:p>
        </p:txBody>
      </p:sp>
      <p:sp>
        <p:nvSpPr>
          <p:cNvPr id="3573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3584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AB9767-1101-415D-B2AD-869BA18E635C}" type="slidenum">
              <a:rPr lang="en-US"/>
              <a:pPr/>
              <a:t>12</a:t>
            </a:fld>
            <a:endParaRPr lang="en-US"/>
          </a:p>
        </p:txBody>
      </p:sp>
      <p:sp>
        <p:nvSpPr>
          <p:cNvPr id="3584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3594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2EAD8-BDA7-47A4-BBAB-68EBF4A3DBD2}" type="slidenum">
              <a:rPr lang="en-US"/>
              <a:pPr/>
              <a:t>13</a:t>
            </a:fld>
            <a:endParaRPr lang="en-US"/>
          </a:p>
        </p:txBody>
      </p:sp>
      <p:sp>
        <p:nvSpPr>
          <p:cNvPr id="3594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3594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2EAD8-BDA7-47A4-BBAB-68EBF4A3DBD2}" type="slidenum">
              <a:rPr lang="en-US"/>
              <a:pPr/>
              <a:t>15</a:t>
            </a:fld>
            <a:endParaRPr lang="en-US"/>
          </a:p>
        </p:txBody>
      </p:sp>
      <p:sp>
        <p:nvSpPr>
          <p:cNvPr id="3594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3594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2EAD8-BDA7-47A4-BBAB-68EBF4A3DBD2}" type="slidenum">
              <a:rPr lang="en-US"/>
              <a:pPr/>
              <a:t>16</a:t>
            </a:fld>
            <a:endParaRPr lang="en-US"/>
          </a:p>
        </p:txBody>
      </p:sp>
      <p:sp>
        <p:nvSpPr>
          <p:cNvPr id="3594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3491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4103C9-A610-4F97-8D9A-52BA4AF32663}" type="slidenum">
              <a:rPr lang="en-US"/>
              <a:pPr/>
              <a:t>17</a:t>
            </a:fld>
            <a:endParaRPr lang="en-US"/>
          </a:p>
        </p:txBody>
      </p:sp>
      <p:sp>
        <p:nvSpPr>
          <p:cNvPr id="3491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3594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2EAD8-BDA7-47A4-BBAB-68EBF4A3DBD2}" type="slidenum">
              <a:rPr lang="en-US"/>
              <a:pPr/>
              <a:t>18</a:t>
            </a:fld>
            <a:endParaRPr lang="en-US"/>
          </a:p>
        </p:txBody>
      </p:sp>
      <p:sp>
        <p:nvSpPr>
          <p:cNvPr id="3594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3481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AE86DA-B43C-4040-BE02-E6447DF61D39}" type="slidenum">
              <a:rPr lang="en-US"/>
              <a:pPr/>
              <a:t>2</a:t>
            </a:fld>
            <a:endParaRPr lang="en-US"/>
          </a:p>
        </p:txBody>
      </p:sp>
      <p:sp>
        <p:nvSpPr>
          <p:cNvPr id="3481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3594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2EAD8-BDA7-47A4-BBAB-68EBF4A3DBD2}" type="slidenum">
              <a:rPr lang="en-US"/>
              <a:pPr/>
              <a:t>23</a:t>
            </a:fld>
            <a:endParaRPr lang="en-US"/>
          </a:p>
        </p:txBody>
      </p:sp>
      <p:sp>
        <p:nvSpPr>
          <p:cNvPr id="3594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3594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2EAD8-BDA7-47A4-BBAB-68EBF4A3DBD2}" type="slidenum">
              <a:rPr lang="en-US"/>
              <a:pPr/>
              <a:t>24</a:t>
            </a:fld>
            <a:endParaRPr lang="en-US"/>
          </a:p>
        </p:txBody>
      </p:sp>
      <p:sp>
        <p:nvSpPr>
          <p:cNvPr id="3594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3491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4103C9-A610-4F97-8D9A-52BA4AF32663}" type="slidenum">
              <a:rPr lang="en-US"/>
              <a:pPr/>
              <a:t>3</a:t>
            </a:fld>
            <a:endParaRPr lang="en-US"/>
          </a:p>
        </p:txBody>
      </p:sp>
      <p:sp>
        <p:nvSpPr>
          <p:cNvPr id="3491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3502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EC0B5A-1A84-4F2C-A505-252AD9735374}" type="slidenum">
              <a:rPr lang="en-US"/>
              <a:pPr/>
              <a:t>4</a:t>
            </a:fld>
            <a:endParaRPr lang="en-US"/>
          </a:p>
        </p:txBody>
      </p:sp>
      <p:sp>
        <p:nvSpPr>
          <p:cNvPr id="3502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02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3512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4CBE66-BEF9-4BC3-B13F-2EE4834399C9}" type="slidenum">
              <a:rPr lang="en-US"/>
              <a:pPr/>
              <a:t>5</a:t>
            </a:fld>
            <a:endParaRPr lang="en-US"/>
          </a:p>
        </p:txBody>
      </p:sp>
      <p:sp>
        <p:nvSpPr>
          <p:cNvPr id="3512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3522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7B365F-1DB0-4DF9-BBED-36B26BECC136}" type="slidenum">
              <a:rPr lang="en-US"/>
              <a:pPr/>
              <a:t>6</a:t>
            </a:fld>
            <a:endParaRPr lang="en-US"/>
          </a:p>
        </p:txBody>
      </p:sp>
      <p:sp>
        <p:nvSpPr>
          <p:cNvPr id="3522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3532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977031-85AE-417D-AE00-B320E701E9F7}" type="slidenum">
              <a:rPr lang="en-US"/>
              <a:pPr/>
              <a:t>7</a:t>
            </a:fld>
            <a:endParaRPr lang="en-US"/>
          </a:p>
        </p:txBody>
      </p:sp>
      <p:sp>
        <p:nvSpPr>
          <p:cNvPr id="353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3543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C17F2A-B34E-4803-B232-DDC0BC333DB3}" type="slidenum">
              <a:rPr lang="en-US"/>
              <a:pPr/>
              <a:t>8</a:t>
            </a:fld>
            <a:endParaRPr lang="en-US"/>
          </a:p>
        </p:txBody>
      </p:sp>
      <p:sp>
        <p:nvSpPr>
          <p:cNvPr id="3543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3553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7A268D-9102-48FB-BD5B-30A2FECC79B5}" type="slidenum">
              <a:rPr lang="en-US"/>
              <a:pPr/>
              <a:t>9</a:t>
            </a:fld>
            <a:endParaRPr lang="en-US"/>
          </a:p>
        </p:txBody>
      </p:sp>
      <p:sp>
        <p:nvSpPr>
          <p:cNvPr id="3553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5" descr="final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38" descr="hpcs Logo small 17Sep0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6019800"/>
            <a:ext cx="1066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41" descr="darp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096000"/>
            <a:ext cx="1066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59907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9144000" cy="1143000"/>
          </a:xfrm>
        </p:spPr>
        <p:txBody>
          <a:bodyPr/>
          <a:lstStyle>
            <a:lvl1pPr algn="ctr">
              <a:lnSpc>
                <a:spcPct val="80000"/>
              </a:lnSpc>
              <a:defRPr sz="3600">
                <a:solidFill>
                  <a:srgbClr val="1A228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59908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2362200"/>
            <a:ext cx="6705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2113" y="466725"/>
            <a:ext cx="2176462" cy="5927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725" y="466725"/>
            <a:ext cx="6376988" cy="5927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39738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725" y="1206500"/>
            <a:ext cx="4276725" cy="5187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206500"/>
            <a:ext cx="4276725" cy="5187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39738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39738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39738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7" descr="final_white_slid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12725" y="466725"/>
            <a:ext cx="87058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2725" y="1206500"/>
            <a:ext cx="8705850" cy="518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1138" y="6564313"/>
            <a:ext cx="1998662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/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288925" indent="-28892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73BA24"/>
        </a:buClr>
        <a:buSzPct val="120000"/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FF9900"/>
        </a:buClr>
        <a:buSzPct val="9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CC0099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x10-lang.org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ist.codehaus.org/x10/documentation/presentations/UWMay2010.pdf" TargetMode="External"/><Relationship Id="rId5" Type="http://schemas.openxmlformats.org/officeDocument/2006/relationships/hyperlink" Target="http://dist.codehaus.org/" TargetMode="External"/><Relationship Id="rId4" Type="http://schemas.openxmlformats.org/officeDocument/2006/relationships/hyperlink" Target="http://sf.net/projects/x10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sun.com/projects/plrg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jectfortress.sun.com/Projects/Community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7838" y="838200"/>
            <a:ext cx="8321675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4800" dirty="0" smtClean="0"/>
              <a:t>Chapel: </a:t>
            </a:r>
            <a:r>
              <a:rPr lang="en-US" sz="4800" dirty="0" smtClean="0"/>
              <a:t>Heat Transfer</a:t>
            </a:r>
            <a:br>
              <a:rPr lang="en-US" sz="4800" dirty="0" smtClean="0"/>
            </a:br>
            <a:r>
              <a:rPr lang="en-US" sz="4800" smtClean="0"/>
              <a:t>(+ X10/Fortress)</a:t>
            </a:r>
            <a:endParaRPr lang="en-US" sz="3200" i="1" dirty="0" smtClean="0">
              <a:solidFill>
                <a:schemeClr val="hlink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3048000"/>
            <a:ext cx="6705600" cy="762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dirty="0" smtClean="0"/>
              <a:t>Brad Chamberlain</a:t>
            </a:r>
          </a:p>
          <a:p>
            <a:pPr eaLnBrk="1" hangingPunct="1">
              <a:lnSpc>
                <a:spcPct val="70000"/>
              </a:lnSpc>
            </a:pPr>
            <a:r>
              <a:rPr lang="en-US" dirty="0" smtClean="0"/>
              <a:t>Cray Inc.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1148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2400" b="1" dirty="0">
              <a:solidFill>
                <a:schemeClr val="hlink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295400" y="43434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CSEP 524</a:t>
            </a:r>
          </a:p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lang="en-US" sz="3200" kern="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May 20, 2010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229600" cy="4978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config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const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n = 6,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             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epsilon = 1.0e-5;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const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BigD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: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domain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(2) = [0..n+1, 0..n+1],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       D: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subdomain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BigD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) = [1..n, 1..n],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 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LastRow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: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subdomain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BigD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) = 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D.exterior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(1,0);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var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A, Temp : [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BigD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]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real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A[</a:t>
            </a:r>
            <a:r>
              <a:rPr lang="en-US" sz="1600" dirty="0" err="1" smtClean="0">
                <a:solidFill>
                  <a:schemeClr val="tx2"/>
                </a:solidFill>
                <a:latin typeface="Courier New" pitchFamily="49" charset="0"/>
              </a:rPr>
              <a:t>LastRow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] = 1.0;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do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 {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[(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i,j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)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in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D] Temp(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i,j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) = (A(i-1,j) + A(i+1,j)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                        + A(i,j-1) + A(i,j+1)) / 4;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const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delta = max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reduce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abs(A[D] - Temp[D]);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  A[D] = Temp[D];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}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while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 (delta &gt; epsilon);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writeln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(A);</a:t>
            </a:r>
          </a:p>
        </p:txBody>
      </p:sp>
      <p:sp>
        <p:nvSpPr>
          <p:cNvPr id="136196" name="AutoShape 3"/>
          <p:cNvSpPr>
            <a:spLocks/>
          </p:cNvSpPr>
          <p:nvPr/>
        </p:nvSpPr>
        <p:spPr bwMode="auto">
          <a:xfrm>
            <a:off x="1230313" y="2647950"/>
            <a:ext cx="4984750" cy="1162050"/>
          </a:xfrm>
          <a:prstGeom prst="borderCallout3">
            <a:avLst>
              <a:gd name="adj1" fmla="val 9838"/>
              <a:gd name="adj2" fmla="val 101528"/>
              <a:gd name="adj3" fmla="val 9838"/>
              <a:gd name="adj4" fmla="val 121051"/>
              <a:gd name="adj5" fmla="val 115847"/>
              <a:gd name="adj6" fmla="val 121051"/>
              <a:gd name="adj7" fmla="val 222542"/>
              <a:gd name="adj8" fmla="val 62356"/>
            </a:avLst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r>
              <a:rPr lang="en-US" sz="1800" b="1" u="sng"/>
              <a:t>Copy data back &amp; Repeat until done</a:t>
            </a:r>
          </a:p>
          <a:p>
            <a:pPr algn="l"/>
            <a:endParaRPr lang="en-US" sz="1600" b="1" u="sng"/>
          </a:p>
          <a:p>
            <a:pPr algn="l"/>
            <a:r>
              <a:rPr lang="en-US" sz="1600"/>
              <a:t>uses slicing and whole array assignment</a:t>
            </a:r>
          </a:p>
          <a:p>
            <a:pPr algn="l"/>
            <a:r>
              <a:rPr lang="en-US" sz="1600"/>
              <a:t>standard </a:t>
            </a:r>
            <a:r>
              <a:rPr lang="en-US" sz="1600" i="1"/>
              <a:t>do…while</a:t>
            </a:r>
            <a:r>
              <a:rPr lang="en-US" sz="1600"/>
              <a:t> loop construct</a:t>
            </a:r>
          </a:p>
          <a:p>
            <a:endParaRPr lang="en-US" sz="900" b="1" u="sng"/>
          </a:p>
        </p:txBody>
      </p:sp>
      <p:sp>
        <p:nvSpPr>
          <p:cNvPr id="136197" name="Rectangle 4"/>
          <p:cNvSpPr>
            <a:spLocks noGrp="1" noChangeArrowheads="1"/>
          </p:cNvSpPr>
          <p:nvPr>
            <p:ph type="title"/>
          </p:nvPr>
        </p:nvSpPr>
        <p:spPr>
          <a:xfrm>
            <a:off x="212725" y="493713"/>
            <a:ext cx="8705850" cy="46037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Heat Transfer in Chapel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229600" cy="4978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config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const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n = 6,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             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epsilon = 1.0e-5;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const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BigD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: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domain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(2) = [0..n+1, 0..n+1],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       D: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subdomain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BigD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) = [1..n, 1..n],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 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LastRow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: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subdomain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BigD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) = 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D.exterior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(1,0);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var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A, Temp : [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BigD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]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real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A[</a:t>
            </a:r>
            <a:r>
              <a:rPr lang="en-US" sz="1600" dirty="0" err="1" smtClean="0">
                <a:solidFill>
                  <a:schemeClr val="tx2"/>
                </a:solidFill>
                <a:latin typeface="Courier New" pitchFamily="49" charset="0"/>
              </a:rPr>
              <a:t>LastRow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] = 1.0;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do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{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[(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i,j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)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in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D] Temp(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i,j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) = (A(i-1,j) + A(i+1,j)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                        + A(i,j-1) + A(i,j+1)) / 4;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const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delta = max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reduce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abs(A[D] - Temp[D]);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A[D] = Temp[D];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}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while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(delta &gt; epsilon);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itchFamily="49" charset="0"/>
              </a:rPr>
              <a:t>writeln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(A);</a:t>
            </a:r>
          </a:p>
        </p:txBody>
      </p:sp>
      <p:sp>
        <p:nvSpPr>
          <p:cNvPr id="137220" name="AutoShape 3"/>
          <p:cNvSpPr>
            <a:spLocks/>
          </p:cNvSpPr>
          <p:nvPr/>
        </p:nvSpPr>
        <p:spPr bwMode="auto">
          <a:xfrm>
            <a:off x="1263650" y="3644900"/>
            <a:ext cx="4984750" cy="920750"/>
          </a:xfrm>
          <a:prstGeom prst="borderCallout3">
            <a:avLst>
              <a:gd name="adj1" fmla="val 12412"/>
              <a:gd name="adj2" fmla="val 101528"/>
              <a:gd name="adj3" fmla="val 12412"/>
              <a:gd name="adj4" fmla="val 119556"/>
              <a:gd name="adj5" fmla="val 156722"/>
              <a:gd name="adj6" fmla="val 119556"/>
              <a:gd name="adj7" fmla="val 235519"/>
              <a:gd name="adj8" fmla="val 17454"/>
            </a:avLst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r>
              <a:rPr lang="en-US" sz="1800" b="1" u="sng"/>
              <a:t>Write array to console</a:t>
            </a:r>
          </a:p>
          <a:p>
            <a:pPr algn="l"/>
            <a:endParaRPr lang="en-US" sz="1600" b="1" u="sng"/>
          </a:p>
          <a:p>
            <a:pPr algn="l"/>
            <a:r>
              <a:rPr lang="en-US" sz="1600"/>
              <a:t>If written to a file, parallel I/O would be used</a:t>
            </a:r>
            <a:endParaRPr lang="en-US" sz="900" b="1" u="sng"/>
          </a:p>
        </p:txBody>
      </p:sp>
      <p:sp>
        <p:nvSpPr>
          <p:cNvPr id="137221" name="Rectangle 4"/>
          <p:cNvSpPr>
            <a:spLocks noGrp="1" noChangeArrowheads="1"/>
          </p:cNvSpPr>
          <p:nvPr>
            <p:ph type="title"/>
          </p:nvPr>
        </p:nvSpPr>
        <p:spPr>
          <a:xfrm>
            <a:off x="212725" y="493713"/>
            <a:ext cx="8705850" cy="46037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Heat Transfer in Chapel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229600" cy="4978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config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n = 6,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             </a:t>
            </a:r>
            <a:r>
              <a:rPr lang="en-US" sz="1600" dirty="0" smtClean="0">
                <a:latin typeface="Courier New" pitchFamily="49" charset="0"/>
              </a:rPr>
              <a:t>epsilon = 1.0e-5;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BigD</a:t>
            </a:r>
            <a:r>
              <a:rPr lang="en-US" sz="1600" dirty="0" smtClean="0">
                <a:latin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</a:rPr>
              <a:t>domain</a:t>
            </a:r>
            <a:r>
              <a:rPr lang="en-US" sz="1600" dirty="0" smtClean="0">
                <a:latin typeface="Courier New" pitchFamily="49" charset="0"/>
              </a:rPr>
              <a:t>(2) = [0..n+1, 0..n+1] </a:t>
            </a:r>
            <a:r>
              <a:rPr lang="en-US" sz="1600" b="1" dirty="0" err="1" smtClean="0">
                <a:solidFill>
                  <a:srgbClr val="008000"/>
                </a:solidFill>
                <a:latin typeface="Courier New" pitchFamily="49" charset="0"/>
              </a:rPr>
              <a:t>dmapped</a:t>
            </a: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</a:rPr>
              <a:t> Block</a:t>
            </a:r>
            <a:r>
              <a:rPr lang="en-US" sz="1600" dirty="0" smtClean="0">
                <a:latin typeface="Courier New" pitchFamily="49" charset="0"/>
              </a:rPr>
              <a:t>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       D: </a:t>
            </a:r>
            <a:r>
              <a:rPr lang="en-US" sz="1600" b="1" dirty="0" smtClean="0">
                <a:latin typeface="Courier New" pitchFamily="49" charset="0"/>
              </a:rPr>
              <a:t>subdomain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BigD</a:t>
            </a:r>
            <a:r>
              <a:rPr lang="en-US" sz="1600" dirty="0" smtClean="0">
                <a:latin typeface="Courier New" pitchFamily="49" charset="0"/>
              </a:rPr>
              <a:t>) = [1..n, 1..n],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</a:rPr>
              <a:t>LastRow</a:t>
            </a:r>
            <a:r>
              <a:rPr lang="en-US" sz="1600" dirty="0" smtClean="0">
                <a:latin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</a:rPr>
              <a:t>subdomain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BigD</a:t>
            </a:r>
            <a:r>
              <a:rPr lang="en-US" sz="1600" dirty="0" smtClean="0">
                <a:latin typeface="Courier New" pitchFamily="49" charset="0"/>
              </a:rPr>
              <a:t>) = </a:t>
            </a:r>
            <a:r>
              <a:rPr lang="en-US" sz="1600" dirty="0" err="1" smtClean="0">
                <a:latin typeface="Courier New" pitchFamily="49" charset="0"/>
              </a:rPr>
              <a:t>D.exterior</a:t>
            </a:r>
            <a:r>
              <a:rPr lang="en-US" sz="1600" dirty="0" smtClean="0">
                <a:latin typeface="Courier New" pitchFamily="49" charset="0"/>
              </a:rPr>
              <a:t>(1,0);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</a:rPr>
              <a:t> A, Temp : [</a:t>
            </a:r>
            <a:r>
              <a:rPr lang="en-US" sz="1600" dirty="0" err="1" smtClean="0">
                <a:latin typeface="Courier New" pitchFamily="49" charset="0"/>
              </a:rPr>
              <a:t>BigD</a:t>
            </a:r>
            <a:r>
              <a:rPr lang="en-US" sz="1600" dirty="0" smtClean="0">
                <a:latin typeface="Courier New" pitchFamily="49" charset="0"/>
              </a:rPr>
              <a:t>] </a:t>
            </a:r>
            <a:r>
              <a:rPr lang="en-US" sz="1600" b="1" dirty="0" smtClean="0">
                <a:latin typeface="Courier New" pitchFamily="49" charset="0"/>
              </a:rPr>
              <a:t>real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A[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LastRow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] = 1.0;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do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{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[(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i,j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)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in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D] Temp(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i,j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) = (A(i-1,j) + A(i+1,j)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                        + A(i,j-1) + A(i,j+1)) / 4.0;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var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delta = max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reduce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abs(A(D) - Temp(D));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[ij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in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D] A(ij) = Temp(ij);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}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while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(delta &gt; epsilon);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writeln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(A);</a:t>
            </a:r>
          </a:p>
        </p:txBody>
      </p:sp>
      <p:sp>
        <p:nvSpPr>
          <p:cNvPr id="138244" name="Rectangle 3"/>
          <p:cNvSpPr>
            <a:spLocks noGrp="1" noChangeArrowheads="1"/>
          </p:cNvSpPr>
          <p:nvPr>
            <p:ph type="title"/>
          </p:nvPr>
        </p:nvSpPr>
        <p:spPr>
          <a:xfrm>
            <a:off x="212725" y="493713"/>
            <a:ext cx="8705850" cy="46037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Heat Transfer in Chapel</a:t>
            </a:r>
          </a:p>
        </p:txBody>
      </p:sp>
      <p:sp>
        <p:nvSpPr>
          <p:cNvPr id="138245" name="AutoShape 4"/>
          <p:cNvSpPr>
            <a:spLocks/>
          </p:cNvSpPr>
          <p:nvPr/>
        </p:nvSpPr>
        <p:spPr bwMode="auto">
          <a:xfrm>
            <a:off x="228600" y="3276600"/>
            <a:ext cx="8534400" cy="3117850"/>
          </a:xfrm>
          <a:prstGeom prst="borderCallout3">
            <a:avLst>
              <a:gd name="adj1" fmla="val 3667"/>
              <a:gd name="adj2" fmla="val 100894"/>
              <a:gd name="adj3" fmla="val 3667"/>
              <a:gd name="adj4" fmla="val 103236"/>
              <a:gd name="adj5" fmla="val -25662"/>
              <a:gd name="adj6" fmla="val 103236"/>
              <a:gd name="adj7" fmla="val -41648"/>
              <a:gd name="adj8" fmla="val 81921"/>
            </a:avLst>
          </a:prstGeom>
          <a:solidFill>
            <a:schemeClr val="bg1"/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 defTabSz="455613"/>
            <a:r>
              <a:rPr lang="en-US" sz="1600"/>
              <a:t>With this change, same code runs in a distributed manner</a:t>
            </a:r>
          </a:p>
          <a:p>
            <a:pPr algn="l" defTabSz="455613"/>
            <a:r>
              <a:rPr lang="en-US" sz="1600"/>
              <a:t>Domain distribution maps indices to </a:t>
            </a:r>
            <a:r>
              <a:rPr lang="en-US" sz="1600" i="1"/>
              <a:t>locales</a:t>
            </a:r>
          </a:p>
          <a:p>
            <a:pPr algn="l" defTabSz="455613"/>
            <a:r>
              <a:rPr lang="en-US" sz="1600"/>
              <a:t>	</a:t>
            </a:r>
            <a:r>
              <a:rPr lang="en-US" sz="1600">
                <a:sym typeface="Symbol" pitchFamily="18" charset="2"/>
              </a:rPr>
              <a:t> decomposition of arrays </a:t>
            </a:r>
            <a:r>
              <a:rPr lang="en-US" sz="1600"/>
              <a:t>&amp; default location of iterations over locales</a:t>
            </a:r>
          </a:p>
          <a:p>
            <a:pPr algn="l" defTabSz="455613"/>
            <a:r>
              <a:rPr lang="en-US" sz="1600"/>
              <a:t>	Subdomains inherit parent domain’s distribution</a:t>
            </a:r>
          </a:p>
        </p:txBody>
      </p:sp>
      <p:sp>
        <p:nvSpPr>
          <p:cNvPr id="138246" name="Rectangle 5"/>
          <p:cNvSpPr>
            <a:spLocks noChangeArrowheads="1"/>
          </p:cNvSpPr>
          <p:nvPr/>
        </p:nvSpPr>
        <p:spPr bwMode="auto">
          <a:xfrm>
            <a:off x="533400" y="4664075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47" name="Line 6"/>
          <p:cNvSpPr>
            <a:spLocks noChangeShapeType="1"/>
          </p:cNvSpPr>
          <p:nvPr/>
        </p:nvSpPr>
        <p:spPr bwMode="auto">
          <a:xfrm>
            <a:off x="838200" y="46640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48" name="Line 7"/>
          <p:cNvSpPr>
            <a:spLocks noChangeShapeType="1"/>
          </p:cNvSpPr>
          <p:nvPr/>
        </p:nvSpPr>
        <p:spPr bwMode="auto">
          <a:xfrm>
            <a:off x="685800" y="46640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49" name="Line 8"/>
          <p:cNvSpPr>
            <a:spLocks noChangeShapeType="1"/>
          </p:cNvSpPr>
          <p:nvPr/>
        </p:nvSpPr>
        <p:spPr bwMode="auto">
          <a:xfrm>
            <a:off x="990600" y="46640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50" name="Line 9"/>
          <p:cNvSpPr>
            <a:spLocks noChangeShapeType="1"/>
          </p:cNvSpPr>
          <p:nvPr/>
        </p:nvSpPr>
        <p:spPr bwMode="auto">
          <a:xfrm>
            <a:off x="1143000" y="46640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51" name="Line 10"/>
          <p:cNvSpPr>
            <a:spLocks noChangeShapeType="1"/>
          </p:cNvSpPr>
          <p:nvPr/>
        </p:nvSpPr>
        <p:spPr bwMode="auto">
          <a:xfrm>
            <a:off x="1295400" y="46640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52" name="Line 11"/>
          <p:cNvSpPr>
            <a:spLocks noChangeShapeType="1"/>
          </p:cNvSpPr>
          <p:nvPr/>
        </p:nvSpPr>
        <p:spPr bwMode="auto">
          <a:xfrm>
            <a:off x="1447800" y="46640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53" name="Line 12"/>
          <p:cNvSpPr>
            <a:spLocks noChangeShapeType="1"/>
          </p:cNvSpPr>
          <p:nvPr/>
        </p:nvSpPr>
        <p:spPr bwMode="auto">
          <a:xfrm>
            <a:off x="1600200" y="46640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54" name="Line 13"/>
          <p:cNvSpPr>
            <a:spLocks noChangeShapeType="1"/>
          </p:cNvSpPr>
          <p:nvPr/>
        </p:nvSpPr>
        <p:spPr bwMode="auto">
          <a:xfrm>
            <a:off x="533400" y="49688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55" name="Line 14"/>
          <p:cNvSpPr>
            <a:spLocks noChangeShapeType="1"/>
          </p:cNvSpPr>
          <p:nvPr/>
        </p:nvSpPr>
        <p:spPr bwMode="auto">
          <a:xfrm>
            <a:off x="533400" y="48164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56" name="Line 15"/>
          <p:cNvSpPr>
            <a:spLocks noChangeShapeType="1"/>
          </p:cNvSpPr>
          <p:nvPr/>
        </p:nvSpPr>
        <p:spPr bwMode="auto">
          <a:xfrm>
            <a:off x="533400" y="51212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57" name="Line 16"/>
          <p:cNvSpPr>
            <a:spLocks noChangeShapeType="1"/>
          </p:cNvSpPr>
          <p:nvPr/>
        </p:nvSpPr>
        <p:spPr bwMode="auto">
          <a:xfrm>
            <a:off x="533400" y="52736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58" name="Line 17"/>
          <p:cNvSpPr>
            <a:spLocks noChangeShapeType="1"/>
          </p:cNvSpPr>
          <p:nvPr/>
        </p:nvSpPr>
        <p:spPr bwMode="auto">
          <a:xfrm>
            <a:off x="533400" y="54260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59" name="Line 18"/>
          <p:cNvSpPr>
            <a:spLocks noChangeShapeType="1"/>
          </p:cNvSpPr>
          <p:nvPr/>
        </p:nvSpPr>
        <p:spPr bwMode="auto">
          <a:xfrm>
            <a:off x="533400" y="55784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60" name="Line 19"/>
          <p:cNvSpPr>
            <a:spLocks noChangeShapeType="1"/>
          </p:cNvSpPr>
          <p:nvPr/>
        </p:nvSpPr>
        <p:spPr bwMode="auto">
          <a:xfrm>
            <a:off x="533400" y="57308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61" name="Line 20"/>
          <p:cNvSpPr>
            <a:spLocks noChangeShapeType="1"/>
          </p:cNvSpPr>
          <p:nvPr/>
        </p:nvSpPr>
        <p:spPr bwMode="auto">
          <a:xfrm>
            <a:off x="2514600" y="4664075"/>
            <a:ext cx="0" cy="1219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62" name="Line 21"/>
          <p:cNvSpPr>
            <a:spLocks noChangeShapeType="1"/>
          </p:cNvSpPr>
          <p:nvPr/>
        </p:nvSpPr>
        <p:spPr bwMode="auto">
          <a:xfrm>
            <a:off x="2362200" y="4664075"/>
            <a:ext cx="0" cy="1219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63" name="Line 22"/>
          <p:cNvSpPr>
            <a:spLocks noChangeShapeType="1"/>
          </p:cNvSpPr>
          <p:nvPr/>
        </p:nvSpPr>
        <p:spPr bwMode="auto">
          <a:xfrm>
            <a:off x="2667000" y="4664075"/>
            <a:ext cx="0" cy="1219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64" name="Line 23"/>
          <p:cNvSpPr>
            <a:spLocks noChangeShapeType="1"/>
          </p:cNvSpPr>
          <p:nvPr/>
        </p:nvSpPr>
        <p:spPr bwMode="auto">
          <a:xfrm>
            <a:off x="2819400" y="4664075"/>
            <a:ext cx="0" cy="1219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65" name="Line 24"/>
          <p:cNvSpPr>
            <a:spLocks noChangeShapeType="1"/>
          </p:cNvSpPr>
          <p:nvPr/>
        </p:nvSpPr>
        <p:spPr bwMode="auto">
          <a:xfrm>
            <a:off x="2971800" y="4664075"/>
            <a:ext cx="0" cy="1219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66" name="Line 25"/>
          <p:cNvSpPr>
            <a:spLocks noChangeShapeType="1"/>
          </p:cNvSpPr>
          <p:nvPr/>
        </p:nvSpPr>
        <p:spPr bwMode="auto">
          <a:xfrm>
            <a:off x="3124200" y="4664075"/>
            <a:ext cx="0" cy="1219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67" name="Line 26"/>
          <p:cNvSpPr>
            <a:spLocks noChangeShapeType="1"/>
          </p:cNvSpPr>
          <p:nvPr/>
        </p:nvSpPr>
        <p:spPr bwMode="auto">
          <a:xfrm>
            <a:off x="3276600" y="4664075"/>
            <a:ext cx="0" cy="1219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68" name="Line 27"/>
          <p:cNvSpPr>
            <a:spLocks noChangeShapeType="1"/>
          </p:cNvSpPr>
          <p:nvPr/>
        </p:nvSpPr>
        <p:spPr bwMode="auto">
          <a:xfrm>
            <a:off x="2209800" y="4968875"/>
            <a:ext cx="1219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69" name="Line 28"/>
          <p:cNvSpPr>
            <a:spLocks noChangeShapeType="1"/>
          </p:cNvSpPr>
          <p:nvPr/>
        </p:nvSpPr>
        <p:spPr bwMode="auto">
          <a:xfrm>
            <a:off x="2209800" y="4816475"/>
            <a:ext cx="1219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70" name="Line 29"/>
          <p:cNvSpPr>
            <a:spLocks noChangeShapeType="1"/>
          </p:cNvSpPr>
          <p:nvPr/>
        </p:nvSpPr>
        <p:spPr bwMode="auto">
          <a:xfrm>
            <a:off x="2209800" y="5121275"/>
            <a:ext cx="1219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71" name="Line 30"/>
          <p:cNvSpPr>
            <a:spLocks noChangeShapeType="1"/>
          </p:cNvSpPr>
          <p:nvPr/>
        </p:nvSpPr>
        <p:spPr bwMode="auto">
          <a:xfrm>
            <a:off x="2209800" y="5273675"/>
            <a:ext cx="1219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72" name="Line 31"/>
          <p:cNvSpPr>
            <a:spLocks noChangeShapeType="1"/>
          </p:cNvSpPr>
          <p:nvPr/>
        </p:nvSpPr>
        <p:spPr bwMode="auto">
          <a:xfrm>
            <a:off x="2209800" y="5426075"/>
            <a:ext cx="1219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73" name="Line 32"/>
          <p:cNvSpPr>
            <a:spLocks noChangeShapeType="1"/>
          </p:cNvSpPr>
          <p:nvPr/>
        </p:nvSpPr>
        <p:spPr bwMode="auto">
          <a:xfrm>
            <a:off x="2209800" y="5578475"/>
            <a:ext cx="1219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74" name="Line 33"/>
          <p:cNvSpPr>
            <a:spLocks noChangeShapeType="1"/>
          </p:cNvSpPr>
          <p:nvPr/>
        </p:nvSpPr>
        <p:spPr bwMode="auto">
          <a:xfrm>
            <a:off x="2209800" y="5730875"/>
            <a:ext cx="1219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75" name="Rectangle 34"/>
          <p:cNvSpPr>
            <a:spLocks noChangeArrowheads="1"/>
          </p:cNvSpPr>
          <p:nvPr/>
        </p:nvSpPr>
        <p:spPr bwMode="auto">
          <a:xfrm>
            <a:off x="3962400" y="4664075"/>
            <a:ext cx="1219200" cy="121920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76" name="Line 35"/>
          <p:cNvSpPr>
            <a:spLocks noChangeShapeType="1"/>
          </p:cNvSpPr>
          <p:nvPr/>
        </p:nvSpPr>
        <p:spPr bwMode="auto">
          <a:xfrm>
            <a:off x="4267200" y="4664075"/>
            <a:ext cx="0" cy="1219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77" name="Line 36"/>
          <p:cNvSpPr>
            <a:spLocks noChangeShapeType="1"/>
          </p:cNvSpPr>
          <p:nvPr/>
        </p:nvSpPr>
        <p:spPr bwMode="auto">
          <a:xfrm>
            <a:off x="4114800" y="4664075"/>
            <a:ext cx="0" cy="1219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78" name="Line 37"/>
          <p:cNvSpPr>
            <a:spLocks noChangeShapeType="1"/>
          </p:cNvSpPr>
          <p:nvPr/>
        </p:nvSpPr>
        <p:spPr bwMode="auto">
          <a:xfrm>
            <a:off x="4419600" y="4664075"/>
            <a:ext cx="0" cy="1219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79" name="Line 38"/>
          <p:cNvSpPr>
            <a:spLocks noChangeShapeType="1"/>
          </p:cNvSpPr>
          <p:nvPr/>
        </p:nvSpPr>
        <p:spPr bwMode="auto">
          <a:xfrm>
            <a:off x="4572000" y="4664075"/>
            <a:ext cx="0" cy="1219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80" name="Line 39"/>
          <p:cNvSpPr>
            <a:spLocks noChangeShapeType="1"/>
          </p:cNvSpPr>
          <p:nvPr/>
        </p:nvSpPr>
        <p:spPr bwMode="auto">
          <a:xfrm>
            <a:off x="4724400" y="4664075"/>
            <a:ext cx="0" cy="1219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81" name="Line 40"/>
          <p:cNvSpPr>
            <a:spLocks noChangeShapeType="1"/>
          </p:cNvSpPr>
          <p:nvPr/>
        </p:nvSpPr>
        <p:spPr bwMode="auto">
          <a:xfrm>
            <a:off x="4876800" y="4664075"/>
            <a:ext cx="0" cy="1219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82" name="Line 41"/>
          <p:cNvSpPr>
            <a:spLocks noChangeShapeType="1"/>
          </p:cNvSpPr>
          <p:nvPr/>
        </p:nvSpPr>
        <p:spPr bwMode="auto">
          <a:xfrm>
            <a:off x="5029200" y="4664075"/>
            <a:ext cx="0" cy="1219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83" name="Line 42"/>
          <p:cNvSpPr>
            <a:spLocks noChangeShapeType="1"/>
          </p:cNvSpPr>
          <p:nvPr/>
        </p:nvSpPr>
        <p:spPr bwMode="auto">
          <a:xfrm>
            <a:off x="3962400" y="4968875"/>
            <a:ext cx="1219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84" name="Line 43"/>
          <p:cNvSpPr>
            <a:spLocks noChangeShapeType="1"/>
          </p:cNvSpPr>
          <p:nvPr/>
        </p:nvSpPr>
        <p:spPr bwMode="auto">
          <a:xfrm>
            <a:off x="3962400" y="4816475"/>
            <a:ext cx="1219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85" name="Line 44"/>
          <p:cNvSpPr>
            <a:spLocks noChangeShapeType="1"/>
          </p:cNvSpPr>
          <p:nvPr/>
        </p:nvSpPr>
        <p:spPr bwMode="auto">
          <a:xfrm>
            <a:off x="3962400" y="5121275"/>
            <a:ext cx="1219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86" name="Line 45"/>
          <p:cNvSpPr>
            <a:spLocks noChangeShapeType="1"/>
          </p:cNvSpPr>
          <p:nvPr/>
        </p:nvSpPr>
        <p:spPr bwMode="auto">
          <a:xfrm>
            <a:off x="3962400" y="5273675"/>
            <a:ext cx="1219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87" name="Line 46"/>
          <p:cNvSpPr>
            <a:spLocks noChangeShapeType="1"/>
          </p:cNvSpPr>
          <p:nvPr/>
        </p:nvSpPr>
        <p:spPr bwMode="auto">
          <a:xfrm>
            <a:off x="3962400" y="5426075"/>
            <a:ext cx="1219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88" name="Line 47"/>
          <p:cNvSpPr>
            <a:spLocks noChangeShapeType="1"/>
          </p:cNvSpPr>
          <p:nvPr/>
        </p:nvSpPr>
        <p:spPr bwMode="auto">
          <a:xfrm>
            <a:off x="3962400" y="5578475"/>
            <a:ext cx="1219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89" name="Line 48"/>
          <p:cNvSpPr>
            <a:spLocks noChangeShapeType="1"/>
          </p:cNvSpPr>
          <p:nvPr/>
        </p:nvSpPr>
        <p:spPr bwMode="auto">
          <a:xfrm>
            <a:off x="3962400" y="5730875"/>
            <a:ext cx="1219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90" name="Rectangle 49"/>
          <p:cNvSpPr>
            <a:spLocks noChangeArrowheads="1"/>
          </p:cNvSpPr>
          <p:nvPr/>
        </p:nvSpPr>
        <p:spPr bwMode="auto">
          <a:xfrm>
            <a:off x="2362200" y="4816475"/>
            <a:ext cx="9144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91" name="Rectangle 50"/>
          <p:cNvSpPr>
            <a:spLocks noChangeArrowheads="1"/>
          </p:cNvSpPr>
          <p:nvPr/>
        </p:nvSpPr>
        <p:spPr bwMode="auto">
          <a:xfrm>
            <a:off x="2209800" y="4664075"/>
            <a:ext cx="1219200" cy="121920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92" name="Rectangle 51"/>
          <p:cNvSpPr>
            <a:spLocks noChangeArrowheads="1"/>
          </p:cNvSpPr>
          <p:nvPr/>
        </p:nvSpPr>
        <p:spPr bwMode="auto">
          <a:xfrm>
            <a:off x="4114800" y="5730875"/>
            <a:ext cx="914400" cy="152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93" name="Text Box 52"/>
          <p:cNvSpPr txBox="1">
            <a:spLocks noChangeArrowheads="1"/>
          </p:cNvSpPr>
          <p:nvPr/>
        </p:nvSpPr>
        <p:spPr bwMode="auto">
          <a:xfrm>
            <a:off x="815975" y="5988050"/>
            <a:ext cx="6127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i="1">
                <a:latin typeface="Palatino" pitchFamily="18" charset="0"/>
              </a:rPr>
              <a:t>BigD</a:t>
            </a:r>
            <a:endParaRPr lang="en-US" sz="1600">
              <a:latin typeface="Courier New" pitchFamily="49" charset="0"/>
            </a:endParaRPr>
          </a:p>
        </p:txBody>
      </p:sp>
      <p:sp>
        <p:nvSpPr>
          <p:cNvPr id="138294" name="Text Box 53"/>
          <p:cNvSpPr txBox="1">
            <a:spLocks noChangeArrowheads="1"/>
          </p:cNvSpPr>
          <p:nvPr/>
        </p:nvSpPr>
        <p:spPr bwMode="auto">
          <a:xfrm>
            <a:off x="2655888" y="5988050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i="1">
                <a:latin typeface="Palatino" pitchFamily="18" charset="0"/>
              </a:rPr>
              <a:t>D</a:t>
            </a:r>
            <a:endParaRPr lang="en-US" sz="1600">
              <a:latin typeface="Courier New" pitchFamily="49" charset="0"/>
            </a:endParaRPr>
          </a:p>
        </p:txBody>
      </p:sp>
      <p:sp>
        <p:nvSpPr>
          <p:cNvPr id="138295" name="Text Box 54"/>
          <p:cNvSpPr txBox="1">
            <a:spLocks noChangeArrowheads="1"/>
          </p:cNvSpPr>
          <p:nvPr/>
        </p:nvSpPr>
        <p:spPr bwMode="auto">
          <a:xfrm>
            <a:off x="4137025" y="5988050"/>
            <a:ext cx="8953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i="1">
                <a:latin typeface="Palatino" pitchFamily="18" charset="0"/>
              </a:rPr>
              <a:t>LastRow</a:t>
            </a:r>
            <a:endParaRPr lang="en-US" sz="1600">
              <a:latin typeface="Courier New" pitchFamily="49" charset="0"/>
            </a:endParaRPr>
          </a:p>
        </p:txBody>
      </p:sp>
      <p:sp>
        <p:nvSpPr>
          <p:cNvPr id="138296" name="Line 55"/>
          <p:cNvSpPr>
            <a:spLocks noChangeShapeType="1"/>
          </p:cNvSpPr>
          <p:nvPr/>
        </p:nvSpPr>
        <p:spPr bwMode="auto">
          <a:xfrm>
            <a:off x="2514600" y="4816475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38297" name="Line 56"/>
          <p:cNvSpPr>
            <a:spLocks noChangeShapeType="1"/>
          </p:cNvSpPr>
          <p:nvPr/>
        </p:nvSpPr>
        <p:spPr bwMode="auto">
          <a:xfrm>
            <a:off x="2667000" y="4816475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38298" name="Line 57"/>
          <p:cNvSpPr>
            <a:spLocks noChangeShapeType="1"/>
          </p:cNvSpPr>
          <p:nvPr/>
        </p:nvSpPr>
        <p:spPr bwMode="auto">
          <a:xfrm>
            <a:off x="2819400" y="4816475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38299" name="Line 58"/>
          <p:cNvSpPr>
            <a:spLocks noChangeShapeType="1"/>
          </p:cNvSpPr>
          <p:nvPr/>
        </p:nvSpPr>
        <p:spPr bwMode="auto">
          <a:xfrm>
            <a:off x="2971800" y="4816475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38300" name="Line 59"/>
          <p:cNvSpPr>
            <a:spLocks noChangeShapeType="1"/>
          </p:cNvSpPr>
          <p:nvPr/>
        </p:nvSpPr>
        <p:spPr bwMode="auto">
          <a:xfrm>
            <a:off x="3124200" y="4816475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38301" name="Line 60"/>
          <p:cNvSpPr>
            <a:spLocks noChangeShapeType="1"/>
          </p:cNvSpPr>
          <p:nvPr/>
        </p:nvSpPr>
        <p:spPr bwMode="auto">
          <a:xfrm>
            <a:off x="2362200" y="4968875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38302" name="Line 61"/>
          <p:cNvSpPr>
            <a:spLocks noChangeShapeType="1"/>
          </p:cNvSpPr>
          <p:nvPr/>
        </p:nvSpPr>
        <p:spPr bwMode="auto">
          <a:xfrm>
            <a:off x="2362200" y="5121275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38303" name="Line 62"/>
          <p:cNvSpPr>
            <a:spLocks noChangeShapeType="1"/>
          </p:cNvSpPr>
          <p:nvPr/>
        </p:nvSpPr>
        <p:spPr bwMode="auto">
          <a:xfrm>
            <a:off x="2362200" y="5273675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38304" name="Line 63"/>
          <p:cNvSpPr>
            <a:spLocks noChangeShapeType="1"/>
          </p:cNvSpPr>
          <p:nvPr/>
        </p:nvSpPr>
        <p:spPr bwMode="auto">
          <a:xfrm>
            <a:off x="2362200" y="5426075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38305" name="Line 64"/>
          <p:cNvSpPr>
            <a:spLocks noChangeShapeType="1"/>
          </p:cNvSpPr>
          <p:nvPr/>
        </p:nvSpPr>
        <p:spPr bwMode="auto">
          <a:xfrm>
            <a:off x="2362200" y="5578475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38306" name="Line 65"/>
          <p:cNvSpPr>
            <a:spLocks noChangeShapeType="1"/>
          </p:cNvSpPr>
          <p:nvPr/>
        </p:nvSpPr>
        <p:spPr bwMode="auto">
          <a:xfrm>
            <a:off x="4267200" y="57308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38307" name="Line 66"/>
          <p:cNvSpPr>
            <a:spLocks noChangeShapeType="1"/>
          </p:cNvSpPr>
          <p:nvPr/>
        </p:nvSpPr>
        <p:spPr bwMode="auto">
          <a:xfrm>
            <a:off x="4419600" y="57308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38308" name="Line 67"/>
          <p:cNvSpPr>
            <a:spLocks noChangeShapeType="1"/>
          </p:cNvSpPr>
          <p:nvPr/>
        </p:nvSpPr>
        <p:spPr bwMode="auto">
          <a:xfrm>
            <a:off x="4572000" y="57308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38309" name="Line 68"/>
          <p:cNvSpPr>
            <a:spLocks noChangeShapeType="1"/>
          </p:cNvSpPr>
          <p:nvPr/>
        </p:nvSpPr>
        <p:spPr bwMode="auto">
          <a:xfrm>
            <a:off x="4724400" y="57308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38310" name="Line 69"/>
          <p:cNvSpPr>
            <a:spLocks noChangeShapeType="1"/>
          </p:cNvSpPr>
          <p:nvPr/>
        </p:nvSpPr>
        <p:spPr bwMode="auto">
          <a:xfrm>
            <a:off x="4876800" y="57308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381000" y="4495800"/>
            <a:ext cx="1524000" cy="1524000"/>
            <a:chOff x="1824" y="2832"/>
            <a:chExt cx="960" cy="960"/>
          </a:xfrm>
        </p:grpSpPr>
        <p:sp>
          <p:nvSpPr>
            <p:cNvPr id="138360" name="Line 71"/>
            <p:cNvSpPr>
              <a:spLocks noChangeShapeType="1"/>
            </p:cNvSpPr>
            <p:nvPr/>
          </p:nvSpPr>
          <p:spPr bwMode="auto">
            <a:xfrm>
              <a:off x="2208" y="2832"/>
              <a:ext cx="0" cy="96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138361" name="Line 72"/>
            <p:cNvSpPr>
              <a:spLocks noChangeShapeType="1"/>
            </p:cNvSpPr>
            <p:nvPr/>
          </p:nvSpPr>
          <p:spPr bwMode="auto">
            <a:xfrm>
              <a:off x="2400" y="2832"/>
              <a:ext cx="0" cy="96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138362" name="Line 73"/>
            <p:cNvSpPr>
              <a:spLocks noChangeShapeType="1"/>
            </p:cNvSpPr>
            <p:nvPr/>
          </p:nvSpPr>
          <p:spPr bwMode="auto">
            <a:xfrm>
              <a:off x="1824" y="3322"/>
              <a:ext cx="96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74"/>
          <p:cNvGrpSpPr>
            <a:grpSpLocks/>
          </p:cNvGrpSpPr>
          <p:nvPr/>
        </p:nvGrpSpPr>
        <p:grpSpPr bwMode="auto">
          <a:xfrm>
            <a:off x="2057400" y="4495800"/>
            <a:ext cx="1524000" cy="1524000"/>
            <a:chOff x="1824" y="2832"/>
            <a:chExt cx="960" cy="960"/>
          </a:xfrm>
        </p:grpSpPr>
        <p:sp>
          <p:nvSpPr>
            <p:cNvPr id="138357" name="Line 75"/>
            <p:cNvSpPr>
              <a:spLocks noChangeShapeType="1"/>
            </p:cNvSpPr>
            <p:nvPr/>
          </p:nvSpPr>
          <p:spPr bwMode="auto">
            <a:xfrm>
              <a:off x="2208" y="2832"/>
              <a:ext cx="0" cy="96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138358" name="Line 76"/>
            <p:cNvSpPr>
              <a:spLocks noChangeShapeType="1"/>
            </p:cNvSpPr>
            <p:nvPr/>
          </p:nvSpPr>
          <p:spPr bwMode="auto">
            <a:xfrm>
              <a:off x="2400" y="2832"/>
              <a:ext cx="0" cy="96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138359" name="Line 77"/>
            <p:cNvSpPr>
              <a:spLocks noChangeShapeType="1"/>
            </p:cNvSpPr>
            <p:nvPr/>
          </p:nvSpPr>
          <p:spPr bwMode="auto">
            <a:xfrm>
              <a:off x="1824" y="3322"/>
              <a:ext cx="96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78"/>
          <p:cNvGrpSpPr>
            <a:grpSpLocks/>
          </p:cNvGrpSpPr>
          <p:nvPr/>
        </p:nvGrpSpPr>
        <p:grpSpPr bwMode="auto">
          <a:xfrm>
            <a:off x="3810000" y="4495800"/>
            <a:ext cx="1524000" cy="1524000"/>
            <a:chOff x="1824" y="2832"/>
            <a:chExt cx="960" cy="960"/>
          </a:xfrm>
        </p:grpSpPr>
        <p:sp>
          <p:nvSpPr>
            <p:cNvPr id="138354" name="Line 79"/>
            <p:cNvSpPr>
              <a:spLocks noChangeShapeType="1"/>
            </p:cNvSpPr>
            <p:nvPr/>
          </p:nvSpPr>
          <p:spPr bwMode="auto">
            <a:xfrm>
              <a:off x="2208" y="2832"/>
              <a:ext cx="0" cy="96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138355" name="Line 80"/>
            <p:cNvSpPr>
              <a:spLocks noChangeShapeType="1"/>
            </p:cNvSpPr>
            <p:nvPr/>
          </p:nvSpPr>
          <p:spPr bwMode="auto">
            <a:xfrm>
              <a:off x="2400" y="2832"/>
              <a:ext cx="0" cy="96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138356" name="Line 81"/>
            <p:cNvSpPr>
              <a:spLocks noChangeShapeType="1"/>
            </p:cNvSpPr>
            <p:nvPr/>
          </p:nvSpPr>
          <p:spPr bwMode="auto">
            <a:xfrm>
              <a:off x="1824" y="3322"/>
              <a:ext cx="96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endParaRPr lang="en-US"/>
            </a:p>
          </p:txBody>
        </p:sp>
      </p:grpSp>
      <p:sp>
        <p:nvSpPr>
          <p:cNvPr id="138314" name="Rectangle 82"/>
          <p:cNvSpPr>
            <a:spLocks noChangeArrowheads="1"/>
          </p:cNvSpPr>
          <p:nvPr/>
        </p:nvSpPr>
        <p:spPr bwMode="auto">
          <a:xfrm>
            <a:off x="5638800" y="4664075"/>
            <a:ext cx="1219200" cy="1219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15" name="Line 83"/>
          <p:cNvSpPr>
            <a:spLocks noChangeShapeType="1"/>
          </p:cNvSpPr>
          <p:nvPr/>
        </p:nvSpPr>
        <p:spPr bwMode="auto">
          <a:xfrm>
            <a:off x="5943600" y="46640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16" name="Line 84"/>
          <p:cNvSpPr>
            <a:spLocks noChangeShapeType="1"/>
          </p:cNvSpPr>
          <p:nvPr/>
        </p:nvSpPr>
        <p:spPr bwMode="auto">
          <a:xfrm>
            <a:off x="5791200" y="46640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17" name="Line 85"/>
          <p:cNvSpPr>
            <a:spLocks noChangeShapeType="1"/>
          </p:cNvSpPr>
          <p:nvPr/>
        </p:nvSpPr>
        <p:spPr bwMode="auto">
          <a:xfrm>
            <a:off x="6096000" y="46640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18" name="Line 86"/>
          <p:cNvSpPr>
            <a:spLocks noChangeShapeType="1"/>
          </p:cNvSpPr>
          <p:nvPr/>
        </p:nvSpPr>
        <p:spPr bwMode="auto">
          <a:xfrm>
            <a:off x="6248400" y="46640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19" name="Line 87"/>
          <p:cNvSpPr>
            <a:spLocks noChangeShapeType="1"/>
          </p:cNvSpPr>
          <p:nvPr/>
        </p:nvSpPr>
        <p:spPr bwMode="auto">
          <a:xfrm>
            <a:off x="6400800" y="46640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20" name="Line 88"/>
          <p:cNvSpPr>
            <a:spLocks noChangeShapeType="1"/>
          </p:cNvSpPr>
          <p:nvPr/>
        </p:nvSpPr>
        <p:spPr bwMode="auto">
          <a:xfrm>
            <a:off x="6553200" y="46640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21" name="Line 89"/>
          <p:cNvSpPr>
            <a:spLocks noChangeShapeType="1"/>
          </p:cNvSpPr>
          <p:nvPr/>
        </p:nvSpPr>
        <p:spPr bwMode="auto">
          <a:xfrm>
            <a:off x="6705600" y="46640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22" name="Line 90"/>
          <p:cNvSpPr>
            <a:spLocks noChangeShapeType="1"/>
          </p:cNvSpPr>
          <p:nvPr/>
        </p:nvSpPr>
        <p:spPr bwMode="auto">
          <a:xfrm>
            <a:off x="5638800" y="49688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23" name="Line 91"/>
          <p:cNvSpPr>
            <a:spLocks noChangeShapeType="1"/>
          </p:cNvSpPr>
          <p:nvPr/>
        </p:nvSpPr>
        <p:spPr bwMode="auto">
          <a:xfrm>
            <a:off x="5638800" y="48164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24" name="Line 92"/>
          <p:cNvSpPr>
            <a:spLocks noChangeShapeType="1"/>
          </p:cNvSpPr>
          <p:nvPr/>
        </p:nvSpPr>
        <p:spPr bwMode="auto">
          <a:xfrm>
            <a:off x="5638800" y="51212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25" name="Line 93"/>
          <p:cNvSpPr>
            <a:spLocks noChangeShapeType="1"/>
          </p:cNvSpPr>
          <p:nvPr/>
        </p:nvSpPr>
        <p:spPr bwMode="auto">
          <a:xfrm>
            <a:off x="5638800" y="52736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26" name="Line 94"/>
          <p:cNvSpPr>
            <a:spLocks noChangeShapeType="1"/>
          </p:cNvSpPr>
          <p:nvPr/>
        </p:nvSpPr>
        <p:spPr bwMode="auto">
          <a:xfrm>
            <a:off x="5638800" y="54260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27" name="Line 95"/>
          <p:cNvSpPr>
            <a:spLocks noChangeShapeType="1"/>
          </p:cNvSpPr>
          <p:nvPr/>
        </p:nvSpPr>
        <p:spPr bwMode="auto">
          <a:xfrm>
            <a:off x="5638800" y="55784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28" name="Line 96"/>
          <p:cNvSpPr>
            <a:spLocks noChangeShapeType="1"/>
          </p:cNvSpPr>
          <p:nvPr/>
        </p:nvSpPr>
        <p:spPr bwMode="auto">
          <a:xfrm>
            <a:off x="5638800" y="57308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29" name="Text Box 97"/>
          <p:cNvSpPr txBox="1">
            <a:spLocks noChangeArrowheads="1"/>
          </p:cNvSpPr>
          <p:nvPr/>
        </p:nvSpPr>
        <p:spPr bwMode="auto">
          <a:xfrm>
            <a:off x="6073775" y="5988050"/>
            <a:ext cx="3079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i="1">
                <a:latin typeface="Palatino" pitchFamily="18" charset="0"/>
              </a:rPr>
              <a:t>A</a:t>
            </a:r>
            <a:endParaRPr lang="en-US" sz="1600">
              <a:latin typeface="Courier New" pitchFamily="49" charset="0"/>
            </a:endParaRPr>
          </a:p>
        </p:txBody>
      </p:sp>
      <p:sp>
        <p:nvSpPr>
          <p:cNvPr id="138330" name="Rectangle 98"/>
          <p:cNvSpPr>
            <a:spLocks noChangeArrowheads="1"/>
          </p:cNvSpPr>
          <p:nvPr/>
        </p:nvSpPr>
        <p:spPr bwMode="auto">
          <a:xfrm>
            <a:off x="7315200" y="4664075"/>
            <a:ext cx="1219200" cy="1219200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31" name="Line 99"/>
          <p:cNvSpPr>
            <a:spLocks noChangeShapeType="1"/>
          </p:cNvSpPr>
          <p:nvPr/>
        </p:nvSpPr>
        <p:spPr bwMode="auto">
          <a:xfrm>
            <a:off x="7620000" y="46640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32" name="Line 100"/>
          <p:cNvSpPr>
            <a:spLocks noChangeShapeType="1"/>
          </p:cNvSpPr>
          <p:nvPr/>
        </p:nvSpPr>
        <p:spPr bwMode="auto">
          <a:xfrm>
            <a:off x="7467600" y="46640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33" name="Line 101"/>
          <p:cNvSpPr>
            <a:spLocks noChangeShapeType="1"/>
          </p:cNvSpPr>
          <p:nvPr/>
        </p:nvSpPr>
        <p:spPr bwMode="auto">
          <a:xfrm>
            <a:off x="7772400" y="46640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34" name="Line 102"/>
          <p:cNvSpPr>
            <a:spLocks noChangeShapeType="1"/>
          </p:cNvSpPr>
          <p:nvPr/>
        </p:nvSpPr>
        <p:spPr bwMode="auto">
          <a:xfrm>
            <a:off x="7924800" y="46640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35" name="Line 103"/>
          <p:cNvSpPr>
            <a:spLocks noChangeShapeType="1"/>
          </p:cNvSpPr>
          <p:nvPr/>
        </p:nvSpPr>
        <p:spPr bwMode="auto">
          <a:xfrm>
            <a:off x="8077200" y="46640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36" name="Line 104"/>
          <p:cNvSpPr>
            <a:spLocks noChangeShapeType="1"/>
          </p:cNvSpPr>
          <p:nvPr/>
        </p:nvSpPr>
        <p:spPr bwMode="auto">
          <a:xfrm>
            <a:off x="8229600" y="46640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37" name="Line 105"/>
          <p:cNvSpPr>
            <a:spLocks noChangeShapeType="1"/>
          </p:cNvSpPr>
          <p:nvPr/>
        </p:nvSpPr>
        <p:spPr bwMode="auto">
          <a:xfrm>
            <a:off x="8382000" y="46640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38" name="Line 106"/>
          <p:cNvSpPr>
            <a:spLocks noChangeShapeType="1"/>
          </p:cNvSpPr>
          <p:nvPr/>
        </p:nvSpPr>
        <p:spPr bwMode="auto">
          <a:xfrm>
            <a:off x="7315200" y="49688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39" name="Line 107"/>
          <p:cNvSpPr>
            <a:spLocks noChangeShapeType="1"/>
          </p:cNvSpPr>
          <p:nvPr/>
        </p:nvSpPr>
        <p:spPr bwMode="auto">
          <a:xfrm>
            <a:off x="7315200" y="48164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40" name="Line 108"/>
          <p:cNvSpPr>
            <a:spLocks noChangeShapeType="1"/>
          </p:cNvSpPr>
          <p:nvPr/>
        </p:nvSpPr>
        <p:spPr bwMode="auto">
          <a:xfrm>
            <a:off x="7315200" y="51212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41" name="Line 109"/>
          <p:cNvSpPr>
            <a:spLocks noChangeShapeType="1"/>
          </p:cNvSpPr>
          <p:nvPr/>
        </p:nvSpPr>
        <p:spPr bwMode="auto">
          <a:xfrm>
            <a:off x="7315200" y="52736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42" name="Line 110"/>
          <p:cNvSpPr>
            <a:spLocks noChangeShapeType="1"/>
          </p:cNvSpPr>
          <p:nvPr/>
        </p:nvSpPr>
        <p:spPr bwMode="auto">
          <a:xfrm>
            <a:off x="7315200" y="54260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43" name="Line 111"/>
          <p:cNvSpPr>
            <a:spLocks noChangeShapeType="1"/>
          </p:cNvSpPr>
          <p:nvPr/>
        </p:nvSpPr>
        <p:spPr bwMode="auto">
          <a:xfrm>
            <a:off x="7315200" y="55784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44" name="Line 112"/>
          <p:cNvSpPr>
            <a:spLocks noChangeShapeType="1"/>
          </p:cNvSpPr>
          <p:nvPr/>
        </p:nvSpPr>
        <p:spPr bwMode="auto">
          <a:xfrm>
            <a:off x="7315200" y="57308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45" name="Text Box 113"/>
          <p:cNvSpPr txBox="1">
            <a:spLocks noChangeArrowheads="1"/>
          </p:cNvSpPr>
          <p:nvPr/>
        </p:nvSpPr>
        <p:spPr bwMode="auto">
          <a:xfrm>
            <a:off x="7586663" y="5988050"/>
            <a:ext cx="635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i="1">
                <a:latin typeface="Palatino" pitchFamily="18" charset="0"/>
              </a:rPr>
              <a:t>Temp</a:t>
            </a:r>
            <a:endParaRPr lang="en-US" sz="1600">
              <a:latin typeface="Courier New" pitchFamily="49" charset="0"/>
            </a:endParaRPr>
          </a:p>
        </p:txBody>
      </p:sp>
      <p:grpSp>
        <p:nvGrpSpPr>
          <p:cNvPr id="5" name="Group 114"/>
          <p:cNvGrpSpPr>
            <a:grpSpLocks/>
          </p:cNvGrpSpPr>
          <p:nvPr/>
        </p:nvGrpSpPr>
        <p:grpSpPr bwMode="auto">
          <a:xfrm>
            <a:off x="5486400" y="4495800"/>
            <a:ext cx="1524000" cy="1524000"/>
            <a:chOff x="1824" y="2832"/>
            <a:chExt cx="960" cy="960"/>
          </a:xfrm>
        </p:grpSpPr>
        <p:sp>
          <p:nvSpPr>
            <p:cNvPr id="138351" name="Line 115"/>
            <p:cNvSpPr>
              <a:spLocks noChangeShapeType="1"/>
            </p:cNvSpPr>
            <p:nvPr/>
          </p:nvSpPr>
          <p:spPr bwMode="auto">
            <a:xfrm>
              <a:off x="2208" y="2832"/>
              <a:ext cx="0" cy="96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138352" name="Line 116"/>
            <p:cNvSpPr>
              <a:spLocks noChangeShapeType="1"/>
            </p:cNvSpPr>
            <p:nvPr/>
          </p:nvSpPr>
          <p:spPr bwMode="auto">
            <a:xfrm>
              <a:off x="2400" y="2832"/>
              <a:ext cx="0" cy="96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138353" name="Line 117"/>
            <p:cNvSpPr>
              <a:spLocks noChangeShapeType="1"/>
            </p:cNvSpPr>
            <p:nvPr/>
          </p:nvSpPr>
          <p:spPr bwMode="auto">
            <a:xfrm>
              <a:off x="1824" y="3322"/>
              <a:ext cx="96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118"/>
          <p:cNvGrpSpPr>
            <a:grpSpLocks/>
          </p:cNvGrpSpPr>
          <p:nvPr/>
        </p:nvGrpSpPr>
        <p:grpSpPr bwMode="auto">
          <a:xfrm>
            <a:off x="7162800" y="4495800"/>
            <a:ext cx="1524000" cy="1524000"/>
            <a:chOff x="1824" y="2832"/>
            <a:chExt cx="960" cy="960"/>
          </a:xfrm>
        </p:grpSpPr>
        <p:sp>
          <p:nvSpPr>
            <p:cNvPr id="138348" name="Line 119"/>
            <p:cNvSpPr>
              <a:spLocks noChangeShapeType="1"/>
            </p:cNvSpPr>
            <p:nvPr/>
          </p:nvSpPr>
          <p:spPr bwMode="auto">
            <a:xfrm>
              <a:off x="2208" y="2832"/>
              <a:ext cx="0" cy="96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138349" name="Line 120"/>
            <p:cNvSpPr>
              <a:spLocks noChangeShapeType="1"/>
            </p:cNvSpPr>
            <p:nvPr/>
          </p:nvSpPr>
          <p:spPr bwMode="auto">
            <a:xfrm>
              <a:off x="2400" y="2832"/>
              <a:ext cx="0" cy="96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138350" name="Line 121"/>
            <p:cNvSpPr>
              <a:spLocks noChangeShapeType="1"/>
            </p:cNvSpPr>
            <p:nvPr/>
          </p:nvSpPr>
          <p:spPr bwMode="auto">
            <a:xfrm>
              <a:off x="1824" y="3322"/>
              <a:ext cx="96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229600" cy="4978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config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n = 6,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             </a:t>
            </a:r>
            <a:r>
              <a:rPr lang="en-US" sz="1600" dirty="0" smtClean="0">
                <a:latin typeface="Courier New" pitchFamily="49" charset="0"/>
              </a:rPr>
              <a:t>epsilon = 1.0e-5;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BigD</a:t>
            </a:r>
            <a:r>
              <a:rPr lang="en-US" sz="1600" dirty="0" smtClean="0">
                <a:latin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</a:rPr>
              <a:t>domain</a:t>
            </a:r>
            <a:r>
              <a:rPr lang="en-US" sz="1600" dirty="0" smtClean="0">
                <a:latin typeface="Courier New" pitchFamily="49" charset="0"/>
              </a:rPr>
              <a:t>(2) = [0..n+1, 0..n+1] </a:t>
            </a:r>
            <a:r>
              <a:rPr lang="en-US" sz="1600" b="1" dirty="0" err="1" smtClean="0">
                <a:latin typeface="Courier New" pitchFamily="49" charset="0"/>
              </a:rPr>
              <a:t>dmapped</a:t>
            </a:r>
            <a:r>
              <a:rPr lang="en-US" sz="1600" dirty="0" smtClean="0">
                <a:latin typeface="Courier New" pitchFamily="49" charset="0"/>
              </a:rPr>
              <a:t> Block,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       D: </a:t>
            </a:r>
            <a:r>
              <a:rPr lang="en-US" sz="1600" b="1" dirty="0" smtClean="0">
                <a:latin typeface="Courier New" pitchFamily="49" charset="0"/>
              </a:rPr>
              <a:t>subdomain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BigD</a:t>
            </a:r>
            <a:r>
              <a:rPr lang="en-US" sz="1600" dirty="0" smtClean="0">
                <a:latin typeface="Courier New" pitchFamily="49" charset="0"/>
              </a:rPr>
              <a:t>) = [1..n, 1..n],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</a:rPr>
              <a:t>LastRow</a:t>
            </a:r>
            <a:r>
              <a:rPr lang="en-US" sz="1600" dirty="0" smtClean="0">
                <a:latin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</a:rPr>
              <a:t>subdomain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BigD</a:t>
            </a:r>
            <a:r>
              <a:rPr lang="en-US" sz="1600" dirty="0" smtClean="0">
                <a:latin typeface="Courier New" pitchFamily="49" charset="0"/>
              </a:rPr>
              <a:t>) = </a:t>
            </a:r>
            <a:r>
              <a:rPr lang="en-US" sz="1600" dirty="0" err="1" smtClean="0">
                <a:latin typeface="Courier New" pitchFamily="49" charset="0"/>
              </a:rPr>
              <a:t>D.exterior</a:t>
            </a:r>
            <a:r>
              <a:rPr lang="en-US" sz="1600" dirty="0" smtClean="0">
                <a:latin typeface="Courier New" pitchFamily="49" charset="0"/>
              </a:rPr>
              <a:t>(1,0);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</a:rPr>
              <a:t> A, Temp : [</a:t>
            </a:r>
            <a:r>
              <a:rPr lang="en-US" sz="1600" dirty="0" err="1" smtClean="0">
                <a:latin typeface="Courier New" pitchFamily="49" charset="0"/>
              </a:rPr>
              <a:t>BigD</a:t>
            </a:r>
            <a:r>
              <a:rPr lang="en-US" sz="1600" dirty="0" smtClean="0">
                <a:latin typeface="Courier New" pitchFamily="49" charset="0"/>
              </a:rPr>
              <a:t>] </a:t>
            </a:r>
            <a:r>
              <a:rPr lang="en-US" sz="1600" b="1" dirty="0" smtClean="0">
                <a:latin typeface="Courier New" pitchFamily="49" charset="0"/>
              </a:rPr>
              <a:t>real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A[</a:t>
            </a:r>
            <a:r>
              <a:rPr lang="en-US" sz="1600" dirty="0" err="1" smtClean="0">
                <a:latin typeface="Courier New" pitchFamily="49" charset="0"/>
              </a:rPr>
              <a:t>LastRow</a:t>
            </a:r>
            <a:r>
              <a:rPr lang="en-US" sz="1600" dirty="0" smtClean="0">
                <a:latin typeface="Courier New" pitchFamily="49" charset="0"/>
              </a:rPr>
              <a:t>] = 1.0;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do</a:t>
            </a:r>
            <a:r>
              <a:rPr lang="en-US" sz="1600" dirty="0" smtClean="0">
                <a:latin typeface="Courier New" pitchFamily="49" charset="0"/>
              </a:rPr>
              <a:t> {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[(</a:t>
            </a:r>
            <a:r>
              <a:rPr lang="en-US" sz="1600" dirty="0" err="1" smtClean="0">
                <a:latin typeface="Courier New" pitchFamily="49" charset="0"/>
              </a:rPr>
              <a:t>i,j</a:t>
            </a:r>
            <a:r>
              <a:rPr lang="en-US" sz="1600" dirty="0" smtClean="0">
                <a:latin typeface="Courier New" pitchFamily="49" charset="0"/>
              </a:rPr>
              <a:t>) </a:t>
            </a:r>
            <a:r>
              <a:rPr lang="en-US" sz="1600" b="1" dirty="0" smtClean="0">
                <a:latin typeface="Courier New" pitchFamily="49" charset="0"/>
              </a:rPr>
              <a:t>in</a:t>
            </a:r>
            <a:r>
              <a:rPr lang="en-US" sz="1600" dirty="0" smtClean="0">
                <a:latin typeface="Courier New" pitchFamily="49" charset="0"/>
              </a:rPr>
              <a:t> D] Temp(</a:t>
            </a:r>
            <a:r>
              <a:rPr lang="en-US" sz="1600" dirty="0" err="1" smtClean="0">
                <a:latin typeface="Courier New" pitchFamily="49" charset="0"/>
              </a:rPr>
              <a:t>i,j</a:t>
            </a:r>
            <a:r>
              <a:rPr lang="en-US" sz="1600" dirty="0" smtClean="0">
                <a:latin typeface="Courier New" pitchFamily="49" charset="0"/>
              </a:rPr>
              <a:t>) = (A(i-1,j) + A(i+1,j)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                        + A(i,j-1) + A(i,j+1)) / 4;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delta = max </a:t>
            </a:r>
            <a:r>
              <a:rPr lang="en-US" sz="1600" b="1" dirty="0" smtClean="0">
                <a:latin typeface="Courier New" pitchFamily="49" charset="0"/>
              </a:rPr>
              <a:t>reduce</a:t>
            </a:r>
            <a:r>
              <a:rPr lang="en-US" sz="1600" dirty="0" smtClean="0">
                <a:latin typeface="Courier New" pitchFamily="49" charset="0"/>
              </a:rPr>
              <a:t> abs(A[D] - Temp[D]);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A[D] = Temp[D];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} </a:t>
            </a:r>
            <a:r>
              <a:rPr lang="en-US" sz="1600" b="1" dirty="0" smtClean="0">
                <a:latin typeface="Courier New" pitchFamily="49" charset="0"/>
              </a:rPr>
              <a:t>while</a:t>
            </a:r>
            <a:r>
              <a:rPr lang="en-US" sz="1600" dirty="0" smtClean="0">
                <a:latin typeface="Courier New" pitchFamily="49" charset="0"/>
              </a:rPr>
              <a:t> (delta &gt; epsilon);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err="1" smtClean="0">
                <a:latin typeface="Courier New" pitchFamily="49" charset="0"/>
              </a:rPr>
              <a:t>writeln</a:t>
            </a:r>
            <a:r>
              <a:rPr lang="en-US" sz="1600" dirty="0" smtClean="0">
                <a:latin typeface="Courier New" pitchFamily="49" charset="0"/>
              </a:rPr>
              <a:t>(A);</a:t>
            </a:r>
          </a:p>
        </p:txBody>
      </p:sp>
      <p:sp>
        <p:nvSpPr>
          <p:cNvPr id="139268" name="Rectangle 3"/>
          <p:cNvSpPr>
            <a:spLocks noGrp="1" noChangeArrowheads="1"/>
          </p:cNvSpPr>
          <p:nvPr>
            <p:ph type="title"/>
          </p:nvPr>
        </p:nvSpPr>
        <p:spPr>
          <a:xfrm>
            <a:off x="212725" y="493713"/>
            <a:ext cx="8705850" cy="46037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Heat Transfer in Chapel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75" y="1676400"/>
            <a:ext cx="6705600" cy="1143000"/>
          </a:xfrm>
        </p:spPr>
        <p:txBody>
          <a:bodyPr/>
          <a:lstStyle/>
          <a:p>
            <a:r>
              <a:rPr lang="en-US" dirty="0" smtClean="0"/>
              <a:t>Heat Transfer in Chapel</a:t>
            </a:r>
            <a:br>
              <a:rPr lang="en-US" dirty="0" smtClean="0"/>
            </a:br>
            <a:r>
              <a:rPr lang="en-US" dirty="0" smtClean="0"/>
              <a:t>(Variations)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229600" cy="4978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config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n = 6,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             </a:t>
            </a:r>
            <a:r>
              <a:rPr lang="en-US" sz="1600" dirty="0" smtClean="0">
                <a:latin typeface="Courier New" pitchFamily="49" charset="0"/>
              </a:rPr>
              <a:t>epsilon = 1.0e-5;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BigD</a:t>
            </a:r>
            <a:r>
              <a:rPr lang="en-US" sz="1600" dirty="0" smtClean="0">
                <a:latin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</a:rPr>
              <a:t>domain</a:t>
            </a:r>
            <a:r>
              <a:rPr lang="en-US" sz="1600" dirty="0" smtClean="0">
                <a:latin typeface="Courier New" pitchFamily="49" charset="0"/>
              </a:rPr>
              <a:t>(2) = [0..n+1, 0..n+1] </a:t>
            </a:r>
            <a:r>
              <a:rPr lang="en-US" sz="1600" b="1" dirty="0" err="1" smtClean="0">
                <a:latin typeface="Courier New" pitchFamily="49" charset="0"/>
              </a:rPr>
              <a:t>dmapped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Block,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       D: </a:t>
            </a:r>
            <a:r>
              <a:rPr lang="en-US" sz="1600" b="1" dirty="0" smtClean="0">
                <a:latin typeface="Courier New" pitchFamily="49" charset="0"/>
              </a:rPr>
              <a:t>subdomain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BigD</a:t>
            </a:r>
            <a:r>
              <a:rPr lang="en-US" sz="1600" dirty="0" smtClean="0">
                <a:latin typeface="Courier New" pitchFamily="49" charset="0"/>
              </a:rPr>
              <a:t>) = [1..n, 1..n],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</a:rPr>
              <a:t>LastRow</a:t>
            </a:r>
            <a:r>
              <a:rPr lang="en-US" sz="1600" dirty="0" smtClean="0">
                <a:latin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</a:rPr>
              <a:t>subdomain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BigD</a:t>
            </a:r>
            <a:r>
              <a:rPr lang="en-US" sz="1600" dirty="0" smtClean="0">
                <a:latin typeface="Courier New" pitchFamily="49" charset="0"/>
              </a:rPr>
              <a:t>) = </a:t>
            </a:r>
            <a:r>
              <a:rPr lang="en-US" sz="1600" dirty="0" err="1" smtClean="0">
                <a:latin typeface="Courier New" pitchFamily="49" charset="0"/>
              </a:rPr>
              <a:t>D.exterior</a:t>
            </a:r>
            <a:r>
              <a:rPr lang="en-US" sz="1600" dirty="0" smtClean="0">
                <a:latin typeface="Courier New" pitchFamily="49" charset="0"/>
              </a:rPr>
              <a:t>(1,0);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A : [1..2] </a:t>
            </a:r>
            <a:r>
              <a:rPr lang="en-US" sz="1600" dirty="0" smtClean="0">
                <a:latin typeface="Courier New" pitchFamily="49" charset="0"/>
              </a:rPr>
              <a:t>[</a:t>
            </a:r>
            <a:r>
              <a:rPr lang="en-US" sz="1600" dirty="0" err="1" smtClean="0">
                <a:latin typeface="Courier New" pitchFamily="49" charset="0"/>
              </a:rPr>
              <a:t>BigD</a:t>
            </a:r>
            <a:r>
              <a:rPr lang="en-US" sz="1600" dirty="0" smtClean="0">
                <a:latin typeface="Courier New" pitchFamily="49" charset="0"/>
              </a:rPr>
              <a:t>] </a:t>
            </a:r>
            <a:r>
              <a:rPr lang="en-US" sz="1600" b="1" dirty="0" smtClean="0">
                <a:latin typeface="Courier New" pitchFamily="49" charset="0"/>
              </a:rPr>
              <a:t>real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A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[..]</a:t>
            </a:r>
            <a:r>
              <a:rPr lang="en-US" sz="1600" dirty="0" smtClean="0">
                <a:latin typeface="Courier New" pitchFamily="49" charset="0"/>
              </a:rPr>
              <a:t>[</a:t>
            </a:r>
            <a:r>
              <a:rPr lang="en-US" sz="1600" dirty="0" err="1" smtClean="0">
                <a:latin typeface="Courier New" pitchFamily="49" charset="0"/>
              </a:rPr>
              <a:t>LastRow</a:t>
            </a:r>
            <a:r>
              <a:rPr lang="en-US" sz="1600" dirty="0" smtClean="0">
                <a:latin typeface="Courier New" pitchFamily="49" charset="0"/>
              </a:rPr>
              <a:t>] = 1.0;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sz="1600" b="1" dirty="0" smtClean="0">
                <a:solidFill>
                  <a:srgbClr val="3333CC"/>
                </a:solidFill>
                <a:latin typeface="Courier New" pitchFamily="49" charset="0"/>
              </a:rPr>
              <a:t>var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3333CC"/>
                </a:solidFill>
                <a:latin typeface="Courier New" pitchFamily="49" charset="0"/>
              </a:rPr>
              <a:t>src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 = 1, </a:t>
            </a:r>
            <a:r>
              <a:rPr lang="en-US" sz="1600" dirty="0" err="1" smtClean="0">
                <a:solidFill>
                  <a:srgbClr val="3333CC"/>
                </a:solidFill>
                <a:latin typeface="Courier New" pitchFamily="49" charset="0"/>
              </a:rPr>
              <a:t>dst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 = 2;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do</a:t>
            </a:r>
            <a:r>
              <a:rPr lang="en-US" sz="1600" dirty="0" smtClean="0">
                <a:latin typeface="Courier New" pitchFamily="49" charset="0"/>
              </a:rPr>
              <a:t> {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[(</a:t>
            </a:r>
            <a:r>
              <a:rPr lang="en-US" sz="1600" dirty="0" err="1" smtClean="0">
                <a:latin typeface="Courier New" pitchFamily="49" charset="0"/>
              </a:rPr>
              <a:t>i,j</a:t>
            </a:r>
            <a:r>
              <a:rPr lang="en-US" sz="1600" dirty="0" smtClean="0">
                <a:latin typeface="Courier New" pitchFamily="49" charset="0"/>
              </a:rPr>
              <a:t>) </a:t>
            </a:r>
            <a:r>
              <a:rPr lang="en-US" sz="1600" b="1" dirty="0" smtClean="0">
                <a:latin typeface="Courier New" pitchFamily="49" charset="0"/>
              </a:rPr>
              <a:t>in</a:t>
            </a:r>
            <a:r>
              <a:rPr lang="en-US" sz="1600" dirty="0" smtClean="0">
                <a:latin typeface="Courier New" pitchFamily="49" charset="0"/>
              </a:rPr>
              <a:t> D] 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A(</a:t>
            </a:r>
            <a:r>
              <a:rPr lang="en-US" sz="1600" dirty="0" err="1" smtClean="0">
                <a:solidFill>
                  <a:srgbClr val="3333CC"/>
                </a:solidFill>
                <a:latin typeface="Courier New" pitchFamily="49" charset="0"/>
              </a:rPr>
              <a:t>dst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)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i,j</a:t>
            </a:r>
            <a:r>
              <a:rPr lang="en-US" sz="1600" dirty="0" smtClean="0">
                <a:latin typeface="Courier New" pitchFamily="49" charset="0"/>
              </a:rPr>
              <a:t>) = (A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3333CC"/>
                </a:solidFill>
                <a:latin typeface="Courier New" pitchFamily="49" charset="0"/>
              </a:rPr>
              <a:t>src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)</a:t>
            </a:r>
            <a:r>
              <a:rPr lang="en-US" sz="1600" dirty="0" smtClean="0">
                <a:latin typeface="Courier New" pitchFamily="49" charset="0"/>
              </a:rPr>
              <a:t>(i-1,j) + A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3333CC"/>
                </a:solidFill>
                <a:latin typeface="Courier New" pitchFamily="49" charset="0"/>
              </a:rPr>
              <a:t>src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)</a:t>
            </a:r>
            <a:r>
              <a:rPr lang="en-US" sz="1600" dirty="0" smtClean="0">
                <a:latin typeface="Courier New" pitchFamily="49" charset="0"/>
              </a:rPr>
              <a:t>(i+1,j)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                          + A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3333CC"/>
                </a:solidFill>
                <a:latin typeface="Courier New" pitchFamily="49" charset="0"/>
              </a:rPr>
              <a:t>src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)</a:t>
            </a:r>
            <a:r>
              <a:rPr lang="en-US" sz="1600" dirty="0" smtClean="0">
                <a:latin typeface="Courier New" pitchFamily="49" charset="0"/>
              </a:rPr>
              <a:t>(i,j-1) + A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3333CC"/>
                </a:solidFill>
                <a:latin typeface="Courier New" pitchFamily="49" charset="0"/>
              </a:rPr>
              <a:t>src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)</a:t>
            </a:r>
            <a:r>
              <a:rPr lang="en-US" sz="1600" dirty="0" smtClean="0">
                <a:latin typeface="Courier New" pitchFamily="49" charset="0"/>
              </a:rPr>
              <a:t>(i,j+1)) / 4;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delta = max </a:t>
            </a:r>
            <a:r>
              <a:rPr lang="en-US" sz="1600" b="1" dirty="0" smtClean="0">
                <a:latin typeface="Courier New" pitchFamily="49" charset="0"/>
              </a:rPr>
              <a:t>reduce</a:t>
            </a:r>
            <a:r>
              <a:rPr lang="en-US" sz="1600" dirty="0" smtClean="0">
                <a:latin typeface="Courier New" pitchFamily="49" charset="0"/>
              </a:rPr>
              <a:t> abs(A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[</a:t>
            </a:r>
            <a:r>
              <a:rPr lang="en-US" sz="1600" dirty="0" err="1" smtClean="0">
                <a:solidFill>
                  <a:srgbClr val="3333CC"/>
                </a:solidFill>
                <a:latin typeface="Courier New" pitchFamily="49" charset="0"/>
              </a:rPr>
              <a:t>src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]</a:t>
            </a:r>
            <a:r>
              <a:rPr lang="en-US" sz="1600" dirty="0" smtClean="0">
                <a:latin typeface="Courier New" pitchFamily="49" charset="0"/>
              </a:rPr>
              <a:t> - A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[</a:t>
            </a:r>
            <a:r>
              <a:rPr lang="en-US" sz="1600" dirty="0" err="1" smtClean="0">
                <a:solidFill>
                  <a:srgbClr val="3333CC"/>
                </a:solidFill>
                <a:latin typeface="Courier New" pitchFamily="49" charset="0"/>
              </a:rPr>
              <a:t>dst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]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solidFill>
                  <a:srgbClr val="3333CC"/>
                </a:solidFill>
                <a:latin typeface="Courier New" pitchFamily="49" charset="0"/>
              </a:rPr>
              <a:t>src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  <a:sym typeface="Wingdings" pitchFamily="2" charset="2"/>
              </a:rPr>
              <a:t>&lt;=&gt; </a:t>
            </a:r>
            <a:r>
              <a:rPr lang="en-US" sz="1600" dirty="0" err="1" smtClean="0">
                <a:solidFill>
                  <a:srgbClr val="3333CC"/>
                </a:solidFill>
                <a:latin typeface="Courier New" pitchFamily="49" charset="0"/>
                <a:sym typeface="Wingdings" pitchFamily="2" charset="2"/>
              </a:rPr>
              <a:t>dst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  <a:sym typeface="Wingdings" pitchFamily="2" charset="2"/>
              </a:rPr>
              <a:t>;</a:t>
            </a:r>
            <a:endParaRPr lang="en-US" sz="1600" dirty="0" smtClean="0">
              <a:solidFill>
                <a:srgbClr val="3333CC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} </a:t>
            </a:r>
            <a:r>
              <a:rPr lang="en-US" sz="1600" b="1" dirty="0" smtClean="0">
                <a:latin typeface="Courier New" pitchFamily="49" charset="0"/>
              </a:rPr>
              <a:t>while</a:t>
            </a:r>
            <a:r>
              <a:rPr lang="en-US" sz="1600" dirty="0" smtClean="0">
                <a:latin typeface="Courier New" pitchFamily="49" charset="0"/>
              </a:rPr>
              <a:t> (delta &gt; epsilon);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err="1" smtClean="0">
                <a:latin typeface="Courier New" pitchFamily="49" charset="0"/>
              </a:rPr>
              <a:t>writeln</a:t>
            </a:r>
            <a:r>
              <a:rPr lang="en-US" sz="1600" dirty="0" smtClean="0">
                <a:latin typeface="Courier New" pitchFamily="49" charset="0"/>
              </a:rPr>
              <a:t>(A);</a:t>
            </a:r>
          </a:p>
        </p:txBody>
      </p:sp>
      <p:sp>
        <p:nvSpPr>
          <p:cNvPr id="139268" name="Rectangle 3"/>
          <p:cNvSpPr>
            <a:spLocks noGrp="1" noChangeArrowheads="1"/>
          </p:cNvSpPr>
          <p:nvPr>
            <p:ph type="title"/>
          </p:nvPr>
        </p:nvSpPr>
        <p:spPr>
          <a:xfrm>
            <a:off x="212725" y="493713"/>
            <a:ext cx="8705850" cy="46037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Heat Transfer in Chapel (double buffered version)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229600" cy="4978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config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n = 6,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             </a:t>
            </a:r>
            <a:r>
              <a:rPr lang="en-US" sz="1600" dirty="0" smtClean="0">
                <a:latin typeface="Courier New" pitchFamily="49" charset="0"/>
              </a:rPr>
              <a:t>epsilon = 1.0e-5;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BigD</a:t>
            </a:r>
            <a:r>
              <a:rPr lang="en-US" sz="1600" dirty="0" smtClean="0">
                <a:latin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</a:rPr>
              <a:t>domain</a:t>
            </a:r>
            <a:r>
              <a:rPr lang="en-US" sz="1600" dirty="0" smtClean="0">
                <a:latin typeface="Courier New" pitchFamily="49" charset="0"/>
              </a:rPr>
              <a:t>(2) = [0..n+1, 0..n+1] </a:t>
            </a:r>
            <a:r>
              <a:rPr lang="en-US" sz="1600" b="1" dirty="0" err="1" smtClean="0">
                <a:latin typeface="Courier New" pitchFamily="49" charset="0"/>
              </a:rPr>
              <a:t>dmapped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Block,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       D: </a:t>
            </a:r>
            <a:r>
              <a:rPr lang="en-US" sz="1600" b="1" dirty="0" smtClean="0">
                <a:latin typeface="Courier New" pitchFamily="49" charset="0"/>
              </a:rPr>
              <a:t>subdomain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BigD</a:t>
            </a:r>
            <a:r>
              <a:rPr lang="en-US" sz="1600" dirty="0" smtClean="0">
                <a:latin typeface="Courier New" pitchFamily="49" charset="0"/>
              </a:rPr>
              <a:t>) = [1..n, 1..n],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</a:rPr>
              <a:t>LastRow</a:t>
            </a:r>
            <a:r>
              <a:rPr lang="en-US" sz="1600" dirty="0" smtClean="0">
                <a:latin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</a:rPr>
              <a:t>subdomain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BigD</a:t>
            </a:r>
            <a:r>
              <a:rPr lang="en-US" sz="1600" dirty="0" smtClean="0">
                <a:latin typeface="Courier New" pitchFamily="49" charset="0"/>
              </a:rPr>
              <a:t>) = </a:t>
            </a:r>
            <a:r>
              <a:rPr lang="en-US" sz="1600" dirty="0" err="1" smtClean="0">
                <a:latin typeface="Courier New" pitchFamily="49" charset="0"/>
              </a:rPr>
              <a:t>D.exterior</a:t>
            </a:r>
            <a:r>
              <a:rPr lang="en-US" sz="1600" dirty="0" smtClean="0">
                <a:latin typeface="Courier New" pitchFamily="49" charset="0"/>
              </a:rPr>
              <a:t>(1,0);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3333CC"/>
                </a:solidFill>
                <a:latin typeface="Courier New" pitchFamily="49" charset="0"/>
              </a:rPr>
              <a:t>const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 north = (-1,0), south = (1,0), east = (0,1), west = (0,-1);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</a:rPr>
              <a:t> A, Temp : [</a:t>
            </a:r>
            <a:r>
              <a:rPr lang="en-US" sz="1600" dirty="0" err="1" smtClean="0">
                <a:latin typeface="Courier New" pitchFamily="49" charset="0"/>
              </a:rPr>
              <a:t>BigD</a:t>
            </a:r>
            <a:r>
              <a:rPr lang="en-US" sz="1600" dirty="0" smtClean="0">
                <a:latin typeface="Courier New" pitchFamily="49" charset="0"/>
              </a:rPr>
              <a:t>] </a:t>
            </a:r>
            <a:r>
              <a:rPr lang="en-US" sz="1600" b="1" dirty="0" smtClean="0">
                <a:latin typeface="Courier New" pitchFamily="49" charset="0"/>
              </a:rPr>
              <a:t>real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A[</a:t>
            </a:r>
            <a:r>
              <a:rPr lang="en-US" sz="1600" dirty="0" err="1" smtClean="0">
                <a:latin typeface="Courier New" pitchFamily="49" charset="0"/>
              </a:rPr>
              <a:t>LastRow</a:t>
            </a:r>
            <a:r>
              <a:rPr lang="en-US" sz="1600" dirty="0" smtClean="0">
                <a:latin typeface="Courier New" pitchFamily="49" charset="0"/>
              </a:rPr>
              <a:t>] = 1.0;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do</a:t>
            </a:r>
            <a:r>
              <a:rPr lang="en-US" sz="1600" dirty="0" smtClean="0">
                <a:latin typeface="Courier New" pitchFamily="49" charset="0"/>
              </a:rPr>
              <a:t> {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[</a:t>
            </a:r>
            <a:r>
              <a:rPr lang="en-US" sz="1600" dirty="0" err="1" smtClean="0">
                <a:solidFill>
                  <a:srgbClr val="3333CC"/>
                </a:solidFill>
                <a:latin typeface="Courier New" pitchFamily="49" charset="0"/>
              </a:rPr>
              <a:t>ind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in</a:t>
            </a:r>
            <a:r>
              <a:rPr lang="en-US" sz="1600" dirty="0" smtClean="0">
                <a:latin typeface="Courier New" pitchFamily="49" charset="0"/>
              </a:rPr>
              <a:t> D] Temp(</a:t>
            </a:r>
            <a:r>
              <a:rPr lang="en-US" sz="1600" dirty="0" err="1" smtClean="0">
                <a:solidFill>
                  <a:srgbClr val="3333CC"/>
                </a:solidFill>
                <a:latin typeface="Courier New" pitchFamily="49" charset="0"/>
              </a:rPr>
              <a:t>ind</a:t>
            </a:r>
            <a:r>
              <a:rPr lang="en-US" sz="1600" dirty="0" smtClean="0">
                <a:latin typeface="Courier New" pitchFamily="49" charset="0"/>
              </a:rPr>
              <a:t>) = (A(</a:t>
            </a:r>
            <a:r>
              <a:rPr lang="en-US" sz="1600" dirty="0" err="1" smtClean="0">
                <a:solidFill>
                  <a:srgbClr val="3333CC"/>
                </a:solidFill>
                <a:latin typeface="Courier New" pitchFamily="49" charset="0"/>
              </a:rPr>
              <a:t>ind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 + north</a:t>
            </a:r>
            <a:r>
              <a:rPr lang="en-US" sz="1600" dirty="0" smtClean="0">
                <a:latin typeface="Courier New" pitchFamily="49" charset="0"/>
              </a:rPr>
              <a:t>) + A(</a:t>
            </a:r>
            <a:r>
              <a:rPr lang="en-US" sz="1600" dirty="0" err="1" smtClean="0">
                <a:solidFill>
                  <a:srgbClr val="3333CC"/>
                </a:solidFill>
                <a:latin typeface="Courier New" pitchFamily="49" charset="0"/>
              </a:rPr>
              <a:t>ind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 + south</a:t>
            </a:r>
            <a:r>
              <a:rPr lang="en-US" sz="1600" dirty="0" smtClean="0">
                <a:latin typeface="Courier New" pitchFamily="49" charset="0"/>
              </a:rPr>
              <a:t>)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                      + A(</a:t>
            </a:r>
            <a:r>
              <a:rPr lang="en-US" sz="1600" dirty="0" err="1" smtClean="0">
                <a:solidFill>
                  <a:srgbClr val="3333CC"/>
                </a:solidFill>
                <a:latin typeface="Courier New" pitchFamily="49" charset="0"/>
              </a:rPr>
              <a:t>ind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 + east</a:t>
            </a:r>
            <a:r>
              <a:rPr lang="en-US" sz="1600" dirty="0" smtClean="0">
                <a:latin typeface="Courier New" pitchFamily="49" charset="0"/>
              </a:rPr>
              <a:t>)  + A(</a:t>
            </a:r>
            <a:r>
              <a:rPr lang="en-US" sz="1600" dirty="0" err="1" smtClean="0">
                <a:solidFill>
                  <a:srgbClr val="3333CC"/>
                </a:solidFill>
                <a:latin typeface="Courier New" pitchFamily="49" charset="0"/>
              </a:rPr>
              <a:t>ind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 + west</a:t>
            </a:r>
            <a:r>
              <a:rPr lang="en-US" sz="1600" dirty="0" smtClean="0">
                <a:latin typeface="Courier New" pitchFamily="49" charset="0"/>
              </a:rPr>
              <a:t>)) / 4;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delta = max </a:t>
            </a:r>
            <a:r>
              <a:rPr lang="en-US" sz="1600" b="1" dirty="0" smtClean="0">
                <a:latin typeface="Courier New" pitchFamily="49" charset="0"/>
              </a:rPr>
              <a:t>reduce</a:t>
            </a:r>
            <a:r>
              <a:rPr lang="en-US" sz="1600" dirty="0" smtClean="0">
                <a:latin typeface="Courier New" pitchFamily="49" charset="0"/>
              </a:rPr>
              <a:t> abs(A[D] - Temp[D]);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A[D] = Temp[D];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} </a:t>
            </a:r>
            <a:r>
              <a:rPr lang="en-US" sz="1600" b="1" dirty="0" smtClean="0">
                <a:latin typeface="Courier New" pitchFamily="49" charset="0"/>
              </a:rPr>
              <a:t>while</a:t>
            </a:r>
            <a:r>
              <a:rPr lang="en-US" sz="1600" dirty="0" smtClean="0">
                <a:latin typeface="Courier New" pitchFamily="49" charset="0"/>
              </a:rPr>
              <a:t> (delta &gt; epsilon);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err="1" smtClean="0">
                <a:latin typeface="Courier New" pitchFamily="49" charset="0"/>
              </a:rPr>
              <a:t>writeln</a:t>
            </a:r>
            <a:r>
              <a:rPr lang="en-US" sz="1600" dirty="0" smtClean="0">
                <a:latin typeface="Courier New" pitchFamily="49" charset="0"/>
              </a:rPr>
              <a:t>(A);</a:t>
            </a:r>
          </a:p>
        </p:txBody>
      </p:sp>
      <p:sp>
        <p:nvSpPr>
          <p:cNvPr id="139268" name="Rectangle 3"/>
          <p:cNvSpPr>
            <a:spLocks noGrp="1" noChangeArrowheads="1"/>
          </p:cNvSpPr>
          <p:nvPr>
            <p:ph type="title"/>
          </p:nvPr>
        </p:nvSpPr>
        <p:spPr>
          <a:xfrm>
            <a:off x="212725" y="493713"/>
            <a:ext cx="8705850" cy="46037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Heat Transfer in Chapel (ZPL style)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2"/>
          <p:cNvSpPr>
            <a:spLocks noGrp="1" noChangeArrowheads="1"/>
          </p:cNvSpPr>
          <p:nvPr>
            <p:ph type="title"/>
          </p:nvPr>
        </p:nvSpPr>
        <p:spPr>
          <a:xfrm>
            <a:off x="212725" y="493713"/>
            <a:ext cx="8705850" cy="46037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Heat Transfer in Chapel (array of offsets version)</a:t>
            </a:r>
          </a:p>
        </p:txBody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458200" cy="4978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config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n = 6,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             </a:t>
            </a:r>
            <a:r>
              <a:rPr lang="en-US" sz="1600" dirty="0" smtClean="0">
                <a:latin typeface="Courier New" pitchFamily="49" charset="0"/>
              </a:rPr>
              <a:t>epsilon = 1.0e-5;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BigD</a:t>
            </a:r>
            <a:r>
              <a:rPr lang="en-US" sz="1600" dirty="0" smtClean="0">
                <a:latin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</a:rPr>
              <a:t>domain</a:t>
            </a:r>
            <a:r>
              <a:rPr lang="en-US" sz="1600" dirty="0" smtClean="0">
                <a:latin typeface="Courier New" pitchFamily="49" charset="0"/>
              </a:rPr>
              <a:t>(2) = [0..n+1, 0..n+1] </a:t>
            </a:r>
            <a:r>
              <a:rPr lang="en-US" sz="1600" b="1" dirty="0" err="1" smtClean="0">
                <a:latin typeface="Courier New" pitchFamily="49" charset="0"/>
              </a:rPr>
              <a:t>dmapped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Block,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       D: </a:t>
            </a:r>
            <a:r>
              <a:rPr lang="en-US" sz="1600" b="1" dirty="0" smtClean="0">
                <a:latin typeface="Courier New" pitchFamily="49" charset="0"/>
              </a:rPr>
              <a:t>subdomain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BigD</a:t>
            </a:r>
            <a:r>
              <a:rPr lang="en-US" sz="1600" dirty="0" smtClean="0">
                <a:latin typeface="Courier New" pitchFamily="49" charset="0"/>
              </a:rPr>
              <a:t>) = [1..n, 1..n],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</a:rPr>
              <a:t>LastRow</a:t>
            </a:r>
            <a:r>
              <a:rPr lang="en-US" sz="1600" dirty="0" smtClean="0">
                <a:latin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</a:rPr>
              <a:t>subdomain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BigD</a:t>
            </a:r>
            <a:r>
              <a:rPr lang="en-US" sz="1600" dirty="0" smtClean="0">
                <a:latin typeface="Courier New" pitchFamily="49" charset="0"/>
              </a:rPr>
              <a:t>) = </a:t>
            </a:r>
            <a:r>
              <a:rPr lang="en-US" sz="1600" dirty="0" err="1" smtClean="0">
                <a:latin typeface="Courier New" pitchFamily="49" charset="0"/>
              </a:rPr>
              <a:t>D.exterior</a:t>
            </a:r>
            <a:r>
              <a:rPr lang="en-US" sz="1600" dirty="0" smtClean="0">
                <a:latin typeface="Courier New" pitchFamily="49" charset="0"/>
              </a:rPr>
              <a:t>(1,0);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sz="1600" b="1" dirty="0" smtClean="0">
                <a:solidFill>
                  <a:srgbClr val="3333CC"/>
                </a:solidFill>
                <a:latin typeface="Courier New" pitchFamily="49" charset="0"/>
              </a:rPr>
              <a:t>param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 offset : [1..4] (</a:t>
            </a:r>
            <a:r>
              <a:rPr lang="en-US" sz="1600" b="1" dirty="0" smtClean="0">
                <a:solidFill>
                  <a:srgbClr val="3333CC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, </a:t>
            </a:r>
            <a:r>
              <a:rPr lang="en-US" sz="1600" b="1" dirty="0" smtClean="0">
                <a:solidFill>
                  <a:srgbClr val="3333CC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) = ((-1,0), (1,0), (0,1), (0,-1));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</a:rPr>
              <a:t> A, Temp : [</a:t>
            </a:r>
            <a:r>
              <a:rPr lang="en-US" sz="1600" dirty="0" err="1" smtClean="0">
                <a:latin typeface="Courier New" pitchFamily="49" charset="0"/>
              </a:rPr>
              <a:t>BigD</a:t>
            </a:r>
            <a:r>
              <a:rPr lang="en-US" sz="1600" dirty="0" smtClean="0">
                <a:latin typeface="Courier New" pitchFamily="49" charset="0"/>
              </a:rPr>
              <a:t>] </a:t>
            </a:r>
            <a:r>
              <a:rPr lang="en-US" sz="1600" b="1" dirty="0" smtClean="0">
                <a:latin typeface="Courier New" pitchFamily="49" charset="0"/>
              </a:rPr>
              <a:t>real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A[</a:t>
            </a:r>
            <a:r>
              <a:rPr lang="en-US" sz="1600" dirty="0" err="1" smtClean="0">
                <a:latin typeface="Courier New" pitchFamily="49" charset="0"/>
              </a:rPr>
              <a:t>LastRow</a:t>
            </a:r>
            <a:r>
              <a:rPr lang="en-US" sz="1600" dirty="0" smtClean="0">
                <a:latin typeface="Courier New" pitchFamily="49" charset="0"/>
              </a:rPr>
              <a:t>] = 1.0;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do</a:t>
            </a:r>
            <a:r>
              <a:rPr lang="en-US" sz="1600" dirty="0" smtClean="0">
                <a:latin typeface="Courier New" pitchFamily="49" charset="0"/>
              </a:rPr>
              <a:t> {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[</a:t>
            </a:r>
            <a:r>
              <a:rPr lang="en-US" sz="1600" dirty="0" err="1" smtClean="0">
                <a:latin typeface="Courier New" pitchFamily="49" charset="0"/>
              </a:rPr>
              <a:t>ind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in</a:t>
            </a:r>
            <a:r>
              <a:rPr lang="en-US" sz="1600" dirty="0" smtClean="0">
                <a:latin typeface="Courier New" pitchFamily="49" charset="0"/>
              </a:rPr>
              <a:t> D] Temp(</a:t>
            </a:r>
            <a:r>
              <a:rPr lang="en-US" sz="1600" dirty="0" err="1" smtClean="0">
                <a:latin typeface="Courier New" pitchFamily="49" charset="0"/>
              </a:rPr>
              <a:t>ind</a:t>
            </a:r>
            <a:r>
              <a:rPr lang="en-US" sz="1600" dirty="0" smtClean="0">
                <a:latin typeface="Courier New" pitchFamily="49" charset="0"/>
              </a:rPr>
              <a:t>) = 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(+ reduce [off in offset] A(</a:t>
            </a:r>
            <a:r>
              <a:rPr lang="en-US" sz="1600" dirty="0" err="1" smtClean="0">
                <a:solidFill>
                  <a:srgbClr val="3333CC"/>
                </a:solidFill>
                <a:latin typeface="Courier New" pitchFamily="49" charset="0"/>
              </a:rPr>
              <a:t>ind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 + off))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                        / </a:t>
            </a:r>
            <a:r>
              <a:rPr lang="en-US" sz="1600" dirty="0" err="1" smtClean="0">
                <a:solidFill>
                  <a:srgbClr val="3333CC"/>
                </a:solidFill>
                <a:latin typeface="Courier New" pitchFamily="49" charset="0"/>
              </a:rPr>
              <a:t>offset.numElements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delta = max </a:t>
            </a:r>
            <a:r>
              <a:rPr lang="en-US" sz="1600" b="1" dirty="0" smtClean="0">
                <a:latin typeface="Courier New" pitchFamily="49" charset="0"/>
              </a:rPr>
              <a:t>reduce</a:t>
            </a:r>
            <a:r>
              <a:rPr lang="en-US" sz="1600" dirty="0" smtClean="0">
                <a:latin typeface="Courier New" pitchFamily="49" charset="0"/>
              </a:rPr>
              <a:t> abs(A[D] - Temp[D]);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A[D] = Temp[D];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} </a:t>
            </a:r>
            <a:r>
              <a:rPr lang="en-US" sz="1600" b="1" dirty="0" smtClean="0">
                <a:latin typeface="Courier New" pitchFamily="49" charset="0"/>
              </a:rPr>
              <a:t>while</a:t>
            </a:r>
            <a:r>
              <a:rPr lang="en-US" sz="1600" dirty="0" smtClean="0">
                <a:latin typeface="Courier New" pitchFamily="49" charset="0"/>
              </a:rPr>
              <a:t> (delta &gt; epsilon);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err="1" smtClean="0">
                <a:latin typeface="Courier New" pitchFamily="49" charset="0"/>
              </a:rPr>
              <a:t>writeln</a:t>
            </a:r>
            <a:r>
              <a:rPr lang="en-US" sz="1600" dirty="0" smtClean="0">
                <a:latin typeface="Courier New" pitchFamily="49" charset="0"/>
              </a:rPr>
              <a:t>(A);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229600" cy="4978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config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n = 6,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             </a:t>
            </a:r>
            <a:r>
              <a:rPr lang="en-US" sz="1600" dirty="0" smtClean="0">
                <a:latin typeface="Courier New" pitchFamily="49" charset="0"/>
              </a:rPr>
              <a:t>epsilon = 1.0e-5;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BigD</a:t>
            </a:r>
            <a:r>
              <a:rPr lang="en-US" sz="1600" dirty="0" smtClean="0">
                <a:latin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</a:rPr>
              <a:t>domain</a:t>
            </a:r>
            <a:r>
              <a:rPr lang="en-US" sz="1600" dirty="0" smtClean="0">
                <a:latin typeface="Courier New" pitchFamily="49" charset="0"/>
              </a:rPr>
              <a:t>(2) = [0..n+1, 0..n+1] </a:t>
            </a:r>
            <a:r>
              <a:rPr lang="en-US" sz="1600" b="1" dirty="0" err="1" smtClean="0">
                <a:latin typeface="Courier New" pitchFamily="49" charset="0"/>
              </a:rPr>
              <a:t>dmapped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Block,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       D: </a:t>
            </a:r>
            <a:r>
              <a:rPr lang="en-US" sz="1600" b="1" dirty="0" smtClean="0">
                <a:latin typeface="Courier New" pitchFamily="49" charset="0"/>
              </a:rPr>
              <a:t>subdomain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BigD</a:t>
            </a:r>
            <a:r>
              <a:rPr lang="en-US" sz="1600" dirty="0" smtClean="0">
                <a:latin typeface="Courier New" pitchFamily="49" charset="0"/>
              </a:rPr>
              <a:t>) = [1..n, 1..n],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</a:rPr>
              <a:t>LastRow</a:t>
            </a:r>
            <a:r>
              <a:rPr lang="en-US" sz="1600" dirty="0" smtClean="0">
                <a:latin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</a:rPr>
              <a:t>subdomain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BigD</a:t>
            </a:r>
            <a:r>
              <a:rPr lang="en-US" sz="1600" dirty="0" smtClean="0">
                <a:latin typeface="Courier New" pitchFamily="49" charset="0"/>
              </a:rPr>
              <a:t>) = </a:t>
            </a:r>
            <a:r>
              <a:rPr lang="en-US" sz="1600" dirty="0" err="1" smtClean="0">
                <a:latin typeface="Courier New" pitchFamily="49" charset="0"/>
              </a:rPr>
              <a:t>D.exterior</a:t>
            </a:r>
            <a:r>
              <a:rPr lang="en-US" sz="1600" dirty="0" smtClean="0">
                <a:latin typeface="Courier New" pitchFamily="49" charset="0"/>
              </a:rPr>
              <a:t>(1,0);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sz="1600" b="1" dirty="0" smtClean="0">
                <a:solidFill>
                  <a:srgbClr val="3333CC"/>
                </a:solidFill>
                <a:latin typeface="Courier New" pitchFamily="49" charset="0"/>
              </a:rPr>
              <a:t>param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3333CC"/>
                </a:solidFill>
                <a:latin typeface="Courier New" pitchFamily="49" charset="0"/>
              </a:rPr>
              <a:t>stencilSpace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: </a:t>
            </a:r>
            <a:r>
              <a:rPr lang="en-US" sz="1600" b="1" dirty="0" smtClean="0">
                <a:solidFill>
                  <a:srgbClr val="3333CC"/>
                </a:solidFill>
                <a:latin typeface="Courier New" pitchFamily="49" charset="0"/>
              </a:rPr>
              <a:t>domain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(2) = [-1..1, -1..1],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      </a:t>
            </a:r>
            <a:r>
              <a:rPr lang="en-US" sz="1600" dirty="0" err="1" smtClean="0">
                <a:solidFill>
                  <a:srgbClr val="3333CC"/>
                </a:solidFill>
                <a:latin typeface="Courier New" pitchFamily="49" charset="0"/>
              </a:rPr>
              <a:t>offSet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: </a:t>
            </a:r>
            <a:r>
              <a:rPr lang="en-US" sz="1600" b="1" dirty="0" smtClean="0">
                <a:solidFill>
                  <a:srgbClr val="3333CC"/>
                </a:solidFill>
                <a:latin typeface="Courier New" pitchFamily="49" charset="0"/>
              </a:rPr>
              <a:t>sparse subdomain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3333CC"/>
                </a:solidFill>
                <a:latin typeface="Courier New" pitchFamily="49" charset="0"/>
              </a:rPr>
              <a:t>stencilSpace</a:t>
            </a: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rgbClr val="3333CC"/>
                </a:solidFill>
                <a:latin typeface="Courier New" pitchFamily="49" charset="0"/>
              </a:rPr>
              <a:t>             = ((-1,0), (1,0), (0,1), (0,-1));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</a:rPr>
              <a:t> A, Temp : [</a:t>
            </a:r>
            <a:r>
              <a:rPr lang="en-US" sz="1600" dirty="0" err="1" smtClean="0">
                <a:latin typeface="Courier New" pitchFamily="49" charset="0"/>
              </a:rPr>
              <a:t>BigD</a:t>
            </a:r>
            <a:r>
              <a:rPr lang="en-US" sz="1600" dirty="0" smtClean="0">
                <a:latin typeface="Courier New" pitchFamily="49" charset="0"/>
              </a:rPr>
              <a:t>] </a:t>
            </a:r>
            <a:r>
              <a:rPr lang="en-US" sz="1600" b="1" dirty="0" smtClean="0">
                <a:latin typeface="Courier New" pitchFamily="49" charset="0"/>
              </a:rPr>
              <a:t>real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A[</a:t>
            </a:r>
            <a:r>
              <a:rPr lang="en-US" sz="1600" dirty="0" err="1" smtClean="0">
                <a:latin typeface="Courier New" pitchFamily="49" charset="0"/>
              </a:rPr>
              <a:t>LastRow</a:t>
            </a:r>
            <a:r>
              <a:rPr lang="en-US" sz="1600" dirty="0" smtClean="0">
                <a:latin typeface="Courier New" pitchFamily="49" charset="0"/>
              </a:rPr>
              <a:t>] = 1.0;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do</a:t>
            </a:r>
            <a:r>
              <a:rPr lang="en-US" sz="1600" dirty="0" smtClean="0">
                <a:latin typeface="Courier New" pitchFamily="49" charset="0"/>
              </a:rPr>
              <a:t> {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1600" dirty="0" smtClean="0">
                <a:latin typeface="Courier New" pitchFamily="49" charset="0"/>
              </a:rPr>
              <a:t>  [</a:t>
            </a:r>
            <a:r>
              <a:rPr lang="en-US" sz="1600" dirty="0" err="1" smtClean="0">
                <a:latin typeface="Courier New" pitchFamily="49" charset="0"/>
              </a:rPr>
              <a:t>ind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in</a:t>
            </a:r>
            <a:r>
              <a:rPr lang="en-US" sz="1600" dirty="0" smtClean="0">
                <a:latin typeface="Courier New" pitchFamily="49" charset="0"/>
              </a:rPr>
              <a:t> D] Temp(</a:t>
            </a:r>
            <a:r>
              <a:rPr lang="en-US" sz="1600" dirty="0" err="1" smtClean="0">
                <a:latin typeface="Courier New" pitchFamily="49" charset="0"/>
              </a:rPr>
              <a:t>ind</a:t>
            </a:r>
            <a:r>
              <a:rPr lang="en-US" sz="1600" dirty="0" smtClean="0">
                <a:latin typeface="Courier New" pitchFamily="49" charset="0"/>
              </a:rPr>
              <a:t>) = (+ reduce [off in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 charset="0"/>
              </a:rPr>
              <a:t>offSet</a:t>
            </a:r>
            <a:r>
              <a:rPr lang="en-US" sz="1600" dirty="0" smtClean="0">
                <a:latin typeface="Courier New" pitchFamily="49" charset="0"/>
              </a:rPr>
              <a:t>] A(</a:t>
            </a:r>
            <a:r>
              <a:rPr lang="en-US" sz="1600" dirty="0" err="1" smtClean="0">
                <a:latin typeface="Courier New" pitchFamily="49" charset="0"/>
              </a:rPr>
              <a:t>ind</a:t>
            </a:r>
            <a:r>
              <a:rPr lang="en-US" sz="1600" dirty="0" smtClean="0">
                <a:latin typeface="Courier New" pitchFamily="49" charset="0"/>
              </a:rPr>
              <a:t> + off))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1600" dirty="0" smtClean="0">
                <a:latin typeface="Courier New" pitchFamily="49" charset="0"/>
              </a:rPr>
              <a:t>                        /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 charset="0"/>
              </a:rPr>
              <a:t>offSet.numIndices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delta = max </a:t>
            </a:r>
            <a:r>
              <a:rPr lang="en-US" sz="1600" b="1" dirty="0" smtClean="0">
                <a:latin typeface="Courier New" pitchFamily="49" charset="0"/>
              </a:rPr>
              <a:t>reduce</a:t>
            </a:r>
            <a:r>
              <a:rPr lang="en-US" sz="1600" dirty="0" smtClean="0">
                <a:latin typeface="Courier New" pitchFamily="49" charset="0"/>
              </a:rPr>
              <a:t> abs(A[D] - Temp[D]);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A[D] = Temp[D];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} </a:t>
            </a:r>
            <a:r>
              <a:rPr lang="en-US" sz="1600" b="1" dirty="0" smtClean="0">
                <a:latin typeface="Courier New" pitchFamily="49" charset="0"/>
              </a:rPr>
              <a:t>while</a:t>
            </a:r>
            <a:r>
              <a:rPr lang="en-US" sz="1600" dirty="0" smtClean="0">
                <a:latin typeface="Courier New" pitchFamily="49" charset="0"/>
              </a:rPr>
              <a:t> (delta &gt; epsilon);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err="1" smtClean="0">
                <a:latin typeface="Courier New" pitchFamily="49" charset="0"/>
              </a:rPr>
              <a:t>writeln</a:t>
            </a:r>
            <a:r>
              <a:rPr lang="en-US" sz="1600" dirty="0" smtClean="0">
                <a:latin typeface="Courier New" pitchFamily="49" charset="0"/>
              </a:rPr>
              <a:t>(A);</a:t>
            </a:r>
          </a:p>
        </p:txBody>
      </p:sp>
      <p:sp>
        <p:nvSpPr>
          <p:cNvPr id="139268" name="Rectangle 3"/>
          <p:cNvSpPr>
            <a:spLocks noGrp="1" noChangeArrowheads="1"/>
          </p:cNvSpPr>
          <p:nvPr>
            <p:ph type="title"/>
          </p:nvPr>
        </p:nvSpPr>
        <p:spPr>
          <a:xfrm>
            <a:off x="212725" y="493713"/>
            <a:ext cx="8705850" cy="46037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Heat Transfer in Chapel (sparse offsets version)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Other HPCS Languages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Heat Transfer in Pictures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755900" y="1600200"/>
            <a:ext cx="1981200" cy="1981200"/>
            <a:chOff x="1344" y="960"/>
            <a:chExt cx="768" cy="768"/>
          </a:xfrm>
        </p:grpSpPr>
        <p:sp>
          <p:nvSpPr>
            <p:cNvPr id="128039" name="Rectangle 4"/>
            <p:cNvSpPr>
              <a:spLocks noChangeArrowheads="1"/>
            </p:cNvSpPr>
            <p:nvPr/>
          </p:nvSpPr>
          <p:spPr bwMode="auto">
            <a:xfrm>
              <a:off x="1344" y="960"/>
              <a:ext cx="768" cy="768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40" name="Line 5"/>
            <p:cNvSpPr>
              <a:spLocks noChangeShapeType="1"/>
            </p:cNvSpPr>
            <p:nvPr/>
          </p:nvSpPr>
          <p:spPr bwMode="auto">
            <a:xfrm>
              <a:off x="1536" y="960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41" name="Line 6"/>
            <p:cNvSpPr>
              <a:spLocks noChangeShapeType="1"/>
            </p:cNvSpPr>
            <p:nvPr/>
          </p:nvSpPr>
          <p:spPr bwMode="auto">
            <a:xfrm>
              <a:off x="1440" y="960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42" name="Line 7"/>
            <p:cNvSpPr>
              <a:spLocks noChangeShapeType="1"/>
            </p:cNvSpPr>
            <p:nvPr/>
          </p:nvSpPr>
          <p:spPr bwMode="auto">
            <a:xfrm>
              <a:off x="1632" y="960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43" name="Line 8"/>
            <p:cNvSpPr>
              <a:spLocks noChangeShapeType="1"/>
            </p:cNvSpPr>
            <p:nvPr/>
          </p:nvSpPr>
          <p:spPr bwMode="auto">
            <a:xfrm>
              <a:off x="1728" y="960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44" name="Line 9"/>
            <p:cNvSpPr>
              <a:spLocks noChangeShapeType="1"/>
            </p:cNvSpPr>
            <p:nvPr/>
          </p:nvSpPr>
          <p:spPr bwMode="auto">
            <a:xfrm>
              <a:off x="1824" y="960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45" name="Line 10"/>
            <p:cNvSpPr>
              <a:spLocks noChangeShapeType="1"/>
            </p:cNvSpPr>
            <p:nvPr/>
          </p:nvSpPr>
          <p:spPr bwMode="auto">
            <a:xfrm>
              <a:off x="1920" y="960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46" name="Line 11"/>
            <p:cNvSpPr>
              <a:spLocks noChangeShapeType="1"/>
            </p:cNvSpPr>
            <p:nvPr/>
          </p:nvSpPr>
          <p:spPr bwMode="auto">
            <a:xfrm>
              <a:off x="2016" y="960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47" name="Line 12"/>
            <p:cNvSpPr>
              <a:spLocks noChangeShapeType="1"/>
            </p:cNvSpPr>
            <p:nvPr/>
          </p:nvSpPr>
          <p:spPr bwMode="auto">
            <a:xfrm>
              <a:off x="1344" y="1152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48" name="Line 13"/>
            <p:cNvSpPr>
              <a:spLocks noChangeShapeType="1"/>
            </p:cNvSpPr>
            <p:nvPr/>
          </p:nvSpPr>
          <p:spPr bwMode="auto">
            <a:xfrm>
              <a:off x="1344" y="105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49" name="Line 14"/>
            <p:cNvSpPr>
              <a:spLocks noChangeShapeType="1"/>
            </p:cNvSpPr>
            <p:nvPr/>
          </p:nvSpPr>
          <p:spPr bwMode="auto">
            <a:xfrm>
              <a:off x="1344" y="1248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50" name="Line 15"/>
            <p:cNvSpPr>
              <a:spLocks noChangeShapeType="1"/>
            </p:cNvSpPr>
            <p:nvPr/>
          </p:nvSpPr>
          <p:spPr bwMode="auto">
            <a:xfrm>
              <a:off x="1344" y="1344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51" name="Line 16"/>
            <p:cNvSpPr>
              <a:spLocks noChangeShapeType="1"/>
            </p:cNvSpPr>
            <p:nvPr/>
          </p:nvSpPr>
          <p:spPr bwMode="auto">
            <a:xfrm>
              <a:off x="1344" y="1440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52" name="Line 17"/>
            <p:cNvSpPr>
              <a:spLocks noChangeShapeType="1"/>
            </p:cNvSpPr>
            <p:nvPr/>
          </p:nvSpPr>
          <p:spPr bwMode="auto">
            <a:xfrm>
              <a:off x="1344" y="153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53" name="Line 18"/>
            <p:cNvSpPr>
              <a:spLocks noChangeShapeType="1"/>
            </p:cNvSpPr>
            <p:nvPr/>
          </p:nvSpPr>
          <p:spPr bwMode="auto">
            <a:xfrm>
              <a:off x="1344" y="1632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8005" name="Text Box 19"/>
          <p:cNvSpPr txBox="1">
            <a:spLocks noChangeArrowheads="1"/>
          </p:cNvSpPr>
          <p:nvPr/>
        </p:nvSpPr>
        <p:spPr bwMode="auto">
          <a:xfrm>
            <a:off x="2298700" y="1371600"/>
            <a:ext cx="423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en-US" sz="2000" i="1">
                <a:latin typeface="Palatino" pitchFamily="18" charset="0"/>
              </a:rPr>
              <a:t>A:</a:t>
            </a:r>
            <a:endParaRPr lang="en-US" sz="2000">
              <a:latin typeface="Courier New" pitchFamily="49" charset="0"/>
            </a:endParaRPr>
          </a:p>
        </p:txBody>
      </p:sp>
      <p:sp>
        <p:nvSpPr>
          <p:cNvPr id="128006" name="Rectangle 20"/>
          <p:cNvSpPr>
            <a:spLocks noChangeArrowheads="1"/>
          </p:cNvSpPr>
          <p:nvPr/>
        </p:nvSpPr>
        <p:spPr bwMode="auto">
          <a:xfrm>
            <a:off x="2755900" y="3581400"/>
            <a:ext cx="1981200" cy="3048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r>
              <a:rPr lang="en-US" sz="1600" b="1">
                <a:solidFill>
                  <a:schemeClr val="bg1"/>
                </a:solidFill>
              </a:rPr>
              <a:t>1.0</a:t>
            </a:r>
          </a:p>
        </p:txBody>
      </p:sp>
      <p:sp>
        <p:nvSpPr>
          <p:cNvPr id="128007" name="Rectangle 21"/>
          <p:cNvSpPr>
            <a:spLocks noChangeArrowheads="1"/>
          </p:cNvSpPr>
          <p:nvPr/>
        </p:nvSpPr>
        <p:spPr bwMode="auto">
          <a:xfrm>
            <a:off x="1863725" y="4876800"/>
            <a:ext cx="457200" cy="4572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28008" name="Rectangle 22"/>
          <p:cNvSpPr>
            <a:spLocks noChangeArrowheads="1"/>
          </p:cNvSpPr>
          <p:nvPr/>
        </p:nvSpPr>
        <p:spPr bwMode="auto">
          <a:xfrm>
            <a:off x="1863725" y="5334000"/>
            <a:ext cx="457200" cy="45720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28009" name="Rectangle 23"/>
          <p:cNvSpPr>
            <a:spLocks noChangeArrowheads="1"/>
          </p:cNvSpPr>
          <p:nvPr/>
        </p:nvSpPr>
        <p:spPr bwMode="auto">
          <a:xfrm>
            <a:off x="1863725" y="4419600"/>
            <a:ext cx="457200" cy="45720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28010" name="Rectangle 24"/>
          <p:cNvSpPr>
            <a:spLocks noChangeArrowheads="1"/>
          </p:cNvSpPr>
          <p:nvPr/>
        </p:nvSpPr>
        <p:spPr bwMode="auto">
          <a:xfrm>
            <a:off x="1406525" y="4876800"/>
            <a:ext cx="457200" cy="45720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28011" name="Rectangle 25"/>
          <p:cNvSpPr>
            <a:spLocks noChangeArrowheads="1"/>
          </p:cNvSpPr>
          <p:nvPr/>
        </p:nvSpPr>
        <p:spPr bwMode="auto">
          <a:xfrm>
            <a:off x="2320925" y="4876800"/>
            <a:ext cx="457200" cy="45720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28012" name="Rectangle 26"/>
          <p:cNvSpPr>
            <a:spLocks noChangeArrowheads="1"/>
          </p:cNvSpPr>
          <p:nvPr/>
        </p:nvSpPr>
        <p:spPr bwMode="auto">
          <a:xfrm>
            <a:off x="5978525" y="5334000"/>
            <a:ext cx="457200" cy="4572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28013" name="Rectangle 27"/>
          <p:cNvSpPr>
            <a:spLocks noChangeArrowheads="1"/>
          </p:cNvSpPr>
          <p:nvPr/>
        </p:nvSpPr>
        <p:spPr bwMode="auto">
          <a:xfrm>
            <a:off x="5978525" y="4419600"/>
            <a:ext cx="457200" cy="4572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28014" name="Rectangle 28"/>
          <p:cNvSpPr>
            <a:spLocks noChangeArrowheads="1"/>
          </p:cNvSpPr>
          <p:nvPr/>
        </p:nvSpPr>
        <p:spPr bwMode="auto">
          <a:xfrm>
            <a:off x="5521325" y="4876800"/>
            <a:ext cx="457200" cy="4572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28015" name="Rectangle 29"/>
          <p:cNvSpPr>
            <a:spLocks noChangeArrowheads="1"/>
          </p:cNvSpPr>
          <p:nvPr/>
        </p:nvSpPr>
        <p:spPr bwMode="auto">
          <a:xfrm>
            <a:off x="6435725" y="4876800"/>
            <a:ext cx="457200" cy="4572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28016" name="Rectangle 30"/>
          <p:cNvSpPr>
            <a:spLocks noChangeArrowheads="1"/>
          </p:cNvSpPr>
          <p:nvPr/>
        </p:nvSpPr>
        <p:spPr bwMode="auto">
          <a:xfrm>
            <a:off x="5978525" y="4876800"/>
            <a:ext cx="457200" cy="457200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2755900" y="1371600"/>
            <a:ext cx="1981200" cy="152400"/>
            <a:chOff x="2112" y="672"/>
            <a:chExt cx="1248" cy="96"/>
          </a:xfrm>
        </p:grpSpPr>
        <p:sp>
          <p:nvSpPr>
            <p:cNvPr id="128036" name="Line 32"/>
            <p:cNvSpPr>
              <a:spLocks noChangeShapeType="1"/>
            </p:cNvSpPr>
            <p:nvPr/>
          </p:nvSpPr>
          <p:spPr bwMode="auto">
            <a:xfrm>
              <a:off x="2112" y="67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128037" name="Line 33"/>
            <p:cNvSpPr>
              <a:spLocks noChangeShapeType="1"/>
            </p:cNvSpPr>
            <p:nvPr/>
          </p:nvSpPr>
          <p:spPr bwMode="auto">
            <a:xfrm>
              <a:off x="2112" y="720"/>
              <a:ext cx="12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128038" name="Line 34"/>
            <p:cNvSpPr>
              <a:spLocks noChangeShapeType="1"/>
            </p:cNvSpPr>
            <p:nvPr/>
          </p:nvSpPr>
          <p:spPr bwMode="auto">
            <a:xfrm>
              <a:off x="3360" y="67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</p:grpSp>
      <p:sp>
        <p:nvSpPr>
          <p:cNvPr id="128018" name="Text Box 35"/>
          <p:cNvSpPr txBox="1">
            <a:spLocks noChangeArrowheads="1"/>
          </p:cNvSpPr>
          <p:nvPr/>
        </p:nvSpPr>
        <p:spPr bwMode="auto">
          <a:xfrm>
            <a:off x="3594100" y="1143000"/>
            <a:ext cx="282575" cy="333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n</a:t>
            </a: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 rot="5400000">
            <a:off x="3975100" y="2514600"/>
            <a:ext cx="1981200" cy="152400"/>
            <a:chOff x="2112" y="672"/>
            <a:chExt cx="1248" cy="96"/>
          </a:xfrm>
        </p:grpSpPr>
        <p:sp>
          <p:nvSpPr>
            <p:cNvPr id="128033" name="Line 37"/>
            <p:cNvSpPr>
              <a:spLocks noChangeShapeType="1"/>
            </p:cNvSpPr>
            <p:nvPr/>
          </p:nvSpPr>
          <p:spPr bwMode="auto">
            <a:xfrm>
              <a:off x="2112" y="67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128034" name="Line 38"/>
            <p:cNvSpPr>
              <a:spLocks noChangeShapeType="1"/>
            </p:cNvSpPr>
            <p:nvPr/>
          </p:nvSpPr>
          <p:spPr bwMode="auto">
            <a:xfrm>
              <a:off x="2112" y="720"/>
              <a:ext cx="12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128035" name="Line 39"/>
            <p:cNvSpPr>
              <a:spLocks noChangeShapeType="1"/>
            </p:cNvSpPr>
            <p:nvPr/>
          </p:nvSpPr>
          <p:spPr bwMode="auto">
            <a:xfrm>
              <a:off x="3360" y="67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</p:grpSp>
      <p:sp>
        <p:nvSpPr>
          <p:cNvPr id="128020" name="Text Box 40"/>
          <p:cNvSpPr txBox="1">
            <a:spLocks noChangeArrowheads="1"/>
          </p:cNvSpPr>
          <p:nvPr/>
        </p:nvSpPr>
        <p:spPr bwMode="auto">
          <a:xfrm>
            <a:off x="4965700" y="2409825"/>
            <a:ext cx="282575" cy="333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n</a:t>
            </a:r>
          </a:p>
        </p:txBody>
      </p:sp>
      <p:sp>
        <p:nvSpPr>
          <p:cNvPr id="128021" name="Text Box 41"/>
          <p:cNvSpPr txBox="1">
            <a:spLocks noChangeArrowheads="1"/>
          </p:cNvSpPr>
          <p:nvPr/>
        </p:nvSpPr>
        <p:spPr bwMode="auto">
          <a:xfrm>
            <a:off x="546100" y="4559300"/>
            <a:ext cx="631825" cy="10033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6000">
                <a:cs typeface="Arial" charset="0"/>
                <a:sym typeface="Symbol" pitchFamily="18" charset="2"/>
              </a:rPr>
              <a:t></a:t>
            </a:r>
            <a:endParaRPr lang="en-US" sz="6000"/>
          </a:p>
        </p:txBody>
      </p:sp>
      <p:sp>
        <p:nvSpPr>
          <p:cNvPr id="128022" name="AutoShape 42"/>
          <p:cNvSpPr>
            <a:spLocks/>
          </p:cNvSpPr>
          <p:nvPr/>
        </p:nvSpPr>
        <p:spPr bwMode="auto">
          <a:xfrm>
            <a:off x="1254125" y="4343400"/>
            <a:ext cx="76200" cy="1447800"/>
          </a:xfrm>
          <a:prstGeom prst="leftBracket">
            <a:avLst>
              <a:gd name="adj" fmla="val 158333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28023" name="AutoShape 43"/>
          <p:cNvSpPr>
            <a:spLocks/>
          </p:cNvSpPr>
          <p:nvPr/>
        </p:nvSpPr>
        <p:spPr bwMode="auto">
          <a:xfrm>
            <a:off x="2854325" y="4343400"/>
            <a:ext cx="76200" cy="1447800"/>
          </a:xfrm>
          <a:prstGeom prst="rightBracket">
            <a:avLst>
              <a:gd name="adj" fmla="val 158333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28024" name="Text Box 44"/>
          <p:cNvSpPr txBox="1">
            <a:spLocks noChangeArrowheads="1"/>
          </p:cNvSpPr>
          <p:nvPr/>
        </p:nvSpPr>
        <p:spPr bwMode="auto">
          <a:xfrm>
            <a:off x="3082925" y="4772025"/>
            <a:ext cx="812800" cy="6381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600">
                <a:cs typeface="Arial" charset="0"/>
                <a:sym typeface="Symbol" pitchFamily="18" charset="2"/>
              </a:rPr>
              <a:t> 4</a:t>
            </a:r>
            <a:endParaRPr lang="en-US" sz="3600"/>
          </a:p>
        </p:txBody>
      </p:sp>
      <p:sp>
        <p:nvSpPr>
          <p:cNvPr id="128025" name="AutoShape 45"/>
          <p:cNvSpPr>
            <a:spLocks noChangeArrowheads="1"/>
          </p:cNvSpPr>
          <p:nvPr/>
        </p:nvSpPr>
        <p:spPr bwMode="auto">
          <a:xfrm>
            <a:off x="3997325" y="4876800"/>
            <a:ext cx="1295400" cy="457200"/>
          </a:xfrm>
          <a:custGeom>
            <a:avLst/>
            <a:gdLst>
              <a:gd name="T0" fmla="*/ 971550 w 21600"/>
              <a:gd name="T1" fmla="*/ 0 h 21600"/>
              <a:gd name="T2" fmla="*/ 0 w 21600"/>
              <a:gd name="T3" fmla="*/ 228600 h 21600"/>
              <a:gd name="T4" fmla="*/ 971550 w 21600"/>
              <a:gd name="T5" fmla="*/ 457200 h 21600"/>
              <a:gd name="T6" fmla="*/ 12954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28026" name="Rectangle 46"/>
          <p:cNvSpPr>
            <a:spLocks noChangeArrowheads="1"/>
          </p:cNvSpPr>
          <p:nvPr/>
        </p:nvSpPr>
        <p:spPr bwMode="auto">
          <a:xfrm>
            <a:off x="3251200" y="2095500"/>
            <a:ext cx="244475" cy="244475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28027" name="Rectangle 47"/>
          <p:cNvSpPr>
            <a:spLocks noChangeArrowheads="1"/>
          </p:cNvSpPr>
          <p:nvPr/>
        </p:nvSpPr>
        <p:spPr bwMode="auto">
          <a:xfrm>
            <a:off x="3749675" y="2095500"/>
            <a:ext cx="244475" cy="244475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28028" name="Rectangle 48"/>
          <p:cNvSpPr>
            <a:spLocks noChangeArrowheads="1"/>
          </p:cNvSpPr>
          <p:nvPr/>
        </p:nvSpPr>
        <p:spPr bwMode="auto">
          <a:xfrm>
            <a:off x="3498850" y="1847850"/>
            <a:ext cx="244475" cy="244475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28029" name="Rectangle 49"/>
          <p:cNvSpPr>
            <a:spLocks noChangeArrowheads="1"/>
          </p:cNvSpPr>
          <p:nvPr/>
        </p:nvSpPr>
        <p:spPr bwMode="auto">
          <a:xfrm>
            <a:off x="3498850" y="2339975"/>
            <a:ext cx="244475" cy="244475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28030" name="Rectangle 50"/>
          <p:cNvSpPr>
            <a:spLocks noChangeArrowheads="1"/>
          </p:cNvSpPr>
          <p:nvPr/>
        </p:nvSpPr>
        <p:spPr bwMode="auto">
          <a:xfrm>
            <a:off x="3495675" y="2095500"/>
            <a:ext cx="254000" cy="244475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28031" name="Freeform 51"/>
          <p:cNvSpPr>
            <a:spLocks/>
          </p:cNvSpPr>
          <p:nvPr/>
        </p:nvSpPr>
        <p:spPr bwMode="auto">
          <a:xfrm>
            <a:off x="6337300" y="1828800"/>
            <a:ext cx="1587500" cy="3886200"/>
          </a:xfrm>
          <a:custGeom>
            <a:avLst/>
            <a:gdLst>
              <a:gd name="T0" fmla="*/ 528 w 1000"/>
              <a:gd name="T1" fmla="*/ 2448 h 2448"/>
              <a:gd name="T2" fmla="*/ 912 w 1000"/>
              <a:gd name="T3" fmla="*/ 1104 h 2448"/>
              <a:gd name="T4" fmla="*/ 0 w 1000"/>
              <a:gd name="T5" fmla="*/ 0 h 2448"/>
              <a:gd name="T6" fmla="*/ 0 60000 65536"/>
              <a:gd name="T7" fmla="*/ 0 60000 65536"/>
              <a:gd name="T8" fmla="*/ 0 60000 65536"/>
              <a:gd name="T9" fmla="*/ 0 w 1000"/>
              <a:gd name="T10" fmla="*/ 0 h 2448"/>
              <a:gd name="T11" fmla="*/ 1000 w 1000"/>
              <a:gd name="T12" fmla="*/ 2448 h 2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448">
                <a:moveTo>
                  <a:pt x="528" y="2448"/>
                </a:moveTo>
                <a:cubicBezTo>
                  <a:pt x="764" y="1980"/>
                  <a:pt x="1000" y="1512"/>
                  <a:pt x="912" y="1104"/>
                </a:cubicBezTo>
                <a:cubicBezTo>
                  <a:pt x="824" y="696"/>
                  <a:pt x="412" y="348"/>
                  <a:pt x="0" y="0"/>
                </a:cubicBez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  <p:txBody>
          <a:bodyPr lIns="90488" tIns="44450" rIns="90488" bIns="44450" anchor="ctr"/>
          <a:lstStyle/>
          <a:p>
            <a:endParaRPr lang="en-US"/>
          </a:p>
        </p:txBody>
      </p:sp>
      <p:sp>
        <p:nvSpPr>
          <p:cNvPr id="128032" name="Text Box 52"/>
          <p:cNvSpPr txBox="1">
            <a:spLocks noChangeArrowheads="1"/>
          </p:cNvSpPr>
          <p:nvPr/>
        </p:nvSpPr>
        <p:spPr bwMode="auto">
          <a:xfrm>
            <a:off x="7162800" y="2286000"/>
            <a:ext cx="1828800" cy="6381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1800"/>
              <a:t>repeat until max change &lt; </a:t>
            </a:r>
            <a:r>
              <a:rPr lang="en-US" sz="1800">
                <a:sym typeface="Symbol" pitchFamily="18" charset="2"/>
              </a:rPr>
              <a:t></a:t>
            </a:r>
            <a:endParaRPr 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X10 in a Nutshell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Heavily influenced by Java, </a:t>
            </a:r>
            <a:r>
              <a:rPr lang="en-US" dirty="0" err="1" smtClean="0"/>
              <a:t>Scala</a:t>
            </a:r>
            <a:endParaRPr lang="en-US" dirty="0" smtClean="0"/>
          </a:p>
          <a:p>
            <a:pPr lvl="1"/>
            <a:r>
              <a:rPr lang="en-US" dirty="0" smtClean="0"/>
              <a:t>emphasis on type safety, OOP design, small core language</a:t>
            </a:r>
          </a:p>
          <a:p>
            <a:pPr lvl="1"/>
            <a:r>
              <a:rPr lang="en-US" dirty="0" smtClean="0"/>
              <a:t>also ZPL: support for global-view domains and arrays</a:t>
            </a:r>
          </a:p>
          <a:p>
            <a:r>
              <a:rPr lang="en-US" dirty="0" smtClean="0"/>
              <a:t>Similar concepts to what you’ve heard about today in Chapel</a:t>
            </a:r>
          </a:p>
          <a:p>
            <a:pPr lvl="1"/>
            <a:r>
              <a:rPr lang="en-US" dirty="0" smtClean="0"/>
              <a:t>yet a fairly different syntax and design aesthetic</a:t>
            </a:r>
          </a:p>
          <a:p>
            <a:r>
              <a:rPr lang="en-US" dirty="0" smtClean="0"/>
              <a:t>Main differences from Chapel</a:t>
            </a:r>
          </a:p>
          <a:p>
            <a:r>
              <a:rPr lang="en-US" dirty="0" smtClean="0"/>
              <a:t>For more information:</a:t>
            </a:r>
          </a:p>
          <a:p>
            <a:pPr lvl="1"/>
            <a:r>
              <a:rPr lang="en-US" dirty="0" smtClean="0">
                <a:hlinkClick r:id="rId3"/>
              </a:rPr>
              <a:t>http://x10-lang.org/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4"/>
              </a:rPr>
              <a:t>http://sf.net/projects/x10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5"/>
              </a:rPr>
              <a:t>http://dist.codehaus.org/</a:t>
            </a:r>
            <a:endParaRPr lang="en-US" dirty="0" smtClean="0"/>
          </a:p>
          <a:p>
            <a:pPr lvl="1"/>
            <a:r>
              <a:rPr lang="en-US" sz="1800" dirty="0" smtClean="0">
                <a:hlinkClick r:id="rId6"/>
              </a:rPr>
              <a:t>http://dist.codehaus.org/x10/documentation/presentations/UWMay2010.pdf</a:t>
            </a:r>
            <a:endParaRPr lang="en-US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X10: Similarities to Chapel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PGAS memory model</a:t>
            </a:r>
          </a:p>
          <a:p>
            <a:pPr lvl="1" eaLnBrk="1" hangingPunct="1"/>
            <a:r>
              <a:rPr lang="en-US" dirty="0" smtClean="0"/>
              <a:t>plus, language concepts for referring to realms of locality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dirty="0" smtClean="0"/>
              <a:t>more dynamic (“post-SPMD”) execution model</a:t>
            </a:r>
          </a:p>
          <a:p>
            <a:pPr lvl="1" eaLnBrk="1" hangingPunct="1"/>
            <a:r>
              <a:rPr lang="en-US" dirty="0" smtClean="0"/>
              <a:t>one logical task executes main()</a:t>
            </a:r>
          </a:p>
          <a:p>
            <a:pPr lvl="1" eaLnBrk="1" hangingPunct="1"/>
            <a:r>
              <a:rPr lang="en-US" dirty="0" smtClean="0"/>
              <a:t>any task can create additional tasks--local or remote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dirty="0" smtClean="0"/>
              <a:t>global-view data structures</a:t>
            </a:r>
          </a:p>
          <a:p>
            <a:pPr lvl="1" eaLnBrk="1" hangingPunct="1"/>
            <a:r>
              <a:rPr lang="en-US" dirty="0" smtClean="0"/>
              <a:t>ability to declare and access distributed arrays holistically rather than piecemeal</a:t>
            </a:r>
          </a:p>
          <a:p>
            <a:pPr lvl="1" eaLnBrk="1" hangingPunct="1"/>
            <a:endParaRPr lang="en-US" sz="800" dirty="0" smtClean="0"/>
          </a:p>
          <a:p>
            <a:r>
              <a:rPr lang="en-US" i="1" dirty="0" smtClean="0"/>
              <a:t>many</a:t>
            </a:r>
            <a:r>
              <a:rPr lang="en-US" dirty="0" smtClean="0"/>
              <a:t> similar concepts, often with different names/semantics</a:t>
            </a:r>
          </a:p>
          <a:p>
            <a:pPr lvl="1"/>
            <a:r>
              <a:rPr lang="en-US" dirty="0" smtClean="0"/>
              <a:t>tasks vs. tasks</a:t>
            </a:r>
          </a:p>
          <a:p>
            <a:pPr lvl="1"/>
            <a:r>
              <a:rPr lang="en-US" dirty="0" smtClean="0"/>
              <a:t>places vs. locales</a:t>
            </a:r>
          </a:p>
          <a:p>
            <a:pPr lvl="1"/>
            <a:r>
              <a:rPr lang="en-US" dirty="0" smtClean="0"/>
              <a:t>‘at’ vs. ‘on’</a:t>
            </a:r>
          </a:p>
          <a:p>
            <a:pPr lvl="1"/>
            <a:r>
              <a:rPr lang="en-US" dirty="0" smtClean="0"/>
              <a:t>‘</a:t>
            </a:r>
            <a:r>
              <a:rPr lang="en-US" dirty="0" err="1" smtClean="0"/>
              <a:t>ateach</a:t>
            </a:r>
            <a:r>
              <a:rPr lang="en-US" dirty="0" smtClean="0"/>
              <a:t>’ </a:t>
            </a:r>
            <a:r>
              <a:rPr lang="en-US" dirty="0" err="1" smtClean="0"/>
              <a:t>vs’</a:t>
            </a:r>
            <a:r>
              <a:rPr lang="en-US" dirty="0" smtClean="0"/>
              <a:t> ‘</a:t>
            </a:r>
            <a:r>
              <a:rPr lang="en-US" dirty="0" err="1" smtClean="0"/>
              <a:t>coforall</a:t>
            </a:r>
            <a:r>
              <a:rPr lang="en-US" dirty="0" smtClean="0"/>
              <a:t>’ + ‘on’</a:t>
            </a:r>
          </a:p>
          <a:p>
            <a:pPr lvl="1"/>
            <a:r>
              <a:rPr lang="en-US" dirty="0" smtClean="0"/>
              <a:t>‘</a:t>
            </a:r>
            <a:r>
              <a:rPr lang="en-US" dirty="0" err="1" smtClean="0"/>
              <a:t>async</a:t>
            </a:r>
            <a:r>
              <a:rPr lang="en-US" dirty="0" smtClean="0"/>
              <a:t>’ vs. ‘begin’</a:t>
            </a:r>
          </a:p>
          <a:p>
            <a:pPr lvl="1"/>
            <a:r>
              <a:rPr lang="en-US" dirty="0" smtClean="0"/>
              <a:t>‘finish’ vs. ‘sync’</a:t>
            </a:r>
            <a:br>
              <a:rPr lang="en-US" dirty="0" smtClean="0"/>
            </a:br>
            <a:r>
              <a:rPr lang="en-US" dirty="0" smtClean="0"/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X10: Differences from Chapel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X10:</a:t>
            </a:r>
          </a:p>
          <a:p>
            <a:pPr lvl="1" eaLnBrk="1" hangingPunct="1"/>
            <a:r>
              <a:rPr lang="en-US" dirty="0" smtClean="0"/>
              <a:t>takes a purer object-oriented approach</a:t>
            </a:r>
          </a:p>
          <a:p>
            <a:pPr lvl="2"/>
            <a:r>
              <a:rPr lang="en-US" dirty="0" smtClean="0"/>
              <a:t>for example, arrays have reference rather than value semantics</a:t>
            </a:r>
          </a:p>
          <a:p>
            <a:pPr lvl="3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 = B;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// alias or copy if A and B are arrays?</a:t>
            </a:r>
            <a:endParaRPr lang="en-US" dirty="0" smtClean="0"/>
          </a:p>
          <a:p>
            <a:pPr lvl="2" eaLnBrk="1" hangingPunct="1"/>
            <a:r>
              <a:rPr lang="en-US" dirty="0" smtClean="0"/>
              <a:t>based on Java/</a:t>
            </a:r>
            <a:r>
              <a:rPr lang="en-US" dirty="0" err="1" smtClean="0"/>
              <a:t>Scala</a:t>
            </a:r>
            <a:r>
              <a:rPr lang="en-US" dirty="0" smtClean="0"/>
              <a:t> rather than </a:t>
            </a:r>
            <a:r>
              <a:rPr lang="en-US" i="1" dirty="0" err="1" smtClean="0"/>
              <a:t>ab</a:t>
            </a:r>
            <a:r>
              <a:rPr lang="en-US" i="1" dirty="0" smtClean="0"/>
              <a:t> initio</a:t>
            </a:r>
          </a:p>
          <a:p>
            <a:pPr lvl="3"/>
            <a:r>
              <a:rPr lang="en-US" dirty="0" smtClean="0"/>
              <a:t>reflects IBM’s customer base relative to Cray’s</a:t>
            </a:r>
          </a:p>
          <a:p>
            <a:pPr lvl="1" eaLnBrk="1" hangingPunct="1"/>
            <a:r>
              <a:rPr lang="en-US" dirty="0" smtClean="0"/>
              <a:t>a bit more minimalist and purer</a:t>
            </a:r>
          </a:p>
          <a:p>
            <a:pPr lvl="2" eaLnBrk="1" hangingPunct="1"/>
            <a:r>
              <a:rPr lang="en-US" dirty="0" smtClean="0"/>
              <a:t>e.g., less likely to add abstractions to the language if expressible using objects</a:t>
            </a:r>
          </a:p>
          <a:p>
            <a:pPr lvl="1"/>
            <a:r>
              <a:rPr lang="en-US" dirty="0" smtClean="0"/>
              <a:t>semantics distinguish between local and remote more strongly</a:t>
            </a:r>
          </a:p>
          <a:p>
            <a:pPr lvl="2"/>
            <a:r>
              <a:rPr lang="en-US" dirty="0" smtClean="0"/>
              <a:t>e.g., communication is more visible in the code</a:t>
            </a:r>
          </a:p>
          <a:p>
            <a:pPr lvl="2"/>
            <a:r>
              <a:rPr lang="en-US" dirty="0" smtClean="0"/>
              <a:t>e.g., some operations are not legal on remote objects</a:t>
            </a:r>
          </a:p>
          <a:p>
            <a:pPr lvl="2"/>
            <a:r>
              <a:rPr lang="en-US" dirty="0" smtClean="0"/>
              <a:t>reflect differing choices on </a:t>
            </a:r>
            <a:r>
              <a:rPr lang="en-US" dirty="0" err="1" smtClean="0"/>
              <a:t>orthogonality</a:t>
            </a:r>
            <a:r>
              <a:rPr lang="en-US" dirty="0" smtClean="0"/>
              <a:t> vs. performance/safety</a:t>
            </a:r>
          </a:p>
          <a:p>
            <a:pPr lvl="1" eaLnBrk="1" hangingPunct="1"/>
            <a:r>
              <a:rPr lang="en-US" dirty="0" smtClean="0"/>
              <a:t>has a stronger story for exceptions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sz="1000" dirty="0" smtClean="0"/>
          </a:p>
          <a:p>
            <a:pPr lvl="2" eaLnBrk="1" hangingPunct="1">
              <a:buFont typeface="Wingdings" pitchFamily="-11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10600" cy="4978400"/>
          </a:xfrm>
        </p:spPr>
        <p:txBody>
          <a:bodyPr/>
          <a:lstStyle/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HeatTransfer_v2 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BigD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makeBlock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([0..n+1, 0..n+1], 0);</a:t>
            </a:r>
          </a:p>
          <a:p>
            <a:pPr>
              <a:buNone/>
            </a:pP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D = BigD | ([1..n, 1..n] 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as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Region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LR = [0..0, 1..n] 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as Region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DistArray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make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BigD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,(p: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)=&gt;{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LR.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contains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(p) ? 1 : 0 });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Temp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DistArray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make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BigD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stencil_1((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):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(2)) 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at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A.dist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(x-1,y)) A(x-1,y)) +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(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at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A.dist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(x+1,y)) A(x+1,y)) +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A(x,y-1) + A(x,y+1)) / 4;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run() 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D_Base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Dist.makeUnique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D.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places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delta: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1.0;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finish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ateach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(z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D_Base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(p: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(2)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 | here)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Temp(p) = stencil_1(p);</a:t>
            </a:r>
          </a:p>
          <a:p>
            <a:pPr>
              <a:buNone/>
            </a:pPr>
            <a:r>
              <a:rPr lang="fr-FR" sz="1400" dirty="0" smtClean="0">
                <a:latin typeface="Courier New" pitchFamily="49" charset="0"/>
                <a:cs typeface="Courier New" pitchFamily="49" charset="0"/>
              </a:rPr>
              <a:t>      delta = </a:t>
            </a:r>
            <a:r>
              <a:rPr lang="fr-FR" sz="1400" dirty="0" err="1" smtClean="0">
                <a:latin typeface="Courier New" pitchFamily="49" charset="0"/>
                <a:cs typeface="Courier New" pitchFamily="49" charset="0"/>
              </a:rPr>
              <a:t>A.lift</a:t>
            </a:r>
            <a:r>
              <a:rPr lang="fr-FR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1400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fr-FR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sz="1400" dirty="0" err="1" smtClean="0">
                <a:latin typeface="Courier New" pitchFamily="49" charset="0"/>
                <a:cs typeface="Courier New" pitchFamily="49" charset="0"/>
              </a:rPr>
              <a:t>D.region</a:t>
            </a:r>
            <a:r>
              <a:rPr lang="fr-FR" sz="1400" dirty="0" smtClean="0">
                <a:latin typeface="Courier New" pitchFamily="49" charset="0"/>
                <a:cs typeface="Courier New" pitchFamily="49" charset="0"/>
              </a:rPr>
              <a:t>, (</a:t>
            </a:r>
            <a:r>
              <a:rPr lang="fr-FR" sz="1400" dirty="0" err="1" smtClean="0">
                <a:latin typeface="Courier New" pitchFamily="49" charset="0"/>
                <a:cs typeface="Courier New" pitchFamily="49" charset="0"/>
              </a:rPr>
              <a:t>x:</a:t>
            </a:r>
            <a:r>
              <a:rPr lang="fr-FR" sz="1400" b="1" dirty="0" err="1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fr-FR" sz="14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fr-FR" sz="1400" dirty="0" err="1" smtClean="0">
                <a:latin typeface="Courier New" pitchFamily="49" charset="0"/>
                <a:cs typeface="Courier New" pitchFamily="49" charset="0"/>
              </a:rPr>
              <a:t>y:</a:t>
            </a:r>
            <a:r>
              <a:rPr lang="fr-FR" sz="1400" b="1" dirty="0" err="1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fr-FR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fr-FR" sz="1400" dirty="0" smtClean="0">
                <a:latin typeface="Courier New" pitchFamily="49" charset="0"/>
                <a:cs typeface="Courier New" pitchFamily="49" charset="0"/>
              </a:rPr>
              <a:t>            =&gt;Math.abs(x-y))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.reduce(Math.max.(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), 0);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finish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ateach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(p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D) A(p) = Temp(p);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(delta &gt; epsilon);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139268" name="Rectangle 3"/>
          <p:cNvSpPr>
            <a:spLocks noGrp="1" noChangeArrowheads="1"/>
          </p:cNvSpPr>
          <p:nvPr>
            <p:ph type="title"/>
          </p:nvPr>
        </p:nvSpPr>
        <p:spPr>
          <a:xfrm>
            <a:off x="212725" y="493713"/>
            <a:ext cx="8705850" cy="46037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Heat Transfer in X10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229600" cy="4978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config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n = 6,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             </a:t>
            </a:r>
            <a:r>
              <a:rPr lang="en-US" sz="1600" dirty="0" smtClean="0">
                <a:latin typeface="Courier New" pitchFamily="49" charset="0"/>
              </a:rPr>
              <a:t>epsilon = 1.0e-5;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BigD</a:t>
            </a:r>
            <a:r>
              <a:rPr lang="en-US" sz="1600" dirty="0" smtClean="0">
                <a:latin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</a:rPr>
              <a:t>domain</a:t>
            </a:r>
            <a:r>
              <a:rPr lang="en-US" sz="1600" dirty="0" smtClean="0">
                <a:latin typeface="Courier New" pitchFamily="49" charset="0"/>
              </a:rPr>
              <a:t>(2) = [0..n+1, 0..n+1] </a:t>
            </a:r>
            <a:r>
              <a:rPr lang="en-US" sz="1600" b="1" dirty="0" err="1" smtClean="0">
                <a:latin typeface="Courier New" pitchFamily="49" charset="0"/>
              </a:rPr>
              <a:t>dmapped</a:t>
            </a:r>
            <a:r>
              <a:rPr lang="en-US" sz="1600" dirty="0" smtClean="0">
                <a:latin typeface="Courier New" pitchFamily="49" charset="0"/>
              </a:rPr>
              <a:t> Block,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       D: </a:t>
            </a:r>
            <a:r>
              <a:rPr lang="en-US" sz="1600" b="1" dirty="0" smtClean="0">
                <a:latin typeface="Courier New" pitchFamily="49" charset="0"/>
              </a:rPr>
              <a:t>subdomain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BigD</a:t>
            </a:r>
            <a:r>
              <a:rPr lang="en-US" sz="1600" dirty="0" smtClean="0">
                <a:latin typeface="Courier New" pitchFamily="49" charset="0"/>
              </a:rPr>
              <a:t>) = [1..n, 1..n],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</a:rPr>
              <a:t>LastRow</a:t>
            </a:r>
            <a:r>
              <a:rPr lang="en-US" sz="1600" dirty="0" smtClean="0">
                <a:latin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</a:rPr>
              <a:t>subdomain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BigD</a:t>
            </a:r>
            <a:r>
              <a:rPr lang="en-US" sz="1600" dirty="0" smtClean="0">
                <a:latin typeface="Courier New" pitchFamily="49" charset="0"/>
              </a:rPr>
              <a:t>) = </a:t>
            </a:r>
            <a:r>
              <a:rPr lang="en-US" sz="1600" dirty="0" err="1" smtClean="0">
                <a:latin typeface="Courier New" pitchFamily="49" charset="0"/>
              </a:rPr>
              <a:t>D.exterior</a:t>
            </a:r>
            <a:r>
              <a:rPr lang="en-US" sz="1600" dirty="0" smtClean="0">
                <a:latin typeface="Courier New" pitchFamily="49" charset="0"/>
              </a:rPr>
              <a:t>(1,0);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</a:rPr>
              <a:t> A, Temp : [</a:t>
            </a:r>
            <a:r>
              <a:rPr lang="en-US" sz="1600" dirty="0" err="1" smtClean="0">
                <a:latin typeface="Courier New" pitchFamily="49" charset="0"/>
              </a:rPr>
              <a:t>BigD</a:t>
            </a:r>
            <a:r>
              <a:rPr lang="en-US" sz="1600" dirty="0" smtClean="0">
                <a:latin typeface="Courier New" pitchFamily="49" charset="0"/>
              </a:rPr>
              <a:t>] </a:t>
            </a:r>
            <a:r>
              <a:rPr lang="en-US" sz="1600" b="1" dirty="0" smtClean="0">
                <a:latin typeface="Courier New" pitchFamily="49" charset="0"/>
              </a:rPr>
              <a:t>real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A[</a:t>
            </a:r>
            <a:r>
              <a:rPr lang="en-US" sz="1600" dirty="0" err="1" smtClean="0">
                <a:latin typeface="Courier New" pitchFamily="49" charset="0"/>
              </a:rPr>
              <a:t>LastRow</a:t>
            </a:r>
            <a:r>
              <a:rPr lang="en-US" sz="1600" dirty="0" smtClean="0">
                <a:latin typeface="Courier New" pitchFamily="49" charset="0"/>
              </a:rPr>
              <a:t>] = 1.0;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do</a:t>
            </a:r>
            <a:r>
              <a:rPr lang="en-US" sz="1600" dirty="0" smtClean="0">
                <a:latin typeface="Courier New" pitchFamily="49" charset="0"/>
              </a:rPr>
              <a:t> {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[(</a:t>
            </a:r>
            <a:r>
              <a:rPr lang="en-US" sz="1600" dirty="0" err="1" smtClean="0">
                <a:latin typeface="Courier New" pitchFamily="49" charset="0"/>
              </a:rPr>
              <a:t>i,j</a:t>
            </a:r>
            <a:r>
              <a:rPr lang="en-US" sz="1600" dirty="0" smtClean="0">
                <a:latin typeface="Courier New" pitchFamily="49" charset="0"/>
              </a:rPr>
              <a:t>) </a:t>
            </a:r>
            <a:r>
              <a:rPr lang="en-US" sz="1600" b="1" dirty="0" smtClean="0">
                <a:latin typeface="Courier New" pitchFamily="49" charset="0"/>
              </a:rPr>
              <a:t>in</a:t>
            </a:r>
            <a:r>
              <a:rPr lang="en-US" sz="1600" dirty="0" smtClean="0">
                <a:latin typeface="Courier New" pitchFamily="49" charset="0"/>
              </a:rPr>
              <a:t> D] Temp(</a:t>
            </a:r>
            <a:r>
              <a:rPr lang="en-US" sz="1600" dirty="0" err="1" smtClean="0">
                <a:latin typeface="Courier New" pitchFamily="49" charset="0"/>
              </a:rPr>
              <a:t>i,j</a:t>
            </a:r>
            <a:r>
              <a:rPr lang="en-US" sz="1600" dirty="0" smtClean="0">
                <a:latin typeface="Courier New" pitchFamily="49" charset="0"/>
              </a:rPr>
              <a:t>) = (A(i-1,j) + A(i+1,j)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                        + A(i,j-1) + A(i,j+1)) / 4;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delta = max </a:t>
            </a:r>
            <a:r>
              <a:rPr lang="en-US" sz="1600" b="1" dirty="0" smtClean="0">
                <a:latin typeface="Courier New" pitchFamily="49" charset="0"/>
              </a:rPr>
              <a:t>reduce</a:t>
            </a:r>
            <a:r>
              <a:rPr lang="en-US" sz="1600" dirty="0" smtClean="0">
                <a:latin typeface="Courier New" pitchFamily="49" charset="0"/>
              </a:rPr>
              <a:t> abs(A[D] - Temp[D]);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A[D] = Temp[D];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} </a:t>
            </a:r>
            <a:r>
              <a:rPr lang="en-US" sz="1600" b="1" dirty="0" smtClean="0">
                <a:latin typeface="Courier New" pitchFamily="49" charset="0"/>
              </a:rPr>
              <a:t>while</a:t>
            </a:r>
            <a:r>
              <a:rPr lang="en-US" sz="1600" dirty="0" smtClean="0">
                <a:latin typeface="Courier New" pitchFamily="49" charset="0"/>
              </a:rPr>
              <a:t> (delta &gt; epsilon);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err="1" smtClean="0">
                <a:latin typeface="Courier New" pitchFamily="49" charset="0"/>
              </a:rPr>
              <a:t>writeln</a:t>
            </a:r>
            <a:r>
              <a:rPr lang="en-US" sz="1600" dirty="0" smtClean="0">
                <a:latin typeface="Courier New" pitchFamily="49" charset="0"/>
              </a:rPr>
              <a:t>(A);</a:t>
            </a:r>
          </a:p>
        </p:txBody>
      </p:sp>
      <p:sp>
        <p:nvSpPr>
          <p:cNvPr id="139268" name="Rectangle 3"/>
          <p:cNvSpPr>
            <a:spLocks noGrp="1" noChangeArrowheads="1"/>
          </p:cNvSpPr>
          <p:nvPr>
            <p:ph type="title"/>
          </p:nvPr>
        </p:nvSpPr>
        <p:spPr>
          <a:xfrm>
            <a:off x="212725" y="493713"/>
            <a:ext cx="8705850" cy="46037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Heat Transfer in Chapel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Fortress in a Nutshell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blue-sky, clean-slate of the HPCS languages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Goal:</a:t>
            </a:r>
            <a:r>
              <a:rPr lang="en-US" dirty="0" smtClean="0"/>
              <a:t> define language semantics in libraries, not compiler:</a:t>
            </a:r>
          </a:p>
          <a:p>
            <a:pPr lvl="1"/>
            <a:r>
              <a:rPr lang="en-US" dirty="0" smtClean="0"/>
              <a:t>data structures and types (including scalars types?)</a:t>
            </a:r>
          </a:p>
          <a:p>
            <a:pPr lvl="1"/>
            <a:r>
              <a:rPr lang="en-US" dirty="0" smtClean="0"/>
              <a:t>operators, typecasts</a:t>
            </a:r>
          </a:p>
          <a:p>
            <a:pPr lvl="1"/>
            <a:r>
              <a:rPr lang="en-US" dirty="0" smtClean="0"/>
              <a:t>operator precedence</a:t>
            </a:r>
          </a:p>
          <a:p>
            <a:pPr lvl="1"/>
            <a:r>
              <a:rPr lang="en-US" dirty="0" smtClean="0"/>
              <a:t>in short, as much as possible to support future changes, languages</a:t>
            </a:r>
          </a:p>
          <a:p>
            <a:r>
              <a:rPr lang="en-US" dirty="0" smtClean="0"/>
              <a:t>Other themes:</a:t>
            </a:r>
          </a:p>
          <a:p>
            <a:pPr lvl="1"/>
            <a:r>
              <a:rPr lang="en-US" dirty="0" smtClean="0"/>
              <a:t>implicitly parallel -- most things are parallel by default</a:t>
            </a:r>
          </a:p>
          <a:p>
            <a:pPr lvl="1"/>
            <a:r>
              <a:rPr lang="en-US" dirty="0" smtClean="0"/>
              <a:t>supports mathematical notation, symbols, operators</a:t>
            </a:r>
          </a:p>
          <a:p>
            <a:pPr lvl="1"/>
            <a:r>
              <a:rPr lang="en-US" dirty="0" smtClean="0"/>
              <a:t>functional semantics</a:t>
            </a:r>
          </a:p>
          <a:p>
            <a:pPr lvl="1"/>
            <a:r>
              <a:rPr lang="en-US" dirty="0" smtClean="0"/>
              <a:t>hierarchical representation of target architecture’s structure</a:t>
            </a:r>
          </a:p>
          <a:p>
            <a:pPr lvl="1"/>
            <a:r>
              <a:rPr lang="en-US" dirty="0" smtClean="0"/>
              <a:t>units of measurement in the type system (meters, seconds, miles, …)</a:t>
            </a:r>
          </a:p>
          <a:p>
            <a:r>
              <a:rPr lang="en-US" dirty="0" smtClean="0"/>
              <a:t>For more information:</a:t>
            </a:r>
          </a:p>
          <a:p>
            <a:pPr lvl="1"/>
            <a:r>
              <a:rPr lang="en-US" dirty="0" smtClean="0">
                <a:hlinkClick r:id="rId3"/>
              </a:rPr>
              <a:t>http://research.sun.com/projects/plrg/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4"/>
              </a:rPr>
              <a:t>http://projectfortress.sun.com/Projects/Community/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2"/>
          <p:cNvSpPr>
            <a:spLocks noGrp="1" noChangeArrowheads="1"/>
          </p:cNvSpPr>
          <p:nvPr>
            <p:ph type="title"/>
          </p:nvPr>
        </p:nvSpPr>
        <p:spPr>
          <a:xfrm>
            <a:off x="212725" y="493713"/>
            <a:ext cx="8705850" cy="46037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Heat Transfer in Chapel</a:t>
            </a:r>
          </a:p>
        </p:txBody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229600" cy="4978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config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n = 6,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             </a:t>
            </a:r>
            <a:r>
              <a:rPr lang="en-US" sz="1600" dirty="0" smtClean="0">
                <a:latin typeface="Courier New" pitchFamily="49" charset="0"/>
              </a:rPr>
              <a:t>epsilon = 1.0e-5;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BigD</a:t>
            </a:r>
            <a:r>
              <a:rPr lang="en-US" sz="1600" dirty="0" smtClean="0">
                <a:latin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</a:rPr>
              <a:t>domain</a:t>
            </a:r>
            <a:r>
              <a:rPr lang="en-US" sz="1600" dirty="0" smtClean="0">
                <a:latin typeface="Courier New" pitchFamily="49" charset="0"/>
              </a:rPr>
              <a:t>(2) = [0..n+1, 0..n+1],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       D: </a:t>
            </a:r>
            <a:r>
              <a:rPr lang="en-US" sz="1600" b="1" dirty="0" smtClean="0">
                <a:latin typeface="Courier New" pitchFamily="49" charset="0"/>
              </a:rPr>
              <a:t>subdomain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BigD</a:t>
            </a:r>
            <a:r>
              <a:rPr lang="en-US" sz="1600" dirty="0" smtClean="0">
                <a:latin typeface="Courier New" pitchFamily="49" charset="0"/>
              </a:rPr>
              <a:t>) = [1..n, 1..n],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</a:rPr>
              <a:t>LastRow</a:t>
            </a:r>
            <a:r>
              <a:rPr lang="en-US" sz="1600" dirty="0" smtClean="0">
                <a:latin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</a:rPr>
              <a:t>subdomain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BigD</a:t>
            </a:r>
            <a:r>
              <a:rPr lang="en-US" sz="1600" dirty="0" smtClean="0">
                <a:latin typeface="Courier New" pitchFamily="49" charset="0"/>
              </a:rPr>
              <a:t>) = </a:t>
            </a:r>
            <a:r>
              <a:rPr lang="en-US" sz="1600" dirty="0" err="1" smtClean="0">
                <a:latin typeface="Courier New" pitchFamily="49" charset="0"/>
              </a:rPr>
              <a:t>D.exterior</a:t>
            </a:r>
            <a:r>
              <a:rPr lang="en-US" sz="1600" dirty="0" smtClean="0">
                <a:latin typeface="Courier New" pitchFamily="49" charset="0"/>
              </a:rPr>
              <a:t>(1,0);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</a:rPr>
              <a:t> A, Temp : [</a:t>
            </a:r>
            <a:r>
              <a:rPr lang="en-US" sz="1600" dirty="0" err="1" smtClean="0">
                <a:latin typeface="Courier New" pitchFamily="49" charset="0"/>
              </a:rPr>
              <a:t>BigD</a:t>
            </a:r>
            <a:r>
              <a:rPr lang="en-US" sz="1600" dirty="0" smtClean="0">
                <a:latin typeface="Courier New" pitchFamily="49" charset="0"/>
              </a:rPr>
              <a:t>] </a:t>
            </a:r>
            <a:r>
              <a:rPr lang="en-US" sz="1600" b="1" dirty="0" smtClean="0">
                <a:latin typeface="Courier New" pitchFamily="49" charset="0"/>
              </a:rPr>
              <a:t>real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A[</a:t>
            </a:r>
            <a:r>
              <a:rPr lang="en-US" sz="1600" dirty="0" err="1" smtClean="0">
                <a:latin typeface="Courier New" pitchFamily="49" charset="0"/>
              </a:rPr>
              <a:t>LastRow</a:t>
            </a:r>
            <a:r>
              <a:rPr lang="en-US" sz="1600" dirty="0" smtClean="0">
                <a:latin typeface="Courier New" pitchFamily="49" charset="0"/>
              </a:rPr>
              <a:t>] = 1.0;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do</a:t>
            </a:r>
            <a:r>
              <a:rPr lang="en-US" sz="1600" dirty="0" smtClean="0">
                <a:latin typeface="Courier New" pitchFamily="49" charset="0"/>
              </a:rPr>
              <a:t> {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[(</a:t>
            </a:r>
            <a:r>
              <a:rPr lang="en-US" sz="1600" dirty="0" err="1" smtClean="0">
                <a:latin typeface="Courier New" pitchFamily="49" charset="0"/>
              </a:rPr>
              <a:t>i,j</a:t>
            </a:r>
            <a:r>
              <a:rPr lang="en-US" sz="1600" dirty="0" smtClean="0">
                <a:latin typeface="Courier New" pitchFamily="49" charset="0"/>
              </a:rPr>
              <a:t>) </a:t>
            </a:r>
            <a:r>
              <a:rPr lang="en-US" sz="1600" b="1" dirty="0" smtClean="0">
                <a:latin typeface="Courier New" pitchFamily="49" charset="0"/>
              </a:rPr>
              <a:t>in</a:t>
            </a:r>
            <a:r>
              <a:rPr lang="en-US" sz="1600" dirty="0" smtClean="0">
                <a:latin typeface="Courier New" pitchFamily="49" charset="0"/>
              </a:rPr>
              <a:t> D] Temp(</a:t>
            </a:r>
            <a:r>
              <a:rPr lang="en-US" sz="1600" dirty="0" err="1" smtClean="0">
                <a:latin typeface="Courier New" pitchFamily="49" charset="0"/>
              </a:rPr>
              <a:t>i,j</a:t>
            </a:r>
            <a:r>
              <a:rPr lang="en-US" sz="1600" dirty="0" smtClean="0">
                <a:latin typeface="Courier New" pitchFamily="49" charset="0"/>
              </a:rPr>
              <a:t>) = (A(i-1,j) + A(i+1,j)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                        + A(i,j-1) + A(i,j+1)) / 4;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delta = max </a:t>
            </a:r>
            <a:r>
              <a:rPr lang="en-US" sz="1600" b="1" dirty="0" smtClean="0">
                <a:latin typeface="Courier New" pitchFamily="49" charset="0"/>
              </a:rPr>
              <a:t>reduce</a:t>
            </a:r>
            <a:r>
              <a:rPr lang="en-US" sz="1600" dirty="0" smtClean="0">
                <a:latin typeface="Courier New" pitchFamily="49" charset="0"/>
              </a:rPr>
              <a:t> abs(A[D] - Temp[D]);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A[D] = Temp[D];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} </a:t>
            </a:r>
            <a:r>
              <a:rPr lang="en-US" sz="1600" b="1" dirty="0" smtClean="0">
                <a:latin typeface="Courier New" pitchFamily="49" charset="0"/>
              </a:rPr>
              <a:t>while</a:t>
            </a:r>
            <a:r>
              <a:rPr lang="en-US" sz="1600" dirty="0" smtClean="0">
                <a:latin typeface="Courier New" pitchFamily="49" charset="0"/>
              </a:rPr>
              <a:t> (delta &gt; epsilon);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err="1" smtClean="0">
                <a:latin typeface="Courier New" pitchFamily="49" charset="0"/>
              </a:rPr>
              <a:t>writeln</a:t>
            </a:r>
            <a:r>
              <a:rPr lang="en-US" sz="1600" dirty="0" smtClean="0">
                <a:latin typeface="Courier New" pitchFamily="49" charset="0"/>
              </a:rPr>
              <a:t>(A);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2"/>
          <p:cNvSpPr>
            <a:spLocks noGrp="1" noChangeArrowheads="1"/>
          </p:cNvSpPr>
          <p:nvPr>
            <p:ph type="title"/>
          </p:nvPr>
        </p:nvSpPr>
        <p:spPr>
          <a:xfrm>
            <a:off x="212725" y="493713"/>
            <a:ext cx="8705850" cy="46037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Heat Transfer in Chapel</a:t>
            </a:r>
          </a:p>
        </p:txBody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229600" cy="4978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config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const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 n = 6,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             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epsilon = 1.0e-5;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const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BigD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: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domain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(2) = [0..n+1, 0..n+1],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       D: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subdomain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BigD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) = [1..n, 1..n],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 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LastRow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: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subdomain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BigD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) = 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D.exterior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(1,0);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var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A, Temp : [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BigD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]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real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A[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LastRow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] = 1.0;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do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{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[(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i,j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)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in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D] Temp(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i,j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) = (A(i-1,j) + A(i+1,j)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                        + A(i,j-1) + A(i,j+1)) / 4.0;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const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delta = max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reduce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abs(A(D) - Temp(D));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A[D] = Temp[D];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}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while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(delta &gt; epsilon);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writeln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(A);</a:t>
            </a:r>
          </a:p>
        </p:txBody>
      </p:sp>
      <p:sp>
        <p:nvSpPr>
          <p:cNvPr id="130053" name="AutoShape 4"/>
          <p:cNvSpPr>
            <a:spLocks/>
          </p:cNvSpPr>
          <p:nvPr/>
        </p:nvSpPr>
        <p:spPr bwMode="auto">
          <a:xfrm>
            <a:off x="1404938" y="2978150"/>
            <a:ext cx="6172200" cy="2736850"/>
          </a:xfrm>
          <a:prstGeom prst="borderCallout3">
            <a:avLst>
              <a:gd name="adj1" fmla="val 4176"/>
              <a:gd name="adj2" fmla="val 101236"/>
              <a:gd name="adj3" fmla="val 4176"/>
              <a:gd name="adj4" fmla="val 112630"/>
              <a:gd name="adj5" fmla="val -28190"/>
              <a:gd name="adj6" fmla="val 112630"/>
              <a:gd name="adj7" fmla="val -60556"/>
              <a:gd name="adj8" fmla="val 50384"/>
            </a:avLst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r>
              <a:rPr lang="en-US" sz="1800" b="1" u="sng"/>
              <a:t>Declare program parameters</a:t>
            </a:r>
          </a:p>
          <a:p>
            <a:endParaRPr lang="en-US" sz="1800" b="1" u="sng"/>
          </a:p>
          <a:p>
            <a:pPr algn="l"/>
            <a:r>
              <a:rPr lang="en-US" sz="1600" b="1"/>
              <a:t>const</a:t>
            </a:r>
            <a:r>
              <a:rPr lang="en-US" sz="1600">
                <a:sym typeface="Symbol" pitchFamily="18" charset="2"/>
              </a:rPr>
              <a:t>  can</a:t>
            </a:r>
            <a:r>
              <a:rPr lang="en-US" sz="1600">
                <a:latin typeface="Arial Unicode MS" pitchFamily="34" charset="-128"/>
                <a:sym typeface="Symbol" pitchFamily="18" charset="2"/>
              </a:rPr>
              <a:t>’</a:t>
            </a:r>
            <a:r>
              <a:rPr lang="en-US" sz="1600">
                <a:sym typeface="Symbol" pitchFamily="18" charset="2"/>
              </a:rPr>
              <a:t>t change values after initialization</a:t>
            </a:r>
          </a:p>
          <a:p>
            <a:pPr algn="l"/>
            <a:endParaRPr lang="en-US" sz="1600">
              <a:sym typeface="Symbol" pitchFamily="18" charset="2"/>
            </a:endParaRPr>
          </a:p>
          <a:p>
            <a:pPr algn="l"/>
            <a:r>
              <a:rPr lang="en-US" sz="1600" b="1"/>
              <a:t>config</a:t>
            </a:r>
            <a:r>
              <a:rPr lang="en-US" sz="1600"/>
              <a:t> </a:t>
            </a:r>
            <a:r>
              <a:rPr lang="en-US" sz="1600">
                <a:sym typeface="Symbol" pitchFamily="18" charset="2"/>
              </a:rPr>
              <a:t> can be set on executable command-line</a:t>
            </a:r>
          </a:p>
          <a:p>
            <a:pPr algn="l"/>
            <a:r>
              <a:rPr lang="en-US" sz="1600">
                <a:sym typeface="Symbol" pitchFamily="18" charset="2"/>
              </a:rPr>
              <a:t>	</a:t>
            </a:r>
            <a:r>
              <a:rPr lang="en-US" sz="1600" b="1" i="1">
                <a:latin typeface="Courier New" pitchFamily="49" charset="0"/>
                <a:sym typeface="Symbol" pitchFamily="18" charset="2"/>
              </a:rPr>
              <a:t>prompt&gt;</a:t>
            </a:r>
            <a:r>
              <a:rPr lang="en-US" sz="1600">
                <a:latin typeface="Courier New" pitchFamily="49" charset="0"/>
                <a:sym typeface="Symbol" pitchFamily="18" charset="2"/>
              </a:rPr>
              <a:t> jacobi --n=10000 --epsilon=0.0001</a:t>
            </a:r>
          </a:p>
          <a:p>
            <a:pPr algn="l"/>
            <a:endParaRPr lang="en-US" sz="1600" b="1"/>
          </a:p>
          <a:p>
            <a:pPr algn="l"/>
            <a:r>
              <a:rPr lang="en-US" sz="1600">
                <a:sym typeface="Symbol" pitchFamily="18" charset="2"/>
              </a:rPr>
              <a:t>note that no types are given; inferred from initializer</a:t>
            </a:r>
          </a:p>
          <a:p>
            <a:pPr algn="l"/>
            <a:r>
              <a:rPr lang="en-US" sz="1600">
                <a:sym typeface="Symbol" pitchFamily="18" charset="2"/>
              </a:rPr>
              <a:t>	</a:t>
            </a:r>
            <a:r>
              <a:rPr lang="en-US" sz="1600" b="1">
                <a:sym typeface="Symbol" pitchFamily="18" charset="2"/>
              </a:rPr>
              <a:t>n</a:t>
            </a:r>
            <a:r>
              <a:rPr lang="en-US" sz="1600">
                <a:sym typeface="Symbol" pitchFamily="18" charset="2"/>
              </a:rPr>
              <a:t>  </a:t>
            </a:r>
            <a:r>
              <a:rPr lang="en-US" sz="1600" b="1">
                <a:sym typeface="Symbol" pitchFamily="18" charset="2"/>
              </a:rPr>
              <a:t>integer</a:t>
            </a:r>
            <a:r>
              <a:rPr lang="en-US" sz="1600">
                <a:sym typeface="Symbol" pitchFamily="18" charset="2"/>
              </a:rPr>
              <a:t> (current default, 32 bits)</a:t>
            </a:r>
          </a:p>
          <a:p>
            <a:pPr algn="l"/>
            <a:r>
              <a:rPr lang="en-US" sz="1600">
                <a:sym typeface="Symbol" pitchFamily="18" charset="2"/>
              </a:rPr>
              <a:t>	</a:t>
            </a:r>
            <a:r>
              <a:rPr lang="en-US" sz="1600" b="1">
                <a:sym typeface="Symbol" pitchFamily="18" charset="2"/>
              </a:rPr>
              <a:t>epsilon</a:t>
            </a:r>
            <a:r>
              <a:rPr lang="en-US" sz="1600">
                <a:sym typeface="Symbol" pitchFamily="18" charset="2"/>
              </a:rPr>
              <a:t>  </a:t>
            </a:r>
            <a:r>
              <a:rPr lang="en-US" sz="1600" b="1">
                <a:sym typeface="Symbol" pitchFamily="18" charset="2"/>
              </a:rPr>
              <a:t>floating-point</a:t>
            </a:r>
            <a:r>
              <a:rPr lang="en-US" sz="1600">
                <a:sym typeface="Symbol" pitchFamily="18" charset="2"/>
              </a:rPr>
              <a:t> (current default, 64 bits)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12725" y="493713"/>
            <a:ext cx="8705850" cy="46037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Heat Transfer in Chapel</a:t>
            </a:r>
          </a:p>
        </p:txBody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229600" cy="4978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config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const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n = 6,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             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epsilon = 1.0e-5;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const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itchFamily="49" charset="0"/>
              </a:rPr>
              <a:t>BigD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: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domain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(2) = [0..n+1, 0..n+1],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         D: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subdomain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600" dirty="0" err="1" smtClean="0">
                <a:solidFill>
                  <a:schemeClr val="tx2"/>
                </a:solidFill>
                <a:latin typeface="Courier New" pitchFamily="49" charset="0"/>
              </a:rPr>
              <a:t>BigD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) = [1..n, 1..n],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 sz="1600" dirty="0" err="1" smtClean="0">
                <a:solidFill>
                  <a:schemeClr val="tx2"/>
                </a:solidFill>
                <a:latin typeface="Courier New" pitchFamily="49" charset="0"/>
              </a:rPr>
              <a:t>LastRow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: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subdomain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600" dirty="0" err="1" smtClean="0">
                <a:solidFill>
                  <a:schemeClr val="tx2"/>
                </a:solidFill>
                <a:latin typeface="Courier New" pitchFamily="49" charset="0"/>
              </a:rPr>
              <a:t>BigD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) = </a:t>
            </a:r>
            <a:r>
              <a:rPr lang="en-US" sz="1600" dirty="0" err="1" smtClean="0">
                <a:solidFill>
                  <a:schemeClr val="tx2"/>
                </a:solidFill>
                <a:latin typeface="Courier New" pitchFamily="49" charset="0"/>
              </a:rPr>
              <a:t>D.exterior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(1,0);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var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A, Temp : [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BigD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]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real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A[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LastRow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] = 1.0;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do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{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[(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i,j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)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in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D] Temp(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i,j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) = (A(i-1,j) + A(i+1,j)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                        + A(i,j-1) + A(i,j+1)) / 4;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var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delta = max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reduce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abs(A(D) - Temp(D));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A(D) = Temp(D);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}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while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(delta &gt; epsilon);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writeln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(A);</a:t>
            </a:r>
          </a:p>
        </p:txBody>
      </p:sp>
      <p:sp>
        <p:nvSpPr>
          <p:cNvPr id="131077" name="AutoShape 4"/>
          <p:cNvSpPr>
            <a:spLocks/>
          </p:cNvSpPr>
          <p:nvPr/>
        </p:nvSpPr>
        <p:spPr bwMode="auto">
          <a:xfrm>
            <a:off x="784225" y="2800350"/>
            <a:ext cx="6172200" cy="3810000"/>
          </a:xfrm>
          <a:prstGeom prst="borderCallout3">
            <a:avLst>
              <a:gd name="adj1" fmla="val 3000"/>
              <a:gd name="adj2" fmla="val 101236"/>
              <a:gd name="adj3" fmla="val 3000"/>
              <a:gd name="adj4" fmla="val 122685"/>
              <a:gd name="adj5" fmla="val -7500"/>
              <a:gd name="adj6" fmla="val 122685"/>
              <a:gd name="adj7" fmla="val -18042"/>
              <a:gd name="adj8" fmla="val 85727"/>
            </a:avLst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r>
              <a:rPr lang="en-US" sz="1800" b="1" u="sng" dirty="0"/>
              <a:t>Declare domains (first class index sets)</a:t>
            </a:r>
          </a:p>
          <a:p>
            <a:endParaRPr lang="en-US" sz="1800" b="1" u="sng" dirty="0"/>
          </a:p>
          <a:p>
            <a:pPr algn="l"/>
            <a:r>
              <a:rPr lang="en-US" sz="1600" b="1" dirty="0"/>
              <a:t>domain(2)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 2D arithmetic domain, indices are integer 2-tuples</a:t>
            </a:r>
          </a:p>
          <a:p>
            <a:pPr algn="l"/>
            <a:endParaRPr lang="en-US" sz="1600" b="1" dirty="0"/>
          </a:p>
          <a:p>
            <a:pPr algn="l"/>
            <a:r>
              <a:rPr lang="en-US" sz="1600" b="1" dirty="0"/>
              <a:t>subdomain(</a:t>
            </a:r>
            <a:r>
              <a:rPr lang="en-US" sz="1600" b="1" i="1" dirty="0"/>
              <a:t>P</a:t>
            </a:r>
            <a:r>
              <a:rPr lang="en-US" sz="1600" b="1" dirty="0"/>
              <a:t>)</a:t>
            </a:r>
            <a:r>
              <a:rPr lang="en-US" sz="1600" dirty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1600" dirty="0">
                <a:sym typeface="Symbol" pitchFamily="18" charset="2"/>
              </a:rPr>
              <a:t> a domain of the same type as </a:t>
            </a:r>
            <a:r>
              <a:rPr lang="en-US" sz="1600" i="1" dirty="0">
                <a:sym typeface="Symbol" pitchFamily="18" charset="2"/>
              </a:rPr>
              <a:t>P</a:t>
            </a:r>
            <a:r>
              <a:rPr lang="en-US" sz="1600" dirty="0">
                <a:sym typeface="Symbol" pitchFamily="18" charset="2"/>
              </a:rPr>
              <a:t> whose indices</a:t>
            </a:r>
          </a:p>
          <a:p>
            <a:pPr algn="l"/>
            <a:r>
              <a:rPr lang="en-US" sz="1600" dirty="0">
                <a:sym typeface="Symbol" pitchFamily="18" charset="2"/>
              </a:rPr>
              <a:t>		are guaranteed to be a subset of </a:t>
            </a:r>
            <a:r>
              <a:rPr lang="en-US" sz="1600" i="1" dirty="0">
                <a:sym typeface="Symbol" pitchFamily="18" charset="2"/>
              </a:rPr>
              <a:t>P</a:t>
            </a:r>
            <a:r>
              <a:rPr lang="en-US" sz="1600" dirty="0">
                <a:sym typeface="Symbol" pitchFamily="18" charset="2"/>
              </a:rPr>
              <a:t>’s</a:t>
            </a:r>
          </a:p>
          <a:p>
            <a:pPr algn="l"/>
            <a:endParaRPr lang="en-US" sz="1600" dirty="0">
              <a:sym typeface="Symbol" pitchFamily="18" charset="2"/>
            </a:endParaRPr>
          </a:p>
          <a:p>
            <a:pPr algn="l"/>
            <a:endParaRPr lang="en-US" sz="1600" dirty="0">
              <a:sym typeface="Symbol" pitchFamily="18" charset="2"/>
            </a:endParaRPr>
          </a:p>
          <a:p>
            <a:pPr algn="l"/>
            <a:endParaRPr lang="en-US" sz="1600" dirty="0">
              <a:sym typeface="Symbol" pitchFamily="18" charset="2"/>
            </a:endParaRPr>
          </a:p>
          <a:p>
            <a:pPr algn="l"/>
            <a:endParaRPr lang="en-US" sz="1600" dirty="0">
              <a:sym typeface="Symbol" pitchFamily="18" charset="2"/>
            </a:endParaRPr>
          </a:p>
          <a:p>
            <a:pPr algn="l"/>
            <a:endParaRPr lang="en-US" sz="1600" dirty="0">
              <a:sym typeface="Symbol" pitchFamily="18" charset="2"/>
            </a:endParaRPr>
          </a:p>
          <a:p>
            <a:pPr algn="l"/>
            <a:endParaRPr lang="en-US" sz="1600" dirty="0">
              <a:sym typeface="Symbol" pitchFamily="18" charset="2"/>
            </a:endParaRPr>
          </a:p>
          <a:p>
            <a:pPr algn="l"/>
            <a:endParaRPr lang="en-US" sz="1600" dirty="0">
              <a:sym typeface="Symbol" pitchFamily="18" charset="2"/>
            </a:endParaRPr>
          </a:p>
          <a:p>
            <a:pPr algn="l"/>
            <a:endParaRPr lang="en-US" sz="1600" dirty="0">
              <a:sym typeface="Symbol" pitchFamily="18" charset="2"/>
            </a:endParaRPr>
          </a:p>
          <a:p>
            <a:pPr algn="l"/>
            <a:r>
              <a:rPr lang="en-US" sz="1600" b="1" dirty="0"/>
              <a:t>exterior</a:t>
            </a:r>
            <a:r>
              <a:rPr lang="en-US" sz="1600" dirty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1600" dirty="0">
                <a:sym typeface="Symbol" pitchFamily="18" charset="2"/>
              </a:rPr>
              <a:t> one of several built-in domain generators</a:t>
            </a:r>
          </a:p>
        </p:txBody>
      </p:sp>
      <p:sp>
        <p:nvSpPr>
          <p:cNvPr id="131078" name="Rectangle 5"/>
          <p:cNvSpPr>
            <a:spLocks noChangeArrowheads="1"/>
          </p:cNvSpPr>
          <p:nvPr/>
        </p:nvSpPr>
        <p:spPr bwMode="auto">
          <a:xfrm>
            <a:off x="1905000" y="4664075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079" name="Line 6"/>
          <p:cNvSpPr>
            <a:spLocks noChangeShapeType="1"/>
          </p:cNvSpPr>
          <p:nvPr/>
        </p:nvSpPr>
        <p:spPr bwMode="auto">
          <a:xfrm>
            <a:off x="2209800" y="46640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080" name="Line 7"/>
          <p:cNvSpPr>
            <a:spLocks noChangeShapeType="1"/>
          </p:cNvSpPr>
          <p:nvPr/>
        </p:nvSpPr>
        <p:spPr bwMode="auto">
          <a:xfrm>
            <a:off x="2057400" y="46640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081" name="Line 8"/>
          <p:cNvSpPr>
            <a:spLocks noChangeShapeType="1"/>
          </p:cNvSpPr>
          <p:nvPr/>
        </p:nvSpPr>
        <p:spPr bwMode="auto">
          <a:xfrm>
            <a:off x="2362200" y="46640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082" name="Line 9"/>
          <p:cNvSpPr>
            <a:spLocks noChangeShapeType="1"/>
          </p:cNvSpPr>
          <p:nvPr/>
        </p:nvSpPr>
        <p:spPr bwMode="auto">
          <a:xfrm>
            <a:off x="2514600" y="46640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083" name="Line 10"/>
          <p:cNvSpPr>
            <a:spLocks noChangeShapeType="1"/>
          </p:cNvSpPr>
          <p:nvPr/>
        </p:nvSpPr>
        <p:spPr bwMode="auto">
          <a:xfrm>
            <a:off x="2667000" y="46640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084" name="Line 11"/>
          <p:cNvSpPr>
            <a:spLocks noChangeShapeType="1"/>
          </p:cNvSpPr>
          <p:nvPr/>
        </p:nvSpPr>
        <p:spPr bwMode="auto">
          <a:xfrm>
            <a:off x="2819400" y="46640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085" name="Line 12"/>
          <p:cNvSpPr>
            <a:spLocks noChangeShapeType="1"/>
          </p:cNvSpPr>
          <p:nvPr/>
        </p:nvSpPr>
        <p:spPr bwMode="auto">
          <a:xfrm>
            <a:off x="2971800" y="46640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086" name="Line 13"/>
          <p:cNvSpPr>
            <a:spLocks noChangeShapeType="1"/>
          </p:cNvSpPr>
          <p:nvPr/>
        </p:nvSpPr>
        <p:spPr bwMode="auto">
          <a:xfrm>
            <a:off x="1905000" y="49688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087" name="Line 14"/>
          <p:cNvSpPr>
            <a:spLocks noChangeShapeType="1"/>
          </p:cNvSpPr>
          <p:nvPr/>
        </p:nvSpPr>
        <p:spPr bwMode="auto">
          <a:xfrm>
            <a:off x="1905000" y="48164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088" name="Line 15"/>
          <p:cNvSpPr>
            <a:spLocks noChangeShapeType="1"/>
          </p:cNvSpPr>
          <p:nvPr/>
        </p:nvSpPr>
        <p:spPr bwMode="auto">
          <a:xfrm>
            <a:off x="1905000" y="51212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089" name="Line 16"/>
          <p:cNvSpPr>
            <a:spLocks noChangeShapeType="1"/>
          </p:cNvSpPr>
          <p:nvPr/>
        </p:nvSpPr>
        <p:spPr bwMode="auto">
          <a:xfrm>
            <a:off x="1905000" y="52736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090" name="Line 17"/>
          <p:cNvSpPr>
            <a:spLocks noChangeShapeType="1"/>
          </p:cNvSpPr>
          <p:nvPr/>
        </p:nvSpPr>
        <p:spPr bwMode="auto">
          <a:xfrm>
            <a:off x="1905000" y="54260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091" name="Line 18"/>
          <p:cNvSpPr>
            <a:spLocks noChangeShapeType="1"/>
          </p:cNvSpPr>
          <p:nvPr/>
        </p:nvSpPr>
        <p:spPr bwMode="auto">
          <a:xfrm>
            <a:off x="1905000" y="55784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092" name="Line 19"/>
          <p:cNvSpPr>
            <a:spLocks noChangeShapeType="1"/>
          </p:cNvSpPr>
          <p:nvPr/>
        </p:nvSpPr>
        <p:spPr bwMode="auto">
          <a:xfrm>
            <a:off x="1905000" y="57308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093" name="Line 20"/>
          <p:cNvSpPr>
            <a:spLocks noChangeShapeType="1"/>
          </p:cNvSpPr>
          <p:nvPr/>
        </p:nvSpPr>
        <p:spPr bwMode="auto">
          <a:xfrm>
            <a:off x="3657600" y="4664075"/>
            <a:ext cx="0" cy="1219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094" name="Line 21"/>
          <p:cNvSpPr>
            <a:spLocks noChangeShapeType="1"/>
          </p:cNvSpPr>
          <p:nvPr/>
        </p:nvSpPr>
        <p:spPr bwMode="auto">
          <a:xfrm>
            <a:off x="3505200" y="4664075"/>
            <a:ext cx="0" cy="1219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095" name="Line 22"/>
          <p:cNvSpPr>
            <a:spLocks noChangeShapeType="1"/>
          </p:cNvSpPr>
          <p:nvPr/>
        </p:nvSpPr>
        <p:spPr bwMode="auto">
          <a:xfrm>
            <a:off x="3810000" y="4664075"/>
            <a:ext cx="0" cy="1219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096" name="Line 23"/>
          <p:cNvSpPr>
            <a:spLocks noChangeShapeType="1"/>
          </p:cNvSpPr>
          <p:nvPr/>
        </p:nvSpPr>
        <p:spPr bwMode="auto">
          <a:xfrm>
            <a:off x="3962400" y="4664075"/>
            <a:ext cx="0" cy="1219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097" name="Line 24"/>
          <p:cNvSpPr>
            <a:spLocks noChangeShapeType="1"/>
          </p:cNvSpPr>
          <p:nvPr/>
        </p:nvSpPr>
        <p:spPr bwMode="auto">
          <a:xfrm>
            <a:off x="4114800" y="4664075"/>
            <a:ext cx="0" cy="1219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098" name="Line 25"/>
          <p:cNvSpPr>
            <a:spLocks noChangeShapeType="1"/>
          </p:cNvSpPr>
          <p:nvPr/>
        </p:nvSpPr>
        <p:spPr bwMode="auto">
          <a:xfrm>
            <a:off x="4267200" y="4664075"/>
            <a:ext cx="0" cy="1219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099" name="Line 26"/>
          <p:cNvSpPr>
            <a:spLocks noChangeShapeType="1"/>
          </p:cNvSpPr>
          <p:nvPr/>
        </p:nvSpPr>
        <p:spPr bwMode="auto">
          <a:xfrm>
            <a:off x="4419600" y="4664075"/>
            <a:ext cx="0" cy="1219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100" name="Line 27"/>
          <p:cNvSpPr>
            <a:spLocks noChangeShapeType="1"/>
          </p:cNvSpPr>
          <p:nvPr/>
        </p:nvSpPr>
        <p:spPr bwMode="auto">
          <a:xfrm>
            <a:off x="3352800" y="4968875"/>
            <a:ext cx="1219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101" name="Line 28"/>
          <p:cNvSpPr>
            <a:spLocks noChangeShapeType="1"/>
          </p:cNvSpPr>
          <p:nvPr/>
        </p:nvSpPr>
        <p:spPr bwMode="auto">
          <a:xfrm>
            <a:off x="3352800" y="4816475"/>
            <a:ext cx="1219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102" name="Line 29"/>
          <p:cNvSpPr>
            <a:spLocks noChangeShapeType="1"/>
          </p:cNvSpPr>
          <p:nvPr/>
        </p:nvSpPr>
        <p:spPr bwMode="auto">
          <a:xfrm>
            <a:off x="3352800" y="5121275"/>
            <a:ext cx="1219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103" name="Line 30"/>
          <p:cNvSpPr>
            <a:spLocks noChangeShapeType="1"/>
          </p:cNvSpPr>
          <p:nvPr/>
        </p:nvSpPr>
        <p:spPr bwMode="auto">
          <a:xfrm>
            <a:off x="3352800" y="5273675"/>
            <a:ext cx="1219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104" name="Line 31"/>
          <p:cNvSpPr>
            <a:spLocks noChangeShapeType="1"/>
          </p:cNvSpPr>
          <p:nvPr/>
        </p:nvSpPr>
        <p:spPr bwMode="auto">
          <a:xfrm>
            <a:off x="3352800" y="5426075"/>
            <a:ext cx="1219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105" name="Line 32"/>
          <p:cNvSpPr>
            <a:spLocks noChangeShapeType="1"/>
          </p:cNvSpPr>
          <p:nvPr/>
        </p:nvSpPr>
        <p:spPr bwMode="auto">
          <a:xfrm>
            <a:off x="3352800" y="5578475"/>
            <a:ext cx="1219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106" name="Line 33"/>
          <p:cNvSpPr>
            <a:spLocks noChangeShapeType="1"/>
          </p:cNvSpPr>
          <p:nvPr/>
        </p:nvSpPr>
        <p:spPr bwMode="auto">
          <a:xfrm>
            <a:off x="3352800" y="5730875"/>
            <a:ext cx="1219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107" name="Rectangle 34"/>
          <p:cNvSpPr>
            <a:spLocks noChangeArrowheads="1"/>
          </p:cNvSpPr>
          <p:nvPr/>
        </p:nvSpPr>
        <p:spPr bwMode="auto">
          <a:xfrm>
            <a:off x="4876800" y="4664075"/>
            <a:ext cx="1219200" cy="121920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108" name="Line 35"/>
          <p:cNvSpPr>
            <a:spLocks noChangeShapeType="1"/>
          </p:cNvSpPr>
          <p:nvPr/>
        </p:nvSpPr>
        <p:spPr bwMode="auto">
          <a:xfrm>
            <a:off x="5181600" y="4664075"/>
            <a:ext cx="0" cy="1219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109" name="Line 36"/>
          <p:cNvSpPr>
            <a:spLocks noChangeShapeType="1"/>
          </p:cNvSpPr>
          <p:nvPr/>
        </p:nvSpPr>
        <p:spPr bwMode="auto">
          <a:xfrm>
            <a:off x="5029200" y="4664075"/>
            <a:ext cx="0" cy="1219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110" name="Line 37"/>
          <p:cNvSpPr>
            <a:spLocks noChangeShapeType="1"/>
          </p:cNvSpPr>
          <p:nvPr/>
        </p:nvSpPr>
        <p:spPr bwMode="auto">
          <a:xfrm>
            <a:off x="5334000" y="4664075"/>
            <a:ext cx="0" cy="1219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111" name="Line 38"/>
          <p:cNvSpPr>
            <a:spLocks noChangeShapeType="1"/>
          </p:cNvSpPr>
          <p:nvPr/>
        </p:nvSpPr>
        <p:spPr bwMode="auto">
          <a:xfrm>
            <a:off x="5486400" y="4664075"/>
            <a:ext cx="0" cy="1219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112" name="Line 39"/>
          <p:cNvSpPr>
            <a:spLocks noChangeShapeType="1"/>
          </p:cNvSpPr>
          <p:nvPr/>
        </p:nvSpPr>
        <p:spPr bwMode="auto">
          <a:xfrm>
            <a:off x="5638800" y="4664075"/>
            <a:ext cx="0" cy="1219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113" name="Line 40"/>
          <p:cNvSpPr>
            <a:spLocks noChangeShapeType="1"/>
          </p:cNvSpPr>
          <p:nvPr/>
        </p:nvSpPr>
        <p:spPr bwMode="auto">
          <a:xfrm>
            <a:off x="5791200" y="4664075"/>
            <a:ext cx="0" cy="1219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114" name="Line 41"/>
          <p:cNvSpPr>
            <a:spLocks noChangeShapeType="1"/>
          </p:cNvSpPr>
          <p:nvPr/>
        </p:nvSpPr>
        <p:spPr bwMode="auto">
          <a:xfrm>
            <a:off x="5943600" y="4664075"/>
            <a:ext cx="0" cy="1219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115" name="Line 42"/>
          <p:cNvSpPr>
            <a:spLocks noChangeShapeType="1"/>
          </p:cNvSpPr>
          <p:nvPr/>
        </p:nvSpPr>
        <p:spPr bwMode="auto">
          <a:xfrm>
            <a:off x="4876800" y="4968875"/>
            <a:ext cx="1219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116" name="Line 43"/>
          <p:cNvSpPr>
            <a:spLocks noChangeShapeType="1"/>
          </p:cNvSpPr>
          <p:nvPr/>
        </p:nvSpPr>
        <p:spPr bwMode="auto">
          <a:xfrm>
            <a:off x="4876800" y="4816475"/>
            <a:ext cx="1219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117" name="Line 44"/>
          <p:cNvSpPr>
            <a:spLocks noChangeShapeType="1"/>
          </p:cNvSpPr>
          <p:nvPr/>
        </p:nvSpPr>
        <p:spPr bwMode="auto">
          <a:xfrm>
            <a:off x="4876800" y="5121275"/>
            <a:ext cx="1219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118" name="Line 45"/>
          <p:cNvSpPr>
            <a:spLocks noChangeShapeType="1"/>
          </p:cNvSpPr>
          <p:nvPr/>
        </p:nvSpPr>
        <p:spPr bwMode="auto">
          <a:xfrm>
            <a:off x="4876800" y="5273675"/>
            <a:ext cx="1219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119" name="Line 46"/>
          <p:cNvSpPr>
            <a:spLocks noChangeShapeType="1"/>
          </p:cNvSpPr>
          <p:nvPr/>
        </p:nvSpPr>
        <p:spPr bwMode="auto">
          <a:xfrm>
            <a:off x="4876800" y="5426075"/>
            <a:ext cx="1219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120" name="Line 47"/>
          <p:cNvSpPr>
            <a:spLocks noChangeShapeType="1"/>
          </p:cNvSpPr>
          <p:nvPr/>
        </p:nvSpPr>
        <p:spPr bwMode="auto">
          <a:xfrm>
            <a:off x="4876800" y="5578475"/>
            <a:ext cx="1219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121" name="Line 48"/>
          <p:cNvSpPr>
            <a:spLocks noChangeShapeType="1"/>
          </p:cNvSpPr>
          <p:nvPr/>
        </p:nvSpPr>
        <p:spPr bwMode="auto">
          <a:xfrm>
            <a:off x="4876800" y="5730875"/>
            <a:ext cx="1219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122" name="Rectangle 49"/>
          <p:cNvSpPr>
            <a:spLocks noChangeArrowheads="1"/>
          </p:cNvSpPr>
          <p:nvPr/>
        </p:nvSpPr>
        <p:spPr bwMode="auto">
          <a:xfrm>
            <a:off x="3505200" y="4816475"/>
            <a:ext cx="9144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123" name="Rectangle 50"/>
          <p:cNvSpPr>
            <a:spLocks noChangeArrowheads="1"/>
          </p:cNvSpPr>
          <p:nvPr/>
        </p:nvSpPr>
        <p:spPr bwMode="auto">
          <a:xfrm>
            <a:off x="3352800" y="4664075"/>
            <a:ext cx="1219200" cy="121920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124" name="Rectangle 51"/>
          <p:cNvSpPr>
            <a:spLocks noChangeArrowheads="1"/>
          </p:cNvSpPr>
          <p:nvPr/>
        </p:nvSpPr>
        <p:spPr bwMode="auto">
          <a:xfrm>
            <a:off x="5029200" y="5730875"/>
            <a:ext cx="914400" cy="152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125" name="Text Box 52"/>
          <p:cNvSpPr txBox="1">
            <a:spLocks noChangeArrowheads="1"/>
          </p:cNvSpPr>
          <p:nvPr/>
        </p:nvSpPr>
        <p:spPr bwMode="auto">
          <a:xfrm>
            <a:off x="1622425" y="4651375"/>
            <a:ext cx="257175" cy="2714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latin typeface="Times Roman" pitchFamily="18" charset="0"/>
              </a:rPr>
              <a:t>0</a:t>
            </a:r>
          </a:p>
        </p:txBody>
      </p:sp>
      <p:sp>
        <p:nvSpPr>
          <p:cNvPr id="131126" name="Text Box 53"/>
          <p:cNvSpPr txBox="1">
            <a:spLocks noChangeArrowheads="1"/>
          </p:cNvSpPr>
          <p:nvPr/>
        </p:nvSpPr>
        <p:spPr bwMode="auto">
          <a:xfrm>
            <a:off x="1543050" y="5684838"/>
            <a:ext cx="419100" cy="2714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 i="1">
                <a:latin typeface="Times Roman" pitchFamily="18" charset="0"/>
              </a:rPr>
              <a:t>n</a:t>
            </a:r>
            <a:r>
              <a:rPr lang="en-US" sz="1200">
                <a:latin typeface="Times Roman" pitchFamily="18" charset="0"/>
              </a:rPr>
              <a:t>+1</a:t>
            </a:r>
          </a:p>
        </p:txBody>
      </p:sp>
      <p:sp>
        <p:nvSpPr>
          <p:cNvPr id="131127" name="Text Box 54"/>
          <p:cNvSpPr txBox="1">
            <a:spLocks noChangeArrowheads="1"/>
          </p:cNvSpPr>
          <p:nvPr/>
        </p:nvSpPr>
        <p:spPr bwMode="auto">
          <a:xfrm>
            <a:off x="2187575" y="5835650"/>
            <a:ext cx="6127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i="1">
                <a:latin typeface="Palatino" pitchFamily="18" charset="0"/>
              </a:rPr>
              <a:t>BigD</a:t>
            </a:r>
            <a:endParaRPr lang="en-US" sz="1600">
              <a:latin typeface="Courier New" pitchFamily="49" charset="0"/>
            </a:endParaRPr>
          </a:p>
        </p:txBody>
      </p:sp>
      <p:sp>
        <p:nvSpPr>
          <p:cNvPr id="131128" name="Text Box 55"/>
          <p:cNvSpPr txBox="1">
            <a:spLocks noChangeArrowheads="1"/>
          </p:cNvSpPr>
          <p:nvPr/>
        </p:nvSpPr>
        <p:spPr bwMode="auto">
          <a:xfrm>
            <a:off x="3798888" y="5835650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i="1">
                <a:latin typeface="Palatino" pitchFamily="18" charset="0"/>
              </a:rPr>
              <a:t>D</a:t>
            </a:r>
            <a:endParaRPr lang="en-US" sz="1600">
              <a:latin typeface="Courier New" pitchFamily="49" charset="0"/>
            </a:endParaRPr>
          </a:p>
        </p:txBody>
      </p:sp>
      <p:sp>
        <p:nvSpPr>
          <p:cNvPr id="131129" name="Text Box 56"/>
          <p:cNvSpPr txBox="1">
            <a:spLocks noChangeArrowheads="1"/>
          </p:cNvSpPr>
          <p:nvPr/>
        </p:nvSpPr>
        <p:spPr bwMode="auto">
          <a:xfrm>
            <a:off x="5051425" y="5835650"/>
            <a:ext cx="8953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i="1">
                <a:latin typeface="Palatino" pitchFamily="18" charset="0"/>
              </a:rPr>
              <a:t>LastRow</a:t>
            </a:r>
            <a:endParaRPr lang="en-US" sz="1600">
              <a:latin typeface="Courier New" pitchFamily="49" charset="0"/>
            </a:endParaRPr>
          </a:p>
        </p:txBody>
      </p:sp>
      <p:sp>
        <p:nvSpPr>
          <p:cNvPr id="131130" name="Text Box 57"/>
          <p:cNvSpPr txBox="1">
            <a:spLocks noChangeArrowheads="1"/>
          </p:cNvSpPr>
          <p:nvPr/>
        </p:nvSpPr>
        <p:spPr bwMode="auto">
          <a:xfrm>
            <a:off x="1847850" y="4464050"/>
            <a:ext cx="257175" cy="2714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latin typeface="Times Roman" pitchFamily="18" charset="0"/>
              </a:rPr>
              <a:t>0</a:t>
            </a:r>
          </a:p>
        </p:txBody>
      </p:sp>
      <p:sp>
        <p:nvSpPr>
          <p:cNvPr id="131131" name="Text Box 58"/>
          <p:cNvSpPr txBox="1">
            <a:spLocks noChangeArrowheads="1"/>
          </p:cNvSpPr>
          <p:nvPr/>
        </p:nvSpPr>
        <p:spPr bwMode="auto">
          <a:xfrm>
            <a:off x="2847975" y="4465638"/>
            <a:ext cx="419100" cy="2714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 i="1">
                <a:latin typeface="Times Roman" pitchFamily="18" charset="0"/>
              </a:rPr>
              <a:t>n</a:t>
            </a:r>
            <a:r>
              <a:rPr lang="en-US" sz="1200">
                <a:latin typeface="Times Roman" pitchFamily="18" charset="0"/>
              </a:rPr>
              <a:t>+1</a:t>
            </a:r>
          </a:p>
        </p:txBody>
      </p:sp>
      <p:sp>
        <p:nvSpPr>
          <p:cNvPr id="131132" name="Line 59"/>
          <p:cNvSpPr>
            <a:spLocks noChangeShapeType="1"/>
          </p:cNvSpPr>
          <p:nvPr/>
        </p:nvSpPr>
        <p:spPr bwMode="auto">
          <a:xfrm>
            <a:off x="3657600" y="4816475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31133" name="Line 60"/>
          <p:cNvSpPr>
            <a:spLocks noChangeShapeType="1"/>
          </p:cNvSpPr>
          <p:nvPr/>
        </p:nvSpPr>
        <p:spPr bwMode="auto">
          <a:xfrm>
            <a:off x="3810000" y="4816475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31134" name="Line 61"/>
          <p:cNvSpPr>
            <a:spLocks noChangeShapeType="1"/>
          </p:cNvSpPr>
          <p:nvPr/>
        </p:nvSpPr>
        <p:spPr bwMode="auto">
          <a:xfrm>
            <a:off x="3962400" y="4816475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31135" name="Line 62"/>
          <p:cNvSpPr>
            <a:spLocks noChangeShapeType="1"/>
          </p:cNvSpPr>
          <p:nvPr/>
        </p:nvSpPr>
        <p:spPr bwMode="auto">
          <a:xfrm>
            <a:off x="4114800" y="4816475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31136" name="Line 63"/>
          <p:cNvSpPr>
            <a:spLocks noChangeShapeType="1"/>
          </p:cNvSpPr>
          <p:nvPr/>
        </p:nvSpPr>
        <p:spPr bwMode="auto">
          <a:xfrm>
            <a:off x="4267200" y="4816475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31137" name="Line 64"/>
          <p:cNvSpPr>
            <a:spLocks noChangeShapeType="1"/>
          </p:cNvSpPr>
          <p:nvPr/>
        </p:nvSpPr>
        <p:spPr bwMode="auto">
          <a:xfrm>
            <a:off x="3505200" y="4968875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31138" name="Line 65"/>
          <p:cNvSpPr>
            <a:spLocks noChangeShapeType="1"/>
          </p:cNvSpPr>
          <p:nvPr/>
        </p:nvSpPr>
        <p:spPr bwMode="auto">
          <a:xfrm>
            <a:off x="3505200" y="5121275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31139" name="Line 66"/>
          <p:cNvSpPr>
            <a:spLocks noChangeShapeType="1"/>
          </p:cNvSpPr>
          <p:nvPr/>
        </p:nvSpPr>
        <p:spPr bwMode="auto">
          <a:xfrm>
            <a:off x="3505200" y="5273675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31140" name="Line 67"/>
          <p:cNvSpPr>
            <a:spLocks noChangeShapeType="1"/>
          </p:cNvSpPr>
          <p:nvPr/>
        </p:nvSpPr>
        <p:spPr bwMode="auto">
          <a:xfrm>
            <a:off x="3505200" y="5426075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31141" name="Line 68"/>
          <p:cNvSpPr>
            <a:spLocks noChangeShapeType="1"/>
          </p:cNvSpPr>
          <p:nvPr/>
        </p:nvSpPr>
        <p:spPr bwMode="auto">
          <a:xfrm>
            <a:off x="3505200" y="5578475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31142" name="Line 69"/>
          <p:cNvSpPr>
            <a:spLocks noChangeShapeType="1"/>
          </p:cNvSpPr>
          <p:nvPr/>
        </p:nvSpPr>
        <p:spPr bwMode="auto">
          <a:xfrm>
            <a:off x="5181600" y="57308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31143" name="Line 70"/>
          <p:cNvSpPr>
            <a:spLocks noChangeShapeType="1"/>
          </p:cNvSpPr>
          <p:nvPr/>
        </p:nvSpPr>
        <p:spPr bwMode="auto">
          <a:xfrm>
            <a:off x="5334000" y="57308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31144" name="Line 71"/>
          <p:cNvSpPr>
            <a:spLocks noChangeShapeType="1"/>
          </p:cNvSpPr>
          <p:nvPr/>
        </p:nvSpPr>
        <p:spPr bwMode="auto">
          <a:xfrm>
            <a:off x="5486400" y="57308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31145" name="Line 72"/>
          <p:cNvSpPr>
            <a:spLocks noChangeShapeType="1"/>
          </p:cNvSpPr>
          <p:nvPr/>
        </p:nvSpPr>
        <p:spPr bwMode="auto">
          <a:xfrm>
            <a:off x="5638800" y="57308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31146" name="Line 73"/>
          <p:cNvSpPr>
            <a:spLocks noChangeShapeType="1"/>
          </p:cNvSpPr>
          <p:nvPr/>
        </p:nvSpPr>
        <p:spPr bwMode="auto">
          <a:xfrm>
            <a:off x="5791200" y="57308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12725" y="493713"/>
            <a:ext cx="8705850" cy="46037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Heat Transfer in Chapel</a:t>
            </a:r>
          </a:p>
        </p:txBody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229600" cy="4978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config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const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n = 6,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             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epsilon = 1.0e-5;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const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BigD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: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domain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(2) = [0..n+1, 0..n+1],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       D: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subdomain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BigD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) = [1..n, 1..n],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 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LastRow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: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subdomain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BigD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) = 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D.exterior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(1,0);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var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 A, Temp : [</a:t>
            </a:r>
            <a:r>
              <a:rPr lang="en-US" sz="1600" dirty="0" err="1" smtClean="0">
                <a:solidFill>
                  <a:schemeClr val="tx2"/>
                </a:solidFill>
                <a:latin typeface="Courier New" pitchFamily="49" charset="0"/>
              </a:rPr>
              <a:t>BigD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]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real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A[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LastRow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] = 1.0;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do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{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[(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i,j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)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in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D] Temp(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i,j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) = (A(i-1,j) + A(i+1,j)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                        + A(i,j-1) + A(i,j+1)) / 4;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var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delta = max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reduce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abs(A(D) - Temp(D));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A(D) = Temp(D);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}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while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(delta &gt; epsilon);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writeln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(A);</a:t>
            </a:r>
          </a:p>
        </p:txBody>
      </p:sp>
      <p:sp>
        <p:nvSpPr>
          <p:cNvPr id="132101" name="AutoShape 4"/>
          <p:cNvSpPr>
            <a:spLocks/>
          </p:cNvSpPr>
          <p:nvPr/>
        </p:nvSpPr>
        <p:spPr bwMode="auto">
          <a:xfrm>
            <a:off x="784225" y="3276600"/>
            <a:ext cx="6172200" cy="3333750"/>
          </a:xfrm>
          <a:prstGeom prst="borderCallout3">
            <a:avLst>
              <a:gd name="adj1" fmla="val 3431"/>
              <a:gd name="adj2" fmla="val 101236"/>
              <a:gd name="adj3" fmla="val 3431"/>
              <a:gd name="adj4" fmla="val 122685"/>
              <a:gd name="adj5" fmla="val -4333"/>
              <a:gd name="adj6" fmla="val 122685"/>
              <a:gd name="adj7" fmla="val -12144"/>
              <a:gd name="adj8" fmla="val 54116"/>
            </a:avLst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r>
              <a:rPr lang="en-US" sz="1800" b="1" u="sng"/>
              <a:t>Declare arrays</a:t>
            </a:r>
          </a:p>
          <a:p>
            <a:endParaRPr lang="en-US" sz="1800" b="1" u="sng"/>
          </a:p>
          <a:p>
            <a:pPr algn="l"/>
            <a:r>
              <a:rPr lang="en-US" sz="1600" b="1"/>
              <a:t>var</a:t>
            </a:r>
            <a:r>
              <a:rPr lang="en-US" sz="1600"/>
              <a:t> </a:t>
            </a:r>
            <a:r>
              <a:rPr lang="en-US" sz="1600">
                <a:sym typeface="Symbol" pitchFamily="18" charset="2"/>
              </a:rPr>
              <a:t> can be modified throughout its lifetime</a:t>
            </a:r>
            <a:endParaRPr lang="en-US" sz="1600" b="1"/>
          </a:p>
          <a:p>
            <a:pPr algn="l"/>
            <a:r>
              <a:rPr lang="en-US" sz="1600" b="1"/>
              <a:t>: </a:t>
            </a:r>
            <a:r>
              <a:rPr lang="en-US" sz="1600" b="1" i="1"/>
              <a:t>T</a:t>
            </a:r>
            <a:r>
              <a:rPr lang="en-US" sz="1600"/>
              <a:t> </a:t>
            </a:r>
            <a:r>
              <a:rPr lang="en-US" sz="1600">
                <a:sym typeface="Symbol" pitchFamily="18" charset="2"/>
              </a:rPr>
              <a:t></a:t>
            </a:r>
            <a:r>
              <a:rPr lang="en-US" sz="1600"/>
              <a:t> declares variable to be of type </a:t>
            </a:r>
            <a:r>
              <a:rPr lang="en-US" sz="1600" i="1"/>
              <a:t>T</a:t>
            </a:r>
          </a:p>
          <a:p>
            <a:pPr algn="l"/>
            <a:r>
              <a:rPr lang="en-US" sz="1600" b="1"/>
              <a:t>: </a:t>
            </a:r>
            <a:r>
              <a:rPr lang="en-US" sz="1600" b="1" i="1"/>
              <a:t>[D] T</a:t>
            </a:r>
            <a:r>
              <a:rPr lang="en-US" sz="1600" i="1"/>
              <a:t> </a:t>
            </a:r>
            <a:r>
              <a:rPr lang="en-US" sz="1600">
                <a:sym typeface="Symbol" pitchFamily="18" charset="2"/>
              </a:rPr>
              <a:t></a:t>
            </a:r>
            <a:r>
              <a:rPr lang="en-US" sz="1600"/>
              <a:t> array of size </a:t>
            </a:r>
            <a:r>
              <a:rPr lang="en-US" sz="1600" i="1"/>
              <a:t>D</a:t>
            </a:r>
            <a:r>
              <a:rPr lang="en-US" sz="1600"/>
              <a:t> with elements of type </a:t>
            </a:r>
            <a:r>
              <a:rPr lang="en-US" sz="1600" i="1"/>
              <a:t>T</a:t>
            </a:r>
          </a:p>
          <a:p>
            <a:pPr algn="l"/>
            <a:r>
              <a:rPr lang="en-US" sz="1600" b="1" i="1"/>
              <a:t>(no initializer)</a:t>
            </a:r>
            <a:r>
              <a:rPr lang="en-US" sz="1600"/>
              <a:t> </a:t>
            </a:r>
            <a:r>
              <a:rPr lang="en-US" sz="1600">
                <a:sym typeface="Symbol" pitchFamily="18" charset="2"/>
              </a:rPr>
              <a:t> values initialized to default value (0.0 for reals)</a:t>
            </a:r>
            <a:endParaRPr lang="en-US" sz="1600"/>
          </a:p>
          <a:p>
            <a:pPr algn="l"/>
            <a:endParaRPr lang="en-US" sz="1600">
              <a:sym typeface="Symbol" pitchFamily="18" charset="2"/>
            </a:endParaRPr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3505200" y="5121275"/>
            <a:ext cx="1219200" cy="1219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03" name="Line 7"/>
          <p:cNvSpPr>
            <a:spLocks noChangeShapeType="1"/>
          </p:cNvSpPr>
          <p:nvPr/>
        </p:nvSpPr>
        <p:spPr bwMode="auto">
          <a:xfrm>
            <a:off x="3810000" y="51212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04" name="Line 8"/>
          <p:cNvSpPr>
            <a:spLocks noChangeShapeType="1"/>
          </p:cNvSpPr>
          <p:nvPr/>
        </p:nvSpPr>
        <p:spPr bwMode="auto">
          <a:xfrm>
            <a:off x="3657600" y="51212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05" name="Line 9"/>
          <p:cNvSpPr>
            <a:spLocks noChangeShapeType="1"/>
          </p:cNvSpPr>
          <p:nvPr/>
        </p:nvSpPr>
        <p:spPr bwMode="auto">
          <a:xfrm>
            <a:off x="3962400" y="51212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06" name="Line 10"/>
          <p:cNvSpPr>
            <a:spLocks noChangeShapeType="1"/>
          </p:cNvSpPr>
          <p:nvPr/>
        </p:nvSpPr>
        <p:spPr bwMode="auto">
          <a:xfrm>
            <a:off x="4114800" y="51212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07" name="Line 11"/>
          <p:cNvSpPr>
            <a:spLocks noChangeShapeType="1"/>
          </p:cNvSpPr>
          <p:nvPr/>
        </p:nvSpPr>
        <p:spPr bwMode="auto">
          <a:xfrm>
            <a:off x="4267200" y="51212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08" name="Line 12"/>
          <p:cNvSpPr>
            <a:spLocks noChangeShapeType="1"/>
          </p:cNvSpPr>
          <p:nvPr/>
        </p:nvSpPr>
        <p:spPr bwMode="auto">
          <a:xfrm>
            <a:off x="4419600" y="51212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09" name="Line 13"/>
          <p:cNvSpPr>
            <a:spLocks noChangeShapeType="1"/>
          </p:cNvSpPr>
          <p:nvPr/>
        </p:nvSpPr>
        <p:spPr bwMode="auto">
          <a:xfrm>
            <a:off x="4572000" y="51212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10" name="Line 14"/>
          <p:cNvSpPr>
            <a:spLocks noChangeShapeType="1"/>
          </p:cNvSpPr>
          <p:nvPr/>
        </p:nvSpPr>
        <p:spPr bwMode="auto">
          <a:xfrm>
            <a:off x="3505200" y="54260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11" name="Line 15"/>
          <p:cNvSpPr>
            <a:spLocks noChangeShapeType="1"/>
          </p:cNvSpPr>
          <p:nvPr/>
        </p:nvSpPr>
        <p:spPr bwMode="auto">
          <a:xfrm>
            <a:off x="3505200" y="52736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12" name="Line 16"/>
          <p:cNvSpPr>
            <a:spLocks noChangeShapeType="1"/>
          </p:cNvSpPr>
          <p:nvPr/>
        </p:nvSpPr>
        <p:spPr bwMode="auto">
          <a:xfrm>
            <a:off x="3505200" y="55784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13" name="Line 17"/>
          <p:cNvSpPr>
            <a:spLocks noChangeShapeType="1"/>
          </p:cNvSpPr>
          <p:nvPr/>
        </p:nvSpPr>
        <p:spPr bwMode="auto">
          <a:xfrm>
            <a:off x="3505200" y="57308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14" name="Line 18"/>
          <p:cNvSpPr>
            <a:spLocks noChangeShapeType="1"/>
          </p:cNvSpPr>
          <p:nvPr/>
        </p:nvSpPr>
        <p:spPr bwMode="auto">
          <a:xfrm>
            <a:off x="3505200" y="58832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15" name="Line 19"/>
          <p:cNvSpPr>
            <a:spLocks noChangeShapeType="1"/>
          </p:cNvSpPr>
          <p:nvPr/>
        </p:nvSpPr>
        <p:spPr bwMode="auto">
          <a:xfrm>
            <a:off x="3505200" y="60356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16" name="Line 20"/>
          <p:cNvSpPr>
            <a:spLocks noChangeShapeType="1"/>
          </p:cNvSpPr>
          <p:nvPr/>
        </p:nvSpPr>
        <p:spPr bwMode="auto">
          <a:xfrm>
            <a:off x="3505200" y="61880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17" name="Text Box 21"/>
          <p:cNvSpPr txBox="1">
            <a:spLocks noChangeArrowheads="1"/>
          </p:cNvSpPr>
          <p:nvPr/>
        </p:nvSpPr>
        <p:spPr bwMode="auto">
          <a:xfrm>
            <a:off x="3940175" y="6292850"/>
            <a:ext cx="3079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i="1">
                <a:latin typeface="Palatino" pitchFamily="18" charset="0"/>
              </a:rPr>
              <a:t>A</a:t>
            </a:r>
            <a:endParaRPr lang="en-US" sz="1600">
              <a:latin typeface="Courier New" pitchFamily="49" charset="0"/>
            </a:endParaRPr>
          </a:p>
        </p:txBody>
      </p:sp>
      <p:sp>
        <p:nvSpPr>
          <p:cNvPr id="132118" name="Rectangle 22"/>
          <p:cNvSpPr>
            <a:spLocks noChangeArrowheads="1"/>
          </p:cNvSpPr>
          <p:nvPr/>
        </p:nvSpPr>
        <p:spPr bwMode="auto">
          <a:xfrm>
            <a:off x="4953000" y="5121275"/>
            <a:ext cx="1219200" cy="1219200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19" name="Line 23"/>
          <p:cNvSpPr>
            <a:spLocks noChangeShapeType="1"/>
          </p:cNvSpPr>
          <p:nvPr/>
        </p:nvSpPr>
        <p:spPr bwMode="auto">
          <a:xfrm>
            <a:off x="5257800" y="51212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20" name="Line 24"/>
          <p:cNvSpPr>
            <a:spLocks noChangeShapeType="1"/>
          </p:cNvSpPr>
          <p:nvPr/>
        </p:nvSpPr>
        <p:spPr bwMode="auto">
          <a:xfrm>
            <a:off x="5105400" y="51212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21" name="Line 25"/>
          <p:cNvSpPr>
            <a:spLocks noChangeShapeType="1"/>
          </p:cNvSpPr>
          <p:nvPr/>
        </p:nvSpPr>
        <p:spPr bwMode="auto">
          <a:xfrm>
            <a:off x="5410200" y="51212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22" name="Line 26"/>
          <p:cNvSpPr>
            <a:spLocks noChangeShapeType="1"/>
          </p:cNvSpPr>
          <p:nvPr/>
        </p:nvSpPr>
        <p:spPr bwMode="auto">
          <a:xfrm>
            <a:off x="5562600" y="51212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23" name="Line 27"/>
          <p:cNvSpPr>
            <a:spLocks noChangeShapeType="1"/>
          </p:cNvSpPr>
          <p:nvPr/>
        </p:nvSpPr>
        <p:spPr bwMode="auto">
          <a:xfrm>
            <a:off x="5715000" y="51212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24" name="Line 28"/>
          <p:cNvSpPr>
            <a:spLocks noChangeShapeType="1"/>
          </p:cNvSpPr>
          <p:nvPr/>
        </p:nvSpPr>
        <p:spPr bwMode="auto">
          <a:xfrm>
            <a:off x="5867400" y="51212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25" name="Line 29"/>
          <p:cNvSpPr>
            <a:spLocks noChangeShapeType="1"/>
          </p:cNvSpPr>
          <p:nvPr/>
        </p:nvSpPr>
        <p:spPr bwMode="auto">
          <a:xfrm>
            <a:off x="6019800" y="51212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26" name="Line 30"/>
          <p:cNvSpPr>
            <a:spLocks noChangeShapeType="1"/>
          </p:cNvSpPr>
          <p:nvPr/>
        </p:nvSpPr>
        <p:spPr bwMode="auto">
          <a:xfrm>
            <a:off x="4953000" y="54260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27" name="Line 31"/>
          <p:cNvSpPr>
            <a:spLocks noChangeShapeType="1"/>
          </p:cNvSpPr>
          <p:nvPr/>
        </p:nvSpPr>
        <p:spPr bwMode="auto">
          <a:xfrm>
            <a:off x="4953000" y="52736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28" name="Line 32"/>
          <p:cNvSpPr>
            <a:spLocks noChangeShapeType="1"/>
          </p:cNvSpPr>
          <p:nvPr/>
        </p:nvSpPr>
        <p:spPr bwMode="auto">
          <a:xfrm>
            <a:off x="4953000" y="55784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29" name="Line 33"/>
          <p:cNvSpPr>
            <a:spLocks noChangeShapeType="1"/>
          </p:cNvSpPr>
          <p:nvPr/>
        </p:nvSpPr>
        <p:spPr bwMode="auto">
          <a:xfrm>
            <a:off x="4953000" y="57308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30" name="Line 34"/>
          <p:cNvSpPr>
            <a:spLocks noChangeShapeType="1"/>
          </p:cNvSpPr>
          <p:nvPr/>
        </p:nvSpPr>
        <p:spPr bwMode="auto">
          <a:xfrm>
            <a:off x="4953000" y="58832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31" name="Line 35"/>
          <p:cNvSpPr>
            <a:spLocks noChangeShapeType="1"/>
          </p:cNvSpPr>
          <p:nvPr/>
        </p:nvSpPr>
        <p:spPr bwMode="auto">
          <a:xfrm>
            <a:off x="4953000" y="60356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32" name="Line 36"/>
          <p:cNvSpPr>
            <a:spLocks noChangeShapeType="1"/>
          </p:cNvSpPr>
          <p:nvPr/>
        </p:nvSpPr>
        <p:spPr bwMode="auto">
          <a:xfrm>
            <a:off x="4953000" y="61880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33" name="Text Box 37"/>
          <p:cNvSpPr txBox="1">
            <a:spLocks noChangeArrowheads="1"/>
          </p:cNvSpPr>
          <p:nvPr/>
        </p:nvSpPr>
        <p:spPr bwMode="auto">
          <a:xfrm>
            <a:off x="5224463" y="6292850"/>
            <a:ext cx="635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i="1">
                <a:latin typeface="Palatino" pitchFamily="18" charset="0"/>
              </a:rPr>
              <a:t>Temp</a:t>
            </a:r>
            <a:endParaRPr lang="en-US" sz="1600">
              <a:latin typeface="Courier New" pitchFamily="49" charset="0"/>
            </a:endParaRPr>
          </a:p>
        </p:txBody>
      </p:sp>
      <p:sp>
        <p:nvSpPr>
          <p:cNvPr id="132134" name="Rectangle 38"/>
          <p:cNvSpPr>
            <a:spLocks noChangeArrowheads="1"/>
          </p:cNvSpPr>
          <p:nvPr/>
        </p:nvSpPr>
        <p:spPr bwMode="auto">
          <a:xfrm>
            <a:off x="2057400" y="5105400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35" name="Line 39"/>
          <p:cNvSpPr>
            <a:spLocks noChangeShapeType="1"/>
          </p:cNvSpPr>
          <p:nvPr/>
        </p:nvSpPr>
        <p:spPr bwMode="auto">
          <a:xfrm>
            <a:off x="2362200" y="51054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36" name="Line 40"/>
          <p:cNvSpPr>
            <a:spLocks noChangeShapeType="1"/>
          </p:cNvSpPr>
          <p:nvPr/>
        </p:nvSpPr>
        <p:spPr bwMode="auto">
          <a:xfrm>
            <a:off x="2209800" y="51054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37" name="Line 41"/>
          <p:cNvSpPr>
            <a:spLocks noChangeShapeType="1"/>
          </p:cNvSpPr>
          <p:nvPr/>
        </p:nvSpPr>
        <p:spPr bwMode="auto">
          <a:xfrm>
            <a:off x="2514600" y="51054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38" name="Line 42"/>
          <p:cNvSpPr>
            <a:spLocks noChangeShapeType="1"/>
          </p:cNvSpPr>
          <p:nvPr/>
        </p:nvSpPr>
        <p:spPr bwMode="auto">
          <a:xfrm>
            <a:off x="2667000" y="51054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39" name="Line 43"/>
          <p:cNvSpPr>
            <a:spLocks noChangeShapeType="1"/>
          </p:cNvSpPr>
          <p:nvPr/>
        </p:nvSpPr>
        <p:spPr bwMode="auto">
          <a:xfrm>
            <a:off x="2819400" y="51054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40" name="Line 44"/>
          <p:cNvSpPr>
            <a:spLocks noChangeShapeType="1"/>
          </p:cNvSpPr>
          <p:nvPr/>
        </p:nvSpPr>
        <p:spPr bwMode="auto">
          <a:xfrm>
            <a:off x="2971800" y="51054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41" name="Line 45"/>
          <p:cNvSpPr>
            <a:spLocks noChangeShapeType="1"/>
          </p:cNvSpPr>
          <p:nvPr/>
        </p:nvSpPr>
        <p:spPr bwMode="auto">
          <a:xfrm>
            <a:off x="3124200" y="51054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42" name="Line 46"/>
          <p:cNvSpPr>
            <a:spLocks noChangeShapeType="1"/>
          </p:cNvSpPr>
          <p:nvPr/>
        </p:nvSpPr>
        <p:spPr bwMode="auto">
          <a:xfrm>
            <a:off x="2057400" y="5410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43" name="Line 47"/>
          <p:cNvSpPr>
            <a:spLocks noChangeShapeType="1"/>
          </p:cNvSpPr>
          <p:nvPr/>
        </p:nvSpPr>
        <p:spPr bwMode="auto">
          <a:xfrm>
            <a:off x="2057400" y="5257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44" name="Line 48"/>
          <p:cNvSpPr>
            <a:spLocks noChangeShapeType="1"/>
          </p:cNvSpPr>
          <p:nvPr/>
        </p:nvSpPr>
        <p:spPr bwMode="auto">
          <a:xfrm>
            <a:off x="2057400" y="5562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45" name="Line 49"/>
          <p:cNvSpPr>
            <a:spLocks noChangeShapeType="1"/>
          </p:cNvSpPr>
          <p:nvPr/>
        </p:nvSpPr>
        <p:spPr bwMode="auto">
          <a:xfrm>
            <a:off x="2057400" y="5715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46" name="Line 50"/>
          <p:cNvSpPr>
            <a:spLocks noChangeShapeType="1"/>
          </p:cNvSpPr>
          <p:nvPr/>
        </p:nvSpPr>
        <p:spPr bwMode="auto">
          <a:xfrm>
            <a:off x="2057400" y="5867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47" name="Line 51"/>
          <p:cNvSpPr>
            <a:spLocks noChangeShapeType="1"/>
          </p:cNvSpPr>
          <p:nvPr/>
        </p:nvSpPr>
        <p:spPr bwMode="auto">
          <a:xfrm>
            <a:off x="2057400" y="6019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48" name="Line 52"/>
          <p:cNvSpPr>
            <a:spLocks noChangeShapeType="1"/>
          </p:cNvSpPr>
          <p:nvPr/>
        </p:nvSpPr>
        <p:spPr bwMode="auto">
          <a:xfrm>
            <a:off x="2057400" y="6172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49" name="Text Box 53"/>
          <p:cNvSpPr txBox="1">
            <a:spLocks noChangeArrowheads="1"/>
          </p:cNvSpPr>
          <p:nvPr/>
        </p:nvSpPr>
        <p:spPr bwMode="auto">
          <a:xfrm>
            <a:off x="2339975" y="6276975"/>
            <a:ext cx="6127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i="1">
                <a:latin typeface="Palatino" pitchFamily="18" charset="0"/>
              </a:rPr>
              <a:t>BigD</a:t>
            </a:r>
            <a:endParaRPr lang="en-US" sz="160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229600" cy="4978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config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const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n = 6,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             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epsilon = 1.0e-5;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const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BigD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: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domain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(2) = [0..n+1, 0..n+1],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       D: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subdomain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BigD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) = [1..n, 1..n],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 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LastRow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: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subdomain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BigD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) = 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D.exterior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(1,0);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var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A, Temp : [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BigD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]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real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A[</a:t>
            </a:r>
            <a:r>
              <a:rPr lang="en-US" sz="1600" dirty="0" err="1" smtClean="0">
                <a:solidFill>
                  <a:schemeClr val="tx2"/>
                </a:solidFill>
                <a:latin typeface="Courier New" pitchFamily="49" charset="0"/>
              </a:rPr>
              <a:t>LastRow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] = 1.0;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do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{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[(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i,j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)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in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D] Temp(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i,j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) = (A(i-1,j) + A(i+1,j)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                        + A(i,j-1) + A(i,j+1)) / 4;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var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delta = max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reduce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abs(A(D) - Temp(D));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A(D) = Temp(D);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}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while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(delta &gt; epsilon);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writeln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(A);</a:t>
            </a:r>
          </a:p>
        </p:txBody>
      </p:sp>
      <p:sp>
        <p:nvSpPr>
          <p:cNvPr id="133124" name="AutoShape 3"/>
          <p:cNvSpPr>
            <a:spLocks/>
          </p:cNvSpPr>
          <p:nvPr/>
        </p:nvSpPr>
        <p:spPr bwMode="auto">
          <a:xfrm>
            <a:off x="838200" y="3733800"/>
            <a:ext cx="6172200" cy="2743200"/>
          </a:xfrm>
          <a:prstGeom prst="borderCallout3">
            <a:avLst>
              <a:gd name="adj1" fmla="val 4167"/>
              <a:gd name="adj2" fmla="val 101236"/>
              <a:gd name="adj3" fmla="val 4167"/>
              <a:gd name="adj4" fmla="val 122685"/>
              <a:gd name="adj5" fmla="val -4690"/>
              <a:gd name="adj6" fmla="val 122685"/>
              <a:gd name="adj7" fmla="val -13542"/>
              <a:gd name="adj8" fmla="val 33616"/>
            </a:avLst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r>
              <a:rPr lang="en-US" sz="1800" b="1" u="sng"/>
              <a:t>Set Explicit Boundary Condition</a:t>
            </a:r>
          </a:p>
          <a:p>
            <a:endParaRPr lang="en-US" sz="1800" b="1" u="sng"/>
          </a:p>
          <a:p>
            <a:pPr algn="l"/>
            <a:r>
              <a:rPr lang="en-US" sz="1600"/>
              <a:t>indexing by domain </a:t>
            </a:r>
            <a:r>
              <a:rPr lang="en-US" sz="1600">
                <a:sym typeface="Symbol" pitchFamily="18" charset="2"/>
              </a:rPr>
              <a:t> slicing mechanism</a:t>
            </a:r>
          </a:p>
          <a:p>
            <a:pPr algn="l"/>
            <a:r>
              <a:rPr lang="en-US" sz="1600">
                <a:sym typeface="Symbol" pitchFamily="18" charset="2"/>
              </a:rPr>
              <a:t>array expressions  parallel evaluation</a:t>
            </a:r>
            <a:endParaRPr lang="en-US" sz="1600"/>
          </a:p>
          <a:p>
            <a:pPr algn="l"/>
            <a:endParaRPr lang="en-US" sz="1600">
              <a:sym typeface="Symbol" pitchFamily="18" charset="2"/>
            </a:endParaRPr>
          </a:p>
        </p:txBody>
      </p:sp>
      <p:sp>
        <p:nvSpPr>
          <p:cNvPr id="133125" name="Rectangle 4"/>
          <p:cNvSpPr>
            <a:spLocks noChangeArrowheads="1"/>
          </p:cNvSpPr>
          <p:nvPr/>
        </p:nvSpPr>
        <p:spPr bwMode="auto">
          <a:xfrm>
            <a:off x="3276600" y="4968875"/>
            <a:ext cx="1219200" cy="1219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26" name="Rectangle 5"/>
          <p:cNvSpPr>
            <a:spLocks noGrp="1" noChangeArrowheads="1"/>
          </p:cNvSpPr>
          <p:nvPr>
            <p:ph type="title"/>
          </p:nvPr>
        </p:nvSpPr>
        <p:spPr>
          <a:xfrm>
            <a:off x="212725" y="493713"/>
            <a:ext cx="8705850" cy="46037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Heat Transfer in Chapel</a:t>
            </a:r>
          </a:p>
        </p:txBody>
      </p:sp>
      <p:sp>
        <p:nvSpPr>
          <p:cNvPr id="133127" name="Rectangle 6"/>
          <p:cNvSpPr>
            <a:spLocks noChangeArrowheads="1"/>
          </p:cNvSpPr>
          <p:nvPr/>
        </p:nvSpPr>
        <p:spPr bwMode="auto">
          <a:xfrm>
            <a:off x="3429000" y="6035675"/>
            <a:ext cx="914400" cy="1524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33128" name="Line 7"/>
          <p:cNvSpPr>
            <a:spLocks noChangeShapeType="1"/>
          </p:cNvSpPr>
          <p:nvPr/>
        </p:nvSpPr>
        <p:spPr bwMode="auto">
          <a:xfrm>
            <a:off x="3581400" y="49688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29" name="Line 8"/>
          <p:cNvSpPr>
            <a:spLocks noChangeShapeType="1"/>
          </p:cNvSpPr>
          <p:nvPr/>
        </p:nvSpPr>
        <p:spPr bwMode="auto">
          <a:xfrm>
            <a:off x="3429000" y="49688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30" name="Line 9"/>
          <p:cNvSpPr>
            <a:spLocks noChangeShapeType="1"/>
          </p:cNvSpPr>
          <p:nvPr/>
        </p:nvSpPr>
        <p:spPr bwMode="auto">
          <a:xfrm>
            <a:off x="3733800" y="49688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31" name="Line 10"/>
          <p:cNvSpPr>
            <a:spLocks noChangeShapeType="1"/>
          </p:cNvSpPr>
          <p:nvPr/>
        </p:nvSpPr>
        <p:spPr bwMode="auto">
          <a:xfrm>
            <a:off x="3886200" y="49688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32" name="Line 11"/>
          <p:cNvSpPr>
            <a:spLocks noChangeShapeType="1"/>
          </p:cNvSpPr>
          <p:nvPr/>
        </p:nvSpPr>
        <p:spPr bwMode="auto">
          <a:xfrm>
            <a:off x="4038600" y="49688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33" name="Line 12"/>
          <p:cNvSpPr>
            <a:spLocks noChangeShapeType="1"/>
          </p:cNvSpPr>
          <p:nvPr/>
        </p:nvSpPr>
        <p:spPr bwMode="auto">
          <a:xfrm>
            <a:off x="4191000" y="49688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34" name="Line 13"/>
          <p:cNvSpPr>
            <a:spLocks noChangeShapeType="1"/>
          </p:cNvSpPr>
          <p:nvPr/>
        </p:nvSpPr>
        <p:spPr bwMode="auto">
          <a:xfrm>
            <a:off x="4343400" y="496887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35" name="Line 14"/>
          <p:cNvSpPr>
            <a:spLocks noChangeShapeType="1"/>
          </p:cNvSpPr>
          <p:nvPr/>
        </p:nvSpPr>
        <p:spPr bwMode="auto">
          <a:xfrm>
            <a:off x="3276600" y="52736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36" name="Line 15"/>
          <p:cNvSpPr>
            <a:spLocks noChangeShapeType="1"/>
          </p:cNvSpPr>
          <p:nvPr/>
        </p:nvSpPr>
        <p:spPr bwMode="auto">
          <a:xfrm>
            <a:off x="3276600" y="51212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37" name="Line 16"/>
          <p:cNvSpPr>
            <a:spLocks noChangeShapeType="1"/>
          </p:cNvSpPr>
          <p:nvPr/>
        </p:nvSpPr>
        <p:spPr bwMode="auto">
          <a:xfrm>
            <a:off x="3276600" y="54260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38" name="Line 17"/>
          <p:cNvSpPr>
            <a:spLocks noChangeShapeType="1"/>
          </p:cNvSpPr>
          <p:nvPr/>
        </p:nvSpPr>
        <p:spPr bwMode="auto">
          <a:xfrm>
            <a:off x="3276600" y="55784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39" name="Line 18"/>
          <p:cNvSpPr>
            <a:spLocks noChangeShapeType="1"/>
          </p:cNvSpPr>
          <p:nvPr/>
        </p:nvSpPr>
        <p:spPr bwMode="auto">
          <a:xfrm>
            <a:off x="3276600" y="57308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40" name="Line 19"/>
          <p:cNvSpPr>
            <a:spLocks noChangeShapeType="1"/>
          </p:cNvSpPr>
          <p:nvPr/>
        </p:nvSpPr>
        <p:spPr bwMode="auto">
          <a:xfrm>
            <a:off x="3276600" y="58832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41" name="Line 20"/>
          <p:cNvSpPr>
            <a:spLocks noChangeShapeType="1"/>
          </p:cNvSpPr>
          <p:nvPr/>
        </p:nvSpPr>
        <p:spPr bwMode="auto">
          <a:xfrm>
            <a:off x="3276600" y="60356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42" name="Text Box 21"/>
          <p:cNvSpPr txBox="1">
            <a:spLocks noChangeArrowheads="1"/>
          </p:cNvSpPr>
          <p:nvPr/>
        </p:nvSpPr>
        <p:spPr bwMode="auto">
          <a:xfrm>
            <a:off x="3711575" y="6140450"/>
            <a:ext cx="3079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i="1">
                <a:latin typeface="Palatino" pitchFamily="18" charset="0"/>
              </a:rPr>
              <a:t>A</a:t>
            </a:r>
            <a:endParaRPr lang="en-US" sz="160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229600" cy="4978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config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const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n = 6,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config</a:t>
            </a:r>
            <a:r>
              <a:rPr lang="en-US" sz="1600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const</a:t>
            </a:r>
            <a:r>
              <a:rPr lang="en-US" sz="1600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epsilon = 1.0e-5;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const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BigD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: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domain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(2) = [0..n+1, 0..n+1],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       D: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subdomain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BigD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) = [1..n, 1..n],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 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LastRow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: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subdomain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BigD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) = 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D.exterior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(1,0);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var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A, Temp : [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BigD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]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real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A[</a:t>
            </a:r>
            <a:r>
              <a:rPr lang="en-US" sz="1600" dirty="0" err="1" smtClean="0">
                <a:solidFill>
                  <a:schemeClr val="tx2"/>
                </a:solidFill>
                <a:latin typeface="Courier New" pitchFamily="49" charset="0"/>
              </a:rPr>
              <a:t>LastRow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] = 1.0;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do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{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[(</a:t>
            </a:r>
            <a:r>
              <a:rPr lang="en-US" sz="1600" dirty="0" err="1" smtClean="0">
                <a:solidFill>
                  <a:schemeClr val="tx2"/>
                </a:solidFill>
                <a:latin typeface="Courier New" pitchFamily="49" charset="0"/>
              </a:rPr>
              <a:t>i,j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)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in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 D] Temp(</a:t>
            </a:r>
            <a:r>
              <a:rPr lang="en-US" sz="1600" dirty="0" err="1" smtClean="0">
                <a:solidFill>
                  <a:schemeClr val="tx2"/>
                </a:solidFill>
                <a:latin typeface="Courier New" pitchFamily="49" charset="0"/>
              </a:rPr>
              <a:t>i,j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) = (A(i-1,j) + A(i+1,j)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                          + A(i,j-1) + A(i,j+1)) / 4;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const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delta = max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reduce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abs(A[D] - Temp[D]);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A[D] = Temp[D];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}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while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(delta &gt; epsilon);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writeln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(A);</a:t>
            </a:r>
          </a:p>
        </p:txBody>
      </p:sp>
      <p:sp>
        <p:nvSpPr>
          <p:cNvPr id="134148" name="AutoShape 3"/>
          <p:cNvSpPr>
            <a:spLocks/>
          </p:cNvSpPr>
          <p:nvPr/>
        </p:nvSpPr>
        <p:spPr bwMode="auto">
          <a:xfrm>
            <a:off x="354013" y="1066800"/>
            <a:ext cx="6553200" cy="2819400"/>
          </a:xfrm>
          <a:prstGeom prst="borderCallout3">
            <a:avLst>
              <a:gd name="adj1" fmla="val 4056"/>
              <a:gd name="adj2" fmla="val 101162"/>
              <a:gd name="adj3" fmla="val 4056"/>
              <a:gd name="adj4" fmla="val 126500"/>
              <a:gd name="adj5" fmla="val 55801"/>
              <a:gd name="adj6" fmla="val 126500"/>
              <a:gd name="adj7" fmla="val 107829"/>
              <a:gd name="adj8" fmla="val 103028"/>
            </a:avLst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r>
              <a:rPr lang="en-US" sz="1800" b="1" u="sng" dirty="0"/>
              <a:t>Compute 5-point stencil</a:t>
            </a:r>
          </a:p>
          <a:p>
            <a:endParaRPr lang="en-US" sz="900" b="1" u="sng" dirty="0"/>
          </a:p>
          <a:p>
            <a:pPr algn="l"/>
            <a:r>
              <a:rPr lang="en-US" sz="1600" b="1" dirty="0"/>
              <a:t>[(</a:t>
            </a:r>
            <a:r>
              <a:rPr lang="en-US" sz="1600" b="1" i="1" dirty="0" err="1"/>
              <a:t>i,j</a:t>
            </a:r>
            <a:r>
              <a:rPr lang="en-US" sz="1600" b="1" i="1" dirty="0"/>
              <a:t>)</a:t>
            </a:r>
            <a:r>
              <a:rPr lang="en-US" sz="1600" b="1" dirty="0"/>
              <a:t> in </a:t>
            </a:r>
            <a:r>
              <a:rPr lang="en-US" sz="1600" b="1" i="1" dirty="0"/>
              <a:t>D</a:t>
            </a:r>
            <a:r>
              <a:rPr lang="en-US" sz="1600" b="1" dirty="0"/>
              <a:t>]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 parallel </a:t>
            </a:r>
            <a:r>
              <a:rPr lang="en-US" sz="1600" dirty="0" err="1">
                <a:sym typeface="Symbol" pitchFamily="18" charset="2"/>
              </a:rPr>
              <a:t>forall</a:t>
            </a:r>
            <a:r>
              <a:rPr lang="en-US" sz="1600" dirty="0">
                <a:sym typeface="Symbol" pitchFamily="18" charset="2"/>
              </a:rPr>
              <a:t> expression over </a:t>
            </a:r>
            <a:r>
              <a:rPr lang="en-US" sz="1600" i="1" dirty="0">
                <a:sym typeface="Symbol" pitchFamily="18" charset="2"/>
              </a:rPr>
              <a:t>D</a:t>
            </a:r>
            <a:r>
              <a:rPr lang="en-US" sz="1600" dirty="0">
                <a:sym typeface="Symbol" pitchFamily="18" charset="2"/>
              </a:rPr>
              <a:t>’s indices, binding them</a:t>
            </a:r>
          </a:p>
          <a:p>
            <a:pPr algn="l"/>
            <a:r>
              <a:rPr lang="en-US" sz="1600" dirty="0">
                <a:sym typeface="Symbol" pitchFamily="18" charset="2"/>
              </a:rPr>
              <a:t>		to new variables </a:t>
            </a:r>
            <a:r>
              <a:rPr lang="en-US" sz="1600" i="1" dirty="0" err="1">
                <a:sym typeface="Symbol" pitchFamily="18" charset="2"/>
              </a:rPr>
              <a:t>i</a:t>
            </a:r>
            <a:r>
              <a:rPr lang="en-US" sz="1600" dirty="0">
                <a:sym typeface="Symbol" pitchFamily="18" charset="2"/>
              </a:rPr>
              <a:t> and </a:t>
            </a:r>
            <a:r>
              <a:rPr lang="en-US" sz="1600" i="1" dirty="0">
                <a:sym typeface="Symbol" pitchFamily="18" charset="2"/>
              </a:rPr>
              <a:t>j</a:t>
            </a:r>
            <a:r>
              <a:rPr lang="en-US" sz="1600" dirty="0">
                <a:sym typeface="Symbol" pitchFamily="18" charset="2"/>
              </a:rPr>
              <a:t> </a:t>
            </a:r>
            <a:endParaRPr lang="en-US" sz="1600" dirty="0"/>
          </a:p>
          <a:p>
            <a:pPr algn="l"/>
            <a:endParaRPr lang="en-US" b="1" i="1" dirty="0">
              <a:sym typeface="Symbol" pitchFamily="18" charset="2"/>
            </a:endParaRPr>
          </a:p>
          <a:p>
            <a:pPr algn="l"/>
            <a:r>
              <a:rPr lang="en-US" sz="1600" b="1" i="1" dirty="0">
                <a:sym typeface="Symbol" pitchFamily="18" charset="2"/>
              </a:rPr>
              <a:t>Note:</a:t>
            </a:r>
            <a:r>
              <a:rPr lang="en-US" sz="1600" dirty="0">
                <a:sym typeface="Symbol" pitchFamily="18" charset="2"/>
              </a:rPr>
              <a:t> since (</a:t>
            </a:r>
            <a:r>
              <a:rPr lang="en-US" sz="1600" i="1" dirty="0" err="1">
                <a:sym typeface="Symbol" pitchFamily="18" charset="2"/>
              </a:rPr>
              <a:t>i</a:t>
            </a:r>
            <a:r>
              <a:rPr lang="en-US" sz="1600" dirty="0" err="1">
                <a:sym typeface="Symbol" pitchFamily="18" charset="2"/>
              </a:rPr>
              <a:t>,</a:t>
            </a:r>
            <a:r>
              <a:rPr lang="en-US" sz="1600" i="1" dirty="0" err="1">
                <a:sym typeface="Symbol" pitchFamily="18" charset="2"/>
              </a:rPr>
              <a:t>j</a:t>
            </a:r>
            <a:r>
              <a:rPr lang="en-US" sz="1600" dirty="0">
                <a:sym typeface="Symbol" pitchFamily="18" charset="2"/>
              </a:rPr>
              <a:t>)  </a:t>
            </a:r>
            <a:r>
              <a:rPr lang="en-US" sz="1600" i="1" dirty="0">
                <a:sym typeface="Symbol" pitchFamily="18" charset="2"/>
              </a:rPr>
              <a:t>D</a:t>
            </a:r>
            <a:r>
              <a:rPr lang="en-US" sz="1600" dirty="0">
                <a:sym typeface="Symbol" pitchFamily="18" charset="2"/>
              </a:rPr>
              <a:t>  and  </a:t>
            </a:r>
            <a:r>
              <a:rPr lang="en-US" sz="1600" i="1" dirty="0">
                <a:sym typeface="Symbol" pitchFamily="18" charset="2"/>
              </a:rPr>
              <a:t>D </a:t>
            </a:r>
            <a:r>
              <a:rPr lang="en-US" sz="1600" dirty="0">
                <a:sym typeface="Symbol" pitchFamily="18" charset="2"/>
              </a:rPr>
              <a:t></a:t>
            </a:r>
            <a:r>
              <a:rPr lang="en-US" sz="1600" i="1" dirty="0">
                <a:sym typeface="Symbol" pitchFamily="18" charset="2"/>
              </a:rPr>
              <a:t> </a:t>
            </a:r>
            <a:r>
              <a:rPr lang="en-US" sz="1600" i="1" dirty="0" err="1">
                <a:sym typeface="Symbol" pitchFamily="18" charset="2"/>
              </a:rPr>
              <a:t>BigD</a:t>
            </a:r>
            <a:r>
              <a:rPr lang="en-US" sz="1600" i="1" dirty="0">
                <a:sym typeface="Symbol" pitchFamily="18" charset="2"/>
              </a:rPr>
              <a:t>  </a:t>
            </a:r>
            <a:r>
              <a:rPr lang="en-US" sz="1600" dirty="0">
                <a:sym typeface="Symbol" pitchFamily="18" charset="2"/>
              </a:rPr>
              <a:t>and  </a:t>
            </a:r>
            <a:r>
              <a:rPr lang="en-US" sz="1600" i="1" dirty="0">
                <a:sym typeface="Symbol" pitchFamily="18" charset="2"/>
              </a:rPr>
              <a:t>Temp</a:t>
            </a:r>
            <a:r>
              <a:rPr lang="en-US" sz="1600" dirty="0">
                <a:sym typeface="Symbol" pitchFamily="18" charset="2"/>
              </a:rPr>
              <a:t>: [</a:t>
            </a:r>
            <a:r>
              <a:rPr lang="en-US" sz="1600" i="1" dirty="0" err="1">
                <a:sym typeface="Symbol" pitchFamily="18" charset="2"/>
              </a:rPr>
              <a:t>BigD</a:t>
            </a:r>
            <a:r>
              <a:rPr lang="en-US" sz="1600" dirty="0">
                <a:sym typeface="Symbol" pitchFamily="18" charset="2"/>
              </a:rPr>
              <a:t>] </a:t>
            </a:r>
          </a:p>
          <a:p>
            <a:pPr algn="l"/>
            <a:r>
              <a:rPr lang="en-US" sz="1600" dirty="0">
                <a:sym typeface="Symbol" pitchFamily="18" charset="2"/>
              </a:rPr>
              <a:t>	     no bounds check required for </a:t>
            </a:r>
            <a:r>
              <a:rPr lang="en-US" sz="1600" i="1" dirty="0">
                <a:sym typeface="Symbol" pitchFamily="18" charset="2"/>
              </a:rPr>
              <a:t>Temp(</a:t>
            </a:r>
            <a:r>
              <a:rPr lang="en-US" sz="1600" i="1" dirty="0" err="1">
                <a:sym typeface="Symbol" pitchFamily="18" charset="2"/>
              </a:rPr>
              <a:t>i,j</a:t>
            </a:r>
            <a:r>
              <a:rPr lang="en-US" sz="1600" i="1" dirty="0">
                <a:sym typeface="Symbol" pitchFamily="18" charset="2"/>
              </a:rPr>
              <a:t>)</a:t>
            </a:r>
          </a:p>
          <a:p>
            <a:pPr algn="l"/>
            <a:r>
              <a:rPr lang="en-US" sz="1600" dirty="0">
                <a:sym typeface="Symbol" pitchFamily="18" charset="2"/>
              </a:rPr>
              <a:t>          with compiler analysis, same can be proven for A’s accesses</a:t>
            </a:r>
          </a:p>
        </p:txBody>
      </p:sp>
      <p:sp>
        <p:nvSpPr>
          <p:cNvPr id="134149" name="Rectangle 4"/>
          <p:cNvSpPr>
            <a:spLocks noGrp="1" noChangeArrowheads="1"/>
          </p:cNvSpPr>
          <p:nvPr>
            <p:ph type="title"/>
          </p:nvPr>
        </p:nvSpPr>
        <p:spPr>
          <a:xfrm>
            <a:off x="212725" y="493713"/>
            <a:ext cx="8705850" cy="46037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Heat Transfer in Chapel</a:t>
            </a:r>
          </a:p>
        </p:txBody>
      </p:sp>
      <p:sp>
        <p:nvSpPr>
          <p:cNvPr id="134150" name="Rectangle 5"/>
          <p:cNvSpPr>
            <a:spLocks noChangeArrowheads="1"/>
          </p:cNvSpPr>
          <p:nvPr/>
        </p:nvSpPr>
        <p:spPr bwMode="auto">
          <a:xfrm>
            <a:off x="3121025" y="3248025"/>
            <a:ext cx="242888" cy="242888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34151" name="Rectangle 6"/>
          <p:cNvSpPr>
            <a:spLocks noChangeArrowheads="1"/>
          </p:cNvSpPr>
          <p:nvPr/>
        </p:nvSpPr>
        <p:spPr bwMode="auto">
          <a:xfrm>
            <a:off x="3121025" y="3490913"/>
            <a:ext cx="242888" cy="242887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34152" name="Rectangle 7"/>
          <p:cNvSpPr>
            <a:spLocks noChangeArrowheads="1"/>
          </p:cNvSpPr>
          <p:nvPr/>
        </p:nvSpPr>
        <p:spPr bwMode="auto">
          <a:xfrm>
            <a:off x="3121025" y="3005138"/>
            <a:ext cx="242888" cy="242887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34153" name="Rectangle 8"/>
          <p:cNvSpPr>
            <a:spLocks noChangeArrowheads="1"/>
          </p:cNvSpPr>
          <p:nvPr/>
        </p:nvSpPr>
        <p:spPr bwMode="auto">
          <a:xfrm>
            <a:off x="2879725" y="3248025"/>
            <a:ext cx="241300" cy="242888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34154" name="Rectangle 9"/>
          <p:cNvSpPr>
            <a:spLocks noChangeArrowheads="1"/>
          </p:cNvSpPr>
          <p:nvPr/>
        </p:nvSpPr>
        <p:spPr bwMode="auto">
          <a:xfrm>
            <a:off x="3363913" y="3248025"/>
            <a:ext cx="242887" cy="242888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34155" name="Rectangle 10"/>
          <p:cNvSpPr>
            <a:spLocks noChangeArrowheads="1"/>
          </p:cNvSpPr>
          <p:nvPr/>
        </p:nvSpPr>
        <p:spPr bwMode="auto">
          <a:xfrm>
            <a:off x="5305425" y="3490913"/>
            <a:ext cx="242888" cy="242887"/>
          </a:xfrm>
          <a:prstGeom prst="rect">
            <a:avLst/>
          </a:prstGeom>
          <a:solidFill>
            <a:srgbClr val="99CCFF"/>
          </a:solidFill>
          <a:ln w="19050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34156" name="Rectangle 11"/>
          <p:cNvSpPr>
            <a:spLocks noChangeArrowheads="1"/>
          </p:cNvSpPr>
          <p:nvPr/>
        </p:nvSpPr>
        <p:spPr bwMode="auto">
          <a:xfrm>
            <a:off x="5305425" y="3005138"/>
            <a:ext cx="242888" cy="242887"/>
          </a:xfrm>
          <a:prstGeom prst="rect">
            <a:avLst/>
          </a:prstGeom>
          <a:solidFill>
            <a:srgbClr val="99CCFF"/>
          </a:solidFill>
          <a:ln w="19050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34157" name="Rectangle 12"/>
          <p:cNvSpPr>
            <a:spLocks noChangeArrowheads="1"/>
          </p:cNvSpPr>
          <p:nvPr/>
        </p:nvSpPr>
        <p:spPr bwMode="auto">
          <a:xfrm>
            <a:off x="5062538" y="3248025"/>
            <a:ext cx="242887" cy="242888"/>
          </a:xfrm>
          <a:prstGeom prst="rect">
            <a:avLst/>
          </a:prstGeom>
          <a:solidFill>
            <a:srgbClr val="99CCFF"/>
          </a:solidFill>
          <a:ln w="19050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34158" name="Rectangle 13"/>
          <p:cNvSpPr>
            <a:spLocks noChangeArrowheads="1"/>
          </p:cNvSpPr>
          <p:nvPr/>
        </p:nvSpPr>
        <p:spPr bwMode="auto">
          <a:xfrm>
            <a:off x="5548313" y="3248025"/>
            <a:ext cx="242887" cy="242888"/>
          </a:xfrm>
          <a:prstGeom prst="rect">
            <a:avLst/>
          </a:prstGeom>
          <a:solidFill>
            <a:srgbClr val="99CCFF"/>
          </a:solidFill>
          <a:ln w="19050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34159" name="Rectangle 14"/>
          <p:cNvSpPr>
            <a:spLocks noChangeArrowheads="1"/>
          </p:cNvSpPr>
          <p:nvPr/>
        </p:nvSpPr>
        <p:spPr bwMode="auto">
          <a:xfrm>
            <a:off x="5305425" y="3248025"/>
            <a:ext cx="242888" cy="242888"/>
          </a:xfrm>
          <a:prstGeom prst="rect">
            <a:avLst/>
          </a:prstGeom>
          <a:solidFill>
            <a:srgbClr val="3366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34160" name="Text Box 15"/>
          <p:cNvSpPr txBox="1">
            <a:spLocks noChangeArrowheads="1"/>
          </p:cNvSpPr>
          <p:nvPr/>
        </p:nvSpPr>
        <p:spPr bwMode="auto">
          <a:xfrm>
            <a:off x="2347913" y="2965450"/>
            <a:ext cx="481012" cy="6985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cs typeface="Arial" charset="0"/>
                <a:sym typeface="Symbol" pitchFamily="18" charset="2"/>
              </a:rPr>
              <a:t></a:t>
            </a:r>
            <a:endParaRPr lang="en-US" sz="4000"/>
          </a:p>
        </p:txBody>
      </p:sp>
      <p:sp>
        <p:nvSpPr>
          <p:cNvPr id="134161" name="AutoShape 16"/>
          <p:cNvSpPr>
            <a:spLocks/>
          </p:cNvSpPr>
          <p:nvPr/>
        </p:nvSpPr>
        <p:spPr bwMode="auto">
          <a:xfrm>
            <a:off x="2798763" y="2965450"/>
            <a:ext cx="39687" cy="768350"/>
          </a:xfrm>
          <a:prstGeom prst="leftBracket">
            <a:avLst>
              <a:gd name="adj" fmla="val 161335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34162" name="AutoShape 17"/>
          <p:cNvSpPr>
            <a:spLocks/>
          </p:cNvSpPr>
          <p:nvPr/>
        </p:nvSpPr>
        <p:spPr bwMode="auto">
          <a:xfrm>
            <a:off x="3648075" y="2965450"/>
            <a:ext cx="39688" cy="768350"/>
          </a:xfrm>
          <a:prstGeom prst="rightBracket">
            <a:avLst>
              <a:gd name="adj" fmla="val 161331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34163" name="Text Box 18"/>
          <p:cNvSpPr txBox="1">
            <a:spLocks noChangeArrowheads="1"/>
          </p:cNvSpPr>
          <p:nvPr/>
        </p:nvSpPr>
        <p:spPr bwMode="auto">
          <a:xfrm>
            <a:off x="3717925" y="3167063"/>
            <a:ext cx="531813" cy="3937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cs typeface="Arial" charset="0"/>
                <a:sym typeface="Symbol" pitchFamily="18" charset="2"/>
              </a:rPr>
              <a:t> 4</a:t>
            </a:r>
            <a:endParaRPr lang="en-US" sz="2000"/>
          </a:p>
        </p:txBody>
      </p:sp>
      <p:sp>
        <p:nvSpPr>
          <p:cNvPr id="134164" name="AutoShape 19"/>
          <p:cNvSpPr>
            <a:spLocks noChangeArrowheads="1"/>
          </p:cNvSpPr>
          <p:nvPr/>
        </p:nvSpPr>
        <p:spPr bwMode="auto">
          <a:xfrm>
            <a:off x="4254500" y="3248025"/>
            <a:ext cx="687388" cy="242888"/>
          </a:xfrm>
          <a:custGeom>
            <a:avLst/>
            <a:gdLst>
              <a:gd name="T0" fmla="*/ 515541 w 21600"/>
              <a:gd name="T1" fmla="*/ 0 h 21600"/>
              <a:gd name="T2" fmla="*/ 0 w 21600"/>
              <a:gd name="T3" fmla="*/ 121444 h 21600"/>
              <a:gd name="T4" fmla="*/ 515541 w 21600"/>
              <a:gd name="T5" fmla="*/ 242888 h 21600"/>
              <a:gd name="T6" fmla="*/ 687388 w 21600"/>
              <a:gd name="T7" fmla="*/ 12144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/>
          </a:solidFill>
          <a:ln w="1905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229600" cy="4978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config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const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n = 6,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             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epsilon = 1.0e-5;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const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BigD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: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domain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(2) = [0..n+1, 0..n+1],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       D: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subdomain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BigD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) = [1..n, 1..n],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 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LastRow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: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subdomain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BigD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) = 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D.exterior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(1,0);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var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A, Temp : [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BigD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]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real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A[</a:t>
            </a:r>
            <a:r>
              <a:rPr lang="en-US" sz="1600" dirty="0" err="1" smtClean="0">
                <a:solidFill>
                  <a:schemeClr val="tx2"/>
                </a:solidFill>
                <a:latin typeface="Courier New" pitchFamily="49" charset="0"/>
              </a:rPr>
              <a:t>LastRow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] = 1.0;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do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{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[(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i,j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)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in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D] Temp(</a:t>
            </a: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i,j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) = (A(i-1,j) + A(i+1,j)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                        + A(i,j-1) + A(i,j+1)) / 4;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const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 delta = max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</a:rPr>
              <a:t>reduce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 abs(A[D] - Temp[D]);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 A[D] = Temp[D];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}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while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 (delta &gt; epsilon);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600" dirty="0" err="1" smtClean="0">
                <a:solidFill>
                  <a:schemeClr val="bg2"/>
                </a:solidFill>
                <a:latin typeface="Courier New" pitchFamily="49" charset="0"/>
              </a:rPr>
              <a:t>writeln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(A);</a:t>
            </a:r>
          </a:p>
        </p:txBody>
      </p:sp>
      <p:sp>
        <p:nvSpPr>
          <p:cNvPr id="135172" name="AutoShape 3"/>
          <p:cNvSpPr>
            <a:spLocks/>
          </p:cNvSpPr>
          <p:nvPr/>
        </p:nvSpPr>
        <p:spPr bwMode="auto">
          <a:xfrm>
            <a:off x="354013" y="2032000"/>
            <a:ext cx="6961187" cy="1447800"/>
          </a:xfrm>
          <a:prstGeom prst="borderCallout3">
            <a:avLst>
              <a:gd name="adj1" fmla="val 7894"/>
              <a:gd name="adj2" fmla="val 101093"/>
              <a:gd name="adj3" fmla="val 7894"/>
              <a:gd name="adj4" fmla="val 114551"/>
              <a:gd name="adj5" fmla="val 100218"/>
              <a:gd name="adj6" fmla="val 114551"/>
              <a:gd name="adj7" fmla="val 192981"/>
              <a:gd name="adj8" fmla="val 85861"/>
            </a:avLst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r>
              <a:rPr lang="en-US" sz="1800" b="1" u="sng"/>
              <a:t>Compute maximum change</a:t>
            </a:r>
          </a:p>
          <a:p>
            <a:endParaRPr lang="en-US" sz="900" b="1" u="sng"/>
          </a:p>
          <a:p>
            <a:pPr algn="l"/>
            <a:r>
              <a:rPr lang="en-US" sz="1600" b="1" i="1"/>
              <a:t>op</a:t>
            </a:r>
            <a:r>
              <a:rPr lang="en-US" sz="1600" b="1"/>
              <a:t> reduce </a:t>
            </a:r>
            <a:r>
              <a:rPr lang="en-US" sz="1600">
                <a:sym typeface="Symbol" pitchFamily="18" charset="2"/>
              </a:rPr>
              <a:t> collapse aggregate expression to scalar using </a:t>
            </a:r>
            <a:r>
              <a:rPr lang="en-US" sz="1600" i="1">
                <a:sym typeface="Symbol" pitchFamily="18" charset="2"/>
              </a:rPr>
              <a:t>op</a:t>
            </a:r>
            <a:endParaRPr lang="en-US" sz="1600" i="1"/>
          </a:p>
          <a:p>
            <a:pPr algn="l"/>
            <a:endParaRPr lang="en-US" b="1" i="1">
              <a:sym typeface="Symbol" pitchFamily="18" charset="2"/>
            </a:endParaRPr>
          </a:p>
          <a:p>
            <a:pPr algn="l"/>
            <a:r>
              <a:rPr lang="en-US" sz="1600" b="1" i="1">
                <a:sym typeface="Symbol" pitchFamily="18" charset="2"/>
              </a:rPr>
              <a:t>Promotion:</a:t>
            </a:r>
            <a:r>
              <a:rPr lang="en-US" sz="1600">
                <a:sym typeface="Symbol" pitchFamily="18" charset="2"/>
              </a:rPr>
              <a:t> </a:t>
            </a:r>
            <a:r>
              <a:rPr lang="en-US" sz="1600" i="1">
                <a:sym typeface="Symbol" pitchFamily="18" charset="2"/>
              </a:rPr>
              <a:t>abs()</a:t>
            </a:r>
            <a:r>
              <a:rPr lang="en-US" sz="1600">
                <a:sym typeface="Symbol" pitchFamily="18" charset="2"/>
              </a:rPr>
              <a:t> and </a:t>
            </a:r>
            <a:r>
              <a:rPr lang="en-US" sz="1600" i="1">
                <a:sym typeface="Symbol" pitchFamily="18" charset="2"/>
              </a:rPr>
              <a:t>–</a:t>
            </a:r>
            <a:r>
              <a:rPr lang="en-US" sz="1600">
                <a:sym typeface="Symbol" pitchFamily="18" charset="2"/>
              </a:rPr>
              <a:t> are scalar operators, automatically promoted to </a:t>
            </a:r>
          </a:p>
          <a:p>
            <a:pPr algn="l"/>
            <a:r>
              <a:rPr lang="en-US" sz="1600">
                <a:sym typeface="Symbol" pitchFamily="18" charset="2"/>
              </a:rPr>
              <a:t>	work with array operands</a:t>
            </a:r>
          </a:p>
          <a:p>
            <a:pPr algn="l"/>
            <a:endParaRPr lang="en-US" sz="1600">
              <a:sym typeface="Symbol" pitchFamily="18" charset="2"/>
            </a:endParaRPr>
          </a:p>
        </p:txBody>
      </p:sp>
      <p:sp>
        <p:nvSpPr>
          <p:cNvPr id="135173" name="Rectangle 4"/>
          <p:cNvSpPr>
            <a:spLocks noGrp="1" noChangeArrowheads="1"/>
          </p:cNvSpPr>
          <p:nvPr>
            <p:ph type="title"/>
          </p:nvPr>
        </p:nvSpPr>
        <p:spPr>
          <a:xfrm>
            <a:off x="212725" y="493713"/>
            <a:ext cx="8705850" cy="46037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Heat Transfer in Chapel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scadePhase3TemplateV2">
  <a:themeElements>
    <a:clrScheme name="CascadePhase3TemplateV2 2">
      <a:dk1>
        <a:srgbClr val="000000"/>
      </a:dk1>
      <a:lt1>
        <a:srgbClr val="FFFFFF"/>
      </a:lt1>
      <a:dk2>
        <a:srgbClr val="003F87"/>
      </a:dk2>
      <a:lt2>
        <a:srgbClr val="C3C8C8"/>
      </a:lt2>
      <a:accent1>
        <a:srgbClr val="FDC82F"/>
      </a:accent1>
      <a:accent2>
        <a:srgbClr val="69923A"/>
      </a:accent2>
      <a:accent3>
        <a:srgbClr val="FFFFFF"/>
      </a:accent3>
      <a:accent4>
        <a:srgbClr val="000000"/>
      </a:accent4>
      <a:accent5>
        <a:srgbClr val="FEE0AD"/>
      </a:accent5>
      <a:accent6>
        <a:srgbClr val="5E8434"/>
      </a:accent6>
      <a:hlink>
        <a:srgbClr val="D81E05"/>
      </a:hlink>
      <a:folHlink>
        <a:srgbClr val="00ADD0"/>
      </a:folHlink>
    </a:clrScheme>
    <a:fontScheme name="CascadePhase3TemplateV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CascadePhase3Template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BCBFE"/>
        </a:accent1>
        <a:accent2>
          <a:srgbClr val="193E74"/>
        </a:accent2>
        <a:accent3>
          <a:srgbClr val="FFFFFF"/>
        </a:accent3>
        <a:accent4>
          <a:srgbClr val="000000"/>
        </a:accent4>
        <a:accent5>
          <a:srgbClr val="E2E2FE"/>
        </a:accent5>
        <a:accent6>
          <a:srgbClr val="163768"/>
        </a:accent6>
        <a:hlink>
          <a:srgbClr val="3333CC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Phase3TemplateV2 2">
        <a:dk1>
          <a:srgbClr val="000000"/>
        </a:dk1>
        <a:lt1>
          <a:srgbClr val="FFFFFF"/>
        </a:lt1>
        <a:dk2>
          <a:srgbClr val="003F87"/>
        </a:dk2>
        <a:lt2>
          <a:srgbClr val="C3C8C8"/>
        </a:lt2>
        <a:accent1>
          <a:srgbClr val="FDC82F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FEE0AD"/>
        </a:accent5>
        <a:accent6>
          <a:srgbClr val="5E8434"/>
        </a:accent6>
        <a:hlink>
          <a:srgbClr val="D81E05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SC08-S07-1-Chapel-Background</Template>
  <TotalTime>7031</TotalTime>
  <Words>3005</Words>
  <Application>Microsoft Office PowerPoint</Application>
  <PresentationFormat>Letter Paper (8.5x11 in)</PresentationFormat>
  <Paragraphs>545</Paragraphs>
  <Slides>25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  <vt:variant>
        <vt:lpstr>Custom Shows</vt:lpstr>
      </vt:variant>
      <vt:variant>
        <vt:i4>2</vt:i4>
      </vt:variant>
    </vt:vector>
  </HeadingPairs>
  <TitlesOfParts>
    <vt:vector size="28" baseType="lpstr">
      <vt:lpstr>CascadePhase3TemplateV2</vt:lpstr>
      <vt:lpstr>Chapel: Heat Transfer (+ X10/Fortress)</vt:lpstr>
      <vt:lpstr>Heat Transfer in Pictures</vt:lpstr>
      <vt:lpstr>Heat Transfer in Chapel</vt:lpstr>
      <vt:lpstr>Heat Transfer in Chapel</vt:lpstr>
      <vt:lpstr>Heat Transfer in Chapel</vt:lpstr>
      <vt:lpstr>Heat Transfer in Chapel</vt:lpstr>
      <vt:lpstr>Heat Transfer in Chapel</vt:lpstr>
      <vt:lpstr>Heat Transfer in Chapel</vt:lpstr>
      <vt:lpstr>Heat Transfer in Chapel</vt:lpstr>
      <vt:lpstr>Heat Transfer in Chapel</vt:lpstr>
      <vt:lpstr>Heat Transfer in Chapel</vt:lpstr>
      <vt:lpstr>Heat Transfer in Chapel</vt:lpstr>
      <vt:lpstr>Heat Transfer in Chapel</vt:lpstr>
      <vt:lpstr>Heat Transfer in Chapel (Variations)</vt:lpstr>
      <vt:lpstr>Heat Transfer in Chapel (double buffered version)</vt:lpstr>
      <vt:lpstr>Heat Transfer in Chapel (ZPL style)</vt:lpstr>
      <vt:lpstr>Heat Transfer in Chapel (array of offsets version)</vt:lpstr>
      <vt:lpstr>Heat Transfer in Chapel (sparse offsets version)</vt:lpstr>
      <vt:lpstr>The Other HPCS Languages</vt:lpstr>
      <vt:lpstr>X10 in a Nutshell</vt:lpstr>
      <vt:lpstr>X10: Similarities to Chapel</vt:lpstr>
      <vt:lpstr>X10: Differences from Chapel</vt:lpstr>
      <vt:lpstr>Heat Transfer in X10</vt:lpstr>
      <vt:lpstr>Heat Transfer in Chapel</vt:lpstr>
      <vt:lpstr>Fortress in a Nutshell</vt:lpstr>
      <vt:lpstr>Short Overview</vt:lpstr>
      <vt:lpstr>Test Show</vt:lpstr>
    </vt:vector>
  </TitlesOfParts>
  <Company>Cray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Brad Chamberlain</dc:creator>
  <cp:lastModifiedBy>Brad Chamberlain</cp:lastModifiedBy>
  <cp:revision>2387</cp:revision>
  <dcterms:created xsi:type="dcterms:W3CDTF">2010-01-26T06:03:57Z</dcterms:created>
  <dcterms:modified xsi:type="dcterms:W3CDTF">2010-05-20T20:45:14Z</dcterms:modified>
</cp:coreProperties>
</file>