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29"/>
  </p:notesMasterIdLst>
  <p:handoutMasterIdLst>
    <p:handoutMasterId r:id="rId30"/>
  </p:handoutMasterIdLst>
  <p:sldIdLst>
    <p:sldId id="256" r:id="rId2"/>
    <p:sldId id="1147" r:id="rId3"/>
    <p:sldId id="1146" r:id="rId4"/>
    <p:sldId id="1137" r:id="rId5"/>
    <p:sldId id="1122" r:id="rId6"/>
    <p:sldId id="1123" r:id="rId7"/>
    <p:sldId id="1074" r:id="rId8"/>
    <p:sldId id="1124" r:id="rId9"/>
    <p:sldId id="1125" r:id="rId10"/>
    <p:sldId id="1076" r:id="rId11"/>
    <p:sldId id="1127" r:id="rId12"/>
    <p:sldId id="1128" r:id="rId13"/>
    <p:sldId id="1135" r:id="rId14"/>
    <p:sldId id="1078" r:id="rId15"/>
    <p:sldId id="1134" r:id="rId16"/>
    <p:sldId id="1080" r:id="rId17"/>
    <p:sldId id="1130" r:id="rId18"/>
    <p:sldId id="1132" r:id="rId19"/>
    <p:sldId id="1081" r:id="rId20"/>
    <p:sldId id="1087" r:id="rId21"/>
    <p:sldId id="1088" r:id="rId22"/>
    <p:sldId id="1089" r:id="rId23"/>
    <p:sldId id="1090" r:id="rId24"/>
    <p:sldId id="1102" r:id="rId25"/>
    <p:sldId id="1103" r:id="rId26"/>
    <p:sldId id="1104" r:id="rId27"/>
    <p:sldId id="1144" r:id="rId28"/>
  </p:sldIdLst>
  <p:sldSz cx="9144000" cy="6858000" type="letter"/>
  <p:notesSz cx="7315200" cy="9601200"/>
  <p:custShowLst>
    <p:custShow name="Short Overview" id="0">
      <p:sldLst/>
    </p:custShow>
    <p:custShow name="Test Show" id="1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89F51D"/>
    <a:srgbClr val="000099"/>
    <a:srgbClr val="004FC3"/>
    <a:srgbClr val="FF9900"/>
    <a:srgbClr val="FFCCFF"/>
    <a:srgbClr val="FF99FF"/>
    <a:srgbClr val="BFC1DF"/>
    <a:srgbClr val="73BA24"/>
    <a:srgbClr val="0000FF"/>
    <a:srgbClr val="1A22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89" autoAdjust="0"/>
    <p:restoredTop sz="88503" autoAdjust="0"/>
  </p:normalViewPr>
  <p:slideViewPr>
    <p:cSldViewPr>
      <p:cViewPr varScale="1">
        <p:scale>
          <a:sx n="88" d="100"/>
          <a:sy n="88" d="100"/>
        </p:scale>
        <p:origin x="-9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460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b="1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Cray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8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20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76" tIns="48338" rIns="96676" bIns="48338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06B8E4-AA55-4111-B944-1B7D77BD2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61950" indent="-182563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712788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76325" indent="-1841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427163" indent="-171450" algn="l" rtl="0" eaLnBrk="0" fontAlgn="base" hangingPunct="0"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24D76-A061-4781-B2F4-7EB5C48140FF}" type="slidenum">
              <a:rPr lang="en-US"/>
              <a:pPr/>
              <a:t>1</a:t>
            </a:fld>
            <a:endParaRPr lang="en-US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ED0683-A612-491E-BA94-148C175126A6}" type="slidenum">
              <a:rPr lang="en-US"/>
              <a:pPr/>
              <a:t>15</a:t>
            </a:fld>
            <a:endParaRPr lang="en-US"/>
          </a:p>
        </p:txBody>
      </p:sp>
      <p:sp>
        <p:nvSpPr>
          <p:cNvPr id="98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ED0683-A612-491E-BA94-148C175126A6}" type="slidenum">
              <a:rPr lang="en-US"/>
              <a:pPr/>
              <a:t>16</a:t>
            </a:fld>
            <a:endParaRPr lang="en-US"/>
          </a:p>
        </p:txBody>
      </p:sp>
      <p:sp>
        <p:nvSpPr>
          <p:cNvPr id="98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4E6A6-6616-473A-AACD-092EC4DB7647}" type="slidenum">
              <a:rPr lang="en-US"/>
              <a:pPr/>
              <a:t>18</a:t>
            </a:fld>
            <a:endParaRPr lang="en-US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24D76-A061-4781-B2F4-7EB5C48140FF}" type="slidenum">
              <a:rPr lang="en-US"/>
              <a:pPr/>
              <a:t>3</a:t>
            </a:fld>
            <a:endParaRPr lang="en-US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Cray ConfidentialCray Proprietary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495A8F-7511-453D-A5F3-C449B51E3615}" type="slidenum">
              <a:rPr lang="en-US"/>
              <a:pPr/>
              <a:t>4</a:t>
            </a:fld>
            <a:endParaRPr lang="en-US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FDAFD-8BB8-4DDA-9BEC-8411C5FEDE7E}" type="slidenum">
              <a:rPr lang="en-US"/>
              <a:pPr/>
              <a:t>8</a:t>
            </a:fld>
            <a:endParaRPr lang="en-US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2C67C6-A752-47C0-8DFB-1667A97DC397}" type="slidenum">
              <a:rPr lang="en-US"/>
              <a:pPr/>
              <a:t>9</a:t>
            </a:fld>
            <a:endParaRPr lang="en-US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06B8E4-AA55-4111-B944-1B7D77BD2C6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355754-0044-4E88-9276-83DE69B0193B}" type="slidenum">
              <a:rPr lang="en-US"/>
              <a:pPr/>
              <a:t>11</a:t>
            </a:fld>
            <a:endParaRPr lang="en-US"/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C35BC4-3617-40AA-9252-F14484EBF8E3}" type="slidenum">
              <a:rPr lang="en-US"/>
              <a:pPr/>
              <a:t>12</a:t>
            </a:fld>
            <a:endParaRPr lang="en-US"/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 descr="fina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8" descr="hpcs Logo small 17Sep0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6019800"/>
            <a:ext cx="106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41" descr="darp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096000"/>
            <a:ext cx="1066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9907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1143000"/>
          </a:xfrm>
        </p:spPr>
        <p:txBody>
          <a:bodyPr/>
          <a:lstStyle>
            <a:lvl1pPr algn="ctr">
              <a:lnSpc>
                <a:spcPct val="80000"/>
              </a:lnSpc>
              <a:defRPr sz="3600">
                <a:solidFill>
                  <a:srgbClr val="1A228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59908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2362200"/>
            <a:ext cx="6705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2113" y="466725"/>
            <a:ext cx="2176462" cy="5927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725" y="466725"/>
            <a:ext cx="6376988" cy="5927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725" y="1206500"/>
            <a:ext cx="4276725" cy="5187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06500"/>
            <a:ext cx="4276725" cy="5187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39738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64313"/>
            <a:ext cx="1998662" cy="2936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0" y="6019800"/>
            <a:ext cx="1905000" cy="2952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7" descr="final_white_slid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2725" y="466725"/>
            <a:ext cx="87058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725" y="1206500"/>
            <a:ext cx="870585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1138" y="6564313"/>
            <a:ext cx="1998662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88925" indent="-2889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73BA24"/>
        </a:buClr>
        <a:buSzPct val="12000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FF9900"/>
        </a:buClr>
        <a:buSzPct val="9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CC0099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fol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8" y="838200"/>
            <a:ext cx="832167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4000" dirty="0" smtClean="0"/>
              <a:t>The Mother of All Chapel Talks</a:t>
            </a:r>
            <a:endParaRPr lang="en-US" sz="2400" i="1" dirty="0" smtClean="0">
              <a:solidFill>
                <a:schemeClr val="hlink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048000"/>
            <a:ext cx="6705600" cy="762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dirty="0" smtClean="0"/>
              <a:t>Brad Chamberlain</a:t>
            </a:r>
          </a:p>
          <a:p>
            <a:pPr eaLnBrk="1" hangingPunct="1">
              <a:lnSpc>
                <a:spcPct val="70000"/>
              </a:lnSpc>
            </a:pPr>
            <a:r>
              <a:rPr lang="en-US" dirty="0" smtClean="0"/>
              <a:t>Cray Inc.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1148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2400" b="1" dirty="0">
              <a:solidFill>
                <a:schemeClr val="hlink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95400" y="4343400"/>
            <a:ext cx="670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CSEP 524</a:t>
            </a:r>
          </a:p>
          <a:p>
            <a:pPr marL="0" marR="0" lvl="0" indent="0" algn="ctr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May 20, 2010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Characteristics:</a:t>
            </a:r>
          </a:p>
          <a:p>
            <a:pPr lvl="1"/>
            <a:r>
              <a:rPr lang="en-US" dirty="0" smtClean="0"/>
              <a:t>execute multiple cooperating threads within one process</a:t>
            </a:r>
          </a:p>
          <a:p>
            <a:pPr lvl="1"/>
            <a:r>
              <a:rPr lang="en-US" dirty="0" smtClean="0"/>
              <a:t>threads have shared namespace</a:t>
            </a:r>
          </a:p>
          <a:p>
            <a:pPr lvl="1"/>
            <a:r>
              <a:rPr lang="en-US" dirty="0" smtClean="0"/>
              <a:t>coordinate data accesses via synchronization primitives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Examples:</a:t>
            </a:r>
            <a:r>
              <a:rPr lang="en-US" dirty="0" smtClean="0"/>
              <a:t> </a:t>
            </a:r>
            <a:r>
              <a:rPr lang="en-US" b="1" dirty="0" smtClean="0"/>
              <a:t>OpenMP</a:t>
            </a:r>
            <a:r>
              <a:rPr lang="en-US" dirty="0" smtClean="0"/>
              <a:t>, pthreads, Java, …</a:t>
            </a:r>
            <a:endParaRPr lang="en-US" dirty="0"/>
          </a:p>
        </p:txBody>
      </p:sp>
      <p:grpSp>
        <p:nvGrpSpPr>
          <p:cNvPr id="7" name="Group 23"/>
          <p:cNvGrpSpPr/>
          <p:nvPr/>
        </p:nvGrpSpPr>
        <p:grpSpPr>
          <a:xfrm>
            <a:off x="2857500" y="5028406"/>
            <a:ext cx="3467100" cy="762000"/>
            <a:chOff x="2438400" y="4800600"/>
            <a:chExt cx="3467100" cy="7620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438400" y="5334000"/>
              <a:ext cx="3467100" cy="2286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0" rIns="4572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MEM</a:t>
              </a:r>
            </a:p>
          </p:txBody>
        </p:sp>
        <p:grpSp>
          <p:nvGrpSpPr>
            <p:cNvPr id="8" name="Group 6"/>
            <p:cNvGrpSpPr/>
            <p:nvPr/>
          </p:nvGrpSpPr>
          <p:grpSpPr>
            <a:xfrm>
              <a:off x="2514600" y="4800600"/>
              <a:ext cx="381000" cy="381000"/>
              <a:chOff x="1930026" y="4292227"/>
              <a:chExt cx="381000" cy="381000"/>
            </a:xfrm>
          </p:grpSpPr>
          <p:sp>
            <p:nvSpPr>
              <p:cNvPr id="5" name="Rounded Rectangle 4"/>
              <p:cNvSpPr/>
              <p:nvPr/>
            </p:nvSpPr>
            <p:spPr bwMode="auto">
              <a:xfrm>
                <a:off x="1930026" y="4292227"/>
                <a:ext cx="381000" cy="381000"/>
              </a:xfrm>
              <a:prstGeom prst="roundRect">
                <a:avLst/>
              </a:prstGeom>
              <a:solidFill>
                <a:srgbClr val="73BA2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" name="Circular Arrow 5"/>
              <p:cNvSpPr/>
              <p:nvPr/>
            </p:nvSpPr>
            <p:spPr bwMode="auto">
              <a:xfrm rot="2700000">
                <a:off x="1968127" y="4330327"/>
                <a:ext cx="304800" cy="30480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889951"/>
                  <a:gd name="adj5" fmla="val 125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527884" y="4800600"/>
              <a:ext cx="381000" cy="381000"/>
              <a:chOff x="1930026" y="4292227"/>
              <a:chExt cx="381000" cy="381000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1930026" y="4292227"/>
                <a:ext cx="381000" cy="381000"/>
              </a:xfrm>
              <a:prstGeom prst="roundRect">
                <a:avLst/>
              </a:prstGeom>
              <a:solidFill>
                <a:srgbClr val="73BA2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" name="Circular Arrow 10"/>
              <p:cNvSpPr/>
              <p:nvPr/>
            </p:nvSpPr>
            <p:spPr bwMode="auto">
              <a:xfrm rot="2700000">
                <a:off x="1968127" y="4330327"/>
                <a:ext cx="304800" cy="30480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889951"/>
                  <a:gd name="adj5" fmla="val 125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2" name="Group 12"/>
            <p:cNvGrpSpPr/>
            <p:nvPr/>
          </p:nvGrpSpPr>
          <p:grpSpPr>
            <a:xfrm>
              <a:off x="4442284" y="4800600"/>
              <a:ext cx="381000" cy="381000"/>
              <a:chOff x="1930026" y="4292227"/>
              <a:chExt cx="381000" cy="381000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1930026" y="4292227"/>
                <a:ext cx="381000" cy="381000"/>
              </a:xfrm>
              <a:prstGeom prst="roundRect">
                <a:avLst/>
              </a:prstGeom>
              <a:solidFill>
                <a:srgbClr val="73BA2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" name="Circular Arrow 14"/>
              <p:cNvSpPr/>
              <p:nvPr/>
            </p:nvSpPr>
            <p:spPr bwMode="auto">
              <a:xfrm rot="2700000">
                <a:off x="1968127" y="4330327"/>
                <a:ext cx="304800" cy="30480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889951"/>
                  <a:gd name="adj5" fmla="val 125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13" name="Group 16"/>
            <p:cNvGrpSpPr/>
            <p:nvPr/>
          </p:nvGrpSpPr>
          <p:grpSpPr>
            <a:xfrm>
              <a:off x="5432884" y="4800600"/>
              <a:ext cx="381000" cy="381000"/>
              <a:chOff x="1930026" y="4292227"/>
              <a:chExt cx="381000" cy="381000"/>
            </a:xfrm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1930026" y="4292227"/>
                <a:ext cx="381000" cy="381000"/>
              </a:xfrm>
              <a:prstGeom prst="roundRect">
                <a:avLst/>
              </a:prstGeom>
              <a:solidFill>
                <a:srgbClr val="73BA2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" name="Circular Arrow 18"/>
              <p:cNvSpPr/>
              <p:nvPr/>
            </p:nvSpPr>
            <p:spPr bwMode="auto">
              <a:xfrm rot="2700000">
                <a:off x="1968127" y="4330327"/>
                <a:ext cx="304800" cy="30480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889951"/>
                  <a:gd name="adj5" fmla="val 125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4419600" y="36576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51334" y="3962400"/>
            <a:ext cx="2286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3168203" y="4069724"/>
            <a:ext cx="1403797" cy="991673"/>
          </a:xfrm>
          <a:custGeom>
            <a:avLst/>
            <a:gdLst>
              <a:gd name="connsiteX0" fmla="*/ 1403797 w 1403797"/>
              <a:gd name="connsiteY0" fmla="*/ 0 h 991673"/>
              <a:gd name="connsiteX1" fmla="*/ 0 w 1403797"/>
              <a:gd name="connsiteY1" fmla="*/ 991673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3797" h="991673">
                <a:moveTo>
                  <a:pt x="1403797" y="0"/>
                </a:moveTo>
                <a:lnTo>
                  <a:pt x="0" y="991673"/>
                </a:lnTo>
              </a:path>
            </a:pathLst>
          </a:cu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Freeform 40"/>
          <p:cNvSpPr/>
          <p:nvPr/>
        </p:nvSpPr>
        <p:spPr bwMode="auto">
          <a:xfrm flipH="1">
            <a:off x="4616003" y="4038600"/>
            <a:ext cx="1403797" cy="991673"/>
          </a:xfrm>
          <a:custGeom>
            <a:avLst/>
            <a:gdLst>
              <a:gd name="connsiteX0" fmla="*/ 1403797 w 1403797"/>
              <a:gd name="connsiteY0" fmla="*/ 0 h 991673"/>
              <a:gd name="connsiteX1" fmla="*/ 0 w 1403797"/>
              <a:gd name="connsiteY1" fmla="*/ 991673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3797" h="991673">
                <a:moveTo>
                  <a:pt x="1403797" y="0"/>
                </a:moveTo>
                <a:lnTo>
                  <a:pt x="0" y="991673"/>
                </a:lnTo>
              </a:path>
            </a:pathLst>
          </a:cu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" name="Freeform 42"/>
          <p:cNvSpPr/>
          <p:nvPr/>
        </p:nvSpPr>
        <p:spPr bwMode="auto">
          <a:xfrm flipH="1">
            <a:off x="4609563" y="4113727"/>
            <a:ext cx="381000" cy="991673"/>
          </a:xfrm>
          <a:custGeom>
            <a:avLst/>
            <a:gdLst>
              <a:gd name="connsiteX0" fmla="*/ 1403797 w 1403797"/>
              <a:gd name="connsiteY0" fmla="*/ 0 h 991673"/>
              <a:gd name="connsiteX1" fmla="*/ 0 w 1403797"/>
              <a:gd name="connsiteY1" fmla="*/ 991673 h 991673"/>
              <a:gd name="connsiteX0" fmla="*/ 381000 w 381000"/>
              <a:gd name="connsiteY0" fmla="*/ 0 h 991673"/>
              <a:gd name="connsiteX1" fmla="*/ 0 w 381000"/>
              <a:gd name="connsiteY1" fmla="*/ 991673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000" h="991673">
                <a:moveTo>
                  <a:pt x="381000" y="0"/>
                </a:moveTo>
                <a:lnTo>
                  <a:pt x="0" y="991673"/>
                </a:lnTo>
              </a:path>
            </a:pathLst>
          </a:cu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4191000" y="4113727"/>
            <a:ext cx="381000" cy="991673"/>
          </a:xfrm>
          <a:custGeom>
            <a:avLst/>
            <a:gdLst>
              <a:gd name="connsiteX0" fmla="*/ 1403797 w 1403797"/>
              <a:gd name="connsiteY0" fmla="*/ 0 h 991673"/>
              <a:gd name="connsiteX1" fmla="*/ 0 w 1403797"/>
              <a:gd name="connsiteY1" fmla="*/ 991673 h 991673"/>
              <a:gd name="connsiteX0" fmla="*/ 381000 w 381000"/>
              <a:gd name="connsiteY0" fmla="*/ 0 h 991673"/>
              <a:gd name="connsiteX1" fmla="*/ 0 w 381000"/>
              <a:gd name="connsiteY1" fmla="*/ 991673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000" h="991673">
                <a:moveTo>
                  <a:pt x="381000" y="0"/>
                </a:moveTo>
                <a:lnTo>
                  <a:pt x="0" y="991673"/>
                </a:lnTo>
              </a:path>
            </a:pathLst>
          </a:custGeom>
          <a:solidFill>
            <a:schemeClr val="accent1"/>
          </a:solidFill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OpenMP</a:t>
            </a:r>
            <a:r>
              <a:rPr lang="en-US" dirty="0" smtClean="0"/>
              <a:t> Evaluation</a:t>
            </a:r>
          </a:p>
        </p:txBody>
      </p:sp>
      <p:sp>
        <p:nvSpPr>
          <p:cNvPr id="281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12" charset="2"/>
              <a:buNone/>
            </a:pPr>
            <a:r>
              <a:rPr lang="en-US" b="1" dirty="0" err="1" smtClean="0">
                <a:solidFill>
                  <a:schemeClr val="tx2"/>
                </a:solidFill>
              </a:rPr>
              <a:t>OpenMP</a:t>
            </a:r>
            <a:r>
              <a:rPr lang="en-US" b="1" dirty="0" smtClean="0">
                <a:solidFill>
                  <a:schemeClr val="tx2"/>
                </a:solidFill>
              </a:rPr>
              <a:t> strengths</a:t>
            </a:r>
          </a:p>
          <a:p>
            <a:pPr lvl="1" eaLnBrk="1" hangingPunct="1">
              <a:buFont typeface="Arial" charset="0"/>
              <a:buChar char="+"/>
            </a:pPr>
            <a:r>
              <a:rPr lang="en-US" dirty="0" smtClean="0"/>
              <a:t>supports finer-grain parallelism than the executable</a:t>
            </a:r>
          </a:p>
          <a:p>
            <a:pPr lvl="1" eaLnBrk="1" hangingPunct="1">
              <a:buFont typeface="Arial" charset="0"/>
              <a:buChar char="+"/>
            </a:pPr>
            <a:r>
              <a:rPr lang="en-US" dirty="0" smtClean="0"/>
              <a:t>nicely integrated into existing programming models</a:t>
            </a:r>
          </a:p>
          <a:p>
            <a:pPr lvl="2" eaLnBrk="1" hangingPunct="1"/>
            <a:r>
              <a:rPr lang="en-US" dirty="0" smtClean="0"/>
              <a:t>dialects for C/C++ and Fortran</a:t>
            </a:r>
          </a:p>
          <a:p>
            <a:pPr lvl="2" eaLnBrk="1" hangingPunct="1"/>
            <a:r>
              <a:rPr lang="en-US" dirty="0" smtClean="0"/>
              <a:t>can be intermixed with MPI (&amp; often other dist. memory models)</a:t>
            </a:r>
          </a:p>
          <a:p>
            <a:pPr lvl="1" eaLnBrk="1" hangingPunct="1">
              <a:buFont typeface="Arial" charset="0"/>
              <a:buChar char="+"/>
            </a:pPr>
            <a:r>
              <a:rPr lang="en-US" dirty="0" smtClean="0"/>
              <a:t>supports incremental parallelization</a:t>
            </a:r>
          </a:p>
          <a:p>
            <a:pPr lvl="1" eaLnBrk="1" hangingPunct="1">
              <a:buFont typeface="Arial" charset="0"/>
              <a:buChar char="+"/>
            </a:pPr>
            <a:r>
              <a:rPr lang="en-US" dirty="0" smtClean="0"/>
              <a:t>consortium effort, broad support among vendors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-112" charset="2"/>
              <a:buNone/>
            </a:pPr>
            <a:r>
              <a:rPr lang="en-US" b="1" dirty="0" err="1" smtClean="0">
                <a:solidFill>
                  <a:schemeClr val="tx2"/>
                </a:solidFill>
              </a:rPr>
              <a:t>OpenMP</a:t>
            </a:r>
            <a:r>
              <a:rPr lang="en-US" b="1" dirty="0" smtClean="0">
                <a:solidFill>
                  <a:schemeClr val="tx2"/>
                </a:solidFill>
              </a:rPr>
              <a:t> weaknesses</a:t>
            </a:r>
          </a:p>
          <a:p>
            <a:pPr lvl="1" eaLnBrk="1" hangingPunct="1">
              <a:buClr>
                <a:schemeClr val="hlink"/>
              </a:buClr>
              <a:buFont typeface="Arial" charset="0"/>
              <a:buChar char="–"/>
            </a:pPr>
            <a:r>
              <a:rPr lang="en-US" dirty="0" smtClean="0"/>
              <a:t>no support for expressing and controlling locality/affinity</a:t>
            </a:r>
          </a:p>
          <a:p>
            <a:pPr lvl="2" eaLnBrk="1" hangingPunct="1"/>
            <a:r>
              <a:rPr lang="en-US" dirty="0" smtClean="0"/>
              <a:t>limits its applicability to large-scale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8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MPI+OpenMP</a:t>
            </a:r>
            <a:r>
              <a:rPr lang="en-US" dirty="0" smtClean="0"/>
              <a:t> Evaluation</a:t>
            </a:r>
          </a:p>
        </p:txBody>
      </p:sp>
      <p:sp>
        <p:nvSpPr>
          <p:cNvPr id="282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12" charset="2"/>
              <a:buNone/>
            </a:pPr>
            <a:r>
              <a:rPr lang="en-US" b="1" smtClean="0">
                <a:solidFill>
                  <a:schemeClr val="tx2"/>
                </a:solidFill>
              </a:rPr>
              <a:t>strengths:</a:t>
            </a:r>
          </a:p>
          <a:p>
            <a:pPr lvl="1" eaLnBrk="1" hangingPunct="1">
              <a:buFont typeface="Arial" charset="0"/>
              <a:buChar char="+"/>
            </a:pPr>
            <a:r>
              <a:rPr lang="en-US" smtClean="0"/>
              <a:t>Supports a division of labor: let each technology do what it does best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-112" charset="2"/>
              <a:buNone/>
            </a:pPr>
            <a:r>
              <a:rPr lang="en-US" b="1" smtClean="0">
                <a:solidFill>
                  <a:schemeClr val="tx2"/>
                </a:solidFill>
              </a:rPr>
              <a:t>weaknesses:</a:t>
            </a:r>
          </a:p>
          <a:p>
            <a:pPr lvl="1" eaLnBrk="1" hangingPunct="1">
              <a:buClr>
                <a:schemeClr val="hlink"/>
              </a:buClr>
              <a:buFont typeface="Arial" charset="0"/>
              <a:buChar char="–"/>
            </a:pPr>
            <a:r>
              <a:rPr lang="en-US" smtClean="0"/>
              <a:t>Requires two distinct notations to express a single logical parallel computation</a:t>
            </a:r>
          </a:p>
          <a:p>
            <a:pPr lvl="1" eaLnBrk="1" hangingPunct="1">
              <a:buClr>
                <a:schemeClr val="hlink"/>
              </a:buClr>
              <a:buFont typeface="Arial" charset="0"/>
              <a:buChar char="–"/>
            </a:pPr>
            <a:endParaRPr lang="en-US" smtClean="0"/>
          </a:p>
          <a:p>
            <a:pPr lvl="1" eaLnBrk="1" hangingPunct="1">
              <a:buClr>
                <a:schemeClr val="hlink"/>
              </a:buClr>
              <a:buFont typeface="Arial" charset="0"/>
              <a:buChar char="–"/>
            </a:pPr>
            <a:endParaRPr lang="en-US" smtClean="0"/>
          </a:p>
          <a:p>
            <a:pPr lvl="1" eaLnBrk="1" hangingPunct="1">
              <a:buClr>
                <a:schemeClr val="hlink"/>
              </a:buClr>
              <a:buFont typeface="Arial" charset="0"/>
              <a:buChar char="–"/>
            </a:pPr>
            <a:endParaRPr lang="en-US" smtClean="0"/>
          </a:p>
          <a:p>
            <a:pPr algn="ctr" eaLnBrk="1" hangingPunct="1">
              <a:buClr>
                <a:schemeClr val="hlink"/>
              </a:buClr>
              <a:buFont typeface="Wingdings" pitchFamily="-112" charset="2"/>
              <a:buNone/>
            </a:pPr>
            <a:r>
              <a:rPr lang="en-US" i="1" smtClean="0">
                <a:solidFill>
                  <a:srgbClr val="0000FF"/>
                </a:solidFill>
              </a:rPr>
              <a:t>Why must we use multiple completely distinct notations to express the same key concerns—parallelism and locality—for different architectural levels or types?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PGAS Definition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-112" charset="2"/>
              <a:buNone/>
            </a:pPr>
            <a:r>
              <a:rPr lang="en-US" b="1" i="1" dirty="0" smtClean="0">
                <a:solidFill>
                  <a:schemeClr val="tx2"/>
                </a:solidFill>
              </a:rPr>
              <a:t>PGAS:</a:t>
            </a:r>
            <a:r>
              <a:rPr lang="en-US" b="1" i="1" dirty="0" smtClean="0"/>
              <a:t> </a:t>
            </a:r>
            <a:r>
              <a:rPr lang="en-US" dirty="0" smtClean="0"/>
              <a:t>Partitioned Global Address Space</a:t>
            </a:r>
          </a:p>
          <a:p>
            <a:pPr lvl="1" eaLnBrk="1" hangingPunct="1">
              <a:buNone/>
            </a:pPr>
            <a:r>
              <a:rPr lang="en-US" dirty="0" smtClean="0"/>
              <a:t>		  (Or perhaps better: partitioned global namespace)</a:t>
            </a:r>
          </a:p>
          <a:p>
            <a:pPr eaLnBrk="1" hangingPunct="1"/>
            <a:endParaRPr lang="en-US" sz="1200" dirty="0" smtClean="0"/>
          </a:p>
          <a:p>
            <a:pPr eaLnBrk="1" hangingPunct="1">
              <a:buNone/>
            </a:pPr>
            <a:r>
              <a:rPr lang="en-US" b="1" dirty="0" smtClean="0">
                <a:solidFill>
                  <a:schemeClr val="tx2"/>
                </a:solidFill>
              </a:rPr>
              <a:t>Concept:</a:t>
            </a:r>
          </a:p>
          <a:p>
            <a:pPr eaLnBrk="1" hangingPunct="1"/>
            <a:r>
              <a:rPr lang="en-US" dirty="0" smtClean="0"/>
              <a:t>support a shared namespace</a:t>
            </a:r>
          </a:p>
          <a:p>
            <a:pPr lvl="1" eaLnBrk="1" hangingPunct="1"/>
            <a:r>
              <a:rPr lang="en-US" dirty="0" smtClean="0"/>
              <a:t>permit tasks to access any lexically visible variable, local or remote</a:t>
            </a:r>
          </a:p>
          <a:p>
            <a:pPr lvl="1" eaLnBrk="1" hangingPunct="1"/>
            <a:endParaRPr lang="en-US" sz="1000" dirty="0" smtClean="0"/>
          </a:p>
          <a:p>
            <a:pPr lvl="1" eaLnBrk="1" hangingPunct="1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x = 10;</a:t>
            </a:r>
          </a:p>
          <a:p>
            <a:pPr lvl="1" eaLnBrk="1" hangingPunct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	… </a:t>
            </a:r>
          </a:p>
          <a:p>
            <a:pPr lvl="1" eaLnBrk="1" hangingPunct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	{</a:t>
            </a:r>
          </a:p>
          <a:p>
            <a:pPr lvl="1" eaLnBrk="1" hangingPunct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	  … x …      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// x is lexically visible</a:t>
            </a:r>
          </a:p>
          <a:p>
            <a:pPr lvl="1" eaLnBrk="1" hangingPunct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	}</a:t>
            </a:r>
          </a:p>
          <a:p>
            <a:pPr eaLnBrk="1" hangingPunct="1"/>
            <a:r>
              <a:rPr lang="en-US" dirty="0" smtClean="0"/>
              <a:t>support a strong sense of ownership and locality</a:t>
            </a:r>
          </a:p>
          <a:p>
            <a:pPr lvl="1" eaLnBrk="1" hangingPunct="1"/>
            <a:r>
              <a:rPr lang="en-US" dirty="0" smtClean="0"/>
              <a:t>each variable is stored in a particular memory segment</a:t>
            </a:r>
          </a:p>
          <a:p>
            <a:pPr lvl="1" eaLnBrk="1" hangingPunct="1"/>
            <a:r>
              <a:rPr lang="en-US" dirty="0" smtClean="0"/>
              <a:t>local variables are cheaper to access than remote ones</a:t>
            </a:r>
          </a:p>
          <a:p>
            <a:pPr lvl="1" eaLnBrk="1" hangingPunct="1"/>
            <a:r>
              <a:rPr lang="en-US" dirty="0" smtClean="0"/>
              <a:t>details vary between languages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(Traditional) PGAS Programming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Characteristics:</a:t>
            </a:r>
          </a:p>
          <a:p>
            <a:pPr lvl="1"/>
            <a:r>
              <a:rPr lang="en-US" dirty="0" smtClean="0"/>
              <a:t>execute an SPMD program (Single Program, Multiple Data)</a:t>
            </a:r>
          </a:p>
          <a:p>
            <a:pPr lvl="1"/>
            <a:r>
              <a:rPr lang="en-US" dirty="0" smtClean="0"/>
              <a:t>all binaries share a namespace</a:t>
            </a:r>
          </a:p>
          <a:p>
            <a:pPr lvl="2"/>
            <a:r>
              <a:rPr lang="en-US" dirty="0" smtClean="0"/>
              <a:t>namespace is partitioned, permitting reasoning about locality</a:t>
            </a:r>
          </a:p>
          <a:p>
            <a:pPr lvl="2"/>
            <a:r>
              <a:rPr lang="en-US" dirty="0" smtClean="0"/>
              <a:t>binaries also have a local, private namespace</a:t>
            </a:r>
          </a:p>
          <a:p>
            <a:pPr lvl="1"/>
            <a:r>
              <a:rPr lang="en-US" dirty="0" smtClean="0"/>
              <a:t>compiler introduces communication to satisfy remote references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Examples:</a:t>
            </a:r>
            <a:r>
              <a:rPr lang="en-US" dirty="0" smtClean="0"/>
              <a:t> </a:t>
            </a:r>
            <a:r>
              <a:rPr lang="en-US" b="1" dirty="0" smtClean="0"/>
              <a:t>UPC</a:t>
            </a:r>
            <a:r>
              <a:rPr lang="en-US" dirty="0" smtClean="0"/>
              <a:t>, </a:t>
            </a:r>
            <a:r>
              <a:rPr lang="en-US" b="1" dirty="0" smtClean="0"/>
              <a:t>Co-Array Fortran</a:t>
            </a:r>
            <a:r>
              <a:rPr lang="en-US" dirty="0" smtClean="0"/>
              <a:t>, Titanium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857500" y="5791200"/>
            <a:ext cx="510716" cy="2286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933700" y="5257800"/>
            <a:ext cx="381000" cy="381000"/>
            <a:chOff x="1930026" y="4292227"/>
            <a:chExt cx="381000" cy="3810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1930026" y="4292227"/>
              <a:ext cx="381000" cy="381000"/>
            </a:xfrm>
            <a:prstGeom prst="roundRect">
              <a:avLst/>
            </a:prstGeom>
            <a:solidFill>
              <a:srgbClr val="73BA2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Circular Arrow 5"/>
            <p:cNvSpPr/>
            <p:nvPr/>
          </p:nvSpPr>
          <p:spPr bwMode="auto">
            <a:xfrm rot="2700000">
              <a:off x="1968127" y="4330327"/>
              <a:ext cx="304800" cy="304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889951"/>
                <a:gd name="adj5" fmla="val 12500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3870784" y="5791200"/>
            <a:ext cx="510716" cy="2286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946984" y="5257800"/>
            <a:ext cx="381000" cy="381000"/>
            <a:chOff x="1930026" y="4292227"/>
            <a:chExt cx="381000" cy="3810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930026" y="4292227"/>
              <a:ext cx="381000" cy="381000"/>
            </a:xfrm>
            <a:prstGeom prst="roundRect">
              <a:avLst/>
            </a:prstGeom>
            <a:solidFill>
              <a:srgbClr val="73BA2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Circular Arrow 10"/>
            <p:cNvSpPr/>
            <p:nvPr/>
          </p:nvSpPr>
          <p:spPr bwMode="auto">
            <a:xfrm rot="2700000">
              <a:off x="1968127" y="4330327"/>
              <a:ext cx="304800" cy="304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889951"/>
                <a:gd name="adj5" fmla="val 12500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4785184" y="5791200"/>
            <a:ext cx="510716" cy="2286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861384" y="5257800"/>
            <a:ext cx="381000" cy="381000"/>
            <a:chOff x="1930026" y="4292227"/>
            <a:chExt cx="381000" cy="38100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1930026" y="4292227"/>
              <a:ext cx="381000" cy="381000"/>
            </a:xfrm>
            <a:prstGeom prst="roundRect">
              <a:avLst/>
            </a:prstGeom>
            <a:solidFill>
              <a:srgbClr val="73BA2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Circular Arrow 14"/>
            <p:cNvSpPr/>
            <p:nvPr/>
          </p:nvSpPr>
          <p:spPr bwMode="auto">
            <a:xfrm rot="2700000">
              <a:off x="1968127" y="4330327"/>
              <a:ext cx="304800" cy="304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889951"/>
                <a:gd name="adj5" fmla="val 12500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5775784" y="5791200"/>
            <a:ext cx="510716" cy="2286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851984" y="5257800"/>
            <a:ext cx="381000" cy="381000"/>
            <a:chOff x="1930026" y="4292227"/>
            <a:chExt cx="381000" cy="381000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1930026" y="4292227"/>
              <a:ext cx="381000" cy="381000"/>
            </a:xfrm>
            <a:prstGeom prst="roundRect">
              <a:avLst/>
            </a:prstGeom>
            <a:solidFill>
              <a:srgbClr val="73BA2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Circular Arrow 18"/>
            <p:cNvSpPr/>
            <p:nvPr/>
          </p:nvSpPr>
          <p:spPr bwMode="auto">
            <a:xfrm rot="2700000">
              <a:off x="1968127" y="4330327"/>
              <a:ext cx="304800" cy="304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889951"/>
                <a:gd name="adj5" fmla="val 12500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0" name="Group 43"/>
          <p:cNvGrpSpPr/>
          <p:nvPr/>
        </p:nvGrpSpPr>
        <p:grpSpPr>
          <a:xfrm>
            <a:off x="3618706" y="4495800"/>
            <a:ext cx="1983582" cy="1600200"/>
            <a:chOff x="3618706" y="3505200"/>
            <a:chExt cx="1983582" cy="2590800"/>
          </a:xfrm>
        </p:grpSpPr>
        <p:cxnSp>
          <p:nvCxnSpPr>
            <p:cNvPr id="21" name="Straight Connector 20"/>
            <p:cNvCxnSpPr/>
            <p:nvPr/>
          </p:nvCxnSpPr>
          <p:spPr bwMode="auto">
            <a:xfrm rot="5400000">
              <a:off x="2324100" y="4799806"/>
              <a:ext cx="2590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3315494" y="4799806"/>
              <a:ext cx="2590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4306094" y="4799806"/>
              <a:ext cx="2590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2743200" y="39377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003534" y="3962400"/>
            <a:ext cx="2286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Freeform 36"/>
          <p:cNvSpPr/>
          <p:nvPr/>
        </p:nvSpPr>
        <p:spPr bwMode="auto">
          <a:xfrm rot="16200000" flipH="1">
            <a:off x="5638800" y="4915437"/>
            <a:ext cx="457200" cy="304800"/>
          </a:xfrm>
          <a:custGeom>
            <a:avLst/>
            <a:gdLst>
              <a:gd name="connsiteX0" fmla="*/ 0 w 1017431"/>
              <a:gd name="connsiteY0" fmla="*/ 259724 h 272603"/>
              <a:gd name="connsiteX1" fmla="*/ 528034 w 1017431"/>
              <a:gd name="connsiteY1" fmla="*/ 2146 h 272603"/>
              <a:gd name="connsiteX2" fmla="*/ 1017431 w 1017431"/>
              <a:gd name="connsiteY2" fmla="*/ 272603 h 2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72603">
                <a:moveTo>
                  <a:pt x="0" y="259724"/>
                </a:moveTo>
                <a:cubicBezTo>
                  <a:pt x="179231" y="129862"/>
                  <a:pt x="358462" y="0"/>
                  <a:pt x="528034" y="2146"/>
                </a:cubicBezTo>
                <a:cubicBezTo>
                  <a:pt x="697606" y="4292"/>
                  <a:pt x="857518" y="138447"/>
                  <a:pt x="1017431" y="272603"/>
                </a:cubicBezTo>
              </a:path>
            </a:pathLst>
          </a:custGeom>
          <a:noFill/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Freeform 37"/>
          <p:cNvSpPr/>
          <p:nvPr/>
        </p:nvSpPr>
        <p:spPr bwMode="auto">
          <a:xfrm rot="16200000" flipH="1">
            <a:off x="4648200" y="4915437"/>
            <a:ext cx="457200" cy="304800"/>
          </a:xfrm>
          <a:custGeom>
            <a:avLst/>
            <a:gdLst>
              <a:gd name="connsiteX0" fmla="*/ 0 w 1017431"/>
              <a:gd name="connsiteY0" fmla="*/ 259724 h 272603"/>
              <a:gd name="connsiteX1" fmla="*/ 528034 w 1017431"/>
              <a:gd name="connsiteY1" fmla="*/ 2146 h 272603"/>
              <a:gd name="connsiteX2" fmla="*/ 1017431 w 1017431"/>
              <a:gd name="connsiteY2" fmla="*/ 272603 h 2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72603">
                <a:moveTo>
                  <a:pt x="0" y="259724"/>
                </a:moveTo>
                <a:cubicBezTo>
                  <a:pt x="179231" y="129862"/>
                  <a:pt x="358462" y="0"/>
                  <a:pt x="528034" y="2146"/>
                </a:cubicBezTo>
                <a:cubicBezTo>
                  <a:pt x="697606" y="4292"/>
                  <a:pt x="857518" y="138447"/>
                  <a:pt x="1017431" y="272603"/>
                </a:cubicBezTo>
              </a:path>
            </a:pathLst>
          </a:custGeom>
          <a:noFill/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" name="Freeform 38"/>
          <p:cNvSpPr/>
          <p:nvPr/>
        </p:nvSpPr>
        <p:spPr bwMode="auto">
          <a:xfrm rot="16200000" flipH="1">
            <a:off x="3733800" y="4915437"/>
            <a:ext cx="457200" cy="304800"/>
          </a:xfrm>
          <a:custGeom>
            <a:avLst/>
            <a:gdLst>
              <a:gd name="connsiteX0" fmla="*/ 0 w 1017431"/>
              <a:gd name="connsiteY0" fmla="*/ 259724 h 272603"/>
              <a:gd name="connsiteX1" fmla="*/ 528034 w 1017431"/>
              <a:gd name="connsiteY1" fmla="*/ 2146 h 272603"/>
              <a:gd name="connsiteX2" fmla="*/ 1017431 w 1017431"/>
              <a:gd name="connsiteY2" fmla="*/ 272603 h 2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72603">
                <a:moveTo>
                  <a:pt x="0" y="259724"/>
                </a:moveTo>
                <a:cubicBezTo>
                  <a:pt x="179231" y="129862"/>
                  <a:pt x="358462" y="0"/>
                  <a:pt x="528034" y="2146"/>
                </a:cubicBezTo>
                <a:cubicBezTo>
                  <a:pt x="697606" y="4292"/>
                  <a:pt x="857518" y="138447"/>
                  <a:pt x="1017431" y="272603"/>
                </a:cubicBezTo>
              </a:path>
            </a:pathLst>
          </a:custGeom>
          <a:noFill/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Freeform 39"/>
          <p:cNvSpPr/>
          <p:nvPr/>
        </p:nvSpPr>
        <p:spPr bwMode="auto">
          <a:xfrm rot="16200000" flipH="1">
            <a:off x="2743200" y="4915437"/>
            <a:ext cx="457200" cy="304800"/>
          </a:xfrm>
          <a:custGeom>
            <a:avLst/>
            <a:gdLst>
              <a:gd name="connsiteX0" fmla="*/ 0 w 1017431"/>
              <a:gd name="connsiteY0" fmla="*/ 259724 h 272603"/>
              <a:gd name="connsiteX1" fmla="*/ 528034 w 1017431"/>
              <a:gd name="connsiteY1" fmla="*/ 2146 h 272603"/>
              <a:gd name="connsiteX2" fmla="*/ 1017431 w 1017431"/>
              <a:gd name="connsiteY2" fmla="*/ 272603 h 2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72603">
                <a:moveTo>
                  <a:pt x="0" y="259724"/>
                </a:moveTo>
                <a:cubicBezTo>
                  <a:pt x="179231" y="129862"/>
                  <a:pt x="358462" y="0"/>
                  <a:pt x="528034" y="2146"/>
                </a:cubicBezTo>
                <a:cubicBezTo>
                  <a:pt x="697606" y="4292"/>
                  <a:pt x="857518" y="138447"/>
                  <a:pt x="1017431" y="272603"/>
                </a:cubicBezTo>
              </a:path>
            </a:pathLst>
          </a:custGeom>
          <a:noFill/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4" name="Group 44"/>
          <p:cNvGrpSpPr/>
          <p:nvPr/>
        </p:nvGrpSpPr>
        <p:grpSpPr>
          <a:xfrm>
            <a:off x="3618706" y="3733800"/>
            <a:ext cx="1983582" cy="762000"/>
            <a:chOff x="3618706" y="3505200"/>
            <a:chExt cx="1983582" cy="2590800"/>
          </a:xfrm>
        </p:grpSpPr>
        <p:cxnSp>
          <p:nvCxnSpPr>
            <p:cNvPr id="46" name="Straight Connector 45"/>
            <p:cNvCxnSpPr/>
            <p:nvPr/>
          </p:nvCxnSpPr>
          <p:spPr bwMode="auto">
            <a:xfrm rot="5400000">
              <a:off x="2324100" y="4799806"/>
              <a:ext cx="2590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3315494" y="4799806"/>
              <a:ext cx="2590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4306094" y="4799806"/>
              <a:ext cx="2590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9" name="TextBox 48"/>
          <p:cNvSpPr txBox="1"/>
          <p:nvPr/>
        </p:nvSpPr>
        <p:spPr>
          <a:xfrm>
            <a:off x="2743200" y="47244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003534" y="4749084"/>
            <a:ext cx="2286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46532" y="47244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006866" y="4749084"/>
            <a:ext cx="2286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60932" y="47244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921266" y="4749084"/>
            <a:ext cx="2286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651532" y="47244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911866" y="4749084"/>
            <a:ext cx="2286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" name="Freeform 56"/>
          <p:cNvSpPr/>
          <p:nvPr/>
        </p:nvSpPr>
        <p:spPr bwMode="auto">
          <a:xfrm rot="16200000" flipV="1">
            <a:off x="2667000" y="4495800"/>
            <a:ext cx="1219200" cy="304800"/>
          </a:xfrm>
          <a:custGeom>
            <a:avLst/>
            <a:gdLst>
              <a:gd name="connsiteX0" fmla="*/ 0 w 1017431"/>
              <a:gd name="connsiteY0" fmla="*/ 259724 h 272603"/>
              <a:gd name="connsiteX1" fmla="*/ 528034 w 1017431"/>
              <a:gd name="connsiteY1" fmla="*/ 2146 h 272603"/>
              <a:gd name="connsiteX2" fmla="*/ 1017431 w 1017431"/>
              <a:gd name="connsiteY2" fmla="*/ 272603 h 2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72603">
                <a:moveTo>
                  <a:pt x="0" y="259724"/>
                </a:moveTo>
                <a:cubicBezTo>
                  <a:pt x="179231" y="129862"/>
                  <a:pt x="358462" y="0"/>
                  <a:pt x="528034" y="2146"/>
                </a:cubicBezTo>
                <a:cubicBezTo>
                  <a:pt x="697606" y="4292"/>
                  <a:pt x="857518" y="138447"/>
                  <a:pt x="1017431" y="272603"/>
                </a:cubicBezTo>
              </a:path>
            </a:pathLst>
          </a:custGeom>
          <a:noFill/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48200" y="39377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908534" y="3962400"/>
            <a:ext cx="2286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" name="Freeform 59"/>
          <p:cNvSpPr/>
          <p:nvPr/>
        </p:nvSpPr>
        <p:spPr bwMode="auto">
          <a:xfrm flipH="1">
            <a:off x="3124200" y="4038600"/>
            <a:ext cx="1066800" cy="816735"/>
          </a:xfrm>
          <a:custGeom>
            <a:avLst/>
            <a:gdLst>
              <a:gd name="connsiteX0" fmla="*/ 1403797 w 1403797"/>
              <a:gd name="connsiteY0" fmla="*/ 0 h 991673"/>
              <a:gd name="connsiteX1" fmla="*/ 0 w 1403797"/>
              <a:gd name="connsiteY1" fmla="*/ 991673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3797" h="991673">
                <a:moveTo>
                  <a:pt x="1403797" y="0"/>
                </a:moveTo>
                <a:lnTo>
                  <a:pt x="0" y="991673"/>
                </a:lnTo>
              </a:path>
            </a:pathLst>
          </a:cu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3124200" y="4038600"/>
            <a:ext cx="1905000" cy="816735"/>
          </a:xfrm>
          <a:custGeom>
            <a:avLst/>
            <a:gdLst>
              <a:gd name="connsiteX0" fmla="*/ 1403797 w 1403797"/>
              <a:gd name="connsiteY0" fmla="*/ 0 h 991673"/>
              <a:gd name="connsiteX1" fmla="*/ 0 w 1403797"/>
              <a:gd name="connsiteY1" fmla="*/ 991673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3797" h="991673">
                <a:moveTo>
                  <a:pt x="1403797" y="0"/>
                </a:moveTo>
                <a:lnTo>
                  <a:pt x="0" y="991673"/>
                </a:lnTo>
              </a:path>
            </a:pathLst>
          </a:cu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" name="Freeform 61"/>
          <p:cNvSpPr/>
          <p:nvPr/>
        </p:nvSpPr>
        <p:spPr bwMode="auto">
          <a:xfrm flipH="1">
            <a:off x="3124200" y="4038600"/>
            <a:ext cx="2895600" cy="816735"/>
          </a:xfrm>
          <a:custGeom>
            <a:avLst/>
            <a:gdLst>
              <a:gd name="connsiteX0" fmla="*/ 1403797 w 1403797"/>
              <a:gd name="connsiteY0" fmla="*/ 0 h 991673"/>
              <a:gd name="connsiteX1" fmla="*/ 0 w 1403797"/>
              <a:gd name="connsiteY1" fmla="*/ 991673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3797" h="991673">
                <a:moveTo>
                  <a:pt x="1403797" y="0"/>
                </a:moveTo>
                <a:lnTo>
                  <a:pt x="0" y="991673"/>
                </a:lnTo>
              </a:path>
            </a:pathLst>
          </a:cu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" name="Freeform 62"/>
          <p:cNvSpPr/>
          <p:nvPr/>
        </p:nvSpPr>
        <p:spPr bwMode="auto">
          <a:xfrm flipH="1">
            <a:off x="5029200" y="4060065"/>
            <a:ext cx="990600" cy="816735"/>
          </a:xfrm>
          <a:custGeom>
            <a:avLst/>
            <a:gdLst>
              <a:gd name="connsiteX0" fmla="*/ 1403797 w 1403797"/>
              <a:gd name="connsiteY0" fmla="*/ 0 h 991673"/>
              <a:gd name="connsiteX1" fmla="*/ 0 w 1403797"/>
              <a:gd name="connsiteY1" fmla="*/ 991673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3797" h="991673">
                <a:moveTo>
                  <a:pt x="1403797" y="0"/>
                </a:moveTo>
                <a:lnTo>
                  <a:pt x="0" y="991673"/>
                </a:lnTo>
              </a:path>
            </a:pathLst>
          </a:cu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" name="Freeform 63"/>
          <p:cNvSpPr/>
          <p:nvPr/>
        </p:nvSpPr>
        <p:spPr bwMode="auto">
          <a:xfrm flipH="1" flipV="1">
            <a:off x="4038600" y="4038600"/>
            <a:ext cx="990600" cy="816735"/>
          </a:xfrm>
          <a:custGeom>
            <a:avLst/>
            <a:gdLst>
              <a:gd name="connsiteX0" fmla="*/ 1403797 w 1403797"/>
              <a:gd name="connsiteY0" fmla="*/ 0 h 991673"/>
              <a:gd name="connsiteX1" fmla="*/ 0 w 1403797"/>
              <a:gd name="connsiteY1" fmla="*/ 991673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3797" h="991673">
                <a:moveTo>
                  <a:pt x="1403797" y="0"/>
                </a:moveTo>
                <a:lnTo>
                  <a:pt x="0" y="991673"/>
                </a:lnTo>
              </a:path>
            </a:pathLst>
          </a:cu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" name="Freeform 64"/>
          <p:cNvSpPr/>
          <p:nvPr/>
        </p:nvSpPr>
        <p:spPr bwMode="auto">
          <a:xfrm flipH="1" flipV="1">
            <a:off x="3124200" y="4038599"/>
            <a:ext cx="1905000" cy="816735"/>
          </a:xfrm>
          <a:custGeom>
            <a:avLst/>
            <a:gdLst>
              <a:gd name="connsiteX0" fmla="*/ 1403797 w 1403797"/>
              <a:gd name="connsiteY0" fmla="*/ 0 h 991673"/>
              <a:gd name="connsiteX1" fmla="*/ 0 w 1403797"/>
              <a:gd name="connsiteY1" fmla="*/ 991673 h 99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3797" h="991673">
                <a:moveTo>
                  <a:pt x="1403797" y="0"/>
                </a:moveTo>
                <a:lnTo>
                  <a:pt x="0" y="991673"/>
                </a:lnTo>
              </a:path>
            </a:pathLst>
          </a:cu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" name="Freeform 65"/>
          <p:cNvSpPr/>
          <p:nvPr/>
        </p:nvSpPr>
        <p:spPr bwMode="auto">
          <a:xfrm rot="16200000" flipV="1">
            <a:off x="4762500" y="4305300"/>
            <a:ext cx="838200" cy="304800"/>
          </a:xfrm>
          <a:custGeom>
            <a:avLst/>
            <a:gdLst>
              <a:gd name="connsiteX0" fmla="*/ 0 w 1017431"/>
              <a:gd name="connsiteY0" fmla="*/ 259724 h 272603"/>
              <a:gd name="connsiteX1" fmla="*/ 528034 w 1017431"/>
              <a:gd name="connsiteY1" fmla="*/ 2146 h 272603"/>
              <a:gd name="connsiteX2" fmla="*/ 1017431 w 1017431"/>
              <a:gd name="connsiteY2" fmla="*/ 272603 h 2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72603">
                <a:moveTo>
                  <a:pt x="0" y="259724"/>
                </a:moveTo>
                <a:cubicBezTo>
                  <a:pt x="179231" y="129862"/>
                  <a:pt x="358462" y="0"/>
                  <a:pt x="528034" y="2146"/>
                </a:cubicBezTo>
                <a:cubicBezTo>
                  <a:pt x="697606" y="4292"/>
                  <a:pt x="857518" y="138447"/>
                  <a:pt x="1017431" y="272603"/>
                </a:cubicBezTo>
              </a:path>
            </a:pathLst>
          </a:custGeom>
          <a:noFill/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PGAS: What’s in a Name?</a:t>
            </a:r>
          </a:p>
        </p:txBody>
      </p:sp>
      <p:sp>
        <p:nvSpPr>
          <p:cNvPr id="980995" name="Text Box 3"/>
          <p:cNvSpPr txBox="1">
            <a:spLocks noChangeArrowheads="1"/>
          </p:cNvSpPr>
          <p:nvPr/>
        </p:nvSpPr>
        <p:spPr bwMode="auto">
          <a:xfrm>
            <a:off x="973138" y="2181225"/>
            <a:ext cx="542925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MPI</a:t>
            </a:r>
          </a:p>
        </p:txBody>
      </p:sp>
      <p:sp>
        <p:nvSpPr>
          <p:cNvPr id="980996" name="Text Box 4"/>
          <p:cNvSpPr txBox="1">
            <a:spLocks noChangeArrowheads="1"/>
          </p:cNvSpPr>
          <p:nvPr/>
        </p:nvSpPr>
        <p:spPr bwMode="auto">
          <a:xfrm>
            <a:off x="533400" y="3324225"/>
            <a:ext cx="982663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OpenMP</a:t>
            </a:r>
          </a:p>
        </p:txBody>
      </p:sp>
      <p:sp>
        <p:nvSpPr>
          <p:cNvPr id="980997" name="Text Box 5"/>
          <p:cNvSpPr txBox="1">
            <a:spLocks noChangeArrowheads="1"/>
          </p:cNvSpPr>
          <p:nvPr/>
        </p:nvSpPr>
        <p:spPr bwMode="auto">
          <a:xfrm rot="16200000">
            <a:off x="-180975" y="4332288"/>
            <a:ext cx="1003300" cy="4889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PGAS</a:t>
            </a:r>
          </a:p>
          <a:p>
            <a:r>
              <a:rPr lang="en-US">
                <a:solidFill>
                  <a:schemeClr val="tx2"/>
                </a:solidFill>
              </a:rPr>
              <a:t>Languages</a:t>
            </a:r>
          </a:p>
        </p:txBody>
      </p:sp>
      <p:sp>
        <p:nvSpPr>
          <p:cNvPr id="980998" name="Text Box 6"/>
          <p:cNvSpPr txBox="1">
            <a:spLocks noChangeArrowheads="1"/>
          </p:cNvSpPr>
          <p:nvPr/>
        </p:nvSpPr>
        <p:spPr bwMode="auto">
          <a:xfrm>
            <a:off x="693738" y="5486400"/>
            <a:ext cx="822325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Chapel</a:t>
            </a:r>
          </a:p>
        </p:txBody>
      </p:sp>
      <p:sp>
        <p:nvSpPr>
          <p:cNvPr id="980999" name="Text Box 7"/>
          <p:cNvSpPr txBox="1">
            <a:spLocks noChangeArrowheads="1"/>
          </p:cNvSpPr>
          <p:nvPr/>
        </p:nvSpPr>
        <p:spPr bwMode="auto">
          <a:xfrm>
            <a:off x="1819275" y="1174750"/>
            <a:ext cx="915988" cy="577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i="1">
                <a:solidFill>
                  <a:schemeClr val="tx2"/>
                </a:solidFill>
              </a:rPr>
              <a:t>memory</a:t>
            </a:r>
          </a:p>
          <a:p>
            <a:r>
              <a:rPr lang="en-US" i="1">
                <a:solidFill>
                  <a:schemeClr val="tx2"/>
                </a:solidFill>
              </a:rPr>
              <a:t>model</a:t>
            </a:r>
          </a:p>
        </p:txBody>
      </p:sp>
      <p:sp>
        <p:nvSpPr>
          <p:cNvPr id="981004" name="Text Box 12"/>
          <p:cNvSpPr txBox="1">
            <a:spLocks noChangeArrowheads="1"/>
          </p:cNvSpPr>
          <p:nvPr/>
        </p:nvSpPr>
        <p:spPr bwMode="auto">
          <a:xfrm>
            <a:off x="930275" y="4038600"/>
            <a:ext cx="585788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CAF</a:t>
            </a:r>
          </a:p>
        </p:txBody>
      </p:sp>
      <p:sp>
        <p:nvSpPr>
          <p:cNvPr id="981005" name="Text Box 13"/>
          <p:cNvSpPr txBox="1">
            <a:spLocks noChangeArrowheads="1"/>
          </p:cNvSpPr>
          <p:nvPr/>
        </p:nvSpPr>
        <p:spPr bwMode="auto">
          <a:xfrm>
            <a:off x="908050" y="4419600"/>
            <a:ext cx="608013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UPC</a:t>
            </a:r>
          </a:p>
        </p:txBody>
      </p:sp>
      <p:sp>
        <p:nvSpPr>
          <p:cNvPr id="981006" name="Text Box 14"/>
          <p:cNvSpPr txBox="1">
            <a:spLocks noChangeArrowheads="1"/>
          </p:cNvSpPr>
          <p:nvPr/>
        </p:nvSpPr>
        <p:spPr bwMode="auto">
          <a:xfrm>
            <a:off x="557213" y="4800600"/>
            <a:ext cx="958850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Titanium</a:t>
            </a:r>
          </a:p>
        </p:txBody>
      </p:sp>
      <p:sp>
        <p:nvSpPr>
          <p:cNvPr id="981008" name="Line 16"/>
          <p:cNvSpPr>
            <a:spLocks noChangeShapeType="1"/>
          </p:cNvSpPr>
          <p:nvPr/>
        </p:nvSpPr>
        <p:spPr bwMode="auto">
          <a:xfrm>
            <a:off x="1516063" y="2895600"/>
            <a:ext cx="7239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10" name="Line 18"/>
          <p:cNvSpPr>
            <a:spLocks noChangeShapeType="1"/>
          </p:cNvSpPr>
          <p:nvPr/>
        </p:nvSpPr>
        <p:spPr bwMode="auto">
          <a:xfrm>
            <a:off x="1516063" y="5181600"/>
            <a:ext cx="7239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12" name="Line 20"/>
          <p:cNvSpPr>
            <a:spLocks noChangeShapeType="1"/>
          </p:cNvSpPr>
          <p:nvPr/>
        </p:nvSpPr>
        <p:spPr bwMode="auto">
          <a:xfrm>
            <a:off x="1516063" y="4038600"/>
            <a:ext cx="7239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42" name="Text Box 50"/>
          <p:cNvSpPr txBox="1">
            <a:spLocks noChangeArrowheads="1"/>
          </p:cNvSpPr>
          <p:nvPr/>
        </p:nvSpPr>
        <p:spPr bwMode="auto">
          <a:xfrm>
            <a:off x="1835150" y="4391025"/>
            <a:ext cx="744538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PGAS</a:t>
            </a:r>
          </a:p>
        </p:txBody>
      </p:sp>
      <p:sp>
        <p:nvSpPr>
          <p:cNvPr id="981088" name="Line 96"/>
          <p:cNvSpPr>
            <a:spLocks noChangeShapeType="1"/>
          </p:cNvSpPr>
          <p:nvPr/>
        </p:nvSpPr>
        <p:spPr bwMode="auto">
          <a:xfrm flipV="1">
            <a:off x="1524000" y="914400"/>
            <a:ext cx="228600" cy="838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89" name="Line 97"/>
          <p:cNvSpPr>
            <a:spLocks noChangeShapeType="1"/>
          </p:cNvSpPr>
          <p:nvPr/>
        </p:nvSpPr>
        <p:spPr bwMode="auto">
          <a:xfrm flipH="1">
            <a:off x="76200" y="1752600"/>
            <a:ext cx="144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90" name="Line 98"/>
          <p:cNvSpPr>
            <a:spLocks noChangeShapeType="1"/>
          </p:cNvSpPr>
          <p:nvPr/>
        </p:nvSpPr>
        <p:spPr bwMode="auto">
          <a:xfrm flipH="1">
            <a:off x="76200" y="2895600"/>
            <a:ext cx="144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91" name="Line 99"/>
          <p:cNvSpPr>
            <a:spLocks noChangeShapeType="1"/>
          </p:cNvSpPr>
          <p:nvPr/>
        </p:nvSpPr>
        <p:spPr bwMode="auto">
          <a:xfrm flipH="1">
            <a:off x="76200" y="4038600"/>
            <a:ext cx="144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92" name="Line 100"/>
          <p:cNvSpPr>
            <a:spLocks noChangeShapeType="1"/>
          </p:cNvSpPr>
          <p:nvPr/>
        </p:nvSpPr>
        <p:spPr bwMode="auto">
          <a:xfrm flipH="1">
            <a:off x="76200" y="5181600"/>
            <a:ext cx="144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93" name="Line 101"/>
          <p:cNvSpPr>
            <a:spLocks noChangeShapeType="1"/>
          </p:cNvSpPr>
          <p:nvPr/>
        </p:nvSpPr>
        <p:spPr bwMode="auto">
          <a:xfrm flipH="1">
            <a:off x="76200" y="6324600"/>
            <a:ext cx="144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94" name="Line 102"/>
          <p:cNvSpPr>
            <a:spLocks noChangeShapeType="1"/>
          </p:cNvSpPr>
          <p:nvPr/>
        </p:nvSpPr>
        <p:spPr bwMode="auto">
          <a:xfrm>
            <a:off x="609600" y="4375150"/>
            <a:ext cx="914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95" name="Line 103"/>
          <p:cNvSpPr>
            <a:spLocks noChangeShapeType="1"/>
          </p:cNvSpPr>
          <p:nvPr/>
        </p:nvSpPr>
        <p:spPr bwMode="auto">
          <a:xfrm>
            <a:off x="609600" y="4764088"/>
            <a:ext cx="914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2963863" y="914400"/>
            <a:ext cx="3132137" cy="5410200"/>
            <a:chOff x="1867" y="576"/>
            <a:chExt cx="1973" cy="3408"/>
          </a:xfrm>
        </p:grpSpPr>
        <p:sp>
          <p:nvSpPr>
            <p:cNvPr id="981000" name="Text Box 8"/>
            <p:cNvSpPr txBox="1">
              <a:spLocks noChangeArrowheads="1"/>
            </p:cNvSpPr>
            <p:nvPr/>
          </p:nvSpPr>
          <p:spPr bwMode="auto">
            <a:xfrm>
              <a:off x="1964" y="740"/>
              <a:ext cx="868" cy="36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>
                  <a:solidFill>
                    <a:schemeClr val="tx2"/>
                  </a:solidFill>
                </a:rPr>
                <a:t>programming</a:t>
              </a:r>
            </a:p>
            <a:p>
              <a:r>
                <a:rPr lang="en-US" i="1">
                  <a:solidFill>
                    <a:schemeClr val="tx2"/>
                  </a:solidFill>
                </a:rPr>
                <a:t>model</a:t>
              </a:r>
            </a:p>
          </p:txBody>
        </p:sp>
        <p:sp>
          <p:nvSpPr>
            <p:cNvPr id="981001" name="Text Box 9"/>
            <p:cNvSpPr txBox="1">
              <a:spLocks noChangeArrowheads="1"/>
            </p:cNvSpPr>
            <p:nvPr/>
          </p:nvSpPr>
          <p:spPr bwMode="auto">
            <a:xfrm>
              <a:off x="2939" y="740"/>
              <a:ext cx="661" cy="36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>
                  <a:solidFill>
                    <a:schemeClr val="tx2"/>
                  </a:solidFill>
                </a:rPr>
                <a:t>execution</a:t>
              </a:r>
            </a:p>
            <a:p>
              <a:r>
                <a:rPr lang="en-US" i="1">
                  <a:solidFill>
                    <a:schemeClr val="tx2"/>
                  </a:solidFill>
                </a:rPr>
                <a:t>model</a:t>
              </a:r>
            </a:p>
          </p:txBody>
        </p:sp>
        <p:sp>
          <p:nvSpPr>
            <p:cNvPr id="981034" name="Line 42"/>
            <p:cNvSpPr>
              <a:spLocks noChangeShapeType="1"/>
            </p:cNvSpPr>
            <p:nvPr/>
          </p:nvSpPr>
          <p:spPr bwMode="auto">
            <a:xfrm>
              <a:off x="1867" y="1104"/>
              <a:ext cx="5" cy="28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36" name="Line 44"/>
            <p:cNvSpPr>
              <a:spLocks noChangeShapeType="1"/>
            </p:cNvSpPr>
            <p:nvPr/>
          </p:nvSpPr>
          <p:spPr bwMode="auto">
            <a:xfrm>
              <a:off x="3691" y="1104"/>
              <a:ext cx="5" cy="28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83" name="Line 91"/>
            <p:cNvSpPr>
              <a:spLocks noChangeShapeType="1"/>
            </p:cNvSpPr>
            <p:nvPr/>
          </p:nvSpPr>
          <p:spPr bwMode="auto">
            <a:xfrm flipV="1">
              <a:off x="1872" y="576"/>
              <a:ext cx="144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84" name="Line 92"/>
            <p:cNvSpPr>
              <a:spLocks noChangeShapeType="1"/>
            </p:cNvSpPr>
            <p:nvPr/>
          </p:nvSpPr>
          <p:spPr bwMode="auto">
            <a:xfrm flipV="1">
              <a:off x="2784" y="576"/>
              <a:ext cx="144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85" name="Line 93"/>
            <p:cNvSpPr>
              <a:spLocks noChangeShapeType="1"/>
            </p:cNvSpPr>
            <p:nvPr/>
          </p:nvSpPr>
          <p:spPr bwMode="auto">
            <a:xfrm flipV="1">
              <a:off x="3696" y="576"/>
              <a:ext cx="144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99" name="Line 107"/>
            <p:cNvSpPr>
              <a:spLocks noChangeShapeType="1"/>
            </p:cNvSpPr>
            <p:nvPr/>
          </p:nvSpPr>
          <p:spPr bwMode="auto">
            <a:xfrm flipV="1">
              <a:off x="2784" y="1104"/>
              <a:ext cx="0" cy="28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981055" name="Text Box 63"/>
          <p:cNvSpPr txBox="1">
            <a:spLocks noChangeArrowheads="1"/>
          </p:cNvSpPr>
          <p:nvPr/>
        </p:nvSpPr>
        <p:spPr bwMode="auto">
          <a:xfrm>
            <a:off x="3054350" y="4267200"/>
            <a:ext cx="2697163" cy="577850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0" tIns="44450" rIns="0" bIns="44450">
            <a:spAutoFit/>
          </a:bodyPr>
          <a:lstStyle/>
          <a:p>
            <a:r>
              <a:rPr lang="en-US"/>
              <a:t>Single Program, Multiple Data</a:t>
            </a:r>
          </a:p>
          <a:p>
            <a:r>
              <a:rPr lang="en-US"/>
              <a:t>(SPMD)</a:t>
            </a:r>
          </a:p>
        </p:txBody>
      </p:sp>
      <p:sp>
        <p:nvSpPr>
          <p:cNvPr id="981100" name="Line 108"/>
          <p:cNvSpPr>
            <a:spLocks noChangeShapeType="1"/>
          </p:cNvSpPr>
          <p:nvPr/>
        </p:nvSpPr>
        <p:spPr bwMode="auto">
          <a:xfrm>
            <a:off x="1524000" y="1752600"/>
            <a:ext cx="0" cy="4572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grpSp>
        <p:nvGrpSpPr>
          <p:cNvPr id="5" name="Group 120"/>
          <p:cNvGrpSpPr>
            <a:grpSpLocks/>
          </p:cNvGrpSpPr>
          <p:nvPr/>
        </p:nvGrpSpPr>
        <p:grpSpPr bwMode="auto">
          <a:xfrm>
            <a:off x="5838825" y="4038600"/>
            <a:ext cx="2919413" cy="1171575"/>
            <a:chOff x="3678" y="2544"/>
            <a:chExt cx="1839" cy="738"/>
          </a:xfrm>
        </p:grpSpPr>
        <p:sp>
          <p:nvSpPr>
            <p:cNvPr id="981071" name="Line 79"/>
            <p:cNvSpPr>
              <a:spLocks noChangeShapeType="1"/>
            </p:cNvSpPr>
            <p:nvPr/>
          </p:nvSpPr>
          <p:spPr bwMode="auto">
            <a:xfrm>
              <a:off x="3691" y="2784"/>
              <a:ext cx="182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72" name="Line 80"/>
            <p:cNvSpPr>
              <a:spLocks noChangeShapeType="1"/>
            </p:cNvSpPr>
            <p:nvPr/>
          </p:nvSpPr>
          <p:spPr bwMode="auto">
            <a:xfrm>
              <a:off x="3691" y="3024"/>
              <a:ext cx="182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61" name="Text Box 69"/>
            <p:cNvSpPr txBox="1">
              <a:spLocks noChangeArrowheads="1"/>
            </p:cNvSpPr>
            <p:nvPr/>
          </p:nvSpPr>
          <p:spPr bwMode="auto">
            <a:xfrm>
              <a:off x="3812" y="2544"/>
              <a:ext cx="648" cy="2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co-arrays</a:t>
              </a:r>
            </a:p>
          </p:txBody>
        </p:sp>
        <p:sp>
          <p:nvSpPr>
            <p:cNvPr id="981074" name="Text Box 82"/>
            <p:cNvSpPr txBox="1">
              <a:spLocks noChangeArrowheads="1"/>
            </p:cNvSpPr>
            <p:nvPr/>
          </p:nvSpPr>
          <p:spPr bwMode="auto">
            <a:xfrm>
              <a:off x="3679" y="2756"/>
              <a:ext cx="932" cy="28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dirty="0"/>
                <a:t>1D </a:t>
              </a:r>
              <a:r>
                <a:rPr lang="en-US" sz="1200" dirty="0" err="1" smtClean="0"/>
                <a:t>blk-cyc</a:t>
              </a:r>
              <a:r>
                <a:rPr lang="en-US" sz="1200" dirty="0" smtClean="0"/>
                <a:t> </a:t>
              </a:r>
              <a:r>
                <a:rPr lang="en-US" sz="1200" dirty="0"/>
                <a:t>arrays/</a:t>
              </a:r>
            </a:p>
            <a:p>
              <a:r>
                <a:rPr lang="en-US" sz="1200" dirty="0"/>
                <a:t>distributed pointers</a:t>
              </a:r>
            </a:p>
          </p:txBody>
        </p:sp>
        <p:sp>
          <p:nvSpPr>
            <p:cNvPr id="981075" name="Text Box 83"/>
            <p:cNvSpPr txBox="1">
              <a:spLocks noChangeArrowheads="1"/>
            </p:cNvSpPr>
            <p:nvPr/>
          </p:nvSpPr>
          <p:spPr bwMode="auto">
            <a:xfrm>
              <a:off x="3678" y="2996"/>
              <a:ext cx="944" cy="28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/>
                <a:t>class-based arrays/</a:t>
              </a:r>
            </a:p>
            <a:p>
              <a:r>
                <a:rPr lang="en-US" sz="1200"/>
                <a:t>distributed pointers</a:t>
              </a:r>
            </a:p>
          </p:txBody>
        </p:sp>
        <p:sp>
          <p:nvSpPr>
            <p:cNvPr id="981076" name="Text Box 84"/>
            <p:cNvSpPr txBox="1">
              <a:spLocks noChangeArrowheads="1"/>
            </p:cNvSpPr>
            <p:nvPr/>
          </p:nvSpPr>
          <p:spPr bwMode="auto">
            <a:xfrm>
              <a:off x="4630" y="2544"/>
              <a:ext cx="834" cy="2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co-array refs</a:t>
              </a:r>
            </a:p>
          </p:txBody>
        </p:sp>
        <p:sp>
          <p:nvSpPr>
            <p:cNvPr id="981077" name="Text Box 85"/>
            <p:cNvSpPr txBox="1">
              <a:spLocks noChangeArrowheads="1"/>
            </p:cNvSpPr>
            <p:nvPr/>
          </p:nvSpPr>
          <p:spPr bwMode="auto">
            <a:xfrm>
              <a:off x="4795" y="2786"/>
              <a:ext cx="504" cy="2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implicit</a:t>
              </a:r>
            </a:p>
          </p:txBody>
        </p:sp>
        <p:sp>
          <p:nvSpPr>
            <p:cNvPr id="981078" name="Text Box 86"/>
            <p:cNvSpPr txBox="1">
              <a:spLocks noChangeArrowheads="1"/>
            </p:cNvSpPr>
            <p:nvPr/>
          </p:nvSpPr>
          <p:spPr bwMode="auto">
            <a:xfrm>
              <a:off x="4585" y="3041"/>
              <a:ext cx="932" cy="2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method-based</a:t>
              </a:r>
            </a:p>
          </p:txBody>
        </p:sp>
      </p:grp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6088063" y="914400"/>
            <a:ext cx="2903537" cy="5410200"/>
            <a:chOff x="3835" y="576"/>
            <a:chExt cx="1829" cy="3408"/>
          </a:xfrm>
        </p:grpSpPr>
        <p:sp>
          <p:nvSpPr>
            <p:cNvPr id="981002" name="Text Box 10"/>
            <p:cNvSpPr txBox="1">
              <a:spLocks noChangeArrowheads="1"/>
            </p:cNvSpPr>
            <p:nvPr/>
          </p:nvSpPr>
          <p:spPr bwMode="auto">
            <a:xfrm>
              <a:off x="4594" y="894"/>
              <a:ext cx="974" cy="2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>
                  <a:solidFill>
                    <a:schemeClr val="tx2"/>
                  </a:solidFill>
                </a:rPr>
                <a:t>communication</a:t>
              </a:r>
            </a:p>
          </p:txBody>
        </p:sp>
        <p:sp>
          <p:nvSpPr>
            <p:cNvPr id="981003" name="Text Box 11"/>
            <p:cNvSpPr txBox="1">
              <a:spLocks noChangeArrowheads="1"/>
            </p:cNvSpPr>
            <p:nvPr/>
          </p:nvSpPr>
          <p:spPr bwMode="auto">
            <a:xfrm>
              <a:off x="3835" y="740"/>
              <a:ext cx="677" cy="36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>
                  <a:solidFill>
                    <a:schemeClr val="tx2"/>
                  </a:solidFill>
                </a:rPr>
                <a:t>data</a:t>
              </a:r>
            </a:p>
            <a:p>
              <a:r>
                <a:rPr lang="en-US" i="1">
                  <a:solidFill>
                    <a:schemeClr val="tx2"/>
                  </a:solidFill>
                </a:rPr>
                <a:t>structures</a:t>
              </a:r>
            </a:p>
          </p:txBody>
        </p:sp>
        <p:sp>
          <p:nvSpPr>
            <p:cNvPr id="981037" name="Line 45"/>
            <p:cNvSpPr>
              <a:spLocks noChangeShapeType="1"/>
            </p:cNvSpPr>
            <p:nvPr/>
          </p:nvSpPr>
          <p:spPr bwMode="auto">
            <a:xfrm>
              <a:off x="4603" y="1104"/>
              <a:ext cx="5" cy="28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86" name="Line 94"/>
            <p:cNvSpPr>
              <a:spLocks noChangeShapeType="1"/>
            </p:cNvSpPr>
            <p:nvPr/>
          </p:nvSpPr>
          <p:spPr bwMode="auto">
            <a:xfrm flipV="1">
              <a:off x="4608" y="576"/>
              <a:ext cx="144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87" name="Line 95"/>
            <p:cNvSpPr>
              <a:spLocks noChangeShapeType="1"/>
            </p:cNvSpPr>
            <p:nvPr/>
          </p:nvSpPr>
          <p:spPr bwMode="auto">
            <a:xfrm flipV="1">
              <a:off x="5520" y="576"/>
              <a:ext cx="144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101" name="Line 109"/>
            <p:cNvSpPr>
              <a:spLocks noChangeShapeType="1"/>
            </p:cNvSpPr>
            <p:nvPr/>
          </p:nvSpPr>
          <p:spPr bwMode="auto">
            <a:xfrm>
              <a:off x="5520" y="1104"/>
              <a:ext cx="0" cy="28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981102" name="Line 110"/>
          <p:cNvSpPr>
            <a:spLocks noChangeShapeType="1"/>
          </p:cNvSpPr>
          <p:nvPr/>
        </p:nvSpPr>
        <p:spPr bwMode="auto">
          <a:xfrm>
            <a:off x="1516063" y="6324600"/>
            <a:ext cx="7239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103" name="Line 111"/>
          <p:cNvSpPr>
            <a:spLocks noChangeShapeType="1"/>
          </p:cNvSpPr>
          <p:nvPr/>
        </p:nvSpPr>
        <p:spPr bwMode="auto">
          <a:xfrm>
            <a:off x="1516063" y="1752600"/>
            <a:ext cx="7239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105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PGAS: What’s in a Name?</a:t>
            </a:r>
          </a:p>
        </p:txBody>
      </p:sp>
      <p:sp>
        <p:nvSpPr>
          <p:cNvPr id="980995" name="Text Box 3"/>
          <p:cNvSpPr txBox="1">
            <a:spLocks noChangeArrowheads="1"/>
          </p:cNvSpPr>
          <p:nvPr/>
        </p:nvSpPr>
        <p:spPr bwMode="auto">
          <a:xfrm>
            <a:off x="973138" y="2181225"/>
            <a:ext cx="542925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MPI</a:t>
            </a:r>
          </a:p>
        </p:txBody>
      </p:sp>
      <p:sp>
        <p:nvSpPr>
          <p:cNvPr id="980996" name="Text Box 4"/>
          <p:cNvSpPr txBox="1">
            <a:spLocks noChangeArrowheads="1"/>
          </p:cNvSpPr>
          <p:nvPr/>
        </p:nvSpPr>
        <p:spPr bwMode="auto">
          <a:xfrm>
            <a:off x="533400" y="3324225"/>
            <a:ext cx="982663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OpenMP</a:t>
            </a:r>
          </a:p>
        </p:txBody>
      </p:sp>
      <p:sp>
        <p:nvSpPr>
          <p:cNvPr id="980997" name="Text Box 5"/>
          <p:cNvSpPr txBox="1">
            <a:spLocks noChangeArrowheads="1"/>
          </p:cNvSpPr>
          <p:nvPr/>
        </p:nvSpPr>
        <p:spPr bwMode="auto">
          <a:xfrm rot="16200000">
            <a:off x="-180975" y="4332288"/>
            <a:ext cx="1003300" cy="4889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PGAS</a:t>
            </a:r>
          </a:p>
          <a:p>
            <a:r>
              <a:rPr lang="en-US">
                <a:solidFill>
                  <a:schemeClr val="tx2"/>
                </a:solidFill>
              </a:rPr>
              <a:t>Languages</a:t>
            </a:r>
          </a:p>
        </p:txBody>
      </p:sp>
      <p:sp>
        <p:nvSpPr>
          <p:cNvPr id="980998" name="Text Box 6"/>
          <p:cNvSpPr txBox="1">
            <a:spLocks noChangeArrowheads="1"/>
          </p:cNvSpPr>
          <p:nvPr/>
        </p:nvSpPr>
        <p:spPr bwMode="auto">
          <a:xfrm>
            <a:off x="693738" y="5486400"/>
            <a:ext cx="822325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Chapel</a:t>
            </a:r>
          </a:p>
        </p:txBody>
      </p:sp>
      <p:sp>
        <p:nvSpPr>
          <p:cNvPr id="980999" name="Text Box 7"/>
          <p:cNvSpPr txBox="1">
            <a:spLocks noChangeArrowheads="1"/>
          </p:cNvSpPr>
          <p:nvPr/>
        </p:nvSpPr>
        <p:spPr bwMode="auto">
          <a:xfrm>
            <a:off x="1819275" y="1174750"/>
            <a:ext cx="915988" cy="5778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i="1">
                <a:solidFill>
                  <a:schemeClr val="tx2"/>
                </a:solidFill>
              </a:rPr>
              <a:t>memory</a:t>
            </a:r>
          </a:p>
          <a:p>
            <a:r>
              <a:rPr lang="en-US" i="1">
                <a:solidFill>
                  <a:schemeClr val="tx2"/>
                </a:solidFill>
              </a:rPr>
              <a:t>model</a:t>
            </a:r>
          </a:p>
        </p:txBody>
      </p:sp>
      <p:sp>
        <p:nvSpPr>
          <p:cNvPr id="981004" name="Text Box 12"/>
          <p:cNvSpPr txBox="1">
            <a:spLocks noChangeArrowheads="1"/>
          </p:cNvSpPr>
          <p:nvPr/>
        </p:nvSpPr>
        <p:spPr bwMode="auto">
          <a:xfrm>
            <a:off x="930275" y="4038600"/>
            <a:ext cx="585788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CAF</a:t>
            </a:r>
          </a:p>
        </p:txBody>
      </p:sp>
      <p:sp>
        <p:nvSpPr>
          <p:cNvPr id="981005" name="Text Box 13"/>
          <p:cNvSpPr txBox="1">
            <a:spLocks noChangeArrowheads="1"/>
          </p:cNvSpPr>
          <p:nvPr/>
        </p:nvSpPr>
        <p:spPr bwMode="auto">
          <a:xfrm>
            <a:off x="908050" y="4419600"/>
            <a:ext cx="608013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UPC</a:t>
            </a:r>
          </a:p>
        </p:txBody>
      </p:sp>
      <p:sp>
        <p:nvSpPr>
          <p:cNvPr id="981006" name="Text Box 14"/>
          <p:cNvSpPr txBox="1">
            <a:spLocks noChangeArrowheads="1"/>
          </p:cNvSpPr>
          <p:nvPr/>
        </p:nvSpPr>
        <p:spPr bwMode="auto">
          <a:xfrm>
            <a:off x="557213" y="4800600"/>
            <a:ext cx="958850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/>
            <a:r>
              <a:rPr lang="en-US">
                <a:solidFill>
                  <a:schemeClr val="tx2"/>
                </a:solidFill>
              </a:rPr>
              <a:t>Titanium</a:t>
            </a:r>
          </a:p>
        </p:txBody>
      </p:sp>
      <p:sp>
        <p:nvSpPr>
          <p:cNvPr id="981008" name="Line 16"/>
          <p:cNvSpPr>
            <a:spLocks noChangeShapeType="1"/>
          </p:cNvSpPr>
          <p:nvPr/>
        </p:nvSpPr>
        <p:spPr bwMode="auto">
          <a:xfrm>
            <a:off x="1516063" y="2895600"/>
            <a:ext cx="7239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10" name="Line 18"/>
          <p:cNvSpPr>
            <a:spLocks noChangeShapeType="1"/>
          </p:cNvSpPr>
          <p:nvPr/>
        </p:nvSpPr>
        <p:spPr bwMode="auto">
          <a:xfrm>
            <a:off x="1516063" y="5181600"/>
            <a:ext cx="7239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12" name="Line 20"/>
          <p:cNvSpPr>
            <a:spLocks noChangeShapeType="1"/>
          </p:cNvSpPr>
          <p:nvPr/>
        </p:nvSpPr>
        <p:spPr bwMode="auto">
          <a:xfrm>
            <a:off x="1516063" y="4038600"/>
            <a:ext cx="7239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42" name="Text Box 50"/>
          <p:cNvSpPr txBox="1">
            <a:spLocks noChangeArrowheads="1"/>
          </p:cNvSpPr>
          <p:nvPr/>
        </p:nvSpPr>
        <p:spPr bwMode="auto">
          <a:xfrm>
            <a:off x="1835150" y="4391025"/>
            <a:ext cx="744538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PGAS</a:t>
            </a:r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1647825" y="2043113"/>
            <a:ext cx="1117600" cy="1735137"/>
            <a:chOff x="1038" y="1287"/>
            <a:chExt cx="704" cy="1093"/>
          </a:xfrm>
        </p:grpSpPr>
        <p:sp>
          <p:nvSpPr>
            <p:cNvPr id="981039" name="Text Box 47"/>
            <p:cNvSpPr txBox="1">
              <a:spLocks noChangeArrowheads="1"/>
            </p:cNvSpPr>
            <p:nvPr/>
          </p:nvSpPr>
          <p:spPr bwMode="auto">
            <a:xfrm>
              <a:off x="1038" y="1287"/>
              <a:ext cx="704" cy="36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distributed</a:t>
              </a:r>
            </a:p>
            <a:p>
              <a:r>
                <a:rPr lang="en-US"/>
                <a:t>memory</a:t>
              </a:r>
            </a:p>
          </p:txBody>
        </p:sp>
        <p:sp>
          <p:nvSpPr>
            <p:cNvPr id="981040" name="Text Box 48"/>
            <p:cNvSpPr txBox="1">
              <a:spLocks noChangeArrowheads="1"/>
            </p:cNvSpPr>
            <p:nvPr/>
          </p:nvSpPr>
          <p:spPr bwMode="auto">
            <a:xfrm>
              <a:off x="1104" y="2016"/>
              <a:ext cx="577" cy="36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shared</a:t>
              </a:r>
            </a:p>
            <a:p>
              <a:r>
                <a:rPr lang="en-US"/>
                <a:t>memory</a:t>
              </a:r>
            </a:p>
          </p:txBody>
        </p:sp>
      </p:grpSp>
      <p:sp>
        <p:nvSpPr>
          <p:cNvPr id="981053" name="Text Box 61"/>
          <p:cNvSpPr txBox="1">
            <a:spLocks noChangeArrowheads="1"/>
          </p:cNvSpPr>
          <p:nvPr/>
        </p:nvSpPr>
        <p:spPr bwMode="auto">
          <a:xfrm>
            <a:off x="1835150" y="5486400"/>
            <a:ext cx="744538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/>
              <a:t>PGAS</a:t>
            </a:r>
          </a:p>
        </p:txBody>
      </p:sp>
      <p:sp>
        <p:nvSpPr>
          <p:cNvPr id="981088" name="Line 96"/>
          <p:cNvSpPr>
            <a:spLocks noChangeShapeType="1"/>
          </p:cNvSpPr>
          <p:nvPr/>
        </p:nvSpPr>
        <p:spPr bwMode="auto">
          <a:xfrm flipV="1">
            <a:off x="1524000" y="914400"/>
            <a:ext cx="228600" cy="838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89" name="Line 97"/>
          <p:cNvSpPr>
            <a:spLocks noChangeShapeType="1"/>
          </p:cNvSpPr>
          <p:nvPr/>
        </p:nvSpPr>
        <p:spPr bwMode="auto">
          <a:xfrm flipH="1">
            <a:off x="76200" y="1752600"/>
            <a:ext cx="144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90" name="Line 98"/>
          <p:cNvSpPr>
            <a:spLocks noChangeShapeType="1"/>
          </p:cNvSpPr>
          <p:nvPr/>
        </p:nvSpPr>
        <p:spPr bwMode="auto">
          <a:xfrm flipH="1">
            <a:off x="76200" y="2895600"/>
            <a:ext cx="144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91" name="Line 99"/>
          <p:cNvSpPr>
            <a:spLocks noChangeShapeType="1"/>
          </p:cNvSpPr>
          <p:nvPr/>
        </p:nvSpPr>
        <p:spPr bwMode="auto">
          <a:xfrm flipH="1">
            <a:off x="76200" y="4038600"/>
            <a:ext cx="144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92" name="Line 100"/>
          <p:cNvSpPr>
            <a:spLocks noChangeShapeType="1"/>
          </p:cNvSpPr>
          <p:nvPr/>
        </p:nvSpPr>
        <p:spPr bwMode="auto">
          <a:xfrm flipH="1">
            <a:off x="76200" y="5181600"/>
            <a:ext cx="144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93" name="Line 101"/>
          <p:cNvSpPr>
            <a:spLocks noChangeShapeType="1"/>
          </p:cNvSpPr>
          <p:nvPr/>
        </p:nvSpPr>
        <p:spPr bwMode="auto">
          <a:xfrm flipH="1">
            <a:off x="76200" y="6324600"/>
            <a:ext cx="144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94" name="Line 102"/>
          <p:cNvSpPr>
            <a:spLocks noChangeShapeType="1"/>
          </p:cNvSpPr>
          <p:nvPr/>
        </p:nvSpPr>
        <p:spPr bwMode="auto">
          <a:xfrm>
            <a:off x="609600" y="4375150"/>
            <a:ext cx="914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095" name="Line 103"/>
          <p:cNvSpPr>
            <a:spLocks noChangeShapeType="1"/>
          </p:cNvSpPr>
          <p:nvPr/>
        </p:nvSpPr>
        <p:spPr bwMode="auto">
          <a:xfrm>
            <a:off x="609600" y="4764088"/>
            <a:ext cx="914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2963863" y="914400"/>
            <a:ext cx="3132137" cy="5410200"/>
            <a:chOff x="1867" y="576"/>
            <a:chExt cx="1973" cy="3408"/>
          </a:xfrm>
        </p:grpSpPr>
        <p:sp>
          <p:nvSpPr>
            <p:cNvPr id="981000" name="Text Box 8"/>
            <p:cNvSpPr txBox="1">
              <a:spLocks noChangeArrowheads="1"/>
            </p:cNvSpPr>
            <p:nvPr/>
          </p:nvSpPr>
          <p:spPr bwMode="auto">
            <a:xfrm>
              <a:off x="1964" y="740"/>
              <a:ext cx="868" cy="36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>
                  <a:solidFill>
                    <a:schemeClr val="tx2"/>
                  </a:solidFill>
                </a:rPr>
                <a:t>programming</a:t>
              </a:r>
            </a:p>
            <a:p>
              <a:r>
                <a:rPr lang="en-US" i="1">
                  <a:solidFill>
                    <a:schemeClr val="tx2"/>
                  </a:solidFill>
                </a:rPr>
                <a:t>model</a:t>
              </a:r>
            </a:p>
          </p:txBody>
        </p:sp>
        <p:sp>
          <p:nvSpPr>
            <p:cNvPr id="981001" name="Text Box 9"/>
            <p:cNvSpPr txBox="1">
              <a:spLocks noChangeArrowheads="1"/>
            </p:cNvSpPr>
            <p:nvPr/>
          </p:nvSpPr>
          <p:spPr bwMode="auto">
            <a:xfrm>
              <a:off x="2939" y="740"/>
              <a:ext cx="661" cy="36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>
                  <a:solidFill>
                    <a:schemeClr val="tx2"/>
                  </a:solidFill>
                </a:rPr>
                <a:t>execution</a:t>
              </a:r>
            </a:p>
            <a:p>
              <a:r>
                <a:rPr lang="en-US" i="1">
                  <a:solidFill>
                    <a:schemeClr val="tx2"/>
                  </a:solidFill>
                </a:rPr>
                <a:t>model</a:t>
              </a:r>
            </a:p>
          </p:txBody>
        </p:sp>
        <p:sp>
          <p:nvSpPr>
            <p:cNvPr id="981034" name="Line 42"/>
            <p:cNvSpPr>
              <a:spLocks noChangeShapeType="1"/>
            </p:cNvSpPr>
            <p:nvPr/>
          </p:nvSpPr>
          <p:spPr bwMode="auto">
            <a:xfrm>
              <a:off x="1867" y="1104"/>
              <a:ext cx="5" cy="28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36" name="Line 44"/>
            <p:cNvSpPr>
              <a:spLocks noChangeShapeType="1"/>
            </p:cNvSpPr>
            <p:nvPr/>
          </p:nvSpPr>
          <p:spPr bwMode="auto">
            <a:xfrm>
              <a:off x="3691" y="1104"/>
              <a:ext cx="5" cy="28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83" name="Line 91"/>
            <p:cNvSpPr>
              <a:spLocks noChangeShapeType="1"/>
            </p:cNvSpPr>
            <p:nvPr/>
          </p:nvSpPr>
          <p:spPr bwMode="auto">
            <a:xfrm flipV="1">
              <a:off x="1872" y="576"/>
              <a:ext cx="144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84" name="Line 92"/>
            <p:cNvSpPr>
              <a:spLocks noChangeShapeType="1"/>
            </p:cNvSpPr>
            <p:nvPr/>
          </p:nvSpPr>
          <p:spPr bwMode="auto">
            <a:xfrm flipV="1">
              <a:off x="2784" y="576"/>
              <a:ext cx="144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85" name="Line 93"/>
            <p:cNvSpPr>
              <a:spLocks noChangeShapeType="1"/>
            </p:cNvSpPr>
            <p:nvPr/>
          </p:nvSpPr>
          <p:spPr bwMode="auto">
            <a:xfrm flipV="1">
              <a:off x="3696" y="576"/>
              <a:ext cx="144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99" name="Line 107"/>
            <p:cNvSpPr>
              <a:spLocks noChangeShapeType="1"/>
            </p:cNvSpPr>
            <p:nvPr/>
          </p:nvSpPr>
          <p:spPr bwMode="auto">
            <a:xfrm flipV="1">
              <a:off x="2784" y="1104"/>
              <a:ext cx="0" cy="28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4" name="Group 117"/>
          <p:cNvGrpSpPr>
            <a:grpSpLocks/>
          </p:cNvGrpSpPr>
          <p:nvPr/>
        </p:nvGrpSpPr>
        <p:grpSpPr bwMode="auto">
          <a:xfrm>
            <a:off x="3070227" y="2057400"/>
            <a:ext cx="2886076" cy="4044950"/>
            <a:chOff x="1934" y="1296"/>
            <a:chExt cx="1818" cy="2548"/>
          </a:xfrm>
          <a:solidFill>
            <a:srgbClr val="FFFFFF">
              <a:alpha val="50196"/>
            </a:srgbClr>
          </a:solidFill>
        </p:grpSpPr>
        <p:sp>
          <p:nvSpPr>
            <p:cNvPr id="981054" name="Text Box 62"/>
            <p:cNvSpPr txBox="1">
              <a:spLocks noChangeArrowheads="1"/>
            </p:cNvSpPr>
            <p:nvPr/>
          </p:nvSpPr>
          <p:spPr bwMode="auto">
            <a:xfrm>
              <a:off x="1934" y="2016"/>
              <a:ext cx="752" cy="364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global-view</a:t>
              </a:r>
            </a:p>
            <a:p>
              <a:r>
                <a:rPr lang="en-US"/>
                <a:t>parallelism</a:t>
              </a:r>
            </a:p>
          </p:txBody>
        </p:sp>
        <p:sp>
          <p:nvSpPr>
            <p:cNvPr id="981056" name="Text Box 64"/>
            <p:cNvSpPr txBox="1">
              <a:spLocks noChangeArrowheads="1"/>
            </p:cNvSpPr>
            <p:nvPr/>
          </p:nvSpPr>
          <p:spPr bwMode="auto">
            <a:xfrm>
              <a:off x="1934" y="3380"/>
              <a:ext cx="752" cy="364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global-view</a:t>
              </a:r>
            </a:p>
            <a:p>
              <a:r>
                <a:rPr lang="en-US"/>
                <a:t>parallelism</a:t>
              </a:r>
            </a:p>
          </p:txBody>
        </p:sp>
        <p:sp>
          <p:nvSpPr>
            <p:cNvPr id="981057" name="Text Box 65"/>
            <p:cNvSpPr txBox="1">
              <a:spLocks noChangeArrowheads="1"/>
            </p:cNvSpPr>
            <p:nvPr/>
          </p:nvSpPr>
          <p:spPr bwMode="auto">
            <a:xfrm>
              <a:off x="2712" y="2016"/>
              <a:ext cx="1040" cy="364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 shared memory</a:t>
              </a:r>
            </a:p>
            <a:p>
              <a:r>
                <a:rPr lang="en-US"/>
                <a:t>multithreaded</a:t>
              </a:r>
            </a:p>
          </p:txBody>
        </p:sp>
        <p:sp>
          <p:nvSpPr>
            <p:cNvPr id="981059" name="Text Box 67"/>
            <p:cNvSpPr txBox="1">
              <a:spLocks noChangeArrowheads="1"/>
            </p:cNvSpPr>
            <p:nvPr/>
          </p:nvSpPr>
          <p:spPr bwMode="auto">
            <a:xfrm>
              <a:off x="2832" y="3380"/>
              <a:ext cx="798" cy="464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 smtClean="0"/>
                <a:t>distributed</a:t>
              </a:r>
            </a:p>
            <a:p>
              <a:r>
                <a:rPr lang="en-US" dirty="0" smtClean="0"/>
                <a:t>memory</a:t>
              </a:r>
              <a:endParaRPr lang="en-US" dirty="0"/>
            </a:p>
            <a:p>
              <a:r>
                <a:rPr lang="en-US" dirty="0"/>
                <a:t>multithreaded</a:t>
              </a:r>
            </a:p>
          </p:txBody>
        </p:sp>
        <p:sp>
          <p:nvSpPr>
            <p:cNvPr id="981063" name="Text Box 71"/>
            <p:cNvSpPr txBox="1">
              <a:spLocks noChangeArrowheads="1"/>
            </p:cNvSpPr>
            <p:nvPr/>
          </p:nvSpPr>
          <p:spPr bwMode="auto">
            <a:xfrm>
              <a:off x="2112" y="1296"/>
              <a:ext cx="1344" cy="328"/>
            </a:xfrm>
            <a:prstGeom prst="rect">
              <a:avLst/>
            </a:prstGeom>
            <a:grp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/>
                <a:t>cooperating </a:t>
              </a:r>
              <a:r>
                <a:rPr lang="en-US" dirty="0" smtClean="0"/>
                <a:t>executables</a:t>
              </a:r>
              <a:endParaRPr lang="en-US" dirty="0"/>
            </a:p>
            <a:p>
              <a:r>
                <a:rPr lang="en-US" dirty="0"/>
                <a:t>(often SPMD in practice)</a:t>
              </a:r>
            </a:p>
          </p:txBody>
        </p:sp>
      </p:grpSp>
      <p:sp>
        <p:nvSpPr>
          <p:cNvPr id="981055" name="Text Box 63"/>
          <p:cNvSpPr txBox="1">
            <a:spLocks noChangeArrowheads="1"/>
          </p:cNvSpPr>
          <p:nvPr/>
        </p:nvSpPr>
        <p:spPr bwMode="auto">
          <a:xfrm>
            <a:off x="3054350" y="4267200"/>
            <a:ext cx="2697163" cy="577850"/>
          </a:xfrm>
          <a:prstGeom prst="rect">
            <a:avLst/>
          </a:prstGeom>
          <a:solidFill>
            <a:srgbClr val="FFFFFF">
              <a:alpha val="50196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0" tIns="44450" rIns="0" bIns="44450">
            <a:spAutoFit/>
          </a:bodyPr>
          <a:lstStyle/>
          <a:p>
            <a:r>
              <a:rPr lang="en-US"/>
              <a:t>Single Program, Multiple Data</a:t>
            </a:r>
          </a:p>
          <a:p>
            <a:r>
              <a:rPr lang="en-US"/>
              <a:t>(SPMD)</a:t>
            </a:r>
          </a:p>
        </p:txBody>
      </p:sp>
      <p:sp>
        <p:nvSpPr>
          <p:cNvPr id="981100" name="Line 108"/>
          <p:cNvSpPr>
            <a:spLocks noChangeShapeType="1"/>
          </p:cNvSpPr>
          <p:nvPr/>
        </p:nvSpPr>
        <p:spPr bwMode="auto">
          <a:xfrm>
            <a:off x="1524000" y="1752600"/>
            <a:ext cx="0" cy="4572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grpSp>
        <p:nvGrpSpPr>
          <p:cNvPr id="5" name="Group 120"/>
          <p:cNvGrpSpPr>
            <a:grpSpLocks/>
          </p:cNvGrpSpPr>
          <p:nvPr/>
        </p:nvGrpSpPr>
        <p:grpSpPr bwMode="auto">
          <a:xfrm>
            <a:off x="5838825" y="4038600"/>
            <a:ext cx="2919413" cy="1171575"/>
            <a:chOff x="3678" y="2544"/>
            <a:chExt cx="1839" cy="738"/>
          </a:xfrm>
        </p:grpSpPr>
        <p:sp>
          <p:nvSpPr>
            <p:cNvPr id="981071" name="Line 79"/>
            <p:cNvSpPr>
              <a:spLocks noChangeShapeType="1"/>
            </p:cNvSpPr>
            <p:nvPr/>
          </p:nvSpPr>
          <p:spPr bwMode="auto">
            <a:xfrm>
              <a:off x="3691" y="2784"/>
              <a:ext cx="182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72" name="Line 80"/>
            <p:cNvSpPr>
              <a:spLocks noChangeShapeType="1"/>
            </p:cNvSpPr>
            <p:nvPr/>
          </p:nvSpPr>
          <p:spPr bwMode="auto">
            <a:xfrm>
              <a:off x="3691" y="3024"/>
              <a:ext cx="182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61" name="Text Box 69"/>
            <p:cNvSpPr txBox="1">
              <a:spLocks noChangeArrowheads="1"/>
            </p:cNvSpPr>
            <p:nvPr/>
          </p:nvSpPr>
          <p:spPr bwMode="auto">
            <a:xfrm>
              <a:off x="3812" y="2544"/>
              <a:ext cx="648" cy="2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co-arrays</a:t>
              </a:r>
            </a:p>
          </p:txBody>
        </p:sp>
        <p:sp>
          <p:nvSpPr>
            <p:cNvPr id="981074" name="Text Box 82"/>
            <p:cNvSpPr txBox="1">
              <a:spLocks noChangeArrowheads="1"/>
            </p:cNvSpPr>
            <p:nvPr/>
          </p:nvSpPr>
          <p:spPr bwMode="auto">
            <a:xfrm>
              <a:off x="3679" y="2756"/>
              <a:ext cx="932" cy="28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 dirty="0"/>
                <a:t>1D </a:t>
              </a:r>
              <a:r>
                <a:rPr lang="en-US" sz="1200" dirty="0" err="1" smtClean="0"/>
                <a:t>blk-cyc</a:t>
              </a:r>
              <a:r>
                <a:rPr lang="en-US" sz="1200" dirty="0" smtClean="0"/>
                <a:t> </a:t>
              </a:r>
              <a:r>
                <a:rPr lang="en-US" sz="1200" dirty="0"/>
                <a:t>arrays/</a:t>
              </a:r>
            </a:p>
            <a:p>
              <a:r>
                <a:rPr lang="en-US" sz="1200" dirty="0"/>
                <a:t>distributed pointers</a:t>
              </a:r>
            </a:p>
          </p:txBody>
        </p:sp>
        <p:sp>
          <p:nvSpPr>
            <p:cNvPr id="981075" name="Text Box 83"/>
            <p:cNvSpPr txBox="1">
              <a:spLocks noChangeArrowheads="1"/>
            </p:cNvSpPr>
            <p:nvPr/>
          </p:nvSpPr>
          <p:spPr bwMode="auto">
            <a:xfrm>
              <a:off x="3678" y="2996"/>
              <a:ext cx="944" cy="28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200"/>
                <a:t>class-based arrays/</a:t>
              </a:r>
            </a:p>
            <a:p>
              <a:r>
                <a:rPr lang="en-US" sz="1200"/>
                <a:t>distributed pointers</a:t>
              </a:r>
            </a:p>
          </p:txBody>
        </p:sp>
        <p:sp>
          <p:nvSpPr>
            <p:cNvPr id="981076" name="Text Box 84"/>
            <p:cNvSpPr txBox="1">
              <a:spLocks noChangeArrowheads="1"/>
            </p:cNvSpPr>
            <p:nvPr/>
          </p:nvSpPr>
          <p:spPr bwMode="auto">
            <a:xfrm>
              <a:off x="4630" y="2544"/>
              <a:ext cx="834" cy="2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co-array refs</a:t>
              </a:r>
            </a:p>
          </p:txBody>
        </p:sp>
        <p:sp>
          <p:nvSpPr>
            <p:cNvPr id="981077" name="Text Box 85"/>
            <p:cNvSpPr txBox="1">
              <a:spLocks noChangeArrowheads="1"/>
            </p:cNvSpPr>
            <p:nvPr/>
          </p:nvSpPr>
          <p:spPr bwMode="auto">
            <a:xfrm>
              <a:off x="4795" y="2786"/>
              <a:ext cx="504" cy="2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implicit</a:t>
              </a:r>
            </a:p>
          </p:txBody>
        </p:sp>
        <p:sp>
          <p:nvSpPr>
            <p:cNvPr id="981078" name="Text Box 86"/>
            <p:cNvSpPr txBox="1">
              <a:spLocks noChangeArrowheads="1"/>
            </p:cNvSpPr>
            <p:nvPr/>
          </p:nvSpPr>
          <p:spPr bwMode="auto">
            <a:xfrm>
              <a:off x="4585" y="3041"/>
              <a:ext cx="932" cy="2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method-based</a:t>
              </a:r>
            </a:p>
          </p:txBody>
        </p:sp>
      </p:grpSp>
      <p:grpSp>
        <p:nvGrpSpPr>
          <p:cNvPr id="6" name="Group 121"/>
          <p:cNvGrpSpPr>
            <a:grpSpLocks/>
          </p:cNvGrpSpPr>
          <p:nvPr/>
        </p:nvGrpSpPr>
        <p:grpSpPr bwMode="auto">
          <a:xfrm>
            <a:off x="5978525" y="2070100"/>
            <a:ext cx="2441575" cy="4010025"/>
            <a:chOff x="3766" y="1304"/>
            <a:chExt cx="1538" cy="2526"/>
          </a:xfrm>
        </p:grpSpPr>
        <p:sp>
          <p:nvSpPr>
            <p:cNvPr id="981060" name="Text Box 68"/>
            <p:cNvSpPr txBox="1">
              <a:spLocks noChangeArrowheads="1"/>
            </p:cNvSpPr>
            <p:nvPr/>
          </p:nvSpPr>
          <p:spPr bwMode="auto">
            <a:xfrm>
              <a:off x="4865" y="2094"/>
              <a:ext cx="327" cy="2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N/A</a:t>
              </a:r>
            </a:p>
          </p:txBody>
        </p:sp>
        <p:sp>
          <p:nvSpPr>
            <p:cNvPr id="981062" name="Text Box 70"/>
            <p:cNvSpPr txBox="1">
              <a:spLocks noChangeArrowheads="1"/>
            </p:cNvSpPr>
            <p:nvPr/>
          </p:nvSpPr>
          <p:spPr bwMode="auto">
            <a:xfrm>
              <a:off x="4800" y="3456"/>
              <a:ext cx="504" cy="2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implicit</a:t>
              </a:r>
            </a:p>
          </p:txBody>
        </p:sp>
        <p:sp>
          <p:nvSpPr>
            <p:cNvPr id="981065" name="Text Box 73"/>
            <p:cNvSpPr txBox="1">
              <a:spLocks noChangeArrowheads="1"/>
            </p:cNvSpPr>
            <p:nvPr/>
          </p:nvSpPr>
          <p:spPr bwMode="auto">
            <a:xfrm>
              <a:off x="4848" y="1344"/>
              <a:ext cx="384" cy="2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APIs</a:t>
              </a:r>
            </a:p>
          </p:txBody>
        </p:sp>
        <p:sp>
          <p:nvSpPr>
            <p:cNvPr id="981079" name="Text Box 87"/>
            <p:cNvSpPr txBox="1">
              <a:spLocks noChangeArrowheads="1"/>
            </p:cNvSpPr>
            <p:nvPr/>
          </p:nvSpPr>
          <p:spPr bwMode="auto">
            <a:xfrm>
              <a:off x="3853" y="1930"/>
              <a:ext cx="577" cy="51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shared</a:t>
              </a:r>
            </a:p>
            <a:p>
              <a:r>
                <a:rPr lang="en-US"/>
                <a:t>memory</a:t>
              </a:r>
            </a:p>
            <a:p>
              <a:r>
                <a:rPr lang="en-US"/>
                <a:t>arrays</a:t>
              </a:r>
            </a:p>
          </p:txBody>
        </p:sp>
        <p:sp>
          <p:nvSpPr>
            <p:cNvPr id="981081" name="Text Box 89"/>
            <p:cNvSpPr txBox="1">
              <a:spLocks noChangeArrowheads="1"/>
            </p:cNvSpPr>
            <p:nvPr/>
          </p:nvSpPr>
          <p:spPr bwMode="auto">
            <a:xfrm>
              <a:off x="3839" y="1304"/>
              <a:ext cx="685" cy="32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/>
                <a:t>manually</a:t>
              </a:r>
            </a:p>
            <a:p>
              <a:r>
                <a:rPr lang="en-US" dirty="0" smtClean="0"/>
                <a:t>fragmented</a:t>
              </a:r>
            </a:p>
          </p:txBody>
        </p:sp>
        <p:sp>
          <p:nvSpPr>
            <p:cNvPr id="981082" name="Text Box 90"/>
            <p:cNvSpPr txBox="1">
              <a:spLocks noChangeArrowheads="1"/>
            </p:cNvSpPr>
            <p:nvPr/>
          </p:nvSpPr>
          <p:spPr bwMode="auto">
            <a:xfrm>
              <a:off x="3766" y="3312"/>
              <a:ext cx="752" cy="51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/>
                <a:t>global-view</a:t>
              </a:r>
            </a:p>
            <a:p>
              <a:r>
                <a:rPr lang="en-US"/>
                <a:t>distributed</a:t>
              </a:r>
            </a:p>
            <a:p>
              <a:r>
                <a:rPr lang="en-US"/>
                <a:t>arrays</a:t>
              </a:r>
            </a:p>
          </p:txBody>
        </p:sp>
      </p:grpSp>
      <p:grpSp>
        <p:nvGrpSpPr>
          <p:cNvPr id="7" name="Group 115"/>
          <p:cNvGrpSpPr>
            <a:grpSpLocks/>
          </p:cNvGrpSpPr>
          <p:nvPr/>
        </p:nvGrpSpPr>
        <p:grpSpPr bwMode="auto">
          <a:xfrm>
            <a:off x="6088063" y="914400"/>
            <a:ext cx="2903537" cy="5410200"/>
            <a:chOff x="3835" y="576"/>
            <a:chExt cx="1829" cy="3408"/>
          </a:xfrm>
        </p:grpSpPr>
        <p:sp>
          <p:nvSpPr>
            <p:cNvPr id="981002" name="Text Box 10"/>
            <p:cNvSpPr txBox="1">
              <a:spLocks noChangeArrowheads="1"/>
            </p:cNvSpPr>
            <p:nvPr/>
          </p:nvSpPr>
          <p:spPr bwMode="auto">
            <a:xfrm>
              <a:off x="4594" y="894"/>
              <a:ext cx="974" cy="2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>
                  <a:solidFill>
                    <a:schemeClr val="tx2"/>
                  </a:solidFill>
                </a:rPr>
                <a:t>communication</a:t>
              </a:r>
            </a:p>
          </p:txBody>
        </p:sp>
        <p:sp>
          <p:nvSpPr>
            <p:cNvPr id="981003" name="Text Box 11"/>
            <p:cNvSpPr txBox="1">
              <a:spLocks noChangeArrowheads="1"/>
            </p:cNvSpPr>
            <p:nvPr/>
          </p:nvSpPr>
          <p:spPr bwMode="auto">
            <a:xfrm>
              <a:off x="3835" y="740"/>
              <a:ext cx="677" cy="36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i="1">
                  <a:solidFill>
                    <a:schemeClr val="tx2"/>
                  </a:solidFill>
                </a:rPr>
                <a:t>data</a:t>
              </a:r>
            </a:p>
            <a:p>
              <a:r>
                <a:rPr lang="en-US" i="1">
                  <a:solidFill>
                    <a:schemeClr val="tx2"/>
                  </a:solidFill>
                </a:rPr>
                <a:t>structures</a:t>
              </a:r>
            </a:p>
          </p:txBody>
        </p:sp>
        <p:sp>
          <p:nvSpPr>
            <p:cNvPr id="981037" name="Line 45"/>
            <p:cNvSpPr>
              <a:spLocks noChangeShapeType="1"/>
            </p:cNvSpPr>
            <p:nvPr/>
          </p:nvSpPr>
          <p:spPr bwMode="auto">
            <a:xfrm>
              <a:off x="4603" y="1104"/>
              <a:ext cx="5" cy="28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86" name="Line 94"/>
            <p:cNvSpPr>
              <a:spLocks noChangeShapeType="1"/>
            </p:cNvSpPr>
            <p:nvPr/>
          </p:nvSpPr>
          <p:spPr bwMode="auto">
            <a:xfrm flipV="1">
              <a:off x="4608" y="576"/>
              <a:ext cx="144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087" name="Line 95"/>
            <p:cNvSpPr>
              <a:spLocks noChangeShapeType="1"/>
            </p:cNvSpPr>
            <p:nvPr/>
          </p:nvSpPr>
          <p:spPr bwMode="auto">
            <a:xfrm flipV="1">
              <a:off x="5520" y="576"/>
              <a:ext cx="144" cy="52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981101" name="Line 109"/>
            <p:cNvSpPr>
              <a:spLocks noChangeShapeType="1"/>
            </p:cNvSpPr>
            <p:nvPr/>
          </p:nvSpPr>
          <p:spPr bwMode="auto">
            <a:xfrm>
              <a:off x="5520" y="1104"/>
              <a:ext cx="0" cy="28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981102" name="Line 110"/>
          <p:cNvSpPr>
            <a:spLocks noChangeShapeType="1"/>
          </p:cNvSpPr>
          <p:nvPr/>
        </p:nvSpPr>
        <p:spPr bwMode="auto">
          <a:xfrm>
            <a:off x="1516063" y="6324600"/>
            <a:ext cx="7239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981103" name="Line 111"/>
          <p:cNvSpPr>
            <a:spLocks noChangeShapeType="1"/>
          </p:cNvSpPr>
          <p:nvPr/>
        </p:nvSpPr>
        <p:spPr bwMode="auto">
          <a:xfrm>
            <a:off x="1516063" y="1752600"/>
            <a:ext cx="7239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1053" grpId="0" autoUpdateAnimBg="0"/>
      <p:bldP spid="98105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Traditional PGAS Languages: in a Nutshell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tx2"/>
                </a:solidFill>
              </a:rPr>
              <a:t>Co-Array Fortran:</a:t>
            </a:r>
            <a:r>
              <a:rPr lang="en-US" smtClean="0"/>
              <a:t> extend Fortran by adding…</a:t>
            </a:r>
          </a:p>
          <a:p>
            <a:pPr lvl="1" eaLnBrk="1" hangingPunct="1">
              <a:buFontTx/>
              <a:buNone/>
            </a:pPr>
            <a:r>
              <a:rPr lang="en-US" smtClean="0"/>
              <a:t>…a new array dimension to refer to processor space</a:t>
            </a:r>
          </a:p>
          <a:p>
            <a:pPr lvl="1" eaLnBrk="1" hangingPunct="1">
              <a:buFontTx/>
              <a:buNone/>
            </a:pPr>
            <a:r>
              <a:rPr lang="en-US" smtClean="0"/>
              <a:t>…collectives and synchronization routines</a:t>
            </a:r>
          </a:p>
          <a:p>
            <a:pPr lvl="1" eaLnBrk="1" hangingPunct="1">
              <a:buFontTx/>
              <a:buNone/>
            </a:pPr>
            <a:endParaRPr lang="en-US" sz="1000" smtClean="0"/>
          </a:p>
          <a:p>
            <a:pPr eaLnBrk="1" hangingPunct="1"/>
            <a:r>
              <a:rPr lang="en-US" b="1" smtClean="0">
                <a:solidFill>
                  <a:srgbClr val="003F87"/>
                </a:solidFill>
              </a:rPr>
              <a:t>UPC:</a:t>
            </a:r>
            <a:r>
              <a:rPr lang="en-US" smtClean="0">
                <a:solidFill>
                  <a:srgbClr val="003F87"/>
                </a:solidFill>
              </a:rPr>
              <a:t> </a:t>
            </a:r>
            <a:r>
              <a:rPr lang="en-US" smtClean="0"/>
              <a:t>extend C by adding support for…</a:t>
            </a:r>
          </a:p>
          <a:p>
            <a:pPr lvl="1" eaLnBrk="1" hangingPunct="1">
              <a:buFontTx/>
              <a:buNone/>
            </a:pPr>
            <a:r>
              <a:rPr lang="en-US" smtClean="0"/>
              <a:t>…block-cyclic distributed arrays</a:t>
            </a:r>
          </a:p>
          <a:p>
            <a:pPr lvl="1" eaLnBrk="1" hangingPunct="1">
              <a:buFontTx/>
              <a:buNone/>
            </a:pPr>
            <a:r>
              <a:rPr lang="en-US" smtClean="0"/>
              <a:t>…pointers to variables on remote nodes</a:t>
            </a:r>
          </a:p>
          <a:p>
            <a:pPr lvl="1" eaLnBrk="1" hangingPunct="1">
              <a:buFontTx/>
              <a:buNone/>
            </a:pPr>
            <a:r>
              <a:rPr lang="en-US" smtClean="0"/>
              <a:t>…a memory consistency model</a:t>
            </a:r>
          </a:p>
          <a:p>
            <a:pPr eaLnBrk="1" hangingPunct="1"/>
            <a:endParaRPr lang="en-US" sz="1000" b="1" smtClean="0">
              <a:solidFill>
                <a:srgbClr val="003F87"/>
              </a:solidFill>
            </a:endParaRPr>
          </a:p>
          <a:p>
            <a:pPr eaLnBrk="1" hangingPunct="1"/>
            <a:r>
              <a:rPr lang="en-US" b="1" smtClean="0">
                <a:solidFill>
                  <a:srgbClr val="003F87"/>
                </a:solidFill>
              </a:rPr>
              <a:t>Titanium:</a:t>
            </a:r>
            <a:r>
              <a:rPr lang="en-US" smtClean="0"/>
              <a:t> extend Java by adding support for…</a:t>
            </a:r>
          </a:p>
          <a:p>
            <a:pPr lvl="1" eaLnBrk="1" hangingPunct="1">
              <a:buFontTx/>
              <a:buNone/>
            </a:pPr>
            <a:r>
              <a:rPr lang="en-US" smtClean="0"/>
              <a:t>…multidimensional arrays</a:t>
            </a:r>
          </a:p>
          <a:p>
            <a:pPr lvl="1" eaLnBrk="1" hangingPunct="1">
              <a:buFontTx/>
              <a:buNone/>
            </a:pPr>
            <a:r>
              <a:rPr lang="en-US" smtClean="0"/>
              <a:t>…pointers to variables on remote nodes</a:t>
            </a:r>
          </a:p>
          <a:p>
            <a:pPr lvl="1" eaLnBrk="1" hangingPunct="1">
              <a:buFontTx/>
              <a:buNone/>
            </a:pPr>
            <a:r>
              <a:rPr lang="en-US" smtClean="0"/>
              <a:t>…synchronization safety via the type system</a:t>
            </a:r>
          </a:p>
          <a:p>
            <a:pPr lvl="1" eaLnBrk="1" hangingPunct="1">
              <a:buFontTx/>
              <a:buNone/>
            </a:pPr>
            <a:r>
              <a:rPr lang="en-US" smtClean="0"/>
              <a:t>…region-based memory management</a:t>
            </a:r>
          </a:p>
          <a:p>
            <a:pPr lvl="1" eaLnBrk="1" hangingPunct="1">
              <a:buFontTx/>
              <a:buNone/>
            </a:pPr>
            <a:r>
              <a:rPr lang="en-US" smtClean="0"/>
              <a:t>…features to help with halo communications and other array idioms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PGAS Evaluation</a:t>
            </a:r>
          </a:p>
        </p:txBody>
      </p:sp>
      <p:sp>
        <p:nvSpPr>
          <p:cNvPr id="282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-112" charset="2"/>
              <a:buNone/>
            </a:pPr>
            <a:r>
              <a:rPr lang="en-US" b="1" dirty="0" smtClean="0">
                <a:solidFill>
                  <a:schemeClr val="tx2"/>
                </a:solidFill>
              </a:rPr>
              <a:t>PGAS strengths</a:t>
            </a:r>
          </a:p>
          <a:p>
            <a:pPr lvl="1" eaLnBrk="1" hangingPunct="1">
              <a:buFont typeface="Arial" charset="0"/>
              <a:buChar char="+"/>
            </a:pPr>
            <a:r>
              <a:rPr lang="en-US" dirty="0" smtClean="0"/>
              <a:t>Implicit expression of communication through variable names</a:t>
            </a:r>
          </a:p>
          <a:p>
            <a:pPr lvl="2"/>
            <a:r>
              <a:rPr lang="en-US" dirty="0" smtClean="0"/>
              <a:t>decouples data transfer from synchronization</a:t>
            </a:r>
          </a:p>
          <a:p>
            <a:pPr lvl="1" eaLnBrk="1" hangingPunct="1">
              <a:buFont typeface="Arial" charset="0"/>
              <a:buChar char="+"/>
            </a:pPr>
            <a:r>
              <a:rPr lang="en-US" dirty="0" smtClean="0"/>
              <a:t>Ability to reason about locality/affinity supports scalable performance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b="1" dirty="0" smtClean="0">
                <a:solidFill>
                  <a:schemeClr val="tx2"/>
                </a:solidFill>
              </a:rPr>
              <a:t>Traditional PGAS language strengths</a:t>
            </a:r>
          </a:p>
          <a:p>
            <a:pPr lvl="1" eaLnBrk="1" hangingPunct="1">
              <a:buFont typeface="Arial" charset="0"/>
              <a:buChar char="+"/>
            </a:pPr>
            <a:r>
              <a:rPr lang="en-US" dirty="0" smtClean="0"/>
              <a:t>Elegant, reasonably minimalist extensions to established languages</a:t>
            </a:r>
          </a:p>
          <a:p>
            <a:pPr lvl="1" eaLnBrk="1" hangingPunct="1">
              <a:buFont typeface="Arial" charset="0"/>
              <a:buChar char="+"/>
            </a:pPr>
            <a:r>
              <a:rPr lang="en-US" dirty="0" smtClean="0"/>
              <a:t>Raises level of abstraction over MPI</a:t>
            </a:r>
          </a:p>
          <a:p>
            <a:pPr lvl="1" eaLnBrk="1" hangingPunct="1">
              <a:buFont typeface="Arial" charset="0"/>
              <a:buChar char="+"/>
            </a:pPr>
            <a:r>
              <a:rPr lang="en-US" dirty="0" smtClean="0"/>
              <a:t>Good support for distributed pointer-based data structures</a:t>
            </a:r>
          </a:p>
          <a:p>
            <a:pPr lvl="1" eaLnBrk="1" hangingPunct="1">
              <a:buFont typeface="Arial" charset="0"/>
              <a:buChar char="+"/>
            </a:pPr>
            <a:r>
              <a:rPr lang="en-US" dirty="0" smtClean="0"/>
              <a:t>Some support for distributed arrays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b="1" dirty="0" smtClean="0">
                <a:solidFill>
                  <a:schemeClr val="tx2"/>
                </a:solidFill>
              </a:rPr>
              <a:t>Traditional PGAS language weaknesses</a:t>
            </a:r>
          </a:p>
          <a:p>
            <a:pPr lvl="1" eaLnBrk="1" hangingPunct="1">
              <a:buClr>
                <a:schemeClr val="hlink"/>
              </a:buClr>
              <a:buFont typeface="Arial" charset="0"/>
              <a:buChar char="–"/>
            </a:pPr>
            <a:r>
              <a:rPr lang="en-US" b="1" dirty="0" smtClean="0"/>
              <a:t>all:</a:t>
            </a:r>
            <a:r>
              <a:rPr lang="en-US" dirty="0" smtClean="0"/>
              <a:t> Imposes an SPMD programming + execution model on the user</a:t>
            </a:r>
          </a:p>
          <a:p>
            <a:pPr lvl="1" eaLnBrk="1" hangingPunct="1">
              <a:buClr>
                <a:schemeClr val="hlink"/>
              </a:buClr>
              <a:buFont typeface="Arial" charset="0"/>
              <a:buChar char="–"/>
            </a:pPr>
            <a:endParaRPr lang="en-US" dirty="0" smtClean="0"/>
          </a:p>
          <a:p>
            <a:pPr lvl="1" eaLnBrk="1" hangingPunct="1">
              <a:buClr>
                <a:schemeClr val="hlink"/>
              </a:buClr>
              <a:buFont typeface="Arial" charset="0"/>
              <a:buChar char="–"/>
            </a:pPr>
            <a:r>
              <a:rPr lang="en-US" b="1" dirty="0" smtClean="0"/>
              <a:t>CAF: </a:t>
            </a:r>
            <a:r>
              <a:rPr lang="en-US" dirty="0" smtClean="0"/>
              <a:t>Problems that don’t divide evenly impose bookkeeping details</a:t>
            </a:r>
          </a:p>
          <a:p>
            <a:pPr lvl="1" eaLnBrk="1" hangingPunct="1">
              <a:buClr>
                <a:schemeClr val="hlink"/>
              </a:buClr>
              <a:buFont typeface="Arial" charset="0"/>
              <a:buChar char="–"/>
            </a:pPr>
            <a:r>
              <a:rPr lang="en-US" b="1" dirty="0" smtClean="0"/>
              <a:t>UPC:</a:t>
            </a:r>
            <a:r>
              <a:rPr lang="en-US" dirty="0" smtClean="0"/>
              <a:t> Like C, 1D arrays seem impoverished for many HPC codes</a:t>
            </a:r>
          </a:p>
          <a:p>
            <a:pPr lvl="1" eaLnBrk="1" hangingPunct="1">
              <a:buClr>
                <a:schemeClr val="hlink"/>
              </a:buClr>
              <a:buFont typeface="Arial" charset="0"/>
              <a:buChar char="–"/>
            </a:pPr>
            <a:r>
              <a:rPr lang="en-US" b="1" dirty="0" smtClean="0"/>
              <a:t>Titanium:</a:t>
            </a:r>
            <a:r>
              <a:rPr lang="en-US" dirty="0" smtClean="0"/>
              <a:t> Perhaps too pure an OO language for HPC</a:t>
            </a:r>
          </a:p>
          <a:p>
            <a:pPr lvl="2" eaLnBrk="1" hangingPunct="1">
              <a:buClr>
                <a:schemeClr val="hlink"/>
              </a:buClr>
              <a:buFont typeface="Arial" charset="0"/>
              <a:buChar char="–"/>
            </a:pPr>
            <a:r>
              <a:rPr lang="en-US" dirty="0" smtClean="0"/>
              <a:t>e.g., arrays should have value rather than reference semantics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post-SPMD/Asynchronous PGAS (APGAS)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Characteristics:</a:t>
            </a:r>
            <a:endParaRPr lang="en-US" dirty="0" smtClean="0"/>
          </a:p>
          <a:p>
            <a:pPr lvl="1"/>
            <a:r>
              <a:rPr lang="en-US" dirty="0" smtClean="0"/>
              <a:t>uses the PGAS memory model</a:t>
            </a:r>
          </a:p>
          <a:p>
            <a:pPr lvl="1"/>
            <a:r>
              <a:rPr lang="en-US" dirty="0" smtClean="0"/>
              <a:t>distinct concepts for locality vs. parallelism</a:t>
            </a:r>
          </a:p>
          <a:p>
            <a:pPr lvl="1"/>
            <a:r>
              <a:rPr lang="en-US" dirty="0" smtClean="0"/>
              <a:t>programming/execution models are richer than SPMD</a:t>
            </a:r>
          </a:p>
          <a:p>
            <a:pPr lvl="2"/>
            <a:r>
              <a:rPr lang="en-US" dirty="0" smtClean="0"/>
              <a:t>each unit of locality can execute multiple tasks/threads</a:t>
            </a:r>
          </a:p>
          <a:p>
            <a:pPr lvl="2"/>
            <a:r>
              <a:rPr lang="en-US" dirty="0" smtClean="0"/>
              <a:t>nodes can create work for one another</a:t>
            </a:r>
          </a:p>
          <a:p>
            <a:pPr lvl="2"/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Examples:</a:t>
            </a:r>
            <a:r>
              <a:rPr lang="en-US" dirty="0" smtClean="0"/>
              <a:t> </a:t>
            </a:r>
            <a:r>
              <a:rPr lang="en-US" b="1" dirty="0" smtClean="0"/>
              <a:t>Chapel</a:t>
            </a:r>
            <a:r>
              <a:rPr lang="en-US" dirty="0" smtClean="0"/>
              <a:t>, </a:t>
            </a:r>
            <a:r>
              <a:rPr lang="en-US" b="1" dirty="0" smtClean="0"/>
              <a:t>X10</a:t>
            </a:r>
            <a:r>
              <a:rPr lang="en-US" dirty="0" smtClean="0"/>
              <a:t>, Fortress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857500" y="5791200"/>
            <a:ext cx="510716" cy="2286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933700" y="5257800"/>
            <a:ext cx="381000" cy="381000"/>
            <a:chOff x="1930026" y="4292227"/>
            <a:chExt cx="381000" cy="3810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1930026" y="4292227"/>
              <a:ext cx="381000" cy="381000"/>
            </a:xfrm>
            <a:prstGeom prst="roundRect">
              <a:avLst/>
            </a:prstGeom>
            <a:solidFill>
              <a:srgbClr val="73BA2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Circular Arrow 5"/>
            <p:cNvSpPr/>
            <p:nvPr/>
          </p:nvSpPr>
          <p:spPr bwMode="auto">
            <a:xfrm rot="2700000">
              <a:off x="1968127" y="4330327"/>
              <a:ext cx="304800" cy="304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889951"/>
                <a:gd name="adj5" fmla="val 12500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8" name="Rectangle 7"/>
          <p:cNvSpPr/>
          <p:nvPr/>
        </p:nvSpPr>
        <p:spPr bwMode="auto">
          <a:xfrm>
            <a:off x="3870784" y="5791200"/>
            <a:ext cx="510716" cy="2286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946984" y="5257800"/>
            <a:ext cx="381000" cy="381000"/>
            <a:chOff x="1930026" y="4292227"/>
            <a:chExt cx="381000" cy="381000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1930026" y="4292227"/>
              <a:ext cx="381000" cy="381000"/>
            </a:xfrm>
            <a:prstGeom prst="roundRect">
              <a:avLst/>
            </a:prstGeom>
            <a:solidFill>
              <a:srgbClr val="73BA2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Circular Arrow 10"/>
            <p:cNvSpPr/>
            <p:nvPr/>
          </p:nvSpPr>
          <p:spPr bwMode="auto">
            <a:xfrm rot="2700000">
              <a:off x="1968127" y="4330327"/>
              <a:ext cx="304800" cy="304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889951"/>
                <a:gd name="adj5" fmla="val 12500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4785184" y="5791200"/>
            <a:ext cx="510716" cy="2286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861384" y="5257800"/>
            <a:ext cx="381000" cy="381000"/>
            <a:chOff x="1930026" y="4292227"/>
            <a:chExt cx="381000" cy="381000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1930026" y="4292227"/>
              <a:ext cx="381000" cy="381000"/>
            </a:xfrm>
            <a:prstGeom prst="roundRect">
              <a:avLst/>
            </a:prstGeom>
            <a:solidFill>
              <a:srgbClr val="73BA2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5" name="Circular Arrow 14"/>
            <p:cNvSpPr/>
            <p:nvPr/>
          </p:nvSpPr>
          <p:spPr bwMode="auto">
            <a:xfrm rot="2700000">
              <a:off x="1968127" y="4330327"/>
              <a:ext cx="304800" cy="304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889951"/>
                <a:gd name="adj5" fmla="val 12500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5775784" y="5791200"/>
            <a:ext cx="510716" cy="2286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0" rIns="4572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rPr>
              <a:t>MEM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851984" y="5257800"/>
            <a:ext cx="381000" cy="381000"/>
            <a:chOff x="1930026" y="4292227"/>
            <a:chExt cx="381000" cy="381000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1930026" y="4292227"/>
              <a:ext cx="381000" cy="381000"/>
            </a:xfrm>
            <a:prstGeom prst="roundRect">
              <a:avLst/>
            </a:prstGeom>
            <a:solidFill>
              <a:srgbClr val="73BA2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9" name="Circular Arrow 18"/>
            <p:cNvSpPr/>
            <p:nvPr/>
          </p:nvSpPr>
          <p:spPr bwMode="auto">
            <a:xfrm rot="2700000">
              <a:off x="1968127" y="4330327"/>
              <a:ext cx="304800" cy="3048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889951"/>
                <a:gd name="adj5" fmla="val 12500"/>
              </a:avLst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20" name="Group 43"/>
          <p:cNvGrpSpPr/>
          <p:nvPr/>
        </p:nvGrpSpPr>
        <p:grpSpPr>
          <a:xfrm>
            <a:off x="3618706" y="4495800"/>
            <a:ext cx="1983582" cy="1600200"/>
            <a:chOff x="3618706" y="3505200"/>
            <a:chExt cx="1983582" cy="2590800"/>
          </a:xfrm>
        </p:grpSpPr>
        <p:cxnSp>
          <p:nvCxnSpPr>
            <p:cNvPr id="21" name="Straight Connector 20"/>
            <p:cNvCxnSpPr/>
            <p:nvPr/>
          </p:nvCxnSpPr>
          <p:spPr bwMode="auto">
            <a:xfrm rot="5400000">
              <a:off x="2324100" y="4799806"/>
              <a:ext cx="2590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3315494" y="4799806"/>
              <a:ext cx="2590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4306094" y="4799806"/>
              <a:ext cx="2590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8" name="Freeform 67"/>
          <p:cNvSpPr/>
          <p:nvPr/>
        </p:nvSpPr>
        <p:spPr bwMode="auto">
          <a:xfrm>
            <a:off x="2971800" y="4802746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3048000" y="4800600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0" name="Freeform 69"/>
          <p:cNvSpPr/>
          <p:nvPr/>
        </p:nvSpPr>
        <p:spPr bwMode="auto">
          <a:xfrm>
            <a:off x="3124200" y="4800600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" name="Freeform 70"/>
          <p:cNvSpPr/>
          <p:nvPr/>
        </p:nvSpPr>
        <p:spPr bwMode="auto">
          <a:xfrm>
            <a:off x="3200400" y="4800600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2" name="Freeform 71"/>
          <p:cNvSpPr/>
          <p:nvPr/>
        </p:nvSpPr>
        <p:spPr bwMode="auto">
          <a:xfrm>
            <a:off x="3962400" y="4794161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4038600" y="4792015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4" name="Freeform 73"/>
          <p:cNvSpPr/>
          <p:nvPr/>
        </p:nvSpPr>
        <p:spPr bwMode="auto">
          <a:xfrm>
            <a:off x="4114800" y="4792015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4191000" y="4792015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4876800" y="4794161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7" name="Freeform 76"/>
          <p:cNvSpPr/>
          <p:nvPr/>
        </p:nvSpPr>
        <p:spPr bwMode="auto">
          <a:xfrm>
            <a:off x="4953000" y="4792015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8" name="Freeform 77"/>
          <p:cNvSpPr/>
          <p:nvPr/>
        </p:nvSpPr>
        <p:spPr bwMode="auto">
          <a:xfrm>
            <a:off x="5029200" y="4792015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9" name="Freeform 78"/>
          <p:cNvSpPr/>
          <p:nvPr/>
        </p:nvSpPr>
        <p:spPr bwMode="auto">
          <a:xfrm>
            <a:off x="5105400" y="4792015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5867400" y="4794161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" name="Freeform 80"/>
          <p:cNvSpPr/>
          <p:nvPr/>
        </p:nvSpPr>
        <p:spPr bwMode="auto">
          <a:xfrm>
            <a:off x="5943600" y="4792015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2" name="Freeform 81"/>
          <p:cNvSpPr/>
          <p:nvPr/>
        </p:nvSpPr>
        <p:spPr bwMode="auto">
          <a:xfrm>
            <a:off x="6019800" y="4792015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3" name="Freeform 82"/>
          <p:cNvSpPr/>
          <p:nvPr/>
        </p:nvSpPr>
        <p:spPr bwMode="auto">
          <a:xfrm>
            <a:off x="6096000" y="4792015"/>
            <a:ext cx="107324" cy="463639"/>
          </a:xfrm>
          <a:custGeom>
            <a:avLst/>
            <a:gdLst>
              <a:gd name="connsiteX0" fmla="*/ 107324 w 107324"/>
              <a:gd name="connsiteY0" fmla="*/ 0 h 463639"/>
              <a:gd name="connsiteX1" fmla="*/ 30050 w 107324"/>
              <a:gd name="connsiteY1" fmla="*/ 64394 h 463639"/>
              <a:gd name="connsiteX2" fmla="*/ 81566 w 107324"/>
              <a:gd name="connsiteY2" fmla="*/ 141667 h 463639"/>
              <a:gd name="connsiteX3" fmla="*/ 17171 w 107324"/>
              <a:gd name="connsiteY3" fmla="*/ 218940 h 463639"/>
              <a:gd name="connsiteX4" fmla="*/ 94445 w 107324"/>
              <a:gd name="connsiteY4" fmla="*/ 309092 h 463639"/>
              <a:gd name="connsiteX5" fmla="*/ 4293 w 107324"/>
              <a:gd name="connsiteY5" fmla="*/ 373487 h 463639"/>
              <a:gd name="connsiteX6" fmla="*/ 68687 w 107324"/>
              <a:gd name="connsiteY6" fmla="*/ 463639 h 46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324" h="463639">
                <a:moveTo>
                  <a:pt x="107324" y="0"/>
                </a:moveTo>
                <a:cubicBezTo>
                  <a:pt x="70833" y="20391"/>
                  <a:pt x="34343" y="40783"/>
                  <a:pt x="30050" y="64394"/>
                </a:cubicBezTo>
                <a:cubicBezTo>
                  <a:pt x="25757" y="88005"/>
                  <a:pt x="83713" y="115909"/>
                  <a:pt x="81566" y="141667"/>
                </a:cubicBezTo>
                <a:cubicBezTo>
                  <a:pt x="79419" y="167425"/>
                  <a:pt x="15025" y="191036"/>
                  <a:pt x="17171" y="218940"/>
                </a:cubicBezTo>
                <a:cubicBezTo>
                  <a:pt x="19317" y="246844"/>
                  <a:pt x="96591" y="283334"/>
                  <a:pt x="94445" y="309092"/>
                </a:cubicBezTo>
                <a:cubicBezTo>
                  <a:pt x="92299" y="334850"/>
                  <a:pt x="8586" y="347729"/>
                  <a:pt x="4293" y="373487"/>
                </a:cubicBezTo>
                <a:cubicBezTo>
                  <a:pt x="0" y="399245"/>
                  <a:pt x="34343" y="431442"/>
                  <a:pt x="68687" y="46363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895600" y="4267201"/>
            <a:ext cx="152400" cy="152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3048000" y="4267201"/>
            <a:ext cx="152400" cy="152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3200400" y="4267201"/>
            <a:ext cx="152400" cy="152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886200" y="4267200"/>
            <a:ext cx="152400" cy="152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038600" y="4267200"/>
            <a:ext cx="152400" cy="152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4191000" y="4267200"/>
            <a:ext cx="152400" cy="152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4876800" y="4267200"/>
            <a:ext cx="152400" cy="152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029200" y="4267200"/>
            <a:ext cx="152400" cy="152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181600" y="4267200"/>
            <a:ext cx="152400" cy="152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5867400" y="4267200"/>
            <a:ext cx="152400" cy="152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6019800" y="4267200"/>
            <a:ext cx="152400" cy="152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6172200" y="4267200"/>
            <a:ext cx="152400" cy="152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46080" y="4191000"/>
            <a:ext cx="1677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i="1" dirty="0" smtClean="0"/>
              <a:t>task queues/pools:</a:t>
            </a:r>
            <a:endParaRPr lang="en-US" i="1" dirty="0"/>
          </a:p>
        </p:txBody>
      </p:sp>
      <p:cxnSp>
        <p:nvCxnSpPr>
          <p:cNvPr id="98" name="Straight Arrow Connector 97"/>
          <p:cNvCxnSpPr>
            <a:stCxn id="75" idx="6"/>
          </p:cNvCxnSpPr>
          <p:nvPr/>
        </p:nvCxnSpPr>
        <p:spPr bwMode="auto">
          <a:xfrm flipV="1">
            <a:off x="4259687" y="4327301"/>
            <a:ext cx="724437" cy="9283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3" name="Straight Arrow Connector 102"/>
          <p:cNvCxnSpPr>
            <a:endCxn id="71" idx="0"/>
          </p:cNvCxnSpPr>
          <p:nvPr/>
        </p:nvCxnSpPr>
        <p:spPr bwMode="auto">
          <a:xfrm rot="16200000" flipH="1">
            <a:off x="3072148" y="4565023"/>
            <a:ext cx="447541" cy="23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sz="3200" dirty="0" smtClean="0"/>
              <a:t>1. Programming Models Landscape</a:t>
            </a:r>
          </a:p>
          <a:p>
            <a:pPr>
              <a:spcBef>
                <a:spcPts val="1200"/>
              </a:spcBef>
              <a:buNone/>
            </a:pPr>
            <a:r>
              <a:rPr lang="en-US" sz="3200" dirty="0" smtClean="0"/>
              <a:t>2. Chapel Motivating Themes</a:t>
            </a:r>
          </a:p>
          <a:p>
            <a:pPr>
              <a:spcBef>
                <a:spcPts val="1200"/>
              </a:spcBef>
              <a:buNone/>
            </a:pPr>
            <a:r>
              <a:rPr lang="en-US" sz="3200" dirty="0" smtClean="0"/>
              <a:t>3. Chapel Language </a:t>
            </a:r>
            <a:r>
              <a:rPr lang="en-US" sz="3200" dirty="0" smtClean="0"/>
              <a:t>Features</a:t>
            </a:r>
          </a:p>
          <a:p>
            <a:pPr>
              <a:spcBef>
                <a:spcPts val="1200"/>
              </a:spcBef>
              <a:buNone/>
            </a:pPr>
            <a:r>
              <a:rPr lang="en-US" sz="3200" dirty="0" smtClean="0"/>
              <a:t>4. Project Status</a:t>
            </a:r>
            <a:endParaRPr lang="en-US" sz="3200" dirty="0" smtClean="0"/>
          </a:p>
          <a:p>
            <a:pPr>
              <a:spcBef>
                <a:spcPts val="1200"/>
              </a:spcBef>
              <a:buNone/>
            </a:pPr>
            <a:r>
              <a:rPr lang="en-US" sz="3200" dirty="0" smtClean="0"/>
              <a:t>5. </a:t>
            </a:r>
            <a:r>
              <a:rPr lang="en-US" sz="3200" dirty="0" smtClean="0"/>
              <a:t>Sample Codes</a:t>
            </a:r>
          </a:p>
          <a:p>
            <a:pPr>
              <a:spcBef>
                <a:spcPts val="1200"/>
              </a:spcBef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ZPL</a:t>
            </a:r>
          </a:p>
        </p:txBody>
      </p:sp>
      <p:sp>
        <p:nvSpPr>
          <p:cNvPr id="266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93063" cy="4105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</a:rPr>
              <a:t>Main </a:t>
            </a:r>
            <a:r>
              <a:rPr lang="en-US" b="1" dirty="0">
                <a:solidFill>
                  <a:schemeClr val="tx2"/>
                </a:solidFill>
              </a:rPr>
              <a:t>concepts:</a:t>
            </a:r>
          </a:p>
          <a:p>
            <a:pPr lvl="1"/>
            <a:r>
              <a:rPr lang="en-US" dirty="0"/>
              <a:t>abstract machine model: CTA</a:t>
            </a:r>
          </a:p>
          <a:p>
            <a:pPr lvl="1"/>
            <a:r>
              <a:rPr lang="en-US" dirty="0" smtClean="0"/>
              <a:t>data parallel programming via global-view abstractions</a:t>
            </a:r>
          </a:p>
          <a:p>
            <a:pPr lvl="2"/>
            <a:r>
              <a:rPr lang="en-US" dirty="0" smtClean="0"/>
              <a:t>regions</a:t>
            </a:r>
            <a:r>
              <a:rPr lang="en-US" dirty="0"/>
              <a:t>: first-class index sets</a:t>
            </a:r>
          </a:p>
          <a:p>
            <a:pPr lvl="1"/>
            <a:r>
              <a:rPr lang="en-US" dirty="0"/>
              <a:t>WYSIWYG performance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ZPL Concepts: Regions</a:t>
            </a:r>
          </a:p>
        </p:txBody>
      </p:sp>
      <p:sp>
        <p:nvSpPr>
          <p:cNvPr id="257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93063" cy="5083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>
                <a:solidFill>
                  <a:schemeClr val="tx2"/>
                </a:solidFill>
              </a:rPr>
              <a:t>regions:</a:t>
            </a:r>
            <a:r>
              <a:rPr lang="en-US"/>
              <a:t> distributed index sets…</a:t>
            </a:r>
          </a:p>
          <a:p>
            <a:pPr lvl="1">
              <a:buFontTx/>
              <a:buNone/>
            </a:pPr>
            <a:r>
              <a:rPr lang="en-US" sz="1800" b="1">
                <a:latin typeface="Courier New" pitchFamily="49" charset="0"/>
              </a:rPr>
              <a:t>region</a:t>
            </a:r>
            <a:r>
              <a:rPr lang="en-US" sz="1800">
                <a:latin typeface="Courier New" pitchFamily="49" charset="0"/>
              </a:rPr>
              <a:t> R      = [1..m, 1..n];</a:t>
            </a:r>
          </a:p>
          <a:p>
            <a:pPr lvl="1">
              <a:buFontTx/>
              <a:buNone/>
            </a:pPr>
            <a:r>
              <a:rPr lang="en-US" sz="1800">
                <a:latin typeface="Courier New" pitchFamily="49" charset="0"/>
              </a:rPr>
              <a:t>       InnerR = [2..m-1, 2..n-1];</a:t>
            </a:r>
          </a:p>
          <a:p>
            <a:pPr>
              <a:buFont typeface="Wingdings" pitchFamily="2" charset="2"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/>
              <a:t>…used to declare distributed arrays…</a:t>
            </a:r>
          </a:p>
          <a:p>
            <a:pPr lvl="1">
              <a:buFontTx/>
              <a:buNone/>
            </a:pPr>
            <a:r>
              <a:rPr lang="en-US" sz="1800" b="1">
                <a:latin typeface="Courier New" pitchFamily="49" charset="0"/>
              </a:rPr>
              <a:t>var</a:t>
            </a:r>
            <a:r>
              <a:rPr lang="en-US" sz="1800">
                <a:latin typeface="Courier New" pitchFamily="49" charset="0"/>
              </a:rPr>
              <a:t> A, B: [R] real;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/>
              <a:t>…and computation over distributed arrays</a:t>
            </a:r>
          </a:p>
          <a:p>
            <a:pPr lvl="1">
              <a:buFontTx/>
              <a:buNone/>
            </a:pPr>
            <a:r>
              <a:rPr lang="en-US" sz="1800">
                <a:latin typeface="Courier New" pitchFamily="49" charset="0"/>
              </a:rPr>
              <a:t>[InnerR] A = B;</a:t>
            </a:r>
          </a:p>
          <a:p>
            <a:pPr>
              <a:buFont typeface="Wingdings" pitchFamily="2" charset="2"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77000" y="1447800"/>
            <a:ext cx="2112963" cy="1006475"/>
            <a:chOff x="2544" y="2880"/>
            <a:chExt cx="1331" cy="634"/>
          </a:xfrm>
        </p:grpSpPr>
        <p:sp>
          <p:nvSpPr>
            <p:cNvPr id="2574341" name="Rectangle 5"/>
            <p:cNvSpPr>
              <a:spLocks noChangeArrowheads="1"/>
            </p:cNvSpPr>
            <p:nvPr/>
          </p:nvSpPr>
          <p:spPr bwMode="auto">
            <a:xfrm>
              <a:off x="2544" y="2928"/>
              <a:ext cx="76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2574342" name="Line 6"/>
            <p:cNvSpPr>
              <a:spLocks noChangeShapeType="1"/>
            </p:cNvSpPr>
            <p:nvPr/>
          </p:nvSpPr>
          <p:spPr bwMode="auto">
            <a:xfrm>
              <a:off x="2640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43" name="Line 7"/>
            <p:cNvSpPr>
              <a:spLocks noChangeShapeType="1"/>
            </p:cNvSpPr>
            <p:nvPr/>
          </p:nvSpPr>
          <p:spPr bwMode="auto">
            <a:xfrm>
              <a:off x="2736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44" name="Line 8"/>
            <p:cNvSpPr>
              <a:spLocks noChangeShapeType="1"/>
            </p:cNvSpPr>
            <p:nvPr/>
          </p:nvSpPr>
          <p:spPr bwMode="auto">
            <a:xfrm>
              <a:off x="2832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45" name="Line 9"/>
            <p:cNvSpPr>
              <a:spLocks noChangeShapeType="1"/>
            </p:cNvSpPr>
            <p:nvPr/>
          </p:nvSpPr>
          <p:spPr bwMode="auto">
            <a:xfrm>
              <a:off x="2928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46" name="Line 10"/>
            <p:cNvSpPr>
              <a:spLocks noChangeShapeType="1"/>
            </p:cNvSpPr>
            <p:nvPr/>
          </p:nvSpPr>
          <p:spPr bwMode="auto">
            <a:xfrm>
              <a:off x="3024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47" name="Line 11"/>
            <p:cNvSpPr>
              <a:spLocks noChangeShapeType="1"/>
            </p:cNvSpPr>
            <p:nvPr/>
          </p:nvSpPr>
          <p:spPr bwMode="auto">
            <a:xfrm>
              <a:off x="3120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48" name="Line 12"/>
            <p:cNvSpPr>
              <a:spLocks noChangeShapeType="1"/>
            </p:cNvSpPr>
            <p:nvPr/>
          </p:nvSpPr>
          <p:spPr bwMode="auto">
            <a:xfrm>
              <a:off x="2544" y="302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49" name="Line 13"/>
            <p:cNvSpPr>
              <a:spLocks noChangeShapeType="1"/>
            </p:cNvSpPr>
            <p:nvPr/>
          </p:nvSpPr>
          <p:spPr bwMode="auto">
            <a:xfrm>
              <a:off x="2544" y="312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50" name="Line 14"/>
            <p:cNvSpPr>
              <a:spLocks noChangeShapeType="1"/>
            </p:cNvSpPr>
            <p:nvPr/>
          </p:nvSpPr>
          <p:spPr bwMode="auto">
            <a:xfrm>
              <a:off x="2544" y="321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51" name="Text Box 15"/>
            <p:cNvSpPr txBox="1">
              <a:spLocks noChangeArrowheads="1"/>
            </p:cNvSpPr>
            <p:nvPr/>
          </p:nvSpPr>
          <p:spPr bwMode="auto">
            <a:xfrm>
              <a:off x="2825" y="3304"/>
              <a:ext cx="1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2574352" name="Line 16"/>
            <p:cNvSpPr>
              <a:spLocks noChangeShapeType="1"/>
            </p:cNvSpPr>
            <p:nvPr/>
          </p:nvSpPr>
          <p:spPr bwMode="auto">
            <a:xfrm>
              <a:off x="3216" y="292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53" name="Rectangle 17"/>
            <p:cNvSpPr>
              <a:spLocks noChangeArrowheads="1"/>
            </p:cNvSpPr>
            <p:nvPr/>
          </p:nvSpPr>
          <p:spPr bwMode="auto">
            <a:xfrm>
              <a:off x="2640" y="3024"/>
              <a:ext cx="576" cy="192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sp>
          <p:nvSpPr>
            <p:cNvPr id="2574354" name="Text Box 18"/>
            <p:cNvSpPr txBox="1">
              <a:spLocks noChangeArrowheads="1"/>
            </p:cNvSpPr>
            <p:nvPr/>
          </p:nvSpPr>
          <p:spPr bwMode="auto">
            <a:xfrm>
              <a:off x="3405" y="2880"/>
              <a:ext cx="47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i="1">
                  <a:latin typeface="Times New Roman" pitchFamily="18" charset="0"/>
                </a:rPr>
                <a:t>InnerR</a:t>
              </a:r>
            </a:p>
          </p:txBody>
        </p:sp>
        <p:cxnSp>
          <p:nvCxnSpPr>
            <p:cNvPr id="2574355" name="AutoShape 19"/>
            <p:cNvCxnSpPr>
              <a:cxnSpLocks noChangeShapeType="1"/>
              <a:stCxn id="2574354" idx="1"/>
            </p:cNvCxnSpPr>
            <p:nvPr/>
          </p:nvCxnSpPr>
          <p:spPr bwMode="auto">
            <a:xfrm flipH="1">
              <a:off x="3057" y="2985"/>
              <a:ext cx="341" cy="76"/>
            </a:xfrm>
            <a:prstGeom prst="straightConnector1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sm" len="sm"/>
            </a:ln>
            <a:effectLst/>
          </p:spPr>
        </p:cxn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477000" y="3124200"/>
            <a:ext cx="1219200" cy="609600"/>
            <a:chOff x="3456" y="624"/>
            <a:chExt cx="768" cy="384"/>
          </a:xfrm>
        </p:grpSpPr>
        <p:sp>
          <p:nvSpPr>
            <p:cNvPr id="2574357" name="Rectangle 21"/>
            <p:cNvSpPr>
              <a:spLocks noChangeArrowheads="1"/>
            </p:cNvSpPr>
            <p:nvPr/>
          </p:nvSpPr>
          <p:spPr bwMode="auto">
            <a:xfrm>
              <a:off x="3456" y="624"/>
              <a:ext cx="768" cy="38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2574358" name="Line 22"/>
            <p:cNvSpPr>
              <a:spLocks noChangeShapeType="1"/>
            </p:cNvSpPr>
            <p:nvPr/>
          </p:nvSpPr>
          <p:spPr bwMode="auto">
            <a:xfrm>
              <a:off x="3552" y="62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59" name="Line 23"/>
            <p:cNvSpPr>
              <a:spLocks noChangeShapeType="1"/>
            </p:cNvSpPr>
            <p:nvPr/>
          </p:nvSpPr>
          <p:spPr bwMode="auto">
            <a:xfrm>
              <a:off x="3648" y="62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60" name="Line 24"/>
            <p:cNvSpPr>
              <a:spLocks noChangeShapeType="1"/>
            </p:cNvSpPr>
            <p:nvPr/>
          </p:nvSpPr>
          <p:spPr bwMode="auto">
            <a:xfrm>
              <a:off x="3744" y="62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61" name="Line 25"/>
            <p:cNvSpPr>
              <a:spLocks noChangeShapeType="1"/>
            </p:cNvSpPr>
            <p:nvPr/>
          </p:nvSpPr>
          <p:spPr bwMode="auto">
            <a:xfrm>
              <a:off x="3840" y="62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62" name="Line 26"/>
            <p:cNvSpPr>
              <a:spLocks noChangeShapeType="1"/>
            </p:cNvSpPr>
            <p:nvPr/>
          </p:nvSpPr>
          <p:spPr bwMode="auto">
            <a:xfrm>
              <a:off x="3936" y="62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63" name="Line 27"/>
            <p:cNvSpPr>
              <a:spLocks noChangeShapeType="1"/>
            </p:cNvSpPr>
            <p:nvPr/>
          </p:nvSpPr>
          <p:spPr bwMode="auto">
            <a:xfrm>
              <a:off x="4032" y="62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64" name="Line 28"/>
            <p:cNvSpPr>
              <a:spLocks noChangeShapeType="1"/>
            </p:cNvSpPr>
            <p:nvPr/>
          </p:nvSpPr>
          <p:spPr bwMode="auto">
            <a:xfrm>
              <a:off x="3456" y="72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65" name="Line 29"/>
            <p:cNvSpPr>
              <a:spLocks noChangeShapeType="1"/>
            </p:cNvSpPr>
            <p:nvPr/>
          </p:nvSpPr>
          <p:spPr bwMode="auto">
            <a:xfrm>
              <a:off x="3456" y="81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66" name="Line 30"/>
            <p:cNvSpPr>
              <a:spLocks noChangeShapeType="1"/>
            </p:cNvSpPr>
            <p:nvPr/>
          </p:nvSpPr>
          <p:spPr bwMode="auto">
            <a:xfrm>
              <a:off x="3456" y="91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67" name="Line 31"/>
            <p:cNvSpPr>
              <a:spLocks noChangeShapeType="1"/>
            </p:cNvSpPr>
            <p:nvPr/>
          </p:nvSpPr>
          <p:spPr bwMode="auto">
            <a:xfrm>
              <a:off x="4128" y="62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574368" name="Text Box 32"/>
          <p:cNvSpPr txBox="1">
            <a:spLocks noChangeArrowheads="1"/>
          </p:cNvSpPr>
          <p:nvPr/>
        </p:nvSpPr>
        <p:spPr bwMode="auto">
          <a:xfrm>
            <a:off x="6248400" y="3657600"/>
            <a:ext cx="3048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</a:rPr>
              <a:t>A</a:t>
            </a:r>
          </a:p>
        </p:txBody>
      </p:sp>
      <p:sp>
        <p:nvSpPr>
          <p:cNvPr id="2574369" name="Text Box 33"/>
          <p:cNvSpPr txBox="1">
            <a:spLocks noChangeArrowheads="1"/>
          </p:cNvSpPr>
          <p:nvPr/>
        </p:nvSpPr>
        <p:spPr bwMode="auto">
          <a:xfrm>
            <a:off x="6481763" y="3886200"/>
            <a:ext cx="3048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</a:rPr>
              <a:t>B</a:t>
            </a:r>
          </a:p>
        </p:txBody>
      </p:sp>
      <p:sp>
        <p:nvSpPr>
          <p:cNvPr id="2574373" name="Rectangle 37"/>
          <p:cNvSpPr>
            <a:spLocks noChangeArrowheads="1"/>
          </p:cNvSpPr>
          <p:nvPr/>
        </p:nvSpPr>
        <p:spPr bwMode="auto">
          <a:xfrm>
            <a:off x="5867400" y="4953000"/>
            <a:ext cx="1219200" cy="609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574374" name="Rectangle 38"/>
          <p:cNvSpPr>
            <a:spLocks noChangeArrowheads="1"/>
          </p:cNvSpPr>
          <p:nvPr/>
        </p:nvSpPr>
        <p:spPr bwMode="auto">
          <a:xfrm>
            <a:off x="6019800" y="5105400"/>
            <a:ext cx="914400" cy="3048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574376" name="Line 40"/>
          <p:cNvSpPr>
            <a:spLocks noChangeShapeType="1"/>
          </p:cNvSpPr>
          <p:nvPr/>
        </p:nvSpPr>
        <p:spPr bwMode="auto">
          <a:xfrm>
            <a:off x="6019800" y="4953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574377" name="Line 41"/>
          <p:cNvSpPr>
            <a:spLocks noChangeShapeType="1"/>
          </p:cNvSpPr>
          <p:nvPr/>
        </p:nvSpPr>
        <p:spPr bwMode="auto">
          <a:xfrm>
            <a:off x="6172200" y="4953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574378" name="Line 42"/>
          <p:cNvSpPr>
            <a:spLocks noChangeShapeType="1"/>
          </p:cNvSpPr>
          <p:nvPr/>
        </p:nvSpPr>
        <p:spPr bwMode="auto">
          <a:xfrm>
            <a:off x="6324600" y="4953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574379" name="Line 43"/>
          <p:cNvSpPr>
            <a:spLocks noChangeShapeType="1"/>
          </p:cNvSpPr>
          <p:nvPr/>
        </p:nvSpPr>
        <p:spPr bwMode="auto">
          <a:xfrm>
            <a:off x="6477000" y="4953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574380" name="Line 44"/>
          <p:cNvSpPr>
            <a:spLocks noChangeShapeType="1"/>
          </p:cNvSpPr>
          <p:nvPr/>
        </p:nvSpPr>
        <p:spPr bwMode="auto">
          <a:xfrm>
            <a:off x="6629400" y="4953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574381" name="Line 45"/>
          <p:cNvSpPr>
            <a:spLocks noChangeShapeType="1"/>
          </p:cNvSpPr>
          <p:nvPr/>
        </p:nvSpPr>
        <p:spPr bwMode="auto">
          <a:xfrm>
            <a:off x="6781800" y="4953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574382" name="Line 46"/>
          <p:cNvSpPr>
            <a:spLocks noChangeShapeType="1"/>
          </p:cNvSpPr>
          <p:nvPr/>
        </p:nvSpPr>
        <p:spPr bwMode="auto">
          <a:xfrm>
            <a:off x="5867400" y="5105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574383" name="Line 47"/>
          <p:cNvSpPr>
            <a:spLocks noChangeShapeType="1"/>
          </p:cNvSpPr>
          <p:nvPr/>
        </p:nvSpPr>
        <p:spPr bwMode="auto">
          <a:xfrm>
            <a:off x="5867400" y="5257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574384" name="Line 48"/>
          <p:cNvSpPr>
            <a:spLocks noChangeShapeType="1"/>
          </p:cNvSpPr>
          <p:nvPr/>
        </p:nvSpPr>
        <p:spPr bwMode="auto">
          <a:xfrm>
            <a:off x="5867400" y="5410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574385" name="Line 49"/>
          <p:cNvSpPr>
            <a:spLocks noChangeShapeType="1"/>
          </p:cNvSpPr>
          <p:nvPr/>
        </p:nvSpPr>
        <p:spPr bwMode="auto">
          <a:xfrm>
            <a:off x="6934200" y="4953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574386" name="Text Box 50"/>
          <p:cNvSpPr txBox="1">
            <a:spLocks noChangeArrowheads="1"/>
          </p:cNvSpPr>
          <p:nvPr/>
        </p:nvSpPr>
        <p:spPr bwMode="auto">
          <a:xfrm>
            <a:off x="6103938" y="5486400"/>
            <a:ext cx="692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</a:rPr>
              <a:t>A</a:t>
            </a:r>
            <a:r>
              <a:rPr lang="en-US" sz="1600" i="1" baseline="-25000">
                <a:latin typeface="Times New Roman" pitchFamily="18" charset="0"/>
              </a:rPr>
              <a:t>InnerR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574389" name="Rectangle 53"/>
          <p:cNvSpPr>
            <a:spLocks noChangeArrowheads="1"/>
          </p:cNvSpPr>
          <p:nvPr/>
        </p:nvSpPr>
        <p:spPr bwMode="auto">
          <a:xfrm>
            <a:off x="7543800" y="4953000"/>
            <a:ext cx="1219200" cy="60960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574390" name="Rectangle 54"/>
          <p:cNvSpPr>
            <a:spLocks noChangeArrowheads="1"/>
          </p:cNvSpPr>
          <p:nvPr/>
        </p:nvSpPr>
        <p:spPr bwMode="auto">
          <a:xfrm>
            <a:off x="7696200" y="5105400"/>
            <a:ext cx="914400" cy="304800"/>
          </a:xfrm>
          <a:prstGeom prst="rect">
            <a:avLst/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7543800" y="4953000"/>
            <a:ext cx="1219200" cy="609600"/>
            <a:chOff x="2928" y="2688"/>
            <a:chExt cx="768" cy="384"/>
          </a:xfrm>
        </p:grpSpPr>
        <p:sp>
          <p:nvSpPr>
            <p:cNvPr id="2574392" name="Line 56"/>
            <p:cNvSpPr>
              <a:spLocks noChangeShapeType="1"/>
            </p:cNvSpPr>
            <p:nvPr/>
          </p:nvSpPr>
          <p:spPr bwMode="auto">
            <a:xfrm>
              <a:off x="302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93" name="Line 57"/>
            <p:cNvSpPr>
              <a:spLocks noChangeShapeType="1"/>
            </p:cNvSpPr>
            <p:nvPr/>
          </p:nvSpPr>
          <p:spPr bwMode="auto">
            <a:xfrm>
              <a:off x="312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94" name="Line 58"/>
            <p:cNvSpPr>
              <a:spLocks noChangeShapeType="1"/>
            </p:cNvSpPr>
            <p:nvPr/>
          </p:nvSpPr>
          <p:spPr bwMode="auto">
            <a:xfrm>
              <a:off x="3216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95" name="Line 59"/>
            <p:cNvSpPr>
              <a:spLocks noChangeShapeType="1"/>
            </p:cNvSpPr>
            <p:nvPr/>
          </p:nvSpPr>
          <p:spPr bwMode="auto">
            <a:xfrm>
              <a:off x="3312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96" name="Line 60"/>
            <p:cNvSpPr>
              <a:spLocks noChangeShapeType="1"/>
            </p:cNvSpPr>
            <p:nvPr/>
          </p:nvSpPr>
          <p:spPr bwMode="auto">
            <a:xfrm>
              <a:off x="3408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97" name="Line 61"/>
            <p:cNvSpPr>
              <a:spLocks noChangeShapeType="1"/>
            </p:cNvSpPr>
            <p:nvPr/>
          </p:nvSpPr>
          <p:spPr bwMode="auto">
            <a:xfrm>
              <a:off x="350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98" name="Line 62"/>
            <p:cNvSpPr>
              <a:spLocks noChangeShapeType="1"/>
            </p:cNvSpPr>
            <p:nvPr/>
          </p:nvSpPr>
          <p:spPr bwMode="auto">
            <a:xfrm>
              <a:off x="2928" y="278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399" name="Line 63"/>
            <p:cNvSpPr>
              <a:spLocks noChangeShapeType="1"/>
            </p:cNvSpPr>
            <p:nvPr/>
          </p:nvSpPr>
          <p:spPr bwMode="auto">
            <a:xfrm>
              <a:off x="2928" y="288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400" name="Line 64"/>
            <p:cNvSpPr>
              <a:spLocks noChangeShapeType="1"/>
            </p:cNvSpPr>
            <p:nvPr/>
          </p:nvSpPr>
          <p:spPr bwMode="auto">
            <a:xfrm>
              <a:off x="2928" y="29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401" name="Line 65"/>
            <p:cNvSpPr>
              <a:spLocks noChangeShapeType="1"/>
            </p:cNvSpPr>
            <p:nvPr/>
          </p:nvSpPr>
          <p:spPr bwMode="auto">
            <a:xfrm>
              <a:off x="360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574402" name="Text Box 66"/>
          <p:cNvSpPr txBox="1">
            <a:spLocks noChangeArrowheads="1"/>
          </p:cNvSpPr>
          <p:nvPr/>
        </p:nvSpPr>
        <p:spPr bwMode="auto">
          <a:xfrm>
            <a:off x="7780338" y="5486400"/>
            <a:ext cx="692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latin typeface="Times New Roman" pitchFamily="18" charset="0"/>
              </a:rPr>
              <a:t>B</a:t>
            </a:r>
            <a:r>
              <a:rPr lang="en-US" sz="1600" i="1" baseline="-25000">
                <a:latin typeface="Times New Roman" pitchFamily="18" charset="0"/>
              </a:rPr>
              <a:t>InnerR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574403" name="AutoShape 67"/>
          <p:cNvSpPr>
            <a:spLocks noChangeArrowheads="1"/>
          </p:cNvSpPr>
          <p:nvPr/>
        </p:nvSpPr>
        <p:spPr bwMode="auto">
          <a:xfrm flipH="1">
            <a:off x="7162800" y="5181600"/>
            <a:ext cx="3048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6400800" y="1447800"/>
            <a:ext cx="1371600" cy="762000"/>
            <a:chOff x="4032" y="912"/>
            <a:chExt cx="864" cy="480"/>
          </a:xfrm>
        </p:grpSpPr>
        <p:sp>
          <p:nvSpPr>
            <p:cNvPr id="2574405" name="Line 69"/>
            <p:cNvSpPr>
              <a:spLocks noChangeShapeType="1"/>
            </p:cNvSpPr>
            <p:nvPr/>
          </p:nvSpPr>
          <p:spPr bwMode="auto">
            <a:xfrm>
              <a:off x="4464" y="912"/>
              <a:ext cx="0" cy="48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2574406" name="Line 70"/>
            <p:cNvSpPr>
              <a:spLocks noChangeShapeType="1"/>
            </p:cNvSpPr>
            <p:nvPr/>
          </p:nvSpPr>
          <p:spPr bwMode="auto">
            <a:xfrm>
              <a:off x="4032" y="1152"/>
              <a:ext cx="86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6400800" y="3048000"/>
            <a:ext cx="1371600" cy="762000"/>
            <a:chOff x="4032" y="912"/>
            <a:chExt cx="864" cy="480"/>
          </a:xfrm>
        </p:grpSpPr>
        <p:sp>
          <p:nvSpPr>
            <p:cNvPr id="2574408" name="Line 72"/>
            <p:cNvSpPr>
              <a:spLocks noChangeShapeType="1"/>
            </p:cNvSpPr>
            <p:nvPr/>
          </p:nvSpPr>
          <p:spPr bwMode="auto">
            <a:xfrm>
              <a:off x="4464" y="912"/>
              <a:ext cx="0" cy="48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2574409" name="Line 73"/>
            <p:cNvSpPr>
              <a:spLocks noChangeShapeType="1"/>
            </p:cNvSpPr>
            <p:nvPr/>
          </p:nvSpPr>
          <p:spPr bwMode="auto">
            <a:xfrm>
              <a:off x="4032" y="1152"/>
              <a:ext cx="86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7" name="Group 74"/>
          <p:cNvGrpSpPr>
            <a:grpSpLocks/>
          </p:cNvGrpSpPr>
          <p:nvPr/>
        </p:nvGrpSpPr>
        <p:grpSpPr bwMode="auto">
          <a:xfrm>
            <a:off x="5791200" y="4876800"/>
            <a:ext cx="1371600" cy="762000"/>
            <a:chOff x="4032" y="912"/>
            <a:chExt cx="864" cy="480"/>
          </a:xfrm>
        </p:grpSpPr>
        <p:sp>
          <p:nvSpPr>
            <p:cNvPr id="2574411" name="Line 75"/>
            <p:cNvSpPr>
              <a:spLocks noChangeShapeType="1"/>
            </p:cNvSpPr>
            <p:nvPr/>
          </p:nvSpPr>
          <p:spPr bwMode="auto">
            <a:xfrm>
              <a:off x="4464" y="912"/>
              <a:ext cx="0" cy="48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2574412" name="Line 76"/>
            <p:cNvSpPr>
              <a:spLocks noChangeShapeType="1"/>
            </p:cNvSpPr>
            <p:nvPr/>
          </p:nvSpPr>
          <p:spPr bwMode="auto">
            <a:xfrm>
              <a:off x="4032" y="1152"/>
              <a:ext cx="86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7467600" y="4876800"/>
            <a:ext cx="1371600" cy="762000"/>
            <a:chOff x="4032" y="912"/>
            <a:chExt cx="864" cy="480"/>
          </a:xfrm>
        </p:grpSpPr>
        <p:sp>
          <p:nvSpPr>
            <p:cNvPr id="2574414" name="Line 78"/>
            <p:cNvSpPr>
              <a:spLocks noChangeShapeType="1"/>
            </p:cNvSpPr>
            <p:nvPr/>
          </p:nvSpPr>
          <p:spPr bwMode="auto">
            <a:xfrm>
              <a:off x="4464" y="912"/>
              <a:ext cx="0" cy="48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2574415" name="Line 79"/>
            <p:cNvSpPr>
              <a:spLocks noChangeShapeType="1"/>
            </p:cNvSpPr>
            <p:nvPr/>
          </p:nvSpPr>
          <p:spPr bwMode="auto">
            <a:xfrm>
              <a:off x="4032" y="1152"/>
              <a:ext cx="86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6705600" y="3352800"/>
            <a:ext cx="1219200" cy="609600"/>
            <a:chOff x="3984" y="798"/>
            <a:chExt cx="768" cy="384"/>
          </a:xfrm>
        </p:grpSpPr>
        <p:sp>
          <p:nvSpPr>
            <p:cNvPr id="2574417" name="Rectangle 81"/>
            <p:cNvSpPr>
              <a:spLocks noChangeArrowheads="1"/>
            </p:cNvSpPr>
            <p:nvPr/>
          </p:nvSpPr>
          <p:spPr bwMode="auto">
            <a:xfrm>
              <a:off x="3984" y="798"/>
              <a:ext cx="768" cy="384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2574418" name="Line 82"/>
            <p:cNvSpPr>
              <a:spLocks noChangeShapeType="1"/>
            </p:cNvSpPr>
            <p:nvPr/>
          </p:nvSpPr>
          <p:spPr bwMode="auto">
            <a:xfrm>
              <a:off x="4080" y="79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419" name="Line 83"/>
            <p:cNvSpPr>
              <a:spLocks noChangeShapeType="1"/>
            </p:cNvSpPr>
            <p:nvPr/>
          </p:nvSpPr>
          <p:spPr bwMode="auto">
            <a:xfrm>
              <a:off x="4176" y="79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420" name="Line 84"/>
            <p:cNvSpPr>
              <a:spLocks noChangeShapeType="1"/>
            </p:cNvSpPr>
            <p:nvPr/>
          </p:nvSpPr>
          <p:spPr bwMode="auto">
            <a:xfrm>
              <a:off x="4272" y="79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421" name="Line 85"/>
            <p:cNvSpPr>
              <a:spLocks noChangeShapeType="1"/>
            </p:cNvSpPr>
            <p:nvPr/>
          </p:nvSpPr>
          <p:spPr bwMode="auto">
            <a:xfrm>
              <a:off x="4368" y="79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422" name="Line 86"/>
            <p:cNvSpPr>
              <a:spLocks noChangeShapeType="1"/>
            </p:cNvSpPr>
            <p:nvPr/>
          </p:nvSpPr>
          <p:spPr bwMode="auto">
            <a:xfrm>
              <a:off x="4464" y="79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423" name="Line 87"/>
            <p:cNvSpPr>
              <a:spLocks noChangeShapeType="1"/>
            </p:cNvSpPr>
            <p:nvPr/>
          </p:nvSpPr>
          <p:spPr bwMode="auto">
            <a:xfrm>
              <a:off x="4560" y="79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424" name="Line 88"/>
            <p:cNvSpPr>
              <a:spLocks noChangeShapeType="1"/>
            </p:cNvSpPr>
            <p:nvPr/>
          </p:nvSpPr>
          <p:spPr bwMode="auto">
            <a:xfrm>
              <a:off x="3984" y="89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425" name="Line 89"/>
            <p:cNvSpPr>
              <a:spLocks noChangeShapeType="1"/>
            </p:cNvSpPr>
            <p:nvPr/>
          </p:nvSpPr>
          <p:spPr bwMode="auto">
            <a:xfrm>
              <a:off x="3984" y="99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426" name="Line 90"/>
            <p:cNvSpPr>
              <a:spLocks noChangeShapeType="1"/>
            </p:cNvSpPr>
            <p:nvPr/>
          </p:nvSpPr>
          <p:spPr bwMode="auto">
            <a:xfrm>
              <a:off x="3984" y="108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4427" name="Line 91"/>
            <p:cNvSpPr>
              <a:spLocks noChangeShapeType="1"/>
            </p:cNvSpPr>
            <p:nvPr/>
          </p:nvSpPr>
          <p:spPr bwMode="auto">
            <a:xfrm>
              <a:off x="4656" y="79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92"/>
          <p:cNvGrpSpPr>
            <a:grpSpLocks/>
          </p:cNvGrpSpPr>
          <p:nvPr/>
        </p:nvGrpSpPr>
        <p:grpSpPr bwMode="auto">
          <a:xfrm>
            <a:off x="6629400" y="3276600"/>
            <a:ext cx="1371600" cy="762000"/>
            <a:chOff x="4032" y="912"/>
            <a:chExt cx="864" cy="480"/>
          </a:xfrm>
        </p:grpSpPr>
        <p:sp>
          <p:nvSpPr>
            <p:cNvPr id="2574429" name="Line 93"/>
            <p:cNvSpPr>
              <a:spLocks noChangeShapeType="1"/>
            </p:cNvSpPr>
            <p:nvPr/>
          </p:nvSpPr>
          <p:spPr bwMode="auto">
            <a:xfrm>
              <a:off x="4464" y="912"/>
              <a:ext cx="0" cy="48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2574430" name="Line 94"/>
            <p:cNvSpPr>
              <a:spLocks noChangeShapeType="1"/>
            </p:cNvSpPr>
            <p:nvPr/>
          </p:nvSpPr>
          <p:spPr bwMode="auto">
            <a:xfrm>
              <a:off x="4032" y="1152"/>
              <a:ext cx="86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ZPL Concepts: Array Operators</a:t>
            </a:r>
          </a:p>
        </p:txBody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7993063" cy="490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>
                <a:solidFill>
                  <a:schemeClr val="tx2"/>
                </a:solidFill>
              </a:rPr>
              <a:t>array operators: </a:t>
            </a:r>
            <a:r>
              <a:rPr lang="en-US"/>
              <a:t>describe nontrivial array indexing</a:t>
            </a:r>
          </a:p>
          <a:p>
            <a:pPr lvl="1">
              <a:buFontTx/>
              <a:buNone/>
            </a:pPr>
            <a:r>
              <a:rPr lang="en-US" sz="2400"/>
              <a:t>translation via </a:t>
            </a:r>
            <a:r>
              <a:rPr lang="en-US" sz="2400" i="1"/>
              <a:t>at operator</a:t>
            </a:r>
            <a:r>
              <a:rPr lang="en-US" sz="2400"/>
              <a:t> (</a:t>
            </a:r>
            <a:r>
              <a:rPr lang="en-US" sz="2400">
                <a:latin typeface="Courier New" pitchFamily="49" charset="0"/>
              </a:rPr>
              <a:t>@</a:t>
            </a:r>
            <a:r>
              <a:rPr lang="en-US" sz="2400"/>
              <a:t>)</a:t>
            </a:r>
          </a:p>
          <a:p>
            <a:pPr lvl="1">
              <a:buFontTx/>
              <a:buNone/>
            </a:pPr>
            <a:r>
              <a:rPr lang="en-US">
                <a:latin typeface="Courier New" pitchFamily="49" charset="0"/>
              </a:rPr>
              <a:t>	[InnerR] A = B@[0,1];</a:t>
            </a:r>
          </a:p>
          <a:p>
            <a:pPr lvl="1">
              <a:buFontTx/>
              <a:buNone/>
            </a:pPr>
            <a:endParaRPr lang="en-US" sz="1800"/>
          </a:p>
          <a:p>
            <a:pPr lvl="1">
              <a:buFontTx/>
              <a:buNone/>
            </a:pPr>
            <a:r>
              <a:rPr lang="en-US" sz="2400"/>
              <a:t>replication via </a:t>
            </a:r>
            <a:r>
              <a:rPr lang="en-US" sz="2400" i="1"/>
              <a:t>flood operator</a:t>
            </a:r>
            <a:r>
              <a:rPr lang="en-US" sz="2400"/>
              <a:t> (</a:t>
            </a:r>
            <a:r>
              <a:rPr lang="en-US" sz="2400">
                <a:latin typeface="Courier New" pitchFamily="49" charset="0"/>
              </a:rPr>
              <a:t>&gt;&gt;</a:t>
            </a:r>
            <a:r>
              <a:rPr lang="en-US" sz="2400"/>
              <a:t>)</a:t>
            </a:r>
          </a:p>
          <a:p>
            <a:pPr lvl="1">
              <a:buFontTx/>
              <a:buNone/>
            </a:pPr>
            <a:r>
              <a:rPr lang="en-US">
                <a:latin typeface="Courier New" pitchFamily="49" charset="0"/>
              </a:rPr>
              <a:t>	[R] A = &gt;&gt;[1, 1..n] B;</a:t>
            </a:r>
          </a:p>
          <a:p>
            <a:pPr lvl="1">
              <a:buFontTx/>
              <a:buNone/>
            </a:pPr>
            <a:endParaRPr lang="en-US" sz="1800"/>
          </a:p>
          <a:p>
            <a:pPr lvl="1">
              <a:buFontTx/>
              <a:buNone/>
            </a:pPr>
            <a:r>
              <a:rPr lang="en-US" sz="2400"/>
              <a:t>reduction via </a:t>
            </a:r>
            <a:r>
              <a:rPr lang="en-US" sz="2400" i="1"/>
              <a:t>reduction operator</a:t>
            </a:r>
            <a:r>
              <a:rPr lang="en-US" sz="2400"/>
              <a:t> (</a:t>
            </a:r>
            <a:r>
              <a:rPr lang="en-US" sz="2400" i="1"/>
              <a:t>op</a:t>
            </a:r>
            <a:r>
              <a:rPr lang="en-US" sz="2400">
                <a:latin typeface="Courier New" pitchFamily="49" charset="0"/>
              </a:rPr>
              <a:t>&lt;&lt;</a:t>
            </a:r>
            <a:r>
              <a:rPr lang="en-US" sz="2400"/>
              <a:t>)</a:t>
            </a:r>
          </a:p>
          <a:p>
            <a:pPr lvl="1">
              <a:buFontTx/>
              <a:buNone/>
            </a:pPr>
            <a:r>
              <a:rPr lang="en-US">
                <a:latin typeface="Courier New" pitchFamily="49" charset="0"/>
              </a:rPr>
              <a:t>	[R] sumB = +&lt;&lt; B;</a:t>
            </a:r>
          </a:p>
          <a:p>
            <a:pPr lvl="1">
              <a:buFontTx/>
              <a:buNone/>
            </a:pPr>
            <a:endParaRPr lang="en-US" sz="1800"/>
          </a:p>
          <a:p>
            <a:pPr lvl="1">
              <a:buFontTx/>
              <a:buNone/>
            </a:pPr>
            <a:r>
              <a:rPr lang="en-US" sz="2400"/>
              <a:t>parallel prefix via </a:t>
            </a:r>
            <a:r>
              <a:rPr lang="en-US" sz="2400" i="1"/>
              <a:t>scan operator</a:t>
            </a:r>
            <a:r>
              <a:rPr lang="en-US" sz="2400"/>
              <a:t> (</a:t>
            </a:r>
            <a:r>
              <a:rPr lang="en-US" sz="2400" i="1"/>
              <a:t>op</a:t>
            </a:r>
            <a:r>
              <a:rPr lang="en-US" sz="2400">
                <a:latin typeface="Courier New" pitchFamily="49" charset="0"/>
              </a:rPr>
              <a:t>||</a:t>
            </a:r>
            <a:r>
              <a:rPr lang="en-US" sz="2400"/>
              <a:t>)</a:t>
            </a:r>
          </a:p>
          <a:p>
            <a:pPr lvl="1">
              <a:buFontTx/>
              <a:buNone/>
            </a:pPr>
            <a:r>
              <a:rPr lang="en-US">
                <a:latin typeface="Courier New" pitchFamily="49" charset="0"/>
              </a:rPr>
              <a:t>	[R] A = +|| B;</a:t>
            </a:r>
          </a:p>
          <a:p>
            <a:pPr lvl="1">
              <a:buFontTx/>
              <a:buNone/>
            </a:pPr>
            <a:endParaRPr lang="en-US" sz="1800"/>
          </a:p>
          <a:p>
            <a:pPr lvl="1">
              <a:buFontTx/>
              <a:buNone/>
            </a:pPr>
            <a:r>
              <a:rPr lang="en-US" sz="2400"/>
              <a:t>arbitrary indexing via </a:t>
            </a:r>
            <a:r>
              <a:rPr lang="en-US" sz="2400" i="1"/>
              <a:t>remap operator</a:t>
            </a:r>
            <a:r>
              <a:rPr lang="en-US" sz="2400"/>
              <a:t> (</a:t>
            </a:r>
            <a:r>
              <a:rPr lang="en-US" sz="2400">
                <a:latin typeface="Courier New" pitchFamily="49" charset="0"/>
              </a:rPr>
              <a:t>#</a:t>
            </a:r>
            <a:r>
              <a:rPr lang="en-US" sz="2400"/>
              <a:t>)</a:t>
            </a:r>
          </a:p>
          <a:p>
            <a:pPr lvl="1">
              <a:buFontTx/>
              <a:buNone/>
            </a:pPr>
            <a:r>
              <a:rPr lang="en-US">
                <a:latin typeface="Courier New" pitchFamily="49" charset="0"/>
              </a:rPr>
              <a:t>	[R] A = B#[X,Y];</a:t>
            </a:r>
            <a:endParaRPr lang="en-US" sz="2400"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03925" y="1905000"/>
            <a:ext cx="1219200" cy="609600"/>
            <a:chOff x="3840" y="1392"/>
            <a:chExt cx="768" cy="384"/>
          </a:xfrm>
        </p:grpSpPr>
        <p:sp>
          <p:nvSpPr>
            <p:cNvPr id="2576389" name="Rectangle 5"/>
            <p:cNvSpPr>
              <a:spLocks noChangeArrowheads="1"/>
            </p:cNvSpPr>
            <p:nvPr/>
          </p:nvSpPr>
          <p:spPr bwMode="auto">
            <a:xfrm>
              <a:off x="3840" y="1392"/>
              <a:ext cx="768" cy="38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2576390" name="Rectangle 6"/>
            <p:cNvSpPr>
              <a:spLocks noChangeArrowheads="1"/>
            </p:cNvSpPr>
            <p:nvPr/>
          </p:nvSpPr>
          <p:spPr bwMode="auto">
            <a:xfrm>
              <a:off x="3936" y="1488"/>
              <a:ext cx="576" cy="192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840" y="1392"/>
              <a:ext cx="768" cy="384"/>
              <a:chOff x="2928" y="2688"/>
              <a:chExt cx="768" cy="384"/>
            </a:xfrm>
          </p:grpSpPr>
          <p:sp>
            <p:nvSpPr>
              <p:cNvPr id="2576392" name="Line 8"/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393" name="Line 9"/>
              <p:cNvSpPr>
                <a:spLocks noChangeShapeType="1"/>
              </p:cNvSpPr>
              <p:nvPr/>
            </p:nvSpPr>
            <p:spPr bwMode="auto">
              <a:xfrm>
                <a:off x="3120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394" name="Line 10"/>
              <p:cNvSpPr>
                <a:spLocks noChangeShapeType="1"/>
              </p:cNvSpPr>
              <p:nvPr/>
            </p:nvSpPr>
            <p:spPr bwMode="auto">
              <a:xfrm>
                <a:off x="3216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395" name="Line 11"/>
              <p:cNvSpPr>
                <a:spLocks noChangeShapeType="1"/>
              </p:cNvSpPr>
              <p:nvPr/>
            </p:nvSpPr>
            <p:spPr bwMode="auto">
              <a:xfrm>
                <a:off x="3312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396" name="Line 12"/>
              <p:cNvSpPr>
                <a:spLocks noChangeShapeType="1"/>
              </p:cNvSpPr>
              <p:nvPr/>
            </p:nvSpPr>
            <p:spPr bwMode="auto">
              <a:xfrm>
                <a:off x="3408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397" name="Line 13"/>
              <p:cNvSpPr>
                <a:spLocks noChangeShapeType="1"/>
              </p:cNvSpPr>
              <p:nvPr/>
            </p:nvSpPr>
            <p:spPr bwMode="auto">
              <a:xfrm>
                <a:off x="3504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398" name="Line 14"/>
              <p:cNvSpPr>
                <a:spLocks noChangeShapeType="1"/>
              </p:cNvSpPr>
              <p:nvPr/>
            </p:nvSpPr>
            <p:spPr bwMode="auto">
              <a:xfrm>
                <a:off x="2928" y="2784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399" name="Line 15"/>
              <p:cNvSpPr>
                <a:spLocks noChangeShapeType="1"/>
              </p:cNvSpPr>
              <p:nvPr/>
            </p:nvSpPr>
            <p:spPr bwMode="auto">
              <a:xfrm>
                <a:off x="2928" y="288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400" name="Line 16"/>
              <p:cNvSpPr>
                <a:spLocks noChangeShapeType="1"/>
              </p:cNvSpPr>
              <p:nvPr/>
            </p:nvSpPr>
            <p:spPr bwMode="auto">
              <a:xfrm>
                <a:off x="2928" y="297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401" name="Line 17"/>
              <p:cNvSpPr>
                <a:spLocks noChangeShapeType="1"/>
              </p:cNvSpPr>
              <p:nvPr/>
            </p:nvSpPr>
            <p:spPr bwMode="auto">
              <a:xfrm>
                <a:off x="3600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680325" y="1905000"/>
            <a:ext cx="1219200" cy="609600"/>
            <a:chOff x="4608" y="960"/>
            <a:chExt cx="768" cy="384"/>
          </a:xfrm>
        </p:grpSpPr>
        <p:sp>
          <p:nvSpPr>
            <p:cNvPr id="2576403" name="Rectangle 19"/>
            <p:cNvSpPr>
              <a:spLocks noChangeArrowheads="1"/>
            </p:cNvSpPr>
            <p:nvPr/>
          </p:nvSpPr>
          <p:spPr bwMode="auto">
            <a:xfrm>
              <a:off x="4608" y="960"/>
              <a:ext cx="768" cy="384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2576404" name="Rectangle 20"/>
            <p:cNvSpPr>
              <a:spLocks noChangeArrowheads="1"/>
            </p:cNvSpPr>
            <p:nvPr/>
          </p:nvSpPr>
          <p:spPr bwMode="auto">
            <a:xfrm>
              <a:off x="4800" y="1056"/>
              <a:ext cx="576" cy="192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608" y="960"/>
              <a:ext cx="768" cy="384"/>
              <a:chOff x="4608" y="960"/>
              <a:chExt cx="768" cy="384"/>
            </a:xfrm>
          </p:grpSpPr>
          <p:sp>
            <p:nvSpPr>
              <p:cNvPr id="2576406" name="Line 22"/>
              <p:cNvSpPr>
                <a:spLocks noChangeShapeType="1"/>
              </p:cNvSpPr>
              <p:nvPr/>
            </p:nvSpPr>
            <p:spPr bwMode="auto">
              <a:xfrm>
                <a:off x="4704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407" name="Line 23"/>
              <p:cNvSpPr>
                <a:spLocks noChangeShapeType="1"/>
              </p:cNvSpPr>
              <p:nvPr/>
            </p:nvSpPr>
            <p:spPr bwMode="auto">
              <a:xfrm>
                <a:off x="4800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408" name="Line 24"/>
              <p:cNvSpPr>
                <a:spLocks noChangeShapeType="1"/>
              </p:cNvSpPr>
              <p:nvPr/>
            </p:nvSpPr>
            <p:spPr bwMode="auto">
              <a:xfrm>
                <a:off x="4896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409" name="Line 25"/>
              <p:cNvSpPr>
                <a:spLocks noChangeShapeType="1"/>
              </p:cNvSpPr>
              <p:nvPr/>
            </p:nvSpPr>
            <p:spPr bwMode="auto">
              <a:xfrm>
                <a:off x="4992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410" name="Line 26"/>
              <p:cNvSpPr>
                <a:spLocks noChangeShapeType="1"/>
              </p:cNvSpPr>
              <p:nvPr/>
            </p:nvSpPr>
            <p:spPr bwMode="auto">
              <a:xfrm>
                <a:off x="5088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411" name="Line 27"/>
              <p:cNvSpPr>
                <a:spLocks noChangeShapeType="1"/>
              </p:cNvSpPr>
              <p:nvPr/>
            </p:nvSpPr>
            <p:spPr bwMode="auto">
              <a:xfrm>
                <a:off x="5184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412" name="Line 28"/>
              <p:cNvSpPr>
                <a:spLocks noChangeShapeType="1"/>
              </p:cNvSpPr>
              <p:nvPr/>
            </p:nvSpPr>
            <p:spPr bwMode="auto">
              <a:xfrm>
                <a:off x="4608" y="105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413" name="Line 29"/>
              <p:cNvSpPr>
                <a:spLocks noChangeShapeType="1"/>
              </p:cNvSpPr>
              <p:nvPr/>
            </p:nvSpPr>
            <p:spPr bwMode="auto">
              <a:xfrm>
                <a:off x="4608" y="1152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414" name="Line 30"/>
              <p:cNvSpPr>
                <a:spLocks noChangeShapeType="1"/>
              </p:cNvSpPr>
              <p:nvPr/>
            </p:nvSpPr>
            <p:spPr bwMode="auto">
              <a:xfrm>
                <a:off x="4608" y="1248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76415" name="Line 31"/>
              <p:cNvSpPr>
                <a:spLocks noChangeShapeType="1"/>
              </p:cNvSpPr>
              <p:nvPr/>
            </p:nvSpPr>
            <p:spPr bwMode="auto">
              <a:xfrm>
                <a:off x="5280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576416" name="Rectangle 32"/>
          <p:cNvSpPr>
            <a:spLocks noChangeArrowheads="1"/>
          </p:cNvSpPr>
          <p:nvPr/>
        </p:nvSpPr>
        <p:spPr bwMode="auto">
          <a:xfrm>
            <a:off x="6003925" y="2819400"/>
            <a:ext cx="1219200" cy="6096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576417" name="Rectangle 33"/>
          <p:cNvSpPr>
            <a:spLocks noChangeArrowheads="1"/>
          </p:cNvSpPr>
          <p:nvPr/>
        </p:nvSpPr>
        <p:spPr bwMode="auto">
          <a:xfrm>
            <a:off x="6003925" y="2819400"/>
            <a:ext cx="1219200" cy="1524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576418" name="Rectangle 34"/>
          <p:cNvSpPr>
            <a:spLocks noChangeArrowheads="1"/>
          </p:cNvSpPr>
          <p:nvPr/>
        </p:nvSpPr>
        <p:spPr bwMode="auto">
          <a:xfrm>
            <a:off x="7680325" y="2819400"/>
            <a:ext cx="1219200" cy="60960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576419" name="Rectangle 35"/>
          <p:cNvSpPr>
            <a:spLocks noChangeArrowheads="1"/>
          </p:cNvSpPr>
          <p:nvPr/>
        </p:nvSpPr>
        <p:spPr bwMode="auto">
          <a:xfrm>
            <a:off x="7680325" y="2819400"/>
            <a:ext cx="1219200" cy="152400"/>
          </a:xfrm>
          <a:prstGeom prst="rect">
            <a:avLst/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680325" y="2819400"/>
            <a:ext cx="1219200" cy="609600"/>
            <a:chOff x="4608" y="960"/>
            <a:chExt cx="768" cy="384"/>
          </a:xfrm>
        </p:grpSpPr>
        <p:sp>
          <p:nvSpPr>
            <p:cNvPr id="2576421" name="Line 37"/>
            <p:cNvSpPr>
              <a:spLocks noChangeShapeType="1"/>
            </p:cNvSpPr>
            <p:nvPr/>
          </p:nvSpPr>
          <p:spPr bwMode="auto">
            <a:xfrm>
              <a:off x="470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22" name="Line 38"/>
            <p:cNvSpPr>
              <a:spLocks noChangeShapeType="1"/>
            </p:cNvSpPr>
            <p:nvPr/>
          </p:nvSpPr>
          <p:spPr bwMode="auto">
            <a:xfrm>
              <a:off x="480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23" name="Line 39"/>
            <p:cNvSpPr>
              <a:spLocks noChangeShapeType="1"/>
            </p:cNvSpPr>
            <p:nvPr/>
          </p:nvSpPr>
          <p:spPr bwMode="auto">
            <a:xfrm>
              <a:off x="4896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24" name="Line 40"/>
            <p:cNvSpPr>
              <a:spLocks noChangeShapeType="1"/>
            </p:cNvSpPr>
            <p:nvPr/>
          </p:nvSpPr>
          <p:spPr bwMode="auto">
            <a:xfrm>
              <a:off x="4992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25" name="Line 41"/>
            <p:cNvSpPr>
              <a:spLocks noChangeShapeType="1"/>
            </p:cNvSpPr>
            <p:nvPr/>
          </p:nvSpPr>
          <p:spPr bwMode="auto">
            <a:xfrm>
              <a:off x="5088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26" name="Line 42"/>
            <p:cNvSpPr>
              <a:spLocks noChangeShapeType="1"/>
            </p:cNvSpPr>
            <p:nvPr/>
          </p:nvSpPr>
          <p:spPr bwMode="auto">
            <a:xfrm>
              <a:off x="518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27" name="Line 43"/>
            <p:cNvSpPr>
              <a:spLocks noChangeShapeType="1"/>
            </p:cNvSpPr>
            <p:nvPr/>
          </p:nvSpPr>
          <p:spPr bwMode="auto">
            <a:xfrm>
              <a:off x="4608" y="105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28" name="Line 44"/>
            <p:cNvSpPr>
              <a:spLocks noChangeShapeType="1"/>
            </p:cNvSpPr>
            <p:nvPr/>
          </p:nvSpPr>
          <p:spPr bwMode="auto">
            <a:xfrm>
              <a:off x="4608" y="115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29" name="Line 45"/>
            <p:cNvSpPr>
              <a:spLocks noChangeShapeType="1"/>
            </p:cNvSpPr>
            <p:nvPr/>
          </p:nvSpPr>
          <p:spPr bwMode="auto">
            <a:xfrm>
              <a:off x="4608" y="1248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30" name="Line 46"/>
            <p:cNvSpPr>
              <a:spLocks noChangeShapeType="1"/>
            </p:cNvSpPr>
            <p:nvPr/>
          </p:nvSpPr>
          <p:spPr bwMode="auto">
            <a:xfrm>
              <a:off x="528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576431" name="Rectangle 47"/>
          <p:cNvSpPr>
            <a:spLocks noChangeArrowheads="1"/>
          </p:cNvSpPr>
          <p:nvPr/>
        </p:nvSpPr>
        <p:spPr bwMode="auto">
          <a:xfrm>
            <a:off x="7680325" y="3810000"/>
            <a:ext cx="12192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576432" name="Rectangle 48"/>
          <p:cNvSpPr>
            <a:spLocks noChangeArrowheads="1"/>
          </p:cNvSpPr>
          <p:nvPr/>
        </p:nvSpPr>
        <p:spPr bwMode="auto">
          <a:xfrm>
            <a:off x="7680325" y="3810000"/>
            <a:ext cx="1219200" cy="609600"/>
          </a:xfrm>
          <a:prstGeom prst="rect">
            <a:avLst/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7680325" y="3810000"/>
            <a:ext cx="1219200" cy="609600"/>
            <a:chOff x="4608" y="960"/>
            <a:chExt cx="768" cy="384"/>
          </a:xfrm>
        </p:grpSpPr>
        <p:sp>
          <p:nvSpPr>
            <p:cNvPr id="2576434" name="Line 50"/>
            <p:cNvSpPr>
              <a:spLocks noChangeShapeType="1"/>
            </p:cNvSpPr>
            <p:nvPr/>
          </p:nvSpPr>
          <p:spPr bwMode="auto">
            <a:xfrm>
              <a:off x="470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35" name="Line 51"/>
            <p:cNvSpPr>
              <a:spLocks noChangeShapeType="1"/>
            </p:cNvSpPr>
            <p:nvPr/>
          </p:nvSpPr>
          <p:spPr bwMode="auto">
            <a:xfrm>
              <a:off x="480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36" name="Line 52"/>
            <p:cNvSpPr>
              <a:spLocks noChangeShapeType="1"/>
            </p:cNvSpPr>
            <p:nvPr/>
          </p:nvSpPr>
          <p:spPr bwMode="auto">
            <a:xfrm>
              <a:off x="4896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37" name="Line 53"/>
            <p:cNvSpPr>
              <a:spLocks noChangeShapeType="1"/>
            </p:cNvSpPr>
            <p:nvPr/>
          </p:nvSpPr>
          <p:spPr bwMode="auto">
            <a:xfrm>
              <a:off x="4992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38" name="Line 54"/>
            <p:cNvSpPr>
              <a:spLocks noChangeShapeType="1"/>
            </p:cNvSpPr>
            <p:nvPr/>
          </p:nvSpPr>
          <p:spPr bwMode="auto">
            <a:xfrm>
              <a:off x="5088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39" name="Line 55"/>
            <p:cNvSpPr>
              <a:spLocks noChangeShapeType="1"/>
            </p:cNvSpPr>
            <p:nvPr/>
          </p:nvSpPr>
          <p:spPr bwMode="auto">
            <a:xfrm>
              <a:off x="518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40" name="Line 56"/>
            <p:cNvSpPr>
              <a:spLocks noChangeShapeType="1"/>
            </p:cNvSpPr>
            <p:nvPr/>
          </p:nvSpPr>
          <p:spPr bwMode="auto">
            <a:xfrm>
              <a:off x="4608" y="105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41" name="Line 57"/>
            <p:cNvSpPr>
              <a:spLocks noChangeShapeType="1"/>
            </p:cNvSpPr>
            <p:nvPr/>
          </p:nvSpPr>
          <p:spPr bwMode="auto">
            <a:xfrm>
              <a:off x="4608" y="115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42" name="Line 58"/>
            <p:cNvSpPr>
              <a:spLocks noChangeShapeType="1"/>
            </p:cNvSpPr>
            <p:nvPr/>
          </p:nvSpPr>
          <p:spPr bwMode="auto">
            <a:xfrm>
              <a:off x="4608" y="1248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43" name="Line 59"/>
            <p:cNvSpPr>
              <a:spLocks noChangeShapeType="1"/>
            </p:cNvSpPr>
            <p:nvPr/>
          </p:nvSpPr>
          <p:spPr bwMode="auto">
            <a:xfrm>
              <a:off x="528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576444" name="AutoShape 60"/>
          <p:cNvSpPr>
            <a:spLocks noChangeArrowheads="1"/>
          </p:cNvSpPr>
          <p:nvPr/>
        </p:nvSpPr>
        <p:spPr bwMode="auto">
          <a:xfrm flipH="1">
            <a:off x="7223125" y="3962400"/>
            <a:ext cx="381000" cy="304800"/>
          </a:xfrm>
          <a:custGeom>
            <a:avLst/>
            <a:gdLst>
              <a:gd name="G0" fmla="+- 13410 0 0"/>
              <a:gd name="G1" fmla="+- 3824 0 0"/>
              <a:gd name="G2" fmla="+- 21600 0 3824"/>
              <a:gd name="G3" fmla="+- 10800 0 3824"/>
              <a:gd name="G4" fmla="+- 21600 0 13410"/>
              <a:gd name="G5" fmla="*/ G4 G3 10800"/>
              <a:gd name="G6" fmla="+- 21600 0 G5"/>
              <a:gd name="T0" fmla="*/ 13410 w 21600"/>
              <a:gd name="T1" fmla="*/ 0 h 21600"/>
              <a:gd name="T2" fmla="*/ 0 w 21600"/>
              <a:gd name="T3" fmla="*/ 10800 h 21600"/>
              <a:gd name="T4" fmla="*/ 1341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3410" y="0"/>
                </a:moveTo>
                <a:lnTo>
                  <a:pt x="13410" y="3824"/>
                </a:lnTo>
                <a:lnTo>
                  <a:pt x="3375" y="3824"/>
                </a:lnTo>
                <a:lnTo>
                  <a:pt x="3375" y="17776"/>
                </a:lnTo>
                <a:lnTo>
                  <a:pt x="13410" y="17776"/>
                </a:lnTo>
                <a:lnTo>
                  <a:pt x="1341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824"/>
                </a:moveTo>
                <a:lnTo>
                  <a:pt x="1350" y="17776"/>
                </a:lnTo>
                <a:lnTo>
                  <a:pt x="2700" y="17776"/>
                </a:lnTo>
                <a:lnTo>
                  <a:pt x="2700" y="3824"/>
                </a:lnTo>
                <a:close/>
              </a:path>
              <a:path w="21600" h="21600">
                <a:moveTo>
                  <a:pt x="0" y="3824"/>
                </a:moveTo>
                <a:lnTo>
                  <a:pt x="0" y="17776"/>
                </a:lnTo>
                <a:lnTo>
                  <a:pt x="675" y="17776"/>
                </a:lnTo>
                <a:lnTo>
                  <a:pt x="675" y="3824"/>
                </a:lnTo>
                <a:close/>
              </a:path>
            </a:pathLst>
          </a:cu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r>
              <a:rPr lang="en-US" sz="16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2576445" name="Rectangle 61"/>
          <p:cNvSpPr>
            <a:spLocks noChangeArrowheads="1"/>
          </p:cNvSpPr>
          <p:nvPr/>
        </p:nvSpPr>
        <p:spPr bwMode="auto">
          <a:xfrm>
            <a:off x="6003925" y="4724400"/>
            <a:ext cx="1219200" cy="6096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576446" name="Rectangle 62"/>
          <p:cNvSpPr>
            <a:spLocks noChangeArrowheads="1"/>
          </p:cNvSpPr>
          <p:nvPr/>
        </p:nvSpPr>
        <p:spPr bwMode="auto">
          <a:xfrm>
            <a:off x="6003925" y="4724400"/>
            <a:ext cx="1219200" cy="6096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6003925" y="4724400"/>
            <a:ext cx="1219200" cy="609600"/>
            <a:chOff x="2928" y="2688"/>
            <a:chExt cx="768" cy="384"/>
          </a:xfrm>
        </p:grpSpPr>
        <p:sp>
          <p:nvSpPr>
            <p:cNvPr id="2576448" name="Line 64"/>
            <p:cNvSpPr>
              <a:spLocks noChangeShapeType="1"/>
            </p:cNvSpPr>
            <p:nvPr/>
          </p:nvSpPr>
          <p:spPr bwMode="auto">
            <a:xfrm>
              <a:off x="302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49" name="Line 65"/>
            <p:cNvSpPr>
              <a:spLocks noChangeShapeType="1"/>
            </p:cNvSpPr>
            <p:nvPr/>
          </p:nvSpPr>
          <p:spPr bwMode="auto">
            <a:xfrm>
              <a:off x="312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50" name="Line 66"/>
            <p:cNvSpPr>
              <a:spLocks noChangeShapeType="1"/>
            </p:cNvSpPr>
            <p:nvPr/>
          </p:nvSpPr>
          <p:spPr bwMode="auto">
            <a:xfrm>
              <a:off x="3216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51" name="Line 67"/>
            <p:cNvSpPr>
              <a:spLocks noChangeShapeType="1"/>
            </p:cNvSpPr>
            <p:nvPr/>
          </p:nvSpPr>
          <p:spPr bwMode="auto">
            <a:xfrm>
              <a:off x="3312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52" name="Line 68"/>
            <p:cNvSpPr>
              <a:spLocks noChangeShapeType="1"/>
            </p:cNvSpPr>
            <p:nvPr/>
          </p:nvSpPr>
          <p:spPr bwMode="auto">
            <a:xfrm>
              <a:off x="3408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53" name="Line 69"/>
            <p:cNvSpPr>
              <a:spLocks noChangeShapeType="1"/>
            </p:cNvSpPr>
            <p:nvPr/>
          </p:nvSpPr>
          <p:spPr bwMode="auto">
            <a:xfrm>
              <a:off x="350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54" name="Line 70"/>
            <p:cNvSpPr>
              <a:spLocks noChangeShapeType="1"/>
            </p:cNvSpPr>
            <p:nvPr/>
          </p:nvSpPr>
          <p:spPr bwMode="auto">
            <a:xfrm>
              <a:off x="2928" y="278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55" name="Line 71"/>
            <p:cNvSpPr>
              <a:spLocks noChangeShapeType="1"/>
            </p:cNvSpPr>
            <p:nvPr/>
          </p:nvSpPr>
          <p:spPr bwMode="auto">
            <a:xfrm>
              <a:off x="2928" y="288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56" name="Line 72"/>
            <p:cNvSpPr>
              <a:spLocks noChangeShapeType="1"/>
            </p:cNvSpPr>
            <p:nvPr/>
          </p:nvSpPr>
          <p:spPr bwMode="auto">
            <a:xfrm>
              <a:off x="2928" y="29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57" name="Line 73"/>
            <p:cNvSpPr>
              <a:spLocks noChangeShapeType="1"/>
            </p:cNvSpPr>
            <p:nvPr/>
          </p:nvSpPr>
          <p:spPr bwMode="auto">
            <a:xfrm>
              <a:off x="360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576458" name="Rectangle 74"/>
          <p:cNvSpPr>
            <a:spLocks noChangeArrowheads="1"/>
          </p:cNvSpPr>
          <p:nvPr/>
        </p:nvSpPr>
        <p:spPr bwMode="auto">
          <a:xfrm>
            <a:off x="7680325" y="4724400"/>
            <a:ext cx="12192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576459" name="Rectangle 75"/>
          <p:cNvSpPr>
            <a:spLocks noChangeArrowheads="1"/>
          </p:cNvSpPr>
          <p:nvPr/>
        </p:nvSpPr>
        <p:spPr bwMode="auto">
          <a:xfrm>
            <a:off x="7680325" y="4724400"/>
            <a:ext cx="1219200" cy="609600"/>
          </a:xfrm>
          <a:prstGeom prst="rect">
            <a:avLst/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9" name="Group 76"/>
          <p:cNvGrpSpPr>
            <a:grpSpLocks/>
          </p:cNvGrpSpPr>
          <p:nvPr/>
        </p:nvGrpSpPr>
        <p:grpSpPr bwMode="auto">
          <a:xfrm>
            <a:off x="7680325" y="4724400"/>
            <a:ext cx="1219200" cy="609600"/>
            <a:chOff x="4608" y="960"/>
            <a:chExt cx="768" cy="384"/>
          </a:xfrm>
        </p:grpSpPr>
        <p:sp>
          <p:nvSpPr>
            <p:cNvPr id="2576461" name="Line 77"/>
            <p:cNvSpPr>
              <a:spLocks noChangeShapeType="1"/>
            </p:cNvSpPr>
            <p:nvPr/>
          </p:nvSpPr>
          <p:spPr bwMode="auto">
            <a:xfrm>
              <a:off x="470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62" name="Line 78"/>
            <p:cNvSpPr>
              <a:spLocks noChangeShapeType="1"/>
            </p:cNvSpPr>
            <p:nvPr/>
          </p:nvSpPr>
          <p:spPr bwMode="auto">
            <a:xfrm>
              <a:off x="480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63" name="Line 79"/>
            <p:cNvSpPr>
              <a:spLocks noChangeShapeType="1"/>
            </p:cNvSpPr>
            <p:nvPr/>
          </p:nvSpPr>
          <p:spPr bwMode="auto">
            <a:xfrm>
              <a:off x="4896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64" name="Line 80"/>
            <p:cNvSpPr>
              <a:spLocks noChangeShapeType="1"/>
            </p:cNvSpPr>
            <p:nvPr/>
          </p:nvSpPr>
          <p:spPr bwMode="auto">
            <a:xfrm>
              <a:off x="4992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65" name="Line 81"/>
            <p:cNvSpPr>
              <a:spLocks noChangeShapeType="1"/>
            </p:cNvSpPr>
            <p:nvPr/>
          </p:nvSpPr>
          <p:spPr bwMode="auto">
            <a:xfrm>
              <a:off x="5088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66" name="Line 82"/>
            <p:cNvSpPr>
              <a:spLocks noChangeShapeType="1"/>
            </p:cNvSpPr>
            <p:nvPr/>
          </p:nvSpPr>
          <p:spPr bwMode="auto">
            <a:xfrm>
              <a:off x="518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67" name="Line 83"/>
            <p:cNvSpPr>
              <a:spLocks noChangeShapeType="1"/>
            </p:cNvSpPr>
            <p:nvPr/>
          </p:nvSpPr>
          <p:spPr bwMode="auto">
            <a:xfrm>
              <a:off x="4608" y="105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68" name="Line 84"/>
            <p:cNvSpPr>
              <a:spLocks noChangeShapeType="1"/>
            </p:cNvSpPr>
            <p:nvPr/>
          </p:nvSpPr>
          <p:spPr bwMode="auto">
            <a:xfrm>
              <a:off x="4608" y="115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69" name="Line 85"/>
            <p:cNvSpPr>
              <a:spLocks noChangeShapeType="1"/>
            </p:cNvSpPr>
            <p:nvPr/>
          </p:nvSpPr>
          <p:spPr bwMode="auto">
            <a:xfrm>
              <a:off x="4608" y="1248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70" name="Line 86"/>
            <p:cNvSpPr>
              <a:spLocks noChangeShapeType="1"/>
            </p:cNvSpPr>
            <p:nvPr/>
          </p:nvSpPr>
          <p:spPr bwMode="auto">
            <a:xfrm>
              <a:off x="528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576471" name="AutoShape 87"/>
          <p:cNvSpPr>
            <a:spLocks noChangeArrowheads="1"/>
          </p:cNvSpPr>
          <p:nvPr/>
        </p:nvSpPr>
        <p:spPr bwMode="auto">
          <a:xfrm flipH="1">
            <a:off x="7299325" y="4953000"/>
            <a:ext cx="3048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576472" name="Rectangle 88"/>
          <p:cNvSpPr>
            <a:spLocks noChangeArrowheads="1"/>
          </p:cNvSpPr>
          <p:nvPr/>
        </p:nvSpPr>
        <p:spPr bwMode="auto">
          <a:xfrm>
            <a:off x="6003925" y="5715000"/>
            <a:ext cx="1219200" cy="6096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576473" name="Rectangle 89"/>
          <p:cNvSpPr>
            <a:spLocks noChangeArrowheads="1"/>
          </p:cNvSpPr>
          <p:nvPr/>
        </p:nvSpPr>
        <p:spPr bwMode="auto">
          <a:xfrm>
            <a:off x="6003925" y="5715000"/>
            <a:ext cx="1219200" cy="6096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10" name="Group 90"/>
          <p:cNvGrpSpPr>
            <a:grpSpLocks/>
          </p:cNvGrpSpPr>
          <p:nvPr/>
        </p:nvGrpSpPr>
        <p:grpSpPr bwMode="auto">
          <a:xfrm>
            <a:off x="6003925" y="5715000"/>
            <a:ext cx="1219200" cy="609600"/>
            <a:chOff x="2928" y="2688"/>
            <a:chExt cx="768" cy="384"/>
          </a:xfrm>
        </p:grpSpPr>
        <p:sp>
          <p:nvSpPr>
            <p:cNvPr id="2576475" name="Line 91"/>
            <p:cNvSpPr>
              <a:spLocks noChangeShapeType="1"/>
            </p:cNvSpPr>
            <p:nvPr/>
          </p:nvSpPr>
          <p:spPr bwMode="auto">
            <a:xfrm>
              <a:off x="302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76" name="Line 92"/>
            <p:cNvSpPr>
              <a:spLocks noChangeShapeType="1"/>
            </p:cNvSpPr>
            <p:nvPr/>
          </p:nvSpPr>
          <p:spPr bwMode="auto">
            <a:xfrm>
              <a:off x="312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77" name="Line 93"/>
            <p:cNvSpPr>
              <a:spLocks noChangeShapeType="1"/>
            </p:cNvSpPr>
            <p:nvPr/>
          </p:nvSpPr>
          <p:spPr bwMode="auto">
            <a:xfrm>
              <a:off x="3216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78" name="Line 94"/>
            <p:cNvSpPr>
              <a:spLocks noChangeShapeType="1"/>
            </p:cNvSpPr>
            <p:nvPr/>
          </p:nvSpPr>
          <p:spPr bwMode="auto">
            <a:xfrm>
              <a:off x="3312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79" name="Line 95"/>
            <p:cNvSpPr>
              <a:spLocks noChangeShapeType="1"/>
            </p:cNvSpPr>
            <p:nvPr/>
          </p:nvSpPr>
          <p:spPr bwMode="auto">
            <a:xfrm>
              <a:off x="3408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80" name="Line 96"/>
            <p:cNvSpPr>
              <a:spLocks noChangeShapeType="1"/>
            </p:cNvSpPr>
            <p:nvPr/>
          </p:nvSpPr>
          <p:spPr bwMode="auto">
            <a:xfrm>
              <a:off x="350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81" name="Line 97"/>
            <p:cNvSpPr>
              <a:spLocks noChangeShapeType="1"/>
            </p:cNvSpPr>
            <p:nvPr/>
          </p:nvSpPr>
          <p:spPr bwMode="auto">
            <a:xfrm>
              <a:off x="2928" y="278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82" name="Line 98"/>
            <p:cNvSpPr>
              <a:spLocks noChangeShapeType="1"/>
            </p:cNvSpPr>
            <p:nvPr/>
          </p:nvSpPr>
          <p:spPr bwMode="auto">
            <a:xfrm>
              <a:off x="2928" y="288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83" name="Line 99"/>
            <p:cNvSpPr>
              <a:spLocks noChangeShapeType="1"/>
            </p:cNvSpPr>
            <p:nvPr/>
          </p:nvSpPr>
          <p:spPr bwMode="auto">
            <a:xfrm>
              <a:off x="2928" y="29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84" name="Line 100"/>
            <p:cNvSpPr>
              <a:spLocks noChangeShapeType="1"/>
            </p:cNvSpPr>
            <p:nvPr/>
          </p:nvSpPr>
          <p:spPr bwMode="auto">
            <a:xfrm>
              <a:off x="360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576485" name="Rectangle 101"/>
          <p:cNvSpPr>
            <a:spLocks noChangeArrowheads="1"/>
          </p:cNvSpPr>
          <p:nvPr/>
        </p:nvSpPr>
        <p:spPr bwMode="auto">
          <a:xfrm>
            <a:off x="7680325" y="5715000"/>
            <a:ext cx="12192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576486" name="Rectangle 102"/>
          <p:cNvSpPr>
            <a:spLocks noChangeArrowheads="1"/>
          </p:cNvSpPr>
          <p:nvPr/>
        </p:nvSpPr>
        <p:spPr bwMode="auto">
          <a:xfrm>
            <a:off x="7680325" y="5715000"/>
            <a:ext cx="1219200" cy="609600"/>
          </a:xfrm>
          <a:prstGeom prst="rect">
            <a:avLst/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11" name="Group 103"/>
          <p:cNvGrpSpPr>
            <a:grpSpLocks/>
          </p:cNvGrpSpPr>
          <p:nvPr/>
        </p:nvGrpSpPr>
        <p:grpSpPr bwMode="auto">
          <a:xfrm>
            <a:off x="7680325" y="5715000"/>
            <a:ext cx="1219200" cy="609600"/>
            <a:chOff x="4608" y="960"/>
            <a:chExt cx="768" cy="384"/>
          </a:xfrm>
        </p:grpSpPr>
        <p:sp>
          <p:nvSpPr>
            <p:cNvPr id="2576488" name="Line 104"/>
            <p:cNvSpPr>
              <a:spLocks noChangeShapeType="1"/>
            </p:cNvSpPr>
            <p:nvPr/>
          </p:nvSpPr>
          <p:spPr bwMode="auto">
            <a:xfrm>
              <a:off x="470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89" name="Line 105"/>
            <p:cNvSpPr>
              <a:spLocks noChangeShapeType="1"/>
            </p:cNvSpPr>
            <p:nvPr/>
          </p:nvSpPr>
          <p:spPr bwMode="auto">
            <a:xfrm>
              <a:off x="480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90" name="Line 106"/>
            <p:cNvSpPr>
              <a:spLocks noChangeShapeType="1"/>
            </p:cNvSpPr>
            <p:nvPr/>
          </p:nvSpPr>
          <p:spPr bwMode="auto">
            <a:xfrm>
              <a:off x="4896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91" name="Line 107"/>
            <p:cNvSpPr>
              <a:spLocks noChangeShapeType="1"/>
            </p:cNvSpPr>
            <p:nvPr/>
          </p:nvSpPr>
          <p:spPr bwMode="auto">
            <a:xfrm>
              <a:off x="4992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92" name="Line 108"/>
            <p:cNvSpPr>
              <a:spLocks noChangeShapeType="1"/>
            </p:cNvSpPr>
            <p:nvPr/>
          </p:nvSpPr>
          <p:spPr bwMode="auto">
            <a:xfrm>
              <a:off x="5088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93" name="Line 109"/>
            <p:cNvSpPr>
              <a:spLocks noChangeShapeType="1"/>
            </p:cNvSpPr>
            <p:nvPr/>
          </p:nvSpPr>
          <p:spPr bwMode="auto">
            <a:xfrm>
              <a:off x="518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94" name="Line 110"/>
            <p:cNvSpPr>
              <a:spLocks noChangeShapeType="1"/>
            </p:cNvSpPr>
            <p:nvPr/>
          </p:nvSpPr>
          <p:spPr bwMode="auto">
            <a:xfrm>
              <a:off x="4608" y="105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95" name="Line 111"/>
            <p:cNvSpPr>
              <a:spLocks noChangeShapeType="1"/>
            </p:cNvSpPr>
            <p:nvPr/>
          </p:nvSpPr>
          <p:spPr bwMode="auto">
            <a:xfrm>
              <a:off x="4608" y="115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96" name="Line 112"/>
            <p:cNvSpPr>
              <a:spLocks noChangeShapeType="1"/>
            </p:cNvSpPr>
            <p:nvPr/>
          </p:nvSpPr>
          <p:spPr bwMode="auto">
            <a:xfrm>
              <a:off x="4608" y="1248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497" name="Line 113"/>
            <p:cNvSpPr>
              <a:spLocks noChangeShapeType="1"/>
            </p:cNvSpPr>
            <p:nvPr/>
          </p:nvSpPr>
          <p:spPr bwMode="auto">
            <a:xfrm>
              <a:off x="528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576498" name="AutoShape 114"/>
          <p:cNvSpPr>
            <a:spLocks noChangeArrowheads="1"/>
          </p:cNvSpPr>
          <p:nvPr/>
        </p:nvSpPr>
        <p:spPr bwMode="auto">
          <a:xfrm flipH="1">
            <a:off x="7299325" y="5943600"/>
            <a:ext cx="3048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576499" name="Rectangle 115"/>
          <p:cNvSpPr>
            <a:spLocks noChangeArrowheads="1"/>
          </p:cNvSpPr>
          <p:nvPr/>
        </p:nvSpPr>
        <p:spPr bwMode="auto">
          <a:xfrm>
            <a:off x="6003925" y="2971800"/>
            <a:ext cx="1219200" cy="1524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576500" name="Rectangle 116"/>
          <p:cNvSpPr>
            <a:spLocks noChangeArrowheads="1"/>
          </p:cNvSpPr>
          <p:nvPr/>
        </p:nvSpPr>
        <p:spPr bwMode="auto">
          <a:xfrm>
            <a:off x="6003925" y="3124200"/>
            <a:ext cx="1219200" cy="1524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576501" name="Rectangle 117"/>
          <p:cNvSpPr>
            <a:spLocks noChangeArrowheads="1"/>
          </p:cNvSpPr>
          <p:nvPr/>
        </p:nvSpPr>
        <p:spPr bwMode="auto">
          <a:xfrm>
            <a:off x="6003925" y="3276600"/>
            <a:ext cx="1219200" cy="1524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12" name="Group 118"/>
          <p:cNvGrpSpPr>
            <a:grpSpLocks/>
          </p:cNvGrpSpPr>
          <p:nvPr/>
        </p:nvGrpSpPr>
        <p:grpSpPr bwMode="auto">
          <a:xfrm>
            <a:off x="6003925" y="2819400"/>
            <a:ext cx="1219200" cy="609600"/>
            <a:chOff x="2928" y="2688"/>
            <a:chExt cx="768" cy="384"/>
          </a:xfrm>
        </p:grpSpPr>
        <p:sp>
          <p:nvSpPr>
            <p:cNvPr id="2576503" name="Line 119"/>
            <p:cNvSpPr>
              <a:spLocks noChangeShapeType="1"/>
            </p:cNvSpPr>
            <p:nvPr/>
          </p:nvSpPr>
          <p:spPr bwMode="auto">
            <a:xfrm>
              <a:off x="302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504" name="Line 120"/>
            <p:cNvSpPr>
              <a:spLocks noChangeShapeType="1"/>
            </p:cNvSpPr>
            <p:nvPr/>
          </p:nvSpPr>
          <p:spPr bwMode="auto">
            <a:xfrm>
              <a:off x="312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505" name="Line 121"/>
            <p:cNvSpPr>
              <a:spLocks noChangeShapeType="1"/>
            </p:cNvSpPr>
            <p:nvPr/>
          </p:nvSpPr>
          <p:spPr bwMode="auto">
            <a:xfrm>
              <a:off x="3216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506" name="Line 122"/>
            <p:cNvSpPr>
              <a:spLocks noChangeShapeType="1"/>
            </p:cNvSpPr>
            <p:nvPr/>
          </p:nvSpPr>
          <p:spPr bwMode="auto">
            <a:xfrm>
              <a:off x="3312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507" name="Line 123"/>
            <p:cNvSpPr>
              <a:spLocks noChangeShapeType="1"/>
            </p:cNvSpPr>
            <p:nvPr/>
          </p:nvSpPr>
          <p:spPr bwMode="auto">
            <a:xfrm>
              <a:off x="3408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508" name="Line 124"/>
            <p:cNvSpPr>
              <a:spLocks noChangeShapeType="1"/>
            </p:cNvSpPr>
            <p:nvPr/>
          </p:nvSpPr>
          <p:spPr bwMode="auto">
            <a:xfrm>
              <a:off x="350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509" name="Line 125"/>
            <p:cNvSpPr>
              <a:spLocks noChangeShapeType="1"/>
            </p:cNvSpPr>
            <p:nvPr/>
          </p:nvSpPr>
          <p:spPr bwMode="auto">
            <a:xfrm>
              <a:off x="2928" y="278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510" name="Line 126"/>
            <p:cNvSpPr>
              <a:spLocks noChangeShapeType="1"/>
            </p:cNvSpPr>
            <p:nvPr/>
          </p:nvSpPr>
          <p:spPr bwMode="auto">
            <a:xfrm>
              <a:off x="2928" y="288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511" name="Line 127"/>
            <p:cNvSpPr>
              <a:spLocks noChangeShapeType="1"/>
            </p:cNvSpPr>
            <p:nvPr/>
          </p:nvSpPr>
          <p:spPr bwMode="auto">
            <a:xfrm>
              <a:off x="2928" y="29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576512" name="Line 128"/>
            <p:cNvSpPr>
              <a:spLocks noChangeShapeType="1"/>
            </p:cNvSpPr>
            <p:nvPr/>
          </p:nvSpPr>
          <p:spPr bwMode="auto">
            <a:xfrm>
              <a:off x="360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576513" name="Rectangle 129"/>
          <p:cNvSpPr>
            <a:spLocks noChangeArrowheads="1"/>
          </p:cNvSpPr>
          <p:nvPr/>
        </p:nvSpPr>
        <p:spPr bwMode="auto">
          <a:xfrm>
            <a:off x="6994525" y="4038600"/>
            <a:ext cx="152400" cy="152400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cxnSp>
        <p:nvCxnSpPr>
          <p:cNvPr id="2576514" name="AutoShape 130"/>
          <p:cNvCxnSpPr>
            <a:cxnSpLocks noChangeShapeType="1"/>
            <a:stCxn id="2576419" idx="1"/>
            <a:endCxn id="2576417" idx="3"/>
          </p:cNvCxnSpPr>
          <p:nvPr/>
        </p:nvCxnSpPr>
        <p:spPr bwMode="auto">
          <a:xfrm flipH="1">
            <a:off x="7237413" y="2895600"/>
            <a:ext cx="428625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576515" name="AutoShape 131"/>
          <p:cNvCxnSpPr>
            <a:cxnSpLocks noChangeShapeType="1"/>
            <a:stCxn id="2576419" idx="1"/>
            <a:endCxn id="2576499" idx="3"/>
          </p:cNvCxnSpPr>
          <p:nvPr/>
        </p:nvCxnSpPr>
        <p:spPr bwMode="auto">
          <a:xfrm flipH="1">
            <a:off x="7237413" y="2895600"/>
            <a:ext cx="428625" cy="1524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576516" name="AutoShape 132"/>
          <p:cNvCxnSpPr>
            <a:cxnSpLocks noChangeShapeType="1"/>
            <a:stCxn id="2576419" idx="1"/>
            <a:endCxn id="2576500" idx="3"/>
          </p:cNvCxnSpPr>
          <p:nvPr/>
        </p:nvCxnSpPr>
        <p:spPr bwMode="auto">
          <a:xfrm flipH="1">
            <a:off x="7237413" y="2895600"/>
            <a:ext cx="428625" cy="3048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576517" name="AutoShape 133"/>
          <p:cNvCxnSpPr>
            <a:cxnSpLocks noChangeShapeType="1"/>
            <a:stCxn id="2576419" idx="1"/>
            <a:endCxn id="2576501" idx="3"/>
          </p:cNvCxnSpPr>
          <p:nvPr/>
        </p:nvCxnSpPr>
        <p:spPr bwMode="auto">
          <a:xfrm flipH="1">
            <a:off x="7237413" y="2895600"/>
            <a:ext cx="428625" cy="4572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576518" name="AutoShape 134"/>
          <p:cNvCxnSpPr>
            <a:cxnSpLocks noChangeShapeType="1"/>
            <a:stCxn id="2576404" idx="1"/>
            <a:endCxn id="2576390" idx="3"/>
          </p:cNvCxnSpPr>
          <p:nvPr/>
        </p:nvCxnSpPr>
        <p:spPr bwMode="auto">
          <a:xfrm flipH="1">
            <a:off x="7085013" y="2209800"/>
            <a:ext cx="885825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2576519" name="Text Box 135"/>
          <p:cNvSpPr txBox="1">
            <a:spLocks noChangeArrowheads="1"/>
          </p:cNvSpPr>
          <p:nvPr/>
        </p:nvSpPr>
        <p:spPr bwMode="auto">
          <a:xfrm>
            <a:off x="7718425" y="4737100"/>
            <a:ext cx="685800" cy="152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000" b="1">
                <a:solidFill>
                  <a:schemeClr val="bg1"/>
                </a:solidFill>
                <a:latin typeface="Courier New" pitchFamily="49" charset="0"/>
              </a:rPr>
              <a:t>1 1 1 1 …</a:t>
            </a:r>
          </a:p>
        </p:txBody>
      </p:sp>
      <p:sp>
        <p:nvSpPr>
          <p:cNvPr id="2576520" name="Text Box 136"/>
          <p:cNvSpPr txBox="1">
            <a:spLocks noChangeArrowheads="1"/>
          </p:cNvSpPr>
          <p:nvPr/>
        </p:nvSpPr>
        <p:spPr bwMode="auto">
          <a:xfrm>
            <a:off x="6042025" y="4737100"/>
            <a:ext cx="685800" cy="152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000" b="1">
                <a:latin typeface="Courier New" pitchFamily="49" charset="0"/>
              </a:rPr>
              <a:t>1 2 3 4 …</a:t>
            </a:r>
          </a:p>
        </p:txBody>
      </p:sp>
      <p:sp>
        <p:nvSpPr>
          <p:cNvPr id="2576521" name="Rectangle 137"/>
          <p:cNvSpPr>
            <a:spLocks noChangeArrowheads="1"/>
          </p:cNvSpPr>
          <p:nvPr/>
        </p:nvSpPr>
        <p:spPr bwMode="auto">
          <a:xfrm>
            <a:off x="8289925" y="5715000"/>
            <a:ext cx="152400" cy="152400"/>
          </a:xfrm>
          <a:prstGeom prst="rect">
            <a:avLst/>
          </a:prstGeom>
          <a:solidFill>
            <a:srgbClr val="800080">
              <a:alpha val="50000"/>
            </a:srgbClr>
          </a:solidFill>
          <a:ln w="190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576522" name="Rectangle 138"/>
          <p:cNvSpPr>
            <a:spLocks noChangeArrowheads="1"/>
          </p:cNvSpPr>
          <p:nvPr/>
        </p:nvSpPr>
        <p:spPr bwMode="auto">
          <a:xfrm>
            <a:off x="6003925" y="6019800"/>
            <a:ext cx="152400" cy="152400"/>
          </a:xfrm>
          <a:prstGeom prst="rect">
            <a:avLst/>
          </a:prstGeom>
          <a:solidFill>
            <a:srgbClr val="800080">
              <a:alpha val="50000"/>
            </a:srgbClr>
          </a:solidFill>
          <a:ln w="190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cxnSp>
        <p:nvCxnSpPr>
          <p:cNvPr id="2576523" name="AutoShape 139"/>
          <p:cNvCxnSpPr>
            <a:cxnSpLocks noChangeShapeType="1"/>
            <a:stCxn id="2576521" idx="1"/>
            <a:endCxn id="2576522" idx="0"/>
          </p:cNvCxnSpPr>
          <p:nvPr/>
        </p:nvCxnSpPr>
        <p:spPr bwMode="auto">
          <a:xfrm rot="10800000" flipV="1">
            <a:off x="6080125" y="5791200"/>
            <a:ext cx="2200275" cy="21907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2576524" name="Text Box 140"/>
          <p:cNvSpPr txBox="1">
            <a:spLocks noChangeArrowheads="1"/>
          </p:cNvSpPr>
          <p:nvPr/>
        </p:nvSpPr>
        <p:spPr bwMode="auto">
          <a:xfrm>
            <a:off x="6705600" y="4114800"/>
            <a:ext cx="631825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sumB</a:t>
            </a:r>
          </a:p>
        </p:txBody>
      </p:sp>
      <p:sp>
        <p:nvSpPr>
          <p:cNvPr id="2576525" name="Text Box 141"/>
          <p:cNvSpPr txBox="1">
            <a:spLocks noChangeArrowheads="1"/>
          </p:cNvSpPr>
          <p:nvPr/>
        </p:nvSpPr>
        <p:spPr bwMode="auto">
          <a:xfrm>
            <a:off x="5562600" y="5943600"/>
            <a:ext cx="415925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A</a:t>
            </a:r>
            <a:r>
              <a:rPr lang="en-US" sz="1600" i="1" baseline="-25000">
                <a:latin typeface="Times New Roman" pitchFamily="18" charset="0"/>
              </a:rPr>
              <a:t>i,j</a:t>
            </a:r>
          </a:p>
        </p:txBody>
      </p:sp>
      <p:sp>
        <p:nvSpPr>
          <p:cNvPr id="2576526" name="Text Box 142"/>
          <p:cNvSpPr txBox="1">
            <a:spLocks noChangeArrowheads="1"/>
          </p:cNvSpPr>
          <p:nvPr/>
        </p:nvSpPr>
        <p:spPr bwMode="auto">
          <a:xfrm>
            <a:off x="7832725" y="5365750"/>
            <a:ext cx="909638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B</a:t>
            </a:r>
            <a:r>
              <a:rPr lang="en-US" sz="1600" i="1" baseline="-25000">
                <a:latin typeface="Times New Roman" pitchFamily="18" charset="0"/>
              </a:rPr>
              <a:t>X(i,j),Y(i,j)</a:t>
            </a:r>
          </a:p>
        </p:txBody>
      </p:sp>
      <p:grpSp>
        <p:nvGrpSpPr>
          <p:cNvPr id="13" name="Group 143"/>
          <p:cNvGrpSpPr>
            <a:grpSpLocks/>
          </p:cNvGrpSpPr>
          <p:nvPr/>
        </p:nvGrpSpPr>
        <p:grpSpPr bwMode="auto">
          <a:xfrm>
            <a:off x="5927725" y="1828800"/>
            <a:ext cx="3048000" cy="4572000"/>
            <a:chOff x="3840" y="1152"/>
            <a:chExt cx="1920" cy="2880"/>
          </a:xfrm>
        </p:grpSpPr>
        <p:grpSp>
          <p:nvGrpSpPr>
            <p:cNvPr id="14" name="Group 144"/>
            <p:cNvGrpSpPr>
              <a:grpSpLocks/>
            </p:cNvGrpSpPr>
            <p:nvPr/>
          </p:nvGrpSpPr>
          <p:grpSpPr bwMode="auto">
            <a:xfrm>
              <a:off x="3840" y="1152"/>
              <a:ext cx="1920" cy="480"/>
              <a:chOff x="3840" y="1152"/>
              <a:chExt cx="1920" cy="480"/>
            </a:xfrm>
          </p:grpSpPr>
          <p:grpSp>
            <p:nvGrpSpPr>
              <p:cNvPr id="15" name="Group 145"/>
              <p:cNvGrpSpPr>
                <a:grpSpLocks/>
              </p:cNvGrpSpPr>
              <p:nvPr/>
            </p:nvGrpSpPr>
            <p:grpSpPr bwMode="auto">
              <a:xfrm>
                <a:off x="3840" y="1152"/>
                <a:ext cx="864" cy="480"/>
                <a:chOff x="4032" y="912"/>
                <a:chExt cx="864" cy="480"/>
              </a:xfrm>
            </p:grpSpPr>
            <p:sp>
              <p:nvSpPr>
                <p:cNvPr id="2576530" name="Line 146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576531" name="Line 147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48"/>
              <p:cNvGrpSpPr>
                <a:grpSpLocks/>
              </p:cNvGrpSpPr>
              <p:nvPr/>
            </p:nvGrpSpPr>
            <p:grpSpPr bwMode="auto">
              <a:xfrm>
                <a:off x="4896" y="1152"/>
                <a:ext cx="864" cy="480"/>
                <a:chOff x="4032" y="912"/>
                <a:chExt cx="864" cy="480"/>
              </a:xfrm>
            </p:grpSpPr>
            <p:sp>
              <p:nvSpPr>
                <p:cNvPr id="2576533" name="Line 149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576534" name="Line 150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151"/>
            <p:cNvGrpSpPr>
              <a:grpSpLocks/>
            </p:cNvGrpSpPr>
            <p:nvPr/>
          </p:nvGrpSpPr>
          <p:grpSpPr bwMode="auto">
            <a:xfrm>
              <a:off x="3840" y="1728"/>
              <a:ext cx="1920" cy="480"/>
              <a:chOff x="3840" y="1152"/>
              <a:chExt cx="1920" cy="480"/>
            </a:xfrm>
          </p:grpSpPr>
          <p:grpSp>
            <p:nvGrpSpPr>
              <p:cNvPr id="18" name="Group 152"/>
              <p:cNvGrpSpPr>
                <a:grpSpLocks/>
              </p:cNvGrpSpPr>
              <p:nvPr/>
            </p:nvGrpSpPr>
            <p:grpSpPr bwMode="auto">
              <a:xfrm>
                <a:off x="3840" y="1152"/>
                <a:ext cx="864" cy="480"/>
                <a:chOff x="4032" y="912"/>
                <a:chExt cx="864" cy="480"/>
              </a:xfrm>
            </p:grpSpPr>
            <p:sp>
              <p:nvSpPr>
                <p:cNvPr id="2576537" name="Line 153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576538" name="Line 154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55"/>
              <p:cNvGrpSpPr>
                <a:grpSpLocks/>
              </p:cNvGrpSpPr>
              <p:nvPr/>
            </p:nvGrpSpPr>
            <p:grpSpPr bwMode="auto">
              <a:xfrm>
                <a:off x="4896" y="1152"/>
                <a:ext cx="864" cy="480"/>
                <a:chOff x="4032" y="912"/>
                <a:chExt cx="864" cy="480"/>
              </a:xfrm>
            </p:grpSpPr>
            <p:sp>
              <p:nvSpPr>
                <p:cNvPr id="2576540" name="Line 156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576541" name="Line 157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" name="Group 158"/>
            <p:cNvGrpSpPr>
              <a:grpSpLocks/>
            </p:cNvGrpSpPr>
            <p:nvPr/>
          </p:nvGrpSpPr>
          <p:grpSpPr bwMode="auto">
            <a:xfrm>
              <a:off x="4896" y="2352"/>
              <a:ext cx="864" cy="480"/>
              <a:chOff x="4032" y="912"/>
              <a:chExt cx="864" cy="480"/>
            </a:xfrm>
          </p:grpSpPr>
          <p:sp>
            <p:nvSpPr>
              <p:cNvPr id="2576543" name="Line 159"/>
              <p:cNvSpPr>
                <a:spLocks noChangeShapeType="1"/>
              </p:cNvSpPr>
              <p:nvPr/>
            </p:nvSpPr>
            <p:spPr bwMode="auto">
              <a:xfrm>
                <a:off x="4464" y="912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lIns="90488" tIns="44450" rIns="90488" bIns="44450" anchor="ctr"/>
              <a:lstStyle/>
              <a:p>
                <a:endParaRPr lang="en-US"/>
              </a:p>
            </p:txBody>
          </p:sp>
          <p:sp>
            <p:nvSpPr>
              <p:cNvPr id="2576544" name="Line 160"/>
              <p:cNvSpPr>
                <a:spLocks noChangeShapeType="1"/>
              </p:cNvSpPr>
              <p:nvPr/>
            </p:nvSpPr>
            <p:spPr bwMode="auto">
              <a:xfrm>
                <a:off x="4032" y="1152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lIns="90488" tIns="44450" rIns="90488" bIns="44450" anchor="ctr"/>
              <a:lstStyle/>
              <a:p>
                <a:endParaRPr lang="en-US"/>
              </a:p>
            </p:txBody>
          </p:sp>
        </p:grpSp>
        <p:grpSp>
          <p:nvGrpSpPr>
            <p:cNvPr id="21" name="Group 161"/>
            <p:cNvGrpSpPr>
              <a:grpSpLocks/>
            </p:cNvGrpSpPr>
            <p:nvPr/>
          </p:nvGrpSpPr>
          <p:grpSpPr bwMode="auto">
            <a:xfrm>
              <a:off x="3840" y="2928"/>
              <a:ext cx="1920" cy="480"/>
              <a:chOff x="3840" y="1152"/>
              <a:chExt cx="1920" cy="480"/>
            </a:xfrm>
          </p:grpSpPr>
          <p:grpSp>
            <p:nvGrpSpPr>
              <p:cNvPr id="22" name="Group 162"/>
              <p:cNvGrpSpPr>
                <a:grpSpLocks/>
              </p:cNvGrpSpPr>
              <p:nvPr/>
            </p:nvGrpSpPr>
            <p:grpSpPr bwMode="auto">
              <a:xfrm>
                <a:off x="3840" y="1152"/>
                <a:ext cx="864" cy="480"/>
                <a:chOff x="4032" y="912"/>
                <a:chExt cx="864" cy="480"/>
              </a:xfrm>
            </p:grpSpPr>
            <p:sp>
              <p:nvSpPr>
                <p:cNvPr id="2576547" name="Line 163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576548" name="Line 164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65"/>
              <p:cNvGrpSpPr>
                <a:grpSpLocks/>
              </p:cNvGrpSpPr>
              <p:nvPr/>
            </p:nvGrpSpPr>
            <p:grpSpPr bwMode="auto">
              <a:xfrm>
                <a:off x="4896" y="1152"/>
                <a:ext cx="864" cy="480"/>
                <a:chOff x="4032" y="912"/>
                <a:chExt cx="864" cy="480"/>
              </a:xfrm>
            </p:grpSpPr>
            <p:sp>
              <p:nvSpPr>
                <p:cNvPr id="2576550" name="Line 166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576551" name="Line 167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168"/>
            <p:cNvGrpSpPr>
              <a:grpSpLocks/>
            </p:cNvGrpSpPr>
            <p:nvPr/>
          </p:nvGrpSpPr>
          <p:grpSpPr bwMode="auto">
            <a:xfrm>
              <a:off x="3840" y="3552"/>
              <a:ext cx="1920" cy="480"/>
              <a:chOff x="3840" y="1152"/>
              <a:chExt cx="1920" cy="480"/>
            </a:xfrm>
          </p:grpSpPr>
          <p:grpSp>
            <p:nvGrpSpPr>
              <p:cNvPr id="25" name="Group 169"/>
              <p:cNvGrpSpPr>
                <a:grpSpLocks/>
              </p:cNvGrpSpPr>
              <p:nvPr/>
            </p:nvGrpSpPr>
            <p:grpSpPr bwMode="auto">
              <a:xfrm>
                <a:off x="3840" y="1152"/>
                <a:ext cx="864" cy="480"/>
                <a:chOff x="4032" y="912"/>
                <a:chExt cx="864" cy="480"/>
              </a:xfrm>
            </p:grpSpPr>
            <p:sp>
              <p:nvSpPr>
                <p:cNvPr id="2576554" name="Line 170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576555" name="Line 171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172"/>
              <p:cNvGrpSpPr>
                <a:grpSpLocks/>
              </p:cNvGrpSpPr>
              <p:nvPr/>
            </p:nvGrpSpPr>
            <p:grpSpPr bwMode="auto">
              <a:xfrm>
                <a:off x="4896" y="1152"/>
                <a:ext cx="864" cy="480"/>
                <a:chOff x="4032" y="912"/>
                <a:chExt cx="864" cy="480"/>
              </a:xfrm>
            </p:grpSpPr>
            <p:sp>
              <p:nvSpPr>
                <p:cNvPr id="2576557" name="Line 173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576558" name="Line 174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" y="466725"/>
            <a:ext cx="8931275" cy="514350"/>
          </a:xfrm>
        </p:spPr>
        <p:txBody>
          <a:bodyPr/>
          <a:lstStyle/>
          <a:p>
            <a:r>
              <a:rPr lang="en-US"/>
              <a:t>ZPL Concepts: Syntactic Performance Model</a:t>
            </a:r>
          </a:p>
        </p:txBody>
      </p:sp>
      <p:sp>
        <p:nvSpPr>
          <p:cNvPr id="263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7993063" cy="4902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>
                <a:solidFill>
                  <a:schemeClr val="bg1"/>
                </a:solidFill>
              </a:rPr>
              <a:t>array operators: </a:t>
            </a:r>
            <a:r>
              <a:rPr lang="en-US">
                <a:solidFill>
                  <a:schemeClr val="bg1"/>
                </a:solidFill>
              </a:rPr>
              <a:t>describe nontrivial array indexing</a:t>
            </a:r>
          </a:p>
          <a:p>
            <a:pPr lvl="1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translation via </a:t>
            </a:r>
            <a:r>
              <a:rPr lang="en-US" sz="2400" i="1">
                <a:solidFill>
                  <a:schemeClr val="bg1"/>
                </a:solidFill>
              </a:rPr>
              <a:t>at operator</a:t>
            </a:r>
            <a:r>
              <a:rPr lang="en-US" sz="2400">
                <a:solidFill>
                  <a:schemeClr val="bg1"/>
                </a:solidFill>
              </a:rPr>
              <a:t> (</a:t>
            </a:r>
            <a:r>
              <a:rPr lang="en-US" sz="2400">
                <a:solidFill>
                  <a:schemeClr val="bg1"/>
                </a:solidFill>
                <a:latin typeface="Courier New" pitchFamily="49" charset="0"/>
              </a:rPr>
              <a:t>@</a:t>
            </a:r>
            <a:r>
              <a:rPr lang="en-US" sz="2400">
                <a:solidFill>
                  <a:schemeClr val="bg1"/>
                </a:solidFill>
              </a:rPr>
              <a:t>)</a:t>
            </a:r>
          </a:p>
          <a:p>
            <a:pPr lvl="1">
              <a:buFontTx/>
              <a:buNone/>
            </a:pPr>
            <a:r>
              <a:rPr lang="en-US">
                <a:latin typeface="Courier New" pitchFamily="49" charset="0"/>
              </a:rPr>
              <a:t>	[InnerR] A = B@[0,1];</a:t>
            </a:r>
          </a:p>
          <a:p>
            <a:pPr lvl="1">
              <a:buFontTx/>
              <a:buNone/>
            </a:pPr>
            <a:endParaRPr lang="en-US" sz="1800"/>
          </a:p>
          <a:p>
            <a:pPr lvl="1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replication via </a:t>
            </a:r>
            <a:r>
              <a:rPr lang="en-US" sz="2400" i="1">
                <a:solidFill>
                  <a:schemeClr val="bg1"/>
                </a:solidFill>
              </a:rPr>
              <a:t>flood operator</a:t>
            </a:r>
            <a:r>
              <a:rPr lang="en-US" sz="2400">
                <a:solidFill>
                  <a:schemeClr val="bg1"/>
                </a:solidFill>
              </a:rPr>
              <a:t> (</a:t>
            </a:r>
            <a:r>
              <a:rPr lang="en-US" sz="2400">
                <a:solidFill>
                  <a:schemeClr val="bg1"/>
                </a:solidFill>
                <a:latin typeface="Courier New" pitchFamily="49" charset="0"/>
              </a:rPr>
              <a:t>&gt;&gt;</a:t>
            </a:r>
            <a:r>
              <a:rPr lang="en-US" sz="2400">
                <a:solidFill>
                  <a:schemeClr val="bg1"/>
                </a:solidFill>
              </a:rPr>
              <a:t>)</a:t>
            </a:r>
          </a:p>
          <a:p>
            <a:pPr lvl="1">
              <a:buFontTx/>
              <a:buNone/>
            </a:pPr>
            <a:r>
              <a:rPr lang="en-US">
                <a:latin typeface="Courier New" pitchFamily="49" charset="0"/>
              </a:rPr>
              <a:t>	[R] A = &gt;&gt;[1, 1..n] B;</a:t>
            </a:r>
          </a:p>
          <a:p>
            <a:pPr lvl="1">
              <a:buFontTx/>
              <a:buNone/>
            </a:pPr>
            <a:endParaRPr lang="en-US" sz="1800"/>
          </a:p>
          <a:p>
            <a:pPr lvl="1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reduction via </a:t>
            </a:r>
            <a:r>
              <a:rPr lang="en-US" sz="2400" i="1">
                <a:solidFill>
                  <a:schemeClr val="bg1"/>
                </a:solidFill>
              </a:rPr>
              <a:t>reduction operator</a:t>
            </a:r>
            <a:r>
              <a:rPr lang="en-US" sz="2400">
                <a:solidFill>
                  <a:schemeClr val="bg1"/>
                </a:solidFill>
              </a:rPr>
              <a:t> (</a:t>
            </a:r>
            <a:r>
              <a:rPr lang="en-US" sz="2400" i="1">
                <a:solidFill>
                  <a:schemeClr val="bg1"/>
                </a:solidFill>
              </a:rPr>
              <a:t>op</a:t>
            </a:r>
            <a:r>
              <a:rPr lang="en-US" sz="2400">
                <a:solidFill>
                  <a:schemeClr val="bg1"/>
                </a:solidFill>
                <a:latin typeface="Courier New" pitchFamily="49" charset="0"/>
              </a:rPr>
              <a:t>&lt;&lt;</a:t>
            </a:r>
            <a:r>
              <a:rPr lang="en-US" sz="2400">
                <a:solidFill>
                  <a:schemeClr val="bg1"/>
                </a:solidFill>
              </a:rPr>
              <a:t>)</a:t>
            </a:r>
          </a:p>
          <a:p>
            <a:pPr lvl="1">
              <a:buFontTx/>
              <a:buNone/>
            </a:pPr>
            <a:r>
              <a:rPr lang="en-US">
                <a:latin typeface="Courier New" pitchFamily="49" charset="0"/>
              </a:rPr>
              <a:t>	[R] sumB = +&lt;&lt; B;</a:t>
            </a:r>
          </a:p>
          <a:p>
            <a:pPr lvl="1">
              <a:buFontTx/>
              <a:buNone/>
            </a:pPr>
            <a:endParaRPr lang="en-US" sz="1800"/>
          </a:p>
          <a:p>
            <a:pPr lvl="1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parallel prefix via </a:t>
            </a:r>
            <a:r>
              <a:rPr lang="en-US" sz="2400" i="1">
                <a:solidFill>
                  <a:schemeClr val="bg1"/>
                </a:solidFill>
              </a:rPr>
              <a:t>scan operator</a:t>
            </a:r>
            <a:r>
              <a:rPr lang="en-US" sz="2400">
                <a:solidFill>
                  <a:schemeClr val="bg1"/>
                </a:solidFill>
              </a:rPr>
              <a:t> (</a:t>
            </a:r>
            <a:r>
              <a:rPr lang="en-US" sz="2400" i="1">
                <a:solidFill>
                  <a:schemeClr val="bg1"/>
                </a:solidFill>
              </a:rPr>
              <a:t>op</a:t>
            </a:r>
            <a:r>
              <a:rPr lang="en-US" sz="2400">
                <a:solidFill>
                  <a:schemeClr val="bg1"/>
                </a:solidFill>
                <a:latin typeface="Courier New" pitchFamily="49" charset="0"/>
              </a:rPr>
              <a:t>||</a:t>
            </a:r>
            <a:r>
              <a:rPr lang="en-US" sz="2400">
                <a:solidFill>
                  <a:schemeClr val="bg1"/>
                </a:solidFill>
              </a:rPr>
              <a:t>)</a:t>
            </a:r>
          </a:p>
          <a:p>
            <a:pPr lvl="1">
              <a:buFontTx/>
              <a:buNone/>
            </a:pPr>
            <a:r>
              <a:rPr lang="en-US">
                <a:latin typeface="Courier New" pitchFamily="49" charset="0"/>
              </a:rPr>
              <a:t>	[R] A = +|| B;</a:t>
            </a:r>
          </a:p>
          <a:p>
            <a:pPr lvl="1">
              <a:buFontTx/>
              <a:buNone/>
            </a:pPr>
            <a:endParaRPr lang="en-US" sz="1800"/>
          </a:p>
          <a:p>
            <a:pPr lvl="1">
              <a:buFontTx/>
              <a:buNone/>
            </a:pPr>
            <a:r>
              <a:rPr lang="en-US" sz="2400">
                <a:solidFill>
                  <a:schemeClr val="bg1"/>
                </a:solidFill>
              </a:rPr>
              <a:t>arbitrary indexing via </a:t>
            </a:r>
            <a:r>
              <a:rPr lang="en-US" sz="2400" i="1">
                <a:solidFill>
                  <a:schemeClr val="bg1"/>
                </a:solidFill>
              </a:rPr>
              <a:t>remap operator</a:t>
            </a:r>
            <a:r>
              <a:rPr lang="en-US" sz="2400">
                <a:solidFill>
                  <a:schemeClr val="bg1"/>
                </a:solidFill>
              </a:rPr>
              <a:t> (</a:t>
            </a:r>
            <a:r>
              <a:rPr lang="en-US" sz="2400">
                <a:solidFill>
                  <a:schemeClr val="bg1"/>
                </a:solidFill>
                <a:latin typeface="Courier New" pitchFamily="49" charset="0"/>
              </a:rPr>
              <a:t>#</a:t>
            </a:r>
            <a:r>
              <a:rPr lang="en-US" sz="2400">
                <a:solidFill>
                  <a:schemeClr val="bg1"/>
                </a:solidFill>
              </a:rPr>
              <a:t>)</a:t>
            </a:r>
          </a:p>
          <a:p>
            <a:pPr lvl="1">
              <a:buFontTx/>
              <a:buNone/>
            </a:pPr>
            <a:r>
              <a:rPr lang="en-US">
                <a:latin typeface="Courier New" pitchFamily="49" charset="0"/>
              </a:rPr>
              <a:t>	[R] A = B#[X,Y];</a:t>
            </a:r>
            <a:endParaRPr lang="en-US" sz="2400"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03925" y="1905000"/>
            <a:ext cx="1219200" cy="609600"/>
            <a:chOff x="3840" y="1392"/>
            <a:chExt cx="768" cy="384"/>
          </a:xfrm>
        </p:grpSpPr>
        <p:sp>
          <p:nvSpPr>
            <p:cNvPr id="2637829" name="Rectangle 5"/>
            <p:cNvSpPr>
              <a:spLocks noChangeArrowheads="1"/>
            </p:cNvSpPr>
            <p:nvPr/>
          </p:nvSpPr>
          <p:spPr bwMode="auto">
            <a:xfrm>
              <a:off x="3840" y="1392"/>
              <a:ext cx="768" cy="38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2637830" name="Rectangle 6"/>
            <p:cNvSpPr>
              <a:spLocks noChangeArrowheads="1"/>
            </p:cNvSpPr>
            <p:nvPr/>
          </p:nvSpPr>
          <p:spPr bwMode="auto">
            <a:xfrm>
              <a:off x="3936" y="1488"/>
              <a:ext cx="576" cy="192"/>
            </a:xfrm>
            <a:prstGeom prst="rect">
              <a:avLst/>
            </a:prstGeom>
            <a:solidFill>
              <a:srgbClr val="FF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840" y="1392"/>
              <a:ext cx="768" cy="384"/>
              <a:chOff x="2928" y="2688"/>
              <a:chExt cx="768" cy="384"/>
            </a:xfrm>
          </p:grpSpPr>
          <p:sp>
            <p:nvSpPr>
              <p:cNvPr id="2637832" name="Line 8"/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33" name="Line 9"/>
              <p:cNvSpPr>
                <a:spLocks noChangeShapeType="1"/>
              </p:cNvSpPr>
              <p:nvPr/>
            </p:nvSpPr>
            <p:spPr bwMode="auto">
              <a:xfrm>
                <a:off x="3120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34" name="Line 10"/>
              <p:cNvSpPr>
                <a:spLocks noChangeShapeType="1"/>
              </p:cNvSpPr>
              <p:nvPr/>
            </p:nvSpPr>
            <p:spPr bwMode="auto">
              <a:xfrm>
                <a:off x="3216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35" name="Line 11"/>
              <p:cNvSpPr>
                <a:spLocks noChangeShapeType="1"/>
              </p:cNvSpPr>
              <p:nvPr/>
            </p:nvSpPr>
            <p:spPr bwMode="auto">
              <a:xfrm>
                <a:off x="3312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36" name="Line 12"/>
              <p:cNvSpPr>
                <a:spLocks noChangeShapeType="1"/>
              </p:cNvSpPr>
              <p:nvPr/>
            </p:nvSpPr>
            <p:spPr bwMode="auto">
              <a:xfrm>
                <a:off x="3408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37" name="Line 13"/>
              <p:cNvSpPr>
                <a:spLocks noChangeShapeType="1"/>
              </p:cNvSpPr>
              <p:nvPr/>
            </p:nvSpPr>
            <p:spPr bwMode="auto">
              <a:xfrm>
                <a:off x="3504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38" name="Line 14"/>
              <p:cNvSpPr>
                <a:spLocks noChangeShapeType="1"/>
              </p:cNvSpPr>
              <p:nvPr/>
            </p:nvSpPr>
            <p:spPr bwMode="auto">
              <a:xfrm>
                <a:off x="2928" y="2784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39" name="Line 15"/>
              <p:cNvSpPr>
                <a:spLocks noChangeShapeType="1"/>
              </p:cNvSpPr>
              <p:nvPr/>
            </p:nvSpPr>
            <p:spPr bwMode="auto">
              <a:xfrm>
                <a:off x="2928" y="288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40" name="Line 16"/>
              <p:cNvSpPr>
                <a:spLocks noChangeShapeType="1"/>
              </p:cNvSpPr>
              <p:nvPr/>
            </p:nvSpPr>
            <p:spPr bwMode="auto">
              <a:xfrm>
                <a:off x="2928" y="297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41" name="Line 17"/>
              <p:cNvSpPr>
                <a:spLocks noChangeShapeType="1"/>
              </p:cNvSpPr>
              <p:nvPr/>
            </p:nvSpPr>
            <p:spPr bwMode="auto">
              <a:xfrm>
                <a:off x="3600" y="2688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680325" y="1905000"/>
            <a:ext cx="1219200" cy="609600"/>
            <a:chOff x="4608" y="960"/>
            <a:chExt cx="768" cy="384"/>
          </a:xfrm>
        </p:grpSpPr>
        <p:sp>
          <p:nvSpPr>
            <p:cNvPr id="2637843" name="Rectangle 19"/>
            <p:cNvSpPr>
              <a:spLocks noChangeArrowheads="1"/>
            </p:cNvSpPr>
            <p:nvPr/>
          </p:nvSpPr>
          <p:spPr bwMode="auto">
            <a:xfrm>
              <a:off x="4608" y="960"/>
              <a:ext cx="768" cy="384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488" tIns="44450" rIns="90488" bIns="44450" anchor="ctr">
              <a:spAutoFit/>
            </a:bodyPr>
            <a:lstStyle/>
            <a:p>
              <a:endParaRPr lang="en-US"/>
            </a:p>
          </p:txBody>
        </p:sp>
        <p:sp>
          <p:nvSpPr>
            <p:cNvPr id="2637844" name="Rectangle 20"/>
            <p:cNvSpPr>
              <a:spLocks noChangeArrowheads="1"/>
            </p:cNvSpPr>
            <p:nvPr/>
          </p:nvSpPr>
          <p:spPr bwMode="auto">
            <a:xfrm>
              <a:off x="4800" y="1056"/>
              <a:ext cx="576" cy="192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608" y="960"/>
              <a:ext cx="768" cy="384"/>
              <a:chOff x="4608" y="960"/>
              <a:chExt cx="768" cy="384"/>
            </a:xfrm>
          </p:grpSpPr>
          <p:sp>
            <p:nvSpPr>
              <p:cNvPr id="2637846" name="Line 22"/>
              <p:cNvSpPr>
                <a:spLocks noChangeShapeType="1"/>
              </p:cNvSpPr>
              <p:nvPr/>
            </p:nvSpPr>
            <p:spPr bwMode="auto">
              <a:xfrm>
                <a:off x="4704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47" name="Line 23"/>
              <p:cNvSpPr>
                <a:spLocks noChangeShapeType="1"/>
              </p:cNvSpPr>
              <p:nvPr/>
            </p:nvSpPr>
            <p:spPr bwMode="auto">
              <a:xfrm>
                <a:off x="4800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48" name="Line 24"/>
              <p:cNvSpPr>
                <a:spLocks noChangeShapeType="1"/>
              </p:cNvSpPr>
              <p:nvPr/>
            </p:nvSpPr>
            <p:spPr bwMode="auto">
              <a:xfrm>
                <a:off x="4896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49" name="Line 25"/>
              <p:cNvSpPr>
                <a:spLocks noChangeShapeType="1"/>
              </p:cNvSpPr>
              <p:nvPr/>
            </p:nvSpPr>
            <p:spPr bwMode="auto">
              <a:xfrm>
                <a:off x="4992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50" name="Line 26"/>
              <p:cNvSpPr>
                <a:spLocks noChangeShapeType="1"/>
              </p:cNvSpPr>
              <p:nvPr/>
            </p:nvSpPr>
            <p:spPr bwMode="auto">
              <a:xfrm>
                <a:off x="5088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51" name="Line 27"/>
              <p:cNvSpPr>
                <a:spLocks noChangeShapeType="1"/>
              </p:cNvSpPr>
              <p:nvPr/>
            </p:nvSpPr>
            <p:spPr bwMode="auto">
              <a:xfrm>
                <a:off x="5184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52" name="Line 28"/>
              <p:cNvSpPr>
                <a:spLocks noChangeShapeType="1"/>
              </p:cNvSpPr>
              <p:nvPr/>
            </p:nvSpPr>
            <p:spPr bwMode="auto">
              <a:xfrm>
                <a:off x="4608" y="105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53" name="Line 29"/>
              <p:cNvSpPr>
                <a:spLocks noChangeShapeType="1"/>
              </p:cNvSpPr>
              <p:nvPr/>
            </p:nvSpPr>
            <p:spPr bwMode="auto">
              <a:xfrm>
                <a:off x="4608" y="1152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54" name="Line 30"/>
              <p:cNvSpPr>
                <a:spLocks noChangeShapeType="1"/>
              </p:cNvSpPr>
              <p:nvPr/>
            </p:nvSpPr>
            <p:spPr bwMode="auto">
              <a:xfrm>
                <a:off x="4608" y="1248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37855" name="Line 31"/>
              <p:cNvSpPr>
                <a:spLocks noChangeShapeType="1"/>
              </p:cNvSpPr>
              <p:nvPr/>
            </p:nvSpPr>
            <p:spPr bwMode="auto">
              <a:xfrm>
                <a:off x="5280" y="960"/>
                <a:ext cx="0" cy="3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637856" name="Rectangle 32"/>
          <p:cNvSpPr>
            <a:spLocks noChangeArrowheads="1"/>
          </p:cNvSpPr>
          <p:nvPr/>
        </p:nvSpPr>
        <p:spPr bwMode="auto">
          <a:xfrm>
            <a:off x="6003925" y="2819400"/>
            <a:ext cx="1219200" cy="6096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637857" name="Rectangle 33"/>
          <p:cNvSpPr>
            <a:spLocks noChangeArrowheads="1"/>
          </p:cNvSpPr>
          <p:nvPr/>
        </p:nvSpPr>
        <p:spPr bwMode="auto">
          <a:xfrm>
            <a:off x="6003925" y="2819400"/>
            <a:ext cx="1219200" cy="1524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637858" name="Rectangle 34"/>
          <p:cNvSpPr>
            <a:spLocks noChangeArrowheads="1"/>
          </p:cNvSpPr>
          <p:nvPr/>
        </p:nvSpPr>
        <p:spPr bwMode="auto">
          <a:xfrm>
            <a:off x="7680325" y="2819400"/>
            <a:ext cx="1219200" cy="60960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637859" name="Rectangle 35"/>
          <p:cNvSpPr>
            <a:spLocks noChangeArrowheads="1"/>
          </p:cNvSpPr>
          <p:nvPr/>
        </p:nvSpPr>
        <p:spPr bwMode="auto">
          <a:xfrm>
            <a:off x="7680325" y="2819400"/>
            <a:ext cx="1219200" cy="152400"/>
          </a:xfrm>
          <a:prstGeom prst="rect">
            <a:avLst/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7680325" y="2819400"/>
            <a:ext cx="1219200" cy="609600"/>
            <a:chOff x="4608" y="960"/>
            <a:chExt cx="768" cy="384"/>
          </a:xfrm>
        </p:grpSpPr>
        <p:sp>
          <p:nvSpPr>
            <p:cNvPr id="2637861" name="Line 37"/>
            <p:cNvSpPr>
              <a:spLocks noChangeShapeType="1"/>
            </p:cNvSpPr>
            <p:nvPr/>
          </p:nvSpPr>
          <p:spPr bwMode="auto">
            <a:xfrm>
              <a:off x="470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62" name="Line 38"/>
            <p:cNvSpPr>
              <a:spLocks noChangeShapeType="1"/>
            </p:cNvSpPr>
            <p:nvPr/>
          </p:nvSpPr>
          <p:spPr bwMode="auto">
            <a:xfrm>
              <a:off x="480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63" name="Line 39"/>
            <p:cNvSpPr>
              <a:spLocks noChangeShapeType="1"/>
            </p:cNvSpPr>
            <p:nvPr/>
          </p:nvSpPr>
          <p:spPr bwMode="auto">
            <a:xfrm>
              <a:off x="4896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64" name="Line 40"/>
            <p:cNvSpPr>
              <a:spLocks noChangeShapeType="1"/>
            </p:cNvSpPr>
            <p:nvPr/>
          </p:nvSpPr>
          <p:spPr bwMode="auto">
            <a:xfrm>
              <a:off x="4992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65" name="Line 41"/>
            <p:cNvSpPr>
              <a:spLocks noChangeShapeType="1"/>
            </p:cNvSpPr>
            <p:nvPr/>
          </p:nvSpPr>
          <p:spPr bwMode="auto">
            <a:xfrm>
              <a:off x="5088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66" name="Line 42"/>
            <p:cNvSpPr>
              <a:spLocks noChangeShapeType="1"/>
            </p:cNvSpPr>
            <p:nvPr/>
          </p:nvSpPr>
          <p:spPr bwMode="auto">
            <a:xfrm>
              <a:off x="518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67" name="Line 43"/>
            <p:cNvSpPr>
              <a:spLocks noChangeShapeType="1"/>
            </p:cNvSpPr>
            <p:nvPr/>
          </p:nvSpPr>
          <p:spPr bwMode="auto">
            <a:xfrm>
              <a:off x="4608" y="105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68" name="Line 44"/>
            <p:cNvSpPr>
              <a:spLocks noChangeShapeType="1"/>
            </p:cNvSpPr>
            <p:nvPr/>
          </p:nvSpPr>
          <p:spPr bwMode="auto">
            <a:xfrm>
              <a:off x="4608" y="115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69" name="Line 45"/>
            <p:cNvSpPr>
              <a:spLocks noChangeShapeType="1"/>
            </p:cNvSpPr>
            <p:nvPr/>
          </p:nvSpPr>
          <p:spPr bwMode="auto">
            <a:xfrm>
              <a:off x="4608" y="1248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70" name="Line 46"/>
            <p:cNvSpPr>
              <a:spLocks noChangeShapeType="1"/>
            </p:cNvSpPr>
            <p:nvPr/>
          </p:nvSpPr>
          <p:spPr bwMode="auto">
            <a:xfrm>
              <a:off x="528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637871" name="Rectangle 47"/>
          <p:cNvSpPr>
            <a:spLocks noChangeArrowheads="1"/>
          </p:cNvSpPr>
          <p:nvPr/>
        </p:nvSpPr>
        <p:spPr bwMode="auto">
          <a:xfrm>
            <a:off x="7680325" y="3810000"/>
            <a:ext cx="12192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637872" name="Rectangle 48"/>
          <p:cNvSpPr>
            <a:spLocks noChangeArrowheads="1"/>
          </p:cNvSpPr>
          <p:nvPr/>
        </p:nvSpPr>
        <p:spPr bwMode="auto">
          <a:xfrm>
            <a:off x="7680325" y="3810000"/>
            <a:ext cx="1219200" cy="609600"/>
          </a:xfrm>
          <a:prstGeom prst="rect">
            <a:avLst/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7680325" y="3810000"/>
            <a:ext cx="1219200" cy="609600"/>
            <a:chOff x="4608" y="960"/>
            <a:chExt cx="768" cy="384"/>
          </a:xfrm>
        </p:grpSpPr>
        <p:sp>
          <p:nvSpPr>
            <p:cNvPr id="2637874" name="Line 50"/>
            <p:cNvSpPr>
              <a:spLocks noChangeShapeType="1"/>
            </p:cNvSpPr>
            <p:nvPr/>
          </p:nvSpPr>
          <p:spPr bwMode="auto">
            <a:xfrm>
              <a:off x="470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75" name="Line 51"/>
            <p:cNvSpPr>
              <a:spLocks noChangeShapeType="1"/>
            </p:cNvSpPr>
            <p:nvPr/>
          </p:nvSpPr>
          <p:spPr bwMode="auto">
            <a:xfrm>
              <a:off x="480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76" name="Line 52"/>
            <p:cNvSpPr>
              <a:spLocks noChangeShapeType="1"/>
            </p:cNvSpPr>
            <p:nvPr/>
          </p:nvSpPr>
          <p:spPr bwMode="auto">
            <a:xfrm>
              <a:off x="4896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77" name="Line 53"/>
            <p:cNvSpPr>
              <a:spLocks noChangeShapeType="1"/>
            </p:cNvSpPr>
            <p:nvPr/>
          </p:nvSpPr>
          <p:spPr bwMode="auto">
            <a:xfrm>
              <a:off x="4992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78" name="Line 54"/>
            <p:cNvSpPr>
              <a:spLocks noChangeShapeType="1"/>
            </p:cNvSpPr>
            <p:nvPr/>
          </p:nvSpPr>
          <p:spPr bwMode="auto">
            <a:xfrm>
              <a:off x="5088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79" name="Line 55"/>
            <p:cNvSpPr>
              <a:spLocks noChangeShapeType="1"/>
            </p:cNvSpPr>
            <p:nvPr/>
          </p:nvSpPr>
          <p:spPr bwMode="auto">
            <a:xfrm>
              <a:off x="518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80" name="Line 56"/>
            <p:cNvSpPr>
              <a:spLocks noChangeShapeType="1"/>
            </p:cNvSpPr>
            <p:nvPr/>
          </p:nvSpPr>
          <p:spPr bwMode="auto">
            <a:xfrm>
              <a:off x="4608" y="105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81" name="Line 57"/>
            <p:cNvSpPr>
              <a:spLocks noChangeShapeType="1"/>
            </p:cNvSpPr>
            <p:nvPr/>
          </p:nvSpPr>
          <p:spPr bwMode="auto">
            <a:xfrm>
              <a:off x="4608" y="115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82" name="Line 58"/>
            <p:cNvSpPr>
              <a:spLocks noChangeShapeType="1"/>
            </p:cNvSpPr>
            <p:nvPr/>
          </p:nvSpPr>
          <p:spPr bwMode="auto">
            <a:xfrm>
              <a:off x="4608" y="1248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83" name="Line 59"/>
            <p:cNvSpPr>
              <a:spLocks noChangeShapeType="1"/>
            </p:cNvSpPr>
            <p:nvPr/>
          </p:nvSpPr>
          <p:spPr bwMode="auto">
            <a:xfrm>
              <a:off x="528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637884" name="AutoShape 60"/>
          <p:cNvSpPr>
            <a:spLocks noChangeArrowheads="1"/>
          </p:cNvSpPr>
          <p:nvPr/>
        </p:nvSpPr>
        <p:spPr bwMode="auto">
          <a:xfrm flipH="1">
            <a:off x="7223125" y="3962400"/>
            <a:ext cx="381000" cy="304800"/>
          </a:xfrm>
          <a:custGeom>
            <a:avLst/>
            <a:gdLst>
              <a:gd name="G0" fmla="+- 13410 0 0"/>
              <a:gd name="G1" fmla="+- 3824 0 0"/>
              <a:gd name="G2" fmla="+- 21600 0 3824"/>
              <a:gd name="G3" fmla="+- 10800 0 3824"/>
              <a:gd name="G4" fmla="+- 21600 0 13410"/>
              <a:gd name="G5" fmla="*/ G4 G3 10800"/>
              <a:gd name="G6" fmla="+- 21600 0 G5"/>
              <a:gd name="T0" fmla="*/ 13410 w 21600"/>
              <a:gd name="T1" fmla="*/ 0 h 21600"/>
              <a:gd name="T2" fmla="*/ 0 w 21600"/>
              <a:gd name="T3" fmla="*/ 10800 h 21600"/>
              <a:gd name="T4" fmla="*/ 1341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3410" y="0"/>
                </a:moveTo>
                <a:lnTo>
                  <a:pt x="13410" y="3824"/>
                </a:lnTo>
                <a:lnTo>
                  <a:pt x="3375" y="3824"/>
                </a:lnTo>
                <a:lnTo>
                  <a:pt x="3375" y="17776"/>
                </a:lnTo>
                <a:lnTo>
                  <a:pt x="13410" y="17776"/>
                </a:lnTo>
                <a:lnTo>
                  <a:pt x="1341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824"/>
                </a:moveTo>
                <a:lnTo>
                  <a:pt x="1350" y="17776"/>
                </a:lnTo>
                <a:lnTo>
                  <a:pt x="2700" y="17776"/>
                </a:lnTo>
                <a:lnTo>
                  <a:pt x="2700" y="3824"/>
                </a:lnTo>
                <a:close/>
              </a:path>
              <a:path w="21600" h="21600">
                <a:moveTo>
                  <a:pt x="0" y="3824"/>
                </a:moveTo>
                <a:lnTo>
                  <a:pt x="0" y="17776"/>
                </a:lnTo>
                <a:lnTo>
                  <a:pt x="675" y="17776"/>
                </a:lnTo>
                <a:lnTo>
                  <a:pt x="675" y="3824"/>
                </a:lnTo>
                <a:close/>
              </a:path>
            </a:pathLst>
          </a:cu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r>
              <a:rPr lang="en-US" sz="16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2637885" name="Rectangle 61"/>
          <p:cNvSpPr>
            <a:spLocks noChangeArrowheads="1"/>
          </p:cNvSpPr>
          <p:nvPr/>
        </p:nvSpPr>
        <p:spPr bwMode="auto">
          <a:xfrm>
            <a:off x="6003925" y="4724400"/>
            <a:ext cx="1219200" cy="6096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637886" name="Rectangle 62"/>
          <p:cNvSpPr>
            <a:spLocks noChangeArrowheads="1"/>
          </p:cNvSpPr>
          <p:nvPr/>
        </p:nvSpPr>
        <p:spPr bwMode="auto">
          <a:xfrm>
            <a:off x="6003925" y="4724400"/>
            <a:ext cx="1219200" cy="6096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6003925" y="4724400"/>
            <a:ext cx="1219200" cy="609600"/>
            <a:chOff x="2928" y="2688"/>
            <a:chExt cx="768" cy="384"/>
          </a:xfrm>
        </p:grpSpPr>
        <p:sp>
          <p:nvSpPr>
            <p:cNvPr id="2637888" name="Line 64"/>
            <p:cNvSpPr>
              <a:spLocks noChangeShapeType="1"/>
            </p:cNvSpPr>
            <p:nvPr/>
          </p:nvSpPr>
          <p:spPr bwMode="auto">
            <a:xfrm>
              <a:off x="302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89" name="Line 65"/>
            <p:cNvSpPr>
              <a:spLocks noChangeShapeType="1"/>
            </p:cNvSpPr>
            <p:nvPr/>
          </p:nvSpPr>
          <p:spPr bwMode="auto">
            <a:xfrm>
              <a:off x="312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90" name="Line 66"/>
            <p:cNvSpPr>
              <a:spLocks noChangeShapeType="1"/>
            </p:cNvSpPr>
            <p:nvPr/>
          </p:nvSpPr>
          <p:spPr bwMode="auto">
            <a:xfrm>
              <a:off x="3216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91" name="Line 67"/>
            <p:cNvSpPr>
              <a:spLocks noChangeShapeType="1"/>
            </p:cNvSpPr>
            <p:nvPr/>
          </p:nvSpPr>
          <p:spPr bwMode="auto">
            <a:xfrm>
              <a:off x="3312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92" name="Line 68"/>
            <p:cNvSpPr>
              <a:spLocks noChangeShapeType="1"/>
            </p:cNvSpPr>
            <p:nvPr/>
          </p:nvSpPr>
          <p:spPr bwMode="auto">
            <a:xfrm>
              <a:off x="3408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93" name="Line 69"/>
            <p:cNvSpPr>
              <a:spLocks noChangeShapeType="1"/>
            </p:cNvSpPr>
            <p:nvPr/>
          </p:nvSpPr>
          <p:spPr bwMode="auto">
            <a:xfrm>
              <a:off x="350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94" name="Line 70"/>
            <p:cNvSpPr>
              <a:spLocks noChangeShapeType="1"/>
            </p:cNvSpPr>
            <p:nvPr/>
          </p:nvSpPr>
          <p:spPr bwMode="auto">
            <a:xfrm>
              <a:off x="2928" y="278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95" name="Line 71"/>
            <p:cNvSpPr>
              <a:spLocks noChangeShapeType="1"/>
            </p:cNvSpPr>
            <p:nvPr/>
          </p:nvSpPr>
          <p:spPr bwMode="auto">
            <a:xfrm>
              <a:off x="2928" y="288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96" name="Line 72"/>
            <p:cNvSpPr>
              <a:spLocks noChangeShapeType="1"/>
            </p:cNvSpPr>
            <p:nvPr/>
          </p:nvSpPr>
          <p:spPr bwMode="auto">
            <a:xfrm>
              <a:off x="2928" y="29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897" name="Line 73"/>
            <p:cNvSpPr>
              <a:spLocks noChangeShapeType="1"/>
            </p:cNvSpPr>
            <p:nvPr/>
          </p:nvSpPr>
          <p:spPr bwMode="auto">
            <a:xfrm>
              <a:off x="360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637898" name="Rectangle 74"/>
          <p:cNvSpPr>
            <a:spLocks noChangeArrowheads="1"/>
          </p:cNvSpPr>
          <p:nvPr/>
        </p:nvSpPr>
        <p:spPr bwMode="auto">
          <a:xfrm>
            <a:off x="7680325" y="4724400"/>
            <a:ext cx="12192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637899" name="Rectangle 75"/>
          <p:cNvSpPr>
            <a:spLocks noChangeArrowheads="1"/>
          </p:cNvSpPr>
          <p:nvPr/>
        </p:nvSpPr>
        <p:spPr bwMode="auto">
          <a:xfrm>
            <a:off x="7680325" y="4724400"/>
            <a:ext cx="1219200" cy="609600"/>
          </a:xfrm>
          <a:prstGeom prst="rect">
            <a:avLst/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9" name="Group 76"/>
          <p:cNvGrpSpPr>
            <a:grpSpLocks/>
          </p:cNvGrpSpPr>
          <p:nvPr/>
        </p:nvGrpSpPr>
        <p:grpSpPr bwMode="auto">
          <a:xfrm>
            <a:off x="7680325" y="4724400"/>
            <a:ext cx="1219200" cy="609600"/>
            <a:chOff x="4608" y="960"/>
            <a:chExt cx="768" cy="384"/>
          </a:xfrm>
        </p:grpSpPr>
        <p:sp>
          <p:nvSpPr>
            <p:cNvPr id="2637901" name="Line 77"/>
            <p:cNvSpPr>
              <a:spLocks noChangeShapeType="1"/>
            </p:cNvSpPr>
            <p:nvPr/>
          </p:nvSpPr>
          <p:spPr bwMode="auto">
            <a:xfrm>
              <a:off x="470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02" name="Line 78"/>
            <p:cNvSpPr>
              <a:spLocks noChangeShapeType="1"/>
            </p:cNvSpPr>
            <p:nvPr/>
          </p:nvSpPr>
          <p:spPr bwMode="auto">
            <a:xfrm>
              <a:off x="480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03" name="Line 79"/>
            <p:cNvSpPr>
              <a:spLocks noChangeShapeType="1"/>
            </p:cNvSpPr>
            <p:nvPr/>
          </p:nvSpPr>
          <p:spPr bwMode="auto">
            <a:xfrm>
              <a:off x="4896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04" name="Line 80"/>
            <p:cNvSpPr>
              <a:spLocks noChangeShapeType="1"/>
            </p:cNvSpPr>
            <p:nvPr/>
          </p:nvSpPr>
          <p:spPr bwMode="auto">
            <a:xfrm>
              <a:off x="4992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05" name="Line 81"/>
            <p:cNvSpPr>
              <a:spLocks noChangeShapeType="1"/>
            </p:cNvSpPr>
            <p:nvPr/>
          </p:nvSpPr>
          <p:spPr bwMode="auto">
            <a:xfrm>
              <a:off x="5088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06" name="Line 82"/>
            <p:cNvSpPr>
              <a:spLocks noChangeShapeType="1"/>
            </p:cNvSpPr>
            <p:nvPr/>
          </p:nvSpPr>
          <p:spPr bwMode="auto">
            <a:xfrm>
              <a:off x="518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07" name="Line 83"/>
            <p:cNvSpPr>
              <a:spLocks noChangeShapeType="1"/>
            </p:cNvSpPr>
            <p:nvPr/>
          </p:nvSpPr>
          <p:spPr bwMode="auto">
            <a:xfrm>
              <a:off x="4608" y="105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08" name="Line 84"/>
            <p:cNvSpPr>
              <a:spLocks noChangeShapeType="1"/>
            </p:cNvSpPr>
            <p:nvPr/>
          </p:nvSpPr>
          <p:spPr bwMode="auto">
            <a:xfrm>
              <a:off x="4608" y="115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09" name="Line 85"/>
            <p:cNvSpPr>
              <a:spLocks noChangeShapeType="1"/>
            </p:cNvSpPr>
            <p:nvPr/>
          </p:nvSpPr>
          <p:spPr bwMode="auto">
            <a:xfrm>
              <a:off x="4608" y="1248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10" name="Line 86"/>
            <p:cNvSpPr>
              <a:spLocks noChangeShapeType="1"/>
            </p:cNvSpPr>
            <p:nvPr/>
          </p:nvSpPr>
          <p:spPr bwMode="auto">
            <a:xfrm>
              <a:off x="528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637911" name="AutoShape 87"/>
          <p:cNvSpPr>
            <a:spLocks noChangeArrowheads="1"/>
          </p:cNvSpPr>
          <p:nvPr/>
        </p:nvSpPr>
        <p:spPr bwMode="auto">
          <a:xfrm flipH="1">
            <a:off x="7299325" y="4953000"/>
            <a:ext cx="3048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637912" name="Rectangle 88"/>
          <p:cNvSpPr>
            <a:spLocks noChangeArrowheads="1"/>
          </p:cNvSpPr>
          <p:nvPr/>
        </p:nvSpPr>
        <p:spPr bwMode="auto">
          <a:xfrm>
            <a:off x="6003925" y="5715000"/>
            <a:ext cx="1219200" cy="6096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637913" name="Rectangle 89"/>
          <p:cNvSpPr>
            <a:spLocks noChangeArrowheads="1"/>
          </p:cNvSpPr>
          <p:nvPr/>
        </p:nvSpPr>
        <p:spPr bwMode="auto">
          <a:xfrm>
            <a:off x="6003925" y="5715000"/>
            <a:ext cx="1219200" cy="6096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10" name="Group 90"/>
          <p:cNvGrpSpPr>
            <a:grpSpLocks/>
          </p:cNvGrpSpPr>
          <p:nvPr/>
        </p:nvGrpSpPr>
        <p:grpSpPr bwMode="auto">
          <a:xfrm>
            <a:off x="6003925" y="5715000"/>
            <a:ext cx="1219200" cy="609600"/>
            <a:chOff x="2928" y="2688"/>
            <a:chExt cx="768" cy="384"/>
          </a:xfrm>
        </p:grpSpPr>
        <p:sp>
          <p:nvSpPr>
            <p:cNvPr id="2637915" name="Line 91"/>
            <p:cNvSpPr>
              <a:spLocks noChangeShapeType="1"/>
            </p:cNvSpPr>
            <p:nvPr/>
          </p:nvSpPr>
          <p:spPr bwMode="auto">
            <a:xfrm>
              <a:off x="302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16" name="Line 92"/>
            <p:cNvSpPr>
              <a:spLocks noChangeShapeType="1"/>
            </p:cNvSpPr>
            <p:nvPr/>
          </p:nvSpPr>
          <p:spPr bwMode="auto">
            <a:xfrm>
              <a:off x="312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17" name="Line 93"/>
            <p:cNvSpPr>
              <a:spLocks noChangeShapeType="1"/>
            </p:cNvSpPr>
            <p:nvPr/>
          </p:nvSpPr>
          <p:spPr bwMode="auto">
            <a:xfrm>
              <a:off x="3216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18" name="Line 94"/>
            <p:cNvSpPr>
              <a:spLocks noChangeShapeType="1"/>
            </p:cNvSpPr>
            <p:nvPr/>
          </p:nvSpPr>
          <p:spPr bwMode="auto">
            <a:xfrm>
              <a:off x="3312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19" name="Line 95"/>
            <p:cNvSpPr>
              <a:spLocks noChangeShapeType="1"/>
            </p:cNvSpPr>
            <p:nvPr/>
          </p:nvSpPr>
          <p:spPr bwMode="auto">
            <a:xfrm>
              <a:off x="3408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20" name="Line 96"/>
            <p:cNvSpPr>
              <a:spLocks noChangeShapeType="1"/>
            </p:cNvSpPr>
            <p:nvPr/>
          </p:nvSpPr>
          <p:spPr bwMode="auto">
            <a:xfrm>
              <a:off x="350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21" name="Line 97"/>
            <p:cNvSpPr>
              <a:spLocks noChangeShapeType="1"/>
            </p:cNvSpPr>
            <p:nvPr/>
          </p:nvSpPr>
          <p:spPr bwMode="auto">
            <a:xfrm>
              <a:off x="2928" y="278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22" name="Line 98"/>
            <p:cNvSpPr>
              <a:spLocks noChangeShapeType="1"/>
            </p:cNvSpPr>
            <p:nvPr/>
          </p:nvSpPr>
          <p:spPr bwMode="auto">
            <a:xfrm>
              <a:off x="2928" y="288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23" name="Line 99"/>
            <p:cNvSpPr>
              <a:spLocks noChangeShapeType="1"/>
            </p:cNvSpPr>
            <p:nvPr/>
          </p:nvSpPr>
          <p:spPr bwMode="auto">
            <a:xfrm>
              <a:off x="2928" y="29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24" name="Line 100"/>
            <p:cNvSpPr>
              <a:spLocks noChangeShapeType="1"/>
            </p:cNvSpPr>
            <p:nvPr/>
          </p:nvSpPr>
          <p:spPr bwMode="auto">
            <a:xfrm>
              <a:off x="360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637925" name="Rectangle 101"/>
          <p:cNvSpPr>
            <a:spLocks noChangeArrowheads="1"/>
          </p:cNvSpPr>
          <p:nvPr/>
        </p:nvSpPr>
        <p:spPr bwMode="auto">
          <a:xfrm>
            <a:off x="7680325" y="5715000"/>
            <a:ext cx="12192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637926" name="Rectangle 102"/>
          <p:cNvSpPr>
            <a:spLocks noChangeArrowheads="1"/>
          </p:cNvSpPr>
          <p:nvPr/>
        </p:nvSpPr>
        <p:spPr bwMode="auto">
          <a:xfrm>
            <a:off x="7680325" y="5715000"/>
            <a:ext cx="1219200" cy="609600"/>
          </a:xfrm>
          <a:prstGeom prst="rect">
            <a:avLst/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11" name="Group 103"/>
          <p:cNvGrpSpPr>
            <a:grpSpLocks/>
          </p:cNvGrpSpPr>
          <p:nvPr/>
        </p:nvGrpSpPr>
        <p:grpSpPr bwMode="auto">
          <a:xfrm>
            <a:off x="7680325" y="5715000"/>
            <a:ext cx="1219200" cy="609600"/>
            <a:chOff x="4608" y="960"/>
            <a:chExt cx="768" cy="384"/>
          </a:xfrm>
        </p:grpSpPr>
        <p:sp>
          <p:nvSpPr>
            <p:cNvPr id="2637928" name="Line 104"/>
            <p:cNvSpPr>
              <a:spLocks noChangeShapeType="1"/>
            </p:cNvSpPr>
            <p:nvPr/>
          </p:nvSpPr>
          <p:spPr bwMode="auto">
            <a:xfrm>
              <a:off x="470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29" name="Line 105"/>
            <p:cNvSpPr>
              <a:spLocks noChangeShapeType="1"/>
            </p:cNvSpPr>
            <p:nvPr/>
          </p:nvSpPr>
          <p:spPr bwMode="auto">
            <a:xfrm>
              <a:off x="480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30" name="Line 106"/>
            <p:cNvSpPr>
              <a:spLocks noChangeShapeType="1"/>
            </p:cNvSpPr>
            <p:nvPr/>
          </p:nvSpPr>
          <p:spPr bwMode="auto">
            <a:xfrm>
              <a:off x="4896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31" name="Line 107"/>
            <p:cNvSpPr>
              <a:spLocks noChangeShapeType="1"/>
            </p:cNvSpPr>
            <p:nvPr/>
          </p:nvSpPr>
          <p:spPr bwMode="auto">
            <a:xfrm>
              <a:off x="4992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32" name="Line 108"/>
            <p:cNvSpPr>
              <a:spLocks noChangeShapeType="1"/>
            </p:cNvSpPr>
            <p:nvPr/>
          </p:nvSpPr>
          <p:spPr bwMode="auto">
            <a:xfrm>
              <a:off x="5088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33" name="Line 109"/>
            <p:cNvSpPr>
              <a:spLocks noChangeShapeType="1"/>
            </p:cNvSpPr>
            <p:nvPr/>
          </p:nvSpPr>
          <p:spPr bwMode="auto">
            <a:xfrm>
              <a:off x="5184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34" name="Line 110"/>
            <p:cNvSpPr>
              <a:spLocks noChangeShapeType="1"/>
            </p:cNvSpPr>
            <p:nvPr/>
          </p:nvSpPr>
          <p:spPr bwMode="auto">
            <a:xfrm>
              <a:off x="4608" y="105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35" name="Line 111"/>
            <p:cNvSpPr>
              <a:spLocks noChangeShapeType="1"/>
            </p:cNvSpPr>
            <p:nvPr/>
          </p:nvSpPr>
          <p:spPr bwMode="auto">
            <a:xfrm>
              <a:off x="4608" y="115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36" name="Line 112"/>
            <p:cNvSpPr>
              <a:spLocks noChangeShapeType="1"/>
            </p:cNvSpPr>
            <p:nvPr/>
          </p:nvSpPr>
          <p:spPr bwMode="auto">
            <a:xfrm>
              <a:off x="4608" y="1248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37" name="Line 113"/>
            <p:cNvSpPr>
              <a:spLocks noChangeShapeType="1"/>
            </p:cNvSpPr>
            <p:nvPr/>
          </p:nvSpPr>
          <p:spPr bwMode="auto">
            <a:xfrm>
              <a:off x="5280" y="9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637938" name="AutoShape 114"/>
          <p:cNvSpPr>
            <a:spLocks noChangeArrowheads="1"/>
          </p:cNvSpPr>
          <p:nvPr/>
        </p:nvSpPr>
        <p:spPr bwMode="auto">
          <a:xfrm flipH="1">
            <a:off x="7299325" y="5943600"/>
            <a:ext cx="3048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637939" name="Rectangle 115"/>
          <p:cNvSpPr>
            <a:spLocks noChangeArrowheads="1"/>
          </p:cNvSpPr>
          <p:nvPr/>
        </p:nvSpPr>
        <p:spPr bwMode="auto">
          <a:xfrm>
            <a:off x="6003925" y="2971800"/>
            <a:ext cx="1219200" cy="1524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637940" name="Rectangle 116"/>
          <p:cNvSpPr>
            <a:spLocks noChangeArrowheads="1"/>
          </p:cNvSpPr>
          <p:nvPr/>
        </p:nvSpPr>
        <p:spPr bwMode="auto">
          <a:xfrm>
            <a:off x="6003925" y="3124200"/>
            <a:ext cx="1219200" cy="1524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637941" name="Rectangle 117"/>
          <p:cNvSpPr>
            <a:spLocks noChangeArrowheads="1"/>
          </p:cNvSpPr>
          <p:nvPr/>
        </p:nvSpPr>
        <p:spPr bwMode="auto">
          <a:xfrm>
            <a:off x="6003925" y="3276600"/>
            <a:ext cx="1219200" cy="1524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12" name="Group 118"/>
          <p:cNvGrpSpPr>
            <a:grpSpLocks/>
          </p:cNvGrpSpPr>
          <p:nvPr/>
        </p:nvGrpSpPr>
        <p:grpSpPr bwMode="auto">
          <a:xfrm>
            <a:off x="6003925" y="2819400"/>
            <a:ext cx="1219200" cy="609600"/>
            <a:chOff x="2928" y="2688"/>
            <a:chExt cx="768" cy="384"/>
          </a:xfrm>
        </p:grpSpPr>
        <p:sp>
          <p:nvSpPr>
            <p:cNvPr id="2637943" name="Line 119"/>
            <p:cNvSpPr>
              <a:spLocks noChangeShapeType="1"/>
            </p:cNvSpPr>
            <p:nvPr/>
          </p:nvSpPr>
          <p:spPr bwMode="auto">
            <a:xfrm>
              <a:off x="302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44" name="Line 120"/>
            <p:cNvSpPr>
              <a:spLocks noChangeShapeType="1"/>
            </p:cNvSpPr>
            <p:nvPr/>
          </p:nvSpPr>
          <p:spPr bwMode="auto">
            <a:xfrm>
              <a:off x="312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45" name="Line 121"/>
            <p:cNvSpPr>
              <a:spLocks noChangeShapeType="1"/>
            </p:cNvSpPr>
            <p:nvPr/>
          </p:nvSpPr>
          <p:spPr bwMode="auto">
            <a:xfrm>
              <a:off x="3216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46" name="Line 122"/>
            <p:cNvSpPr>
              <a:spLocks noChangeShapeType="1"/>
            </p:cNvSpPr>
            <p:nvPr/>
          </p:nvSpPr>
          <p:spPr bwMode="auto">
            <a:xfrm>
              <a:off x="3312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47" name="Line 123"/>
            <p:cNvSpPr>
              <a:spLocks noChangeShapeType="1"/>
            </p:cNvSpPr>
            <p:nvPr/>
          </p:nvSpPr>
          <p:spPr bwMode="auto">
            <a:xfrm>
              <a:off x="3408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48" name="Line 124"/>
            <p:cNvSpPr>
              <a:spLocks noChangeShapeType="1"/>
            </p:cNvSpPr>
            <p:nvPr/>
          </p:nvSpPr>
          <p:spPr bwMode="auto">
            <a:xfrm>
              <a:off x="350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49" name="Line 125"/>
            <p:cNvSpPr>
              <a:spLocks noChangeShapeType="1"/>
            </p:cNvSpPr>
            <p:nvPr/>
          </p:nvSpPr>
          <p:spPr bwMode="auto">
            <a:xfrm>
              <a:off x="2928" y="278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50" name="Line 126"/>
            <p:cNvSpPr>
              <a:spLocks noChangeShapeType="1"/>
            </p:cNvSpPr>
            <p:nvPr/>
          </p:nvSpPr>
          <p:spPr bwMode="auto">
            <a:xfrm>
              <a:off x="2928" y="288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51" name="Line 127"/>
            <p:cNvSpPr>
              <a:spLocks noChangeShapeType="1"/>
            </p:cNvSpPr>
            <p:nvPr/>
          </p:nvSpPr>
          <p:spPr bwMode="auto">
            <a:xfrm>
              <a:off x="2928" y="29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7952" name="Line 128"/>
            <p:cNvSpPr>
              <a:spLocks noChangeShapeType="1"/>
            </p:cNvSpPr>
            <p:nvPr/>
          </p:nvSpPr>
          <p:spPr bwMode="auto">
            <a:xfrm>
              <a:off x="360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637953" name="Rectangle 129"/>
          <p:cNvSpPr>
            <a:spLocks noChangeArrowheads="1"/>
          </p:cNvSpPr>
          <p:nvPr/>
        </p:nvSpPr>
        <p:spPr bwMode="auto">
          <a:xfrm>
            <a:off x="6994525" y="4038600"/>
            <a:ext cx="152400" cy="152400"/>
          </a:xfrm>
          <a:prstGeom prst="rect">
            <a:avLst/>
          </a:prstGeom>
          <a:solidFill>
            <a:srgbClr val="0000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cxnSp>
        <p:nvCxnSpPr>
          <p:cNvPr id="2637954" name="AutoShape 130"/>
          <p:cNvCxnSpPr>
            <a:cxnSpLocks noChangeShapeType="1"/>
            <a:stCxn id="2637859" idx="1"/>
            <a:endCxn id="2637857" idx="3"/>
          </p:cNvCxnSpPr>
          <p:nvPr/>
        </p:nvCxnSpPr>
        <p:spPr bwMode="auto">
          <a:xfrm flipH="1">
            <a:off x="7237413" y="2895600"/>
            <a:ext cx="428625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637955" name="AutoShape 131"/>
          <p:cNvCxnSpPr>
            <a:cxnSpLocks noChangeShapeType="1"/>
            <a:stCxn id="2637859" idx="1"/>
            <a:endCxn id="2637939" idx="3"/>
          </p:cNvCxnSpPr>
          <p:nvPr/>
        </p:nvCxnSpPr>
        <p:spPr bwMode="auto">
          <a:xfrm flipH="1">
            <a:off x="7237413" y="2895600"/>
            <a:ext cx="428625" cy="1524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637956" name="AutoShape 132"/>
          <p:cNvCxnSpPr>
            <a:cxnSpLocks noChangeShapeType="1"/>
            <a:stCxn id="2637859" idx="1"/>
            <a:endCxn id="2637940" idx="3"/>
          </p:cNvCxnSpPr>
          <p:nvPr/>
        </p:nvCxnSpPr>
        <p:spPr bwMode="auto">
          <a:xfrm flipH="1">
            <a:off x="7237413" y="2895600"/>
            <a:ext cx="428625" cy="3048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637957" name="AutoShape 133"/>
          <p:cNvCxnSpPr>
            <a:cxnSpLocks noChangeShapeType="1"/>
            <a:stCxn id="2637859" idx="1"/>
            <a:endCxn id="2637941" idx="3"/>
          </p:cNvCxnSpPr>
          <p:nvPr/>
        </p:nvCxnSpPr>
        <p:spPr bwMode="auto">
          <a:xfrm flipH="1">
            <a:off x="7237413" y="2895600"/>
            <a:ext cx="428625" cy="45720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2637958" name="AutoShape 134"/>
          <p:cNvCxnSpPr>
            <a:cxnSpLocks noChangeShapeType="1"/>
            <a:stCxn id="2637844" idx="1"/>
            <a:endCxn id="2637830" idx="3"/>
          </p:cNvCxnSpPr>
          <p:nvPr/>
        </p:nvCxnSpPr>
        <p:spPr bwMode="auto">
          <a:xfrm flipH="1">
            <a:off x="7085013" y="2209800"/>
            <a:ext cx="885825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2637959" name="Text Box 135"/>
          <p:cNvSpPr txBox="1">
            <a:spLocks noChangeArrowheads="1"/>
          </p:cNvSpPr>
          <p:nvPr/>
        </p:nvSpPr>
        <p:spPr bwMode="auto">
          <a:xfrm>
            <a:off x="7718425" y="4737100"/>
            <a:ext cx="685800" cy="152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000" b="1">
                <a:solidFill>
                  <a:schemeClr val="bg1"/>
                </a:solidFill>
                <a:latin typeface="Courier New" pitchFamily="49" charset="0"/>
              </a:rPr>
              <a:t>1 1 1 1 …</a:t>
            </a:r>
          </a:p>
        </p:txBody>
      </p:sp>
      <p:sp>
        <p:nvSpPr>
          <p:cNvPr id="2637960" name="Text Box 136"/>
          <p:cNvSpPr txBox="1">
            <a:spLocks noChangeArrowheads="1"/>
          </p:cNvSpPr>
          <p:nvPr/>
        </p:nvSpPr>
        <p:spPr bwMode="auto">
          <a:xfrm>
            <a:off x="6042025" y="4737100"/>
            <a:ext cx="685800" cy="152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000" b="1">
                <a:latin typeface="Courier New" pitchFamily="49" charset="0"/>
              </a:rPr>
              <a:t>1 2 3 4 …</a:t>
            </a:r>
          </a:p>
        </p:txBody>
      </p:sp>
      <p:sp>
        <p:nvSpPr>
          <p:cNvPr id="2637961" name="Rectangle 137"/>
          <p:cNvSpPr>
            <a:spLocks noChangeArrowheads="1"/>
          </p:cNvSpPr>
          <p:nvPr/>
        </p:nvSpPr>
        <p:spPr bwMode="auto">
          <a:xfrm>
            <a:off x="8289925" y="5715000"/>
            <a:ext cx="152400" cy="152400"/>
          </a:xfrm>
          <a:prstGeom prst="rect">
            <a:avLst/>
          </a:prstGeom>
          <a:solidFill>
            <a:srgbClr val="800080">
              <a:alpha val="50000"/>
            </a:srgbClr>
          </a:solidFill>
          <a:ln w="190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637962" name="Rectangle 138"/>
          <p:cNvSpPr>
            <a:spLocks noChangeArrowheads="1"/>
          </p:cNvSpPr>
          <p:nvPr/>
        </p:nvSpPr>
        <p:spPr bwMode="auto">
          <a:xfrm>
            <a:off x="6003925" y="6019800"/>
            <a:ext cx="152400" cy="152400"/>
          </a:xfrm>
          <a:prstGeom prst="rect">
            <a:avLst/>
          </a:prstGeom>
          <a:solidFill>
            <a:srgbClr val="800080">
              <a:alpha val="50000"/>
            </a:srgbClr>
          </a:solidFill>
          <a:ln w="190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cxnSp>
        <p:nvCxnSpPr>
          <p:cNvPr id="2637963" name="AutoShape 139"/>
          <p:cNvCxnSpPr>
            <a:cxnSpLocks noChangeShapeType="1"/>
            <a:stCxn id="2637961" idx="1"/>
            <a:endCxn id="2637962" idx="0"/>
          </p:cNvCxnSpPr>
          <p:nvPr/>
        </p:nvCxnSpPr>
        <p:spPr bwMode="auto">
          <a:xfrm rot="10800000" flipV="1">
            <a:off x="6080125" y="5791200"/>
            <a:ext cx="2200275" cy="21907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2637964" name="Text Box 140"/>
          <p:cNvSpPr txBox="1">
            <a:spLocks noChangeArrowheads="1"/>
          </p:cNvSpPr>
          <p:nvPr/>
        </p:nvSpPr>
        <p:spPr bwMode="auto">
          <a:xfrm>
            <a:off x="6705600" y="4114800"/>
            <a:ext cx="631825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sumB</a:t>
            </a:r>
          </a:p>
        </p:txBody>
      </p:sp>
      <p:sp>
        <p:nvSpPr>
          <p:cNvPr id="2637965" name="Text Box 141"/>
          <p:cNvSpPr txBox="1">
            <a:spLocks noChangeArrowheads="1"/>
          </p:cNvSpPr>
          <p:nvPr/>
        </p:nvSpPr>
        <p:spPr bwMode="auto">
          <a:xfrm>
            <a:off x="5562600" y="5943600"/>
            <a:ext cx="415925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A</a:t>
            </a:r>
            <a:r>
              <a:rPr lang="en-US" sz="1600" i="1" baseline="-25000">
                <a:latin typeface="Times New Roman" pitchFamily="18" charset="0"/>
              </a:rPr>
              <a:t>i,j</a:t>
            </a:r>
          </a:p>
        </p:txBody>
      </p:sp>
      <p:sp>
        <p:nvSpPr>
          <p:cNvPr id="2637966" name="Text Box 142"/>
          <p:cNvSpPr txBox="1">
            <a:spLocks noChangeArrowheads="1"/>
          </p:cNvSpPr>
          <p:nvPr/>
        </p:nvSpPr>
        <p:spPr bwMode="auto">
          <a:xfrm>
            <a:off x="7832725" y="5365750"/>
            <a:ext cx="909638" cy="333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B</a:t>
            </a:r>
            <a:r>
              <a:rPr lang="en-US" sz="1600" i="1" baseline="-25000">
                <a:latin typeface="Times New Roman" pitchFamily="18" charset="0"/>
              </a:rPr>
              <a:t>X(i,j),Y(i,j)</a:t>
            </a:r>
          </a:p>
        </p:txBody>
      </p:sp>
      <p:grpSp>
        <p:nvGrpSpPr>
          <p:cNvPr id="13" name="Group 143"/>
          <p:cNvGrpSpPr>
            <a:grpSpLocks/>
          </p:cNvGrpSpPr>
          <p:nvPr/>
        </p:nvGrpSpPr>
        <p:grpSpPr bwMode="auto">
          <a:xfrm>
            <a:off x="5927725" y="1828800"/>
            <a:ext cx="3048000" cy="4572000"/>
            <a:chOff x="3840" y="1152"/>
            <a:chExt cx="1920" cy="2880"/>
          </a:xfrm>
        </p:grpSpPr>
        <p:grpSp>
          <p:nvGrpSpPr>
            <p:cNvPr id="14" name="Group 144"/>
            <p:cNvGrpSpPr>
              <a:grpSpLocks/>
            </p:cNvGrpSpPr>
            <p:nvPr/>
          </p:nvGrpSpPr>
          <p:grpSpPr bwMode="auto">
            <a:xfrm>
              <a:off x="3840" y="1152"/>
              <a:ext cx="1920" cy="480"/>
              <a:chOff x="3840" y="1152"/>
              <a:chExt cx="1920" cy="480"/>
            </a:xfrm>
          </p:grpSpPr>
          <p:grpSp>
            <p:nvGrpSpPr>
              <p:cNvPr id="15" name="Group 145"/>
              <p:cNvGrpSpPr>
                <a:grpSpLocks/>
              </p:cNvGrpSpPr>
              <p:nvPr/>
            </p:nvGrpSpPr>
            <p:grpSpPr bwMode="auto">
              <a:xfrm>
                <a:off x="3840" y="1152"/>
                <a:ext cx="864" cy="480"/>
                <a:chOff x="4032" y="912"/>
                <a:chExt cx="864" cy="480"/>
              </a:xfrm>
            </p:grpSpPr>
            <p:sp>
              <p:nvSpPr>
                <p:cNvPr id="2637970" name="Line 146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637971" name="Line 147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48"/>
              <p:cNvGrpSpPr>
                <a:grpSpLocks/>
              </p:cNvGrpSpPr>
              <p:nvPr/>
            </p:nvGrpSpPr>
            <p:grpSpPr bwMode="auto">
              <a:xfrm>
                <a:off x="4896" y="1152"/>
                <a:ext cx="864" cy="480"/>
                <a:chOff x="4032" y="912"/>
                <a:chExt cx="864" cy="480"/>
              </a:xfrm>
            </p:grpSpPr>
            <p:sp>
              <p:nvSpPr>
                <p:cNvPr id="2637973" name="Line 149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637974" name="Line 150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151"/>
            <p:cNvGrpSpPr>
              <a:grpSpLocks/>
            </p:cNvGrpSpPr>
            <p:nvPr/>
          </p:nvGrpSpPr>
          <p:grpSpPr bwMode="auto">
            <a:xfrm>
              <a:off x="3840" y="1728"/>
              <a:ext cx="1920" cy="480"/>
              <a:chOff x="3840" y="1152"/>
              <a:chExt cx="1920" cy="480"/>
            </a:xfrm>
          </p:grpSpPr>
          <p:grpSp>
            <p:nvGrpSpPr>
              <p:cNvPr id="18" name="Group 152"/>
              <p:cNvGrpSpPr>
                <a:grpSpLocks/>
              </p:cNvGrpSpPr>
              <p:nvPr/>
            </p:nvGrpSpPr>
            <p:grpSpPr bwMode="auto">
              <a:xfrm>
                <a:off x="3840" y="1152"/>
                <a:ext cx="864" cy="480"/>
                <a:chOff x="4032" y="912"/>
                <a:chExt cx="864" cy="480"/>
              </a:xfrm>
            </p:grpSpPr>
            <p:sp>
              <p:nvSpPr>
                <p:cNvPr id="2637977" name="Line 153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637978" name="Line 154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55"/>
              <p:cNvGrpSpPr>
                <a:grpSpLocks/>
              </p:cNvGrpSpPr>
              <p:nvPr/>
            </p:nvGrpSpPr>
            <p:grpSpPr bwMode="auto">
              <a:xfrm>
                <a:off x="4896" y="1152"/>
                <a:ext cx="864" cy="480"/>
                <a:chOff x="4032" y="912"/>
                <a:chExt cx="864" cy="480"/>
              </a:xfrm>
            </p:grpSpPr>
            <p:sp>
              <p:nvSpPr>
                <p:cNvPr id="2637980" name="Line 156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637981" name="Line 157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" name="Group 158"/>
            <p:cNvGrpSpPr>
              <a:grpSpLocks/>
            </p:cNvGrpSpPr>
            <p:nvPr/>
          </p:nvGrpSpPr>
          <p:grpSpPr bwMode="auto">
            <a:xfrm>
              <a:off x="4896" y="2352"/>
              <a:ext cx="864" cy="480"/>
              <a:chOff x="4032" y="912"/>
              <a:chExt cx="864" cy="480"/>
            </a:xfrm>
          </p:grpSpPr>
          <p:sp>
            <p:nvSpPr>
              <p:cNvPr id="2637983" name="Line 159"/>
              <p:cNvSpPr>
                <a:spLocks noChangeShapeType="1"/>
              </p:cNvSpPr>
              <p:nvPr/>
            </p:nvSpPr>
            <p:spPr bwMode="auto">
              <a:xfrm>
                <a:off x="4464" y="912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lIns="90488" tIns="44450" rIns="90488" bIns="44450" anchor="ctr"/>
              <a:lstStyle/>
              <a:p>
                <a:endParaRPr lang="en-US"/>
              </a:p>
            </p:txBody>
          </p:sp>
          <p:sp>
            <p:nvSpPr>
              <p:cNvPr id="2637984" name="Line 160"/>
              <p:cNvSpPr>
                <a:spLocks noChangeShapeType="1"/>
              </p:cNvSpPr>
              <p:nvPr/>
            </p:nvSpPr>
            <p:spPr bwMode="auto">
              <a:xfrm>
                <a:off x="4032" y="1152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lIns="90488" tIns="44450" rIns="90488" bIns="44450" anchor="ctr"/>
              <a:lstStyle/>
              <a:p>
                <a:endParaRPr lang="en-US"/>
              </a:p>
            </p:txBody>
          </p:sp>
        </p:grpSp>
        <p:grpSp>
          <p:nvGrpSpPr>
            <p:cNvPr id="21" name="Group 161"/>
            <p:cNvGrpSpPr>
              <a:grpSpLocks/>
            </p:cNvGrpSpPr>
            <p:nvPr/>
          </p:nvGrpSpPr>
          <p:grpSpPr bwMode="auto">
            <a:xfrm>
              <a:off x="3840" y="2928"/>
              <a:ext cx="1920" cy="480"/>
              <a:chOff x="3840" y="1152"/>
              <a:chExt cx="1920" cy="480"/>
            </a:xfrm>
          </p:grpSpPr>
          <p:grpSp>
            <p:nvGrpSpPr>
              <p:cNvPr id="22" name="Group 162"/>
              <p:cNvGrpSpPr>
                <a:grpSpLocks/>
              </p:cNvGrpSpPr>
              <p:nvPr/>
            </p:nvGrpSpPr>
            <p:grpSpPr bwMode="auto">
              <a:xfrm>
                <a:off x="3840" y="1152"/>
                <a:ext cx="864" cy="480"/>
                <a:chOff x="4032" y="912"/>
                <a:chExt cx="864" cy="480"/>
              </a:xfrm>
            </p:grpSpPr>
            <p:sp>
              <p:nvSpPr>
                <p:cNvPr id="2637987" name="Line 163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637988" name="Line 164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65"/>
              <p:cNvGrpSpPr>
                <a:grpSpLocks/>
              </p:cNvGrpSpPr>
              <p:nvPr/>
            </p:nvGrpSpPr>
            <p:grpSpPr bwMode="auto">
              <a:xfrm>
                <a:off x="4896" y="1152"/>
                <a:ext cx="864" cy="480"/>
                <a:chOff x="4032" y="912"/>
                <a:chExt cx="864" cy="480"/>
              </a:xfrm>
            </p:grpSpPr>
            <p:sp>
              <p:nvSpPr>
                <p:cNvPr id="2637990" name="Line 166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637991" name="Line 167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168"/>
            <p:cNvGrpSpPr>
              <a:grpSpLocks/>
            </p:cNvGrpSpPr>
            <p:nvPr/>
          </p:nvGrpSpPr>
          <p:grpSpPr bwMode="auto">
            <a:xfrm>
              <a:off x="3840" y="3552"/>
              <a:ext cx="1920" cy="480"/>
              <a:chOff x="3840" y="1152"/>
              <a:chExt cx="1920" cy="480"/>
            </a:xfrm>
          </p:grpSpPr>
          <p:grpSp>
            <p:nvGrpSpPr>
              <p:cNvPr id="25" name="Group 169"/>
              <p:cNvGrpSpPr>
                <a:grpSpLocks/>
              </p:cNvGrpSpPr>
              <p:nvPr/>
            </p:nvGrpSpPr>
            <p:grpSpPr bwMode="auto">
              <a:xfrm>
                <a:off x="3840" y="1152"/>
                <a:ext cx="864" cy="480"/>
                <a:chOff x="4032" y="912"/>
                <a:chExt cx="864" cy="480"/>
              </a:xfrm>
            </p:grpSpPr>
            <p:sp>
              <p:nvSpPr>
                <p:cNvPr id="2637994" name="Line 170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637995" name="Line 171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172"/>
              <p:cNvGrpSpPr>
                <a:grpSpLocks/>
              </p:cNvGrpSpPr>
              <p:nvPr/>
            </p:nvGrpSpPr>
            <p:grpSpPr bwMode="auto">
              <a:xfrm>
                <a:off x="4896" y="1152"/>
                <a:ext cx="864" cy="480"/>
                <a:chOff x="4032" y="912"/>
                <a:chExt cx="864" cy="480"/>
              </a:xfrm>
            </p:grpSpPr>
            <p:sp>
              <p:nvSpPr>
                <p:cNvPr id="2637997" name="Line 173"/>
                <p:cNvSpPr>
                  <a:spLocks noChangeShapeType="1"/>
                </p:cNvSpPr>
                <p:nvPr/>
              </p:nvSpPr>
              <p:spPr bwMode="auto">
                <a:xfrm>
                  <a:off x="4464" y="912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  <p:sp>
              <p:nvSpPr>
                <p:cNvPr id="2637998" name="Line 174"/>
                <p:cNvSpPr>
                  <a:spLocks noChangeShapeType="1"/>
                </p:cNvSpPr>
                <p:nvPr/>
              </p:nvSpPr>
              <p:spPr bwMode="auto">
                <a:xfrm>
                  <a:off x="4032" y="1152"/>
                  <a:ext cx="86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lIns="90488" tIns="44450" rIns="90488" bIns="44450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637999" name="Rectangle 175"/>
          <p:cNvSpPr>
            <a:spLocks noChangeArrowheads="1"/>
          </p:cNvSpPr>
          <p:nvPr/>
        </p:nvSpPr>
        <p:spPr bwMode="auto">
          <a:xfrm>
            <a:off x="511175" y="914400"/>
            <a:ext cx="2924175" cy="3937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lvl="1" algn="l">
              <a:buClr>
                <a:schemeClr val="tx2"/>
              </a:buClr>
              <a:buSzPct val="110000"/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[InnerR] A = B;</a:t>
            </a:r>
          </a:p>
        </p:txBody>
      </p:sp>
      <p:sp>
        <p:nvSpPr>
          <p:cNvPr id="2638000" name="AutoShape 176"/>
          <p:cNvSpPr>
            <a:spLocks/>
          </p:cNvSpPr>
          <p:nvPr/>
        </p:nvSpPr>
        <p:spPr bwMode="auto">
          <a:xfrm>
            <a:off x="635000" y="1295400"/>
            <a:ext cx="2133600" cy="566738"/>
          </a:xfrm>
          <a:prstGeom prst="accentBorderCallout1">
            <a:avLst>
              <a:gd name="adj1" fmla="val 20167"/>
              <a:gd name="adj2" fmla="val 103569"/>
              <a:gd name="adj3" fmla="val -14005"/>
              <a:gd name="adj4" fmla="val 119347"/>
            </a:avLst>
          </a:prstGeom>
          <a:solidFill>
            <a:srgbClr val="0000FF"/>
          </a:solidFill>
          <a:ln w="25400">
            <a:solidFill>
              <a:schemeClr val="tx2"/>
            </a:solidFill>
            <a:miter lim="800000"/>
            <a:headEnd/>
            <a:tailEnd type="triangle" w="sm" len="sm"/>
          </a:ln>
          <a:effectLst/>
        </p:spPr>
        <p:txBody>
          <a:bodyPr lIns="90488" tIns="44450" rIns="90488" bIns="44450" anchor="ctr"/>
          <a:lstStyle/>
          <a:p>
            <a:r>
              <a:rPr lang="en-US" sz="1400" b="1">
                <a:solidFill>
                  <a:schemeClr val="bg1"/>
                </a:solidFill>
              </a:rPr>
              <a:t>No Array Operators </a:t>
            </a:r>
            <a:r>
              <a:rPr lang="en-US" sz="1400" b="1">
                <a:solidFill>
                  <a:schemeClr val="bg1"/>
                </a:solidFill>
                <a:sym typeface="Symbol" pitchFamily="18" charset="2"/>
              </a:rPr>
              <a:t></a:t>
            </a:r>
            <a:r>
              <a:rPr lang="en-US" sz="1400" b="1">
                <a:solidFill>
                  <a:schemeClr val="bg1"/>
                </a:solidFill>
              </a:rPr>
              <a:t> No Communication</a:t>
            </a:r>
          </a:p>
        </p:txBody>
      </p:sp>
      <p:sp>
        <p:nvSpPr>
          <p:cNvPr id="2638001" name="AutoShape 177"/>
          <p:cNvSpPr>
            <a:spLocks/>
          </p:cNvSpPr>
          <p:nvPr/>
        </p:nvSpPr>
        <p:spPr bwMode="auto">
          <a:xfrm>
            <a:off x="101600" y="2293938"/>
            <a:ext cx="2833688" cy="566737"/>
          </a:xfrm>
          <a:prstGeom prst="accentBorderCallout1">
            <a:avLst>
              <a:gd name="adj1" fmla="val 20167"/>
              <a:gd name="adj2" fmla="val 102690"/>
              <a:gd name="adj3" fmla="val -19046"/>
              <a:gd name="adj4" fmla="val 111764"/>
            </a:avLst>
          </a:prstGeom>
          <a:solidFill>
            <a:srgbClr val="0000FF"/>
          </a:solidFill>
          <a:ln w="25400">
            <a:solidFill>
              <a:schemeClr val="tx2"/>
            </a:solidFill>
            <a:miter lim="800000"/>
            <a:headEnd/>
            <a:tailEnd type="triangle" w="sm" len="sm"/>
          </a:ln>
          <a:effectLst/>
        </p:spPr>
        <p:txBody>
          <a:bodyPr lIns="90488" tIns="44450" rIns="90488" bIns="44450" anchor="ctr"/>
          <a:lstStyle/>
          <a:p>
            <a:r>
              <a:rPr lang="en-US" sz="1400" b="1">
                <a:solidFill>
                  <a:schemeClr val="bg1"/>
                </a:solidFill>
              </a:rPr>
              <a:t>At Operator </a:t>
            </a:r>
            <a:r>
              <a:rPr lang="en-US" sz="1400" b="1">
                <a:solidFill>
                  <a:schemeClr val="bg1"/>
                </a:solidFill>
                <a:sym typeface="Symbol" pitchFamily="18" charset="2"/>
              </a:rPr>
              <a:t></a:t>
            </a:r>
            <a:endParaRPr lang="en-US" sz="1400" b="1">
              <a:solidFill>
                <a:schemeClr val="bg1"/>
              </a:solidFill>
            </a:endParaRPr>
          </a:p>
          <a:p>
            <a:r>
              <a:rPr lang="en-US" sz="1400" b="1">
                <a:solidFill>
                  <a:schemeClr val="bg1"/>
                </a:solidFill>
              </a:rPr>
              <a:t>Point-to-Point Communication</a:t>
            </a:r>
          </a:p>
        </p:txBody>
      </p:sp>
      <p:sp>
        <p:nvSpPr>
          <p:cNvPr id="2638002" name="AutoShape 178"/>
          <p:cNvSpPr>
            <a:spLocks/>
          </p:cNvSpPr>
          <p:nvPr/>
        </p:nvSpPr>
        <p:spPr bwMode="auto">
          <a:xfrm>
            <a:off x="2900363" y="3208338"/>
            <a:ext cx="2662237" cy="566737"/>
          </a:xfrm>
          <a:prstGeom prst="accentBorderCallout1">
            <a:avLst>
              <a:gd name="adj1" fmla="val 20167"/>
              <a:gd name="adj2" fmla="val -2861"/>
              <a:gd name="adj3" fmla="val -20727"/>
              <a:gd name="adj4" fmla="val -12940"/>
            </a:avLst>
          </a:prstGeom>
          <a:solidFill>
            <a:srgbClr val="0000FF"/>
          </a:solidFill>
          <a:ln w="25400">
            <a:solidFill>
              <a:schemeClr val="tx2"/>
            </a:solidFill>
            <a:miter lim="800000"/>
            <a:headEnd/>
            <a:tailEnd type="triangle" w="sm" len="sm"/>
          </a:ln>
          <a:effectLst/>
        </p:spPr>
        <p:txBody>
          <a:bodyPr lIns="90488" tIns="44450" rIns="90488" bIns="44450" anchor="ctr"/>
          <a:lstStyle/>
          <a:p>
            <a:r>
              <a:rPr lang="en-US" sz="1400" b="1">
                <a:solidFill>
                  <a:schemeClr val="bg1"/>
                </a:solidFill>
              </a:rPr>
              <a:t>Flood Operator </a:t>
            </a:r>
            <a:r>
              <a:rPr lang="en-US" sz="1400" b="1">
                <a:solidFill>
                  <a:schemeClr val="bg1"/>
                </a:solidFill>
                <a:sym typeface="Symbol" pitchFamily="18" charset="2"/>
              </a:rPr>
              <a:t></a:t>
            </a:r>
            <a:r>
              <a:rPr lang="en-US" sz="1400" b="1">
                <a:solidFill>
                  <a:schemeClr val="bg1"/>
                </a:solidFill>
              </a:rPr>
              <a:t> Broadcast (log-tree) Communication</a:t>
            </a:r>
          </a:p>
        </p:txBody>
      </p:sp>
      <p:sp>
        <p:nvSpPr>
          <p:cNvPr id="2638003" name="AutoShape 179"/>
          <p:cNvSpPr>
            <a:spLocks/>
          </p:cNvSpPr>
          <p:nvPr/>
        </p:nvSpPr>
        <p:spPr bwMode="auto">
          <a:xfrm>
            <a:off x="3414713" y="4086225"/>
            <a:ext cx="2833687" cy="566738"/>
          </a:xfrm>
          <a:prstGeom prst="accentBorderCallout1">
            <a:avLst>
              <a:gd name="adj1" fmla="val 20167"/>
              <a:gd name="adj2" fmla="val -2690"/>
              <a:gd name="adj3" fmla="val -6722"/>
              <a:gd name="adj4" fmla="val -11148"/>
            </a:avLst>
          </a:prstGeom>
          <a:solidFill>
            <a:srgbClr val="0000FF"/>
          </a:solidFill>
          <a:ln w="25400">
            <a:solidFill>
              <a:schemeClr val="tx2"/>
            </a:solidFill>
            <a:miter lim="800000"/>
            <a:headEnd/>
            <a:tailEnd type="triangle" w="sm" len="sm"/>
          </a:ln>
          <a:effectLst/>
        </p:spPr>
        <p:txBody>
          <a:bodyPr lIns="90488" tIns="44450" rIns="90488" bIns="44450" anchor="ctr"/>
          <a:lstStyle/>
          <a:p>
            <a:r>
              <a:rPr lang="en-US" sz="1400" b="1">
                <a:solidFill>
                  <a:schemeClr val="bg1"/>
                </a:solidFill>
              </a:rPr>
              <a:t>Reduce Operator </a:t>
            </a:r>
            <a:r>
              <a:rPr lang="en-US" sz="1400" b="1">
                <a:solidFill>
                  <a:schemeClr val="bg1"/>
                </a:solidFill>
                <a:sym typeface="Symbol" pitchFamily="18" charset="2"/>
              </a:rPr>
              <a:t></a:t>
            </a:r>
            <a:r>
              <a:rPr lang="en-US" sz="1400" b="1">
                <a:solidFill>
                  <a:schemeClr val="bg1"/>
                </a:solidFill>
              </a:rPr>
              <a:t> Reduction (log-tree) Communication</a:t>
            </a:r>
          </a:p>
        </p:txBody>
      </p:sp>
      <p:sp>
        <p:nvSpPr>
          <p:cNvPr id="2638004" name="AutoShape 180"/>
          <p:cNvSpPr>
            <a:spLocks/>
          </p:cNvSpPr>
          <p:nvPr/>
        </p:nvSpPr>
        <p:spPr bwMode="auto">
          <a:xfrm>
            <a:off x="2927350" y="5057775"/>
            <a:ext cx="2927350" cy="566738"/>
          </a:xfrm>
          <a:prstGeom prst="accentBorderCallout1">
            <a:avLst>
              <a:gd name="adj1" fmla="val 20167"/>
              <a:gd name="adj2" fmla="val -2602"/>
              <a:gd name="adj3" fmla="val -5884"/>
              <a:gd name="adj4" fmla="val -10194"/>
            </a:avLst>
          </a:prstGeom>
          <a:solidFill>
            <a:srgbClr val="0000FF"/>
          </a:solidFill>
          <a:ln w="25400">
            <a:solidFill>
              <a:schemeClr val="tx2"/>
            </a:solidFill>
            <a:miter lim="800000"/>
            <a:headEnd/>
            <a:tailEnd type="triangle" w="sm" len="sm"/>
          </a:ln>
          <a:effectLst/>
        </p:spPr>
        <p:txBody>
          <a:bodyPr lIns="90488" tIns="44450" rIns="90488" bIns="44450" anchor="ctr"/>
          <a:lstStyle/>
          <a:p>
            <a:r>
              <a:rPr lang="en-US" sz="1400" b="1">
                <a:solidFill>
                  <a:schemeClr val="bg1"/>
                </a:solidFill>
              </a:rPr>
              <a:t>Scan Operator </a:t>
            </a:r>
            <a:r>
              <a:rPr lang="en-US" sz="1400" b="1">
                <a:solidFill>
                  <a:schemeClr val="bg1"/>
                </a:solidFill>
                <a:sym typeface="Symbol" pitchFamily="18" charset="2"/>
              </a:rPr>
              <a:t></a:t>
            </a:r>
            <a:r>
              <a:rPr lang="en-US" sz="1400" b="1">
                <a:solidFill>
                  <a:schemeClr val="bg1"/>
                </a:solidFill>
              </a:rPr>
              <a:t> Parallel-Prefix (log-tree) Communication</a:t>
            </a:r>
          </a:p>
        </p:txBody>
      </p:sp>
      <p:sp>
        <p:nvSpPr>
          <p:cNvPr id="2638005" name="AutoShape 181"/>
          <p:cNvSpPr>
            <a:spLocks/>
          </p:cNvSpPr>
          <p:nvPr/>
        </p:nvSpPr>
        <p:spPr bwMode="auto">
          <a:xfrm>
            <a:off x="2717800" y="6126163"/>
            <a:ext cx="2927350" cy="566737"/>
          </a:xfrm>
          <a:prstGeom prst="accentBorderCallout1">
            <a:avLst>
              <a:gd name="adj1" fmla="val 20167"/>
              <a:gd name="adj2" fmla="val -2602"/>
              <a:gd name="adj3" fmla="val -29690"/>
              <a:gd name="adj4" fmla="val -7319"/>
            </a:avLst>
          </a:prstGeom>
          <a:solidFill>
            <a:srgbClr val="0000FF"/>
          </a:solidFill>
          <a:ln w="25400">
            <a:solidFill>
              <a:schemeClr val="tx2"/>
            </a:solidFill>
            <a:miter lim="800000"/>
            <a:headEnd/>
            <a:tailEnd type="triangle" w="sm" len="sm"/>
          </a:ln>
          <a:effectLst/>
        </p:spPr>
        <p:txBody>
          <a:bodyPr lIns="90488" tIns="44450" rIns="90488" bIns="44450" anchor="ctr"/>
          <a:lstStyle/>
          <a:p>
            <a:r>
              <a:rPr lang="en-US" sz="1400" b="1">
                <a:solidFill>
                  <a:schemeClr val="bg1"/>
                </a:solidFill>
              </a:rPr>
              <a:t>Remap Operator </a:t>
            </a:r>
            <a:r>
              <a:rPr lang="en-US" sz="1400" b="1">
                <a:solidFill>
                  <a:schemeClr val="bg1"/>
                </a:solidFill>
                <a:sym typeface="Symbol" pitchFamily="18" charset="2"/>
              </a:rPr>
              <a:t></a:t>
            </a:r>
            <a:r>
              <a:rPr lang="en-US" sz="1400" b="1">
                <a:solidFill>
                  <a:schemeClr val="bg1"/>
                </a:solidFill>
              </a:rPr>
              <a:t> Arbitrary (all-to-all) Communication</a:t>
            </a:r>
          </a:p>
        </p:txBody>
      </p:sp>
      <p:sp>
        <p:nvSpPr>
          <p:cNvPr id="2638039" name="Rectangle 215"/>
          <p:cNvSpPr>
            <a:spLocks noChangeArrowheads="1"/>
          </p:cNvSpPr>
          <p:nvPr/>
        </p:nvSpPr>
        <p:spPr bwMode="auto">
          <a:xfrm>
            <a:off x="6003925" y="1038225"/>
            <a:ext cx="1219200" cy="609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638040" name="Rectangle 216"/>
          <p:cNvSpPr>
            <a:spLocks noChangeArrowheads="1"/>
          </p:cNvSpPr>
          <p:nvPr/>
        </p:nvSpPr>
        <p:spPr bwMode="auto">
          <a:xfrm>
            <a:off x="6156325" y="1190625"/>
            <a:ext cx="914400" cy="304800"/>
          </a:xfrm>
          <a:prstGeom prst="rect">
            <a:avLst/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638041" name="Line 217"/>
          <p:cNvSpPr>
            <a:spLocks noChangeShapeType="1"/>
          </p:cNvSpPr>
          <p:nvPr/>
        </p:nvSpPr>
        <p:spPr bwMode="auto">
          <a:xfrm>
            <a:off x="6156325" y="10382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38042" name="Line 218"/>
          <p:cNvSpPr>
            <a:spLocks noChangeShapeType="1"/>
          </p:cNvSpPr>
          <p:nvPr/>
        </p:nvSpPr>
        <p:spPr bwMode="auto">
          <a:xfrm>
            <a:off x="6308725" y="10382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38043" name="Line 219"/>
          <p:cNvSpPr>
            <a:spLocks noChangeShapeType="1"/>
          </p:cNvSpPr>
          <p:nvPr/>
        </p:nvSpPr>
        <p:spPr bwMode="auto">
          <a:xfrm>
            <a:off x="6461125" y="10382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38044" name="Line 220"/>
          <p:cNvSpPr>
            <a:spLocks noChangeShapeType="1"/>
          </p:cNvSpPr>
          <p:nvPr/>
        </p:nvSpPr>
        <p:spPr bwMode="auto">
          <a:xfrm>
            <a:off x="6613525" y="10382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38045" name="Line 221"/>
          <p:cNvSpPr>
            <a:spLocks noChangeShapeType="1"/>
          </p:cNvSpPr>
          <p:nvPr/>
        </p:nvSpPr>
        <p:spPr bwMode="auto">
          <a:xfrm>
            <a:off x="6765925" y="10382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38046" name="Line 222"/>
          <p:cNvSpPr>
            <a:spLocks noChangeShapeType="1"/>
          </p:cNvSpPr>
          <p:nvPr/>
        </p:nvSpPr>
        <p:spPr bwMode="auto">
          <a:xfrm>
            <a:off x="6918325" y="10382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38047" name="Line 223"/>
          <p:cNvSpPr>
            <a:spLocks noChangeShapeType="1"/>
          </p:cNvSpPr>
          <p:nvPr/>
        </p:nvSpPr>
        <p:spPr bwMode="auto">
          <a:xfrm>
            <a:off x="6003925" y="119062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38048" name="Line 224"/>
          <p:cNvSpPr>
            <a:spLocks noChangeShapeType="1"/>
          </p:cNvSpPr>
          <p:nvPr/>
        </p:nvSpPr>
        <p:spPr bwMode="auto">
          <a:xfrm>
            <a:off x="6003925" y="134302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38049" name="Line 225"/>
          <p:cNvSpPr>
            <a:spLocks noChangeShapeType="1"/>
          </p:cNvSpPr>
          <p:nvPr/>
        </p:nvSpPr>
        <p:spPr bwMode="auto">
          <a:xfrm>
            <a:off x="6003925" y="149542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38050" name="Line 226"/>
          <p:cNvSpPr>
            <a:spLocks noChangeShapeType="1"/>
          </p:cNvSpPr>
          <p:nvPr/>
        </p:nvSpPr>
        <p:spPr bwMode="auto">
          <a:xfrm>
            <a:off x="7070725" y="10382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38052" name="Rectangle 228"/>
          <p:cNvSpPr>
            <a:spLocks noChangeArrowheads="1"/>
          </p:cNvSpPr>
          <p:nvPr/>
        </p:nvSpPr>
        <p:spPr bwMode="auto">
          <a:xfrm>
            <a:off x="7680325" y="1038225"/>
            <a:ext cx="1219200" cy="609600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2638053" name="Rectangle 229"/>
          <p:cNvSpPr>
            <a:spLocks noChangeArrowheads="1"/>
          </p:cNvSpPr>
          <p:nvPr/>
        </p:nvSpPr>
        <p:spPr bwMode="auto">
          <a:xfrm>
            <a:off x="7832725" y="1190625"/>
            <a:ext cx="914400" cy="304800"/>
          </a:xfrm>
          <a:prstGeom prst="rect">
            <a:avLst/>
          </a:prstGeom>
          <a:solidFill>
            <a:srgbClr val="3366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27" name="Group 230"/>
          <p:cNvGrpSpPr>
            <a:grpSpLocks/>
          </p:cNvGrpSpPr>
          <p:nvPr/>
        </p:nvGrpSpPr>
        <p:grpSpPr bwMode="auto">
          <a:xfrm>
            <a:off x="7680325" y="1038225"/>
            <a:ext cx="1219200" cy="609600"/>
            <a:chOff x="2928" y="2688"/>
            <a:chExt cx="768" cy="384"/>
          </a:xfrm>
        </p:grpSpPr>
        <p:sp>
          <p:nvSpPr>
            <p:cNvPr id="2638055" name="Line 231"/>
            <p:cNvSpPr>
              <a:spLocks noChangeShapeType="1"/>
            </p:cNvSpPr>
            <p:nvPr/>
          </p:nvSpPr>
          <p:spPr bwMode="auto">
            <a:xfrm>
              <a:off x="302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8056" name="Line 232"/>
            <p:cNvSpPr>
              <a:spLocks noChangeShapeType="1"/>
            </p:cNvSpPr>
            <p:nvPr/>
          </p:nvSpPr>
          <p:spPr bwMode="auto">
            <a:xfrm>
              <a:off x="312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8057" name="Line 233"/>
            <p:cNvSpPr>
              <a:spLocks noChangeShapeType="1"/>
            </p:cNvSpPr>
            <p:nvPr/>
          </p:nvSpPr>
          <p:spPr bwMode="auto">
            <a:xfrm>
              <a:off x="3216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8058" name="Line 234"/>
            <p:cNvSpPr>
              <a:spLocks noChangeShapeType="1"/>
            </p:cNvSpPr>
            <p:nvPr/>
          </p:nvSpPr>
          <p:spPr bwMode="auto">
            <a:xfrm>
              <a:off x="3312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8059" name="Line 235"/>
            <p:cNvSpPr>
              <a:spLocks noChangeShapeType="1"/>
            </p:cNvSpPr>
            <p:nvPr/>
          </p:nvSpPr>
          <p:spPr bwMode="auto">
            <a:xfrm>
              <a:off x="3408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8060" name="Line 236"/>
            <p:cNvSpPr>
              <a:spLocks noChangeShapeType="1"/>
            </p:cNvSpPr>
            <p:nvPr/>
          </p:nvSpPr>
          <p:spPr bwMode="auto">
            <a:xfrm>
              <a:off x="3504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8061" name="Line 237"/>
            <p:cNvSpPr>
              <a:spLocks noChangeShapeType="1"/>
            </p:cNvSpPr>
            <p:nvPr/>
          </p:nvSpPr>
          <p:spPr bwMode="auto">
            <a:xfrm>
              <a:off x="2928" y="2784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8062" name="Line 238"/>
            <p:cNvSpPr>
              <a:spLocks noChangeShapeType="1"/>
            </p:cNvSpPr>
            <p:nvPr/>
          </p:nvSpPr>
          <p:spPr bwMode="auto">
            <a:xfrm>
              <a:off x="2928" y="2880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8063" name="Line 239"/>
            <p:cNvSpPr>
              <a:spLocks noChangeShapeType="1"/>
            </p:cNvSpPr>
            <p:nvPr/>
          </p:nvSpPr>
          <p:spPr bwMode="auto">
            <a:xfrm>
              <a:off x="2928" y="2976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  <p:sp>
          <p:nvSpPr>
            <p:cNvPr id="2638064" name="Line 240"/>
            <p:cNvSpPr>
              <a:spLocks noChangeShapeType="1"/>
            </p:cNvSpPr>
            <p:nvPr/>
          </p:nvSpPr>
          <p:spPr bwMode="auto">
            <a:xfrm>
              <a:off x="3600" y="268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2638066" name="AutoShape 242"/>
          <p:cNvSpPr>
            <a:spLocks noChangeArrowheads="1"/>
          </p:cNvSpPr>
          <p:nvPr/>
        </p:nvSpPr>
        <p:spPr bwMode="auto">
          <a:xfrm flipH="1">
            <a:off x="7299325" y="1266825"/>
            <a:ext cx="3048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grpSp>
        <p:nvGrpSpPr>
          <p:cNvPr id="28" name="Group 243"/>
          <p:cNvGrpSpPr>
            <a:grpSpLocks/>
          </p:cNvGrpSpPr>
          <p:nvPr/>
        </p:nvGrpSpPr>
        <p:grpSpPr bwMode="auto">
          <a:xfrm>
            <a:off x="5927725" y="962025"/>
            <a:ext cx="1371600" cy="762000"/>
            <a:chOff x="4032" y="912"/>
            <a:chExt cx="864" cy="480"/>
          </a:xfrm>
        </p:grpSpPr>
        <p:sp>
          <p:nvSpPr>
            <p:cNvPr id="2638068" name="Line 244"/>
            <p:cNvSpPr>
              <a:spLocks noChangeShapeType="1"/>
            </p:cNvSpPr>
            <p:nvPr/>
          </p:nvSpPr>
          <p:spPr bwMode="auto">
            <a:xfrm>
              <a:off x="4464" y="912"/>
              <a:ext cx="0" cy="48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2638069" name="Line 245"/>
            <p:cNvSpPr>
              <a:spLocks noChangeShapeType="1"/>
            </p:cNvSpPr>
            <p:nvPr/>
          </p:nvSpPr>
          <p:spPr bwMode="auto">
            <a:xfrm>
              <a:off x="4032" y="1152"/>
              <a:ext cx="86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  <p:grpSp>
        <p:nvGrpSpPr>
          <p:cNvPr id="29" name="Group 246"/>
          <p:cNvGrpSpPr>
            <a:grpSpLocks/>
          </p:cNvGrpSpPr>
          <p:nvPr/>
        </p:nvGrpSpPr>
        <p:grpSpPr bwMode="auto">
          <a:xfrm>
            <a:off x="7604125" y="962025"/>
            <a:ext cx="1371600" cy="762000"/>
            <a:chOff x="4032" y="912"/>
            <a:chExt cx="864" cy="480"/>
          </a:xfrm>
        </p:grpSpPr>
        <p:sp>
          <p:nvSpPr>
            <p:cNvPr id="2638071" name="Line 247"/>
            <p:cNvSpPr>
              <a:spLocks noChangeShapeType="1"/>
            </p:cNvSpPr>
            <p:nvPr/>
          </p:nvSpPr>
          <p:spPr bwMode="auto">
            <a:xfrm>
              <a:off x="4464" y="912"/>
              <a:ext cx="0" cy="48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  <p:sp>
          <p:nvSpPr>
            <p:cNvPr id="2638072" name="Line 248"/>
            <p:cNvSpPr>
              <a:spLocks noChangeShapeType="1"/>
            </p:cNvSpPr>
            <p:nvPr/>
          </p:nvSpPr>
          <p:spPr bwMode="auto">
            <a:xfrm>
              <a:off x="4032" y="1152"/>
              <a:ext cx="86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/>
              <a:tailEnd/>
            </a:ln>
            <a:effectLst/>
          </p:spPr>
          <p:txBody>
            <a:bodyPr lIns="90488" tIns="44450" rIns="90488" bIns="44450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8000" grpId="0" animBg="1"/>
      <p:bldP spid="2638001" grpId="0" animBg="1"/>
      <p:bldP spid="2638002" grpId="0" animBg="1"/>
      <p:bldP spid="2638003" grpId="0" animBg="1"/>
      <p:bldP spid="2638004" grpId="0" animBg="1"/>
      <p:bldP spid="26380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Aren’t We Done?  (ZPL’s Limitations)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Only supports a single level of data parallelism</a:t>
            </a:r>
          </a:p>
          <a:p>
            <a:pPr lvl="1"/>
            <a:r>
              <a:rPr lang="en-US" dirty="0" smtClean="0"/>
              <a:t>imposed by execution model: single-threaded SPMD</a:t>
            </a:r>
          </a:p>
          <a:p>
            <a:pPr lvl="1"/>
            <a:r>
              <a:rPr lang="en-US" dirty="0" smtClean="0"/>
              <a:t>not well-suited for task parallelism, dynamic parallelism</a:t>
            </a:r>
          </a:p>
          <a:p>
            <a:pPr lvl="1"/>
            <a:r>
              <a:rPr lang="en-US" dirty="0" smtClean="0"/>
              <a:t>no support for nested parallelism</a:t>
            </a:r>
          </a:p>
          <a:p>
            <a:endParaRPr lang="en-US" sz="11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Distinct types &amp; operators for distributed and local arrays</a:t>
            </a:r>
          </a:p>
          <a:p>
            <a:pPr lvl="1"/>
            <a:r>
              <a:rPr lang="en-US" dirty="0" smtClean="0"/>
              <a:t>supports ZPL’s WYSIWYG syntactic model</a:t>
            </a:r>
          </a:p>
          <a:p>
            <a:pPr lvl="1"/>
            <a:r>
              <a:rPr lang="en-US" dirty="0" smtClean="0"/>
              <a:t>impedes code reuse (and has potential for bad cross-products)</a:t>
            </a:r>
          </a:p>
          <a:p>
            <a:pPr lvl="1"/>
            <a:r>
              <a:rPr lang="en-US" dirty="0" smtClean="0"/>
              <a:t>annoying</a:t>
            </a:r>
          </a:p>
          <a:p>
            <a:endParaRPr lang="en-US" sz="11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Only supports a small set of built-in distributions for arrays</a:t>
            </a:r>
          </a:p>
          <a:p>
            <a:pPr lvl="1"/>
            <a:r>
              <a:rPr lang="en-US" dirty="0" smtClean="0"/>
              <a:t>e.g., Block, Cut (irregular block), …</a:t>
            </a:r>
          </a:p>
          <a:p>
            <a:pPr lvl="1"/>
            <a:r>
              <a:rPr lang="en-US" dirty="0" smtClean="0"/>
              <a:t>if you need something else, you’re stuck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ZPL’s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First-class concept for representing index sets</a:t>
            </a:r>
          </a:p>
          <a:p>
            <a:pPr lvl="1">
              <a:buNone/>
            </a:pP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makes clouds of scalars in array declarations and loops concrete </a:t>
            </a:r>
          </a:p>
          <a:p>
            <a:pPr lvl="1">
              <a:buNone/>
            </a:pP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supports global-view of data and control; improved productivity </a:t>
            </a:r>
            <a:endParaRPr lang="en-US" dirty="0" smtClean="0">
              <a:sym typeface="Symbol"/>
            </a:endParaRPr>
          </a:p>
          <a:p>
            <a:pPr lvl="1">
              <a:buNone/>
            </a:pP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useful abstraction for user and compiler</a:t>
            </a:r>
          </a:p>
          <a:p>
            <a:pPr lvl="1">
              <a:buNone/>
            </a:pP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</a:rPr>
              <a:t>The Design and Implementation of a Region-Based Parallel Language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Bradford L. Chamberlain. PhD thesis, University of Washington, November 2001</a:t>
            </a:r>
          </a:p>
          <a:p>
            <a:r>
              <a:rPr lang="en-US" dirty="0" smtClean="0">
                <a:solidFill>
                  <a:srgbClr val="009900"/>
                </a:solidFill>
              </a:rPr>
              <a:t>Semantics constraining alignment of interacting arrays</a:t>
            </a:r>
          </a:p>
          <a:p>
            <a:pPr lvl="1">
              <a:buNone/>
            </a:pP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communication requirements visible to user and compiler in syntax</a:t>
            </a:r>
          </a:p>
          <a:p>
            <a:pPr lvl="1">
              <a:buNone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ZPL's WYSIWYG performance model.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Bradford L. Chamberlain, Sung-Eun Choi, E Christopher Lewis, Calvin Lin, Lawrence Snyder, and W. Derrick Weathersby. In 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</a:rPr>
              <a:t>Proceedings of the IEEE Workshop on High-Level Parallel Programming Models and Supportive Environments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, 1998. </a:t>
            </a:r>
          </a:p>
          <a:p>
            <a:r>
              <a:rPr lang="en-US" dirty="0" smtClean="0">
                <a:solidFill>
                  <a:srgbClr val="009900"/>
                </a:solidFill>
              </a:rPr>
              <a:t>Implementation-neutral expression of communication</a:t>
            </a:r>
          </a:p>
          <a:p>
            <a:pPr lvl="1">
              <a:buNone/>
            </a:pPr>
            <a:r>
              <a:rPr lang="en-US" dirty="0" smtClean="0">
                <a:sym typeface="Symbol"/>
              </a:rPr>
              <a:t> supports implementation on each architecture using best paradigm</a:t>
            </a:r>
          </a:p>
          <a:p>
            <a:pPr lvl="1">
              <a:buNone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A compiler abstraction for machine independent parallel communication generation.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Bradford L. Chamberlain, Sung-Eun Choi, and Lawrence Snyder. In 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</a:rPr>
              <a:t>Proceedings of the Workshop on Languages and Compilers for Parallel Computing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, 1997.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rgbClr val="009900"/>
                </a:solidFill>
              </a:rPr>
              <a:t>A good start on supporting distributions, task parallelism</a:t>
            </a:r>
          </a:p>
          <a:p>
            <a:pPr lvl="1">
              <a:buNone/>
            </a:pP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Steven J. Deitz. </a:t>
            </a:r>
            <a:r>
              <a:rPr lang="en-US" sz="1400" b="1" i="1" dirty="0" smtClean="0">
                <a:solidFill>
                  <a:schemeClr val="bg1">
                    <a:lumMod val="50000"/>
                  </a:schemeClr>
                </a:solidFill>
              </a:rPr>
              <a:t>High-Level Programming Language Abstractions for Advanced and Dynamic Parallel Computations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PhD thesis, University of Washington, February 2005.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Chapel and ZPL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Chapel’s data parallel features on ZPL’s successes…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carry first-class index sets forward</a:t>
            </a:r>
          </a:p>
          <a:p>
            <a:pPr lvl="2"/>
            <a:r>
              <a:rPr lang="en-US" dirty="0" smtClean="0">
                <a:solidFill>
                  <a:srgbClr val="009900"/>
                </a:solidFill>
              </a:rPr>
              <a:t>unify with local arrays for consistency, sanity</a:t>
            </a:r>
          </a:p>
          <a:p>
            <a:pPr lvl="2">
              <a:buNone/>
            </a:pPr>
            <a:r>
              <a:rPr lang="en-US" dirty="0" smtClean="0">
                <a:solidFill>
                  <a:srgbClr val="FF9900"/>
                </a:solidFill>
                <a:sym typeface="Symbol"/>
              </a:rPr>
              <a:t>    </a:t>
            </a:r>
            <a:r>
              <a:rPr lang="en-US" dirty="0" smtClean="0">
                <a:solidFill>
                  <a:srgbClr val="FF9900"/>
                </a:solidFill>
              </a:rPr>
              <a:t> no syntactic performance model</a:t>
            </a:r>
          </a:p>
          <a:p>
            <a:pPr lvl="2"/>
            <a:r>
              <a:rPr lang="en-US" dirty="0" smtClean="0">
                <a:solidFill>
                  <a:srgbClr val="009900"/>
                </a:solidFill>
              </a:rPr>
              <a:t>generalize to support richer data aggregates: sets, graphs, maps</a:t>
            </a:r>
          </a:p>
          <a:p>
            <a:pPr lvl="1"/>
            <a:endParaRPr lang="en-US" sz="800" dirty="0" smtClean="0">
              <a:solidFill>
                <a:srgbClr val="009900"/>
              </a:solidFill>
            </a:endParaRP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remove alignment requirement on arrays for programmability</a:t>
            </a:r>
          </a:p>
          <a:p>
            <a:pPr lvl="2">
              <a:buNone/>
            </a:pPr>
            <a:r>
              <a:rPr lang="en-US" dirty="0" smtClean="0">
                <a:solidFill>
                  <a:srgbClr val="FF9900"/>
                </a:solidFill>
                <a:sym typeface="Symbol"/>
              </a:rPr>
              <a:t>    </a:t>
            </a:r>
            <a:r>
              <a:rPr lang="en-US" dirty="0" smtClean="0">
                <a:solidFill>
                  <a:srgbClr val="FF9900"/>
                </a:solidFill>
              </a:rPr>
              <a:t> no syntactic performance model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yet, preserve user/compiler ability to reason about aligned arrays</a:t>
            </a:r>
          </a:p>
          <a:p>
            <a:pPr lvl="1"/>
            <a:endParaRPr lang="en-US" sz="800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preserve implementation-neutral expression of communication</a:t>
            </a:r>
          </a:p>
          <a:p>
            <a:pPr lvl="1"/>
            <a:endParaRPr lang="en-US" sz="800" dirty="0" smtClean="0">
              <a:solidFill>
                <a:srgbClr val="009900"/>
              </a:solidFill>
            </a:endParaRP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support user-defined distributions for arrays</a:t>
            </a:r>
          </a:p>
          <a:p>
            <a:endParaRPr lang="en-US" dirty="0" smtClean="0"/>
          </a:p>
          <a:p>
            <a:r>
              <a:rPr lang="en-US" dirty="0" smtClean="0"/>
              <a:t>…while expanding to several areas beyond ZPL’s scope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</a:rPr>
              <a:t>task parallelism, concurrency, synchronization, nested parallelism, OOP, generic programming, modern syntax, type inference,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Design Principle HPC should revisit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i="1" dirty="0" smtClean="0">
                <a:solidFill>
                  <a:schemeClr val="tx2"/>
                </a:solidFill>
              </a:rPr>
              <a:t>“Support the general case, optimize for the common case”</a:t>
            </a:r>
          </a:p>
          <a:p>
            <a:pPr>
              <a:buNone/>
            </a:pPr>
            <a:endParaRPr lang="en-US" sz="1200" i="1" dirty="0" smtClean="0"/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Claim: </a:t>
            </a:r>
            <a:r>
              <a:rPr lang="en-US" dirty="0" smtClean="0"/>
              <a:t>a lot of suffering in HPC is due to programming models that focus too much on common cases: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only supporting a single mode of parallelism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exposing too much about target architecture and implementation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Impacts:</a:t>
            </a:r>
          </a:p>
          <a:p>
            <a:pPr lvl="1"/>
            <a:r>
              <a:rPr lang="en-US" dirty="0" smtClean="0"/>
              <a:t>hybrid models needed to target all modes of parallelism (HW &amp; SW)</a:t>
            </a:r>
          </a:p>
          <a:p>
            <a:pPr lvl="1"/>
            <a:r>
              <a:rPr lang="en-US" dirty="0" smtClean="0"/>
              <a:t>challenges arise when architectures change (e.g., </a:t>
            </a:r>
            <a:r>
              <a:rPr lang="en-US" dirty="0" err="1" smtClean="0"/>
              <a:t>multicore</a:t>
            </a:r>
            <a:r>
              <a:rPr lang="en-US" dirty="0" smtClean="0"/>
              <a:t>, GPUs)</a:t>
            </a:r>
          </a:p>
          <a:p>
            <a:pPr lvl="1"/>
            <a:r>
              <a:rPr lang="en-US" dirty="0" smtClean="0"/>
              <a:t>presents challenges to adoption (“linguistic dead ends”)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That said, this approach is also pragmatic</a:t>
            </a:r>
          </a:p>
          <a:p>
            <a:pPr lvl="1"/>
            <a:r>
              <a:rPr lang="en-US" dirty="0" smtClean="0"/>
              <a:t>particularly given community size, (relatively) limited resources</a:t>
            </a:r>
          </a:p>
          <a:p>
            <a:pPr lvl="1"/>
            <a:r>
              <a:rPr lang="en-US" dirty="0" smtClean="0"/>
              <a:t>and frankly, we’ve achieved a lot of great science when things fit</a:t>
            </a:r>
          </a:p>
          <a:p>
            <a:pPr>
              <a:buNone/>
            </a:pPr>
            <a:endParaRPr lang="en-US" sz="8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But</a:t>
            </a:r>
            <a:r>
              <a:rPr lang="en-US" dirty="0" smtClean="0"/>
              <a:t> we shouldn’t stop striving for more general approaches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11138" y="6564313"/>
            <a:ext cx="2303462" cy="2936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Chamberlain (</a:t>
            </a:r>
            <a:fld id="{983F4EBF-C5E2-4F23-91A3-F5B0258B06E1}" type="slidenum">
              <a:rPr lang="en-US" smtClean="0"/>
              <a:pPr/>
              <a:t>27</a:t>
            </a:fld>
            <a:r>
              <a:rPr lang="en-US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8" y="838200"/>
            <a:ext cx="8321675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4000" dirty="0" smtClean="0"/>
              <a:t>Chapel:</a:t>
            </a:r>
            <a:br>
              <a:rPr lang="en-US" sz="4000" dirty="0" smtClean="0"/>
            </a:br>
            <a:r>
              <a:rPr lang="en-US" dirty="0" smtClean="0"/>
              <a:t>the Programming Models Landscape</a:t>
            </a:r>
            <a:endParaRPr lang="en-US" sz="2400" i="1" dirty="0" smtClean="0">
              <a:solidFill>
                <a:schemeClr val="hlink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1148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sz="24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Disclaimers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-112" charset="2"/>
              <a:buNone/>
            </a:pPr>
            <a:endParaRPr lang="en-US" dirty="0" smtClean="0"/>
          </a:p>
          <a:p>
            <a:pPr algn="ctr" eaLnBrk="1" hangingPunct="1">
              <a:buFont typeface="Wingdings" pitchFamily="-112" charset="2"/>
              <a:buNone/>
            </a:pPr>
            <a:r>
              <a:rPr lang="en-US" i="1" dirty="0" smtClean="0"/>
              <a:t>This lecture’s contents should be considered my</a:t>
            </a:r>
          </a:p>
          <a:p>
            <a:pPr algn="ctr"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i="1" dirty="0" smtClean="0"/>
              <a:t> personal opinions (or at least one facet of them)</a:t>
            </a:r>
          </a:p>
          <a:p>
            <a:pPr algn="ctr"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i="1" dirty="0" smtClean="0"/>
              <a:t>and not necessarily those of Cray Inc.</a:t>
            </a:r>
          </a:p>
          <a:p>
            <a:pPr algn="ctr"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i="1" dirty="0" smtClean="0"/>
              <a:t>nor my funding sources.</a:t>
            </a:r>
          </a:p>
          <a:p>
            <a:pPr algn="ctr" eaLnBrk="1" hangingPunct="1">
              <a:lnSpc>
                <a:spcPct val="80000"/>
              </a:lnSpc>
              <a:buFont typeface="Wingdings" pitchFamily="-112" charset="2"/>
              <a:buNone/>
            </a:pPr>
            <a:endParaRPr lang="en-US" i="1" dirty="0" smtClean="0"/>
          </a:p>
          <a:p>
            <a:pPr algn="ctr" eaLnBrk="1" hangingPunct="1">
              <a:lnSpc>
                <a:spcPct val="80000"/>
              </a:lnSpc>
              <a:buFont typeface="Wingdings" pitchFamily="-112" charset="2"/>
              <a:buNone/>
            </a:pPr>
            <a:endParaRPr lang="en-US" i="1" dirty="0" smtClean="0"/>
          </a:p>
          <a:p>
            <a:pPr algn="ctr"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i="1" dirty="0" smtClean="0"/>
              <a:t>I work in high-performance scientific computing,</a:t>
            </a:r>
          </a:p>
          <a:p>
            <a:pPr algn="ctr"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i="1" dirty="0" smtClean="0"/>
              <a:t>so my talk may reflect my biases in that regard</a:t>
            </a:r>
          </a:p>
          <a:p>
            <a:pPr algn="ctr"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i="1" dirty="0" smtClean="0"/>
              <a:t>(as compared to, say, mainstream </a:t>
            </a:r>
            <a:r>
              <a:rPr lang="en-US" i="1" dirty="0" err="1" smtClean="0"/>
              <a:t>multicore</a:t>
            </a:r>
            <a:r>
              <a:rPr lang="en-US" i="1" dirty="0" smtClean="0"/>
              <a:t> programming).</a:t>
            </a:r>
          </a:p>
          <a:p>
            <a:pPr algn="ctr"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i="1" dirty="0" smtClean="0"/>
              <a:t>That said, there are probably more similarities than</a:t>
            </a:r>
          </a:p>
          <a:p>
            <a:pPr algn="ctr" eaLnBrk="1" hangingPunct="1">
              <a:lnSpc>
                <a:spcPct val="80000"/>
              </a:lnSpc>
              <a:buFont typeface="Wingdings" pitchFamily="-112" charset="2"/>
              <a:buNone/>
            </a:pPr>
            <a:r>
              <a:rPr lang="en-US" i="1" dirty="0" smtClean="0"/>
              <a:t>differences between the two worlds (esp. as time goes on).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Terminology: Programming Models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-112" charset="2"/>
              <a:buNone/>
            </a:pPr>
            <a:r>
              <a:rPr lang="en-US" i="1" dirty="0" smtClean="0">
                <a:solidFill>
                  <a:srgbClr val="660066"/>
                </a:solidFill>
              </a:rPr>
              <a:t>Programming Models</a:t>
            </a:r>
            <a:r>
              <a:rPr lang="en-US" i="1" dirty="0" smtClean="0">
                <a:solidFill>
                  <a:srgbClr val="008000"/>
                </a:solidFill>
              </a:rPr>
              <a:t>:</a:t>
            </a:r>
          </a:p>
          <a:p>
            <a:pPr eaLnBrk="1" hangingPunct="1">
              <a:buFont typeface="Wingdings" pitchFamily="-112" charset="2"/>
              <a:buNone/>
            </a:pPr>
            <a:endParaRPr lang="en-US" sz="1200" dirty="0" smtClean="0"/>
          </a:p>
          <a:p>
            <a:pPr eaLnBrk="1" hangingPunct="1">
              <a:buFont typeface="Wingdings" pitchFamily="-112" charset="2"/>
              <a:buAutoNum type="arabicPeriod"/>
            </a:pPr>
            <a:r>
              <a:rPr lang="en-US" dirty="0" smtClean="0"/>
              <a:t>abstract models that permit users to reason about how their programs will execute with respect to parallelism, memory, communication, performance, etc.</a:t>
            </a:r>
          </a:p>
          <a:p>
            <a:pPr marL="852488" lvl="1" indent="-457200" eaLnBrk="1" hangingPunct="1">
              <a:buFontTx/>
              <a:buNone/>
            </a:pPr>
            <a:r>
              <a:rPr lang="en-US" i="1" dirty="0" smtClean="0"/>
              <a:t>e.g.</a:t>
            </a:r>
            <a:r>
              <a:rPr lang="en-US" dirty="0" smtClean="0"/>
              <a:t>, “what should/can I be thinking about when writing my programs?”</a:t>
            </a:r>
          </a:p>
          <a:p>
            <a:pPr eaLnBrk="1" hangingPunct="1">
              <a:buFont typeface="Arial" charset="0"/>
              <a:buAutoNum type="arabicPeriod"/>
            </a:pPr>
            <a:endParaRPr lang="en-US" dirty="0" smtClean="0"/>
          </a:p>
          <a:p>
            <a:pPr eaLnBrk="1" hangingPunct="1">
              <a:buFont typeface="Arial" charset="0"/>
              <a:buAutoNum type="arabicPeriod"/>
            </a:pPr>
            <a:r>
              <a:rPr lang="en-US" dirty="0" smtClean="0"/>
              <a:t>concrete notations used to write programs</a:t>
            </a:r>
          </a:p>
          <a:p>
            <a:pPr marL="852488" lvl="1" indent="-457200" eaLnBrk="1" hangingPunct="1">
              <a:buFontTx/>
              <a:buNone/>
            </a:pPr>
            <a:r>
              <a:rPr lang="en-US" i="1" dirty="0" smtClean="0"/>
              <a:t>i.e.</a:t>
            </a:r>
            <a:r>
              <a:rPr lang="en-US" dirty="0" smtClean="0"/>
              <a:t>, the union of programming languages, libraries, annotations, …</a:t>
            </a:r>
          </a:p>
          <a:p>
            <a:pPr eaLnBrk="1" hangingPunct="1">
              <a:buFont typeface="Wingdings" pitchFamily="-11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HPC Programming Model Taxonomy (2010)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2"/>
                </a:solidFill>
              </a:rPr>
              <a:t>Communication Libraries</a:t>
            </a:r>
          </a:p>
          <a:p>
            <a:pPr lvl="1" eaLnBrk="1" hangingPunct="1"/>
            <a:r>
              <a:rPr lang="en-US" b="1" dirty="0" smtClean="0"/>
              <a:t>MPI</a:t>
            </a:r>
            <a:r>
              <a:rPr lang="en-US" dirty="0" smtClean="0"/>
              <a:t>, PVM, SHMEM, ARMCI, </a:t>
            </a:r>
            <a:r>
              <a:rPr lang="en-US" dirty="0" err="1" smtClean="0"/>
              <a:t>GASNet</a:t>
            </a:r>
            <a:r>
              <a:rPr lang="en-US" dirty="0" smtClean="0"/>
              <a:t>, …</a:t>
            </a:r>
          </a:p>
          <a:p>
            <a:pPr eaLnBrk="1" hangingPunct="1"/>
            <a:r>
              <a:rPr lang="en-US" b="1" dirty="0" smtClean="0">
                <a:solidFill>
                  <a:srgbClr val="003F87"/>
                </a:solidFill>
              </a:rPr>
              <a:t>Shared Memory Programming Models</a:t>
            </a:r>
          </a:p>
          <a:p>
            <a:pPr lvl="1" eaLnBrk="1" hangingPunct="1"/>
            <a:r>
              <a:rPr lang="en-US" b="1" dirty="0" err="1" smtClean="0"/>
              <a:t>OpenMP</a:t>
            </a:r>
            <a:r>
              <a:rPr lang="en-US" dirty="0" smtClean="0"/>
              <a:t>, </a:t>
            </a:r>
            <a:r>
              <a:rPr lang="en-US" dirty="0" err="1" smtClean="0"/>
              <a:t>pthreads</a:t>
            </a:r>
            <a:r>
              <a:rPr lang="en-US" dirty="0" smtClean="0"/>
              <a:t>, …</a:t>
            </a:r>
          </a:p>
          <a:p>
            <a:pPr eaLnBrk="1" hangingPunct="1"/>
            <a:r>
              <a:rPr lang="en-US" b="1" dirty="0" smtClean="0">
                <a:solidFill>
                  <a:srgbClr val="003F87"/>
                </a:solidFill>
              </a:rPr>
              <a:t>Hybrid Models</a:t>
            </a:r>
          </a:p>
          <a:p>
            <a:pPr lvl="1" eaLnBrk="1" hangingPunct="1"/>
            <a:r>
              <a:rPr lang="en-US" b="1" dirty="0" err="1" smtClean="0"/>
              <a:t>MPI+OpenMP</a:t>
            </a:r>
            <a:r>
              <a:rPr lang="en-US" dirty="0" smtClean="0"/>
              <a:t>, MPI+CUDA, </a:t>
            </a:r>
            <a:r>
              <a:rPr lang="en-US" dirty="0" err="1" smtClean="0"/>
              <a:t>MPI+OpenCL</a:t>
            </a:r>
            <a:r>
              <a:rPr lang="en-US" dirty="0" smtClean="0"/>
              <a:t>, …</a:t>
            </a:r>
          </a:p>
          <a:p>
            <a:pPr eaLnBrk="1" hangingPunct="1"/>
            <a:r>
              <a:rPr lang="en-US" b="1" dirty="0" smtClean="0">
                <a:solidFill>
                  <a:srgbClr val="003F87"/>
                </a:solidFill>
              </a:rPr>
              <a:t>Traditional PGAS Languages</a:t>
            </a:r>
          </a:p>
          <a:p>
            <a:pPr lvl="1" eaLnBrk="1" hangingPunct="1"/>
            <a:r>
              <a:rPr lang="en-US" b="1" dirty="0" smtClean="0"/>
              <a:t>Unified Parallel C (UPC)</a:t>
            </a:r>
            <a:r>
              <a:rPr lang="en-US" dirty="0" smtClean="0"/>
              <a:t>, </a:t>
            </a:r>
            <a:r>
              <a:rPr lang="en-US" b="1" dirty="0" smtClean="0"/>
              <a:t>Co-Array Fortran (CAF)</a:t>
            </a:r>
            <a:r>
              <a:rPr lang="en-US" dirty="0" smtClean="0"/>
              <a:t>, Titanium</a:t>
            </a:r>
          </a:p>
          <a:p>
            <a:pPr eaLnBrk="1" hangingPunct="1"/>
            <a:r>
              <a:rPr lang="en-US" b="1" dirty="0" smtClean="0">
                <a:solidFill>
                  <a:srgbClr val="003F87"/>
                </a:solidFill>
              </a:rPr>
              <a:t>HPCS Languages</a:t>
            </a:r>
          </a:p>
          <a:p>
            <a:pPr lvl="1" eaLnBrk="1" hangingPunct="1"/>
            <a:r>
              <a:rPr lang="en-US" b="1" dirty="0" smtClean="0"/>
              <a:t>Chapel</a:t>
            </a:r>
            <a:r>
              <a:rPr lang="en-US" dirty="0" smtClean="0"/>
              <a:t>, </a:t>
            </a:r>
            <a:r>
              <a:rPr lang="en-US" b="1" dirty="0" smtClean="0"/>
              <a:t>X10</a:t>
            </a:r>
            <a:r>
              <a:rPr lang="en-US" dirty="0" smtClean="0"/>
              <a:t>, Fortress</a:t>
            </a:r>
          </a:p>
          <a:p>
            <a:pPr eaLnBrk="1" hangingPunct="1"/>
            <a:r>
              <a:rPr lang="en-US" b="1" dirty="0" smtClean="0">
                <a:solidFill>
                  <a:srgbClr val="003F87"/>
                </a:solidFill>
              </a:rPr>
              <a:t>GPU Programming Models</a:t>
            </a:r>
          </a:p>
          <a:p>
            <a:pPr lvl="1" eaLnBrk="1" hangingPunct="1"/>
            <a:r>
              <a:rPr lang="en-US" b="1" dirty="0" smtClean="0"/>
              <a:t>CUDA</a:t>
            </a:r>
            <a:r>
              <a:rPr lang="en-US" dirty="0" smtClean="0"/>
              <a:t>, </a:t>
            </a:r>
            <a:r>
              <a:rPr lang="en-US" dirty="0" err="1" smtClean="0"/>
              <a:t>OpenCL</a:t>
            </a:r>
            <a:r>
              <a:rPr lang="en-US" dirty="0" smtClean="0"/>
              <a:t>, PGI annotations, CAPS, …</a:t>
            </a:r>
          </a:p>
          <a:p>
            <a:pPr eaLnBrk="1" hangingPunct="1"/>
            <a:r>
              <a:rPr lang="en-US" b="1" dirty="0" smtClean="0">
                <a:solidFill>
                  <a:srgbClr val="003F87"/>
                </a:solidFill>
              </a:rPr>
              <a:t>Others</a:t>
            </a:r>
            <a:r>
              <a:rPr lang="en-US" dirty="0" smtClean="0"/>
              <a:t> (for which I don’t have a neat unifying category)</a:t>
            </a:r>
          </a:p>
          <a:p>
            <a:pPr lvl="1" eaLnBrk="1" hangingPunct="1"/>
            <a:r>
              <a:rPr lang="en-US" dirty="0" smtClean="0"/>
              <a:t>Global Arrays, Charm++, </a:t>
            </a:r>
            <a:r>
              <a:rPr lang="en-US" dirty="0" err="1" smtClean="0"/>
              <a:t>ParalleX</a:t>
            </a:r>
            <a:r>
              <a:rPr lang="en-US" dirty="0" smtClean="0"/>
              <a:t>, </a:t>
            </a:r>
            <a:r>
              <a:rPr lang="en-US" dirty="0" err="1" smtClean="0"/>
              <a:t>Cilk</a:t>
            </a:r>
            <a:r>
              <a:rPr lang="en-US" dirty="0" smtClean="0"/>
              <a:t>, TBB, PPL, parallel </a:t>
            </a:r>
            <a:r>
              <a:rPr lang="en-US" dirty="0" err="1" smtClean="0"/>
              <a:t>Matlabs</a:t>
            </a:r>
            <a:r>
              <a:rPr lang="en-US" dirty="0" smtClean="0"/>
              <a:t>, Star-P, PLINQ, Map-Reduce, DPJ, </a:t>
            </a:r>
            <a:r>
              <a:rPr lang="en-US" dirty="0" err="1" smtClean="0"/>
              <a:t>Yada</a:t>
            </a:r>
            <a:r>
              <a:rPr lang="en-US" dirty="0" smtClean="0"/>
              <a:t>, …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Memory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Characteristics:</a:t>
            </a:r>
          </a:p>
          <a:p>
            <a:pPr lvl="1"/>
            <a:r>
              <a:rPr lang="en-US" dirty="0" smtClean="0"/>
              <a:t>execute multiple binaries simultaneously &amp; cooperatively</a:t>
            </a:r>
          </a:p>
          <a:p>
            <a:pPr lvl="1"/>
            <a:r>
              <a:rPr lang="en-US" dirty="0" smtClean="0"/>
              <a:t>each binary has its own local namespace</a:t>
            </a:r>
          </a:p>
          <a:p>
            <a:pPr lvl="1"/>
            <a:r>
              <a:rPr lang="en-US" dirty="0" smtClean="0"/>
              <a:t>binaries transfer data via communication calls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Examples:</a:t>
            </a:r>
            <a:r>
              <a:rPr lang="en-US" dirty="0" smtClean="0"/>
              <a:t> </a:t>
            </a:r>
            <a:r>
              <a:rPr lang="en-US" b="1" dirty="0" smtClean="0"/>
              <a:t>MPI</a:t>
            </a:r>
            <a:r>
              <a:rPr lang="en-US" dirty="0" smtClean="0"/>
              <a:t>, PVM, SHMEM, …</a:t>
            </a:r>
            <a:endParaRPr lang="en-US" dirty="0"/>
          </a:p>
        </p:txBody>
      </p:sp>
      <p:grpSp>
        <p:nvGrpSpPr>
          <p:cNvPr id="7" name="Group 23"/>
          <p:cNvGrpSpPr/>
          <p:nvPr/>
        </p:nvGrpSpPr>
        <p:grpSpPr>
          <a:xfrm>
            <a:off x="2857500" y="3505200"/>
            <a:ext cx="3429000" cy="2590800"/>
            <a:chOff x="2438400" y="3277394"/>
            <a:chExt cx="3429000" cy="2590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438400" y="5334000"/>
              <a:ext cx="510716" cy="2286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0" rIns="4572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MEM</a:t>
              </a:r>
            </a:p>
          </p:txBody>
        </p:sp>
        <p:grpSp>
          <p:nvGrpSpPr>
            <p:cNvPr id="9" name="Group 6"/>
            <p:cNvGrpSpPr/>
            <p:nvPr/>
          </p:nvGrpSpPr>
          <p:grpSpPr>
            <a:xfrm>
              <a:off x="2514600" y="4800600"/>
              <a:ext cx="381000" cy="381000"/>
              <a:chOff x="1930026" y="4292227"/>
              <a:chExt cx="381000" cy="381000"/>
            </a:xfrm>
          </p:grpSpPr>
          <p:sp>
            <p:nvSpPr>
              <p:cNvPr id="5" name="Rounded Rectangle 4"/>
              <p:cNvSpPr/>
              <p:nvPr/>
            </p:nvSpPr>
            <p:spPr bwMode="auto">
              <a:xfrm>
                <a:off x="1930026" y="4292227"/>
                <a:ext cx="381000" cy="381000"/>
              </a:xfrm>
              <a:prstGeom prst="roundRect">
                <a:avLst/>
              </a:prstGeom>
              <a:solidFill>
                <a:srgbClr val="73BA2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6" name="Circular Arrow 5"/>
              <p:cNvSpPr/>
              <p:nvPr/>
            </p:nvSpPr>
            <p:spPr bwMode="auto">
              <a:xfrm rot="2700000">
                <a:off x="1968127" y="4330327"/>
                <a:ext cx="304800" cy="30480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889951"/>
                  <a:gd name="adj5" fmla="val 125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 bwMode="auto">
            <a:xfrm>
              <a:off x="3451684" y="5334000"/>
              <a:ext cx="510716" cy="2286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0" rIns="4572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MEM</a:t>
              </a:r>
            </a:p>
          </p:txBody>
        </p:sp>
        <p:grpSp>
          <p:nvGrpSpPr>
            <p:cNvPr id="13" name="Group 8"/>
            <p:cNvGrpSpPr/>
            <p:nvPr/>
          </p:nvGrpSpPr>
          <p:grpSpPr>
            <a:xfrm>
              <a:off x="3527884" y="4800600"/>
              <a:ext cx="381000" cy="381000"/>
              <a:chOff x="1930026" y="4292227"/>
              <a:chExt cx="381000" cy="381000"/>
            </a:xfrm>
          </p:grpSpPr>
          <p:sp>
            <p:nvSpPr>
              <p:cNvPr id="10" name="Rounded Rectangle 9"/>
              <p:cNvSpPr/>
              <p:nvPr/>
            </p:nvSpPr>
            <p:spPr bwMode="auto">
              <a:xfrm>
                <a:off x="1930026" y="4292227"/>
                <a:ext cx="381000" cy="381000"/>
              </a:xfrm>
              <a:prstGeom prst="roundRect">
                <a:avLst/>
              </a:prstGeom>
              <a:solidFill>
                <a:srgbClr val="73BA2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1" name="Circular Arrow 10"/>
              <p:cNvSpPr/>
              <p:nvPr/>
            </p:nvSpPr>
            <p:spPr bwMode="auto">
              <a:xfrm rot="2700000">
                <a:off x="1968127" y="4330327"/>
                <a:ext cx="304800" cy="30480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889951"/>
                  <a:gd name="adj5" fmla="val 125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 bwMode="auto">
            <a:xfrm>
              <a:off x="4366084" y="5334000"/>
              <a:ext cx="510716" cy="2286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0" rIns="4572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MEM</a:t>
              </a:r>
            </a:p>
          </p:txBody>
        </p:sp>
        <p:grpSp>
          <p:nvGrpSpPr>
            <p:cNvPr id="17" name="Group 12"/>
            <p:cNvGrpSpPr/>
            <p:nvPr/>
          </p:nvGrpSpPr>
          <p:grpSpPr>
            <a:xfrm>
              <a:off x="4442284" y="4800600"/>
              <a:ext cx="381000" cy="381000"/>
              <a:chOff x="1930026" y="4292227"/>
              <a:chExt cx="381000" cy="381000"/>
            </a:xfrm>
          </p:grpSpPr>
          <p:sp>
            <p:nvSpPr>
              <p:cNvPr id="14" name="Rounded Rectangle 13"/>
              <p:cNvSpPr/>
              <p:nvPr/>
            </p:nvSpPr>
            <p:spPr bwMode="auto">
              <a:xfrm>
                <a:off x="1930026" y="4292227"/>
                <a:ext cx="381000" cy="381000"/>
              </a:xfrm>
              <a:prstGeom prst="roundRect">
                <a:avLst/>
              </a:prstGeom>
              <a:solidFill>
                <a:srgbClr val="73BA2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5" name="Circular Arrow 14"/>
              <p:cNvSpPr/>
              <p:nvPr/>
            </p:nvSpPr>
            <p:spPr bwMode="auto">
              <a:xfrm rot="2700000">
                <a:off x="1968127" y="4330327"/>
                <a:ext cx="304800" cy="30480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889951"/>
                  <a:gd name="adj5" fmla="val 125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6" name="Rectangle 15"/>
            <p:cNvSpPr/>
            <p:nvPr/>
          </p:nvSpPr>
          <p:spPr bwMode="auto">
            <a:xfrm>
              <a:off x="5356684" y="5334000"/>
              <a:ext cx="510716" cy="2286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0" rIns="4572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rPr>
                <a:t>MEM</a:t>
              </a:r>
            </a:p>
          </p:txBody>
        </p:sp>
        <p:grpSp>
          <p:nvGrpSpPr>
            <p:cNvPr id="20" name="Group 16"/>
            <p:cNvGrpSpPr/>
            <p:nvPr/>
          </p:nvGrpSpPr>
          <p:grpSpPr>
            <a:xfrm>
              <a:off x="5432884" y="4800600"/>
              <a:ext cx="381000" cy="381000"/>
              <a:chOff x="1930026" y="4292227"/>
              <a:chExt cx="381000" cy="381000"/>
            </a:xfrm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1930026" y="4292227"/>
                <a:ext cx="381000" cy="381000"/>
              </a:xfrm>
              <a:prstGeom prst="roundRect">
                <a:avLst/>
              </a:prstGeom>
              <a:solidFill>
                <a:srgbClr val="73BA24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19" name="Circular Arrow 18"/>
              <p:cNvSpPr/>
              <p:nvPr/>
            </p:nvSpPr>
            <p:spPr bwMode="auto">
              <a:xfrm rot="2700000">
                <a:off x="1968127" y="4330327"/>
                <a:ext cx="304800" cy="30480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889951"/>
                  <a:gd name="adj5" fmla="val 12500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cxnSp>
          <p:nvCxnSpPr>
            <p:cNvPr id="21" name="Straight Connector 20"/>
            <p:cNvCxnSpPr/>
            <p:nvPr/>
          </p:nvCxnSpPr>
          <p:spPr bwMode="auto">
            <a:xfrm rot="5400000">
              <a:off x="1905000" y="4572000"/>
              <a:ext cx="2590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2896394" y="4572000"/>
              <a:ext cx="2590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3886994" y="4572000"/>
              <a:ext cx="25908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2743200" y="39377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003534" y="3962400"/>
            <a:ext cx="2286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46532" y="39377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006866" y="3962400"/>
            <a:ext cx="2286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60932" y="39377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921266" y="3962400"/>
            <a:ext cx="2286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51532" y="3937716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911866" y="3962400"/>
            <a:ext cx="2286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3103808" y="3765997"/>
            <a:ext cx="1017431" cy="272603"/>
          </a:xfrm>
          <a:custGeom>
            <a:avLst/>
            <a:gdLst>
              <a:gd name="connsiteX0" fmla="*/ 0 w 1017431"/>
              <a:gd name="connsiteY0" fmla="*/ 259724 h 272603"/>
              <a:gd name="connsiteX1" fmla="*/ 528034 w 1017431"/>
              <a:gd name="connsiteY1" fmla="*/ 2146 h 272603"/>
              <a:gd name="connsiteX2" fmla="*/ 1017431 w 1017431"/>
              <a:gd name="connsiteY2" fmla="*/ 272603 h 2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72603">
                <a:moveTo>
                  <a:pt x="0" y="259724"/>
                </a:moveTo>
                <a:cubicBezTo>
                  <a:pt x="179231" y="129862"/>
                  <a:pt x="358462" y="0"/>
                  <a:pt x="528034" y="2146"/>
                </a:cubicBezTo>
                <a:cubicBezTo>
                  <a:pt x="697606" y="4292"/>
                  <a:pt x="857518" y="138447"/>
                  <a:pt x="1017431" y="272603"/>
                </a:cubicBezTo>
              </a:path>
            </a:pathLst>
          </a:custGeom>
          <a:noFill/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5029200" y="3765997"/>
            <a:ext cx="1017431" cy="272603"/>
          </a:xfrm>
          <a:custGeom>
            <a:avLst/>
            <a:gdLst>
              <a:gd name="connsiteX0" fmla="*/ 0 w 1017431"/>
              <a:gd name="connsiteY0" fmla="*/ 259724 h 272603"/>
              <a:gd name="connsiteX1" fmla="*/ 528034 w 1017431"/>
              <a:gd name="connsiteY1" fmla="*/ 2146 h 272603"/>
              <a:gd name="connsiteX2" fmla="*/ 1017431 w 1017431"/>
              <a:gd name="connsiteY2" fmla="*/ 272603 h 2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72603">
                <a:moveTo>
                  <a:pt x="0" y="259724"/>
                </a:moveTo>
                <a:cubicBezTo>
                  <a:pt x="179231" y="129862"/>
                  <a:pt x="358462" y="0"/>
                  <a:pt x="528034" y="2146"/>
                </a:cubicBezTo>
                <a:cubicBezTo>
                  <a:pt x="697606" y="4292"/>
                  <a:pt x="857518" y="138447"/>
                  <a:pt x="1017431" y="272603"/>
                </a:cubicBezTo>
              </a:path>
            </a:pathLst>
          </a:custGeom>
          <a:noFill/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3124200" y="3733800"/>
            <a:ext cx="1905000" cy="307777"/>
          </a:xfrm>
          <a:custGeom>
            <a:avLst/>
            <a:gdLst>
              <a:gd name="connsiteX0" fmla="*/ 0 w 1017431"/>
              <a:gd name="connsiteY0" fmla="*/ 259724 h 272603"/>
              <a:gd name="connsiteX1" fmla="*/ 528034 w 1017431"/>
              <a:gd name="connsiteY1" fmla="*/ 2146 h 272603"/>
              <a:gd name="connsiteX2" fmla="*/ 1017431 w 1017431"/>
              <a:gd name="connsiteY2" fmla="*/ 272603 h 2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72603">
                <a:moveTo>
                  <a:pt x="0" y="259724"/>
                </a:moveTo>
                <a:cubicBezTo>
                  <a:pt x="179231" y="129862"/>
                  <a:pt x="358462" y="0"/>
                  <a:pt x="528034" y="2146"/>
                </a:cubicBezTo>
                <a:cubicBezTo>
                  <a:pt x="697606" y="4292"/>
                  <a:pt x="857518" y="138447"/>
                  <a:pt x="1017431" y="272603"/>
                </a:cubicBezTo>
              </a:path>
            </a:pathLst>
          </a:custGeom>
          <a:noFill/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" name="Freeform 36"/>
          <p:cNvSpPr/>
          <p:nvPr/>
        </p:nvSpPr>
        <p:spPr bwMode="auto">
          <a:xfrm rot="16200000" flipH="1">
            <a:off x="5372100" y="4381501"/>
            <a:ext cx="990600" cy="304800"/>
          </a:xfrm>
          <a:custGeom>
            <a:avLst/>
            <a:gdLst>
              <a:gd name="connsiteX0" fmla="*/ 0 w 1017431"/>
              <a:gd name="connsiteY0" fmla="*/ 259724 h 272603"/>
              <a:gd name="connsiteX1" fmla="*/ 528034 w 1017431"/>
              <a:gd name="connsiteY1" fmla="*/ 2146 h 272603"/>
              <a:gd name="connsiteX2" fmla="*/ 1017431 w 1017431"/>
              <a:gd name="connsiteY2" fmla="*/ 272603 h 2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72603">
                <a:moveTo>
                  <a:pt x="0" y="259724"/>
                </a:moveTo>
                <a:cubicBezTo>
                  <a:pt x="179231" y="129862"/>
                  <a:pt x="358462" y="0"/>
                  <a:pt x="528034" y="2146"/>
                </a:cubicBezTo>
                <a:cubicBezTo>
                  <a:pt x="697606" y="4292"/>
                  <a:pt x="857518" y="138447"/>
                  <a:pt x="1017431" y="272603"/>
                </a:cubicBezTo>
              </a:path>
            </a:pathLst>
          </a:custGeom>
          <a:noFill/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Freeform 37"/>
          <p:cNvSpPr/>
          <p:nvPr/>
        </p:nvSpPr>
        <p:spPr bwMode="auto">
          <a:xfrm rot="16200000" flipH="1">
            <a:off x="4381500" y="4381501"/>
            <a:ext cx="990600" cy="304800"/>
          </a:xfrm>
          <a:custGeom>
            <a:avLst/>
            <a:gdLst>
              <a:gd name="connsiteX0" fmla="*/ 0 w 1017431"/>
              <a:gd name="connsiteY0" fmla="*/ 259724 h 272603"/>
              <a:gd name="connsiteX1" fmla="*/ 528034 w 1017431"/>
              <a:gd name="connsiteY1" fmla="*/ 2146 h 272603"/>
              <a:gd name="connsiteX2" fmla="*/ 1017431 w 1017431"/>
              <a:gd name="connsiteY2" fmla="*/ 272603 h 2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72603">
                <a:moveTo>
                  <a:pt x="0" y="259724"/>
                </a:moveTo>
                <a:cubicBezTo>
                  <a:pt x="179231" y="129862"/>
                  <a:pt x="358462" y="0"/>
                  <a:pt x="528034" y="2146"/>
                </a:cubicBezTo>
                <a:cubicBezTo>
                  <a:pt x="697606" y="4292"/>
                  <a:pt x="857518" y="138447"/>
                  <a:pt x="1017431" y="272603"/>
                </a:cubicBezTo>
              </a:path>
            </a:pathLst>
          </a:custGeom>
          <a:noFill/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" name="Freeform 38"/>
          <p:cNvSpPr/>
          <p:nvPr/>
        </p:nvSpPr>
        <p:spPr bwMode="auto">
          <a:xfrm rot="16200000" flipH="1">
            <a:off x="3467100" y="4381501"/>
            <a:ext cx="990600" cy="304800"/>
          </a:xfrm>
          <a:custGeom>
            <a:avLst/>
            <a:gdLst>
              <a:gd name="connsiteX0" fmla="*/ 0 w 1017431"/>
              <a:gd name="connsiteY0" fmla="*/ 259724 h 272603"/>
              <a:gd name="connsiteX1" fmla="*/ 528034 w 1017431"/>
              <a:gd name="connsiteY1" fmla="*/ 2146 h 272603"/>
              <a:gd name="connsiteX2" fmla="*/ 1017431 w 1017431"/>
              <a:gd name="connsiteY2" fmla="*/ 272603 h 2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72603">
                <a:moveTo>
                  <a:pt x="0" y="259724"/>
                </a:moveTo>
                <a:cubicBezTo>
                  <a:pt x="179231" y="129862"/>
                  <a:pt x="358462" y="0"/>
                  <a:pt x="528034" y="2146"/>
                </a:cubicBezTo>
                <a:cubicBezTo>
                  <a:pt x="697606" y="4292"/>
                  <a:pt x="857518" y="138447"/>
                  <a:pt x="1017431" y="272603"/>
                </a:cubicBezTo>
              </a:path>
            </a:pathLst>
          </a:custGeom>
          <a:noFill/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Freeform 39"/>
          <p:cNvSpPr/>
          <p:nvPr/>
        </p:nvSpPr>
        <p:spPr bwMode="auto">
          <a:xfrm rot="16200000" flipH="1">
            <a:off x="2476500" y="4381501"/>
            <a:ext cx="990600" cy="304800"/>
          </a:xfrm>
          <a:custGeom>
            <a:avLst/>
            <a:gdLst>
              <a:gd name="connsiteX0" fmla="*/ 0 w 1017431"/>
              <a:gd name="connsiteY0" fmla="*/ 259724 h 272603"/>
              <a:gd name="connsiteX1" fmla="*/ 528034 w 1017431"/>
              <a:gd name="connsiteY1" fmla="*/ 2146 h 272603"/>
              <a:gd name="connsiteX2" fmla="*/ 1017431 w 1017431"/>
              <a:gd name="connsiteY2" fmla="*/ 272603 h 27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7431" h="272603">
                <a:moveTo>
                  <a:pt x="0" y="259724"/>
                </a:moveTo>
                <a:cubicBezTo>
                  <a:pt x="179231" y="129862"/>
                  <a:pt x="358462" y="0"/>
                  <a:pt x="528034" y="2146"/>
                </a:cubicBezTo>
                <a:cubicBezTo>
                  <a:pt x="697606" y="4292"/>
                  <a:pt x="857518" y="138447"/>
                  <a:pt x="1017431" y="272603"/>
                </a:cubicBezTo>
              </a:path>
            </a:pathLst>
          </a:custGeom>
          <a:noFill/>
          <a:ln w="12700" cap="flat" cmpd="sng" algn="ctr">
            <a:solidFill>
              <a:srgbClr val="FF99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MPI (Message Passing Interface) Evaluation</a:t>
            </a:r>
          </a:p>
        </p:txBody>
      </p:sp>
      <p:sp>
        <p:nvSpPr>
          <p:cNvPr id="285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buFont typeface="Wingdings" pitchFamily="-112" charset="2"/>
              <a:buNone/>
            </a:pPr>
            <a:r>
              <a:rPr lang="en-US" b="1" dirty="0" smtClean="0">
                <a:solidFill>
                  <a:schemeClr val="tx2"/>
                </a:solidFill>
              </a:rPr>
              <a:t>MPI strengths</a:t>
            </a:r>
          </a:p>
          <a:p>
            <a:pPr marL="571500" lvl="1" indent="-285750" eaLnBrk="1" hangingPunct="1">
              <a:buFont typeface="Arial" charset="0"/>
              <a:buChar char="+"/>
            </a:pPr>
            <a:r>
              <a:rPr lang="en-US" dirty="0" smtClean="0"/>
              <a:t>users can get real work done with it</a:t>
            </a:r>
          </a:p>
          <a:p>
            <a:pPr marL="571500" lvl="1" indent="-285750" eaLnBrk="1" hangingPunct="1">
              <a:buFont typeface="Arial" charset="0"/>
              <a:buChar char="+"/>
            </a:pPr>
            <a:r>
              <a:rPr lang="en-US" dirty="0" smtClean="0"/>
              <a:t>it is extremely general</a:t>
            </a:r>
          </a:p>
          <a:p>
            <a:pPr marL="571500" lvl="1" indent="-285750" eaLnBrk="1" hangingPunct="1">
              <a:buFont typeface="Arial" charset="0"/>
              <a:buChar char="+"/>
            </a:pPr>
            <a:r>
              <a:rPr lang="en-US" dirty="0" smtClean="0"/>
              <a:t>it runs on most parallel platforms</a:t>
            </a:r>
          </a:p>
          <a:p>
            <a:pPr marL="571500" lvl="1" indent="-285750" eaLnBrk="1" hangingPunct="1">
              <a:buFont typeface="Arial" charset="0"/>
              <a:buChar char="+"/>
            </a:pPr>
            <a:r>
              <a:rPr lang="en-US" dirty="0" smtClean="0"/>
              <a:t>it is relatively easy to implement (or, that’s the conventional wisdom)</a:t>
            </a:r>
          </a:p>
          <a:p>
            <a:pPr marL="571500" lvl="1" indent="-285750" eaLnBrk="1" hangingPunct="1">
              <a:buFont typeface="Arial" charset="0"/>
              <a:buChar char="+"/>
            </a:pPr>
            <a:r>
              <a:rPr lang="en-US" dirty="0" smtClean="0"/>
              <a:t>for many architectures, it can result in near-optimal performance</a:t>
            </a:r>
          </a:p>
          <a:p>
            <a:pPr marL="571500" lvl="1" indent="-285750" eaLnBrk="1" hangingPunct="1">
              <a:buFont typeface="Arial" charset="0"/>
              <a:buChar char="+"/>
            </a:pPr>
            <a:r>
              <a:rPr lang="en-US" dirty="0" smtClean="0"/>
              <a:t>it can serve as a strong foundation for higher-level technologies</a:t>
            </a:r>
          </a:p>
          <a:p>
            <a:pPr marL="171450" indent="-171450" eaLnBrk="1" hangingPunct="1">
              <a:buFont typeface="Wingdings" pitchFamily="-112" charset="2"/>
              <a:buNone/>
            </a:pPr>
            <a:endParaRPr lang="en-US" sz="1200" b="1" dirty="0" smtClean="0">
              <a:solidFill>
                <a:schemeClr val="tx2"/>
              </a:solidFill>
            </a:endParaRPr>
          </a:p>
          <a:p>
            <a:pPr marL="171450" indent="-171450" eaLnBrk="1" hangingPunct="1">
              <a:buFont typeface="Wingdings" pitchFamily="-112" charset="2"/>
              <a:buNone/>
            </a:pPr>
            <a:r>
              <a:rPr lang="en-US" b="1" dirty="0" smtClean="0">
                <a:solidFill>
                  <a:schemeClr val="tx2"/>
                </a:solidFill>
              </a:rPr>
              <a:t>MPI weaknesses</a:t>
            </a:r>
          </a:p>
          <a:p>
            <a:pPr marL="571500" lvl="1" indent="-285750" eaLnBrk="1" hangingPunct="1">
              <a:buClr>
                <a:schemeClr val="hlink"/>
              </a:buClr>
              <a:buFont typeface="Arial" charset="0"/>
              <a:buChar char="–"/>
            </a:pPr>
            <a:r>
              <a:rPr lang="en-US" dirty="0" smtClean="0"/>
              <a:t>encodes too much about “how” data should be transferred rather than simply “what data” (and possibly “when”)</a:t>
            </a:r>
          </a:p>
          <a:p>
            <a:pPr marL="971550" lvl="2" eaLnBrk="1" hangingPunct="1"/>
            <a:r>
              <a:rPr lang="en-US" dirty="0" smtClean="0"/>
              <a:t>can mismatch architectures with different data transfer capabilities</a:t>
            </a:r>
          </a:p>
          <a:p>
            <a:pPr marL="571500" lvl="1" indent="-285750" eaLnBrk="1" hangingPunct="1">
              <a:buClr>
                <a:schemeClr val="hlink"/>
              </a:buClr>
              <a:buFont typeface="Arial" charset="0"/>
              <a:buChar char="–"/>
            </a:pPr>
            <a:r>
              <a:rPr lang="en-US" dirty="0" smtClean="0"/>
              <a:t>only supports parallelism at the “cooperating executable” level</a:t>
            </a:r>
          </a:p>
          <a:p>
            <a:pPr marL="971550" lvl="2" eaLnBrk="1" hangingPunct="1"/>
            <a:r>
              <a:rPr lang="en-US" dirty="0" smtClean="0"/>
              <a:t>applications and architectures contain parallelism at many levels</a:t>
            </a:r>
          </a:p>
          <a:p>
            <a:pPr marL="971550" lvl="2" eaLnBrk="1" hangingPunct="1"/>
            <a:r>
              <a:rPr lang="en-US" dirty="0" smtClean="0"/>
              <a:t>doesn’t reflect how one abstractly thinks about parallel algorithm</a:t>
            </a:r>
          </a:p>
          <a:p>
            <a:pPr marL="571500" lvl="1" indent="-285750" eaLnBrk="1" hangingPunct="1">
              <a:buClr>
                <a:schemeClr val="hlink"/>
              </a:buClr>
              <a:buFont typeface="Arial" charset="0"/>
              <a:buChar char="–"/>
            </a:pPr>
            <a:r>
              <a:rPr lang="en-US" dirty="0" smtClean="0"/>
              <a:t>no abstractions for distributed data structures</a:t>
            </a:r>
          </a:p>
          <a:p>
            <a:pPr marL="971550" lvl="2" eaLnBrk="1" hangingPunct="1"/>
            <a:r>
              <a:rPr lang="en-US" dirty="0" smtClean="0"/>
              <a:t>places a significant bookkeeping burden on the programmer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2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2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chemeClr val="tx2"/>
                </a:solidFill>
              </a:rPr>
              <a:t>Panel Question:</a:t>
            </a:r>
            <a:r>
              <a:rPr lang="en-US" sz="2400" smtClean="0"/>
              <a:t> What problems are poorly served by MPI?</a:t>
            </a:r>
            <a:endParaRPr lang="en-US" sz="2800" smtClean="0"/>
          </a:p>
        </p:txBody>
      </p:sp>
      <p:sp>
        <p:nvSpPr>
          <p:cNvPr id="285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buFont typeface="Wingdings" pitchFamily="-112" charset="2"/>
              <a:buNone/>
            </a:pPr>
            <a:r>
              <a:rPr lang="en-US" b="1" smtClean="0">
                <a:solidFill>
                  <a:schemeClr val="tx2"/>
                </a:solidFill>
              </a:rPr>
              <a:t>My reaction:</a:t>
            </a:r>
            <a:r>
              <a:rPr lang="en-US" smtClean="0"/>
              <a:t> What problems are </a:t>
            </a:r>
            <a:r>
              <a:rPr lang="en-US" i="1" smtClean="0"/>
              <a:t>well-served</a:t>
            </a:r>
            <a:r>
              <a:rPr lang="en-US" smtClean="0"/>
              <a:t> by MPI?</a:t>
            </a:r>
          </a:p>
          <a:p>
            <a:pPr marL="571500" lvl="1" indent="-285750" eaLnBrk="1" hangingPunct="1">
              <a:buFontTx/>
              <a:buNone/>
            </a:pPr>
            <a:r>
              <a:rPr lang="en-US" i="1" smtClean="0">
                <a:solidFill>
                  <a:schemeClr val="tx2"/>
                </a:solidFill>
              </a:rPr>
              <a:t>“well-served”:</a:t>
            </a:r>
            <a:r>
              <a:rPr lang="en-US" smtClean="0"/>
              <a:t> MPI is a natural/productive way of expressing them</a:t>
            </a:r>
          </a:p>
          <a:p>
            <a:pPr marL="571500" lvl="1" indent="-285750" eaLnBrk="1" hangingPunct="1"/>
            <a:endParaRPr lang="en-US" sz="800" smtClean="0"/>
          </a:p>
          <a:p>
            <a:pPr marL="571500" lvl="1" indent="-285750" eaLnBrk="1" hangingPunct="1"/>
            <a:r>
              <a:rPr lang="en-US" b="1" smtClean="0"/>
              <a:t>embarrassingly parallel:</a:t>
            </a:r>
            <a:r>
              <a:rPr lang="en-US" smtClean="0"/>
              <a:t> arguably</a:t>
            </a:r>
          </a:p>
          <a:p>
            <a:pPr marL="571500" lvl="1" indent="-285750" eaLnBrk="1" hangingPunct="1"/>
            <a:endParaRPr lang="en-US" sz="800" smtClean="0"/>
          </a:p>
          <a:p>
            <a:pPr marL="571500" lvl="1" indent="-285750" eaLnBrk="1" hangingPunct="1"/>
            <a:r>
              <a:rPr lang="en-US" b="1" smtClean="0"/>
              <a:t>data parallel:</a:t>
            </a:r>
            <a:r>
              <a:rPr lang="en-US" smtClean="0"/>
              <a:t> not particularly, due to cooperating executable issues</a:t>
            </a:r>
          </a:p>
          <a:p>
            <a:pPr marL="971550" lvl="2" eaLnBrk="1" hangingPunct="1"/>
            <a:r>
              <a:rPr lang="en-US" smtClean="0"/>
              <a:t>bookkeeping details related to manual data decomposition</a:t>
            </a:r>
          </a:p>
          <a:p>
            <a:pPr marL="971550" lvl="2" eaLnBrk="1" hangingPunct="1"/>
            <a:r>
              <a:rPr lang="en-US" smtClean="0"/>
              <a:t>data replication, communication, synchronization</a:t>
            </a:r>
          </a:p>
          <a:p>
            <a:pPr marL="971550" lvl="2" eaLnBrk="1" hangingPunct="1"/>
            <a:r>
              <a:rPr lang="en-US" smtClean="0"/>
              <a:t>local vs. global indexing issues</a:t>
            </a:r>
          </a:p>
          <a:p>
            <a:pPr marL="571500" lvl="1" indent="-285750" eaLnBrk="1" hangingPunct="1"/>
            <a:endParaRPr lang="en-US" sz="800" b="1" smtClean="0"/>
          </a:p>
          <a:p>
            <a:pPr marL="571500" lvl="1" indent="-285750" eaLnBrk="1" hangingPunct="1"/>
            <a:r>
              <a:rPr lang="en-US" b="1" smtClean="0"/>
              <a:t>task parallel:</a:t>
            </a:r>
            <a:r>
              <a:rPr lang="en-US" smtClean="0"/>
              <a:t> even less so</a:t>
            </a:r>
          </a:p>
          <a:p>
            <a:pPr marL="971550" lvl="2" eaLnBrk="1" hangingPunct="1"/>
            <a:r>
              <a:rPr lang="en-US" i="1" smtClean="0"/>
              <a:t>e.g.</a:t>
            </a:r>
            <a:r>
              <a:rPr lang="en-US" smtClean="0"/>
              <a:t>, write a divide-and-conquer algorithm in MPI…</a:t>
            </a:r>
          </a:p>
          <a:p>
            <a:pPr marL="1314450" lvl="3" indent="-171450" eaLnBrk="1" hangingPunct="1">
              <a:buFontTx/>
              <a:buNone/>
            </a:pPr>
            <a:r>
              <a:rPr lang="en-US" smtClean="0"/>
              <a:t>…without MPI-2 dynamic process creation – yucky</a:t>
            </a:r>
          </a:p>
          <a:p>
            <a:pPr marL="1314450" lvl="3" indent="-171450" eaLnBrk="1" hangingPunct="1">
              <a:buFontTx/>
              <a:buNone/>
            </a:pPr>
            <a:r>
              <a:rPr lang="en-US" smtClean="0"/>
              <a:t>…with it, your unit of parallelism is the executable – weighty</a:t>
            </a:r>
          </a:p>
          <a:p>
            <a:pPr marL="171450" indent="-171450" eaLnBrk="1" hangingPunct="1">
              <a:buFontTx/>
              <a:buNone/>
            </a:pPr>
            <a:endParaRPr lang="en-US" sz="120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2725" y="5181600"/>
            <a:ext cx="870585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75" indent="-171450" algn="l" eaLnBrk="1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-112" charset="2"/>
              <a:buChar char="§"/>
            </a:pPr>
            <a:r>
              <a:rPr lang="en-US" sz="2400"/>
              <a:t> Its base languages have issues as well</a:t>
            </a:r>
          </a:p>
          <a:p>
            <a:pPr marL="398463" lvl="1" indent="-171450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</a:pPr>
            <a:r>
              <a:rPr lang="en-US" sz="2000" b="1">
                <a:ea typeface="ＭＳ Ｐゴシック" pitchFamily="-112" charset="-128"/>
              </a:rPr>
              <a:t> Fortran:</a:t>
            </a:r>
            <a:r>
              <a:rPr lang="en-US" sz="2000">
                <a:ea typeface="ＭＳ Ｐゴシック" pitchFamily="-112" charset="-128"/>
              </a:rPr>
              <a:t> age leads to baggage + failure to track modern concepts</a:t>
            </a:r>
          </a:p>
          <a:p>
            <a:pPr marL="398463" lvl="1" indent="-171450" algn="l" eaLnBrk="1" hangingPunct="1">
              <a:lnSpc>
                <a:spcPct val="80000"/>
              </a:lnSpc>
              <a:spcBef>
                <a:spcPct val="20000"/>
              </a:spcBef>
              <a:buClr>
                <a:srgbClr val="73BA24"/>
              </a:buClr>
              <a:buSzPct val="120000"/>
              <a:buFontTx/>
              <a:buChar char="•"/>
            </a:pPr>
            <a:r>
              <a:rPr lang="en-US" sz="2000" b="1">
                <a:ea typeface="ＭＳ Ｐゴシック" pitchFamily="-112" charset="-128"/>
              </a:rPr>
              <a:t> C/C++: </a:t>
            </a:r>
            <a:r>
              <a:rPr lang="en-US" sz="2000">
                <a:ea typeface="ＭＳ Ｐゴシック" pitchFamily="-112" charset="-128"/>
              </a:rPr>
              <a:t>impoverished support for arrays, pointer aliasing issues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CascadePhase3TemplateV2">
  <a:themeElements>
    <a:clrScheme name="CascadePhase3TemplateV2 2">
      <a:dk1>
        <a:srgbClr val="000000"/>
      </a:dk1>
      <a:lt1>
        <a:srgbClr val="FFFFFF"/>
      </a:lt1>
      <a:dk2>
        <a:srgbClr val="003F87"/>
      </a:dk2>
      <a:lt2>
        <a:srgbClr val="C3C8C8"/>
      </a:lt2>
      <a:accent1>
        <a:srgbClr val="FDC82F"/>
      </a:accent1>
      <a:accent2>
        <a:srgbClr val="69923A"/>
      </a:accent2>
      <a:accent3>
        <a:srgbClr val="FFFFFF"/>
      </a:accent3>
      <a:accent4>
        <a:srgbClr val="000000"/>
      </a:accent4>
      <a:accent5>
        <a:srgbClr val="FEE0AD"/>
      </a:accent5>
      <a:accent6>
        <a:srgbClr val="5E8434"/>
      </a:accent6>
      <a:hlink>
        <a:srgbClr val="D81E05"/>
      </a:hlink>
      <a:folHlink>
        <a:srgbClr val="00ADD0"/>
      </a:folHlink>
    </a:clrScheme>
    <a:fontScheme name="CascadePhase3TemplateV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ascadePhase3Template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BCBFE"/>
        </a:accent1>
        <a:accent2>
          <a:srgbClr val="193E74"/>
        </a:accent2>
        <a:accent3>
          <a:srgbClr val="FFFFFF"/>
        </a:accent3>
        <a:accent4>
          <a:srgbClr val="000000"/>
        </a:accent4>
        <a:accent5>
          <a:srgbClr val="E2E2FE"/>
        </a:accent5>
        <a:accent6>
          <a:srgbClr val="163768"/>
        </a:accent6>
        <a:hlink>
          <a:srgbClr val="3333CC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Phase3TemplateV2 2">
        <a:dk1>
          <a:srgbClr val="000000"/>
        </a:dk1>
        <a:lt1>
          <a:srgbClr val="FFFFFF"/>
        </a:lt1>
        <a:dk2>
          <a:srgbClr val="003F87"/>
        </a:dk2>
        <a:lt2>
          <a:srgbClr val="C3C8C8"/>
        </a:lt2>
        <a:accent1>
          <a:srgbClr val="FDC82F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FEE0AD"/>
        </a:accent5>
        <a:accent6>
          <a:srgbClr val="5E8434"/>
        </a:accent6>
        <a:hlink>
          <a:srgbClr val="D81E05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SC08-S07-1-Chapel-Background</Template>
  <TotalTime>6881</TotalTime>
  <Words>2004</Words>
  <Application>Microsoft Office PowerPoint</Application>
  <PresentationFormat>Letter Paper (8.5x11 in)</PresentationFormat>
  <Paragraphs>448</Paragraphs>
  <Slides>27</Slides>
  <Notes>21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2</vt:i4>
      </vt:variant>
    </vt:vector>
  </HeadingPairs>
  <TitlesOfParts>
    <vt:vector size="30" baseType="lpstr">
      <vt:lpstr>CascadePhase3TemplateV2</vt:lpstr>
      <vt:lpstr>The Mother of All Chapel Talks</vt:lpstr>
      <vt:lpstr>Lecture Structure</vt:lpstr>
      <vt:lpstr>Chapel: the Programming Models Landscape</vt:lpstr>
      <vt:lpstr>Disclaimers</vt:lpstr>
      <vt:lpstr>Terminology: Programming Models</vt:lpstr>
      <vt:lpstr>HPC Programming Model Taxonomy (2010)</vt:lpstr>
      <vt:lpstr>Distributed Memory Programming</vt:lpstr>
      <vt:lpstr>MPI (Message Passing Interface) Evaluation</vt:lpstr>
      <vt:lpstr>Panel Question: What problems are poorly served by MPI?</vt:lpstr>
      <vt:lpstr>Shared Memory Programming</vt:lpstr>
      <vt:lpstr>OpenMP Evaluation</vt:lpstr>
      <vt:lpstr>MPI+OpenMP Evaluation</vt:lpstr>
      <vt:lpstr>PGAS Definition</vt:lpstr>
      <vt:lpstr>(Traditional) PGAS Programming Models</vt:lpstr>
      <vt:lpstr>PGAS: What’s in a Name?</vt:lpstr>
      <vt:lpstr>PGAS: What’s in a Name?</vt:lpstr>
      <vt:lpstr>Traditional PGAS Languages: in a Nutshell</vt:lpstr>
      <vt:lpstr>PGAS Evaluation</vt:lpstr>
      <vt:lpstr>post-SPMD/Asynchronous PGAS (APGAS)</vt:lpstr>
      <vt:lpstr>ZPL</vt:lpstr>
      <vt:lpstr>ZPL Concepts: Regions</vt:lpstr>
      <vt:lpstr>ZPL Concepts: Array Operators</vt:lpstr>
      <vt:lpstr>ZPL Concepts: Syntactic Performance Model</vt:lpstr>
      <vt:lpstr>Why Aren’t We Done?  (ZPL’s Limitations)</vt:lpstr>
      <vt:lpstr>ZPL’s Successes</vt:lpstr>
      <vt:lpstr>Chapel and ZPL</vt:lpstr>
      <vt:lpstr>A Design Principle HPC should revisit</vt:lpstr>
      <vt:lpstr>Short Overview</vt:lpstr>
      <vt:lpstr>Test Show</vt:lpstr>
    </vt:vector>
  </TitlesOfParts>
  <Company>Cray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Brad Chamberlain</dc:creator>
  <cp:lastModifiedBy>Brad Chamberlain</cp:lastModifiedBy>
  <cp:revision>2391</cp:revision>
  <dcterms:created xsi:type="dcterms:W3CDTF">2010-01-26T06:03:57Z</dcterms:created>
  <dcterms:modified xsi:type="dcterms:W3CDTF">2010-05-20T20:18:24Z</dcterms:modified>
</cp:coreProperties>
</file>