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4" r:id="rId3"/>
    <p:sldId id="339" r:id="rId4"/>
    <p:sldId id="328" r:id="rId5"/>
    <p:sldId id="335" r:id="rId6"/>
    <p:sldId id="336" r:id="rId7"/>
    <p:sldId id="337" r:id="rId8"/>
    <p:sldId id="338" r:id="rId9"/>
    <p:sldId id="342" r:id="rId10"/>
    <p:sldId id="343" r:id="rId11"/>
    <p:sldId id="329" r:id="rId12"/>
    <p:sldId id="344" r:id="rId13"/>
    <p:sldId id="345" r:id="rId14"/>
    <p:sldId id="349" r:id="rId15"/>
    <p:sldId id="347" r:id="rId16"/>
    <p:sldId id="348" r:id="rId17"/>
    <p:sldId id="346" r:id="rId18"/>
    <p:sldId id="350" r:id="rId19"/>
    <p:sldId id="351" r:id="rId20"/>
    <p:sldId id="354" r:id="rId21"/>
    <p:sldId id="355" r:id="rId22"/>
    <p:sldId id="353" r:id="rId23"/>
    <p:sldId id="352" r:id="rId24"/>
    <p:sldId id="356" r:id="rId25"/>
    <p:sldId id="359" r:id="rId26"/>
    <p:sldId id="333" r:id="rId27"/>
    <p:sldId id="360" r:id="rId28"/>
    <p:sldId id="357" r:id="rId29"/>
    <p:sldId id="361" r:id="rId30"/>
    <p:sldId id="362" r:id="rId31"/>
    <p:sldId id="35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539FA-953D-4C2C-BB74-8FC1BC16B4D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16BF6-D4A2-4512-837C-529288E4A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2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stalling rare; cycling rarer, but obviously to be avoided.</a:t>
            </a:r>
          </a:p>
          <a:p>
            <a:pPr>
              <a:defRPr/>
            </a:pPr>
            <a:r>
              <a:rPr lang="en-US" dirty="0" smtClean="0"/>
              <a:t>Bland is important because it avoids it</a:t>
            </a:r>
          </a:p>
          <a:p>
            <a:pPr>
              <a:defRPr/>
            </a:pPr>
            <a:r>
              <a:rPr lang="en-US" dirty="0" smtClean="0"/>
              <a:t>I guess largest increase is stall- and cycle-proof, but slow to compute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5025A400-9A05-469E-AB4E-077E48A9CA2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143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86366"/>
            <a:ext cx="1119008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Linear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7827" y="2473966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Anderson,    March 11, 2021</a:t>
            </a:r>
            <a:endParaRPr lang="en-US" sz="2000" dirty="0"/>
          </a:p>
        </p:txBody>
      </p:sp>
      <p:pic>
        <p:nvPicPr>
          <p:cNvPr id="1026" name="Picture 2" descr="A brief introduction to Linear Programming | by Mengsay Loem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855" y="2993042"/>
            <a:ext cx="5298658" cy="332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diet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5881" y="1846907"/>
            <a:ext cx="2978590" cy="353943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Maximize: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2x + y</a:t>
            </a:r>
          </a:p>
          <a:p>
            <a:endParaRPr lang="en-US" sz="2800" dirty="0"/>
          </a:p>
          <a:p>
            <a:r>
              <a:rPr lang="en-US" sz="2800" dirty="0" smtClean="0"/>
              <a:t>Subject to:</a:t>
            </a:r>
          </a:p>
          <a:p>
            <a:r>
              <a:rPr lang="en-US" sz="2800" dirty="0" smtClean="0"/>
              <a:t>	4 x + y ≤ 6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x + 2y ≤ 5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x </a:t>
            </a:r>
            <a:r>
              <a:rPr lang="en-US" sz="2800" dirty="0" smtClean="0">
                <a:sym typeface="Symbol" panose="05050102010706020507" pitchFamily="18" charset="2"/>
              </a:rPr>
              <a:t> 0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	y  0</a:t>
            </a:r>
            <a:endParaRPr lang="en-US" sz="28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170345" y="1846907"/>
            <a:ext cx="0" cy="303291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9398" y="4879818"/>
            <a:ext cx="3141552" cy="2716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72816" y="2018923"/>
            <a:ext cx="4318503" cy="21094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8419723" y="615636"/>
            <a:ext cx="1339914" cy="45086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73779" y="2951431"/>
            <a:ext cx="2190938" cy="34946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70345" y="2544025"/>
            <a:ext cx="2190938" cy="34946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14443" y="2018923"/>
            <a:ext cx="2190938" cy="349463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33006" y="70257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+ y ≤ 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84984" y="201394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+ 2y ≤ 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00648" y="615728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+ y = 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977554" y="6095776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+ y = 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320950" y="5591446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+ y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8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 - upper bounds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5880" y="1846907"/>
            <a:ext cx="3512745" cy="353943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Maximize: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2x + y</a:t>
            </a:r>
          </a:p>
          <a:p>
            <a:endParaRPr lang="en-US" sz="2800" dirty="0"/>
          </a:p>
          <a:p>
            <a:r>
              <a:rPr lang="en-US" sz="2800" dirty="0" smtClean="0"/>
              <a:t>Subject to:</a:t>
            </a:r>
          </a:p>
          <a:p>
            <a:r>
              <a:rPr lang="en-US" sz="2800" dirty="0" smtClean="0"/>
              <a:t>	4 x + y ≤ 6   (1)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x + 2y ≤ 5    (2)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x </a:t>
            </a:r>
            <a:r>
              <a:rPr lang="en-US" sz="2800" dirty="0" smtClean="0">
                <a:sym typeface="Symbol" panose="05050102010706020507" pitchFamily="18" charset="2"/>
              </a:rPr>
              <a:t> 0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	y  0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88872" y="1846907"/>
            <a:ext cx="7031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(1):		2x + y ≤ 4x + y ≤ 6		</a:t>
            </a:r>
          </a:p>
          <a:p>
            <a:r>
              <a:rPr lang="en-US" sz="2400" dirty="0" smtClean="0"/>
              <a:t>2(2):		2x + y ≤ 2(x + 2y) ≤ 10 </a:t>
            </a:r>
          </a:p>
          <a:p>
            <a:r>
              <a:rPr lang="en-US" sz="2400" dirty="0" smtClean="0"/>
              <a:t>.5(1) + .25(2)	2x + y ≤ .5(4x + y) + .25(x + 2y) ≤ 3 + 1.25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72" y="3820562"/>
            <a:ext cx="6355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best upper bound we can get?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382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1690688"/>
            <a:ext cx="59428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a(4x + y) ≤ 6a</a:t>
            </a:r>
          </a:p>
          <a:p>
            <a:r>
              <a:rPr lang="en-US" sz="2800" dirty="0" smtClean="0"/>
              <a:t>b(x + 2y) ≤ 5b</a:t>
            </a:r>
          </a:p>
          <a:p>
            <a:endParaRPr lang="en-US" sz="2800" dirty="0"/>
          </a:p>
          <a:p>
            <a:r>
              <a:rPr lang="en-US" sz="2800" dirty="0" smtClean="0"/>
              <a:t>If a(4x + y) + b(x + 2y) </a:t>
            </a:r>
            <a:r>
              <a:rPr lang="en-US" sz="2800" dirty="0" smtClean="0">
                <a:sym typeface="Symbol" panose="05050102010706020507" pitchFamily="18" charset="2"/>
              </a:rPr>
              <a:t> 2x + y  </a:t>
            </a:r>
          </a:p>
          <a:p>
            <a:r>
              <a:rPr lang="en-US" sz="2800" dirty="0">
                <a:sym typeface="Symbol" panose="05050102010706020507" pitchFamily="18" charset="2"/>
              </a:rPr>
              <a:t>	</a:t>
            </a:r>
            <a:r>
              <a:rPr lang="en-US" sz="2800" dirty="0" smtClean="0">
                <a:sym typeface="Symbol" panose="05050102010706020507" pitchFamily="18" charset="2"/>
              </a:rPr>
              <a:t>then 6a + 5b  </a:t>
            </a:r>
            <a:r>
              <a:rPr lang="en-US" sz="2800" dirty="0" smtClean="0">
                <a:sym typeface="Symbol" panose="05050102010706020507" pitchFamily="18" charset="2"/>
              </a:rPr>
              <a:t>opt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782208" y="1210854"/>
            <a:ext cx="1893467" cy="338554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 6a + 5b</a:t>
            </a:r>
          </a:p>
          <a:p>
            <a:endParaRPr lang="en-US" sz="2800" dirty="0" smtClean="0"/>
          </a:p>
          <a:p>
            <a:r>
              <a:rPr lang="en-US" sz="2800" dirty="0" smtClean="0"/>
              <a:t>Subject to </a:t>
            </a:r>
          </a:p>
          <a:p>
            <a:r>
              <a:rPr lang="en-US" sz="2800" dirty="0" smtClean="0"/>
              <a:t>4a + b </a:t>
            </a:r>
            <a:r>
              <a:rPr lang="en-US" sz="2800" dirty="0" smtClean="0">
                <a:sym typeface="Symbol" panose="05050102010706020507" pitchFamily="18" charset="2"/>
              </a:rPr>
              <a:t> 2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a + 2b  1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a  0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b 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6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378F0D64-E77E-43CB-B07E-DF948210FC74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33" tIns="45717" rIns="91433" bIns="45717" rtlCol="0" anchor="t"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A Central Result of LP Theory: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Duality Theorem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126055"/>
            <a:ext cx="10116493" cy="4114800"/>
          </a:xfrm>
        </p:spPr>
        <p:txBody>
          <a:bodyPr vert="horz" lIns="91433" tIns="45717" rIns="91433" bIns="45717" rtlCol="0">
            <a:normAutofit/>
          </a:bodyPr>
          <a:lstStyle/>
          <a:p>
            <a:pPr marL="373063" indent="-373063" defTabSz="992188">
              <a:defRPr/>
            </a:pPr>
            <a:r>
              <a:rPr lang="en-US" sz="2400" dirty="0"/>
              <a:t>Every linear program has a dual</a:t>
            </a:r>
          </a:p>
          <a:p>
            <a:pPr marL="373063" indent="-373063" defTabSz="992188">
              <a:defRPr/>
            </a:pPr>
            <a:r>
              <a:rPr lang="en-US" sz="2400" dirty="0"/>
              <a:t>If the original is a maximization, the dual is a minimization and vice versa</a:t>
            </a:r>
          </a:p>
          <a:p>
            <a:pPr marL="373063" indent="-373063" defTabSz="992188">
              <a:defRPr/>
            </a:pPr>
            <a:r>
              <a:rPr lang="en-US" sz="2400" dirty="0"/>
              <a:t>Solution of one leads to solution of other</a:t>
            </a:r>
          </a:p>
          <a:p>
            <a:pPr marL="373063" indent="-373063" defTabSz="992188">
              <a:buNone/>
              <a:defRPr/>
            </a:pPr>
            <a:r>
              <a:rPr lang="en-US" sz="2400" b="1" dirty="0">
                <a:solidFill>
                  <a:srgbClr val="9900FF"/>
                </a:solidFill>
              </a:rPr>
              <a:t>Primal:</a:t>
            </a:r>
            <a:r>
              <a:rPr lang="en-US" sz="2400" dirty="0"/>
              <a:t>  Maximize  </a:t>
            </a:r>
            <a:r>
              <a:rPr lang="en-US" sz="2400" b="1" dirty="0" err="1"/>
              <a:t>c</a:t>
            </a:r>
            <a:r>
              <a:rPr lang="en-US" sz="2400" b="1" baseline="30000" dirty="0" err="1"/>
              <a:t>T</a:t>
            </a:r>
            <a:r>
              <a:rPr lang="en-US" sz="2400" b="1" dirty="0" err="1"/>
              <a:t>x</a:t>
            </a:r>
            <a:r>
              <a:rPr lang="en-US" sz="2400" b="1" dirty="0"/>
              <a:t>  </a:t>
            </a:r>
            <a:r>
              <a:rPr lang="en-US" sz="2400" dirty="0"/>
              <a:t>subject to A</a:t>
            </a:r>
            <a:r>
              <a:rPr lang="en-US" sz="2400" b="1" dirty="0"/>
              <a:t>x </a:t>
            </a:r>
            <a:r>
              <a:rPr lang="en-US" sz="2400" dirty="0">
                <a:sym typeface="Symbol" charset="0"/>
              </a:rPr>
              <a:t></a:t>
            </a:r>
            <a:r>
              <a:rPr lang="en-US" sz="2400" dirty="0"/>
              <a:t> </a:t>
            </a:r>
            <a:r>
              <a:rPr lang="en-US" sz="2400" b="1" dirty="0"/>
              <a:t>b</a:t>
            </a:r>
            <a:r>
              <a:rPr lang="en-US" sz="2400" dirty="0"/>
              <a:t>,  </a:t>
            </a:r>
            <a:r>
              <a:rPr lang="en-US" sz="2400" b="1" dirty="0"/>
              <a:t>x </a:t>
            </a:r>
            <a:r>
              <a:rPr lang="en-US" sz="2000" dirty="0">
                <a:sym typeface="Symbol" charset="0"/>
              </a:rPr>
              <a:t></a:t>
            </a:r>
            <a:r>
              <a:rPr lang="en-US" sz="2400" b="1" dirty="0"/>
              <a:t> </a:t>
            </a:r>
            <a:r>
              <a:rPr lang="en-US" sz="2400" dirty="0"/>
              <a:t>0</a:t>
            </a:r>
          </a:p>
          <a:p>
            <a:pPr marL="373063" indent="-373063" defTabSz="992188">
              <a:buNone/>
              <a:defRPr/>
            </a:pPr>
            <a:r>
              <a:rPr lang="en-US" sz="2400" b="1" dirty="0">
                <a:solidFill>
                  <a:srgbClr val="9900FF"/>
                </a:solidFill>
              </a:rPr>
              <a:t>Dual:</a:t>
            </a:r>
            <a:r>
              <a:rPr lang="en-US" sz="2400" dirty="0"/>
              <a:t>  Minimize  </a:t>
            </a:r>
            <a:r>
              <a:rPr lang="en-US" sz="2400" b="1" dirty="0" err="1"/>
              <a:t>b</a:t>
            </a:r>
            <a:r>
              <a:rPr lang="en-US" sz="2400" b="1" baseline="30000" dirty="0" err="1"/>
              <a:t>T</a:t>
            </a:r>
            <a:r>
              <a:rPr lang="en-US" sz="2400" b="1" dirty="0" err="1"/>
              <a:t>y</a:t>
            </a:r>
            <a:r>
              <a:rPr lang="en-US" sz="2400" b="1" dirty="0"/>
              <a:t>  </a:t>
            </a:r>
            <a:r>
              <a:rPr lang="en-US" sz="2400" dirty="0"/>
              <a:t>subject to </a:t>
            </a:r>
            <a:r>
              <a:rPr lang="en-US" sz="2400" dirty="0" err="1"/>
              <a:t>A</a:t>
            </a:r>
            <a:r>
              <a:rPr lang="en-US" sz="2400" baseline="30000" dirty="0" err="1"/>
              <a:t>T</a:t>
            </a:r>
            <a:r>
              <a:rPr lang="en-US" sz="2400" b="1" dirty="0" err="1"/>
              <a:t>y</a:t>
            </a:r>
            <a:r>
              <a:rPr lang="en-US" sz="2400" b="1" dirty="0"/>
              <a:t> </a:t>
            </a:r>
            <a:r>
              <a:rPr lang="en-US" sz="2000" dirty="0">
                <a:sym typeface="Symbol" charset="0"/>
              </a:rPr>
              <a:t></a:t>
            </a:r>
            <a:r>
              <a:rPr lang="en-US" sz="2400" b="1" dirty="0"/>
              <a:t> c</a:t>
            </a:r>
            <a:r>
              <a:rPr lang="en-US" sz="2400" dirty="0"/>
              <a:t>,  </a:t>
            </a:r>
            <a:r>
              <a:rPr lang="en-US" sz="2400" b="1" dirty="0"/>
              <a:t>y </a:t>
            </a:r>
            <a:r>
              <a:rPr lang="en-US" sz="2000" dirty="0">
                <a:sym typeface="Symbol" charset="0"/>
              </a:rPr>
              <a:t></a:t>
            </a:r>
            <a:r>
              <a:rPr lang="en-US" sz="2400" b="1" dirty="0"/>
              <a:t> </a:t>
            </a:r>
            <a:r>
              <a:rPr lang="en-US" sz="2400" dirty="0"/>
              <a:t>0</a:t>
            </a:r>
          </a:p>
          <a:p>
            <a:pPr marL="373063" indent="-373063" defTabSz="992188">
              <a:buNone/>
              <a:defRPr/>
            </a:pPr>
            <a:endParaRPr lang="en-US" sz="2400" dirty="0"/>
          </a:p>
          <a:p>
            <a:pPr marL="373063" indent="-373063" defTabSz="992188">
              <a:buNone/>
              <a:defRPr/>
            </a:pPr>
            <a:r>
              <a:rPr lang="en-US" sz="2400" b="1" dirty="0"/>
              <a:t>If one has optimal solution so does the other, and their values are the same.</a:t>
            </a:r>
            <a:endParaRPr lang="en-US" sz="2400" dirty="0"/>
          </a:p>
          <a:p>
            <a:pPr marL="373063" indent="-373063" defTabSz="992188">
              <a:buNone/>
              <a:defRPr/>
            </a:pPr>
            <a:r>
              <a:rPr lang="en-US" dirty="0" smtClean="0"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23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E93F939F-2BE9-4FAC-87EB-14CBCDA7DDF8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33" tIns="45717" rIns="91433" bIns="45717" rtlCol="0" anchor="t">
            <a:normAutofit/>
          </a:bodyPr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Duality Theorem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9372600" cy="4114800"/>
          </a:xfrm>
        </p:spPr>
        <p:txBody>
          <a:bodyPr vert="horz" lIns="91433" tIns="45717" rIns="91433" bIns="45717" rtlCol="0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990033"/>
              </a:solidFill>
              <a:ea typeface="ヒラギノ角ゴ Pro W3" pitchFamily="124" charset="-128"/>
              <a:cs typeface="ヒラギノ角ゴ Pro W3" pitchFamily="12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Practical Use of Duality: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Sometimes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LP algorithms will run 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faster on the dual than on the primal.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Can be used to bound how far you are from optimal solution.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Important implications for economists.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ea typeface="ヒラギノ角ゴ Pro W3" pitchFamily="124" charset="-128"/>
              <a:cs typeface="ヒラギノ角ゴ Pro W3" pitchFamily="12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ea typeface="ヒラギノ角ゴ Pro W3" pitchFamily="124" charset="-128"/>
              <a:cs typeface="ヒラギノ角ゴ Pro W3" pitchFamily="12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35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393E4878-F2C5-4D73-BB8A-7C24548A007A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Standard Form of a Linear Program.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495800"/>
          </a:xfrm>
        </p:spPr>
        <p:txBody>
          <a:bodyPr/>
          <a:lstStyle/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solidFill>
                  <a:srgbClr val="990033"/>
                </a:solidFill>
                <a:ea typeface="ヒラギノ角ゴ Pro W3" pitchFamily="124" charset="-128"/>
                <a:cs typeface="ヒラギノ角ゴ Pro W3" pitchFamily="124" charset="-128"/>
              </a:rPr>
              <a:t>Minimize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b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y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+ b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y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+ … +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b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m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y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m</a:t>
            </a:r>
            <a:endParaRPr lang="en-US" altLang="en-US" dirty="0" smtClean="0">
              <a:solidFill>
                <a:srgbClr val="006600"/>
              </a:solidFill>
              <a:ea typeface="ヒラギノ角ゴ Pro W3" pitchFamily="124" charset="-128"/>
              <a:cs typeface="ヒラギノ角ゴ Pro W3" pitchFamily="124" charset="-128"/>
            </a:endParaRP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solidFill>
                  <a:srgbClr val="990033"/>
                </a:solidFill>
                <a:ea typeface="ヒラギノ角ゴ Pro W3" pitchFamily="124" charset="-128"/>
                <a:cs typeface="ヒラギノ角ゴ Pro W3" pitchFamily="124" charset="-128"/>
              </a:rPr>
              <a:t>subject to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latin typeface="Symbol" panose="05050102010706020507" pitchFamily="18" charset="2"/>
                <a:ea typeface="ヒラギノ角ゴ Pro W3" pitchFamily="124" charset="-128"/>
                <a:cs typeface="ヒラギノ角ゴ Pro W3" pitchFamily="124" charset="-128"/>
              </a:rPr>
              <a:t>S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m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ij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y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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c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j</a:t>
            </a:r>
            <a:r>
              <a:rPr lang="en-US" altLang="en-US" baseline="-25000" dirty="0" smtClean="0">
                <a:ea typeface="ヒラギノ角ゴ Pro W3" pitchFamily="124" charset="-128"/>
                <a:cs typeface="ヒラギノ角ゴ Pro W3" pitchFamily="124" charset="-128"/>
              </a:rPr>
              <a:t> 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j = 1..n</a:t>
            </a: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                           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y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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0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 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</a:t>
            </a:r>
            <a:r>
              <a:rPr lang="en-US" altLang="en-US" dirty="0" err="1" smtClean="0"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= 1..m</a:t>
            </a: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or </a:t>
            </a:r>
            <a:r>
              <a:rPr lang="en-US" altLang="en-US" baseline="-25000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solidFill>
                  <a:srgbClr val="990033"/>
                </a:solidFill>
                <a:ea typeface="ヒラギノ角ゴ Pro W3" pitchFamily="124" charset="-128"/>
                <a:cs typeface="ヒラギノ角ゴ Pro W3" pitchFamily="124" charset="-128"/>
              </a:rPr>
              <a:t>Maximize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c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+ c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+ … +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c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endParaRPr lang="en-US" altLang="en-US" dirty="0" smtClean="0">
              <a:solidFill>
                <a:srgbClr val="006600"/>
              </a:solidFill>
              <a:ea typeface="ヒラギノ角ゴ Pro W3" pitchFamily="124" charset="-128"/>
              <a:cs typeface="ヒラギノ角ゴ Pro W3" pitchFamily="124" charset="-128"/>
            </a:endParaRP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solidFill>
                  <a:srgbClr val="990033"/>
                </a:solidFill>
                <a:ea typeface="ヒラギノ角ゴ Pro W3" pitchFamily="124" charset="-128"/>
                <a:cs typeface="ヒラギノ角ゴ Pro W3" pitchFamily="124" charset="-128"/>
              </a:rPr>
              <a:t>subject to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latin typeface="Symbol" panose="05050102010706020507" pitchFamily="18" charset="2"/>
                <a:ea typeface="ヒラギノ角ゴ Pro W3" pitchFamily="124" charset="-128"/>
                <a:cs typeface="ヒラギノ角ゴ Pro W3" pitchFamily="124" charset="-128"/>
              </a:rPr>
              <a:t>S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j 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n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ij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j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b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j</a:t>
            </a:r>
            <a:r>
              <a:rPr lang="en-US" altLang="en-US" baseline="-25000" dirty="0" smtClean="0">
                <a:ea typeface="ヒラギノ角ゴ Pro W3" pitchFamily="124" charset="-128"/>
                <a:cs typeface="ヒラギノ角ゴ Pro W3" pitchFamily="124" charset="-128"/>
              </a:rPr>
              <a:t> 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</a:t>
            </a:r>
            <a:r>
              <a:rPr lang="en-US" altLang="en-US" dirty="0" err="1" smtClean="0"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= 1..m</a:t>
            </a:r>
          </a:p>
          <a:p>
            <a:pPr marL="373063" indent="-373063" defTabSz="992188">
              <a:lnSpc>
                <a:spcPct val="110000"/>
              </a:lnSpc>
              <a:buNone/>
            </a:pP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                            </a:t>
            </a:r>
            <a:r>
              <a:rPr lang="en-US" altLang="en-US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j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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0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  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   j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= 1..n</a:t>
            </a:r>
          </a:p>
        </p:txBody>
      </p:sp>
    </p:spTree>
    <p:extLst>
      <p:ext uri="{BB962C8B-B14F-4D97-AF65-F5344CB8AC3E}">
        <p14:creationId xmlns:p14="http://schemas.microsoft.com/office/powerpoint/2010/main" val="9560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B3D858D5-DA96-4C33-B98D-851BC0EFF2BD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33" tIns="45717" rIns="91433" bIns="45717" rtlCol="0" anchor="t">
            <a:normAutofit/>
          </a:bodyPr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The Feasible Set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9300" y="1295400"/>
            <a:ext cx="8153400" cy="5257800"/>
          </a:xfrm>
        </p:spPr>
        <p:txBody>
          <a:bodyPr vert="horz" lIns="91433" tIns="45717" rIns="91433" bIns="45717" rtlCol="0">
            <a:normAutofit/>
          </a:bodyPr>
          <a:lstStyle/>
          <a:p>
            <a:pPr marL="338138" indent="-338138" defTabSz="992188">
              <a:defRPr/>
            </a:pPr>
            <a:r>
              <a:rPr lang="en-US" dirty="0"/>
              <a:t>Intersection of a set of half-spaces is called a </a:t>
            </a:r>
            <a:r>
              <a:rPr lang="en-US" i="1" dirty="0">
                <a:solidFill>
                  <a:srgbClr val="006600"/>
                </a:solidFill>
              </a:rPr>
              <a:t>polyhedron</a:t>
            </a:r>
            <a:r>
              <a:rPr lang="en-US" dirty="0"/>
              <a:t>.</a:t>
            </a:r>
          </a:p>
          <a:p>
            <a:pPr marL="338138" indent="-338138" defTabSz="992188">
              <a:defRPr/>
            </a:pPr>
            <a:r>
              <a:rPr lang="en-US" dirty="0"/>
              <a:t>A bounded, nonempty polyhedron is a </a:t>
            </a:r>
            <a:r>
              <a:rPr lang="en-US" i="1" dirty="0" err="1">
                <a:solidFill>
                  <a:srgbClr val="006600"/>
                </a:solidFill>
              </a:rPr>
              <a:t>polytope</a:t>
            </a:r>
            <a:r>
              <a:rPr lang="en-US" dirty="0">
                <a:solidFill>
                  <a:srgbClr val="006600"/>
                </a:solidFill>
              </a:rPr>
              <a:t>.</a:t>
            </a:r>
          </a:p>
          <a:p>
            <a:pPr marL="373063" indent="-373063" defTabSz="992188">
              <a:spcBef>
                <a:spcPct val="65000"/>
              </a:spcBef>
              <a:buNone/>
              <a:defRPr/>
            </a:pPr>
            <a:r>
              <a:rPr lang="en-US" dirty="0">
                <a:solidFill>
                  <a:srgbClr val="9900CC"/>
                </a:solidFill>
              </a:rPr>
              <a:t>There are 3 cases:</a:t>
            </a:r>
          </a:p>
          <a:p>
            <a:pPr marL="373063" indent="-373063" defTabSz="992188">
              <a:defRPr/>
            </a:pPr>
            <a:r>
              <a:rPr lang="en-US" dirty="0"/>
              <a:t>feasible set is empty.</a:t>
            </a:r>
          </a:p>
          <a:p>
            <a:pPr marL="373063" indent="-373063" defTabSz="992188">
              <a:defRPr/>
            </a:pPr>
            <a:r>
              <a:rPr lang="en-US" dirty="0"/>
              <a:t>cost function is unbounded on feasible set.</a:t>
            </a:r>
          </a:p>
          <a:p>
            <a:pPr marL="373063" indent="-373063" defTabSz="992188">
              <a:defRPr/>
            </a:pPr>
            <a:r>
              <a:rPr lang="en-US" dirty="0"/>
              <a:t>cost has a minimum (or max) on feasible set.</a:t>
            </a:r>
          </a:p>
          <a:p>
            <a:pPr marL="373063" indent="-373063" defTabSz="992188">
              <a:buNone/>
              <a:defRPr/>
            </a:pPr>
            <a:r>
              <a:rPr lang="en-US" dirty="0"/>
              <a:t>(First two cases uncommon for real problems in economics and engineering.)</a:t>
            </a:r>
          </a:p>
        </p:txBody>
      </p:sp>
      <p:grpSp>
        <p:nvGrpSpPr>
          <p:cNvPr id="29700" name="Group 204870"/>
          <p:cNvGrpSpPr>
            <a:grpSpLocks/>
          </p:cNvGrpSpPr>
          <p:nvPr/>
        </p:nvGrpSpPr>
        <p:grpSpPr bwMode="auto">
          <a:xfrm>
            <a:off x="8688388" y="2997200"/>
            <a:ext cx="1439862" cy="1079500"/>
            <a:chOff x="7380312" y="260648"/>
            <a:chExt cx="1440160" cy="10801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7451764" y="405194"/>
              <a:ext cx="1368708" cy="142957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380312" y="405194"/>
              <a:ext cx="71452" cy="142957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675980" y="548151"/>
              <a:ext cx="144492" cy="792617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8604527" y="260648"/>
              <a:ext cx="215945" cy="287503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451764" y="260648"/>
              <a:ext cx="1152764" cy="144546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80312" y="548151"/>
              <a:ext cx="1295668" cy="792617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388583" y="260648"/>
              <a:ext cx="206418" cy="503527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7380312" y="548151"/>
              <a:ext cx="1008271" cy="216024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8388583" y="764175"/>
              <a:ext cx="287397" cy="576593"/>
            </a:xfrm>
            <a:prstGeom prst="line">
              <a:avLst/>
            </a:prstGeom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61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51965FC7-3EC5-4E2B-BCC1-0A901CAD772A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02755" name="Line 3"/>
          <p:cNvSpPr>
            <a:spLocks noChangeShapeType="1"/>
          </p:cNvSpPr>
          <p:nvPr/>
        </p:nvSpPr>
        <p:spPr bwMode="auto">
          <a:xfrm>
            <a:off x="5029200" y="5029200"/>
            <a:ext cx="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56" name="Line 4"/>
          <p:cNvSpPr>
            <a:spLocks noChangeShapeType="1"/>
          </p:cNvSpPr>
          <p:nvPr/>
        </p:nvSpPr>
        <p:spPr bwMode="auto">
          <a:xfrm>
            <a:off x="5486400" y="5029200"/>
            <a:ext cx="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57" name="Line 5"/>
          <p:cNvSpPr>
            <a:spLocks noChangeShapeType="1"/>
          </p:cNvSpPr>
          <p:nvPr/>
        </p:nvSpPr>
        <p:spPr bwMode="auto">
          <a:xfrm>
            <a:off x="5943600" y="5029200"/>
            <a:ext cx="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4343400" y="4800600"/>
            <a:ext cx="45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8991600" y="50292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tx2"/>
                </a:solidFill>
                <a:latin typeface="Times New Roman" charset="0"/>
                <a:ea typeface="ヒラギノ角ゴ Pro W3" charset="0"/>
                <a:cs typeface="Times New Roman" charset="0"/>
              </a:rPr>
              <a:t>x</a:t>
            </a:r>
            <a:endParaRPr lang="en-US" sz="2000" b="1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3962400" y="1752601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tx2"/>
                </a:solidFill>
                <a:latin typeface="Times New Roman" charset="0"/>
                <a:ea typeface="ヒラギノ角ゴ Pro W3" charset="0"/>
                <a:cs typeface="Times New Roman" charset="0"/>
              </a:rPr>
              <a:t>y</a:t>
            </a:r>
            <a:endParaRPr lang="en-US" sz="2000" b="1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6324600" y="5029200"/>
            <a:ext cx="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4343400" y="4419600"/>
            <a:ext cx="45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4343400" y="4038600"/>
            <a:ext cx="45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4" name="Freeform 12"/>
          <p:cNvSpPr>
            <a:spLocks/>
          </p:cNvSpPr>
          <p:nvPr/>
        </p:nvSpPr>
        <p:spPr bwMode="auto">
          <a:xfrm>
            <a:off x="4567239" y="4947722"/>
            <a:ext cx="184731" cy="369332"/>
          </a:xfrm>
          <a:custGeom>
            <a:avLst/>
            <a:gdLst>
              <a:gd name="T0" fmla="*/ 26987 w 17"/>
              <a:gd name="T1" fmla="*/ 57150 h 36"/>
              <a:gd name="T2" fmla="*/ 0 w 17"/>
              <a:gd name="T3" fmla="*/ 0 h 36"/>
              <a:gd name="T4" fmla="*/ 26987 w 17"/>
              <a:gd name="T5" fmla="*/ 57150 h 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" h="36">
                <a:moveTo>
                  <a:pt x="17" y="36"/>
                </a:moveTo>
                <a:cubicBezTo>
                  <a:pt x="11" y="24"/>
                  <a:pt x="0" y="0"/>
                  <a:pt x="0" y="0"/>
                </a:cubicBezTo>
                <a:cubicBezTo>
                  <a:pt x="0" y="0"/>
                  <a:pt x="11" y="24"/>
                  <a:pt x="17" y="36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65" name="Freeform 13"/>
          <p:cNvSpPr>
            <a:spLocks/>
          </p:cNvSpPr>
          <p:nvPr/>
        </p:nvSpPr>
        <p:spPr bwMode="auto">
          <a:xfrm>
            <a:off x="4654684" y="2806355"/>
            <a:ext cx="2296983" cy="2401221"/>
          </a:xfrm>
          <a:custGeom>
            <a:avLst/>
            <a:gdLst>
              <a:gd name="T0" fmla="*/ 0 w 1536"/>
              <a:gd name="T1" fmla="*/ 2362200 h 1488"/>
              <a:gd name="T2" fmla="*/ 0 w 1536"/>
              <a:gd name="T3" fmla="*/ 1676400 h 1488"/>
              <a:gd name="T4" fmla="*/ 1219200 w 1536"/>
              <a:gd name="T5" fmla="*/ 152400 h 1488"/>
              <a:gd name="T6" fmla="*/ 1905000 w 1536"/>
              <a:gd name="T7" fmla="*/ 0 h 1488"/>
              <a:gd name="T8" fmla="*/ 2438400 w 1536"/>
              <a:gd name="T9" fmla="*/ 1143000 h 1488"/>
              <a:gd name="T10" fmla="*/ 1143000 w 1536"/>
              <a:gd name="T11" fmla="*/ 2362200 h 1488"/>
              <a:gd name="T12" fmla="*/ 0 w 1536"/>
              <a:gd name="T13" fmla="*/ 2362200 h 14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488">
                <a:moveTo>
                  <a:pt x="0" y="1488"/>
                </a:moveTo>
                <a:lnTo>
                  <a:pt x="0" y="1056"/>
                </a:lnTo>
                <a:lnTo>
                  <a:pt x="768" y="96"/>
                </a:lnTo>
                <a:lnTo>
                  <a:pt x="1200" y="0"/>
                </a:lnTo>
                <a:lnTo>
                  <a:pt x="1536" y="720"/>
                </a:lnTo>
                <a:lnTo>
                  <a:pt x="720" y="1488"/>
                </a:lnTo>
                <a:lnTo>
                  <a:pt x="0" y="14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 rot="6847344">
            <a:off x="3924300" y="3390900"/>
            <a:ext cx="5029200" cy="2209800"/>
          </a:xfrm>
          <a:prstGeom prst="line">
            <a:avLst/>
          </a:prstGeom>
          <a:noFill/>
          <a:ln w="38100" cap="sq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 rot="2547279">
            <a:off x="4572000" y="3048000"/>
            <a:ext cx="5029200" cy="2209800"/>
          </a:xfrm>
          <a:prstGeom prst="line">
            <a:avLst/>
          </a:prstGeom>
          <a:noFill/>
          <a:ln w="38100" cap="sq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rot="8291165">
            <a:off x="3048000" y="1981200"/>
            <a:ext cx="5029200" cy="2209800"/>
          </a:xfrm>
          <a:prstGeom prst="line">
            <a:avLst/>
          </a:prstGeom>
          <a:noFill/>
          <a:ln w="38100" cap="sq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 rot="6339009">
            <a:off x="2476500" y="2857500"/>
            <a:ext cx="5029200" cy="2209800"/>
          </a:xfrm>
          <a:prstGeom prst="line">
            <a:avLst/>
          </a:prstGeom>
          <a:noFill/>
          <a:ln w="38100" cap="sq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2667000" y="5181600"/>
            <a:ext cx="6400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4572000" y="2057400"/>
            <a:ext cx="0" cy="449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5029200" y="3886201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latin typeface="+mj-lt"/>
                <a:ea typeface="ヒラギノ角ゴ Pro W3" charset="0"/>
                <a:cs typeface="Times New Roman" charset="0"/>
              </a:rPr>
              <a:t>feasible set</a:t>
            </a:r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>
            <a:off x="4572000" y="5181600"/>
            <a:ext cx="114300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V="1">
            <a:off x="4572000" y="4495800"/>
            <a:ext cx="0" cy="6858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02775" name="Text Box 23"/>
          <p:cNvSpPr txBox="1">
            <a:spLocks noChangeArrowheads="1"/>
          </p:cNvSpPr>
          <p:nvPr/>
        </p:nvSpPr>
        <p:spPr bwMode="auto">
          <a:xfrm>
            <a:off x="1752600" y="2413000"/>
            <a:ext cx="1676400" cy="101600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ヒラギノ角ゴ Pro W3" charset="0"/>
                <a:cs typeface="Times New Roman" charset="0"/>
              </a:rPr>
              <a:t>An example with 6 constraints.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543800" cy="1143000"/>
          </a:xfrm>
        </p:spPr>
        <p:txBody>
          <a:bodyPr vert="horz" lIns="91433" tIns="45717" rIns="91433" bIns="45717" rtlCol="0" anchor="t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Optimal vector occurs at some corner of the feasible set</a:t>
            </a:r>
          </a:p>
        </p:txBody>
      </p:sp>
    </p:spTree>
    <p:extLst>
      <p:ext uri="{BB962C8B-B14F-4D97-AF65-F5344CB8AC3E}">
        <p14:creationId xmlns:p14="http://schemas.microsoft.com/office/powerpoint/2010/main" val="23812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in n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39550" cy="4351338"/>
          </a:xfrm>
        </p:spPr>
        <p:txBody>
          <a:bodyPr/>
          <a:lstStyle/>
          <a:p>
            <a:r>
              <a:rPr lang="en-US" dirty="0" smtClean="0"/>
              <a:t>Feasible region is an n-dimensional polytope</a:t>
            </a:r>
          </a:p>
          <a:p>
            <a:r>
              <a:rPr lang="en-US" dirty="0" smtClean="0"/>
              <a:t>Solving the linear program is finding the vertex that maximizes the objective function</a:t>
            </a:r>
          </a:p>
          <a:p>
            <a:r>
              <a:rPr lang="en-US" dirty="0" smtClean="0"/>
              <a:t>Each vertex is determined by a set of n-constraints (hyperplanes)</a:t>
            </a:r>
          </a:p>
          <a:p>
            <a:r>
              <a:rPr lang="en-US" dirty="0" smtClean="0"/>
              <a:t>General form n variables, m </a:t>
            </a:r>
            <a:r>
              <a:rPr lang="en-US" dirty="0" smtClean="0">
                <a:sym typeface="Symbol" panose="05050102010706020507" pitchFamily="18" charset="2"/>
              </a:rPr>
              <a:t> n constraints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Vertices determined by making n constraints tight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Linear Programming: Simplex with 3 Decision Vari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907" y="3993018"/>
            <a:ext cx="4285696" cy="21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781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83170" cy="4351338"/>
          </a:xfrm>
        </p:spPr>
        <p:txBody>
          <a:bodyPr/>
          <a:lstStyle/>
          <a:p>
            <a:r>
              <a:rPr lang="en-US" dirty="0" smtClean="0"/>
              <a:t>Traverse the polytope from vertex to vertex in a direction that increases the objective function</a:t>
            </a:r>
          </a:p>
          <a:p>
            <a:r>
              <a:rPr lang="en-US" dirty="0" smtClean="0"/>
              <a:t>When a maximum is reached the problem is solved</a:t>
            </a:r>
          </a:p>
          <a:p>
            <a:r>
              <a:rPr lang="en-US" dirty="0" smtClean="0"/>
              <a:t>Traversing the edges means changing the constraints that are tight</a:t>
            </a:r>
          </a:p>
          <a:p>
            <a:endParaRPr lang="en-US" dirty="0"/>
          </a:p>
        </p:txBody>
      </p:sp>
      <p:pic>
        <p:nvPicPr>
          <p:cNvPr id="6146" name="Picture 2" descr="Simplex algorithm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70" y="365125"/>
            <a:ext cx="3591366" cy="359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Readings</a:t>
            </a:r>
          </a:p>
          <a:p>
            <a:pPr lvl="1"/>
            <a:r>
              <a:rPr lang="en-US" u="sng" dirty="0" smtClean="0"/>
              <a:t>Skim</a:t>
            </a:r>
            <a:r>
              <a:rPr lang="en-US" dirty="0" smtClean="0"/>
              <a:t> </a:t>
            </a:r>
            <a:r>
              <a:rPr lang="en-US" dirty="0"/>
              <a:t>textbook chapters on </a:t>
            </a:r>
            <a:r>
              <a:rPr lang="en-US" dirty="0" smtClean="0"/>
              <a:t>Linear Programming</a:t>
            </a:r>
          </a:p>
          <a:p>
            <a:pPr lvl="2"/>
            <a:r>
              <a:rPr lang="en-US" dirty="0" err="1" smtClean="0"/>
              <a:t>DasGupta</a:t>
            </a:r>
            <a:r>
              <a:rPr lang="en-US" dirty="0" smtClean="0"/>
              <a:t>, Papadimitriou, and </a:t>
            </a:r>
            <a:r>
              <a:rPr lang="en-US" dirty="0" err="1" smtClean="0"/>
              <a:t>Vazarani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Course evaluations</a:t>
            </a:r>
          </a:p>
          <a:p>
            <a:pPr lvl="1"/>
            <a:r>
              <a:rPr lang="en-US" dirty="0" smtClean="0"/>
              <a:t>You should have received a link on your UW account</a:t>
            </a:r>
          </a:p>
          <a:p>
            <a:pPr lvl="1"/>
            <a:endParaRPr lang="en-US" dirty="0"/>
          </a:p>
          <a:p>
            <a:r>
              <a:rPr lang="en-US" dirty="0" smtClean="0"/>
              <a:t>Last homework is due tonight</a:t>
            </a:r>
          </a:p>
          <a:p>
            <a:pPr lvl="1"/>
            <a:r>
              <a:rPr lang="en-US" dirty="0" smtClean="0"/>
              <a:t> Notify instructor if any homework is going to be turned in after March 14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16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E21B31F8-321A-49AE-BC10-9FA6175CB4F1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ヒラギノ角ゴ Pro W3" pitchFamily="124" charset="-128"/>
              </a:rPr>
              <a:t>The Simplex Method – more details</a:t>
            </a:r>
          </a:p>
        </p:txBody>
      </p:sp>
      <p:sp>
        <p:nvSpPr>
          <p:cNvPr id="265229" name="Line 13"/>
          <p:cNvSpPr>
            <a:spLocks noChangeShapeType="1"/>
          </p:cNvSpPr>
          <p:nvPr/>
        </p:nvSpPr>
        <p:spPr bwMode="auto">
          <a:xfrm>
            <a:off x="3810000" y="6746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>
            <a:off x="5181600" y="6746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65245" name="Text Box 29"/>
          <p:cNvSpPr txBox="1">
            <a:spLocks noChangeArrowheads="1"/>
          </p:cNvSpPr>
          <p:nvPr/>
        </p:nvSpPr>
        <p:spPr bwMode="auto">
          <a:xfrm>
            <a:off x="706170" y="1371601"/>
            <a:ext cx="942843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Phase 1 (start-up):</a:t>
            </a:r>
            <a:r>
              <a:rPr lang="en-US" dirty="0">
                <a:latin typeface="Arial" charset="0"/>
              </a:rPr>
              <a:t> Find initial feasible vertex. 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Phase 2 (iterate):</a:t>
            </a:r>
            <a:r>
              <a:rPr lang="en-US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dirty="0">
                <a:latin typeface="Arial" charset="0"/>
              </a:rPr>
              <a:t>Can the current objective value be improved by swapping a basic variable? If not - stop.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dirty="0">
                <a:latin typeface="Arial" charset="0"/>
              </a:rPr>
              <a:t>Select </a:t>
            </a:r>
            <a:r>
              <a:rPr lang="en-US" dirty="0" smtClean="0">
                <a:latin typeface="Arial" charset="0"/>
              </a:rPr>
              <a:t>entering </a:t>
            </a:r>
            <a:r>
              <a:rPr lang="en-US" dirty="0">
                <a:latin typeface="Arial" charset="0"/>
              </a:rPr>
              <a:t>variable, e.g. via greedy heuristic: choose the </a:t>
            </a:r>
            <a:r>
              <a:rPr lang="en-US" dirty="0" smtClean="0">
                <a:latin typeface="Arial" charset="0"/>
              </a:rPr>
              <a:t>variable </a:t>
            </a:r>
            <a:r>
              <a:rPr lang="en-US" dirty="0">
                <a:latin typeface="Arial" charset="0"/>
              </a:rPr>
              <a:t>that gives the fastest rate of increase in the objective function value.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dirty="0">
                <a:latin typeface="Arial" charset="0"/>
              </a:rPr>
              <a:t>Select the leaving basic variable by applying the minimum ratio (tightest constraint) test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dirty="0">
                <a:latin typeface="Arial" charset="0"/>
              </a:rPr>
              <a:t>Update equations to reflect new basic feasible solution.</a:t>
            </a:r>
          </a:p>
        </p:txBody>
      </p:sp>
    </p:spTree>
    <p:extLst>
      <p:ext uri="{BB962C8B-B14F-4D97-AF65-F5344CB8AC3E}">
        <p14:creationId xmlns:p14="http://schemas.microsoft.com/office/powerpoint/2010/main" val="236624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Degeneracy, Cycling,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indent="-230188"/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Some (of many) </a:t>
            </a:r>
            <a:r>
              <a:rPr lang="en-US" altLang="en-US" sz="2400" i="1" dirty="0">
                <a:solidFill>
                  <a:srgbClr val="000090"/>
                </a:solidFill>
                <a:ea typeface="ヒラギノ角ゴ Pro W3" pitchFamily="124" charset="-128"/>
                <a:cs typeface="ヒラギノ角ゴ Pro W3" pitchFamily="124" charset="-128"/>
              </a:rPr>
              <a:t>pivot rules</a:t>
            </a:r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:</a:t>
            </a:r>
          </a:p>
          <a:p>
            <a:pPr marL="460375" lvl="1" indent="-230188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Largest coefficient (Danzig)</a:t>
            </a:r>
          </a:p>
          <a:p>
            <a:pPr marL="460375" lvl="1" indent="-230188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Largest increase</a:t>
            </a:r>
          </a:p>
          <a:p>
            <a:pPr marL="460375" lvl="1" indent="-230188"/>
            <a:r>
              <a:rPr lang="en-US" altLang="en-US" sz="2000" dirty="0" err="1">
                <a:ea typeface="ヒラギノ角ゴ Pro W3" pitchFamily="124" charset="-128"/>
                <a:cs typeface="Times New Roman" panose="02020603050405020304" pitchFamily="18" charset="0"/>
              </a:rPr>
              <a:t>Bland’s</a:t>
            </a:r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 rule (entering/exiting </a:t>
            </a:r>
            <a:r>
              <a:rPr lang="en-US" altLang="en-US" sz="2000" dirty="0" err="1">
                <a:ea typeface="ヒラギノ角ゴ Pro W3" pitchFamily="124" charset="-128"/>
                <a:cs typeface="Times New Roman" panose="02020603050405020304" pitchFamily="18" charset="0"/>
              </a:rPr>
              <a:t>vars</a:t>
            </a:r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 w/ min index)</a:t>
            </a:r>
          </a:p>
          <a:p>
            <a:pPr marL="460375" lvl="1" indent="-230188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Random edge</a:t>
            </a:r>
          </a:p>
          <a:p>
            <a:pPr marL="460375" lvl="1" indent="-230188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Steepest edge – seems to be best in practice</a:t>
            </a:r>
          </a:p>
          <a:p>
            <a:pPr marL="230188" indent="-230188"/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In n dimensions, n hyperplanes can define a point.  If more intersect at a vertex, the LP is </a:t>
            </a:r>
            <a:r>
              <a:rPr lang="en-US" altLang="en-US" sz="2400" i="1" dirty="0">
                <a:solidFill>
                  <a:srgbClr val="000090"/>
                </a:solidFill>
                <a:ea typeface="ヒラギノ角ゴ Pro W3" pitchFamily="124" charset="-128"/>
                <a:cs typeface="ヒラギノ角ゴ Pro W3" pitchFamily="124" charset="-128"/>
              </a:rPr>
              <a:t>degenerate</a:t>
            </a:r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, and most of the above rules may </a:t>
            </a:r>
            <a:r>
              <a:rPr lang="en-US" altLang="en-US" sz="2400" i="1" dirty="0">
                <a:solidFill>
                  <a:srgbClr val="000090"/>
                </a:solidFill>
                <a:ea typeface="ヒラギノ角ゴ Pro W3" pitchFamily="124" charset="-128"/>
                <a:cs typeface="ヒラギノ角ゴ Pro W3" pitchFamily="124" charset="-128"/>
              </a:rPr>
              <a:t>stall</a:t>
            </a:r>
            <a:r>
              <a:rPr lang="en-US" altLang="en-US" sz="2400" i="1" dirty="0"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there, i.e., “move” to same vertex (with different basis); some may </a:t>
            </a:r>
            <a:r>
              <a:rPr lang="en-US" altLang="en-US" sz="2400" i="1" dirty="0">
                <a:solidFill>
                  <a:srgbClr val="000090"/>
                </a:solidFill>
                <a:ea typeface="ヒラギノ角ゴ Pro W3" pitchFamily="124" charset="-128"/>
                <a:cs typeface="ヒラギノ角ゴ Pro W3" pitchFamily="124" charset="-128"/>
              </a:rPr>
              <a:t>cycle</a:t>
            </a:r>
            <a:r>
              <a:rPr lang="en-US" altLang="en-US" sz="2400" dirty="0">
                <a:solidFill>
                  <a:srgbClr val="00009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there: infinite </a:t>
            </a:r>
            <a:r>
              <a:rPr lang="en-US" altLang="en-US" sz="2400" dirty="0" smtClean="0">
                <a:ea typeface="ヒラギノ角ゴ Pro W3" pitchFamily="124" charset="-128"/>
                <a:cs typeface="ヒラギノ角ゴ Pro W3" pitchFamily="124" charset="-128"/>
              </a:rPr>
              <a:t>loop</a:t>
            </a:r>
          </a:p>
          <a:p>
            <a:pPr marL="230188" indent="-230188"/>
            <a:r>
              <a:rPr lang="en-US" altLang="en-US" sz="2400" dirty="0" smtClean="0">
                <a:ea typeface="ヒラギノ角ゴ Pro W3" pitchFamily="124" charset="-128"/>
                <a:cs typeface="ヒラギノ角ゴ Pro W3" pitchFamily="124" charset="-128"/>
              </a:rPr>
              <a:t>Pathological cases for simplex algorithm can take an exponential number of steps</a:t>
            </a:r>
          </a:p>
          <a:p>
            <a:pPr marL="687388" lvl="1" indent="-230188"/>
            <a:r>
              <a:rPr lang="en-US" altLang="en-US" sz="2000" dirty="0" smtClean="0">
                <a:ea typeface="ヒラギノ角ゴ Pro W3" pitchFamily="124" charset="-128"/>
                <a:cs typeface="ヒラギノ角ゴ Pro W3" pitchFamily="124" charset="-128"/>
              </a:rPr>
              <a:t>Not a problem in practice,  but this bugged the theorists for years</a:t>
            </a:r>
            <a:endParaRPr lang="en-US" altLang="en-US" sz="2000" dirty="0">
              <a:ea typeface="ヒラギノ角ゴ Pro W3" pitchFamily="124" charset="-128"/>
              <a:cs typeface="ヒラギノ角ゴ Pro W3" pitchFamily="12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7A586194-FF9F-42DB-A14A-23F28E572C26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850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Algorithm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implemented by (m+1) X (m + n + 1) array with row and column operations</a:t>
            </a:r>
          </a:p>
          <a:p>
            <a:r>
              <a:rPr lang="en-US" dirty="0" smtClean="0"/>
              <a:t>Performs well in practice</a:t>
            </a:r>
          </a:p>
          <a:p>
            <a:r>
              <a:rPr lang="en-US" dirty="0" smtClean="0"/>
              <a:t>Worst case performance is exponential on the Klee-Minty cube</a:t>
            </a:r>
          </a:p>
          <a:p>
            <a:r>
              <a:rPr lang="en-US" dirty="0" smtClean="0"/>
              <a:t>Randomized versions are polynomial time</a:t>
            </a:r>
          </a:p>
          <a:p>
            <a:r>
              <a:rPr lang="en-US" dirty="0" smtClean="0"/>
              <a:t>Average case is polynomial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4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 for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Exterior methods</a:t>
            </a:r>
          </a:p>
          <a:p>
            <a:pPr lvl="1"/>
            <a:r>
              <a:rPr lang="en-US" dirty="0" smtClean="0"/>
              <a:t>Bound the polytope to find the maximum</a:t>
            </a:r>
          </a:p>
          <a:p>
            <a:pPr lvl="1"/>
            <a:r>
              <a:rPr lang="en-US" dirty="0" err="1" smtClean="0"/>
              <a:t>Khachiyan</a:t>
            </a:r>
            <a:r>
              <a:rPr lang="en-US" dirty="0"/>
              <a:t> </a:t>
            </a:r>
            <a:r>
              <a:rPr lang="en-US" dirty="0" smtClean="0"/>
              <a:t>[1979]</a:t>
            </a:r>
          </a:p>
          <a:p>
            <a:pPr lvl="1"/>
            <a:r>
              <a:rPr lang="en-US" dirty="0" smtClean="0"/>
              <a:t>First polynomial time algorithm</a:t>
            </a:r>
          </a:p>
          <a:p>
            <a:pPr lvl="2"/>
            <a:r>
              <a:rPr lang="en-US" dirty="0" smtClean="0"/>
              <a:t>But not really practical</a:t>
            </a:r>
          </a:p>
          <a:p>
            <a:pPr lvl="2"/>
            <a:r>
              <a:rPr lang="en-US" dirty="0" smtClean="0"/>
              <a:t>And has numerical stability issues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170" name="Picture 2" descr="Combinatorial Optimization | Mathematics | MIT OpenCourse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118" y="2106283"/>
            <a:ext cx="3822837" cy="229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97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Point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41" y="1690688"/>
            <a:ext cx="6585642" cy="4351338"/>
          </a:xfrm>
        </p:spPr>
        <p:txBody>
          <a:bodyPr/>
          <a:lstStyle/>
          <a:p>
            <a:r>
              <a:rPr lang="en-US" dirty="0" smtClean="0"/>
              <a:t>Instead of working on the surface of the polytope (as the simplex algorithm) go through the interior of the polytope</a:t>
            </a:r>
          </a:p>
          <a:p>
            <a:r>
              <a:rPr lang="en-US" dirty="0" smtClean="0"/>
              <a:t>Karmarkar [1987] developed a poly time (and practical) method</a:t>
            </a:r>
          </a:p>
          <a:p>
            <a:r>
              <a:rPr lang="en-US" dirty="0" smtClean="0"/>
              <a:t>Key idea is to have a path in the inside of the polytope that does not break through</a:t>
            </a:r>
          </a:p>
          <a:p>
            <a:r>
              <a:rPr lang="en-US" dirty="0" smtClean="0"/>
              <a:t>Interior point methods have runtimes of O(n</a:t>
            </a:r>
            <a:r>
              <a:rPr lang="en-US" baseline="30000" dirty="0" smtClean="0"/>
              <a:t>3</a:t>
            </a:r>
            <a:r>
              <a:rPr lang="en-US" dirty="0" smtClean="0"/>
              <a:t>) (or less)</a:t>
            </a:r>
          </a:p>
          <a:p>
            <a:endParaRPr lang="en-US" dirty="0"/>
          </a:p>
        </p:txBody>
      </p:sp>
      <p:pic>
        <p:nvPicPr>
          <p:cNvPr id="11266" name="Picture 2" descr="Linear Programming Sli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208" y="769875"/>
            <a:ext cx="4369851" cy="352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171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2990" y="2390115"/>
            <a:ext cx="3793402" cy="20732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LP Solver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42 (number)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377" y="2716134"/>
            <a:ext cx="20955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930836" y="31844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ands-On Linear Programming: Optimization With Python – Real Pyth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5" y="2524030"/>
            <a:ext cx="2256766" cy="18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2792360" y="31844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0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 for </a:t>
            </a:r>
            <a:r>
              <a:rPr lang="en-US" dirty="0" smtClean="0"/>
              <a:t>the Assignment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22057"/>
          </a:xfrm>
        </p:spPr>
        <p:txBody>
          <a:bodyPr/>
          <a:lstStyle/>
          <a:p>
            <a:r>
              <a:rPr lang="en-US" dirty="0" smtClean="0"/>
              <a:t>Weighted bipartite matching</a:t>
            </a:r>
          </a:p>
          <a:p>
            <a:r>
              <a:rPr lang="en-US" dirty="0" smtClean="0"/>
              <a:t>Choose assignments to maximize profit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28994"/>
              </p:ext>
            </p:extLst>
          </p:nvPr>
        </p:nvGraphicFramePr>
        <p:xfrm>
          <a:off x="8523335" y="1384842"/>
          <a:ext cx="20782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655">
                  <a:extLst>
                    <a:ext uri="{9D8B030D-6E8A-4147-A177-3AD203B41FA5}">
                      <a16:colId xmlns:a16="http://schemas.microsoft.com/office/drawing/2014/main" val="559893019"/>
                    </a:ext>
                  </a:extLst>
                </a:gridCol>
                <a:gridCol w="415655">
                  <a:extLst>
                    <a:ext uri="{9D8B030D-6E8A-4147-A177-3AD203B41FA5}">
                      <a16:colId xmlns:a16="http://schemas.microsoft.com/office/drawing/2014/main" val="2050926513"/>
                    </a:ext>
                  </a:extLst>
                </a:gridCol>
                <a:gridCol w="415655">
                  <a:extLst>
                    <a:ext uri="{9D8B030D-6E8A-4147-A177-3AD203B41FA5}">
                      <a16:colId xmlns:a16="http://schemas.microsoft.com/office/drawing/2014/main" val="3777837160"/>
                    </a:ext>
                  </a:extLst>
                </a:gridCol>
                <a:gridCol w="415655">
                  <a:extLst>
                    <a:ext uri="{9D8B030D-6E8A-4147-A177-3AD203B41FA5}">
                      <a16:colId xmlns:a16="http://schemas.microsoft.com/office/drawing/2014/main" val="1317719742"/>
                    </a:ext>
                  </a:extLst>
                </a:gridCol>
                <a:gridCol w="415655">
                  <a:extLst>
                    <a:ext uri="{9D8B030D-6E8A-4147-A177-3AD203B41FA5}">
                      <a16:colId xmlns:a16="http://schemas.microsoft.com/office/drawing/2014/main" val="1324492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7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.61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7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9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58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.65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8186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61038" y="2915216"/>
            <a:ext cx="2405204" cy="36009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 ≤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ij</a:t>
            </a:r>
            <a:r>
              <a:rPr lang="en-US" sz="3200" dirty="0"/>
              <a:t> </a:t>
            </a:r>
            <a:r>
              <a:rPr lang="en-US" sz="3200" dirty="0" smtClean="0"/>
              <a:t>≤ 1</a:t>
            </a:r>
          </a:p>
          <a:p>
            <a:r>
              <a:rPr lang="en-US" sz="4400" dirty="0" smtClean="0">
                <a:sym typeface="Symbol" panose="05050102010706020507" pitchFamily="18" charset="2"/>
              </a:rPr>
              <a:t></a:t>
            </a:r>
            <a:r>
              <a:rPr lang="en-US" sz="3200" baseline="-25000" dirty="0" err="1" smtClean="0">
                <a:sym typeface="Symbol" panose="05050102010706020507" pitchFamily="18" charset="2"/>
              </a:rPr>
              <a:t>i</a:t>
            </a: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ym typeface="Symbol" panose="05050102010706020507" pitchFamily="18" charset="2"/>
              </a:rPr>
              <a:t>x</a:t>
            </a:r>
            <a:r>
              <a:rPr lang="en-US" sz="3200" baseline="-25000" dirty="0" err="1" smtClean="0">
                <a:sym typeface="Symbol" panose="05050102010706020507" pitchFamily="18" charset="2"/>
              </a:rPr>
              <a:t>ij</a:t>
            </a:r>
            <a:r>
              <a:rPr lang="en-US" sz="3200" dirty="0" smtClean="0">
                <a:sym typeface="Symbol" panose="05050102010706020507" pitchFamily="18" charset="2"/>
              </a:rPr>
              <a:t> = 1</a:t>
            </a:r>
          </a:p>
          <a:p>
            <a:r>
              <a:rPr lang="en-US" sz="4400" dirty="0" smtClean="0">
                <a:sym typeface="Symbol" panose="05050102010706020507" pitchFamily="18" charset="2"/>
              </a:rPr>
              <a:t></a:t>
            </a:r>
            <a:r>
              <a:rPr lang="en-US" sz="3200" baseline="-25000" dirty="0" smtClean="0">
                <a:sym typeface="Symbol" panose="05050102010706020507" pitchFamily="18" charset="2"/>
              </a:rPr>
              <a:t>j</a:t>
            </a: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 err="1">
                <a:sym typeface="Symbol" panose="05050102010706020507" pitchFamily="18" charset="2"/>
              </a:rPr>
              <a:t>x</a:t>
            </a:r>
            <a:r>
              <a:rPr lang="en-US" sz="3200" baseline="-25000" dirty="0" err="1">
                <a:sym typeface="Symbol" panose="05050102010706020507" pitchFamily="18" charset="2"/>
              </a:rPr>
              <a:t>ij</a:t>
            </a:r>
            <a:r>
              <a:rPr lang="en-US" sz="3200" dirty="0">
                <a:sym typeface="Symbol" panose="05050102010706020507" pitchFamily="18" charset="2"/>
              </a:rPr>
              <a:t> = 1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max </a:t>
            </a:r>
            <a:r>
              <a:rPr lang="en-US" sz="4400" dirty="0" smtClean="0">
                <a:sym typeface="Symbol" panose="05050102010706020507" pitchFamily="18" charset="2"/>
              </a:rPr>
              <a:t></a:t>
            </a:r>
            <a:r>
              <a:rPr lang="en-US" sz="3200" baseline="-25000" dirty="0" err="1" smtClean="0">
                <a:sym typeface="Symbol" panose="05050102010706020507" pitchFamily="18" charset="2"/>
              </a:rPr>
              <a:t>ij</a:t>
            </a: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ym typeface="Symbol" panose="05050102010706020507" pitchFamily="18" charset="2"/>
              </a:rPr>
              <a:t>a</a:t>
            </a:r>
            <a:r>
              <a:rPr lang="en-US" sz="3200" baseline="-25000" dirty="0" err="1" smtClean="0">
                <a:sym typeface="Symbol" panose="05050102010706020507" pitchFamily="18" charset="2"/>
              </a:rPr>
              <a:t>ij</a:t>
            </a: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 err="1" smtClean="0">
                <a:sym typeface="Symbol" panose="05050102010706020507" pitchFamily="18" charset="2"/>
              </a:rPr>
              <a:t>x</a:t>
            </a:r>
            <a:r>
              <a:rPr lang="en-US" sz="3200" baseline="-25000" dirty="0" err="1" smtClean="0">
                <a:sym typeface="Symbol" panose="05050102010706020507" pitchFamily="18" charset="2"/>
              </a:rPr>
              <a:t>ij</a:t>
            </a:r>
            <a:endParaRPr lang="en-US" sz="3200" baseline="-25000" dirty="0"/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22614" y="4146487"/>
            <a:ext cx="3993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= 1,  edge (</a:t>
            </a:r>
            <a:r>
              <a:rPr lang="en-US" sz="2400" dirty="0" err="1" smtClean="0"/>
              <a:t>i,j</a:t>
            </a:r>
            <a:r>
              <a:rPr lang="en-US" sz="2400" dirty="0" smtClean="0"/>
              <a:t>) is matched</a:t>
            </a:r>
          </a:p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= 0,  edge (</a:t>
            </a:r>
            <a:r>
              <a:rPr lang="en-US" sz="2400" dirty="0" err="1" smtClean="0"/>
              <a:t>i,j</a:t>
            </a:r>
            <a:r>
              <a:rPr lang="en-US" sz="2400" dirty="0" smtClean="0"/>
              <a:t>) is unmatched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584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solution may be fractional: x</a:t>
            </a:r>
            <a:r>
              <a:rPr lang="en-US" baseline="-25000" dirty="0" smtClean="0"/>
              <a:t>12</a:t>
            </a:r>
            <a:r>
              <a:rPr lang="en-US" dirty="0" smtClean="0"/>
              <a:t> = 0.5 and x</a:t>
            </a:r>
            <a:r>
              <a:rPr lang="en-US" baseline="-25000" dirty="0" smtClean="0"/>
              <a:t>13</a:t>
            </a:r>
            <a:r>
              <a:rPr lang="en-US" dirty="0" smtClean="0"/>
              <a:t> = 0.5</a:t>
            </a:r>
          </a:p>
          <a:p>
            <a:r>
              <a:rPr lang="en-US" dirty="0" smtClean="0"/>
              <a:t>For the assignment problem (and network flow),  there is a theorem which guarantees the existence of an integer solution</a:t>
            </a:r>
          </a:p>
          <a:p>
            <a:pPr lvl="1"/>
            <a:r>
              <a:rPr lang="en-US" dirty="0" smtClean="0"/>
              <a:t>``Total </a:t>
            </a:r>
            <a:r>
              <a:rPr lang="en-US" dirty="0" err="1" smtClean="0"/>
              <a:t>Unimodularity</a:t>
            </a:r>
            <a:r>
              <a:rPr lang="en-US" dirty="0" smtClean="0"/>
              <a:t>’’</a:t>
            </a:r>
          </a:p>
          <a:p>
            <a:r>
              <a:rPr lang="en-US" dirty="0" smtClean="0"/>
              <a:t>Specific algorithms (e.g., Hungarian Algorithm) will generate the integral solution</a:t>
            </a:r>
          </a:p>
          <a:p>
            <a:r>
              <a:rPr lang="en-US" dirty="0" smtClean="0"/>
              <a:t>LP Algorithm may support the integral solution</a:t>
            </a:r>
          </a:p>
          <a:p>
            <a:r>
              <a:rPr lang="en-US" dirty="0" smtClean="0"/>
              <a:t>Post processing of LP solution may also find integer solution</a:t>
            </a:r>
          </a:p>
          <a:p>
            <a:pPr lvl="1"/>
            <a:r>
              <a:rPr lang="en-US" dirty="0" smtClean="0"/>
              <a:t>Round the values while preserving the optimal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9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</a:t>
            </a:r>
            <a:r>
              <a:rPr lang="en-US" smtClean="0"/>
              <a:t>Linear Programming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30909" cy="4351338"/>
          </a:xfrm>
        </p:spPr>
        <p:txBody>
          <a:bodyPr/>
          <a:lstStyle/>
          <a:p>
            <a:r>
              <a:rPr lang="en-US" dirty="0" smtClean="0"/>
              <a:t>What if we have a linear program where we require (some) variables to have integer solutions</a:t>
            </a:r>
          </a:p>
          <a:p>
            <a:r>
              <a:rPr lang="en-US" dirty="0" smtClean="0"/>
              <a:t>Rounding does NOT always work</a:t>
            </a:r>
          </a:p>
          <a:p>
            <a:pPr lvl="1"/>
            <a:r>
              <a:rPr lang="en-US" dirty="0" smtClean="0"/>
              <a:t>Fractional solutions can be a long way from integer solutions</a:t>
            </a:r>
          </a:p>
          <a:p>
            <a:pPr lvl="1"/>
            <a:r>
              <a:rPr lang="en-US" dirty="0" smtClean="0"/>
              <a:t>NP Complete problems can be reduced to ILPs with 0-1 variables</a:t>
            </a:r>
          </a:p>
          <a:p>
            <a:pPr lvl="1"/>
            <a:r>
              <a:rPr lang="en-US" dirty="0" smtClean="0"/>
              <a:t>Reduction from satisfiability</a:t>
            </a:r>
            <a:endParaRPr lang="en-US" dirty="0"/>
          </a:p>
        </p:txBody>
      </p:sp>
      <p:pic>
        <p:nvPicPr>
          <p:cNvPr id="3074" name="Picture 2" descr="CPS 590.01 - Linear and Integer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683" y="570367"/>
            <a:ext cx="3225117" cy="331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735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dimensional algorithms with practical solutions</a:t>
            </a:r>
          </a:p>
          <a:p>
            <a:r>
              <a:rPr lang="en-US" dirty="0" smtClean="0"/>
              <a:t>Relies on geometry</a:t>
            </a:r>
          </a:p>
          <a:p>
            <a:r>
              <a:rPr lang="en-US" dirty="0" smtClean="0"/>
              <a:t>Bridge between Applied Math and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1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F5CA0085-FD2D-47EB-8EC8-C0A43C6DDB26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vert="horz" lIns="91433" tIns="45717" rIns="91433" bIns="45717" rtlCol="0" anchor="t"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Linear Programming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39" y="1371600"/>
            <a:ext cx="10827944" cy="5257800"/>
          </a:xfrm>
        </p:spPr>
        <p:txBody>
          <a:bodyPr vert="horz" lIns="91433" tIns="45717" rIns="91433" bIns="45717" rtlCol="0">
            <a:normAutofit/>
          </a:bodyPr>
          <a:lstStyle/>
          <a:p>
            <a:pPr marL="609600" indent="-609600" defTabSz="992188">
              <a:buNone/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A linear program is a problem with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variables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,…,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, that has:</a:t>
            </a:r>
          </a:p>
          <a:p>
            <a:pPr marL="609600" indent="-609600" defTabSz="992188">
              <a:buFontTx/>
              <a:buAutoNum type="arabicPeriod"/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A linear objective function, which must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be maximized (or minimized).                    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    	max c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+c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smtClean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+… +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c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endParaRPr lang="en-US" altLang="en-US" dirty="0">
              <a:solidFill>
                <a:srgbClr val="006600"/>
              </a:solidFill>
              <a:ea typeface="ヒラギノ角ゴ Pro W3" pitchFamily="124" charset="-128"/>
              <a:cs typeface="ヒラギノ角ゴ Pro W3" pitchFamily="124" charset="-128"/>
            </a:endParaRPr>
          </a:p>
          <a:p>
            <a:pPr marL="609600" indent="-609600" defTabSz="992188">
              <a:buFontTx/>
              <a:buAutoNum type="arabicPeriod" startAt="2"/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A set of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m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linear constraints. </a:t>
            </a:r>
            <a:r>
              <a:rPr lang="en-US" altLang="en-US" dirty="0" smtClean="0">
                <a:ea typeface="ヒラギノ角ゴ Pro W3" pitchFamily="124" charset="-128"/>
                <a:cs typeface="ヒラギノ角ゴ Pro W3" pitchFamily="124" charset="-128"/>
              </a:rPr>
              <a:t> </a:t>
            </a:r>
            <a:endParaRPr lang="en-US" altLang="en-US" dirty="0">
              <a:ea typeface="ヒラギノ角ゴ Pro W3" pitchFamily="124" charset="-128"/>
              <a:cs typeface="ヒラギノ角ゴ Pro W3" pitchFamily="124" charset="-128"/>
            </a:endParaRPr>
          </a:p>
          <a:p>
            <a:pPr marL="609600" indent="-609600" defTabSz="992188">
              <a:buNone/>
            </a:pP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         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i1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 a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i2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 … + 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in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 b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(or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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 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or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=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)</a:t>
            </a:r>
          </a:p>
          <a:p>
            <a:pPr marL="609600" indent="-609600" defTabSz="992188">
              <a:buNone/>
            </a:pPr>
            <a:endParaRPr lang="en-US" altLang="en-US" dirty="0">
              <a:ea typeface="ヒラギノ角ゴ Pro W3" pitchFamily="124" charset="-128"/>
              <a:cs typeface="ヒラギノ角ゴ Pro W3" pitchFamily="124" charset="-128"/>
            </a:endParaRPr>
          </a:p>
          <a:p>
            <a:pPr marL="609600" indent="-609600" defTabSz="992188">
              <a:buNone/>
            </a:pPr>
            <a:r>
              <a:rPr lang="en-US" altLang="en-US" dirty="0">
                <a:solidFill>
                  <a:srgbClr val="9900CC"/>
                </a:solidFill>
                <a:ea typeface="ヒラギノ角ゴ Pro W3" pitchFamily="124" charset="-128"/>
                <a:cs typeface="ヒラギノ角ゴ Pro W3" pitchFamily="124" charset="-128"/>
              </a:rPr>
              <a:t>Note: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the values of the coefficients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c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, 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i,j</a:t>
            </a: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are given in the problem input.</a:t>
            </a:r>
          </a:p>
        </p:txBody>
      </p:sp>
    </p:spTree>
    <p:extLst>
      <p:ext uri="{BB962C8B-B14F-4D97-AF65-F5344CB8AC3E}">
        <p14:creationId xmlns:p14="http://schemas.microsoft.com/office/powerpoint/2010/main" val="13695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this course about?</a:t>
            </a:r>
          </a:p>
          <a:p>
            <a:endParaRPr lang="en-US" dirty="0"/>
          </a:p>
          <a:p>
            <a:r>
              <a:rPr lang="en-US" dirty="0" smtClean="0"/>
              <a:t>Algorithmic ideas</a:t>
            </a:r>
          </a:p>
          <a:p>
            <a:pPr lvl="1"/>
            <a:r>
              <a:rPr lang="en-US" dirty="0" smtClean="0"/>
              <a:t>Randomness and average case</a:t>
            </a:r>
          </a:p>
          <a:p>
            <a:pPr lvl="1"/>
            <a:r>
              <a:rPr lang="en-US" dirty="0" smtClean="0"/>
              <a:t>Hashing – the use of random functions</a:t>
            </a:r>
          </a:p>
          <a:p>
            <a:pPr lvl="1"/>
            <a:r>
              <a:rPr lang="en-US" dirty="0" smtClean="0"/>
              <a:t>Stream based algorithms – small space computation</a:t>
            </a:r>
          </a:p>
          <a:p>
            <a:pPr lvl="1"/>
            <a:r>
              <a:rPr lang="en-US" dirty="0" smtClean="0"/>
              <a:t>Working in high dimensions</a:t>
            </a:r>
            <a:endParaRPr lang="en-US" dirty="0"/>
          </a:p>
        </p:txBody>
      </p:sp>
      <p:pic>
        <p:nvPicPr>
          <p:cNvPr id="4098" name="Picture 2" descr="Corned Beef Hash - Dinner, then Desse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45" y="1119454"/>
            <a:ext cx="1295989" cy="194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rder from chaos: How to apply complexity theory at work | BBV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597" y="595823"/>
            <a:ext cx="1844702" cy="122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ow Bilateral Streams for U.S. Treasuries Really Work | Greenwich Associa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45" y="3518535"/>
            <a:ext cx="2218689" cy="129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New theoretical warp drive design clears &quot;negative energy&quot; barri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597" y="5067075"/>
            <a:ext cx="2115650" cy="141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975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tness By: Jackson shilobrit by 21shiloj on em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81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87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Convexity</a:t>
            </a:r>
          </a:p>
          <a:p>
            <a:r>
              <a:rPr lang="en-US" dirty="0" smtClean="0"/>
              <a:t>Intersection of convex sets is convex</a:t>
            </a:r>
          </a:p>
          <a:p>
            <a:r>
              <a:rPr lang="en-US" dirty="0" smtClean="0"/>
              <a:t>Max / Min always at the corner</a:t>
            </a:r>
          </a:p>
          <a:p>
            <a:endParaRPr lang="en-US" dirty="0"/>
          </a:p>
        </p:txBody>
      </p:sp>
      <p:pic>
        <p:nvPicPr>
          <p:cNvPr id="5122" name="Picture 2" descr="Institute of Advanced Studies invites Fields Medallist and algebraic  geometry expert to Loughborough | Loughborough Univers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590" y="450266"/>
            <a:ext cx="3930870" cy="22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08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Convexity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4593"/>
            <a:ext cx="10922251" cy="41068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A set of points is </a:t>
            </a:r>
            <a:r>
              <a:rPr lang="en-US" i="1" dirty="0"/>
              <a:t>convex</a:t>
            </a:r>
            <a:r>
              <a:rPr lang="en-US" dirty="0"/>
              <a:t> if for all pairs x, y in the set, every point on the line segment </a:t>
            </a:r>
            <a:r>
              <a:rPr lang="en-US" dirty="0" smtClean="0"/>
              <a:t>    </a:t>
            </a:r>
            <a:r>
              <a:rPr lang="en-US" dirty="0"/>
              <a:t>{ t x+(1-t) y | 0 &lt; t &lt; 1 } </a:t>
            </a:r>
            <a:r>
              <a:rPr lang="en-US" dirty="0" smtClean="0"/>
              <a:t>connecting </a:t>
            </a:r>
            <a:r>
              <a:rPr lang="en-US" dirty="0"/>
              <a:t>them is also in the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F274E256-C820-4012-9393-F9DC77EF47FC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811464" y="3933825"/>
            <a:ext cx="2244725" cy="2274888"/>
          </a:xfrm>
          <a:custGeom>
            <a:avLst/>
            <a:gdLst>
              <a:gd name="T0" fmla="*/ 160184 w 2244031"/>
              <a:gd name="T1" fmla="*/ 777532 h 2275155"/>
              <a:gd name="T2" fmla="*/ 943816 w 2244031"/>
              <a:gd name="T3" fmla="*/ 136617 h 2275155"/>
              <a:gd name="T4" fmla="*/ 1941166 w 2244031"/>
              <a:gd name="T5" fmla="*/ 89143 h 2275155"/>
              <a:gd name="T6" fmla="*/ 2202377 w 2244031"/>
              <a:gd name="T7" fmla="*/ 1145465 h 2275155"/>
              <a:gd name="T8" fmla="*/ 1181280 w 2244031"/>
              <a:gd name="T9" fmla="*/ 2261132 h 2275155"/>
              <a:gd name="T10" fmla="*/ 88944 w 2244031"/>
              <a:gd name="T11" fmla="*/ 1703298 h 2275155"/>
              <a:gd name="T12" fmla="*/ 160184 w 2244031"/>
              <a:gd name="T13" fmla="*/ 777532 h 2275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44031" h="2275155">
                <a:moveTo>
                  <a:pt x="160134" y="777623"/>
                </a:moveTo>
                <a:cubicBezTo>
                  <a:pt x="302569" y="516479"/>
                  <a:pt x="646785" y="251378"/>
                  <a:pt x="943524" y="136633"/>
                </a:cubicBezTo>
                <a:cubicBezTo>
                  <a:pt x="1240263" y="21888"/>
                  <a:pt x="1730871" y="-79008"/>
                  <a:pt x="1940566" y="89153"/>
                </a:cubicBezTo>
                <a:cubicBezTo>
                  <a:pt x="2150261" y="257314"/>
                  <a:pt x="2328305" y="783558"/>
                  <a:pt x="2201696" y="1145599"/>
                </a:cubicBezTo>
                <a:cubicBezTo>
                  <a:pt x="2075088" y="1507640"/>
                  <a:pt x="1533045" y="2168414"/>
                  <a:pt x="1180915" y="2261397"/>
                </a:cubicBezTo>
                <a:cubicBezTo>
                  <a:pt x="828785" y="2354380"/>
                  <a:pt x="257069" y="1954750"/>
                  <a:pt x="88917" y="1703498"/>
                </a:cubicBezTo>
                <a:cubicBezTo>
                  <a:pt x="-79235" y="1452246"/>
                  <a:pt x="17699" y="1038767"/>
                  <a:pt x="160134" y="777623"/>
                </a:cubicBezTo>
                <a:close/>
              </a:path>
            </a:pathLst>
          </a:custGeom>
          <a:gradFill rotWithShape="1">
            <a:gsLst>
              <a:gs pos="0">
                <a:srgbClr val="85FFDB"/>
              </a:gs>
              <a:gs pos="100000">
                <a:srgbClr val="00EBA8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207126" y="4046538"/>
            <a:ext cx="2055813" cy="2227262"/>
          </a:xfrm>
          <a:custGeom>
            <a:avLst/>
            <a:gdLst>
              <a:gd name="T0" fmla="*/ 1092995 w 2054612"/>
              <a:gd name="T1" fmla="*/ 1070355 h 2227847"/>
              <a:gd name="T2" fmla="*/ 487294 w 2054612"/>
              <a:gd name="T3" fmla="*/ 263395 h 2227847"/>
              <a:gd name="T4" fmla="*/ 1746201 w 2054612"/>
              <a:gd name="T5" fmla="*/ 49788 h 2227847"/>
              <a:gd name="T6" fmla="*/ 2007484 w 2054612"/>
              <a:gd name="T7" fmla="*/ 1105957 h 2227847"/>
              <a:gd name="T8" fmla="*/ 986106 w 2054612"/>
              <a:gd name="T9" fmla="*/ 2221462 h 2227847"/>
              <a:gd name="T10" fmla="*/ 358 w 2054612"/>
              <a:gd name="T11" fmla="*/ 1070356 h 2227847"/>
              <a:gd name="T12" fmla="*/ 1092995 w 2054612"/>
              <a:gd name="T13" fmla="*/ 1070355 h 22278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54612" h="2227847">
                <a:moveTo>
                  <a:pt x="1092356" y="1070636"/>
                </a:moveTo>
                <a:cubicBezTo>
                  <a:pt x="1173464" y="936107"/>
                  <a:pt x="378205" y="433603"/>
                  <a:pt x="487009" y="263464"/>
                </a:cubicBezTo>
                <a:cubicBezTo>
                  <a:pt x="595813" y="93325"/>
                  <a:pt x="1491964" y="-90663"/>
                  <a:pt x="1745181" y="49801"/>
                </a:cubicBezTo>
                <a:cubicBezTo>
                  <a:pt x="1998398" y="190265"/>
                  <a:pt x="2132920" y="744206"/>
                  <a:pt x="2006311" y="1106247"/>
                </a:cubicBezTo>
                <a:cubicBezTo>
                  <a:pt x="1879703" y="1468288"/>
                  <a:pt x="1337660" y="2129062"/>
                  <a:pt x="985530" y="2222045"/>
                </a:cubicBezTo>
                <a:cubicBezTo>
                  <a:pt x="633400" y="2315028"/>
                  <a:pt x="-17446" y="1262539"/>
                  <a:pt x="358" y="1070637"/>
                </a:cubicBezTo>
                <a:cubicBezTo>
                  <a:pt x="18162" y="878736"/>
                  <a:pt x="1011248" y="1205165"/>
                  <a:pt x="1092356" y="1070636"/>
                </a:cubicBezTo>
                <a:close/>
              </a:path>
            </a:pathLst>
          </a:custGeom>
          <a:gradFill rotWithShape="1">
            <a:gsLst>
              <a:gs pos="0">
                <a:srgbClr val="85FFDB"/>
              </a:gs>
              <a:gs pos="100000">
                <a:srgbClr val="00EBA8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30726" name="Group 17"/>
          <p:cNvGrpSpPr>
            <a:grpSpLocks/>
          </p:cNvGrpSpPr>
          <p:nvPr/>
        </p:nvGrpSpPr>
        <p:grpSpPr bwMode="auto">
          <a:xfrm>
            <a:off x="6816725" y="4151313"/>
            <a:ext cx="730187" cy="1521857"/>
            <a:chOff x="5436096" y="4509120"/>
            <a:chExt cx="730118" cy="1521203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5436096" y="5732556"/>
              <a:ext cx="182546" cy="1840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lt1"/>
                </a:solidFill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5623403" y="4724927"/>
              <a:ext cx="182546" cy="18248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lt1"/>
                </a:solidFill>
              </a:endParaRPr>
            </a:p>
          </p:txBody>
        </p: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flipH="1">
              <a:off x="5544036" y="4797921"/>
              <a:ext cx="179371" cy="10139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5651976" y="5661150"/>
              <a:ext cx="284025" cy="3691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角ゴ Pro W3" charset="0"/>
                  <a:cs typeface="Times New Roman" charset="0"/>
                </a:rPr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77379" y="4509120"/>
              <a:ext cx="288835" cy="3691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角ゴ Pro W3" charset="0"/>
                  <a:cs typeface="Times New Roman" charset="0"/>
                </a:rPr>
                <a:t>y</a:t>
              </a:r>
            </a:p>
          </p:txBody>
        </p:sp>
      </p:grpSp>
      <p:grpSp>
        <p:nvGrpSpPr>
          <p:cNvPr id="30727" name="Group 18"/>
          <p:cNvGrpSpPr>
            <a:grpSpLocks/>
          </p:cNvGrpSpPr>
          <p:nvPr/>
        </p:nvGrpSpPr>
        <p:grpSpPr bwMode="auto">
          <a:xfrm>
            <a:off x="3432175" y="4151313"/>
            <a:ext cx="730187" cy="1521857"/>
            <a:chOff x="5436096" y="4509120"/>
            <a:chExt cx="730118" cy="1521203"/>
          </a:xfrm>
        </p:grpSpPr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5436096" y="5732556"/>
              <a:ext cx="182546" cy="1840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lt1"/>
                </a:solidFill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5623403" y="4724927"/>
              <a:ext cx="182546" cy="18248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i="1" dirty="0">
                <a:solidFill>
                  <a:schemeClr val="lt1"/>
                </a:solidFill>
              </a:endParaRPr>
            </a:p>
          </p:txBody>
        </p: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 flipH="1">
              <a:off x="5544036" y="4797921"/>
              <a:ext cx="179371" cy="10139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5651976" y="5661150"/>
              <a:ext cx="284025" cy="3691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角ゴ Pro W3" charset="0"/>
                  <a:cs typeface="Times New Roman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77379" y="4509120"/>
              <a:ext cx="288835" cy="3691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角ゴ Pro W3" charset="0"/>
                  <a:cs typeface="Times New Roman" charset="0"/>
                </a:rPr>
                <a:t>y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40239" y="5807075"/>
            <a:ext cx="482805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ヒラギノ角ゴ Pro W3" charset="0"/>
                <a:cs typeface="Times New Roman" charset="0"/>
              </a:rPr>
              <a:t>convex                            </a:t>
            </a:r>
            <a:r>
              <a:rPr lang="en-US" dirty="0" smtClean="0">
                <a:ea typeface="ヒラギノ角ゴ Pro W3" charset="0"/>
                <a:cs typeface="Times New Roman" charset="0"/>
              </a:rPr>
              <a:t>                           non-convex</a:t>
            </a:r>
            <a:endParaRPr lang="en-US" dirty="0">
              <a:ea typeface="ヒラギノ角ゴ Pro W3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Convexity and half-spaces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An inequality </a:t>
            </a:r>
            <a:b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</a:b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   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i1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1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 a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i2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2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+ … + 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a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in</a:t>
            </a:r>
            <a:r>
              <a:rPr lang="en-US" altLang="en-US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x</a:t>
            </a:r>
            <a:r>
              <a:rPr lang="en-US" altLang="en-US" baseline="-25000" dirty="0" err="1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baseline="-25000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 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 b</a:t>
            </a:r>
            <a:b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</a:br>
            <a:r>
              <a:rPr lang="en-US" altLang="en-US" dirty="0">
                <a:ea typeface="ヒラギノ角ゴ Pro W3" pitchFamily="124" charset="-128"/>
                <a:cs typeface="ヒラギノ角ゴ Pro W3" pitchFamily="124" charset="-128"/>
              </a:rPr>
              <a:t>defines a</a:t>
            </a:r>
            <a:r>
              <a:rPr lang="en-US" altLang="en-US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 </a:t>
            </a:r>
            <a:r>
              <a:rPr lang="en-US" altLang="en-US" i="1" dirty="0">
                <a:solidFill>
                  <a:srgbClr val="006600"/>
                </a:solidFill>
                <a:ea typeface="ヒラギノ角ゴ Pro W3" pitchFamily="124" charset="-128"/>
                <a:cs typeface="ヒラギノ角ゴ Pro W3" pitchFamily="124" charset="-128"/>
              </a:rPr>
              <a:t>half-space</a:t>
            </a:r>
            <a:r>
              <a:rPr lang="en-US" altLang="en-US" dirty="0">
                <a:solidFill>
                  <a:srgbClr val="000000"/>
                </a:solidFill>
                <a:ea typeface="ヒラギノ角ゴ Pro W3" pitchFamily="124" charset="-128"/>
                <a:cs typeface="ヒラギノ角ゴ Pro W3" pitchFamily="124" charset="-128"/>
              </a:rPr>
              <a:t>. 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ea typeface="ヒラギノ角ゴ Pro W3" pitchFamily="124" charset="-128"/>
                <a:cs typeface="ヒラギノ角ゴ Pro W3" pitchFamily="124" charset="-128"/>
              </a:rPr>
              <a:t>Half-spaces are convex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ea typeface="ヒラギノ角ゴ Pro W3" pitchFamily="124" charset="-128"/>
                <a:cs typeface="ヒラギノ角ゴ Pro W3" pitchFamily="124" charset="-128"/>
              </a:rPr>
              <a:t>Intersections of convex sets are convex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ea typeface="ヒラギノ角ゴ Pro W3" pitchFamily="124" charset="-128"/>
                <a:cs typeface="ヒラギノ角ゴ Pro W3" pitchFamily="124" charset="-128"/>
              </a:rPr>
              <a:t>So, the feasible region for a linear program is always a convex </a:t>
            </a:r>
            <a:r>
              <a:rPr lang="en-US" altLang="en-US" dirty="0" smtClean="0">
                <a:solidFill>
                  <a:srgbClr val="000000"/>
                </a:solidFill>
                <a:ea typeface="ヒラギノ角ゴ Pro W3" pitchFamily="124" charset="-128"/>
                <a:cs typeface="ヒラギノ角ゴ Pro W3" pitchFamily="124" charset="-128"/>
              </a:rPr>
              <a:t>polyhedron</a:t>
            </a:r>
            <a:endParaRPr lang="en-US" altLang="en-US" dirty="0">
              <a:solidFill>
                <a:srgbClr val="000000"/>
              </a:solidFill>
              <a:ea typeface="ヒラギノ角ゴ Pro W3" pitchFamily="124" charset="-128"/>
              <a:cs typeface="ヒラギノ角ゴ Pro W3" pitchFamily="12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561D0713-7275-4870-89DA-59538C442583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831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4968" cy="435133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Linear extrema are not in the interior of a convex set</a:t>
            </a:r>
          </a:p>
          <a:p>
            <a:pPr lvl="1" eaLnBrk="1" hangingPunct="1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E.g.:  </a:t>
            </a:r>
            <a:r>
              <a:rPr lang="en-US" altLang="en-US" sz="2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maximize c</a:t>
            </a:r>
            <a:r>
              <a:rPr lang="en-US" altLang="en-US" sz="2000" baseline="-25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x</a:t>
            </a:r>
            <a:r>
              <a:rPr lang="en-US" altLang="en-US" sz="2000" baseline="-25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1</a:t>
            </a:r>
            <a:r>
              <a:rPr lang="en-US" altLang="en-US" sz="2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+c</a:t>
            </a:r>
            <a:r>
              <a:rPr lang="en-US" altLang="en-US" sz="2000" baseline="-25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x</a:t>
            </a:r>
            <a:r>
              <a:rPr lang="en-US" altLang="en-US" sz="2000" baseline="-25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+… +</a:t>
            </a:r>
            <a:r>
              <a:rPr lang="en-US" altLang="en-US" sz="2000" dirty="0" err="1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c</a:t>
            </a:r>
            <a:r>
              <a:rPr lang="en-US" altLang="en-US" sz="2000" baseline="-25000" dirty="0" err="1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n</a:t>
            </a:r>
            <a:r>
              <a:rPr lang="en-US" altLang="en-US" sz="2000" dirty="0" err="1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x</a:t>
            </a:r>
            <a:r>
              <a:rPr lang="en-US" altLang="en-US" sz="2000" baseline="-25000" dirty="0" err="1">
                <a:solidFill>
                  <a:srgbClr val="006600"/>
                </a:solidFill>
                <a:ea typeface="ヒラギノ角ゴ Pro W3" pitchFamily="124" charset="-128"/>
                <a:cs typeface="Times New Roman" panose="02020603050405020304" pitchFamily="18" charset="0"/>
              </a:rPr>
              <a:t>n</a:t>
            </a:r>
            <a:endParaRPr lang="en-US" altLang="en-US" sz="2000" baseline="-25000" dirty="0">
              <a:solidFill>
                <a:srgbClr val="006600"/>
              </a:solidFill>
              <a:ea typeface="ヒラギノ角ゴ Pro W3" pitchFamily="124" charset="-128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If max were in the interior, there’s always a better interior point just off the hyperplane</a:t>
            </a:r>
            <a:r>
              <a:rPr lang="en-US" altLang="en-US" sz="1600" dirty="0">
                <a:ea typeface="ヒラギノ角ゴ Pro W3" pitchFamily="124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ea typeface="ヒラギノ角ゴ Pro W3" pitchFamily="124" charset="-128"/>
                <a:cs typeface="Times New Roman" panose="02020603050405020304" pitchFamily="18" charset="0"/>
              </a:rPr>
              <a:t>c</a:t>
            </a:r>
            <a:r>
              <a:rPr lang="en-US" altLang="en-US" sz="2000" baseline="30000" dirty="0" err="1">
                <a:ea typeface="ヒラギノ角ゴ Pro W3" pitchFamily="124" charset="-128"/>
                <a:cs typeface="Times New Roman" panose="02020603050405020304" pitchFamily="18" charset="0"/>
              </a:rPr>
              <a:t>T</a:t>
            </a:r>
            <a:r>
              <a:rPr lang="en-US" altLang="en-US" sz="2000" dirty="0" err="1">
                <a:ea typeface="ヒラギノ角ゴ Pro W3" pitchFamily="124" charset="-128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ea typeface="ヒラギノ角ゴ Pro W3" pitchFamily="124" charset="-128"/>
                <a:cs typeface="Times New Roman" panose="02020603050405020304" pitchFamily="18" charset="0"/>
              </a:rPr>
              <a:t> = d </a:t>
            </a:r>
          </a:p>
          <a:p>
            <a:pPr eaLnBrk="1" hangingPunct="1"/>
            <a: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  <a:t>On a polyhedron, max may = line, face, …, but includes vertices thereof, so always a “corner,” </a:t>
            </a:r>
            <a:br>
              <a:rPr lang="en-US" altLang="en-US" sz="2400" dirty="0">
                <a:ea typeface="ヒラギノ角ゴ Pro W3" pitchFamily="124" charset="-128"/>
                <a:cs typeface="ヒラギノ角ゴ Pro W3" pitchFamily="124" charset="-128"/>
              </a:rPr>
            </a:br>
            <a:r>
              <a:rPr lang="en-US" altLang="en-US" sz="1800" dirty="0">
                <a:ea typeface="ヒラギノ角ゴ Pro W3" pitchFamily="124" charset="-128"/>
                <a:cs typeface="ヒラギノ角ゴ Pro W3" pitchFamily="124" charset="-128"/>
              </a:rPr>
              <a:t>(though maybe not uniquely a corner)</a:t>
            </a:r>
            <a:endParaRPr lang="en-US" altLang="en-US" sz="2400" dirty="0">
              <a:ea typeface="ヒラギノ角ゴ Pro W3" pitchFamily="124" charset="-128"/>
              <a:cs typeface="ヒラギノ角ゴ Pro W3" pitchFamily="124" charset="-128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281239" y="5481639"/>
            <a:ext cx="2244725" cy="1138237"/>
          </a:xfrm>
          <a:custGeom>
            <a:avLst/>
            <a:gdLst>
              <a:gd name="T0" fmla="*/ 160184 w 2244031"/>
              <a:gd name="T1" fmla="*/ 389037 h 2275155"/>
              <a:gd name="T2" fmla="*/ 943816 w 2244031"/>
              <a:gd name="T3" fmla="*/ 68356 h 2275155"/>
              <a:gd name="T4" fmla="*/ 1941166 w 2244031"/>
              <a:gd name="T5" fmla="*/ 44602 h 2275155"/>
              <a:gd name="T6" fmla="*/ 2202377 w 2244031"/>
              <a:gd name="T7" fmla="*/ 573132 h 2275155"/>
              <a:gd name="T8" fmla="*/ 1181280 w 2244031"/>
              <a:gd name="T9" fmla="*/ 1131354 h 2275155"/>
              <a:gd name="T10" fmla="*/ 88944 w 2244031"/>
              <a:gd name="T11" fmla="*/ 852243 h 2275155"/>
              <a:gd name="T12" fmla="*/ 160184 w 2244031"/>
              <a:gd name="T13" fmla="*/ 389037 h 2275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44031" h="2275155">
                <a:moveTo>
                  <a:pt x="160134" y="777623"/>
                </a:moveTo>
                <a:cubicBezTo>
                  <a:pt x="302569" y="516479"/>
                  <a:pt x="646785" y="251378"/>
                  <a:pt x="943524" y="136633"/>
                </a:cubicBezTo>
                <a:cubicBezTo>
                  <a:pt x="1240263" y="21888"/>
                  <a:pt x="1730871" y="-79008"/>
                  <a:pt x="1940566" y="89153"/>
                </a:cubicBezTo>
                <a:cubicBezTo>
                  <a:pt x="2150261" y="257314"/>
                  <a:pt x="2328305" y="783558"/>
                  <a:pt x="2201696" y="1145599"/>
                </a:cubicBezTo>
                <a:cubicBezTo>
                  <a:pt x="2075088" y="1507640"/>
                  <a:pt x="1533045" y="2168414"/>
                  <a:pt x="1180915" y="2261397"/>
                </a:cubicBezTo>
                <a:cubicBezTo>
                  <a:pt x="828785" y="2354380"/>
                  <a:pt x="257069" y="1954750"/>
                  <a:pt x="88917" y="1703498"/>
                </a:cubicBezTo>
                <a:cubicBezTo>
                  <a:pt x="-79235" y="1452246"/>
                  <a:pt x="17699" y="1038767"/>
                  <a:pt x="160134" y="777623"/>
                </a:cubicBezTo>
                <a:close/>
              </a:path>
            </a:pathLst>
          </a:custGeom>
          <a:gradFill rotWithShape="1">
            <a:gsLst>
              <a:gs pos="0">
                <a:srgbClr val="85FFDB"/>
              </a:gs>
              <a:gs pos="100000">
                <a:srgbClr val="00EBA8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H="1" flipV="1">
            <a:off x="3071813" y="5337176"/>
            <a:ext cx="182562" cy="18256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4" charset="-128"/>
              </a:rPr>
              <a:t>Max/Min is always at a “corner”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3613" y="6500814"/>
            <a:ext cx="1905000" cy="3571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5C642E93-F37A-4B33-9F49-4BB639761A96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7" name="TextBox 26"/>
          <p:cNvSpPr txBox="1"/>
          <p:nvPr/>
        </p:nvSpPr>
        <p:spPr>
          <a:xfrm rot="18900000">
            <a:off x="3224213" y="4651376"/>
            <a:ext cx="1111250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Σc</a:t>
            </a:r>
            <a:r>
              <a:rPr lang="en-US" altLang="en-US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&gt; d</a:t>
            </a: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Σc</a:t>
            </a:r>
            <a:r>
              <a:rPr lang="en-US" altLang="en-US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000">
                <a:latin typeface="Arial" panose="020B0604020202020204" pitchFamily="34" charset="0"/>
                <a:cs typeface="Times New Roman" panose="02020603050405020304" pitchFamily="18" charset="0"/>
              </a:rPr>
              <a:t> &lt; d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08950" y="5538789"/>
            <a:ext cx="2241550" cy="1112837"/>
          </a:xfrm>
          <a:custGeom>
            <a:avLst/>
            <a:gdLst>
              <a:gd name="T0" fmla="*/ 1279204 w 2241340"/>
              <a:gd name="T1" fmla="*/ 534910 h 2227373"/>
              <a:gd name="T2" fmla="*/ 673800 w 2241340"/>
              <a:gd name="T3" fmla="*/ 131632 h 2227373"/>
              <a:gd name="T4" fmla="*/ 1932090 w 2241340"/>
              <a:gd name="T5" fmla="*/ 24882 h 2227373"/>
              <a:gd name="T6" fmla="*/ 2193244 w 2241340"/>
              <a:gd name="T7" fmla="*/ 552702 h 2227373"/>
              <a:gd name="T8" fmla="*/ 1172368 w 2241340"/>
              <a:gd name="T9" fmla="*/ 1110175 h 2227373"/>
              <a:gd name="T10" fmla="*/ 279 w 2241340"/>
              <a:gd name="T11" fmla="*/ 485091 h 2227373"/>
              <a:gd name="T12" fmla="*/ 1279204 w 2241340"/>
              <a:gd name="T13" fmla="*/ 534910 h 22273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41340" h="2227373">
                <a:moveTo>
                  <a:pt x="1279084" y="1070636"/>
                </a:moveTo>
                <a:cubicBezTo>
                  <a:pt x="1391327" y="952726"/>
                  <a:pt x="564933" y="433603"/>
                  <a:pt x="673737" y="263464"/>
                </a:cubicBezTo>
                <a:cubicBezTo>
                  <a:pt x="782541" y="93325"/>
                  <a:pt x="1678692" y="-90663"/>
                  <a:pt x="1931909" y="49801"/>
                </a:cubicBezTo>
                <a:cubicBezTo>
                  <a:pt x="2185126" y="190265"/>
                  <a:pt x="2319648" y="744206"/>
                  <a:pt x="2193039" y="1106247"/>
                </a:cubicBezTo>
                <a:cubicBezTo>
                  <a:pt x="2066431" y="1468288"/>
                  <a:pt x="1524388" y="2129062"/>
                  <a:pt x="1172258" y="2222045"/>
                </a:cubicBezTo>
                <a:cubicBezTo>
                  <a:pt x="820128" y="2315028"/>
                  <a:pt x="-17525" y="1162825"/>
                  <a:pt x="279" y="970923"/>
                </a:cubicBezTo>
                <a:cubicBezTo>
                  <a:pt x="18083" y="779022"/>
                  <a:pt x="1166841" y="1188546"/>
                  <a:pt x="1279084" y="1070636"/>
                </a:cubicBezTo>
                <a:close/>
              </a:path>
            </a:pathLst>
          </a:custGeom>
          <a:gradFill rotWithShape="1">
            <a:gsLst>
              <a:gs pos="0">
                <a:srgbClr val="85FFDB"/>
              </a:gs>
              <a:gs pos="100000">
                <a:srgbClr val="00EBA8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021264" y="5481639"/>
            <a:ext cx="2244725" cy="1138237"/>
          </a:xfrm>
          <a:custGeom>
            <a:avLst/>
            <a:gdLst>
              <a:gd name="T0" fmla="*/ 160184 w 2244031"/>
              <a:gd name="T1" fmla="*/ 389037 h 2275155"/>
              <a:gd name="T2" fmla="*/ 943816 w 2244031"/>
              <a:gd name="T3" fmla="*/ 68356 h 2275155"/>
              <a:gd name="T4" fmla="*/ 1941166 w 2244031"/>
              <a:gd name="T5" fmla="*/ 44602 h 2275155"/>
              <a:gd name="T6" fmla="*/ 2202377 w 2244031"/>
              <a:gd name="T7" fmla="*/ 573132 h 2275155"/>
              <a:gd name="T8" fmla="*/ 1181280 w 2244031"/>
              <a:gd name="T9" fmla="*/ 1131354 h 2275155"/>
              <a:gd name="T10" fmla="*/ 88944 w 2244031"/>
              <a:gd name="T11" fmla="*/ 852243 h 2275155"/>
              <a:gd name="T12" fmla="*/ 160184 w 2244031"/>
              <a:gd name="T13" fmla="*/ 389037 h 2275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44031" h="2275155">
                <a:moveTo>
                  <a:pt x="160134" y="777623"/>
                </a:moveTo>
                <a:cubicBezTo>
                  <a:pt x="302569" y="516479"/>
                  <a:pt x="646785" y="251378"/>
                  <a:pt x="943524" y="136633"/>
                </a:cubicBezTo>
                <a:cubicBezTo>
                  <a:pt x="1240263" y="21888"/>
                  <a:pt x="1730871" y="-79008"/>
                  <a:pt x="1940566" y="89153"/>
                </a:cubicBezTo>
                <a:cubicBezTo>
                  <a:pt x="2150261" y="257314"/>
                  <a:pt x="2328305" y="783558"/>
                  <a:pt x="2201696" y="1145599"/>
                </a:cubicBezTo>
                <a:cubicBezTo>
                  <a:pt x="2075088" y="1507640"/>
                  <a:pt x="1533045" y="2168414"/>
                  <a:pt x="1180915" y="2261397"/>
                </a:cubicBezTo>
                <a:cubicBezTo>
                  <a:pt x="828785" y="2354380"/>
                  <a:pt x="257069" y="1954750"/>
                  <a:pt x="88917" y="1703498"/>
                </a:cubicBezTo>
                <a:cubicBezTo>
                  <a:pt x="-79235" y="1452246"/>
                  <a:pt x="17699" y="1038767"/>
                  <a:pt x="160134" y="777623"/>
                </a:cubicBezTo>
                <a:close/>
              </a:path>
            </a:pathLst>
          </a:custGeom>
          <a:gradFill rotWithShape="1">
            <a:gsLst>
              <a:gs pos="0">
                <a:srgbClr val="85FFDB"/>
              </a:gs>
              <a:gs pos="100000">
                <a:srgbClr val="00EBA8"/>
              </a:gs>
            </a:gsLst>
            <a:lin ang="5400000"/>
          </a:gradFill>
          <a:ln w="9525" cap="flat" cmpd="sng">
            <a:solidFill>
              <a:srgbClr val="00CC98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6" name="Oval 25"/>
          <p:cNvSpPr>
            <a:spLocks/>
          </p:cNvSpPr>
          <p:nvPr/>
        </p:nvSpPr>
        <p:spPr>
          <a:xfrm>
            <a:off x="5086350" y="5842000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/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2279651" y="4797426"/>
            <a:ext cx="1827213" cy="1820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10800000" flipH="1" flipV="1">
            <a:off x="3359150" y="5624513"/>
            <a:ext cx="184150" cy="1841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Oval 21"/>
          <p:cNvSpPr>
            <a:spLocks/>
          </p:cNvSpPr>
          <p:nvPr/>
        </p:nvSpPr>
        <p:spPr>
          <a:xfrm>
            <a:off x="2998789" y="5791200"/>
            <a:ext cx="109537" cy="109538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/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2843214" y="5686425"/>
            <a:ext cx="109537" cy="1095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07339" y="4689476"/>
            <a:ext cx="191911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r>
              <a:rPr lang="en-US" altLang="en-US" sz="1600">
                <a:latin typeface="Arial" panose="020B0604020202020204" pitchFamily="34" charset="0"/>
              </a:rPr>
              <a:t>(but non-convexity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is a problem for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“hill-climbing”)</a:t>
            </a:r>
          </a:p>
        </p:txBody>
      </p: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flipH="1">
            <a:off x="4411663" y="4797426"/>
            <a:ext cx="1828800" cy="1820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H="1">
            <a:off x="8156576" y="4797426"/>
            <a:ext cx="1827213" cy="1820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474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1394234" y="3811509"/>
            <a:ext cx="3512744" cy="2571184"/>
          </a:xfrm>
          <a:custGeom>
            <a:avLst/>
            <a:gdLst>
              <a:gd name="connsiteX0" fmla="*/ 0 w 3512744"/>
              <a:gd name="connsiteY0" fmla="*/ 851026 h 2571184"/>
              <a:gd name="connsiteX1" fmla="*/ 1068309 w 3512744"/>
              <a:gd name="connsiteY1" fmla="*/ 72428 h 2571184"/>
              <a:gd name="connsiteX2" fmla="*/ 2815627 w 3512744"/>
              <a:gd name="connsiteY2" fmla="*/ 0 h 2571184"/>
              <a:gd name="connsiteX3" fmla="*/ 3512744 w 3512744"/>
              <a:gd name="connsiteY3" fmla="*/ 1530036 h 2571184"/>
              <a:gd name="connsiteX4" fmla="*/ 1276538 w 3512744"/>
              <a:gd name="connsiteY4" fmla="*/ 2571184 h 2571184"/>
              <a:gd name="connsiteX5" fmla="*/ 0 w 3512744"/>
              <a:gd name="connsiteY5" fmla="*/ 851026 h 257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2744" h="2571184">
                <a:moveTo>
                  <a:pt x="0" y="851026"/>
                </a:moveTo>
                <a:lnTo>
                  <a:pt x="1068309" y="72428"/>
                </a:lnTo>
                <a:lnTo>
                  <a:pt x="2815627" y="0"/>
                </a:lnTo>
                <a:lnTo>
                  <a:pt x="3512744" y="1530036"/>
                </a:lnTo>
                <a:lnTo>
                  <a:pt x="1276538" y="2571184"/>
                </a:lnTo>
                <a:lnTo>
                  <a:pt x="0" y="85102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Convex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Defn: a </a:t>
            </a:r>
            <a:r>
              <a:rPr lang="en-US" altLang="en-US" i="1" smtClean="0">
                <a:ea typeface="ヒラギノ角ゴ Pro W3" pitchFamily="124" charset="-128"/>
                <a:cs typeface="ヒラギノ角ゴ Pro W3" pitchFamily="124" charset="-128"/>
              </a:rPr>
              <a:t>convex combination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of points/vectors 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,p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, …, 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is a point</a:t>
            </a:r>
            <a:b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</a:b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α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1 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+ α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+ … + α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where α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&gt; 0 and ∑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α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i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=1</a:t>
            </a:r>
          </a:p>
          <a:p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Fact: the set of all convex combinations of 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1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,p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2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, …, p</a:t>
            </a:r>
            <a:r>
              <a:rPr lang="en-US" altLang="en-US" baseline="-25000" smtClean="0">
                <a:ea typeface="ヒラギノ角ゴ Pro W3" pitchFamily="124" charset="-128"/>
                <a:cs typeface="ヒラギノ角ゴ Pro W3" pitchFamily="124" charset="-128"/>
              </a:rPr>
              <a:t>n</a:t>
            </a:r>
            <a:r>
              <a:rPr lang="en-US" altLang="en-US" smtClean="0">
                <a:ea typeface="ヒラギノ角ゴ Pro W3" pitchFamily="124" charset="-128"/>
                <a:cs typeface="ヒラギノ角ゴ Pro W3" pitchFamily="124" charset="-128"/>
              </a:rPr>
              <a:t> sweep out their convex hull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124" charset="-128"/>
              </a:defRPr>
            </a:lvl9pPr>
          </a:lstStyle>
          <a:p>
            <a:pPr eaLnBrk="1" hangingPunct="1"/>
            <a:fld id="{A826F0A2-26E7-41FD-99F5-4ADEAB68C58C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cxnSp>
        <p:nvCxnSpPr>
          <p:cNvPr id="16" name="Straight Connector 15"/>
          <p:cNvCxnSpPr>
            <a:cxnSpLocks noChangeShapeType="1"/>
            <a:endCxn id="11" idx="1"/>
          </p:cNvCxnSpPr>
          <p:nvPr/>
        </p:nvCxnSpPr>
        <p:spPr bwMode="auto">
          <a:xfrm>
            <a:off x="2511386" y="3957558"/>
            <a:ext cx="800573" cy="55527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  <a:endCxn id="10" idx="3"/>
          </p:cNvCxnSpPr>
          <p:nvPr/>
        </p:nvCxnSpPr>
        <p:spPr bwMode="auto">
          <a:xfrm flipV="1">
            <a:off x="3452577" y="3887841"/>
            <a:ext cx="705629" cy="6259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  <a:endCxn id="9" idx="1"/>
          </p:cNvCxnSpPr>
          <p:nvPr/>
        </p:nvCxnSpPr>
        <p:spPr bwMode="auto">
          <a:xfrm>
            <a:off x="3429968" y="4616623"/>
            <a:ext cx="1400116" cy="68390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  <a:endCxn id="11" idx="2"/>
          </p:cNvCxnSpPr>
          <p:nvPr/>
        </p:nvCxnSpPr>
        <p:spPr bwMode="auto">
          <a:xfrm flipV="1">
            <a:off x="1466223" y="4589164"/>
            <a:ext cx="1814118" cy="1076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  <a:endCxn id="11" idx="4"/>
          </p:cNvCxnSpPr>
          <p:nvPr/>
        </p:nvCxnSpPr>
        <p:spPr bwMode="auto">
          <a:xfrm flipV="1">
            <a:off x="2761241" y="4697114"/>
            <a:ext cx="627050" cy="158271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383733" y="3785033"/>
            <a:ext cx="215900" cy="21748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594949" y="6273800"/>
            <a:ext cx="217488" cy="2159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294293" y="4589164"/>
            <a:ext cx="215900" cy="2159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98234" y="5268913"/>
            <a:ext cx="217488" cy="2159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126588" y="3703559"/>
            <a:ext cx="215900" cy="2159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280341" y="4481214"/>
            <a:ext cx="215900" cy="2159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037"/>
            <a:ext cx="649510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Maximize protein consumption subject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≤ 5 units of fat per 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≤ 6 dollars per day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37159"/>
              </p:ext>
            </p:extLst>
          </p:nvPr>
        </p:nvGraphicFramePr>
        <p:xfrm>
          <a:off x="465751" y="3703390"/>
          <a:ext cx="8128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357629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917697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77872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21116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 / </a:t>
                      </a:r>
                      <a:r>
                        <a:rPr lang="en-US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 / </a:t>
                      </a:r>
                      <a:r>
                        <a:rPr lang="en-US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3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1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Peanut</a:t>
                      </a:r>
                      <a:r>
                        <a:rPr lang="en-US" baseline="0" dirty="0" smtClean="0"/>
                        <a:t>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8505"/>
                  </a:ext>
                </a:extLst>
              </a:tr>
            </a:tbl>
          </a:graphicData>
        </a:graphic>
      </p:graphicFrame>
      <p:pic>
        <p:nvPicPr>
          <p:cNvPr id="2052" name="Picture 4" descr="Grilled Filet Mignon and T-bone Steak Recipe, Whats Cook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941" y="20716"/>
            <a:ext cx="1895425" cy="150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ikes to eat peanut butter with a spoon! - Local Business | Facebook - 1 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947" y="125038"/>
            <a:ext cx="1888075" cy="13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88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33911</TotalTime>
  <Words>1712</Words>
  <Application>Microsoft Office PowerPoint</Application>
  <PresentationFormat>Widescreen</PresentationFormat>
  <Paragraphs>263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ヒラギノ角ゴ Pro W3</vt:lpstr>
      <vt:lpstr>Arial</vt:lpstr>
      <vt:lpstr>Calibri</vt:lpstr>
      <vt:lpstr>Calibri Light</vt:lpstr>
      <vt:lpstr>Symbol</vt:lpstr>
      <vt:lpstr>Times New Roman</vt:lpstr>
      <vt:lpstr>Office Theme</vt:lpstr>
      <vt:lpstr>CSEP 521: Linear Programming</vt:lpstr>
      <vt:lpstr>Announcements</vt:lpstr>
      <vt:lpstr>Linear Programming</vt:lpstr>
      <vt:lpstr>Geometry</vt:lpstr>
      <vt:lpstr>Convexity</vt:lpstr>
      <vt:lpstr>Convexity and half-spaces</vt:lpstr>
      <vt:lpstr>Max/Min is always at a “corner”</vt:lpstr>
      <vt:lpstr>Convex combinations</vt:lpstr>
      <vt:lpstr>The diet problem</vt:lpstr>
      <vt:lpstr>The diet problem</vt:lpstr>
      <vt:lpstr>Duality  - upper bounds</vt:lpstr>
      <vt:lpstr>Upper bounds </vt:lpstr>
      <vt:lpstr>A Central Result of LP Theory: Duality Theorem</vt:lpstr>
      <vt:lpstr>Duality Theorem</vt:lpstr>
      <vt:lpstr>Standard Form of a Linear Program.</vt:lpstr>
      <vt:lpstr>The Feasible Set</vt:lpstr>
      <vt:lpstr>Optimal vector occurs at some corner of the feasible set</vt:lpstr>
      <vt:lpstr>Linear Programming in n dimensions</vt:lpstr>
      <vt:lpstr>Simplex Algorithm</vt:lpstr>
      <vt:lpstr>The Simplex Method – more details</vt:lpstr>
      <vt:lpstr>Degeneracy, Cycling, Pivot Rules</vt:lpstr>
      <vt:lpstr>Simplex Algorithm Runtime</vt:lpstr>
      <vt:lpstr>Other algorithms for Linear Programming</vt:lpstr>
      <vt:lpstr>Interior Point Methods</vt:lpstr>
      <vt:lpstr>Linear programming algorithms</vt:lpstr>
      <vt:lpstr>Linear Program for the Assignment Problem</vt:lpstr>
      <vt:lpstr>Fractional solutions</vt:lpstr>
      <vt:lpstr>Integer Linear Programming</vt:lpstr>
      <vt:lpstr>Linear Programming Summary</vt:lpstr>
      <vt:lpstr>Course summary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615</cp:revision>
  <dcterms:created xsi:type="dcterms:W3CDTF">2020-12-29T19:18:38Z</dcterms:created>
  <dcterms:modified xsi:type="dcterms:W3CDTF">2021-03-11T21:35:30Z</dcterms:modified>
</cp:coreProperties>
</file>