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3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4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5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6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7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8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9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0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4" r:id="rId3"/>
    <p:sldId id="360" r:id="rId4"/>
    <p:sldId id="378" r:id="rId5"/>
    <p:sldId id="379" r:id="rId6"/>
    <p:sldId id="380" r:id="rId7"/>
    <p:sldId id="386" r:id="rId8"/>
    <p:sldId id="387" r:id="rId9"/>
    <p:sldId id="388" r:id="rId10"/>
    <p:sldId id="381" r:id="rId11"/>
    <p:sldId id="383" r:id="rId12"/>
    <p:sldId id="384" r:id="rId13"/>
    <p:sldId id="389" r:id="rId14"/>
    <p:sldId id="390" r:id="rId15"/>
    <p:sldId id="391" r:id="rId16"/>
    <p:sldId id="385" r:id="rId17"/>
    <p:sldId id="416" r:id="rId18"/>
    <p:sldId id="418" r:id="rId19"/>
    <p:sldId id="420" r:id="rId20"/>
    <p:sldId id="421" r:id="rId21"/>
    <p:sldId id="427" r:id="rId22"/>
    <p:sldId id="399" r:id="rId23"/>
    <p:sldId id="401" r:id="rId24"/>
    <p:sldId id="403" r:id="rId25"/>
    <p:sldId id="404" r:id="rId26"/>
    <p:sldId id="408" r:id="rId27"/>
    <p:sldId id="411" r:id="rId28"/>
    <p:sldId id="412" r:id="rId29"/>
    <p:sldId id="4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539FA-953D-4C2C-BB74-8FC1BC16B4D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6BF6-D4A2-4512-837C-529288E4A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059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424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8081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600D2-915E-4201-A93F-285F4CB4543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160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0408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22B719-BD94-4AAA-BB19-0878F244D98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59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346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851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105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005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180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C1D2-5360-457F-B77B-267761536B15}" type="datetime4">
              <a:rPr lang="en-US"/>
              <a:pPr>
                <a:defRPr/>
              </a:pPr>
              <a:t>March 3,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421, University of Washington, Autumn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422E-E402-4287-8846-24CFB5E9B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9259-B74E-4C34-AE92-1A48E35960F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5.pn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4.jpeg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19" Type="http://schemas.openxmlformats.org/officeDocument/2006/relationships/image" Target="../media/image6.jpe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tags" Target="../tags/tag194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42" Type="http://schemas.openxmlformats.org/officeDocument/2006/relationships/tags" Target="../tags/tag197.xml"/><Relationship Id="rId47" Type="http://schemas.openxmlformats.org/officeDocument/2006/relationships/tags" Target="../tags/tag202.xml"/><Relationship Id="rId50" Type="http://schemas.openxmlformats.org/officeDocument/2006/relationships/tags" Target="../tags/tag205.xml"/><Relationship Id="rId55" Type="http://schemas.openxmlformats.org/officeDocument/2006/relationships/tags" Target="../tags/tag210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9" Type="http://schemas.openxmlformats.org/officeDocument/2006/relationships/tags" Target="../tags/tag184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40" Type="http://schemas.openxmlformats.org/officeDocument/2006/relationships/tags" Target="../tags/tag195.xml"/><Relationship Id="rId45" Type="http://schemas.openxmlformats.org/officeDocument/2006/relationships/tags" Target="../tags/tag200.xml"/><Relationship Id="rId53" Type="http://schemas.openxmlformats.org/officeDocument/2006/relationships/tags" Target="../tags/tag208.xml"/><Relationship Id="rId58" Type="http://schemas.openxmlformats.org/officeDocument/2006/relationships/tags" Target="../tags/tag213.xml"/><Relationship Id="rId5" Type="http://schemas.openxmlformats.org/officeDocument/2006/relationships/tags" Target="../tags/tag160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7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43" Type="http://schemas.openxmlformats.org/officeDocument/2006/relationships/tags" Target="../tags/tag198.xml"/><Relationship Id="rId48" Type="http://schemas.openxmlformats.org/officeDocument/2006/relationships/tags" Target="../tags/tag203.xml"/><Relationship Id="rId56" Type="http://schemas.openxmlformats.org/officeDocument/2006/relationships/tags" Target="../tags/tag211.xml"/><Relationship Id="rId8" Type="http://schemas.openxmlformats.org/officeDocument/2006/relationships/tags" Target="../tags/tag163.xml"/><Relationship Id="rId51" Type="http://schemas.openxmlformats.org/officeDocument/2006/relationships/tags" Target="../tags/tag206.xml"/><Relationship Id="rId3" Type="http://schemas.openxmlformats.org/officeDocument/2006/relationships/tags" Target="../tags/tag158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tags" Target="../tags/tag193.xml"/><Relationship Id="rId46" Type="http://schemas.openxmlformats.org/officeDocument/2006/relationships/tags" Target="../tags/tag201.xml"/><Relationship Id="rId59" Type="http://schemas.openxmlformats.org/officeDocument/2006/relationships/tags" Target="../tags/tag214.xml"/><Relationship Id="rId20" Type="http://schemas.openxmlformats.org/officeDocument/2006/relationships/tags" Target="../tags/tag175.xml"/><Relationship Id="rId41" Type="http://schemas.openxmlformats.org/officeDocument/2006/relationships/tags" Target="../tags/tag196.xml"/><Relationship Id="rId54" Type="http://schemas.openxmlformats.org/officeDocument/2006/relationships/tags" Target="../tags/tag209.xml"/><Relationship Id="rId62" Type="http://schemas.openxmlformats.org/officeDocument/2006/relationships/notesSlide" Target="../notesSlides/notesSlide2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49" Type="http://schemas.openxmlformats.org/officeDocument/2006/relationships/tags" Target="../tags/tag204.xml"/><Relationship Id="rId57" Type="http://schemas.openxmlformats.org/officeDocument/2006/relationships/tags" Target="../tags/tag212.xml"/><Relationship Id="rId10" Type="http://schemas.openxmlformats.org/officeDocument/2006/relationships/tags" Target="../tags/tag165.xml"/><Relationship Id="rId31" Type="http://schemas.openxmlformats.org/officeDocument/2006/relationships/tags" Target="../tags/tag186.xml"/><Relationship Id="rId44" Type="http://schemas.openxmlformats.org/officeDocument/2006/relationships/tags" Target="../tags/tag199.xml"/><Relationship Id="rId52" Type="http://schemas.openxmlformats.org/officeDocument/2006/relationships/tags" Target="../tags/tag207.xml"/><Relationship Id="rId60" Type="http://schemas.openxmlformats.org/officeDocument/2006/relationships/tags" Target="../tags/tag215.xml"/><Relationship Id="rId4" Type="http://schemas.openxmlformats.org/officeDocument/2006/relationships/tags" Target="../tags/tag159.xml"/><Relationship Id="rId9" Type="http://schemas.openxmlformats.org/officeDocument/2006/relationships/tags" Target="../tags/tag1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21" Type="http://schemas.openxmlformats.org/officeDocument/2006/relationships/tags" Target="../tags/tag238.xml"/><Relationship Id="rId34" Type="http://schemas.openxmlformats.org/officeDocument/2006/relationships/tags" Target="../tags/tag251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tags" Target="../tags/tag250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tags" Target="../tags/tag246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tags" Target="../tags/tag249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tags" Target="../tags/tag248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tags" Target="../tags/tag252.xml"/><Relationship Id="rId8" Type="http://schemas.openxmlformats.org/officeDocument/2006/relationships/tags" Target="../tags/tag225.xml"/><Relationship Id="rId3" Type="http://schemas.openxmlformats.org/officeDocument/2006/relationships/tags" Target="../tags/tag2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tags" Target="../tags/tag295.xml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9" Type="http://schemas.openxmlformats.org/officeDocument/2006/relationships/tags" Target="../tags/tag285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5" Type="http://schemas.openxmlformats.org/officeDocument/2006/relationships/tags" Target="../tags/tag261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56" Type="http://schemas.openxmlformats.org/officeDocument/2006/relationships/tags" Target="../tags/tag312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59" Type="http://schemas.openxmlformats.org/officeDocument/2006/relationships/tags" Target="../tags/tag315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notesSlide" Target="../notesSlides/notesSlide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4" Type="http://schemas.openxmlformats.org/officeDocument/2006/relationships/tags" Target="../tags/tag260.xml"/><Relationship Id="rId9" Type="http://schemas.openxmlformats.org/officeDocument/2006/relationships/tags" Target="../tags/tag2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tags" Target="../tags/tag357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63" Type="http://schemas.openxmlformats.org/officeDocument/2006/relationships/notesSlide" Target="../notesSlides/notesSlide8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3" Type="http://schemas.openxmlformats.org/officeDocument/2006/relationships/tags" Target="../tags/tag371.xml"/><Relationship Id="rId58" Type="http://schemas.openxmlformats.org/officeDocument/2006/relationships/tags" Target="../tags/tag376.xml"/><Relationship Id="rId5" Type="http://schemas.openxmlformats.org/officeDocument/2006/relationships/tags" Target="../tags/tag323.xml"/><Relationship Id="rId61" Type="http://schemas.openxmlformats.org/officeDocument/2006/relationships/tags" Target="../tags/tag379.xml"/><Relationship Id="rId19" Type="http://schemas.openxmlformats.org/officeDocument/2006/relationships/tags" Target="../tags/tag33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tags" Target="../tags/tag366.xml"/><Relationship Id="rId56" Type="http://schemas.openxmlformats.org/officeDocument/2006/relationships/tags" Target="../tags/tag374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59" Type="http://schemas.openxmlformats.org/officeDocument/2006/relationships/tags" Target="../tags/tag377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54" Type="http://schemas.openxmlformats.org/officeDocument/2006/relationships/tags" Target="../tags/tag372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tags" Target="../tags/tag367.xml"/><Relationship Id="rId57" Type="http://schemas.openxmlformats.org/officeDocument/2006/relationships/tags" Target="../tags/tag375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52" Type="http://schemas.openxmlformats.org/officeDocument/2006/relationships/tags" Target="../tags/tag370.xml"/><Relationship Id="rId60" Type="http://schemas.openxmlformats.org/officeDocument/2006/relationships/tags" Target="../tags/tag378.xml"/><Relationship Id="rId4" Type="http://schemas.openxmlformats.org/officeDocument/2006/relationships/tags" Target="../tags/tag322.xml"/><Relationship Id="rId9" Type="http://schemas.openxmlformats.org/officeDocument/2006/relationships/tags" Target="../tags/tag3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38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10" Type="http://schemas.openxmlformats.org/officeDocument/2006/relationships/tags" Target="../tags/tag389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tags" Target="../tags/tag75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20" Type="http://schemas.openxmlformats.org/officeDocument/2006/relationships/tags" Target="../tags/tag97.xml"/><Relationship Id="rId41" Type="http://schemas.openxmlformats.org/officeDocument/2006/relationships/tags" Target="../tags/tag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652" y="86366"/>
            <a:ext cx="1119008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CSEP 521: </a:t>
            </a:r>
            <a:r>
              <a:rPr lang="en-US" dirty="0" smtClean="0"/>
              <a:t>Optimization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827" y="2473966"/>
            <a:ext cx="9144000" cy="1655762"/>
          </a:xfrm>
        </p:spPr>
        <p:txBody>
          <a:bodyPr/>
          <a:lstStyle/>
          <a:p>
            <a:r>
              <a:rPr lang="en-US" dirty="0" smtClean="0"/>
              <a:t>Richard Anderson,    March </a:t>
            </a:r>
            <a:r>
              <a:rPr lang="en-US" dirty="0" smtClean="0"/>
              <a:t>4, </a:t>
            </a:r>
            <a:r>
              <a:rPr lang="en-US" dirty="0" smtClean="0"/>
              <a:t>2021</a:t>
            </a:r>
            <a:endParaRPr lang="en-US" sz="2000" dirty="0"/>
          </a:p>
        </p:txBody>
      </p:sp>
      <p:pic>
        <p:nvPicPr>
          <p:cNvPr id="1026" name="Picture 2" descr="How to get out of local minimums on stochastic gradient descent? - Data  Science Stack Ex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87" y="2860895"/>
            <a:ext cx="4821063" cy="38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Matching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5881" y="1883121"/>
            <a:ext cx="4916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320"/>
            <a:r>
              <a:rPr lang="en-US" dirty="0" smtClean="0"/>
              <a:t>M = </a:t>
            </a:r>
            <a:r>
              <a:rPr lang="en-US" dirty="0" smtClean="0">
                <a:sym typeface="Symbol" panose="05050102010706020507" pitchFamily="18" charset="2"/>
              </a:rPr>
              <a:t>;</a:t>
            </a:r>
          </a:p>
          <a:p>
            <a:pPr defTabSz="274320"/>
            <a:r>
              <a:rPr lang="en-US" dirty="0" smtClean="0">
                <a:sym typeface="Symbol" panose="05050102010706020507" pitchFamily="18" charset="2"/>
              </a:rPr>
              <a:t>while ((P = </a:t>
            </a:r>
            <a:r>
              <a:rPr lang="en-US" dirty="0" err="1" smtClean="0">
                <a:sym typeface="Symbol" panose="05050102010706020507" pitchFamily="18" charset="2"/>
              </a:rPr>
              <a:t>AugmentingPath</a:t>
            </a:r>
            <a:r>
              <a:rPr lang="en-US" dirty="0" smtClean="0">
                <a:sym typeface="Symbol" panose="05050102010706020507" pitchFamily="18" charset="2"/>
              </a:rPr>
              <a:t>(G, M)) != null)</a:t>
            </a:r>
          </a:p>
          <a:p>
            <a:pPr defTabSz="274320"/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M = M  P</a:t>
            </a:r>
          </a:p>
          <a:p>
            <a:pPr defTabSz="274320"/>
            <a:endParaRPr lang="en-US" dirty="0">
              <a:sym typeface="Symbol" panose="05050102010706020507" pitchFamily="18" charset="2"/>
            </a:endParaRPr>
          </a:p>
          <a:p>
            <a:pPr defTabSz="274320"/>
            <a:endParaRPr lang="en-US" dirty="0" smtClean="0">
              <a:sym typeface="Symbol" panose="05050102010706020507" pitchFamily="18" charset="2"/>
            </a:endParaRPr>
          </a:p>
          <a:p>
            <a:pPr defTabSz="274320"/>
            <a:r>
              <a:rPr lang="en-US" dirty="0" err="1" smtClean="0">
                <a:sym typeface="Symbol" panose="05050102010706020507" pitchFamily="18" charset="2"/>
              </a:rPr>
              <a:t>AugmentingPath</a:t>
            </a:r>
            <a:r>
              <a:rPr lang="en-US" dirty="0" smtClean="0">
                <a:sym typeface="Symbol" panose="05050102010706020507" pitchFamily="18" charset="2"/>
              </a:rPr>
              <a:t>(G=(U,V,E), M){</a:t>
            </a:r>
          </a:p>
          <a:p>
            <a:pPr defTabSz="274320"/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Orient edges in M from U to V</a:t>
            </a:r>
          </a:p>
          <a:p>
            <a:pPr defTabSz="274320"/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Orient edges not in M from V to U</a:t>
            </a:r>
          </a:p>
          <a:p>
            <a:pPr defTabSz="274320"/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Find a path P from an unmatched vertex in U to</a:t>
            </a:r>
          </a:p>
          <a:p>
            <a:pPr defTabSz="274320"/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     an unmatched vertex in V </a:t>
            </a:r>
          </a:p>
          <a:p>
            <a:pPr defTabSz="274320"/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return P</a:t>
            </a:r>
          </a:p>
          <a:p>
            <a:pPr defTabSz="27432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3596" y="2245260"/>
            <a:ext cx="4608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Å"/>
            </a:pPr>
            <a:r>
              <a:rPr lang="en-US" dirty="0" smtClean="0">
                <a:sym typeface="Symbol" panose="05050102010706020507" pitchFamily="18" charset="2"/>
              </a:rPr>
              <a:t>Is the symmetric difference (XOR) operator on sets</a:t>
            </a:r>
          </a:p>
          <a:p>
            <a:pPr marL="285750" indent="-285750">
              <a:buFont typeface="Symbol" panose="05050102010706020507" pitchFamily="18" charset="2"/>
              <a:buChar char="Å"/>
            </a:pP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/>
              <a:t>Path can be found with a standard path finding algorithm</a:t>
            </a:r>
          </a:p>
          <a:p>
            <a:endParaRPr lang="en-US" dirty="0"/>
          </a:p>
          <a:p>
            <a:r>
              <a:rPr lang="en-US" dirty="0" smtClean="0"/>
              <a:t>Each time a path is found the number of edges in the matching increases</a:t>
            </a:r>
          </a:p>
          <a:p>
            <a:endParaRPr lang="en-US" dirty="0"/>
          </a:p>
          <a:p>
            <a:r>
              <a:rPr lang="en-US" dirty="0" smtClean="0"/>
              <a:t>Simple runtime is O(nm),  can be improved to O(n</a:t>
            </a:r>
            <a:r>
              <a:rPr lang="en-US" baseline="30000" dirty="0" smtClean="0"/>
              <a:t>1/2</a:t>
            </a:r>
            <a:r>
              <a:rPr lang="en-US" dirty="0" smtClean="0"/>
              <a:t>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Cover (for bipartite graphs)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vertex cover for a graph G=(V,E) is a set of vertices C, such that every edge has at least on endpoint in C</a:t>
            </a:r>
          </a:p>
          <a:p>
            <a:endParaRPr lang="en-US" dirty="0"/>
          </a:p>
          <a:p>
            <a:r>
              <a:rPr lang="en-US" dirty="0" smtClean="0"/>
              <a:t>If C is a vertex cover and M is a matching |C| </a:t>
            </a:r>
            <a:r>
              <a:rPr lang="en-US" dirty="0" smtClean="0">
                <a:sym typeface="Symbol" panose="05050102010706020507" pitchFamily="18" charset="2"/>
              </a:rPr>
              <a:t> |M|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5400000">
            <a:off x="9013397" y="2855958"/>
            <a:ext cx="1063232" cy="19207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>
            <a:off x="9530527" y="1185744"/>
            <a:ext cx="2832" cy="19468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 flipH="1">
            <a:off x="8934958" y="1741671"/>
            <a:ext cx="1166583" cy="1919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 flipH="1">
            <a:off x="7930064" y="2839212"/>
            <a:ext cx="3151475" cy="18908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9555411" y="3389146"/>
            <a:ext cx="33978" cy="18920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5400000">
            <a:off x="8454381" y="3418878"/>
            <a:ext cx="2157613" cy="18920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 flipH="1">
            <a:off x="9001034" y="2906374"/>
            <a:ext cx="1061817" cy="18920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5400000">
            <a:off x="8986097" y="3953083"/>
            <a:ext cx="1061817" cy="1919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452850" y="5361567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457830" y="2071349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457830" y="4262940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3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10399697" y="5361567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10404677" y="2071349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0404677" y="3201122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4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10404677" y="4262940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>
            <a:off x="9488813" y="2323082"/>
            <a:ext cx="33978" cy="18920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8457830" y="3201122"/>
            <a:ext cx="203869" cy="164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6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G=(U,V,E) be a bipartite graph with weights assigned to the edges</a:t>
            </a:r>
          </a:p>
          <a:p>
            <a:r>
              <a:rPr lang="en-US" dirty="0" smtClean="0"/>
              <a:t>For simplicity,  we are going to assume </a:t>
            </a:r>
          </a:p>
          <a:p>
            <a:pPr lvl="1"/>
            <a:r>
              <a:rPr lang="en-US" dirty="0" smtClean="0"/>
              <a:t>|U|=|V|=n</a:t>
            </a:r>
          </a:p>
          <a:p>
            <a:pPr lvl="1"/>
            <a:r>
              <a:rPr lang="en-US" dirty="0" smtClean="0"/>
              <a:t>This is a complete graph</a:t>
            </a:r>
          </a:p>
          <a:p>
            <a:pPr lvl="1"/>
            <a:r>
              <a:rPr lang="en-US" dirty="0" smtClean="0"/>
              <a:t>w(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 0 for u  U and v  V</a:t>
            </a:r>
          </a:p>
          <a:p>
            <a:r>
              <a:rPr lang="en-US" dirty="0" smtClean="0">
                <a:sym typeface="Symbol" panose="05050102010706020507" pitchFamily="18" charset="2"/>
              </a:rPr>
              <a:t>We want to find a complete matching (|M| = n) of minimum weight</a:t>
            </a:r>
          </a:p>
        </p:txBody>
      </p:sp>
    </p:spTree>
    <p:extLst>
      <p:ext uri="{BB962C8B-B14F-4D97-AF65-F5344CB8AC3E}">
        <p14:creationId xmlns:p14="http://schemas.microsoft.com/office/powerpoint/2010/main" val="194847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Matching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9962" cy="4351338"/>
          </a:xfrm>
        </p:spPr>
        <p:txBody>
          <a:bodyPr/>
          <a:lstStyle/>
          <a:p>
            <a:r>
              <a:rPr lang="en-US" dirty="0" smtClean="0"/>
              <a:t>Given a graph with a complete matching M,  find a matching M’ with w(M’) &lt; w(M)</a:t>
            </a:r>
          </a:p>
          <a:p>
            <a:r>
              <a:rPr lang="en-US" dirty="0" smtClean="0"/>
              <a:t>Iterate until you can no longer improve the solution</a:t>
            </a:r>
          </a:p>
          <a:p>
            <a:r>
              <a:rPr lang="en-US" dirty="0" smtClean="0"/>
              <a:t>Show that when this process stops you are at a global minimum</a:t>
            </a:r>
          </a:p>
          <a:p>
            <a:r>
              <a:rPr lang="en-US" dirty="0" smtClean="0"/>
              <a:t>To establish runtime, derive a bound on the number of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0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>
            <a:stCxn id="84" idx="5"/>
            <a:endCxn id="88" idx="5"/>
          </p:cNvCxnSpPr>
          <p:nvPr/>
        </p:nvCxnSpPr>
        <p:spPr>
          <a:xfrm>
            <a:off x="10568696" y="5417089"/>
            <a:ext cx="788406" cy="829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0"/>
            <a:endCxn id="7" idx="0"/>
          </p:cNvCxnSpPr>
          <p:nvPr/>
        </p:nvCxnSpPr>
        <p:spPr>
          <a:xfrm>
            <a:off x="9650994" y="841972"/>
            <a:ext cx="0" cy="838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7" idx="0"/>
          </p:cNvCxnSpPr>
          <p:nvPr/>
        </p:nvCxnSpPr>
        <p:spPr>
          <a:xfrm>
            <a:off x="9667599" y="2361464"/>
            <a:ext cx="0" cy="83879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cycles for matching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624"/>
            <a:ext cx="7337079" cy="4351338"/>
          </a:xfrm>
        </p:spPr>
        <p:txBody>
          <a:bodyPr>
            <a:normAutofit fontScale="92500" lnSpcReduction="10000"/>
          </a:bodyPr>
          <a:lstStyle/>
          <a:p>
            <a:pPr marL="0" indent="0" defTabSz="274320">
              <a:buNone/>
            </a:pPr>
            <a:r>
              <a:rPr lang="en-US" dirty="0" smtClean="0"/>
              <a:t>Construct a directed graph:</a:t>
            </a:r>
          </a:p>
          <a:p>
            <a:pPr marL="0" indent="0" defTabSz="274320">
              <a:buNone/>
            </a:pPr>
            <a:r>
              <a:rPr lang="en-US" dirty="0"/>
              <a:t>	</a:t>
            </a:r>
            <a:r>
              <a:rPr lang="en-US" dirty="0" smtClean="0"/>
              <a:t>If 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 M</a:t>
            </a:r>
          </a:p>
          <a:p>
            <a:pPr marL="0" indent="0" defTabSz="27432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	(</a:t>
            </a:r>
            <a:r>
              <a:rPr lang="en-US" dirty="0" err="1" smtClean="0">
                <a:sym typeface="Symbol" panose="05050102010706020507" pitchFamily="18" charset="2"/>
              </a:rPr>
              <a:t>u,v</a:t>
            </a:r>
            <a:r>
              <a:rPr lang="en-US" dirty="0" smtClean="0">
                <a:sym typeface="Symbol" panose="05050102010706020507" pitchFamily="18" charset="2"/>
              </a:rPr>
              <a:t>)  E with w’(</a:t>
            </a:r>
            <a:r>
              <a:rPr lang="en-US" dirty="0" err="1" smtClean="0">
                <a:sym typeface="Symbol" panose="05050102010706020507" pitchFamily="18" charset="2"/>
              </a:rPr>
              <a:t>u,v</a:t>
            </a:r>
            <a:r>
              <a:rPr lang="en-US" dirty="0" smtClean="0">
                <a:sym typeface="Symbol" panose="05050102010706020507" pitchFamily="18" charset="2"/>
              </a:rPr>
              <a:t>) = - w(</a:t>
            </a:r>
            <a:r>
              <a:rPr lang="en-US" dirty="0" err="1" smtClean="0">
                <a:sym typeface="Symbol" panose="05050102010706020507" pitchFamily="18" charset="2"/>
              </a:rPr>
              <a:t>u,v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marL="0" indent="0" defTabSz="27432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If (</a:t>
            </a:r>
            <a:r>
              <a:rPr lang="en-US" dirty="0" err="1" smtClean="0">
                <a:sym typeface="Symbol" panose="05050102010706020507" pitchFamily="18" charset="2"/>
              </a:rPr>
              <a:t>u,v</a:t>
            </a:r>
            <a:r>
              <a:rPr lang="en-US" dirty="0" smtClean="0">
                <a:sym typeface="Symbol" panose="05050102010706020507" pitchFamily="18" charset="2"/>
              </a:rPr>
              <a:t>)  M</a:t>
            </a:r>
          </a:p>
          <a:p>
            <a:pPr marL="0" indent="0" defTabSz="27432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	(</a:t>
            </a:r>
            <a:r>
              <a:rPr lang="en-US" dirty="0" err="1" smtClean="0">
                <a:sym typeface="Symbol" panose="05050102010706020507" pitchFamily="18" charset="2"/>
              </a:rPr>
              <a:t>v,u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>
                <a:sym typeface="Symbol" panose="05050102010706020507" pitchFamily="18" charset="2"/>
              </a:rPr>
              <a:t> E with w</a:t>
            </a:r>
            <a:r>
              <a:rPr lang="en-US" dirty="0" smtClean="0">
                <a:sym typeface="Symbol" panose="05050102010706020507" pitchFamily="18" charset="2"/>
              </a:rPr>
              <a:t>’(</a:t>
            </a:r>
            <a:r>
              <a:rPr lang="en-US" dirty="0" err="1" smtClean="0">
                <a:sym typeface="Symbol" panose="05050102010706020507" pitchFamily="18" charset="2"/>
              </a:rPr>
              <a:t>v,u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>
                <a:sym typeface="Symbol" panose="05050102010706020507" pitchFamily="18" charset="2"/>
              </a:rPr>
              <a:t>= </a:t>
            </a:r>
            <a:r>
              <a:rPr lang="en-US" dirty="0" smtClean="0">
                <a:sym typeface="Symbol" panose="05050102010706020507" pitchFamily="18" charset="2"/>
              </a:rPr>
              <a:t>w(</a:t>
            </a:r>
            <a:r>
              <a:rPr lang="en-US" dirty="0" err="1" smtClean="0">
                <a:sym typeface="Symbol" panose="05050102010706020507" pitchFamily="18" charset="2"/>
              </a:rPr>
              <a:t>u,v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marL="0" indent="0" defTabSz="27432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 defTabSz="274320">
              <a:buNone/>
            </a:pPr>
            <a:r>
              <a:rPr lang="en-US" dirty="0" smtClean="0">
                <a:sym typeface="Symbol" panose="05050102010706020507" pitchFamily="18" charset="2"/>
              </a:rPr>
              <a:t>Find a negative cost cycle C with the Bellman-Ford Algorithm</a:t>
            </a:r>
          </a:p>
          <a:p>
            <a:pPr marL="0" indent="0" defTabSz="27432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 defTabSz="274320">
              <a:buNone/>
            </a:pPr>
            <a:r>
              <a:rPr lang="en-US" dirty="0" smtClean="0">
                <a:sym typeface="Symbol" panose="05050102010706020507" pitchFamily="18" charset="2"/>
              </a:rPr>
              <a:t>Update the matching to M’ = MC</a:t>
            </a:r>
            <a:endParaRPr lang="en-US" dirty="0">
              <a:sym typeface="Symbol" panose="05050102010706020507" pitchFamily="18" charset="2"/>
            </a:endParaRPr>
          </a:p>
          <a:p>
            <a:pPr marL="0" indent="0" defTabSz="27432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569513" y="841972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12994" y="841972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90838" y="841971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69513" y="1680769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12994" y="1707285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01400" y="1671716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>
            <a:off x="10494475" y="995881"/>
            <a:ext cx="0" cy="711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9" idx="0"/>
          </p:cNvCxnSpPr>
          <p:nvPr/>
        </p:nvCxnSpPr>
        <p:spPr>
          <a:xfrm>
            <a:off x="11272319" y="995880"/>
            <a:ext cx="10562" cy="675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8" idx="1"/>
          </p:cNvCxnSpPr>
          <p:nvPr/>
        </p:nvCxnSpPr>
        <p:spPr>
          <a:xfrm>
            <a:off x="9708610" y="973342"/>
            <a:ext cx="728249" cy="756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7"/>
            <a:endCxn id="5" idx="3"/>
          </p:cNvCxnSpPr>
          <p:nvPr/>
        </p:nvCxnSpPr>
        <p:spPr>
          <a:xfrm flipV="1">
            <a:off x="9708610" y="973342"/>
            <a:ext cx="728249" cy="729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5"/>
            <a:endCxn id="9" idx="5"/>
          </p:cNvCxnSpPr>
          <p:nvPr/>
        </p:nvCxnSpPr>
        <p:spPr>
          <a:xfrm>
            <a:off x="10552091" y="973342"/>
            <a:ext cx="788406" cy="829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  <a:endCxn id="6" idx="3"/>
          </p:cNvCxnSpPr>
          <p:nvPr/>
        </p:nvCxnSpPr>
        <p:spPr>
          <a:xfrm flipV="1">
            <a:off x="10552091" y="973341"/>
            <a:ext cx="662612" cy="7564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86118" y="2361464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29599" y="2361464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207443" y="2361463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86118" y="3200261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29599" y="3226777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218005" y="3191208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5" idx="4"/>
            <a:endCxn id="28" idx="0"/>
          </p:cNvCxnSpPr>
          <p:nvPr/>
        </p:nvCxnSpPr>
        <p:spPr>
          <a:xfrm>
            <a:off x="10511080" y="2515373"/>
            <a:ext cx="0" cy="71140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4"/>
            <a:endCxn id="29" idx="0"/>
          </p:cNvCxnSpPr>
          <p:nvPr/>
        </p:nvCxnSpPr>
        <p:spPr>
          <a:xfrm>
            <a:off x="11288924" y="2515372"/>
            <a:ext cx="10562" cy="67583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5"/>
            <a:endCxn id="28" idx="1"/>
          </p:cNvCxnSpPr>
          <p:nvPr/>
        </p:nvCxnSpPr>
        <p:spPr>
          <a:xfrm>
            <a:off x="9725215" y="2492834"/>
            <a:ext cx="728249" cy="756482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7"/>
            <a:endCxn id="25" idx="3"/>
          </p:cNvCxnSpPr>
          <p:nvPr/>
        </p:nvCxnSpPr>
        <p:spPr>
          <a:xfrm flipV="1">
            <a:off x="9725215" y="2492834"/>
            <a:ext cx="728249" cy="7299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5"/>
            <a:endCxn id="29" idx="5"/>
          </p:cNvCxnSpPr>
          <p:nvPr/>
        </p:nvCxnSpPr>
        <p:spPr>
          <a:xfrm>
            <a:off x="10568696" y="2492834"/>
            <a:ext cx="788406" cy="829744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7"/>
            <a:endCxn id="26" idx="3"/>
          </p:cNvCxnSpPr>
          <p:nvPr/>
        </p:nvCxnSpPr>
        <p:spPr>
          <a:xfrm flipV="1">
            <a:off x="10568696" y="2492833"/>
            <a:ext cx="662612" cy="756483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317710" y="11649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0646082" y="9000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646082" y="14953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055852" y="14823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288278" y="11272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9813956" y="8684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91561" y="11074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1272319" y="2699401"/>
            <a:ext cx="3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-4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241417" y="2706145"/>
            <a:ext cx="3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-2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352657" y="2722750"/>
            <a:ext cx="3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0698899" y="29966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0635523" y="239242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9884877" y="23970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0135826" y="30561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cxnSp>
        <p:nvCxnSpPr>
          <p:cNvPr id="51" name="Straight Connector 50"/>
          <p:cNvCxnSpPr>
            <a:stCxn id="52" idx="0"/>
            <a:endCxn id="55" idx="0"/>
          </p:cNvCxnSpPr>
          <p:nvPr/>
        </p:nvCxnSpPr>
        <p:spPr>
          <a:xfrm>
            <a:off x="9675146" y="3826624"/>
            <a:ext cx="0" cy="83879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9593665" y="3826624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437146" y="3826624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214990" y="3826623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593665" y="4665421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437146" y="4691937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225552" y="4656368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3" idx="4"/>
            <a:endCxn id="56" idx="0"/>
          </p:cNvCxnSpPr>
          <p:nvPr/>
        </p:nvCxnSpPr>
        <p:spPr>
          <a:xfrm>
            <a:off x="10518627" y="3980533"/>
            <a:ext cx="0" cy="71140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4" idx="4"/>
            <a:endCxn id="57" idx="0"/>
          </p:cNvCxnSpPr>
          <p:nvPr/>
        </p:nvCxnSpPr>
        <p:spPr>
          <a:xfrm>
            <a:off x="11296471" y="3980532"/>
            <a:ext cx="10562" cy="67583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5"/>
            <a:endCxn id="56" idx="1"/>
          </p:cNvCxnSpPr>
          <p:nvPr/>
        </p:nvCxnSpPr>
        <p:spPr>
          <a:xfrm>
            <a:off x="9732762" y="3957994"/>
            <a:ext cx="728249" cy="756482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7"/>
            <a:endCxn id="53" idx="3"/>
          </p:cNvCxnSpPr>
          <p:nvPr/>
        </p:nvCxnSpPr>
        <p:spPr>
          <a:xfrm flipV="1">
            <a:off x="9732762" y="3957994"/>
            <a:ext cx="728249" cy="7299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5"/>
            <a:endCxn id="57" idx="5"/>
          </p:cNvCxnSpPr>
          <p:nvPr/>
        </p:nvCxnSpPr>
        <p:spPr>
          <a:xfrm>
            <a:off x="10576243" y="3957994"/>
            <a:ext cx="788406" cy="829744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6" idx="7"/>
            <a:endCxn id="54" idx="3"/>
          </p:cNvCxnSpPr>
          <p:nvPr/>
        </p:nvCxnSpPr>
        <p:spPr>
          <a:xfrm flipV="1">
            <a:off x="10576243" y="3957993"/>
            <a:ext cx="662612" cy="756483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279866" y="4164561"/>
            <a:ext cx="3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-4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10248964" y="4171305"/>
            <a:ext cx="3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-2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9360204" y="4187910"/>
            <a:ext cx="34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-2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0706446" y="44618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0643070" y="38575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9892424" y="38621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10143373" y="45213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cxnSp>
        <p:nvCxnSpPr>
          <p:cNvPr id="72" name="Straight Connector 71"/>
          <p:cNvCxnSpPr>
            <a:stCxn id="53" idx="4"/>
            <a:endCxn id="56" idx="0"/>
          </p:cNvCxnSpPr>
          <p:nvPr/>
        </p:nvCxnSpPr>
        <p:spPr>
          <a:xfrm>
            <a:off x="10518627" y="3980533"/>
            <a:ext cx="0" cy="711404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0580159" y="4011474"/>
            <a:ext cx="604382" cy="690671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7" idx="1"/>
            <a:endCxn id="68" idx="1"/>
          </p:cNvCxnSpPr>
          <p:nvPr/>
        </p:nvCxnSpPr>
        <p:spPr>
          <a:xfrm flipH="1" flipV="1">
            <a:off x="10643070" y="4011475"/>
            <a:ext cx="606347" cy="667432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4" idx="4"/>
            <a:endCxn id="57" idx="0"/>
          </p:cNvCxnSpPr>
          <p:nvPr/>
        </p:nvCxnSpPr>
        <p:spPr>
          <a:xfrm>
            <a:off x="11296471" y="3980532"/>
            <a:ext cx="10562" cy="675836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3" idx="0"/>
            <a:endCxn id="86" idx="0"/>
          </p:cNvCxnSpPr>
          <p:nvPr/>
        </p:nvCxnSpPr>
        <p:spPr>
          <a:xfrm>
            <a:off x="9667599" y="5285719"/>
            <a:ext cx="0" cy="838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9586118" y="5285719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429599" y="5285719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7443" y="5285718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586118" y="6124516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429599" y="6151032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1218005" y="6115463"/>
            <a:ext cx="162962" cy="15390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4" idx="4"/>
            <a:endCxn id="87" idx="0"/>
          </p:cNvCxnSpPr>
          <p:nvPr/>
        </p:nvCxnSpPr>
        <p:spPr>
          <a:xfrm>
            <a:off x="10511080" y="5439628"/>
            <a:ext cx="0" cy="7114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5" idx="4"/>
            <a:endCxn id="88" idx="0"/>
          </p:cNvCxnSpPr>
          <p:nvPr/>
        </p:nvCxnSpPr>
        <p:spPr>
          <a:xfrm>
            <a:off x="11288924" y="5439627"/>
            <a:ext cx="10562" cy="6758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3" idx="5"/>
            <a:endCxn id="87" idx="1"/>
          </p:cNvCxnSpPr>
          <p:nvPr/>
        </p:nvCxnSpPr>
        <p:spPr>
          <a:xfrm>
            <a:off x="9725215" y="5417089"/>
            <a:ext cx="728249" cy="756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6" idx="7"/>
            <a:endCxn id="84" idx="3"/>
          </p:cNvCxnSpPr>
          <p:nvPr/>
        </p:nvCxnSpPr>
        <p:spPr>
          <a:xfrm flipV="1">
            <a:off x="9725215" y="5417089"/>
            <a:ext cx="728249" cy="729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7" idx="7"/>
            <a:endCxn id="85" idx="3"/>
          </p:cNvCxnSpPr>
          <p:nvPr/>
        </p:nvCxnSpPr>
        <p:spPr>
          <a:xfrm flipV="1">
            <a:off x="10568696" y="5417088"/>
            <a:ext cx="662612" cy="756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334315" y="56086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10662687" y="534382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10662687" y="593905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10072457" y="59261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10304883" y="55709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9830561" y="53122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9408166" y="55512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020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37071" cy="4351338"/>
          </a:xfrm>
        </p:spPr>
        <p:txBody>
          <a:bodyPr/>
          <a:lstStyle/>
          <a:p>
            <a:r>
              <a:rPr lang="en-US" dirty="0" smtClean="0"/>
              <a:t>Also called the Assignment Problem</a:t>
            </a:r>
          </a:p>
          <a:p>
            <a:r>
              <a:rPr lang="en-US" dirty="0" smtClean="0"/>
              <a:t>Standard Algorithm is the Hungarian Algorithm</a:t>
            </a:r>
          </a:p>
          <a:p>
            <a:pPr lvl="1"/>
            <a:r>
              <a:rPr lang="en-US" dirty="0" smtClean="0"/>
              <a:t>Runtime is O(n</a:t>
            </a:r>
            <a:r>
              <a:rPr lang="en-US" baseline="30000" dirty="0" smtClean="0"/>
              <a:t>3</a:t>
            </a:r>
            <a:r>
              <a:rPr lang="en-US" dirty="0" smtClean="0"/>
              <a:t>) or O(nm + n</a:t>
            </a:r>
            <a:r>
              <a:rPr lang="en-US" baseline="30000" dirty="0" smtClean="0"/>
              <a:t>2</a:t>
            </a:r>
            <a:r>
              <a:rPr lang="en-US" dirty="0" smtClean="0"/>
              <a:t> log n)</a:t>
            </a:r>
          </a:p>
          <a:p>
            <a:r>
              <a:rPr lang="en-US" dirty="0" smtClean="0"/>
              <a:t>Implementation as an </a:t>
            </a:r>
            <a:r>
              <a:rPr lang="en-US" dirty="0" err="1" smtClean="0"/>
              <a:t>n</a:t>
            </a:r>
            <a:r>
              <a:rPr lang="en-US" dirty="0" err="1" smtClean="0">
                <a:sym typeface="Symbol" panose="05050102010706020507" pitchFamily="18" charset="2"/>
              </a:rPr>
              <a:t>n</a:t>
            </a:r>
            <a:r>
              <a:rPr lang="en-US" dirty="0" smtClean="0">
                <a:sym typeface="Symbol" panose="05050102010706020507" pitchFamily="18" charset="2"/>
              </a:rPr>
              <a:t> matrix</a:t>
            </a:r>
          </a:p>
          <a:p>
            <a:r>
              <a:rPr lang="en-US" dirty="0">
                <a:sym typeface="Symbol" panose="05050102010706020507" pitchFamily="18" charset="2"/>
              </a:rPr>
              <a:t>Same ideas work for finding maximum weight matching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1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Flow</a:t>
            </a:r>
            <a:endParaRPr lang="en-US" dirty="0"/>
          </a:p>
        </p:txBody>
      </p:sp>
      <p:pic>
        <p:nvPicPr>
          <p:cNvPr id="8" name="Picture 5" descr="story_pipe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22" y="12645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sewer pip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46" y="13010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36" y="2529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1622" y="293883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3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8585" y="4077071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5472" y="4077071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1622" y="529150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751798" y="3242046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1798" y="438028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18634" y="3318246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71034" y="3242046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271034" y="4380284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0397" y="3318246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22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25060" y="4912096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8635" y="4000871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30</a:t>
            </a:r>
          </a:p>
        </p:txBody>
      </p:sp>
      <p:sp>
        <p:nvSpPr>
          <p:cNvPr id="24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25060" y="3318246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04197" y="4835896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3194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Flowgraph:  Directed graph with distinguished vertices s (source) and t (sink)</a:t>
            </a:r>
          </a:p>
          <a:p>
            <a:pPr eaLnBrk="1" hangingPunct="1"/>
            <a:r>
              <a:rPr lang="en-US" altLang="en-US"/>
              <a:t>Capacities on the edges,  c(e) &gt;= 0</a:t>
            </a:r>
          </a:p>
          <a:p>
            <a:pPr eaLnBrk="1" hangingPunct="1"/>
            <a:r>
              <a:rPr lang="en-US" altLang="en-US"/>
              <a:t>Problem,  assign flows f(e) to the edges such that:</a:t>
            </a:r>
          </a:p>
          <a:p>
            <a:pPr lvl="1" eaLnBrk="1" hangingPunct="1"/>
            <a:r>
              <a:rPr lang="en-US" altLang="en-US"/>
              <a:t>0 &lt;= f(e) &lt;= c(e)</a:t>
            </a:r>
          </a:p>
          <a:p>
            <a:pPr lvl="1" eaLnBrk="1" hangingPunct="1"/>
            <a:r>
              <a:rPr lang="en-US" altLang="en-US"/>
              <a:t>Flow is conserved at vertices other than s and t</a:t>
            </a:r>
          </a:p>
          <a:p>
            <a:pPr lvl="2" eaLnBrk="1" hangingPunct="1"/>
            <a:r>
              <a:rPr lang="en-US" altLang="en-US"/>
              <a:t>Flow conservation: flow going into a vertex equals the flow going out</a:t>
            </a:r>
          </a:p>
          <a:p>
            <a:pPr lvl="1" eaLnBrk="1" hangingPunct="1"/>
            <a:r>
              <a:rPr lang="en-US" altLang="en-US"/>
              <a:t>The flow leaving the source is a large as possible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8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Maximum flow example</a:t>
            </a:r>
            <a:endParaRPr lang="en-US" altLang="en-US" dirty="0"/>
          </a:p>
        </p:txBody>
      </p:sp>
      <p:sp>
        <p:nvSpPr>
          <p:cNvPr id="512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1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512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7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512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1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512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595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51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136900" y="2670175"/>
            <a:ext cx="1214438" cy="1138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36900" y="4187825"/>
            <a:ext cx="1289050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993064" y="2670175"/>
            <a:ext cx="1290637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30750" y="2519363"/>
            <a:ext cx="1289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069264" y="4111625"/>
            <a:ext cx="1290637" cy="12906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2595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513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513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513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13651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13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1365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513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985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513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370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513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536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5364" y="54784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399214" y="25193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39921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75414" y="54784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1151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69264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8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8350" y="2746375"/>
            <a:ext cx="0" cy="1062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172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172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842250" y="4187825"/>
            <a:ext cx="0" cy="1062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842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730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730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323014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399214" y="4187825"/>
            <a:ext cx="1290637" cy="1138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6399214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4654550" y="2670175"/>
            <a:ext cx="1441450" cy="26558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677276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5159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98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0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10164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1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41320" y="218281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136901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712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5164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84501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5" name="Text Box 4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729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6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05364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7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1227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68" name="Text Box 5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8477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9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99214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5170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85482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5171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99214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766051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73" name="Text Box 6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524876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4" name="Text Box 6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7247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5175" name="Text Box 6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110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6" name="Text Box 6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16588" y="32019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7" name="Text Box 6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096001" y="434022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8" name="Text Box 6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627813" y="28971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9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9577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0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766051" y="32019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1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31026" y="35814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06314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1600201"/>
            <a:ext cx="8364538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</a:t>
            </a:r>
            <a:r>
              <a:rPr lang="en-US" altLang="en-US" dirty="0" smtClean="0"/>
              <a:t>f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 smtClean="0"/>
              <a:t>Find a path from s to t in G</a:t>
            </a:r>
            <a:r>
              <a:rPr lang="en-US" altLang="en-US" baseline="-25000" dirty="0" smtClean="0"/>
              <a:t>R  </a:t>
            </a:r>
            <a:r>
              <a:rPr lang="en-US" altLang="en-US" dirty="0" smtClean="0"/>
              <a:t> with minimum edge capacity (in G</a:t>
            </a:r>
            <a:r>
              <a:rPr lang="en-US" altLang="en-US" baseline="-25000" dirty="0" smtClean="0"/>
              <a:t>R</a:t>
            </a:r>
            <a:r>
              <a:rPr lang="en-US" altLang="en-US" dirty="0" smtClean="0"/>
              <a:t>) of b &gt; 0</a:t>
            </a:r>
          </a:p>
          <a:p>
            <a:r>
              <a:rPr lang="en-US" altLang="en-US" dirty="0" smtClean="0"/>
              <a:t>Add flow b to the path from s to t in G</a:t>
            </a: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735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Remaining lectures on Optimization</a:t>
            </a:r>
          </a:p>
          <a:p>
            <a:pPr lvl="1"/>
            <a:r>
              <a:rPr lang="en-US" dirty="0" smtClean="0"/>
              <a:t>Combinatorial Optimization</a:t>
            </a:r>
          </a:p>
          <a:p>
            <a:pPr lvl="1"/>
            <a:r>
              <a:rPr lang="en-US" dirty="0" smtClean="0"/>
              <a:t>Linear Programming</a:t>
            </a:r>
          </a:p>
          <a:p>
            <a:pPr lvl="1"/>
            <a:endParaRPr lang="en-US" dirty="0"/>
          </a:p>
          <a:p>
            <a:r>
              <a:rPr lang="en-US" dirty="0" smtClean="0"/>
              <a:t>Readings</a:t>
            </a:r>
          </a:p>
          <a:p>
            <a:pPr lvl="1"/>
            <a:r>
              <a:rPr lang="en-US" u="sng" dirty="0" smtClean="0"/>
              <a:t>Skim</a:t>
            </a:r>
            <a:r>
              <a:rPr lang="en-US" dirty="0" smtClean="0"/>
              <a:t> textbook chapters on Matching/Network Flow  (CLRS or KT)</a:t>
            </a:r>
          </a:p>
          <a:p>
            <a:pPr lvl="1"/>
            <a:r>
              <a:rPr lang="en-US" dirty="0" smtClean="0"/>
              <a:t>Linear programming readings should be available Friday</a:t>
            </a:r>
          </a:p>
          <a:p>
            <a:pPr lvl="1"/>
            <a:endParaRPr lang="en-US" dirty="0"/>
          </a:p>
          <a:p>
            <a:r>
              <a:rPr lang="en-US" dirty="0" smtClean="0"/>
              <a:t>Last homework is due Thursday, March 11</a:t>
            </a:r>
          </a:p>
          <a:p>
            <a:pPr lvl="1"/>
            <a:r>
              <a:rPr lang="en-US" dirty="0" smtClean="0"/>
              <a:t>Notify instructor if any homework is going to be turned in after March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Flow assignment and the residual graph</a:t>
            </a:r>
          </a:p>
        </p:txBody>
      </p:sp>
      <p:sp>
        <p:nvSpPr>
          <p:cNvPr id="717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16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71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3276" y="3352801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717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10163" y="3352801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17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16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717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76489" y="2517776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76489" y="365601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43325" y="2593976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95725" y="2517776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895725" y="3656014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6" y="2593976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9751" y="4187826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43326" y="3276601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9751" y="2593976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01876" y="4111626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718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1663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718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8626" y="3429001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718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815513" y="3429001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18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216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718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007226" y="2517776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081839" y="388461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524875" y="2670176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601075" y="2593976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58038" y="2670176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719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48676" y="3352801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719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055101" y="2670176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719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1838" y="418782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719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4239" y="3732214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159626" y="2670176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372475" y="2670176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675689" y="3732214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131301" y="4187826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720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16863" y="3352801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720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13651" y="29733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720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13651" y="38084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261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4235" y="1835150"/>
            <a:ext cx="849589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along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2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433" y="4870450"/>
            <a:ext cx="87840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26000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</a:t>
            </a:r>
            <a:r>
              <a:rPr lang="en-US" altLang="en-US" dirty="0" smtClean="0"/>
              <a:t>Example</a:t>
            </a:r>
            <a:endParaRPr lang="en-US" altLang="en-US" dirty="0"/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1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7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1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595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136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36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993064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30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069264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2595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13651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1365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9851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3701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536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5364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399214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39921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75414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1151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6926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8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8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172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172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842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842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730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730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323014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399214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6399214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4654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677276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98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10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04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63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7126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63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868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260976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84776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805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98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957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84776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096001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399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54826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931026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54826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399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766051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766051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524876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72476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97457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256024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Cap(S,T</a:t>
            </a:r>
            <a:r>
              <a:rPr lang="en-US" altLang="en-US" dirty="0"/>
              <a:t>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1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7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1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5951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136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36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993064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30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069264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25951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1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1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13651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13651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9851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3701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536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5364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399214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39921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75414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1151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69264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8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8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172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172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842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842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730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730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323014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399214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6399214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4654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677276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98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10164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04014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136901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712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84501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729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05364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046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8477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99214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854826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99214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766051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524876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72476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16314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766051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778626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778626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716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110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792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81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2868706" y="2115672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7671" y="6161220"/>
            <a:ext cx="64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Cap(S,T) = 95,           Flow(S,T) = 80 – 15 = 65</a:t>
            </a:r>
          </a:p>
        </p:txBody>
      </p:sp>
    </p:spTree>
    <p:extLst>
      <p:ext uri="{BB962C8B-B14F-4D97-AF65-F5344CB8AC3E}">
        <p14:creationId xmlns:p14="http://schemas.microsoft.com/office/powerpoint/2010/main" val="720769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8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5951" y="3429001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2838" y="3429001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8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729164" y="2593976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29164" y="373221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96000" y="2670176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248400" y="2593976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248400" y="3732214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81564" y="2746376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02426" y="4264026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1" y="3352801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2426" y="2670176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81564" y="4187826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18219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600201"/>
            <a:ext cx="10216081" cy="36496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There exists a flow which has the same value </a:t>
            </a:r>
            <a:r>
              <a:rPr lang="en-US" altLang="en-US" dirty="0" smtClean="0"/>
              <a:t>as </a:t>
            </a:r>
            <a:r>
              <a:rPr lang="en-US" altLang="en-US" dirty="0"/>
              <a:t>the minimum </a:t>
            </a:r>
            <a:r>
              <a:rPr lang="en-US" altLang="en-US" dirty="0" smtClean="0"/>
              <a:t>cut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This shows that both the flow is maximum and the cut is minimum since the flow is always less than or equal to the cut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The proof is to run the Ford-Fulkerson algorithm until it completes and look at the residual graph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This is a ``duality theorem’’ as the </a:t>
            </a:r>
            <a:r>
              <a:rPr lang="en-US" altLang="en-US" dirty="0" err="1" smtClean="0"/>
              <a:t>MaxFlow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MinCut</a:t>
            </a:r>
            <a:r>
              <a:rPr lang="en-US" altLang="en-US" dirty="0" smtClean="0"/>
              <a:t> problems are duals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373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/ Fulkerson studied network flow in the context of the Soviet Rail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90" y="2594155"/>
            <a:ext cx="5616230" cy="4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8358" cy="4351338"/>
          </a:xfrm>
        </p:spPr>
        <p:txBody>
          <a:bodyPr/>
          <a:lstStyle/>
          <a:p>
            <a:r>
              <a:rPr lang="en-US" dirty="0"/>
              <a:t>Cost per phase </a:t>
            </a:r>
            <a:r>
              <a:rPr lang="en-US" dirty="0" smtClean="0"/>
              <a:t>times  </a:t>
            </a:r>
            <a:r>
              <a:rPr lang="en-US" dirty="0"/>
              <a:t>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04864" y="2002328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61826" y="3140565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98714" y="3140565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04864" y="4355003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465039" y="2305541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465039" y="344377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831876" y="2381740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984277" y="2305541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9984277" y="3443778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88839" y="2381740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438302" y="3975590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831877" y="3064365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8302" y="2381740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65039" y="3975590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99910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</p:spTree>
    <p:extLst>
      <p:ext uri="{BB962C8B-B14F-4D97-AF65-F5344CB8AC3E}">
        <p14:creationId xmlns:p14="http://schemas.microsoft.com/office/powerpoint/2010/main" val="281604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algorithms and expected case analysis</a:t>
            </a:r>
          </a:p>
          <a:p>
            <a:r>
              <a:rPr lang="en-US" dirty="0" smtClean="0"/>
              <a:t>Hashing techniques</a:t>
            </a:r>
          </a:p>
          <a:p>
            <a:r>
              <a:rPr lang="en-US" dirty="0" smtClean="0"/>
              <a:t>Sketches and ultra low-space algorithms</a:t>
            </a:r>
          </a:p>
          <a:p>
            <a:r>
              <a:rPr lang="en-US" dirty="0" smtClean="0"/>
              <a:t>Geometry and high dimensional data</a:t>
            </a:r>
          </a:p>
        </p:txBody>
      </p:sp>
      <p:pic>
        <p:nvPicPr>
          <p:cNvPr id="2050" name="Picture 2" descr="Is Your Head In The 'Cloud'? | Harrison Clark Rickerb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75" y="0"/>
            <a:ext cx="32433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Express a problem as a mathematical function, and then find a solution that minimizes or maximizes the objective function</a:t>
            </a:r>
          </a:p>
          <a:p>
            <a:pPr lvl="1"/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Instance</a:t>
            </a:r>
          </a:p>
          <a:p>
            <a:pPr lvl="1"/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Optimization Function</a:t>
            </a:r>
          </a:p>
          <a:p>
            <a:endParaRPr lang="en-US" dirty="0"/>
          </a:p>
          <a:p>
            <a:r>
              <a:rPr lang="en-US" dirty="0" smtClean="0"/>
              <a:t>Vaccine allocation – determine what order people get vaccines</a:t>
            </a:r>
          </a:p>
          <a:p>
            <a:pPr lvl="1"/>
            <a:r>
              <a:rPr lang="en-US" dirty="0" smtClean="0"/>
              <a:t>Output:  Partial order on the set of all people in Washington</a:t>
            </a:r>
          </a:p>
          <a:p>
            <a:pPr lvl="1"/>
            <a:r>
              <a:rPr lang="en-US" dirty="0" smtClean="0"/>
              <a:t>Objective function:  Minimize the DALYs (Disability-adjusted life years) due to </a:t>
            </a:r>
            <a:r>
              <a:rPr lang="en-US" dirty="0" err="1" smtClean="0"/>
              <a:t>Covid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39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big, obvious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88105" cy="4351338"/>
          </a:xfrm>
        </p:spPr>
        <p:txBody>
          <a:bodyPr/>
          <a:lstStyle/>
          <a:p>
            <a:r>
              <a:rPr lang="en-US" dirty="0" smtClean="0"/>
              <a:t>Local improvement algorithms</a:t>
            </a:r>
          </a:p>
          <a:p>
            <a:pPr lvl="1"/>
            <a:r>
              <a:rPr lang="en-US" dirty="0" smtClean="0"/>
              <a:t>Start with a valid solution</a:t>
            </a:r>
          </a:p>
          <a:p>
            <a:pPr lvl="1"/>
            <a:r>
              <a:rPr lang="en-US" dirty="0" smtClean="0"/>
              <a:t>Keep modifying the solution as long as it improves</a:t>
            </a:r>
          </a:p>
          <a:p>
            <a:pPr lvl="1"/>
            <a:r>
              <a:rPr lang="en-US" dirty="0" smtClean="0"/>
              <a:t>When done,  hope you have a maximum</a:t>
            </a:r>
          </a:p>
          <a:p>
            <a:pPr lvl="1"/>
            <a:endParaRPr lang="en-US" dirty="0"/>
          </a:p>
          <a:p>
            <a:r>
              <a:rPr lang="en-US" dirty="0" smtClean="0"/>
              <a:t>Geometry of solution space</a:t>
            </a:r>
          </a:p>
          <a:p>
            <a:pPr lvl="1"/>
            <a:r>
              <a:rPr lang="en-US" dirty="0" smtClean="0"/>
              <a:t>When is a local solution guaranteed to be a global solution?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527548" y="277172"/>
            <a:ext cx="5413972" cy="1850393"/>
          </a:xfrm>
          <a:custGeom>
            <a:avLst/>
            <a:gdLst>
              <a:gd name="connsiteX0" fmla="*/ 0 w 5413972"/>
              <a:gd name="connsiteY0" fmla="*/ 1642163 h 1850393"/>
              <a:gd name="connsiteX1" fmla="*/ 941561 w 5413972"/>
              <a:gd name="connsiteY1" fmla="*/ 1542575 h 1850393"/>
              <a:gd name="connsiteX2" fmla="*/ 1484768 w 5413972"/>
              <a:gd name="connsiteY2" fmla="*/ 1225703 h 1850393"/>
              <a:gd name="connsiteX3" fmla="*/ 1892174 w 5413972"/>
              <a:gd name="connsiteY3" fmla="*/ 700602 h 1850393"/>
              <a:gd name="connsiteX4" fmla="*/ 2308634 w 5413972"/>
              <a:gd name="connsiteY4" fmla="*/ 601014 h 1850393"/>
              <a:gd name="connsiteX5" fmla="*/ 2716040 w 5413972"/>
              <a:gd name="connsiteY5" fmla="*/ 763977 h 1850393"/>
              <a:gd name="connsiteX6" fmla="*/ 3186820 w 5413972"/>
              <a:gd name="connsiteY6" fmla="*/ 591961 h 1850393"/>
              <a:gd name="connsiteX7" fmla="*/ 3376943 w 5413972"/>
              <a:gd name="connsiteY7" fmla="*/ 302250 h 1850393"/>
              <a:gd name="connsiteX8" fmla="*/ 3630440 w 5413972"/>
              <a:gd name="connsiteY8" fmla="*/ 800191 h 1850393"/>
              <a:gd name="connsiteX9" fmla="*/ 4055953 w 5413972"/>
              <a:gd name="connsiteY9" fmla="*/ 745870 h 1850393"/>
              <a:gd name="connsiteX10" fmla="*/ 4445252 w 5413972"/>
              <a:gd name="connsiteY10" fmla="*/ 3486 h 1850393"/>
              <a:gd name="connsiteX11" fmla="*/ 4943192 w 5413972"/>
              <a:gd name="connsiteY11" fmla="*/ 1089901 h 1850393"/>
              <a:gd name="connsiteX12" fmla="*/ 5413972 w 5413972"/>
              <a:gd name="connsiteY12" fmla="*/ 1850393 h 18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3972" h="1850393">
                <a:moveTo>
                  <a:pt x="0" y="1642163"/>
                </a:moveTo>
                <a:cubicBezTo>
                  <a:pt x="347050" y="1627074"/>
                  <a:pt x="694100" y="1611985"/>
                  <a:pt x="941561" y="1542575"/>
                </a:cubicBezTo>
                <a:cubicBezTo>
                  <a:pt x="1189022" y="1473165"/>
                  <a:pt x="1326333" y="1366032"/>
                  <a:pt x="1484768" y="1225703"/>
                </a:cubicBezTo>
                <a:cubicBezTo>
                  <a:pt x="1643204" y="1085374"/>
                  <a:pt x="1754863" y="804717"/>
                  <a:pt x="1892174" y="700602"/>
                </a:cubicBezTo>
                <a:cubicBezTo>
                  <a:pt x="2029485" y="596487"/>
                  <a:pt x="2171323" y="590451"/>
                  <a:pt x="2308634" y="601014"/>
                </a:cubicBezTo>
                <a:cubicBezTo>
                  <a:pt x="2445945" y="611576"/>
                  <a:pt x="2569676" y="765486"/>
                  <a:pt x="2716040" y="763977"/>
                </a:cubicBezTo>
                <a:cubicBezTo>
                  <a:pt x="2862404" y="762468"/>
                  <a:pt x="3076670" y="668915"/>
                  <a:pt x="3186820" y="591961"/>
                </a:cubicBezTo>
                <a:cubicBezTo>
                  <a:pt x="3296971" y="515006"/>
                  <a:pt x="3303006" y="267545"/>
                  <a:pt x="3376943" y="302250"/>
                </a:cubicBezTo>
                <a:cubicBezTo>
                  <a:pt x="3450880" y="336955"/>
                  <a:pt x="3517272" y="726254"/>
                  <a:pt x="3630440" y="800191"/>
                </a:cubicBezTo>
                <a:cubicBezTo>
                  <a:pt x="3743608" y="874128"/>
                  <a:pt x="3920151" y="878654"/>
                  <a:pt x="4055953" y="745870"/>
                </a:cubicBezTo>
                <a:cubicBezTo>
                  <a:pt x="4191755" y="613086"/>
                  <a:pt x="4297379" y="-53853"/>
                  <a:pt x="4445252" y="3486"/>
                </a:cubicBezTo>
                <a:cubicBezTo>
                  <a:pt x="4593125" y="60825"/>
                  <a:pt x="4781739" y="782083"/>
                  <a:pt x="4943192" y="1089901"/>
                </a:cubicBezTo>
                <a:cubicBezTo>
                  <a:pt x="5104645" y="1397719"/>
                  <a:pt x="5259308" y="1624056"/>
                  <a:pt x="5413972" y="1850393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radient Descent — ML Glossary docu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28" y="3293967"/>
            <a:ext cx="3333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big, less obvious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Duality – pairing a maximization problem with a corresponding minimization problem</a:t>
            </a:r>
          </a:p>
          <a:p>
            <a:r>
              <a:rPr lang="en-US" dirty="0" smtClean="0"/>
              <a:t>Pairs of problems over a domain D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: Solution S</a:t>
            </a:r>
            <a:r>
              <a:rPr lang="en-US" baseline="-25000" dirty="0" smtClean="0"/>
              <a:t>1</a:t>
            </a:r>
            <a:r>
              <a:rPr lang="en-US" dirty="0" smtClean="0"/>
              <a:t>,  Optimization F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: Solution S</a:t>
            </a:r>
            <a:r>
              <a:rPr lang="en-US" baseline="-25000" dirty="0" smtClean="0"/>
              <a:t>2</a:t>
            </a:r>
            <a:r>
              <a:rPr lang="en-US" dirty="0" smtClean="0"/>
              <a:t>,  Optimization F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>
                <a:sym typeface="Symbol" panose="05050102010706020507" pitchFamily="18" charset="2"/>
              </a:rPr>
              <a:t> D, s  S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(I), t  S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(I),  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(s) ≤ F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(t)</a:t>
            </a:r>
          </a:p>
          <a:p>
            <a:pPr lvl="1"/>
            <a:r>
              <a:rPr lang="en-US" dirty="0"/>
              <a:t>I </a:t>
            </a:r>
            <a:r>
              <a:rPr lang="en-US" dirty="0">
                <a:sym typeface="Symbol" panose="05050102010706020507" pitchFamily="18" charset="2"/>
              </a:rPr>
              <a:t> D, </a:t>
            </a:r>
            <a:r>
              <a:rPr lang="en-US" dirty="0" smtClean="0">
                <a:sym typeface="Symbol" panose="05050102010706020507" pitchFamily="18" charset="2"/>
              </a:rPr>
              <a:t>Max { x   S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(I) | F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 } = Min { y  S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(I) | F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(y)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Bipartite Matching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09599" y="1600201"/>
            <a:ext cx="578214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Given a bipartite graph G=(U,V,E), find a subset of the edges M of maximum size with no common endpoints.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Application: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U:  Professors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V:  Courses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(</a:t>
            </a:r>
            <a:r>
              <a:rPr lang="en-US" altLang="en-US" dirty="0" err="1"/>
              <a:t>u,v</a:t>
            </a:r>
            <a:r>
              <a:rPr lang="en-US" altLang="en-US" dirty="0"/>
              <a:t>) in E if Prof. u can teach course v</a:t>
            </a:r>
          </a:p>
        </p:txBody>
      </p:sp>
      <p:grpSp>
        <p:nvGrpSpPr>
          <p:cNvPr id="12292" name="Group 4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286625" y="1970089"/>
            <a:ext cx="2116138" cy="3494087"/>
            <a:chOff x="3944" y="1265"/>
            <a:chExt cx="850" cy="1234"/>
          </a:xfrm>
        </p:grpSpPr>
        <p:sp>
          <p:nvSpPr>
            <p:cNvPr id="1229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3981" y="1297"/>
              <a:ext cx="787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Line 1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5400000" flipH="1">
              <a:off x="4170" y="1884"/>
              <a:ext cx="387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2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4369" y="912"/>
              <a:ext cx="1" cy="7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2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rot="5400000" flipH="1">
              <a:off x="4158" y="1109"/>
              <a:ext cx="412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2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5400000" flipH="1">
              <a:off x="3971" y="1320"/>
              <a:ext cx="786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24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5400000">
              <a:off x="4353" y="1315"/>
              <a:ext cx="12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5400000">
              <a:off x="3989" y="1702"/>
              <a:ext cx="762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5400000" flipH="1">
              <a:off x="4182" y="1521"/>
              <a:ext cx="375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4379" y="2083"/>
              <a:ext cx="1" cy="7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2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176" y="1890"/>
              <a:ext cx="375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2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4170" y="1110"/>
              <a:ext cx="387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Oval 3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3941" y="2430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5" name="Oval 3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5400000">
              <a:off x="3943" y="1268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6" name="Oval 3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>
              <a:off x="3943" y="1667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7" name="Oval 3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5400000">
              <a:off x="3943" y="2042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8" name="Oval 3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723" y="2430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9" name="Oval 4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4725" y="1268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0" name="Oval 4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5400000">
              <a:off x="4725" y="1667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1" name="Oval 4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5400000">
              <a:off x="4725" y="2042"/>
              <a:ext cx="72" cy="6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39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6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638550" y="2506664"/>
            <a:ext cx="38100" cy="26511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53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447925" y="2506664"/>
            <a:ext cx="2457450" cy="2689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5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6001" y="2546350"/>
            <a:ext cx="1266825" cy="26876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4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172201" y="2584451"/>
            <a:ext cx="1190625" cy="2727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56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8515350" y="2546350"/>
            <a:ext cx="38100" cy="26495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57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744075" y="2506664"/>
            <a:ext cx="38100" cy="26495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45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09825" y="2506664"/>
            <a:ext cx="2457450" cy="2689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676651" y="2506664"/>
            <a:ext cx="3648075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maximum matching</a:t>
            </a:r>
          </a:p>
        </p:txBody>
      </p:sp>
      <p:sp>
        <p:nvSpPr>
          <p:cNvPr id="133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0139" y="2506664"/>
            <a:ext cx="2497137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70139" y="2506664"/>
            <a:ext cx="4954587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370138" y="2506664"/>
            <a:ext cx="6183312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867276" y="2546350"/>
            <a:ext cx="1228725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96001" y="2506664"/>
            <a:ext cx="1266825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96000" y="2506664"/>
            <a:ext cx="2457450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867276" y="2506664"/>
            <a:ext cx="3686175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324726" y="2468564"/>
            <a:ext cx="1268413" cy="276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515350" y="2468564"/>
            <a:ext cx="38100" cy="276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782175" y="2506664"/>
            <a:ext cx="0" cy="276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096001" y="2506664"/>
            <a:ext cx="3686175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553451" y="2506664"/>
            <a:ext cx="1228725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3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324725" y="2546350"/>
            <a:ext cx="2457450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3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096001" y="2506664"/>
            <a:ext cx="1228725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3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409825" y="2506664"/>
            <a:ext cx="0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370138" y="2546350"/>
            <a:ext cx="1306512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3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409825" y="2584450"/>
            <a:ext cx="2495550" cy="261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3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38550" y="2584450"/>
            <a:ext cx="38100" cy="264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3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676650" y="2546350"/>
            <a:ext cx="2419350" cy="264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714751" y="2546350"/>
            <a:ext cx="1190625" cy="264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4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096000" y="2506664"/>
            <a:ext cx="0" cy="265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4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905376" y="2546350"/>
            <a:ext cx="1190625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4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409826" y="2546350"/>
            <a:ext cx="1228725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Oval 1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81700" y="5126038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7" name="Oval 1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10425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8" name="Oval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439150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9" name="Oval 1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667875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0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93938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1" name="Oval 1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560763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2" name="Oval 1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51388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3" name="Oval 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81700" y="24003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4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210425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5" name="Oval 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439150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6" name="Oval 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667875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7" name="Oval 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293938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8" name="Oval 1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560763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9" name="Oval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751388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0" name="Oval 47" hidden="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8439150" y="5157789"/>
            <a:ext cx="192088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1" name="Oval 48" hidden="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93939" y="2392364"/>
            <a:ext cx="192087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2" name="Oval 49" hidden="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248525" y="5118100"/>
            <a:ext cx="192088" cy="1920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3" name="Oval 50" hidden="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477250" y="2392364"/>
            <a:ext cx="192088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4" name="Oval 51" hidden="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019800" y="2430464"/>
            <a:ext cx="192088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5" name="Oval 52" hidden="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789489" y="5157789"/>
            <a:ext cx="192087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0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3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782175" y="2506664"/>
            <a:ext cx="0" cy="2727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Freeform 44" hidden="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70139" y="2506664"/>
            <a:ext cx="7412037" cy="2727325"/>
          </a:xfrm>
          <a:custGeom>
            <a:avLst/>
            <a:gdLst>
              <a:gd name="T0" fmla="*/ 7412037 w 4669"/>
              <a:gd name="T1" fmla="*/ 2727325 h 1718"/>
              <a:gd name="T2" fmla="*/ 4954587 w 4669"/>
              <a:gd name="T3" fmla="*/ 0 h 1718"/>
              <a:gd name="T4" fmla="*/ 3725862 w 4669"/>
              <a:gd name="T5" fmla="*/ 2727325 h 1718"/>
              <a:gd name="T6" fmla="*/ 2497137 w 4669"/>
              <a:gd name="T7" fmla="*/ 39688 h 1718"/>
              <a:gd name="T8" fmla="*/ 0 w 4669"/>
              <a:gd name="T9" fmla="*/ 2727325 h 1718"/>
              <a:gd name="T10" fmla="*/ 39687 w 4669"/>
              <a:gd name="T11" fmla="*/ 0 h 1718"/>
              <a:gd name="T12" fmla="*/ 6183311 w 4669"/>
              <a:gd name="T13" fmla="*/ 2727325 h 1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69"/>
              <a:gd name="T22" fmla="*/ 0 h 1718"/>
              <a:gd name="T23" fmla="*/ 4669 w 4669"/>
              <a:gd name="T24" fmla="*/ 1718 h 17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69" h="1718">
                <a:moveTo>
                  <a:pt x="4669" y="1718"/>
                </a:moveTo>
                <a:lnTo>
                  <a:pt x="3121" y="0"/>
                </a:lnTo>
                <a:lnTo>
                  <a:pt x="2347" y="1718"/>
                </a:lnTo>
                <a:lnTo>
                  <a:pt x="1573" y="25"/>
                </a:lnTo>
                <a:lnTo>
                  <a:pt x="0" y="1718"/>
                </a:lnTo>
                <a:lnTo>
                  <a:pt x="25" y="0"/>
                </a:lnTo>
                <a:lnTo>
                  <a:pt x="3895" y="1718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Line 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676651" y="2506664"/>
            <a:ext cx="3648075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434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370139" y="2506664"/>
            <a:ext cx="2497137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70139" y="2506664"/>
            <a:ext cx="4954587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70138" y="2506664"/>
            <a:ext cx="6183312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867276" y="2546350"/>
            <a:ext cx="1228725" cy="268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96001" y="2506664"/>
            <a:ext cx="1266825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96000" y="2506664"/>
            <a:ext cx="2457450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867276" y="2506664"/>
            <a:ext cx="3686175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324726" y="2468564"/>
            <a:ext cx="1268413" cy="276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515350" y="2468564"/>
            <a:ext cx="38100" cy="276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782175" y="2506664"/>
            <a:ext cx="0" cy="276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096001" y="2506664"/>
            <a:ext cx="3686175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553451" y="2506664"/>
            <a:ext cx="1228725" cy="272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324725" y="2546350"/>
            <a:ext cx="2457450" cy="268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096001" y="2506664"/>
            <a:ext cx="1228725" cy="268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409825" y="2506664"/>
            <a:ext cx="0" cy="2727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370138" y="2546350"/>
            <a:ext cx="1306512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409825" y="2584450"/>
            <a:ext cx="2495550" cy="261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38550" y="2584450"/>
            <a:ext cx="38100" cy="2649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76650" y="2546350"/>
            <a:ext cx="2419350" cy="264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714751" y="2546350"/>
            <a:ext cx="1190625" cy="264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096000" y="2506664"/>
            <a:ext cx="0" cy="265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905376" y="2546350"/>
            <a:ext cx="1190625" cy="268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409826" y="2546350"/>
            <a:ext cx="1228725" cy="268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Oval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81700" y="5126038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Oval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10425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Oval 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39150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Oval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667875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Oval 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93938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Oval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60763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Oval 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51388" y="51181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2" name="Oval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81700" y="24003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3" name="Oval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10425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4" name="Oval 3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439150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5" name="Oval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667875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6" name="Oval 3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293938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Oval 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60763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8" name="Oval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51388" y="2392363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9" name="Text Box 45" hidden="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439151" y="5502275"/>
            <a:ext cx="257175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380" name="Text Box 46" hidden="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629776" y="1854200"/>
            <a:ext cx="307975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381" name="Text Box 47" hidden="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25589" y="6194426"/>
            <a:ext cx="26193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Trace path from s to t to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show augmenting path</a:t>
            </a:r>
          </a:p>
        </p:txBody>
      </p:sp>
    </p:spTree>
    <p:extLst>
      <p:ext uri="{BB962C8B-B14F-4D97-AF65-F5344CB8AC3E}">
        <p14:creationId xmlns:p14="http://schemas.microsoft.com/office/powerpoint/2010/main" val="1430774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31472</TotalTime>
  <Words>1454</Words>
  <Application>Microsoft Office PowerPoint</Application>
  <PresentationFormat>Widescreen</PresentationFormat>
  <Paragraphs>366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Theme</vt:lpstr>
      <vt:lpstr>CSEP 521: Optimization</vt:lpstr>
      <vt:lpstr>Announcements</vt:lpstr>
      <vt:lpstr>Algorithmic Ideas</vt:lpstr>
      <vt:lpstr>Optimization</vt:lpstr>
      <vt:lpstr>One big, obvious idea</vt:lpstr>
      <vt:lpstr>Another big, less obvious idea</vt:lpstr>
      <vt:lpstr>Bipartite Matching</vt:lpstr>
      <vt:lpstr>Find a maximum matching</vt:lpstr>
      <vt:lpstr>Augmenting Path Algorithm</vt:lpstr>
      <vt:lpstr>Bipartite Matching  </vt:lpstr>
      <vt:lpstr>Vertex Cover (for bipartite graphs)</vt:lpstr>
      <vt:lpstr>Weighted Matching</vt:lpstr>
      <vt:lpstr>Weighted Matching Algorithm</vt:lpstr>
      <vt:lpstr>Augmenting cycles for matching M</vt:lpstr>
      <vt:lpstr>Weighted Matching</vt:lpstr>
      <vt:lpstr>Network Flow</vt:lpstr>
      <vt:lpstr>Network Flow Definitions</vt:lpstr>
      <vt:lpstr>Maximum flow example</vt:lpstr>
      <vt:lpstr>Residual Graph</vt:lpstr>
      <vt:lpstr>Flow assignment and the residual graph</vt:lpstr>
      <vt:lpstr>Ford-Fulkerson Algorithm (1956)</vt:lpstr>
      <vt:lpstr>Flow Example</vt:lpstr>
      <vt:lpstr>Cuts in a graph</vt:lpstr>
      <vt:lpstr>Cap(S,T) and Flow(S,T)</vt:lpstr>
      <vt:lpstr>Minimum value cut</vt:lpstr>
      <vt:lpstr>MaxFlow – MinCut Theorem</vt:lpstr>
      <vt:lpstr>History </vt:lpstr>
      <vt:lpstr>Ford Fulkerson Runtime</vt:lpstr>
      <vt:lpstr>Better methods of finding augmenting paths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CSEP 521 Applied Algorithms</dc:title>
  <dc:creator>Richard Anderson</dc:creator>
  <cp:lastModifiedBy>Richard Anderson</cp:lastModifiedBy>
  <cp:revision>553</cp:revision>
  <dcterms:created xsi:type="dcterms:W3CDTF">2020-12-29T19:18:38Z</dcterms:created>
  <dcterms:modified xsi:type="dcterms:W3CDTF">2021-03-04T20:41:03Z</dcterms:modified>
</cp:coreProperties>
</file>