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4" r:id="rId3"/>
    <p:sldId id="360" r:id="rId4"/>
    <p:sldId id="358" r:id="rId5"/>
    <p:sldId id="359" r:id="rId6"/>
    <p:sldId id="361" r:id="rId7"/>
    <p:sldId id="362" r:id="rId8"/>
    <p:sldId id="363" r:id="rId9"/>
    <p:sldId id="369" r:id="rId10"/>
    <p:sldId id="364" r:id="rId11"/>
    <p:sldId id="365" r:id="rId12"/>
    <p:sldId id="374" r:id="rId13"/>
    <p:sldId id="366" r:id="rId14"/>
    <p:sldId id="367" r:id="rId15"/>
    <p:sldId id="368" r:id="rId16"/>
    <p:sldId id="370" r:id="rId17"/>
    <p:sldId id="373" r:id="rId18"/>
    <p:sldId id="371" r:id="rId19"/>
    <p:sldId id="375" r:id="rId20"/>
    <p:sldId id="376" r:id="rId21"/>
    <p:sldId id="372" r:id="rId22"/>
    <p:sldId id="3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3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B9259-B74E-4C34-AE92-1A48E35960FF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FDACB-9CFF-4D5A-8D85-1E17ABC79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269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B9259-B74E-4C34-AE92-1A48E35960FF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FDACB-9CFF-4D5A-8D85-1E17ABC79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907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B9259-B74E-4C34-AE92-1A48E35960FF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FDACB-9CFF-4D5A-8D85-1E17ABC79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013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B9259-B74E-4C34-AE92-1A48E35960FF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FDACB-9CFF-4D5A-8D85-1E17ABC79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197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B9259-B74E-4C34-AE92-1A48E35960FF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FDACB-9CFF-4D5A-8D85-1E17ABC79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441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B9259-B74E-4C34-AE92-1A48E35960FF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FDACB-9CFF-4D5A-8D85-1E17ABC79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616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B9259-B74E-4C34-AE92-1A48E35960FF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FDACB-9CFF-4D5A-8D85-1E17ABC79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006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B9259-B74E-4C34-AE92-1A48E35960FF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FDACB-9CFF-4D5A-8D85-1E17ABC79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416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B9259-B74E-4C34-AE92-1A48E35960FF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FDACB-9CFF-4D5A-8D85-1E17ABC79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179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B9259-B74E-4C34-AE92-1A48E35960FF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FDACB-9CFF-4D5A-8D85-1E17ABC79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655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B9259-B74E-4C34-AE92-1A48E35960FF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FDACB-9CFF-4D5A-8D85-1E17ABC79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010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B9259-B74E-4C34-AE92-1A48E35960FF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9FDACB-9CFF-4D5A-8D85-1E17ABC79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996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7652" y="86366"/>
            <a:ext cx="11190083" cy="2387600"/>
          </a:xfrm>
        </p:spPr>
        <p:txBody>
          <a:bodyPr>
            <a:normAutofit/>
          </a:bodyPr>
          <a:lstStyle/>
          <a:p>
            <a:r>
              <a:rPr lang="en-US" dirty="0" smtClean="0"/>
              <a:t>CSEP 521: </a:t>
            </a:r>
            <a:r>
              <a:rPr lang="en-US" dirty="0" smtClean="0"/>
              <a:t>Dimension Reduction</a:t>
            </a:r>
            <a:endParaRPr lang="en-US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7827" y="2473966"/>
            <a:ext cx="9144000" cy="1655762"/>
          </a:xfrm>
        </p:spPr>
        <p:txBody>
          <a:bodyPr/>
          <a:lstStyle/>
          <a:p>
            <a:r>
              <a:rPr lang="en-US" dirty="0" smtClean="0"/>
              <a:t>Richard Anderson,    </a:t>
            </a:r>
            <a:r>
              <a:rPr lang="en-US" dirty="0" smtClean="0"/>
              <a:t>March 2, 2021</a:t>
            </a:r>
            <a:endParaRPr lang="en-US" sz="2000" dirty="0"/>
          </a:p>
        </p:txBody>
      </p:sp>
      <p:pic>
        <p:nvPicPr>
          <p:cNvPr id="1028" name="Picture 4" descr="Is interstellar travel possible? - Miles' School Webs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965" y="3049714"/>
            <a:ext cx="3990228" cy="2992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290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9107" y="3115469"/>
            <a:ext cx="5353050" cy="17716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Projection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Objects are points in n dimensional Euclidean space R</a:t>
            </a:r>
            <a:r>
              <a:rPr lang="en-US" baseline="30000" dirty="0" smtClean="0"/>
              <a:t>n</a:t>
            </a:r>
          </a:p>
          <a:p>
            <a:r>
              <a:rPr lang="en-US" dirty="0" smtClean="0"/>
              <a:t>Choose random vector r = (r</a:t>
            </a:r>
            <a:r>
              <a:rPr lang="en-US" baseline="-25000" dirty="0" smtClean="0"/>
              <a:t>1</a:t>
            </a:r>
            <a:r>
              <a:rPr lang="en-US" dirty="0" smtClean="0"/>
              <a:t>, . . .,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n</a:t>
            </a:r>
            <a:r>
              <a:rPr lang="en-US" dirty="0" smtClean="0"/>
              <a:t>) </a:t>
            </a:r>
            <a:r>
              <a:rPr lang="en-US" dirty="0" smtClean="0">
                <a:sym typeface="Symbol" panose="05050102010706020507" pitchFamily="18" charset="2"/>
              </a:rPr>
              <a:t> R</a:t>
            </a:r>
            <a:r>
              <a:rPr lang="en-US" baseline="30000" dirty="0" smtClean="0">
                <a:sym typeface="Symbol" panose="05050102010706020507" pitchFamily="18" charset="2"/>
              </a:rPr>
              <a:t>n</a:t>
            </a:r>
          </a:p>
          <a:p>
            <a:r>
              <a:rPr lang="en-US" dirty="0" smtClean="0">
                <a:sym typeface="Symbol" panose="05050102010706020507" pitchFamily="18" charset="2"/>
              </a:rPr>
              <a:t>Real valued function </a:t>
            </a:r>
            <a:r>
              <a:rPr lang="en-US" dirty="0" err="1" smtClean="0">
                <a:sym typeface="Symbol" panose="05050102010706020507" pitchFamily="18" charset="2"/>
              </a:rPr>
              <a:t>f</a:t>
            </a:r>
            <a:r>
              <a:rPr lang="en-US" baseline="-25000" dirty="0" err="1" smtClean="0">
                <a:sym typeface="Symbol" panose="05050102010706020507" pitchFamily="18" charset="2"/>
              </a:rPr>
              <a:t>r</a:t>
            </a:r>
            <a:r>
              <a:rPr lang="en-US" dirty="0" smtClean="0">
                <a:sym typeface="Symbol" panose="05050102010706020507" pitchFamily="18" charset="2"/>
              </a:rPr>
              <a:t> : R</a:t>
            </a:r>
            <a:r>
              <a:rPr lang="en-US" baseline="30000" dirty="0" smtClean="0">
                <a:sym typeface="Symbol" panose="05050102010706020507" pitchFamily="18" charset="2"/>
              </a:rPr>
              <a:t>n</a:t>
            </a:r>
            <a:r>
              <a:rPr lang="en-US" dirty="0" smtClean="0">
                <a:sym typeface="Symbol" panose="05050102010706020507" pitchFamily="18" charset="2"/>
              </a:rPr>
              <a:t>  R</a:t>
            </a:r>
          </a:p>
          <a:p>
            <a:endParaRPr lang="en-US" dirty="0">
              <a:sym typeface="Symbol" panose="05050102010706020507" pitchFamily="18" charset="2"/>
            </a:endParaRPr>
          </a:p>
          <a:p>
            <a:endParaRPr lang="en-US" dirty="0" smtClean="0">
              <a:sym typeface="Symbol" panose="05050102010706020507" pitchFamily="18" charset="2"/>
            </a:endParaRPr>
          </a:p>
          <a:p>
            <a:endParaRPr lang="en-US" dirty="0">
              <a:sym typeface="Symbol" panose="05050102010706020507" pitchFamily="18" charset="2"/>
            </a:endParaRPr>
          </a:p>
          <a:p>
            <a:endParaRPr lang="en-US" dirty="0" smtClean="0">
              <a:sym typeface="Symbol" panose="05050102010706020507" pitchFamily="18" charset="2"/>
            </a:endParaRPr>
          </a:p>
          <a:p>
            <a:r>
              <a:rPr lang="en-US" dirty="0" smtClean="0">
                <a:sym typeface="Symbol" panose="05050102010706020507" pitchFamily="18" charset="2"/>
              </a:rPr>
              <a:t>Random linear combination of components of x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883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426" y="2583077"/>
            <a:ext cx="9354068" cy="15664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Unbiased Estimator of Squared L</a:t>
            </a:r>
            <a:r>
              <a:rPr lang="en-US" baseline="-25000" dirty="0" smtClean="0"/>
              <a:t>2</a:t>
            </a:r>
            <a:r>
              <a:rPr lang="en-US" dirty="0" smtClean="0"/>
              <a:t> Distance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x, y in R</a:t>
            </a:r>
            <a:r>
              <a:rPr lang="en-US" baseline="30000" dirty="0" smtClean="0"/>
              <a:t>n</a:t>
            </a:r>
            <a:r>
              <a:rPr lang="en-US" dirty="0" smtClean="0"/>
              <a:t>,  (</a:t>
            </a:r>
            <a:r>
              <a:rPr lang="en-US" dirty="0" err="1" smtClean="0"/>
              <a:t>f</a:t>
            </a:r>
            <a:r>
              <a:rPr lang="en-US" baseline="-25000" dirty="0" err="1" smtClean="0"/>
              <a:t>r</a:t>
            </a:r>
            <a:r>
              <a:rPr lang="en-US" dirty="0" smtClean="0"/>
              <a:t>(x) –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r</a:t>
            </a:r>
            <a:r>
              <a:rPr lang="en-US" dirty="0" smtClean="0"/>
              <a:t>(y))</a:t>
            </a:r>
            <a:r>
              <a:rPr lang="en-US" baseline="30000" dirty="0" smtClean="0"/>
              <a:t>2</a:t>
            </a:r>
            <a:r>
              <a:rPr lang="en-US" dirty="0" smtClean="0"/>
              <a:t> is an unbiased estimator of |x - y|</a:t>
            </a:r>
            <a:r>
              <a:rPr lang="en-US" baseline="30000" dirty="0" smtClean="0"/>
              <a:t>2</a:t>
            </a:r>
          </a:p>
          <a:p>
            <a:r>
              <a:rPr lang="en-US" dirty="0" smtClean="0"/>
              <a:t>Fix x, y in R</a:t>
            </a:r>
            <a:r>
              <a:rPr lang="en-US" baseline="30000" dirty="0" smtClean="0"/>
              <a:t>n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r</a:t>
            </a:r>
            <a:r>
              <a:rPr lang="en-US" baseline="-25000" dirty="0" err="1" smtClean="0"/>
              <a:t>j</a:t>
            </a:r>
            <a:r>
              <a:rPr lang="en-US" dirty="0" smtClean="0"/>
              <a:t> is a Gaussian with mean zero and variance 1,  (</a:t>
            </a:r>
            <a:r>
              <a:rPr lang="en-US" dirty="0" err="1" smtClean="0"/>
              <a:t>x</a:t>
            </a:r>
            <a:r>
              <a:rPr lang="en-US" baseline="-25000" dirty="0" err="1" smtClean="0"/>
              <a:t>j</a:t>
            </a:r>
            <a:r>
              <a:rPr lang="en-US" dirty="0" err="1" smtClean="0"/>
              <a:t>-y</a:t>
            </a:r>
            <a:r>
              <a:rPr lang="en-US" baseline="-25000" dirty="0" err="1" smtClean="0"/>
              <a:t>j</a:t>
            </a:r>
            <a:r>
              <a:rPr lang="en-US" dirty="0" smtClean="0"/>
              <a:t>)</a:t>
            </a:r>
            <a:r>
              <a:rPr lang="en-US" dirty="0" err="1" smtClean="0"/>
              <a:t>r</a:t>
            </a:r>
            <a:r>
              <a:rPr lang="en-US" baseline="-25000" dirty="0" err="1" smtClean="0"/>
              <a:t>j</a:t>
            </a:r>
            <a:r>
              <a:rPr lang="en-US" dirty="0" smtClean="0"/>
              <a:t> is a Gaussian with mean zero and variance (</a:t>
            </a:r>
            <a:r>
              <a:rPr lang="en-US" dirty="0" err="1" smtClean="0"/>
              <a:t>x</a:t>
            </a:r>
            <a:r>
              <a:rPr lang="en-US" baseline="-25000" dirty="0" err="1" smtClean="0"/>
              <a:t>j</a:t>
            </a:r>
            <a:r>
              <a:rPr lang="en-US" dirty="0" smtClean="0"/>
              <a:t> – </a:t>
            </a:r>
            <a:r>
              <a:rPr lang="en-US" dirty="0" err="1" smtClean="0"/>
              <a:t>y</a:t>
            </a:r>
            <a:r>
              <a:rPr lang="en-US" baseline="-25000" dirty="0" err="1" smtClean="0"/>
              <a:t>j</a:t>
            </a:r>
            <a:r>
              <a:rPr lang="en-US" dirty="0" smtClean="0"/>
              <a:t>)</a:t>
            </a:r>
            <a:r>
              <a:rPr lang="en-US" baseline="30000" dirty="0" smtClean="0"/>
              <a:t>2</a:t>
            </a:r>
          </a:p>
          <a:p>
            <a:r>
              <a:rPr lang="en-US" dirty="0" smtClean="0"/>
              <a:t>Right-hand side is a Gaussian with mean zero and variance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1264" y="5161031"/>
            <a:ext cx="4585108" cy="137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841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definition </a:t>
            </a:r>
            <a:r>
              <a:rPr lang="en-US" dirty="0" err="1" smtClean="0"/>
              <a:t>Var</a:t>
            </a:r>
            <a:r>
              <a:rPr lang="en-US" dirty="0" smtClean="0"/>
              <a:t>(X) = E((X – E(X])</a:t>
            </a:r>
            <a:r>
              <a:rPr lang="en-US" baseline="30000" dirty="0" smtClean="0"/>
              <a:t>2</a:t>
            </a:r>
            <a:r>
              <a:rPr lang="en-US" dirty="0" smtClean="0"/>
              <a:t>), so </a:t>
            </a:r>
            <a:r>
              <a:rPr lang="en-US" dirty="0" err="1" smtClean="0"/>
              <a:t>Var</a:t>
            </a:r>
            <a:r>
              <a:rPr lang="en-US" dirty="0" smtClean="0"/>
              <a:t>(X) = E(X</a:t>
            </a:r>
            <a:r>
              <a:rPr lang="en-US" baseline="30000" dirty="0" smtClean="0"/>
              <a:t>2</a:t>
            </a:r>
            <a:r>
              <a:rPr lang="en-US" dirty="0" smtClean="0"/>
              <a:t>) when E(X) = 0</a:t>
            </a:r>
          </a:p>
          <a:p>
            <a:r>
              <a:rPr lang="en-US" dirty="0" smtClean="0"/>
              <a:t>Taking X as the random variable </a:t>
            </a:r>
            <a:r>
              <a:rPr lang="en-US" dirty="0" err="1"/>
              <a:t>f</a:t>
            </a:r>
            <a:r>
              <a:rPr lang="en-US" baseline="-25000" dirty="0" err="1"/>
              <a:t>r</a:t>
            </a:r>
            <a:r>
              <a:rPr lang="en-US" dirty="0"/>
              <a:t>(x) – </a:t>
            </a:r>
            <a:r>
              <a:rPr lang="en-US" dirty="0" err="1"/>
              <a:t>f</a:t>
            </a:r>
            <a:r>
              <a:rPr lang="en-US" baseline="-25000" dirty="0" err="1"/>
              <a:t>r</a:t>
            </a:r>
            <a:r>
              <a:rPr lang="en-US" dirty="0"/>
              <a:t>(y</a:t>
            </a:r>
            <a:r>
              <a:rPr lang="en-US" dirty="0" smtClean="0"/>
              <a:t>)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Estimator of the squared L</a:t>
            </a:r>
            <a:r>
              <a:rPr lang="en-US" baseline="-25000" dirty="0" smtClean="0"/>
              <a:t>2</a:t>
            </a:r>
            <a:r>
              <a:rPr lang="en-US" dirty="0" smtClean="0"/>
              <a:t> distance between x and 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940" y="2860392"/>
            <a:ext cx="5834156" cy="114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055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Independent Trials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556252"/>
          </a:xfrm>
        </p:spPr>
        <p:txBody>
          <a:bodyPr/>
          <a:lstStyle/>
          <a:p>
            <a:r>
              <a:rPr lang="en-US" dirty="0" smtClean="0"/>
              <a:t>Pick d vectors r</a:t>
            </a:r>
            <a:r>
              <a:rPr lang="en-US" baseline="-25000" dirty="0" smtClean="0"/>
              <a:t>1</a:t>
            </a:r>
            <a:r>
              <a:rPr lang="en-US" dirty="0" smtClean="0"/>
              <a:t>, . . .,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d</a:t>
            </a:r>
            <a:endParaRPr lang="en-US" baseline="-25000" dirty="0" smtClean="0"/>
          </a:p>
          <a:p>
            <a:r>
              <a:rPr lang="en-US" dirty="0" smtClean="0"/>
              <a:t>Each vector is drawn </a:t>
            </a:r>
            <a:r>
              <a:rPr lang="en-US" dirty="0" err="1" smtClean="0"/>
              <a:t>i.i.d</a:t>
            </a:r>
            <a:r>
              <a:rPr lang="en-US" dirty="0" smtClean="0"/>
              <a:t>. from a standard Gaussian</a:t>
            </a:r>
          </a:p>
          <a:p>
            <a:r>
              <a:rPr lang="en-US" dirty="0" smtClean="0"/>
              <a:t>Given points x, y,  we get d independent  estimates of |x-y|</a:t>
            </a:r>
            <a:r>
              <a:rPr lang="en-US" baseline="30000" dirty="0" smtClean="0"/>
              <a:t>2</a:t>
            </a:r>
          </a:p>
          <a:p>
            <a:r>
              <a:rPr lang="en-US" dirty="0" smtClean="0"/>
              <a:t>“One can figure out exactly how large d needs to be to achieve a target approximation’’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2114" y="4516814"/>
            <a:ext cx="9147772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For a set of k points in n dimensions, to preserve all k(k-1)/2 </a:t>
            </a:r>
            <a:r>
              <a:rPr lang="en-US" sz="3200" dirty="0" err="1" smtClean="0"/>
              <a:t>interpoint</a:t>
            </a:r>
            <a:r>
              <a:rPr lang="en-US" sz="3200" dirty="0" smtClean="0"/>
              <a:t> Euclidean distances up to a 1 </a:t>
            </a:r>
            <a:r>
              <a:rPr lang="en-US" sz="3200" dirty="0" smtClean="0">
                <a:sym typeface="Symbol" panose="05050102010706020507" pitchFamily="18" charset="2"/>
              </a:rPr>
              <a:t> </a:t>
            </a:r>
            <a:r>
              <a:rPr lang="el-GR" sz="3200" dirty="0" smtClean="0">
                <a:sym typeface="Symbol" panose="05050102010706020507" pitchFamily="18" charset="2"/>
              </a:rPr>
              <a:t>ε</a:t>
            </a:r>
            <a:r>
              <a:rPr lang="en-US" sz="3200" dirty="0" smtClean="0">
                <a:sym typeface="Symbol" panose="05050102010706020507" pitchFamily="18" charset="2"/>
              </a:rPr>
              <a:t> factor,  set d = </a:t>
            </a:r>
            <a:r>
              <a:rPr lang="el-GR" sz="3200" dirty="0" smtClean="0">
                <a:sym typeface="Symbol" panose="05050102010706020507" pitchFamily="18" charset="2"/>
              </a:rPr>
              <a:t>Θ</a:t>
            </a:r>
            <a:r>
              <a:rPr lang="en-US" sz="3200" dirty="0" smtClean="0">
                <a:sym typeface="Symbol" panose="05050102010706020507" pitchFamily="18" charset="2"/>
              </a:rPr>
              <a:t>(</a:t>
            </a:r>
            <a:r>
              <a:rPr lang="el-GR" sz="3200" dirty="0" smtClean="0">
                <a:sym typeface="Symbol" panose="05050102010706020507" pitchFamily="18" charset="2"/>
              </a:rPr>
              <a:t>ε</a:t>
            </a:r>
            <a:r>
              <a:rPr lang="en-US" sz="3200" baseline="30000" dirty="0" smtClean="0">
                <a:sym typeface="Symbol" panose="05050102010706020507" pitchFamily="18" charset="2"/>
              </a:rPr>
              <a:t>-2</a:t>
            </a:r>
            <a:r>
              <a:rPr lang="en-US" sz="3200" dirty="0" smtClean="0">
                <a:sym typeface="Symbol" panose="05050102010706020507" pitchFamily="18" charset="2"/>
              </a:rPr>
              <a:t> log k)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94869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Johnson-</a:t>
            </a:r>
            <a:r>
              <a:rPr lang="en-US" dirty="0" err="1" smtClean="0"/>
              <a:t>Lindenstrauss</a:t>
            </a:r>
            <a:r>
              <a:rPr lang="en-US" dirty="0" smtClean="0"/>
              <a:t> Transform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JL transform maps from R</a:t>
            </a:r>
            <a:r>
              <a:rPr lang="en-US" baseline="30000" dirty="0" smtClean="0"/>
              <a:t>n</a:t>
            </a:r>
            <a:r>
              <a:rPr lang="en-US" dirty="0" smtClean="0"/>
              <a:t> to R</a:t>
            </a:r>
            <a:r>
              <a:rPr lang="en-US" baseline="30000" dirty="0" smtClean="0"/>
              <a:t>d</a:t>
            </a:r>
            <a:r>
              <a:rPr lang="en-US" dirty="0" smtClean="0"/>
              <a:t>,  where d is selected based on desired accuracy</a:t>
            </a:r>
          </a:p>
          <a:p>
            <a:r>
              <a:rPr lang="en-US" dirty="0" smtClean="0"/>
              <a:t>The JL transform is represented as a </a:t>
            </a:r>
            <a:r>
              <a:rPr lang="en-US" dirty="0" err="1" smtClean="0"/>
              <a:t>d</a:t>
            </a:r>
            <a:r>
              <a:rPr lang="en-US" dirty="0" err="1" smtClean="0">
                <a:sym typeface="Symbol" panose="05050102010706020507" pitchFamily="18" charset="2"/>
              </a:rPr>
              <a:t>n</a:t>
            </a:r>
            <a:r>
              <a:rPr lang="en-US" dirty="0" smtClean="0">
                <a:sym typeface="Symbol" panose="05050102010706020507" pitchFamily="18" charset="2"/>
              </a:rPr>
              <a:t> matrix A where each of the </a:t>
            </a:r>
            <a:r>
              <a:rPr lang="en-US" dirty="0" err="1" smtClean="0">
                <a:sym typeface="Symbol" panose="05050102010706020507" pitchFamily="18" charset="2"/>
              </a:rPr>
              <a:t>dn</a:t>
            </a:r>
            <a:r>
              <a:rPr lang="en-US" dirty="0" smtClean="0">
                <a:sym typeface="Symbol" panose="05050102010706020507" pitchFamily="18" charset="2"/>
              </a:rPr>
              <a:t> entries is chosen </a:t>
            </a:r>
            <a:r>
              <a:rPr lang="en-US" dirty="0" err="1" smtClean="0">
                <a:sym typeface="Symbol" panose="05050102010706020507" pitchFamily="18" charset="2"/>
              </a:rPr>
              <a:t>i.i.d</a:t>
            </a:r>
            <a:r>
              <a:rPr lang="en-US" dirty="0" smtClean="0">
                <a:sym typeface="Symbol" panose="05050102010706020507" pitchFamily="18" charset="2"/>
              </a:rPr>
              <a:t>. from a standard Gaussian distribution</a:t>
            </a:r>
          </a:p>
          <a:p>
            <a:r>
              <a:rPr lang="en-US" dirty="0" smtClean="0">
                <a:sym typeface="Symbol" panose="05050102010706020507" pitchFamily="18" charset="2"/>
              </a:rPr>
              <a:t>Mapping from n vectors to d vectors is defined x  Ax / </a:t>
            </a:r>
            <a:r>
              <a:rPr lang="en-US" dirty="0" err="1" smtClean="0">
                <a:sym typeface="Symbol" panose="05050102010706020507" pitchFamily="18" charset="2"/>
              </a:rPr>
              <a:t>sqrt</a:t>
            </a:r>
            <a:r>
              <a:rPr lang="en-US" dirty="0" smtClean="0">
                <a:sym typeface="Symbol" panose="05050102010706020507" pitchFamily="18" charset="2"/>
              </a:rPr>
              <a:t>(d)</a:t>
            </a:r>
          </a:p>
          <a:p>
            <a:r>
              <a:rPr lang="en-US" dirty="0" smtClean="0">
                <a:sym typeface="Symbol" panose="05050102010706020507" pitchFamily="18" charset="2"/>
              </a:rPr>
              <a:t>1/</a:t>
            </a:r>
            <a:r>
              <a:rPr lang="en-US" dirty="0" err="1" smtClean="0">
                <a:sym typeface="Symbol" panose="05050102010706020507" pitchFamily="18" charset="2"/>
              </a:rPr>
              <a:t>sqrt</a:t>
            </a:r>
            <a:r>
              <a:rPr lang="en-US" dirty="0" smtClean="0">
                <a:sym typeface="Symbol" panose="05050102010706020507" pitchFamily="18" charset="2"/>
              </a:rPr>
              <a:t>(d) factor scales to be an average over d estimates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456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704968" cy="1297821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D. </a:t>
            </a:r>
            <a:r>
              <a:rPr lang="en-US" dirty="0" err="1" smtClean="0"/>
              <a:t>Achlioptas</a:t>
            </a:r>
            <a:r>
              <a:rPr lang="en-US" dirty="0" smtClean="0"/>
              <a:t> (2003).  Similar results hold if matrix entries are chosen uniformly from {-1, 1} or from {-</a:t>
            </a:r>
            <a:r>
              <a:rPr lang="en-US" dirty="0" err="1" smtClean="0"/>
              <a:t>sqrt</a:t>
            </a:r>
            <a:r>
              <a:rPr lang="en-US" dirty="0" smtClean="0"/>
              <a:t>(3), 0, </a:t>
            </a:r>
            <a:r>
              <a:rPr lang="en-US" dirty="0" err="1" smtClean="0"/>
              <a:t>sqrt</a:t>
            </a:r>
            <a:r>
              <a:rPr lang="en-US" dirty="0" smtClean="0"/>
              <a:t>(3)} with probability  1/6, 2/3, 1/6 respectively</a:t>
            </a:r>
          </a:p>
          <a:p>
            <a:r>
              <a:rPr lang="en-US" dirty="0" smtClean="0"/>
              <a:t>Proof: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839" y="3395048"/>
            <a:ext cx="3263228" cy="28971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2686" y="3322620"/>
            <a:ext cx="3125131" cy="30962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0031" y="3395048"/>
            <a:ext cx="3126136" cy="316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0698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 dimensional data sets</a:t>
            </a:r>
          </a:p>
          <a:p>
            <a:pPr lvl="1"/>
            <a:r>
              <a:rPr lang="en-US" dirty="0" smtClean="0"/>
              <a:t>Facebook</a:t>
            </a:r>
          </a:p>
          <a:p>
            <a:pPr lvl="2"/>
            <a:r>
              <a:rPr lang="en-US" dirty="0" smtClean="0"/>
              <a:t>Friend neighborhood</a:t>
            </a:r>
          </a:p>
          <a:p>
            <a:pPr lvl="2"/>
            <a:r>
              <a:rPr lang="en-US" dirty="0" smtClean="0"/>
              <a:t>Stories followed</a:t>
            </a:r>
          </a:p>
          <a:p>
            <a:pPr lvl="1"/>
            <a:r>
              <a:rPr lang="en-US" dirty="0" smtClean="0"/>
              <a:t>Biochemistry</a:t>
            </a:r>
          </a:p>
          <a:p>
            <a:pPr lvl="2"/>
            <a:r>
              <a:rPr lang="en-US" dirty="0" smtClean="0"/>
              <a:t>Candidate compounds for pharmaceuticals</a:t>
            </a:r>
          </a:p>
          <a:p>
            <a:pPr lvl="1"/>
            <a:r>
              <a:rPr lang="en-US" dirty="0" err="1" smtClean="0"/>
              <a:t>Youtube</a:t>
            </a:r>
            <a:endParaRPr lang="en-US" dirty="0" smtClean="0"/>
          </a:p>
          <a:p>
            <a:pPr lvl="2"/>
            <a:r>
              <a:rPr lang="en-US" dirty="0" smtClean="0"/>
              <a:t>Videos watched</a:t>
            </a:r>
          </a:p>
          <a:p>
            <a:pPr lvl="1"/>
            <a:r>
              <a:rPr lang="en-US" dirty="0" smtClean="0"/>
              <a:t>Phone metadata</a:t>
            </a:r>
          </a:p>
          <a:p>
            <a:pPr lvl="2"/>
            <a:r>
              <a:rPr lang="en-US" dirty="0" smtClean="0"/>
              <a:t>Numbers called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4316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Range queries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Queries such as “k-Nearest Neighbors”,  all points within distance B, count points within distance B</a:t>
            </a:r>
          </a:p>
          <a:p>
            <a:r>
              <a:rPr lang="en-US" dirty="0" smtClean="0"/>
              <a:t>Standard approach – reduce dimension and search using k-D trees*</a:t>
            </a:r>
          </a:p>
          <a:p>
            <a:r>
              <a:rPr lang="en-US" dirty="0" smtClean="0"/>
              <a:t>Results subject to errors by factors of 1</a:t>
            </a:r>
            <a:r>
              <a:rPr lang="en-US" dirty="0" smtClean="0">
                <a:sym typeface="Symbol" panose="05050102010706020507" pitchFamily="18" charset="2"/>
              </a:rPr>
              <a:t></a:t>
            </a:r>
            <a:r>
              <a:rPr lang="el-GR" dirty="0" smtClean="0">
                <a:sym typeface="Symbol" panose="05050102010706020507" pitchFamily="18" charset="2"/>
              </a:rPr>
              <a:t>ε</a:t>
            </a:r>
            <a:endParaRPr lang="en-US" dirty="0" smtClean="0">
              <a:sym typeface="Symbol" panose="05050102010706020507" pitchFamily="18" charset="2"/>
            </a:endParaRPr>
          </a:p>
          <a:p>
            <a:r>
              <a:rPr lang="en-US" dirty="0" smtClean="0">
                <a:sym typeface="Symbol" panose="05050102010706020507" pitchFamily="18" charset="2"/>
              </a:rPr>
              <a:t>k-Nearest Neighbors</a:t>
            </a:r>
          </a:p>
          <a:p>
            <a:pPr lvl="1"/>
            <a:r>
              <a:rPr lang="en-US" dirty="0" smtClean="0">
                <a:sym typeface="Symbol" panose="05050102010706020507" pitchFamily="18" charset="2"/>
              </a:rPr>
              <a:t>Given query point y,  return k points within (1+</a:t>
            </a:r>
            <a:r>
              <a:rPr lang="el-GR" dirty="0" smtClean="0">
                <a:sym typeface="Symbol" panose="05050102010706020507" pitchFamily="18" charset="2"/>
              </a:rPr>
              <a:t>ε</a:t>
            </a:r>
            <a:r>
              <a:rPr lang="en-US" dirty="0" smtClean="0">
                <a:sym typeface="Symbol" panose="05050102010706020507" pitchFamily="18" charset="2"/>
              </a:rPr>
              <a:t>)B of y,  where B is the k-NN distance from y</a:t>
            </a:r>
          </a:p>
          <a:p>
            <a:r>
              <a:rPr lang="en-US" dirty="0" smtClean="0">
                <a:sym typeface="Symbol" panose="05050102010706020507" pitchFamily="18" charset="2"/>
              </a:rPr>
              <a:t>Points with distance B</a:t>
            </a:r>
          </a:p>
          <a:p>
            <a:pPr lvl="1"/>
            <a:r>
              <a:rPr lang="en-US" dirty="0" smtClean="0">
                <a:sym typeface="Symbol" panose="05050102010706020507" pitchFamily="18" charset="2"/>
              </a:rPr>
              <a:t>Given query point y,  return a set of points which contains all points within distance (1-</a:t>
            </a:r>
            <a:r>
              <a:rPr lang="el-GR" dirty="0">
                <a:sym typeface="Symbol" panose="05050102010706020507" pitchFamily="18" charset="2"/>
              </a:rPr>
              <a:t> </a:t>
            </a:r>
            <a:r>
              <a:rPr lang="el-GR" dirty="0" smtClean="0">
                <a:sym typeface="Symbol" panose="05050102010706020507" pitchFamily="18" charset="2"/>
              </a:rPr>
              <a:t>ε</a:t>
            </a:r>
            <a:r>
              <a:rPr lang="en-US" dirty="0" smtClean="0">
                <a:sym typeface="Symbol" panose="05050102010706020507" pitchFamily="18" charset="2"/>
              </a:rPr>
              <a:t>)B of y and no point of distance greater than </a:t>
            </a:r>
            <a:r>
              <a:rPr lang="en-US" dirty="0">
                <a:sym typeface="Symbol" panose="05050102010706020507" pitchFamily="18" charset="2"/>
              </a:rPr>
              <a:t>(</a:t>
            </a:r>
            <a:r>
              <a:rPr lang="en-US" dirty="0" smtClean="0">
                <a:sym typeface="Symbol" panose="05050102010706020507" pitchFamily="18" charset="2"/>
              </a:rPr>
              <a:t>1+</a:t>
            </a:r>
            <a:r>
              <a:rPr lang="el-GR" dirty="0" smtClean="0">
                <a:sym typeface="Symbol" panose="05050102010706020507" pitchFamily="18" charset="2"/>
              </a:rPr>
              <a:t> </a:t>
            </a:r>
            <a:r>
              <a:rPr lang="el-GR" dirty="0">
                <a:sym typeface="Symbol" panose="05050102010706020507" pitchFamily="18" charset="2"/>
              </a:rPr>
              <a:t>ε</a:t>
            </a:r>
            <a:r>
              <a:rPr lang="en-US" dirty="0">
                <a:sym typeface="Symbol" panose="05050102010706020507" pitchFamily="18" charset="2"/>
              </a:rPr>
              <a:t>)B of y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0368" y="6427960"/>
            <a:ext cx="1343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Different k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0239470" y="72439"/>
            <a:ext cx="1848229" cy="1881888"/>
            <a:chOff x="4923764" y="2269469"/>
            <a:chExt cx="2320330" cy="2337512"/>
          </a:xfrm>
        </p:grpSpPr>
        <p:sp>
          <p:nvSpPr>
            <p:cNvPr id="7" name="Oval 6"/>
            <p:cNvSpPr/>
            <p:nvPr/>
          </p:nvSpPr>
          <p:spPr>
            <a:xfrm>
              <a:off x="6038664" y="3369984"/>
              <a:ext cx="126747" cy="1316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5160474" y="2507810"/>
              <a:ext cx="1837855" cy="185596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4923764" y="2269469"/>
              <a:ext cx="2320330" cy="2337512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49023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k-means 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Given S, a set of n points in R</a:t>
            </a:r>
            <a:r>
              <a:rPr lang="en-US" baseline="30000" dirty="0" smtClean="0"/>
              <a:t>m</a:t>
            </a:r>
            <a:r>
              <a:rPr lang="en-US" dirty="0" smtClean="0"/>
              <a:t>,  find k representative points in R</a:t>
            </a:r>
            <a:r>
              <a:rPr lang="en-US" baseline="30000" dirty="0" smtClean="0"/>
              <a:t>m</a:t>
            </a:r>
            <a:r>
              <a:rPr lang="en-US" dirty="0" smtClean="0"/>
              <a:t> that that </a:t>
            </a:r>
            <a:r>
              <a:rPr lang="en-US" dirty="0" smtClean="0">
                <a:solidFill>
                  <a:srgbClr val="FF0000"/>
                </a:solidFill>
              </a:rPr>
              <a:t>best </a:t>
            </a:r>
            <a:r>
              <a:rPr lang="en-US" dirty="0" smtClean="0"/>
              <a:t>partition the data into clusters</a:t>
            </a:r>
          </a:p>
          <a:p>
            <a:r>
              <a:rPr lang="en-US" dirty="0" smtClean="0"/>
              <a:t>Application – use these points for classification – a new point finds it nearest neighbor among the k points.  </a:t>
            </a:r>
            <a:r>
              <a:rPr lang="en-US" dirty="0" err="1" smtClean="0"/>
              <a:t>Rocchio</a:t>
            </a:r>
            <a:r>
              <a:rPr lang="en-US" dirty="0" smtClean="0"/>
              <a:t> Algorithm.</a:t>
            </a:r>
          </a:p>
          <a:p>
            <a:r>
              <a:rPr lang="en-US" dirty="0" smtClean="0"/>
              <a:t>Partition the space into </a:t>
            </a:r>
            <a:r>
              <a:rPr lang="en-US" dirty="0" err="1" smtClean="0"/>
              <a:t>Voronoi</a:t>
            </a:r>
            <a:r>
              <a:rPr lang="en-US" dirty="0" smtClean="0"/>
              <a:t> cells</a:t>
            </a:r>
          </a:p>
          <a:p>
            <a:r>
              <a:rPr lang="en-US" dirty="0" smtClean="0"/>
              <a:t>k-clustering of S is a partition into k subsets</a:t>
            </a:r>
          </a:p>
          <a:p>
            <a:pPr lvl="1"/>
            <a:r>
              <a:rPr lang="en-US" dirty="0" smtClean="0"/>
              <a:t>The cluster-variance is the sum of the squares of the distances of each point to the respective center of its cluster</a:t>
            </a:r>
          </a:p>
          <a:p>
            <a:r>
              <a:rPr lang="en-US" dirty="0" smtClean="0"/>
              <a:t>The k-means clustering of a set S is the k-clustering that minimizes the cluster-variance</a:t>
            </a:r>
          </a:p>
          <a:p>
            <a:r>
              <a:rPr lang="en-US" dirty="0" smtClean="0"/>
              <a:t>Finding the optimal k-means cluster is NP-Hard, but we will ignore that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176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-Means Clustering in Machine Learning, Simplified | Oracle Big Data Blo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479" y="3222585"/>
            <a:ext cx="3268273" cy="3466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Machine Learning Algorithm Recipes in scikit-lear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111" y="175293"/>
            <a:ext cx="4291342" cy="3218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Understanding the Mathematics behind K-Means Clustering | by Nikita Sharma  | Heartbe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672" y="0"/>
            <a:ext cx="4087796" cy="3065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K-means clustering - File Exchange - MATLAB Centra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806" y="3507768"/>
            <a:ext cx="4055952" cy="304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8919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Homework 9 is available,  Due March 11.</a:t>
            </a:r>
          </a:p>
          <a:p>
            <a:r>
              <a:rPr lang="en-US" dirty="0" smtClean="0"/>
              <a:t>Course grade based on top 8 of 9 </a:t>
            </a:r>
            <a:r>
              <a:rPr lang="en-US" dirty="0" err="1" smtClean="0"/>
              <a:t>homeworks</a:t>
            </a:r>
            <a:r>
              <a:rPr lang="en-US" dirty="0" smtClean="0"/>
              <a:t>.  All weighted equally.</a:t>
            </a:r>
          </a:p>
          <a:p>
            <a:r>
              <a:rPr lang="en-US" dirty="0" smtClean="0"/>
              <a:t>Remaining lectures </a:t>
            </a:r>
          </a:p>
          <a:p>
            <a:pPr lvl="1"/>
            <a:r>
              <a:rPr lang="en-US" dirty="0" smtClean="0"/>
              <a:t>Optimization to linear programming </a:t>
            </a:r>
            <a:r>
              <a:rPr lang="en-US" smtClean="0"/>
              <a:t>and beyond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3160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Higher dimensional 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It gets harder to draw!</a:t>
            </a:r>
          </a:p>
          <a:p>
            <a:r>
              <a:rPr lang="en-US" dirty="0" smtClean="0"/>
              <a:t>Same idea works in high dimensions</a:t>
            </a:r>
          </a:p>
          <a:p>
            <a:endParaRPr lang="en-US" dirty="0"/>
          </a:p>
          <a:p>
            <a:r>
              <a:rPr lang="en-US" dirty="0" smtClean="0"/>
              <a:t>Results show that k-means clustering can be done after dimension reduction,  greatly improving performance of constructing and using clustering (at the expense of 1+</a:t>
            </a:r>
            <a:r>
              <a:rPr lang="el-GR" dirty="0" smtClean="0"/>
              <a:t>ε</a:t>
            </a:r>
            <a:r>
              <a:rPr lang="en-US" dirty="0" smtClean="0"/>
              <a:t> error)</a:t>
            </a:r>
          </a:p>
          <a:p>
            <a:endParaRPr lang="en-US" dirty="0"/>
          </a:p>
          <a:p>
            <a:r>
              <a:rPr lang="en-US" dirty="0" smtClean="0"/>
              <a:t>Heuristic algorithms are used to construct a k-means clustering (with common confusion between the algorithm and the definition of clustering)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607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085215" cy="1325563"/>
          </a:xfrm>
        </p:spPr>
        <p:txBody>
          <a:bodyPr/>
          <a:lstStyle/>
          <a:p>
            <a:r>
              <a:rPr lang="en-US" dirty="0" smtClean="0"/>
              <a:t>Lloyd’s Algorithm  (Stuart Lloyd,  Bell Labs, 1957)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Iterative algorithm that (usually) converges to a good approximation.</a:t>
            </a:r>
          </a:p>
          <a:p>
            <a:endParaRPr lang="en-US" dirty="0"/>
          </a:p>
          <a:p>
            <a:r>
              <a:rPr lang="en-US" dirty="0" smtClean="0"/>
              <a:t>Pick an initial clustering</a:t>
            </a:r>
          </a:p>
          <a:p>
            <a:r>
              <a:rPr lang="en-US" dirty="0" smtClean="0"/>
              <a:t>Repeat until tired</a:t>
            </a:r>
          </a:p>
          <a:p>
            <a:pPr lvl="1"/>
            <a:r>
              <a:rPr lang="en-US" dirty="0" smtClean="0"/>
              <a:t>Compute centers of clusters</a:t>
            </a:r>
          </a:p>
          <a:p>
            <a:pPr lvl="1"/>
            <a:r>
              <a:rPr lang="en-US" dirty="0" smtClean="0"/>
              <a:t>Reassign points to closest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3702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8288" y="156895"/>
            <a:ext cx="4675360" cy="1325563"/>
          </a:xfrm>
        </p:spPr>
        <p:txBody>
          <a:bodyPr/>
          <a:lstStyle/>
          <a:p>
            <a:r>
              <a:rPr lang="en-US" dirty="0" smtClean="0"/>
              <a:t>Lloyd’s Algorithm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5805" y="310804"/>
            <a:ext cx="6255942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74320"/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 (</a:t>
            </a:r>
            <a:r>
              <a:rPr lang="en-US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 N; </a:t>
            </a:r>
            <a:r>
              <a:rPr lang="en-US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++){</a:t>
            </a:r>
          </a:p>
          <a:p>
            <a:pPr defTabSz="274320"/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CS.AddPoint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% K);</a:t>
            </a:r>
          </a:p>
          <a:p>
            <a:pPr defTabSz="274320"/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defTabSz="274320"/>
            <a:endParaRPr lang="en-US" sz="1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defTabSz="274320"/>
            <a:r>
              <a:rPr lang="en-US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count = 0;</a:t>
            </a:r>
          </a:p>
          <a:p>
            <a:pPr defTabSz="274320"/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while (count &lt; TOO_LONG){</a:t>
            </a:r>
          </a:p>
          <a:p>
            <a:pPr defTabSz="274320"/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CS.SetCenters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defTabSz="274320"/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defTabSz="274320"/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bool moved = false;</a:t>
            </a:r>
          </a:p>
          <a:p>
            <a:pPr defTabSz="274320"/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 (</a:t>
            </a:r>
            <a:r>
              <a:rPr lang="en-US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 N; </a:t>
            </a:r>
            <a:r>
              <a:rPr lang="en-US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++){</a:t>
            </a:r>
          </a:p>
          <a:p>
            <a:pPr defTabSz="274320"/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g = </a:t>
            </a:r>
            <a:r>
              <a:rPr lang="en-US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CS.Group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defTabSz="274320"/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double </a:t>
            </a:r>
            <a:r>
              <a:rPr lang="en-US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d_min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dist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(P[</a:t>
            </a:r>
            <a:r>
              <a:rPr lang="en-US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], </a:t>
            </a:r>
            <a:r>
              <a:rPr lang="en-US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CS.Center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(g));</a:t>
            </a:r>
          </a:p>
          <a:p>
            <a:pPr defTabSz="274320"/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for (j = 0; j &lt; K; </a:t>
            </a:r>
            <a:r>
              <a:rPr lang="en-US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j++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pPr defTabSz="274320"/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if (j ==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CS.Group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defTabSz="274320"/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	continue;</a:t>
            </a:r>
          </a:p>
          <a:p>
            <a:pPr defTabSz="274320"/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double d = </a:t>
            </a:r>
            <a:r>
              <a:rPr lang="en-US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dist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(P[</a:t>
            </a:r>
            <a:r>
              <a:rPr lang="en-US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], </a:t>
            </a:r>
            <a:r>
              <a:rPr lang="en-US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CS.Center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(g));</a:t>
            </a:r>
          </a:p>
          <a:p>
            <a:pPr defTabSz="274320"/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if (d &lt; </a:t>
            </a:r>
            <a:r>
              <a:rPr lang="en-US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d_min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pPr defTabSz="274320"/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	g = j;  </a:t>
            </a:r>
            <a:r>
              <a:rPr lang="en-US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d_min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d;</a:t>
            </a:r>
          </a:p>
          <a:p>
            <a:pPr defTabSz="274320"/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}</a:t>
            </a:r>
          </a:p>
          <a:p>
            <a:pPr defTabSz="274320"/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}</a:t>
            </a:r>
          </a:p>
          <a:p>
            <a:pPr defTabSz="274320"/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if (g != </a:t>
            </a:r>
            <a:r>
              <a:rPr lang="en-US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CS.Group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)){</a:t>
            </a:r>
          </a:p>
          <a:p>
            <a:pPr defTabSz="274320"/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CS.MovePoint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g);</a:t>
            </a:r>
          </a:p>
          <a:p>
            <a:pPr defTabSz="274320"/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moved = true;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defTabSz="274320"/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}</a:t>
            </a:r>
          </a:p>
          <a:p>
            <a:pPr defTabSz="274320"/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pPr defTabSz="274320"/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count++;</a:t>
            </a:r>
          </a:p>
          <a:p>
            <a:pPr defTabSz="274320"/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 (! moved)</a:t>
            </a:r>
          </a:p>
          <a:p>
            <a:pPr defTabSz="274320"/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break;</a:t>
            </a:r>
          </a:p>
          <a:p>
            <a:pPr defTabSz="274320"/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defTabSz="274320"/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33719" y="1620570"/>
            <a:ext cx="435471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CS is a </a:t>
            </a:r>
            <a:r>
              <a:rPr lang="en-US" dirty="0" err="1" smtClean="0"/>
              <a:t>ClusterSet</a:t>
            </a:r>
            <a:r>
              <a:rPr lang="en-US" dirty="0" smtClean="0"/>
              <a:t> which associates points with clusters and maintains the centers of the clusters.</a:t>
            </a:r>
          </a:p>
          <a:p>
            <a:endParaRPr lang="en-US" dirty="0"/>
          </a:p>
          <a:p>
            <a:r>
              <a:rPr lang="en-US" dirty="0" smtClean="0"/>
              <a:t>Methods</a:t>
            </a:r>
          </a:p>
          <a:p>
            <a:r>
              <a:rPr lang="en-US" dirty="0"/>
              <a:t>	</a:t>
            </a:r>
            <a:r>
              <a:rPr lang="en-US" dirty="0" err="1" smtClean="0"/>
              <a:t>AddPoint</a:t>
            </a:r>
            <a:r>
              <a:rPr lang="en-US" dirty="0" smtClean="0"/>
              <a:t>(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, </a:t>
            </a:r>
            <a:r>
              <a:rPr lang="en-US" dirty="0" err="1" smtClean="0"/>
              <a:t>int</a:t>
            </a:r>
            <a:r>
              <a:rPr lang="en-US" dirty="0" smtClean="0"/>
              <a:t> g);</a:t>
            </a:r>
          </a:p>
          <a:p>
            <a:r>
              <a:rPr lang="en-US" dirty="0"/>
              <a:t>	</a:t>
            </a:r>
            <a:r>
              <a:rPr lang="en-US" dirty="0" err="1" smtClean="0"/>
              <a:t>MovePoint</a:t>
            </a:r>
            <a:r>
              <a:rPr lang="en-US" dirty="0" smtClean="0"/>
              <a:t>(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, </a:t>
            </a:r>
            <a:r>
              <a:rPr lang="en-US" dirty="0" err="1" smtClean="0"/>
              <a:t>int</a:t>
            </a:r>
            <a:r>
              <a:rPr lang="en-US" dirty="0" smtClean="0"/>
              <a:t> g);</a:t>
            </a:r>
          </a:p>
          <a:p>
            <a:r>
              <a:rPr lang="en-US" dirty="0"/>
              <a:t>	</a:t>
            </a:r>
            <a:r>
              <a:rPr lang="en-US" dirty="0" err="1" smtClean="0"/>
              <a:t>SetCenters</a:t>
            </a:r>
            <a:r>
              <a:rPr lang="en-US" dirty="0" smtClean="0"/>
              <a:t>();</a:t>
            </a:r>
          </a:p>
          <a:p>
            <a:r>
              <a:rPr lang="en-US" dirty="0"/>
              <a:t>	</a:t>
            </a:r>
            <a:r>
              <a:rPr lang="en-US" dirty="0" smtClean="0"/>
              <a:t>Group(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);</a:t>
            </a:r>
          </a:p>
          <a:p>
            <a:r>
              <a:rPr lang="en-US" dirty="0"/>
              <a:t>	</a:t>
            </a:r>
            <a:r>
              <a:rPr lang="en-US" dirty="0" smtClean="0"/>
              <a:t>Center(</a:t>
            </a:r>
            <a:r>
              <a:rPr lang="en-US" dirty="0" err="1" smtClean="0"/>
              <a:t>int</a:t>
            </a:r>
            <a:r>
              <a:rPr lang="en-US" dirty="0" smtClean="0"/>
              <a:t> g);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526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Dimension Reduction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key problem in working with large scale data sets</a:t>
            </a:r>
          </a:p>
          <a:p>
            <a:pPr lvl="1"/>
            <a:r>
              <a:rPr lang="en-US" dirty="0" smtClean="0"/>
              <a:t>Can we reduce representation size at the expense of a small error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163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Warmup for dimension </a:t>
            </a:r>
            <a:r>
              <a:rPr lang="en-US" dirty="0" smtClean="0"/>
              <a:t>reduction for R</a:t>
            </a:r>
            <a:r>
              <a:rPr lang="en-US" baseline="30000" dirty="0" smtClean="0"/>
              <a:t>n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999872"/>
          </a:xfrm>
        </p:spPr>
        <p:txBody>
          <a:bodyPr/>
          <a:lstStyle/>
          <a:p>
            <a:r>
              <a:rPr lang="en-US" dirty="0" smtClean="0"/>
              <a:t>Consider the distance function D(</a:t>
            </a:r>
            <a:r>
              <a:rPr lang="en-US" dirty="0" err="1" smtClean="0"/>
              <a:t>x,y</a:t>
            </a:r>
            <a:r>
              <a:rPr lang="en-US" dirty="0" smtClean="0"/>
              <a:t>) = 0 if x = y,  D(</a:t>
            </a:r>
            <a:r>
              <a:rPr lang="en-US" dirty="0" err="1" smtClean="0"/>
              <a:t>x,y</a:t>
            </a:r>
            <a:r>
              <a:rPr lang="en-US" dirty="0" smtClean="0"/>
              <a:t>) = 1 if x </a:t>
            </a:r>
            <a:r>
              <a:rPr lang="en-US" dirty="0" smtClean="0">
                <a:sym typeface="Symbol" panose="05050102010706020507" pitchFamily="18" charset="2"/>
              </a:rPr>
              <a:t> y</a:t>
            </a:r>
          </a:p>
          <a:p>
            <a:r>
              <a:rPr lang="en-US" dirty="0" smtClean="0">
                <a:sym typeface="Symbol" panose="05050102010706020507" pitchFamily="18" charset="2"/>
              </a:rPr>
              <a:t>Suppose we have a domain U and want to answer distance queries between a set of n </a:t>
            </a:r>
            <a:r>
              <a:rPr lang="en-US" dirty="0" smtClean="0">
                <a:sym typeface="Symbol" panose="05050102010706020507" pitchFamily="18" charset="2"/>
              </a:rPr>
              <a:t>elements</a:t>
            </a:r>
            <a:endParaRPr lang="en-US" dirty="0">
              <a:sym typeface="Symbol" panose="05050102010706020507" pitchFamily="18" charset="2"/>
            </a:endParaRPr>
          </a:p>
          <a:p>
            <a:r>
              <a:rPr lang="en-US" dirty="0" smtClean="0">
                <a:sym typeface="Symbol" panose="05050102010706020507" pitchFamily="18" charset="2"/>
              </a:rPr>
              <a:t>Natural solution is to use log</a:t>
            </a:r>
            <a:r>
              <a:rPr lang="en-US" baseline="-25000" dirty="0" smtClean="0">
                <a:sym typeface="Symbol" panose="05050102010706020507" pitchFamily="18" charset="2"/>
              </a:rPr>
              <a:t>2</a:t>
            </a:r>
            <a:r>
              <a:rPr lang="en-US" dirty="0" smtClean="0">
                <a:sym typeface="Symbol" panose="05050102010706020507" pitchFamily="18" charset="2"/>
              </a:rPr>
              <a:t> U bits to describe the </a:t>
            </a:r>
            <a:r>
              <a:rPr lang="en-US" dirty="0" smtClean="0">
                <a:sym typeface="Symbol" panose="05050102010706020507" pitchFamily="18" charset="2"/>
              </a:rPr>
              <a:t>elements</a:t>
            </a:r>
            <a:endParaRPr lang="en-US" dirty="0">
              <a:sym typeface="Symbol" panose="05050102010706020507" pitchFamily="18" charset="2"/>
            </a:endParaRPr>
          </a:p>
          <a:p>
            <a:r>
              <a:rPr lang="en-US" dirty="0" smtClean="0">
                <a:sym typeface="Symbol" panose="05050102010706020507" pitchFamily="18" charset="2"/>
              </a:rPr>
              <a:t>Can we use less space if we want to approximately answer distance queries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57131" y="4960434"/>
            <a:ext cx="11076160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Scenario:  We have a database of objects (e.g. people),  and a field with domain U (e.g. favorite movie) – we are interested in reducing the space required to store the field info and to answer the query of whether or not X and Y have the same favorite movie.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91706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 course this is going to be hashing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Choose a good hash function h: U </a:t>
            </a:r>
            <a:r>
              <a:rPr lang="en-US" dirty="0" smtClean="0">
                <a:sym typeface="Symbol" panose="05050102010706020507" pitchFamily="18" charset="2"/>
              </a:rPr>
              <a:t> 2</a:t>
            </a:r>
            <a:r>
              <a:rPr lang="en-US" baseline="30000" dirty="0" smtClean="0">
                <a:sym typeface="Symbol" panose="05050102010706020507" pitchFamily="18" charset="2"/>
              </a:rPr>
              <a:t>32</a:t>
            </a:r>
          </a:p>
          <a:p>
            <a:r>
              <a:rPr lang="en-US" dirty="0" smtClean="0">
                <a:sym typeface="Symbol" panose="05050102010706020507" pitchFamily="18" charset="2"/>
              </a:rPr>
              <a:t>Let f</a:t>
            </a:r>
            <a:r>
              <a:rPr lang="en-US" baseline="-25000" dirty="0" smtClean="0">
                <a:sym typeface="Symbol" panose="05050102010706020507" pitchFamily="18" charset="2"/>
              </a:rPr>
              <a:t>1</a:t>
            </a:r>
            <a:r>
              <a:rPr lang="en-US" dirty="0" smtClean="0">
                <a:sym typeface="Symbol" panose="05050102010706020507" pitchFamily="18" charset="2"/>
              </a:rPr>
              <a:t>(x) = h(x) mod 2</a:t>
            </a:r>
          </a:p>
          <a:p>
            <a:r>
              <a:rPr lang="en-US" dirty="0" smtClean="0">
                <a:sym typeface="Symbol" panose="05050102010706020507" pitchFamily="18" charset="2"/>
              </a:rPr>
              <a:t>1 bit representation</a:t>
            </a:r>
          </a:p>
          <a:p>
            <a:pPr lvl="1"/>
            <a:r>
              <a:rPr lang="en-US" dirty="0" smtClean="0">
                <a:sym typeface="Symbol" panose="05050102010706020507" pitchFamily="18" charset="2"/>
              </a:rPr>
              <a:t>If x = y,  then f</a:t>
            </a:r>
            <a:r>
              <a:rPr lang="en-US" baseline="-25000" dirty="0" smtClean="0">
                <a:sym typeface="Symbol" panose="05050102010706020507" pitchFamily="18" charset="2"/>
              </a:rPr>
              <a:t>1</a:t>
            </a:r>
            <a:r>
              <a:rPr lang="en-US" dirty="0" smtClean="0">
                <a:sym typeface="Symbol" panose="05050102010706020507" pitchFamily="18" charset="2"/>
              </a:rPr>
              <a:t>(x) = f</a:t>
            </a:r>
            <a:r>
              <a:rPr lang="en-US" baseline="-25000" dirty="0" smtClean="0">
                <a:sym typeface="Symbol" panose="05050102010706020507" pitchFamily="18" charset="2"/>
              </a:rPr>
              <a:t>1</a:t>
            </a:r>
            <a:r>
              <a:rPr lang="en-US" dirty="0" smtClean="0">
                <a:sym typeface="Symbol" panose="05050102010706020507" pitchFamily="18" charset="2"/>
              </a:rPr>
              <a:t>(y)</a:t>
            </a:r>
          </a:p>
          <a:p>
            <a:pPr lvl="1"/>
            <a:r>
              <a:rPr lang="en-US" dirty="0" smtClean="0">
                <a:sym typeface="Symbol" panose="05050102010706020507" pitchFamily="18" charset="2"/>
              </a:rPr>
              <a:t>If x  y, then </a:t>
            </a:r>
            <a:r>
              <a:rPr lang="en-US" b="1" dirty="0" err="1" smtClean="0">
                <a:sym typeface="Symbol" panose="05050102010706020507" pitchFamily="18" charset="2"/>
              </a:rPr>
              <a:t>Pr</a:t>
            </a:r>
            <a:r>
              <a:rPr lang="en-US" dirty="0" smtClean="0">
                <a:sym typeface="Symbol" panose="05050102010706020507" pitchFamily="18" charset="2"/>
              </a:rPr>
              <a:t>[f</a:t>
            </a:r>
            <a:r>
              <a:rPr lang="en-US" baseline="-25000" dirty="0" smtClean="0">
                <a:sym typeface="Symbol" panose="05050102010706020507" pitchFamily="18" charset="2"/>
              </a:rPr>
              <a:t>1</a:t>
            </a:r>
            <a:r>
              <a:rPr lang="en-US" dirty="0" smtClean="0">
                <a:sym typeface="Symbol" panose="05050102010706020507" pitchFamily="18" charset="2"/>
              </a:rPr>
              <a:t>(x) = f</a:t>
            </a:r>
            <a:r>
              <a:rPr lang="en-US" baseline="-25000" dirty="0" smtClean="0">
                <a:sym typeface="Symbol" panose="05050102010706020507" pitchFamily="18" charset="2"/>
              </a:rPr>
              <a:t>1</a:t>
            </a:r>
            <a:r>
              <a:rPr lang="en-US" dirty="0" smtClean="0">
                <a:sym typeface="Symbol" panose="05050102010706020507" pitchFamily="18" charset="2"/>
              </a:rPr>
              <a:t>(y)] ≤ ½</a:t>
            </a:r>
          </a:p>
          <a:p>
            <a:pPr lvl="1"/>
            <a:r>
              <a:rPr lang="en-US" dirty="0" smtClean="0">
                <a:sym typeface="Symbol" panose="05050102010706020507" pitchFamily="18" charset="2"/>
              </a:rPr>
              <a:t>Property preserved with probability at least 50%</a:t>
            </a:r>
          </a:p>
          <a:p>
            <a:r>
              <a:rPr lang="en-US" dirty="0" smtClean="0">
                <a:sym typeface="Symbol" panose="05050102010706020507" pitchFamily="18" charset="2"/>
              </a:rPr>
              <a:t>Repeat with k independent has functions h</a:t>
            </a:r>
            <a:r>
              <a:rPr lang="en-US" baseline="-25000" dirty="0" smtClean="0">
                <a:sym typeface="Symbol" panose="05050102010706020507" pitchFamily="18" charset="2"/>
              </a:rPr>
              <a:t>1</a:t>
            </a:r>
            <a:r>
              <a:rPr lang="en-US" dirty="0" smtClean="0">
                <a:sym typeface="Symbol" panose="05050102010706020507" pitchFamily="18" charset="2"/>
              </a:rPr>
              <a:t>, . . . , </a:t>
            </a:r>
            <a:r>
              <a:rPr lang="en-US" dirty="0" err="1" smtClean="0">
                <a:sym typeface="Symbol" panose="05050102010706020507" pitchFamily="18" charset="2"/>
              </a:rPr>
              <a:t>h</a:t>
            </a:r>
            <a:r>
              <a:rPr lang="en-US" baseline="-25000" dirty="0" err="1" smtClean="0">
                <a:sym typeface="Symbol" panose="05050102010706020507" pitchFamily="18" charset="2"/>
              </a:rPr>
              <a:t>k</a:t>
            </a:r>
            <a:endParaRPr lang="en-US" baseline="-25000" dirty="0" smtClean="0">
              <a:sym typeface="Symbol" panose="05050102010706020507" pitchFamily="18" charset="2"/>
            </a:endParaRPr>
          </a:p>
          <a:p>
            <a:pPr lvl="1"/>
            <a:r>
              <a:rPr lang="en-US" dirty="0" smtClean="0">
                <a:sym typeface="Symbol" panose="05050102010706020507" pitchFamily="18" charset="2"/>
              </a:rPr>
              <a:t>If x = y, then f</a:t>
            </a:r>
            <a:r>
              <a:rPr lang="en-US" baseline="-25000" dirty="0" smtClean="0">
                <a:sym typeface="Symbol" panose="05050102010706020507" pitchFamily="18" charset="2"/>
              </a:rPr>
              <a:t>i</a:t>
            </a:r>
            <a:r>
              <a:rPr lang="en-US" dirty="0" smtClean="0">
                <a:sym typeface="Symbol" panose="05050102010706020507" pitchFamily="18" charset="2"/>
              </a:rPr>
              <a:t>(x) = f</a:t>
            </a:r>
            <a:r>
              <a:rPr lang="en-US" baseline="-25000" dirty="0" smtClean="0">
                <a:sym typeface="Symbol" panose="05050102010706020507" pitchFamily="18" charset="2"/>
              </a:rPr>
              <a:t>i</a:t>
            </a:r>
            <a:r>
              <a:rPr lang="en-US" dirty="0" smtClean="0">
                <a:sym typeface="Symbol" panose="05050102010706020507" pitchFamily="18" charset="2"/>
              </a:rPr>
              <a:t>(y) for all </a:t>
            </a:r>
            <a:r>
              <a:rPr lang="en-US" dirty="0" err="1" smtClean="0">
                <a:sym typeface="Symbol" panose="05050102010706020507" pitchFamily="18" charset="2"/>
              </a:rPr>
              <a:t>i</a:t>
            </a:r>
            <a:r>
              <a:rPr lang="en-US" dirty="0" smtClean="0">
                <a:sym typeface="Symbol" panose="05050102010706020507" pitchFamily="18" charset="2"/>
              </a:rPr>
              <a:t> = 1, . . ., k</a:t>
            </a:r>
          </a:p>
          <a:p>
            <a:pPr lvl="1"/>
            <a:r>
              <a:rPr lang="en-US" dirty="0" smtClean="0">
                <a:sym typeface="Symbol" panose="05050102010706020507" pitchFamily="18" charset="2"/>
              </a:rPr>
              <a:t>If x  y, then </a:t>
            </a:r>
            <a:r>
              <a:rPr lang="en-US" b="1" dirty="0" err="1" smtClean="0">
                <a:sym typeface="Symbol" panose="05050102010706020507" pitchFamily="18" charset="2"/>
              </a:rPr>
              <a:t>Pr</a:t>
            </a:r>
            <a:r>
              <a:rPr lang="en-US" dirty="0" smtClean="0">
                <a:sym typeface="Symbol" panose="05050102010706020507" pitchFamily="18" charset="2"/>
              </a:rPr>
              <a:t>[</a:t>
            </a:r>
            <a:r>
              <a:rPr lang="en-US" dirty="0">
                <a:sym typeface="Symbol" panose="05050102010706020507" pitchFamily="18" charset="2"/>
              </a:rPr>
              <a:t>f</a:t>
            </a:r>
            <a:r>
              <a:rPr lang="en-US" baseline="-25000" dirty="0">
                <a:sym typeface="Symbol" panose="05050102010706020507" pitchFamily="18" charset="2"/>
              </a:rPr>
              <a:t>i</a:t>
            </a:r>
            <a:r>
              <a:rPr lang="en-US" dirty="0">
                <a:sym typeface="Symbol" panose="05050102010706020507" pitchFamily="18" charset="2"/>
              </a:rPr>
              <a:t>(x) = f</a:t>
            </a:r>
            <a:r>
              <a:rPr lang="en-US" baseline="-25000" dirty="0">
                <a:sym typeface="Symbol" panose="05050102010706020507" pitchFamily="18" charset="2"/>
              </a:rPr>
              <a:t>i</a:t>
            </a:r>
            <a:r>
              <a:rPr lang="en-US" dirty="0">
                <a:sym typeface="Symbol" panose="05050102010706020507" pitchFamily="18" charset="2"/>
              </a:rPr>
              <a:t>(y) for all </a:t>
            </a:r>
            <a:r>
              <a:rPr lang="en-US" dirty="0" err="1">
                <a:sym typeface="Symbol" panose="05050102010706020507" pitchFamily="18" charset="2"/>
              </a:rPr>
              <a:t>i</a:t>
            </a:r>
            <a:r>
              <a:rPr lang="en-US" dirty="0">
                <a:sym typeface="Symbol" panose="05050102010706020507" pitchFamily="18" charset="2"/>
              </a:rPr>
              <a:t> = 1, . . ., </a:t>
            </a:r>
            <a:r>
              <a:rPr lang="en-US" dirty="0" smtClean="0">
                <a:sym typeface="Symbol" panose="05050102010706020507" pitchFamily="18" charset="2"/>
              </a:rPr>
              <a:t>k] ≤ 2</a:t>
            </a:r>
            <a:r>
              <a:rPr lang="en-US" baseline="30000" dirty="0" smtClean="0">
                <a:sym typeface="Symbol" panose="05050102010706020507" pitchFamily="18" charset="2"/>
              </a:rPr>
              <a:t>-k</a:t>
            </a:r>
            <a:endParaRPr lang="en-US" baseline="30000" dirty="0">
              <a:sym typeface="Symbol" panose="05050102010706020507" pitchFamily="18" charset="2"/>
            </a:endParaRPr>
          </a:p>
          <a:p>
            <a:r>
              <a:rPr lang="en-US" dirty="0" smtClean="0">
                <a:sym typeface="Symbol" panose="05050102010706020507" pitchFamily="18" charset="2"/>
              </a:rPr>
              <a:t>To achieve error of </a:t>
            </a:r>
            <a:r>
              <a:rPr lang="el-GR" dirty="0" smtClean="0">
                <a:sym typeface="Symbol" panose="05050102010706020507" pitchFamily="18" charset="2"/>
              </a:rPr>
              <a:t>δ</a:t>
            </a:r>
            <a:r>
              <a:rPr lang="en-US" dirty="0" smtClean="0">
                <a:sym typeface="Symbol" panose="05050102010706020507" pitchFamily="18" charset="2"/>
              </a:rPr>
              <a:t>, we need to use k = log</a:t>
            </a:r>
            <a:r>
              <a:rPr lang="en-US" baseline="-25000" dirty="0" smtClean="0">
                <a:sym typeface="Symbol" panose="05050102010706020507" pitchFamily="18" charset="2"/>
              </a:rPr>
              <a:t>2</a:t>
            </a:r>
            <a:r>
              <a:rPr lang="en-US" dirty="0" smtClean="0">
                <a:sym typeface="Symbol" panose="05050102010706020507" pitchFamily="18" charset="2"/>
              </a:rPr>
              <a:t> 1/</a:t>
            </a:r>
            <a:r>
              <a:rPr lang="el-GR" dirty="0" smtClean="0">
                <a:sym typeface="Symbol" panose="05050102010706020507" pitchFamily="18" charset="2"/>
              </a:rPr>
              <a:t>δ</a:t>
            </a:r>
            <a:endParaRPr lang="en-US" dirty="0" smtClean="0">
              <a:sym typeface="Symbol" panose="05050102010706020507" pitchFamily="18" charset="2"/>
            </a:endParaRPr>
          </a:p>
          <a:p>
            <a:pPr lvl="1"/>
            <a:endParaRPr lang="en-US" dirty="0"/>
          </a:p>
        </p:txBody>
      </p:sp>
      <p:pic>
        <p:nvPicPr>
          <p:cNvPr id="2050" name="Picture 2" descr="Beef Steak and Root Vegetable Has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3175" y="-1"/>
            <a:ext cx="2848825" cy="2136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243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Projections for L</a:t>
            </a:r>
            <a:r>
              <a:rPr lang="en-US" baseline="-25000" dirty="0" smtClean="0"/>
              <a:t>2</a:t>
            </a:r>
            <a:r>
              <a:rPr lang="en-US" dirty="0" smtClean="0"/>
              <a:t> Distance in R</a:t>
            </a:r>
            <a:r>
              <a:rPr lang="en-US" baseline="30000" dirty="0" smtClean="0"/>
              <a:t>N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Johnson-</a:t>
            </a:r>
            <a:r>
              <a:rPr lang="en-US" dirty="0" err="1" smtClean="0"/>
              <a:t>Lindenstrauss</a:t>
            </a:r>
            <a:r>
              <a:rPr lang="en-US" dirty="0" smtClean="0"/>
              <a:t> Transform</a:t>
            </a:r>
          </a:p>
          <a:p>
            <a:pPr lvl="1"/>
            <a:r>
              <a:rPr lang="en-US" dirty="0" smtClean="0"/>
              <a:t>Extensions </a:t>
            </a:r>
            <a:r>
              <a:rPr lang="en-US" dirty="0"/>
              <a:t>of Lipschitz mappings into a Hilbert </a:t>
            </a:r>
            <a:r>
              <a:rPr lang="en-US" dirty="0" smtClean="0"/>
              <a:t>space, William Johnson and </a:t>
            </a:r>
            <a:r>
              <a:rPr lang="en-US" dirty="0" err="1" smtClean="0"/>
              <a:t>Joram</a:t>
            </a:r>
            <a:r>
              <a:rPr lang="en-US" dirty="0" smtClean="0"/>
              <a:t> </a:t>
            </a:r>
            <a:r>
              <a:rPr lang="en-US" dirty="0" err="1" smtClean="0"/>
              <a:t>Lindenstrauss</a:t>
            </a:r>
            <a:r>
              <a:rPr lang="en-US" dirty="0" smtClean="0"/>
              <a:t>, 1984</a:t>
            </a:r>
          </a:p>
          <a:p>
            <a:pPr lvl="1"/>
            <a:r>
              <a:rPr lang="en-US" dirty="0" smtClean="0"/>
              <a:t>Pure mathematics  result that crossed over to Computer Science</a:t>
            </a:r>
          </a:p>
          <a:p>
            <a:pPr lvl="1"/>
            <a:endParaRPr lang="en-US" dirty="0"/>
          </a:p>
          <a:p>
            <a:r>
              <a:rPr lang="en-US" dirty="0" smtClean="0"/>
              <a:t>Project from R</a:t>
            </a:r>
            <a:r>
              <a:rPr lang="en-US" baseline="30000" dirty="0" smtClean="0"/>
              <a:t>N</a:t>
            </a:r>
            <a:r>
              <a:rPr lang="en-US" dirty="0" smtClean="0"/>
              <a:t> to a random R</a:t>
            </a:r>
            <a:r>
              <a:rPr lang="en-US" baseline="30000" dirty="0" smtClean="0"/>
              <a:t>K</a:t>
            </a:r>
            <a:r>
              <a:rPr lang="en-US" dirty="0" smtClean="0"/>
              <a:t> dimensional subspace where K is   O(</a:t>
            </a:r>
            <a:r>
              <a:rPr lang="el-GR" dirty="0" smtClean="0"/>
              <a:t>ε</a:t>
            </a:r>
            <a:r>
              <a:rPr lang="en-US" baseline="30000" dirty="0" smtClean="0"/>
              <a:t>-2</a:t>
            </a:r>
            <a:r>
              <a:rPr lang="en-US" dirty="0" smtClean="0"/>
              <a:t> log N) and distances are preserved to a factor of 1+</a:t>
            </a:r>
            <a:r>
              <a:rPr lang="el-GR" dirty="0" smtClean="0"/>
              <a:t>ε</a:t>
            </a:r>
            <a:endParaRPr lang="en-US" dirty="0" smtClean="0"/>
          </a:p>
          <a:p>
            <a:pPr lvl="1"/>
            <a:r>
              <a:rPr lang="en-US" dirty="0" smtClean="0"/>
              <a:t>In practice, K</a:t>
            </a:r>
            <a:r>
              <a:rPr lang="en-US" dirty="0" smtClean="0">
                <a:sym typeface="Symbol" panose="05050102010706020507" pitchFamily="18" charset="2"/>
              </a:rPr>
              <a:t>100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416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064659" cy="4351338"/>
          </a:xfrm>
        </p:spPr>
        <p:txBody>
          <a:bodyPr/>
          <a:lstStyle/>
          <a:p>
            <a:r>
              <a:rPr lang="en-US" dirty="0" smtClean="0"/>
              <a:t>Projection onto a line </a:t>
            </a:r>
          </a:p>
          <a:p>
            <a:r>
              <a:rPr lang="en-US" dirty="0" smtClean="0"/>
              <a:t>Inner Product</a:t>
            </a:r>
          </a:p>
          <a:p>
            <a:r>
              <a:rPr lang="en-US" dirty="0" smtClean="0"/>
              <a:t>If b is a unit vector than a </a:t>
            </a:r>
            <a:r>
              <a:rPr lang="en-US" baseline="30000" dirty="0" smtClean="0"/>
              <a:t>.</a:t>
            </a:r>
            <a:r>
              <a:rPr lang="en-US" dirty="0" smtClean="0"/>
              <a:t> b gives the position of a when projected onto b</a:t>
            </a:r>
          </a:p>
          <a:p>
            <a:r>
              <a:rPr lang="en-US" dirty="0" smtClean="0"/>
              <a:t>Project [4, -1, 3 ] onto [2, 1, 1]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7774" y="2839888"/>
            <a:ext cx="4914900" cy="838200"/>
          </a:xfrm>
          <a:prstGeom prst="rect">
            <a:avLst/>
          </a:prstGeom>
        </p:spPr>
      </p:pic>
      <p:pic>
        <p:nvPicPr>
          <p:cNvPr id="2050" name="Picture 2" descr="Dot Product Of Two Vectors With Properties, Formulas and Examp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649" y="295746"/>
            <a:ext cx="4317151" cy="215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4774" y="4128663"/>
            <a:ext cx="3038475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53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Gaussian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834204" cy="4351338"/>
          </a:xfrm>
        </p:spPr>
        <p:txBody>
          <a:bodyPr/>
          <a:lstStyle/>
          <a:p>
            <a:r>
              <a:rPr lang="en-US" dirty="0" smtClean="0"/>
              <a:t>N(</a:t>
            </a:r>
            <a:r>
              <a:rPr lang="en-US" dirty="0" smtClean="0">
                <a:sym typeface="Symbol" panose="05050102010706020507" pitchFamily="18" charset="2"/>
              </a:rPr>
              <a:t>,</a:t>
            </a:r>
            <a:r>
              <a:rPr lang="en-US" baseline="30000" dirty="0" smtClean="0">
                <a:sym typeface="Symbol" panose="05050102010706020507" pitchFamily="18" charset="2"/>
              </a:rPr>
              <a:t>2</a:t>
            </a:r>
            <a:r>
              <a:rPr lang="en-US" dirty="0" smtClean="0">
                <a:sym typeface="Symbol" panose="05050102010706020507" pitchFamily="18" charset="2"/>
              </a:rPr>
              <a:t>) – Normal distribution with mean </a:t>
            </a:r>
            <a:r>
              <a:rPr lang="en-US" dirty="0">
                <a:sym typeface="Symbol" panose="05050102010706020507" pitchFamily="18" charset="2"/>
              </a:rPr>
              <a:t></a:t>
            </a:r>
            <a:r>
              <a:rPr lang="en-US" dirty="0" smtClean="0">
                <a:sym typeface="Symbol" panose="05050102010706020507" pitchFamily="18" charset="2"/>
              </a:rPr>
              <a:t> and variance </a:t>
            </a:r>
            <a:r>
              <a:rPr lang="en-US" dirty="0">
                <a:sym typeface="Symbol" panose="05050102010706020507" pitchFamily="18" charset="2"/>
              </a:rPr>
              <a:t></a:t>
            </a:r>
            <a:r>
              <a:rPr lang="en-US" baseline="30000" dirty="0" smtClean="0">
                <a:sym typeface="Symbol" panose="05050102010706020507" pitchFamily="18" charset="2"/>
              </a:rPr>
              <a:t>2</a:t>
            </a:r>
          </a:p>
          <a:p>
            <a:r>
              <a:rPr lang="en-US" dirty="0" smtClean="0">
                <a:sym typeface="Symbol" panose="05050102010706020507" pitchFamily="18" charset="2"/>
              </a:rPr>
              <a:t>X</a:t>
            </a:r>
            <a:r>
              <a:rPr lang="en-US" baseline="-25000" dirty="0" smtClean="0">
                <a:sym typeface="Symbol" panose="05050102010706020507" pitchFamily="18" charset="2"/>
              </a:rPr>
              <a:t>1</a:t>
            </a:r>
            <a:r>
              <a:rPr lang="en-US" dirty="0" smtClean="0">
                <a:sym typeface="Symbol" panose="05050102010706020507" pitchFamily="18" charset="2"/>
              </a:rPr>
              <a:t> and X</a:t>
            </a:r>
            <a:r>
              <a:rPr lang="en-US" baseline="-25000" dirty="0" smtClean="0">
                <a:sym typeface="Symbol" panose="05050102010706020507" pitchFamily="18" charset="2"/>
              </a:rPr>
              <a:t>2 </a:t>
            </a:r>
            <a:r>
              <a:rPr lang="en-US" dirty="0" smtClean="0">
                <a:sym typeface="Symbol" panose="05050102010706020507" pitchFamily="18" charset="2"/>
              </a:rPr>
              <a:t>are independent random variables with distribution </a:t>
            </a:r>
            <a:r>
              <a:rPr lang="en-US" dirty="0"/>
              <a:t>N(</a:t>
            </a:r>
            <a:r>
              <a:rPr lang="en-US" dirty="0" smtClean="0">
                <a:sym typeface="Symbol" panose="05050102010706020507" pitchFamily="18" charset="2"/>
              </a:rPr>
              <a:t></a:t>
            </a:r>
            <a:r>
              <a:rPr lang="en-US" baseline="-25000" dirty="0" smtClean="0">
                <a:sym typeface="Symbol" panose="05050102010706020507" pitchFamily="18" charset="2"/>
              </a:rPr>
              <a:t>1</a:t>
            </a:r>
            <a:r>
              <a:rPr lang="en-US" dirty="0" smtClean="0">
                <a:sym typeface="Symbol" panose="05050102010706020507" pitchFamily="18" charset="2"/>
              </a:rPr>
              <a:t>,</a:t>
            </a:r>
            <a:r>
              <a:rPr lang="en-US" baseline="-25000" dirty="0" smtClean="0">
                <a:sym typeface="Symbol" panose="05050102010706020507" pitchFamily="18" charset="2"/>
              </a:rPr>
              <a:t>1</a:t>
            </a:r>
            <a:r>
              <a:rPr lang="en-US" baseline="30000" dirty="0" smtClean="0">
                <a:sym typeface="Symbol" panose="05050102010706020507" pitchFamily="18" charset="2"/>
              </a:rPr>
              <a:t>2</a:t>
            </a:r>
            <a:r>
              <a:rPr lang="en-US" dirty="0">
                <a:sym typeface="Symbol" panose="05050102010706020507" pitchFamily="18" charset="2"/>
              </a:rPr>
              <a:t>) </a:t>
            </a:r>
            <a:r>
              <a:rPr lang="en-US" dirty="0" smtClean="0">
                <a:sym typeface="Symbol" panose="05050102010706020507" pitchFamily="18" charset="2"/>
              </a:rPr>
              <a:t>and </a:t>
            </a:r>
            <a:r>
              <a:rPr lang="en-US" dirty="0" smtClean="0"/>
              <a:t>N</a:t>
            </a:r>
            <a:r>
              <a:rPr lang="en-US" dirty="0"/>
              <a:t>(</a:t>
            </a:r>
            <a:r>
              <a:rPr lang="en-US" dirty="0" smtClean="0">
                <a:sym typeface="Symbol" panose="05050102010706020507" pitchFamily="18" charset="2"/>
              </a:rPr>
              <a:t></a:t>
            </a:r>
            <a:r>
              <a:rPr lang="en-US" baseline="-25000" dirty="0" smtClean="0">
                <a:sym typeface="Symbol" panose="05050102010706020507" pitchFamily="18" charset="2"/>
              </a:rPr>
              <a:t>2</a:t>
            </a:r>
            <a:r>
              <a:rPr lang="en-US" dirty="0" smtClean="0">
                <a:sym typeface="Symbol" panose="05050102010706020507" pitchFamily="18" charset="2"/>
              </a:rPr>
              <a:t>,</a:t>
            </a:r>
            <a:r>
              <a:rPr lang="en-US" baseline="-25000" dirty="0" smtClean="0">
                <a:sym typeface="Symbol" panose="05050102010706020507" pitchFamily="18" charset="2"/>
              </a:rPr>
              <a:t>2</a:t>
            </a:r>
            <a:r>
              <a:rPr lang="en-US" baseline="30000" dirty="0" smtClean="0">
                <a:sym typeface="Symbol" panose="05050102010706020507" pitchFamily="18" charset="2"/>
              </a:rPr>
              <a:t>2</a:t>
            </a:r>
            <a:r>
              <a:rPr lang="en-US" dirty="0">
                <a:sym typeface="Symbol" panose="05050102010706020507" pitchFamily="18" charset="2"/>
              </a:rPr>
              <a:t>) </a:t>
            </a:r>
            <a:r>
              <a:rPr lang="en-US" dirty="0" smtClean="0">
                <a:sym typeface="Symbol" panose="05050102010706020507" pitchFamily="18" charset="2"/>
              </a:rPr>
              <a:t>then X</a:t>
            </a:r>
            <a:r>
              <a:rPr lang="en-US" baseline="-25000" dirty="0" smtClean="0">
                <a:sym typeface="Symbol" panose="05050102010706020507" pitchFamily="18" charset="2"/>
              </a:rPr>
              <a:t>1</a:t>
            </a:r>
            <a:r>
              <a:rPr lang="en-US" dirty="0" smtClean="0">
                <a:sym typeface="Symbol" panose="05050102010706020507" pitchFamily="18" charset="2"/>
              </a:rPr>
              <a:t> + X</a:t>
            </a:r>
            <a:r>
              <a:rPr lang="en-US" baseline="-25000" dirty="0" smtClean="0">
                <a:sym typeface="Symbol" panose="05050102010706020507" pitchFamily="18" charset="2"/>
              </a:rPr>
              <a:t>2</a:t>
            </a:r>
            <a:r>
              <a:rPr lang="en-US" dirty="0" smtClean="0">
                <a:sym typeface="Symbol" panose="05050102010706020507" pitchFamily="18" charset="2"/>
              </a:rPr>
              <a:t> has distribution </a:t>
            </a:r>
            <a:r>
              <a:rPr lang="en-US" dirty="0"/>
              <a:t>N(</a:t>
            </a:r>
            <a:r>
              <a:rPr lang="en-US" dirty="0" smtClean="0">
                <a:sym typeface="Symbol" panose="05050102010706020507" pitchFamily="18" charset="2"/>
              </a:rPr>
              <a:t></a:t>
            </a:r>
            <a:r>
              <a:rPr lang="en-US" baseline="-25000" dirty="0" smtClean="0">
                <a:sym typeface="Symbol" panose="05050102010706020507" pitchFamily="18" charset="2"/>
              </a:rPr>
              <a:t>1</a:t>
            </a:r>
            <a:r>
              <a:rPr lang="en-US" dirty="0" smtClean="0">
                <a:sym typeface="Symbol" panose="05050102010706020507" pitchFamily="18" charset="2"/>
              </a:rPr>
              <a:t>+ </a:t>
            </a:r>
            <a:r>
              <a:rPr lang="en-US" dirty="0">
                <a:sym typeface="Symbol" panose="05050102010706020507" pitchFamily="18" charset="2"/>
              </a:rPr>
              <a:t></a:t>
            </a:r>
            <a:r>
              <a:rPr lang="en-US" baseline="-25000" dirty="0">
                <a:sym typeface="Symbol" panose="05050102010706020507" pitchFamily="18" charset="2"/>
              </a:rPr>
              <a:t>2</a:t>
            </a:r>
            <a:r>
              <a:rPr lang="en-US" dirty="0" smtClean="0">
                <a:sym typeface="Symbol" panose="05050102010706020507" pitchFamily="18" charset="2"/>
              </a:rPr>
              <a:t>,</a:t>
            </a:r>
            <a:r>
              <a:rPr lang="en-US" baseline="-25000" dirty="0" smtClean="0">
                <a:sym typeface="Symbol" panose="05050102010706020507" pitchFamily="18" charset="2"/>
              </a:rPr>
              <a:t>1</a:t>
            </a:r>
            <a:r>
              <a:rPr lang="en-US" baseline="30000" dirty="0" smtClean="0">
                <a:sym typeface="Symbol" panose="05050102010706020507" pitchFamily="18" charset="2"/>
              </a:rPr>
              <a:t>2</a:t>
            </a:r>
            <a:r>
              <a:rPr lang="en-US" dirty="0" smtClean="0">
                <a:sym typeface="Symbol" panose="05050102010706020507" pitchFamily="18" charset="2"/>
              </a:rPr>
              <a:t>+</a:t>
            </a:r>
            <a:r>
              <a:rPr lang="en-US" dirty="0">
                <a:sym typeface="Symbol" panose="05050102010706020507" pitchFamily="18" charset="2"/>
              </a:rPr>
              <a:t> </a:t>
            </a:r>
            <a:r>
              <a:rPr lang="en-US" baseline="-25000" dirty="0">
                <a:sym typeface="Symbol" panose="05050102010706020507" pitchFamily="18" charset="2"/>
              </a:rPr>
              <a:t>2</a:t>
            </a:r>
            <a:r>
              <a:rPr lang="en-US" baseline="30000" dirty="0">
                <a:sym typeface="Symbol" panose="05050102010706020507" pitchFamily="18" charset="2"/>
              </a:rPr>
              <a:t>2</a:t>
            </a:r>
            <a:r>
              <a:rPr lang="en-US" dirty="0" smtClean="0">
                <a:sym typeface="Symbol" panose="05050102010706020507" pitchFamily="18" charset="2"/>
              </a:rPr>
              <a:t>) </a:t>
            </a:r>
            <a:endParaRPr lang="en-US" dirty="0"/>
          </a:p>
          <a:p>
            <a:endParaRPr lang="en-US" dirty="0"/>
          </a:p>
        </p:txBody>
      </p:sp>
      <p:pic>
        <p:nvPicPr>
          <p:cNvPr id="3074" name="Picture 2" descr="Normal distribution - Analytica Wik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332" y="0"/>
            <a:ext cx="3971925" cy="229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6946" y="2365689"/>
            <a:ext cx="2924175" cy="895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1575" y="3360689"/>
            <a:ext cx="1952625" cy="9685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6946" y="3668767"/>
            <a:ext cx="1676400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664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Aside: Generating Gaussians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67536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Box-Muller methods generates a pair of independent Gaussian RVs from two random points from [0,1)</a:t>
            </a:r>
          </a:p>
          <a:p>
            <a:r>
              <a:rPr lang="en-US" dirty="0" smtClean="0"/>
              <a:t>Mapping of unit square to independent Gaussians</a:t>
            </a:r>
          </a:p>
          <a:p>
            <a:r>
              <a:rPr lang="en-US" dirty="0" smtClean="0"/>
              <a:t>Many languages have a Gaussian generator (</a:t>
            </a:r>
            <a:r>
              <a:rPr lang="en-US" dirty="0" err="1" smtClean="0"/>
              <a:t>Matlab</a:t>
            </a:r>
            <a:r>
              <a:rPr lang="en-US" dirty="0" smtClean="0"/>
              <a:t>, Python,  Java)</a:t>
            </a:r>
          </a:p>
          <a:p>
            <a:r>
              <a:rPr lang="en-US" dirty="0" smtClean="0"/>
              <a:t>Web sites will generate them for you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7960" y="2795964"/>
            <a:ext cx="5895975" cy="271462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4098" name="Picture 2" descr="Carl Friedrich Gauss - Wikip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3423" y="178878"/>
            <a:ext cx="1620512" cy="206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7007382" y="3449370"/>
            <a:ext cx="3648547" cy="12674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2317" y="3424613"/>
            <a:ext cx="2324100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9359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30131</TotalTime>
  <Words>1489</Words>
  <Application>Microsoft Office PowerPoint</Application>
  <PresentationFormat>Widescreen</PresentationFormat>
  <Paragraphs>166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Courier New</vt:lpstr>
      <vt:lpstr>Symbol</vt:lpstr>
      <vt:lpstr>Office Theme</vt:lpstr>
      <vt:lpstr>CSEP 521: Dimension Reduction</vt:lpstr>
      <vt:lpstr>Announcements</vt:lpstr>
      <vt:lpstr>Dimension Reduction</vt:lpstr>
      <vt:lpstr>Warmup for dimension reduction for Rn</vt:lpstr>
      <vt:lpstr>Of course this is going to be hashing</vt:lpstr>
      <vt:lpstr>Random Projections for L2 Distance in RN</vt:lpstr>
      <vt:lpstr>Projections</vt:lpstr>
      <vt:lpstr>Gaussian Distribution</vt:lpstr>
      <vt:lpstr>Aside: Generating Gaussians</vt:lpstr>
      <vt:lpstr>Random Projection</vt:lpstr>
      <vt:lpstr>Unbiased Estimator of Squared L2 Distance</vt:lpstr>
      <vt:lpstr>Cont.</vt:lpstr>
      <vt:lpstr>Independent Trials</vt:lpstr>
      <vt:lpstr>Johnson-Lindenstrauss Transform</vt:lpstr>
      <vt:lpstr>Simplification</vt:lpstr>
      <vt:lpstr>Applications</vt:lpstr>
      <vt:lpstr>Range queries</vt:lpstr>
      <vt:lpstr>k-means clustering</vt:lpstr>
      <vt:lpstr>PowerPoint Presentation</vt:lpstr>
      <vt:lpstr>Higher dimensional clustering</vt:lpstr>
      <vt:lpstr>Lloyd’s Algorithm  (Stuart Lloyd,  Bell Labs, 1957)</vt:lpstr>
      <vt:lpstr>Lloyd’s Algorithm</vt:lpstr>
    </vt:vector>
  </TitlesOfParts>
  <Company>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CSEP 521 Applied Algorithms</dc:title>
  <dc:creator>Richard Anderson</dc:creator>
  <cp:lastModifiedBy>Richard Anderson</cp:lastModifiedBy>
  <cp:revision>524</cp:revision>
  <dcterms:created xsi:type="dcterms:W3CDTF">2020-12-29T19:18:38Z</dcterms:created>
  <dcterms:modified xsi:type="dcterms:W3CDTF">2021-03-03T01:25:27Z</dcterms:modified>
</cp:coreProperties>
</file>