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30" r:id="rId4"/>
    <p:sldId id="325" r:id="rId5"/>
    <p:sldId id="326" r:id="rId6"/>
    <p:sldId id="327" r:id="rId7"/>
    <p:sldId id="338" r:id="rId8"/>
    <p:sldId id="328" r:id="rId9"/>
    <p:sldId id="329" r:id="rId10"/>
    <p:sldId id="290" r:id="rId11"/>
    <p:sldId id="331" r:id="rId12"/>
    <p:sldId id="333" r:id="rId13"/>
    <p:sldId id="334" r:id="rId14"/>
    <p:sldId id="335" r:id="rId15"/>
    <p:sldId id="332" r:id="rId16"/>
    <p:sldId id="336" r:id="rId17"/>
    <p:sldId id="337" r:id="rId18"/>
    <p:sldId id="339" r:id="rId19"/>
    <p:sldId id="340" r:id="rId20"/>
    <p:sldId id="341" r:id="rId21"/>
    <p:sldId id="34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86366"/>
            <a:ext cx="1119008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15 – Nearest neighbors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7827" y="2473966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Anderson,    February 23, 2021</a:t>
            </a:r>
            <a:endParaRPr lang="en-US" sz="2000" dirty="0"/>
          </a:p>
        </p:txBody>
      </p:sp>
      <p:pic>
        <p:nvPicPr>
          <p:cNvPr id="1026" name="Picture 2" descr="Image result for ha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821" y="3951348"/>
            <a:ext cx="2076179" cy="290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rned Beef Has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29615"/>
            <a:ext cx="2018923" cy="302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dimensional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data sets are high dimensional</a:t>
            </a:r>
          </a:p>
          <a:p>
            <a:pPr lvl="1"/>
            <a:r>
              <a:rPr lang="en-US" dirty="0" smtClean="0"/>
              <a:t>High dimension can mean a mathematical space,  such as R</a:t>
            </a:r>
            <a:r>
              <a:rPr lang="en-US" baseline="30000" dirty="0" smtClean="0"/>
              <a:t>d</a:t>
            </a:r>
            <a:r>
              <a:rPr lang="en-US" dirty="0" smtClean="0"/>
              <a:t>,  or a structure, such as bag-of-words representation of documents</a:t>
            </a:r>
          </a:p>
          <a:p>
            <a:r>
              <a:rPr lang="en-US" dirty="0" smtClean="0"/>
              <a:t>Large scale data sets – Billions of photographs,  web documents, sequences</a:t>
            </a:r>
          </a:p>
          <a:p>
            <a:endParaRPr lang="en-US" dirty="0"/>
          </a:p>
          <a:p>
            <a:r>
              <a:rPr lang="en-US" dirty="0" smtClean="0"/>
              <a:t>Tree based algorithms break down for high dimensions</a:t>
            </a:r>
          </a:p>
          <a:p>
            <a:pPr lvl="1"/>
            <a:r>
              <a:rPr lang="en-US" dirty="0" smtClean="0"/>
              <a:t>Number of points in a ball of radius B increases exponentially with dimension</a:t>
            </a:r>
          </a:p>
          <a:p>
            <a:pPr lvl="1"/>
            <a:r>
              <a:rPr lang="en-US" dirty="0" smtClean="0"/>
              <a:t>Processing dimensions is expensive</a:t>
            </a:r>
          </a:p>
          <a:p>
            <a:r>
              <a:rPr lang="en-US" dirty="0" smtClean="0"/>
              <a:t>Idea – dimension reduction techniques</a:t>
            </a:r>
          </a:p>
          <a:p>
            <a:pPr lvl="1"/>
            <a:r>
              <a:rPr lang="en-US" dirty="0" smtClean="0"/>
              <a:t>Is it possible to reduced N-dimensional data to K-dimensional data,  K &lt;&lt; N,  that approximately preserves distances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databases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Large collections of text documents</a:t>
            </a:r>
          </a:p>
          <a:p>
            <a:r>
              <a:rPr lang="en-US" dirty="0" smtClean="0"/>
              <a:t>Applications such as similarity search,  plagiarism detection, classification</a:t>
            </a:r>
          </a:p>
          <a:p>
            <a:r>
              <a:rPr lang="en-US" dirty="0" smtClean="0"/>
              <a:t>Distance metrics vs. similarity measures</a:t>
            </a:r>
          </a:p>
          <a:p>
            <a:pPr lvl="1"/>
            <a:r>
              <a:rPr lang="en-US" dirty="0" smtClean="0"/>
              <a:t>Similarity measure a function where a high value is a more similar documents</a:t>
            </a:r>
          </a:p>
          <a:p>
            <a:r>
              <a:rPr lang="en-US" dirty="0" smtClean="0"/>
              <a:t>Representation – strings, token streams, bags of words</a:t>
            </a:r>
            <a:endParaRPr lang="en-US" dirty="0"/>
          </a:p>
        </p:txBody>
      </p:sp>
      <p:pic>
        <p:nvPicPr>
          <p:cNvPr id="1026" name="Picture 2" descr="Image result for loram ips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945" y="76773"/>
            <a:ext cx="3767903" cy="23549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1730" y="3172737"/>
            <a:ext cx="2969475" cy="2579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8" name="Picture 4" descr="Image result for illuminated manuscrip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898" y="2720064"/>
            <a:ext cx="1875200" cy="391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16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Text strings</a:t>
            </a:r>
          </a:p>
          <a:p>
            <a:pPr lvl="1"/>
            <a:r>
              <a:rPr lang="en-US" dirty="0" smtClean="0"/>
              <a:t>Edit distance as a similarity measure</a:t>
            </a:r>
          </a:p>
          <a:p>
            <a:r>
              <a:rPr lang="en-US" dirty="0" smtClean="0"/>
              <a:t>Token streams</a:t>
            </a:r>
          </a:p>
          <a:p>
            <a:pPr lvl="1"/>
            <a:r>
              <a:rPr lang="en-US" dirty="0" smtClean="0"/>
              <a:t>Simplify words and remove punctuation or markup</a:t>
            </a:r>
          </a:p>
          <a:p>
            <a:r>
              <a:rPr lang="en-US" dirty="0" smtClean="0"/>
              <a:t>Bag of words</a:t>
            </a:r>
          </a:p>
          <a:p>
            <a:pPr lvl="1"/>
            <a:r>
              <a:rPr lang="en-US" dirty="0" smtClean="0"/>
              <a:t>Represent the words as a set or a multiset</a:t>
            </a:r>
          </a:p>
          <a:p>
            <a:pPr lvl="1"/>
            <a:r>
              <a:rPr lang="en-US" dirty="0" smtClean="0"/>
              <a:t>Sparse representation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55533" y="2154634"/>
            <a:ext cx="5504507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228600"/>
            <a:r>
              <a:rPr lang="en-US" dirty="0" smtClean="0"/>
              <a:t>Homework</a:t>
            </a:r>
          </a:p>
          <a:p>
            <a:pPr defTabSz="228600"/>
            <a:r>
              <a:rPr lang="en-US" dirty="0" smtClean="0"/>
              <a:t>	Similarity of articles from news groups</a:t>
            </a:r>
          </a:p>
          <a:p>
            <a:pPr defTabSz="228600"/>
            <a:r>
              <a:rPr lang="en-US" dirty="0"/>
              <a:t>	</a:t>
            </a:r>
            <a:r>
              <a:rPr lang="en-US" dirty="0" smtClean="0"/>
              <a:t>Sample of 50 articles each from 20 groups</a:t>
            </a:r>
          </a:p>
          <a:p>
            <a:pPr defTabSz="228600"/>
            <a:endParaRPr lang="en-US" dirty="0" smtClean="0"/>
          </a:p>
          <a:p>
            <a:pPr defTabSz="228600"/>
            <a:r>
              <a:rPr lang="en-US" dirty="0"/>
              <a:t>	</a:t>
            </a:r>
            <a:r>
              <a:rPr lang="en-US" dirty="0" smtClean="0"/>
              <a:t>data50.csv			Bag of bag of words</a:t>
            </a:r>
          </a:p>
          <a:p>
            <a:pPr defTabSz="228600"/>
            <a:r>
              <a:rPr lang="en-US" dirty="0"/>
              <a:t> </a:t>
            </a:r>
            <a:r>
              <a:rPr lang="en-US" dirty="0" smtClean="0"/>
              <a:t>    labels.csv				Association of articles to groups</a:t>
            </a:r>
          </a:p>
          <a:p>
            <a:pPr defTabSz="228600"/>
            <a:r>
              <a:rPr lang="en-US" dirty="0"/>
              <a:t> </a:t>
            </a:r>
            <a:r>
              <a:rPr lang="en-US" dirty="0" smtClean="0"/>
              <a:t>    groups.csv			Names of groups</a:t>
            </a:r>
          </a:p>
          <a:p>
            <a:pPr defTabSz="228600"/>
            <a:endParaRPr lang="en-US" dirty="0"/>
          </a:p>
          <a:p>
            <a:pPr defTabSz="228600"/>
            <a:r>
              <a:rPr lang="en-US" dirty="0" smtClean="0"/>
              <a:t>data50.csv</a:t>
            </a:r>
          </a:p>
          <a:p>
            <a:pPr defTabSz="228600"/>
            <a:r>
              <a:rPr lang="en-US" dirty="0"/>
              <a:t>	</a:t>
            </a:r>
            <a:r>
              <a:rPr lang="en-US" dirty="0" smtClean="0"/>
              <a:t>article id,  word id, multiplicity</a:t>
            </a:r>
          </a:p>
          <a:p>
            <a:pPr defTabSz="228600"/>
            <a:endParaRPr lang="en-US" dirty="0"/>
          </a:p>
          <a:p>
            <a:pPr defTabSz="228600"/>
            <a:r>
              <a:rPr lang="en-US" dirty="0" smtClean="0"/>
              <a:t>Words have been replaced by integers into another (missing) table, so the data is not readable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161" y="1927398"/>
            <a:ext cx="3429000" cy="12287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668285" y="240254"/>
            <a:ext cx="1991762" cy="204121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68285" y="1013988"/>
            <a:ext cx="1991762" cy="19646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94210" y="471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90539" y="23714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757189"/>
            <a:ext cx="9540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X be the characteristic vector for A where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is the multiplicity of item j </a:t>
            </a:r>
          </a:p>
          <a:p>
            <a:r>
              <a:rPr lang="en-US" sz="2400" dirty="0" smtClean="0"/>
              <a:t>and Y be </a:t>
            </a:r>
            <a:r>
              <a:rPr lang="en-US" sz="2400" dirty="0"/>
              <a:t>the </a:t>
            </a:r>
            <a:r>
              <a:rPr lang="en-US" sz="2400" dirty="0" smtClean="0"/>
              <a:t>characteristic </a:t>
            </a:r>
            <a:r>
              <a:rPr lang="en-US" sz="2400" dirty="0"/>
              <a:t>vector for </a:t>
            </a:r>
            <a:r>
              <a:rPr lang="en-US" sz="2400" dirty="0" smtClean="0"/>
              <a:t>B where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is the multiplicity of item </a:t>
            </a:r>
            <a:r>
              <a:rPr lang="en-US" sz="2400" dirty="0" smtClean="0"/>
              <a:t>j. 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913" y="4855291"/>
            <a:ext cx="4129559" cy="10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460" y="6156357"/>
            <a:ext cx="628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in programming assignment – but not a focus of the lecture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460" y="5115209"/>
            <a:ext cx="9070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is the characteristic vector for A where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is the multiplicity of item j </a:t>
            </a:r>
          </a:p>
          <a:p>
            <a:r>
              <a:rPr lang="en-US" sz="2400" dirty="0" smtClean="0"/>
              <a:t>Y is the characteristic </a:t>
            </a:r>
            <a:r>
              <a:rPr lang="en-US" sz="2400" dirty="0"/>
              <a:t>vector for </a:t>
            </a:r>
            <a:r>
              <a:rPr lang="en-US" sz="2400" dirty="0" smtClean="0"/>
              <a:t>B where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is the multiplicity of item </a:t>
            </a:r>
            <a:r>
              <a:rPr lang="en-US" sz="2400" dirty="0" smtClean="0"/>
              <a:t>j.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511" y="2532141"/>
            <a:ext cx="40862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7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AltaVista search engine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Avoid returning (near) duplicate items in search results</a:t>
            </a:r>
          </a:p>
          <a:p>
            <a:r>
              <a:rPr lang="en-US" dirty="0" smtClean="0"/>
              <a:t>Can fingerprinting techniques apply?</a:t>
            </a:r>
          </a:p>
          <a:p>
            <a:pPr lvl="1"/>
            <a:r>
              <a:rPr lang="en-US" dirty="0" smtClean="0"/>
              <a:t>Fingerprinting is usually applied to detect or amplify small changes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ltavista search en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310" cy="365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176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Tokenize document</a:t>
            </a:r>
          </a:p>
          <a:p>
            <a:r>
              <a:rPr lang="en-US" dirty="0" smtClean="0"/>
              <a:t>Break document into shards</a:t>
            </a:r>
          </a:p>
          <a:p>
            <a:r>
              <a:rPr lang="en-US" dirty="0" smtClean="0"/>
              <a:t>Hash each shard into a domain of size 2</a:t>
            </a:r>
            <a:r>
              <a:rPr lang="en-US" baseline="30000" dirty="0" smtClean="0"/>
              <a:t>64 </a:t>
            </a:r>
            <a:r>
              <a:rPr lang="en-US" dirty="0" smtClean="0"/>
              <a:t> (unsigned long)</a:t>
            </a:r>
          </a:p>
          <a:p>
            <a:r>
              <a:rPr lang="en-US" dirty="0" smtClean="0"/>
              <a:t>Treat as a bag of words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Jaccard</a:t>
            </a:r>
            <a:r>
              <a:rPr lang="en-US" dirty="0" smtClean="0"/>
              <a:t> Similarity measure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4760" y="1375649"/>
            <a:ext cx="4996817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far out in the uncharted backwaters of the </a:t>
            </a:r>
          </a:p>
          <a:p>
            <a:r>
              <a:rPr lang="en-US" dirty="0" smtClean="0"/>
              <a:t>unfashionable end of the western spiral arm of the </a:t>
            </a:r>
          </a:p>
          <a:p>
            <a:r>
              <a:rPr lang="en-US" dirty="0" smtClean="0"/>
              <a:t>galaxy lies a small </a:t>
            </a:r>
            <a:r>
              <a:rPr lang="en-US" dirty="0" err="1" smtClean="0"/>
              <a:t>unregarded</a:t>
            </a:r>
            <a:r>
              <a:rPr lang="en-US" dirty="0" smtClean="0"/>
              <a:t> yellow sun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far out in the uncharted</a:t>
            </a:r>
          </a:p>
          <a:p>
            <a:pPr marL="342900" indent="-342900">
              <a:buAutoNum type="arabicPeriod"/>
            </a:pPr>
            <a:r>
              <a:rPr lang="en-US" dirty="0" smtClean="0"/>
              <a:t>out in the uncharted backwaters  </a:t>
            </a:r>
          </a:p>
          <a:p>
            <a:pPr marL="342900" indent="-342900">
              <a:buAutoNum type="arabicPeriod"/>
            </a:pPr>
            <a:r>
              <a:rPr lang="en-US" dirty="0" smtClean="0"/>
              <a:t>in the uncharted backwaters of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uncharted backwaters of the</a:t>
            </a:r>
          </a:p>
          <a:p>
            <a:pPr marL="342900" indent="-342900">
              <a:buAutoNum type="arabicPeriod"/>
            </a:pPr>
            <a:r>
              <a:rPr lang="en-US" dirty="0" smtClean="0"/>
              <a:t>uncharted backwaters of the unfashionable</a:t>
            </a:r>
          </a:p>
          <a:p>
            <a:pPr marL="342900" indent="-342900">
              <a:buAutoNum type="arabicPeriod"/>
            </a:pPr>
            <a:r>
              <a:rPr lang="en-US" dirty="0" smtClean="0"/>
              <a:t>backwaters of the unfashionable end</a:t>
            </a:r>
          </a:p>
          <a:p>
            <a:pPr marL="342900" indent="-342900">
              <a:buAutoNum type="arabicPeriod"/>
            </a:pPr>
            <a:r>
              <a:rPr lang="en-US" dirty="0" smtClean="0"/>
              <a:t>of the unfashionable end of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unfashionable end of the</a:t>
            </a:r>
          </a:p>
          <a:p>
            <a:pPr marL="342900" indent="-342900">
              <a:buAutoNum type="arabicPeriod"/>
            </a:pPr>
            <a:r>
              <a:rPr lang="en-US" dirty="0" smtClean="0"/>
              <a:t>unfashionable end of the western</a:t>
            </a:r>
          </a:p>
          <a:p>
            <a:pPr marL="342900" indent="-342900">
              <a:buAutoNum type="arabicPeriod"/>
            </a:pPr>
            <a:r>
              <a:rPr lang="en-US" dirty="0" smtClean="0"/>
              <a:t>end of the western spiral</a:t>
            </a:r>
          </a:p>
          <a:p>
            <a:pPr marL="342900" indent="-342900">
              <a:buAutoNum type="arabicPeriod"/>
            </a:pPr>
            <a:r>
              <a:rPr lang="en-US" dirty="0" smtClean="0"/>
              <a:t>of the western spiral arm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western spiral arm of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8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 – Rabin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n-bit message m</a:t>
            </a:r>
            <a:r>
              <a:rPr lang="en-US" baseline="-25000" dirty="0" smtClean="0"/>
              <a:t>0</a:t>
            </a:r>
            <a:r>
              <a:rPr lang="en-US" dirty="0" smtClean="0"/>
              <a:t> , . . . ,m</a:t>
            </a:r>
            <a:r>
              <a:rPr lang="en-US" baseline="-25000" dirty="0" smtClean="0"/>
              <a:t>n-1</a:t>
            </a:r>
            <a:r>
              <a:rPr lang="en-US" dirty="0" smtClean="0"/>
              <a:t> viewed as polynomial over Z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f(x) = m</a:t>
            </a:r>
            <a:r>
              <a:rPr lang="en-US" baseline="-25000" dirty="0" smtClean="0"/>
              <a:t>0</a:t>
            </a:r>
            <a:r>
              <a:rPr lang="en-US" dirty="0" smtClean="0"/>
              <a:t> + m</a:t>
            </a:r>
            <a:r>
              <a:rPr lang="en-US" baseline="-25000" dirty="0" smtClean="0"/>
              <a:t>1</a:t>
            </a:r>
            <a:r>
              <a:rPr lang="en-US" dirty="0" smtClean="0"/>
              <a:t>x + m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. . . + m</a:t>
            </a:r>
            <a:r>
              <a:rPr lang="en-US" baseline="-25000" dirty="0" smtClean="0"/>
              <a:t>n-1</a:t>
            </a:r>
            <a:r>
              <a:rPr lang="en-US" dirty="0" smtClean="0"/>
              <a:t> x</a:t>
            </a:r>
            <a:r>
              <a:rPr lang="en-US" baseline="30000" dirty="0" smtClean="0"/>
              <a:t>n-1</a:t>
            </a:r>
          </a:p>
          <a:p>
            <a:r>
              <a:rPr lang="en-US" dirty="0" smtClean="0"/>
              <a:t>Pick a random irreducible polynomial p(x) of degree k (k = 64) and the fingerprint is f(x) mod p(x) </a:t>
            </a:r>
          </a:p>
          <a:p>
            <a:r>
              <a:rPr lang="en-US" dirty="0" smtClean="0"/>
              <a:t>Suitable for domain of size 2</a:t>
            </a:r>
            <a:r>
              <a:rPr lang="en-US" baseline="30000" dirty="0" smtClean="0"/>
              <a:t>k</a:t>
            </a:r>
          </a:p>
          <a:p>
            <a:r>
              <a:rPr lang="en-US" dirty="0" smtClean="0"/>
              <a:t>Efficient implementation with bit operations including shifts</a:t>
            </a:r>
          </a:p>
          <a:p>
            <a:r>
              <a:rPr lang="en-US" dirty="0" smtClean="0"/>
              <a:t>Rolling hash that can reuse computation from shard</a:t>
            </a:r>
          </a:p>
          <a:p>
            <a:r>
              <a:rPr lang="en-US" dirty="0" smtClean="0"/>
              <a:t>Cool algebra for math majors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64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document pairs that have high similarity by doing pairwise comparison</a:t>
            </a:r>
          </a:p>
          <a:p>
            <a:r>
              <a:rPr lang="en-US" dirty="0" smtClean="0"/>
              <a:t>Precompute hashes of shards – n shards for document of n tokens</a:t>
            </a:r>
          </a:p>
          <a:p>
            <a:r>
              <a:rPr lang="en-US" dirty="0" smtClean="0"/>
              <a:t>Cost of comparison is O(n)</a:t>
            </a:r>
          </a:p>
          <a:p>
            <a:endParaRPr lang="en-US" dirty="0"/>
          </a:p>
          <a:p>
            <a:r>
              <a:rPr lang="en-US" dirty="0" smtClean="0"/>
              <a:t>How to improve this:  reduce the amount of information stored per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26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is the domain.  In this case, the hash of the shards,  [0 . . . 2</a:t>
            </a:r>
            <a:r>
              <a:rPr lang="en-US" baseline="30000" dirty="0" smtClean="0"/>
              <a:t>64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Choose a random permutation </a:t>
            </a:r>
            <a:r>
              <a:rPr lang="en-US" dirty="0" smtClean="0">
                <a:sym typeface="Symbol" panose="05050102010706020507" pitchFamily="18" charset="2"/>
              </a:rPr>
              <a:t> on U</a:t>
            </a:r>
            <a:endParaRPr lang="en-US" dirty="0" smtClean="0"/>
          </a:p>
          <a:p>
            <a:r>
              <a:rPr lang="en-US" dirty="0" smtClean="0"/>
              <a:t>Let A </a:t>
            </a:r>
            <a:r>
              <a:rPr lang="en-US" dirty="0" smtClean="0">
                <a:sym typeface="Symbol" panose="05050102010706020507" pitchFamily="18" charset="2"/>
              </a:rPr>
              <a:t> U</a:t>
            </a:r>
          </a:p>
          <a:p>
            <a:r>
              <a:rPr lang="en-US" dirty="0" err="1" smtClean="0">
                <a:sym typeface="Symbol" panose="05050102010706020507" pitchFamily="18" charset="2"/>
              </a:rPr>
              <a:t>MinHash</a:t>
            </a:r>
            <a:r>
              <a:rPr lang="en-US" dirty="0" smtClean="0">
                <a:sym typeface="Symbol" panose="05050102010706020507" pitchFamily="18" charset="2"/>
              </a:rPr>
              <a:t>(A) = </a:t>
            </a:r>
            <a:r>
              <a:rPr lang="en-US" dirty="0" err="1" smtClean="0">
                <a:sym typeface="Symbol" panose="05050102010706020507" pitchFamily="18" charset="2"/>
              </a:rPr>
              <a:t>argmin</a:t>
            </a:r>
            <a:r>
              <a:rPr lang="en-US" baseline="-25000" dirty="0" err="1" smtClean="0">
                <a:sym typeface="Symbol" panose="05050102010706020507" pitchFamily="18" charset="2"/>
              </a:rPr>
              <a:t>xA</a:t>
            </a:r>
            <a:r>
              <a:rPr lang="en-US" baseline="-25000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(x)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MinHash</a:t>
            </a:r>
            <a:r>
              <a:rPr lang="en-US" dirty="0" smtClean="0">
                <a:sym typeface="Symbol" panose="05050102010706020507" pitchFamily="18" charset="2"/>
              </a:rPr>
              <a:t> is the smallest element of A under the random permutation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8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8 available</a:t>
            </a:r>
          </a:p>
          <a:p>
            <a:r>
              <a:rPr lang="en-US" dirty="0" smtClean="0"/>
              <a:t>HW 9 will be due March 11</a:t>
            </a:r>
          </a:p>
          <a:p>
            <a:r>
              <a:rPr lang="en-US" dirty="0" smtClean="0"/>
              <a:t>All work should be turned in by March 18 </a:t>
            </a:r>
          </a:p>
          <a:p>
            <a:r>
              <a:rPr lang="en-US" dirty="0" smtClean="0"/>
              <a:t>Grading based on top 8 of 9 assignments</a:t>
            </a:r>
          </a:p>
          <a:p>
            <a:r>
              <a:rPr lang="en-US" dirty="0" smtClean="0"/>
              <a:t>Late days will be computed at end of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16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amazing result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68285" y="240254"/>
            <a:ext cx="1991762" cy="204121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68285" y="1013988"/>
            <a:ext cx="1991762" cy="196460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94210" y="471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90539" y="23714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97093" y="67262"/>
            <a:ext cx="2697933" cy="30843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50569" y="273017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64" y="4283852"/>
            <a:ext cx="10871923" cy="113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62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MinHash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document pairs where </a:t>
            </a:r>
            <a:r>
              <a:rPr lang="en-US" dirty="0" err="1" smtClean="0"/>
              <a:t>Jaccard</a:t>
            </a:r>
            <a:r>
              <a:rPr lang="en-US" dirty="0" smtClean="0"/>
              <a:t>(A,B) ≥  0.95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MinHash</a:t>
            </a:r>
            <a:r>
              <a:rPr lang="en-US" dirty="0" smtClean="0"/>
              <a:t> with k independent permutations</a:t>
            </a:r>
          </a:p>
          <a:p>
            <a:r>
              <a:rPr lang="en-US" dirty="0" smtClean="0"/>
              <a:t>Number of times </a:t>
            </a:r>
            <a:r>
              <a:rPr lang="en-US" dirty="0" err="1" smtClean="0"/>
              <a:t>MinHash</a:t>
            </a:r>
            <a:r>
              <a:rPr lang="en-US" dirty="0" smtClean="0"/>
              <a:t>(A) = </a:t>
            </a:r>
            <a:r>
              <a:rPr lang="en-US" dirty="0" err="1" smtClean="0"/>
              <a:t>MinHash</a:t>
            </a:r>
            <a:r>
              <a:rPr lang="en-US" dirty="0" smtClean="0"/>
              <a:t>(B) is a good estimate of </a:t>
            </a:r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</a:p>
          <a:p>
            <a:r>
              <a:rPr lang="en-US" dirty="0" smtClean="0"/>
              <a:t>Compute the k </a:t>
            </a:r>
            <a:r>
              <a:rPr lang="en-US" dirty="0" err="1" smtClean="0"/>
              <a:t>MinHashes</a:t>
            </a:r>
            <a:r>
              <a:rPr lang="en-US" dirty="0" smtClean="0"/>
              <a:t> for each documents as a sketch</a:t>
            </a:r>
          </a:p>
          <a:p>
            <a:r>
              <a:rPr lang="en-US" dirty="0" smtClean="0"/>
              <a:t>Comparison of documents requires k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5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cases for quad trees</a:t>
            </a:r>
          </a:p>
          <a:p>
            <a:r>
              <a:rPr lang="en-US" dirty="0" smtClean="0"/>
              <a:t>Hashing for nearest neighbors</a:t>
            </a:r>
          </a:p>
          <a:p>
            <a:r>
              <a:rPr lang="en-US" dirty="0" smtClean="0"/>
              <a:t>High dimensional data sets</a:t>
            </a:r>
          </a:p>
          <a:p>
            <a:r>
              <a:rPr lang="en-US" dirty="0" smtClean="0"/>
              <a:t>Documents data sets</a:t>
            </a:r>
          </a:p>
          <a:p>
            <a:r>
              <a:rPr lang="en-US" dirty="0" err="1" smtClean="0"/>
              <a:t>Jaccard</a:t>
            </a:r>
            <a:r>
              <a:rPr lang="en-US" dirty="0" smtClean="0"/>
              <a:t> Similarity</a:t>
            </a:r>
          </a:p>
          <a:p>
            <a:r>
              <a:rPr lang="en-US" dirty="0" err="1" smtClean="0"/>
              <a:t>MinHash</a:t>
            </a:r>
            <a:endParaRPr lang="en-US" dirty="0" smtClean="0"/>
          </a:p>
          <a:p>
            <a:r>
              <a:rPr lang="en-US" dirty="0" smtClean="0"/>
              <a:t>Dimension Reduction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2900" y="189795"/>
            <a:ext cx="10515600" cy="1325563"/>
          </a:xfrm>
        </p:spPr>
        <p:txBody>
          <a:bodyPr/>
          <a:lstStyle/>
          <a:p>
            <a:r>
              <a:rPr lang="en-US" dirty="0" smtClean="0"/>
              <a:t>Bad case for Nearest Neighbor Query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995525">
            <a:off x="4679488" y="3987325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995525">
            <a:off x="4105839" y="226160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995525">
            <a:off x="5135988" y="221508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995525">
            <a:off x="6040062" y="276636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995525">
            <a:off x="6469158" y="372547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995525">
            <a:off x="4149341" y="576656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995525">
            <a:off x="6408205" y="458987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995525">
            <a:off x="5819836" y="542435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995525">
            <a:off x="5028523" y="577550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995525">
            <a:off x="3428311" y="532388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995525">
            <a:off x="3062950" y="4827701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995525">
            <a:off x="2875941" y="423709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995525">
            <a:off x="2950614" y="340062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995525">
            <a:off x="3391031" y="268470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8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995525">
            <a:off x="7163239" y="2158572"/>
            <a:ext cx="3790383" cy="3822503"/>
            <a:chOff x="2851013" y="2158572"/>
            <a:chExt cx="3790383" cy="3822503"/>
          </a:xfrm>
        </p:grpSpPr>
        <p:sp>
          <p:nvSpPr>
            <p:cNvPr id="3" name="Oval 2"/>
            <p:cNvSpPr/>
            <p:nvPr/>
          </p:nvSpPr>
          <p:spPr>
            <a:xfrm>
              <a:off x="2915216" y="2227152"/>
              <a:ext cx="3657600" cy="3657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4675436" y="3987372"/>
              <a:ext cx="137160" cy="1371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632882" y="249731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06856" y="21585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30707" y="242873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15814" y="32253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75436" y="584391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04236" y="407119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78654" y="503893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520563" y="5601427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58018" y="5625560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366182" y="5254369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18307" y="4741751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51013" y="391879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068656" y="310691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Search algorithm will lead us to expand every cell containing a point</a:t>
            </a:r>
          </a:p>
          <a:p>
            <a:r>
              <a:rPr lang="en-US" dirty="0" smtClean="0"/>
              <a:t>Approximate search gives a much better results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439604" y="1628112"/>
            <a:ext cx="5070763" cy="48555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endCxn id="21" idx="2"/>
          </p:cNvCxnSpPr>
          <p:nvPr/>
        </p:nvCxnSpPr>
        <p:spPr>
          <a:xfrm>
            <a:off x="8946267" y="1628112"/>
            <a:ext cx="28719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1"/>
            <a:endCxn id="21" idx="3"/>
          </p:cNvCxnSpPr>
          <p:nvPr/>
        </p:nvCxnSpPr>
        <p:spPr>
          <a:xfrm>
            <a:off x="6439604" y="4055905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32974" y="1628112"/>
            <a:ext cx="53555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115334" y="1628111"/>
            <a:ext cx="53555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39604" y="2834949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410885" y="5307155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63975" y="1628110"/>
            <a:ext cx="28719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45504" y="1628109"/>
            <a:ext cx="28719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573383" y="1628109"/>
            <a:ext cx="28719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806404" y="1628109"/>
            <a:ext cx="28719" cy="485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39603" y="5860984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9602" y="4730424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10884" y="3447520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96482" y="2218368"/>
            <a:ext cx="5070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 rot="995525">
            <a:off x="8033559" y="242603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995525">
            <a:off x="9079818" y="216399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995525">
            <a:off x="9887841" y="240005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995525">
            <a:off x="7389199" y="3059768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995525">
            <a:off x="9818597" y="5621787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995525">
            <a:off x="7228141" y="4518851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995525">
            <a:off x="7172256" y="371619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995525">
            <a:off x="8876382" y="581530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995525">
            <a:off x="8001385" y="553255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995525">
            <a:off x="10552367" y="489383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995525">
            <a:off x="10784567" y="408082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995525">
            <a:off x="10587710" y="305903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995525">
            <a:off x="10394302" y="513810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rot="995525">
            <a:off x="10720431" y="3361701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995525">
            <a:off x="7483031" y="505817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995525">
            <a:off x="8695803" y="217641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4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theory,  </a:t>
            </a:r>
            <a:r>
              <a:rPr lang="en-US" dirty="0" err="1" smtClean="0"/>
              <a:t>Voronoi</a:t>
            </a:r>
            <a:r>
              <a:rPr lang="en-US" dirty="0" smtClean="0"/>
              <a:t> diagram should work fine</a:t>
            </a:r>
          </a:p>
          <a:p>
            <a:r>
              <a:rPr lang="en-US" dirty="0" smtClean="0"/>
              <a:t>Vertices of degree greater than three are not expected</a:t>
            </a:r>
          </a:p>
          <a:p>
            <a:r>
              <a:rPr lang="en-US" dirty="0" smtClean="0"/>
              <a:t>Numerical issues can be very challenging</a:t>
            </a:r>
          </a:p>
          <a:p>
            <a:r>
              <a:rPr lang="en-US" dirty="0" smtClean="0"/>
              <a:t>Nightmare to debug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995525">
            <a:off x="9116404" y="3987325"/>
            <a:ext cx="137160" cy="137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995525">
            <a:off x="8542755" y="226160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995525">
            <a:off x="9572904" y="221508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995525">
            <a:off x="10476978" y="276636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995525">
            <a:off x="10906074" y="372547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995525">
            <a:off x="8586257" y="576656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995525">
            <a:off x="10845121" y="4589879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995525">
            <a:off x="10256752" y="542435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995525">
            <a:off x="9465439" y="577550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995525">
            <a:off x="7865227" y="532388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995525">
            <a:off x="7499866" y="4827701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995525">
            <a:off x="7312857" y="423709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995525">
            <a:off x="7387530" y="3400625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995525">
            <a:off x="7827947" y="268470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5" idx="1"/>
          </p:cNvCxnSpPr>
          <p:nvPr/>
        </p:nvCxnSpPr>
        <p:spPr>
          <a:xfrm flipH="1" flipV="1">
            <a:off x="9019309" y="696191"/>
            <a:ext cx="133049" cy="3299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0"/>
          </p:cNvCxnSpPr>
          <p:nvPr/>
        </p:nvCxnSpPr>
        <p:spPr>
          <a:xfrm flipV="1">
            <a:off x="9204567" y="955964"/>
            <a:ext cx="1623826" cy="3034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7"/>
          </p:cNvCxnSpPr>
          <p:nvPr/>
        </p:nvCxnSpPr>
        <p:spPr>
          <a:xfrm flipV="1">
            <a:off x="9245305" y="2667974"/>
            <a:ext cx="2631504" cy="1355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</p:cNvCxnSpPr>
          <p:nvPr/>
        </p:nvCxnSpPr>
        <p:spPr>
          <a:xfrm>
            <a:off x="9217610" y="4116226"/>
            <a:ext cx="2856626" cy="10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5"/>
          </p:cNvCxnSpPr>
          <p:nvPr/>
        </p:nvCxnSpPr>
        <p:spPr>
          <a:xfrm>
            <a:off x="9217610" y="4116226"/>
            <a:ext cx="2586463" cy="180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4"/>
          </p:cNvCxnSpPr>
          <p:nvPr/>
        </p:nvCxnSpPr>
        <p:spPr>
          <a:xfrm>
            <a:off x="9165401" y="4121629"/>
            <a:ext cx="1294849" cy="2663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4"/>
          </p:cNvCxnSpPr>
          <p:nvPr/>
        </p:nvCxnSpPr>
        <p:spPr>
          <a:xfrm flipH="1">
            <a:off x="9019309" y="4121629"/>
            <a:ext cx="146092" cy="25805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4"/>
          </p:cNvCxnSpPr>
          <p:nvPr/>
        </p:nvCxnSpPr>
        <p:spPr>
          <a:xfrm flipH="1">
            <a:off x="7811219" y="4121629"/>
            <a:ext cx="1354182" cy="2055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</p:cNvCxnSpPr>
          <p:nvPr/>
        </p:nvCxnSpPr>
        <p:spPr>
          <a:xfrm flipH="1">
            <a:off x="7013864" y="4121629"/>
            <a:ext cx="2151537" cy="145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5" idx="6"/>
          </p:cNvCxnSpPr>
          <p:nvPr/>
        </p:nvCxnSpPr>
        <p:spPr>
          <a:xfrm flipV="1">
            <a:off x="7013864" y="4075488"/>
            <a:ext cx="2236844" cy="579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" idx="3"/>
          </p:cNvCxnSpPr>
          <p:nvPr/>
        </p:nvCxnSpPr>
        <p:spPr>
          <a:xfrm>
            <a:off x="7013864" y="3708744"/>
            <a:ext cx="2110799" cy="379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5" idx="3"/>
          </p:cNvCxnSpPr>
          <p:nvPr/>
        </p:nvCxnSpPr>
        <p:spPr>
          <a:xfrm>
            <a:off x="7128164" y="2749641"/>
            <a:ext cx="1996499" cy="133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5" idx="4"/>
          </p:cNvCxnSpPr>
          <p:nvPr/>
        </p:nvCxnSpPr>
        <p:spPr>
          <a:xfrm>
            <a:off x="7483138" y="1330036"/>
            <a:ext cx="1682263" cy="2791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06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Based 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Hashing to test if a query point y is with distance </a:t>
            </a:r>
            <a:r>
              <a:rPr lang="el-GR" dirty="0" smtClean="0"/>
              <a:t>δ</a:t>
            </a:r>
            <a:r>
              <a:rPr lang="en-US" dirty="0" smtClean="0"/>
              <a:t> of a point in S</a:t>
            </a:r>
          </a:p>
          <a:p>
            <a:r>
              <a:rPr lang="en-US" dirty="0" smtClean="0"/>
              <a:t>Center boxes on coordinates of the form c2</a:t>
            </a:r>
            <a:r>
              <a:rPr lang="en-US" baseline="30000" dirty="0" smtClean="0"/>
              <a:t>-k</a:t>
            </a:r>
          </a:p>
          <a:p>
            <a:r>
              <a:rPr lang="en-US" dirty="0" smtClean="0"/>
              <a:t>Hash the boxes so that O(n) boxes are used</a:t>
            </a:r>
          </a:p>
          <a:p>
            <a:r>
              <a:rPr lang="en-US" dirty="0" smtClean="0"/>
              <a:t>Query point hashed to same boxes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708617" y="2544024"/>
            <a:ext cx="5024674" cy="181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972676" y="2480818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86664" y="2480817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53528" y="2480816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53049" y="2480816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851327" y="2480816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49605" y="2489871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88990" y="2480815"/>
            <a:ext cx="126749" cy="1264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52784" y="2305205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     ]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773493" y="2323477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    ]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83790" y="2323645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    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701921" y="2350638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008224" y="2359354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    ]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643486" y="2348921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     ]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212898" y="2348921"/>
            <a:ext cx="61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     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422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based 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56" y="1825625"/>
            <a:ext cx="534984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y within </a:t>
            </a:r>
            <a:r>
              <a:rPr lang="el-GR" dirty="0" smtClean="0"/>
              <a:t>δ</a:t>
            </a:r>
            <a:r>
              <a:rPr lang="en-US" dirty="0"/>
              <a:t> </a:t>
            </a:r>
            <a:r>
              <a:rPr lang="en-US" dirty="0" smtClean="0"/>
              <a:t>of any point x in y in S?</a:t>
            </a:r>
          </a:p>
          <a:p>
            <a:r>
              <a:rPr lang="en-US" dirty="0" smtClean="0"/>
              <a:t>Construct three grids with 3</a:t>
            </a:r>
            <a:r>
              <a:rPr lang="el-GR" dirty="0" smtClean="0"/>
              <a:t>δ </a:t>
            </a:r>
            <a:r>
              <a:rPr lang="el-GR" dirty="0" smtClean="0">
                <a:sym typeface="Symbol" panose="05050102010706020507" pitchFamily="18" charset="2"/>
              </a:rPr>
              <a:t>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3</a:t>
            </a:r>
            <a:r>
              <a:rPr lang="el-GR" dirty="0" smtClean="0"/>
              <a:t>δ </a:t>
            </a:r>
            <a:r>
              <a:rPr lang="en-US" dirty="0" smtClean="0"/>
              <a:t> squares,  offset by (</a:t>
            </a:r>
            <a:r>
              <a:rPr lang="el-GR" dirty="0" smtClean="0"/>
              <a:t>δ</a:t>
            </a:r>
            <a:r>
              <a:rPr lang="en-US" dirty="0" smtClean="0"/>
              <a:t>, </a:t>
            </a:r>
            <a:r>
              <a:rPr lang="el-GR" dirty="0" smtClean="0"/>
              <a:t>δ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(2</a:t>
            </a:r>
            <a:r>
              <a:rPr lang="el-GR" dirty="0" smtClean="0"/>
              <a:t>δ</a:t>
            </a:r>
            <a:r>
              <a:rPr lang="en-US" dirty="0"/>
              <a:t>, </a:t>
            </a:r>
            <a:r>
              <a:rPr lang="en-US" dirty="0" smtClean="0"/>
              <a:t>2</a:t>
            </a:r>
            <a:r>
              <a:rPr lang="el-GR" dirty="0" smtClean="0"/>
              <a:t>δ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Use hashing to record the squares containing points of S</a:t>
            </a:r>
          </a:p>
          <a:p>
            <a:r>
              <a:rPr lang="en-US" dirty="0" smtClean="0"/>
              <a:t>Lookup the squares containing y by the hash function and test if there are neighbors in S</a:t>
            </a:r>
          </a:p>
          <a:p>
            <a:r>
              <a:rPr lang="en-US" dirty="0" smtClean="0"/>
              <a:t>Use a hierarchy of values powers of two of </a:t>
            </a:r>
            <a:r>
              <a:rPr lang="el-GR" dirty="0" smtClean="0"/>
              <a:t>δ</a:t>
            </a:r>
            <a:r>
              <a:rPr lang="en-US" dirty="0" smtClean="0"/>
              <a:t> for an approximate nearest neighbor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7619902"/>
              </p:ext>
            </p:extLst>
          </p:nvPr>
        </p:nvGraphicFramePr>
        <p:xfrm>
          <a:off x="6291338" y="1826217"/>
          <a:ext cx="5070763" cy="4649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422">
                  <a:extLst>
                    <a:ext uri="{9D8B030D-6E8A-4147-A177-3AD203B41FA5}">
                      <a16:colId xmlns:a16="http://schemas.microsoft.com/office/drawing/2014/main" val="392145024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8421683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0926248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221587200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252513187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131826580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934811598"/>
                    </a:ext>
                  </a:extLst>
                </a:gridCol>
                <a:gridCol w="636809">
                  <a:extLst>
                    <a:ext uri="{9D8B030D-6E8A-4147-A177-3AD203B41FA5}">
                      <a16:colId xmlns:a16="http://schemas.microsoft.com/office/drawing/2014/main" val="2776463194"/>
                    </a:ext>
                  </a:extLst>
                </a:gridCol>
              </a:tblGrid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539450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0767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212244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95361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86027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6698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741918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37816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894427"/>
              </p:ext>
            </p:extLst>
          </p:nvPr>
        </p:nvGraphicFramePr>
        <p:xfrm>
          <a:off x="6514647" y="1615963"/>
          <a:ext cx="5070763" cy="4649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422">
                  <a:extLst>
                    <a:ext uri="{9D8B030D-6E8A-4147-A177-3AD203B41FA5}">
                      <a16:colId xmlns:a16="http://schemas.microsoft.com/office/drawing/2014/main" val="392145024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8421683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0926248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221587200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252513187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131826580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934811598"/>
                    </a:ext>
                  </a:extLst>
                </a:gridCol>
                <a:gridCol w="636809">
                  <a:extLst>
                    <a:ext uri="{9D8B030D-6E8A-4147-A177-3AD203B41FA5}">
                      <a16:colId xmlns:a16="http://schemas.microsoft.com/office/drawing/2014/main" val="2776463194"/>
                    </a:ext>
                  </a:extLst>
                </a:gridCol>
              </a:tblGrid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539450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0767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212244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95361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86027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66698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741918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937816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06168"/>
              </p:ext>
            </p:extLst>
          </p:nvPr>
        </p:nvGraphicFramePr>
        <p:xfrm>
          <a:off x="6704782" y="1425836"/>
          <a:ext cx="5070763" cy="4649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422">
                  <a:extLst>
                    <a:ext uri="{9D8B030D-6E8A-4147-A177-3AD203B41FA5}">
                      <a16:colId xmlns:a16="http://schemas.microsoft.com/office/drawing/2014/main" val="392145024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8421683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092624898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3221587200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252513187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1318265806"/>
                    </a:ext>
                  </a:extLst>
                </a:gridCol>
                <a:gridCol w="633422">
                  <a:extLst>
                    <a:ext uri="{9D8B030D-6E8A-4147-A177-3AD203B41FA5}">
                      <a16:colId xmlns:a16="http://schemas.microsoft.com/office/drawing/2014/main" val="934811598"/>
                    </a:ext>
                  </a:extLst>
                </a:gridCol>
                <a:gridCol w="636809">
                  <a:extLst>
                    <a:ext uri="{9D8B030D-6E8A-4147-A177-3AD203B41FA5}">
                      <a16:colId xmlns:a16="http://schemas.microsoft.com/office/drawing/2014/main" val="2776463194"/>
                    </a:ext>
                  </a:extLst>
                </a:gridCol>
              </a:tblGrid>
              <a:tr h="5811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39450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30767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212244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95361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860275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666989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741918"/>
                  </a:ext>
                </a:extLst>
              </a:tr>
              <a:tr h="5811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3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6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distance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across structures with multiple types</a:t>
            </a:r>
          </a:p>
          <a:p>
            <a:pPr lvl="1"/>
            <a:r>
              <a:rPr lang="en-US" dirty="0" smtClean="0"/>
              <a:t>Record: (</a:t>
            </a:r>
            <a:r>
              <a:rPr lang="en-US" dirty="0" err="1" smtClean="0"/>
              <a:t>int</a:t>
            </a:r>
            <a:r>
              <a:rPr lang="en-US" dirty="0" smtClean="0"/>
              <a:t> Age,  string Name, 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HairColor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Weight)</a:t>
            </a:r>
          </a:p>
          <a:p>
            <a:r>
              <a:rPr lang="en-US" dirty="0" smtClean="0"/>
              <a:t>Weighting of coordinates and monotonic functions of coordinates generally preserve being a distance function</a:t>
            </a:r>
          </a:p>
          <a:p>
            <a:pPr lvl="1"/>
            <a:r>
              <a:rPr lang="en-US" dirty="0" smtClean="0"/>
              <a:t>Can be tuning parameters for an application</a:t>
            </a:r>
          </a:p>
          <a:p>
            <a:endParaRPr lang="en-US" dirty="0"/>
          </a:p>
          <a:p>
            <a:r>
              <a:rPr lang="en-US" dirty="0" smtClean="0"/>
              <a:t>Example data set – Health Facility Lists, Entity resolution problem</a:t>
            </a:r>
          </a:p>
          <a:p>
            <a:pPr lvl="1"/>
            <a:r>
              <a:rPr lang="en-US" dirty="0" smtClean="0"/>
              <a:t>Problem seems like it should be easy:  merge lists of health facilities from different sources</a:t>
            </a:r>
          </a:p>
          <a:p>
            <a:pPr lvl="1"/>
            <a:r>
              <a:rPr lang="en-US" dirty="0" smtClean="0"/>
              <a:t>Fields:  name, admin region, health facility type,  geographic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1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26556</TotalTime>
  <Words>1068</Words>
  <Application>Microsoft Office PowerPoint</Application>
  <PresentationFormat>Widescreen</PresentationFormat>
  <Paragraphs>153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Office Theme</vt:lpstr>
      <vt:lpstr>CSEP 521: Applied Algorithms Lecture 15 – Nearest neighbors</vt:lpstr>
      <vt:lpstr>Announcements</vt:lpstr>
      <vt:lpstr>Topics</vt:lpstr>
      <vt:lpstr>Bad case for Nearest Neighbor Query</vt:lpstr>
      <vt:lpstr>Quad tree</vt:lpstr>
      <vt:lpstr>Voronoi diagram</vt:lpstr>
      <vt:lpstr>Hashing Based nearest neighbors</vt:lpstr>
      <vt:lpstr>Hashing based nearest neighbors</vt:lpstr>
      <vt:lpstr>More on distance metrics</vt:lpstr>
      <vt:lpstr>High dimensional searching</vt:lpstr>
      <vt:lpstr>Document databases</vt:lpstr>
      <vt:lpstr>Document representation</vt:lpstr>
      <vt:lpstr>Jaccard Similarity</vt:lpstr>
      <vt:lpstr>Cosine Similarity</vt:lpstr>
      <vt:lpstr>AltaVista search engine problem</vt:lpstr>
      <vt:lpstr>Representation scheme</vt:lpstr>
      <vt:lpstr>Aside – Rabin Fingerprinting</vt:lpstr>
      <vt:lpstr>Similarity testing</vt:lpstr>
      <vt:lpstr>MinHash</vt:lpstr>
      <vt:lpstr>An amazing result</vt:lpstr>
      <vt:lpstr>Using the MinHash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458</cp:revision>
  <dcterms:created xsi:type="dcterms:W3CDTF">2020-12-29T19:18:38Z</dcterms:created>
  <dcterms:modified xsi:type="dcterms:W3CDTF">2021-02-24T00:41:47Z</dcterms:modified>
</cp:coreProperties>
</file>