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4" r:id="rId3"/>
    <p:sldId id="290" r:id="rId4"/>
    <p:sldId id="316" r:id="rId5"/>
    <p:sldId id="291" r:id="rId6"/>
    <p:sldId id="292" r:id="rId7"/>
    <p:sldId id="314" r:id="rId8"/>
    <p:sldId id="293" r:id="rId9"/>
    <p:sldId id="304" r:id="rId10"/>
    <p:sldId id="307" r:id="rId11"/>
    <p:sldId id="317" r:id="rId12"/>
    <p:sldId id="308" r:id="rId13"/>
    <p:sldId id="315" r:id="rId14"/>
    <p:sldId id="309" r:id="rId15"/>
    <p:sldId id="310" r:id="rId16"/>
    <p:sldId id="311" r:id="rId17"/>
    <p:sldId id="318" r:id="rId18"/>
    <p:sldId id="319" r:id="rId19"/>
    <p:sldId id="320" r:id="rId20"/>
    <p:sldId id="323" r:id="rId21"/>
    <p:sldId id="321" r:id="rId22"/>
    <p:sldId id="32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290328"/>
            <a:ext cx="11190083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14 – Nearest neighbors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481" y="2677928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February 18, 2021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Start with a bounding square</a:t>
            </a:r>
          </a:p>
          <a:p>
            <a:r>
              <a:rPr lang="en-US" dirty="0" smtClean="0"/>
              <a:t>Each level divides a square into four quadrants</a:t>
            </a:r>
          </a:p>
          <a:p>
            <a:r>
              <a:rPr lang="en-US" dirty="0" smtClean="0"/>
              <a:t>Search explores cells which may contain nearest neighbor</a:t>
            </a:r>
          </a:p>
          <a:p>
            <a:pPr lvl="1"/>
            <a:r>
              <a:rPr lang="en-US" dirty="0" smtClean="0"/>
              <a:t>Track best-so-far distance to prune sub trees in recursive tree traversal</a:t>
            </a:r>
          </a:p>
          <a:p>
            <a:r>
              <a:rPr lang="en-US" dirty="0" smtClean="0"/>
              <a:t>Depth is determined by closest pair distance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32137" y="432001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842218" y="272277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867177" y="36877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67427" y="545541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014233" y="449202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62249" y="133840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973493" y="5057870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101058" y="173961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537008" y="1147880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55122" y="769545"/>
            <a:ext cx="5649362" cy="56946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3" idx="0"/>
            <a:endCxn id="3" idx="2"/>
          </p:cNvCxnSpPr>
          <p:nvPr/>
        </p:nvCxnSpPr>
        <p:spPr>
          <a:xfrm>
            <a:off x="9279803" y="769545"/>
            <a:ext cx="0" cy="56946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1"/>
            <a:endCxn id="3" idx="3"/>
          </p:cNvCxnSpPr>
          <p:nvPr/>
        </p:nvCxnSpPr>
        <p:spPr>
          <a:xfrm>
            <a:off x="6455122" y="3616860"/>
            <a:ext cx="56493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55122" y="2218099"/>
            <a:ext cx="5649362" cy="905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55122" y="4949228"/>
            <a:ext cx="564936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809367" y="729912"/>
            <a:ext cx="0" cy="569462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684600" y="769545"/>
            <a:ext cx="0" cy="569462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532137" y="3616860"/>
            <a:ext cx="0" cy="2847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834264" y="5712737"/>
            <a:ext cx="1445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09367" y="4237022"/>
            <a:ext cx="1445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857308" y="4237022"/>
            <a:ext cx="0" cy="71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532137" y="4591614"/>
            <a:ext cx="747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455122" y="1510419"/>
            <a:ext cx="13791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169592" y="769545"/>
            <a:ext cx="9054" cy="1448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71851" y="1147880"/>
            <a:ext cx="662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494004" y="821954"/>
            <a:ext cx="0" cy="688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494004" y="1336436"/>
            <a:ext cx="315069" cy="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667597" y="1154212"/>
            <a:ext cx="6755" cy="351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837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5926" y="1919335"/>
            <a:ext cx="58462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4320"/>
            <a:r>
              <a:rPr lang="en-US" dirty="0" smtClean="0"/>
              <a:t>Search(tree T,  point P,  </a:t>
            </a:r>
            <a:r>
              <a:rPr lang="en-US" dirty="0" err="1" smtClean="0"/>
              <a:t>int</a:t>
            </a:r>
            <a:r>
              <a:rPr lang="en-US" dirty="0" smtClean="0"/>
              <a:t> bound, point closest){</a:t>
            </a:r>
          </a:p>
          <a:p>
            <a:pPr defTabSz="274320"/>
            <a:r>
              <a:rPr lang="en-US" dirty="0" smtClean="0"/>
              <a:t>	if </a:t>
            </a:r>
            <a:r>
              <a:rPr lang="en-US" dirty="0"/>
              <a:t> </a:t>
            </a:r>
            <a:r>
              <a:rPr lang="en-US" dirty="0" smtClean="0"/>
              <a:t>leaf node</a:t>
            </a:r>
          </a:p>
          <a:p>
            <a:pPr defTabSz="274320"/>
            <a:r>
              <a:rPr lang="en-US" dirty="0"/>
              <a:t>	</a:t>
            </a:r>
            <a:r>
              <a:rPr lang="en-US" dirty="0" smtClean="0"/>
              <a:t>	if non-empty </a:t>
            </a:r>
          </a:p>
          <a:p>
            <a:pPr defTabSz="274320"/>
            <a:r>
              <a:rPr lang="en-US" dirty="0"/>
              <a:t>	</a:t>
            </a:r>
            <a:r>
              <a:rPr lang="en-US" dirty="0" smtClean="0"/>
              <a:t>		if (</a:t>
            </a:r>
            <a:r>
              <a:rPr lang="en-US" dirty="0" err="1" smtClean="0"/>
              <a:t>dist</a:t>
            </a:r>
            <a:r>
              <a:rPr lang="en-US" dirty="0" smtClean="0"/>
              <a:t>(P, X) &lt; bound)  update bound and closest </a:t>
            </a:r>
          </a:p>
          <a:p>
            <a:pPr defTabSz="274320"/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defTabSz="27432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 subtree T1</a:t>
            </a:r>
          </a:p>
          <a:p>
            <a:pPr defTabSz="274320"/>
            <a:r>
              <a:rPr lang="en-US" dirty="0"/>
              <a:t>	</a:t>
            </a:r>
            <a:r>
              <a:rPr lang="en-US" dirty="0" smtClean="0"/>
              <a:t>		if (</a:t>
            </a:r>
            <a:r>
              <a:rPr lang="en-US" dirty="0" err="1" smtClean="0"/>
              <a:t>dist</a:t>
            </a:r>
            <a:r>
              <a:rPr lang="en-US" dirty="0" smtClean="0"/>
              <a:t>(P, </a:t>
            </a:r>
            <a:r>
              <a:rPr lang="en-US" dirty="0" err="1" smtClean="0"/>
              <a:t>T.Region</a:t>
            </a:r>
            <a:r>
              <a:rPr lang="en-US" dirty="0" smtClean="0"/>
              <a:t>) &lt; bound)</a:t>
            </a:r>
          </a:p>
          <a:p>
            <a:pPr defTabSz="274320"/>
            <a:r>
              <a:rPr lang="en-US" dirty="0"/>
              <a:t>	</a:t>
            </a:r>
            <a:r>
              <a:rPr lang="en-US" dirty="0" smtClean="0"/>
              <a:t>			Search(T1, P, bound, closest)</a:t>
            </a:r>
          </a:p>
          <a:p>
            <a:pPr defTabSz="274320"/>
            <a:r>
              <a:rPr lang="en-US" dirty="0"/>
              <a:t>}</a:t>
            </a:r>
          </a:p>
          <a:p>
            <a:pPr defTabSz="274320"/>
            <a:endParaRPr lang="en-US" dirty="0" smtClean="0"/>
          </a:p>
          <a:p>
            <a:pPr defTabSz="274320"/>
            <a:endParaRPr lang="en-US" dirty="0"/>
          </a:p>
          <a:p>
            <a:pPr defTabSz="274320"/>
            <a:endParaRPr lang="en-US" dirty="0" smtClean="0"/>
          </a:p>
          <a:p>
            <a:pPr defTabSz="274320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53884" y="1520981"/>
            <a:ext cx="4789283" cy="445430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0"/>
            <a:endCxn id="6" idx="2"/>
          </p:cNvCxnSpPr>
          <p:nvPr/>
        </p:nvCxnSpPr>
        <p:spPr>
          <a:xfrm>
            <a:off x="9148526" y="1520981"/>
            <a:ext cx="0" cy="4454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1"/>
            <a:endCxn id="6" idx="3"/>
          </p:cNvCxnSpPr>
          <p:nvPr/>
        </p:nvCxnSpPr>
        <p:spPr>
          <a:xfrm>
            <a:off x="6753884" y="3748134"/>
            <a:ext cx="4789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348487" y="1520981"/>
            <a:ext cx="18107" cy="2227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160219" y="2637929"/>
            <a:ext cx="2394642" cy="9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53884" y="4840234"/>
            <a:ext cx="2394641" cy="9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7942151" y="3748133"/>
            <a:ext cx="9054" cy="2231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544019" y="3745871"/>
            <a:ext cx="0" cy="1094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951204" y="4293052"/>
            <a:ext cx="1197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804089" y="2725085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338269" y="3325939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044065" y="1744706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938662" y="4583865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96159" y="3902898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246199" y="4390101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631633" y="3902898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885459" y="5152025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440840" y="3220618"/>
            <a:ext cx="101850" cy="11769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424822" y="4671587"/>
            <a:ext cx="101850" cy="11769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49628" y="5210872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746949" y="5203326"/>
            <a:ext cx="101850" cy="11769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198138" y="5203325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78003" y="5210871"/>
            <a:ext cx="101850" cy="11769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921574" y="5782453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503258" y="5782452"/>
            <a:ext cx="101850" cy="11769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034017" y="5782451"/>
            <a:ext cx="101850" cy="11769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64776" y="5782451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853770" y="5746236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435454" y="5746235"/>
            <a:ext cx="101850" cy="11769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966213" y="5746234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522145" y="5752966"/>
            <a:ext cx="101850" cy="11769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625924" y="6315096"/>
            <a:ext cx="101850" cy="11769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207608" y="6315095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738367" y="6315094"/>
            <a:ext cx="101850" cy="11769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269126" y="6315094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33" idx="6"/>
            <a:endCxn id="30" idx="3"/>
          </p:cNvCxnSpPr>
          <p:nvPr/>
        </p:nvCxnSpPr>
        <p:spPr>
          <a:xfrm flipV="1">
            <a:off x="651478" y="4772046"/>
            <a:ext cx="1788260" cy="4976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4" idx="2"/>
          </p:cNvCxnSpPr>
          <p:nvPr/>
        </p:nvCxnSpPr>
        <p:spPr>
          <a:xfrm flipV="1">
            <a:off x="1746949" y="4789282"/>
            <a:ext cx="658910" cy="472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5" idx="0"/>
            <a:endCxn id="30" idx="5"/>
          </p:cNvCxnSpPr>
          <p:nvPr/>
        </p:nvCxnSpPr>
        <p:spPr>
          <a:xfrm flipH="1" flipV="1">
            <a:off x="2511756" y="4772046"/>
            <a:ext cx="737307" cy="431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6" idx="2"/>
          </p:cNvCxnSpPr>
          <p:nvPr/>
        </p:nvCxnSpPr>
        <p:spPr>
          <a:xfrm flipH="1" flipV="1">
            <a:off x="2533078" y="4772046"/>
            <a:ext cx="2144925" cy="497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7" idx="7"/>
            <a:endCxn id="34" idx="3"/>
          </p:cNvCxnSpPr>
          <p:nvPr/>
        </p:nvCxnSpPr>
        <p:spPr>
          <a:xfrm flipV="1">
            <a:off x="1008508" y="5303785"/>
            <a:ext cx="753357" cy="495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8" idx="0"/>
          </p:cNvCxnSpPr>
          <p:nvPr/>
        </p:nvCxnSpPr>
        <p:spPr>
          <a:xfrm flipV="1">
            <a:off x="1554183" y="5328566"/>
            <a:ext cx="200852" cy="453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9" idx="0"/>
          </p:cNvCxnSpPr>
          <p:nvPr/>
        </p:nvCxnSpPr>
        <p:spPr>
          <a:xfrm flipH="1" flipV="1">
            <a:off x="1806540" y="5355086"/>
            <a:ext cx="278402" cy="427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1"/>
          </p:cNvCxnSpPr>
          <p:nvPr/>
        </p:nvCxnSpPr>
        <p:spPr>
          <a:xfrm flipH="1" flipV="1">
            <a:off x="1844275" y="5328566"/>
            <a:ext cx="735417" cy="471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1" idx="7"/>
            <a:endCxn id="36" idx="6"/>
          </p:cNvCxnSpPr>
          <p:nvPr/>
        </p:nvCxnSpPr>
        <p:spPr>
          <a:xfrm flipV="1">
            <a:off x="3940704" y="5269719"/>
            <a:ext cx="839149" cy="493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2" idx="0"/>
            <a:endCxn id="36" idx="4"/>
          </p:cNvCxnSpPr>
          <p:nvPr/>
        </p:nvCxnSpPr>
        <p:spPr>
          <a:xfrm flipV="1">
            <a:off x="4486379" y="5328566"/>
            <a:ext cx="242549" cy="417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3" idx="1"/>
          </p:cNvCxnSpPr>
          <p:nvPr/>
        </p:nvCxnSpPr>
        <p:spPr>
          <a:xfrm flipH="1" flipV="1">
            <a:off x="4738367" y="5355086"/>
            <a:ext cx="242762" cy="40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4" idx="1"/>
          </p:cNvCxnSpPr>
          <p:nvPr/>
        </p:nvCxnSpPr>
        <p:spPr>
          <a:xfrm flipH="1" flipV="1">
            <a:off x="4855951" y="5327752"/>
            <a:ext cx="681110" cy="44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5" idx="7"/>
          </p:cNvCxnSpPr>
          <p:nvPr/>
        </p:nvCxnSpPr>
        <p:spPr>
          <a:xfrm flipV="1">
            <a:off x="3712858" y="5879816"/>
            <a:ext cx="710902" cy="452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6" idx="7"/>
            <a:endCxn id="42" idx="7"/>
          </p:cNvCxnSpPr>
          <p:nvPr/>
        </p:nvCxnSpPr>
        <p:spPr>
          <a:xfrm flipV="1">
            <a:off x="4294542" y="5763471"/>
            <a:ext cx="227846" cy="56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7" idx="2"/>
            <a:endCxn id="42" idx="4"/>
          </p:cNvCxnSpPr>
          <p:nvPr/>
        </p:nvCxnSpPr>
        <p:spPr>
          <a:xfrm flipH="1" flipV="1">
            <a:off x="4486379" y="5863930"/>
            <a:ext cx="251988" cy="510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42" idx="6"/>
          </p:cNvCxnSpPr>
          <p:nvPr/>
        </p:nvCxnSpPr>
        <p:spPr>
          <a:xfrm flipH="1" flipV="1">
            <a:off x="4537304" y="5805083"/>
            <a:ext cx="641278" cy="516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10621979" y="3338313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1224037" y="2783932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10340001" y="3198689"/>
            <a:ext cx="1197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0943754" y="2651508"/>
            <a:ext cx="0" cy="1094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2026374" y="5782450"/>
            <a:ext cx="101850" cy="11769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200999" y="6361577"/>
            <a:ext cx="101850" cy="11769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782683" y="6361576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313442" y="6361575"/>
            <a:ext cx="101850" cy="11769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844201" y="6361575"/>
            <a:ext cx="101850" cy="117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stCxn id="65" idx="7"/>
            <a:endCxn id="63" idx="3"/>
          </p:cNvCxnSpPr>
          <p:nvPr/>
        </p:nvCxnSpPr>
        <p:spPr>
          <a:xfrm flipV="1">
            <a:off x="1287933" y="5882909"/>
            <a:ext cx="753357" cy="495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7" idx="0"/>
          </p:cNvCxnSpPr>
          <p:nvPr/>
        </p:nvCxnSpPr>
        <p:spPr>
          <a:xfrm flipV="1">
            <a:off x="1833608" y="5907690"/>
            <a:ext cx="200852" cy="453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8" idx="0"/>
          </p:cNvCxnSpPr>
          <p:nvPr/>
        </p:nvCxnSpPr>
        <p:spPr>
          <a:xfrm flipH="1" flipV="1">
            <a:off x="2085965" y="5934210"/>
            <a:ext cx="278402" cy="427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1"/>
          </p:cNvCxnSpPr>
          <p:nvPr/>
        </p:nvCxnSpPr>
        <p:spPr>
          <a:xfrm flipH="1" flipV="1">
            <a:off x="2123700" y="5907690"/>
            <a:ext cx="735417" cy="471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386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 each point x, </a:t>
            </a:r>
            <a:r>
              <a:rPr lang="en-US" dirty="0" err="1" smtClean="0"/>
              <a:t>Voronoi</a:t>
            </a:r>
            <a:r>
              <a:rPr lang="en-US" dirty="0" smtClean="0"/>
              <a:t> region is the set of points (in R</a:t>
            </a:r>
            <a:r>
              <a:rPr lang="en-US" baseline="30000" dirty="0" smtClean="0"/>
              <a:t>2</a:t>
            </a:r>
            <a:r>
              <a:rPr lang="en-US" dirty="0" smtClean="0"/>
              <a:t>) where x is the nearest neighbor in S</a:t>
            </a:r>
          </a:p>
          <a:p>
            <a:r>
              <a:rPr lang="en-US" dirty="0" smtClean="0"/>
              <a:t>Between each pair of points we can look at the separating half spaces</a:t>
            </a:r>
          </a:p>
          <a:p>
            <a:r>
              <a:rPr lang="en-US" dirty="0" smtClean="0"/>
              <a:t>A </a:t>
            </a:r>
            <a:r>
              <a:rPr lang="en-US" dirty="0" smtClean="0"/>
              <a:t>point’s </a:t>
            </a:r>
            <a:r>
              <a:rPr lang="en-US" dirty="0" err="1" smtClean="0"/>
              <a:t>Voronoi</a:t>
            </a:r>
            <a:r>
              <a:rPr lang="en-US" dirty="0" smtClean="0"/>
              <a:t> region is the intersection of half spaces (and convex)</a:t>
            </a:r>
          </a:p>
          <a:p>
            <a:r>
              <a:rPr lang="en-US" dirty="0" smtClean="0"/>
              <a:t>The number of segments is O(N)</a:t>
            </a:r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8976511" y="1549927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4427" y="3897179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549489" y="6260871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873212" y="3539905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464296" y="5639601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142052" y="2407066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7443411" y="1133366"/>
            <a:ext cx="950472" cy="15685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474827" y="1549927"/>
            <a:ext cx="1612886" cy="13734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9467426" y="2942961"/>
            <a:ext cx="368975" cy="1498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828760" y="4463358"/>
            <a:ext cx="1657824" cy="2716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9270749" y="5088048"/>
            <a:ext cx="520575" cy="14976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483160" y="2725717"/>
            <a:ext cx="889881" cy="7699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719399" y="5088048"/>
            <a:ext cx="1551350" cy="1086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454427" y="2701931"/>
            <a:ext cx="1012998" cy="2410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9270749" y="4463358"/>
            <a:ext cx="558011" cy="6246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828760" y="4463358"/>
            <a:ext cx="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0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Voronoi</a:t>
            </a:r>
            <a:r>
              <a:rPr lang="en-US" dirty="0" smtClean="0"/>
              <a:t> Regions</a:t>
            </a:r>
            <a:br>
              <a:rPr lang="en-US" dirty="0" smtClean="0"/>
            </a:br>
            <a:r>
              <a:rPr lang="en-US" dirty="0" smtClean="0"/>
              <a:t>Compute Intersection of Half Spaces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45251" y="1662773"/>
            <a:ext cx="190123" cy="20823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7080" y="5445613"/>
            <a:ext cx="190123" cy="208230"/>
          </a:xfrm>
          <a:prstGeom prst="ellipse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72697" y="3379914"/>
            <a:ext cx="190123" cy="20823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7"/>
            <a:endCxn id="5" idx="3"/>
          </p:cNvCxnSpPr>
          <p:nvPr/>
        </p:nvCxnSpPr>
        <p:spPr>
          <a:xfrm flipV="1">
            <a:off x="1634977" y="1840508"/>
            <a:ext cx="2838117" cy="15699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4"/>
            <a:endCxn id="6" idx="7"/>
          </p:cNvCxnSpPr>
          <p:nvPr/>
        </p:nvCxnSpPr>
        <p:spPr>
          <a:xfrm flipH="1">
            <a:off x="3139360" y="1871003"/>
            <a:ext cx="1400953" cy="36051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5"/>
            <a:endCxn id="6" idx="1"/>
          </p:cNvCxnSpPr>
          <p:nvPr/>
        </p:nvCxnSpPr>
        <p:spPr>
          <a:xfrm>
            <a:off x="1634977" y="3557649"/>
            <a:ext cx="1369946" cy="19184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5925" y="1339913"/>
            <a:ext cx="6500388" cy="43444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19950" y="1539089"/>
            <a:ext cx="3003488" cy="512426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75920" y="2625458"/>
            <a:ext cx="8694417" cy="292427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822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Lots of algorithms exist</a:t>
            </a:r>
          </a:p>
          <a:p>
            <a:r>
              <a:rPr lang="en-US" dirty="0" smtClean="0"/>
              <a:t>It can be done in O(n log n) time</a:t>
            </a:r>
          </a:p>
          <a:p>
            <a:r>
              <a:rPr lang="en-US" dirty="0" smtClean="0"/>
              <a:t>Programming is a challenge</a:t>
            </a:r>
          </a:p>
          <a:p>
            <a:pPr lvl="1"/>
            <a:r>
              <a:rPr lang="en-US" dirty="0" smtClean="0"/>
              <a:t>Lots of special cases</a:t>
            </a:r>
          </a:p>
          <a:p>
            <a:pPr lvl="1"/>
            <a:r>
              <a:rPr lang="en-US" dirty="0" smtClean="0"/>
              <a:t>Careful numerical programming</a:t>
            </a:r>
          </a:p>
          <a:p>
            <a:pPr lvl="1"/>
            <a:r>
              <a:rPr lang="en-US" dirty="0" smtClean="0"/>
              <a:t>Hard to debug	</a:t>
            </a:r>
          </a:p>
          <a:p>
            <a:r>
              <a:rPr lang="en-US" dirty="0" smtClean="0"/>
              <a:t>Most practical algorithm is probably to insert points in random order into an existing diagram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142052" y="2407066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36555" y="5320773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878115" y="1246636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446159" y="2920017"/>
            <a:ext cx="190123" cy="208230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994210" y="1246637"/>
            <a:ext cx="633742" cy="34430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627952" y="1246636"/>
            <a:ext cx="3295462" cy="22080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994210" y="3454690"/>
            <a:ext cx="3929204" cy="1235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8184333" y="99588"/>
            <a:ext cx="443619" cy="1147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744048" y="4689695"/>
            <a:ext cx="2250162" cy="15753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1923414" y="3454690"/>
            <a:ext cx="268586" cy="761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33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in a </a:t>
            </a:r>
            <a:r>
              <a:rPr lang="en-US" dirty="0" err="1" smtClean="0"/>
              <a:t>Voronoi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Need to overlay a search structure on top of the diagram</a:t>
            </a:r>
          </a:p>
          <a:p>
            <a:r>
              <a:rPr lang="en-US" dirty="0" smtClean="0"/>
              <a:t>Can use a sequence of separating segments</a:t>
            </a:r>
          </a:p>
          <a:p>
            <a:r>
              <a:rPr lang="en-US" dirty="0" smtClean="0"/>
              <a:t>Binary space partition trees can be used</a:t>
            </a:r>
          </a:p>
          <a:p>
            <a:r>
              <a:rPr lang="en-US" dirty="0" smtClean="0"/>
              <a:t>In theory, this can be done in O(log n) query 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voronoi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235" y="1690688"/>
            <a:ext cx="4915529" cy="492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567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3 dimensions?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Quad trees generalize to </a:t>
            </a:r>
            <a:r>
              <a:rPr lang="en-US" dirty="0" err="1" smtClean="0"/>
              <a:t>oct</a:t>
            </a:r>
            <a:r>
              <a:rPr lang="en-US" dirty="0" smtClean="0"/>
              <a:t>-trees in 3d,  with 8 children instead of 4</a:t>
            </a:r>
          </a:p>
          <a:p>
            <a:r>
              <a:rPr lang="en-US" dirty="0" smtClean="0"/>
              <a:t>Unfortunately, the 3-d </a:t>
            </a:r>
            <a:r>
              <a:rPr lang="en-US" dirty="0" err="1" smtClean="0"/>
              <a:t>Voronoi</a:t>
            </a:r>
            <a:r>
              <a:rPr lang="en-US" dirty="0" smtClean="0"/>
              <a:t> tessellation (honeycomb) can have size n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Proof: divide the points into to sets A and B,  and put A and B on separate arcs.  This can be done so that each point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in A shares a face with each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in 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67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Another spatial decomposition tree</a:t>
            </a:r>
          </a:p>
          <a:p>
            <a:pPr lvl="1"/>
            <a:r>
              <a:rPr lang="en-US" dirty="0" smtClean="0"/>
              <a:t>Bentley, 1975</a:t>
            </a:r>
          </a:p>
          <a:p>
            <a:r>
              <a:rPr lang="en-US" dirty="0" smtClean="0"/>
              <a:t>Separate across dimensions in order 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d</a:t>
            </a:r>
            <a:r>
              <a:rPr lang="en-US" baseline="-25000" dirty="0" smtClean="0"/>
              <a:t>3</a:t>
            </a:r>
            <a:r>
              <a:rPr lang="en-US" dirty="0" smtClean="0"/>
              <a:t>, . . .</a:t>
            </a:r>
          </a:p>
          <a:p>
            <a:r>
              <a:rPr lang="en-US" dirty="0" smtClean="0"/>
              <a:t>Split point sets evenly, not space evenly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514030" y="40012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890908" y="173961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732475" y="941898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93173" y="464593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041741" y="2780320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754702" y="509971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0240225" y="3237870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603464" y="579381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236105" y="357023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228092" y="455992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1302498" y="421398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322112" y="6090955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2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KD-Tree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Find median point in dimension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Split points into left/right</a:t>
            </a:r>
          </a:p>
          <a:p>
            <a:r>
              <a:rPr lang="en-US" dirty="0" smtClean="0"/>
              <a:t>Recursively decompose regions</a:t>
            </a:r>
          </a:p>
          <a:p>
            <a:r>
              <a:rPr lang="en-US" dirty="0" smtClean="0"/>
              <a:t>Maintain bounding boxes and/or splitting axis</a:t>
            </a:r>
          </a:p>
          <a:p>
            <a:r>
              <a:rPr lang="en-US" dirty="0" smtClean="0"/>
              <a:t>Tree depth is O(log n)</a:t>
            </a:r>
          </a:p>
          <a:p>
            <a:r>
              <a:rPr lang="en-US" dirty="0" smtClean="0"/>
              <a:t>Tree construction is O(n log 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67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Locate point</a:t>
            </a:r>
          </a:p>
          <a:p>
            <a:pPr lvl="1"/>
            <a:r>
              <a:rPr lang="en-US" dirty="0" smtClean="0"/>
              <a:t>Traverse tree</a:t>
            </a:r>
          </a:p>
          <a:p>
            <a:r>
              <a:rPr lang="en-US" dirty="0" smtClean="0"/>
              <a:t>Range query: return points inside a bounding box</a:t>
            </a:r>
          </a:p>
          <a:p>
            <a:pPr lvl="1"/>
            <a:r>
              <a:rPr lang="en-US" dirty="0" smtClean="0"/>
              <a:t>Traverse tree</a:t>
            </a:r>
          </a:p>
          <a:p>
            <a:r>
              <a:rPr lang="en-US" dirty="0" smtClean="0"/>
              <a:t>Nearest neighbor search</a:t>
            </a:r>
          </a:p>
          <a:p>
            <a:pPr lvl="1"/>
            <a:r>
              <a:rPr lang="en-US" dirty="0" smtClean="0"/>
              <a:t>Traverse tree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8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schedule</a:t>
            </a:r>
          </a:p>
          <a:p>
            <a:pPr lvl="1"/>
            <a:r>
              <a:rPr lang="en-US" dirty="0"/>
              <a:t>Homework 7, Due Thursday, February 25, 11:59 pm.</a:t>
            </a:r>
          </a:p>
          <a:p>
            <a:pPr lvl="1"/>
            <a:r>
              <a:rPr lang="en-US" dirty="0"/>
              <a:t>Homework 8, Due Thursday, March 4, 11:59 pm.</a:t>
            </a:r>
          </a:p>
          <a:p>
            <a:pPr lvl="1"/>
            <a:r>
              <a:rPr lang="en-US" dirty="0"/>
              <a:t>Homework 9, Due Thursday, March 11, 11:59 pm.</a:t>
            </a:r>
          </a:p>
          <a:p>
            <a:pPr lvl="1"/>
            <a:r>
              <a:rPr lang="en-US" strike="sngStrike" dirty="0"/>
              <a:t>Homework 10, Due Thursday, March 18, 11:59 </a:t>
            </a:r>
            <a:r>
              <a:rPr lang="en-US" strike="sngStrike" dirty="0" smtClean="0"/>
              <a:t>pm.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628429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between KD Trees and generalized Quad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KD trees have degree 2 and height log n</a:t>
            </a:r>
          </a:p>
          <a:p>
            <a:r>
              <a:rPr lang="en-US" dirty="0" smtClean="0"/>
              <a:t>Gen-Quad Trees have degree 2</a:t>
            </a:r>
            <a:r>
              <a:rPr lang="en-US" baseline="30000" dirty="0" smtClean="0"/>
              <a:t>d</a:t>
            </a:r>
            <a:r>
              <a:rPr lang="en-US" dirty="0" smtClean="0"/>
              <a:t> and height dependent on point distribution</a:t>
            </a:r>
          </a:p>
          <a:p>
            <a:r>
              <a:rPr lang="en-US" dirty="0" smtClean="0"/>
              <a:t>KD bounding boxes can be narrow</a:t>
            </a:r>
          </a:p>
          <a:p>
            <a:r>
              <a:rPr lang="en-US" dirty="0" smtClean="0"/>
              <a:t>Gen-Quad Trees are cubes</a:t>
            </a:r>
          </a:p>
          <a:p>
            <a:r>
              <a:rPr lang="en-US" dirty="0" smtClean="0"/>
              <a:t>KD trees generally preferred for d ≥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2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closest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23091" cy="4351338"/>
          </a:xfrm>
        </p:spPr>
        <p:txBody>
          <a:bodyPr/>
          <a:lstStyle/>
          <a:p>
            <a:r>
              <a:rPr lang="en-US" dirty="0" smtClean="0"/>
              <a:t>Approximate closest point</a:t>
            </a:r>
          </a:p>
          <a:p>
            <a:pPr lvl="1"/>
            <a:r>
              <a:rPr lang="en-US" dirty="0" smtClean="0"/>
              <a:t>Suppose the closest point distance from y to a point in S is r</a:t>
            </a:r>
          </a:p>
          <a:p>
            <a:pPr lvl="1"/>
            <a:r>
              <a:rPr lang="en-US" dirty="0" smtClean="0"/>
              <a:t>Find a point in S that has distance (1+</a:t>
            </a:r>
            <a:r>
              <a:rPr lang="el-GR" dirty="0" smtClean="0"/>
              <a:t>ε</a:t>
            </a:r>
            <a:r>
              <a:rPr lang="en-US" dirty="0" smtClean="0"/>
              <a:t>)r from 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32137" y="432001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42218" y="272277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67177" y="36877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01885" y="464593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65399" y="3829279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750174" y="3147184"/>
            <a:ext cx="1602463" cy="1670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451409" y="2873971"/>
            <a:ext cx="2198484" cy="221719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580535" y="4039815"/>
            <a:ext cx="266617" cy="606122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69477" y="404939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65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closest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667123" cy="4351338"/>
          </a:xfrm>
        </p:spPr>
        <p:txBody>
          <a:bodyPr/>
          <a:lstStyle/>
          <a:p>
            <a:r>
              <a:rPr lang="en-US" dirty="0" smtClean="0"/>
              <a:t>Nearest neighbor search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Approximation algorithm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31405" y="2562131"/>
            <a:ext cx="4164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4320"/>
            <a:r>
              <a:rPr lang="en-US" dirty="0"/>
              <a:t>if (</a:t>
            </a:r>
            <a:r>
              <a:rPr lang="en-US" dirty="0" err="1"/>
              <a:t>dist</a:t>
            </a:r>
            <a:r>
              <a:rPr lang="en-US" dirty="0"/>
              <a:t>(P, </a:t>
            </a:r>
            <a:r>
              <a:rPr lang="en-US" dirty="0" err="1"/>
              <a:t>T.Region</a:t>
            </a:r>
            <a:r>
              <a:rPr lang="en-US" dirty="0"/>
              <a:t>) &lt; bound)</a:t>
            </a:r>
          </a:p>
          <a:p>
            <a:pPr defTabSz="274320"/>
            <a:r>
              <a:rPr lang="en-US" dirty="0"/>
              <a:t>				Search(T1, P, bound, closest)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1405" y="4633865"/>
            <a:ext cx="4164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74320"/>
            <a:r>
              <a:rPr lang="en-US" dirty="0"/>
              <a:t>if </a:t>
            </a:r>
            <a:r>
              <a:rPr lang="en-US" dirty="0" smtClean="0"/>
              <a:t>((1+</a:t>
            </a:r>
            <a:r>
              <a:rPr lang="el-GR" dirty="0" smtClean="0"/>
              <a:t>ε</a:t>
            </a:r>
            <a:r>
              <a:rPr lang="en-US" dirty="0" smtClean="0"/>
              <a:t>)*</a:t>
            </a:r>
            <a:r>
              <a:rPr lang="en-US" dirty="0" err="1" smtClean="0"/>
              <a:t>dist</a:t>
            </a:r>
            <a:r>
              <a:rPr lang="en-US" dirty="0" smtClean="0"/>
              <a:t>(P</a:t>
            </a:r>
            <a:r>
              <a:rPr lang="en-US" dirty="0"/>
              <a:t>, </a:t>
            </a:r>
            <a:r>
              <a:rPr lang="en-US" dirty="0" err="1"/>
              <a:t>T.Region</a:t>
            </a:r>
            <a:r>
              <a:rPr lang="en-US" dirty="0"/>
              <a:t>) &lt; bound)</a:t>
            </a:r>
          </a:p>
          <a:p>
            <a:pPr defTabSz="274320"/>
            <a:r>
              <a:rPr lang="en-US" dirty="0"/>
              <a:t>				Search(T1, P, bound, closest)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532137" y="432001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390819" y="3657141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65399" y="3829279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750174" y="3147184"/>
            <a:ext cx="1602463" cy="1670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451409" y="2873971"/>
            <a:ext cx="2198484" cy="2217193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3"/>
            <a:endCxn id="6" idx="7"/>
          </p:cNvCxnSpPr>
          <p:nvPr/>
        </p:nvCxnSpPr>
        <p:spPr>
          <a:xfrm flipH="1">
            <a:off x="8678961" y="3976103"/>
            <a:ext cx="811629" cy="36910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12036" y="3938823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bound</a:t>
            </a:r>
            <a:endParaRPr lang="en-US" sz="1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0330003" y="1867615"/>
            <a:ext cx="45268" cy="426735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683436" y="3916972"/>
            <a:ext cx="640533" cy="1"/>
          </a:xfrm>
          <a:prstGeom prst="straightConnector1">
            <a:avLst/>
          </a:prstGeom>
          <a:ln w="28575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732799" y="3920655"/>
            <a:ext cx="450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dist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756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dimensional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data sets are high dimensional</a:t>
            </a:r>
          </a:p>
          <a:p>
            <a:pPr lvl="1"/>
            <a:r>
              <a:rPr lang="en-US" dirty="0" smtClean="0"/>
              <a:t>High dimension can mean a mathematical space,  such as R</a:t>
            </a:r>
            <a:r>
              <a:rPr lang="en-US" baseline="30000" dirty="0" smtClean="0"/>
              <a:t>d</a:t>
            </a:r>
            <a:r>
              <a:rPr lang="en-US" dirty="0" smtClean="0"/>
              <a:t>,  or a structure, such as bag-of-words representation of documents</a:t>
            </a:r>
          </a:p>
          <a:p>
            <a:r>
              <a:rPr lang="en-US" dirty="0" smtClean="0"/>
              <a:t>Canonical problem: </a:t>
            </a:r>
          </a:p>
          <a:p>
            <a:pPr lvl="1"/>
            <a:r>
              <a:rPr lang="en-US" dirty="0" smtClean="0"/>
              <a:t>Given a new datum x,  find the closest element y in the dataset</a:t>
            </a:r>
          </a:p>
          <a:p>
            <a:r>
              <a:rPr lang="en-US" dirty="0" smtClean="0"/>
              <a:t>Lots of things need to be defined,  like “closest”</a:t>
            </a:r>
          </a:p>
          <a:p>
            <a:r>
              <a:rPr lang="en-US" dirty="0" smtClean="0"/>
              <a:t>Think of the data set as being very large, so we would like a mechanism that avoids having to do comparisons with all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8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motivation</a:t>
            </a:r>
            <a:endParaRPr lang="en-US" dirty="0"/>
          </a:p>
        </p:txBody>
      </p:sp>
      <p:pic>
        <p:nvPicPr>
          <p:cNvPr id="1026" name="Picture 2" descr="Image result for mnist data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61" y="1690688"/>
            <a:ext cx="7755802" cy="465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690688"/>
            <a:ext cx="2837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closest match to a query in a large data 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407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 (distance measures)</a:t>
            </a:r>
          </a:p>
          <a:p>
            <a:r>
              <a:rPr lang="en-US" dirty="0" smtClean="0"/>
              <a:t>Coding theory</a:t>
            </a:r>
          </a:p>
          <a:p>
            <a:r>
              <a:rPr lang="en-US" dirty="0" smtClean="0"/>
              <a:t>Searching in 2-d</a:t>
            </a:r>
          </a:p>
          <a:p>
            <a:pPr lvl="1"/>
            <a:r>
              <a:rPr lang="en-US" dirty="0" smtClean="0"/>
              <a:t>Quad trees</a:t>
            </a:r>
          </a:p>
          <a:p>
            <a:pPr lvl="1"/>
            <a:r>
              <a:rPr lang="en-US" dirty="0" err="1" smtClean="0"/>
              <a:t>Voronoi</a:t>
            </a:r>
            <a:r>
              <a:rPr lang="en-US" dirty="0" smtClean="0"/>
              <a:t> diagrams</a:t>
            </a:r>
          </a:p>
          <a:p>
            <a:r>
              <a:rPr lang="en-US" dirty="0" smtClean="0"/>
              <a:t>Higher (but not too high) dimensions</a:t>
            </a:r>
          </a:p>
          <a:p>
            <a:pPr lvl="1"/>
            <a:r>
              <a:rPr lang="en-US" dirty="0" smtClean="0"/>
              <a:t>K-d trees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71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297" y="3934504"/>
            <a:ext cx="2453139" cy="7527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Metric</a:t>
            </a:r>
          </a:p>
          <a:p>
            <a:pPr lvl="1"/>
            <a:r>
              <a:rPr lang="en-US" dirty="0" smtClean="0"/>
              <a:t>Distance measure,  d(</a:t>
            </a:r>
            <a:r>
              <a:rPr lang="en-US" dirty="0" err="1" smtClean="0"/>
              <a:t>x,y</a:t>
            </a:r>
            <a:r>
              <a:rPr lang="en-US" dirty="0" smtClean="0"/>
              <a:t>),  d: A </a:t>
            </a:r>
            <a:r>
              <a:rPr lang="en-US" dirty="0" smtClean="0">
                <a:sym typeface="Symbol" panose="05050102010706020507" pitchFamily="18" charset="2"/>
              </a:rPr>
              <a:t> A  [0, )</a:t>
            </a:r>
            <a:endParaRPr lang="en-US" dirty="0" smtClean="0"/>
          </a:p>
          <a:p>
            <a:pPr lvl="1"/>
            <a:r>
              <a:rPr lang="en-US" dirty="0" smtClean="0"/>
              <a:t>Properties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0 </a:t>
            </a:r>
            <a:r>
              <a:rPr lang="en-US" dirty="0" err="1" smtClean="0"/>
              <a:t>iff</a:t>
            </a:r>
            <a:r>
              <a:rPr lang="en-US" dirty="0" smtClean="0"/>
              <a:t> x = y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= d(</a:t>
            </a:r>
            <a:r>
              <a:rPr lang="en-US" dirty="0" err="1" smtClean="0"/>
              <a:t>y,x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≤ d(</a:t>
            </a:r>
            <a:r>
              <a:rPr lang="en-US" dirty="0" err="1" smtClean="0"/>
              <a:t>x,z</a:t>
            </a:r>
            <a:r>
              <a:rPr lang="en-US" dirty="0" smtClean="0"/>
              <a:t>) + d(</a:t>
            </a:r>
            <a:r>
              <a:rPr lang="en-US" dirty="0" err="1" smtClean="0"/>
              <a:t>z,y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 ≥ 0</a:t>
            </a:r>
          </a:p>
          <a:p>
            <a:r>
              <a:rPr lang="en-US" dirty="0"/>
              <a:t>Standard Euclidean distance – L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Norm</a:t>
            </a:r>
            <a:endParaRPr lang="en-US" dirty="0"/>
          </a:p>
          <a:p>
            <a:r>
              <a:rPr lang="en-US" dirty="0" err="1" smtClean="0"/>
              <a:t>L</a:t>
            </a:r>
            <a:r>
              <a:rPr lang="en-US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/>
              <a:t>Norm</a:t>
            </a:r>
          </a:p>
          <a:p>
            <a:r>
              <a:rPr lang="en-US" dirty="0" smtClean="0"/>
              <a:t>L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Norm</a:t>
            </a:r>
          </a:p>
          <a:p>
            <a:r>
              <a:rPr lang="en-US" dirty="0" smtClean="0"/>
              <a:t>L</a:t>
            </a:r>
            <a:r>
              <a:rPr lang="en-US" baseline="30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 Norm</a:t>
            </a:r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750" y="5408901"/>
            <a:ext cx="2527736" cy="479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302" y="4936537"/>
            <a:ext cx="2064864" cy="495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805" y="4501360"/>
            <a:ext cx="2406631" cy="51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57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23091" cy="4351338"/>
          </a:xfrm>
        </p:spPr>
        <p:txBody>
          <a:bodyPr/>
          <a:lstStyle/>
          <a:p>
            <a:r>
              <a:rPr lang="en-US" dirty="0" smtClean="0"/>
              <a:t>Set of points S</a:t>
            </a:r>
          </a:p>
          <a:p>
            <a:r>
              <a:rPr lang="en-US" dirty="0" smtClean="0"/>
              <a:t>Given query point y, find a point in S closest to 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514030" y="40012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235698" y="314718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67177" y="36877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01885" y="464593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65399" y="3829279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750174" y="3147184"/>
            <a:ext cx="1602463" cy="1670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1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 problem: L</a:t>
            </a:r>
            <a:r>
              <a:rPr lang="en-US" baseline="-25000" dirty="0" smtClean="0"/>
              <a:t>1</a:t>
            </a:r>
            <a:r>
              <a:rPr lang="en-US" dirty="0" smtClean="0"/>
              <a:t> and L</a:t>
            </a:r>
            <a:r>
              <a:rPr lang="en-US" baseline="-25000" dirty="0" smtClean="0">
                <a:sym typeface="Symbol" panose="05050102010706020507" pitchFamily="18" charset="2"/>
              </a:rPr>
              <a:t></a:t>
            </a:r>
            <a:r>
              <a:rPr lang="en-US" dirty="0" smtClean="0">
                <a:sym typeface="Symbol" panose="05050102010706020507" pitchFamily="18" charset="2"/>
              </a:rPr>
              <a:t> metrics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935771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563886" y="187819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70203" y="363346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898569" y="31201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67177" y="3687777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829045" y="4698330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53800" y="2803154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95162" y="5455416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465399" y="3829279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972128" y="189479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600243" y="189479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43418" y="389265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39593" y="3057908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03534" y="370438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38242" y="4662542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90157" y="2819759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731519" y="5472021"/>
            <a:ext cx="172015" cy="1720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01756" y="3845884"/>
            <a:ext cx="172015" cy="1720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3091694">
            <a:off x="1905804" y="3305183"/>
            <a:ext cx="1418202" cy="135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5400000">
            <a:off x="8842304" y="3237902"/>
            <a:ext cx="1418202" cy="13547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5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 for R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Oval 3"/>
          <p:cNvSpPr/>
          <p:nvPr/>
        </p:nvSpPr>
        <p:spPr>
          <a:xfrm>
            <a:off x="2806574" y="231768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435505" y="1284083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00681" y="465951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66222" y="3435790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89756" y="3585172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88051" y="5743716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07251" y="2987242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48004" y="5767858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01504" y="2429700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82293" y="3972962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45251" y="1662773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82974" y="399408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405734" y="4731945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9456345" y="1018853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13841" y="4756087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388320" y="6052641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49489" y="6260871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86253" y="804588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873212" y="3539905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464296" y="5639601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41541" y="5743716"/>
            <a:ext cx="190123" cy="2082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2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23155</TotalTime>
  <Words>848</Words>
  <Application>Microsoft Office PowerPoint</Application>
  <PresentationFormat>Widescreen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CSEP 521: Applied Algorithms Lecture 14 – Nearest neighbors</vt:lpstr>
      <vt:lpstr>Announcements</vt:lpstr>
      <vt:lpstr>High dimensional searching</vt:lpstr>
      <vt:lpstr>Nearest neighbor motivation</vt:lpstr>
      <vt:lpstr>Outline</vt:lpstr>
      <vt:lpstr>Concepts</vt:lpstr>
      <vt:lpstr>Nearest neighbor problem</vt:lpstr>
      <vt:lpstr>Nearest neighbor problem: L1 and L metrics</vt:lpstr>
      <vt:lpstr>And now for R2</vt:lpstr>
      <vt:lpstr>Quad Tree</vt:lpstr>
      <vt:lpstr>Nearest Neighbor Search</vt:lpstr>
      <vt:lpstr>Voronoi diagram</vt:lpstr>
      <vt:lpstr>Voronoi Regions Compute Intersection of Half Spaces</vt:lpstr>
      <vt:lpstr>Building the Voronoi diagram</vt:lpstr>
      <vt:lpstr>Search in a Voronoi diagram</vt:lpstr>
      <vt:lpstr>What about 3 dimensions?</vt:lpstr>
      <vt:lpstr>K-D trees</vt:lpstr>
      <vt:lpstr>KD-Tree construction</vt:lpstr>
      <vt:lpstr>Tree operations</vt:lpstr>
      <vt:lpstr>Comparison between KD Trees and generalized Quad Trees</vt:lpstr>
      <vt:lpstr>Approximate closest points</vt:lpstr>
      <vt:lpstr>Approximate closest points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418</cp:revision>
  <dcterms:created xsi:type="dcterms:W3CDTF">2020-12-29T19:18:38Z</dcterms:created>
  <dcterms:modified xsi:type="dcterms:W3CDTF">2021-02-19T01:45:58Z</dcterms:modified>
</cp:coreProperties>
</file>