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12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652" y="290328"/>
            <a:ext cx="11190083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CSEP 521: Applied Algorithms</a:t>
            </a:r>
            <a:br>
              <a:rPr lang="en-US" dirty="0" smtClean="0"/>
            </a:br>
            <a:r>
              <a:rPr lang="en-US" dirty="0" smtClean="0"/>
              <a:t>Lecture 13 – Geometry and Searching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481" y="2677928"/>
            <a:ext cx="9144000" cy="1655762"/>
          </a:xfrm>
        </p:spPr>
        <p:txBody>
          <a:bodyPr/>
          <a:lstStyle/>
          <a:p>
            <a:r>
              <a:rPr lang="en-US" dirty="0" smtClean="0"/>
              <a:t>Richard Anderson</a:t>
            </a:r>
          </a:p>
          <a:p>
            <a:r>
              <a:rPr lang="en-US" dirty="0" smtClean="0"/>
              <a:t>February 16, 2021</a:t>
            </a:r>
            <a:endParaRPr lang="en-US" sz="2000" dirty="0"/>
          </a:p>
        </p:txBody>
      </p:sp>
      <p:pic>
        <p:nvPicPr>
          <p:cNvPr id="1026" name="Picture 2" descr="Image result for 4th dimensional be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561" y="3716337"/>
            <a:ext cx="5491839" cy="287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one – parity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parity bit or check sum</a:t>
            </a:r>
          </a:p>
          <a:p>
            <a:pPr lvl="1"/>
            <a:r>
              <a:rPr lang="en-US" dirty="0" smtClean="0"/>
              <a:t>Message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 . 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pPr lvl="1"/>
            <a:r>
              <a:rPr lang="en-US" dirty="0" smtClean="0"/>
              <a:t>Let y =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 x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dirty="0" smtClean="0">
                <a:sym typeface="Symbol" panose="05050102010706020507" pitchFamily="18" charset="2"/>
              </a:rPr>
              <a:t>. . . 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dirty="0" err="1" smtClean="0">
                <a:sym typeface="Symbol" panose="05050102010706020507" pitchFamily="18" charset="2"/>
              </a:rPr>
              <a:t>x</a:t>
            </a:r>
            <a:r>
              <a:rPr lang="en-US" baseline="-25000" dirty="0" err="1" smtClean="0"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  (exclusive OR)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Send message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. . 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, y</a:t>
            </a:r>
          </a:p>
          <a:p>
            <a:r>
              <a:rPr lang="en-US" dirty="0" smtClean="0"/>
              <a:t>Resulting message has even parity</a:t>
            </a:r>
          </a:p>
          <a:p>
            <a:r>
              <a:rPr lang="en-US" dirty="0" smtClean="0"/>
              <a:t>If a block is received with odd parity,  at least one bit was flipped</a:t>
            </a:r>
          </a:p>
          <a:p>
            <a:r>
              <a:rPr lang="en-US" dirty="0" smtClean="0"/>
              <a:t>Single error detection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17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two -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11986" cy="4351338"/>
          </a:xfrm>
        </p:spPr>
        <p:txBody>
          <a:bodyPr/>
          <a:lstStyle/>
          <a:p>
            <a:r>
              <a:rPr lang="en-US" dirty="0" smtClean="0"/>
              <a:t>Make three copies of each code word</a:t>
            </a:r>
          </a:p>
          <a:p>
            <a:r>
              <a:rPr lang="en-US" dirty="0" smtClean="0"/>
              <a:t>One error correcting</a:t>
            </a:r>
          </a:p>
          <a:p>
            <a:r>
              <a:rPr lang="en-US" dirty="0" smtClean="0"/>
              <a:t>Every pair of code words is at distance at least three</a:t>
            </a:r>
          </a:p>
          <a:p>
            <a:r>
              <a:rPr lang="en-US" dirty="0" smtClean="0"/>
              <a:t>But this is a very dumb code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297108"/>
              </p:ext>
            </p:extLst>
          </p:nvPr>
        </p:nvGraphicFramePr>
        <p:xfrm>
          <a:off x="6808204" y="1825625"/>
          <a:ext cx="3241144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0572">
                  <a:extLst>
                    <a:ext uri="{9D8B030D-6E8A-4147-A177-3AD203B41FA5}">
                      <a16:colId xmlns:a16="http://schemas.microsoft.com/office/drawing/2014/main" val="845522281"/>
                    </a:ext>
                  </a:extLst>
                </a:gridCol>
                <a:gridCol w="1620572">
                  <a:extLst>
                    <a:ext uri="{9D8B030D-6E8A-4147-A177-3AD203B41FA5}">
                      <a16:colId xmlns:a16="http://schemas.microsoft.com/office/drawing/2014/main" val="3195174286"/>
                    </a:ext>
                  </a:extLst>
                </a:gridCol>
              </a:tblGrid>
              <a:tr h="365737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Codeword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529367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000000000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619511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001001001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32035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010010010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719769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011011011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091600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100100100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585884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101101101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515325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110110110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379429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81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690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Coding theory / Information theory started in 1940s at Bell Labs</a:t>
            </a:r>
          </a:p>
          <a:p>
            <a:pPr lvl="1"/>
            <a:r>
              <a:rPr lang="en-US" dirty="0" smtClean="0"/>
              <a:t>Clause Shannon,  Richard Hamming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 err="1" smtClean="0"/>
              <a:t>n,k,d</a:t>
            </a:r>
            <a:r>
              <a:rPr lang="en-US" dirty="0" smtClean="0"/>
              <a:t>)</a:t>
            </a:r>
            <a:r>
              <a:rPr lang="en-US" baseline="-25000" dirty="0" smtClean="0"/>
              <a:t>q </a:t>
            </a:r>
            <a:r>
              <a:rPr lang="en-US" dirty="0" smtClean="0"/>
              <a:t>: Alphabet size q (omit for 2), block length n, message length k, distance d</a:t>
            </a:r>
          </a:p>
          <a:p>
            <a:pPr lvl="1"/>
            <a:r>
              <a:rPr lang="en-US" dirty="0" smtClean="0"/>
              <a:t>k/n gives the rate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n,k,d</a:t>
            </a:r>
            <a:r>
              <a:rPr lang="en-US" dirty="0" smtClean="0"/>
              <a:t>)</a:t>
            </a:r>
            <a:r>
              <a:rPr lang="en-US" baseline="-25000" dirty="0" smtClean="0"/>
              <a:t>q</a:t>
            </a:r>
            <a:r>
              <a:rPr lang="en-US" dirty="0" smtClean="0"/>
              <a:t> code can detect d-1 errors and correct </a:t>
            </a:r>
            <a:r>
              <a:rPr lang="en-US" dirty="0" smtClean="0">
                <a:sym typeface="Symbol" panose="05050102010706020507" pitchFamily="18" charset="2"/>
              </a:rPr>
              <a:t>(d-1)/2 errors</a:t>
            </a:r>
            <a:endParaRPr lang="en-US" dirty="0"/>
          </a:p>
        </p:txBody>
      </p:sp>
      <p:pic>
        <p:nvPicPr>
          <p:cNvPr id="2050" name="Picture 2" descr="https://upload.wikimedia.org/wikipedia/commons/thumb/b/b3/Rye_Castle%2C_Rye%2C_East_Sussex%2C_England-6April2011_%281%29_%28cropped%29.jpg/220px-Rye_Castle%2C_Rye%2C_East_Sussex%2C_England-6April2011_%281%29_%28cropped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0"/>
            <a:ext cx="20955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73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Hamming(7,4)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code with 3 parity bits</a:t>
            </a:r>
          </a:p>
          <a:p>
            <a:r>
              <a:rPr lang="en-US" dirty="0" smtClean="0"/>
              <a:t>Basis vectors</a:t>
            </a:r>
          </a:p>
          <a:p>
            <a:pPr lvl="1"/>
            <a:r>
              <a:rPr lang="en-US" dirty="0" smtClean="0"/>
              <a:t>[1,1,1,0,0,0,0]</a:t>
            </a:r>
          </a:p>
          <a:p>
            <a:pPr lvl="1"/>
            <a:r>
              <a:rPr lang="en-US" dirty="0" smtClean="0"/>
              <a:t>[1,0,0,1,1,0,0]</a:t>
            </a:r>
          </a:p>
          <a:p>
            <a:pPr lvl="1"/>
            <a:r>
              <a:rPr lang="en-US" dirty="0" smtClean="0"/>
              <a:t>[0,1,0,1,0,1,0]</a:t>
            </a:r>
          </a:p>
          <a:p>
            <a:pPr lvl="1"/>
            <a:r>
              <a:rPr lang="en-US" dirty="0" smtClean="0"/>
              <a:t>[1,1,0,1,0,0,1]</a:t>
            </a:r>
          </a:p>
          <a:p>
            <a:r>
              <a:rPr lang="en-US" dirty="0" smtClean="0"/>
              <a:t>Encoding / Decoding / Error correction are linear algebra operations over Z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723203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Golay</a:t>
            </a:r>
            <a:r>
              <a:rPr lang="en-US" dirty="0" smtClean="0"/>
              <a:t> Code: G</a:t>
            </a:r>
            <a:r>
              <a:rPr lang="en-US" baseline="-25000" dirty="0" smtClean="0"/>
              <a:t>24</a:t>
            </a:r>
            <a:r>
              <a:rPr lang="en-US" dirty="0" smtClean="0"/>
              <a:t> [24,12,8]</a:t>
            </a:r>
            <a:r>
              <a:rPr lang="en-US" baseline="-25000" dirty="0" smtClean="0"/>
              <a:t>2</a:t>
            </a:r>
            <a:r>
              <a:rPr lang="en-US" dirty="0" smtClean="0"/>
              <a:t> and G</a:t>
            </a:r>
            <a:r>
              <a:rPr lang="en-US" baseline="-25000" dirty="0" smtClean="0"/>
              <a:t>23</a:t>
            </a:r>
            <a:r>
              <a:rPr lang="en-US" dirty="0" smtClean="0"/>
              <a:t> [23,12,7]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Closely related codes, 12 dimensional subspaces of Z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24</a:t>
            </a:r>
            <a:r>
              <a:rPr lang="en-US" dirty="0" smtClean="0"/>
              <a:t> and Z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23</a:t>
            </a:r>
            <a:r>
              <a:rPr lang="en-US" dirty="0" smtClean="0"/>
              <a:t> respectively</a:t>
            </a:r>
          </a:p>
          <a:p>
            <a:r>
              <a:rPr lang="en-US" dirty="0" smtClean="0"/>
              <a:t>G</a:t>
            </a:r>
            <a:r>
              <a:rPr lang="en-US" baseline="-25000" dirty="0" smtClean="0"/>
              <a:t>24</a:t>
            </a:r>
            <a:r>
              <a:rPr lang="en-US" dirty="0" smtClean="0"/>
              <a:t> is used because it is 3 bytes</a:t>
            </a:r>
          </a:p>
          <a:p>
            <a:r>
              <a:rPr lang="en-US" dirty="0" smtClean="0"/>
              <a:t>G</a:t>
            </a:r>
            <a:r>
              <a:rPr lang="en-US" baseline="-25000" dirty="0" smtClean="0"/>
              <a:t>23</a:t>
            </a:r>
            <a:r>
              <a:rPr lang="en-US" dirty="0" smtClean="0"/>
              <a:t> is a perfect code.  Spheres of radius 3 around the code words partition the vector space</a:t>
            </a:r>
          </a:p>
          <a:p>
            <a:endParaRPr lang="en-US" dirty="0"/>
          </a:p>
          <a:p>
            <a:r>
              <a:rPr lang="en-US" dirty="0" smtClean="0"/>
              <a:t>Imagine a 23 dimensional sphere of radius three centered at z, find the </a:t>
            </a:r>
            <a:r>
              <a:rPr lang="en-US" dirty="0" err="1" smtClean="0"/>
              <a:t>codeword</a:t>
            </a:r>
            <a:r>
              <a:rPr lang="en-US" dirty="0" smtClean="0"/>
              <a:t> in the sphere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99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and B are binary vectors of length k</a:t>
            </a:r>
          </a:p>
          <a:p>
            <a:r>
              <a:rPr lang="en-US" dirty="0" smtClean="0"/>
              <a:t>Hamming Distance,  HD(A,B) is the number of positions where they differ</a:t>
            </a:r>
          </a:p>
          <a:p>
            <a:pPr lvl="1"/>
            <a:r>
              <a:rPr lang="en-US" dirty="0" smtClean="0"/>
              <a:t>A = 10110010</a:t>
            </a:r>
          </a:p>
          <a:p>
            <a:pPr lvl="1"/>
            <a:r>
              <a:rPr lang="en-US" dirty="0" smtClean="0"/>
              <a:t>B = 00100110</a:t>
            </a:r>
          </a:p>
          <a:p>
            <a:pPr lvl="1"/>
            <a:r>
              <a:rPr lang="en-US" dirty="0" smtClean="0"/>
              <a:t>HD(A,B) = 3</a:t>
            </a:r>
          </a:p>
          <a:p>
            <a:pPr lvl="1"/>
            <a:endParaRPr lang="en-US" dirty="0"/>
          </a:p>
          <a:p>
            <a:r>
              <a:rPr lang="en-US" dirty="0" smtClean="0"/>
              <a:t>Ball of radius r centered at A is the set of all B with HD(A,B)≤r</a:t>
            </a:r>
          </a:p>
          <a:p>
            <a:r>
              <a:rPr lang="en-US" dirty="0" smtClean="0"/>
              <a:t>A = 10011,  r = 2,  ball of radius 2: {10011, 00011, 11011, 10111, 10001, 10010, 01011, 00111, 00001, 00010, 11111, 11001, 11010, 10101, 10110, 10000}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12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dimensional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= {x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 . . 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r>
              <a:rPr lang="en-US" dirty="0" smtClean="0"/>
              <a:t>Given an value y,  find the closest point in S to y.   </a:t>
            </a:r>
          </a:p>
          <a:p>
            <a:pPr lvl="1"/>
            <a:r>
              <a:rPr lang="en-US" dirty="0" smtClean="0"/>
              <a:t>Min</a:t>
            </a:r>
            <a:r>
              <a:rPr lang="en-US" baseline="-25000" dirty="0" smtClean="0"/>
              <a:t>i</a:t>
            </a:r>
            <a:r>
              <a:rPr lang="en-US" dirty="0" smtClean="0"/>
              <a:t> d(y, x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935771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563886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32137" y="4320012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42218" y="2722779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867177" y="368777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801885" y="464593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353800" y="280315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695162" y="5455416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465399" y="3829279"/>
            <a:ext cx="172015" cy="1720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750174" y="3147184"/>
            <a:ext cx="1602463" cy="16707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290129" y="350311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28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solve this in R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02051" y="2390124"/>
            <a:ext cx="7106971" cy="36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796362" y="2301605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19815" y="2301605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05615" y="2306732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5782" y="231427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11431" y="2330875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47366" y="2340329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79191" y="2340329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93391" y="2322222"/>
            <a:ext cx="172015" cy="1720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80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versus dynamic data structures</a:t>
            </a:r>
          </a:p>
          <a:p>
            <a:r>
              <a:rPr lang="en-US" dirty="0" smtClean="0"/>
              <a:t>Average case versus worst case</a:t>
            </a:r>
          </a:p>
          <a:p>
            <a:r>
              <a:rPr lang="en-US" dirty="0" smtClean="0"/>
              <a:t>Numerical precision of coordinates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95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 for R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Oval 3"/>
          <p:cNvSpPr/>
          <p:nvPr/>
        </p:nvSpPr>
        <p:spPr>
          <a:xfrm>
            <a:off x="2806574" y="2317687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35505" y="1284083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00681" y="4659517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266222" y="3435790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89756" y="3585172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88051" y="5743716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07251" y="2987242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48004" y="5767858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01504" y="2429700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82293" y="3972962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45251" y="1662773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82974" y="3994087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405734" y="4731945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456345" y="1018853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13841" y="4756087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88320" y="6052641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549489" y="6260871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086253" y="804588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0873212" y="3539905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464296" y="5639601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41541" y="5743716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2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31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324" y="5301743"/>
            <a:ext cx="4092004" cy="7762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324" y="4279074"/>
            <a:ext cx="3563500" cy="855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376" y="3172995"/>
            <a:ext cx="3895955" cy="8403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4376" y="1967432"/>
            <a:ext cx="4135561" cy="126899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distance function?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Euclidean distance – L</a:t>
            </a:r>
            <a:r>
              <a:rPr lang="en-US" baseline="30000" dirty="0" smtClean="0"/>
              <a:t>2</a:t>
            </a:r>
            <a:r>
              <a:rPr lang="en-US" dirty="0" smtClean="0"/>
              <a:t> Norm</a:t>
            </a:r>
          </a:p>
          <a:p>
            <a:endParaRPr lang="en-US" dirty="0"/>
          </a:p>
          <a:p>
            <a:r>
              <a:rPr lang="en-US" dirty="0" err="1" smtClean="0"/>
              <a:t>L</a:t>
            </a:r>
            <a:r>
              <a:rPr lang="en-US" baseline="30000" dirty="0" err="1" smtClean="0"/>
              <a:t>p</a:t>
            </a:r>
            <a:r>
              <a:rPr lang="en-US" dirty="0" smtClean="0"/>
              <a:t> Norm</a:t>
            </a:r>
          </a:p>
          <a:p>
            <a:endParaRPr lang="en-US" dirty="0"/>
          </a:p>
          <a:p>
            <a:r>
              <a:rPr lang="en-US" dirty="0" smtClean="0"/>
              <a:t>L</a:t>
            </a:r>
            <a:r>
              <a:rPr lang="en-US" baseline="30000" dirty="0" smtClean="0"/>
              <a:t>1</a:t>
            </a:r>
            <a:r>
              <a:rPr lang="en-US" dirty="0" smtClean="0"/>
              <a:t> Norm</a:t>
            </a:r>
          </a:p>
          <a:p>
            <a:endParaRPr lang="en-US" dirty="0"/>
          </a:p>
          <a:p>
            <a:r>
              <a:rPr lang="en-US" dirty="0" smtClean="0"/>
              <a:t>L</a:t>
            </a:r>
            <a:r>
              <a:rPr lang="en-US" baseline="30000" dirty="0" smtClean="0">
                <a:sym typeface="Symbol" panose="05050102010706020507" pitchFamily="18" charset="2"/>
              </a:rPr>
              <a:t></a:t>
            </a:r>
            <a:r>
              <a:rPr lang="en-US" dirty="0" smtClean="0">
                <a:sym typeface="Symbol" panose="05050102010706020507" pitchFamily="18" charset="2"/>
              </a:rPr>
              <a:t> Norm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12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for 2-d nearest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1-d we do not have a linear order on the points</a:t>
            </a:r>
          </a:p>
          <a:p>
            <a:r>
              <a:rPr lang="en-US" dirty="0" smtClean="0"/>
              <a:t>Multiple options are available (and variants exist)</a:t>
            </a:r>
          </a:p>
          <a:p>
            <a:pPr lvl="1"/>
            <a:r>
              <a:rPr lang="en-US" dirty="0" smtClean="0"/>
              <a:t>Quad trees</a:t>
            </a:r>
          </a:p>
          <a:p>
            <a:pPr lvl="1"/>
            <a:r>
              <a:rPr lang="en-US" dirty="0" smtClean="0"/>
              <a:t>K-d trees </a:t>
            </a:r>
          </a:p>
          <a:p>
            <a:pPr lvl="1"/>
            <a:r>
              <a:rPr lang="en-US" dirty="0" err="1" smtClean="0"/>
              <a:t>Voronoi</a:t>
            </a:r>
            <a:r>
              <a:rPr lang="en-US" dirty="0" smtClean="0"/>
              <a:t> diagram</a:t>
            </a:r>
          </a:p>
        </p:txBody>
      </p:sp>
    </p:spTree>
    <p:extLst>
      <p:ext uri="{BB962C8B-B14F-4D97-AF65-F5344CB8AC3E}">
        <p14:creationId xmlns:p14="http://schemas.microsoft.com/office/powerpoint/2010/main" val="2676128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 Tree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Start with a bounding square</a:t>
            </a:r>
          </a:p>
          <a:p>
            <a:r>
              <a:rPr lang="en-US" dirty="0" smtClean="0"/>
              <a:t>Each level divides a square into four quadrants</a:t>
            </a:r>
          </a:p>
          <a:p>
            <a:r>
              <a:rPr lang="en-US" dirty="0" smtClean="0"/>
              <a:t>Search explores cells which may contain </a:t>
            </a:r>
            <a:r>
              <a:rPr lang="en-US" dirty="0" smtClean="0"/>
              <a:t>a nearest </a:t>
            </a:r>
            <a:r>
              <a:rPr lang="en-US" dirty="0" smtClean="0"/>
              <a:t>neighbor</a:t>
            </a:r>
          </a:p>
          <a:p>
            <a:pPr lvl="1"/>
            <a:r>
              <a:rPr lang="en-US" dirty="0" smtClean="0"/>
              <a:t>Track best-so-far distance to prune sub trees in recursive tree traversal</a:t>
            </a:r>
          </a:p>
          <a:p>
            <a:r>
              <a:rPr lang="en-US" dirty="0" smtClean="0"/>
              <a:t>Depth is determined by closest pair distance</a:t>
            </a: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935771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63886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532137" y="4320012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842218" y="2722779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867177" y="368777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67427" y="5455415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53800" y="280315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695162" y="5455416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014233" y="449202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62249" y="133840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973493" y="5057870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101058" y="173961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537008" y="1147880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37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Voronoi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each point </a:t>
            </a:r>
            <a:r>
              <a:rPr lang="en-US" dirty="0" smtClean="0"/>
              <a:t>x in S,  the </a:t>
            </a:r>
            <a:r>
              <a:rPr lang="en-US" dirty="0" err="1" smtClean="0"/>
              <a:t>Voronoi</a:t>
            </a:r>
            <a:r>
              <a:rPr lang="en-US" dirty="0" smtClean="0"/>
              <a:t> </a:t>
            </a:r>
            <a:r>
              <a:rPr lang="en-US" dirty="0" smtClean="0"/>
              <a:t>region is the set of points (in R</a:t>
            </a:r>
            <a:r>
              <a:rPr lang="en-US" baseline="30000" dirty="0" smtClean="0"/>
              <a:t>2</a:t>
            </a:r>
            <a:r>
              <a:rPr lang="en-US" dirty="0" smtClean="0"/>
              <a:t>) where x is the nearest neighbor in S</a:t>
            </a:r>
          </a:p>
          <a:p>
            <a:r>
              <a:rPr lang="en-US" dirty="0" smtClean="0"/>
              <a:t>Between each pair of points we can look at the separating half spaces</a:t>
            </a:r>
          </a:p>
          <a:p>
            <a:r>
              <a:rPr lang="en-US" dirty="0" smtClean="0"/>
              <a:t>A </a:t>
            </a:r>
            <a:r>
              <a:rPr lang="en-US" dirty="0" smtClean="0"/>
              <a:t>point’s </a:t>
            </a:r>
            <a:r>
              <a:rPr lang="en-US" dirty="0" err="1" smtClean="0"/>
              <a:t>Voronoi</a:t>
            </a:r>
            <a:r>
              <a:rPr lang="en-US" dirty="0" smtClean="0"/>
              <a:t> region is the intersection of half spaces (and </a:t>
            </a:r>
            <a:r>
              <a:rPr lang="en-US" dirty="0" smtClean="0"/>
              <a:t>is convex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number of segments is O(N)</a:t>
            </a:r>
          </a:p>
          <a:p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8976511" y="1549927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4427" y="3897179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549489" y="6260871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873212" y="3539905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464296" y="5639601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142052" y="2407066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7443411" y="1133366"/>
            <a:ext cx="950472" cy="15685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9474827" y="1549927"/>
            <a:ext cx="1612886" cy="13734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9467426" y="2942961"/>
            <a:ext cx="368975" cy="1498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828760" y="4463358"/>
            <a:ext cx="1657824" cy="2716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9270749" y="5088048"/>
            <a:ext cx="520575" cy="14976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483160" y="2725717"/>
            <a:ext cx="889881" cy="7699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19399" y="5088048"/>
            <a:ext cx="1551350" cy="1086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454427" y="2701931"/>
            <a:ext cx="1012998" cy="2410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9270749" y="4463358"/>
            <a:ext cx="558011" cy="6246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828760" y="4463358"/>
            <a:ext cx="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05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</a:t>
            </a:r>
            <a:r>
              <a:rPr lang="en-US" dirty="0" err="1" smtClean="0"/>
              <a:t>Voronoi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Lots of algorithms exist</a:t>
            </a:r>
          </a:p>
          <a:p>
            <a:r>
              <a:rPr lang="en-US" dirty="0" smtClean="0"/>
              <a:t>It can be done in O(n log n) time</a:t>
            </a:r>
          </a:p>
          <a:p>
            <a:r>
              <a:rPr lang="en-US" dirty="0" smtClean="0"/>
              <a:t>Programming is a challenge</a:t>
            </a:r>
          </a:p>
          <a:p>
            <a:pPr lvl="1"/>
            <a:r>
              <a:rPr lang="en-US" dirty="0" smtClean="0"/>
              <a:t>Lots of special cases</a:t>
            </a:r>
          </a:p>
          <a:p>
            <a:pPr lvl="1"/>
            <a:r>
              <a:rPr lang="en-US" dirty="0" smtClean="0"/>
              <a:t>Careful numerical programming</a:t>
            </a:r>
          </a:p>
          <a:p>
            <a:pPr lvl="1"/>
            <a:r>
              <a:rPr lang="en-US" dirty="0" smtClean="0"/>
              <a:t>Hard to debug	</a:t>
            </a:r>
          </a:p>
          <a:p>
            <a:r>
              <a:rPr lang="en-US" dirty="0" smtClean="0"/>
              <a:t>Most practical algorithm is probably to insert points in random order into </a:t>
            </a:r>
            <a:r>
              <a:rPr lang="en-US" dirty="0" smtClean="0"/>
              <a:t>a </a:t>
            </a:r>
            <a:r>
              <a:rPr lang="en-US" dirty="0" err="1" smtClean="0"/>
              <a:t>Voronoi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142052" y="2407066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36555" y="5320773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878115" y="1246636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446159" y="2920017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994210" y="1246637"/>
            <a:ext cx="633742" cy="34430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627952" y="1246636"/>
            <a:ext cx="3295462" cy="22080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994210" y="3454690"/>
            <a:ext cx="3929204" cy="1235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8184333" y="99588"/>
            <a:ext cx="443619" cy="1147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744048" y="4689695"/>
            <a:ext cx="2250162" cy="15753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923414" y="3454690"/>
            <a:ext cx="268586" cy="761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334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in a </a:t>
            </a:r>
            <a:r>
              <a:rPr lang="en-US" dirty="0" err="1" smtClean="0"/>
              <a:t>Voronoi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Need to overlay a search structure on top of the diagram</a:t>
            </a:r>
          </a:p>
          <a:p>
            <a:r>
              <a:rPr lang="en-US" dirty="0" smtClean="0"/>
              <a:t>Can use a sequence of separating segments</a:t>
            </a:r>
          </a:p>
          <a:p>
            <a:r>
              <a:rPr lang="en-US" dirty="0" smtClean="0"/>
              <a:t>Binary space partition trees can be used</a:t>
            </a:r>
          </a:p>
          <a:p>
            <a:r>
              <a:rPr lang="en-US" dirty="0" smtClean="0"/>
              <a:t>In theory, this can be done in O(log n) query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67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3 dimensions?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Quad trees generalize to </a:t>
            </a:r>
            <a:r>
              <a:rPr lang="en-US" dirty="0" err="1" smtClean="0"/>
              <a:t>oct</a:t>
            </a:r>
            <a:r>
              <a:rPr lang="en-US" dirty="0" smtClean="0"/>
              <a:t>-trees </a:t>
            </a:r>
            <a:r>
              <a:rPr lang="en-US" smtClean="0"/>
              <a:t>in 3-d</a:t>
            </a:r>
            <a:r>
              <a:rPr lang="en-US" dirty="0" smtClean="0"/>
              <a:t>,  with 8 children instead of 4</a:t>
            </a:r>
          </a:p>
          <a:p>
            <a:r>
              <a:rPr lang="en-US" dirty="0" smtClean="0"/>
              <a:t>Unfortunately, the 3-d </a:t>
            </a:r>
            <a:r>
              <a:rPr lang="en-US" dirty="0" err="1" smtClean="0"/>
              <a:t>voronoi</a:t>
            </a:r>
            <a:r>
              <a:rPr lang="en-US" dirty="0" smtClean="0"/>
              <a:t> tessellation (honeycomb) can have size n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Proof: divide the points into to sets A and B,  and put A and B on separate arcs.  This can be done so that each point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in A shares a face with each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 in 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6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Probabilistic algorithms and average </a:t>
            </a:r>
            <a:r>
              <a:rPr lang="en-US" dirty="0"/>
              <a:t>c</a:t>
            </a:r>
            <a:r>
              <a:rPr lang="en-US" dirty="0" smtClean="0"/>
              <a:t>ase </a:t>
            </a:r>
            <a:r>
              <a:rPr lang="en-US" dirty="0"/>
              <a:t>a</a:t>
            </a:r>
            <a:r>
              <a:rPr lang="en-US" dirty="0" smtClean="0"/>
              <a:t>nalysis</a:t>
            </a:r>
          </a:p>
          <a:p>
            <a:r>
              <a:rPr lang="en-US" dirty="0" smtClean="0"/>
              <a:t>Sublinear space algorithms for streaming</a:t>
            </a:r>
          </a:p>
          <a:p>
            <a:r>
              <a:rPr lang="en-US" dirty="0" smtClean="0"/>
              <a:t>Geometry and searching</a:t>
            </a:r>
          </a:p>
          <a:p>
            <a:pPr lvl="1"/>
            <a:r>
              <a:rPr lang="en-US" dirty="0" smtClean="0"/>
              <a:t>Nearest neighbor problems</a:t>
            </a:r>
          </a:p>
          <a:p>
            <a:pPr lvl="1"/>
            <a:r>
              <a:rPr lang="en-US" dirty="0" smtClean="0"/>
              <a:t>Low dimensional searching</a:t>
            </a:r>
          </a:p>
          <a:p>
            <a:pPr lvl="1"/>
            <a:r>
              <a:rPr lang="en-US" dirty="0" smtClean="0"/>
              <a:t>Higher dimensions</a:t>
            </a:r>
          </a:p>
          <a:p>
            <a:pPr lvl="1"/>
            <a:r>
              <a:rPr lang="en-US" dirty="0" smtClean="0"/>
              <a:t>Locally sensitive hashing</a:t>
            </a:r>
          </a:p>
          <a:p>
            <a:pPr lvl="1"/>
            <a:r>
              <a:rPr lang="en-US" dirty="0" smtClean="0"/>
              <a:t>Document similarity</a:t>
            </a:r>
          </a:p>
          <a:p>
            <a:pPr lvl="1"/>
            <a:r>
              <a:rPr lang="en-US" dirty="0" smtClean="0"/>
              <a:t>Linear programming</a:t>
            </a:r>
          </a:p>
        </p:txBody>
      </p:sp>
    </p:spTree>
    <p:extLst>
      <p:ext uri="{BB962C8B-B14F-4D97-AF65-F5344CB8AC3E}">
        <p14:creationId xmlns:p14="http://schemas.microsoft.com/office/powerpoint/2010/main" val="11535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dimensional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data sets are high dimensional</a:t>
            </a:r>
          </a:p>
          <a:p>
            <a:pPr lvl="1"/>
            <a:r>
              <a:rPr lang="en-US" dirty="0" smtClean="0"/>
              <a:t>High dimension can mean a mathematical space,  such as R</a:t>
            </a:r>
            <a:r>
              <a:rPr lang="en-US" baseline="30000" dirty="0" smtClean="0"/>
              <a:t>d</a:t>
            </a:r>
            <a:r>
              <a:rPr lang="en-US" dirty="0" smtClean="0"/>
              <a:t>,  or a structure, such as bag-of-words representation of documents</a:t>
            </a:r>
          </a:p>
          <a:p>
            <a:r>
              <a:rPr lang="en-US" dirty="0" smtClean="0"/>
              <a:t>Canonical problem: </a:t>
            </a:r>
          </a:p>
          <a:p>
            <a:pPr lvl="1"/>
            <a:r>
              <a:rPr lang="en-US" dirty="0" smtClean="0"/>
              <a:t>Given a new datum x,  find the closest element y in the dataset</a:t>
            </a:r>
          </a:p>
          <a:p>
            <a:r>
              <a:rPr lang="en-US" dirty="0" smtClean="0"/>
              <a:t>Lots of things need to be defined,  like “closest”</a:t>
            </a:r>
          </a:p>
          <a:p>
            <a:r>
              <a:rPr lang="en-US" dirty="0" smtClean="0"/>
              <a:t>Think of the data set as being very large, so we would like a mechanism that avoids having to do comparisons with all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8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</a:p>
          <a:p>
            <a:r>
              <a:rPr lang="en-US" dirty="0" smtClean="0"/>
              <a:t>Coding theory</a:t>
            </a:r>
          </a:p>
          <a:p>
            <a:r>
              <a:rPr lang="en-US" dirty="0" smtClean="0"/>
              <a:t>Searching in 2-d</a:t>
            </a:r>
          </a:p>
          <a:p>
            <a:pPr lvl="1"/>
            <a:r>
              <a:rPr lang="en-US" dirty="0" smtClean="0"/>
              <a:t>Quad trees</a:t>
            </a:r>
          </a:p>
          <a:p>
            <a:pPr lvl="1"/>
            <a:r>
              <a:rPr lang="en-US" dirty="0" err="1" smtClean="0"/>
              <a:t>Voronoi</a:t>
            </a:r>
            <a:r>
              <a:rPr lang="en-US" dirty="0" smtClean="0"/>
              <a:t> diagrams</a:t>
            </a:r>
          </a:p>
          <a:p>
            <a:r>
              <a:rPr lang="en-US" dirty="0" smtClean="0"/>
              <a:t>Higher (but not too high) dimensions</a:t>
            </a:r>
          </a:p>
          <a:p>
            <a:pPr lvl="1"/>
            <a:r>
              <a:rPr lang="en-US" smtClean="0"/>
              <a:t>K-d trees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7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space</a:t>
            </a:r>
          </a:p>
          <a:p>
            <a:pPr lvl="1"/>
            <a:r>
              <a:rPr lang="en-US" dirty="0" smtClean="0"/>
              <a:t>Mathematically – Cartesian Product</a:t>
            </a:r>
          </a:p>
          <a:p>
            <a:pPr lvl="1"/>
            <a:r>
              <a:rPr lang="en-US" dirty="0" smtClean="0"/>
              <a:t>Euclidean space,  R</a:t>
            </a:r>
            <a:r>
              <a:rPr lang="en-US" baseline="30000" dirty="0" smtClean="0"/>
              <a:t>d</a:t>
            </a:r>
          </a:p>
          <a:p>
            <a:pPr lvl="1"/>
            <a:r>
              <a:rPr lang="en-US" dirty="0" smtClean="0"/>
              <a:t>Other spaces, 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baseline="30000" dirty="0" err="1" smtClean="0"/>
              <a:t>d</a:t>
            </a:r>
            <a:endParaRPr lang="en-US" baseline="30000" dirty="0" smtClean="0"/>
          </a:p>
          <a:p>
            <a:r>
              <a:rPr lang="en-US" dirty="0" smtClean="0"/>
              <a:t>Metric</a:t>
            </a:r>
          </a:p>
          <a:p>
            <a:pPr lvl="1"/>
            <a:r>
              <a:rPr lang="en-US" dirty="0" smtClean="0"/>
              <a:t>Distance measure,  d(</a:t>
            </a:r>
            <a:r>
              <a:rPr lang="en-US" dirty="0" err="1" smtClean="0"/>
              <a:t>x,y</a:t>
            </a:r>
            <a:r>
              <a:rPr lang="en-US" dirty="0" smtClean="0"/>
              <a:t>),  d: A </a:t>
            </a:r>
            <a:r>
              <a:rPr lang="en-US" dirty="0" smtClean="0">
                <a:sym typeface="Symbol" panose="05050102010706020507" pitchFamily="18" charset="2"/>
              </a:rPr>
              <a:t> A  [0, )</a:t>
            </a:r>
            <a:endParaRPr lang="en-US" dirty="0" smtClean="0"/>
          </a:p>
          <a:p>
            <a:pPr lvl="1"/>
            <a:r>
              <a:rPr lang="en-US" dirty="0" smtClean="0"/>
              <a:t>Properties</a:t>
            </a:r>
          </a:p>
          <a:p>
            <a:pPr lvl="2"/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= 0 </a:t>
            </a:r>
            <a:r>
              <a:rPr lang="en-US" dirty="0" err="1" smtClean="0"/>
              <a:t>iff</a:t>
            </a:r>
            <a:r>
              <a:rPr lang="en-US" dirty="0" smtClean="0"/>
              <a:t> x = y</a:t>
            </a:r>
          </a:p>
          <a:p>
            <a:pPr lvl="2"/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= d(</a:t>
            </a:r>
            <a:r>
              <a:rPr lang="en-US" dirty="0" err="1" smtClean="0"/>
              <a:t>y,x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≤ d(</a:t>
            </a:r>
            <a:r>
              <a:rPr lang="en-US" dirty="0" err="1" smtClean="0"/>
              <a:t>x,z</a:t>
            </a:r>
            <a:r>
              <a:rPr lang="en-US" dirty="0" smtClean="0"/>
              <a:t>) + d(</a:t>
            </a:r>
            <a:r>
              <a:rPr lang="en-US" dirty="0" err="1" smtClean="0"/>
              <a:t>z,y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≥ 0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7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Closest points and approximate closest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23091" cy="4351338"/>
          </a:xfrm>
        </p:spPr>
        <p:txBody>
          <a:bodyPr/>
          <a:lstStyle/>
          <a:p>
            <a:r>
              <a:rPr lang="en-US" dirty="0" smtClean="0"/>
              <a:t>Set of points S</a:t>
            </a:r>
          </a:p>
          <a:p>
            <a:r>
              <a:rPr lang="en-US" dirty="0" smtClean="0"/>
              <a:t>Given query point y, find a point in S closest to y</a:t>
            </a:r>
          </a:p>
          <a:p>
            <a:r>
              <a:rPr lang="el-GR" dirty="0" smtClean="0"/>
              <a:t>ε</a:t>
            </a:r>
            <a:r>
              <a:rPr lang="en-US" dirty="0" smtClean="0"/>
              <a:t> - Approximate closest point</a:t>
            </a:r>
          </a:p>
          <a:p>
            <a:pPr lvl="1"/>
            <a:r>
              <a:rPr lang="en-US" dirty="0" smtClean="0"/>
              <a:t>Suppose the closest point distance from y to a point in S is r</a:t>
            </a:r>
          </a:p>
          <a:p>
            <a:pPr lvl="1"/>
            <a:r>
              <a:rPr lang="en-US" dirty="0" smtClean="0"/>
              <a:t>Find a point in S that has distance (1+</a:t>
            </a:r>
            <a:r>
              <a:rPr lang="el-GR" dirty="0" smtClean="0"/>
              <a:t>ε</a:t>
            </a:r>
            <a:r>
              <a:rPr lang="en-US" dirty="0" smtClean="0"/>
              <a:t>)r from 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935771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563886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32137" y="4320012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42218" y="2722779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867177" y="368777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801885" y="464593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353800" y="280315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695162" y="5455416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465399" y="3829279"/>
            <a:ext cx="172015" cy="1720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750174" y="3147184"/>
            <a:ext cx="1602463" cy="16707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451409" y="2873971"/>
            <a:ext cx="2198484" cy="2217193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55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and where it breaks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387281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My pictures are in R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I can imagine what happens in R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Higher dimensions are much, much harder</a:t>
            </a:r>
          </a:p>
          <a:p>
            <a:r>
              <a:rPr lang="en-US" dirty="0" smtClean="0"/>
              <a:t>Imagine an N dimensional sphere</a:t>
            </a:r>
          </a:p>
          <a:p>
            <a:endParaRPr lang="en-US" dirty="0"/>
          </a:p>
          <a:p>
            <a:r>
              <a:rPr lang="en-US" dirty="0" smtClean="0"/>
              <a:t>Low dimensional intuition is not necessarily good for higher dimensions</a:t>
            </a:r>
          </a:p>
          <a:p>
            <a:pPr lvl="1"/>
            <a:r>
              <a:rPr lang="en-US" dirty="0" smtClean="0"/>
              <a:t>Many quantities grow exponentially with dimension</a:t>
            </a:r>
          </a:p>
          <a:p>
            <a:pPr lvl="1"/>
            <a:r>
              <a:rPr lang="en-US" dirty="0" smtClean="0"/>
              <a:t>Kissing number – number n dimensional sphere that can be arranged to touch a single sphere</a:t>
            </a:r>
          </a:p>
        </p:txBody>
      </p:sp>
      <p:pic>
        <p:nvPicPr>
          <p:cNvPr id="3074" name="Picture 2" descr="Kissing-2d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971" y="145867"/>
            <a:ext cx="1637484" cy="150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thumb/8/8f/Kissing-3d.png/250px-Kissing-3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26" y="72825"/>
            <a:ext cx="1595374" cy="164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843453"/>
              </p:ext>
            </p:extLst>
          </p:nvPr>
        </p:nvGraphicFramePr>
        <p:xfrm>
          <a:off x="9097272" y="2355374"/>
          <a:ext cx="2998707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569">
                  <a:extLst>
                    <a:ext uri="{9D8B030D-6E8A-4147-A177-3AD203B41FA5}">
                      <a16:colId xmlns:a16="http://schemas.microsoft.com/office/drawing/2014/main" val="797623605"/>
                    </a:ext>
                  </a:extLst>
                </a:gridCol>
                <a:gridCol w="999569">
                  <a:extLst>
                    <a:ext uri="{9D8B030D-6E8A-4147-A177-3AD203B41FA5}">
                      <a16:colId xmlns:a16="http://schemas.microsoft.com/office/drawing/2014/main" val="2537509811"/>
                    </a:ext>
                  </a:extLst>
                </a:gridCol>
                <a:gridCol w="999569">
                  <a:extLst>
                    <a:ext uri="{9D8B030D-6E8A-4147-A177-3AD203B41FA5}">
                      <a16:colId xmlns:a16="http://schemas.microsoft.com/office/drawing/2014/main" val="33878350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961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591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796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507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31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673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3183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41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36764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063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196560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196560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411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204368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435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276032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884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484568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944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938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– Coding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6447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Problem – sending data across a noisy channel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Model </a:t>
            </a:r>
          </a:p>
          <a:p>
            <a:pPr lvl="1"/>
            <a:r>
              <a:rPr lang="en-US" dirty="0" smtClean="0"/>
              <a:t>Words encoded as a block of digits</a:t>
            </a:r>
          </a:p>
          <a:p>
            <a:pPr lvl="1"/>
            <a:r>
              <a:rPr lang="en-US" dirty="0" smtClean="0"/>
              <a:t>Digits are transmitted</a:t>
            </a:r>
          </a:p>
          <a:p>
            <a:pPr lvl="1"/>
            <a:r>
              <a:rPr lang="en-US" dirty="0" smtClean="0"/>
              <a:t>Some digits may be changed</a:t>
            </a:r>
          </a:p>
          <a:p>
            <a:pPr lvl="1"/>
            <a:r>
              <a:rPr lang="en-US" dirty="0" smtClean="0"/>
              <a:t>The block </a:t>
            </a:r>
            <a:r>
              <a:rPr lang="en-US" dirty="0" smtClean="0"/>
              <a:t>is decoded to </a:t>
            </a:r>
            <a:r>
              <a:rPr lang="en-US" dirty="0" smtClean="0"/>
              <a:t>get the </a:t>
            </a:r>
            <a:r>
              <a:rPr lang="en-US" dirty="0" smtClean="0"/>
              <a:t>message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5895" y="317776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24327" y="317776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7" idx="1"/>
          </p:cNvCxnSpPr>
          <p:nvPr/>
        </p:nvCxnSpPr>
        <p:spPr>
          <a:xfrm>
            <a:off x="1870295" y="3634965"/>
            <a:ext cx="41540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Image result for telegraph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91" y="4182038"/>
            <a:ext cx="1494356" cy="54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thunder storm draw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422" y="2730554"/>
            <a:ext cx="774015" cy="80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770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22805</TotalTime>
  <Words>1171</Words>
  <Application>Microsoft Office PowerPoint</Application>
  <PresentationFormat>Widescreen</PresentationFormat>
  <Paragraphs>220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Office Theme</vt:lpstr>
      <vt:lpstr>CSEP 521: Applied Algorithms Lecture 13 – Geometry and Searching</vt:lpstr>
      <vt:lpstr>Announcements</vt:lpstr>
      <vt:lpstr>Course outline</vt:lpstr>
      <vt:lpstr>High dimensional searching</vt:lpstr>
      <vt:lpstr>Outline for this week</vt:lpstr>
      <vt:lpstr>Concepts</vt:lpstr>
      <vt:lpstr>Closest points and approximate closest points</vt:lpstr>
      <vt:lpstr>Intuition and where it breaks down</vt:lpstr>
      <vt:lpstr>Warm up – Coding theory</vt:lpstr>
      <vt:lpstr>Idea one – parity bit</vt:lpstr>
      <vt:lpstr>Idea two - redundancy</vt:lpstr>
      <vt:lpstr>Block codes</vt:lpstr>
      <vt:lpstr>Hamming(7,4) code</vt:lpstr>
      <vt:lpstr>Golay Code: G24 [24,12,8]2 and G23 [23,12,7]2</vt:lpstr>
      <vt:lpstr>Hamming distance</vt:lpstr>
      <vt:lpstr>Low dimensional problems</vt:lpstr>
      <vt:lpstr>How do we solve this in R1</vt:lpstr>
      <vt:lpstr>Issues</vt:lpstr>
      <vt:lpstr>And now for R2</vt:lpstr>
      <vt:lpstr>What is the distance function?</vt:lpstr>
      <vt:lpstr>Data structures for 2-d nearest neighbor</vt:lpstr>
      <vt:lpstr>Quad Tree</vt:lpstr>
      <vt:lpstr>Voronoi diagram</vt:lpstr>
      <vt:lpstr>Building the Voronoi diagram</vt:lpstr>
      <vt:lpstr>Search in a Voronoi diagram</vt:lpstr>
      <vt:lpstr>What about 3 dimensions?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404</cp:revision>
  <dcterms:created xsi:type="dcterms:W3CDTF">2020-12-29T19:18:38Z</dcterms:created>
  <dcterms:modified xsi:type="dcterms:W3CDTF">2021-02-17T02:09:05Z</dcterms:modified>
</cp:coreProperties>
</file>