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303" r:id="rId13"/>
    <p:sldId id="298" r:id="rId14"/>
    <p:sldId id="299" r:id="rId15"/>
    <p:sldId id="300" r:id="rId16"/>
    <p:sldId id="301" r:id="rId17"/>
    <p:sldId id="302" r:id="rId18"/>
    <p:sldId id="304" r:id="rId19"/>
    <p:sldId id="305" r:id="rId20"/>
    <p:sldId id="30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9259-B74E-4C34-AE92-1A48E35960FF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652" y="290328"/>
            <a:ext cx="11190083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CSEP 521: Applied Algorithms</a:t>
            </a:r>
            <a:br>
              <a:rPr lang="en-US" dirty="0" smtClean="0"/>
            </a:br>
            <a:r>
              <a:rPr lang="en-US" dirty="0" smtClean="0"/>
              <a:t>Lecture 12 - Stream Algorithms: Frequency Estimates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5481" y="2677928"/>
            <a:ext cx="9144000" cy="1655762"/>
          </a:xfrm>
        </p:spPr>
        <p:txBody>
          <a:bodyPr/>
          <a:lstStyle/>
          <a:p>
            <a:r>
              <a:rPr lang="en-US" dirty="0" smtClean="0"/>
              <a:t>Richard Anderson</a:t>
            </a:r>
          </a:p>
          <a:p>
            <a:r>
              <a:rPr lang="en-US" dirty="0" smtClean="0"/>
              <a:t>February 11, 2021</a:t>
            </a:r>
            <a:endParaRPr lang="en-US" sz="2000" dirty="0"/>
          </a:p>
        </p:txBody>
      </p:sp>
      <p:pic>
        <p:nvPicPr>
          <p:cNvPr id="4" name="Picture 2" descr="Irish 600kg euro chap 2009 (cropped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830" y="3855072"/>
            <a:ext cx="4625943" cy="242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Tug-of-war algorithm is a good estimator of F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– Expected value of  Y</a:t>
            </a:r>
            <a:r>
              <a:rPr lang="en-US" baseline="30000" dirty="0" smtClean="0"/>
              <a:t>2</a:t>
            </a:r>
            <a:r>
              <a:rPr lang="en-US" dirty="0" smtClean="0"/>
              <a:t>  is F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82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242" y="164590"/>
            <a:ext cx="3143392" cy="16610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91223"/>
            <a:ext cx="5607348" cy="426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63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X and Y are independent random variables,</a:t>
            </a:r>
            <a:br>
              <a:rPr lang="en-US" dirty="0" smtClean="0"/>
            </a:br>
            <a:r>
              <a:rPr lang="en-US" dirty="0" smtClean="0"/>
              <a:t>E(XY) = E(X)E(Y)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57" y="2289999"/>
            <a:ext cx="6950421" cy="203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61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requirement is just one register</a:t>
            </a:r>
          </a:p>
          <a:p>
            <a:r>
              <a:rPr lang="en-US" dirty="0" smtClean="0"/>
              <a:t>Improve performance by using more space</a:t>
            </a:r>
          </a:p>
          <a:p>
            <a:r>
              <a:rPr lang="en-US" dirty="0" smtClean="0"/>
              <a:t>Compute multiple estimates using independent hash functions</a:t>
            </a:r>
          </a:p>
          <a:p>
            <a:pPr lvl="1"/>
            <a:r>
              <a:rPr lang="en-US" dirty="0" smtClean="0"/>
              <a:t>This is where generating multiple hash functions is important</a:t>
            </a:r>
          </a:p>
          <a:p>
            <a:r>
              <a:rPr lang="en-US" dirty="0" smtClean="0"/>
              <a:t>Two different ways of combining estimates</a:t>
            </a:r>
          </a:p>
          <a:p>
            <a:pPr lvl="1"/>
            <a:r>
              <a:rPr lang="en-US" dirty="0" smtClean="0"/>
              <a:t>E = (1/k)(E</a:t>
            </a:r>
            <a:r>
              <a:rPr lang="en-US" baseline="-25000" dirty="0" smtClean="0"/>
              <a:t>1</a:t>
            </a:r>
            <a:r>
              <a:rPr lang="en-US" dirty="0" smtClean="0"/>
              <a:t> + E</a:t>
            </a:r>
            <a:r>
              <a:rPr lang="en-US" baseline="-25000" dirty="0" smtClean="0"/>
              <a:t>2</a:t>
            </a:r>
            <a:r>
              <a:rPr lang="en-US" dirty="0" smtClean="0"/>
              <a:t> + . . .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E’ = Median(E</a:t>
            </a:r>
            <a:r>
              <a:rPr lang="en-US" baseline="-25000" dirty="0" smtClean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2</a:t>
            </a:r>
            <a:r>
              <a:rPr lang="en-US" dirty="0" smtClean="0"/>
              <a:t>, . . . ,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These two methods are combined to get the AKS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50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approximation for F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(1 + </a:t>
            </a:r>
            <a:r>
              <a:rPr lang="el-GR" dirty="0" smtClean="0"/>
              <a:t>ε</a:t>
            </a:r>
            <a:r>
              <a:rPr lang="en-US" dirty="0" smtClean="0"/>
              <a:t>) approximation with probability at least (1-</a:t>
            </a:r>
            <a:r>
              <a:rPr lang="el-GR" dirty="0" smtClean="0"/>
              <a:t>δ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Space requirement O((1/</a:t>
            </a:r>
            <a:r>
              <a:rPr lang="el-GR" dirty="0"/>
              <a:t> </a:t>
            </a:r>
            <a:r>
              <a:rPr lang="el-GR" dirty="0" smtClean="0"/>
              <a:t>ε</a:t>
            </a:r>
            <a:r>
              <a:rPr lang="en-US" baseline="30000" dirty="0" smtClean="0"/>
              <a:t>2</a:t>
            </a:r>
            <a:r>
              <a:rPr lang="en-US" dirty="0" smtClean="0"/>
              <a:t>) log (1/</a:t>
            </a:r>
            <a:r>
              <a:rPr lang="el-GR" dirty="0"/>
              <a:t> </a:t>
            </a:r>
            <a:r>
              <a:rPr lang="el-GR" dirty="0" smtClean="0"/>
              <a:t>δ</a:t>
            </a:r>
            <a:r>
              <a:rPr lang="en-US" dirty="0" smtClean="0"/>
              <a:t>)(log M + log N))</a:t>
            </a:r>
          </a:p>
          <a:p>
            <a:pPr lvl="1"/>
            <a:endParaRPr lang="en-US" dirty="0"/>
          </a:p>
          <a:p>
            <a:r>
              <a:rPr lang="en-US" dirty="0" smtClean="0"/>
              <a:t>Extend to higher moments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21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analysis,  compute </a:t>
            </a:r>
            <a:r>
              <a:rPr lang="en-US" dirty="0" err="1" smtClean="0"/>
              <a:t>Var</a:t>
            </a:r>
            <a:r>
              <a:rPr lang="en-US" dirty="0" smtClean="0"/>
              <a:t>(Y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322" y="1475714"/>
            <a:ext cx="7927016" cy="39292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711" y="5604095"/>
            <a:ext cx="10972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Need four-wise independence to simplify expectation expression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4354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89" y="4001294"/>
            <a:ext cx="4040403" cy="11734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Really good practical hash functions exist</a:t>
            </a:r>
          </a:p>
          <a:p>
            <a:pPr lvl="1"/>
            <a:r>
              <a:rPr lang="en-US" dirty="0" smtClean="0"/>
              <a:t>Fast and good distribution of keys</a:t>
            </a:r>
          </a:p>
          <a:p>
            <a:pPr lvl="1"/>
            <a:r>
              <a:rPr lang="en-US" dirty="0" smtClean="0"/>
              <a:t>Cryptographic hash functions are difficult to invert and more work</a:t>
            </a:r>
          </a:p>
          <a:p>
            <a:r>
              <a:rPr lang="en-US" dirty="0" smtClean="0"/>
              <a:t>Choose a random hash function</a:t>
            </a:r>
          </a:p>
          <a:p>
            <a:pPr lvl="1"/>
            <a:r>
              <a:rPr lang="en-US" dirty="0" smtClean="0"/>
              <a:t>Set of hash functions H: U</a:t>
            </a:r>
            <a:r>
              <a:rPr lang="en-US" dirty="0" smtClean="0">
                <a:sym typeface="Symbol" panose="05050102010706020507" pitchFamily="18" charset="2"/>
              </a:rPr>
              <a:t>[1..m]</a:t>
            </a:r>
          </a:p>
          <a:p>
            <a:r>
              <a:rPr lang="en-US" dirty="0" smtClean="0">
                <a:sym typeface="Symbol" panose="05050102010706020507" pitchFamily="18" charset="2"/>
              </a:rPr>
              <a:t>Universal property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For all x, y in U, with x  y,  if h is chosen at random from H</a:t>
            </a:r>
          </a:p>
          <a:p>
            <a:pPr lvl="1"/>
            <a:endParaRPr lang="en-US" dirty="0" smtClean="0">
              <a:sym typeface="Symbol" panose="05050102010706020507" pitchFamily="18" charset="2"/>
            </a:endParaRPr>
          </a:p>
          <a:p>
            <a:pPr lvl="1"/>
            <a:endParaRPr lang="en-US" dirty="0" smtClean="0">
              <a:sym typeface="Symbol" panose="05050102010706020507" pitchFamily="18" charset="2"/>
            </a:endParaRP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This is a minimal property for good hash functions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Practical university families exist,  so mathematically sound algorithms could be implemented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Family of 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9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Carter-</a:t>
            </a:r>
            <a:r>
              <a:rPr lang="en-US" dirty="0" err="1" smtClean="0"/>
              <a:t>Wegman</a:t>
            </a:r>
            <a:r>
              <a:rPr lang="en-US" dirty="0" smtClean="0"/>
              <a:t> hash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994679" cy="4351338"/>
              </a:xfrm>
            </p:spPr>
            <p:txBody>
              <a:bodyPr/>
              <a:lstStyle/>
              <a:p>
                <a:r>
                  <a:rPr lang="en-US" dirty="0" smtClean="0"/>
                  <a:t>Hashing from [0..p-1] to [0..p-1]</a:t>
                </a:r>
              </a:p>
              <a:p>
                <a:r>
                  <a:rPr lang="en-US" dirty="0" smtClean="0"/>
                  <a:t>p is a moderate sized prime (p </a:t>
                </a:r>
                <a:r>
                  <a:rPr lang="en-US" dirty="0" smtClean="0">
                    <a:sym typeface="Symbol" panose="05050102010706020507" pitchFamily="18" charset="2"/>
                  </a:rPr>
                  <a:t> 2</a:t>
                </a:r>
                <a:r>
                  <a:rPr lang="en-US" baseline="30000" dirty="0" smtClean="0">
                    <a:sym typeface="Symbol" panose="05050102010706020507" pitchFamily="18" charset="2"/>
                  </a:rPr>
                  <a:t>32</a:t>
                </a:r>
                <a:r>
                  <a:rPr lang="en-US" dirty="0" smtClean="0">
                    <a:sym typeface="Symbol" panose="05050102010706020507" pitchFamily="18" charset="2"/>
                  </a:rPr>
                  <a:t>)</a:t>
                </a:r>
                <a:endParaRPr lang="en-US" dirty="0" smtClean="0"/>
              </a:p>
              <a:p>
                <a:r>
                  <a:rPr lang="en-US" dirty="0" err="1" smtClean="0"/>
                  <a:t>h</a:t>
                </a:r>
                <a:r>
                  <a:rPr lang="en-US" baseline="-25000" dirty="0" err="1" smtClean="0"/>
                  <a:t>ab</a:t>
                </a:r>
                <a:r>
                  <a:rPr lang="en-US" dirty="0" smtClean="0"/>
                  <a:t>(x) = (ax + b) mod p where 0 ≤ a &lt; p and 0 ≤ b &lt; p</a:t>
                </a:r>
              </a:p>
              <a:p>
                <a:endParaRPr lang="en-US" dirty="0"/>
              </a:p>
              <a:p>
                <a:r>
                  <a:rPr lang="en-US" dirty="0" smtClean="0"/>
                  <a:t>If a and b are chosen at random, x </a:t>
                </a:r>
                <a:r>
                  <a:rPr lang="en-US" dirty="0" smtClean="0">
                    <a:sym typeface="Symbol" panose="05050102010706020507" pitchFamily="18" charset="2"/>
                  </a:rPr>
                  <a:t> y, then </a:t>
                </a:r>
                <a:r>
                  <a:rPr lang="en-US" dirty="0" err="1" smtClean="0">
                    <a:sym typeface="Symbol" panose="05050102010706020507" pitchFamily="18" charset="2"/>
                  </a:rPr>
                  <a:t>Prob</a:t>
                </a:r>
                <a:r>
                  <a:rPr lang="en-US" dirty="0" smtClean="0">
                    <a:sym typeface="Symbol" panose="05050102010706020507" pitchFamily="18" charset="2"/>
                  </a:rPr>
                  <a:t>[h</a:t>
                </a:r>
                <a:r>
                  <a:rPr lang="en-US" baseline="-25000" dirty="0" smtClean="0">
                    <a:sym typeface="Symbol" panose="05050102010706020507" pitchFamily="18" charset="2"/>
                  </a:rPr>
                  <a:t> </a:t>
                </a:r>
                <a:r>
                  <a:rPr lang="en-US" dirty="0" smtClean="0">
                    <a:sym typeface="Symbol" panose="05050102010706020507" pitchFamily="18" charset="2"/>
                  </a:rPr>
                  <a:t>(</a:t>
                </a:r>
                <a:r>
                  <a:rPr lang="en-US" dirty="0" smtClean="0">
                    <a:sym typeface="Symbol" panose="05050102010706020507" pitchFamily="18" charset="2"/>
                  </a:rPr>
                  <a:t>x) = </a:t>
                </a:r>
                <a:r>
                  <a:rPr lang="en-US" dirty="0" smtClean="0">
                    <a:sym typeface="Symbol" panose="05050102010706020507" pitchFamily="18" charset="2"/>
                  </a:rPr>
                  <a:t>h</a:t>
                </a:r>
                <a:r>
                  <a:rPr lang="en-US" baseline="-25000" dirty="0" smtClean="0">
                    <a:sym typeface="Symbol" panose="05050102010706020507" pitchFamily="18" charset="2"/>
                  </a:rPr>
                  <a:t> </a:t>
                </a:r>
                <a:r>
                  <a:rPr lang="en-US" dirty="0" smtClean="0">
                    <a:sym typeface="Symbol" panose="05050102010706020507" pitchFamily="18" charset="2"/>
                  </a:rPr>
                  <a:t>(</a:t>
                </a:r>
                <a:r>
                  <a:rPr lang="en-US" dirty="0" smtClean="0">
                    <a:sym typeface="Symbol" panose="05050102010706020507" pitchFamily="18" charset="2"/>
                  </a:rPr>
                  <a:t>y)]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h</a:t>
                </a:r>
                <a:r>
                  <a:rPr lang="en-US" baseline="-25000" dirty="0" smtClean="0"/>
                  <a:t> </a:t>
                </a:r>
                <a:r>
                  <a:rPr lang="en-US" dirty="0" smtClean="0"/>
                  <a:t>(</a:t>
                </a:r>
                <a:r>
                  <a:rPr lang="en-US" dirty="0" smtClean="0"/>
                  <a:t>x) and </a:t>
                </a:r>
                <a:r>
                  <a:rPr lang="en-US" dirty="0" smtClean="0"/>
                  <a:t>h</a:t>
                </a:r>
                <a:r>
                  <a:rPr lang="en-US" baseline="-25000" dirty="0" smtClean="0"/>
                  <a:t> </a:t>
                </a:r>
                <a:r>
                  <a:rPr lang="en-US" dirty="0" smtClean="0"/>
                  <a:t>(</a:t>
                </a:r>
                <a:r>
                  <a:rPr lang="en-US" dirty="0" smtClean="0"/>
                  <a:t>y) are independent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994679" cy="4351338"/>
              </a:xfrm>
              <a:blipFill>
                <a:blip r:embed="rId2"/>
                <a:stretch>
                  <a:fillRect l="-942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6546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Pairwise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x </a:t>
            </a:r>
            <a:r>
              <a:rPr lang="en-US" dirty="0" smtClean="0">
                <a:sym typeface="Symbol" panose="05050102010706020507" pitchFamily="18" charset="2"/>
              </a:rPr>
              <a:t> y,  and 0 ≤ x, y ≤ p – 1  and </a:t>
            </a:r>
            <a:r>
              <a:rPr lang="en-US" dirty="0">
                <a:sym typeface="Symbol" panose="05050102010706020507" pitchFamily="18" charset="2"/>
              </a:rPr>
              <a:t>0 ≤ </a:t>
            </a:r>
            <a:r>
              <a:rPr lang="en-US" dirty="0" smtClean="0">
                <a:sym typeface="Symbol" panose="05050102010706020507" pitchFamily="18" charset="2"/>
              </a:rPr>
              <a:t>u, v ≤ </a:t>
            </a:r>
            <a:r>
              <a:rPr lang="en-US" dirty="0">
                <a:sym typeface="Symbol" panose="05050102010706020507" pitchFamily="18" charset="2"/>
              </a:rPr>
              <a:t>p – 1 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The equations (with unknowns a and b) have a unique solution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(ax + b) mod p = u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(ay + b) mod p = v</a:t>
            </a:r>
          </a:p>
          <a:p>
            <a:r>
              <a:rPr lang="en-US" dirty="0" smtClean="0"/>
              <a:t>Hence </a:t>
            </a:r>
            <a:r>
              <a:rPr lang="en-US" dirty="0" err="1" smtClean="0"/>
              <a:t>Prob</a:t>
            </a:r>
            <a:r>
              <a:rPr lang="en-US" dirty="0"/>
              <a:t>[</a:t>
            </a:r>
            <a:r>
              <a:rPr lang="en-US" dirty="0" smtClean="0"/>
              <a:t>h(x) = u and h(y) = v] = 1/p</a:t>
            </a:r>
            <a:r>
              <a:rPr lang="en-US" baseline="30000" dirty="0" smtClean="0"/>
              <a:t>2</a:t>
            </a:r>
            <a:r>
              <a:rPr lang="en-US" dirty="0" smtClean="0"/>
              <a:t>  proving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83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k-wise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 functions such that h(x</a:t>
            </a:r>
            <a:r>
              <a:rPr lang="en-US" baseline="-25000" dirty="0" smtClean="0"/>
              <a:t>1</a:t>
            </a:r>
            <a:r>
              <a:rPr lang="en-US" dirty="0" smtClean="0"/>
              <a:t>), h(x</a:t>
            </a:r>
            <a:r>
              <a:rPr lang="en-US" baseline="-25000" dirty="0" smtClean="0"/>
              <a:t>2</a:t>
            </a:r>
            <a:r>
              <a:rPr lang="en-US" dirty="0" smtClean="0"/>
              <a:t>), . . ., h(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) are probabilistically independent</a:t>
            </a:r>
          </a:p>
          <a:p>
            <a:endParaRPr lang="en-US" dirty="0"/>
          </a:p>
          <a:p>
            <a:r>
              <a:rPr lang="en-US" dirty="0" smtClean="0"/>
              <a:t>Important mathematical tool to prove rigorous bounds</a:t>
            </a:r>
          </a:p>
          <a:p>
            <a:endParaRPr lang="en-US" dirty="0"/>
          </a:p>
          <a:p>
            <a:r>
              <a:rPr lang="en-US" dirty="0" smtClean="0"/>
              <a:t>Parameterized hash functions to allow random generation</a:t>
            </a:r>
          </a:p>
          <a:p>
            <a:r>
              <a:rPr lang="en-US" dirty="0" smtClean="0"/>
              <a:t>In practice,  other hash functions may be used which have a seed that can be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31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Carter-</a:t>
            </a:r>
            <a:r>
              <a:rPr lang="en-US" dirty="0" err="1" smtClean="0"/>
              <a:t>Wegman</a:t>
            </a:r>
            <a:r>
              <a:rPr lang="en-US" dirty="0" smtClean="0"/>
              <a:t> hash functions</a:t>
            </a:r>
            <a:br>
              <a:rPr lang="en-US" dirty="0" smtClean="0"/>
            </a:br>
            <a:r>
              <a:rPr lang="en-US" dirty="0" smtClean="0"/>
              <a:t>4-wise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Hashing from [0..p-1] to [0..p-1]</a:t>
            </a:r>
          </a:p>
          <a:p>
            <a:r>
              <a:rPr lang="en-US" dirty="0"/>
              <a:t>p is a moderate sized prime (p </a:t>
            </a:r>
            <a:r>
              <a:rPr lang="en-US" dirty="0">
                <a:sym typeface="Symbol" panose="05050102010706020507" pitchFamily="18" charset="2"/>
              </a:rPr>
              <a:t> 2</a:t>
            </a:r>
            <a:r>
              <a:rPr lang="en-US" baseline="30000" dirty="0">
                <a:sym typeface="Symbol" panose="05050102010706020507" pitchFamily="18" charset="2"/>
              </a:rPr>
              <a:t>32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/>
          </a:p>
          <a:p>
            <a:r>
              <a:rPr lang="en-US" dirty="0" err="1" smtClean="0"/>
              <a:t>h</a:t>
            </a:r>
            <a:r>
              <a:rPr lang="en-US" baseline="-25000" dirty="0" err="1" smtClean="0"/>
              <a:t>abcd</a:t>
            </a:r>
            <a:r>
              <a:rPr lang="en-US" dirty="0" smtClean="0"/>
              <a:t>(x</a:t>
            </a:r>
            <a:r>
              <a:rPr lang="en-US" dirty="0"/>
              <a:t>) = (</a:t>
            </a:r>
            <a:r>
              <a:rPr lang="en-US" dirty="0" smtClean="0"/>
              <a:t>ax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bx</a:t>
            </a:r>
            <a:r>
              <a:rPr lang="en-US" baseline="30000" dirty="0" smtClean="0"/>
              <a:t>2</a:t>
            </a:r>
            <a:r>
              <a:rPr lang="en-US" dirty="0" smtClean="0"/>
              <a:t> + cx + d) </a:t>
            </a:r>
            <a:r>
              <a:rPr lang="en-US" dirty="0"/>
              <a:t>mod p where 0 ≤ </a:t>
            </a:r>
            <a:r>
              <a:rPr lang="en-US" dirty="0" smtClean="0"/>
              <a:t>a, b, c, d ≤ p-1</a:t>
            </a:r>
          </a:p>
          <a:p>
            <a:endParaRPr lang="en-US" dirty="0"/>
          </a:p>
          <a:p>
            <a:r>
              <a:rPr lang="en-US" dirty="0" smtClean="0"/>
              <a:t>Proof of independence is similar to the 2-wise case.</a:t>
            </a:r>
          </a:p>
          <a:p>
            <a:r>
              <a:rPr lang="en-US" dirty="0" smtClean="0"/>
              <a:t>Show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abcd</a:t>
            </a:r>
            <a:r>
              <a:rPr lang="en-US" dirty="0" smtClean="0"/>
              <a:t>(w) = q,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abcd</a:t>
            </a:r>
            <a:r>
              <a:rPr lang="en-US" dirty="0" smtClean="0"/>
              <a:t>(x) = r,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abcd</a:t>
            </a:r>
            <a:r>
              <a:rPr lang="en-US" dirty="0" smtClean="0"/>
              <a:t>(y) = s,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abcd</a:t>
            </a:r>
            <a:r>
              <a:rPr lang="en-US" dirty="0" smtClean="0"/>
              <a:t>(z) = t has a unique solution for a, b, c, d over [0..p-1]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6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sum of powers of frequency of elements</a:t>
            </a:r>
          </a:p>
          <a:p>
            <a:r>
              <a:rPr lang="en-US" dirty="0" smtClean="0"/>
              <a:t>Higher moments put more emphasis on most frequent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3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,  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n-US" dirty="0" smtClean="0">
                <a:sym typeface="Symbol" panose="05050102010706020507" pitchFamily="18" charset="2"/>
              </a:rPr>
              <a:t>f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baseline="30000" dirty="0" smtClean="0">
                <a:sym typeface="Symbol" panose="05050102010706020507" pitchFamily="18" charset="2"/>
              </a:rPr>
              <a:t>0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We will define 0</a:t>
            </a:r>
            <a:r>
              <a:rPr lang="en-US" baseline="30000" dirty="0" smtClean="0">
                <a:sym typeface="Symbol" panose="05050102010706020507" pitchFamily="18" charset="2"/>
              </a:rPr>
              <a:t>0</a:t>
            </a:r>
            <a:r>
              <a:rPr lang="en-US" dirty="0" smtClean="0">
                <a:sym typeface="Symbol" panose="05050102010706020507" pitchFamily="18" charset="2"/>
              </a:rPr>
              <a:t> = 0 here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f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baseline="30000" dirty="0" smtClean="0">
                <a:sym typeface="Symbol" panose="05050102010706020507" pitchFamily="18" charset="2"/>
              </a:rPr>
              <a:t>0</a:t>
            </a:r>
            <a:r>
              <a:rPr lang="en-US" dirty="0" smtClean="0">
                <a:sym typeface="Symbol" panose="05050102010706020507" pitchFamily="18" charset="2"/>
              </a:rPr>
              <a:t> = 1 if f</a:t>
            </a:r>
            <a:r>
              <a:rPr lang="en-US" baseline="-25000" dirty="0" smtClean="0">
                <a:sym typeface="Symbol" panose="05050102010706020507" pitchFamily="18" charset="2"/>
              </a:rPr>
              <a:t>i </a:t>
            </a:r>
            <a:r>
              <a:rPr lang="en-US" dirty="0" smtClean="0">
                <a:sym typeface="Symbol" panose="05050102010706020507" pitchFamily="18" charset="2"/>
              </a:rPr>
              <a:t>&gt; 0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Hence,  F</a:t>
            </a:r>
            <a:r>
              <a:rPr lang="en-US" baseline="-25000" dirty="0" smtClean="0">
                <a:sym typeface="Symbol" panose="05050102010706020507" pitchFamily="18" charset="2"/>
              </a:rPr>
              <a:t>0</a:t>
            </a:r>
            <a:r>
              <a:rPr lang="en-US" dirty="0" smtClean="0">
                <a:sym typeface="Symbol" panose="05050102010706020507" pitchFamily="18" charset="2"/>
              </a:rPr>
              <a:t> is just the number of items.  See lecture 11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F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 smtClean="0">
                <a:sym typeface="Symbol" panose="05050102010706020507" pitchFamily="18" charset="2"/>
              </a:rPr>
              <a:t>f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baseline="30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= N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9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smtClean="0">
                <a:sym typeface="Symbol" panose="05050102010706020507" pitchFamily="18" charset="2"/>
              </a:rPr>
              <a:t> f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A, B, B, A, C, D, A, D, B, A, A, D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A</a:t>
            </a:r>
            <a:r>
              <a:rPr lang="en-US" dirty="0" smtClean="0"/>
              <a:t> = 5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B</a:t>
            </a:r>
            <a:r>
              <a:rPr lang="en-US" dirty="0" smtClean="0"/>
              <a:t> = 3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C</a:t>
            </a:r>
            <a:r>
              <a:rPr lang="en-US" dirty="0" smtClean="0"/>
              <a:t> = 1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 = 3</a:t>
            </a:r>
          </a:p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 = 5</a:t>
            </a:r>
            <a:r>
              <a:rPr lang="en-US" baseline="30000" dirty="0" smtClean="0"/>
              <a:t>2</a:t>
            </a:r>
            <a:r>
              <a:rPr lang="en-US" dirty="0" smtClean="0"/>
              <a:t> + 3</a:t>
            </a:r>
            <a:r>
              <a:rPr lang="en-US" baseline="30000" dirty="0" smtClean="0"/>
              <a:t>2</a:t>
            </a:r>
            <a:r>
              <a:rPr lang="en-US" dirty="0" smtClean="0"/>
              <a:t> + 1</a:t>
            </a:r>
            <a:r>
              <a:rPr lang="en-US" baseline="30000" dirty="0" smtClean="0"/>
              <a:t>2</a:t>
            </a:r>
            <a:r>
              <a:rPr lang="en-US" dirty="0" smtClean="0"/>
              <a:t> + 3</a:t>
            </a:r>
            <a:r>
              <a:rPr lang="en-US" baseline="30000" dirty="0" smtClean="0"/>
              <a:t>2</a:t>
            </a:r>
            <a:r>
              <a:rPr lang="en-US" dirty="0" smtClean="0"/>
              <a:t> = 25 + 9 + 1 + 9 = 44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751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(X) = E[(X-</a:t>
            </a:r>
            <a:r>
              <a:rPr lang="en-US" dirty="0" smtClean="0">
                <a:sym typeface="Symbol" panose="05050102010706020507" pitchFamily="18" charset="2"/>
              </a:rPr>
              <a:t>)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] = E[X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] – E[X]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</a:p>
          <a:p>
            <a:r>
              <a:rPr lang="en-US" dirty="0" smtClean="0">
                <a:sym typeface="Symbol" panose="05050102010706020507" pitchFamily="18" charset="2"/>
              </a:rPr>
              <a:t>Measure of the skew of the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9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 gives the number of pairs  in the self join of R and R</a:t>
            </a:r>
          </a:p>
          <a:p>
            <a:r>
              <a:rPr lang="en-US" dirty="0" smtClean="0"/>
              <a:t>Also applies to the number of pairs in a join of R and S</a:t>
            </a:r>
          </a:p>
        </p:txBody>
      </p:sp>
    </p:spTree>
    <p:extLst>
      <p:ext uri="{BB962C8B-B14F-4D97-AF65-F5344CB8AC3E}">
        <p14:creationId xmlns:p14="http://schemas.microsoft.com/office/powerpoint/2010/main" val="3989786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Algorithm – Tug-of-war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random hash function h: U </a:t>
            </a:r>
            <a:r>
              <a:rPr lang="en-US" dirty="0" smtClean="0">
                <a:sym typeface="Symbol" panose="05050102010706020507" pitchFamily="18" charset="2"/>
              </a:rPr>
              <a:t> {-1, 1}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918" y="3064334"/>
            <a:ext cx="5555983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0;</a:t>
            </a:r>
          </a:p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in stream s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+= h(x);</a:t>
            </a:r>
          </a:p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Y</a:t>
            </a:r>
            <a:r>
              <a:rPr lang="en-US" sz="32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376" y="3202144"/>
            <a:ext cx="3054950" cy="16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57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 assumption </a:t>
            </a:r>
            <a:br>
              <a:rPr lang="en-US" dirty="0" smtClean="0"/>
            </a:br>
            <a:r>
              <a:rPr lang="en-US" dirty="0" smtClean="0"/>
              <a:t>Pairwise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 on the hash function</a:t>
            </a:r>
          </a:p>
          <a:p>
            <a:pPr lvl="1"/>
            <a:r>
              <a:rPr lang="en-US" dirty="0" err="1" smtClean="0"/>
              <a:t>Prob</a:t>
            </a:r>
            <a:r>
              <a:rPr lang="en-US" dirty="0" smtClean="0"/>
              <a:t>[h(x) = -1] = 0.5</a:t>
            </a:r>
          </a:p>
          <a:p>
            <a:pPr lvl="1"/>
            <a:r>
              <a:rPr lang="en-US" dirty="0" err="1"/>
              <a:t>Prob</a:t>
            </a:r>
            <a:r>
              <a:rPr lang="en-US" dirty="0"/>
              <a:t>[h(x) = </a:t>
            </a:r>
            <a:r>
              <a:rPr lang="en-US" dirty="0" smtClean="0"/>
              <a:t> 1</a:t>
            </a:r>
            <a:r>
              <a:rPr lang="en-US" dirty="0"/>
              <a:t>] = </a:t>
            </a:r>
            <a:r>
              <a:rPr lang="en-US" dirty="0" smtClean="0"/>
              <a:t>0.5</a:t>
            </a:r>
          </a:p>
          <a:p>
            <a:pPr lvl="1"/>
            <a:endParaRPr lang="en-US" dirty="0"/>
          </a:p>
          <a:p>
            <a:r>
              <a:rPr lang="en-US" dirty="0" smtClean="0"/>
              <a:t>Hash values are pairwise independent</a:t>
            </a:r>
          </a:p>
          <a:p>
            <a:pPr lvl="1"/>
            <a:r>
              <a:rPr lang="en-US" dirty="0" err="1" smtClean="0"/>
              <a:t>Prob</a:t>
            </a:r>
            <a:r>
              <a:rPr lang="en-US" dirty="0" smtClean="0"/>
              <a:t>[h(x) = h(y)] = 1/m</a:t>
            </a:r>
          </a:p>
          <a:p>
            <a:pPr lvl="1"/>
            <a:r>
              <a:rPr lang="en-US" dirty="0" smtClean="0"/>
              <a:t>Knowing the value of h(x) tells you nothing about the value of h(y)</a:t>
            </a:r>
          </a:p>
          <a:p>
            <a:pPr lvl="1"/>
            <a:r>
              <a:rPr lang="en-US" dirty="0" smtClean="0"/>
              <a:t>Independent random variables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7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21329</TotalTime>
  <Words>854</Words>
  <Application>Microsoft Office PowerPoint</Application>
  <PresentationFormat>Widescreen</PresentationFormat>
  <Paragraphs>110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Courier New</vt:lpstr>
      <vt:lpstr>Symbol</vt:lpstr>
      <vt:lpstr>Office Theme</vt:lpstr>
      <vt:lpstr>CSEP 521: Applied Algorithms Lecture 12 - Stream Algorithms: Frequency Estimates  </vt:lpstr>
      <vt:lpstr>Announcements</vt:lpstr>
      <vt:lpstr>Frequency Moments</vt:lpstr>
      <vt:lpstr>F0,  F1</vt:lpstr>
      <vt:lpstr>F2 =  fi2</vt:lpstr>
      <vt:lpstr>Variance</vt:lpstr>
      <vt:lpstr>Join estimation</vt:lpstr>
      <vt:lpstr>Basic Algorithm – Tug-of-war algorithm</vt:lpstr>
      <vt:lpstr>Hash function assumption  Pairwise independence</vt:lpstr>
      <vt:lpstr>Tug-of-war algorithm is a good estimator of F2 </vt:lpstr>
      <vt:lpstr>Analysis</vt:lpstr>
      <vt:lpstr>If X and Y are independent random variables, E(XY) = E(X)E(Y)</vt:lpstr>
      <vt:lpstr>Improving the algorithm</vt:lpstr>
      <vt:lpstr>Overall result</vt:lpstr>
      <vt:lpstr>Deeper analysis,  compute Var(Y2)</vt:lpstr>
      <vt:lpstr>Universal Family of Hash Functions</vt:lpstr>
      <vt:lpstr>Carter-Wegman hash functions</vt:lpstr>
      <vt:lpstr>Pairwise independence</vt:lpstr>
      <vt:lpstr>k-wise independence</vt:lpstr>
      <vt:lpstr>Generalized Carter-Wegman hash functions 4-wise independence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</dc:title>
  <dc:creator>Richard Anderson</dc:creator>
  <cp:lastModifiedBy>Richard Anderson</cp:lastModifiedBy>
  <cp:revision>364</cp:revision>
  <dcterms:created xsi:type="dcterms:W3CDTF">2020-12-29T19:18:38Z</dcterms:created>
  <dcterms:modified xsi:type="dcterms:W3CDTF">2021-02-12T01:53:19Z</dcterms:modified>
</cp:coreProperties>
</file>