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329" r:id="rId4"/>
    <p:sldId id="360" r:id="rId5"/>
    <p:sldId id="361" r:id="rId6"/>
    <p:sldId id="362" r:id="rId7"/>
    <p:sldId id="363" r:id="rId8"/>
    <p:sldId id="364" r:id="rId9"/>
    <p:sldId id="365" r:id="rId10"/>
    <p:sldId id="373" r:id="rId11"/>
    <p:sldId id="366" r:id="rId12"/>
    <p:sldId id="374" r:id="rId13"/>
    <p:sldId id="375" r:id="rId14"/>
    <p:sldId id="367" r:id="rId15"/>
    <p:sldId id="368" r:id="rId16"/>
    <p:sldId id="369" r:id="rId17"/>
    <p:sldId id="370" r:id="rId18"/>
    <p:sldId id="371" r:id="rId19"/>
    <p:sldId id="3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6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0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1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9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4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1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0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1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7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5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1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B9259-B74E-4C34-AE92-1A48E35960FF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9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7652" y="290328"/>
            <a:ext cx="11190083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CSEP 521: Applied Algorithms</a:t>
            </a:r>
            <a:br>
              <a:rPr lang="en-US" dirty="0" smtClean="0"/>
            </a:br>
            <a:r>
              <a:rPr lang="en-US" dirty="0" smtClean="0"/>
              <a:t>Lecture 11</a:t>
            </a:r>
            <a:br>
              <a:rPr lang="en-US" dirty="0" smtClean="0"/>
            </a:br>
            <a:r>
              <a:rPr lang="en-US" dirty="0" smtClean="0"/>
              <a:t>Stream Algorithms:  </a:t>
            </a:r>
            <a:r>
              <a:rPr lang="en-US" dirty="0" err="1" smtClean="0"/>
              <a:t>Hyperloglog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5481" y="2677928"/>
            <a:ext cx="9144000" cy="1655762"/>
          </a:xfrm>
        </p:spPr>
        <p:txBody>
          <a:bodyPr/>
          <a:lstStyle/>
          <a:p>
            <a:r>
              <a:rPr lang="en-US" dirty="0" smtClean="0"/>
              <a:t>Richard Anderson</a:t>
            </a:r>
          </a:p>
          <a:p>
            <a:r>
              <a:rPr lang="en-US" dirty="0" smtClean="0"/>
              <a:t>February 9, 2021</a:t>
            </a:r>
            <a:endParaRPr lang="en-US" sz="2000" dirty="0"/>
          </a:p>
        </p:txBody>
      </p:sp>
      <p:pic>
        <p:nvPicPr>
          <p:cNvPr id="1026" name="Picture 2" descr="Image result for hyper 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068" y="3549769"/>
            <a:ext cx="4754959" cy="3171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29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Hyperloglog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Estimate number of distinct elements</a:t>
            </a:r>
          </a:p>
          <a:p>
            <a:pPr lvl="1"/>
            <a:r>
              <a:rPr lang="en-US" dirty="0" smtClean="0"/>
              <a:t>Estimate cardinalities of &gt; 10</a:t>
            </a:r>
            <a:r>
              <a:rPr lang="en-US" baseline="30000" dirty="0" smtClean="0"/>
              <a:t>9</a:t>
            </a:r>
            <a:r>
              <a:rPr lang="en-US" dirty="0" smtClean="0"/>
              <a:t> with accuracy 2% using 1.5 kB of memory</a:t>
            </a:r>
          </a:p>
          <a:p>
            <a:r>
              <a:rPr lang="en-US" dirty="0" smtClean="0"/>
              <a:t>Derived from a 1984 theoretical result</a:t>
            </a:r>
          </a:p>
          <a:p>
            <a:r>
              <a:rPr lang="en-US" dirty="0" smtClean="0"/>
              <a:t>Suggested practical applications in early 2000s</a:t>
            </a:r>
          </a:p>
          <a:p>
            <a:r>
              <a:rPr lang="en-US" dirty="0" smtClean="0"/>
              <a:t>Derivatives are now used as a practical tool by large internet companies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APPROX_COUNT_DISTINCT</a:t>
            </a:r>
            <a:r>
              <a:rPr lang="en-US" dirty="0" smtClean="0"/>
              <a:t> in </a:t>
            </a:r>
            <a:r>
              <a:rPr lang="en-US" dirty="0" err="1" smtClean="0"/>
              <a:t>BigQuery</a:t>
            </a:r>
            <a:endParaRPr lang="en-US" dirty="0" smtClean="0"/>
          </a:p>
          <a:p>
            <a:pPr lvl="1"/>
            <a:r>
              <a:rPr lang="en-US" dirty="0" err="1" smtClean="0"/>
              <a:t>Reddit</a:t>
            </a:r>
            <a:r>
              <a:rPr lang="en-US" dirty="0" smtClean="0"/>
              <a:t>, to count unique views of posts</a:t>
            </a:r>
          </a:p>
          <a:p>
            <a:pPr lvl="1"/>
            <a:endParaRPr lang="en-US" dirty="0"/>
          </a:p>
          <a:p>
            <a:r>
              <a:rPr lang="en-US" dirty="0" smtClean="0"/>
              <a:t>From this discussion</a:t>
            </a:r>
          </a:p>
          <a:p>
            <a:pPr lvl="1"/>
            <a:r>
              <a:rPr lang="en-US" dirty="0" smtClean="0"/>
              <a:t>Key ideas</a:t>
            </a:r>
          </a:p>
          <a:p>
            <a:pPr lvl="1"/>
            <a:r>
              <a:rPr lang="en-US" dirty="0" smtClean="0"/>
              <a:t>Basic algorithm</a:t>
            </a:r>
          </a:p>
          <a:p>
            <a:pPr lvl="1"/>
            <a:r>
              <a:rPr lang="en-US" dirty="0" smtClean="0"/>
              <a:t>But the analysis still contains some magic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86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</a:t>
            </a:r>
            <a:r>
              <a:rPr lang="en-US" dirty="0" err="1" smtClean="0"/>
              <a:t>Log</a:t>
            </a:r>
            <a:r>
              <a:rPr lang="en-US" dirty="0" smtClean="0"/>
              <a:t>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probability that a random number has exactly k consecutive one’s (in binary) in low order bits</a:t>
            </a:r>
          </a:p>
          <a:p>
            <a:pPr lvl="1"/>
            <a:r>
              <a:rPr lang="en-US" dirty="0" smtClean="0"/>
              <a:t>1010001010010100100100100111</a:t>
            </a:r>
          </a:p>
          <a:p>
            <a:pPr lvl="1"/>
            <a:r>
              <a:rPr lang="en-US" dirty="0" smtClean="0"/>
              <a:t>Define </a:t>
            </a:r>
            <a:r>
              <a:rPr lang="en-US" dirty="0" smtClean="0">
                <a:sym typeface="Symbol" panose="05050102010706020507" pitchFamily="18" charset="2"/>
              </a:rPr>
              <a:t>(x) as consecutive ones at end of hash(x)</a:t>
            </a:r>
          </a:p>
          <a:p>
            <a:pPr lvl="1"/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Estimate the cardinality of {x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, x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, . . ., </a:t>
            </a:r>
            <a:r>
              <a:rPr lang="en-US" dirty="0" err="1" smtClean="0">
                <a:sym typeface="Symbol" panose="05050102010706020507" pitchFamily="18" charset="2"/>
              </a:rPr>
              <a:t>x</a:t>
            </a:r>
            <a:r>
              <a:rPr lang="en-US" baseline="-25000" dirty="0" err="1" smtClean="0">
                <a:sym typeface="Symbol" panose="05050102010706020507" pitchFamily="18" charset="2"/>
              </a:rPr>
              <a:t>M</a:t>
            </a:r>
            <a:r>
              <a:rPr lang="en-US" dirty="0" smtClean="0">
                <a:sym typeface="Symbol" panose="05050102010706020507" pitchFamily="18" charset="2"/>
              </a:rPr>
              <a:t>} as 2</a:t>
            </a:r>
            <a:r>
              <a:rPr lang="en-US" baseline="30000" dirty="0" smtClean="0">
                <a:sym typeface="Symbol" panose="05050102010706020507" pitchFamily="18" charset="2"/>
              </a:rPr>
              <a:t>Q</a:t>
            </a:r>
            <a:r>
              <a:rPr lang="en-US" dirty="0" smtClean="0">
                <a:sym typeface="Symbol" panose="05050102010706020507" pitchFamily="18" charset="2"/>
              </a:rPr>
              <a:t> where                            Q = max{</a:t>
            </a:r>
            <a:r>
              <a:rPr lang="en-US" dirty="0">
                <a:sym typeface="Symbol" panose="05050102010706020507" pitchFamily="18" charset="2"/>
              </a:rPr>
              <a:t>(</a:t>
            </a:r>
            <a:r>
              <a:rPr lang="en-US" dirty="0" smtClean="0">
                <a:sym typeface="Symbol" panose="05050102010706020507" pitchFamily="18" charset="2"/>
              </a:rPr>
              <a:t>x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) , </a:t>
            </a:r>
            <a:r>
              <a:rPr lang="en-US" dirty="0">
                <a:sym typeface="Symbol" panose="05050102010706020507" pitchFamily="18" charset="2"/>
              </a:rPr>
              <a:t>(</a:t>
            </a:r>
            <a:r>
              <a:rPr lang="en-US" dirty="0" smtClean="0">
                <a:sym typeface="Symbol" panose="05050102010706020507" pitchFamily="18" charset="2"/>
              </a:rPr>
              <a:t>x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) ,…, </a:t>
            </a:r>
            <a:r>
              <a:rPr lang="en-US" dirty="0">
                <a:sym typeface="Symbol" panose="05050102010706020507" pitchFamily="18" charset="2"/>
              </a:rPr>
              <a:t>(</a:t>
            </a:r>
            <a:r>
              <a:rPr lang="en-US" dirty="0" err="1" smtClean="0">
                <a:sym typeface="Symbol" panose="05050102010706020507" pitchFamily="18" charset="2"/>
              </a:rPr>
              <a:t>x</a:t>
            </a:r>
            <a:r>
              <a:rPr lang="en-US" baseline="-25000" dirty="0" err="1" smtClean="0">
                <a:sym typeface="Symbol" panose="05050102010706020507" pitchFamily="18" charset="2"/>
              </a:rPr>
              <a:t>M</a:t>
            </a:r>
            <a:r>
              <a:rPr lang="en-US" dirty="0" smtClean="0">
                <a:sym typeface="Symbol" panose="05050102010706020507" pitchFamily="18" charset="2"/>
              </a:rPr>
              <a:t>) }</a:t>
            </a:r>
          </a:p>
          <a:p>
            <a:r>
              <a:rPr lang="en-US" dirty="0">
                <a:sym typeface="Symbol" panose="05050102010706020507" pitchFamily="18" charset="2"/>
              </a:rPr>
              <a:t>(x</a:t>
            </a:r>
            <a:r>
              <a:rPr lang="en-US" dirty="0" smtClean="0">
                <a:sym typeface="Symbol" panose="05050102010706020507" pitchFamily="18" charset="2"/>
              </a:rPr>
              <a:t>) = k with probability 2</a:t>
            </a:r>
            <a:r>
              <a:rPr lang="en-US" baseline="30000" dirty="0" smtClean="0">
                <a:sym typeface="Symbol" panose="05050102010706020507" pitchFamily="18" charset="2"/>
              </a:rPr>
              <a:t>-(k+1)</a:t>
            </a:r>
          </a:p>
          <a:p>
            <a:r>
              <a:rPr lang="en-US" dirty="0" smtClean="0">
                <a:sym typeface="Symbol" panose="05050102010706020507" pitchFamily="18" charset="2"/>
              </a:rPr>
              <a:t>Q is an estimate of log M,  so Q can be stored in log </a:t>
            </a:r>
            <a:r>
              <a:rPr lang="en-US" dirty="0" err="1" smtClean="0">
                <a:sym typeface="Symbol" panose="05050102010706020507" pitchFamily="18" charset="2"/>
              </a:rPr>
              <a:t>log</a:t>
            </a:r>
            <a:r>
              <a:rPr lang="en-US" dirty="0" smtClean="0">
                <a:sym typeface="Symbol" panose="05050102010706020507" pitchFamily="18" charset="2"/>
              </a:rPr>
              <a:t> M bits</a:t>
            </a:r>
            <a:endParaRPr lang="en-US" dirty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510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one </a:t>
            </a:r>
            <a:r>
              <a:rPr lang="en-US" dirty="0" smtClean="0"/>
              <a:t>million distinct items</a:t>
            </a:r>
            <a:r>
              <a:rPr lang="en-US" dirty="0" smtClean="0"/>
              <a:t>,  one of them is going to have a hash that ends in: 01111111111111111111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579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Strengthening the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of over estimating with a very unlikely hash</a:t>
            </a:r>
          </a:p>
          <a:p>
            <a:r>
              <a:rPr lang="en-US" dirty="0" smtClean="0"/>
              <a:t>If we have 2</a:t>
            </a:r>
            <a:r>
              <a:rPr lang="en-US" baseline="30000" dirty="0" smtClean="0"/>
              <a:t>k</a:t>
            </a:r>
            <a:r>
              <a:rPr lang="en-US" dirty="0" smtClean="0"/>
              <a:t> distinct items, we expect to have items of that have hashes that end with j consecutive 1’s for j ≤ k</a:t>
            </a:r>
          </a:p>
          <a:p>
            <a:r>
              <a:rPr lang="en-US" dirty="0" smtClean="0"/>
              <a:t>We will need to track all the </a:t>
            </a:r>
            <a:r>
              <a:rPr lang="en-US" dirty="0" smtClean="0">
                <a:sym typeface="Symbol" panose="05050102010706020507" pitchFamily="18" charset="2"/>
              </a:rPr>
              <a:t> values,  which we will do by keep a bitwise-or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41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5924" y="2064189"/>
            <a:ext cx="6552908" cy="13243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bit hacking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702521" cy="4351338"/>
          </a:xfrm>
        </p:spPr>
        <p:txBody>
          <a:bodyPr/>
          <a:lstStyle/>
          <a:p>
            <a:r>
              <a:rPr lang="en-US" dirty="0" smtClean="0"/>
              <a:t>r(x) is the number of trailing </a:t>
            </a:r>
            <a:r>
              <a:rPr lang="en-US" dirty="0" smtClean="0"/>
              <a:t>1’s </a:t>
            </a:r>
            <a:r>
              <a:rPr lang="en-US" dirty="0" smtClean="0"/>
              <a:t>in the binary representation of x</a:t>
            </a:r>
          </a:p>
          <a:p>
            <a:r>
              <a:rPr lang="en-US" dirty="0" smtClean="0"/>
              <a:t>R(x) = 2</a:t>
            </a:r>
            <a:r>
              <a:rPr lang="en-US" baseline="30000" dirty="0" smtClean="0"/>
              <a:t>r(x)</a:t>
            </a:r>
          </a:p>
          <a:p>
            <a:r>
              <a:rPr lang="en-US" dirty="0" smtClean="0"/>
              <a:t>R(x) = ~x &amp; (x+1)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5924" y="4105180"/>
            <a:ext cx="6325683" cy="113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277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 Counting 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802" y="1544472"/>
            <a:ext cx="10368395" cy="516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509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4665" y="1200936"/>
            <a:ext cx="4653482" cy="4351338"/>
          </a:xfrm>
        </p:spPr>
        <p:txBody>
          <a:bodyPr/>
          <a:lstStyle/>
          <a:p>
            <a:r>
              <a:rPr lang="en-US" dirty="0" smtClean="0"/>
              <a:t>Returns the smallest value not seen</a:t>
            </a:r>
          </a:p>
          <a:p>
            <a:r>
              <a:rPr lang="en-US" dirty="0" smtClean="0"/>
              <a:t>It can be shown that this off by a factor of 0.77351</a:t>
            </a:r>
          </a:p>
          <a:p>
            <a:pPr lvl="1"/>
            <a:r>
              <a:rPr lang="en-US" dirty="0" smtClean="0"/>
              <a:t>Established mathematically, and verified experimentally</a:t>
            </a:r>
          </a:p>
          <a:p>
            <a:r>
              <a:rPr lang="en-US" dirty="0" smtClean="0"/>
              <a:t>Typically off by a binary order of magnitude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8887" y="1548143"/>
            <a:ext cx="661808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long R(long x)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~x &amp; (x+1); 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long estimate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&lt;string&gt; stream){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long sketch;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(s : stream)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sketch |= R(Hash(s));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R(sketch);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011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idea – M independent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 independent hash functions and average: work, but expensive</a:t>
            </a:r>
          </a:p>
          <a:p>
            <a:r>
              <a:rPr lang="en-US" dirty="0" smtClean="0"/>
              <a:t>Stochastic averaging</a:t>
            </a:r>
          </a:p>
          <a:p>
            <a:pPr lvl="1"/>
            <a:r>
              <a:rPr lang="en-US" dirty="0" smtClean="0"/>
              <a:t>Divide stream into 2</a:t>
            </a:r>
            <a:r>
              <a:rPr lang="en-US" baseline="30000" dirty="0" smtClean="0"/>
              <a:t>m</a:t>
            </a:r>
            <a:r>
              <a:rPr lang="en-US" dirty="0" smtClean="0"/>
              <a:t> independent streams</a:t>
            </a:r>
          </a:p>
          <a:p>
            <a:pPr lvl="1"/>
            <a:r>
              <a:rPr lang="en-US" dirty="0" smtClean="0"/>
              <a:t>Use probabilistic counting on each stream,  yielding 2</a:t>
            </a:r>
            <a:r>
              <a:rPr lang="en-US" baseline="30000" dirty="0" smtClean="0"/>
              <a:t>m</a:t>
            </a:r>
            <a:r>
              <a:rPr lang="en-US" dirty="0" smtClean="0"/>
              <a:t> sketches</a:t>
            </a:r>
          </a:p>
          <a:p>
            <a:pPr lvl="1"/>
            <a:r>
              <a:rPr lang="en-US" dirty="0" smtClean="0"/>
              <a:t>Compute mean = average number of trailing bits in each sketch</a:t>
            </a:r>
          </a:p>
          <a:p>
            <a:pPr lvl="1"/>
            <a:r>
              <a:rPr lang="en-US" dirty="0" smtClean="0"/>
              <a:t>Return 2</a:t>
            </a:r>
            <a:r>
              <a:rPr lang="en-US" baseline="30000" dirty="0" smtClean="0"/>
              <a:t>mean</a:t>
            </a:r>
            <a:r>
              <a:rPr lang="en-US" dirty="0" smtClean="0"/>
              <a:t> / .77531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189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the independent experiments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59547"/>
          </a:xfrm>
        </p:spPr>
        <p:txBody>
          <a:bodyPr/>
          <a:lstStyle/>
          <a:p>
            <a:r>
              <a:rPr lang="en-US" dirty="0" smtClean="0"/>
              <a:t>Assume we have a j bit has function (so hashing to [0..2</a:t>
            </a:r>
            <a:r>
              <a:rPr lang="en-US" baseline="30000" dirty="0" smtClean="0"/>
              <a:t>j</a:t>
            </a:r>
            <a:r>
              <a:rPr lang="en-US" dirty="0" smtClean="0"/>
              <a:t>-1])</a:t>
            </a:r>
          </a:p>
          <a:p>
            <a:r>
              <a:rPr lang="en-US" dirty="0" smtClean="0"/>
              <a:t>Use the first m bits to divide into </a:t>
            </a:r>
            <a:r>
              <a:rPr lang="en-US" dirty="0" err="1" smtClean="0"/>
              <a:t>substreams</a:t>
            </a:r>
            <a:endParaRPr lang="en-US" dirty="0" smtClean="0"/>
          </a:p>
          <a:p>
            <a:r>
              <a:rPr lang="en-US" dirty="0" smtClean="0"/>
              <a:t>Use the remaining j-m bits as a hash function (into [0..2</a:t>
            </a:r>
            <a:r>
              <a:rPr lang="en-US" baseline="30000" dirty="0" smtClean="0"/>
              <a:t>j-m</a:t>
            </a:r>
            <a:r>
              <a:rPr lang="en-US" dirty="0" smtClean="0"/>
              <a:t>-1])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64602" y="3503690"/>
            <a:ext cx="52147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101</a:t>
            </a:r>
            <a:r>
              <a:rPr lang="en-US" sz="2400" dirty="0" smtClean="0"/>
              <a:t>0100010101010001010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010</a:t>
            </a:r>
            <a:r>
              <a:rPr lang="en-US" sz="2400" dirty="0" smtClean="0"/>
              <a:t>0010101010101001111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010</a:t>
            </a:r>
            <a:r>
              <a:rPr lang="en-US" sz="2400" dirty="0" smtClean="0"/>
              <a:t>1010101011101110011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100</a:t>
            </a:r>
            <a:r>
              <a:rPr lang="en-US" sz="2400" dirty="0" smtClean="0"/>
              <a:t>1010100110010010001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001</a:t>
            </a:r>
            <a:r>
              <a:rPr lang="en-US" sz="2400" dirty="0" smtClean="0"/>
              <a:t>0010101000100100010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110</a:t>
            </a:r>
            <a:r>
              <a:rPr lang="en-US" sz="2400" dirty="0" smtClean="0"/>
              <a:t>1000101000101001011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100</a:t>
            </a:r>
            <a:r>
              <a:rPr lang="en-US" sz="2400" dirty="0" smtClean="0"/>
              <a:t>1001011101101110101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101</a:t>
            </a:r>
            <a:r>
              <a:rPr lang="en-US" sz="2400" dirty="0" smtClean="0"/>
              <a:t>0110111011000100111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1099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Counting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Flajolet</a:t>
            </a:r>
            <a:r>
              <a:rPr lang="en-US" dirty="0" smtClean="0"/>
              <a:t>-Martin, 1983</a:t>
            </a:r>
          </a:p>
          <a:p>
            <a:r>
              <a:rPr lang="en-US" dirty="0" smtClean="0"/>
              <a:t>Use of M words to achieve relative accuracy of 0.78/</a:t>
            </a:r>
            <a:r>
              <a:rPr lang="en-US" dirty="0" err="1" smtClean="0"/>
              <a:t>sqrt</a:t>
            </a:r>
            <a:r>
              <a:rPr lang="en-US" dirty="0" smtClean="0"/>
              <a:t>(M)</a:t>
            </a:r>
          </a:p>
          <a:p>
            <a:r>
              <a:rPr lang="en-US" dirty="0" smtClean="0"/>
              <a:t>Validated through experimentation</a:t>
            </a:r>
          </a:p>
          <a:p>
            <a:pPr lvl="1"/>
            <a:r>
              <a:rPr lang="en-US" dirty="0" smtClean="0"/>
              <a:t>Theory doesn’t answer questions such as performance with real hash functions or what are the </a:t>
            </a:r>
            <a:r>
              <a:rPr lang="en-US" dirty="0" err="1" smtClean="0"/>
              <a:t>implementational</a:t>
            </a:r>
            <a:r>
              <a:rPr lang="en-US" dirty="0" smtClean="0"/>
              <a:t> constants</a:t>
            </a:r>
          </a:p>
          <a:p>
            <a:r>
              <a:rPr lang="en-US" dirty="0" smtClean="0"/>
              <a:t>Many versions now available with modified techniques</a:t>
            </a:r>
          </a:p>
          <a:p>
            <a:pPr lvl="1"/>
            <a:r>
              <a:rPr lang="en-US" dirty="0" smtClean="0"/>
              <a:t>E.g., different mechanisms for averaging estimates across </a:t>
            </a:r>
            <a:r>
              <a:rPr lang="en-US" dirty="0" err="1" smtClean="0"/>
              <a:t>substreams</a:t>
            </a:r>
            <a:r>
              <a:rPr lang="en-US" dirty="0" smtClean="0"/>
              <a:t>, harmonic means vs. geometric means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490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HW6</a:t>
            </a:r>
          </a:p>
          <a:p>
            <a:pPr lvl="1"/>
            <a:r>
              <a:rPr lang="en-US" dirty="0" smtClean="0"/>
              <a:t>Implement count min and test on provided dataset</a:t>
            </a:r>
          </a:p>
          <a:p>
            <a:pPr lvl="1"/>
            <a:endParaRPr lang="en-US" dirty="0"/>
          </a:p>
          <a:p>
            <a:r>
              <a:rPr lang="en-US" dirty="0" smtClean="0"/>
              <a:t>Course material – streaming algorithms</a:t>
            </a:r>
          </a:p>
          <a:p>
            <a:pPr lvl="1"/>
            <a:r>
              <a:rPr lang="en-US" dirty="0" smtClean="0"/>
              <a:t>Today: Count number of distinct elements: </a:t>
            </a:r>
            <a:r>
              <a:rPr lang="en-US" dirty="0" err="1" smtClean="0"/>
              <a:t>Hyperloglog</a:t>
            </a:r>
            <a:endParaRPr lang="en-US" dirty="0" smtClean="0"/>
          </a:p>
          <a:p>
            <a:pPr lvl="1"/>
            <a:r>
              <a:rPr lang="en-US" dirty="0" smtClean="0"/>
              <a:t>Thursday: Determine the second moment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 f</a:t>
            </a:r>
            <a:r>
              <a:rPr lang="en-US" baseline="-25000" dirty="0" smtClean="0">
                <a:sym typeface="Symbol" panose="05050102010706020507" pitchFamily="18" charset="2"/>
              </a:rPr>
              <a:t>x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</a:p>
          <a:p>
            <a:pPr lvl="2"/>
            <a:r>
              <a:rPr lang="en-US" dirty="0" smtClean="0"/>
              <a:t>Alon, Matias, </a:t>
            </a:r>
            <a:r>
              <a:rPr lang="en-US" dirty="0" err="1" smtClean="0"/>
              <a:t>Szegedy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431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097" y="1389108"/>
            <a:ext cx="8065317" cy="4880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Algorithms for data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76096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Data </a:t>
            </a:r>
            <a:r>
              <a:rPr lang="en-US" dirty="0"/>
              <a:t>items received one at a time, N is number of items received</a:t>
            </a:r>
          </a:p>
          <a:p>
            <a:r>
              <a:rPr lang="en-US" dirty="0"/>
              <a:t>Computation performed on each data item</a:t>
            </a:r>
          </a:p>
          <a:p>
            <a:r>
              <a:rPr lang="en-US" dirty="0"/>
              <a:t>Memory is limited to being much less than N</a:t>
            </a:r>
          </a:p>
          <a:p>
            <a:pPr lvl="1"/>
            <a:r>
              <a:rPr lang="en-US" dirty="0" smtClean="0"/>
              <a:t>Memory in thousands</a:t>
            </a:r>
          </a:p>
          <a:p>
            <a:pPr lvl="1"/>
            <a:r>
              <a:rPr lang="en-US" dirty="0" smtClean="0"/>
              <a:t>Data in millions</a:t>
            </a:r>
          </a:p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Large scale computation</a:t>
            </a:r>
          </a:p>
          <a:p>
            <a:pPr lvl="1"/>
            <a:r>
              <a:rPr lang="en-US" dirty="0" smtClean="0"/>
              <a:t>Estimates are often good enough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647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things that require little memory</a:t>
            </a:r>
          </a:p>
          <a:p>
            <a:pPr lvl="1"/>
            <a:r>
              <a:rPr lang="en-US" dirty="0" smtClean="0"/>
              <a:t>Computing the maximum, sample a random element</a:t>
            </a:r>
          </a:p>
          <a:p>
            <a:r>
              <a:rPr lang="en-US" dirty="0" smtClean="0"/>
              <a:t>Impossible things (provably require </a:t>
            </a:r>
            <a:r>
              <a:rPr lang="en-US" dirty="0" smtClean="0">
                <a:sym typeface="Symbol" panose="05050102010706020507" pitchFamily="18" charset="2"/>
              </a:rPr>
              <a:t>(n) memory)</a:t>
            </a:r>
            <a:endParaRPr lang="en-US" dirty="0" smtClean="0"/>
          </a:p>
          <a:p>
            <a:pPr lvl="1"/>
            <a:r>
              <a:rPr lang="en-US" dirty="0" smtClean="0"/>
              <a:t>Is there an element with frequency ≥ n/3, find the median</a:t>
            </a:r>
          </a:p>
          <a:p>
            <a:r>
              <a:rPr lang="en-US" dirty="0" smtClean="0"/>
              <a:t>Identification and approximate estimates of high frequency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811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want to track j smallest items in a stream</a:t>
            </a:r>
          </a:p>
          <a:p>
            <a:pPr lvl="1"/>
            <a:r>
              <a:rPr lang="en-US" dirty="0" smtClean="0"/>
              <a:t>Space complexity</a:t>
            </a:r>
          </a:p>
          <a:p>
            <a:pPr lvl="1"/>
            <a:r>
              <a:rPr lang="en-US" dirty="0" smtClean="0"/>
              <a:t>Time complexity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873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distinct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FB Distinct visitors per week</a:t>
            </a:r>
          </a:p>
          <a:p>
            <a:r>
              <a:rPr lang="en-US" dirty="0" smtClean="0"/>
              <a:t>How many distinct IP addresses accesses a website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521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494291" cy="4351338"/>
          </a:xfrm>
        </p:spPr>
        <p:txBody>
          <a:bodyPr/>
          <a:lstStyle/>
          <a:p>
            <a:r>
              <a:rPr lang="en-US" dirty="0" smtClean="0"/>
              <a:t>Sort,  remove duplicates</a:t>
            </a:r>
          </a:p>
          <a:p>
            <a:pPr lvl="1"/>
            <a:r>
              <a:rPr lang="en-US" dirty="0" smtClean="0"/>
              <a:t>sort –u foo.txt | </a:t>
            </a:r>
            <a:r>
              <a:rPr lang="en-US" dirty="0" err="1" smtClean="0"/>
              <a:t>wc</a:t>
            </a:r>
            <a:endParaRPr lang="en-US" dirty="0" smtClean="0"/>
          </a:p>
          <a:p>
            <a:r>
              <a:rPr lang="en-US" dirty="0" smtClean="0"/>
              <a:t>Hashing</a:t>
            </a:r>
          </a:p>
          <a:p>
            <a:r>
              <a:rPr lang="en-US" dirty="0" smtClean="0"/>
              <a:t>Bloom Filter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0019" y="671463"/>
            <a:ext cx="613825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CountUnique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strings){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Dictionary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=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Dictionary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&gt;();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strings)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dict.TryAdd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1); 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dict.Count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710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 each distinct element a random value, in [0, 1)</a:t>
            </a:r>
          </a:p>
          <a:p>
            <a:pPr lvl="1"/>
            <a:r>
              <a:rPr lang="en-US" dirty="0" smtClean="0"/>
              <a:t>By hashing, of course</a:t>
            </a:r>
          </a:p>
          <a:p>
            <a:pPr lvl="1"/>
            <a:r>
              <a:rPr lang="en-US" dirty="0" smtClean="0"/>
              <a:t>Each copy of the same item has the same hash value</a:t>
            </a:r>
          </a:p>
          <a:p>
            <a:r>
              <a:rPr lang="en-US" dirty="0" smtClean="0"/>
              <a:t>Compute the minimum value:  </a:t>
            </a:r>
            <a:r>
              <a:rPr lang="en-US" dirty="0" err="1" smtClean="0"/>
              <a:t>min_val</a:t>
            </a:r>
            <a:endParaRPr lang="en-US" dirty="0" smtClean="0"/>
          </a:p>
          <a:p>
            <a:pPr lvl="1"/>
            <a:r>
              <a:rPr lang="en-US" dirty="0" smtClean="0"/>
              <a:t>Only remember a single data item</a:t>
            </a:r>
          </a:p>
          <a:p>
            <a:r>
              <a:rPr lang="en-US" dirty="0" smtClean="0"/>
              <a:t>If the number of distinct items is K, the expected value of </a:t>
            </a:r>
            <a:r>
              <a:rPr lang="en-US" dirty="0" err="1" smtClean="0"/>
              <a:t>min_val</a:t>
            </a:r>
            <a:r>
              <a:rPr lang="en-US" dirty="0" smtClean="0"/>
              <a:t> is 1/K</a:t>
            </a:r>
          </a:p>
          <a:p>
            <a:r>
              <a:rPr lang="en-US" dirty="0" smtClean="0"/>
              <a:t>Report the estimate 1/</a:t>
            </a:r>
            <a:r>
              <a:rPr lang="en-US" dirty="0" err="1" smtClean="0"/>
              <a:t>min_val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558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 the estimator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Track the J smallest values</a:t>
            </a:r>
          </a:p>
          <a:p>
            <a:pPr lvl="1"/>
            <a:r>
              <a:rPr lang="en-US" dirty="0" smtClean="0"/>
              <a:t>J values need to be maintained</a:t>
            </a:r>
          </a:p>
          <a:p>
            <a:pPr lvl="1"/>
            <a:r>
              <a:rPr lang="en-US" dirty="0" smtClean="0"/>
              <a:t>Compute </a:t>
            </a:r>
            <a:r>
              <a:rPr lang="en-US" dirty="0" err="1" smtClean="0"/>
              <a:t>min_val</a:t>
            </a:r>
            <a:r>
              <a:rPr lang="en-US" baseline="-25000" dirty="0" err="1" smtClean="0"/>
              <a:t>J</a:t>
            </a:r>
            <a:endParaRPr lang="en-US" baseline="-25000" dirty="0" smtClean="0"/>
          </a:p>
          <a:p>
            <a:r>
              <a:rPr lang="en-US" dirty="0" smtClean="0"/>
              <a:t>Expected value of </a:t>
            </a:r>
            <a:r>
              <a:rPr lang="en-US" dirty="0" err="1" smtClean="0"/>
              <a:t>min_val</a:t>
            </a:r>
            <a:r>
              <a:rPr lang="en-US" baseline="-25000" dirty="0" err="1" smtClean="0"/>
              <a:t>J</a:t>
            </a:r>
            <a:r>
              <a:rPr lang="en-US" dirty="0" smtClean="0"/>
              <a:t> is J/K</a:t>
            </a:r>
          </a:p>
          <a:p>
            <a:r>
              <a:rPr lang="en-US" dirty="0" smtClean="0"/>
              <a:t>Report estimate of J/</a:t>
            </a:r>
            <a:r>
              <a:rPr lang="en-US" dirty="0" err="1" smtClean="0"/>
              <a:t>min_val</a:t>
            </a:r>
            <a:r>
              <a:rPr lang="en-US" baseline="-25000" dirty="0" err="1" smtClean="0"/>
              <a:t>j</a:t>
            </a:r>
            <a:endParaRPr lang="en-US" baseline="-25000" dirty="0" smtClean="0"/>
          </a:p>
          <a:p>
            <a:endParaRPr lang="en-US" dirty="0"/>
          </a:p>
          <a:p>
            <a:r>
              <a:rPr lang="en-US" dirty="0" smtClean="0"/>
              <a:t>Probabilistically,  this is a far more robust estimator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30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18747</TotalTime>
  <Words>870</Words>
  <Application>Microsoft Office PowerPoint</Application>
  <PresentationFormat>Widescreen</PresentationFormat>
  <Paragraphs>137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Symbol</vt:lpstr>
      <vt:lpstr>Office Theme</vt:lpstr>
      <vt:lpstr>CSEP 521: Applied Algorithms Lecture 11 Stream Algorithms:  Hyperloglog</vt:lpstr>
      <vt:lpstr>Announcements</vt:lpstr>
      <vt:lpstr> Algorithms for data streams</vt:lpstr>
      <vt:lpstr>Results so far</vt:lpstr>
      <vt:lpstr>Warmup</vt:lpstr>
      <vt:lpstr>Count distinct problem</vt:lpstr>
      <vt:lpstr>Solutions</vt:lpstr>
      <vt:lpstr>Estimator</vt:lpstr>
      <vt:lpstr>Improve the estimator</vt:lpstr>
      <vt:lpstr>Hyperloglog</vt:lpstr>
      <vt:lpstr>Log Log idea</vt:lpstr>
      <vt:lpstr>Intuition</vt:lpstr>
      <vt:lpstr>Strengthening the estimate</vt:lpstr>
      <vt:lpstr>Some bit hacking</vt:lpstr>
      <vt:lpstr>Probabilistic  Counting Trace</vt:lpstr>
      <vt:lpstr>Probabilistic Counting</vt:lpstr>
      <vt:lpstr>Next idea – M independent experiments</vt:lpstr>
      <vt:lpstr>Constructing the independent experiments </vt:lpstr>
      <vt:lpstr>Probabilistic Counting Algorithms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CSEP 521 Applied Algorithms</dc:title>
  <dc:creator>Richard Anderson</dc:creator>
  <cp:lastModifiedBy>Richard Anderson</cp:lastModifiedBy>
  <cp:revision>340</cp:revision>
  <dcterms:created xsi:type="dcterms:W3CDTF">2020-12-29T19:18:38Z</dcterms:created>
  <dcterms:modified xsi:type="dcterms:W3CDTF">2021-02-10T01:57:15Z</dcterms:modified>
</cp:coreProperties>
</file>