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8" r:id="rId3"/>
    <p:sldId id="329" r:id="rId4"/>
    <p:sldId id="349" r:id="rId5"/>
    <p:sldId id="337" r:id="rId6"/>
    <p:sldId id="339" r:id="rId7"/>
    <p:sldId id="341" r:id="rId8"/>
    <p:sldId id="343" r:id="rId9"/>
    <p:sldId id="344" r:id="rId10"/>
    <p:sldId id="346" r:id="rId11"/>
    <p:sldId id="347" r:id="rId12"/>
    <p:sldId id="348" r:id="rId13"/>
    <p:sldId id="351" r:id="rId14"/>
    <p:sldId id="352" r:id="rId15"/>
    <p:sldId id="356" r:id="rId16"/>
    <p:sldId id="353" r:id="rId17"/>
    <p:sldId id="354" r:id="rId18"/>
    <p:sldId id="355" r:id="rId19"/>
    <p:sldId id="358" r:id="rId20"/>
    <p:sldId id="357" r:id="rId21"/>
    <p:sldId id="359" r:id="rId22"/>
    <p:sldId id="350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31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269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907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13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197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441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616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0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16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79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655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B9259-B74E-4C34-AE92-1A48E35960FF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10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DB9259-B74E-4C34-AE92-1A48E35960FF}" type="datetimeFigureOut">
              <a:rPr lang="en-US" smtClean="0"/>
              <a:t>2/4/2021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9FDACB-9CFF-4D5A-8D85-1E17ABC799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99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7652" y="290328"/>
            <a:ext cx="11190083" cy="2387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CSEP 521: Applied Algorithms</a:t>
            </a:r>
            <a:br>
              <a:rPr lang="en-US" dirty="0" smtClean="0"/>
            </a:br>
            <a:r>
              <a:rPr lang="en-US" dirty="0" smtClean="0"/>
              <a:t>Lecture 10 </a:t>
            </a:r>
            <a:br>
              <a:rPr lang="en-US" dirty="0" smtClean="0"/>
            </a:br>
            <a:r>
              <a:rPr lang="en-US" dirty="0" smtClean="0"/>
              <a:t>Stream Algorithms:  Heavy Hitters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5481" y="2677928"/>
            <a:ext cx="9144000" cy="1655762"/>
          </a:xfrm>
        </p:spPr>
        <p:txBody>
          <a:bodyPr/>
          <a:lstStyle/>
          <a:p>
            <a:r>
              <a:rPr lang="en-US" dirty="0" smtClean="0"/>
              <a:t>Richard Anderson</a:t>
            </a:r>
          </a:p>
          <a:p>
            <a:r>
              <a:rPr lang="en-US" dirty="0" smtClean="0"/>
              <a:t>February 4, 2021</a:t>
            </a:r>
            <a:endParaRPr lang="en-US" sz="2000" dirty="0"/>
          </a:p>
        </p:txBody>
      </p:sp>
      <p:pic>
        <p:nvPicPr>
          <p:cNvPr id="1026" name="Picture 2" descr="Image result for stre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0727" y="3543659"/>
            <a:ext cx="4991477" cy="3314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82900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Heuristic Error Analysis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581181"/>
            <a:ext cx="10886038" cy="4351338"/>
          </a:xfrm>
        </p:spPr>
        <p:txBody>
          <a:bodyPr/>
          <a:lstStyle/>
          <a:p>
            <a:r>
              <a:rPr lang="en-US" dirty="0" err="1" smtClean="0"/>
              <a:t>f</a:t>
            </a:r>
            <a:r>
              <a:rPr lang="en-US" baseline="-25000" dirty="0" err="1" smtClean="0"/>
              <a:t>x</a:t>
            </a:r>
            <a:r>
              <a:rPr lang="en-US" dirty="0" smtClean="0"/>
              <a:t> is the true frequency count for x</a:t>
            </a:r>
          </a:p>
          <a:p>
            <a:r>
              <a:rPr lang="en-US" dirty="0" smtClean="0"/>
              <a:t>Single row analysis</a:t>
            </a:r>
          </a:p>
          <a:p>
            <a:r>
              <a:rPr lang="en-US" dirty="0" smtClean="0"/>
              <a:t>If we’re lucky,  HT[h(x)] will be the true count,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x</a:t>
            </a:r>
            <a:endParaRPr lang="en-US" baseline="-25000" dirty="0" smtClean="0"/>
          </a:p>
          <a:p>
            <a:r>
              <a:rPr lang="en-US" dirty="0" smtClean="0"/>
              <a:t>If we’re unlucky, y collides with x, then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y</a:t>
            </a:r>
            <a:r>
              <a:rPr lang="en-US" dirty="0" smtClean="0"/>
              <a:t> contributes to HT[h(x)]</a:t>
            </a:r>
          </a:p>
          <a:p>
            <a:r>
              <a:rPr lang="en-US" dirty="0" smtClean="0"/>
              <a:t>In general,  HT[h(x)] = </a:t>
            </a:r>
            <a:r>
              <a:rPr lang="en-US" dirty="0" err="1" smtClean="0"/>
              <a:t>f</a:t>
            </a:r>
            <a:r>
              <a:rPr lang="en-US" baseline="-25000" dirty="0" err="1" smtClean="0"/>
              <a:t>x</a:t>
            </a:r>
            <a:r>
              <a:rPr lang="en-US" dirty="0" smtClean="0"/>
              <a:t> + </a:t>
            </a:r>
            <a:r>
              <a:rPr lang="en-US" sz="4000" dirty="0" smtClean="0">
                <a:sym typeface="Symbol" panose="05050102010706020507" pitchFamily="18" charset="2"/>
              </a:rPr>
              <a:t></a:t>
            </a:r>
            <a:r>
              <a:rPr lang="en-US" baseline="-25000" dirty="0" err="1" smtClean="0">
                <a:sym typeface="Symbol" panose="05050102010706020507" pitchFamily="18" charset="2"/>
              </a:rPr>
              <a:t>s</a:t>
            </a:r>
            <a:r>
              <a:rPr lang="en-US" dirty="0" err="1" smtClean="0">
                <a:sym typeface="Symbol" panose="05050102010706020507" pitchFamily="18" charset="2"/>
              </a:rPr>
              <a:t>f</a:t>
            </a:r>
            <a:r>
              <a:rPr lang="en-US" baseline="-25000" dirty="0" err="1" smtClean="0">
                <a:sym typeface="Symbol" panose="05050102010706020507" pitchFamily="18" charset="2"/>
              </a:rPr>
              <a:t>y</a:t>
            </a:r>
            <a:r>
              <a:rPr lang="en-US" baseline="-25000" dirty="0">
                <a:sym typeface="Symbol" panose="05050102010706020507" pitchFamily="18" charset="2"/>
              </a:rPr>
              <a:t> </a:t>
            </a:r>
            <a:r>
              <a:rPr lang="en-US" dirty="0" smtClean="0">
                <a:sym typeface="Symbol" panose="05050102010706020507" pitchFamily="18" charset="2"/>
              </a:rPr>
              <a:t> where s = {</a:t>
            </a:r>
            <a:r>
              <a:rPr lang="en-US" dirty="0" err="1" smtClean="0">
                <a:sym typeface="Symbol" panose="05050102010706020507" pitchFamily="18" charset="2"/>
              </a:rPr>
              <a:t>yx</a:t>
            </a:r>
            <a:r>
              <a:rPr lang="en-US" dirty="0" smtClean="0">
                <a:sym typeface="Symbol" panose="05050102010706020507" pitchFamily="18" charset="2"/>
              </a:rPr>
              <a:t> : h(x) = h(y)}</a:t>
            </a:r>
          </a:p>
          <a:p>
            <a:r>
              <a:rPr lang="en-US" dirty="0" smtClean="0">
                <a:sym typeface="Symbol" panose="05050102010706020507" pitchFamily="18" charset="2"/>
              </a:rPr>
              <a:t>With a good hash function h, x collides with an expected 1/b elements</a:t>
            </a:r>
          </a:p>
          <a:p>
            <a:r>
              <a:rPr lang="en-US" dirty="0" smtClean="0">
                <a:sym typeface="Symbol" panose="05050102010706020507" pitchFamily="18" charset="2"/>
              </a:rPr>
              <a:t>Therefore, we expect</a:t>
            </a:r>
          </a:p>
          <a:p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05351" y="4723027"/>
            <a:ext cx="7018887" cy="1510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43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Lemma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 X be a positive random variable with expectation E[X] = C</a:t>
            </a:r>
          </a:p>
          <a:p>
            <a:r>
              <a:rPr lang="en-US" dirty="0" smtClean="0"/>
              <a:t>The probability that X is greater than 2C is at most one half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7340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Applying the lemma</a:t>
            </a:r>
          </a:p>
          <a:p>
            <a:r>
              <a:rPr lang="en-US" dirty="0" smtClean="0"/>
              <a:t>Now consider k hash tables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we want error </a:t>
            </a:r>
            <a:r>
              <a:rPr lang="el-GR" dirty="0" smtClean="0"/>
              <a:t>δ</a:t>
            </a:r>
            <a:r>
              <a:rPr lang="en-US" dirty="0" smtClean="0"/>
              <a:t>, we need k ≥ log (1/</a:t>
            </a:r>
            <a:r>
              <a:rPr lang="el-GR" dirty="0" smtClean="0"/>
              <a:t>δ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For </a:t>
            </a:r>
            <a:r>
              <a:rPr lang="el-GR" dirty="0" smtClean="0"/>
              <a:t>δ</a:t>
            </a:r>
            <a:r>
              <a:rPr lang="en-US" dirty="0" smtClean="0"/>
              <a:t> = .01 this is k = 7</a:t>
            </a:r>
          </a:p>
          <a:p>
            <a:r>
              <a:rPr lang="en-US" dirty="0" smtClean="0"/>
              <a:t>For </a:t>
            </a:r>
            <a:r>
              <a:rPr lang="el-GR" dirty="0" smtClean="0"/>
              <a:t>ε</a:t>
            </a:r>
            <a:r>
              <a:rPr lang="en-US" dirty="0" smtClean="0"/>
              <a:t>-Heavy Hitters, we want error at most </a:t>
            </a:r>
            <a:r>
              <a:rPr lang="el-GR" dirty="0" smtClean="0"/>
              <a:t>ε</a:t>
            </a:r>
            <a:r>
              <a:rPr lang="en-US" dirty="0" smtClean="0"/>
              <a:t>n, we take b = 1/</a:t>
            </a:r>
            <a:r>
              <a:rPr lang="el-GR" dirty="0" smtClean="0"/>
              <a:t>ε</a:t>
            </a: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22614" y="1204140"/>
            <a:ext cx="5342109" cy="114090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683" y="2937738"/>
            <a:ext cx="9782040" cy="1052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0254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Rigorous analysis (see 2.5 in the notes)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we’ve covered up: choosing random hash functions</a:t>
            </a:r>
          </a:p>
          <a:p>
            <a:r>
              <a:rPr lang="en-US" dirty="0" smtClean="0"/>
              <a:t>Universal family of hash functions</a:t>
            </a:r>
          </a:p>
          <a:p>
            <a:r>
              <a:rPr lang="en-US" dirty="0" smtClean="0"/>
              <a:t>Markov’s Inequality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4935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89289" y="4001294"/>
            <a:ext cx="4040403" cy="117349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Really good practical hash functions exist</a:t>
            </a:r>
          </a:p>
          <a:p>
            <a:pPr lvl="1"/>
            <a:r>
              <a:rPr lang="en-US" dirty="0" smtClean="0"/>
              <a:t>Fast and good distribution of keys</a:t>
            </a:r>
          </a:p>
          <a:p>
            <a:pPr lvl="1"/>
            <a:r>
              <a:rPr lang="en-US" dirty="0" smtClean="0"/>
              <a:t>Cryptographic hash functions are difficult to invert and more work</a:t>
            </a:r>
          </a:p>
          <a:p>
            <a:r>
              <a:rPr lang="en-US" dirty="0" smtClean="0"/>
              <a:t>Choose a random hash function</a:t>
            </a:r>
          </a:p>
          <a:p>
            <a:pPr lvl="1"/>
            <a:r>
              <a:rPr lang="en-US" dirty="0" smtClean="0"/>
              <a:t>Set of hash functions H: U</a:t>
            </a:r>
            <a:r>
              <a:rPr lang="en-US" dirty="0" smtClean="0">
                <a:sym typeface="Symbol" panose="05050102010706020507" pitchFamily="18" charset="2"/>
              </a:rPr>
              <a:t>[1..m]</a:t>
            </a:r>
          </a:p>
          <a:p>
            <a:r>
              <a:rPr lang="en-US" dirty="0" smtClean="0">
                <a:sym typeface="Symbol" panose="05050102010706020507" pitchFamily="18" charset="2"/>
              </a:rPr>
              <a:t>Universal property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For all x, y in U, with x  y,  if h is chosen at random from H</a:t>
            </a:r>
          </a:p>
          <a:p>
            <a:pPr lvl="1"/>
            <a:endParaRPr lang="en-US" dirty="0" smtClean="0">
              <a:sym typeface="Symbol" panose="05050102010706020507" pitchFamily="18" charset="2"/>
            </a:endParaRPr>
          </a:p>
          <a:p>
            <a:pPr lvl="1"/>
            <a:endParaRPr lang="en-US" dirty="0" smtClean="0">
              <a:sym typeface="Symbol" panose="05050102010706020507" pitchFamily="18" charset="2"/>
            </a:endParaRPr>
          </a:p>
          <a:p>
            <a:pPr lvl="1"/>
            <a:endParaRPr lang="en-US" dirty="0">
              <a:sym typeface="Symbol" panose="05050102010706020507" pitchFamily="18" charset="2"/>
            </a:endParaRP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This is a minimal property for good hash functions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Practical university families exist,  so mathematically sound algorithms could be implemented</a:t>
            </a:r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Universal Family of Hash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0511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Carter-</a:t>
            </a:r>
            <a:r>
              <a:rPr lang="en-US" dirty="0" err="1" smtClean="0"/>
              <a:t>Wegman</a:t>
            </a:r>
            <a:r>
              <a:rPr lang="en-US" dirty="0" smtClean="0"/>
              <a:t> 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94679" cy="4351338"/>
          </a:xfrm>
        </p:spPr>
        <p:txBody>
          <a:bodyPr/>
          <a:lstStyle/>
          <a:p>
            <a:r>
              <a:rPr lang="en-US" dirty="0" smtClean="0"/>
              <a:t>Hashing from [0..m-1] to [0..m-1]</a:t>
            </a:r>
          </a:p>
          <a:p>
            <a:r>
              <a:rPr lang="en-US" dirty="0" smtClean="0"/>
              <a:t>Choose prime p,  </a:t>
            </a:r>
            <a:r>
              <a:rPr lang="en-US" smtClean="0"/>
              <a:t>p </a:t>
            </a:r>
            <a:r>
              <a:rPr lang="en-US" smtClean="0"/>
              <a:t>&gt;&gt; </a:t>
            </a:r>
            <a:r>
              <a:rPr lang="en-US" dirty="0" smtClean="0"/>
              <a:t>m</a:t>
            </a:r>
          </a:p>
          <a:p>
            <a:r>
              <a:rPr lang="en-US" dirty="0" err="1" smtClean="0"/>
              <a:t>h</a:t>
            </a:r>
            <a:r>
              <a:rPr lang="en-US" baseline="-25000" dirty="0" err="1" smtClean="0"/>
              <a:t>ab</a:t>
            </a:r>
            <a:r>
              <a:rPr lang="en-US" dirty="0" smtClean="0"/>
              <a:t>(x) = ((ax + b) mod p) mod m) where 1 ≤ a &lt; p and 0 ≤ b &lt; p</a:t>
            </a:r>
          </a:p>
          <a:p>
            <a:endParaRPr lang="en-US" dirty="0"/>
          </a:p>
          <a:p>
            <a:r>
              <a:rPr lang="en-US" dirty="0" smtClean="0"/>
              <a:t>If a and b are chosen at random, x </a:t>
            </a:r>
            <a:r>
              <a:rPr lang="en-US" dirty="0" smtClean="0">
                <a:sym typeface="Symbol" panose="05050102010706020507" pitchFamily="18" charset="2"/>
              </a:rPr>
              <a:t> y, then </a:t>
            </a:r>
            <a:r>
              <a:rPr lang="en-US" dirty="0" err="1" smtClean="0">
                <a:sym typeface="Symbol" panose="05050102010706020507" pitchFamily="18" charset="2"/>
              </a:rPr>
              <a:t>Prob</a:t>
            </a:r>
            <a:r>
              <a:rPr lang="en-US" dirty="0" smtClean="0">
                <a:sym typeface="Symbol" panose="05050102010706020507" pitchFamily="18" charset="2"/>
              </a:rPr>
              <a:t>[</a:t>
            </a:r>
            <a:r>
              <a:rPr lang="en-US" dirty="0" err="1" smtClean="0">
                <a:sym typeface="Symbol" panose="05050102010706020507" pitchFamily="18" charset="2"/>
              </a:rPr>
              <a:t>h</a:t>
            </a:r>
            <a:r>
              <a:rPr lang="en-US" baseline="-25000" dirty="0" err="1" smtClean="0">
                <a:sym typeface="Symbol" panose="05050102010706020507" pitchFamily="18" charset="2"/>
              </a:rPr>
              <a:t>ab</a:t>
            </a:r>
            <a:r>
              <a:rPr lang="en-US" dirty="0" smtClean="0">
                <a:sym typeface="Symbol" panose="05050102010706020507" pitchFamily="18" charset="2"/>
              </a:rPr>
              <a:t>(x) = </a:t>
            </a:r>
            <a:r>
              <a:rPr lang="en-US" dirty="0" err="1" smtClean="0">
                <a:sym typeface="Symbol" panose="05050102010706020507" pitchFamily="18" charset="2"/>
              </a:rPr>
              <a:t>h</a:t>
            </a:r>
            <a:r>
              <a:rPr lang="en-US" baseline="-25000" dirty="0" err="1" smtClean="0">
                <a:sym typeface="Symbol" panose="05050102010706020507" pitchFamily="18" charset="2"/>
              </a:rPr>
              <a:t>ab</a:t>
            </a:r>
            <a:r>
              <a:rPr lang="en-US" dirty="0" smtClean="0">
                <a:sym typeface="Symbol" panose="05050102010706020507" pitchFamily="18" charset="2"/>
              </a:rPr>
              <a:t>(y)] = 1/m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3385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Markov’s Inequality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X is a non-negative random variable and c ≥ 1 is a constant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Crude method from converting from expectation to probability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7655" y="2324807"/>
            <a:ext cx="5343525" cy="1266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7305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</a:t>
            </a:r>
            <a:r>
              <a:rPr lang="en-US" dirty="0" smtClean="0"/>
              <a:t>-Heavy Hitters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Find elements which occur at least n/k </a:t>
            </a:r>
            <a:r>
              <a:rPr lang="en-US" dirty="0" smtClean="0"/>
              <a:t>times with error range </a:t>
            </a:r>
            <a:r>
              <a:rPr lang="el-GR" dirty="0" smtClean="0"/>
              <a:t>ε</a:t>
            </a:r>
            <a:r>
              <a:rPr lang="en-US" dirty="0" smtClean="0"/>
              <a:t>n</a:t>
            </a:r>
            <a:endParaRPr lang="en-US" dirty="0"/>
          </a:p>
          <a:p>
            <a:r>
              <a:rPr lang="en-US" dirty="0" smtClean="0"/>
              <a:t>Parameters </a:t>
            </a:r>
            <a:r>
              <a:rPr lang="en-US" dirty="0"/>
              <a:t>k and </a:t>
            </a:r>
            <a:r>
              <a:rPr lang="el-GR" dirty="0"/>
              <a:t>ε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Every value that occurs at least n/k times in A is in the list</a:t>
            </a:r>
          </a:p>
          <a:p>
            <a:pPr lvl="1"/>
            <a:r>
              <a:rPr lang="en-US" dirty="0"/>
              <a:t>Every value on the list occurs at least n/k – </a:t>
            </a:r>
            <a:r>
              <a:rPr lang="el-GR" dirty="0"/>
              <a:t>ε</a:t>
            </a:r>
            <a:r>
              <a:rPr lang="en-US" dirty="0"/>
              <a:t>n times in A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 smtClean="0"/>
              <a:t>Choose </a:t>
            </a:r>
            <a:r>
              <a:rPr lang="el-GR" dirty="0" smtClean="0"/>
              <a:t>ε</a:t>
            </a:r>
            <a:r>
              <a:rPr lang="en-US" dirty="0" smtClean="0"/>
              <a:t> = 1/2k</a:t>
            </a:r>
          </a:p>
          <a:p>
            <a:r>
              <a:rPr lang="en-US" dirty="0" smtClean="0"/>
              <a:t>For </a:t>
            </a:r>
            <a:r>
              <a:rPr lang="en-US" dirty="0" err="1" smtClean="0"/>
              <a:t>CountMin</a:t>
            </a:r>
            <a:r>
              <a:rPr lang="en-US" dirty="0" smtClean="0"/>
              <a:t>, we take b = 1/</a:t>
            </a:r>
            <a:r>
              <a:rPr lang="el-GR" dirty="0" smtClean="0"/>
              <a:t>ε</a:t>
            </a:r>
            <a:r>
              <a:rPr lang="en-US" dirty="0" smtClean="0"/>
              <a:t> and with j hash functions, where             j = log (1/</a:t>
            </a:r>
            <a:r>
              <a:rPr lang="el-GR" dirty="0" smtClean="0"/>
              <a:t>δ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Reasonable practical values are k=100 and </a:t>
            </a:r>
            <a:r>
              <a:rPr lang="el-GR" dirty="0" smtClean="0"/>
              <a:t>δ</a:t>
            </a:r>
            <a:r>
              <a:rPr lang="en-US" dirty="0" smtClean="0"/>
              <a:t>=.01,  so this is a table of size 1000 for an n as large as you want! 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09502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Tracking the heavy hitters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Note that we don’t even need to know what n is.</a:t>
            </a:r>
          </a:p>
          <a:p>
            <a:r>
              <a:rPr lang="en-US" dirty="0" smtClean="0"/>
              <a:t>We track the values of the potential heavy hitters as the algorithm runs</a:t>
            </a:r>
          </a:p>
          <a:p>
            <a:r>
              <a:rPr lang="en-US" dirty="0" smtClean="0"/>
              <a:t>The easiest way is to just keep the values on the </a:t>
            </a:r>
            <a:r>
              <a:rPr lang="el-GR" dirty="0" smtClean="0"/>
              <a:t>ε</a:t>
            </a:r>
            <a:r>
              <a:rPr lang="en-US" dirty="0" smtClean="0"/>
              <a:t>-heavy hitters list in a heap as there are at most 2k of these values (independent of 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899477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3253966" cy="1325563"/>
          </a:xfrm>
        </p:spPr>
        <p:txBody>
          <a:bodyPr/>
          <a:lstStyle/>
          <a:p>
            <a:r>
              <a:rPr lang="en-US" dirty="0" smtClean="0"/>
              <a:t>Big numbers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949412" cy="486488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 is the biggest value of N we need to worry about as an input size</a:t>
            </a:r>
          </a:p>
          <a:p>
            <a:r>
              <a:rPr lang="en-US" dirty="0" smtClean="0"/>
              <a:t>What is an appropriate domain, [0..m-1] for a hash function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Big numbers:</a:t>
            </a:r>
          </a:p>
          <a:p>
            <a:pPr lvl="1"/>
            <a:r>
              <a:rPr lang="en-US" dirty="0" smtClean="0"/>
              <a:t>Number of US social security numbers 10</a:t>
            </a:r>
            <a:r>
              <a:rPr lang="en-US" baseline="30000" dirty="0" smtClean="0"/>
              <a:t>9</a:t>
            </a:r>
          </a:p>
          <a:p>
            <a:pPr lvl="1"/>
            <a:r>
              <a:rPr lang="en-US" dirty="0" smtClean="0"/>
              <a:t>Populations of India,  China: 1.4 Billion</a:t>
            </a:r>
          </a:p>
          <a:p>
            <a:pPr lvl="1"/>
            <a:r>
              <a:rPr lang="en-US" dirty="0" smtClean="0"/>
              <a:t>World Population: 7.8 Billion</a:t>
            </a:r>
          </a:p>
          <a:p>
            <a:pPr lvl="1"/>
            <a:r>
              <a:rPr lang="en-US" dirty="0" smtClean="0"/>
              <a:t>Stars in Galaxy 10</a:t>
            </a:r>
            <a:r>
              <a:rPr lang="en-US" baseline="30000" dirty="0" smtClean="0"/>
              <a:t>12</a:t>
            </a:r>
          </a:p>
          <a:p>
            <a:pPr lvl="1"/>
            <a:r>
              <a:rPr lang="en-US" dirty="0" smtClean="0"/>
              <a:t>Galaxies in Universe 10</a:t>
            </a:r>
            <a:r>
              <a:rPr lang="en-US" baseline="30000" dirty="0" smtClean="0"/>
              <a:t>12</a:t>
            </a:r>
          </a:p>
          <a:p>
            <a:r>
              <a:rPr lang="en-US" dirty="0" smtClean="0"/>
              <a:t>log </a:t>
            </a:r>
            <a:r>
              <a:rPr lang="en-US" dirty="0" err="1" smtClean="0"/>
              <a:t>log</a:t>
            </a:r>
            <a:r>
              <a:rPr lang="en-US" dirty="0" smtClean="0"/>
              <a:t> 2</a:t>
            </a:r>
            <a:r>
              <a:rPr lang="en-US" baseline="30000" dirty="0" smtClean="0"/>
              <a:t>64</a:t>
            </a:r>
            <a:r>
              <a:rPr lang="en-US" dirty="0" smtClean="0"/>
              <a:t> = log 64 = 6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722606" y="94132"/>
            <a:ext cx="399257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 smtClean="0"/>
              <a:t>2</a:t>
            </a:r>
            <a:r>
              <a:rPr lang="en-US" sz="8000" baseline="30000" dirty="0" smtClean="0"/>
              <a:t>10</a:t>
            </a:r>
            <a:r>
              <a:rPr lang="en-US" sz="8000" dirty="0" smtClean="0"/>
              <a:t> </a:t>
            </a:r>
            <a:r>
              <a:rPr lang="en-US" sz="8000" dirty="0" smtClean="0">
                <a:sym typeface="Symbol" panose="05050102010706020507" pitchFamily="18" charset="2"/>
              </a:rPr>
              <a:t> 10</a:t>
            </a:r>
            <a:r>
              <a:rPr lang="en-US" sz="8000" baseline="30000" dirty="0" smtClean="0">
                <a:sym typeface="Symbol" panose="05050102010706020507" pitchFamily="18" charset="2"/>
              </a:rPr>
              <a:t>3</a:t>
            </a:r>
            <a:endParaRPr lang="en-US" sz="8000" baseline="30000" dirty="0"/>
          </a:p>
        </p:txBody>
      </p:sp>
      <p:sp>
        <p:nvSpPr>
          <p:cNvPr id="7" name="Rectangle 6"/>
          <p:cNvSpPr/>
          <p:nvPr/>
        </p:nvSpPr>
        <p:spPr>
          <a:xfrm>
            <a:off x="2465183" y="2809514"/>
            <a:ext cx="5604095" cy="12584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solidFill>
                  <a:schemeClr val="tx1"/>
                </a:solidFill>
              </a:rPr>
              <a:t>Answer: 2</a:t>
            </a:r>
            <a:r>
              <a:rPr lang="en-US" sz="8000" baseline="30000" dirty="0" smtClean="0">
                <a:solidFill>
                  <a:schemeClr val="tx1"/>
                </a:solidFill>
              </a:rPr>
              <a:t>64</a:t>
            </a:r>
            <a:endParaRPr lang="en-US" sz="8000" baseline="30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585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743153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Hashing from [1..m] to [1..t]</a:t>
            </a:r>
          </a:p>
          <a:p>
            <a:r>
              <a:rPr lang="en-US" dirty="0" smtClean="0"/>
              <a:t>Considerations</a:t>
            </a:r>
          </a:p>
          <a:p>
            <a:pPr lvl="1"/>
            <a:r>
              <a:rPr lang="en-US" dirty="0" smtClean="0"/>
              <a:t>Uniformity,  “randomness”</a:t>
            </a:r>
          </a:p>
          <a:p>
            <a:pPr lvl="1"/>
            <a:r>
              <a:rPr lang="en-US" dirty="0" smtClean="0"/>
              <a:t>Sensitive to small changes</a:t>
            </a:r>
          </a:p>
          <a:p>
            <a:pPr lvl="1"/>
            <a:r>
              <a:rPr lang="en-US" dirty="0" smtClean="0"/>
              <a:t>Speed</a:t>
            </a:r>
          </a:p>
          <a:p>
            <a:r>
              <a:rPr lang="en-US" dirty="0" smtClean="0"/>
              <a:t>Cryptographic security</a:t>
            </a:r>
            <a:endParaRPr lang="en-US" dirty="0"/>
          </a:p>
          <a:p>
            <a:r>
              <a:rPr lang="en-US" dirty="0" smtClean="0"/>
              <a:t>Hashing from U to [1..m]</a:t>
            </a:r>
          </a:p>
          <a:p>
            <a:pPr lvl="1"/>
            <a:r>
              <a:rPr lang="en-US" dirty="0" smtClean="0"/>
              <a:t>Avoid losing information</a:t>
            </a:r>
          </a:p>
          <a:p>
            <a:pPr lvl="1"/>
            <a:r>
              <a:rPr lang="en-US" dirty="0" smtClean="0"/>
              <a:t>Avoid regular collisions</a:t>
            </a:r>
          </a:p>
          <a:p>
            <a:pPr lvl="1"/>
            <a:r>
              <a:rPr lang="en-US" dirty="0" smtClean="0"/>
              <a:t>Combine words with operations such as SHIFT and XOR</a:t>
            </a:r>
          </a:p>
          <a:p>
            <a:r>
              <a:rPr lang="en-US" dirty="0" smtClean="0"/>
              <a:t>You shouldn’t have to invent or code your hash functions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Multiplicative approaches to hash functions are common</a:t>
            </a:r>
          </a:p>
          <a:p>
            <a:pPr lvl="1"/>
            <a:r>
              <a:rPr lang="en-US" dirty="0" smtClean="0"/>
              <a:t>But have some risks on poor choices of multipliers</a:t>
            </a:r>
          </a:p>
          <a:p>
            <a:pPr lvl="1"/>
            <a:r>
              <a:rPr lang="en-US" dirty="0" smtClean="0"/>
              <a:t>Saving middle part of multiplication is common</a:t>
            </a:r>
          </a:p>
          <a:p>
            <a:r>
              <a:rPr lang="en-US" dirty="0" smtClean="0"/>
              <a:t>Bitwise operations such as XOR, &lt;&lt;, &gt;&gt;</a:t>
            </a:r>
          </a:p>
          <a:p>
            <a:r>
              <a:rPr lang="en-US" dirty="0" smtClean="0"/>
              <a:t>Common to have algorithms based on particular key numbers</a:t>
            </a:r>
          </a:p>
          <a:p>
            <a:pPr lvl="1"/>
            <a:r>
              <a:rPr lang="en-US" dirty="0" smtClean="0"/>
              <a:t>a=11400714819323198485 for Fibonacci hashing</a:t>
            </a:r>
          </a:p>
          <a:p>
            <a:pPr lvl="1"/>
            <a:r>
              <a:rPr lang="en-US" dirty="0" smtClean="0"/>
              <a:t>Power of two close to 2</a:t>
            </a:r>
            <a:r>
              <a:rPr lang="en-US" baseline="30000" dirty="0" smtClean="0"/>
              <a:t>64</a:t>
            </a:r>
            <a:endParaRPr lang="en-US" baseline="30000" dirty="0"/>
          </a:p>
        </p:txBody>
      </p:sp>
    </p:spTree>
    <p:extLst>
      <p:ext uri="{BB962C8B-B14F-4D97-AF65-F5344CB8AC3E}">
        <p14:creationId xmlns:p14="http://schemas.microsoft.com/office/powerpoint/2010/main" val="6902964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hash function:</a:t>
            </a:r>
            <a:br>
              <a:rPr lang="en-US" dirty="0" smtClean="0"/>
            </a:br>
            <a:r>
              <a:rPr lang="en-US" dirty="0" smtClean="0"/>
              <a:t>Fowler-Noll-Vo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396389"/>
            <a:ext cx="10455639" cy="1303699"/>
          </a:xfrm>
        </p:spPr>
        <p:txBody>
          <a:bodyPr>
            <a:normAutofit/>
          </a:bodyPr>
          <a:lstStyle/>
          <a:p>
            <a:r>
              <a:rPr lang="en-US" sz="2000" dirty="0"/>
              <a:t>The </a:t>
            </a:r>
            <a:r>
              <a:rPr lang="en-US" sz="2000" dirty="0" err="1"/>
              <a:t>FNV_offset_basis</a:t>
            </a:r>
            <a:r>
              <a:rPr lang="en-US" sz="2000" dirty="0"/>
              <a:t> is the 64-bit FNV offset basis value: </a:t>
            </a:r>
            <a:r>
              <a:rPr lang="en-US" sz="2000" dirty="0" smtClean="0"/>
              <a:t>14695981039346656037.</a:t>
            </a:r>
            <a:endParaRPr lang="en-US" sz="2000" dirty="0"/>
          </a:p>
          <a:p>
            <a:r>
              <a:rPr lang="en-US" sz="2000" dirty="0"/>
              <a:t>The </a:t>
            </a:r>
            <a:r>
              <a:rPr lang="en-US" sz="2000" dirty="0" err="1"/>
              <a:t>FNV_prime</a:t>
            </a:r>
            <a:r>
              <a:rPr lang="en-US" sz="2000" dirty="0"/>
              <a:t> is the 64-bit FNV prime value: </a:t>
            </a:r>
            <a:r>
              <a:rPr lang="en-US" sz="2000" dirty="0" smtClean="0"/>
              <a:t>1099511628211.</a:t>
            </a:r>
          </a:p>
          <a:p>
            <a:r>
              <a:rPr lang="en-US" sz="2000" dirty="0" smtClean="0"/>
              <a:t>64-bit unsigned arithmetic,  so multiplication is mod 2</a:t>
            </a:r>
            <a:r>
              <a:rPr lang="en-US" sz="2000" baseline="30000" dirty="0" smtClean="0"/>
              <a:t>64</a:t>
            </a:r>
            <a:endParaRPr lang="en-US" sz="2000" baseline="30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6056" y="1789410"/>
            <a:ext cx="6856388" cy="3160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8137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Coming attractions . . 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Hyperloglog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76236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1097" y="1389108"/>
            <a:ext cx="8065317" cy="4880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Algorithms for data streams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3760960" cy="435133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Data </a:t>
            </a:r>
            <a:r>
              <a:rPr lang="en-US" dirty="0"/>
              <a:t>items received one at a time, N is number of items received</a:t>
            </a:r>
          </a:p>
          <a:p>
            <a:r>
              <a:rPr lang="en-US" dirty="0"/>
              <a:t>Computation performed on each data item</a:t>
            </a:r>
          </a:p>
          <a:p>
            <a:r>
              <a:rPr lang="en-US" dirty="0"/>
              <a:t>Memory is limited to being much less than N</a:t>
            </a:r>
          </a:p>
          <a:p>
            <a:pPr lvl="1"/>
            <a:r>
              <a:rPr lang="en-US" dirty="0" smtClean="0"/>
              <a:t>Memory in thousands</a:t>
            </a:r>
          </a:p>
          <a:p>
            <a:pPr lvl="1"/>
            <a:r>
              <a:rPr lang="en-US" dirty="0" smtClean="0"/>
              <a:t>Data in millions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8647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stream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items received one at a time, N is number of items received</a:t>
            </a:r>
          </a:p>
          <a:p>
            <a:r>
              <a:rPr lang="en-US" dirty="0" smtClean="0"/>
              <a:t>Computation performed on each data item</a:t>
            </a:r>
          </a:p>
          <a:p>
            <a:r>
              <a:rPr lang="en-US" dirty="0" smtClean="0"/>
              <a:t>Memory is limited to being much less than N</a:t>
            </a:r>
          </a:p>
          <a:p>
            <a:r>
              <a:rPr lang="en-US" dirty="0" smtClean="0"/>
              <a:t>It may be a constant b, or log N</a:t>
            </a:r>
          </a:p>
          <a:p>
            <a:r>
              <a:rPr lang="en-US" dirty="0" smtClean="0"/>
              <a:t>Think of b in thousands (or millions),  N in billions (or gazillions)</a:t>
            </a:r>
          </a:p>
          <a:p>
            <a:r>
              <a:rPr lang="en-US" dirty="0" smtClean="0"/>
              <a:t>Low runtime per item and stay within memory bounds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6829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Heavy Hitters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Find elements which occur at least n/k times</a:t>
            </a:r>
          </a:p>
          <a:p>
            <a:pPr lvl="1"/>
            <a:r>
              <a:rPr lang="en-US" dirty="0" smtClean="0"/>
              <a:t>Cannot be solved exactly for k ≥ 3</a:t>
            </a:r>
          </a:p>
          <a:p>
            <a:r>
              <a:rPr lang="el-GR" dirty="0" smtClean="0"/>
              <a:t>ε</a:t>
            </a:r>
            <a:r>
              <a:rPr lang="en-US" dirty="0" smtClean="0"/>
              <a:t>-Heavy Hitters: Approximation algorithm for Heavy Hitters</a:t>
            </a:r>
          </a:p>
          <a:p>
            <a:endParaRPr lang="en-US" dirty="0"/>
          </a:p>
          <a:p>
            <a:r>
              <a:rPr lang="en-US" dirty="0" smtClean="0"/>
              <a:t>Parameters </a:t>
            </a:r>
            <a:r>
              <a:rPr lang="en-US" dirty="0" smtClean="0"/>
              <a:t>k, </a:t>
            </a:r>
            <a:r>
              <a:rPr lang="el-GR" dirty="0" smtClean="0"/>
              <a:t>ε</a:t>
            </a:r>
            <a:r>
              <a:rPr lang="en-US" dirty="0" smtClean="0"/>
              <a:t> and </a:t>
            </a:r>
            <a:r>
              <a:rPr lang="el-GR" dirty="0" smtClean="0"/>
              <a:t>δ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Every value that occurs at least n/k times in A is in the list</a:t>
            </a:r>
          </a:p>
          <a:p>
            <a:pPr lvl="1"/>
            <a:r>
              <a:rPr lang="en-US" dirty="0" smtClean="0"/>
              <a:t>Every value on the list occurs at least n/k – </a:t>
            </a:r>
            <a:r>
              <a:rPr lang="el-GR" dirty="0" smtClean="0"/>
              <a:t>ε</a:t>
            </a:r>
            <a:r>
              <a:rPr lang="en-US" dirty="0" smtClean="0"/>
              <a:t>n times in A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Probability of not achieving this is at most </a:t>
            </a:r>
            <a:r>
              <a:rPr lang="el-GR" dirty="0" smtClean="0"/>
              <a:t>δ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934954" y="552261"/>
            <a:ext cx="4418846" cy="69711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501204" y="543208"/>
            <a:ext cx="1059255" cy="697117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8026554" y="182929"/>
            <a:ext cx="9492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n/k – </a:t>
            </a:r>
            <a:r>
              <a:rPr lang="el-GR" dirty="0"/>
              <a:t>ε</a:t>
            </a:r>
            <a:r>
              <a:rPr lang="en-US" dirty="0"/>
              <a:t>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9310230" y="178403"/>
            <a:ext cx="500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n/k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0121774" y="658574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Yes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484315" y="658574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8616038" y="658574"/>
            <a:ext cx="829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Maybe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939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 Min Sketch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Simple data structure  for estimating the number of occurrence of items</a:t>
            </a:r>
          </a:p>
          <a:p>
            <a:r>
              <a:rPr lang="en-US" dirty="0" smtClean="0"/>
              <a:t>Looks like a counting Bloom filter</a:t>
            </a:r>
          </a:p>
          <a:p>
            <a:r>
              <a:rPr lang="en-US" dirty="0" smtClean="0"/>
              <a:t>Counts provide an </a:t>
            </a:r>
            <a:r>
              <a:rPr lang="en-US" dirty="0" smtClean="0">
                <a:solidFill>
                  <a:srgbClr val="FF0000"/>
                </a:solidFill>
              </a:rPr>
              <a:t>UPPER BOUND </a:t>
            </a:r>
            <a:r>
              <a:rPr lang="en-US" dirty="0" smtClean="0"/>
              <a:t>for number of occurrences</a:t>
            </a:r>
          </a:p>
          <a:p>
            <a:r>
              <a:rPr lang="en-US" dirty="0" smtClean="0"/>
              <a:t>Only accurate for counting the most frequent values</a:t>
            </a:r>
          </a:p>
          <a:p>
            <a:r>
              <a:rPr lang="en-US" dirty="0" smtClean="0"/>
              <a:t>Term “sketch” is used in streaming to refer to saving just a small amount of info as the data goes by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147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k hash tables with independent hash functions h</a:t>
            </a:r>
            <a:r>
              <a:rPr lang="en-US" baseline="-25000" dirty="0" smtClean="0"/>
              <a:t>1</a:t>
            </a:r>
            <a:r>
              <a:rPr lang="en-US" dirty="0" smtClean="0"/>
              <a:t>(x) . . . </a:t>
            </a:r>
            <a:r>
              <a:rPr lang="en-US" dirty="0" err="1" smtClean="0"/>
              <a:t>h</a:t>
            </a:r>
            <a:r>
              <a:rPr lang="en-US" baseline="-25000" dirty="0" err="1" smtClean="0"/>
              <a:t>k</a:t>
            </a:r>
            <a:r>
              <a:rPr lang="en-US" dirty="0" smtClean="0"/>
              <a:t>(x)</a:t>
            </a:r>
          </a:p>
          <a:p>
            <a:pPr lvl="1"/>
            <a:r>
              <a:rPr lang="en-US" dirty="0" smtClean="0"/>
              <a:t>We can think of k=5</a:t>
            </a:r>
          </a:p>
          <a:p>
            <a:r>
              <a:rPr lang="en-US" dirty="0" smtClean="0"/>
              <a:t>Each table has b buckets,  where b &lt;&lt; n</a:t>
            </a:r>
          </a:p>
          <a:p>
            <a:pPr lvl="1"/>
            <a:r>
              <a:rPr lang="en-US" dirty="0" smtClean="0"/>
              <a:t>We can think of b = 1000</a:t>
            </a:r>
          </a:p>
          <a:p>
            <a:pPr lvl="1"/>
            <a:r>
              <a:rPr lang="en-US" dirty="0" err="1" smtClean="0"/>
              <a:t>Int</a:t>
            </a:r>
            <a:r>
              <a:rPr lang="en-US" dirty="0" smtClean="0"/>
              <a:t> HT[k][b]</a:t>
            </a:r>
          </a:p>
          <a:p>
            <a:pPr lvl="1"/>
            <a:endParaRPr lang="en-US" dirty="0"/>
          </a:p>
          <a:p>
            <a:r>
              <a:rPr lang="en-US" dirty="0" err="1" smtClean="0"/>
              <a:t>Inc</a:t>
            </a:r>
            <a:r>
              <a:rPr lang="en-US" dirty="0" smtClean="0"/>
              <a:t>(x),  add one to each counter for x,  HT[j][</a:t>
            </a:r>
            <a:r>
              <a:rPr lang="en-US" dirty="0" err="1" smtClean="0"/>
              <a:t>h</a:t>
            </a:r>
            <a:r>
              <a:rPr lang="en-US" baseline="-25000" dirty="0" err="1" smtClean="0"/>
              <a:t>j</a:t>
            </a:r>
            <a:r>
              <a:rPr lang="en-US" dirty="0" smtClean="0"/>
              <a:t>(x)]++</a:t>
            </a:r>
          </a:p>
          <a:p>
            <a:r>
              <a:rPr lang="en-US" dirty="0" smtClean="0"/>
              <a:t>Count(x),  min(HT[1][h</a:t>
            </a:r>
            <a:r>
              <a:rPr lang="en-US" baseline="-25000" dirty="0" smtClean="0"/>
              <a:t>1</a:t>
            </a:r>
            <a:r>
              <a:rPr lang="en-US" dirty="0" smtClean="0"/>
              <a:t>(x)], HT[2][h</a:t>
            </a:r>
            <a:r>
              <a:rPr lang="en-US" baseline="-25000" dirty="0" smtClean="0"/>
              <a:t>2</a:t>
            </a:r>
            <a:r>
              <a:rPr lang="en-US" dirty="0" smtClean="0"/>
              <a:t>(x</a:t>
            </a:r>
            <a:r>
              <a:rPr lang="en-US" dirty="0"/>
              <a:t>)], </a:t>
            </a:r>
            <a:r>
              <a:rPr lang="en-US" dirty="0" smtClean="0"/>
              <a:t>. . . HT[k][</a:t>
            </a:r>
            <a:r>
              <a:rPr lang="en-US" dirty="0" err="1" smtClean="0"/>
              <a:t>h</a:t>
            </a:r>
            <a:r>
              <a:rPr lang="en-US" baseline="-25000" dirty="0" err="1" smtClean="0"/>
              <a:t>k</a:t>
            </a:r>
            <a:r>
              <a:rPr lang="en-US" dirty="0" smtClean="0"/>
              <a:t>(x)])</a:t>
            </a:r>
          </a:p>
          <a:p>
            <a:endParaRPr lang="en-US" dirty="0"/>
          </a:p>
          <a:p>
            <a:r>
              <a:rPr lang="en-US" dirty="0" err="1" smtClean="0"/>
              <a:t>Upperbound</a:t>
            </a:r>
            <a:r>
              <a:rPr lang="en-US" dirty="0" smtClean="0"/>
              <a:t> on the count (but can easily be wrong)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733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544396"/>
              </p:ext>
            </p:extLst>
          </p:nvPr>
        </p:nvGraphicFramePr>
        <p:xfrm>
          <a:off x="5567883" y="1690688"/>
          <a:ext cx="614026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4026">
                  <a:extLst>
                    <a:ext uri="{9D8B030D-6E8A-4147-A177-3AD203B41FA5}">
                      <a16:colId xmlns:a16="http://schemas.microsoft.com/office/drawing/2014/main" val="2001192825"/>
                    </a:ext>
                  </a:extLst>
                </a:gridCol>
                <a:gridCol w="614026">
                  <a:extLst>
                    <a:ext uri="{9D8B030D-6E8A-4147-A177-3AD203B41FA5}">
                      <a16:colId xmlns:a16="http://schemas.microsoft.com/office/drawing/2014/main" val="3780082641"/>
                    </a:ext>
                  </a:extLst>
                </a:gridCol>
                <a:gridCol w="614026">
                  <a:extLst>
                    <a:ext uri="{9D8B030D-6E8A-4147-A177-3AD203B41FA5}">
                      <a16:colId xmlns:a16="http://schemas.microsoft.com/office/drawing/2014/main" val="3613820538"/>
                    </a:ext>
                  </a:extLst>
                </a:gridCol>
                <a:gridCol w="614026">
                  <a:extLst>
                    <a:ext uri="{9D8B030D-6E8A-4147-A177-3AD203B41FA5}">
                      <a16:colId xmlns:a16="http://schemas.microsoft.com/office/drawing/2014/main" val="2783093822"/>
                    </a:ext>
                  </a:extLst>
                </a:gridCol>
                <a:gridCol w="614026">
                  <a:extLst>
                    <a:ext uri="{9D8B030D-6E8A-4147-A177-3AD203B41FA5}">
                      <a16:colId xmlns:a16="http://schemas.microsoft.com/office/drawing/2014/main" val="3390064623"/>
                    </a:ext>
                  </a:extLst>
                </a:gridCol>
                <a:gridCol w="614026">
                  <a:extLst>
                    <a:ext uri="{9D8B030D-6E8A-4147-A177-3AD203B41FA5}">
                      <a16:colId xmlns:a16="http://schemas.microsoft.com/office/drawing/2014/main" val="814925449"/>
                    </a:ext>
                  </a:extLst>
                </a:gridCol>
                <a:gridCol w="614026">
                  <a:extLst>
                    <a:ext uri="{9D8B030D-6E8A-4147-A177-3AD203B41FA5}">
                      <a16:colId xmlns:a16="http://schemas.microsoft.com/office/drawing/2014/main" val="2261836652"/>
                    </a:ext>
                  </a:extLst>
                </a:gridCol>
                <a:gridCol w="614026">
                  <a:extLst>
                    <a:ext uri="{9D8B030D-6E8A-4147-A177-3AD203B41FA5}">
                      <a16:colId xmlns:a16="http://schemas.microsoft.com/office/drawing/2014/main" val="1516285313"/>
                    </a:ext>
                  </a:extLst>
                </a:gridCol>
                <a:gridCol w="614026">
                  <a:extLst>
                    <a:ext uri="{9D8B030D-6E8A-4147-A177-3AD203B41FA5}">
                      <a16:colId xmlns:a16="http://schemas.microsoft.com/office/drawing/2014/main" val="2542127831"/>
                    </a:ext>
                  </a:extLst>
                </a:gridCol>
                <a:gridCol w="614026">
                  <a:extLst>
                    <a:ext uri="{9D8B030D-6E8A-4147-A177-3AD203B41FA5}">
                      <a16:colId xmlns:a16="http://schemas.microsoft.com/office/drawing/2014/main" val="36274360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631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383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3658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367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00B050"/>
                          </a:solidFill>
                        </a:rPr>
                        <a:t>1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en-US" dirty="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n-US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7030A0"/>
                          </a:solidFill>
                        </a:rPr>
                        <a:t>1</a:t>
                      </a:r>
                      <a:endParaRPr lang="en-US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35486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993494"/>
              </p:ext>
            </p:extLst>
          </p:nvPr>
        </p:nvGraphicFramePr>
        <p:xfrm>
          <a:off x="348056" y="1690688"/>
          <a:ext cx="4432176" cy="3337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8696">
                  <a:extLst>
                    <a:ext uri="{9D8B030D-6E8A-4147-A177-3AD203B41FA5}">
                      <a16:colId xmlns:a16="http://schemas.microsoft.com/office/drawing/2014/main" val="3394093500"/>
                    </a:ext>
                  </a:extLst>
                </a:gridCol>
                <a:gridCol w="738696">
                  <a:extLst>
                    <a:ext uri="{9D8B030D-6E8A-4147-A177-3AD203B41FA5}">
                      <a16:colId xmlns:a16="http://schemas.microsoft.com/office/drawing/2014/main" val="2959320967"/>
                    </a:ext>
                  </a:extLst>
                </a:gridCol>
                <a:gridCol w="738696">
                  <a:extLst>
                    <a:ext uri="{9D8B030D-6E8A-4147-A177-3AD203B41FA5}">
                      <a16:colId xmlns:a16="http://schemas.microsoft.com/office/drawing/2014/main" val="246496146"/>
                    </a:ext>
                  </a:extLst>
                </a:gridCol>
                <a:gridCol w="738696">
                  <a:extLst>
                    <a:ext uri="{9D8B030D-6E8A-4147-A177-3AD203B41FA5}">
                      <a16:colId xmlns:a16="http://schemas.microsoft.com/office/drawing/2014/main" val="3134129632"/>
                    </a:ext>
                  </a:extLst>
                </a:gridCol>
                <a:gridCol w="738696">
                  <a:extLst>
                    <a:ext uri="{9D8B030D-6E8A-4147-A177-3AD203B41FA5}">
                      <a16:colId xmlns:a16="http://schemas.microsoft.com/office/drawing/2014/main" val="521569998"/>
                    </a:ext>
                  </a:extLst>
                </a:gridCol>
                <a:gridCol w="738696">
                  <a:extLst>
                    <a:ext uri="{9D8B030D-6E8A-4147-A177-3AD203B41FA5}">
                      <a16:colId xmlns:a16="http://schemas.microsoft.com/office/drawing/2014/main" val="16404744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4</a:t>
                      </a:r>
                      <a:r>
                        <a:rPr lang="en-US" dirty="0" smtClean="0"/>
                        <a:t>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5</a:t>
                      </a:r>
                      <a:r>
                        <a:rPr lang="en-US" dirty="0" smtClean="0"/>
                        <a:t>(x)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933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6170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4068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44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208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07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6800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486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15432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8056" y="5522614"/>
            <a:ext cx="98642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Sequence: 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B050"/>
                </a:solidFill>
              </a:rPr>
              <a:t>B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7030A0"/>
                </a:solidFill>
              </a:rPr>
              <a:t>C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D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0070C0"/>
                </a:solidFill>
              </a:rPr>
              <a:t>D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A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8870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1453430"/>
              </p:ext>
            </p:extLst>
          </p:nvPr>
        </p:nvGraphicFramePr>
        <p:xfrm>
          <a:off x="5567883" y="1434880"/>
          <a:ext cx="6140260" cy="1854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4026">
                  <a:extLst>
                    <a:ext uri="{9D8B030D-6E8A-4147-A177-3AD203B41FA5}">
                      <a16:colId xmlns:a16="http://schemas.microsoft.com/office/drawing/2014/main" val="2001192825"/>
                    </a:ext>
                  </a:extLst>
                </a:gridCol>
                <a:gridCol w="614026">
                  <a:extLst>
                    <a:ext uri="{9D8B030D-6E8A-4147-A177-3AD203B41FA5}">
                      <a16:colId xmlns:a16="http://schemas.microsoft.com/office/drawing/2014/main" val="3780082641"/>
                    </a:ext>
                  </a:extLst>
                </a:gridCol>
                <a:gridCol w="614026">
                  <a:extLst>
                    <a:ext uri="{9D8B030D-6E8A-4147-A177-3AD203B41FA5}">
                      <a16:colId xmlns:a16="http://schemas.microsoft.com/office/drawing/2014/main" val="3613820538"/>
                    </a:ext>
                  </a:extLst>
                </a:gridCol>
                <a:gridCol w="614026">
                  <a:extLst>
                    <a:ext uri="{9D8B030D-6E8A-4147-A177-3AD203B41FA5}">
                      <a16:colId xmlns:a16="http://schemas.microsoft.com/office/drawing/2014/main" val="2783093822"/>
                    </a:ext>
                  </a:extLst>
                </a:gridCol>
                <a:gridCol w="614026">
                  <a:extLst>
                    <a:ext uri="{9D8B030D-6E8A-4147-A177-3AD203B41FA5}">
                      <a16:colId xmlns:a16="http://schemas.microsoft.com/office/drawing/2014/main" val="3390064623"/>
                    </a:ext>
                  </a:extLst>
                </a:gridCol>
                <a:gridCol w="614026">
                  <a:extLst>
                    <a:ext uri="{9D8B030D-6E8A-4147-A177-3AD203B41FA5}">
                      <a16:colId xmlns:a16="http://schemas.microsoft.com/office/drawing/2014/main" val="814925449"/>
                    </a:ext>
                  </a:extLst>
                </a:gridCol>
                <a:gridCol w="614026">
                  <a:extLst>
                    <a:ext uri="{9D8B030D-6E8A-4147-A177-3AD203B41FA5}">
                      <a16:colId xmlns:a16="http://schemas.microsoft.com/office/drawing/2014/main" val="2261836652"/>
                    </a:ext>
                  </a:extLst>
                </a:gridCol>
                <a:gridCol w="614026">
                  <a:extLst>
                    <a:ext uri="{9D8B030D-6E8A-4147-A177-3AD203B41FA5}">
                      <a16:colId xmlns:a16="http://schemas.microsoft.com/office/drawing/2014/main" val="1516285313"/>
                    </a:ext>
                  </a:extLst>
                </a:gridCol>
                <a:gridCol w="614026">
                  <a:extLst>
                    <a:ext uri="{9D8B030D-6E8A-4147-A177-3AD203B41FA5}">
                      <a16:colId xmlns:a16="http://schemas.microsoft.com/office/drawing/2014/main" val="2542127831"/>
                    </a:ext>
                  </a:extLst>
                </a:gridCol>
                <a:gridCol w="614026">
                  <a:extLst>
                    <a:ext uri="{9D8B030D-6E8A-4147-A177-3AD203B41FA5}">
                      <a16:colId xmlns:a16="http://schemas.microsoft.com/office/drawing/2014/main" val="362743607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6316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53836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36589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25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18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23670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21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2354865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10670904"/>
              </p:ext>
            </p:extLst>
          </p:nvPr>
        </p:nvGraphicFramePr>
        <p:xfrm>
          <a:off x="217285" y="1428137"/>
          <a:ext cx="4572000" cy="445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2000">
                  <a:extLst>
                    <a:ext uri="{9D8B030D-6E8A-4147-A177-3AD203B41FA5}">
                      <a16:colId xmlns:a16="http://schemas.microsoft.com/office/drawing/2014/main" val="3394093500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959320967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46496146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313412963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521569998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16404744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1</a:t>
                      </a:r>
                      <a:r>
                        <a:rPr lang="en-US" dirty="0" smtClean="0"/>
                        <a:t>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2</a:t>
                      </a:r>
                      <a:r>
                        <a:rPr lang="en-US" dirty="0" smtClean="0"/>
                        <a:t>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3</a:t>
                      </a:r>
                      <a:r>
                        <a:rPr lang="en-US" dirty="0" smtClean="0"/>
                        <a:t>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4</a:t>
                      </a:r>
                      <a:r>
                        <a:rPr lang="en-US" dirty="0" smtClean="0"/>
                        <a:t>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</a:t>
                      </a:r>
                      <a:r>
                        <a:rPr lang="en-US" baseline="-25000" dirty="0" smtClean="0"/>
                        <a:t>5</a:t>
                      </a:r>
                      <a:r>
                        <a:rPr lang="en-US" dirty="0" smtClean="0"/>
                        <a:t>(x)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59333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 (16)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61704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 (10)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4068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 (6)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6446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 (17)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59208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 (2)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707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 (16)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468009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 (6)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24861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 (6)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154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  (4)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6860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J  (3)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529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 (5)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0041692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0072" y="5984341"/>
            <a:ext cx="98642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Sequence:  A, B, C, D, A, D, A, J, A, I, D, B, F, G, G, H, E, B, A, K, A, B, A, A, D, D, D, C, I, A, B, C, D, E, F, G, K, H, G, H, B, D, D, K, H, A, B, I, D, A, D, A, B, C, C, D, A, F, F, F, I, F, F, F, G, H, A, B, D, K, D, D, D, A, K, B, C, F, G, H, F, F, J, J, F, D, F, A, F, F, F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984341" y="3829616"/>
            <a:ext cx="212429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A: 20, 22, 33, 25, 21</a:t>
            </a:r>
          </a:p>
          <a:p>
            <a:r>
              <a:rPr lang="en-US" dirty="0" smtClean="0"/>
              <a:t>D: 24, 17, 33, 27, 27</a:t>
            </a:r>
          </a:p>
          <a:p>
            <a:r>
              <a:rPr lang="en-US" dirty="0" smtClean="0"/>
              <a:t>F: 22, 19, 21, 18, 22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073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18196</TotalTime>
  <Words>1583</Words>
  <Application>Microsoft Office PowerPoint</Application>
  <PresentationFormat>Widescreen</PresentationFormat>
  <Paragraphs>335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Symbol</vt:lpstr>
      <vt:lpstr>Office Theme</vt:lpstr>
      <vt:lpstr>CSEP 521: Applied Algorithms Lecture 10  Stream Algorithms:  Heavy Hitters</vt:lpstr>
      <vt:lpstr>Announcements</vt:lpstr>
      <vt:lpstr> Algorithms for data streams</vt:lpstr>
      <vt:lpstr>Formal stream model</vt:lpstr>
      <vt:lpstr>Heavy Hitters Problem</vt:lpstr>
      <vt:lpstr>Count Min Sketch</vt:lpstr>
      <vt:lpstr>Multiple hash functions</vt:lpstr>
      <vt:lpstr>Example</vt:lpstr>
      <vt:lpstr>Example</vt:lpstr>
      <vt:lpstr>Heuristic Error Analysis</vt:lpstr>
      <vt:lpstr>Lemma</vt:lpstr>
      <vt:lpstr>Error analysis</vt:lpstr>
      <vt:lpstr>Rigorous analysis (see 2.5 in the notes)</vt:lpstr>
      <vt:lpstr>Universal Family of Hash Functions</vt:lpstr>
      <vt:lpstr>Carter-Wegman hash functions</vt:lpstr>
      <vt:lpstr>Markov’s Inequality</vt:lpstr>
      <vt:lpstr>ε-Heavy Hitters</vt:lpstr>
      <vt:lpstr>Tracking the heavy hitters</vt:lpstr>
      <vt:lpstr>Big numbers</vt:lpstr>
      <vt:lpstr>More on hash functions</vt:lpstr>
      <vt:lpstr>Sample hash function: Fowler-Noll-Vo</vt:lpstr>
      <vt:lpstr>Coming attractions . . .</vt:lpstr>
    </vt:vector>
  </TitlesOfParts>
  <Company>CSE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CSEP 521 Applied Algorithms</dc:title>
  <dc:creator>Richard Anderson</dc:creator>
  <cp:lastModifiedBy>Richard Anderson</cp:lastModifiedBy>
  <cp:revision>311</cp:revision>
  <dcterms:created xsi:type="dcterms:W3CDTF">2020-12-29T19:18:38Z</dcterms:created>
  <dcterms:modified xsi:type="dcterms:W3CDTF">2021-02-05T01:27:20Z</dcterms:modified>
</cp:coreProperties>
</file>