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325" r:id="rId4"/>
    <p:sldId id="326" r:id="rId5"/>
    <p:sldId id="327" r:id="rId6"/>
    <p:sldId id="328" r:id="rId7"/>
    <p:sldId id="329" r:id="rId8"/>
    <p:sldId id="349" r:id="rId9"/>
    <p:sldId id="330" r:id="rId10"/>
    <p:sldId id="331" r:id="rId11"/>
    <p:sldId id="345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44" r:id="rId25"/>
    <p:sldId id="346" r:id="rId26"/>
    <p:sldId id="347" r:id="rId27"/>
    <p:sldId id="348" r:id="rId28"/>
    <p:sldId id="351" r:id="rId29"/>
    <p:sldId id="352" r:id="rId30"/>
    <p:sldId id="353" r:id="rId31"/>
    <p:sldId id="354" r:id="rId32"/>
    <p:sldId id="355" r:id="rId33"/>
    <p:sldId id="350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31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6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0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1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9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4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1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0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1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7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5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1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B9259-B74E-4C34-AE92-1A48E35960FF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9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7652" y="290328"/>
            <a:ext cx="11190083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CSEP 521: Applied Algorithms</a:t>
            </a:r>
            <a:br>
              <a:rPr lang="en-US" dirty="0" smtClean="0"/>
            </a:br>
            <a:r>
              <a:rPr lang="en-US" dirty="0" smtClean="0"/>
              <a:t>Lecture 9 </a:t>
            </a:r>
            <a:br>
              <a:rPr lang="en-US" dirty="0" smtClean="0"/>
            </a:br>
            <a:r>
              <a:rPr lang="en-US" dirty="0" smtClean="0"/>
              <a:t>Algorithms for Streams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5481" y="2677928"/>
            <a:ext cx="9144000" cy="1655762"/>
          </a:xfrm>
        </p:spPr>
        <p:txBody>
          <a:bodyPr/>
          <a:lstStyle/>
          <a:p>
            <a:r>
              <a:rPr lang="en-US" dirty="0" smtClean="0"/>
              <a:t>Richard Anderson</a:t>
            </a:r>
          </a:p>
          <a:p>
            <a:r>
              <a:rPr lang="en-US" dirty="0" smtClean="0"/>
              <a:t>February 2, 2021</a:t>
            </a:r>
            <a:endParaRPr lang="en-US" dirty="0"/>
          </a:p>
        </p:txBody>
      </p:sp>
      <p:pic>
        <p:nvPicPr>
          <p:cNvPr id="4" name="Picture 2" descr="Minnesota's stunning streams lure trout angl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322" y="3686560"/>
            <a:ext cx="5908895" cy="317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29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Distinctness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62430"/>
          </a:xfrm>
        </p:spPr>
        <p:txBody>
          <a:bodyPr/>
          <a:lstStyle/>
          <a:p>
            <a:r>
              <a:rPr lang="en-US" dirty="0" smtClean="0"/>
              <a:t>Determine if there are any duplicate elements</a:t>
            </a:r>
          </a:p>
          <a:p>
            <a:pPr lvl="1"/>
            <a:r>
              <a:rPr lang="en-US" dirty="0" smtClean="0"/>
              <a:t>Yes/No question:  Are all of the elements distinct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" y="3720974"/>
            <a:ext cx="497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…,4,19,11,21,93,0,1,15,46,18,31,41,51,96,42,19,33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975287" y="3905640"/>
            <a:ext cx="506994" cy="905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672404" y="3177766"/>
            <a:ext cx="2136618" cy="162962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48531" y="3343903"/>
            <a:ext cx="597529" cy="37707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Theorem: </a:t>
            </a:r>
            <a:br>
              <a:rPr lang="en-US" dirty="0" smtClean="0"/>
            </a:br>
            <a:r>
              <a:rPr lang="en-US" dirty="0" smtClean="0"/>
              <a:t>Element distinctness requires </a:t>
            </a:r>
            <a:r>
              <a:rPr lang="en-US" dirty="0" smtClean="0">
                <a:sym typeface="Symbol" panose="05050102010706020507" pitchFamily="18" charset="2"/>
              </a:rPr>
              <a:t>(N)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Make the assumption you are drawing elements from a large domain</a:t>
            </a:r>
          </a:p>
          <a:p>
            <a:pPr lvl="1"/>
            <a:r>
              <a:rPr lang="en-US" dirty="0" smtClean="0"/>
              <a:t>Assume elements are from 1..N</a:t>
            </a:r>
            <a:r>
              <a:rPr lang="en-US" baseline="30000" dirty="0" smtClean="0"/>
              <a:t>2</a:t>
            </a:r>
            <a:r>
              <a:rPr lang="en-US" dirty="0" smtClean="0"/>
              <a:t> for N elements in the stream</a:t>
            </a:r>
          </a:p>
          <a:p>
            <a:endParaRPr lang="en-US" dirty="0"/>
          </a:p>
          <a:p>
            <a:r>
              <a:rPr lang="en-US" dirty="0" smtClean="0"/>
              <a:t>Heuristic argument:  </a:t>
            </a:r>
          </a:p>
          <a:p>
            <a:pPr lvl="1"/>
            <a:r>
              <a:rPr lang="en-US" dirty="0" smtClean="0"/>
              <a:t>You need to save all of the items,  since the last one could match any one you have seen</a:t>
            </a:r>
          </a:p>
          <a:p>
            <a:pPr lvl="1"/>
            <a:endParaRPr lang="en-US" dirty="0"/>
          </a:p>
          <a:p>
            <a:r>
              <a:rPr lang="en-US" dirty="0" smtClean="0"/>
              <a:t>Rigorous argument:</a:t>
            </a:r>
          </a:p>
          <a:p>
            <a:pPr lvl="1"/>
            <a:r>
              <a:rPr lang="en-US" dirty="0" smtClean="0"/>
              <a:t>This is much more work, as you need to define the model of computation to prevent cheating in storage – you need a model that counts the bits of storage</a:t>
            </a:r>
          </a:p>
          <a:p>
            <a:pPr lvl="1"/>
            <a:r>
              <a:rPr lang="en-US" dirty="0" smtClean="0"/>
              <a:t>To make this work requires tools such as information theory (which is very cool!)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2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Majority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 sequence </a:t>
            </a:r>
            <a:r>
              <a:rPr lang="en-US" dirty="0" smtClean="0"/>
              <a:t>of n </a:t>
            </a:r>
            <a:r>
              <a:rPr lang="en-US" dirty="0" smtClean="0"/>
              <a:t>elements, a </a:t>
            </a:r>
            <a:r>
              <a:rPr lang="en-US" i="1" dirty="0" smtClean="0">
                <a:solidFill>
                  <a:srgbClr val="C00000"/>
                </a:solidFill>
              </a:rPr>
              <a:t>Majority Element</a:t>
            </a:r>
            <a:r>
              <a:rPr lang="en-US" dirty="0" smtClean="0"/>
              <a:t> is an element that occurs at least n/2 + 1 times.  Given a sequence with a Majority Element, find the Majority Element.  </a:t>
            </a:r>
            <a:endParaRPr lang="en-US" dirty="0" smtClean="0"/>
          </a:p>
          <a:p>
            <a:pPr lvl="1"/>
            <a:r>
              <a:rPr lang="en-US" dirty="0" smtClean="0"/>
              <a:t>GME, MSFT, GME, GME, GME, AMZN, AMZN, GME, GME, GME, FB</a:t>
            </a:r>
          </a:p>
          <a:p>
            <a:endParaRPr lang="en-US" dirty="0"/>
          </a:p>
          <a:p>
            <a:r>
              <a:rPr lang="en-US" dirty="0" smtClean="0"/>
              <a:t>This is a standard exercise in Divide and Conquer algorithms</a:t>
            </a:r>
          </a:p>
          <a:p>
            <a:r>
              <a:rPr lang="en-US" dirty="0" smtClean="0"/>
              <a:t>Or if you are allowed to compare elements,  you can sort,  or compute the median and verify</a:t>
            </a:r>
          </a:p>
          <a:p>
            <a:endParaRPr lang="en-US" dirty="0"/>
          </a:p>
          <a:p>
            <a:r>
              <a:rPr lang="en-US" dirty="0" smtClean="0"/>
              <a:t>But there is a better </a:t>
            </a:r>
            <a:r>
              <a:rPr lang="en-US" dirty="0" smtClean="0"/>
              <a:t>way 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8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 based algorithm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3988" y="1846907"/>
            <a:ext cx="1024852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a majority element in array A of length n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j = 1 to 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 Counter == 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Current = A[j]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Counter = Counter + 1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if A[j] == Current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Counter = Counter + 1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Counter = Counter -1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Current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435" y="6346479"/>
            <a:ext cx="5281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*I hate specifying algorithms as just code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269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</a:t>
            </a:r>
            <a:r>
              <a:rPr lang="en-US" dirty="0" smtClean="0"/>
              <a:t>Proof</a:t>
            </a:r>
            <a:r>
              <a:rPr lang="en-US" dirty="0" smtClean="0">
                <a:solidFill>
                  <a:srgbClr val="C00000"/>
                </a:solidFill>
              </a:rPr>
              <a:t>*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071226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If X is a majority element,  it will be found by the counter based algorithm</a:t>
            </a:r>
          </a:p>
          <a:p>
            <a:endParaRPr lang="en-US" dirty="0" smtClean="0"/>
          </a:p>
          <a:p>
            <a:r>
              <a:rPr lang="en-US" dirty="0" smtClean="0"/>
              <a:t>When A[j] = X,  either the counter for X increases or a non-X counter decreases </a:t>
            </a:r>
          </a:p>
          <a:p>
            <a:pPr lvl="1"/>
            <a:r>
              <a:rPr lang="en-US" dirty="0" smtClean="0"/>
              <a:t>At least n/2 + 1 times</a:t>
            </a:r>
          </a:p>
          <a:p>
            <a:r>
              <a:rPr lang="en-US" dirty="0" smtClean="0"/>
              <a:t>When A[j] </a:t>
            </a:r>
            <a:r>
              <a:rPr lang="en-US" dirty="0" smtClean="0">
                <a:sym typeface="Symbol" panose="05050102010706020507" pitchFamily="18" charset="2"/>
              </a:rPr>
              <a:t> X,  either a non-X counter increases,  a non-X counter decreases, or the X-counter decreases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At most n/2 – 1 times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9299" y="6311900"/>
            <a:ext cx="5785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*I’m assuming n is even so I don’t get confused on rounding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79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this one?  Breakout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if a stream algorithm can find an element that occurs more than n/3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616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Impossibility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14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Heavy Hitters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Find elements which occur at least n/k times</a:t>
            </a:r>
          </a:p>
          <a:p>
            <a:r>
              <a:rPr lang="el-GR" dirty="0" smtClean="0"/>
              <a:t>ε</a:t>
            </a:r>
            <a:r>
              <a:rPr lang="en-US" dirty="0" smtClean="0"/>
              <a:t>-Heavy Hitters: Approximation algorithm for Heavy Hitters</a:t>
            </a:r>
          </a:p>
          <a:p>
            <a:endParaRPr lang="en-US" dirty="0"/>
          </a:p>
          <a:p>
            <a:r>
              <a:rPr lang="en-US" dirty="0" smtClean="0"/>
              <a:t>Parameters k and </a:t>
            </a:r>
            <a:r>
              <a:rPr lang="el-GR" dirty="0" smtClean="0"/>
              <a:t>ε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Every value that occurs at least n/k times in A is in the list</a:t>
            </a:r>
          </a:p>
          <a:p>
            <a:pPr lvl="1"/>
            <a:r>
              <a:rPr lang="en-US" dirty="0" smtClean="0"/>
              <a:t>Every value on the list occurs at least n/k – </a:t>
            </a:r>
            <a:r>
              <a:rPr lang="el-GR" dirty="0" smtClean="0"/>
              <a:t>ε</a:t>
            </a:r>
            <a:r>
              <a:rPr lang="en-US" dirty="0" smtClean="0"/>
              <a:t>n times in A.</a:t>
            </a:r>
          </a:p>
          <a:p>
            <a:pPr lvl="1"/>
            <a:endParaRPr lang="en-US" dirty="0"/>
          </a:p>
          <a:p>
            <a:r>
              <a:rPr lang="en-US" dirty="0" smtClean="0"/>
              <a:t>In other words</a:t>
            </a:r>
          </a:p>
          <a:p>
            <a:pPr lvl="1"/>
            <a:r>
              <a:rPr lang="en-US" dirty="0" smtClean="0"/>
              <a:t>At least n/k times.   One the  list</a:t>
            </a:r>
          </a:p>
          <a:p>
            <a:pPr lvl="1"/>
            <a:r>
              <a:rPr lang="en-US" dirty="0" smtClean="0"/>
              <a:t>Between n/k – </a:t>
            </a:r>
            <a:r>
              <a:rPr lang="el-GR" dirty="0" smtClean="0"/>
              <a:t>ε</a:t>
            </a:r>
            <a:r>
              <a:rPr lang="en-US" dirty="0" smtClean="0"/>
              <a:t>n and n/k times.  Maybe on the list</a:t>
            </a:r>
          </a:p>
          <a:p>
            <a:pPr lvl="1"/>
            <a:r>
              <a:rPr lang="en-US" dirty="0" smtClean="0"/>
              <a:t>Fewer than n/k – </a:t>
            </a:r>
            <a:r>
              <a:rPr lang="el-GR" dirty="0" smtClean="0"/>
              <a:t>ε</a:t>
            </a:r>
            <a:r>
              <a:rPr lang="en-US" dirty="0" smtClean="0"/>
              <a:t>n times.  Not on the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939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items in a stream</a:t>
            </a:r>
          </a:p>
          <a:p>
            <a:r>
              <a:rPr lang="en-US" dirty="0" smtClean="0"/>
              <a:t>Detecting common searches</a:t>
            </a:r>
          </a:p>
          <a:p>
            <a:r>
              <a:rPr lang="en-US" dirty="0" smtClean="0"/>
              <a:t>Frequent stock trades</a:t>
            </a:r>
          </a:p>
          <a:p>
            <a:r>
              <a:rPr lang="en-US" dirty="0" smtClean="0"/>
              <a:t>TCP flows – identifying DOS attacks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02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Min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data structure  for estimating the number of occurrence of items</a:t>
            </a:r>
          </a:p>
          <a:p>
            <a:r>
              <a:rPr lang="en-US" dirty="0" smtClean="0"/>
              <a:t>Looks like a counting Bloom filter</a:t>
            </a:r>
          </a:p>
          <a:p>
            <a:r>
              <a:rPr lang="en-US" dirty="0" smtClean="0"/>
              <a:t>Counts provide an </a:t>
            </a:r>
            <a:r>
              <a:rPr lang="en-US" dirty="0" smtClean="0">
                <a:solidFill>
                  <a:srgbClr val="FF0000"/>
                </a:solidFill>
              </a:rPr>
              <a:t>UPPER BOUND </a:t>
            </a:r>
            <a:r>
              <a:rPr lang="en-US" dirty="0" smtClean="0"/>
              <a:t>for number of occurrences</a:t>
            </a:r>
          </a:p>
          <a:p>
            <a:r>
              <a:rPr lang="en-US" dirty="0" smtClean="0"/>
              <a:t>Only accurate for counting the most frequent values</a:t>
            </a:r>
          </a:p>
          <a:p>
            <a:r>
              <a:rPr lang="en-US" dirty="0" smtClean="0"/>
              <a:t>Term “sketch” is used in streaming to refer to saving just a small amount of info as the data goes 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47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 5 is out</a:t>
            </a:r>
          </a:p>
          <a:p>
            <a:pPr lvl="1"/>
            <a:r>
              <a:rPr lang="en-US" dirty="0" smtClean="0"/>
              <a:t>Its raining,  there’s homework . . .</a:t>
            </a:r>
          </a:p>
          <a:p>
            <a:r>
              <a:rPr lang="en-US" dirty="0" smtClean="0"/>
              <a:t>All students should be on the Ed discussion board now</a:t>
            </a:r>
          </a:p>
          <a:p>
            <a:pPr lvl="1"/>
            <a:r>
              <a:rPr lang="en-US" dirty="0" smtClean="0"/>
              <a:t>Apologies for this Snafu – the problem was with CSEM registrations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431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values in a hash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29735"/>
            <a:ext cx="10515600" cy="1705226"/>
          </a:xfrm>
        </p:spPr>
        <p:txBody>
          <a:bodyPr/>
          <a:lstStyle/>
          <a:p>
            <a:r>
              <a:rPr lang="en-US" dirty="0" smtClean="0"/>
              <a:t>First idea,  store the counts in a cell indexed by the hash of a value</a:t>
            </a:r>
          </a:p>
          <a:p>
            <a:r>
              <a:rPr lang="en-US" dirty="0" smtClean="0"/>
              <a:t>What could go wrong?  Do we worry about Hash[x] = Hash[y]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02324" y="1705757"/>
            <a:ext cx="818735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each X in the stream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Count[Hash[X]] = Count[Hash[X]] + 1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485047"/>
              </p:ext>
            </p:extLst>
          </p:nvPr>
        </p:nvGraphicFramePr>
        <p:xfrm>
          <a:off x="2222123" y="4734961"/>
          <a:ext cx="7130110" cy="6784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3011">
                  <a:extLst>
                    <a:ext uri="{9D8B030D-6E8A-4147-A177-3AD203B41FA5}">
                      <a16:colId xmlns:a16="http://schemas.microsoft.com/office/drawing/2014/main" val="2244038693"/>
                    </a:ext>
                  </a:extLst>
                </a:gridCol>
                <a:gridCol w="713011">
                  <a:extLst>
                    <a:ext uri="{9D8B030D-6E8A-4147-A177-3AD203B41FA5}">
                      <a16:colId xmlns:a16="http://schemas.microsoft.com/office/drawing/2014/main" val="3021434218"/>
                    </a:ext>
                  </a:extLst>
                </a:gridCol>
                <a:gridCol w="713011">
                  <a:extLst>
                    <a:ext uri="{9D8B030D-6E8A-4147-A177-3AD203B41FA5}">
                      <a16:colId xmlns:a16="http://schemas.microsoft.com/office/drawing/2014/main" val="2956739049"/>
                    </a:ext>
                  </a:extLst>
                </a:gridCol>
                <a:gridCol w="713011">
                  <a:extLst>
                    <a:ext uri="{9D8B030D-6E8A-4147-A177-3AD203B41FA5}">
                      <a16:colId xmlns:a16="http://schemas.microsoft.com/office/drawing/2014/main" val="1789928754"/>
                    </a:ext>
                  </a:extLst>
                </a:gridCol>
                <a:gridCol w="713011">
                  <a:extLst>
                    <a:ext uri="{9D8B030D-6E8A-4147-A177-3AD203B41FA5}">
                      <a16:colId xmlns:a16="http://schemas.microsoft.com/office/drawing/2014/main" val="3208239955"/>
                    </a:ext>
                  </a:extLst>
                </a:gridCol>
                <a:gridCol w="713011">
                  <a:extLst>
                    <a:ext uri="{9D8B030D-6E8A-4147-A177-3AD203B41FA5}">
                      <a16:colId xmlns:a16="http://schemas.microsoft.com/office/drawing/2014/main" val="3915799998"/>
                    </a:ext>
                  </a:extLst>
                </a:gridCol>
                <a:gridCol w="713011">
                  <a:extLst>
                    <a:ext uri="{9D8B030D-6E8A-4147-A177-3AD203B41FA5}">
                      <a16:colId xmlns:a16="http://schemas.microsoft.com/office/drawing/2014/main" val="2202686242"/>
                    </a:ext>
                  </a:extLst>
                </a:gridCol>
                <a:gridCol w="713011">
                  <a:extLst>
                    <a:ext uri="{9D8B030D-6E8A-4147-A177-3AD203B41FA5}">
                      <a16:colId xmlns:a16="http://schemas.microsoft.com/office/drawing/2014/main" val="1349419664"/>
                    </a:ext>
                  </a:extLst>
                </a:gridCol>
                <a:gridCol w="713011">
                  <a:extLst>
                    <a:ext uri="{9D8B030D-6E8A-4147-A177-3AD203B41FA5}">
                      <a16:colId xmlns:a16="http://schemas.microsoft.com/office/drawing/2014/main" val="3788492574"/>
                    </a:ext>
                  </a:extLst>
                </a:gridCol>
                <a:gridCol w="713011">
                  <a:extLst>
                    <a:ext uri="{9D8B030D-6E8A-4147-A177-3AD203B41FA5}">
                      <a16:colId xmlns:a16="http://schemas.microsoft.com/office/drawing/2014/main" val="2983962028"/>
                    </a:ext>
                  </a:extLst>
                </a:gridCol>
              </a:tblGrid>
              <a:tr h="6784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966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504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hash functions (think Bloom filter)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 hash tables with independent hash functions h</a:t>
            </a:r>
            <a:r>
              <a:rPr lang="en-US" baseline="-25000" dirty="0" smtClean="0"/>
              <a:t>1</a:t>
            </a:r>
            <a:r>
              <a:rPr lang="en-US" dirty="0" smtClean="0"/>
              <a:t>(x) . . .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k</a:t>
            </a:r>
            <a:r>
              <a:rPr lang="en-US" dirty="0" smtClean="0"/>
              <a:t>(x)</a:t>
            </a:r>
          </a:p>
          <a:p>
            <a:pPr lvl="1"/>
            <a:r>
              <a:rPr lang="en-US" dirty="0" smtClean="0"/>
              <a:t>We can think of k=5</a:t>
            </a:r>
          </a:p>
          <a:p>
            <a:r>
              <a:rPr lang="en-US" dirty="0" smtClean="0"/>
              <a:t>Each table has b buckets,  where b &lt;&lt; n</a:t>
            </a:r>
          </a:p>
          <a:p>
            <a:pPr lvl="1"/>
            <a:r>
              <a:rPr lang="en-US" dirty="0" smtClean="0"/>
              <a:t>We can think of b = 1000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HT[k][b]</a:t>
            </a:r>
          </a:p>
          <a:p>
            <a:pPr lvl="1"/>
            <a:endParaRPr lang="en-US" dirty="0"/>
          </a:p>
          <a:p>
            <a:r>
              <a:rPr lang="en-US" dirty="0" err="1" smtClean="0"/>
              <a:t>Inc</a:t>
            </a:r>
            <a:r>
              <a:rPr lang="en-US" dirty="0" smtClean="0"/>
              <a:t>(x),  add one to each counter for x,  HT[j][</a:t>
            </a:r>
            <a:r>
              <a:rPr lang="en-US" dirty="0" err="1" smtClean="0"/>
              <a:t>h</a:t>
            </a:r>
            <a:r>
              <a:rPr lang="en-US" baseline="-25000" dirty="0" err="1" smtClean="0"/>
              <a:t>j</a:t>
            </a:r>
            <a:r>
              <a:rPr lang="en-US" dirty="0" smtClean="0"/>
              <a:t>(x)]++</a:t>
            </a:r>
          </a:p>
          <a:p>
            <a:r>
              <a:rPr lang="en-US" dirty="0" smtClean="0"/>
              <a:t>Count(x),  min(HT[1][h</a:t>
            </a:r>
            <a:r>
              <a:rPr lang="en-US" baseline="-25000" dirty="0" smtClean="0"/>
              <a:t>1</a:t>
            </a:r>
            <a:r>
              <a:rPr lang="en-US" dirty="0" smtClean="0"/>
              <a:t>(x)], HT[2][h</a:t>
            </a:r>
            <a:r>
              <a:rPr lang="en-US" baseline="-25000" dirty="0" smtClean="0"/>
              <a:t>2</a:t>
            </a:r>
            <a:r>
              <a:rPr lang="en-US" dirty="0" smtClean="0"/>
              <a:t>(x</a:t>
            </a:r>
            <a:r>
              <a:rPr lang="en-US" dirty="0"/>
              <a:t>)], </a:t>
            </a:r>
            <a:r>
              <a:rPr lang="en-US" dirty="0" smtClean="0"/>
              <a:t>. . . HT[k][</a:t>
            </a:r>
            <a:r>
              <a:rPr lang="en-US" dirty="0" err="1" smtClean="0"/>
              <a:t>h</a:t>
            </a:r>
            <a:r>
              <a:rPr lang="en-US" baseline="-25000" dirty="0" err="1" smtClean="0"/>
              <a:t>k</a:t>
            </a:r>
            <a:r>
              <a:rPr lang="en-US" dirty="0" smtClean="0"/>
              <a:t>(x)])</a:t>
            </a:r>
          </a:p>
          <a:p>
            <a:endParaRPr lang="en-US" dirty="0"/>
          </a:p>
          <a:p>
            <a:r>
              <a:rPr lang="en-US" dirty="0" err="1" smtClean="0"/>
              <a:t>Upperbound</a:t>
            </a:r>
            <a:r>
              <a:rPr lang="en-US" dirty="0" smtClean="0"/>
              <a:t> on the count (but can easily be wrong)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733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an approximation</a:t>
            </a:r>
          </a:p>
          <a:p>
            <a:r>
              <a:rPr lang="en-US" dirty="0" smtClean="0"/>
              <a:t>We are interested in estimating counts of most common items</a:t>
            </a:r>
          </a:p>
          <a:p>
            <a:r>
              <a:rPr lang="en-US" dirty="0" smtClean="0"/>
              <a:t>Counts for rare items will be garbage</a:t>
            </a:r>
          </a:p>
          <a:p>
            <a:r>
              <a:rPr lang="en-US" dirty="0" smtClean="0"/>
              <a:t>Epsilon approximation for Heavy Hitters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353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544396"/>
              </p:ext>
            </p:extLst>
          </p:nvPr>
        </p:nvGraphicFramePr>
        <p:xfrm>
          <a:off x="5567883" y="1690688"/>
          <a:ext cx="614026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4026">
                  <a:extLst>
                    <a:ext uri="{9D8B030D-6E8A-4147-A177-3AD203B41FA5}">
                      <a16:colId xmlns:a16="http://schemas.microsoft.com/office/drawing/2014/main" val="2001192825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3780082641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3613820538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2783093822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3390064623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814925449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2261836652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1516285313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2542127831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36274360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631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383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658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367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35486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993494"/>
              </p:ext>
            </p:extLst>
          </p:nvPr>
        </p:nvGraphicFramePr>
        <p:xfrm>
          <a:off x="348056" y="1690688"/>
          <a:ext cx="4432176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8696">
                  <a:extLst>
                    <a:ext uri="{9D8B030D-6E8A-4147-A177-3AD203B41FA5}">
                      <a16:colId xmlns:a16="http://schemas.microsoft.com/office/drawing/2014/main" val="3394093500"/>
                    </a:ext>
                  </a:extLst>
                </a:gridCol>
                <a:gridCol w="738696">
                  <a:extLst>
                    <a:ext uri="{9D8B030D-6E8A-4147-A177-3AD203B41FA5}">
                      <a16:colId xmlns:a16="http://schemas.microsoft.com/office/drawing/2014/main" val="2959320967"/>
                    </a:ext>
                  </a:extLst>
                </a:gridCol>
                <a:gridCol w="738696">
                  <a:extLst>
                    <a:ext uri="{9D8B030D-6E8A-4147-A177-3AD203B41FA5}">
                      <a16:colId xmlns:a16="http://schemas.microsoft.com/office/drawing/2014/main" val="246496146"/>
                    </a:ext>
                  </a:extLst>
                </a:gridCol>
                <a:gridCol w="738696">
                  <a:extLst>
                    <a:ext uri="{9D8B030D-6E8A-4147-A177-3AD203B41FA5}">
                      <a16:colId xmlns:a16="http://schemas.microsoft.com/office/drawing/2014/main" val="3134129632"/>
                    </a:ext>
                  </a:extLst>
                </a:gridCol>
                <a:gridCol w="738696">
                  <a:extLst>
                    <a:ext uri="{9D8B030D-6E8A-4147-A177-3AD203B41FA5}">
                      <a16:colId xmlns:a16="http://schemas.microsoft.com/office/drawing/2014/main" val="521569998"/>
                    </a:ext>
                  </a:extLst>
                </a:gridCol>
                <a:gridCol w="738696">
                  <a:extLst>
                    <a:ext uri="{9D8B030D-6E8A-4147-A177-3AD203B41FA5}">
                      <a16:colId xmlns:a16="http://schemas.microsoft.com/office/drawing/2014/main" val="16404744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5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933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170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068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44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208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0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800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486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15432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8056" y="5522614"/>
            <a:ext cx="9864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Sequence: 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B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C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87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698967"/>
              </p:ext>
            </p:extLst>
          </p:nvPr>
        </p:nvGraphicFramePr>
        <p:xfrm>
          <a:off x="5567883" y="1690688"/>
          <a:ext cx="614026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4026">
                  <a:extLst>
                    <a:ext uri="{9D8B030D-6E8A-4147-A177-3AD203B41FA5}">
                      <a16:colId xmlns:a16="http://schemas.microsoft.com/office/drawing/2014/main" val="2001192825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3780082641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3613820538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2783093822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3390064623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814925449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2261836652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1516285313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2542127831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36274360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631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383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658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367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35486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309000"/>
              </p:ext>
            </p:extLst>
          </p:nvPr>
        </p:nvGraphicFramePr>
        <p:xfrm>
          <a:off x="208232" y="1690688"/>
          <a:ext cx="45720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33940935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5932096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4649614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13412963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52156999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04744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5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933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(16)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170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 (10)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068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 (6)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44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 (17)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208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 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0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(16)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800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 (6)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486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 (6)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15432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8056" y="5522614"/>
            <a:ext cx="9864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Sequence:  A, B, C, D, A, D, A, A, D, B, F, G, G, H, E, B, A, A, B, A, A, D, D, D, C, A, B, C, D, E, F, G, H, G, H, B, D, D, H, A, B, D, A, D, A, B, C, C, D, A, F, F, F, F, F, F, G, H, A, B, D, D, D, D, A, B, C, F, G, H, F, F, F, D, F, A, F, F, 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73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 Error Analysis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581181"/>
            <a:ext cx="10886038" cy="4351338"/>
          </a:xfrm>
        </p:spPr>
        <p:txBody>
          <a:bodyPr/>
          <a:lstStyle/>
          <a:p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 is the true frequency count for x</a:t>
            </a:r>
          </a:p>
          <a:p>
            <a:r>
              <a:rPr lang="en-US" dirty="0" smtClean="0"/>
              <a:t>Single row analysis</a:t>
            </a:r>
          </a:p>
          <a:p>
            <a:r>
              <a:rPr lang="en-US" dirty="0" smtClean="0"/>
              <a:t>If we’re lucky,  HT[h(x)] will be the true count,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endParaRPr lang="en-US" baseline="-25000" dirty="0" smtClean="0"/>
          </a:p>
          <a:p>
            <a:r>
              <a:rPr lang="en-US" dirty="0" smtClean="0"/>
              <a:t>If we’re unlucky, y collides with x, then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y</a:t>
            </a:r>
            <a:r>
              <a:rPr lang="en-US" dirty="0" smtClean="0"/>
              <a:t> contributes to HT[h(x)]</a:t>
            </a:r>
          </a:p>
          <a:p>
            <a:r>
              <a:rPr lang="en-US" dirty="0" smtClean="0"/>
              <a:t>In general,  HT[h(x)] =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 + </a:t>
            </a:r>
            <a:r>
              <a:rPr lang="en-US" sz="4000" dirty="0" smtClean="0">
                <a:sym typeface="Symbol" panose="05050102010706020507" pitchFamily="18" charset="2"/>
              </a:rPr>
              <a:t></a:t>
            </a:r>
            <a:r>
              <a:rPr lang="en-US" baseline="-25000" dirty="0" err="1" smtClean="0">
                <a:sym typeface="Symbol" panose="05050102010706020507" pitchFamily="18" charset="2"/>
              </a:rPr>
              <a:t>s</a:t>
            </a:r>
            <a:r>
              <a:rPr lang="en-US" dirty="0" err="1" smtClean="0">
                <a:sym typeface="Symbol" panose="05050102010706020507" pitchFamily="18" charset="2"/>
              </a:rPr>
              <a:t>f</a:t>
            </a:r>
            <a:r>
              <a:rPr lang="en-US" baseline="-25000" dirty="0" err="1" smtClean="0">
                <a:sym typeface="Symbol" panose="05050102010706020507" pitchFamily="18" charset="2"/>
              </a:rPr>
              <a:t>y</a:t>
            </a:r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 where s = {</a:t>
            </a:r>
            <a:r>
              <a:rPr lang="en-US" dirty="0" err="1" smtClean="0">
                <a:sym typeface="Symbol" panose="05050102010706020507" pitchFamily="18" charset="2"/>
              </a:rPr>
              <a:t>yx</a:t>
            </a:r>
            <a:r>
              <a:rPr lang="en-US" dirty="0" smtClean="0">
                <a:sym typeface="Symbol" panose="05050102010706020507" pitchFamily="18" charset="2"/>
              </a:rPr>
              <a:t> : h(x) = h(y)}</a:t>
            </a:r>
          </a:p>
          <a:p>
            <a:r>
              <a:rPr lang="en-US" dirty="0" smtClean="0">
                <a:sym typeface="Symbol" panose="05050102010706020507" pitchFamily="18" charset="2"/>
              </a:rPr>
              <a:t>With a good hash function h, x collides with an expected 1/b elements</a:t>
            </a:r>
          </a:p>
          <a:p>
            <a:r>
              <a:rPr lang="en-US" dirty="0" smtClean="0">
                <a:sym typeface="Symbol" panose="05050102010706020507" pitchFamily="18" charset="2"/>
              </a:rPr>
              <a:t>Therefore, we expect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68303" y="180459"/>
            <a:ext cx="837338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short, incorrect proof is often more convincing than a longer correct one – </a:t>
            </a:r>
            <a:r>
              <a:rPr lang="en-US" dirty="0" err="1" smtClean="0"/>
              <a:t>J.D.Ullman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5351" y="4723027"/>
            <a:ext cx="7018887" cy="151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431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X be a positive random variable with expectation E[X] = C</a:t>
            </a:r>
          </a:p>
          <a:p>
            <a:r>
              <a:rPr lang="en-US" dirty="0" smtClean="0"/>
              <a:t>The probability that X is greater than 2C is at most one half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7340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Applying the lemma</a:t>
            </a:r>
          </a:p>
          <a:p>
            <a:r>
              <a:rPr lang="en-US" dirty="0" smtClean="0"/>
              <a:t>Now consider k hash tables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we want error </a:t>
            </a:r>
            <a:r>
              <a:rPr lang="el-GR" dirty="0" smtClean="0"/>
              <a:t>δ</a:t>
            </a:r>
            <a:r>
              <a:rPr lang="en-US" dirty="0" smtClean="0"/>
              <a:t>, we need k ≥ log (1/</a:t>
            </a:r>
            <a:r>
              <a:rPr lang="el-GR" dirty="0" smtClean="0"/>
              <a:t>δ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</a:t>
            </a:r>
            <a:r>
              <a:rPr lang="el-GR" dirty="0" smtClean="0"/>
              <a:t>δ</a:t>
            </a:r>
            <a:r>
              <a:rPr lang="en-US" dirty="0" smtClean="0"/>
              <a:t> = .01 this is k = 7</a:t>
            </a:r>
          </a:p>
          <a:p>
            <a:r>
              <a:rPr lang="en-US" dirty="0" smtClean="0"/>
              <a:t>For </a:t>
            </a:r>
            <a:r>
              <a:rPr lang="el-GR" dirty="0" smtClean="0"/>
              <a:t>ε</a:t>
            </a:r>
            <a:r>
              <a:rPr lang="en-US" dirty="0" smtClean="0"/>
              <a:t>-Heavy Hitters, we want error at most </a:t>
            </a:r>
            <a:r>
              <a:rPr lang="el-GR" dirty="0" smtClean="0"/>
              <a:t>ε</a:t>
            </a:r>
            <a:r>
              <a:rPr lang="en-US" dirty="0" smtClean="0"/>
              <a:t>n, we take b = 1/</a:t>
            </a:r>
            <a:r>
              <a:rPr lang="el-GR" dirty="0" smtClean="0"/>
              <a:t>ε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614" y="1204140"/>
            <a:ext cx="5342109" cy="11409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683" y="2937738"/>
            <a:ext cx="9782040" cy="105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254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Rigorous analysis (see 2.5 in the notes)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we’ve covered up: choosing random hash functions</a:t>
            </a:r>
          </a:p>
          <a:p>
            <a:r>
              <a:rPr lang="en-US" dirty="0" smtClean="0"/>
              <a:t>Universal family of hash functions</a:t>
            </a:r>
          </a:p>
          <a:p>
            <a:r>
              <a:rPr lang="en-US" dirty="0" smtClean="0"/>
              <a:t>Markov’s Inequality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4935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89" y="4001294"/>
            <a:ext cx="4040403" cy="11734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Really good practical hash functions exist</a:t>
            </a:r>
          </a:p>
          <a:p>
            <a:pPr lvl="1"/>
            <a:r>
              <a:rPr lang="en-US" dirty="0" smtClean="0"/>
              <a:t>Fast and good distribution of keys</a:t>
            </a:r>
          </a:p>
          <a:p>
            <a:pPr lvl="1"/>
            <a:r>
              <a:rPr lang="en-US" dirty="0" smtClean="0"/>
              <a:t>Cryptographic hash functions are difficult to invert and more work</a:t>
            </a:r>
          </a:p>
          <a:p>
            <a:r>
              <a:rPr lang="en-US" dirty="0" smtClean="0"/>
              <a:t>Choose a random hash function</a:t>
            </a:r>
          </a:p>
          <a:p>
            <a:pPr lvl="1"/>
            <a:r>
              <a:rPr lang="en-US" dirty="0" smtClean="0"/>
              <a:t>Set of hash functions H: U</a:t>
            </a:r>
            <a:r>
              <a:rPr lang="en-US" dirty="0" smtClean="0">
                <a:sym typeface="Symbol" panose="05050102010706020507" pitchFamily="18" charset="2"/>
              </a:rPr>
              <a:t>[1..m]</a:t>
            </a:r>
          </a:p>
          <a:p>
            <a:r>
              <a:rPr lang="en-US" dirty="0" smtClean="0">
                <a:sym typeface="Symbol" panose="05050102010706020507" pitchFamily="18" charset="2"/>
              </a:rPr>
              <a:t>Universal property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For all x, y in U, with x  y,  if h is chosen at random from H</a:t>
            </a:r>
          </a:p>
          <a:p>
            <a:pPr lvl="1"/>
            <a:endParaRPr lang="en-US" dirty="0" smtClean="0">
              <a:sym typeface="Symbol" panose="05050102010706020507" pitchFamily="18" charset="2"/>
            </a:endParaRPr>
          </a:p>
          <a:p>
            <a:pPr lvl="1"/>
            <a:endParaRPr lang="en-US" dirty="0" smtClean="0">
              <a:sym typeface="Symbol" panose="05050102010706020507" pitchFamily="18" charset="2"/>
            </a:endParaRP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This is a minimal property for good hash functions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Practical university families exist,  so mathematically sound algorithms could be implemented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Family of Hash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51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Designing computational processes </a:t>
            </a:r>
          </a:p>
          <a:p>
            <a:r>
              <a:rPr lang="en-US" dirty="0" smtClean="0"/>
              <a:t>Abstract expression of instructions for a task built on a set of computational primitives</a:t>
            </a:r>
          </a:p>
          <a:p>
            <a:endParaRPr lang="en-US" dirty="0"/>
          </a:p>
          <a:p>
            <a:r>
              <a:rPr lang="en-US" dirty="0" smtClean="0"/>
              <a:t>A key part of this class is thinking about algorithms across different computational settings</a:t>
            </a:r>
          </a:p>
          <a:p>
            <a:r>
              <a:rPr lang="en-US" dirty="0" smtClean="0"/>
              <a:t>Some problems become interesting (and important) in novel settings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313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Markov’s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 is a non-negative random variable and c ≥ 1 is a constant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Crude method from converting from expectation to probability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655" y="2324807"/>
            <a:ext cx="5343525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7305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</a:t>
            </a:r>
            <a:r>
              <a:rPr lang="en-US" dirty="0" smtClean="0"/>
              <a:t>-Heavy Hitters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Find elements which occur at least n/k </a:t>
            </a:r>
            <a:r>
              <a:rPr lang="en-US" dirty="0" smtClean="0"/>
              <a:t>times with error range </a:t>
            </a:r>
            <a:r>
              <a:rPr lang="el-GR" dirty="0" smtClean="0"/>
              <a:t>ε</a:t>
            </a:r>
            <a:r>
              <a:rPr lang="en-US" dirty="0" smtClean="0"/>
              <a:t>n</a:t>
            </a:r>
            <a:endParaRPr lang="en-US" dirty="0"/>
          </a:p>
          <a:p>
            <a:r>
              <a:rPr lang="en-US" dirty="0" smtClean="0"/>
              <a:t>Parameters </a:t>
            </a:r>
            <a:r>
              <a:rPr lang="en-US" dirty="0"/>
              <a:t>k and </a:t>
            </a:r>
            <a:r>
              <a:rPr lang="el-GR" dirty="0"/>
              <a:t>ε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Every value that occurs at least n/k times in A is in the list</a:t>
            </a:r>
          </a:p>
          <a:p>
            <a:pPr lvl="1"/>
            <a:r>
              <a:rPr lang="en-US" dirty="0"/>
              <a:t>Every value on the list occurs at least n/k – </a:t>
            </a:r>
            <a:r>
              <a:rPr lang="el-GR" dirty="0"/>
              <a:t>ε</a:t>
            </a:r>
            <a:r>
              <a:rPr lang="en-US" dirty="0"/>
              <a:t>n times in A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Choose </a:t>
            </a:r>
            <a:r>
              <a:rPr lang="el-GR" dirty="0" smtClean="0"/>
              <a:t>ε</a:t>
            </a:r>
            <a:r>
              <a:rPr lang="en-US" dirty="0" smtClean="0"/>
              <a:t> = 1/2k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CountMin</a:t>
            </a:r>
            <a:r>
              <a:rPr lang="en-US" dirty="0" smtClean="0"/>
              <a:t>, we take b = 1/</a:t>
            </a:r>
            <a:r>
              <a:rPr lang="el-GR" dirty="0" smtClean="0"/>
              <a:t>ε</a:t>
            </a:r>
            <a:r>
              <a:rPr lang="en-US" dirty="0" smtClean="0"/>
              <a:t> and with j hash functions, where             j = log (1/</a:t>
            </a:r>
            <a:r>
              <a:rPr lang="el-GR" dirty="0" smtClean="0"/>
              <a:t>δ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Reasonable practical values are k=100 and </a:t>
            </a:r>
            <a:r>
              <a:rPr lang="el-GR" dirty="0" smtClean="0"/>
              <a:t>δ</a:t>
            </a:r>
            <a:r>
              <a:rPr lang="en-US" dirty="0" smtClean="0"/>
              <a:t>=.01,  so this is a table of size 1000 for an n as large as you want!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950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the heavy hitters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we don’t even need to know what n is.</a:t>
            </a:r>
          </a:p>
          <a:p>
            <a:r>
              <a:rPr lang="en-US" dirty="0" smtClean="0"/>
              <a:t>We track the values of the potential heavy hitters as the algorithm runs</a:t>
            </a:r>
          </a:p>
          <a:p>
            <a:r>
              <a:rPr lang="en-US" dirty="0" smtClean="0"/>
              <a:t>The easiest way is to just keep the values on the </a:t>
            </a:r>
            <a:r>
              <a:rPr lang="el-GR" dirty="0" smtClean="0"/>
              <a:t>ε</a:t>
            </a:r>
            <a:r>
              <a:rPr lang="en-US" dirty="0" smtClean="0"/>
              <a:t>-heavy hitters list in a heap as there are at most 2k of these values (independent of 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947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attractions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Hyperloglog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623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Ground rules for defining computation</a:t>
            </a:r>
          </a:p>
          <a:p>
            <a:r>
              <a:rPr lang="en-US" dirty="0" smtClean="0"/>
              <a:t>Expression of key operations and resources</a:t>
            </a:r>
          </a:p>
          <a:p>
            <a:r>
              <a:rPr lang="en-US" dirty="0" smtClean="0"/>
              <a:t>Link with mathematics</a:t>
            </a:r>
          </a:p>
          <a:p>
            <a:r>
              <a:rPr lang="en-US" dirty="0" smtClean="0"/>
              <a:t>Abstract away grim reality of real devices</a:t>
            </a:r>
          </a:p>
          <a:p>
            <a:r>
              <a:rPr lang="en-US" dirty="0" smtClean="0"/>
              <a:t>Capture setting and constraints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875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 (Random Access Machine)</a:t>
            </a:r>
          </a:p>
          <a:p>
            <a:r>
              <a:rPr lang="en-US" dirty="0" smtClean="0"/>
              <a:t>Idealized computer</a:t>
            </a:r>
          </a:p>
          <a:p>
            <a:r>
              <a:rPr lang="en-US" dirty="0" smtClean="0"/>
              <a:t>Natural instructions</a:t>
            </a:r>
          </a:p>
          <a:p>
            <a:r>
              <a:rPr lang="en-US" dirty="0" smtClean="0"/>
              <a:t>Unit cost models</a:t>
            </a:r>
          </a:p>
          <a:p>
            <a:r>
              <a:rPr lang="en-US" dirty="0" smtClean="0"/>
              <a:t>Compute functions of inputs</a:t>
            </a:r>
          </a:p>
          <a:p>
            <a:r>
              <a:rPr lang="en-US" dirty="0" smtClean="0"/>
              <a:t>Develop runtime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56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Based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systems are based on a memory hierarchy,  and optimization for storage may be a central concern</a:t>
            </a:r>
          </a:p>
          <a:p>
            <a:r>
              <a:rPr lang="en-US" dirty="0" smtClean="0"/>
              <a:t>External Storage models</a:t>
            </a:r>
          </a:p>
          <a:p>
            <a:pPr lvl="1"/>
            <a:r>
              <a:rPr lang="en-US" dirty="0" smtClean="0"/>
              <a:t>Consider costs for external access, as well as paged access</a:t>
            </a:r>
          </a:p>
          <a:p>
            <a:r>
              <a:rPr lang="en-US" dirty="0" smtClean="0"/>
              <a:t>Data Base Systems</a:t>
            </a:r>
          </a:p>
          <a:p>
            <a:pPr lvl="1"/>
            <a:r>
              <a:rPr lang="en-US" dirty="0" smtClean="0"/>
              <a:t>View computations as interacting with internal state through DBMS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16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097" y="1389108"/>
            <a:ext cx="8065317" cy="4880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Stream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760960" cy="4351338"/>
          </a:xfrm>
        </p:spPr>
        <p:txBody>
          <a:bodyPr/>
          <a:lstStyle/>
          <a:p>
            <a:r>
              <a:rPr lang="en-US" dirty="0" smtClean="0"/>
              <a:t>Reacting to ongoing data sources</a:t>
            </a:r>
          </a:p>
          <a:p>
            <a:r>
              <a:rPr lang="en-US" dirty="0" smtClean="0"/>
              <a:t>Viewing data a single time</a:t>
            </a:r>
          </a:p>
          <a:p>
            <a:r>
              <a:rPr lang="en-US" dirty="0" smtClean="0"/>
              <a:t>Large quantities of data</a:t>
            </a:r>
          </a:p>
          <a:p>
            <a:r>
              <a:rPr lang="en-US" dirty="0" smtClean="0"/>
              <a:t>Limited local resources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647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stream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items received one at a time, N is number of items received</a:t>
            </a:r>
          </a:p>
          <a:p>
            <a:r>
              <a:rPr lang="en-US" dirty="0" smtClean="0"/>
              <a:t>Computation performed on each data item</a:t>
            </a:r>
          </a:p>
          <a:p>
            <a:r>
              <a:rPr lang="en-US" dirty="0" smtClean="0"/>
              <a:t>Memory is limited to being much less than N</a:t>
            </a:r>
          </a:p>
          <a:p>
            <a:r>
              <a:rPr lang="en-US" dirty="0" smtClean="0"/>
              <a:t>It may be a constant b, or log N</a:t>
            </a:r>
          </a:p>
          <a:p>
            <a:r>
              <a:rPr lang="en-US" dirty="0" smtClean="0"/>
              <a:t>Think of b in thousands (or millions),  N in billions (or gazillions)</a:t>
            </a:r>
          </a:p>
          <a:p>
            <a:r>
              <a:rPr lang="en-US" dirty="0" smtClean="0"/>
              <a:t>Low runtime per item and stay within </a:t>
            </a:r>
            <a:r>
              <a:rPr lang="en-US" dirty="0" smtClean="0"/>
              <a:t>memory bounds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682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trivial examples of Stream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 the elements</a:t>
            </a:r>
          </a:p>
          <a:p>
            <a:r>
              <a:rPr lang="en-US" dirty="0" smtClean="0"/>
              <a:t>Find a specific element</a:t>
            </a:r>
          </a:p>
          <a:p>
            <a:r>
              <a:rPr lang="en-US" dirty="0" smtClean="0"/>
              <a:t>Count by property</a:t>
            </a:r>
          </a:p>
          <a:p>
            <a:r>
              <a:rPr lang="en-US" dirty="0" smtClean="0"/>
              <a:t>Average value</a:t>
            </a:r>
          </a:p>
          <a:p>
            <a:r>
              <a:rPr lang="en-US" dirty="0" smtClean="0"/>
              <a:t>Maximum</a:t>
            </a:r>
          </a:p>
          <a:p>
            <a:endParaRPr lang="en-US" dirty="0"/>
          </a:p>
          <a:p>
            <a:r>
              <a:rPr lang="en-US" dirty="0" smtClean="0"/>
              <a:t>Pick a random element</a:t>
            </a:r>
          </a:p>
          <a:p>
            <a:pPr lvl="1"/>
            <a:r>
              <a:rPr lang="en-US" dirty="0" smtClean="0"/>
              <a:t>Not trivial, so its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299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18019</TotalTime>
  <Words>1905</Words>
  <Application>Microsoft Office PowerPoint</Application>
  <PresentationFormat>Widescreen</PresentationFormat>
  <Paragraphs>364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Courier New</vt:lpstr>
      <vt:lpstr>Symbol</vt:lpstr>
      <vt:lpstr>Office Theme</vt:lpstr>
      <vt:lpstr>CSEP 521: Applied Algorithms Lecture 9  Algorithms for Streams</vt:lpstr>
      <vt:lpstr>Announcements</vt:lpstr>
      <vt:lpstr>Algorithms</vt:lpstr>
      <vt:lpstr>Models of Computation</vt:lpstr>
      <vt:lpstr>Standard Model</vt:lpstr>
      <vt:lpstr>Memory Based Models</vt:lpstr>
      <vt:lpstr> Stream Models</vt:lpstr>
      <vt:lpstr>Formal stream model</vt:lpstr>
      <vt:lpstr>Some trivial examples of Stream Algorithms</vt:lpstr>
      <vt:lpstr>Element Distinctness</vt:lpstr>
      <vt:lpstr>Theorem:  Element distinctness requires (N) space</vt:lpstr>
      <vt:lpstr>Majority Element</vt:lpstr>
      <vt:lpstr>Counter based algorithm*</vt:lpstr>
      <vt:lpstr>Correctness Proof*</vt:lpstr>
      <vt:lpstr>How about this one?  Breakout groups</vt:lpstr>
      <vt:lpstr>Impossibility results</vt:lpstr>
      <vt:lpstr>Heavy Hitters Problem</vt:lpstr>
      <vt:lpstr>Applications</vt:lpstr>
      <vt:lpstr>Count Min Sketch</vt:lpstr>
      <vt:lpstr>Count values in a hash table</vt:lpstr>
      <vt:lpstr>Multiple hash functions (think Bloom filter)</vt:lpstr>
      <vt:lpstr>Setting expectations</vt:lpstr>
      <vt:lpstr>Example</vt:lpstr>
      <vt:lpstr>Example</vt:lpstr>
      <vt:lpstr>Heuristic Error Analysis</vt:lpstr>
      <vt:lpstr>Lemma</vt:lpstr>
      <vt:lpstr>Error analysis</vt:lpstr>
      <vt:lpstr>Rigorous analysis (see 2.5 in the notes)</vt:lpstr>
      <vt:lpstr>Universal Family of Hash Functions</vt:lpstr>
      <vt:lpstr>Markov’s Inequality</vt:lpstr>
      <vt:lpstr>ε-Heavy Hitters</vt:lpstr>
      <vt:lpstr>Tracking the heavy hitters</vt:lpstr>
      <vt:lpstr>Coming attractions . . .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CSEP 521 Applied Algorithms</dc:title>
  <dc:creator>Richard Anderson</dc:creator>
  <cp:lastModifiedBy>Richard Anderson</cp:lastModifiedBy>
  <cp:revision>296</cp:revision>
  <dcterms:created xsi:type="dcterms:W3CDTF">2020-12-29T19:18:38Z</dcterms:created>
  <dcterms:modified xsi:type="dcterms:W3CDTF">2021-02-03T01:49:59Z</dcterms:modified>
</cp:coreProperties>
</file>