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14" r:id="rId4"/>
    <p:sldId id="316" r:id="rId5"/>
    <p:sldId id="317" r:id="rId6"/>
    <p:sldId id="318" r:id="rId7"/>
    <p:sldId id="320" r:id="rId8"/>
    <p:sldId id="321" r:id="rId9"/>
    <p:sldId id="322" r:id="rId10"/>
    <p:sldId id="289" r:id="rId11"/>
    <p:sldId id="290" r:id="rId12"/>
    <p:sldId id="291" r:id="rId13"/>
    <p:sldId id="292" r:id="rId14"/>
    <p:sldId id="294" r:id="rId15"/>
    <p:sldId id="293" r:id="rId16"/>
    <p:sldId id="295" r:id="rId17"/>
    <p:sldId id="296" r:id="rId18"/>
    <p:sldId id="297" r:id="rId19"/>
    <p:sldId id="298" r:id="rId20"/>
    <p:sldId id="299" r:id="rId21"/>
    <p:sldId id="308" r:id="rId22"/>
    <p:sldId id="309" r:id="rId23"/>
    <p:sldId id="300" r:id="rId24"/>
    <p:sldId id="301" r:id="rId25"/>
    <p:sldId id="302" r:id="rId26"/>
    <p:sldId id="323" r:id="rId27"/>
    <p:sldId id="307" r:id="rId28"/>
    <p:sldId id="312" r:id="rId29"/>
    <p:sldId id="310" r:id="rId30"/>
    <p:sldId id="311" r:id="rId31"/>
    <p:sldId id="303" r:id="rId32"/>
    <p:sldId id="304" r:id="rId33"/>
    <p:sldId id="305" r:id="rId34"/>
    <p:sldId id="306" r:id="rId35"/>
    <p:sldId id="32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1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1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7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5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9259-B74E-4C34-AE92-1A48E35960FF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DACB-9CFF-4D5A-8D85-1E17ABC79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277" y="1122363"/>
            <a:ext cx="11190083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CSEP 521: Applied Algorithms</a:t>
            </a:r>
            <a:br>
              <a:rPr lang="en-US" dirty="0" smtClean="0"/>
            </a:br>
            <a:r>
              <a:rPr lang="en-US" dirty="0" smtClean="0"/>
              <a:t>Lecture 8  Cuckoo Hashing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Richard Anderson</a:t>
            </a:r>
          </a:p>
          <a:p>
            <a:r>
              <a:rPr lang="en-US" dirty="0" smtClean="0"/>
              <a:t>January 28, 2021</a:t>
            </a:r>
            <a:endParaRPr lang="en-US" dirty="0"/>
          </a:p>
        </p:txBody>
      </p:sp>
      <p:pic>
        <p:nvPicPr>
          <p:cNvPr id="1026" name="Picture 2" descr="Sonny Too Cuckoo for Cocoa Puffs, Admitted to Psych | Gomer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26" y="3546695"/>
            <a:ext cx="4415073" cy="33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9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Hashing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hashing without errors</a:t>
            </a:r>
          </a:p>
          <a:p>
            <a:r>
              <a:rPr lang="en-US" dirty="0" smtClean="0"/>
              <a:t>Lookups are worst case O(1) time</a:t>
            </a:r>
          </a:p>
          <a:p>
            <a:r>
              <a:rPr lang="en-US" dirty="0" smtClean="0"/>
              <a:t>Deletions are worst case O(1) time</a:t>
            </a:r>
          </a:p>
          <a:p>
            <a:r>
              <a:rPr lang="en-US" dirty="0" smtClean="0"/>
              <a:t>Insertions are </a:t>
            </a:r>
            <a:r>
              <a:rPr lang="en-US" b="1" dirty="0" smtClean="0"/>
              <a:t>expected </a:t>
            </a:r>
            <a:r>
              <a:rPr lang="en-US" dirty="0" smtClean="0"/>
              <a:t>O(1) time</a:t>
            </a:r>
          </a:p>
          <a:p>
            <a:r>
              <a:rPr lang="en-US" dirty="0" smtClean="0"/>
              <a:t>Insertion time is O(1) with </a:t>
            </a:r>
            <a:r>
              <a:rPr lang="en-US" b="1" dirty="0" smtClean="0"/>
              <a:t>good probability</a:t>
            </a:r>
          </a:p>
          <a:p>
            <a:r>
              <a:rPr lang="en-US" dirty="0" smtClean="0"/>
              <a:t>Plausibly suitable for real world application</a:t>
            </a:r>
          </a:p>
          <a:p>
            <a:pPr lvl="1"/>
            <a:r>
              <a:rPr lang="en-US" dirty="0" smtClean="0"/>
              <a:t>Storage requirements and implementation complexity in line with conventional hash tables</a:t>
            </a:r>
          </a:p>
          <a:p>
            <a:pPr lvl="1"/>
            <a:endParaRPr lang="en-US" dirty="0"/>
          </a:p>
          <a:p>
            <a:r>
              <a:rPr lang="en-US" dirty="0" smtClean="0"/>
              <a:t>How do these compare with conventional hashing?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Brood parasitism</a:t>
            </a:r>
          </a:p>
          <a:p>
            <a:pPr lvl="1"/>
            <a:r>
              <a:rPr lang="en-US" dirty="0" smtClean="0"/>
              <a:t>Laying eggs in other birds nests</a:t>
            </a:r>
          </a:p>
          <a:p>
            <a:pPr lvl="1"/>
            <a:endParaRPr lang="en-US" dirty="0"/>
          </a:p>
          <a:p>
            <a:r>
              <a:rPr lang="en-US" dirty="0" smtClean="0"/>
              <a:t>Cuckoo hashing </a:t>
            </a:r>
          </a:p>
          <a:p>
            <a:pPr lvl="1"/>
            <a:r>
              <a:rPr lang="en-US" dirty="0" smtClean="0"/>
              <a:t>On collision,  move to another cell </a:t>
            </a:r>
          </a:p>
          <a:p>
            <a:pPr lvl="1"/>
            <a:r>
              <a:rPr lang="en-US" dirty="0" smtClean="0"/>
              <a:t>Generate a series of moves of data items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Cacomantis flabellifor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352" y="0"/>
            <a:ext cx="2649648" cy="397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5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91408" cy="4351338"/>
          </a:xfrm>
        </p:spPr>
        <p:txBody>
          <a:bodyPr/>
          <a:lstStyle/>
          <a:p>
            <a:r>
              <a:rPr lang="en-US" dirty="0" smtClean="0"/>
              <a:t>Two tables A</a:t>
            </a:r>
            <a:r>
              <a:rPr lang="en-US" baseline="-25000" dirty="0" smtClean="0"/>
              <a:t>1</a:t>
            </a:r>
            <a:r>
              <a:rPr lang="en-US" dirty="0" smtClean="0"/>
              <a:t> and A</a:t>
            </a:r>
            <a:r>
              <a:rPr lang="en-US" baseline="-25000" dirty="0" smtClean="0"/>
              <a:t>2</a:t>
            </a:r>
            <a:r>
              <a:rPr lang="en-US" dirty="0" smtClean="0"/>
              <a:t> of size m</a:t>
            </a:r>
          </a:p>
          <a:p>
            <a:r>
              <a:rPr lang="en-US" dirty="0" smtClean="0"/>
              <a:t>Two hash functions h</a:t>
            </a:r>
            <a:r>
              <a:rPr lang="en-US" baseline="-25000" dirty="0" smtClean="0"/>
              <a:t>1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 : U </a:t>
            </a:r>
            <a:r>
              <a:rPr lang="en-US" dirty="0" smtClean="0">
                <a:sym typeface="Symbol" panose="05050102010706020507" pitchFamily="18" charset="2"/>
              </a:rPr>
              <a:t> [1..m]</a:t>
            </a:r>
          </a:p>
          <a:p>
            <a:r>
              <a:rPr lang="en-US" dirty="0" smtClean="0">
                <a:sym typeface="Symbol" panose="05050102010706020507" pitchFamily="18" charset="2"/>
              </a:rPr>
              <a:t>When an element x is inserted, if either A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[h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(x)] or A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[h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(x)] is empty, store x there.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43755"/>
              </p:ext>
            </p:extLst>
          </p:nvPr>
        </p:nvGraphicFramePr>
        <p:xfrm>
          <a:off x="6815750" y="1189731"/>
          <a:ext cx="5153430" cy="57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5343">
                  <a:extLst>
                    <a:ext uri="{9D8B030D-6E8A-4147-A177-3AD203B41FA5}">
                      <a16:colId xmlns:a16="http://schemas.microsoft.com/office/drawing/2014/main" val="75648313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21557207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19622529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420071750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55645840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70487291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55679265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191314494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9584127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624412766"/>
                    </a:ext>
                  </a:extLst>
                </a:gridCol>
              </a:tblGrid>
              <a:tr h="56842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8024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733842"/>
              </p:ext>
            </p:extLst>
          </p:nvPr>
        </p:nvGraphicFramePr>
        <p:xfrm>
          <a:off x="6815750" y="3161728"/>
          <a:ext cx="5153430" cy="57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5343">
                  <a:extLst>
                    <a:ext uri="{9D8B030D-6E8A-4147-A177-3AD203B41FA5}">
                      <a16:colId xmlns:a16="http://schemas.microsoft.com/office/drawing/2014/main" val="75648313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21557207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19622529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420071750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55645840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70487291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55679265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191314494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9584127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624412766"/>
                    </a:ext>
                  </a:extLst>
                </a:gridCol>
              </a:tblGrid>
              <a:tr h="56842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8024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7586798" y="1768851"/>
            <a:ext cx="9054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623828" y="1768851"/>
            <a:ext cx="1050202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075686" y="1768851"/>
            <a:ext cx="497940" cy="1392877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674030" y="1768851"/>
            <a:ext cx="543208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0230410" y="1768851"/>
            <a:ext cx="977775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00370" y="11674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6215785" y="316172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240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25608" cy="4351338"/>
          </a:xfrm>
        </p:spPr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When an element x </a:t>
            </a:r>
            <a:r>
              <a:rPr lang="en-US" dirty="0" smtClean="0">
                <a:sym typeface="Symbol" panose="05050102010706020507" pitchFamily="18" charset="2"/>
              </a:rPr>
              <a:t>is </a:t>
            </a:r>
            <a:r>
              <a:rPr lang="en-US" dirty="0">
                <a:sym typeface="Symbol" panose="05050102010706020507" pitchFamily="18" charset="2"/>
              </a:rPr>
              <a:t>inserted, if either A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[h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(x)] or A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[h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(x)] is empty, store x there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If both locations are occupied, then place x in A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[h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(x)] and bump the current occupant.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When an element z is bumped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from A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[h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(z)] store it in A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[h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(z)]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from </a:t>
            </a:r>
            <a:r>
              <a:rPr lang="en-US" dirty="0" smtClean="0">
                <a:sym typeface="Symbol" panose="05050102010706020507" pitchFamily="18" charset="2"/>
              </a:rPr>
              <a:t>A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[h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(z</a:t>
            </a:r>
            <a:r>
              <a:rPr lang="en-US" dirty="0">
                <a:sym typeface="Symbol" panose="05050102010706020507" pitchFamily="18" charset="2"/>
              </a:rPr>
              <a:t>)] store it in </a:t>
            </a:r>
            <a:r>
              <a:rPr lang="en-US" dirty="0" smtClean="0">
                <a:sym typeface="Symbol" panose="05050102010706020507" pitchFamily="18" charset="2"/>
              </a:rPr>
              <a:t>A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[h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(z</a:t>
            </a:r>
            <a:r>
              <a:rPr lang="en-US" dirty="0">
                <a:sym typeface="Symbol" panose="05050102010706020507" pitchFamily="18" charset="2"/>
              </a:rPr>
              <a:t>)] 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81218"/>
              </p:ext>
            </p:extLst>
          </p:nvPr>
        </p:nvGraphicFramePr>
        <p:xfrm>
          <a:off x="6815750" y="1189731"/>
          <a:ext cx="5153430" cy="57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5343">
                  <a:extLst>
                    <a:ext uri="{9D8B030D-6E8A-4147-A177-3AD203B41FA5}">
                      <a16:colId xmlns:a16="http://schemas.microsoft.com/office/drawing/2014/main" val="75648313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21557207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19622529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420071750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55645840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70487291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55679265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191314494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9584127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624412766"/>
                    </a:ext>
                  </a:extLst>
                </a:gridCol>
              </a:tblGrid>
              <a:tr h="56842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8024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21167"/>
              </p:ext>
            </p:extLst>
          </p:nvPr>
        </p:nvGraphicFramePr>
        <p:xfrm>
          <a:off x="6815750" y="3161728"/>
          <a:ext cx="5153430" cy="57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5343">
                  <a:extLst>
                    <a:ext uri="{9D8B030D-6E8A-4147-A177-3AD203B41FA5}">
                      <a16:colId xmlns:a16="http://schemas.microsoft.com/office/drawing/2014/main" val="75648313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21557207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19622529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420071750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55645840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70487291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55679265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191314494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9584127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624412766"/>
                    </a:ext>
                  </a:extLst>
                </a:gridCol>
              </a:tblGrid>
              <a:tr h="56842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8024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7586798" y="1768851"/>
            <a:ext cx="9054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623828" y="1768851"/>
            <a:ext cx="1050202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075686" y="1768851"/>
            <a:ext cx="497940" cy="1392877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674030" y="1768851"/>
            <a:ext cx="543208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0230410" y="1768851"/>
            <a:ext cx="977775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0370" y="11674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785" y="316172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573626" y="1768851"/>
            <a:ext cx="1050202" cy="1392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95034" y="4264182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(F) = 6, 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(F) 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68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38323" cy="4351338"/>
          </a:xfrm>
        </p:spPr>
        <p:txBody>
          <a:bodyPr/>
          <a:lstStyle/>
          <a:p>
            <a:r>
              <a:rPr lang="en-US" dirty="0" smtClean="0"/>
              <a:t>After 6 log N consecutive bumps, stop the process and build a fresh hash table using new random hash functions h’</a:t>
            </a:r>
            <a:r>
              <a:rPr lang="en-US" baseline="-25000" dirty="0" smtClean="0"/>
              <a:t>1</a:t>
            </a:r>
            <a:r>
              <a:rPr lang="en-US" dirty="0" smtClean="0"/>
              <a:t> and h’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Might be a good time to grow the table as well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01521"/>
              </p:ext>
            </p:extLst>
          </p:nvPr>
        </p:nvGraphicFramePr>
        <p:xfrm>
          <a:off x="6815750" y="1189731"/>
          <a:ext cx="5153430" cy="57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5343">
                  <a:extLst>
                    <a:ext uri="{9D8B030D-6E8A-4147-A177-3AD203B41FA5}">
                      <a16:colId xmlns:a16="http://schemas.microsoft.com/office/drawing/2014/main" val="75648313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21557207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19622529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420071750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55645840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70487291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55679265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191314494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9584127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624412766"/>
                    </a:ext>
                  </a:extLst>
                </a:gridCol>
              </a:tblGrid>
              <a:tr h="568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8024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99951"/>
              </p:ext>
            </p:extLst>
          </p:nvPr>
        </p:nvGraphicFramePr>
        <p:xfrm>
          <a:off x="6815750" y="3161728"/>
          <a:ext cx="5153430" cy="57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5343">
                  <a:extLst>
                    <a:ext uri="{9D8B030D-6E8A-4147-A177-3AD203B41FA5}">
                      <a16:colId xmlns:a16="http://schemas.microsoft.com/office/drawing/2014/main" val="75648313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21557207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19622529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420071750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55645840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70487291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55679265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191314494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9584127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624412766"/>
                    </a:ext>
                  </a:extLst>
                </a:gridCol>
              </a:tblGrid>
              <a:tr h="568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J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8024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7586798" y="1768851"/>
            <a:ext cx="9054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623828" y="1768851"/>
            <a:ext cx="1050202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075686" y="1768851"/>
            <a:ext cx="497940" cy="1392877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674030" y="1768851"/>
            <a:ext cx="543208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0230410" y="1768851"/>
            <a:ext cx="977775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0370" y="1167468"/>
            <a:ext cx="514885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785" y="3161728"/>
            <a:ext cx="514885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573626" y="1768851"/>
            <a:ext cx="1050202" cy="139287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95034" y="4264182"/>
            <a:ext cx="300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(K) = 6, 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(K) = 2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75686" y="1825625"/>
            <a:ext cx="0" cy="1270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595852" y="1768851"/>
            <a:ext cx="479834" cy="12731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079810" y="1768851"/>
            <a:ext cx="506988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61703" y="1768851"/>
            <a:ext cx="27160" cy="13274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79810" y="1768851"/>
            <a:ext cx="1493816" cy="12731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7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39970" cy="4351338"/>
          </a:xfrm>
        </p:spPr>
        <p:txBody>
          <a:bodyPr/>
          <a:lstStyle/>
          <a:p>
            <a:r>
              <a:rPr lang="en-US" dirty="0" smtClean="0"/>
              <a:t>Creating a cycle is okay</a:t>
            </a:r>
          </a:p>
          <a:p>
            <a:r>
              <a:rPr lang="en-US" dirty="0" smtClean="0"/>
              <a:t>Adding an edge to a cycle  is not okay</a:t>
            </a:r>
          </a:p>
          <a:p>
            <a:r>
              <a:rPr lang="en-US" dirty="0" smtClean="0"/>
              <a:t>The problem with a cycle of length k with a cross edge is that we are trying to put k+1 items in k cells</a:t>
            </a:r>
          </a:p>
          <a:p>
            <a:r>
              <a:rPr lang="en-US" dirty="0" smtClean="0"/>
              <a:t>Detecting cycles can be done by the timeout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91019"/>
              </p:ext>
            </p:extLst>
          </p:nvPr>
        </p:nvGraphicFramePr>
        <p:xfrm>
          <a:off x="6815750" y="1189731"/>
          <a:ext cx="5153430" cy="57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5343">
                  <a:extLst>
                    <a:ext uri="{9D8B030D-6E8A-4147-A177-3AD203B41FA5}">
                      <a16:colId xmlns:a16="http://schemas.microsoft.com/office/drawing/2014/main" val="75648313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21557207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19622529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420071750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55645840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70487291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55679265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191314494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9584127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624412766"/>
                    </a:ext>
                  </a:extLst>
                </a:gridCol>
              </a:tblGrid>
              <a:tr h="56842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8024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06884"/>
              </p:ext>
            </p:extLst>
          </p:nvPr>
        </p:nvGraphicFramePr>
        <p:xfrm>
          <a:off x="6815750" y="3161728"/>
          <a:ext cx="5153430" cy="57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5343">
                  <a:extLst>
                    <a:ext uri="{9D8B030D-6E8A-4147-A177-3AD203B41FA5}">
                      <a16:colId xmlns:a16="http://schemas.microsoft.com/office/drawing/2014/main" val="75648313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215572072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19622529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420071750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55645840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3704872916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556792659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191314494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958412701"/>
                    </a:ext>
                  </a:extLst>
                </a:gridCol>
                <a:gridCol w="515343">
                  <a:extLst>
                    <a:ext uri="{9D8B030D-6E8A-4147-A177-3AD203B41FA5}">
                      <a16:colId xmlns:a16="http://schemas.microsoft.com/office/drawing/2014/main" val="2624412766"/>
                    </a:ext>
                  </a:extLst>
                </a:gridCol>
              </a:tblGrid>
              <a:tr h="56842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48024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7586798" y="1768851"/>
            <a:ext cx="9054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623828" y="1768851"/>
            <a:ext cx="1050202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075686" y="1768851"/>
            <a:ext cx="497940" cy="1392877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0674030" y="1768851"/>
            <a:ext cx="543208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0230410" y="1768851"/>
            <a:ext cx="977775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00370" y="116746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785" y="3161728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573626" y="1768851"/>
            <a:ext cx="1050202" cy="139287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95034" y="4264182"/>
            <a:ext cx="3078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(H) = 6, 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(H) = 2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75686" y="1768851"/>
            <a:ext cx="0" cy="1392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595852" y="1768851"/>
            <a:ext cx="479834" cy="13183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95034" y="5049126"/>
            <a:ext cx="28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(I) = 2, 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(I) 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189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br>
              <a:rPr lang="en-US" dirty="0" smtClean="0"/>
            </a:br>
            <a:r>
              <a:rPr lang="en-US" dirty="0" smtClean="0"/>
              <a:t>Expected time for insert is O(1) if m ≥ 2n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46964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Okay, 25% memory utilization, but can actually get about 50%</a:t>
            </a:r>
          </a:p>
          <a:p>
            <a:endParaRPr lang="en-US" dirty="0"/>
          </a:p>
          <a:p>
            <a:r>
              <a:rPr lang="en-US" dirty="0" smtClean="0"/>
              <a:t>Engineering optimizations</a:t>
            </a:r>
          </a:p>
          <a:p>
            <a:pPr lvl="1"/>
            <a:r>
              <a:rPr lang="en-US" dirty="0" smtClean="0"/>
              <a:t>3 hash functions instead of two</a:t>
            </a:r>
          </a:p>
          <a:p>
            <a:pPr lvl="1"/>
            <a:r>
              <a:rPr lang="en-US" dirty="0" smtClean="0"/>
              <a:t>Multiple items stored in a bucket</a:t>
            </a:r>
          </a:p>
          <a:p>
            <a:pPr lvl="1"/>
            <a:r>
              <a:rPr lang="en-US" dirty="0" smtClean="0"/>
              <a:t>These get 90% utilization in simulation,  but tight analysis is open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326" y="1757315"/>
            <a:ext cx="55340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4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show O(1) expected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show</a:t>
            </a:r>
          </a:p>
          <a:p>
            <a:pPr lvl="1"/>
            <a:r>
              <a:rPr lang="en-US" dirty="0" smtClean="0"/>
              <a:t>Expected traversal time is O(1) when we don’t time out</a:t>
            </a:r>
          </a:p>
          <a:p>
            <a:pPr lvl="1"/>
            <a:r>
              <a:rPr lang="en-US" dirty="0" smtClean="0"/>
              <a:t>Probability of timing out is O(1/n)</a:t>
            </a:r>
          </a:p>
          <a:p>
            <a:r>
              <a:rPr lang="en-US" dirty="0" smtClean="0"/>
              <a:t>This is done with the theory for random graphs and is really, really hairy</a:t>
            </a:r>
          </a:p>
          <a:p>
            <a:endParaRPr lang="en-US" dirty="0"/>
          </a:p>
          <a:p>
            <a:r>
              <a:rPr lang="en-US" dirty="0" smtClean="0"/>
              <a:t>In practice, failing items can be set aside in a ``stash’’ instead of rehashing</a:t>
            </a:r>
          </a:p>
          <a:p>
            <a:pPr lvl="1"/>
            <a:r>
              <a:rPr lang="en-US" dirty="0" smtClean="0"/>
              <a:t>Experiments show that the number of elements stashed is tiny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62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8135" y="5269116"/>
            <a:ext cx="3919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Show this is really rare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997512" y="1640186"/>
            <a:ext cx="208230" cy="2172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18641" y="2703967"/>
            <a:ext cx="208230" cy="2172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87097" y="3536886"/>
            <a:ext cx="208230" cy="2172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497493" y="2657544"/>
            <a:ext cx="208230" cy="2172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07541" y="4855674"/>
            <a:ext cx="208230" cy="2172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1627" y="3923167"/>
            <a:ext cx="208230" cy="2172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03263" y="2208643"/>
            <a:ext cx="208230" cy="2172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29727" y="3645528"/>
            <a:ext cx="208230" cy="2172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70060" y="1319496"/>
            <a:ext cx="208230" cy="21728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9" idx="7"/>
            <a:endCxn id="7" idx="3"/>
          </p:cNvCxnSpPr>
          <p:nvPr/>
        </p:nvCxnSpPr>
        <p:spPr>
          <a:xfrm flipV="1">
            <a:off x="1285276" y="3722349"/>
            <a:ext cx="1132316" cy="1165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6"/>
            <a:endCxn id="6" idx="3"/>
          </p:cNvCxnSpPr>
          <p:nvPr/>
        </p:nvCxnSpPr>
        <p:spPr>
          <a:xfrm flipV="1">
            <a:off x="2595327" y="2889430"/>
            <a:ext cx="1353809" cy="7560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7"/>
            <a:endCxn id="5" idx="3"/>
          </p:cNvCxnSpPr>
          <p:nvPr/>
        </p:nvCxnSpPr>
        <p:spPr>
          <a:xfrm flipV="1">
            <a:off x="4096376" y="1825649"/>
            <a:ext cx="931631" cy="9101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7"/>
            <a:endCxn id="13" idx="2"/>
          </p:cNvCxnSpPr>
          <p:nvPr/>
        </p:nvCxnSpPr>
        <p:spPr>
          <a:xfrm flipV="1">
            <a:off x="5175247" y="1428138"/>
            <a:ext cx="1594813" cy="243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5"/>
            <a:endCxn id="11" idx="1"/>
          </p:cNvCxnSpPr>
          <p:nvPr/>
        </p:nvCxnSpPr>
        <p:spPr>
          <a:xfrm>
            <a:off x="6947795" y="1504959"/>
            <a:ext cx="1085963" cy="7355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6" idx="4"/>
            <a:endCxn id="10" idx="5"/>
          </p:cNvCxnSpPr>
          <p:nvPr/>
        </p:nvCxnSpPr>
        <p:spPr>
          <a:xfrm>
            <a:off x="4022756" y="2921251"/>
            <a:ext cx="1256606" cy="118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2" idx="2"/>
          </p:cNvCxnSpPr>
          <p:nvPr/>
        </p:nvCxnSpPr>
        <p:spPr>
          <a:xfrm flipV="1">
            <a:off x="5309857" y="3754170"/>
            <a:ext cx="2419870" cy="2776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4"/>
            <a:endCxn id="12" idx="0"/>
          </p:cNvCxnSpPr>
          <p:nvPr/>
        </p:nvCxnSpPr>
        <p:spPr>
          <a:xfrm flipH="1">
            <a:off x="7833842" y="2425927"/>
            <a:ext cx="273536" cy="1219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6"/>
            <a:endCxn id="8" idx="2"/>
          </p:cNvCxnSpPr>
          <p:nvPr/>
        </p:nvCxnSpPr>
        <p:spPr>
          <a:xfrm>
            <a:off x="8211493" y="2317285"/>
            <a:ext cx="2286000" cy="4489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5"/>
            <a:endCxn id="12" idx="1"/>
          </p:cNvCxnSpPr>
          <p:nvPr/>
        </p:nvCxnSpPr>
        <p:spPr>
          <a:xfrm>
            <a:off x="5175247" y="1825649"/>
            <a:ext cx="2584975" cy="18517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36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66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Vertices V,  |V| = n, V = {a, b, c}}</a:t>
            </a:r>
          </a:p>
          <a:p>
            <a:r>
              <a:rPr lang="en-US" dirty="0" smtClean="0"/>
              <a:t>Edges E, |E| = m, E ={{</a:t>
            </a:r>
            <a:r>
              <a:rPr lang="en-US" dirty="0" err="1" smtClean="0"/>
              <a:t>a,b</a:t>
            </a:r>
            <a:r>
              <a:rPr lang="en-US" dirty="0" smtClean="0"/>
              <a:t>},  {</a:t>
            </a:r>
            <a:r>
              <a:rPr lang="en-US" dirty="0" err="1" smtClean="0"/>
              <a:t>b,c</a:t>
            </a:r>
            <a:r>
              <a:rPr lang="en-US" dirty="0" smtClean="0"/>
              <a:t>}}</a:t>
            </a:r>
          </a:p>
          <a:p>
            <a:r>
              <a:rPr lang="en-US" dirty="0" smtClean="0"/>
              <a:t>m ≤ n(n-1) / 2</a:t>
            </a:r>
          </a:p>
          <a:p>
            <a:endParaRPr lang="en-US" dirty="0"/>
          </a:p>
          <a:p>
            <a:r>
              <a:rPr lang="en-US" dirty="0" smtClean="0"/>
              <a:t>Key concepts</a:t>
            </a:r>
          </a:p>
          <a:p>
            <a:pPr lvl="1"/>
            <a:r>
              <a:rPr lang="en-US" dirty="0" smtClean="0"/>
              <a:t>Vertex degree</a:t>
            </a:r>
          </a:p>
          <a:p>
            <a:pPr lvl="1"/>
            <a:r>
              <a:rPr lang="en-US" dirty="0" smtClean="0"/>
              <a:t>Isolated vertex</a:t>
            </a:r>
          </a:p>
          <a:p>
            <a:pPr lvl="1"/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Tree</a:t>
            </a:r>
          </a:p>
          <a:p>
            <a:pPr lvl="1"/>
            <a:r>
              <a:rPr lang="en-US" dirty="0" smtClean="0"/>
              <a:t>Cycle</a:t>
            </a:r>
            <a:endParaRPr lang="en-US" dirty="0" smtClean="0"/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Connected components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220547" y="525101"/>
            <a:ext cx="181069" cy="19012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61011" y="1338404"/>
            <a:ext cx="181069" cy="19012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92008" y="525100"/>
            <a:ext cx="181069" cy="190123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7"/>
            <a:endCxn id="6" idx="3"/>
          </p:cNvCxnSpPr>
          <p:nvPr/>
        </p:nvCxnSpPr>
        <p:spPr>
          <a:xfrm flipV="1">
            <a:off x="9215563" y="687380"/>
            <a:ext cx="802962" cy="6788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5"/>
            <a:endCxn id="5" idx="1"/>
          </p:cNvCxnSpPr>
          <p:nvPr/>
        </p:nvCxnSpPr>
        <p:spPr>
          <a:xfrm>
            <a:off x="8375099" y="687381"/>
            <a:ext cx="712429" cy="678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370115" y="12615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41159" y="39437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57191" y="39437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2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31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G</a:t>
            </a:r>
            <a:r>
              <a:rPr lang="en-US" baseline="30000" dirty="0" err="1" smtClean="0"/>
              <a:t>n,m</a:t>
            </a:r>
            <a:r>
              <a:rPr lang="en-US" dirty="0" smtClean="0"/>
              <a:t>: Set of all undirected graphs with n vertices and m edges</a:t>
            </a:r>
          </a:p>
          <a:p>
            <a:r>
              <a:rPr lang="en-US" dirty="0" smtClean="0"/>
              <a:t>Select a graph uniformly from </a:t>
            </a:r>
            <a:r>
              <a:rPr lang="en-US" dirty="0" err="1" smtClean="0"/>
              <a:t>G</a:t>
            </a:r>
            <a:r>
              <a:rPr lang="en-US" baseline="30000" dirty="0" err="1" smtClean="0"/>
              <a:t>n,m</a:t>
            </a:r>
            <a:endParaRPr lang="en-US" baseline="30000" dirty="0" smtClean="0"/>
          </a:p>
          <a:p>
            <a:r>
              <a:rPr lang="en-US" dirty="0" smtClean="0"/>
              <a:t>Average degree is 2m/n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90490" y="167808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6" name="Oval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780381" y="1868371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7" name="Oval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61789" y="190668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8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12954" y="369384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12978" y="4677757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0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75836" y="587058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1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23236" y="264588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2" name="Oval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35057" y="5474926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3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451529" y="2583066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4" name="Oval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707113" y="564198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5" name="Oval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389983" y="4906357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sp>
        <p:nvSpPr>
          <p:cNvPr id="16" name="Oval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715298" y="3803961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/>
          </a:p>
        </p:txBody>
      </p:sp>
      <p:cxnSp>
        <p:nvCxnSpPr>
          <p:cNvPr id="17" name="Straight Connector 16"/>
          <p:cNvCxnSpPr>
            <a:endCxn id="5" idx="2"/>
          </p:cNvCxnSpPr>
          <p:nvPr/>
        </p:nvCxnSpPr>
        <p:spPr>
          <a:xfrm flipV="1">
            <a:off x="7739945" y="1792385"/>
            <a:ext cx="850545" cy="1902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</p:cNvCxnSpPr>
          <p:nvPr/>
        </p:nvCxnSpPr>
        <p:spPr>
          <a:xfrm flipV="1">
            <a:off x="6727254" y="2843386"/>
            <a:ext cx="176265" cy="850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4" idx="2"/>
          </p:cNvCxnSpPr>
          <p:nvPr/>
        </p:nvCxnSpPr>
        <p:spPr>
          <a:xfrm>
            <a:off x="7839591" y="5570069"/>
            <a:ext cx="1867522" cy="18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4"/>
          </p:cNvCxnSpPr>
          <p:nvPr/>
        </p:nvCxnSpPr>
        <p:spPr>
          <a:xfrm flipH="1">
            <a:off x="10557658" y="4032561"/>
            <a:ext cx="271940" cy="872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6" idx="2"/>
          </p:cNvCxnSpPr>
          <p:nvPr/>
        </p:nvCxnSpPr>
        <p:spPr>
          <a:xfrm flipV="1">
            <a:off x="7832573" y="3918261"/>
            <a:ext cx="2882725" cy="16012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6"/>
            <a:endCxn id="15" idx="2"/>
          </p:cNvCxnSpPr>
          <p:nvPr/>
        </p:nvCxnSpPr>
        <p:spPr>
          <a:xfrm>
            <a:off x="7041578" y="4792057"/>
            <a:ext cx="3348405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3" idx="3"/>
          </p:cNvCxnSpPr>
          <p:nvPr/>
        </p:nvCxnSpPr>
        <p:spPr>
          <a:xfrm flipV="1">
            <a:off x="6976467" y="2778188"/>
            <a:ext cx="3508540" cy="19453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5" idx="1"/>
          </p:cNvCxnSpPr>
          <p:nvPr/>
        </p:nvCxnSpPr>
        <p:spPr>
          <a:xfrm>
            <a:off x="6807343" y="3818385"/>
            <a:ext cx="3616118" cy="1121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5"/>
            <a:endCxn id="16" idx="1"/>
          </p:cNvCxnSpPr>
          <p:nvPr/>
        </p:nvCxnSpPr>
        <p:spPr>
          <a:xfrm>
            <a:off x="7756911" y="2101807"/>
            <a:ext cx="2991865" cy="17356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6" idx="2"/>
          </p:cNvCxnSpPr>
          <p:nvPr/>
        </p:nvCxnSpPr>
        <p:spPr>
          <a:xfrm flipV="1">
            <a:off x="7017819" y="1982671"/>
            <a:ext cx="2762562" cy="755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7"/>
          </p:cNvCxnSpPr>
          <p:nvPr/>
        </p:nvCxnSpPr>
        <p:spPr>
          <a:xfrm flipV="1">
            <a:off x="6808076" y="2064927"/>
            <a:ext cx="3011743" cy="16623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0"/>
            <a:endCxn id="6" idx="4"/>
          </p:cNvCxnSpPr>
          <p:nvPr/>
        </p:nvCxnSpPr>
        <p:spPr>
          <a:xfrm flipV="1">
            <a:off x="9821413" y="2096971"/>
            <a:ext cx="73268" cy="35450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12" idx="1"/>
          </p:cNvCxnSpPr>
          <p:nvPr/>
        </p:nvCxnSpPr>
        <p:spPr>
          <a:xfrm>
            <a:off x="6777809" y="3883930"/>
            <a:ext cx="890726" cy="1624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40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RE Lab @ UF">
            <a:extLst>
              <a:ext uri="{FF2B5EF4-FFF2-40B4-BE49-F238E27FC236}">
                <a16:creationId xmlns:a16="http://schemas.microsoft.com/office/drawing/2014/main" id="{E604390A-CEA5-47D8-BE4F-A3BAA17C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64" y="621054"/>
            <a:ext cx="2743200" cy="27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ectrum of adjacency matrix of random graphs">
            <a:extLst>
              <a:ext uri="{FF2B5EF4-FFF2-40B4-BE49-F238E27FC236}">
                <a16:creationId xmlns:a16="http://schemas.microsoft.com/office/drawing/2014/main" id="{33D831D6-E5C6-4F53-9319-290A0211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04844"/>
            <a:ext cx="3429000" cy="26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random network (Erdos-Renyi model) examined consists of 100 nodes... |  Download Scientific Diagram">
            <a:extLst>
              <a:ext uri="{FF2B5EF4-FFF2-40B4-BE49-F238E27FC236}">
                <a16:creationId xmlns:a16="http://schemas.microsoft.com/office/drawing/2014/main" id="{9A666460-5584-44F1-AFBC-AE128FF7C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64" y="3499104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andom graphs: The Erdős–Rényi G(n,p) model – Sarcastic Reson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67" y="148309"/>
            <a:ext cx="3549333" cy="34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03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4801"/>
            <a:ext cx="3141552" cy="2949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3567065"/>
            <a:ext cx="3123727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579891"/>
            <a:ext cx="3097652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1" y="381000"/>
            <a:ext cx="30503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57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number of edges as a function of the number of vertices</a:t>
            </a:r>
          </a:p>
          <a:p>
            <a:r>
              <a:rPr lang="en-US" dirty="0" smtClean="0"/>
              <a:t>Low density graphs,  m = O(n), degree O(1)</a:t>
            </a:r>
          </a:p>
          <a:p>
            <a:r>
              <a:rPr lang="en-US" dirty="0" smtClean="0"/>
              <a:t>Medium density,  m = O(n log n), degree O(log n)</a:t>
            </a:r>
          </a:p>
          <a:p>
            <a:r>
              <a:rPr lang="en-US" dirty="0" smtClean="0"/>
              <a:t>High density,  m = O(n</a:t>
            </a:r>
            <a:r>
              <a:rPr lang="en-US" baseline="30000" dirty="0" smtClean="0"/>
              <a:t>1+</a:t>
            </a:r>
            <a:r>
              <a:rPr lang="el-GR" baseline="30000" dirty="0" smtClean="0"/>
              <a:t>ε</a:t>
            </a:r>
            <a:r>
              <a:rPr lang="en-US" dirty="0" smtClean="0"/>
              <a:t>), </a:t>
            </a:r>
            <a:r>
              <a:rPr lang="en-US" dirty="0"/>
              <a:t>degree </a:t>
            </a:r>
            <a:r>
              <a:rPr lang="en-US" dirty="0" smtClean="0"/>
              <a:t>O(n</a:t>
            </a:r>
            <a:r>
              <a:rPr lang="el-GR" baseline="30000" dirty="0" smtClean="0"/>
              <a:t>ε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67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Random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graphs are surprisingly regular</a:t>
            </a:r>
          </a:p>
          <a:p>
            <a:r>
              <a:rPr lang="en-US" dirty="0" smtClean="0"/>
              <a:t>Edge degree is close to the average degree</a:t>
            </a:r>
          </a:p>
          <a:p>
            <a:r>
              <a:rPr lang="en-US" dirty="0" smtClean="0"/>
              <a:t>Dense graphs will be connected and have a Hamiltonian circuit (WHP)</a:t>
            </a:r>
          </a:p>
          <a:p>
            <a:r>
              <a:rPr lang="en-US" dirty="0" smtClean="0"/>
              <a:t>Low diameter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44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Random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the process of building a random graph one edge at a time</a:t>
            </a:r>
          </a:p>
          <a:p>
            <a:r>
              <a:rPr lang="en-US" dirty="0" smtClean="0"/>
              <a:t>Look at how structures of the graph evolve</a:t>
            </a:r>
          </a:p>
          <a:p>
            <a:r>
              <a:rPr lang="en-US" dirty="0" smtClean="0"/>
              <a:t>Vertices start being connected, then start to form small components</a:t>
            </a:r>
          </a:p>
          <a:p>
            <a:r>
              <a:rPr lang="en-US" dirty="0" smtClean="0"/>
              <a:t>At a certain point, the components start to coalesce into a ``giant’’ component with most of the vertices</a:t>
            </a:r>
          </a:p>
          <a:p>
            <a:r>
              <a:rPr lang="en-US" dirty="0" smtClean="0"/>
              <a:t>Finally,  all of the vertices become connected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17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08" y="398352"/>
            <a:ext cx="5532914" cy="5406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2174" y="5785164"/>
            <a:ext cx="20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300, M = 25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398352"/>
            <a:ext cx="5582416" cy="5269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26855" y="5845055"/>
            <a:ext cx="20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300, M = 50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604" y="6500388"/>
            <a:ext cx="4753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Random bipartite graphs with N=300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81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2174" y="5785164"/>
            <a:ext cx="20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300, M = 75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90973" y="5785164"/>
            <a:ext cx="20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300, M = 100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5" y="253497"/>
            <a:ext cx="5495645" cy="5278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53" y="344030"/>
            <a:ext cx="5875681" cy="51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34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4191" y="5785164"/>
            <a:ext cx="20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300, M = 125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9" y="68831"/>
            <a:ext cx="5668379" cy="53605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10277" y="6092982"/>
            <a:ext cx="20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300, M = 150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009" y="150731"/>
            <a:ext cx="5432084" cy="52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60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9012" y="6114685"/>
            <a:ext cx="20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300, M = 200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64" y="570368"/>
            <a:ext cx="5609432" cy="5133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03412" y="6169005"/>
            <a:ext cx="20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300, M = 300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809" y="398351"/>
            <a:ext cx="5589133" cy="53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9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up Bloom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idea – k-hash functions</a:t>
            </a:r>
          </a:p>
          <a:p>
            <a:endParaRPr lang="en-US" dirty="0"/>
          </a:p>
          <a:p>
            <a:r>
              <a:rPr lang="en-US" dirty="0" smtClean="0"/>
              <a:t>Bits are set at h</a:t>
            </a:r>
            <a:r>
              <a:rPr lang="en-US" baseline="-25000" dirty="0" smtClean="0"/>
              <a:t>1</a:t>
            </a:r>
            <a:r>
              <a:rPr lang="en-US" dirty="0" smtClean="0"/>
              <a:t>(x), h</a:t>
            </a:r>
            <a:r>
              <a:rPr lang="en-US" baseline="-25000" dirty="0" smtClean="0"/>
              <a:t>2</a:t>
            </a:r>
            <a:r>
              <a:rPr lang="en-US" dirty="0" smtClean="0"/>
              <a:t>(x), . . .,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r>
              <a:rPr lang="en-US" dirty="0" smtClean="0"/>
              <a:t>(x)</a:t>
            </a:r>
          </a:p>
          <a:p>
            <a:r>
              <a:rPr lang="en-US" dirty="0" smtClean="0"/>
              <a:t>Lookup is done by reading </a:t>
            </a:r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(x), h</a:t>
            </a:r>
            <a:r>
              <a:rPr lang="en-US" baseline="-25000" dirty="0"/>
              <a:t>2</a:t>
            </a:r>
            <a:r>
              <a:rPr lang="en-US" dirty="0"/>
              <a:t>(x), . . ., </a:t>
            </a:r>
            <a:r>
              <a:rPr lang="en-US" dirty="0" err="1"/>
              <a:t>h</a:t>
            </a:r>
            <a:r>
              <a:rPr lang="en-US" baseline="-25000" dirty="0" err="1"/>
              <a:t>k</a:t>
            </a:r>
            <a:r>
              <a:rPr lang="en-US" dirty="0"/>
              <a:t>(x)</a:t>
            </a:r>
          </a:p>
          <a:p>
            <a:endParaRPr lang="en-US" dirty="0" smtClean="0"/>
          </a:p>
          <a:p>
            <a:r>
              <a:rPr lang="en-US" dirty="0" smtClean="0"/>
              <a:t>False positives are possible, false negatives are not</a:t>
            </a:r>
            <a:endParaRPr lang="en-US" dirty="0"/>
          </a:p>
          <a:p>
            <a:r>
              <a:rPr lang="en-US" dirty="0" smtClean="0"/>
              <a:t>Goal is to have a small number of bits per value</a:t>
            </a:r>
          </a:p>
          <a:p>
            <a:r>
              <a:rPr lang="en-US" dirty="0" smtClean="0"/>
              <a:t>Example:  set of malicious URLs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50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7793" y="6069417"/>
            <a:ext cx="20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300, M = 600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24" y="271604"/>
            <a:ext cx="5626632" cy="5051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0792" y="6069417"/>
            <a:ext cx="20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300, M = 900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68" y="181069"/>
            <a:ext cx="5177866" cy="50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74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at which properties are very likely to hold</a:t>
            </a:r>
          </a:p>
          <a:p>
            <a:pPr lvl="1"/>
            <a:r>
              <a:rPr lang="en-US" dirty="0" smtClean="0"/>
              <a:t>Giant component</a:t>
            </a:r>
          </a:p>
          <a:p>
            <a:pPr lvl="1"/>
            <a:r>
              <a:rPr lang="en-US" dirty="0" smtClean="0"/>
              <a:t>All vertices have degree at least one</a:t>
            </a:r>
          </a:p>
          <a:p>
            <a:pPr lvl="1"/>
            <a:r>
              <a:rPr lang="en-US" dirty="0" smtClean="0"/>
              <a:t>Graph connected</a:t>
            </a:r>
          </a:p>
          <a:p>
            <a:pPr lvl="1"/>
            <a:r>
              <a:rPr lang="en-US" dirty="0" smtClean="0"/>
              <a:t>Graph has a Hamiltonian path</a:t>
            </a:r>
          </a:p>
          <a:p>
            <a:pPr lvl="1"/>
            <a:endParaRPr lang="en-US" dirty="0"/>
          </a:p>
          <a:p>
            <a:r>
              <a:rPr lang="en-US" dirty="0" smtClean="0"/>
              <a:t>Giant component forms at m = n/2</a:t>
            </a:r>
          </a:p>
          <a:p>
            <a:r>
              <a:rPr lang="en-US" dirty="0" smtClean="0"/>
              <a:t>Connectivity occurs at m = (1/2)</a:t>
            </a:r>
            <a:r>
              <a:rPr lang="en-US" dirty="0" err="1" smtClean="0"/>
              <a:t>nlog</a:t>
            </a:r>
            <a:r>
              <a:rPr lang="en-US" dirty="0" smtClean="0"/>
              <a:t> 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12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Cuckoo Hashing</a:t>
            </a:r>
            <a:br>
              <a:rPr lang="en-US" dirty="0" smtClean="0"/>
            </a:br>
            <a:r>
              <a:rPr lang="en-US" dirty="0" smtClean="0"/>
              <a:t>Low edge density m ≤ n/2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|S| = K,  use two tables of size 2K each</a:t>
            </a:r>
          </a:p>
          <a:p>
            <a:r>
              <a:rPr lang="en-US" dirty="0" smtClean="0"/>
              <a:t>Construct a graph where the edges are  (h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), h</a:t>
            </a:r>
            <a:r>
              <a:rPr lang="en-US" baseline="-25000" dirty="0" smtClean="0"/>
              <a:t>2</a:t>
            </a:r>
            <a:r>
              <a:rPr lang="en-US" dirty="0" smtClean="0"/>
              <a:t>(x</a:t>
            </a:r>
            <a:r>
              <a:rPr lang="en-US" baseline="-25000" dirty="0" smtClean="0"/>
              <a:t>i</a:t>
            </a:r>
            <a:r>
              <a:rPr lang="en-US" dirty="0" smtClean="0"/>
              <a:t>)) for </a:t>
            </a:r>
            <a:r>
              <a:rPr lang="en-US" dirty="0" err="1" smtClean="0"/>
              <a:t>i</a:t>
            </a:r>
            <a:r>
              <a:rPr lang="en-US" dirty="0" smtClean="0"/>
              <a:t> = 1..K</a:t>
            </a:r>
          </a:p>
          <a:p>
            <a:r>
              <a:rPr lang="en-US" dirty="0" smtClean="0"/>
              <a:t>This is a random graph on 4K vertices with K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54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0770" cy="1325563"/>
          </a:xfrm>
        </p:spPr>
        <p:txBody>
          <a:bodyPr/>
          <a:lstStyle/>
          <a:p>
            <a:r>
              <a:rPr lang="en-US" dirty="0" smtClean="0"/>
              <a:t>If m ≤ </a:t>
            </a:r>
            <a:r>
              <a:rPr lang="en-US" dirty="0" err="1" smtClean="0"/>
              <a:t>cn</a:t>
            </a:r>
            <a:r>
              <a:rPr lang="en-US" dirty="0" smtClean="0"/>
              <a:t>, for c &lt; ½  the components are trees of size O(log 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 proof based on probabilities of groups of vertices being connected</a:t>
            </a:r>
          </a:p>
          <a:p>
            <a:pPr lvl="1"/>
            <a:r>
              <a:rPr lang="en-US" dirty="0" smtClean="0"/>
              <a:t>If graph density is sparse,  the probability of having enough edges in a set of vertices of size </a:t>
            </a:r>
            <a:r>
              <a:rPr lang="en-US" dirty="0" smtClean="0">
                <a:sym typeface="Symbol" panose="05050102010706020507" pitchFamily="18" charset="2"/>
              </a:rPr>
              <a:t>log n for it to be connected is small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Cycles are unlikely to form</a:t>
            </a:r>
            <a:endParaRPr lang="en-US" dirty="0" smtClean="0"/>
          </a:p>
          <a:p>
            <a:r>
              <a:rPr lang="en-US" dirty="0" smtClean="0"/>
              <a:t>Intuition is that in early stage of growth,  most vertices are isolated, so random edges are unlikely to connect components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35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components are small, then there is little chance of creating a bad cycle for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83590" cy="4351338"/>
          </a:xfrm>
        </p:spPr>
        <p:txBody>
          <a:bodyPr/>
          <a:lstStyle/>
          <a:p>
            <a:r>
              <a:rPr lang="en-US" dirty="0" smtClean="0"/>
              <a:t>Bad structure is a cycle with an additional edge coming into the cycle</a:t>
            </a:r>
          </a:p>
          <a:p>
            <a:r>
              <a:rPr lang="en-US" dirty="0" smtClean="0"/>
              <a:t>Random pairs of vertices (from hash pairs) are unlikely to form  this structure until at least ¼ cells are used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004" y="1825625"/>
            <a:ext cx="4525506" cy="43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5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Hashing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based hashing using two hash functions</a:t>
            </a:r>
          </a:p>
          <a:p>
            <a:r>
              <a:rPr lang="en-US" dirty="0" smtClean="0"/>
              <a:t>Collision resolution done at insert time with cascades of swaps</a:t>
            </a:r>
          </a:p>
          <a:p>
            <a:pPr lvl="1"/>
            <a:r>
              <a:rPr lang="en-US" dirty="0" smtClean="0"/>
              <a:t>Timeout at O(log n) steps</a:t>
            </a:r>
          </a:p>
          <a:p>
            <a:pPr lvl="1"/>
            <a:r>
              <a:rPr lang="en-US" dirty="0" smtClean="0"/>
              <a:t>Expected O(1) time insert</a:t>
            </a:r>
          </a:p>
          <a:p>
            <a:r>
              <a:rPr lang="en-US" dirty="0" smtClean="0"/>
              <a:t>Finds are O(1) worst case</a:t>
            </a:r>
          </a:p>
          <a:p>
            <a:r>
              <a:rPr lang="en-US" dirty="0" smtClean="0"/>
              <a:t>Delete are O(1) worst case and easy to do</a:t>
            </a:r>
          </a:p>
          <a:p>
            <a:r>
              <a:rPr lang="en-US" dirty="0" smtClean="0"/>
              <a:t>Relatively low hash table utilization</a:t>
            </a:r>
          </a:p>
          <a:p>
            <a:r>
              <a:rPr lang="en-US" dirty="0" smtClean="0"/>
              <a:t>Practical improvements of utilization based on three has functions</a:t>
            </a:r>
          </a:p>
          <a:p>
            <a:r>
              <a:rPr lang="en-US" dirty="0" smtClean="0"/>
              <a:t>Theoretical analysis based on theory of random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 Example (k = 3)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68764" y="1588797"/>
          <a:ext cx="7682363" cy="611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951">
                  <a:extLst>
                    <a:ext uri="{9D8B030D-6E8A-4147-A177-3AD203B41FA5}">
                      <a16:colId xmlns:a16="http://schemas.microsoft.com/office/drawing/2014/main" val="153519139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890781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903377729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4688851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45175085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225109424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97122690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966825407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6174259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086735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46014403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63195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89440606"/>
                    </a:ext>
                  </a:extLst>
                </a:gridCol>
              </a:tblGrid>
              <a:tr h="6111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8854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68763" y="3118066"/>
          <a:ext cx="7682363" cy="611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951">
                  <a:extLst>
                    <a:ext uri="{9D8B030D-6E8A-4147-A177-3AD203B41FA5}">
                      <a16:colId xmlns:a16="http://schemas.microsoft.com/office/drawing/2014/main" val="153519139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890781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903377729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4688851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45175085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225109424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97122690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966825407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6174259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086735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46014403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63195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89440606"/>
                    </a:ext>
                  </a:extLst>
                </a:gridCol>
              </a:tblGrid>
              <a:tr h="6111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8854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68762" y="4783081"/>
          <a:ext cx="7682363" cy="611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951">
                  <a:extLst>
                    <a:ext uri="{9D8B030D-6E8A-4147-A177-3AD203B41FA5}">
                      <a16:colId xmlns:a16="http://schemas.microsoft.com/office/drawing/2014/main" val="153519139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890781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903377729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4688851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45175085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225109424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97122690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966825407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6174259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086735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46014403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63195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89440606"/>
                    </a:ext>
                  </a:extLst>
                </a:gridCol>
              </a:tblGrid>
              <a:tr h="6111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8854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66241" y="222182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996004" y="63123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754" y="223943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 flipH="1">
            <a:off x="2580238" y="2591156"/>
            <a:ext cx="1377722" cy="404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3957960" y="2591156"/>
            <a:ext cx="191719" cy="44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5" idx="0"/>
          </p:cNvCxnSpPr>
          <p:nvPr/>
        </p:nvCxnSpPr>
        <p:spPr>
          <a:xfrm>
            <a:off x="3957960" y="2591156"/>
            <a:ext cx="1451984" cy="52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</p:cNvCxnSpPr>
          <p:nvPr/>
        </p:nvCxnSpPr>
        <p:spPr>
          <a:xfrm flipH="1">
            <a:off x="4264182" y="2608762"/>
            <a:ext cx="2405291" cy="434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05743" y="5462149"/>
            <a:ext cx="2531540" cy="748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flipH="1">
            <a:off x="5466827" y="2608762"/>
            <a:ext cx="1202646" cy="434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</p:cNvCxnSpPr>
          <p:nvPr/>
        </p:nvCxnSpPr>
        <p:spPr>
          <a:xfrm>
            <a:off x="6669473" y="2608762"/>
            <a:ext cx="1067810" cy="43474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327556" y="5426784"/>
            <a:ext cx="814482" cy="78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580238" y="5462150"/>
            <a:ext cx="2415766" cy="77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Some Bloom Filter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size m,  data items n</a:t>
            </a:r>
          </a:p>
          <a:p>
            <a:r>
              <a:rPr lang="en-US" dirty="0" smtClean="0"/>
              <a:t>After n members of S have been hashed, compute the probability of specific element being zero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False probability rate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" t="10338"/>
          <a:stretch/>
        </p:blipFill>
        <p:spPr>
          <a:xfrm>
            <a:off x="7547208" y="3004699"/>
            <a:ext cx="3782249" cy="809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7" t="9276"/>
          <a:stretch/>
        </p:blipFill>
        <p:spPr>
          <a:xfrm>
            <a:off x="7957995" y="5505021"/>
            <a:ext cx="3252975" cy="55605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98485"/>
              </p:ext>
            </p:extLst>
          </p:nvPr>
        </p:nvGraphicFramePr>
        <p:xfrm>
          <a:off x="1755969" y="930491"/>
          <a:ext cx="7682363" cy="611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951">
                  <a:extLst>
                    <a:ext uri="{9D8B030D-6E8A-4147-A177-3AD203B41FA5}">
                      <a16:colId xmlns:a16="http://schemas.microsoft.com/office/drawing/2014/main" val="153519139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890781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903377729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4688851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45175085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225109424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97122690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966825407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6174259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086735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46014403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63195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89440606"/>
                    </a:ext>
                  </a:extLst>
                </a:gridCol>
              </a:tblGrid>
              <a:tr h="6111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8854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47208" y="2915216"/>
            <a:ext cx="691445" cy="898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2930" y="5269117"/>
            <a:ext cx="1848599" cy="907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 rate vs. k </a:t>
            </a:r>
            <a:br>
              <a:rPr lang="en-US" dirty="0" smtClean="0"/>
            </a:br>
            <a:r>
              <a:rPr lang="en-US" dirty="0" smtClean="0"/>
              <a:t>Find optimal with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70" y="1690688"/>
            <a:ext cx="6962775" cy="493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349" y="3219536"/>
            <a:ext cx="2780168" cy="1876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945" y="182609"/>
            <a:ext cx="4363299" cy="13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 deletes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Bloom filters fail for deletes?</a:t>
            </a:r>
          </a:p>
          <a:p>
            <a:r>
              <a:rPr lang="en-US" dirty="0" smtClean="0"/>
              <a:t>Counting Bloom Filters</a:t>
            </a:r>
          </a:p>
          <a:p>
            <a:r>
              <a:rPr lang="en-US" dirty="0" smtClean="0"/>
              <a:t>Each cell is a counter (4 bits considered sufficient)</a:t>
            </a:r>
          </a:p>
          <a:p>
            <a:r>
              <a:rPr lang="en-US" dirty="0" smtClean="0"/>
              <a:t>Insert,  add one to each target cell</a:t>
            </a:r>
          </a:p>
          <a:p>
            <a:r>
              <a:rPr lang="en-US" dirty="0" smtClean="0"/>
              <a:t>Delete,  subtract one from each target cell</a:t>
            </a:r>
          </a:p>
          <a:p>
            <a:r>
              <a:rPr lang="en-US" dirty="0" smtClean="0"/>
              <a:t>Find,  test if target cells non-zero</a:t>
            </a:r>
          </a:p>
          <a:p>
            <a:endParaRPr lang="en-US" dirty="0"/>
          </a:p>
          <a:p>
            <a:r>
              <a:rPr lang="en-US" dirty="0" smtClean="0"/>
              <a:t>On overflow, leave counter at maximum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8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 Deletes (k = 3)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68764" y="1588797"/>
          <a:ext cx="7682363" cy="611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951">
                  <a:extLst>
                    <a:ext uri="{9D8B030D-6E8A-4147-A177-3AD203B41FA5}">
                      <a16:colId xmlns:a16="http://schemas.microsoft.com/office/drawing/2014/main" val="153519139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890781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903377729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4688851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45175085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225109424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97122690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966825407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6174259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086735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46014403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63195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89440606"/>
                    </a:ext>
                  </a:extLst>
                </a:gridCol>
              </a:tblGrid>
              <a:tr h="6111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8854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68763" y="3118066"/>
          <a:ext cx="7682363" cy="611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951">
                  <a:extLst>
                    <a:ext uri="{9D8B030D-6E8A-4147-A177-3AD203B41FA5}">
                      <a16:colId xmlns:a16="http://schemas.microsoft.com/office/drawing/2014/main" val="153519139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890781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903377729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4688851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45175085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225109424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97122690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966825407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6174259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086735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46014403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63195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89440606"/>
                    </a:ext>
                  </a:extLst>
                </a:gridCol>
              </a:tblGrid>
              <a:tr h="6111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8854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68762" y="4783081"/>
          <a:ext cx="7682363" cy="611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951">
                  <a:extLst>
                    <a:ext uri="{9D8B030D-6E8A-4147-A177-3AD203B41FA5}">
                      <a16:colId xmlns:a16="http://schemas.microsoft.com/office/drawing/2014/main" val="153519139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890781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903377729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4688851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451750858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225109424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197122690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966825407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36174259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0867355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460144031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563195710"/>
                    </a:ext>
                  </a:extLst>
                </a:gridCol>
                <a:gridCol w="590951">
                  <a:extLst>
                    <a:ext uri="{9D8B030D-6E8A-4147-A177-3AD203B41FA5}">
                      <a16:colId xmlns:a16="http://schemas.microsoft.com/office/drawing/2014/main" val="289440606"/>
                    </a:ext>
                  </a:extLst>
                </a:gridCol>
              </a:tblGrid>
              <a:tr h="61119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</a:t>
                      </a:r>
                      <a:endParaRPr lang="en-US" sz="3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8854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66241" y="222182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4996004" y="631235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55626" y="3833868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754" y="223943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754" y="3702173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 flipH="1">
            <a:off x="2580238" y="2591156"/>
            <a:ext cx="1377722" cy="404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3957960" y="2591156"/>
            <a:ext cx="191719" cy="443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5" idx="0"/>
          </p:cNvCxnSpPr>
          <p:nvPr/>
        </p:nvCxnSpPr>
        <p:spPr>
          <a:xfrm>
            <a:off x="3957960" y="2591156"/>
            <a:ext cx="1451984" cy="52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</p:cNvCxnSpPr>
          <p:nvPr/>
        </p:nvCxnSpPr>
        <p:spPr>
          <a:xfrm flipH="1">
            <a:off x="4264182" y="2608762"/>
            <a:ext cx="2405291" cy="434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05743" y="5462149"/>
            <a:ext cx="2531540" cy="748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</p:cNvCxnSpPr>
          <p:nvPr/>
        </p:nvCxnSpPr>
        <p:spPr>
          <a:xfrm flipH="1">
            <a:off x="5466827" y="2608762"/>
            <a:ext cx="1202646" cy="434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2"/>
          </p:cNvCxnSpPr>
          <p:nvPr/>
        </p:nvCxnSpPr>
        <p:spPr>
          <a:xfrm>
            <a:off x="6669473" y="2608762"/>
            <a:ext cx="1067810" cy="434741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580238" y="4203200"/>
            <a:ext cx="1131396" cy="44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</p:cNvCxnSpPr>
          <p:nvPr/>
        </p:nvCxnSpPr>
        <p:spPr>
          <a:xfrm>
            <a:off x="3847345" y="4203200"/>
            <a:ext cx="329637" cy="51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>
            <a:off x="3847345" y="4203200"/>
            <a:ext cx="2200370" cy="51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2"/>
          </p:cNvCxnSpPr>
          <p:nvPr/>
        </p:nvCxnSpPr>
        <p:spPr>
          <a:xfrm flipH="1">
            <a:off x="4264183" y="4071505"/>
            <a:ext cx="2405290" cy="711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2"/>
          </p:cNvCxnSpPr>
          <p:nvPr/>
        </p:nvCxnSpPr>
        <p:spPr>
          <a:xfrm flipH="1">
            <a:off x="5409944" y="4071505"/>
            <a:ext cx="1259529" cy="5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69473" y="4080764"/>
            <a:ext cx="1067810" cy="634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327556" y="5426784"/>
            <a:ext cx="814482" cy="78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580238" y="5462150"/>
            <a:ext cx="2415766" cy="775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05806" y="2199992"/>
            <a:ext cx="20460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X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Insert X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Insert Y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Delete Y</a:t>
            </a:r>
            <a:r>
              <a:rPr lang="en-US" baseline="-25000" dirty="0" smtClean="0"/>
              <a:t>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 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3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hashing</a:t>
            </a:r>
            <a:endParaRPr lang="en-US" dirty="0"/>
          </a:p>
        </p:txBody>
      </p:sp>
      <p:pic>
        <p:nvPicPr>
          <p:cNvPr id="1026" name="Picture 2" descr="Sonny The Cuckoo Bird | Cereal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47" y="1828800"/>
            <a:ext cx="3334541" cy="45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4095" y="2677515"/>
            <a:ext cx="643701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/>
              <a:t>A table </a:t>
            </a:r>
            <a:r>
              <a:rPr lang="en-US" sz="2400" dirty="0" smtClean="0"/>
              <a:t>based hashing scheme that is competitive with other table based hashing schemes and has guaranteed constant find and delete runtimes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8569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19855</TotalTime>
  <Words>1414</Words>
  <Application>Microsoft Office PowerPoint</Application>
  <PresentationFormat>Widescreen</PresentationFormat>
  <Paragraphs>318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Symbol</vt:lpstr>
      <vt:lpstr>Office Theme</vt:lpstr>
      <vt:lpstr>CSEP 521: Applied Algorithms Lecture 8  Cuckoo Hashing</vt:lpstr>
      <vt:lpstr>Announcements</vt:lpstr>
      <vt:lpstr>Finishing up Bloom Filters</vt:lpstr>
      <vt:lpstr>Bloom Filter Example (k = 3)</vt:lpstr>
      <vt:lpstr>Some Bloom Filter Math</vt:lpstr>
      <vt:lpstr>False positive rate vs. k  Find optimal with calculus</vt:lpstr>
      <vt:lpstr>Bloom filter deletes</vt:lpstr>
      <vt:lpstr>Bloom Filter Deletes (k = 3)</vt:lpstr>
      <vt:lpstr>Cuckoo hashing</vt:lpstr>
      <vt:lpstr>Cuckoo Hashing claims</vt:lpstr>
      <vt:lpstr>Cuckoos</vt:lpstr>
      <vt:lpstr>Data structure</vt:lpstr>
      <vt:lpstr>Bumping</vt:lpstr>
      <vt:lpstr>Time outs</vt:lpstr>
      <vt:lpstr>Cycles</vt:lpstr>
      <vt:lpstr>Theorem Expected time for insert is O(1) if m ≥ 2n</vt:lpstr>
      <vt:lpstr>To show O(1) expected time</vt:lpstr>
      <vt:lpstr>Bad Case</vt:lpstr>
      <vt:lpstr>Undirected Graphs</vt:lpstr>
      <vt:lpstr>Random Graphs</vt:lpstr>
      <vt:lpstr>PowerPoint Presentation</vt:lpstr>
      <vt:lpstr>PowerPoint Presentation</vt:lpstr>
      <vt:lpstr>Edge Density</vt:lpstr>
      <vt:lpstr>Properties of Random Graphs</vt:lpstr>
      <vt:lpstr>Evolution of Random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Threshold properties</vt:lpstr>
      <vt:lpstr>Results for Cuckoo Hashing Low edge density m ≤ n/2</vt:lpstr>
      <vt:lpstr>If m ≤ cn, for c &lt; ½  the components are trees of size O(log n) </vt:lpstr>
      <vt:lpstr>If components are small, then there is little chance of creating a bad cycle for hashing</vt:lpstr>
      <vt:lpstr>Cuckoo Hashing summary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CSEP 521 Applied Algorithms</dc:title>
  <dc:creator>Richard Anderson</dc:creator>
  <cp:lastModifiedBy>Richard Anderson</cp:lastModifiedBy>
  <cp:revision>242</cp:revision>
  <dcterms:created xsi:type="dcterms:W3CDTF">2020-12-29T19:18:38Z</dcterms:created>
  <dcterms:modified xsi:type="dcterms:W3CDTF">2021-01-31T18:50:23Z</dcterms:modified>
</cp:coreProperties>
</file>