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5" r:id="rId9"/>
    <p:sldId id="294" r:id="rId10"/>
    <p:sldId id="296" r:id="rId11"/>
    <p:sldId id="304" r:id="rId12"/>
    <p:sldId id="297" r:id="rId13"/>
    <p:sldId id="298" r:id="rId14"/>
    <p:sldId id="300" r:id="rId15"/>
    <p:sldId id="299" r:id="rId16"/>
    <p:sldId id="305" r:id="rId17"/>
    <p:sldId id="306" r:id="rId18"/>
    <p:sldId id="301" r:id="rId19"/>
    <p:sldId id="307" r:id="rId20"/>
    <p:sldId id="302" r:id="rId21"/>
    <p:sldId id="303" r:id="rId22"/>
    <p:sldId id="30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277" y="1122363"/>
            <a:ext cx="11190083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7  Hashing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January </a:t>
            </a:r>
            <a:r>
              <a:rPr lang="en-US" dirty="0" smtClean="0"/>
              <a:t>26, </a:t>
            </a:r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 balls in N boxes</a:t>
            </a:r>
            <a:br>
              <a:rPr lang="en-US" dirty="0" smtClean="0"/>
            </a:br>
            <a:r>
              <a:rPr lang="en-US" dirty="0" smtClean="0"/>
              <a:t>What is the maximum number of balls in any box?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 err="1" smtClean="0"/>
              <a:t>w.h.p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any j, with appropriate choice of constants,  probability of failure is O(n</a:t>
            </a:r>
            <a:r>
              <a:rPr lang="en-US" baseline="30000" dirty="0" smtClean="0"/>
              <a:t>-j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Maximum number of balls in a box is O(log n / log </a:t>
            </a:r>
            <a:r>
              <a:rPr lang="en-US" dirty="0" err="1" smtClean="0"/>
              <a:t>log</a:t>
            </a:r>
            <a:r>
              <a:rPr lang="en-US" dirty="0" smtClean="0"/>
              <a:t> n)</a:t>
            </a:r>
          </a:p>
          <a:p>
            <a:r>
              <a:rPr lang="en-US" dirty="0" smtClean="0"/>
              <a:t>log n / log </a:t>
            </a:r>
            <a:r>
              <a:rPr lang="en-US" dirty="0" err="1" smtClean="0"/>
              <a:t>log</a:t>
            </a:r>
            <a:r>
              <a:rPr lang="en-US" dirty="0" smtClean="0"/>
              <a:t> n analysis</a:t>
            </a:r>
          </a:p>
          <a:p>
            <a:pPr lvl="1"/>
            <a:r>
              <a:rPr lang="en-US" dirty="0" smtClean="0"/>
              <a:t>Compute the probability that a given bin has more k items</a:t>
            </a:r>
          </a:p>
          <a:p>
            <a:pPr lvl="1"/>
            <a:r>
              <a:rPr lang="en-US" dirty="0" smtClean="0"/>
              <a:t>Show that this is less than 1 / k!</a:t>
            </a:r>
          </a:p>
          <a:p>
            <a:pPr lvl="1"/>
            <a:r>
              <a:rPr lang="en-US" dirty="0" smtClean="0"/>
              <a:t>Choose k = c log n / log </a:t>
            </a:r>
            <a:r>
              <a:rPr lang="en-US" dirty="0" err="1" smtClean="0"/>
              <a:t>log</a:t>
            </a:r>
            <a:r>
              <a:rPr lang="en-US" dirty="0" smtClean="0"/>
              <a:t> n, so that 1/k! &lt; 1/n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Probability that any bin has more than k items is less than 1/n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71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66" y="1755197"/>
            <a:ext cx="9237741" cy="44921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61711" y="4879818"/>
            <a:ext cx="108641" cy="226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hashing twice</a:t>
            </a:r>
            <a:br>
              <a:rPr lang="en-US" dirty="0" smtClean="0"/>
            </a:br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h</a:t>
            </a:r>
            <a:r>
              <a:rPr lang="en-US" baseline="-25000" dirty="0" smtClean="0"/>
              <a:t>1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 by random hash functions</a:t>
            </a:r>
          </a:p>
          <a:p>
            <a:r>
              <a:rPr lang="en-US" dirty="0" smtClean="0"/>
              <a:t>When element x is inserted, it goes to the cell h</a:t>
            </a:r>
            <a:r>
              <a:rPr lang="en-US" baseline="-25000" dirty="0" smtClean="0"/>
              <a:t>1</a:t>
            </a:r>
            <a:r>
              <a:rPr lang="en-US" dirty="0" smtClean="0"/>
              <a:t>(x) or h</a:t>
            </a:r>
            <a:r>
              <a:rPr lang="en-US" baseline="-25000" dirty="0" smtClean="0"/>
              <a:t>2</a:t>
            </a:r>
            <a:r>
              <a:rPr lang="en-US" dirty="0" smtClean="0"/>
              <a:t>(x) with least number of elements elements</a:t>
            </a:r>
          </a:p>
          <a:p>
            <a:r>
              <a:rPr lang="en-US" dirty="0" smtClean="0"/>
              <a:t>Find must check cells h</a:t>
            </a:r>
            <a:r>
              <a:rPr lang="en-US" baseline="-25000" dirty="0" smtClean="0"/>
              <a:t>1</a:t>
            </a:r>
            <a:r>
              <a:rPr lang="en-US" dirty="0" smtClean="0"/>
              <a:t>(x) and h</a:t>
            </a:r>
            <a:r>
              <a:rPr lang="en-US" baseline="-25000" dirty="0" smtClean="0"/>
              <a:t>2</a:t>
            </a:r>
            <a:r>
              <a:rPr lang="en-US" dirty="0" smtClean="0"/>
              <a:t>(x)</a:t>
            </a:r>
          </a:p>
          <a:p>
            <a:endParaRPr lang="en-US" dirty="0"/>
          </a:p>
          <a:p>
            <a:r>
              <a:rPr lang="en-US" dirty="0" smtClean="0"/>
              <a:t>The maximum number of elements assigned to any cell is O(</a:t>
            </a:r>
            <a:r>
              <a:rPr lang="en-US" dirty="0" err="1" smtClean="0"/>
              <a:t>loglog</a:t>
            </a:r>
            <a:r>
              <a:rPr lang="en-US" dirty="0" smtClean="0"/>
              <a:t> n) with high probability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91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(Intuition)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 has height k when it is placed in a bin with </a:t>
            </a:r>
            <a:r>
              <a:rPr lang="en-US" dirty="0"/>
              <a:t>k-1 </a:t>
            </a:r>
            <a:r>
              <a:rPr lang="en-US" dirty="0" smtClean="0"/>
              <a:t>balls</a:t>
            </a:r>
          </a:p>
          <a:p>
            <a:r>
              <a:rPr lang="en-US" dirty="0" smtClean="0"/>
              <a:t>Expect &lt;= n/2 bins with 2 balls</a:t>
            </a:r>
          </a:p>
          <a:p>
            <a:r>
              <a:rPr lang="en-US" dirty="0" smtClean="0"/>
              <a:t>Expect &lt;= n/2</a:t>
            </a:r>
            <a:r>
              <a:rPr lang="en-US" baseline="30000" dirty="0" smtClean="0"/>
              <a:t>2</a:t>
            </a:r>
            <a:r>
              <a:rPr lang="en-US" dirty="0" smtClean="0"/>
              <a:t> bins with 3 balls</a:t>
            </a:r>
          </a:p>
          <a:p>
            <a:r>
              <a:rPr lang="en-US" dirty="0" smtClean="0"/>
              <a:t>Expect &lt;= n/2</a:t>
            </a:r>
            <a:r>
              <a:rPr lang="en-US" baseline="30000" dirty="0" smtClean="0"/>
              <a:t>4</a:t>
            </a:r>
            <a:r>
              <a:rPr lang="en-US" dirty="0" smtClean="0"/>
              <a:t> bins with 4 balls</a:t>
            </a:r>
          </a:p>
          <a:p>
            <a:r>
              <a:rPr lang="en-US" dirty="0" smtClean="0"/>
              <a:t>Expect &lt;= n/2</a:t>
            </a:r>
            <a:r>
              <a:rPr lang="en-US" baseline="30000" dirty="0" smtClean="0"/>
              <a:t>8</a:t>
            </a:r>
            <a:r>
              <a:rPr lang="en-US" dirty="0" smtClean="0"/>
              <a:t> bins with 5 balls</a:t>
            </a:r>
          </a:p>
          <a:p>
            <a:r>
              <a:rPr lang="en-US" dirty="0" smtClean="0"/>
              <a:t>Expect &lt;= n/2</a:t>
            </a:r>
            <a:r>
              <a:rPr lang="en-US" baseline="30000" dirty="0" smtClean="0"/>
              <a:t>16</a:t>
            </a:r>
            <a:r>
              <a:rPr lang="en-US" dirty="0" smtClean="0"/>
              <a:t> bins with 6 balls</a:t>
            </a:r>
          </a:p>
          <a:p>
            <a:r>
              <a:rPr lang="en-US" dirty="0" smtClean="0"/>
              <a:t>Expect &lt;= n/2</a:t>
            </a:r>
            <a:r>
              <a:rPr lang="en-US" baseline="30000" dirty="0" smtClean="0"/>
              <a:t>32</a:t>
            </a:r>
            <a:r>
              <a:rPr lang="en-US" dirty="0" smtClean="0"/>
              <a:t> bins with 7 balls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12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keys without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key domain is [1..n] a bit vector is ideal</a:t>
            </a:r>
          </a:p>
          <a:p>
            <a:endParaRPr lang="en-US" dirty="0"/>
          </a:p>
          <a:p>
            <a:r>
              <a:rPr lang="en-US" dirty="0" smtClean="0"/>
              <a:t>What if you hash into a bit vector?</a:t>
            </a:r>
          </a:p>
          <a:p>
            <a:endParaRPr lang="en-US" dirty="0"/>
          </a:p>
          <a:p>
            <a:r>
              <a:rPr lang="en-US" dirty="0" smtClean="0"/>
              <a:t>What type of errors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34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 – k-hash functions</a:t>
            </a:r>
          </a:p>
          <a:p>
            <a:endParaRPr lang="en-US" dirty="0"/>
          </a:p>
          <a:p>
            <a:r>
              <a:rPr lang="en-US" dirty="0" smtClean="0"/>
              <a:t>Bits are set at h</a:t>
            </a:r>
            <a:r>
              <a:rPr lang="en-US" baseline="-25000" dirty="0" smtClean="0"/>
              <a:t>1</a:t>
            </a:r>
            <a:r>
              <a:rPr lang="en-US" dirty="0" smtClean="0"/>
              <a:t>(x), h</a:t>
            </a:r>
            <a:r>
              <a:rPr lang="en-US" baseline="-25000" dirty="0" smtClean="0"/>
              <a:t>2</a:t>
            </a:r>
            <a:r>
              <a:rPr lang="en-US" dirty="0" smtClean="0"/>
              <a:t>(x), . . .,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Lookup is done by reading </a:t>
            </a:r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/>
              <a:t>(x), h</a:t>
            </a:r>
            <a:r>
              <a:rPr lang="en-US" baseline="-25000" dirty="0"/>
              <a:t>2</a:t>
            </a:r>
            <a:r>
              <a:rPr lang="en-US" dirty="0"/>
              <a:t>(x), . . ., 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(x)</a:t>
            </a:r>
          </a:p>
          <a:p>
            <a:endParaRPr lang="en-US" dirty="0" smtClean="0"/>
          </a:p>
          <a:p>
            <a:r>
              <a:rPr lang="en-US" dirty="0" smtClean="0"/>
              <a:t>Can we get a false negative</a:t>
            </a:r>
          </a:p>
          <a:p>
            <a:r>
              <a:rPr lang="en-US" dirty="0" smtClean="0"/>
              <a:t>Can we get a false positive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29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data structures:  List,  Hash Table</a:t>
            </a:r>
          </a:p>
          <a:p>
            <a:r>
              <a:rPr lang="en-US" dirty="0" smtClean="0"/>
              <a:t>Critical reason for using Bloom Filter – limited storage</a:t>
            </a:r>
          </a:p>
          <a:p>
            <a:pPr lvl="1"/>
            <a:r>
              <a:rPr lang="en-US" dirty="0" smtClean="0"/>
              <a:t>Lots of data</a:t>
            </a:r>
          </a:p>
          <a:p>
            <a:pPr lvl="2"/>
            <a:r>
              <a:rPr lang="en-US" dirty="0" smtClean="0"/>
              <a:t>Devices with limited memory (e.g., network routers)</a:t>
            </a:r>
          </a:p>
          <a:p>
            <a:pPr lvl="2"/>
            <a:r>
              <a:rPr lang="en-US" dirty="0" smtClean="0"/>
              <a:t>Need for main memory versus going to disk</a:t>
            </a:r>
          </a:p>
          <a:p>
            <a:pPr lvl="1"/>
            <a:r>
              <a:rPr lang="en-US" dirty="0" smtClean="0"/>
              <a:t>Don’t need to remember the actual data (in the data structure)</a:t>
            </a:r>
          </a:p>
          <a:p>
            <a:r>
              <a:rPr lang="en-US" dirty="0" smtClean="0"/>
              <a:t>Measure of interest – number of bits per data element</a:t>
            </a:r>
          </a:p>
          <a:p>
            <a:endParaRPr lang="en-US" dirty="0"/>
          </a:p>
          <a:p>
            <a:r>
              <a:rPr lang="en-US" dirty="0" smtClean="0"/>
              <a:t>Bloom filters have been left out of computer science curriculum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61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Example (k = 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70212"/>
              </p:ext>
            </p:extLst>
          </p:nvPr>
        </p:nvGraphicFramePr>
        <p:xfrm>
          <a:off x="1568764" y="1588797"/>
          <a:ext cx="7682363" cy="61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951">
                  <a:extLst>
                    <a:ext uri="{9D8B030D-6E8A-4147-A177-3AD203B41FA5}">
                      <a16:colId xmlns:a16="http://schemas.microsoft.com/office/drawing/2014/main" val="153519139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890781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903377729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4688851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45175085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225109424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97122690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966825407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6174259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086735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46014403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63195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89440606"/>
                    </a:ext>
                  </a:extLst>
                </a:gridCol>
              </a:tblGrid>
              <a:tr h="6111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18854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352766"/>
              </p:ext>
            </p:extLst>
          </p:nvPr>
        </p:nvGraphicFramePr>
        <p:xfrm>
          <a:off x="1568763" y="3118066"/>
          <a:ext cx="7682363" cy="61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951">
                  <a:extLst>
                    <a:ext uri="{9D8B030D-6E8A-4147-A177-3AD203B41FA5}">
                      <a16:colId xmlns:a16="http://schemas.microsoft.com/office/drawing/2014/main" val="153519139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890781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903377729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4688851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45175085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225109424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97122690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966825407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6174259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086735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46014403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63195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89440606"/>
                    </a:ext>
                  </a:extLst>
                </a:gridCol>
              </a:tblGrid>
              <a:tr h="6111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18854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517742"/>
              </p:ext>
            </p:extLst>
          </p:nvPr>
        </p:nvGraphicFramePr>
        <p:xfrm>
          <a:off x="1568762" y="4783081"/>
          <a:ext cx="7682363" cy="61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951">
                  <a:extLst>
                    <a:ext uri="{9D8B030D-6E8A-4147-A177-3AD203B41FA5}">
                      <a16:colId xmlns:a16="http://schemas.microsoft.com/office/drawing/2014/main" val="153519139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890781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903377729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4688851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45175085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225109424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97122690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966825407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6174259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086735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46014403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63195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89440606"/>
                    </a:ext>
                  </a:extLst>
                </a:gridCol>
              </a:tblGrid>
              <a:tr h="6111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18854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66241" y="222182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996004" y="631235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655626" y="383386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754" y="223943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754" y="3702173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stCxn id="8" idx="2"/>
          </p:cNvCxnSpPr>
          <p:nvPr/>
        </p:nvCxnSpPr>
        <p:spPr>
          <a:xfrm flipH="1">
            <a:off x="2580238" y="2591156"/>
            <a:ext cx="1377722" cy="40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</p:cNvCxnSpPr>
          <p:nvPr/>
        </p:nvCxnSpPr>
        <p:spPr>
          <a:xfrm>
            <a:off x="3957960" y="2591156"/>
            <a:ext cx="191719" cy="443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5" idx="0"/>
          </p:cNvCxnSpPr>
          <p:nvPr/>
        </p:nvCxnSpPr>
        <p:spPr>
          <a:xfrm>
            <a:off x="3957960" y="2591156"/>
            <a:ext cx="1451984" cy="526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</p:cNvCxnSpPr>
          <p:nvPr/>
        </p:nvCxnSpPr>
        <p:spPr>
          <a:xfrm flipH="1">
            <a:off x="4264182" y="2608762"/>
            <a:ext cx="2405291" cy="43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05743" y="5462149"/>
            <a:ext cx="2531540" cy="748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</p:cNvCxnSpPr>
          <p:nvPr/>
        </p:nvCxnSpPr>
        <p:spPr>
          <a:xfrm flipH="1">
            <a:off x="5466827" y="2608762"/>
            <a:ext cx="1202646" cy="43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2"/>
          </p:cNvCxnSpPr>
          <p:nvPr/>
        </p:nvCxnSpPr>
        <p:spPr>
          <a:xfrm>
            <a:off x="6669473" y="2608762"/>
            <a:ext cx="1067810" cy="43474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80238" y="4203200"/>
            <a:ext cx="1131396" cy="444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</p:cNvCxnSpPr>
          <p:nvPr/>
        </p:nvCxnSpPr>
        <p:spPr>
          <a:xfrm>
            <a:off x="3847345" y="4203200"/>
            <a:ext cx="329637" cy="51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2"/>
            <a:endCxn id="7" idx="0"/>
          </p:cNvCxnSpPr>
          <p:nvPr/>
        </p:nvCxnSpPr>
        <p:spPr>
          <a:xfrm>
            <a:off x="3847345" y="4203200"/>
            <a:ext cx="1562598" cy="579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2"/>
          </p:cNvCxnSpPr>
          <p:nvPr/>
        </p:nvCxnSpPr>
        <p:spPr>
          <a:xfrm flipH="1">
            <a:off x="4264183" y="4071505"/>
            <a:ext cx="2405290" cy="711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2"/>
          </p:cNvCxnSpPr>
          <p:nvPr/>
        </p:nvCxnSpPr>
        <p:spPr>
          <a:xfrm>
            <a:off x="6669473" y="4071505"/>
            <a:ext cx="31296" cy="572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2" idx="2"/>
          </p:cNvCxnSpPr>
          <p:nvPr/>
        </p:nvCxnSpPr>
        <p:spPr>
          <a:xfrm>
            <a:off x="6669473" y="4071505"/>
            <a:ext cx="2278582" cy="643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4327556" y="5426784"/>
            <a:ext cx="814482" cy="783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580238" y="5462150"/>
            <a:ext cx="2415766" cy="77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455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Bloom Filter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size m,  data items n</a:t>
            </a:r>
          </a:p>
          <a:p>
            <a:r>
              <a:rPr lang="en-US" dirty="0" smtClean="0"/>
              <a:t>After all members of S have been hashed probability of specific element being zero is</a:t>
            </a:r>
          </a:p>
          <a:p>
            <a:r>
              <a:rPr lang="en-US" dirty="0" smtClean="0"/>
              <a:t>False probability rate</a:t>
            </a:r>
          </a:p>
          <a:p>
            <a:r>
              <a:rPr lang="en-US" dirty="0" smtClean="0"/>
              <a:t>Express rate as a function of probability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9" t="10338"/>
          <a:stretch/>
        </p:blipFill>
        <p:spPr>
          <a:xfrm>
            <a:off x="7532482" y="2960483"/>
            <a:ext cx="3782249" cy="809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77" t="9276"/>
          <a:stretch/>
        </p:blipFill>
        <p:spPr>
          <a:xfrm>
            <a:off x="7532482" y="4012373"/>
            <a:ext cx="3252975" cy="5560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2482" y="4703365"/>
            <a:ext cx="4363299" cy="136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17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 rate vs. k </a:t>
            </a:r>
            <a:br>
              <a:rPr lang="en-US" dirty="0" smtClean="0"/>
            </a:br>
            <a:r>
              <a:rPr lang="en-US" dirty="0" smtClean="0"/>
              <a:t>Find optimal with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70" y="1690688"/>
            <a:ext cx="6962775" cy="4933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6349" y="3219536"/>
            <a:ext cx="2780168" cy="187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10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4 is available</a:t>
            </a:r>
          </a:p>
          <a:p>
            <a:pPr lvl="1"/>
            <a:r>
              <a:rPr lang="en-US" dirty="0" smtClean="0"/>
              <a:t>Three problems</a:t>
            </a:r>
          </a:p>
          <a:p>
            <a:pPr lvl="1"/>
            <a:r>
              <a:rPr lang="en-US" dirty="0" smtClean="0"/>
              <a:t>Program – evaluate “two choice” hashing</a:t>
            </a:r>
          </a:p>
          <a:p>
            <a:r>
              <a:rPr lang="en-US" dirty="0" smtClean="0"/>
              <a:t>Thursday,  Cuckoo Hashing</a:t>
            </a:r>
          </a:p>
          <a:p>
            <a:pPr lvl="1"/>
            <a:r>
              <a:rPr lang="en-US" dirty="0" smtClean="0"/>
              <a:t>Reading + Video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31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 to detect </a:t>
            </a:r>
            <a:r>
              <a:rPr lang="en-US" dirty="0" err="1" smtClean="0"/>
              <a:t>speling</a:t>
            </a:r>
            <a:r>
              <a:rPr lang="en-US" dirty="0" smtClean="0"/>
              <a:t> mistakes</a:t>
            </a:r>
          </a:p>
          <a:p>
            <a:pPr lvl="1"/>
            <a:r>
              <a:rPr lang="en-US" dirty="0" smtClean="0"/>
              <a:t>All good words let through,  some mistakes will happen</a:t>
            </a:r>
          </a:p>
          <a:p>
            <a:r>
              <a:rPr lang="en-US" dirty="0" smtClean="0"/>
              <a:t>List of malicious URLs in browser</a:t>
            </a:r>
          </a:p>
          <a:p>
            <a:r>
              <a:rPr lang="en-US" dirty="0" smtClean="0"/>
              <a:t>List of keys needed for a database join</a:t>
            </a:r>
          </a:p>
          <a:p>
            <a:r>
              <a:rPr lang="en-US" dirty="0" smtClean="0"/>
              <a:t>Akamai web caching,  avoid caching data only requested once</a:t>
            </a:r>
          </a:p>
          <a:p>
            <a:pPr lvl="1"/>
            <a:r>
              <a:rPr lang="en-US" dirty="0" smtClean="0"/>
              <a:t>List of requests put into a Bloom filter,  store data on the second request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24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deletes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Bloom filters fail for deletes?</a:t>
            </a:r>
          </a:p>
          <a:p>
            <a:r>
              <a:rPr lang="en-US" dirty="0" smtClean="0"/>
              <a:t>Counting Bloom Filters</a:t>
            </a:r>
          </a:p>
          <a:p>
            <a:r>
              <a:rPr lang="en-US" dirty="0" smtClean="0"/>
              <a:t>Each cell is a counter (4 bits considered sufficient)</a:t>
            </a:r>
          </a:p>
          <a:p>
            <a:r>
              <a:rPr lang="en-US" dirty="0" smtClean="0"/>
              <a:t>Insert,  add one to each target cell</a:t>
            </a:r>
          </a:p>
          <a:p>
            <a:r>
              <a:rPr lang="en-US" dirty="0" smtClean="0"/>
              <a:t>Delete,  delete one from each target cell</a:t>
            </a:r>
          </a:p>
          <a:p>
            <a:r>
              <a:rPr lang="en-US" dirty="0" smtClean="0"/>
              <a:t>Find,  test if target cells non-zero</a:t>
            </a:r>
          </a:p>
          <a:p>
            <a:endParaRPr lang="en-US" dirty="0"/>
          </a:p>
          <a:p>
            <a:r>
              <a:rPr lang="en-US" dirty="0" smtClean="0"/>
              <a:t>On overflow, leave counter at maximum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60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Deletes (k = 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68764" y="1588797"/>
          <a:ext cx="7682363" cy="61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951">
                  <a:extLst>
                    <a:ext uri="{9D8B030D-6E8A-4147-A177-3AD203B41FA5}">
                      <a16:colId xmlns:a16="http://schemas.microsoft.com/office/drawing/2014/main" val="153519139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890781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903377729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4688851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45175085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225109424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97122690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966825407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6174259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086735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46014403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63195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89440606"/>
                    </a:ext>
                  </a:extLst>
                </a:gridCol>
              </a:tblGrid>
              <a:tr h="6111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18854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209879"/>
              </p:ext>
            </p:extLst>
          </p:nvPr>
        </p:nvGraphicFramePr>
        <p:xfrm>
          <a:off x="1568763" y="3118066"/>
          <a:ext cx="7682363" cy="61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951">
                  <a:extLst>
                    <a:ext uri="{9D8B030D-6E8A-4147-A177-3AD203B41FA5}">
                      <a16:colId xmlns:a16="http://schemas.microsoft.com/office/drawing/2014/main" val="153519139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890781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903377729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4688851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45175085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225109424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97122690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966825407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6174259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086735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46014403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63195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89440606"/>
                    </a:ext>
                  </a:extLst>
                </a:gridCol>
              </a:tblGrid>
              <a:tr h="6111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18854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826283"/>
              </p:ext>
            </p:extLst>
          </p:nvPr>
        </p:nvGraphicFramePr>
        <p:xfrm>
          <a:off x="1568762" y="4783081"/>
          <a:ext cx="7682363" cy="61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951">
                  <a:extLst>
                    <a:ext uri="{9D8B030D-6E8A-4147-A177-3AD203B41FA5}">
                      <a16:colId xmlns:a16="http://schemas.microsoft.com/office/drawing/2014/main" val="153519139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890781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903377729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4688851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451750858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225109424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197122690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966825407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36174259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0867355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460144031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563195710"/>
                    </a:ext>
                  </a:extLst>
                </a:gridCol>
                <a:gridCol w="590951">
                  <a:extLst>
                    <a:ext uri="{9D8B030D-6E8A-4147-A177-3AD203B41FA5}">
                      <a16:colId xmlns:a16="http://schemas.microsoft.com/office/drawing/2014/main" val="289440606"/>
                    </a:ext>
                  </a:extLst>
                </a:gridCol>
              </a:tblGrid>
              <a:tr h="6111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3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18854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66241" y="222182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996004" y="631235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655626" y="383386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754" y="223943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754" y="3702173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stCxn id="8" idx="2"/>
          </p:cNvCxnSpPr>
          <p:nvPr/>
        </p:nvCxnSpPr>
        <p:spPr>
          <a:xfrm flipH="1">
            <a:off x="2580238" y="2591156"/>
            <a:ext cx="1377722" cy="40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</p:cNvCxnSpPr>
          <p:nvPr/>
        </p:nvCxnSpPr>
        <p:spPr>
          <a:xfrm>
            <a:off x="3957960" y="2591156"/>
            <a:ext cx="191719" cy="443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5" idx="0"/>
          </p:cNvCxnSpPr>
          <p:nvPr/>
        </p:nvCxnSpPr>
        <p:spPr>
          <a:xfrm>
            <a:off x="3957960" y="2591156"/>
            <a:ext cx="1451984" cy="526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</p:cNvCxnSpPr>
          <p:nvPr/>
        </p:nvCxnSpPr>
        <p:spPr>
          <a:xfrm flipH="1">
            <a:off x="4264182" y="2608762"/>
            <a:ext cx="2405291" cy="43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05743" y="5462149"/>
            <a:ext cx="2531540" cy="748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</p:cNvCxnSpPr>
          <p:nvPr/>
        </p:nvCxnSpPr>
        <p:spPr>
          <a:xfrm flipH="1">
            <a:off x="5466827" y="2608762"/>
            <a:ext cx="1202646" cy="43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2"/>
          </p:cNvCxnSpPr>
          <p:nvPr/>
        </p:nvCxnSpPr>
        <p:spPr>
          <a:xfrm>
            <a:off x="6669473" y="2608762"/>
            <a:ext cx="1067810" cy="43474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80238" y="4203200"/>
            <a:ext cx="1131396" cy="444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</p:cNvCxnSpPr>
          <p:nvPr/>
        </p:nvCxnSpPr>
        <p:spPr>
          <a:xfrm>
            <a:off x="3847345" y="4203200"/>
            <a:ext cx="329637" cy="51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2"/>
          </p:cNvCxnSpPr>
          <p:nvPr/>
        </p:nvCxnSpPr>
        <p:spPr>
          <a:xfrm>
            <a:off x="3847345" y="4203200"/>
            <a:ext cx="2200370" cy="51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2"/>
          </p:cNvCxnSpPr>
          <p:nvPr/>
        </p:nvCxnSpPr>
        <p:spPr>
          <a:xfrm flipH="1">
            <a:off x="4264183" y="4071505"/>
            <a:ext cx="2405290" cy="711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2"/>
          </p:cNvCxnSpPr>
          <p:nvPr/>
        </p:nvCxnSpPr>
        <p:spPr>
          <a:xfrm flipH="1">
            <a:off x="5409944" y="4071505"/>
            <a:ext cx="1259529" cy="575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669473" y="4080764"/>
            <a:ext cx="1067810" cy="634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4327556" y="5426784"/>
            <a:ext cx="814482" cy="783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580238" y="5462150"/>
            <a:ext cx="2415766" cy="77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05806" y="2199992"/>
            <a:ext cx="20460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X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Insert X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Insert Y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Delete Y</a:t>
            </a:r>
            <a:r>
              <a:rPr lang="en-US" baseline="-25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3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case </a:t>
            </a:r>
            <a:r>
              <a:rPr lang="en-US" dirty="0" err="1" smtClean="0"/>
              <a:t>QuickSelect</a:t>
            </a:r>
            <a:endParaRPr lang="en-US" dirty="0" smtClean="0"/>
          </a:p>
          <a:p>
            <a:r>
              <a:rPr lang="en-US" dirty="0" err="1" smtClean="0"/>
              <a:t>MinCut</a:t>
            </a:r>
            <a:r>
              <a:rPr lang="en-US" dirty="0" smtClean="0"/>
              <a:t> Analysis</a:t>
            </a:r>
          </a:p>
          <a:p>
            <a:r>
              <a:rPr lang="en-US" dirty="0" smtClean="0"/>
              <a:t>Binary Space Partition</a:t>
            </a:r>
          </a:p>
          <a:p>
            <a:r>
              <a:rPr lang="en-US" dirty="0" smtClean="0"/>
              <a:t>Average Case for Stable Marriage</a:t>
            </a:r>
          </a:p>
          <a:p>
            <a:r>
              <a:rPr lang="en-US" dirty="0" smtClean="0"/>
              <a:t>Primality Testing</a:t>
            </a:r>
          </a:p>
          <a:p>
            <a:endParaRPr lang="en-US" dirty="0"/>
          </a:p>
          <a:p>
            <a:r>
              <a:rPr lang="en-US" dirty="0" smtClean="0"/>
              <a:t>A random world is more predictable than a deterministic one</a:t>
            </a:r>
          </a:p>
          <a:p>
            <a:pPr lvl="1"/>
            <a:r>
              <a:rPr lang="en-US" dirty="0" smtClean="0"/>
              <a:t>Law of large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9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39558" cy="4351338"/>
          </a:xfrm>
        </p:spPr>
        <p:txBody>
          <a:bodyPr/>
          <a:lstStyle/>
          <a:p>
            <a:r>
              <a:rPr lang="en-US" dirty="0" smtClean="0"/>
              <a:t>Keeping track of stuff</a:t>
            </a:r>
          </a:p>
          <a:p>
            <a:r>
              <a:rPr lang="en-US" dirty="0" smtClean="0"/>
              <a:t>Supporting algorithms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Sometimes they matter and sometimes they don’t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11913" y="1786236"/>
            <a:ext cx="5703683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Heapsort( A, n)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H = new Heap()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= 1 to n-1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Heap.Insert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(A[j])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= 1 to n-1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Heap.DeleteMin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0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 trade 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 Time</a:t>
            </a:r>
          </a:p>
          <a:p>
            <a:r>
              <a:rPr lang="en-US" dirty="0" smtClean="0"/>
              <a:t>Space</a:t>
            </a:r>
          </a:p>
          <a:p>
            <a:r>
              <a:rPr lang="en-US" dirty="0" smtClean="0"/>
              <a:t>Accuracy</a:t>
            </a:r>
          </a:p>
          <a:p>
            <a:r>
              <a:rPr lang="en-US" dirty="0" smtClean="0"/>
              <a:t>Implementation complexity</a:t>
            </a:r>
          </a:p>
        </p:txBody>
      </p:sp>
    </p:spTree>
    <p:extLst>
      <p:ext uri="{BB962C8B-B14F-4D97-AF65-F5344CB8AC3E}">
        <p14:creationId xmlns:p14="http://schemas.microsoft.com/office/powerpoint/2010/main" val="270207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Tracking information associated with keys</a:t>
            </a:r>
          </a:p>
          <a:p>
            <a:pPr lvl="1"/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Search tree</a:t>
            </a:r>
          </a:p>
          <a:p>
            <a:pPr lvl="1"/>
            <a:r>
              <a:rPr lang="en-US" dirty="0" smtClean="0"/>
              <a:t>Arrays if the keys can be an index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idea – map from key space S to table T,  |S| = n,  |T| = m</a:t>
            </a:r>
          </a:p>
          <a:p>
            <a:pPr lvl="1"/>
            <a:r>
              <a:rPr lang="en-US" dirty="0" smtClean="0"/>
              <a:t>Hash function h,  store data at location h(x)</a:t>
            </a:r>
          </a:p>
          <a:p>
            <a:pPr lvl="1"/>
            <a:r>
              <a:rPr lang="en-US" dirty="0" smtClean="0"/>
              <a:t>Collision if h(x) = h(y) for x </a:t>
            </a:r>
            <a:r>
              <a:rPr lang="en-US" dirty="0" smtClean="0">
                <a:sym typeface="Symbol" panose="05050102010706020507" pitchFamily="18" charset="2"/>
              </a:rPr>
              <a:t></a:t>
            </a:r>
            <a:r>
              <a:rPr lang="en-US" dirty="0" smtClean="0"/>
              <a:t> y</a:t>
            </a:r>
          </a:p>
          <a:p>
            <a:pPr lvl="1"/>
            <a:endParaRPr lang="en-US" dirty="0"/>
          </a:p>
          <a:p>
            <a:r>
              <a:rPr lang="en-US" dirty="0" smtClean="0"/>
              <a:t>In practice,  O(1) access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5" y="0"/>
            <a:ext cx="2466975" cy="184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8978" y="1859676"/>
            <a:ext cx="10390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Hans Peter </a:t>
            </a:r>
            <a:r>
              <a:rPr lang="en-US" sz="1000" dirty="0" err="1" smtClean="0"/>
              <a:t>Luhn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037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by assuming h is completely random</a:t>
            </a:r>
          </a:p>
          <a:p>
            <a:pPr lvl="1"/>
            <a:r>
              <a:rPr lang="en-US" dirty="0" smtClean="0"/>
              <a:t>Universe U,  |U| = d,  table size m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 : set of all mappings from 1..d to 1..m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Lots of work in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Creating practical hash functions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Identifying weaker assumptions than “completely random”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For some applications,  “random” hash functions are important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Useful class of hash functions, H = { </a:t>
            </a:r>
            <a:r>
              <a:rPr lang="en-US" dirty="0" err="1" smtClean="0">
                <a:sym typeface="Symbol" panose="05050102010706020507" pitchFamily="18" charset="2"/>
              </a:rPr>
              <a:t>H</a:t>
            </a:r>
            <a:r>
              <a:rPr lang="en-US" baseline="30000" dirty="0" err="1" smtClean="0">
                <a:sym typeface="Symbol" panose="05050102010706020507" pitchFamily="18" charset="2"/>
              </a:rPr>
              <a:t>p</a:t>
            </a:r>
            <a:r>
              <a:rPr lang="en-US" baseline="-25000" dirty="0" err="1" smtClean="0">
                <a:sym typeface="Symbol" panose="05050102010706020507" pitchFamily="18" charset="2"/>
              </a:rPr>
              <a:t>a,b</a:t>
            </a:r>
            <a:r>
              <a:rPr lang="en-US" dirty="0" smtClean="0">
                <a:sym typeface="Symbol" panose="05050102010706020507" pitchFamily="18" charset="2"/>
              </a:rPr>
              <a:t> | p prime, a, b in [1 .. p-1]}</a:t>
            </a:r>
          </a:p>
          <a:p>
            <a:pPr lvl="1"/>
            <a:r>
              <a:rPr lang="en-US" dirty="0" err="1" smtClean="0">
                <a:sym typeface="Symbol" panose="05050102010706020507" pitchFamily="18" charset="2"/>
              </a:rPr>
              <a:t>H</a:t>
            </a:r>
            <a:r>
              <a:rPr lang="en-US" baseline="30000" dirty="0" err="1" smtClean="0">
                <a:sym typeface="Symbol" panose="05050102010706020507" pitchFamily="18" charset="2"/>
              </a:rPr>
              <a:t>p</a:t>
            </a:r>
            <a:r>
              <a:rPr lang="en-US" baseline="-25000" dirty="0" err="1" smtClean="0">
                <a:sym typeface="Symbol" panose="05050102010706020507" pitchFamily="18" charset="2"/>
              </a:rPr>
              <a:t>a,b</a:t>
            </a:r>
            <a:r>
              <a:rPr lang="en-US" dirty="0" smtClean="0">
                <a:sym typeface="Symbol" panose="05050102010706020507" pitchFamily="18" charset="2"/>
              </a:rPr>
              <a:t>(x) = (a x + b) mod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23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1 – Chaining (Closed addressing,  open hashing)</a:t>
            </a:r>
          </a:p>
          <a:p>
            <a:r>
              <a:rPr lang="en-US" dirty="0" smtClean="0"/>
              <a:t>Method 2 – Table based (Open addressing, closed hashing)</a:t>
            </a:r>
          </a:p>
          <a:p>
            <a:endParaRPr lang="en-US" dirty="0"/>
          </a:p>
          <a:p>
            <a:r>
              <a:rPr lang="en-US" dirty="0" smtClean="0"/>
              <a:t>Load factor </a:t>
            </a:r>
            <a:r>
              <a:rPr lang="en-US" dirty="0" smtClean="0">
                <a:sym typeface="Symbol" panose="05050102010706020507" pitchFamily="18" charset="2"/>
              </a:rPr>
              <a:t></a:t>
            </a:r>
            <a:r>
              <a:rPr lang="en-US" dirty="0" smtClean="0"/>
              <a:t>,  ratio of stored elements to table size</a:t>
            </a:r>
          </a:p>
          <a:p>
            <a:pPr lvl="1"/>
            <a:r>
              <a:rPr lang="en-US" dirty="0" smtClean="0"/>
              <a:t>For Chaining,  want 0.5 &lt;= </a:t>
            </a:r>
            <a:r>
              <a:rPr lang="en-US" dirty="0" smtClean="0">
                <a:sym typeface="Symbol" panose="05050102010706020507" pitchFamily="18" charset="2"/>
              </a:rPr>
              <a:t> &lt;= 1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For Table based,  </a:t>
            </a:r>
            <a:r>
              <a:rPr lang="en-US" dirty="0">
                <a:sym typeface="Symbol" panose="05050102010706020507" pitchFamily="18" charset="2"/>
              </a:rPr>
              <a:t>need </a:t>
            </a:r>
            <a:r>
              <a:rPr lang="en-US" dirty="0" smtClean="0">
                <a:sym typeface="Symbol" panose="05050102010706020507" pitchFamily="18" charset="2"/>
              </a:rPr>
              <a:t> &lt; 1,  &lt;= 0.75 recommended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Common approach is to increase table size (e.g., by a factor of 2) and rehash when load factor exceeds </a:t>
            </a:r>
            <a:r>
              <a:rPr lang="en-US" smtClean="0">
                <a:sym typeface="Symbol" panose="05050102010706020507" pitchFamily="18" charset="2"/>
              </a:rPr>
              <a:t>a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Balls and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boxes,  repeatedly assign balls to random boxes</a:t>
            </a:r>
          </a:p>
          <a:p>
            <a:r>
              <a:rPr lang="en-US" dirty="0" smtClean="0"/>
              <a:t>Coupon collecting – expected number of balls until every box is occupied</a:t>
            </a:r>
          </a:p>
          <a:p>
            <a:r>
              <a:rPr lang="en-US" dirty="0" smtClean="0"/>
              <a:t>How about if we assign K balls at random to N boxes</a:t>
            </a:r>
          </a:p>
          <a:p>
            <a:pPr lvl="1"/>
            <a:r>
              <a:rPr lang="en-US" dirty="0" smtClean="0"/>
              <a:t>How many cells are occupied?</a:t>
            </a:r>
          </a:p>
          <a:p>
            <a:pPr lvl="1"/>
            <a:r>
              <a:rPr lang="en-US" dirty="0" smtClean="0"/>
              <a:t>What is the expected number of balls in the first box?</a:t>
            </a:r>
          </a:p>
          <a:p>
            <a:pPr lvl="1"/>
            <a:r>
              <a:rPr lang="en-US" dirty="0" smtClean="0"/>
              <a:t>What is the expected maximum for the number of balls assigned to any cell?</a:t>
            </a:r>
          </a:p>
          <a:p>
            <a:pPr lvl="1"/>
            <a:endParaRPr lang="en-US" dirty="0"/>
          </a:p>
          <a:p>
            <a:r>
              <a:rPr lang="en-US" dirty="0" smtClean="0"/>
              <a:t>Balls and boxes basis for the theory of hashing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741" y="0"/>
            <a:ext cx="6150259" cy="162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1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13738</TotalTime>
  <Words>1120</Words>
  <Application>Microsoft Office PowerPoint</Application>
  <PresentationFormat>Widescreen</PresentationFormat>
  <Paragraphs>251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Symbol</vt:lpstr>
      <vt:lpstr>Office Theme</vt:lpstr>
      <vt:lpstr>CSEP 521: Applied Algorithms Lecture 7  Hashing</vt:lpstr>
      <vt:lpstr>Announcements</vt:lpstr>
      <vt:lpstr>Randomness so far</vt:lpstr>
      <vt:lpstr>Data structures</vt:lpstr>
      <vt:lpstr>Data structure trade offs</vt:lpstr>
      <vt:lpstr>Hashing</vt:lpstr>
      <vt:lpstr>Hash functions</vt:lpstr>
      <vt:lpstr>Collision resolution (review)</vt:lpstr>
      <vt:lpstr>Balls and boxes</vt:lpstr>
      <vt:lpstr>N balls in N boxes What is the maximum number of balls in any box?</vt:lpstr>
      <vt:lpstr>The Math</vt:lpstr>
      <vt:lpstr>Power of hashing twice Load balancing</vt:lpstr>
      <vt:lpstr>Proof (Intuition)</vt:lpstr>
      <vt:lpstr>Tracking keys without data</vt:lpstr>
      <vt:lpstr>Bloom Filter</vt:lpstr>
      <vt:lpstr>Bloom Filter </vt:lpstr>
      <vt:lpstr>Bloom Filter Example (k = 3)</vt:lpstr>
      <vt:lpstr>Some Bloom Filter Math</vt:lpstr>
      <vt:lpstr>False positive rate vs. k  Find optimal with calculus</vt:lpstr>
      <vt:lpstr>Bloom Filter Applications</vt:lpstr>
      <vt:lpstr>Bloom filter deletes</vt:lpstr>
      <vt:lpstr>Bloom Filter Deletes (k = 3)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199</cp:revision>
  <dcterms:created xsi:type="dcterms:W3CDTF">2020-12-29T19:18:38Z</dcterms:created>
  <dcterms:modified xsi:type="dcterms:W3CDTF">2021-01-27T01:09:55Z</dcterms:modified>
</cp:coreProperties>
</file>