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44" r:id="rId4"/>
    <p:sldId id="334" r:id="rId5"/>
    <p:sldId id="346" r:id="rId6"/>
    <p:sldId id="347" r:id="rId7"/>
    <p:sldId id="335" r:id="rId8"/>
    <p:sldId id="348" r:id="rId9"/>
    <p:sldId id="349" r:id="rId10"/>
    <p:sldId id="350" r:id="rId11"/>
    <p:sldId id="351" r:id="rId12"/>
    <p:sldId id="352" r:id="rId13"/>
    <p:sldId id="353" r:id="rId14"/>
    <p:sldId id="357" r:id="rId15"/>
    <p:sldId id="358" r:id="rId16"/>
    <p:sldId id="364" r:id="rId17"/>
    <p:sldId id="354" r:id="rId18"/>
    <p:sldId id="355" r:id="rId19"/>
    <p:sldId id="337" r:id="rId20"/>
    <p:sldId id="360" r:id="rId21"/>
    <p:sldId id="361" r:id="rId22"/>
    <p:sldId id="362" r:id="rId23"/>
    <p:sldId id="363" r:id="rId24"/>
    <p:sldId id="359" r:id="rId25"/>
    <p:sldId id="339" r:id="rId26"/>
    <p:sldId id="340" r:id="rId27"/>
    <p:sldId id="341" r:id="rId28"/>
    <p:sldId id="342" r:id="rId29"/>
    <p:sldId id="34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277" y="1122363"/>
            <a:ext cx="1119008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6  </a:t>
            </a:r>
            <a:r>
              <a:rPr lang="en-US" dirty="0" smtClean="0"/>
              <a:t>Randomized </a:t>
            </a:r>
            <a:r>
              <a:rPr lang="en-US" dirty="0" smtClean="0"/>
              <a:t>Primality Testing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January </a:t>
            </a:r>
            <a:r>
              <a:rPr lang="en-US" dirty="0" smtClean="0"/>
              <a:t>21,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testing – Idea: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93459" cy="4351338"/>
          </a:xfrm>
        </p:spPr>
        <p:txBody>
          <a:bodyPr/>
          <a:lstStyle/>
          <a:p>
            <a:r>
              <a:rPr lang="en-US" dirty="0" smtClean="0"/>
              <a:t>Let P be prime</a:t>
            </a:r>
          </a:p>
          <a:p>
            <a:r>
              <a:rPr lang="en-US" dirty="0" smtClean="0"/>
              <a:t>Consider the set of integers {1, 2, 3, . . ., P-1} with the operation *, where multiplication is done mod P</a:t>
            </a:r>
          </a:p>
          <a:p>
            <a:r>
              <a:rPr lang="en-US" dirty="0" smtClean="0"/>
              <a:t>Can the structure of modular multiplication be used to show P is prime?</a:t>
            </a:r>
          </a:p>
          <a:p>
            <a:r>
              <a:rPr lang="en-US" dirty="0" smtClean="0"/>
              <a:t>Set with multiplication mod P referred to as Z</a:t>
            </a:r>
            <a:r>
              <a:rPr lang="en-US" baseline="30000" dirty="0" smtClean="0"/>
              <a:t>*</a:t>
            </a:r>
            <a:r>
              <a:rPr lang="en-US" baseline="-25000" dirty="0" smtClean="0"/>
              <a:t>P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491" y="2444436"/>
            <a:ext cx="3924678" cy="263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43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35" y="1875789"/>
            <a:ext cx="4920643" cy="318790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448" y="1875789"/>
            <a:ext cx="6086238" cy="39392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49393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divisors for integers mod N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is a zero divisor if AX = 0 mod N for some A != 0</a:t>
            </a:r>
          </a:p>
          <a:p>
            <a:r>
              <a:rPr lang="en-US" dirty="0" smtClean="0"/>
              <a:t>Fact: X is a zero divisor if and only if GCD(X, N) &gt; 1</a:t>
            </a:r>
          </a:p>
          <a:p>
            <a:endParaRPr lang="en-US" dirty="0"/>
          </a:p>
          <a:p>
            <a:r>
              <a:rPr lang="en-US" dirty="0" smtClean="0"/>
              <a:t>Z*</a:t>
            </a:r>
            <a:r>
              <a:rPr lang="en-US" baseline="-25000" dirty="0" smtClean="0"/>
              <a:t>N </a:t>
            </a:r>
            <a:r>
              <a:rPr lang="en-US" dirty="0" smtClean="0"/>
              <a:t> = { y in [1 .. N-1] | GCD(y, N) = 1 }</a:t>
            </a:r>
          </a:p>
          <a:p>
            <a:endParaRPr lang="en-US" dirty="0"/>
          </a:p>
          <a:p>
            <a:r>
              <a:rPr lang="en-US" dirty="0" smtClean="0"/>
              <a:t>|Z*</a:t>
            </a:r>
            <a:r>
              <a:rPr lang="en-US" baseline="-25000" dirty="0" smtClean="0"/>
              <a:t>N</a:t>
            </a:r>
            <a:r>
              <a:rPr lang="en-US" dirty="0" smtClean="0"/>
              <a:t>| = </a:t>
            </a:r>
            <a:r>
              <a:rPr lang="en-US" dirty="0" smtClean="0">
                <a:sym typeface="Symbol" panose="05050102010706020507" pitchFamily="18" charset="2"/>
              </a:rPr>
              <a:t>(N)</a:t>
            </a:r>
            <a:endParaRPr lang="en-US" dirty="0" smtClean="0"/>
          </a:p>
          <a:p>
            <a:endParaRPr lang="en-US" baseline="-25000" dirty="0"/>
          </a:p>
          <a:p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6159" y="3401038"/>
            <a:ext cx="3657600" cy="2409825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6055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6383"/>
          </a:xfrm>
        </p:spPr>
        <p:txBody>
          <a:bodyPr/>
          <a:lstStyle/>
          <a:p>
            <a:r>
              <a:rPr lang="en-US" dirty="0" smtClean="0"/>
              <a:t>Compute A</a:t>
            </a:r>
            <a:r>
              <a:rPr lang="en-US" baseline="30000" dirty="0" smtClean="0"/>
              <a:t>1</a:t>
            </a:r>
            <a:r>
              <a:rPr lang="en-US" dirty="0" smtClean="0"/>
              <a:t>, A</a:t>
            </a:r>
            <a:r>
              <a:rPr lang="en-US" baseline="30000" dirty="0" smtClean="0"/>
              <a:t>2</a:t>
            </a:r>
            <a:r>
              <a:rPr lang="en-US" dirty="0" smtClean="0"/>
              <a:t>, A</a:t>
            </a:r>
            <a:r>
              <a:rPr lang="en-US" baseline="30000" dirty="0" smtClean="0"/>
              <a:t>3</a:t>
            </a:r>
            <a:r>
              <a:rPr lang="en-US" dirty="0" smtClean="0"/>
              <a:t>, . . ., A</a:t>
            </a:r>
            <a:r>
              <a:rPr lang="en-US" baseline="30000" dirty="0" smtClean="0"/>
              <a:t>P-1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8" y="2506945"/>
            <a:ext cx="2185657" cy="150263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316" y="2506945"/>
            <a:ext cx="4117165" cy="262690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512" y="2506945"/>
            <a:ext cx="5046927" cy="327083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935832" y="869133"/>
            <a:ext cx="309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 = 7, 11, 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396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30" y="280656"/>
            <a:ext cx="4402052" cy="28578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48" y="3313568"/>
            <a:ext cx="5124994" cy="3352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1456" y="1348966"/>
            <a:ext cx="6285715" cy="40833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409853" y="199177"/>
            <a:ext cx="309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 = 17, 19, 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4043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55" y="252922"/>
            <a:ext cx="2635863" cy="17388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138" y="261320"/>
            <a:ext cx="3409030" cy="22107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51" y="2616817"/>
            <a:ext cx="4324342" cy="28152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3653" y="2616817"/>
            <a:ext cx="5580795" cy="36049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935831" y="869133"/>
            <a:ext cx="3462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 = 9, 12, 15, 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4030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1511" y="425513"/>
            <a:ext cx="3462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 = 9, 12, 15, 21 for Z*</a:t>
            </a:r>
            <a:r>
              <a:rPr lang="en-US" sz="3600" baseline="-25000" dirty="0" smtClean="0"/>
              <a:t>N</a:t>
            </a:r>
            <a:endParaRPr lang="en-US" sz="3600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47" y="1485893"/>
            <a:ext cx="2889923" cy="14411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7550" y="2206468"/>
            <a:ext cx="4037138" cy="925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47" y="4515175"/>
            <a:ext cx="4503643" cy="16947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8005" y="3822806"/>
            <a:ext cx="6098876" cy="238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74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(that doesn’t quite 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 if P is prime,  A</a:t>
            </a:r>
            <a:r>
              <a:rPr lang="en-US" baseline="30000" dirty="0" smtClean="0"/>
              <a:t>P-1</a:t>
            </a:r>
            <a:r>
              <a:rPr lang="en-US" dirty="0" smtClean="0"/>
              <a:t> = 1 (mod P)</a:t>
            </a:r>
          </a:p>
          <a:p>
            <a:r>
              <a:rPr lang="en-US" dirty="0" smtClean="0"/>
              <a:t>Pick a bunch of numbers at random from [1 .. P-1]</a:t>
            </a:r>
          </a:p>
          <a:p>
            <a:pPr lvl="1"/>
            <a:r>
              <a:rPr lang="en-US" dirty="0" smtClean="0"/>
              <a:t>Compute X</a:t>
            </a:r>
            <a:r>
              <a:rPr lang="en-US" baseline="30000" dirty="0" smtClean="0"/>
              <a:t>P-1</a:t>
            </a:r>
            <a:r>
              <a:rPr lang="en-US" dirty="0" smtClean="0"/>
              <a:t> mod P for each one</a:t>
            </a:r>
          </a:p>
          <a:p>
            <a:pPr lvl="1"/>
            <a:r>
              <a:rPr lang="en-US" dirty="0" smtClean="0"/>
              <a:t>If all results are 1,  then say Prime</a:t>
            </a:r>
          </a:p>
          <a:p>
            <a:pPr lvl="1"/>
            <a:r>
              <a:rPr lang="en-US" dirty="0" smtClean="0"/>
              <a:t>If at least one of them is not 1, then say Composite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12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Carmichael Numbers</a:t>
            </a:r>
            <a:br>
              <a:rPr lang="en-US" dirty="0" smtClean="0"/>
            </a:br>
            <a:r>
              <a:rPr lang="en-US" dirty="0" smtClean="0"/>
              <a:t>What about 561 = 3*11*17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560</a:t>
            </a:r>
            <a:r>
              <a:rPr lang="en-US" dirty="0" smtClean="0"/>
              <a:t> = 1 mod 561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560</a:t>
            </a:r>
            <a:r>
              <a:rPr lang="en-US" dirty="0" smtClean="0"/>
              <a:t> = 1 mod 561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560</a:t>
            </a:r>
            <a:r>
              <a:rPr lang="en-US" dirty="0" smtClean="0"/>
              <a:t> = 1 mod 561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560</a:t>
            </a:r>
            <a:r>
              <a:rPr lang="en-US" dirty="0" smtClean="0"/>
              <a:t> = 1 mod 561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560</a:t>
            </a:r>
            <a:r>
              <a:rPr lang="en-US" dirty="0" smtClean="0"/>
              <a:t> = 1 mod 561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560</a:t>
            </a:r>
            <a:r>
              <a:rPr lang="en-US" dirty="0" smtClean="0"/>
              <a:t> = 1 mod 561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560</a:t>
            </a:r>
            <a:r>
              <a:rPr lang="en-US" dirty="0" smtClean="0"/>
              <a:t> = 1 mod 561</a:t>
            </a:r>
          </a:p>
          <a:p>
            <a:r>
              <a:rPr lang="en-US" dirty="0" smtClean="0"/>
              <a:t>. . . . 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Carmichael numbers are rare (but there are an infinite number)</a:t>
            </a:r>
          </a:p>
          <a:p>
            <a:r>
              <a:rPr lang="en-US" dirty="0" smtClean="0"/>
              <a:t>Either all numbers in Z*</a:t>
            </a:r>
            <a:r>
              <a:rPr lang="en-US" baseline="-25000" dirty="0" smtClean="0"/>
              <a:t>N</a:t>
            </a:r>
            <a:r>
              <a:rPr lang="en-US" dirty="0" smtClean="0"/>
              <a:t> satisfy X</a:t>
            </a:r>
            <a:r>
              <a:rPr lang="en-US" baseline="30000" dirty="0" smtClean="0"/>
              <a:t>N-1</a:t>
            </a:r>
            <a:r>
              <a:rPr lang="en-US" dirty="0" smtClean="0"/>
              <a:t> = 1 mod N or at most half the numbers in Z*</a:t>
            </a:r>
            <a:r>
              <a:rPr lang="en-US" baseline="-25000" dirty="0" smtClean="0"/>
              <a:t>N</a:t>
            </a:r>
            <a:r>
              <a:rPr lang="en-US" dirty="0" smtClean="0"/>
              <a:t> satisfy         X</a:t>
            </a:r>
            <a:r>
              <a:rPr lang="en-US" baseline="30000" dirty="0" smtClean="0"/>
              <a:t>N-1</a:t>
            </a:r>
            <a:r>
              <a:rPr lang="en-US" dirty="0" smtClean="0"/>
              <a:t> = 1 mod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41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Witnesses and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Certificate C that can be used to prove a property</a:t>
            </a:r>
          </a:p>
          <a:p>
            <a:pPr lvl="1"/>
            <a:r>
              <a:rPr lang="en-US" dirty="0" smtClean="0"/>
              <a:t>To show N is composite,  find a number A such that 1 &lt; GCD(A, N) &lt; N</a:t>
            </a:r>
          </a:p>
          <a:p>
            <a:pPr lvl="1"/>
            <a:r>
              <a:rPr lang="en-US" dirty="0" smtClean="0"/>
              <a:t>178 is a Certificate that 11481 is composite</a:t>
            </a:r>
          </a:p>
          <a:p>
            <a:pPr lvl="1"/>
            <a:endParaRPr lang="en-US" dirty="0"/>
          </a:p>
          <a:p>
            <a:r>
              <a:rPr lang="en-US" dirty="0" smtClean="0"/>
              <a:t>Is there a certificate for primality?</a:t>
            </a:r>
          </a:p>
          <a:p>
            <a:endParaRPr lang="en-US" dirty="0" smtClean="0"/>
          </a:p>
          <a:p>
            <a:r>
              <a:rPr lang="en-US" dirty="0" smtClean="0"/>
              <a:t>Prime Witness</a:t>
            </a:r>
            <a:endParaRPr lang="en-US" dirty="0" smtClean="0"/>
          </a:p>
          <a:p>
            <a:pPr lvl="1"/>
            <a:r>
              <a:rPr lang="en-US" dirty="0" smtClean="0"/>
              <a:t>A property that always holds for primes</a:t>
            </a:r>
          </a:p>
          <a:p>
            <a:pPr lvl="1"/>
            <a:r>
              <a:rPr lang="en-US" dirty="0" smtClean="0"/>
              <a:t>A property that only sometimes holds for </a:t>
            </a:r>
            <a:r>
              <a:rPr lang="en-US" dirty="0" smtClean="0"/>
              <a:t>composites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Today is the 21</a:t>
            </a:r>
            <a:r>
              <a:rPr lang="en-US" baseline="30000" dirty="0" smtClean="0"/>
              <a:t>st</a:t>
            </a:r>
            <a:r>
              <a:rPr lang="en-US" dirty="0" smtClean="0"/>
              <a:t> day of the 21</a:t>
            </a:r>
            <a:r>
              <a:rPr lang="en-US" baseline="30000" dirty="0" smtClean="0"/>
              <a:t>st</a:t>
            </a:r>
            <a:r>
              <a:rPr lang="en-US" dirty="0" smtClean="0"/>
              <a:t> year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– 1 mod N = -1 mod N,  so we can think of N-1 as -1 in Z*</a:t>
            </a:r>
            <a:r>
              <a:rPr lang="en-US" baseline="-25000" dirty="0" smtClean="0"/>
              <a:t>N</a:t>
            </a:r>
          </a:p>
          <a:p>
            <a:r>
              <a:rPr lang="en-US" dirty="0" smtClean="0"/>
              <a:t>For P prime,  a</a:t>
            </a:r>
            <a:r>
              <a:rPr lang="en-US" baseline="30000" dirty="0" smtClean="0"/>
              <a:t>(p-1)/2 </a:t>
            </a:r>
            <a:r>
              <a:rPr lang="en-US" dirty="0" smtClean="0"/>
              <a:t>= 1 or a</a:t>
            </a:r>
            <a:r>
              <a:rPr lang="en-US" baseline="30000" dirty="0" smtClean="0"/>
              <a:t>(p-1)/2 </a:t>
            </a:r>
            <a:r>
              <a:rPr lang="en-US" dirty="0" smtClean="0"/>
              <a:t>= -1</a:t>
            </a:r>
          </a:p>
          <a:p>
            <a:pPr lvl="1"/>
            <a:r>
              <a:rPr lang="en-US" dirty="0" smtClean="0"/>
              <a:t>Half of the values of a have a</a:t>
            </a:r>
            <a:r>
              <a:rPr lang="en-US" baseline="30000" dirty="0" smtClean="0"/>
              <a:t>(p-1)/2 </a:t>
            </a:r>
            <a:r>
              <a:rPr lang="en-US" dirty="0" smtClean="0"/>
              <a:t>= 1 and half have </a:t>
            </a:r>
            <a:r>
              <a:rPr lang="en-US" dirty="0"/>
              <a:t>a</a:t>
            </a:r>
            <a:r>
              <a:rPr lang="en-US" baseline="30000" dirty="0"/>
              <a:t>(p-1)/2 </a:t>
            </a:r>
            <a:r>
              <a:rPr lang="en-US" dirty="0"/>
              <a:t>= -</a:t>
            </a:r>
            <a:r>
              <a:rPr lang="en-US" dirty="0" smtClean="0"/>
              <a:t>1 </a:t>
            </a:r>
          </a:p>
          <a:p>
            <a:pPr lvl="1"/>
            <a:endParaRPr lang="en-US" dirty="0"/>
          </a:p>
          <a:p>
            <a:r>
              <a:rPr lang="en-US" dirty="0" smtClean="0"/>
              <a:t>But there are composite numbers that fool the Euler Test</a:t>
            </a:r>
          </a:p>
          <a:p>
            <a:pPr lvl="1"/>
            <a:r>
              <a:rPr lang="en-US" dirty="0" smtClean="0"/>
              <a:t>1729 = 7 * 13 * 19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864</a:t>
            </a:r>
            <a:r>
              <a:rPr lang="en-US" dirty="0" smtClean="0"/>
              <a:t> = 1 mod 1729, 3</a:t>
            </a:r>
            <a:r>
              <a:rPr lang="en-US" baseline="30000" dirty="0" smtClean="0"/>
              <a:t>864</a:t>
            </a:r>
            <a:r>
              <a:rPr lang="en-US" dirty="0" smtClean="0"/>
              <a:t> </a:t>
            </a:r>
            <a:r>
              <a:rPr lang="en-US" dirty="0"/>
              <a:t>= 1 mod 1729, </a:t>
            </a:r>
            <a:r>
              <a:rPr lang="en-US" dirty="0" smtClean="0"/>
              <a:t>4</a:t>
            </a:r>
            <a:r>
              <a:rPr lang="en-US" baseline="30000" dirty="0" smtClean="0"/>
              <a:t>864</a:t>
            </a:r>
            <a:r>
              <a:rPr lang="en-US" dirty="0" smtClean="0"/>
              <a:t> </a:t>
            </a:r>
            <a:r>
              <a:rPr lang="en-US" dirty="0"/>
              <a:t>= 1 mod 1729, </a:t>
            </a:r>
            <a:r>
              <a:rPr lang="en-US" dirty="0" smtClean="0"/>
              <a:t>. . 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2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14.32 (</a:t>
            </a:r>
            <a:r>
              <a:rPr lang="en-US" dirty="0" err="1" smtClean="0"/>
              <a:t>Motwani-Raghavan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N an odd composite that is not a power of a prime and suppose that for some a in Z*</a:t>
            </a:r>
            <a:r>
              <a:rPr lang="en-US" baseline="-25000" dirty="0" smtClean="0"/>
              <a:t>N</a:t>
            </a:r>
            <a:r>
              <a:rPr lang="en-US" dirty="0" smtClean="0"/>
              <a:t>,  a</a:t>
            </a:r>
            <a:r>
              <a:rPr lang="en-US" baseline="30000" dirty="0" smtClean="0"/>
              <a:t>(N-1)/2 </a:t>
            </a:r>
            <a:r>
              <a:rPr lang="en-US" dirty="0" smtClean="0"/>
              <a:t>= -1 mod N</a:t>
            </a:r>
          </a:p>
          <a:p>
            <a:r>
              <a:rPr lang="en-US" dirty="0" smtClean="0"/>
              <a:t>Let S be the set of numbers a in Z*</a:t>
            </a:r>
            <a:r>
              <a:rPr lang="en-US" baseline="-25000" dirty="0" smtClean="0"/>
              <a:t>N</a:t>
            </a:r>
            <a:r>
              <a:rPr lang="en-US" dirty="0" smtClean="0"/>
              <a:t> where </a:t>
            </a:r>
            <a:r>
              <a:rPr lang="en-US" dirty="0"/>
              <a:t>a</a:t>
            </a:r>
            <a:r>
              <a:rPr lang="en-US" baseline="30000" dirty="0"/>
              <a:t>(N-1)/2 </a:t>
            </a:r>
            <a:r>
              <a:rPr lang="en-US" dirty="0"/>
              <a:t>= -1 mod </a:t>
            </a:r>
            <a:r>
              <a:rPr lang="en-US" dirty="0" smtClean="0"/>
              <a:t>N or       a</a:t>
            </a:r>
            <a:r>
              <a:rPr lang="en-US" baseline="30000" dirty="0" smtClean="0"/>
              <a:t>(N-1</a:t>
            </a:r>
            <a:r>
              <a:rPr lang="en-US" baseline="30000" dirty="0"/>
              <a:t>)/2 </a:t>
            </a:r>
            <a:r>
              <a:rPr lang="en-US" dirty="0"/>
              <a:t>= </a:t>
            </a:r>
            <a:r>
              <a:rPr lang="en-US" dirty="0" smtClean="0"/>
              <a:t>1 </a:t>
            </a:r>
            <a:r>
              <a:rPr lang="en-US" dirty="0"/>
              <a:t>mod </a:t>
            </a:r>
            <a:r>
              <a:rPr lang="en-US" dirty="0" smtClean="0"/>
              <a:t>N</a:t>
            </a:r>
          </a:p>
          <a:p>
            <a:endParaRPr lang="en-US" dirty="0"/>
          </a:p>
          <a:p>
            <a:r>
              <a:rPr lang="en-US" dirty="0" smtClean="0"/>
              <a:t>Then |S| &lt;= ½ |Z*</a:t>
            </a:r>
            <a:r>
              <a:rPr lang="en-US" baseline="-25000" dirty="0" smtClean="0"/>
              <a:t>N</a:t>
            </a:r>
            <a:r>
              <a:rPr lang="en-US" dirty="0" smtClean="0"/>
              <a:t>|</a:t>
            </a:r>
          </a:p>
          <a:p>
            <a:endParaRPr lang="en-US" dirty="0"/>
          </a:p>
          <a:p>
            <a:r>
              <a:rPr lang="en-US" dirty="0" smtClean="0"/>
              <a:t>Or in English:  if the Euler Test passes with a -1, then at most half the values fool the test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19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Testing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 is perfect power return Composite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a bunch of random values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r>
              <a:rPr lang="en-US" dirty="0" smtClean="0"/>
              <a:t> from [1..n-1]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GCD(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err="1" smtClean="0"/>
              <a:t>,N</a:t>
            </a:r>
            <a:r>
              <a:rPr lang="en-US" dirty="0" smtClean="0"/>
              <a:t>) return Composite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=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baseline="30000" dirty="0" smtClean="0"/>
              <a:t>(N-1)/2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!= 1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!= -1 return Composite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= 1 for all j return Composite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prime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93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Composite number could fail line 5 and fail line 6 and be called prime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Prime could be reported as composite on line 6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Double sided error with failure probability 2</a:t>
            </a:r>
            <a:r>
              <a:rPr lang="en-US" baseline="30000" dirty="0" smtClean="0"/>
              <a:t>-t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090771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Miller-Rabin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n is prime</a:t>
            </a:r>
          </a:p>
          <a:p>
            <a:r>
              <a:rPr lang="en-US" dirty="0" smtClean="0"/>
              <a:t>Given an integer a,  1 &lt; a &lt; n,   </a:t>
            </a:r>
          </a:p>
          <a:p>
            <a:pPr lvl="1"/>
            <a:r>
              <a:rPr lang="en-US" dirty="0" smtClean="0"/>
              <a:t>Miller(n, a) returns either “maybe prime” or “definitely composite”</a:t>
            </a:r>
          </a:p>
          <a:p>
            <a:pPr lvl="1"/>
            <a:r>
              <a:rPr lang="en-US" dirty="0" smtClean="0"/>
              <a:t>For n prime,  Miller(n, a) always says “maybe prime”</a:t>
            </a:r>
          </a:p>
          <a:p>
            <a:pPr lvl="1"/>
            <a:r>
              <a:rPr lang="en-US" dirty="0" smtClean="0"/>
              <a:t>For n composite,  Miller(n, a) says “maybe prime” with probability at most ¼ for a random 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By running the Miller test repeatedly, we can make it arbitrary high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34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</a:p>
          <a:p>
            <a:pPr lvl="1"/>
            <a:r>
              <a:rPr lang="en-US" dirty="0" smtClean="0"/>
              <a:t>For prime n,  a</a:t>
            </a:r>
            <a:r>
              <a:rPr lang="en-US" baseline="30000" dirty="0" smtClean="0"/>
              <a:t>(n-1) </a:t>
            </a:r>
            <a:r>
              <a:rPr lang="en-US" dirty="0" smtClean="0"/>
              <a:t>= </a:t>
            </a:r>
            <a:r>
              <a:rPr lang="en-US" dirty="0" smtClean="0"/>
              <a:t>1 </a:t>
            </a:r>
            <a:r>
              <a:rPr lang="en-US" dirty="0" smtClean="0"/>
              <a:t>(mod n) for all a</a:t>
            </a:r>
          </a:p>
          <a:p>
            <a:pPr lvl="1"/>
            <a:endParaRPr lang="en-US" dirty="0"/>
          </a:p>
          <a:p>
            <a:r>
              <a:rPr lang="en-US" dirty="0" smtClean="0"/>
              <a:t>For most composite numbers, this fails most of the time</a:t>
            </a:r>
          </a:p>
          <a:p>
            <a:endParaRPr lang="en-US" dirty="0"/>
          </a:p>
          <a:p>
            <a:r>
              <a:rPr lang="en-US" dirty="0" smtClean="0"/>
              <a:t>Unfortunately,  there are set of composite numbers (Carmichael numbers) that satisfy this</a:t>
            </a:r>
          </a:p>
          <a:p>
            <a:pPr lvl="1"/>
            <a:r>
              <a:rPr lang="en-US" dirty="0"/>
              <a:t>{561, 1105, 1729, 2465, 2821, 6601, 8911, 10585, 15841, 29341, 41041, 46657, 52633, 62745, 63973, 75361, 101101, 115921, 126217, 162401, 172081, 188461, 252601, 278545, 294409, 314821, 334153, ...}</a:t>
            </a:r>
          </a:p>
        </p:txBody>
      </p:sp>
    </p:spTree>
    <p:extLst>
      <p:ext uri="{BB962C8B-B14F-4D97-AF65-F5344CB8AC3E}">
        <p14:creationId xmlns:p14="http://schemas.microsoft.com/office/powerpoint/2010/main" val="3639320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Miller-Rabin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prime number n, the only square roots of 1 modulo n,  are 1 and -1</a:t>
            </a:r>
          </a:p>
          <a:p>
            <a:r>
              <a:rPr lang="en-US" dirty="0" smtClean="0"/>
              <a:t>For n = 2</a:t>
            </a:r>
            <a:r>
              <a:rPr lang="en-US" baseline="30000" dirty="0" smtClean="0"/>
              <a:t>s</a:t>
            </a:r>
            <a:r>
              <a:rPr lang="en-US" dirty="0" smtClean="0"/>
              <a:t>d +1, </a:t>
            </a:r>
            <a:r>
              <a:rPr lang="en-US" dirty="0" smtClean="0"/>
              <a:t> a</a:t>
            </a:r>
            <a:r>
              <a:rPr lang="en-US" baseline="30000" dirty="0" smtClean="0"/>
              <a:t>d</a:t>
            </a:r>
            <a:r>
              <a:rPr lang="en-US" dirty="0" smtClean="0"/>
              <a:t>= 1(mod n) or a</a:t>
            </a:r>
            <a:r>
              <a:rPr lang="en-US" baseline="30000" dirty="0" smtClean="0"/>
              <a:t>(2^r)d</a:t>
            </a:r>
            <a:r>
              <a:rPr lang="en-US" dirty="0" smtClean="0"/>
              <a:t> = -1 (mod n) for some 0&lt;=r&lt;s</a:t>
            </a:r>
          </a:p>
          <a:p>
            <a:endParaRPr lang="en-US" dirty="0"/>
          </a:p>
          <a:p>
            <a:r>
              <a:rPr lang="en-US" dirty="0" smtClean="0"/>
              <a:t>For a composite number at most ¼ of values a satisfy </a:t>
            </a:r>
            <a:r>
              <a:rPr lang="en-US" dirty="0" smtClean="0"/>
              <a:t>these </a:t>
            </a:r>
            <a:r>
              <a:rPr lang="en-US" dirty="0" smtClean="0"/>
              <a:t>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99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Pseudo-code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3042" y="1774479"/>
            <a:ext cx="103307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#1: n &gt; 3, an odd integer to be tested for primality</a:t>
            </a:r>
          </a:p>
          <a:p>
            <a:r>
              <a:rPr lang="en-US" dirty="0"/>
              <a:t>Input #2: k, the number of rounds of testing to perform</a:t>
            </a:r>
          </a:p>
          <a:p>
            <a:r>
              <a:rPr lang="en-US" dirty="0"/>
              <a:t>Output: “composite” if n is found to be composite, “probably prime” otherwise</a:t>
            </a:r>
          </a:p>
          <a:p>
            <a:endParaRPr lang="en-US" dirty="0"/>
          </a:p>
          <a:p>
            <a:r>
              <a:rPr lang="en-US" dirty="0"/>
              <a:t>write n as 2</a:t>
            </a:r>
            <a:r>
              <a:rPr lang="en-US" baseline="30000" dirty="0"/>
              <a:t>r</a:t>
            </a:r>
            <a:r>
              <a:rPr lang="en-US" dirty="0"/>
              <a:t>·d + 1 with d odd (by factoring out powers of 2 from n − 1)</a:t>
            </a:r>
          </a:p>
          <a:p>
            <a:r>
              <a:rPr lang="en-US" dirty="0" err="1"/>
              <a:t>WitnessLoop</a:t>
            </a:r>
            <a:r>
              <a:rPr lang="en-US" dirty="0"/>
              <a:t>: repeat k times:</a:t>
            </a:r>
          </a:p>
          <a:p>
            <a:r>
              <a:rPr lang="en-US" dirty="0"/>
              <a:t>    pick a random integer a in the range [2, n − 2]</a:t>
            </a:r>
          </a:p>
          <a:p>
            <a:r>
              <a:rPr lang="en-US" dirty="0"/>
              <a:t>    x ← a</a:t>
            </a:r>
            <a:r>
              <a:rPr lang="en-US" baseline="30000" dirty="0"/>
              <a:t>d</a:t>
            </a:r>
            <a:r>
              <a:rPr lang="en-US" dirty="0"/>
              <a:t> mod n</a:t>
            </a:r>
          </a:p>
          <a:p>
            <a:r>
              <a:rPr lang="en-US" dirty="0"/>
              <a:t>    if x = 1 or x = n − 1 then</a:t>
            </a:r>
          </a:p>
          <a:p>
            <a:r>
              <a:rPr lang="en-US" dirty="0"/>
              <a:t>        continue </a:t>
            </a:r>
            <a:r>
              <a:rPr lang="en-US" dirty="0" err="1"/>
              <a:t>WitnessLoop</a:t>
            </a:r>
            <a:endParaRPr lang="en-US" dirty="0"/>
          </a:p>
          <a:p>
            <a:r>
              <a:rPr lang="en-US" dirty="0"/>
              <a:t>    repeat r − 1 times:</a:t>
            </a:r>
          </a:p>
          <a:p>
            <a:r>
              <a:rPr lang="en-US" dirty="0"/>
              <a:t>        x ← x</a:t>
            </a:r>
            <a:r>
              <a:rPr lang="en-US" baseline="30000" dirty="0"/>
              <a:t>2</a:t>
            </a:r>
            <a:r>
              <a:rPr lang="en-US" dirty="0"/>
              <a:t> mod n</a:t>
            </a:r>
          </a:p>
          <a:p>
            <a:r>
              <a:rPr lang="en-US" dirty="0"/>
              <a:t>        if x = n − 1 then</a:t>
            </a:r>
          </a:p>
          <a:p>
            <a:r>
              <a:rPr lang="en-US" dirty="0"/>
              <a:t>            continue </a:t>
            </a:r>
            <a:r>
              <a:rPr lang="en-US" dirty="0" err="1"/>
              <a:t>WitnessLoop</a:t>
            </a:r>
            <a:endParaRPr lang="en-US" dirty="0"/>
          </a:p>
          <a:p>
            <a:r>
              <a:rPr lang="en-US" dirty="0"/>
              <a:t>    return “composite”</a:t>
            </a:r>
          </a:p>
          <a:p>
            <a:r>
              <a:rPr lang="en-US" dirty="0"/>
              <a:t>return “probably prime”</a:t>
            </a:r>
          </a:p>
        </p:txBody>
      </p:sp>
    </p:spTree>
    <p:extLst>
      <p:ext uri="{BB962C8B-B14F-4D97-AF65-F5344CB8AC3E}">
        <p14:creationId xmlns:p14="http://schemas.microsoft.com/office/powerpoint/2010/main" val="4142855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facts on Prime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0770" cy="4351338"/>
          </a:xfrm>
        </p:spPr>
        <p:txBody>
          <a:bodyPr/>
          <a:lstStyle/>
          <a:p>
            <a:r>
              <a:rPr lang="en-US" dirty="0" smtClean="0"/>
              <a:t>Miller-Rabin test is deterministic if Extended Riemann Hypothesis is true</a:t>
            </a:r>
          </a:p>
          <a:p>
            <a:r>
              <a:rPr lang="en-US" dirty="0" smtClean="0"/>
              <a:t>2002 a deterministic polynomial time test based on </a:t>
            </a:r>
            <a:r>
              <a:rPr lang="en-US" dirty="0" err="1" smtClean="0"/>
              <a:t>Cyclotomic</a:t>
            </a:r>
            <a:r>
              <a:rPr lang="en-US" dirty="0" smtClean="0"/>
              <a:t> Polynomials was discovered</a:t>
            </a:r>
          </a:p>
          <a:p>
            <a:pPr lvl="1"/>
            <a:r>
              <a:rPr lang="en-US" dirty="0" smtClean="0"/>
              <a:t>Agrawal-</a:t>
            </a:r>
            <a:r>
              <a:rPr lang="en-US" dirty="0" err="1" smtClean="0"/>
              <a:t>Kayal</a:t>
            </a:r>
            <a:r>
              <a:rPr lang="en-US" dirty="0" smtClean="0"/>
              <a:t>-</a:t>
            </a:r>
            <a:r>
              <a:rPr lang="en-US" dirty="0" err="1" smtClean="0"/>
              <a:t>Saxena</a:t>
            </a:r>
            <a:r>
              <a:rPr lang="en-US" dirty="0" smtClean="0"/>
              <a:t>, IIT Kanpur</a:t>
            </a:r>
          </a:p>
          <a:p>
            <a:pPr lvl="1"/>
            <a:r>
              <a:rPr lang="en-US" dirty="0" smtClean="0"/>
              <a:t>Not practical (termed galactic algorithm – see Wikipedia)</a:t>
            </a:r>
          </a:p>
          <a:p>
            <a:r>
              <a:rPr lang="en-US" dirty="0" smtClean="0"/>
              <a:t>Factoring is thought to be harder then primality testing</a:t>
            </a:r>
          </a:p>
          <a:p>
            <a:pPr lvl="1"/>
            <a:r>
              <a:rPr lang="en-US" dirty="0" smtClean="0"/>
              <a:t>In practice, numbers of about 100 decimal digits are factorable in a few hours on a PC</a:t>
            </a:r>
          </a:p>
          <a:p>
            <a:pPr lvl="1"/>
            <a:r>
              <a:rPr lang="en-US" dirty="0" smtClean="0"/>
              <a:t>250 decimal digit (829 bit) RSA keys have been factored (2700 CPU Years)</a:t>
            </a:r>
          </a:p>
          <a:p>
            <a:pPr lvl="1"/>
            <a:r>
              <a:rPr lang="en-US" dirty="0" smtClean="0"/>
              <a:t>Recommendation for RSA is 2048 bit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4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RSA key is a number n=pq, where p and q are prime</a:t>
            </a:r>
          </a:p>
          <a:p>
            <a:r>
              <a:rPr lang="en-US" smtClean="0"/>
              <a:t>How do you generate random primes of 300 digits?</a:t>
            </a:r>
          </a:p>
          <a:p>
            <a:r>
              <a:rPr lang="en-US" smtClean="0"/>
              <a:t>Generate random number of 300 digits and test if they are prime</a:t>
            </a:r>
          </a:p>
          <a:p>
            <a:pPr lvl="1"/>
            <a:r>
              <a:rPr lang="en-US" smtClean="0"/>
              <a:t>Of course, there are simple tricks to avoid small divisors</a:t>
            </a:r>
          </a:p>
          <a:p>
            <a:r>
              <a:rPr lang="en-US" smtClean="0"/>
              <a:t>Prime number theorem: Probability of a random number less than N is prime is about 1/log N  (Natural logarithm)</a:t>
            </a:r>
          </a:p>
          <a:p>
            <a:r>
              <a:rPr lang="en-US" smtClean="0"/>
              <a:t>For 300 digits, this is about 1 in 690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5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Miller-Rabin test demonstrated importance of randomized algorithm</a:t>
            </a:r>
          </a:p>
          <a:p>
            <a:pPr lvl="1"/>
            <a:r>
              <a:rPr lang="en-US" dirty="0" smtClean="0"/>
              <a:t>Break through result in 1980</a:t>
            </a:r>
          </a:p>
          <a:p>
            <a:r>
              <a:rPr lang="en-US" dirty="0" smtClean="0"/>
              <a:t>Depends on number theory (maybe a senior </a:t>
            </a:r>
            <a:r>
              <a:rPr lang="en-US" dirty="0" err="1" smtClean="0"/>
              <a:t>ugrad</a:t>
            </a:r>
            <a:r>
              <a:rPr lang="en-US" dirty="0" smtClean="0"/>
              <a:t> class)</a:t>
            </a:r>
          </a:p>
          <a:p>
            <a:pPr lvl="1"/>
            <a:r>
              <a:rPr lang="en-US" dirty="0" smtClean="0"/>
              <a:t>But much of the algorithm can be appreciated without the theory</a:t>
            </a:r>
          </a:p>
          <a:p>
            <a:r>
              <a:rPr lang="en-US" dirty="0" smtClean="0"/>
              <a:t>The key </a:t>
            </a:r>
            <a:r>
              <a:rPr lang="en-US" dirty="0" smtClean="0"/>
              <a:t>concept is that of a witness</a:t>
            </a:r>
          </a:p>
          <a:p>
            <a:pPr lvl="1"/>
            <a:r>
              <a:rPr lang="en-US" dirty="0" smtClean="0"/>
              <a:t>If something is true, a witness always says TRUE</a:t>
            </a:r>
          </a:p>
          <a:p>
            <a:pPr lvl="1"/>
            <a:r>
              <a:rPr lang="en-US" dirty="0" smtClean="0"/>
              <a:t>If something is false, a witness says TRUE with probability less than ½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3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70988"/>
            <a:ext cx="10515600" cy="3074256"/>
          </a:xfrm>
        </p:spPr>
        <p:txBody>
          <a:bodyPr/>
          <a:lstStyle/>
          <a:p>
            <a:r>
              <a:rPr lang="en-US" dirty="0" smtClean="0"/>
              <a:t>A number p is prime if its only proper divisors are 1 and p, and is composite otherwise</a:t>
            </a:r>
          </a:p>
          <a:p>
            <a:r>
              <a:rPr lang="en-US" dirty="0" smtClean="0"/>
              <a:t>Small primes {2, 3, 5, 7, 11, 13, 17, 19, 23, 29, 31, 37, 41, 43, 47, . . .}</a:t>
            </a:r>
          </a:p>
          <a:p>
            <a:r>
              <a:rPr lang="en-US" dirty="0" smtClean="0"/>
              <a:t>Simple primality testing algorithms</a:t>
            </a:r>
          </a:p>
          <a:p>
            <a:pPr lvl="1"/>
            <a:r>
              <a:rPr lang="en-US" dirty="0" smtClean="0"/>
              <a:t>Trial division</a:t>
            </a:r>
          </a:p>
          <a:p>
            <a:pPr lvl="1"/>
            <a:r>
              <a:rPr lang="en-US" dirty="0" smtClean="0"/>
              <a:t>Sieve of Eratosthenes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282" y="1892174"/>
            <a:ext cx="11832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 number:</a:t>
            </a:r>
          </a:p>
          <a:p>
            <a:r>
              <a:rPr lang="en-US" dirty="0"/>
              <a:t>38,448,590,786,041,766,459,732,220,363,801,744,241,896,763,259,493,887,920,989,231,800,007,262,253,532,084,767,190,284,597,690,724,762,898,279,841,570,128,623,506,757,165,008,658,334,072,162,989,430,299,242,002,399,263,948,157,607,441,618,354,889,045,484,455,604,450,713,181,265,743,757,650,808,578,235,094,058,535,442,090,523,274,067,570,229,406,671,451,796,017,542,179,880,527,768,546,296,447,905,493,082,191</a:t>
            </a:r>
            <a:endParaRPr lang="en-US" dirty="0" smtClean="0"/>
          </a:p>
          <a:p>
            <a:r>
              <a:rPr lang="en-US" dirty="0" smtClean="0"/>
              <a:t>prime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4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 testing is important: 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 public key encryption </a:t>
            </a:r>
          </a:p>
          <a:p>
            <a:pPr lvl="1"/>
            <a:r>
              <a:rPr lang="en-US" dirty="0" smtClean="0"/>
              <a:t>Relies on factoring “being hard”, N = </a:t>
            </a:r>
            <a:r>
              <a:rPr lang="en-US" dirty="0" err="1" smtClean="0"/>
              <a:t>pq</a:t>
            </a:r>
            <a:r>
              <a:rPr lang="en-US" dirty="0" smtClean="0"/>
              <a:t> where p and q are prime</a:t>
            </a:r>
          </a:p>
          <a:p>
            <a:pPr lvl="1"/>
            <a:r>
              <a:rPr lang="en-US" dirty="0" smtClean="0"/>
              <a:t>Recommendation is that N is 2048 bits with p and q roughly 1024 bits</a:t>
            </a:r>
          </a:p>
          <a:p>
            <a:pPr lvl="1"/>
            <a:r>
              <a:rPr lang="en-US" dirty="0" smtClean="0"/>
              <a:t>1024 bits is roughly 300 digits</a:t>
            </a:r>
          </a:p>
          <a:p>
            <a:pPr lvl="1"/>
            <a:endParaRPr lang="en-US" dirty="0"/>
          </a:p>
          <a:p>
            <a:r>
              <a:rPr lang="en-US" dirty="0"/>
              <a:t>Need a way to generate “random primes”</a:t>
            </a:r>
          </a:p>
          <a:p>
            <a:pPr lvl="1"/>
            <a:r>
              <a:rPr lang="en-US" dirty="0" smtClean="0"/>
              <a:t>Guess and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2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number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time based on size of input</a:t>
            </a:r>
          </a:p>
          <a:p>
            <a:r>
              <a:rPr lang="en-US" dirty="0" smtClean="0"/>
              <a:t>Input N has size Log</a:t>
            </a:r>
            <a:r>
              <a:rPr lang="en-US" baseline="-25000" dirty="0" smtClean="0"/>
              <a:t>2</a:t>
            </a:r>
            <a:r>
              <a:rPr lang="en-US" dirty="0" smtClean="0"/>
              <a:t> N</a:t>
            </a:r>
          </a:p>
          <a:p>
            <a:r>
              <a:rPr lang="en-US" dirty="0" smtClean="0"/>
              <a:t>Polynomial time corresponds to polynomial in the size of the number</a:t>
            </a:r>
          </a:p>
          <a:p>
            <a:endParaRPr lang="en-US" dirty="0"/>
          </a:p>
          <a:p>
            <a:r>
              <a:rPr lang="en-US" dirty="0" smtClean="0"/>
              <a:t>Runtime polynomial in N is exponential in the number of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7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Bignum</a:t>
            </a:r>
            <a:r>
              <a:rPr lang="en-US" dirty="0" smtClean="0"/>
              <a:t>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Arithmetic computation </a:t>
            </a:r>
            <a:r>
              <a:rPr lang="en-US" dirty="0" smtClean="0"/>
              <a:t>on large </a:t>
            </a:r>
            <a:r>
              <a:rPr lang="en-US" dirty="0" smtClean="0"/>
              <a:t>numbers </a:t>
            </a:r>
            <a:r>
              <a:rPr lang="en-US" dirty="0" smtClean="0"/>
              <a:t>– hundreds or thousands or millions </a:t>
            </a:r>
            <a:r>
              <a:rPr lang="en-US" dirty="0" smtClean="0"/>
              <a:t>of digits</a:t>
            </a:r>
          </a:p>
          <a:p>
            <a:r>
              <a:rPr lang="en-US" dirty="0" smtClean="0"/>
              <a:t>Run time expressed as a function of the number of digits</a:t>
            </a:r>
          </a:p>
          <a:p>
            <a:r>
              <a:rPr lang="en-US" dirty="0" smtClean="0"/>
              <a:t>Addition of two </a:t>
            </a:r>
            <a:r>
              <a:rPr lang="en-US" dirty="0" smtClean="0"/>
              <a:t>n-bit </a:t>
            </a:r>
            <a:r>
              <a:rPr lang="en-US" dirty="0" smtClean="0"/>
              <a:t>numbers: O(n)</a:t>
            </a:r>
          </a:p>
          <a:p>
            <a:r>
              <a:rPr lang="en-US" dirty="0" smtClean="0"/>
              <a:t>Multiplication of two n-bit numbers: O(n</a:t>
            </a:r>
            <a:r>
              <a:rPr lang="en-US" baseline="30000" dirty="0" smtClean="0"/>
              <a:t>2</a:t>
            </a:r>
            <a:r>
              <a:rPr lang="en-US" dirty="0" smtClean="0"/>
              <a:t>) or O(n</a:t>
            </a:r>
            <a:r>
              <a:rPr lang="en-US" baseline="30000" dirty="0" smtClean="0"/>
              <a:t>3/2</a:t>
            </a:r>
            <a:r>
              <a:rPr lang="en-US" dirty="0" smtClean="0"/>
              <a:t>) or                      O(n log n </a:t>
            </a:r>
            <a:r>
              <a:rPr lang="en-US" dirty="0" err="1" smtClean="0"/>
              <a:t>loglog</a:t>
            </a:r>
            <a:r>
              <a:rPr lang="en-US" dirty="0" smtClean="0"/>
              <a:t> 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Bignum</a:t>
            </a:r>
            <a:r>
              <a:rPr lang="en-US" dirty="0" smtClean="0"/>
              <a:t> arithmetic implemented by storing numbers in an array of </a:t>
            </a:r>
            <a:r>
              <a:rPr lang="en-US" dirty="0" err="1" smtClean="0"/>
              <a:t>ints</a:t>
            </a:r>
            <a:endParaRPr lang="en-US" dirty="0" smtClean="0"/>
          </a:p>
          <a:p>
            <a:pPr lvl="1"/>
            <a:r>
              <a:rPr lang="en-US" dirty="0" smtClean="0"/>
              <a:t>1024 bit number would require an array of 32 </a:t>
            </a:r>
            <a:r>
              <a:rPr lang="en-US" dirty="0" err="1" smtClean="0"/>
              <a:t>ints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39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Exponentiation:  Compute A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computation mod M</a:t>
            </a:r>
          </a:p>
          <a:p>
            <a:pPr lvl="1"/>
            <a:r>
              <a:rPr lang="en-US" dirty="0" smtClean="0"/>
              <a:t>129038105814095380935</a:t>
            </a:r>
            <a:r>
              <a:rPr lang="en-US" baseline="30000" dirty="0" smtClean="0"/>
              <a:t>8430981423091243809 </a:t>
            </a:r>
            <a:r>
              <a:rPr lang="en-US" dirty="0" smtClean="0"/>
              <a:t>MOD 10000000000000000000000</a:t>
            </a:r>
          </a:p>
          <a:p>
            <a:r>
              <a:rPr lang="en-US" dirty="0" smtClean="0"/>
              <a:t>Compute by repeated squaring</a:t>
            </a:r>
          </a:p>
          <a:p>
            <a:r>
              <a:rPr lang="en-US" dirty="0" smtClean="0"/>
              <a:t>A raised to 2</a:t>
            </a:r>
            <a:r>
              <a:rPr lang="en-US" baseline="30000" dirty="0" smtClean="0"/>
              <a:t>K </a:t>
            </a:r>
            <a:r>
              <a:rPr lang="en-US" dirty="0" smtClean="0"/>
              <a:t>can be computed in K multiplications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7931" cy="2013044"/>
          </a:xfrm>
        </p:spPr>
        <p:txBody>
          <a:bodyPr/>
          <a:lstStyle/>
          <a:p>
            <a:r>
              <a:rPr lang="en-US" dirty="0" smtClean="0"/>
              <a:t>GCD(A, B) = D,  where D is the largest number that divides both A and B</a:t>
            </a:r>
          </a:p>
          <a:p>
            <a:r>
              <a:rPr lang="en-US" dirty="0" smtClean="0"/>
              <a:t>Runs in O(n</a:t>
            </a:r>
            <a:r>
              <a:rPr lang="en-US" baseline="30000" dirty="0" smtClean="0"/>
              <a:t>2</a:t>
            </a:r>
            <a:r>
              <a:rPr lang="en-US" dirty="0" smtClean="0"/>
              <a:t>) time for n bit numbers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67485" y="3367887"/>
            <a:ext cx="2688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function </a:t>
            </a:r>
            <a:r>
              <a:rPr lang="en-US" sz="2400" dirty="0" err="1"/>
              <a:t>gcd</a:t>
            </a:r>
            <a:r>
              <a:rPr lang="en-US" sz="2400" dirty="0"/>
              <a:t>(a, b)</a:t>
            </a:r>
          </a:p>
          <a:p>
            <a:r>
              <a:rPr lang="en-US" sz="2400" dirty="0" smtClean="0"/>
              <a:t>    </a:t>
            </a:r>
            <a:r>
              <a:rPr lang="en-US" sz="2400" dirty="0"/>
              <a:t>while b ≠ 0</a:t>
            </a:r>
          </a:p>
          <a:p>
            <a:r>
              <a:rPr lang="en-US" sz="2400" dirty="0"/>
              <a:t>        t := b</a:t>
            </a:r>
          </a:p>
          <a:p>
            <a:r>
              <a:rPr lang="en-US" sz="2400" dirty="0"/>
              <a:t>        b := a mod b</a:t>
            </a:r>
          </a:p>
          <a:p>
            <a:r>
              <a:rPr lang="en-US" sz="2400" dirty="0"/>
              <a:t>        a := t</a:t>
            </a:r>
          </a:p>
          <a:p>
            <a:r>
              <a:rPr lang="en-US" sz="2400" dirty="0" smtClean="0"/>
              <a:t>    return </a:t>
            </a:r>
            <a:r>
              <a:rPr lang="en-US" sz="2400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52237" y="2832147"/>
            <a:ext cx="195438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A: 33707, B: 15207</a:t>
            </a:r>
          </a:p>
          <a:p>
            <a:r>
              <a:rPr lang="en-US" dirty="0"/>
              <a:t>A: 15207, B: 3293</a:t>
            </a:r>
          </a:p>
          <a:p>
            <a:r>
              <a:rPr lang="en-US" dirty="0"/>
              <a:t>A: 3293, B: 2035</a:t>
            </a:r>
          </a:p>
          <a:p>
            <a:r>
              <a:rPr lang="en-US" dirty="0"/>
              <a:t>A: 2035, B: 1258</a:t>
            </a:r>
          </a:p>
          <a:p>
            <a:r>
              <a:rPr lang="en-US" dirty="0"/>
              <a:t>A: 1258, B: 777</a:t>
            </a:r>
          </a:p>
          <a:p>
            <a:r>
              <a:rPr lang="en-US" dirty="0"/>
              <a:t>A: 777, B: 481</a:t>
            </a:r>
          </a:p>
          <a:p>
            <a:r>
              <a:rPr lang="en-US" dirty="0"/>
              <a:t>A: 481, B: 296</a:t>
            </a:r>
          </a:p>
          <a:p>
            <a:r>
              <a:rPr lang="en-US" dirty="0"/>
              <a:t>A: 296, B: 185</a:t>
            </a:r>
          </a:p>
          <a:p>
            <a:r>
              <a:rPr lang="en-US" dirty="0"/>
              <a:t>A: 185, B: 111</a:t>
            </a:r>
          </a:p>
          <a:p>
            <a:r>
              <a:rPr lang="en-US" dirty="0"/>
              <a:t>A: 111, B: 74</a:t>
            </a:r>
          </a:p>
          <a:p>
            <a:r>
              <a:rPr lang="en-US" dirty="0"/>
              <a:t>A: 74, B: 37</a:t>
            </a:r>
          </a:p>
          <a:p>
            <a:r>
              <a:rPr lang="en-US" dirty="0"/>
              <a:t>A: 37, B: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0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11569</TotalTime>
  <Words>1752</Words>
  <Application>Microsoft Office PowerPoint</Application>
  <PresentationFormat>Widescreen</PresentationFormat>
  <Paragraphs>205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Office Theme</vt:lpstr>
      <vt:lpstr>CSEP 521: Applied Algorithms Lecture 6  Randomized Primality Testing </vt:lpstr>
      <vt:lpstr>Announcements</vt:lpstr>
      <vt:lpstr>Primality Testing</vt:lpstr>
      <vt:lpstr>Primality testing</vt:lpstr>
      <vt:lpstr>Why prime testing is important:  cryptography</vt:lpstr>
      <vt:lpstr>Complexity of number problems</vt:lpstr>
      <vt:lpstr>Bignum computation</vt:lpstr>
      <vt:lpstr>Exponentiation:  Compute AN</vt:lpstr>
      <vt:lpstr>Greatest Common Divisor</vt:lpstr>
      <vt:lpstr>Prime testing – Idea: Modular arithmetic</vt:lpstr>
      <vt:lpstr>Modular multiplication</vt:lpstr>
      <vt:lpstr>Zero divisors for integers mod N</vt:lpstr>
      <vt:lpstr>Powers of elements</vt:lpstr>
      <vt:lpstr>PowerPoint Presentation</vt:lpstr>
      <vt:lpstr>PowerPoint Presentation</vt:lpstr>
      <vt:lpstr>PowerPoint Presentation</vt:lpstr>
      <vt:lpstr>Idea (that doesn’t quite work)</vt:lpstr>
      <vt:lpstr>Carmichael Numbers What about 561 = 3*11*17</vt:lpstr>
      <vt:lpstr>Witnesses and Certificates</vt:lpstr>
      <vt:lpstr>Euler Test</vt:lpstr>
      <vt:lpstr>Lemma 14.32 (Motwani-Raghavan)</vt:lpstr>
      <vt:lpstr>Prime Testing Algorithm</vt:lpstr>
      <vt:lpstr>What could go wrong</vt:lpstr>
      <vt:lpstr>Miller-Rabin test</vt:lpstr>
      <vt:lpstr>Fermat Test</vt:lpstr>
      <vt:lpstr>Miller-Rabin test</vt:lpstr>
      <vt:lpstr>Pseudo-code</vt:lpstr>
      <vt:lpstr>Other facts on Prime Testing</vt:lpstr>
      <vt:lpstr>RSA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165</cp:revision>
  <dcterms:created xsi:type="dcterms:W3CDTF">2020-12-29T19:18:38Z</dcterms:created>
  <dcterms:modified xsi:type="dcterms:W3CDTF">2021-01-22T00:47:19Z</dcterms:modified>
</cp:coreProperties>
</file>