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2.xml" ContentType="application/vnd.openxmlformats-officedocument.presentationml.notesSlid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notesSlides/notesSlide3.xml" ContentType="application/vnd.openxmlformats-officedocument.presentationml.notesSlide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notesSlides/notesSlide4.xml" ContentType="application/vnd.openxmlformats-officedocument.presentationml.notesSlide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notesSlides/notesSlide5.xml" ContentType="application/vnd.openxmlformats-officedocument.presentationml.notesSlide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notesSlides/notesSlide6.xml" ContentType="application/vnd.openxmlformats-officedocument.presentationml.notesSlide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notesSlides/notesSlide7.xml" ContentType="application/vnd.openxmlformats-officedocument.presentationml.notesSlide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notesSlides/notesSlide8.xml" ContentType="application/vnd.openxmlformats-officedocument.presentationml.notesSlide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notesSlides/notesSlide9.xml" ContentType="application/vnd.openxmlformats-officedocument.presentationml.notesSlide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notesSlides/notesSlide10.xml" ContentType="application/vnd.openxmlformats-officedocument.presentationml.notesSlide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notesSlides/notesSlide11.xml" ContentType="application/vnd.openxmlformats-officedocument.presentationml.notesSlide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notesSlides/notesSlide12.xml" ContentType="application/vnd.openxmlformats-officedocument.presentationml.notesSlide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notesSlides/notesSlide13.xml" ContentType="application/vnd.openxmlformats-officedocument.presentationml.notesSlide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notesSlides/notesSlide14.xml" ContentType="application/vnd.openxmlformats-officedocument.presentationml.notesSlide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notesSlides/notesSlide15.xml" ContentType="application/vnd.openxmlformats-officedocument.presentationml.notesSlide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notesSlides/notesSlide16.xml" ContentType="application/vnd.openxmlformats-officedocument.presentationml.notesSlide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6" r:id="rId2"/>
    <p:sldId id="288" r:id="rId3"/>
    <p:sldId id="289" r:id="rId4"/>
    <p:sldId id="290" r:id="rId5"/>
    <p:sldId id="291" r:id="rId6"/>
    <p:sldId id="292" r:id="rId7"/>
    <p:sldId id="293" r:id="rId8"/>
    <p:sldId id="294" r:id="rId9"/>
    <p:sldId id="295" r:id="rId10"/>
    <p:sldId id="296" r:id="rId11"/>
    <p:sldId id="297" r:id="rId12"/>
    <p:sldId id="298" r:id="rId13"/>
    <p:sldId id="299" r:id="rId14"/>
    <p:sldId id="300" r:id="rId15"/>
    <p:sldId id="301" r:id="rId16"/>
    <p:sldId id="302" r:id="rId17"/>
    <p:sldId id="303" r:id="rId18"/>
    <p:sldId id="304" r:id="rId19"/>
    <p:sldId id="305" r:id="rId20"/>
    <p:sldId id="306" r:id="rId21"/>
    <p:sldId id="308" r:id="rId22"/>
    <p:sldId id="309" r:id="rId23"/>
    <p:sldId id="310" r:id="rId24"/>
    <p:sldId id="311" r:id="rId25"/>
    <p:sldId id="312" r:id="rId26"/>
    <p:sldId id="313" r:id="rId27"/>
    <p:sldId id="314" r:id="rId28"/>
    <p:sldId id="315" r:id="rId29"/>
    <p:sldId id="316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34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763AF5-A046-4D88-9606-F96EC1924B8F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1084E0-3179-4D0D-8033-CDBC4A6241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7636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8A802C1-AE36-482F-ADE9-5FDCAB8C411B}" type="slidenum">
              <a:rPr lang="en-US" altLang="en-US" smtClean="0"/>
              <a:pPr eaLnBrk="1" hangingPunct="1"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54460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2147E8E-BCC2-4E49-99A9-FC8B587D8E0D}" type="slidenum">
              <a:rPr lang="en-US" altLang="en-US" smtClean="0"/>
              <a:pPr eaLnBrk="1" hangingPunct="1"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07010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AAA45D5-AAC9-4D9C-94CC-D60B271EFFFA}" type="slidenum">
              <a:rPr lang="en-US" altLang="en-US" smtClean="0"/>
              <a:pPr eaLnBrk="1" hangingPunct="1"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62585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3552C20-422B-485F-9BEB-06B46C6AA6F2}" type="slidenum">
              <a:rPr lang="en-US" altLang="en-US" smtClean="0"/>
              <a:pPr eaLnBrk="1" hangingPunct="1"/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896001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BFAD1B6-4A19-4DD8-877B-5297D5205D85}" type="slidenum">
              <a:rPr lang="en-US" altLang="en-US" smtClean="0"/>
              <a:pPr eaLnBrk="1" hangingPunct="1"/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168749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1A2D37E-BCC2-40A3-96C7-6BFFB3C95C9A}" type="slidenum">
              <a:rPr lang="en-US" altLang="en-US" smtClean="0"/>
              <a:pPr eaLnBrk="1" hangingPunct="1"/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681982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FD65659-B54E-48B8-BD44-3137712F46D8}" type="slidenum">
              <a:rPr lang="en-US" altLang="en-US" smtClean="0"/>
              <a:pPr eaLnBrk="1" hangingPunct="1"/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638596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B529B7E-7CEA-4D88-81B1-F54C25E441FC}" type="slidenum">
              <a:rPr lang="en-US" altLang="en-US" smtClean="0"/>
              <a:pPr eaLnBrk="1" hangingPunct="1"/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25582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79BAE28-D57D-4D01-982F-2754C4D5F007}" type="slidenum">
              <a:rPr lang="en-US" altLang="en-US" smtClean="0"/>
              <a:pPr eaLnBrk="1" hangingPunct="1"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15740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D861F7B-0F77-4626-B5E2-C53E190943C4}" type="slidenum">
              <a:rPr lang="en-US" altLang="en-US" smtClean="0"/>
              <a:pPr eaLnBrk="1" hangingPunct="1"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87444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5192200-B6BA-442F-B4A3-10454790C445}" type="slidenum">
              <a:rPr lang="en-US" altLang="en-US" smtClean="0"/>
              <a:pPr eaLnBrk="1" hangingPunct="1"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040812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34B7018-CA87-4D73-A96D-D3C8B6607433}" type="slidenum">
              <a:rPr lang="en-US" altLang="en-US" smtClean="0"/>
              <a:pPr eaLnBrk="1" hangingPunct="1"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36597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D80E0A4-8ABF-45B2-ACED-4A5044DC51D8}" type="slidenum">
              <a:rPr lang="en-US" altLang="en-US" smtClean="0"/>
              <a:pPr eaLnBrk="1" hangingPunct="1"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56252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E3E4954-2891-4428-A6C5-D0A66FDDDBAC}" type="slidenum">
              <a:rPr lang="en-US" altLang="en-US" smtClean="0"/>
              <a:pPr eaLnBrk="1" hangingPunct="1"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74542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402A040-F6AB-487F-B1AC-EF4E384440CF}" type="slidenum">
              <a:rPr lang="en-US" altLang="en-US" smtClean="0"/>
              <a:pPr eaLnBrk="1" hangingPunct="1"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32536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2147E8E-BCC2-4E49-99A9-FC8B587D8E0D}" type="slidenum">
              <a:rPr lang="en-US" altLang="en-US" smtClean="0"/>
              <a:pPr eaLnBrk="1" hangingPunct="1"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74002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B9259-B74E-4C34-AE92-1A48E35960FF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FDACB-9CFF-4D5A-8D85-1E17ABC79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269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B9259-B74E-4C34-AE92-1A48E35960FF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FDACB-9CFF-4D5A-8D85-1E17ABC79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907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B9259-B74E-4C34-AE92-1A48E35960FF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FDACB-9CFF-4D5A-8D85-1E17ABC79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0135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1/5/2009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Lecture 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047BE-78EA-4B74-ADE9-4697F380D6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065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B9259-B74E-4C34-AE92-1A48E35960FF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FDACB-9CFF-4D5A-8D85-1E17ABC79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197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B9259-B74E-4C34-AE92-1A48E35960FF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FDACB-9CFF-4D5A-8D85-1E17ABC79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441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B9259-B74E-4C34-AE92-1A48E35960FF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FDACB-9CFF-4D5A-8D85-1E17ABC79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616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B9259-B74E-4C34-AE92-1A48E35960FF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FDACB-9CFF-4D5A-8D85-1E17ABC79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006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B9259-B74E-4C34-AE92-1A48E35960FF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FDACB-9CFF-4D5A-8D85-1E17ABC79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416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B9259-B74E-4C34-AE92-1A48E35960FF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FDACB-9CFF-4D5A-8D85-1E17ABC79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179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B9259-B74E-4C34-AE92-1A48E35960FF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FDACB-9CFF-4D5A-8D85-1E17ABC79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655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B9259-B74E-4C34-AE92-1A48E35960FF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FDACB-9CFF-4D5A-8D85-1E17ABC79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010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DB9259-B74E-4C34-AE92-1A48E35960FF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9FDACB-9CFF-4D5A-8D85-1E17ABC79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996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8.xml"/><Relationship Id="rId1" Type="http://schemas.openxmlformats.org/officeDocument/2006/relationships/tags" Target="../tags/tag47.xml"/><Relationship Id="rId4" Type="http://schemas.openxmlformats.org/officeDocument/2006/relationships/notesSlide" Target="../notesSlides/notesSlide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51.xml"/><Relationship Id="rId2" Type="http://schemas.openxmlformats.org/officeDocument/2006/relationships/tags" Target="../tags/tag50.xml"/><Relationship Id="rId1" Type="http://schemas.openxmlformats.org/officeDocument/2006/relationships/tags" Target="../tags/tag49.xml"/><Relationship Id="rId5" Type="http://schemas.openxmlformats.org/officeDocument/2006/relationships/notesSlide" Target="../notesSlides/notesSlide8.xml"/><Relationship Id="rId4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tags" Target="../tags/tag59.xml"/><Relationship Id="rId13" Type="http://schemas.openxmlformats.org/officeDocument/2006/relationships/tags" Target="../tags/tag64.xml"/><Relationship Id="rId3" Type="http://schemas.openxmlformats.org/officeDocument/2006/relationships/tags" Target="../tags/tag54.xml"/><Relationship Id="rId7" Type="http://schemas.openxmlformats.org/officeDocument/2006/relationships/tags" Target="../tags/tag58.xml"/><Relationship Id="rId12" Type="http://schemas.openxmlformats.org/officeDocument/2006/relationships/tags" Target="../tags/tag63.xml"/><Relationship Id="rId17" Type="http://schemas.openxmlformats.org/officeDocument/2006/relationships/notesSlide" Target="../notesSlides/notesSlide9.xml"/><Relationship Id="rId2" Type="http://schemas.openxmlformats.org/officeDocument/2006/relationships/tags" Target="../tags/tag53.xml"/><Relationship Id="rId16" Type="http://schemas.openxmlformats.org/officeDocument/2006/relationships/slideLayout" Target="../slideLayouts/slideLayout2.xml"/><Relationship Id="rId1" Type="http://schemas.openxmlformats.org/officeDocument/2006/relationships/tags" Target="../tags/tag52.xml"/><Relationship Id="rId6" Type="http://schemas.openxmlformats.org/officeDocument/2006/relationships/tags" Target="../tags/tag57.xml"/><Relationship Id="rId11" Type="http://schemas.openxmlformats.org/officeDocument/2006/relationships/tags" Target="../tags/tag62.xml"/><Relationship Id="rId5" Type="http://schemas.openxmlformats.org/officeDocument/2006/relationships/tags" Target="../tags/tag56.xml"/><Relationship Id="rId15" Type="http://schemas.openxmlformats.org/officeDocument/2006/relationships/tags" Target="../tags/tag66.xml"/><Relationship Id="rId10" Type="http://schemas.openxmlformats.org/officeDocument/2006/relationships/tags" Target="../tags/tag61.xml"/><Relationship Id="rId4" Type="http://schemas.openxmlformats.org/officeDocument/2006/relationships/tags" Target="../tags/tag55.xml"/><Relationship Id="rId9" Type="http://schemas.openxmlformats.org/officeDocument/2006/relationships/tags" Target="../tags/tag60.xml"/><Relationship Id="rId14" Type="http://schemas.openxmlformats.org/officeDocument/2006/relationships/tags" Target="../tags/tag65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tags" Target="../tags/tag74.xml"/><Relationship Id="rId13" Type="http://schemas.openxmlformats.org/officeDocument/2006/relationships/tags" Target="../tags/tag79.xml"/><Relationship Id="rId3" Type="http://schemas.openxmlformats.org/officeDocument/2006/relationships/tags" Target="../tags/tag69.xml"/><Relationship Id="rId7" Type="http://schemas.openxmlformats.org/officeDocument/2006/relationships/tags" Target="../tags/tag73.xml"/><Relationship Id="rId12" Type="http://schemas.openxmlformats.org/officeDocument/2006/relationships/tags" Target="../tags/tag78.xml"/><Relationship Id="rId17" Type="http://schemas.openxmlformats.org/officeDocument/2006/relationships/notesSlide" Target="../notesSlides/notesSlide10.xml"/><Relationship Id="rId2" Type="http://schemas.openxmlformats.org/officeDocument/2006/relationships/tags" Target="../tags/tag68.xml"/><Relationship Id="rId16" Type="http://schemas.openxmlformats.org/officeDocument/2006/relationships/slideLayout" Target="../slideLayouts/slideLayout2.xml"/><Relationship Id="rId1" Type="http://schemas.openxmlformats.org/officeDocument/2006/relationships/tags" Target="../tags/tag67.xml"/><Relationship Id="rId6" Type="http://schemas.openxmlformats.org/officeDocument/2006/relationships/tags" Target="../tags/tag72.xml"/><Relationship Id="rId11" Type="http://schemas.openxmlformats.org/officeDocument/2006/relationships/tags" Target="../tags/tag77.xml"/><Relationship Id="rId5" Type="http://schemas.openxmlformats.org/officeDocument/2006/relationships/tags" Target="../tags/tag71.xml"/><Relationship Id="rId15" Type="http://schemas.openxmlformats.org/officeDocument/2006/relationships/tags" Target="../tags/tag81.xml"/><Relationship Id="rId10" Type="http://schemas.openxmlformats.org/officeDocument/2006/relationships/tags" Target="../tags/tag76.xml"/><Relationship Id="rId4" Type="http://schemas.openxmlformats.org/officeDocument/2006/relationships/tags" Target="../tags/tag70.xml"/><Relationship Id="rId9" Type="http://schemas.openxmlformats.org/officeDocument/2006/relationships/tags" Target="../tags/tag75.xml"/><Relationship Id="rId14" Type="http://schemas.openxmlformats.org/officeDocument/2006/relationships/tags" Target="../tags/tag8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3.xml"/><Relationship Id="rId1" Type="http://schemas.openxmlformats.org/officeDocument/2006/relationships/tags" Target="../tags/tag82.xml"/><Relationship Id="rId4" Type="http://schemas.openxmlformats.org/officeDocument/2006/relationships/notesSlide" Target="../notesSlides/notesSlide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85.xml"/><Relationship Id="rId1" Type="http://schemas.openxmlformats.org/officeDocument/2006/relationships/tags" Target="../tags/tag84.xml"/><Relationship Id="rId4" Type="http://schemas.openxmlformats.org/officeDocument/2006/relationships/notesSlide" Target="../notesSlides/notesSlide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88.xml"/><Relationship Id="rId2" Type="http://schemas.openxmlformats.org/officeDocument/2006/relationships/tags" Target="../tags/tag87.xml"/><Relationship Id="rId1" Type="http://schemas.openxmlformats.org/officeDocument/2006/relationships/tags" Target="../tags/tag86.xml"/><Relationship Id="rId5" Type="http://schemas.openxmlformats.org/officeDocument/2006/relationships/notesSlide" Target="../notesSlides/notesSlide13.xml"/><Relationship Id="rId4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tags" Target="../tags/tag96.xml"/><Relationship Id="rId13" Type="http://schemas.openxmlformats.org/officeDocument/2006/relationships/notesSlide" Target="../notesSlides/notesSlide14.xml"/><Relationship Id="rId3" Type="http://schemas.openxmlformats.org/officeDocument/2006/relationships/tags" Target="../tags/tag91.xml"/><Relationship Id="rId7" Type="http://schemas.openxmlformats.org/officeDocument/2006/relationships/tags" Target="../tags/tag95.xml"/><Relationship Id="rId12" Type="http://schemas.openxmlformats.org/officeDocument/2006/relationships/slideLayout" Target="../slideLayouts/slideLayout2.xml"/><Relationship Id="rId2" Type="http://schemas.openxmlformats.org/officeDocument/2006/relationships/tags" Target="../tags/tag90.xml"/><Relationship Id="rId1" Type="http://schemas.openxmlformats.org/officeDocument/2006/relationships/tags" Target="../tags/tag89.xml"/><Relationship Id="rId6" Type="http://schemas.openxmlformats.org/officeDocument/2006/relationships/tags" Target="../tags/tag94.xml"/><Relationship Id="rId11" Type="http://schemas.openxmlformats.org/officeDocument/2006/relationships/tags" Target="../tags/tag99.xml"/><Relationship Id="rId5" Type="http://schemas.openxmlformats.org/officeDocument/2006/relationships/tags" Target="../tags/tag93.xml"/><Relationship Id="rId10" Type="http://schemas.openxmlformats.org/officeDocument/2006/relationships/tags" Target="../tags/tag98.xml"/><Relationship Id="rId4" Type="http://schemas.openxmlformats.org/officeDocument/2006/relationships/tags" Target="../tags/tag92.xml"/><Relationship Id="rId9" Type="http://schemas.openxmlformats.org/officeDocument/2006/relationships/tags" Target="../tags/tag9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1.xml"/><Relationship Id="rId1" Type="http://schemas.openxmlformats.org/officeDocument/2006/relationships/tags" Target="../tags/tag100.xml"/><Relationship Id="rId4" Type="http://schemas.openxmlformats.org/officeDocument/2006/relationships/notesSlide" Target="../notesSlides/notesSlide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3.xml"/><Relationship Id="rId1" Type="http://schemas.openxmlformats.org/officeDocument/2006/relationships/tags" Target="../tags/tag102.xml"/><Relationship Id="rId4" Type="http://schemas.openxmlformats.org/officeDocument/2006/relationships/notesSlide" Target="../notesSlides/notesSlide16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tags" Target="../tags/tag111.xml"/><Relationship Id="rId13" Type="http://schemas.openxmlformats.org/officeDocument/2006/relationships/tags" Target="../tags/tag116.xml"/><Relationship Id="rId18" Type="http://schemas.openxmlformats.org/officeDocument/2006/relationships/tags" Target="../tags/tag121.xml"/><Relationship Id="rId3" Type="http://schemas.openxmlformats.org/officeDocument/2006/relationships/tags" Target="../tags/tag106.xml"/><Relationship Id="rId7" Type="http://schemas.openxmlformats.org/officeDocument/2006/relationships/tags" Target="../tags/tag110.xml"/><Relationship Id="rId12" Type="http://schemas.openxmlformats.org/officeDocument/2006/relationships/tags" Target="../tags/tag115.xml"/><Relationship Id="rId17" Type="http://schemas.openxmlformats.org/officeDocument/2006/relationships/tags" Target="../tags/tag120.xml"/><Relationship Id="rId2" Type="http://schemas.openxmlformats.org/officeDocument/2006/relationships/tags" Target="../tags/tag105.xml"/><Relationship Id="rId16" Type="http://schemas.openxmlformats.org/officeDocument/2006/relationships/tags" Target="../tags/tag119.xml"/><Relationship Id="rId20" Type="http://schemas.openxmlformats.org/officeDocument/2006/relationships/slideLayout" Target="../slideLayouts/slideLayout12.xml"/><Relationship Id="rId1" Type="http://schemas.openxmlformats.org/officeDocument/2006/relationships/tags" Target="../tags/tag104.xml"/><Relationship Id="rId6" Type="http://schemas.openxmlformats.org/officeDocument/2006/relationships/tags" Target="../tags/tag109.xml"/><Relationship Id="rId11" Type="http://schemas.openxmlformats.org/officeDocument/2006/relationships/tags" Target="../tags/tag114.xml"/><Relationship Id="rId5" Type="http://schemas.openxmlformats.org/officeDocument/2006/relationships/tags" Target="../tags/tag108.xml"/><Relationship Id="rId15" Type="http://schemas.openxmlformats.org/officeDocument/2006/relationships/tags" Target="../tags/tag118.xml"/><Relationship Id="rId10" Type="http://schemas.openxmlformats.org/officeDocument/2006/relationships/tags" Target="../tags/tag113.xml"/><Relationship Id="rId19" Type="http://schemas.openxmlformats.org/officeDocument/2006/relationships/tags" Target="../tags/tag122.xml"/><Relationship Id="rId4" Type="http://schemas.openxmlformats.org/officeDocument/2006/relationships/tags" Target="../tags/tag107.xml"/><Relationship Id="rId9" Type="http://schemas.openxmlformats.org/officeDocument/2006/relationships/tags" Target="../tags/tag112.xml"/><Relationship Id="rId14" Type="http://schemas.openxmlformats.org/officeDocument/2006/relationships/tags" Target="../tags/tag11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24.xml"/><Relationship Id="rId1" Type="http://schemas.openxmlformats.org/officeDocument/2006/relationships/tags" Target="../tags/tag12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tags" Target="../tags/tag127.xml"/><Relationship Id="rId2" Type="http://schemas.openxmlformats.org/officeDocument/2006/relationships/tags" Target="../tags/tag126.xml"/><Relationship Id="rId1" Type="http://schemas.openxmlformats.org/officeDocument/2006/relationships/tags" Target="../tags/tag125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2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11.xml"/><Relationship Id="rId3" Type="http://schemas.openxmlformats.org/officeDocument/2006/relationships/tags" Target="../tags/tag6.xml"/><Relationship Id="rId7" Type="http://schemas.openxmlformats.org/officeDocument/2006/relationships/tags" Target="../tags/tag10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6" Type="http://schemas.openxmlformats.org/officeDocument/2006/relationships/tags" Target="../tags/tag9.xml"/><Relationship Id="rId11" Type="http://schemas.openxmlformats.org/officeDocument/2006/relationships/notesSlide" Target="../notesSlides/notesSlide2.xml"/><Relationship Id="rId5" Type="http://schemas.openxmlformats.org/officeDocument/2006/relationships/tags" Target="../tags/tag8.xml"/><Relationship Id="rId10" Type="http://schemas.openxmlformats.org/officeDocument/2006/relationships/slideLayout" Target="../slideLayouts/slideLayout2.xml"/><Relationship Id="rId4" Type="http://schemas.openxmlformats.org/officeDocument/2006/relationships/tags" Target="../tags/tag7.xml"/><Relationship Id="rId9" Type="http://schemas.openxmlformats.org/officeDocument/2006/relationships/tags" Target="../tags/tag1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20.xml"/><Relationship Id="rId3" Type="http://schemas.openxmlformats.org/officeDocument/2006/relationships/tags" Target="../tags/tag15.xml"/><Relationship Id="rId7" Type="http://schemas.openxmlformats.org/officeDocument/2006/relationships/tags" Target="../tags/tag19.xml"/><Relationship Id="rId12" Type="http://schemas.openxmlformats.org/officeDocument/2006/relationships/notesSlide" Target="../notesSlides/notesSlide3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6" Type="http://schemas.openxmlformats.org/officeDocument/2006/relationships/tags" Target="../tags/tag18.xml"/><Relationship Id="rId11" Type="http://schemas.openxmlformats.org/officeDocument/2006/relationships/slideLayout" Target="../slideLayouts/slideLayout4.xml"/><Relationship Id="rId5" Type="http://schemas.openxmlformats.org/officeDocument/2006/relationships/tags" Target="../tags/tag17.xml"/><Relationship Id="rId10" Type="http://schemas.openxmlformats.org/officeDocument/2006/relationships/tags" Target="../tags/tag22.xml"/><Relationship Id="rId4" Type="http://schemas.openxmlformats.org/officeDocument/2006/relationships/tags" Target="../tags/tag16.xml"/><Relationship Id="rId9" Type="http://schemas.openxmlformats.org/officeDocument/2006/relationships/tags" Target="../tags/tag2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30.xml"/><Relationship Id="rId3" Type="http://schemas.openxmlformats.org/officeDocument/2006/relationships/tags" Target="../tags/tag25.xml"/><Relationship Id="rId7" Type="http://schemas.openxmlformats.org/officeDocument/2006/relationships/tags" Target="../tags/tag29.xml"/><Relationship Id="rId12" Type="http://schemas.openxmlformats.org/officeDocument/2006/relationships/notesSlide" Target="../notesSlides/notesSlide4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6" Type="http://schemas.openxmlformats.org/officeDocument/2006/relationships/tags" Target="../tags/tag28.xml"/><Relationship Id="rId11" Type="http://schemas.openxmlformats.org/officeDocument/2006/relationships/slideLayout" Target="../slideLayouts/slideLayout12.xml"/><Relationship Id="rId5" Type="http://schemas.openxmlformats.org/officeDocument/2006/relationships/tags" Target="../tags/tag27.xml"/><Relationship Id="rId10" Type="http://schemas.openxmlformats.org/officeDocument/2006/relationships/tags" Target="../tags/tag32.xml"/><Relationship Id="rId4" Type="http://schemas.openxmlformats.org/officeDocument/2006/relationships/tags" Target="../tags/tag26.xml"/><Relationship Id="rId9" Type="http://schemas.openxmlformats.org/officeDocument/2006/relationships/tags" Target="../tags/tag3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40.xml"/><Relationship Id="rId3" Type="http://schemas.openxmlformats.org/officeDocument/2006/relationships/tags" Target="../tags/tag35.xml"/><Relationship Id="rId7" Type="http://schemas.openxmlformats.org/officeDocument/2006/relationships/tags" Target="../tags/tag39.xml"/><Relationship Id="rId12" Type="http://schemas.openxmlformats.org/officeDocument/2006/relationships/notesSlide" Target="../notesSlides/notesSlide5.xml"/><Relationship Id="rId2" Type="http://schemas.openxmlformats.org/officeDocument/2006/relationships/tags" Target="../tags/tag34.xml"/><Relationship Id="rId1" Type="http://schemas.openxmlformats.org/officeDocument/2006/relationships/tags" Target="../tags/tag33.xml"/><Relationship Id="rId6" Type="http://schemas.openxmlformats.org/officeDocument/2006/relationships/tags" Target="../tags/tag38.xml"/><Relationship Id="rId11" Type="http://schemas.openxmlformats.org/officeDocument/2006/relationships/slideLayout" Target="../slideLayouts/slideLayout4.xml"/><Relationship Id="rId5" Type="http://schemas.openxmlformats.org/officeDocument/2006/relationships/tags" Target="../tags/tag37.xml"/><Relationship Id="rId10" Type="http://schemas.openxmlformats.org/officeDocument/2006/relationships/tags" Target="../tags/tag42.xml"/><Relationship Id="rId4" Type="http://schemas.openxmlformats.org/officeDocument/2006/relationships/tags" Target="../tags/tag36.xml"/><Relationship Id="rId9" Type="http://schemas.openxmlformats.org/officeDocument/2006/relationships/tags" Target="../tags/tag4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45.xml"/><Relationship Id="rId2" Type="http://schemas.openxmlformats.org/officeDocument/2006/relationships/tags" Target="../tags/tag44.xml"/><Relationship Id="rId1" Type="http://schemas.openxmlformats.org/officeDocument/2006/relationships/tags" Target="../tags/tag43.xml"/><Relationship Id="rId6" Type="http://schemas.openxmlformats.org/officeDocument/2006/relationships/notesSlide" Target="../notesSlides/notesSlide6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4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10390360" cy="2387600"/>
          </a:xfrm>
        </p:spPr>
        <p:txBody>
          <a:bodyPr>
            <a:normAutofit/>
          </a:bodyPr>
          <a:lstStyle/>
          <a:p>
            <a:r>
              <a:rPr lang="en-US" dirty="0" smtClean="0"/>
              <a:t>CSEP 521: Applied Algorithms</a:t>
            </a:r>
            <a:br>
              <a:rPr lang="en-US" dirty="0" smtClean="0"/>
            </a:br>
            <a:r>
              <a:rPr lang="en-US" dirty="0" smtClean="0"/>
              <a:t>Lecture 5  Average Case Analysis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Richard Anderson</a:t>
            </a:r>
          </a:p>
          <a:p>
            <a:r>
              <a:rPr lang="en-US" dirty="0" smtClean="0"/>
              <a:t>January 19,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82900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Idea for an Algorithm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dirty="0"/>
              <a:t>m proposes to w</a:t>
            </a:r>
          </a:p>
          <a:p>
            <a:pPr lvl="1" eaLnBrk="1" hangingPunct="1">
              <a:buFontTx/>
              <a:buNone/>
              <a:defRPr/>
            </a:pPr>
            <a:r>
              <a:rPr lang="en-US" dirty="0"/>
              <a:t>If w is unmatched, w accepts</a:t>
            </a:r>
          </a:p>
          <a:p>
            <a:pPr lvl="1" eaLnBrk="1" hangingPunct="1">
              <a:buFontTx/>
              <a:buNone/>
              <a:defRPr/>
            </a:pPr>
            <a:r>
              <a:rPr lang="en-US" dirty="0"/>
              <a:t>If w is matched to m</a:t>
            </a:r>
            <a:r>
              <a:rPr lang="en-US" baseline="-25000" dirty="0"/>
              <a:t>2</a:t>
            </a:r>
          </a:p>
          <a:p>
            <a:pPr lvl="2" eaLnBrk="1" hangingPunct="1">
              <a:buFontTx/>
              <a:buNone/>
              <a:defRPr/>
            </a:pPr>
            <a:r>
              <a:rPr lang="en-US" dirty="0"/>
              <a:t>If w prefers m to m</a:t>
            </a:r>
            <a:r>
              <a:rPr lang="en-US" baseline="-25000" dirty="0"/>
              <a:t>2</a:t>
            </a:r>
            <a:r>
              <a:rPr lang="en-US" dirty="0"/>
              <a:t>	w accepts m, dumping m</a:t>
            </a:r>
            <a:r>
              <a:rPr lang="en-US" baseline="-25000" dirty="0"/>
              <a:t>2</a:t>
            </a:r>
          </a:p>
          <a:p>
            <a:pPr lvl="2" eaLnBrk="1" hangingPunct="1">
              <a:buFontTx/>
              <a:buNone/>
              <a:defRPr/>
            </a:pPr>
            <a:r>
              <a:rPr lang="en-US" dirty="0"/>
              <a:t>If w prefers m</a:t>
            </a:r>
            <a:r>
              <a:rPr lang="en-US" baseline="-25000" dirty="0"/>
              <a:t>2</a:t>
            </a:r>
            <a:r>
              <a:rPr lang="en-US" dirty="0"/>
              <a:t> to m, w rejects m</a:t>
            </a:r>
          </a:p>
          <a:p>
            <a:pPr indent="0">
              <a:buNone/>
              <a:defRPr/>
            </a:pPr>
            <a:endParaRPr lang="en-US" dirty="0"/>
          </a:p>
          <a:p>
            <a:pPr marL="0" indent="0">
              <a:buNone/>
              <a:defRPr/>
            </a:pPr>
            <a:r>
              <a:rPr lang="en-US" dirty="0"/>
              <a:t>Unmatched m proposes to the highest w on its preference list </a:t>
            </a:r>
            <a:r>
              <a:rPr lang="en-US" dirty="0">
                <a:solidFill>
                  <a:srgbClr val="FF0000"/>
                </a:solidFill>
              </a:rPr>
              <a:t>that it has not already proposed to</a:t>
            </a:r>
          </a:p>
          <a:p>
            <a:pPr lvl="2" eaLnBrk="1" hangingPunct="1">
              <a:buFontTx/>
              <a:buNone/>
              <a:defRPr/>
            </a:pPr>
            <a:endParaRPr lang="en-US" baseline="-25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3840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1981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/>
              <a:t>Algorithm</a:t>
            </a:r>
          </a:p>
        </p:txBody>
      </p:sp>
      <p:sp>
        <p:nvSpPr>
          <p:cNvPr id="16387" name="Text Box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286000" y="1676401"/>
            <a:ext cx="7696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16388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438400" y="1676400"/>
            <a:ext cx="7604198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/>
              <a:t>Initially all m in M and w in W are free</a:t>
            </a:r>
          </a:p>
          <a:p>
            <a:pPr eaLnBrk="1" hangingPunct="1"/>
            <a:r>
              <a:rPr lang="en-US" altLang="en-US" sz="2400"/>
              <a:t>While there is a free m</a:t>
            </a:r>
          </a:p>
          <a:p>
            <a:pPr eaLnBrk="1" hangingPunct="1"/>
            <a:r>
              <a:rPr lang="en-US" altLang="en-US" sz="2400"/>
              <a:t>	w highest on m’s list that m has not proposed to</a:t>
            </a:r>
          </a:p>
          <a:p>
            <a:pPr eaLnBrk="1" hangingPunct="1"/>
            <a:r>
              <a:rPr lang="en-US" altLang="en-US" sz="2400"/>
              <a:t>	if w is free, then match (m, w)</a:t>
            </a:r>
          </a:p>
          <a:p>
            <a:pPr eaLnBrk="1" hangingPunct="1"/>
            <a:r>
              <a:rPr lang="en-US" altLang="en-US" sz="2400"/>
              <a:t>	else </a:t>
            </a:r>
          </a:p>
          <a:p>
            <a:pPr eaLnBrk="1" hangingPunct="1"/>
            <a:r>
              <a:rPr lang="en-US" altLang="en-US" sz="2400"/>
              <a:t>                     suppose (m</a:t>
            </a:r>
            <a:r>
              <a:rPr lang="en-US" altLang="en-US" sz="2400" baseline="-25000"/>
              <a:t>2</a:t>
            </a:r>
            <a:r>
              <a:rPr lang="en-US" altLang="en-US" sz="2400"/>
              <a:t>, w) is matched</a:t>
            </a:r>
          </a:p>
          <a:p>
            <a:pPr eaLnBrk="1" hangingPunct="1"/>
            <a:r>
              <a:rPr lang="en-US" altLang="en-US" sz="2400"/>
              <a:t>		if w prefers m to m</a:t>
            </a:r>
            <a:r>
              <a:rPr lang="en-US" altLang="en-US" sz="2400" baseline="-25000"/>
              <a:t>2</a:t>
            </a:r>
          </a:p>
          <a:p>
            <a:pPr eaLnBrk="1" hangingPunct="1"/>
            <a:r>
              <a:rPr lang="en-US" altLang="en-US" sz="2400"/>
              <a:t>			unmatch (m</a:t>
            </a:r>
            <a:r>
              <a:rPr lang="en-US" altLang="en-US" sz="2400" baseline="-25000"/>
              <a:t>2</a:t>
            </a:r>
            <a:r>
              <a:rPr lang="en-US" altLang="en-US" sz="2400"/>
              <a:t>, w)</a:t>
            </a:r>
          </a:p>
          <a:p>
            <a:pPr eaLnBrk="1" hangingPunct="1"/>
            <a:r>
              <a:rPr lang="en-US" altLang="en-US" sz="2400"/>
              <a:t>			match (m, w)</a:t>
            </a:r>
          </a:p>
        </p:txBody>
      </p:sp>
    </p:spTree>
    <p:extLst>
      <p:ext uri="{BB962C8B-B14F-4D97-AF65-F5344CB8AC3E}">
        <p14:creationId xmlns:p14="http://schemas.microsoft.com/office/powerpoint/2010/main" val="6222512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Example</a:t>
            </a:r>
          </a:p>
        </p:txBody>
      </p:sp>
      <p:sp>
        <p:nvSpPr>
          <p:cNvPr id="17411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438400" y="1744663"/>
            <a:ext cx="2743200" cy="433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m</a:t>
            </a:r>
            <a:r>
              <a:rPr lang="en-US" altLang="en-US" sz="2400" baseline="-25000"/>
              <a:t>1</a:t>
            </a:r>
            <a:r>
              <a:rPr lang="en-US" altLang="en-US" sz="2400"/>
              <a:t>: w</a:t>
            </a:r>
            <a:r>
              <a:rPr lang="en-US" altLang="en-US" sz="2400" baseline="-25000"/>
              <a:t>1</a:t>
            </a:r>
            <a:r>
              <a:rPr lang="en-US" altLang="en-US" sz="2400"/>
              <a:t> w</a:t>
            </a:r>
            <a:r>
              <a:rPr lang="en-US" altLang="en-US" sz="2400" baseline="-25000"/>
              <a:t>2</a:t>
            </a:r>
            <a:r>
              <a:rPr lang="en-US" altLang="en-US" sz="2400"/>
              <a:t> w</a:t>
            </a:r>
            <a:r>
              <a:rPr lang="en-US" altLang="en-US" sz="2400" baseline="-25000"/>
              <a:t>3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m</a:t>
            </a:r>
            <a:r>
              <a:rPr lang="en-US" altLang="en-US" sz="2400" baseline="-25000"/>
              <a:t>2</a:t>
            </a:r>
            <a:r>
              <a:rPr lang="en-US" altLang="en-US" sz="2400"/>
              <a:t>: w</a:t>
            </a:r>
            <a:r>
              <a:rPr lang="en-US" altLang="en-US" sz="2400" baseline="-25000"/>
              <a:t>1</a:t>
            </a:r>
            <a:r>
              <a:rPr lang="en-US" altLang="en-US" sz="2400"/>
              <a:t> w</a:t>
            </a:r>
            <a:r>
              <a:rPr lang="en-US" altLang="en-US" sz="2400" baseline="-25000"/>
              <a:t>3</a:t>
            </a:r>
            <a:r>
              <a:rPr lang="en-US" altLang="en-US" sz="2400"/>
              <a:t> w</a:t>
            </a:r>
            <a:r>
              <a:rPr lang="en-US" altLang="en-US" sz="2400" baseline="-25000"/>
              <a:t>2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m</a:t>
            </a:r>
            <a:r>
              <a:rPr lang="en-US" altLang="en-US" sz="2400" baseline="-25000"/>
              <a:t>3</a:t>
            </a:r>
            <a:r>
              <a:rPr lang="en-US" altLang="en-US" sz="2400"/>
              <a:t>: w</a:t>
            </a:r>
            <a:r>
              <a:rPr lang="en-US" altLang="en-US" sz="2400" baseline="-25000"/>
              <a:t>1</a:t>
            </a:r>
            <a:r>
              <a:rPr lang="en-US" altLang="en-US" sz="2400"/>
              <a:t> w</a:t>
            </a:r>
            <a:r>
              <a:rPr lang="en-US" altLang="en-US" sz="2400" baseline="-25000"/>
              <a:t>2</a:t>
            </a:r>
            <a:r>
              <a:rPr lang="en-US" altLang="en-US" sz="2400"/>
              <a:t> w</a:t>
            </a:r>
            <a:r>
              <a:rPr lang="en-US" altLang="en-US" sz="2400" baseline="-25000"/>
              <a:t>3</a:t>
            </a:r>
          </a:p>
          <a:p>
            <a:pPr eaLnBrk="1" hangingPunct="1">
              <a:spcBef>
                <a:spcPct val="50000"/>
              </a:spcBef>
            </a:pPr>
            <a:endParaRPr lang="en-US" altLang="en-US" sz="2400"/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w</a:t>
            </a:r>
            <a:r>
              <a:rPr lang="en-US" altLang="en-US" sz="2400" baseline="-25000"/>
              <a:t>1</a:t>
            </a:r>
            <a:r>
              <a:rPr lang="en-US" altLang="en-US" sz="2400"/>
              <a:t>: m</a:t>
            </a:r>
            <a:r>
              <a:rPr lang="en-US" altLang="en-US" sz="2400" baseline="-25000"/>
              <a:t>2</a:t>
            </a:r>
            <a:r>
              <a:rPr lang="en-US" altLang="en-US" sz="2400"/>
              <a:t> m</a:t>
            </a:r>
            <a:r>
              <a:rPr lang="en-US" altLang="en-US" sz="2400" baseline="-25000"/>
              <a:t>3</a:t>
            </a:r>
            <a:r>
              <a:rPr lang="en-US" altLang="en-US" sz="2400"/>
              <a:t> m</a:t>
            </a:r>
            <a:r>
              <a:rPr lang="en-US" altLang="en-US" sz="2400" baseline="-25000"/>
              <a:t>1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w</a:t>
            </a:r>
            <a:r>
              <a:rPr lang="en-US" altLang="en-US" sz="2400" baseline="-25000"/>
              <a:t>2</a:t>
            </a:r>
            <a:r>
              <a:rPr lang="en-US" altLang="en-US" sz="2400"/>
              <a:t>: m</a:t>
            </a:r>
            <a:r>
              <a:rPr lang="en-US" altLang="en-US" sz="2400" baseline="-25000"/>
              <a:t>3</a:t>
            </a:r>
            <a:r>
              <a:rPr lang="en-US" altLang="en-US" sz="2400"/>
              <a:t> m</a:t>
            </a:r>
            <a:r>
              <a:rPr lang="en-US" altLang="en-US" sz="2400" baseline="-25000"/>
              <a:t>1</a:t>
            </a:r>
            <a:r>
              <a:rPr lang="en-US" altLang="en-US" sz="2400"/>
              <a:t> m</a:t>
            </a:r>
            <a:r>
              <a:rPr lang="en-US" altLang="en-US" sz="2400" baseline="-25000"/>
              <a:t>2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w</a:t>
            </a:r>
            <a:r>
              <a:rPr lang="en-US" altLang="en-US" sz="2400" baseline="-25000"/>
              <a:t>3</a:t>
            </a:r>
            <a:r>
              <a:rPr lang="en-US" altLang="en-US" sz="2400"/>
              <a:t>: m</a:t>
            </a:r>
            <a:r>
              <a:rPr lang="en-US" altLang="en-US" sz="2400" baseline="-25000"/>
              <a:t>3</a:t>
            </a:r>
            <a:r>
              <a:rPr lang="en-US" altLang="en-US" sz="2400"/>
              <a:t> m</a:t>
            </a:r>
            <a:r>
              <a:rPr lang="en-US" altLang="en-US" sz="2400" baseline="-25000"/>
              <a:t>1</a:t>
            </a:r>
            <a:r>
              <a:rPr lang="en-US" altLang="en-US" sz="2400"/>
              <a:t> m</a:t>
            </a:r>
            <a:r>
              <a:rPr lang="en-US" altLang="en-US" sz="2400" baseline="-25000"/>
              <a:t>2</a:t>
            </a:r>
          </a:p>
          <a:p>
            <a:pPr eaLnBrk="1" hangingPunct="1">
              <a:spcBef>
                <a:spcPct val="50000"/>
              </a:spcBef>
            </a:pPr>
            <a:endParaRPr lang="en-US" altLang="en-US" sz="2400"/>
          </a:p>
        </p:txBody>
      </p:sp>
      <p:sp>
        <p:nvSpPr>
          <p:cNvPr id="17412" name="Oval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934200" y="1905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13" name="Oval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8686800" y="3657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14" name="Oval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934200" y="3657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15" name="Oval 8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8686800" y="1905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16" name="Text Box 9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400800" y="1676401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m</a:t>
            </a:r>
            <a:r>
              <a:rPr lang="en-US" altLang="en-US" sz="2800" baseline="-25000"/>
              <a:t>1</a:t>
            </a:r>
          </a:p>
        </p:txBody>
      </p:sp>
      <p:sp>
        <p:nvSpPr>
          <p:cNvPr id="17417" name="Text Box 10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324600" y="3429001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m</a:t>
            </a:r>
            <a:r>
              <a:rPr lang="en-US" altLang="en-US" sz="2800" baseline="-25000"/>
              <a:t>2</a:t>
            </a:r>
          </a:p>
        </p:txBody>
      </p:sp>
      <p:sp>
        <p:nvSpPr>
          <p:cNvPr id="17418" name="Text Box 1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8915400" y="3429001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w</a:t>
            </a:r>
            <a:r>
              <a:rPr lang="en-US" altLang="en-US" sz="2800" baseline="-25000"/>
              <a:t>2</a:t>
            </a:r>
          </a:p>
        </p:txBody>
      </p:sp>
      <p:sp>
        <p:nvSpPr>
          <p:cNvPr id="17419" name="Text Box 12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8839200" y="1676401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w</a:t>
            </a:r>
            <a:r>
              <a:rPr lang="en-US" altLang="en-US" sz="2800" baseline="-25000"/>
              <a:t>1</a:t>
            </a:r>
          </a:p>
        </p:txBody>
      </p:sp>
      <p:sp>
        <p:nvSpPr>
          <p:cNvPr id="17420" name="Oval 1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8686800" y="5410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21" name="Oval 14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934200" y="5410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22" name="Text Box 15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6324600" y="5181601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m</a:t>
            </a:r>
            <a:r>
              <a:rPr lang="en-US" altLang="en-US" sz="2800" baseline="-25000"/>
              <a:t>3</a:t>
            </a:r>
          </a:p>
        </p:txBody>
      </p:sp>
      <p:sp>
        <p:nvSpPr>
          <p:cNvPr id="17423" name="Text Box 16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8915400" y="5181601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w</a:t>
            </a:r>
            <a:r>
              <a:rPr lang="en-US" altLang="en-US" sz="2800" baseline="-25000"/>
              <a:t>3</a:t>
            </a:r>
          </a:p>
        </p:txBody>
      </p:sp>
      <p:sp>
        <p:nvSpPr>
          <p:cNvPr id="17424" name="TextBox 16" hidden="1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1752601" y="6248401"/>
            <a:ext cx="4213225" cy="461963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/>
              <a:t>Order: m</a:t>
            </a:r>
            <a:r>
              <a:rPr lang="en-US" altLang="en-US" sz="2400" baseline="-25000"/>
              <a:t>1</a:t>
            </a:r>
            <a:r>
              <a:rPr lang="en-US" altLang="en-US" sz="2400"/>
              <a:t>, m</a:t>
            </a:r>
            <a:r>
              <a:rPr lang="en-US" altLang="en-US" sz="2400" baseline="-25000"/>
              <a:t>2</a:t>
            </a:r>
            <a:r>
              <a:rPr lang="en-US" altLang="en-US" sz="2400"/>
              <a:t>, m</a:t>
            </a:r>
            <a:r>
              <a:rPr lang="en-US" altLang="en-US" sz="2400" baseline="-25000"/>
              <a:t>3</a:t>
            </a:r>
            <a:r>
              <a:rPr lang="en-US" altLang="en-US" sz="2400"/>
              <a:t>, m</a:t>
            </a:r>
            <a:r>
              <a:rPr lang="en-US" altLang="en-US" sz="2400" baseline="-25000"/>
              <a:t>1</a:t>
            </a:r>
            <a:r>
              <a:rPr lang="en-US" altLang="en-US" sz="2400"/>
              <a:t>, m</a:t>
            </a:r>
            <a:r>
              <a:rPr lang="en-US" altLang="en-US" sz="2400" baseline="-25000"/>
              <a:t>3</a:t>
            </a:r>
            <a:r>
              <a:rPr lang="en-US" altLang="en-US" sz="2400"/>
              <a:t>, m</a:t>
            </a:r>
            <a:r>
              <a:rPr lang="en-US" altLang="en-US" sz="2400" baseline="-2500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651980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Cleaned up example</a:t>
            </a:r>
            <a:endParaRPr lang="en-US" altLang="en-US" dirty="0"/>
          </a:p>
        </p:txBody>
      </p:sp>
      <p:sp>
        <p:nvSpPr>
          <p:cNvPr id="17411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438400" y="1744663"/>
            <a:ext cx="2743200" cy="433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m</a:t>
            </a:r>
            <a:r>
              <a:rPr lang="en-US" altLang="en-US" sz="2400" baseline="-25000" dirty="0"/>
              <a:t>1</a:t>
            </a:r>
            <a:r>
              <a:rPr lang="en-US" altLang="en-US" sz="2400" dirty="0"/>
              <a:t>: w</a:t>
            </a:r>
            <a:r>
              <a:rPr lang="en-US" altLang="en-US" sz="2400" baseline="-25000" dirty="0"/>
              <a:t>1</a:t>
            </a:r>
            <a:r>
              <a:rPr lang="en-US" altLang="en-US" sz="2400" dirty="0"/>
              <a:t> w</a:t>
            </a:r>
            <a:r>
              <a:rPr lang="en-US" altLang="en-US" sz="2400" baseline="-25000" dirty="0"/>
              <a:t>2</a:t>
            </a:r>
            <a:r>
              <a:rPr lang="en-US" altLang="en-US" sz="2400" dirty="0"/>
              <a:t> w</a:t>
            </a:r>
            <a:r>
              <a:rPr lang="en-US" altLang="en-US" sz="2400" baseline="-25000" dirty="0"/>
              <a:t>3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m</a:t>
            </a:r>
            <a:r>
              <a:rPr lang="en-US" altLang="en-US" sz="2400" baseline="-25000" dirty="0"/>
              <a:t>2</a:t>
            </a:r>
            <a:r>
              <a:rPr lang="en-US" altLang="en-US" sz="2400" dirty="0"/>
              <a:t>: w</a:t>
            </a:r>
            <a:r>
              <a:rPr lang="en-US" altLang="en-US" sz="2400" baseline="-25000" dirty="0"/>
              <a:t>1</a:t>
            </a:r>
            <a:r>
              <a:rPr lang="en-US" altLang="en-US" sz="2400" dirty="0"/>
              <a:t> w</a:t>
            </a:r>
            <a:r>
              <a:rPr lang="en-US" altLang="en-US" sz="2400" baseline="-25000" dirty="0"/>
              <a:t>3</a:t>
            </a:r>
            <a:r>
              <a:rPr lang="en-US" altLang="en-US" sz="2400" dirty="0"/>
              <a:t> w</a:t>
            </a:r>
            <a:r>
              <a:rPr lang="en-US" altLang="en-US" sz="2400" baseline="-25000" dirty="0"/>
              <a:t>2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m</a:t>
            </a:r>
            <a:r>
              <a:rPr lang="en-US" altLang="en-US" sz="2400" baseline="-25000" dirty="0"/>
              <a:t>3</a:t>
            </a:r>
            <a:r>
              <a:rPr lang="en-US" altLang="en-US" sz="2400" dirty="0"/>
              <a:t>: w</a:t>
            </a:r>
            <a:r>
              <a:rPr lang="en-US" altLang="en-US" sz="2400" baseline="-25000" dirty="0"/>
              <a:t>1</a:t>
            </a:r>
            <a:r>
              <a:rPr lang="en-US" altLang="en-US" sz="2400" dirty="0"/>
              <a:t> w</a:t>
            </a:r>
            <a:r>
              <a:rPr lang="en-US" altLang="en-US" sz="2400" baseline="-25000" dirty="0"/>
              <a:t>2</a:t>
            </a:r>
            <a:r>
              <a:rPr lang="en-US" altLang="en-US" sz="2400" dirty="0"/>
              <a:t> w</a:t>
            </a:r>
            <a:r>
              <a:rPr lang="en-US" altLang="en-US" sz="2400" baseline="-25000" dirty="0"/>
              <a:t>3</a:t>
            </a:r>
          </a:p>
          <a:p>
            <a:pPr eaLnBrk="1" hangingPunct="1">
              <a:spcBef>
                <a:spcPct val="50000"/>
              </a:spcBef>
            </a:pPr>
            <a:endParaRPr lang="en-US" altLang="en-US" sz="2400" dirty="0"/>
          </a:p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w</a:t>
            </a:r>
            <a:r>
              <a:rPr lang="en-US" altLang="en-US" sz="2400" baseline="-25000" dirty="0"/>
              <a:t>1</a:t>
            </a:r>
            <a:r>
              <a:rPr lang="en-US" altLang="en-US" sz="2400" dirty="0"/>
              <a:t>: m</a:t>
            </a:r>
            <a:r>
              <a:rPr lang="en-US" altLang="en-US" sz="2400" baseline="-25000" dirty="0"/>
              <a:t>2</a:t>
            </a:r>
            <a:r>
              <a:rPr lang="en-US" altLang="en-US" sz="2400" dirty="0"/>
              <a:t> m</a:t>
            </a:r>
            <a:r>
              <a:rPr lang="en-US" altLang="en-US" sz="2400" baseline="-25000" dirty="0"/>
              <a:t>3</a:t>
            </a:r>
            <a:r>
              <a:rPr lang="en-US" altLang="en-US" sz="2400" dirty="0"/>
              <a:t> m</a:t>
            </a:r>
            <a:r>
              <a:rPr lang="en-US" altLang="en-US" sz="2400" baseline="-25000" dirty="0"/>
              <a:t>1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w</a:t>
            </a:r>
            <a:r>
              <a:rPr lang="en-US" altLang="en-US" sz="2400" baseline="-25000" dirty="0"/>
              <a:t>2</a:t>
            </a:r>
            <a:r>
              <a:rPr lang="en-US" altLang="en-US" sz="2400" dirty="0"/>
              <a:t>: m</a:t>
            </a:r>
            <a:r>
              <a:rPr lang="en-US" altLang="en-US" sz="2400" baseline="-25000" dirty="0"/>
              <a:t>3</a:t>
            </a:r>
            <a:r>
              <a:rPr lang="en-US" altLang="en-US" sz="2400" dirty="0"/>
              <a:t> m</a:t>
            </a:r>
            <a:r>
              <a:rPr lang="en-US" altLang="en-US" sz="2400" baseline="-25000" dirty="0"/>
              <a:t>1</a:t>
            </a:r>
            <a:r>
              <a:rPr lang="en-US" altLang="en-US" sz="2400" dirty="0"/>
              <a:t> m</a:t>
            </a:r>
            <a:r>
              <a:rPr lang="en-US" altLang="en-US" sz="2400" baseline="-25000" dirty="0"/>
              <a:t>2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w</a:t>
            </a:r>
            <a:r>
              <a:rPr lang="en-US" altLang="en-US" sz="2400" baseline="-25000" dirty="0"/>
              <a:t>3</a:t>
            </a:r>
            <a:r>
              <a:rPr lang="en-US" altLang="en-US" sz="2400" dirty="0"/>
              <a:t>: m</a:t>
            </a:r>
            <a:r>
              <a:rPr lang="en-US" altLang="en-US" sz="2400" baseline="-25000" dirty="0"/>
              <a:t>3</a:t>
            </a:r>
            <a:r>
              <a:rPr lang="en-US" altLang="en-US" sz="2400" dirty="0"/>
              <a:t> m</a:t>
            </a:r>
            <a:r>
              <a:rPr lang="en-US" altLang="en-US" sz="2400" baseline="-25000" dirty="0"/>
              <a:t>1</a:t>
            </a:r>
            <a:r>
              <a:rPr lang="en-US" altLang="en-US" sz="2400" dirty="0"/>
              <a:t> m</a:t>
            </a:r>
            <a:r>
              <a:rPr lang="en-US" altLang="en-US" sz="2400" baseline="-25000" dirty="0"/>
              <a:t>2</a:t>
            </a:r>
          </a:p>
          <a:p>
            <a:pPr eaLnBrk="1" hangingPunct="1">
              <a:spcBef>
                <a:spcPct val="50000"/>
              </a:spcBef>
            </a:pPr>
            <a:endParaRPr lang="en-US" altLang="en-US" sz="2400" dirty="0"/>
          </a:p>
        </p:txBody>
      </p:sp>
      <p:sp>
        <p:nvSpPr>
          <p:cNvPr id="17412" name="Oval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934200" y="1905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13" name="Oval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8686800" y="3657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14" name="Oval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934200" y="3657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15" name="Oval 8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8686800" y="1905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16" name="Text Box 9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400800" y="1676401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m</a:t>
            </a:r>
            <a:r>
              <a:rPr lang="en-US" altLang="en-US" sz="2800" baseline="-25000"/>
              <a:t>1</a:t>
            </a:r>
          </a:p>
        </p:txBody>
      </p:sp>
      <p:sp>
        <p:nvSpPr>
          <p:cNvPr id="17417" name="Text Box 10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324600" y="3429001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m</a:t>
            </a:r>
            <a:r>
              <a:rPr lang="en-US" altLang="en-US" sz="2800" baseline="-25000"/>
              <a:t>2</a:t>
            </a:r>
          </a:p>
        </p:txBody>
      </p:sp>
      <p:sp>
        <p:nvSpPr>
          <p:cNvPr id="17418" name="Text Box 1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8915400" y="3429001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w</a:t>
            </a:r>
            <a:r>
              <a:rPr lang="en-US" altLang="en-US" sz="2800" baseline="-25000"/>
              <a:t>2</a:t>
            </a:r>
          </a:p>
        </p:txBody>
      </p:sp>
      <p:sp>
        <p:nvSpPr>
          <p:cNvPr id="17419" name="Text Box 12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8839200" y="1676401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w</a:t>
            </a:r>
            <a:r>
              <a:rPr lang="en-US" altLang="en-US" sz="2800" baseline="-25000"/>
              <a:t>1</a:t>
            </a:r>
          </a:p>
        </p:txBody>
      </p:sp>
      <p:sp>
        <p:nvSpPr>
          <p:cNvPr id="17420" name="Oval 1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8686800" y="5410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21" name="Oval 14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934200" y="5410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22" name="Text Box 15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6324600" y="5181601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m</a:t>
            </a:r>
            <a:r>
              <a:rPr lang="en-US" altLang="en-US" sz="2800" baseline="-25000"/>
              <a:t>3</a:t>
            </a:r>
          </a:p>
        </p:txBody>
      </p:sp>
      <p:sp>
        <p:nvSpPr>
          <p:cNvPr id="17423" name="Text Box 16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8915400" y="5181601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w</a:t>
            </a:r>
            <a:r>
              <a:rPr lang="en-US" altLang="en-US" sz="2800" baseline="-25000"/>
              <a:t>3</a:t>
            </a:r>
          </a:p>
        </p:txBody>
      </p:sp>
      <p:sp>
        <p:nvSpPr>
          <p:cNvPr id="17424" name="TextBox 16" hidden="1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1752601" y="6248401"/>
            <a:ext cx="4213225" cy="461963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/>
              <a:t>Order: m</a:t>
            </a:r>
            <a:r>
              <a:rPr lang="en-US" altLang="en-US" sz="2400" baseline="-25000"/>
              <a:t>1</a:t>
            </a:r>
            <a:r>
              <a:rPr lang="en-US" altLang="en-US" sz="2400"/>
              <a:t>, m</a:t>
            </a:r>
            <a:r>
              <a:rPr lang="en-US" altLang="en-US" sz="2400" baseline="-25000"/>
              <a:t>2</a:t>
            </a:r>
            <a:r>
              <a:rPr lang="en-US" altLang="en-US" sz="2400"/>
              <a:t>, m</a:t>
            </a:r>
            <a:r>
              <a:rPr lang="en-US" altLang="en-US" sz="2400" baseline="-25000"/>
              <a:t>3</a:t>
            </a:r>
            <a:r>
              <a:rPr lang="en-US" altLang="en-US" sz="2400"/>
              <a:t>, m</a:t>
            </a:r>
            <a:r>
              <a:rPr lang="en-US" altLang="en-US" sz="2400" baseline="-25000"/>
              <a:t>1</a:t>
            </a:r>
            <a:r>
              <a:rPr lang="en-US" altLang="en-US" sz="2400"/>
              <a:t>, m</a:t>
            </a:r>
            <a:r>
              <a:rPr lang="en-US" altLang="en-US" sz="2400" baseline="-25000"/>
              <a:t>3</a:t>
            </a:r>
            <a:r>
              <a:rPr lang="en-US" altLang="en-US" sz="2400"/>
              <a:t>, m</a:t>
            </a:r>
            <a:r>
              <a:rPr lang="en-US" altLang="en-US" sz="2400" baseline="-25000"/>
              <a:t>1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752600" y="6096000"/>
            <a:ext cx="647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Order:  </a:t>
            </a:r>
            <a:r>
              <a:rPr lang="en-US" dirty="0">
                <a:solidFill>
                  <a:srgbClr val="FF0000"/>
                </a:solidFill>
              </a:rPr>
              <a:t>m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r>
              <a:rPr lang="en-US" dirty="0"/>
              <a:t>,  </a:t>
            </a:r>
            <a:r>
              <a:rPr lang="en-US" dirty="0">
                <a:solidFill>
                  <a:srgbClr val="00B0F0"/>
                </a:solidFill>
              </a:rPr>
              <a:t>m</a:t>
            </a:r>
            <a:r>
              <a:rPr lang="en-US" baseline="-25000" dirty="0">
                <a:solidFill>
                  <a:srgbClr val="00B0F0"/>
                </a:solidFill>
              </a:rPr>
              <a:t>2</a:t>
            </a:r>
            <a:r>
              <a:rPr lang="en-US" dirty="0"/>
              <a:t>,  </a:t>
            </a:r>
            <a:r>
              <a:rPr lang="en-US" dirty="0">
                <a:solidFill>
                  <a:srgbClr val="FFC000"/>
                </a:solidFill>
              </a:rPr>
              <a:t>m</a:t>
            </a:r>
            <a:r>
              <a:rPr lang="en-US" baseline="-25000" dirty="0">
                <a:solidFill>
                  <a:srgbClr val="FFC000"/>
                </a:solidFill>
              </a:rPr>
              <a:t>3</a:t>
            </a:r>
            <a:r>
              <a:rPr lang="en-US" dirty="0"/>
              <a:t>,  </a:t>
            </a:r>
            <a:r>
              <a:rPr lang="en-US" dirty="0">
                <a:solidFill>
                  <a:srgbClr val="00B050"/>
                </a:solidFill>
              </a:rPr>
              <a:t>m</a:t>
            </a:r>
            <a:r>
              <a:rPr lang="en-US" baseline="-25000" dirty="0">
                <a:solidFill>
                  <a:srgbClr val="00B050"/>
                </a:solidFill>
              </a:rPr>
              <a:t>1</a:t>
            </a:r>
            <a:r>
              <a:rPr lang="en-US" dirty="0"/>
              <a:t>,  </a:t>
            </a:r>
            <a:r>
              <a:rPr lang="en-US" dirty="0">
                <a:solidFill>
                  <a:srgbClr val="7030A0"/>
                </a:solidFill>
              </a:rPr>
              <a:t>m</a:t>
            </a:r>
            <a:r>
              <a:rPr lang="en-US" baseline="-25000" dirty="0">
                <a:solidFill>
                  <a:srgbClr val="7030A0"/>
                </a:solidFill>
              </a:rPr>
              <a:t>3</a:t>
            </a:r>
            <a:r>
              <a:rPr lang="en-US" dirty="0"/>
              <a:t>,  m</a:t>
            </a:r>
            <a:r>
              <a:rPr lang="en-US" baseline="-25000" dirty="0"/>
              <a:t>1</a:t>
            </a:r>
          </a:p>
        </p:txBody>
      </p:sp>
      <p:cxnSp>
        <p:nvCxnSpPr>
          <p:cNvPr id="4" name="Straight Connector 3"/>
          <p:cNvCxnSpPr>
            <a:stCxn id="17412" idx="6"/>
            <a:endCxn id="17415" idx="2"/>
          </p:cNvCxnSpPr>
          <p:nvPr/>
        </p:nvCxnSpPr>
        <p:spPr>
          <a:xfrm>
            <a:off x="7162800" y="2019300"/>
            <a:ext cx="1524000" cy="0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17414" idx="7"/>
            <a:endCxn id="17415" idx="3"/>
          </p:cNvCxnSpPr>
          <p:nvPr/>
        </p:nvCxnSpPr>
        <p:spPr>
          <a:xfrm flipV="1">
            <a:off x="7129322" y="2100122"/>
            <a:ext cx="1590956" cy="15909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17421" idx="7"/>
            <a:endCxn id="17415" idx="4"/>
          </p:cNvCxnSpPr>
          <p:nvPr/>
        </p:nvCxnSpPr>
        <p:spPr>
          <a:xfrm flipV="1">
            <a:off x="7129322" y="2133600"/>
            <a:ext cx="1671778" cy="3310078"/>
          </a:xfrm>
          <a:prstGeom prst="line">
            <a:avLst/>
          </a:prstGeom>
          <a:ln w="38100">
            <a:solidFill>
              <a:srgbClr val="FFC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17412" idx="5"/>
            <a:endCxn id="17413" idx="1"/>
          </p:cNvCxnSpPr>
          <p:nvPr/>
        </p:nvCxnSpPr>
        <p:spPr>
          <a:xfrm>
            <a:off x="7129322" y="2100122"/>
            <a:ext cx="1590956" cy="1590956"/>
          </a:xfrm>
          <a:prstGeom prst="line">
            <a:avLst/>
          </a:prstGeom>
          <a:ln w="3810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17421" idx="7"/>
            <a:endCxn id="17413" idx="3"/>
          </p:cNvCxnSpPr>
          <p:nvPr/>
        </p:nvCxnSpPr>
        <p:spPr>
          <a:xfrm flipV="1">
            <a:off x="7129322" y="3852722"/>
            <a:ext cx="1590956" cy="1590956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17412" idx="4"/>
            <a:endCxn id="17420" idx="1"/>
          </p:cNvCxnSpPr>
          <p:nvPr/>
        </p:nvCxnSpPr>
        <p:spPr>
          <a:xfrm>
            <a:off x="7048500" y="2133600"/>
            <a:ext cx="1671778" cy="331007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41666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Does this work?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Does it terminate?</a:t>
            </a:r>
          </a:p>
          <a:p>
            <a:pPr eaLnBrk="1" hangingPunct="1"/>
            <a:r>
              <a:rPr lang="en-US" altLang="en-US"/>
              <a:t>Is the result a stable matching?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Begin by identifying invariants and measures of progress</a:t>
            </a:r>
          </a:p>
          <a:p>
            <a:pPr lvl="1" eaLnBrk="1" hangingPunct="1"/>
            <a:r>
              <a:rPr lang="en-US" altLang="en-US"/>
              <a:t>m’s proposals get worse (have higher m-rank)</a:t>
            </a:r>
          </a:p>
          <a:p>
            <a:pPr lvl="1" eaLnBrk="1" hangingPunct="1"/>
            <a:r>
              <a:rPr lang="en-US" altLang="en-US"/>
              <a:t>Once w is matched, w stays matched</a:t>
            </a:r>
          </a:p>
          <a:p>
            <a:pPr lvl="1" eaLnBrk="1" hangingPunct="1"/>
            <a:r>
              <a:rPr lang="en-US" altLang="en-US"/>
              <a:t>w’s partners get better (have lower w-rank)</a:t>
            </a:r>
          </a:p>
        </p:txBody>
      </p:sp>
    </p:spTree>
    <p:extLst>
      <p:ext uri="{BB962C8B-B14F-4D97-AF65-F5344CB8AC3E}">
        <p14:creationId xmlns:p14="http://schemas.microsoft.com/office/powerpoint/2010/main" val="1552883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Claim: If an m reaches the end of its list, then all the w’s are matched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8117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Claim: The algorithm stops in at most n</a:t>
            </a:r>
            <a:r>
              <a:rPr lang="en-US" altLang="en-US" sz="4000" baseline="30000"/>
              <a:t>2</a:t>
            </a:r>
            <a:r>
              <a:rPr lang="en-US" altLang="en-US" sz="4000"/>
              <a:t> steps</a:t>
            </a:r>
          </a:p>
        </p:txBody>
      </p:sp>
      <p:sp>
        <p:nvSpPr>
          <p:cNvPr id="19459" name="Text Box 4" hidden="1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676400" y="6324600"/>
            <a:ext cx="4191000" cy="369332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Each m asks each w at most once</a:t>
            </a:r>
          </a:p>
        </p:txBody>
      </p:sp>
    </p:spTree>
    <p:extLst>
      <p:ext uri="{BB962C8B-B14F-4D97-AF65-F5344CB8AC3E}">
        <p14:creationId xmlns:p14="http://schemas.microsoft.com/office/powerpoint/2010/main" val="11446677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When the algorithms halts, every w is matched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dirty="0"/>
              <a:t>Why?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dirty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dirty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dirty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dirty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dirty="0"/>
          </a:p>
          <a:p>
            <a:pPr marL="0" indent="0">
              <a:buNone/>
              <a:defRPr/>
            </a:pPr>
            <a:r>
              <a:rPr lang="en-US" dirty="0"/>
              <a:t>Hence, the algorithm finds a perfect matching</a:t>
            </a:r>
          </a:p>
        </p:txBody>
      </p:sp>
      <p:sp>
        <p:nvSpPr>
          <p:cNvPr id="20484" name="TextBox 3" hidden="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524001" y="5657850"/>
            <a:ext cx="5635625" cy="1200150"/>
          </a:xfrm>
          <a:prstGeom prst="rect">
            <a:avLst/>
          </a:prstGeom>
          <a:solidFill>
            <a:srgbClr val="FFFF00"/>
          </a:soli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Invariant: partial matching</a:t>
            </a:r>
          </a:p>
          <a:p>
            <a:pPr eaLnBrk="1" hangingPunct="1"/>
            <a:r>
              <a:rPr lang="en-US" altLang="en-US"/>
              <a:t>What happens when some m reaches its last choice?</a:t>
            </a:r>
          </a:p>
          <a:p>
            <a:pPr eaLnBrk="1" hangingPunct="1"/>
            <a:r>
              <a:rPr lang="en-US" altLang="en-US"/>
              <a:t>	exactly n-1 w’s much be matched</a:t>
            </a:r>
          </a:p>
          <a:p>
            <a:pPr eaLnBrk="1" hangingPunct="1"/>
            <a:r>
              <a:rPr lang="en-US" altLang="en-US"/>
              <a:t>	last choice must be available </a:t>
            </a:r>
          </a:p>
        </p:txBody>
      </p:sp>
    </p:spTree>
    <p:extLst>
      <p:ext uri="{BB962C8B-B14F-4D97-AF65-F5344CB8AC3E}">
        <p14:creationId xmlns:p14="http://schemas.microsoft.com/office/powerpoint/2010/main" val="23033320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resulting matching is stable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1981200" y="1600200"/>
            <a:ext cx="8229600" cy="4495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/>
              <a:t>Suppose</a:t>
            </a:r>
          </a:p>
          <a:p>
            <a:pPr eaLnBrk="1" hangingPunct="1">
              <a:buFontTx/>
              <a:buNone/>
            </a:pPr>
            <a:r>
              <a:rPr lang="en-US" altLang="en-US"/>
              <a:t>	 (m</a:t>
            </a:r>
            <a:r>
              <a:rPr lang="en-US" altLang="en-US" baseline="-25000"/>
              <a:t>1</a:t>
            </a:r>
            <a:r>
              <a:rPr lang="en-US" altLang="en-US"/>
              <a:t>, w</a:t>
            </a:r>
            <a:r>
              <a:rPr lang="en-US" altLang="en-US" baseline="-25000"/>
              <a:t>1</a:t>
            </a:r>
            <a:r>
              <a:rPr lang="en-US" altLang="en-US"/>
              <a:t>) </a:t>
            </a:r>
            <a:r>
              <a:rPr lang="en-US" altLang="en-US">
                <a:latin typeface="Symbol" pitchFamily="18" charset="2"/>
                <a:sym typeface="Symbol" pitchFamily="18" charset="2"/>
              </a:rPr>
              <a:t></a:t>
            </a:r>
            <a:r>
              <a:rPr lang="en-US" altLang="en-US"/>
              <a:t> M, (m</a:t>
            </a:r>
            <a:r>
              <a:rPr lang="en-US" altLang="en-US" baseline="-25000"/>
              <a:t>2</a:t>
            </a:r>
            <a:r>
              <a:rPr lang="en-US" altLang="en-US"/>
              <a:t>, w</a:t>
            </a:r>
            <a:r>
              <a:rPr lang="en-US" altLang="en-US" baseline="-25000"/>
              <a:t>2</a:t>
            </a:r>
            <a:r>
              <a:rPr lang="en-US" altLang="en-US"/>
              <a:t>) </a:t>
            </a:r>
            <a:r>
              <a:rPr lang="en-US" altLang="en-US">
                <a:latin typeface="Symbol" pitchFamily="18" charset="2"/>
                <a:sym typeface="Symbol" pitchFamily="18" charset="2"/>
              </a:rPr>
              <a:t></a:t>
            </a:r>
            <a:r>
              <a:rPr lang="en-US" altLang="en-US"/>
              <a:t> M</a:t>
            </a:r>
          </a:p>
          <a:p>
            <a:pPr lvl="1" eaLnBrk="1" hangingPunct="1">
              <a:buFontTx/>
              <a:buNone/>
            </a:pPr>
            <a:r>
              <a:rPr lang="en-US" altLang="en-US"/>
              <a:t>m</a:t>
            </a:r>
            <a:r>
              <a:rPr lang="en-US" altLang="en-US" baseline="-25000"/>
              <a:t>1</a:t>
            </a:r>
            <a:r>
              <a:rPr lang="en-US" altLang="en-US"/>
              <a:t> prefers w</a:t>
            </a:r>
            <a:r>
              <a:rPr lang="en-US" altLang="en-US" baseline="-25000"/>
              <a:t>2</a:t>
            </a:r>
            <a:r>
              <a:rPr lang="en-US" altLang="en-US"/>
              <a:t> to w</a:t>
            </a:r>
            <a:r>
              <a:rPr lang="en-US" altLang="en-US" baseline="-25000"/>
              <a:t>1</a:t>
            </a:r>
          </a:p>
          <a:p>
            <a:pPr lvl="1" eaLnBrk="1" hangingPunct="1">
              <a:buFontTx/>
              <a:buNone/>
            </a:pPr>
            <a:endParaRPr lang="en-US" altLang="en-US" baseline="-25000"/>
          </a:p>
          <a:p>
            <a:pPr lvl="1" eaLnBrk="1" hangingPunct="1">
              <a:buFontTx/>
              <a:buNone/>
            </a:pPr>
            <a:endParaRPr lang="en-US" altLang="en-US" baseline="-25000"/>
          </a:p>
          <a:p>
            <a:pPr eaLnBrk="1" hangingPunct="1">
              <a:buFontTx/>
              <a:buNone/>
            </a:pPr>
            <a:r>
              <a:rPr lang="en-US" altLang="en-US"/>
              <a:t>How could this happen?</a:t>
            </a:r>
          </a:p>
          <a:p>
            <a:pPr eaLnBrk="1" hangingPunct="1">
              <a:buFontTx/>
              <a:buNone/>
            </a:pPr>
            <a:r>
              <a:rPr lang="en-US" altLang="en-US"/>
              <a:t>	</a:t>
            </a:r>
          </a:p>
        </p:txBody>
      </p:sp>
      <p:sp>
        <p:nvSpPr>
          <p:cNvPr id="21508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7315200" y="182880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m</a:t>
            </a:r>
            <a:r>
              <a:rPr lang="en-US" altLang="en-US" baseline="-25000"/>
              <a:t>1</a:t>
            </a:r>
          </a:p>
        </p:txBody>
      </p:sp>
      <p:sp>
        <p:nvSpPr>
          <p:cNvPr id="21509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8686800" y="182880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w</a:t>
            </a:r>
            <a:r>
              <a:rPr lang="en-US" altLang="en-US" baseline="-25000"/>
              <a:t>1</a:t>
            </a:r>
          </a:p>
        </p:txBody>
      </p:sp>
      <p:sp>
        <p:nvSpPr>
          <p:cNvPr id="21510" name="Line 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7772400" y="2057400"/>
            <a:ext cx="914400" cy="0"/>
          </a:xfrm>
          <a:prstGeom prst="line">
            <a:avLst/>
          </a:prstGeom>
          <a:noFill/>
          <a:ln w="38100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1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315200" y="274320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m</a:t>
            </a:r>
            <a:r>
              <a:rPr lang="en-US" altLang="en-US" baseline="-25000"/>
              <a:t>2</a:t>
            </a:r>
          </a:p>
        </p:txBody>
      </p:sp>
      <p:sp>
        <p:nvSpPr>
          <p:cNvPr id="21512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8686800" y="274320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w</a:t>
            </a:r>
            <a:r>
              <a:rPr lang="en-US" altLang="en-US" baseline="-25000"/>
              <a:t>2</a:t>
            </a:r>
          </a:p>
        </p:txBody>
      </p:sp>
      <p:sp>
        <p:nvSpPr>
          <p:cNvPr id="21513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7772400" y="2971800"/>
            <a:ext cx="914400" cy="0"/>
          </a:xfrm>
          <a:prstGeom prst="line">
            <a:avLst/>
          </a:prstGeom>
          <a:noFill/>
          <a:ln w="38100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4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7772400" y="2209800"/>
            <a:ext cx="990600" cy="6096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5" name="Text Box 1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1889126" y="4151313"/>
            <a:ext cx="4206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1516" name="Text Box 12" hidden="1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1752600" y="5029200"/>
            <a:ext cx="4267200" cy="1633538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m</a:t>
            </a:r>
            <a:r>
              <a:rPr lang="en-US" altLang="en-US" baseline="-25000"/>
              <a:t>1</a:t>
            </a:r>
            <a:r>
              <a:rPr lang="en-US" altLang="en-US"/>
              <a:t> proposed to w</a:t>
            </a:r>
            <a:r>
              <a:rPr lang="en-US" altLang="en-US" baseline="-25000"/>
              <a:t>2</a:t>
            </a:r>
            <a:r>
              <a:rPr lang="en-US" altLang="en-US"/>
              <a:t> before w</a:t>
            </a:r>
            <a:r>
              <a:rPr lang="en-US" altLang="en-US" baseline="-25000"/>
              <a:t>1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w</a:t>
            </a:r>
            <a:r>
              <a:rPr lang="en-US" altLang="en-US" baseline="-25000"/>
              <a:t>2</a:t>
            </a:r>
            <a:r>
              <a:rPr lang="en-US" altLang="en-US"/>
              <a:t> rejected m</a:t>
            </a:r>
            <a:r>
              <a:rPr lang="en-US" altLang="en-US" baseline="-25000"/>
              <a:t>1 </a:t>
            </a:r>
            <a:r>
              <a:rPr lang="en-US" altLang="en-US"/>
              <a:t>for m</a:t>
            </a:r>
            <a:r>
              <a:rPr lang="en-US" altLang="en-US" baseline="-25000"/>
              <a:t>3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w</a:t>
            </a:r>
            <a:r>
              <a:rPr lang="en-US" altLang="en-US" baseline="-25000"/>
              <a:t>2</a:t>
            </a:r>
            <a:r>
              <a:rPr lang="en-US" altLang="en-US"/>
              <a:t> prefers m</a:t>
            </a:r>
            <a:r>
              <a:rPr lang="en-US" altLang="en-US" baseline="-25000"/>
              <a:t>3  </a:t>
            </a:r>
            <a:r>
              <a:rPr lang="en-US" altLang="en-US"/>
              <a:t>to m</a:t>
            </a:r>
            <a:r>
              <a:rPr lang="en-US" altLang="en-US" baseline="-25000"/>
              <a:t>1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w</a:t>
            </a:r>
            <a:r>
              <a:rPr lang="en-US" altLang="en-US" baseline="-25000"/>
              <a:t>2</a:t>
            </a:r>
            <a:r>
              <a:rPr lang="en-US" altLang="en-US"/>
              <a:t> prefers m</a:t>
            </a:r>
            <a:r>
              <a:rPr lang="en-US" altLang="en-US" baseline="-25000"/>
              <a:t>2</a:t>
            </a:r>
            <a:r>
              <a:rPr lang="en-US" altLang="en-US"/>
              <a:t> to m</a:t>
            </a:r>
            <a:r>
              <a:rPr lang="en-US" altLang="en-US" baseline="-2500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42406426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Result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Simple, O(n</a:t>
            </a:r>
            <a:r>
              <a:rPr lang="en-US" altLang="en-US" baseline="30000"/>
              <a:t>2</a:t>
            </a:r>
            <a:r>
              <a:rPr lang="en-US" altLang="en-US"/>
              <a:t>) algorithm to compute a stable matching</a:t>
            </a:r>
          </a:p>
          <a:p>
            <a:pPr eaLnBrk="1" hangingPunct="1"/>
            <a:r>
              <a:rPr lang="en-US" altLang="en-US"/>
              <a:t>Corollary</a:t>
            </a:r>
          </a:p>
          <a:p>
            <a:pPr lvl="1" eaLnBrk="1" hangingPunct="1"/>
            <a:r>
              <a:rPr lang="en-US" altLang="en-US"/>
              <a:t>A stable matching always exists</a:t>
            </a:r>
          </a:p>
          <a:p>
            <a:pPr lvl="1"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01266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Office hours</a:t>
            </a:r>
          </a:p>
          <a:p>
            <a:pPr lvl="1"/>
            <a:r>
              <a:rPr lang="en-US" dirty="0" smtClean="0"/>
              <a:t>Oscar: 5-6 pm,  Monday and </a:t>
            </a:r>
            <a:r>
              <a:rPr lang="en-US" dirty="0" smtClean="0"/>
              <a:t>Wednesday</a:t>
            </a:r>
            <a:endParaRPr lang="en-US" dirty="0" smtClean="0"/>
          </a:p>
          <a:p>
            <a:pPr lvl="1"/>
            <a:r>
              <a:rPr lang="en-US" dirty="0" smtClean="0"/>
              <a:t>Richard: 11am-noon,  Monday,  2-3 pm Friday</a:t>
            </a:r>
          </a:p>
          <a:p>
            <a:r>
              <a:rPr lang="en-US" dirty="0" smtClean="0"/>
              <a:t>Homework 3 is available</a:t>
            </a:r>
          </a:p>
          <a:p>
            <a:endParaRPr lang="en-US" dirty="0"/>
          </a:p>
          <a:p>
            <a:r>
              <a:rPr lang="en-US" dirty="0" smtClean="0"/>
              <a:t>Today,  Stable Matching (Stable Marriage)</a:t>
            </a:r>
          </a:p>
          <a:p>
            <a:pPr lvl="1"/>
            <a:r>
              <a:rPr lang="en-US" dirty="0" smtClean="0"/>
              <a:t>Recommended reading:  Kleinberg-</a:t>
            </a:r>
            <a:r>
              <a:rPr lang="en-US" dirty="0" err="1" smtClean="0"/>
              <a:t>Tardos</a:t>
            </a:r>
            <a:r>
              <a:rPr lang="en-US" dirty="0" smtClean="0"/>
              <a:t>, Chapter 1</a:t>
            </a:r>
          </a:p>
          <a:p>
            <a:r>
              <a:rPr lang="en-US" dirty="0" smtClean="0"/>
              <a:t>Thursday,  Random algorithm for primality testing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74315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Algorithm under specified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Many different ways of picking m’s to propose</a:t>
            </a:r>
          </a:p>
          <a:p>
            <a:pPr eaLnBrk="1" hangingPunct="1"/>
            <a:r>
              <a:rPr lang="en-US" altLang="en-US"/>
              <a:t>Surprising result</a:t>
            </a:r>
          </a:p>
          <a:p>
            <a:pPr lvl="1" eaLnBrk="1" hangingPunct="1"/>
            <a:r>
              <a:rPr lang="en-US" altLang="en-US"/>
              <a:t>All orderings of picking free m’s give the same result</a:t>
            </a:r>
          </a:p>
          <a:p>
            <a:pPr lvl="1" eaLnBrk="1" hangingPunct="1"/>
            <a:endParaRPr lang="en-US" altLang="en-US"/>
          </a:p>
          <a:p>
            <a:pPr eaLnBrk="1" hangingPunct="1"/>
            <a:r>
              <a:rPr lang="en-US" altLang="en-US"/>
              <a:t>Proving this type of result</a:t>
            </a:r>
          </a:p>
          <a:p>
            <a:pPr lvl="1" eaLnBrk="1" hangingPunct="1"/>
            <a:r>
              <a:rPr lang="en-US" altLang="en-US"/>
              <a:t>Reordering argument</a:t>
            </a:r>
          </a:p>
          <a:p>
            <a:pPr lvl="1" eaLnBrk="1" hangingPunct="1"/>
            <a:r>
              <a:rPr lang="en-US" altLang="en-US"/>
              <a:t>Prove algorithm is computing something mores specific</a:t>
            </a:r>
          </a:p>
          <a:p>
            <a:pPr lvl="2" eaLnBrk="1" hangingPunct="1"/>
            <a:r>
              <a:rPr lang="en-US" altLang="en-US"/>
              <a:t>Show property of the solution – so it computes a specific stable matching</a:t>
            </a:r>
          </a:p>
        </p:txBody>
      </p:sp>
    </p:spTree>
    <p:extLst>
      <p:ext uri="{BB962C8B-B14F-4D97-AF65-F5344CB8AC3E}">
        <p14:creationId xmlns:p14="http://schemas.microsoft.com/office/powerpoint/2010/main" val="10998599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Line 19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 flipV="1">
            <a:off x="8686800" y="1752600"/>
            <a:ext cx="1219200" cy="1066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5" name="Line 20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 flipV="1">
            <a:off x="8686800" y="2819400"/>
            <a:ext cx="121920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6" name="Line 21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8686800" y="1752600"/>
            <a:ext cx="1219200" cy="2362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en-US" altLang="en-US"/>
              <a:t>M-rank and W-rank of matching 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body" sz="half" idx="1"/>
            <p:custDataLst>
              <p:tags r:id="rId5"/>
            </p:custDataLst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m-rank: position of matching w in preference list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M-rank: sum of </a:t>
            </a:r>
            <a:r>
              <a:rPr lang="en-US" altLang="en-US" dirty="0" smtClean="0"/>
              <a:t>m-ranks</a:t>
            </a: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dirty="0"/>
              <a:t>w-rank: position of matching m in preference list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W-rank: sum of </a:t>
            </a:r>
            <a:r>
              <a:rPr lang="en-US" altLang="en-US" dirty="0" smtClean="0"/>
              <a:t>w-ranks</a:t>
            </a:r>
            <a:endParaRPr lang="en-US" altLang="en-US" dirty="0"/>
          </a:p>
        </p:txBody>
      </p:sp>
      <p:sp>
        <p:nvSpPr>
          <p:cNvPr id="13319" name="Text Box 4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096000" y="1557339"/>
            <a:ext cx="2743200" cy="314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/>
              <a:t>m</a:t>
            </a:r>
            <a:r>
              <a:rPr lang="en-US" altLang="en-US" sz="2000" baseline="-25000"/>
              <a:t>1</a:t>
            </a:r>
            <a:r>
              <a:rPr lang="en-US" altLang="en-US" sz="2000"/>
              <a:t>: w</a:t>
            </a:r>
            <a:r>
              <a:rPr lang="en-US" altLang="en-US" sz="2000" baseline="-25000"/>
              <a:t>1</a:t>
            </a:r>
            <a:r>
              <a:rPr lang="en-US" altLang="en-US" sz="2000"/>
              <a:t> w</a:t>
            </a:r>
            <a:r>
              <a:rPr lang="en-US" altLang="en-US" sz="2000" baseline="-25000"/>
              <a:t>2</a:t>
            </a:r>
            <a:r>
              <a:rPr lang="en-US" altLang="en-US" sz="2000"/>
              <a:t> w</a:t>
            </a:r>
            <a:r>
              <a:rPr lang="en-US" altLang="en-US" sz="2000" baseline="-25000"/>
              <a:t>3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/>
              <a:t>m</a:t>
            </a:r>
            <a:r>
              <a:rPr lang="en-US" altLang="en-US" sz="2000" baseline="-25000"/>
              <a:t>2</a:t>
            </a:r>
            <a:r>
              <a:rPr lang="en-US" altLang="en-US" sz="2000"/>
              <a:t>: w</a:t>
            </a:r>
            <a:r>
              <a:rPr lang="en-US" altLang="en-US" sz="2000" baseline="-25000"/>
              <a:t>1</a:t>
            </a:r>
            <a:r>
              <a:rPr lang="en-US" altLang="en-US" sz="2000"/>
              <a:t> w</a:t>
            </a:r>
            <a:r>
              <a:rPr lang="en-US" altLang="en-US" sz="2000" baseline="-25000"/>
              <a:t>3</a:t>
            </a:r>
            <a:r>
              <a:rPr lang="en-US" altLang="en-US" sz="2000"/>
              <a:t> w</a:t>
            </a:r>
            <a:r>
              <a:rPr lang="en-US" altLang="en-US" sz="2000" baseline="-25000"/>
              <a:t>2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/>
              <a:t>m</a:t>
            </a:r>
            <a:r>
              <a:rPr lang="en-US" altLang="en-US" sz="2000" baseline="-25000"/>
              <a:t>3</a:t>
            </a:r>
            <a:r>
              <a:rPr lang="en-US" altLang="en-US" sz="2000"/>
              <a:t>: w</a:t>
            </a:r>
            <a:r>
              <a:rPr lang="en-US" altLang="en-US" sz="2000" baseline="-25000"/>
              <a:t>1</a:t>
            </a:r>
            <a:r>
              <a:rPr lang="en-US" altLang="en-US" sz="2000"/>
              <a:t> w</a:t>
            </a:r>
            <a:r>
              <a:rPr lang="en-US" altLang="en-US" sz="2000" baseline="-25000"/>
              <a:t>2</a:t>
            </a:r>
            <a:r>
              <a:rPr lang="en-US" altLang="en-US" sz="2000"/>
              <a:t> w</a:t>
            </a:r>
            <a:r>
              <a:rPr lang="en-US" altLang="en-US" sz="2000" baseline="-25000"/>
              <a:t>3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/>
              <a:t>w</a:t>
            </a:r>
            <a:r>
              <a:rPr lang="en-US" altLang="en-US" sz="2000" baseline="-25000"/>
              <a:t>1</a:t>
            </a:r>
            <a:r>
              <a:rPr lang="en-US" altLang="en-US" sz="2000"/>
              <a:t>: m</a:t>
            </a:r>
            <a:r>
              <a:rPr lang="en-US" altLang="en-US" sz="2000" baseline="-25000"/>
              <a:t>2</a:t>
            </a:r>
            <a:r>
              <a:rPr lang="en-US" altLang="en-US" sz="2000"/>
              <a:t> m</a:t>
            </a:r>
            <a:r>
              <a:rPr lang="en-US" altLang="en-US" sz="2000" baseline="-25000"/>
              <a:t>3</a:t>
            </a:r>
            <a:r>
              <a:rPr lang="en-US" altLang="en-US" sz="2000"/>
              <a:t> m</a:t>
            </a:r>
            <a:r>
              <a:rPr lang="en-US" altLang="en-US" sz="2000" baseline="-25000"/>
              <a:t>1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/>
              <a:t>w</a:t>
            </a:r>
            <a:r>
              <a:rPr lang="en-US" altLang="en-US" sz="2000" baseline="-25000"/>
              <a:t>2</a:t>
            </a:r>
            <a:r>
              <a:rPr lang="en-US" altLang="en-US" sz="2000"/>
              <a:t>: m</a:t>
            </a:r>
            <a:r>
              <a:rPr lang="en-US" altLang="en-US" sz="2000" baseline="-25000"/>
              <a:t>3</a:t>
            </a:r>
            <a:r>
              <a:rPr lang="en-US" altLang="en-US" sz="2000"/>
              <a:t> m</a:t>
            </a:r>
            <a:r>
              <a:rPr lang="en-US" altLang="en-US" sz="2000" baseline="-25000"/>
              <a:t>1</a:t>
            </a:r>
            <a:r>
              <a:rPr lang="en-US" altLang="en-US" sz="2000"/>
              <a:t> m</a:t>
            </a:r>
            <a:r>
              <a:rPr lang="en-US" altLang="en-US" sz="2000" baseline="-25000"/>
              <a:t>2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/>
              <a:t>w</a:t>
            </a:r>
            <a:r>
              <a:rPr lang="en-US" altLang="en-US" sz="2000" baseline="-25000"/>
              <a:t>3</a:t>
            </a:r>
            <a:r>
              <a:rPr lang="en-US" altLang="en-US" sz="2000"/>
              <a:t>: m</a:t>
            </a:r>
            <a:r>
              <a:rPr lang="en-US" altLang="en-US" sz="2000" baseline="-25000"/>
              <a:t>3</a:t>
            </a:r>
            <a:r>
              <a:rPr lang="en-US" altLang="en-US" sz="2000"/>
              <a:t> m</a:t>
            </a:r>
            <a:r>
              <a:rPr lang="en-US" altLang="en-US" sz="2000" baseline="-25000"/>
              <a:t>1</a:t>
            </a:r>
            <a:r>
              <a:rPr lang="en-US" altLang="en-US" sz="2000"/>
              <a:t> m</a:t>
            </a:r>
            <a:r>
              <a:rPr lang="en-US" altLang="en-US" sz="2000" baseline="-25000"/>
              <a:t>2</a:t>
            </a:r>
          </a:p>
          <a:p>
            <a:pPr eaLnBrk="1" hangingPunct="1">
              <a:spcBef>
                <a:spcPct val="50000"/>
              </a:spcBef>
            </a:pPr>
            <a:endParaRPr lang="en-US" altLang="en-US" sz="2000"/>
          </a:p>
        </p:txBody>
      </p:sp>
      <p:sp>
        <p:nvSpPr>
          <p:cNvPr id="13320" name="Oval 7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8610600" y="1676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1" name="Text Box 8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8229600" y="1600201"/>
            <a:ext cx="4587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m</a:t>
            </a:r>
            <a:r>
              <a:rPr lang="en-US" altLang="en-US" baseline="-25000"/>
              <a:t>1</a:t>
            </a:r>
          </a:p>
        </p:txBody>
      </p:sp>
      <p:sp>
        <p:nvSpPr>
          <p:cNvPr id="13322" name="Oval 9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9829800" y="1676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3" name="Text Box 10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9982200" y="1600201"/>
            <a:ext cx="4333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w</a:t>
            </a:r>
            <a:r>
              <a:rPr lang="en-US" altLang="en-US" baseline="-25000"/>
              <a:t>1</a:t>
            </a:r>
          </a:p>
        </p:txBody>
      </p:sp>
      <p:sp>
        <p:nvSpPr>
          <p:cNvPr id="13324" name="Oval 11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8610600" y="2743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5" name="Text Box 12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8229600" y="2667001"/>
            <a:ext cx="4587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m</a:t>
            </a:r>
            <a:r>
              <a:rPr lang="en-US" altLang="en-US" baseline="-25000"/>
              <a:t>2</a:t>
            </a:r>
          </a:p>
        </p:txBody>
      </p:sp>
      <p:sp>
        <p:nvSpPr>
          <p:cNvPr id="13326" name="Oval 13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9829800" y="2743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7" name="Text Box 14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9982200" y="2667001"/>
            <a:ext cx="4333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w</a:t>
            </a:r>
            <a:r>
              <a:rPr lang="en-US" altLang="en-US" baseline="-25000"/>
              <a:t>2</a:t>
            </a:r>
          </a:p>
        </p:txBody>
      </p:sp>
      <p:sp>
        <p:nvSpPr>
          <p:cNvPr id="13328" name="Oval 15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8610600" y="4038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9" name="Text Box 16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8229600" y="3962401"/>
            <a:ext cx="4587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m</a:t>
            </a:r>
            <a:r>
              <a:rPr lang="en-US" altLang="en-US" baseline="-25000"/>
              <a:t>3</a:t>
            </a:r>
          </a:p>
        </p:txBody>
      </p:sp>
      <p:sp>
        <p:nvSpPr>
          <p:cNvPr id="13330" name="Oval 17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9829800" y="4038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31" name="Text Box 18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9982200" y="3962401"/>
            <a:ext cx="4333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w</a:t>
            </a:r>
            <a:r>
              <a:rPr lang="en-US" altLang="en-US" baseline="-25000"/>
              <a:t>3</a:t>
            </a:r>
          </a:p>
        </p:txBody>
      </p:sp>
      <p:sp>
        <p:nvSpPr>
          <p:cNvPr id="13332" name="Text Box 22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6096000" y="4724401"/>
            <a:ext cx="41148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/>
              <a:t>What is the M-rank?</a:t>
            </a:r>
          </a:p>
          <a:p>
            <a:pPr eaLnBrk="1" hangingPunct="1">
              <a:spcBef>
                <a:spcPct val="50000"/>
              </a:spcBef>
            </a:pPr>
            <a:endParaRPr lang="en-US" altLang="en-US" sz="2000"/>
          </a:p>
          <a:p>
            <a:pPr eaLnBrk="1" hangingPunct="1">
              <a:spcBef>
                <a:spcPct val="50000"/>
              </a:spcBef>
            </a:pPr>
            <a:r>
              <a:rPr lang="en-US" altLang="en-US" sz="2000"/>
              <a:t>What is the W-rank?</a:t>
            </a:r>
          </a:p>
        </p:txBody>
      </p:sp>
    </p:spTree>
    <p:extLst>
      <p:ext uri="{BB962C8B-B14F-4D97-AF65-F5344CB8AC3E}">
        <p14:creationId xmlns:p14="http://schemas.microsoft.com/office/powerpoint/2010/main" val="23853289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z="4000" dirty="0" smtClean="0"/>
              <a:t>Breakout groups</a:t>
            </a:r>
            <a:br>
              <a:rPr lang="en-US" altLang="en-US" sz="4000" dirty="0" smtClean="0"/>
            </a:br>
            <a:r>
              <a:rPr lang="en-US" altLang="en-US" sz="4000" dirty="0" smtClean="0"/>
              <a:t>Suppose </a:t>
            </a:r>
            <a:r>
              <a:rPr lang="en-US" altLang="en-US" sz="4000" dirty="0"/>
              <a:t>there are n m’s, and n w’s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/>
              <a:t>What is the minimum possible M-rank?</a:t>
            </a:r>
          </a:p>
          <a:p>
            <a:endParaRPr lang="en-US" altLang="en-US"/>
          </a:p>
          <a:p>
            <a:r>
              <a:rPr lang="en-US" altLang="en-US"/>
              <a:t>What is the maximum possible M-rank?</a:t>
            </a:r>
          </a:p>
          <a:p>
            <a:endParaRPr lang="en-US" altLang="en-US"/>
          </a:p>
          <a:p>
            <a:r>
              <a:rPr lang="en-US" altLang="en-US"/>
              <a:t>Suppose each m is matched with a random w,  what is the expected M-rank?</a:t>
            </a:r>
          </a:p>
        </p:txBody>
      </p:sp>
    </p:spTree>
    <p:extLst>
      <p:ext uri="{BB962C8B-B14F-4D97-AF65-F5344CB8AC3E}">
        <p14:creationId xmlns:p14="http://schemas.microsoft.com/office/powerpoint/2010/main" val="36088025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/>
              <a:t>Random Preferences</a:t>
            </a:r>
          </a:p>
        </p:txBody>
      </p:sp>
      <p:sp>
        <p:nvSpPr>
          <p:cNvPr id="15363" name="Text Box 5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438400" y="1744663"/>
            <a:ext cx="73152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Suppose that the preferences are completely random</a:t>
            </a:r>
          </a:p>
        </p:txBody>
      </p:sp>
      <p:sp>
        <p:nvSpPr>
          <p:cNvPr id="15364" name="Text Box 6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438400" y="4800600"/>
            <a:ext cx="8001000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800"/>
              <a:t>If there are n m’s and n w’s, what is the expected </a:t>
            </a:r>
          </a:p>
          <a:p>
            <a:pPr eaLnBrk="1" hangingPunct="1"/>
            <a:r>
              <a:rPr lang="en-US" altLang="en-US" sz="2800"/>
              <a:t>value of the M-rank and the W-rank when the </a:t>
            </a:r>
          </a:p>
          <a:p>
            <a:pPr eaLnBrk="1" hangingPunct="1"/>
            <a:r>
              <a:rPr lang="en-US" altLang="en-US" sz="2800"/>
              <a:t>proposal algorithm computes a stable matching?</a:t>
            </a:r>
          </a:p>
        </p:txBody>
      </p:sp>
      <p:sp>
        <p:nvSpPr>
          <p:cNvPr id="15365" name="Text Box 8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260725" y="2982914"/>
            <a:ext cx="4413388" cy="19082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/>
              <a:t>m</a:t>
            </a:r>
            <a:r>
              <a:rPr lang="en-US" altLang="en-US" sz="2000" baseline="-25000"/>
              <a:t>1</a:t>
            </a:r>
            <a:r>
              <a:rPr lang="en-US" altLang="en-US" sz="2000"/>
              <a:t>: w</a:t>
            </a:r>
            <a:r>
              <a:rPr lang="en-US" altLang="en-US" sz="2000" baseline="-25000"/>
              <a:t>8</a:t>
            </a:r>
            <a:r>
              <a:rPr lang="en-US" altLang="en-US" sz="2000"/>
              <a:t> w</a:t>
            </a:r>
            <a:r>
              <a:rPr lang="en-US" altLang="en-US" sz="2000" baseline="-25000"/>
              <a:t>3</a:t>
            </a:r>
            <a:r>
              <a:rPr lang="en-US" altLang="en-US" sz="2000"/>
              <a:t> w</a:t>
            </a:r>
            <a:r>
              <a:rPr lang="en-US" altLang="en-US" sz="2000" baseline="-25000"/>
              <a:t>1</a:t>
            </a:r>
            <a:r>
              <a:rPr lang="en-US" altLang="en-US" sz="2000"/>
              <a:t> w</a:t>
            </a:r>
            <a:r>
              <a:rPr lang="en-US" altLang="en-US" sz="2000" baseline="-25000"/>
              <a:t>5</a:t>
            </a:r>
            <a:r>
              <a:rPr lang="en-US" altLang="en-US" sz="2000"/>
              <a:t> w</a:t>
            </a:r>
            <a:r>
              <a:rPr lang="en-US" altLang="en-US" sz="2000" baseline="-25000"/>
              <a:t>9</a:t>
            </a:r>
            <a:r>
              <a:rPr lang="en-US" altLang="en-US" sz="2000"/>
              <a:t> w</a:t>
            </a:r>
            <a:r>
              <a:rPr lang="en-US" altLang="en-US" sz="2000" baseline="-25000"/>
              <a:t>2</a:t>
            </a:r>
            <a:r>
              <a:rPr lang="en-US" altLang="en-US" sz="2000"/>
              <a:t> w</a:t>
            </a:r>
            <a:r>
              <a:rPr lang="en-US" altLang="en-US" sz="2000" baseline="-25000"/>
              <a:t>4</a:t>
            </a:r>
            <a:r>
              <a:rPr lang="en-US" altLang="en-US" sz="2000"/>
              <a:t> w</a:t>
            </a:r>
            <a:r>
              <a:rPr lang="en-US" altLang="en-US" sz="2000" baseline="-25000"/>
              <a:t>6</a:t>
            </a:r>
            <a:r>
              <a:rPr lang="en-US" altLang="en-US" sz="2000"/>
              <a:t> w</a:t>
            </a:r>
            <a:r>
              <a:rPr lang="en-US" altLang="en-US" sz="2000" baseline="-25000"/>
              <a:t>7</a:t>
            </a:r>
            <a:r>
              <a:rPr lang="en-US" altLang="en-US" sz="2000"/>
              <a:t> w</a:t>
            </a:r>
            <a:r>
              <a:rPr lang="en-US" altLang="en-US" sz="2000" baseline="-25000"/>
              <a:t>10</a:t>
            </a:r>
          </a:p>
          <a:p>
            <a:pPr eaLnBrk="1" hangingPunct="1"/>
            <a:r>
              <a:rPr lang="en-US" altLang="en-US" sz="2000"/>
              <a:t>m</a:t>
            </a:r>
            <a:r>
              <a:rPr lang="en-US" altLang="en-US" sz="2000" baseline="-25000"/>
              <a:t>2</a:t>
            </a:r>
            <a:r>
              <a:rPr lang="en-US" altLang="en-US" sz="2000"/>
              <a:t>: w</a:t>
            </a:r>
            <a:r>
              <a:rPr lang="en-US" altLang="en-US" sz="2000" baseline="-25000"/>
              <a:t>7</a:t>
            </a:r>
            <a:r>
              <a:rPr lang="en-US" altLang="en-US" sz="2000"/>
              <a:t> w</a:t>
            </a:r>
            <a:r>
              <a:rPr lang="en-US" altLang="en-US" sz="2000" baseline="-25000"/>
              <a:t>10</a:t>
            </a:r>
            <a:r>
              <a:rPr lang="en-US" altLang="en-US" sz="2000"/>
              <a:t> w</a:t>
            </a:r>
            <a:r>
              <a:rPr lang="en-US" altLang="en-US" sz="2000" baseline="-25000"/>
              <a:t>1</a:t>
            </a:r>
            <a:r>
              <a:rPr lang="en-US" altLang="en-US" sz="2000"/>
              <a:t> w</a:t>
            </a:r>
            <a:r>
              <a:rPr lang="en-US" altLang="en-US" sz="2000" baseline="-25000"/>
              <a:t>9</a:t>
            </a:r>
            <a:r>
              <a:rPr lang="en-US" altLang="en-US" sz="2000"/>
              <a:t> w</a:t>
            </a:r>
            <a:r>
              <a:rPr lang="en-US" altLang="en-US" sz="2000" baseline="-25000"/>
              <a:t>3</a:t>
            </a:r>
            <a:r>
              <a:rPr lang="en-US" altLang="en-US" sz="2000"/>
              <a:t> w</a:t>
            </a:r>
            <a:r>
              <a:rPr lang="en-US" altLang="en-US" sz="2000" baseline="-25000"/>
              <a:t>4</a:t>
            </a:r>
            <a:r>
              <a:rPr lang="en-US" altLang="en-US" sz="2000"/>
              <a:t> w</a:t>
            </a:r>
            <a:r>
              <a:rPr lang="en-US" altLang="en-US" sz="2000" baseline="-25000"/>
              <a:t>8</a:t>
            </a:r>
            <a:r>
              <a:rPr lang="en-US" altLang="en-US" sz="2000"/>
              <a:t> w</a:t>
            </a:r>
            <a:r>
              <a:rPr lang="en-US" altLang="en-US" sz="2000" baseline="-25000"/>
              <a:t>2</a:t>
            </a:r>
            <a:r>
              <a:rPr lang="en-US" altLang="en-US" sz="2000"/>
              <a:t> w</a:t>
            </a:r>
            <a:r>
              <a:rPr lang="en-US" altLang="en-US" sz="2000" baseline="-25000"/>
              <a:t>5</a:t>
            </a:r>
            <a:r>
              <a:rPr lang="en-US" altLang="en-US" sz="2000"/>
              <a:t> w</a:t>
            </a:r>
            <a:r>
              <a:rPr lang="en-US" altLang="en-US" sz="2000" baseline="-25000"/>
              <a:t>6</a:t>
            </a:r>
          </a:p>
          <a:p>
            <a:pPr eaLnBrk="1" hangingPunct="1"/>
            <a:r>
              <a:rPr lang="en-US" altLang="en-US" sz="2000"/>
              <a:t>…</a:t>
            </a:r>
          </a:p>
          <a:p>
            <a:pPr eaLnBrk="1" hangingPunct="1"/>
            <a:r>
              <a:rPr lang="en-US" altLang="en-US" sz="2000"/>
              <a:t>w</a:t>
            </a:r>
            <a:r>
              <a:rPr lang="en-US" altLang="en-US" sz="2000" baseline="-25000"/>
              <a:t>1</a:t>
            </a:r>
            <a:r>
              <a:rPr lang="en-US" altLang="en-US" sz="2000"/>
              <a:t>: m</a:t>
            </a:r>
            <a:r>
              <a:rPr lang="en-US" altLang="en-US" sz="2000" baseline="-25000"/>
              <a:t>1</a:t>
            </a:r>
            <a:r>
              <a:rPr lang="en-US" altLang="en-US" sz="2000"/>
              <a:t> m</a:t>
            </a:r>
            <a:r>
              <a:rPr lang="en-US" altLang="en-US" sz="2000" baseline="-25000"/>
              <a:t>4</a:t>
            </a:r>
            <a:r>
              <a:rPr lang="en-US" altLang="en-US" sz="2000"/>
              <a:t> m</a:t>
            </a:r>
            <a:r>
              <a:rPr lang="en-US" altLang="en-US" sz="2000" baseline="-25000"/>
              <a:t>9</a:t>
            </a:r>
            <a:r>
              <a:rPr lang="en-US" altLang="en-US" sz="2000"/>
              <a:t> m</a:t>
            </a:r>
            <a:r>
              <a:rPr lang="en-US" altLang="en-US" sz="2000" baseline="-25000"/>
              <a:t>5</a:t>
            </a:r>
            <a:r>
              <a:rPr lang="en-US" altLang="en-US" sz="2000"/>
              <a:t> m</a:t>
            </a:r>
            <a:r>
              <a:rPr lang="en-US" altLang="en-US" sz="2000" baseline="-25000"/>
              <a:t>10</a:t>
            </a:r>
            <a:r>
              <a:rPr lang="en-US" altLang="en-US" sz="2000"/>
              <a:t> m</a:t>
            </a:r>
            <a:r>
              <a:rPr lang="en-US" altLang="en-US" sz="2000" baseline="-25000"/>
              <a:t>3</a:t>
            </a:r>
            <a:r>
              <a:rPr lang="en-US" altLang="en-US" sz="2000"/>
              <a:t> m</a:t>
            </a:r>
            <a:r>
              <a:rPr lang="en-US" altLang="en-US" sz="2000" baseline="-25000"/>
              <a:t>2</a:t>
            </a:r>
            <a:r>
              <a:rPr lang="en-US" altLang="en-US" sz="2000"/>
              <a:t> m</a:t>
            </a:r>
            <a:r>
              <a:rPr lang="en-US" altLang="en-US" sz="2000" baseline="-25000"/>
              <a:t>6</a:t>
            </a:r>
            <a:r>
              <a:rPr lang="en-US" altLang="en-US" sz="2000"/>
              <a:t> m</a:t>
            </a:r>
            <a:r>
              <a:rPr lang="en-US" altLang="en-US" sz="2000" baseline="-25000"/>
              <a:t>8</a:t>
            </a:r>
            <a:r>
              <a:rPr lang="en-US" altLang="en-US" sz="2000"/>
              <a:t> m</a:t>
            </a:r>
            <a:r>
              <a:rPr lang="en-US" altLang="en-US" sz="2000" baseline="-25000"/>
              <a:t>7</a:t>
            </a:r>
          </a:p>
          <a:p>
            <a:pPr eaLnBrk="1" hangingPunct="1"/>
            <a:r>
              <a:rPr lang="en-US" altLang="en-US" sz="2000"/>
              <a:t>w</a:t>
            </a:r>
            <a:r>
              <a:rPr lang="en-US" altLang="en-US" sz="2000" baseline="-25000"/>
              <a:t>2</a:t>
            </a:r>
            <a:r>
              <a:rPr lang="en-US" altLang="en-US" sz="2000"/>
              <a:t>: m</a:t>
            </a:r>
            <a:r>
              <a:rPr lang="en-US" altLang="en-US" sz="2000" baseline="-25000"/>
              <a:t>5</a:t>
            </a:r>
            <a:r>
              <a:rPr lang="en-US" altLang="en-US" sz="2000"/>
              <a:t> m</a:t>
            </a:r>
            <a:r>
              <a:rPr lang="en-US" altLang="en-US" sz="2000" baseline="-25000"/>
              <a:t>8</a:t>
            </a:r>
            <a:r>
              <a:rPr lang="en-US" altLang="en-US" sz="2000"/>
              <a:t> m</a:t>
            </a:r>
            <a:r>
              <a:rPr lang="en-US" altLang="en-US" sz="2000" baseline="-25000"/>
              <a:t>1</a:t>
            </a:r>
            <a:r>
              <a:rPr lang="en-US" altLang="en-US" sz="2000"/>
              <a:t> m</a:t>
            </a:r>
            <a:r>
              <a:rPr lang="en-US" altLang="en-US" sz="2000" baseline="-25000"/>
              <a:t>3</a:t>
            </a:r>
            <a:r>
              <a:rPr lang="en-US" altLang="en-US" sz="2000"/>
              <a:t> m</a:t>
            </a:r>
            <a:r>
              <a:rPr lang="en-US" altLang="en-US" sz="2000" baseline="-25000"/>
              <a:t>2</a:t>
            </a:r>
            <a:r>
              <a:rPr lang="en-US" altLang="en-US" sz="2000"/>
              <a:t> m</a:t>
            </a:r>
            <a:r>
              <a:rPr lang="en-US" altLang="en-US" sz="2000" baseline="-25000"/>
              <a:t>7</a:t>
            </a:r>
            <a:r>
              <a:rPr lang="en-US" altLang="en-US" sz="2000"/>
              <a:t> m</a:t>
            </a:r>
            <a:r>
              <a:rPr lang="en-US" altLang="en-US" sz="2000" baseline="-25000"/>
              <a:t>9</a:t>
            </a:r>
            <a:r>
              <a:rPr lang="en-US" altLang="en-US" sz="2000"/>
              <a:t> m</a:t>
            </a:r>
            <a:r>
              <a:rPr lang="en-US" altLang="en-US" sz="2000" baseline="-25000"/>
              <a:t>10</a:t>
            </a:r>
            <a:r>
              <a:rPr lang="en-US" altLang="en-US" sz="2000"/>
              <a:t> m</a:t>
            </a:r>
            <a:r>
              <a:rPr lang="en-US" altLang="en-US" sz="2000" baseline="-25000"/>
              <a:t>4</a:t>
            </a:r>
            <a:r>
              <a:rPr lang="en-US" altLang="en-US" sz="2000"/>
              <a:t> m</a:t>
            </a:r>
            <a:r>
              <a:rPr lang="en-US" altLang="en-US" sz="2000" baseline="-25000"/>
              <a:t>6</a:t>
            </a:r>
          </a:p>
          <a:p>
            <a:pPr eaLnBrk="1" hangingPunct="1"/>
            <a:r>
              <a:rPr lang="en-US" altLang="en-US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16749742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Stable Matching Results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981200" y="1600201"/>
            <a:ext cx="4572000" cy="4525963"/>
          </a:xfrm>
        </p:spPr>
        <p:txBody>
          <a:bodyPr/>
          <a:lstStyle/>
          <a:p>
            <a:r>
              <a:rPr lang="en-US" dirty="0"/>
              <a:t>Averages of 5 runs</a:t>
            </a:r>
          </a:p>
          <a:p>
            <a:r>
              <a:rPr lang="en-US" dirty="0"/>
              <a:t>Much better for M than W</a:t>
            </a:r>
          </a:p>
          <a:p>
            <a:r>
              <a:rPr lang="en-US" dirty="0"/>
              <a:t>Why is it better for M?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What is the growth of m-rank and w-rank as a function of n?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</p:nvPr>
        </p:nvGraphicFramePr>
        <p:xfrm>
          <a:off x="7086600" y="1524001"/>
          <a:ext cx="2819400" cy="4524219"/>
        </p:xfrm>
        <a:graphic>
          <a:graphicData uri="http://schemas.openxmlformats.org/drawingml/2006/table">
            <a:tbl>
              <a:tblPr/>
              <a:tblGrid>
                <a:gridCol w="952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2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50039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m-rank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w-rank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709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98.05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3709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7.52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66.95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3709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8.57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58.18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3709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6.32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75.87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3709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5.25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90.73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3709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6.55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77.95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3709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3709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6.80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146.93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3709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6.50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154.71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3709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7.14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133.53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3709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7.44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128.96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3709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7.36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137.85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3709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7.04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140.40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3709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13709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7.83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257.79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13709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7.50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263.78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13709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11.42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175.17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13709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274.76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13709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7.54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261.60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13709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8.29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246.62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247301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Coupon Collector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n types of coupons</a:t>
            </a:r>
          </a:p>
          <a:p>
            <a:r>
              <a:rPr lang="en-US" dirty="0" smtClean="0"/>
              <a:t>Each round you receive a random coupon</a:t>
            </a:r>
          </a:p>
          <a:p>
            <a:r>
              <a:rPr lang="en-US" dirty="0" smtClean="0"/>
              <a:t>How many rounds until you have received all types of coupons</a:t>
            </a:r>
          </a:p>
          <a:p>
            <a:r>
              <a:rPr lang="en-US" dirty="0" smtClean="0"/>
              <a:t>p</a:t>
            </a:r>
            <a:r>
              <a:rPr lang="en-US" baseline="-25000" dirty="0" smtClean="0"/>
              <a:t>i</a:t>
            </a:r>
            <a:r>
              <a:rPr lang="en-US" dirty="0" smtClean="0"/>
              <a:t> is the probability of getting a new coupon after i-1 have been collected</a:t>
            </a:r>
          </a:p>
          <a:p>
            <a:r>
              <a:rPr lang="en-US" dirty="0" err="1" smtClean="0"/>
              <a:t>t</a:t>
            </a:r>
            <a:r>
              <a:rPr lang="en-US" baseline="-25000" dirty="0" err="1" smtClean="0"/>
              <a:t>i</a:t>
            </a:r>
            <a:r>
              <a:rPr lang="en-US" dirty="0" smtClean="0"/>
              <a:t> is the time to receive the </a:t>
            </a:r>
            <a:r>
              <a:rPr lang="en-US" dirty="0" err="1" smtClean="0"/>
              <a:t>i-th</a:t>
            </a:r>
            <a:r>
              <a:rPr lang="en-US" dirty="0" smtClean="0"/>
              <a:t> type of coupon after i-1 have been received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64693" y="1351757"/>
            <a:ext cx="3171825" cy="65722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82799" y="2209801"/>
            <a:ext cx="4095750" cy="39052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64693" y="2600325"/>
            <a:ext cx="1666875" cy="6858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26970" y="3294290"/>
            <a:ext cx="3838575" cy="28575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793180" y="6028688"/>
            <a:ext cx="4676775" cy="72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616440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Stable Matching and Coupon Collecting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Assume random preference lists</a:t>
            </a:r>
          </a:p>
          <a:p>
            <a:r>
              <a:rPr lang="en-US" dirty="0" smtClean="0"/>
              <a:t>Runtime of algorithm determined by number of proposals until all w’s are matched</a:t>
            </a:r>
          </a:p>
          <a:p>
            <a:r>
              <a:rPr lang="en-US" dirty="0" smtClean="0"/>
              <a:t>Each proposal can be viewed</a:t>
            </a:r>
            <a:r>
              <a:rPr lang="en-US" baseline="30000" dirty="0" smtClean="0"/>
              <a:t>1</a:t>
            </a:r>
            <a:r>
              <a:rPr lang="en-US" dirty="0" smtClean="0"/>
              <a:t> as asking a random w</a:t>
            </a:r>
          </a:p>
          <a:p>
            <a:r>
              <a:rPr lang="en-US" dirty="0" smtClean="0"/>
              <a:t>Number of proposals corresponds to number of steps in coupon collector problem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600200" y="6477001"/>
            <a:ext cx="426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aseline="30000" dirty="0"/>
              <a:t>1</a:t>
            </a:r>
            <a:r>
              <a:rPr lang="en-US" sz="1200" dirty="0"/>
              <a:t>There are some technicalities here that are being ignored </a:t>
            </a:r>
          </a:p>
        </p:txBody>
      </p:sp>
    </p:spTree>
    <p:extLst>
      <p:ext uri="{BB962C8B-B14F-4D97-AF65-F5344CB8AC3E}">
        <p14:creationId xmlns:p14="http://schemas.microsoft.com/office/powerpoint/2010/main" val="382637416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more careful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8765" y="1825625"/>
            <a:ext cx="11461686" cy="4351338"/>
          </a:xfrm>
        </p:spPr>
        <p:txBody>
          <a:bodyPr/>
          <a:lstStyle/>
          <a:p>
            <a:r>
              <a:rPr lang="en-US" dirty="0" smtClean="0"/>
              <a:t>Principle of deferred randomness</a:t>
            </a:r>
          </a:p>
          <a:p>
            <a:pPr lvl="1"/>
            <a:r>
              <a:rPr lang="en-US" dirty="0" smtClean="0"/>
              <a:t>Generate random list,  traverse list</a:t>
            </a:r>
          </a:p>
          <a:p>
            <a:pPr lvl="1"/>
            <a:r>
              <a:rPr lang="en-US" dirty="0" smtClean="0"/>
              <a:t>Traverse list, generating random elements</a:t>
            </a:r>
          </a:p>
          <a:p>
            <a:r>
              <a:rPr lang="en-US" dirty="0" smtClean="0"/>
              <a:t>Suppose that </a:t>
            </a:r>
            <a:r>
              <a:rPr lang="en-US" dirty="0" err="1" smtClean="0"/>
              <a:t>i</a:t>
            </a:r>
            <a:r>
              <a:rPr lang="en-US" dirty="0" smtClean="0"/>
              <a:t> - 1 M’s are matched,  expected number of proposals until </a:t>
            </a:r>
            <a:r>
              <a:rPr lang="en-US" dirty="0" err="1" smtClean="0"/>
              <a:t>i</a:t>
            </a:r>
            <a:r>
              <a:rPr lang="en-US" dirty="0" smtClean="0"/>
              <a:t> matches</a:t>
            </a:r>
          </a:p>
          <a:p>
            <a:pPr lvl="1"/>
            <a:r>
              <a:rPr lang="en-US" dirty="0" smtClean="0"/>
              <a:t>What is the chance that X proposes to an unmatched W?</a:t>
            </a:r>
          </a:p>
          <a:p>
            <a:pPr lvl="1"/>
            <a:r>
              <a:rPr lang="en-US" dirty="0" smtClean="0"/>
              <a:t>If X has already proposed j times, the chance is (n – (</a:t>
            </a:r>
            <a:r>
              <a:rPr lang="en-US" dirty="0" err="1" smtClean="0"/>
              <a:t>i</a:t>
            </a:r>
            <a:r>
              <a:rPr lang="en-US" dirty="0" smtClean="0"/>
              <a:t> – j - 1))/(n-j) &gt; (n-(i-1))/n = p</a:t>
            </a:r>
            <a:r>
              <a:rPr lang="en-US" baseline="-25000" dirty="0" smtClean="0"/>
              <a:t>i</a:t>
            </a:r>
          </a:p>
          <a:p>
            <a:pPr lvl="1"/>
            <a:r>
              <a:rPr lang="en-US" dirty="0" smtClean="0"/>
              <a:t>The conditioning gives a greater probability of success,  reducing the expected time to success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218682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the W rank?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87665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Balls and boxes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 boxes,  repeatedly assign balls to random boxes</a:t>
            </a:r>
          </a:p>
          <a:p>
            <a:r>
              <a:rPr lang="en-US" dirty="0" smtClean="0"/>
              <a:t>Coupon collecting – expected number of balls until every box is occupied</a:t>
            </a:r>
          </a:p>
          <a:p>
            <a:r>
              <a:rPr lang="en-US" dirty="0" smtClean="0"/>
              <a:t>How about if we assign K balls at random to N boxes</a:t>
            </a:r>
          </a:p>
          <a:p>
            <a:pPr lvl="1"/>
            <a:r>
              <a:rPr lang="en-US" dirty="0" smtClean="0"/>
              <a:t>How many cells are occupied?</a:t>
            </a:r>
          </a:p>
          <a:p>
            <a:pPr lvl="1"/>
            <a:r>
              <a:rPr lang="en-US" dirty="0" smtClean="0"/>
              <a:t>What is the expected number of </a:t>
            </a:r>
            <a:r>
              <a:rPr lang="en-US" smtClean="0"/>
              <a:t>balls in the first box?</a:t>
            </a:r>
            <a:endParaRPr lang="en-US" dirty="0" smtClean="0"/>
          </a:p>
          <a:p>
            <a:pPr lvl="1"/>
            <a:r>
              <a:rPr lang="en-US" dirty="0" smtClean="0"/>
              <a:t>What is the expected maximum for the number of balls assigned to any cell?</a:t>
            </a:r>
          </a:p>
        </p:txBody>
      </p:sp>
    </p:spTree>
    <p:extLst>
      <p:ext uri="{BB962C8B-B14F-4D97-AF65-F5344CB8AC3E}">
        <p14:creationId xmlns:p14="http://schemas.microsoft.com/office/powerpoint/2010/main" val="28188251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Average Case Performance of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Main topics for today</a:t>
            </a:r>
          </a:p>
          <a:p>
            <a:pPr lvl="1"/>
            <a:r>
              <a:rPr lang="en-US" dirty="0" smtClean="0"/>
              <a:t>Average case of stable marriage algorithm</a:t>
            </a:r>
          </a:p>
          <a:p>
            <a:pPr lvl="1"/>
            <a:r>
              <a:rPr lang="en-US" dirty="0" smtClean="0"/>
              <a:t>Coupon Collector Problem</a:t>
            </a:r>
          </a:p>
          <a:p>
            <a:pPr lvl="1"/>
            <a:endParaRPr lang="en-US" dirty="0"/>
          </a:p>
          <a:p>
            <a:r>
              <a:rPr lang="en-US" dirty="0" smtClean="0"/>
              <a:t>Formal setting,  input is drawn randomly from a probability distribution on legal inputs</a:t>
            </a:r>
          </a:p>
          <a:p>
            <a:r>
              <a:rPr lang="en-US" dirty="0" smtClean="0"/>
              <a:t>Standard runtime model</a:t>
            </a:r>
          </a:p>
          <a:p>
            <a:pPr lvl="1"/>
            <a:r>
              <a:rPr lang="en-US" dirty="0" smtClean="0"/>
              <a:t>T(N) = max {over inputs I of size N} T</a:t>
            </a:r>
            <a:r>
              <a:rPr lang="en-US" baseline="-25000" dirty="0" smtClean="0"/>
              <a:t>A</a:t>
            </a:r>
            <a:r>
              <a:rPr lang="en-US" dirty="0" smtClean="0"/>
              <a:t>(I)</a:t>
            </a:r>
          </a:p>
          <a:p>
            <a:r>
              <a:rPr lang="en-US" dirty="0" smtClean="0"/>
              <a:t>Average case runtime</a:t>
            </a:r>
          </a:p>
          <a:p>
            <a:pPr lvl="1"/>
            <a:r>
              <a:rPr lang="en-US" dirty="0"/>
              <a:t>T(N) = </a:t>
            </a:r>
            <a:r>
              <a:rPr lang="en-US" dirty="0" smtClean="0"/>
              <a:t>average {over </a:t>
            </a:r>
            <a:r>
              <a:rPr lang="en-US" dirty="0"/>
              <a:t>inputs I of size </a:t>
            </a:r>
            <a:r>
              <a:rPr lang="en-US" dirty="0" smtClean="0"/>
              <a:t>N using probability distribution P} </a:t>
            </a:r>
            <a:r>
              <a:rPr lang="en-US" dirty="0"/>
              <a:t>T</a:t>
            </a:r>
            <a:r>
              <a:rPr lang="en-US" baseline="-25000" dirty="0"/>
              <a:t>A</a:t>
            </a:r>
            <a:r>
              <a:rPr lang="en-US" dirty="0"/>
              <a:t>(I)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34108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 dirty="0"/>
              <a:t/>
            </a:r>
            <a:br>
              <a:rPr lang="en-US" altLang="en-US" sz="4000" dirty="0"/>
            </a:br>
            <a:r>
              <a:rPr lang="en-US" altLang="en-US" sz="4000" dirty="0"/>
              <a:t>Stable Matching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Setting:</a:t>
            </a:r>
          </a:p>
          <a:p>
            <a:pPr lvl="1" eaLnBrk="1" hangingPunct="1"/>
            <a:r>
              <a:rPr lang="en-US" altLang="en-US"/>
              <a:t>Assign TAs to Instructors</a:t>
            </a:r>
          </a:p>
          <a:p>
            <a:pPr lvl="1" eaLnBrk="1" hangingPunct="1"/>
            <a:r>
              <a:rPr lang="en-US" altLang="en-US"/>
              <a:t>Avoid having TAs and Instructors wanting changes</a:t>
            </a:r>
          </a:p>
          <a:p>
            <a:pPr lvl="2" eaLnBrk="1" hangingPunct="1"/>
            <a:r>
              <a:rPr lang="en-US" altLang="en-US"/>
              <a:t>E.g., Prof A. would rather have student X than her current TA, and student X would rather work for Prof A. than his current instructor.</a:t>
            </a:r>
          </a:p>
        </p:txBody>
      </p:sp>
      <p:sp>
        <p:nvSpPr>
          <p:cNvPr id="9220" name="TextBox 6" hidden="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524000" y="6488114"/>
            <a:ext cx="8593138" cy="369887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Purpose of the example:  new, interesting problem, show how different ideas apply</a:t>
            </a:r>
          </a:p>
        </p:txBody>
      </p:sp>
    </p:spTree>
    <p:extLst>
      <p:ext uri="{BB962C8B-B14F-4D97-AF65-F5344CB8AC3E}">
        <p14:creationId xmlns:p14="http://schemas.microsoft.com/office/powerpoint/2010/main" val="16640097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Formal notions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1981200" y="1600200"/>
            <a:ext cx="5105400" cy="1828800"/>
          </a:xfrm>
        </p:spPr>
        <p:txBody>
          <a:bodyPr/>
          <a:lstStyle/>
          <a:p>
            <a:pPr eaLnBrk="1" hangingPunct="1"/>
            <a:r>
              <a:rPr lang="en-US" altLang="en-US"/>
              <a:t>Perfect matching</a:t>
            </a:r>
          </a:p>
          <a:p>
            <a:pPr eaLnBrk="1" hangingPunct="1"/>
            <a:r>
              <a:rPr lang="en-US" altLang="en-US"/>
              <a:t>Ranked preference lists</a:t>
            </a:r>
          </a:p>
          <a:p>
            <a:pPr eaLnBrk="1" hangingPunct="1"/>
            <a:r>
              <a:rPr lang="en-US" altLang="en-US"/>
              <a:t>Stability</a:t>
            </a:r>
          </a:p>
          <a:p>
            <a:pPr lvl="1" eaLnBrk="1" hangingPunct="1">
              <a:buFontTx/>
              <a:buNone/>
            </a:pPr>
            <a:endParaRPr lang="en-US" altLang="en-US"/>
          </a:p>
        </p:txBody>
      </p:sp>
      <p:sp>
        <p:nvSpPr>
          <p:cNvPr id="10244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200400" y="388620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m</a:t>
            </a:r>
            <a:r>
              <a:rPr lang="en-US" altLang="en-US" baseline="-25000"/>
              <a:t>1</a:t>
            </a:r>
          </a:p>
        </p:txBody>
      </p:sp>
      <p:sp>
        <p:nvSpPr>
          <p:cNvPr id="10245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572000" y="388620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w</a:t>
            </a:r>
            <a:r>
              <a:rPr lang="en-US" altLang="en-US" baseline="-25000"/>
              <a:t>1</a:t>
            </a:r>
          </a:p>
        </p:txBody>
      </p:sp>
      <p:sp>
        <p:nvSpPr>
          <p:cNvPr id="10246" name="Line 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3657600" y="4114800"/>
            <a:ext cx="914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7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200400" y="480060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m</a:t>
            </a:r>
            <a:r>
              <a:rPr lang="en-US" altLang="en-US" baseline="-25000"/>
              <a:t>2</a:t>
            </a:r>
          </a:p>
        </p:txBody>
      </p:sp>
      <p:sp>
        <p:nvSpPr>
          <p:cNvPr id="10248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572000" y="480060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w</a:t>
            </a:r>
            <a:r>
              <a:rPr lang="en-US" altLang="en-US" baseline="-25000"/>
              <a:t>2</a:t>
            </a:r>
          </a:p>
        </p:txBody>
      </p:sp>
      <p:sp>
        <p:nvSpPr>
          <p:cNvPr id="10249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3657600" y="5029200"/>
            <a:ext cx="914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0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3657600" y="4267200"/>
            <a:ext cx="990600" cy="6096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6088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Example  (1 of 3)</a:t>
            </a:r>
          </a:p>
        </p:txBody>
      </p:sp>
      <p:sp>
        <p:nvSpPr>
          <p:cNvPr id="11267" name="Rectangle 4"/>
          <p:cNvSpPr>
            <a:spLocks noGrp="1" noChangeArrowheads="1"/>
          </p:cNvSpPr>
          <p:nvPr>
            <p:ph type="body" sz="half" idx="1"/>
            <p:custDataLst>
              <p:tags r:id="rId2"/>
            </p:custDataLst>
          </p:nvPr>
        </p:nvSpPr>
        <p:spPr>
          <a:xfrm>
            <a:off x="2057400" y="1600201"/>
            <a:ext cx="40386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3200"/>
              <a:t>m</a:t>
            </a:r>
            <a:r>
              <a:rPr lang="en-US" altLang="en-US" sz="3200" baseline="-25000"/>
              <a:t>1</a:t>
            </a:r>
            <a:r>
              <a:rPr lang="en-US" altLang="en-US" sz="3200"/>
              <a:t>: w</a:t>
            </a:r>
            <a:r>
              <a:rPr lang="en-US" altLang="en-US" sz="3200" baseline="-25000"/>
              <a:t>1</a:t>
            </a:r>
            <a:r>
              <a:rPr lang="en-US" altLang="en-US" sz="3200"/>
              <a:t> w</a:t>
            </a:r>
            <a:r>
              <a:rPr lang="en-US" altLang="en-US" sz="3200" baseline="-25000"/>
              <a:t>2</a:t>
            </a:r>
          </a:p>
          <a:p>
            <a:pPr eaLnBrk="1" hangingPunct="1">
              <a:buFontTx/>
              <a:buNone/>
            </a:pPr>
            <a:r>
              <a:rPr lang="en-US" altLang="en-US" sz="3200"/>
              <a:t>m</a:t>
            </a:r>
            <a:r>
              <a:rPr lang="en-US" altLang="en-US" sz="3200" baseline="-25000"/>
              <a:t>2</a:t>
            </a:r>
            <a:r>
              <a:rPr lang="en-US" altLang="en-US" sz="3200"/>
              <a:t>: w</a:t>
            </a:r>
            <a:r>
              <a:rPr lang="en-US" altLang="en-US" sz="3200" baseline="-25000"/>
              <a:t>2</a:t>
            </a:r>
            <a:r>
              <a:rPr lang="en-US" altLang="en-US" sz="3200"/>
              <a:t> w</a:t>
            </a:r>
            <a:r>
              <a:rPr lang="en-US" altLang="en-US" sz="3200" baseline="-25000"/>
              <a:t>1</a:t>
            </a:r>
          </a:p>
          <a:p>
            <a:pPr eaLnBrk="1" hangingPunct="1">
              <a:buFontTx/>
              <a:buNone/>
            </a:pPr>
            <a:r>
              <a:rPr lang="en-US" altLang="en-US" sz="3200"/>
              <a:t>w</a:t>
            </a:r>
            <a:r>
              <a:rPr lang="en-US" altLang="en-US" sz="3200" baseline="-25000"/>
              <a:t>1</a:t>
            </a:r>
            <a:r>
              <a:rPr lang="en-US" altLang="en-US" sz="3200"/>
              <a:t>: m</a:t>
            </a:r>
            <a:r>
              <a:rPr lang="en-US" altLang="en-US" sz="3200" baseline="-25000"/>
              <a:t>1</a:t>
            </a:r>
            <a:r>
              <a:rPr lang="en-US" altLang="en-US" sz="3200"/>
              <a:t> m</a:t>
            </a:r>
            <a:r>
              <a:rPr lang="en-US" altLang="en-US" sz="3200" baseline="-25000"/>
              <a:t>2</a:t>
            </a:r>
          </a:p>
          <a:p>
            <a:pPr eaLnBrk="1" hangingPunct="1">
              <a:buFontTx/>
              <a:buNone/>
            </a:pPr>
            <a:r>
              <a:rPr lang="en-US" altLang="en-US" sz="3200"/>
              <a:t>w</a:t>
            </a:r>
            <a:r>
              <a:rPr lang="en-US" altLang="en-US" sz="3200" baseline="-25000"/>
              <a:t>2</a:t>
            </a:r>
            <a:r>
              <a:rPr lang="en-US" altLang="en-US" sz="3200"/>
              <a:t>: m</a:t>
            </a:r>
            <a:r>
              <a:rPr lang="en-US" altLang="en-US" sz="3200" baseline="-25000"/>
              <a:t>2</a:t>
            </a:r>
            <a:r>
              <a:rPr lang="en-US" altLang="en-US" sz="3200"/>
              <a:t> m</a:t>
            </a:r>
            <a:r>
              <a:rPr lang="en-US" altLang="en-US" sz="3200" baseline="-25000"/>
              <a:t>1</a:t>
            </a:r>
          </a:p>
        </p:txBody>
      </p:sp>
      <p:sp>
        <p:nvSpPr>
          <p:cNvPr id="11268" name="Oval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934200" y="1905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69" name="Oval 8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8686800" y="3657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0" name="Oval 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934200" y="3657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1" name="Oval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8686800" y="1905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2" name="Text Box 11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400800" y="1676401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m</a:t>
            </a:r>
            <a:r>
              <a:rPr lang="en-US" altLang="en-US" sz="2800" baseline="-25000"/>
              <a:t>1</a:t>
            </a:r>
          </a:p>
        </p:txBody>
      </p:sp>
      <p:sp>
        <p:nvSpPr>
          <p:cNvPr id="11273" name="Text Box 12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324600" y="3429001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m</a:t>
            </a:r>
            <a:r>
              <a:rPr lang="en-US" altLang="en-US" sz="2800" baseline="-25000"/>
              <a:t>2</a:t>
            </a:r>
          </a:p>
        </p:txBody>
      </p:sp>
      <p:sp>
        <p:nvSpPr>
          <p:cNvPr id="11274" name="Text Box 13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8915400" y="3429001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w</a:t>
            </a:r>
            <a:r>
              <a:rPr lang="en-US" altLang="en-US" sz="2800" baseline="-25000"/>
              <a:t>2</a:t>
            </a:r>
          </a:p>
        </p:txBody>
      </p:sp>
      <p:sp>
        <p:nvSpPr>
          <p:cNvPr id="11275" name="Text Box 14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8839200" y="1676401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w</a:t>
            </a:r>
            <a:r>
              <a:rPr lang="en-US" altLang="en-US" sz="2800" baseline="-2500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327260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Example  (2 of 3)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/>
              <a:t>m</a:t>
            </a:r>
            <a:r>
              <a:rPr lang="en-US" altLang="en-US" baseline="-25000"/>
              <a:t>1</a:t>
            </a:r>
            <a:r>
              <a:rPr lang="en-US" altLang="en-US"/>
              <a:t>: w</a:t>
            </a:r>
            <a:r>
              <a:rPr lang="en-US" altLang="en-US" baseline="-25000"/>
              <a:t>1</a:t>
            </a:r>
            <a:r>
              <a:rPr lang="en-US" altLang="en-US"/>
              <a:t> w</a:t>
            </a:r>
            <a:r>
              <a:rPr lang="en-US" altLang="en-US" baseline="-25000"/>
              <a:t>2</a:t>
            </a:r>
          </a:p>
          <a:p>
            <a:pPr eaLnBrk="1" hangingPunct="1">
              <a:buFontTx/>
              <a:buNone/>
            </a:pPr>
            <a:r>
              <a:rPr lang="en-US" altLang="en-US"/>
              <a:t>m</a:t>
            </a:r>
            <a:r>
              <a:rPr lang="en-US" altLang="en-US" baseline="-25000"/>
              <a:t>2</a:t>
            </a:r>
            <a:r>
              <a:rPr lang="en-US" altLang="en-US"/>
              <a:t>: w</a:t>
            </a:r>
            <a:r>
              <a:rPr lang="en-US" altLang="en-US" baseline="-25000"/>
              <a:t>1</a:t>
            </a:r>
            <a:r>
              <a:rPr lang="en-US" altLang="en-US"/>
              <a:t> w</a:t>
            </a:r>
            <a:r>
              <a:rPr lang="en-US" altLang="en-US" baseline="-25000"/>
              <a:t>2</a:t>
            </a:r>
          </a:p>
          <a:p>
            <a:pPr eaLnBrk="1" hangingPunct="1">
              <a:buFontTx/>
              <a:buNone/>
            </a:pPr>
            <a:r>
              <a:rPr lang="en-US" altLang="en-US"/>
              <a:t>w</a:t>
            </a:r>
            <a:r>
              <a:rPr lang="en-US" altLang="en-US" baseline="-25000"/>
              <a:t>1</a:t>
            </a:r>
            <a:r>
              <a:rPr lang="en-US" altLang="en-US"/>
              <a:t>: m</a:t>
            </a:r>
            <a:r>
              <a:rPr lang="en-US" altLang="en-US" baseline="-25000"/>
              <a:t>1</a:t>
            </a:r>
            <a:r>
              <a:rPr lang="en-US" altLang="en-US"/>
              <a:t> m</a:t>
            </a:r>
            <a:r>
              <a:rPr lang="en-US" altLang="en-US" baseline="-25000"/>
              <a:t>2</a:t>
            </a:r>
          </a:p>
          <a:p>
            <a:pPr eaLnBrk="1" hangingPunct="1">
              <a:buFontTx/>
              <a:buNone/>
            </a:pPr>
            <a:r>
              <a:rPr lang="en-US" altLang="en-US"/>
              <a:t>w</a:t>
            </a:r>
            <a:r>
              <a:rPr lang="en-US" altLang="en-US" baseline="-25000"/>
              <a:t>2</a:t>
            </a:r>
            <a:r>
              <a:rPr lang="en-US" altLang="en-US"/>
              <a:t>: m</a:t>
            </a:r>
            <a:r>
              <a:rPr lang="en-US" altLang="en-US" baseline="-25000"/>
              <a:t>1</a:t>
            </a:r>
            <a:r>
              <a:rPr lang="en-US" altLang="en-US"/>
              <a:t> m</a:t>
            </a:r>
            <a:r>
              <a:rPr lang="en-US" altLang="en-US" baseline="-25000"/>
              <a:t>2</a:t>
            </a:r>
          </a:p>
        </p:txBody>
      </p:sp>
      <p:sp>
        <p:nvSpPr>
          <p:cNvPr id="12292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934200" y="1905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293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8686800" y="3657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294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934200" y="3657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295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8686800" y="1905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296" name="Text Box 8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400800" y="1676401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m</a:t>
            </a:r>
            <a:r>
              <a:rPr lang="en-US" altLang="en-US" sz="2800" baseline="-25000"/>
              <a:t>1</a:t>
            </a:r>
          </a:p>
        </p:txBody>
      </p:sp>
      <p:sp>
        <p:nvSpPr>
          <p:cNvPr id="12297" name="Text Box 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324600" y="3429001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m</a:t>
            </a:r>
            <a:r>
              <a:rPr lang="en-US" altLang="en-US" sz="2800" baseline="-25000"/>
              <a:t>2</a:t>
            </a:r>
          </a:p>
        </p:txBody>
      </p:sp>
      <p:sp>
        <p:nvSpPr>
          <p:cNvPr id="12298" name="Text Box 10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8915400" y="3429001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w</a:t>
            </a:r>
            <a:r>
              <a:rPr lang="en-US" altLang="en-US" sz="2800" baseline="-25000"/>
              <a:t>2</a:t>
            </a:r>
          </a:p>
        </p:txBody>
      </p:sp>
      <p:sp>
        <p:nvSpPr>
          <p:cNvPr id="12299" name="Text Box 1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8839200" y="1676401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w</a:t>
            </a:r>
            <a:r>
              <a:rPr lang="en-US" altLang="en-US" sz="2800" baseline="-2500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5162964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Example  (3 of 3)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sz="3200"/>
              <a:t>m</a:t>
            </a:r>
            <a:r>
              <a:rPr lang="en-US" altLang="en-US" sz="3200" baseline="-25000"/>
              <a:t>1</a:t>
            </a:r>
            <a:r>
              <a:rPr lang="en-US" altLang="en-US" sz="3200"/>
              <a:t>: w</a:t>
            </a:r>
            <a:r>
              <a:rPr lang="en-US" altLang="en-US" sz="3200" baseline="-25000"/>
              <a:t>1</a:t>
            </a:r>
            <a:r>
              <a:rPr lang="en-US" altLang="en-US" sz="3200"/>
              <a:t> w</a:t>
            </a:r>
            <a:r>
              <a:rPr lang="en-US" altLang="en-US" sz="3200" baseline="-25000"/>
              <a:t>2</a:t>
            </a:r>
          </a:p>
          <a:p>
            <a:pPr eaLnBrk="1" hangingPunct="1">
              <a:buFontTx/>
              <a:buNone/>
            </a:pPr>
            <a:r>
              <a:rPr lang="en-US" altLang="en-US" sz="3200"/>
              <a:t>m</a:t>
            </a:r>
            <a:r>
              <a:rPr lang="en-US" altLang="en-US" sz="3200" baseline="-25000"/>
              <a:t>2</a:t>
            </a:r>
            <a:r>
              <a:rPr lang="en-US" altLang="en-US" sz="3200"/>
              <a:t>: w</a:t>
            </a:r>
            <a:r>
              <a:rPr lang="en-US" altLang="en-US" sz="3200" baseline="-25000"/>
              <a:t>2</a:t>
            </a:r>
            <a:r>
              <a:rPr lang="en-US" altLang="en-US" sz="3200"/>
              <a:t> w</a:t>
            </a:r>
            <a:r>
              <a:rPr lang="en-US" altLang="en-US" sz="3200" baseline="-25000"/>
              <a:t>1</a:t>
            </a:r>
          </a:p>
          <a:p>
            <a:pPr eaLnBrk="1" hangingPunct="1">
              <a:buFontTx/>
              <a:buNone/>
            </a:pPr>
            <a:r>
              <a:rPr lang="en-US" altLang="en-US" sz="3200"/>
              <a:t>w</a:t>
            </a:r>
            <a:r>
              <a:rPr lang="en-US" altLang="en-US" sz="3200" baseline="-25000"/>
              <a:t>1</a:t>
            </a:r>
            <a:r>
              <a:rPr lang="en-US" altLang="en-US" sz="3200"/>
              <a:t>: m</a:t>
            </a:r>
            <a:r>
              <a:rPr lang="en-US" altLang="en-US" sz="3200" baseline="-25000"/>
              <a:t>2</a:t>
            </a:r>
            <a:r>
              <a:rPr lang="en-US" altLang="en-US" sz="3200"/>
              <a:t> m</a:t>
            </a:r>
            <a:r>
              <a:rPr lang="en-US" altLang="en-US" sz="3200" baseline="-25000"/>
              <a:t>1</a:t>
            </a:r>
          </a:p>
          <a:p>
            <a:pPr eaLnBrk="1" hangingPunct="1">
              <a:buFontTx/>
              <a:buNone/>
            </a:pPr>
            <a:r>
              <a:rPr lang="en-US" altLang="en-US" sz="3200"/>
              <a:t>w</a:t>
            </a:r>
            <a:r>
              <a:rPr lang="en-US" altLang="en-US" sz="3200" baseline="-25000"/>
              <a:t>2</a:t>
            </a:r>
            <a:r>
              <a:rPr lang="en-US" altLang="en-US" sz="3200"/>
              <a:t>: m</a:t>
            </a:r>
            <a:r>
              <a:rPr lang="en-US" altLang="en-US" sz="3200" baseline="-25000"/>
              <a:t>1</a:t>
            </a:r>
            <a:r>
              <a:rPr lang="en-US" altLang="en-US" sz="3200"/>
              <a:t> m</a:t>
            </a:r>
            <a:r>
              <a:rPr lang="en-US" altLang="en-US" sz="3200" baseline="-25000"/>
              <a:t>2</a:t>
            </a:r>
          </a:p>
        </p:txBody>
      </p:sp>
      <p:sp>
        <p:nvSpPr>
          <p:cNvPr id="13316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934200" y="1905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17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8686800" y="3657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18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934200" y="3657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19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8686800" y="1905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0" name="Text Box 8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400800" y="1676401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m</a:t>
            </a:r>
            <a:r>
              <a:rPr lang="en-US" altLang="en-US" sz="2800" baseline="-25000"/>
              <a:t>1</a:t>
            </a:r>
          </a:p>
        </p:txBody>
      </p:sp>
      <p:sp>
        <p:nvSpPr>
          <p:cNvPr id="13321" name="Text Box 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324600" y="3429001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m</a:t>
            </a:r>
            <a:r>
              <a:rPr lang="en-US" altLang="en-US" sz="2800" baseline="-25000"/>
              <a:t>2</a:t>
            </a:r>
          </a:p>
        </p:txBody>
      </p:sp>
      <p:sp>
        <p:nvSpPr>
          <p:cNvPr id="13322" name="Text Box 10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8915400" y="3429001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w</a:t>
            </a:r>
            <a:r>
              <a:rPr lang="en-US" altLang="en-US" sz="2800" baseline="-25000"/>
              <a:t>2</a:t>
            </a:r>
          </a:p>
        </p:txBody>
      </p:sp>
      <p:sp>
        <p:nvSpPr>
          <p:cNvPr id="13323" name="Text Box 1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8839200" y="1676401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w</a:t>
            </a:r>
            <a:r>
              <a:rPr lang="en-US" altLang="en-US" sz="2800" baseline="-2500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42615049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4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/>
              <a:t>Formal Problem</a:t>
            </a:r>
          </a:p>
        </p:txBody>
      </p:sp>
      <p:sp>
        <p:nvSpPr>
          <p:cNvPr id="14339" name="Content Placeholder 5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981200" y="1600200"/>
            <a:ext cx="8229600" cy="2895600"/>
          </a:xfrm>
        </p:spPr>
        <p:txBody>
          <a:bodyPr/>
          <a:lstStyle/>
          <a:p>
            <a:r>
              <a:rPr lang="en-US" altLang="en-US"/>
              <a:t>Input</a:t>
            </a:r>
          </a:p>
          <a:p>
            <a:pPr lvl="1"/>
            <a:r>
              <a:rPr lang="en-US" altLang="en-US"/>
              <a:t>Preference lists for m</a:t>
            </a:r>
            <a:r>
              <a:rPr lang="en-US" altLang="en-US" baseline="-25000"/>
              <a:t>1</a:t>
            </a:r>
            <a:r>
              <a:rPr lang="en-US" altLang="en-US"/>
              <a:t>, m</a:t>
            </a:r>
            <a:r>
              <a:rPr lang="en-US" altLang="en-US" baseline="-25000"/>
              <a:t>2</a:t>
            </a:r>
            <a:r>
              <a:rPr lang="en-US" altLang="en-US"/>
              <a:t>, …, m</a:t>
            </a:r>
            <a:r>
              <a:rPr lang="en-US" altLang="en-US" baseline="-25000"/>
              <a:t>n</a:t>
            </a:r>
          </a:p>
          <a:p>
            <a:pPr lvl="1"/>
            <a:r>
              <a:rPr lang="en-US" altLang="en-US"/>
              <a:t>Preference lists for w</a:t>
            </a:r>
            <a:r>
              <a:rPr lang="en-US" altLang="en-US" baseline="-25000"/>
              <a:t>1</a:t>
            </a:r>
            <a:r>
              <a:rPr lang="en-US" altLang="en-US"/>
              <a:t>, w</a:t>
            </a:r>
            <a:r>
              <a:rPr lang="en-US" altLang="en-US" baseline="-25000"/>
              <a:t>2</a:t>
            </a:r>
            <a:r>
              <a:rPr lang="en-US" altLang="en-US"/>
              <a:t>, …, w</a:t>
            </a:r>
            <a:r>
              <a:rPr lang="en-US" altLang="en-US" baseline="-25000"/>
              <a:t>n</a:t>
            </a:r>
          </a:p>
          <a:p>
            <a:r>
              <a:rPr lang="en-US" altLang="en-US"/>
              <a:t>Output</a:t>
            </a:r>
          </a:p>
          <a:p>
            <a:pPr lvl="1"/>
            <a:r>
              <a:rPr lang="en-US" altLang="en-US"/>
              <a:t>Perfect matching M satisfying stability property:</a:t>
            </a:r>
          </a:p>
        </p:txBody>
      </p:sp>
      <p:sp>
        <p:nvSpPr>
          <p:cNvPr id="7" name="TextBox 6"/>
          <p:cNvSpPr txBox="1"/>
          <p:nvPr>
            <p:custDataLst>
              <p:tags r:id="rId3"/>
            </p:custDataLst>
          </p:nvPr>
        </p:nvSpPr>
        <p:spPr>
          <a:xfrm>
            <a:off x="2362200" y="4800601"/>
            <a:ext cx="7162800" cy="147732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28575">
            <a:solidFill>
              <a:schemeClr val="bg2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/>
              <a:t>If (m’, w’) </a:t>
            </a:r>
            <a:r>
              <a:rPr lang="en-US" sz="2400" dirty="0">
                <a:latin typeface="Symbol"/>
                <a:sym typeface="Symbol"/>
              </a:rPr>
              <a:t></a:t>
            </a:r>
            <a:r>
              <a:rPr lang="en-US" sz="2400" dirty="0"/>
              <a:t> M and (m’’, w’’) </a:t>
            </a:r>
            <a:r>
              <a:rPr lang="en-US" sz="2400" dirty="0">
                <a:latin typeface="Symbol"/>
                <a:sym typeface="Symbol"/>
              </a:rPr>
              <a:t></a:t>
            </a:r>
            <a:r>
              <a:rPr lang="en-US" sz="2400" dirty="0"/>
              <a:t> M then</a:t>
            </a:r>
          </a:p>
          <a:p>
            <a:pPr>
              <a:defRPr/>
            </a:pPr>
            <a:r>
              <a:rPr lang="en-US" sz="2400" dirty="0"/>
              <a:t>	(m’ prefers w’ to w’’) or (w’’ prefers m’’ to m</a:t>
            </a:r>
            <a:r>
              <a:rPr lang="en-US" sz="2400" dirty="0" smtClean="0"/>
              <a:t>’)</a:t>
            </a:r>
          </a:p>
          <a:p>
            <a:pPr>
              <a:defRPr/>
            </a:pPr>
            <a:r>
              <a:rPr lang="en-US" sz="2400" dirty="0" smtClean="0"/>
              <a:t>[In other words, m’ and w’’ do not want to pair up.]</a:t>
            </a:r>
            <a:endParaRPr lang="en-US" sz="2400" dirty="0"/>
          </a:p>
          <a:p>
            <a:pPr>
              <a:defRPr/>
            </a:pPr>
            <a:r>
              <a:rPr lang="en-US" dirty="0"/>
              <a:t>	</a:t>
            </a:r>
          </a:p>
        </p:txBody>
      </p:sp>
      <p:sp>
        <p:nvSpPr>
          <p:cNvPr id="14341" name="TextBox 8" hidden="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715000" y="4267200"/>
            <a:ext cx="4089400" cy="369888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latin typeface="Symbol" pitchFamily="18" charset="2"/>
                <a:sym typeface="Symbol" pitchFamily="18" charset="2"/>
              </a:rPr>
              <a:t></a:t>
            </a:r>
            <a:r>
              <a:rPr lang="en-US" altLang="en-US"/>
              <a:t> m’, w’’, (m’, w’’) is NOT an instability</a:t>
            </a:r>
          </a:p>
        </p:txBody>
      </p:sp>
    </p:spTree>
    <p:extLst>
      <p:ext uri="{BB962C8B-B14F-4D97-AF65-F5344CB8AC3E}">
        <p14:creationId xmlns:p14="http://schemas.microsoft.com/office/powerpoint/2010/main" val="149552743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8653</TotalTime>
  <Words>1491</Words>
  <Application>Microsoft Office PowerPoint</Application>
  <PresentationFormat>Widescreen</PresentationFormat>
  <Paragraphs>320</Paragraphs>
  <Slides>29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4" baseType="lpstr">
      <vt:lpstr>Arial</vt:lpstr>
      <vt:lpstr>Calibri</vt:lpstr>
      <vt:lpstr>Calibri Light</vt:lpstr>
      <vt:lpstr>Symbol</vt:lpstr>
      <vt:lpstr>Office Theme</vt:lpstr>
      <vt:lpstr>CSEP 521: Applied Algorithms Lecture 5  Average Case Analysis </vt:lpstr>
      <vt:lpstr>Announcements</vt:lpstr>
      <vt:lpstr>Average Case Performance of Algorithms</vt:lpstr>
      <vt:lpstr> Stable Matching</vt:lpstr>
      <vt:lpstr>Formal notions</vt:lpstr>
      <vt:lpstr>Example  (1 of 3)</vt:lpstr>
      <vt:lpstr>Example  (2 of 3)</vt:lpstr>
      <vt:lpstr>Example  (3 of 3)</vt:lpstr>
      <vt:lpstr>Formal Problem</vt:lpstr>
      <vt:lpstr>Idea for an Algorithm</vt:lpstr>
      <vt:lpstr>Algorithm</vt:lpstr>
      <vt:lpstr>Example</vt:lpstr>
      <vt:lpstr>Cleaned up example</vt:lpstr>
      <vt:lpstr>Does this work?</vt:lpstr>
      <vt:lpstr>Claim: If an m reaches the end of its list, then all the w’s are matched</vt:lpstr>
      <vt:lpstr>Claim: The algorithm stops in at most n2 steps</vt:lpstr>
      <vt:lpstr>When the algorithms halts, every w is matched</vt:lpstr>
      <vt:lpstr>The resulting matching is stable</vt:lpstr>
      <vt:lpstr>Result</vt:lpstr>
      <vt:lpstr>Algorithm under specified</vt:lpstr>
      <vt:lpstr>M-rank and W-rank of matching </vt:lpstr>
      <vt:lpstr>Breakout groups Suppose there are n m’s, and n w’s</vt:lpstr>
      <vt:lpstr>Random Preferences</vt:lpstr>
      <vt:lpstr>Stable Matching Results</vt:lpstr>
      <vt:lpstr>Coupon Collector Problem</vt:lpstr>
      <vt:lpstr>Stable Matching and Coupon Collecting</vt:lpstr>
      <vt:lpstr>A more careful analysis</vt:lpstr>
      <vt:lpstr>What about the W rank?</vt:lpstr>
      <vt:lpstr>Balls and boxes</vt:lpstr>
    </vt:vector>
  </TitlesOfParts>
  <Company>CSE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CSEP 521 Applied Algorithms</dc:title>
  <dc:creator>Richard Anderson</dc:creator>
  <cp:lastModifiedBy>Richard Anderson</cp:lastModifiedBy>
  <cp:revision>125</cp:revision>
  <dcterms:created xsi:type="dcterms:W3CDTF">2020-12-29T19:18:38Z</dcterms:created>
  <dcterms:modified xsi:type="dcterms:W3CDTF">2021-01-19T19:54:58Z</dcterms:modified>
</cp:coreProperties>
</file>