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306" r:id="rId4"/>
    <p:sldId id="310" r:id="rId5"/>
    <p:sldId id="296" r:id="rId6"/>
    <p:sldId id="289" r:id="rId7"/>
    <p:sldId id="297" r:id="rId8"/>
    <p:sldId id="290" r:id="rId9"/>
    <p:sldId id="291" r:id="rId10"/>
    <p:sldId id="292" r:id="rId11"/>
    <p:sldId id="293" r:id="rId12"/>
    <p:sldId id="294" r:id="rId13"/>
    <p:sldId id="295" r:id="rId14"/>
    <p:sldId id="298" r:id="rId15"/>
    <p:sldId id="299" r:id="rId16"/>
    <p:sldId id="313" r:id="rId17"/>
    <p:sldId id="315" r:id="rId18"/>
    <p:sldId id="316" r:id="rId19"/>
    <p:sldId id="317" r:id="rId20"/>
    <p:sldId id="318" r:id="rId21"/>
    <p:sldId id="319" r:id="rId22"/>
    <p:sldId id="320" r:id="rId23"/>
    <p:sldId id="321" r:id="rId24"/>
    <p:sldId id="32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34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210526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135690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79601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176619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DB9259-B74E-4C34-AE92-1A48E35960FF}"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347144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B9259-B74E-4C34-AE92-1A48E35960FF}"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51361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DB9259-B74E-4C34-AE92-1A48E35960FF}"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129800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DB9259-B74E-4C34-AE92-1A48E35960FF}"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362141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B9259-B74E-4C34-AE92-1A48E35960FF}"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84117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DB9259-B74E-4C34-AE92-1A48E35960FF}"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351165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DB9259-B74E-4C34-AE92-1A48E35960FF}"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61001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B9259-B74E-4C34-AE92-1A48E35960FF}"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FDACB-9CFF-4D5A-8D85-1E17ABC79994}" type="slidenum">
              <a:rPr lang="en-US" smtClean="0"/>
              <a:t>‹#›</a:t>
            </a:fld>
            <a:endParaRPr lang="en-US"/>
          </a:p>
        </p:txBody>
      </p:sp>
    </p:spTree>
    <p:extLst>
      <p:ext uri="{BB962C8B-B14F-4D97-AF65-F5344CB8AC3E}">
        <p14:creationId xmlns:p14="http://schemas.microsoft.com/office/powerpoint/2010/main" val="380099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10390360" cy="2387600"/>
          </a:xfrm>
        </p:spPr>
        <p:txBody>
          <a:bodyPr>
            <a:normAutofit fontScale="90000"/>
          </a:bodyPr>
          <a:lstStyle/>
          <a:p>
            <a:r>
              <a:rPr lang="en-US" dirty="0" smtClean="0"/>
              <a:t>CSEP 521: Applied Algorithms</a:t>
            </a:r>
            <a:br>
              <a:rPr lang="en-US" dirty="0" smtClean="0"/>
            </a:br>
            <a:r>
              <a:rPr lang="en-US" dirty="0" smtClean="0"/>
              <a:t>Lecture 3  Randomized Algorithms	</a:t>
            </a:r>
            <a:endParaRPr lang="en-US" dirty="0"/>
          </a:p>
        </p:txBody>
      </p:sp>
      <p:sp>
        <p:nvSpPr>
          <p:cNvPr id="3" name="Subtitle 2"/>
          <p:cNvSpPr>
            <a:spLocks noGrp="1"/>
          </p:cNvSpPr>
          <p:nvPr>
            <p:ph type="subTitle" idx="1"/>
          </p:nvPr>
        </p:nvSpPr>
        <p:spPr/>
        <p:txBody>
          <a:bodyPr/>
          <a:lstStyle/>
          <a:p>
            <a:r>
              <a:rPr lang="en-US" dirty="0" smtClean="0"/>
              <a:t>Richard Anderson</a:t>
            </a:r>
          </a:p>
          <a:p>
            <a:r>
              <a:rPr lang="en-US" dirty="0" smtClean="0"/>
              <a:t>January 12, 2021</a:t>
            </a:r>
            <a:endParaRPr lang="en-US" dirty="0"/>
          </a:p>
        </p:txBody>
      </p:sp>
    </p:spTree>
    <p:extLst>
      <p:ext uri="{BB962C8B-B14F-4D97-AF65-F5344CB8AC3E}">
        <p14:creationId xmlns:p14="http://schemas.microsoft.com/office/powerpoint/2010/main" val="224829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76225" y="1027906"/>
            <a:ext cx="11915775" cy="5029200"/>
          </a:xfrm>
          <a:prstGeom prst="rect">
            <a:avLst/>
          </a:prstGeom>
        </p:spPr>
      </p:pic>
    </p:spTree>
    <p:extLst>
      <p:ext uri="{BB962C8B-B14F-4D97-AF65-F5344CB8AC3E}">
        <p14:creationId xmlns:p14="http://schemas.microsoft.com/office/powerpoint/2010/main" val="1114860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714375" y="466725"/>
            <a:ext cx="10763250" cy="5924550"/>
          </a:xfrm>
          <a:prstGeom prst="rect">
            <a:avLst/>
          </a:prstGeom>
        </p:spPr>
      </p:pic>
    </p:spTree>
    <p:extLst>
      <p:ext uri="{BB962C8B-B14F-4D97-AF65-F5344CB8AC3E}">
        <p14:creationId xmlns:p14="http://schemas.microsoft.com/office/powerpoint/2010/main" val="64571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04812" y="376237"/>
            <a:ext cx="11382375" cy="6105525"/>
          </a:xfrm>
          <a:prstGeom prst="rect">
            <a:avLst/>
          </a:prstGeom>
        </p:spPr>
      </p:pic>
    </p:spTree>
    <p:extLst>
      <p:ext uri="{BB962C8B-B14F-4D97-AF65-F5344CB8AC3E}">
        <p14:creationId xmlns:p14="http://schemas.microsoft.com/office/powerpoint/2010/main" val="2639678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Let C be a min cut (where C is the set of edges between sets of vertices S and S’ and |C| = k).  What is the probability that C survives the contraction process?</a:t>
            </a:r>
          </a:p>
          <a:p>
            <a:endParaRPr lang="en-US" dirty="0"/>
          </a:p>
          <a:p>
            <a:r>
              <a:rPr lang="en-US" dirty="0" smtClean="0"/>
              <a:t>G has at least </a:t>
            </a:r>
            <a:r>
              <a:rPr lang="en-US" dirty="0" err="1" smtClean="0"/>
              <a:t>kn</a:t>
            </a:r>
            <a:r>
              <a:rPr lang="en-US" dirty="0" smtClean="0"/>
              <a:t>/2 edges,  otherwise G would have a vertex of degree less than k (and consequently a cut of size less than k).</a:t>
            </a:r>
          </a:p>
          <a:p>
            <a:endParaRPr lang="en-US" dirty="0"/>
          </a:p>
          <a:p>
            <a:r>
              <a:rPr lang="en-US" dirty="0" smtClean="0"/>
              <a:t>Probability that the first edge picked is in C is at most k / (</a:t>
            </a:r>
            <a:r>
              <a:rPr lang="en-US" dirty="0" err="1" smtClean="0"/>
              <a:t>nk</a:t>
            </a:r>
            <a:r>
              <a:rPr lang="en-US" dirty="0" smtClean="0"/>
              <a:t>/2) = 2/n</a:t>
            </a:r>
          </a:p>
          <a:p>
            <a:pPr marL="0" indent="0">
              <a:buNone/>
            </a:pPr>
            <a:endParaRPr lang="en-US" dirty="0"/>
          </a:p>
          <a:p>
            <a:endParaRPr lang="en-US" dirty="0"/>
          </a:p>
        </p:txBody>
      </p:sp>
    </p:spTree>
    <p:extLst>
      <p:ext uri="{BB962C8B-B14F-4D97-AF65-F5344CB8AC3E}">
        <p14:creationId xmlns:p14="http://schemas.microsoft.com/office/powerpoint/2010/main" val="464871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Probabilities</a:t>
            </a:r>
            <a:endParaRPr lang="en-US" dirty="0"/>
          </a:p>
        </p:txBody>
      </p:sp>
      <p:sp>
        <p:nvSpPr>
          <p:cNvPr id="3" name="Content Placeholder 2"/>
          <p:cNvSpPr>
            <a:spLocks noGrp="1"/>
          </p:cNvSpPr>
          <p:nvPr>
            <p:ph idx="1"/>
          </p:nvPr>
        </p:nvSpPr>
        <p:spPr/>
        <p:txBody>
          <a:bodyPr/>
          <a:lstStyle/>
          <a:p>
            <a:pPr marL="0" indent="0">
              <a:buNone/>
            </a:pPr>
            <a:r>
              <a:rPr lang="en-US" dirty="0" err="1" smtClean="0"/>
              <a:t>E</a:t>
            </a:r>
            <a:r>
              <a:rPr lang="en-US" baseline="-25000" dirty="0" err="1" smtClean="0"/>
              <a:t>i</a:t>
            </a:r>
            <a:r>
              <a:rPr lang="en-US" dirty="0" smtClean="0"/>
              <a:t>: Event of not picking an edge from C on the </a:t>
            </a:r>
            <a:r>
              <a:rPr lang="en-US" dirty="0" err="1" smtClean="0"/>
              <a:t>i-th</a:t>
            </a:r>
            <a:r>
              <a:rPr lang="en-US" dirty="0" smtClean="0"/>
              <a:t> step</a:t>
            </a:r>
          </a:p>
          <a:p>
            <a:pPr marL="0" indent="0">
              <a:buNone/>
            </a:pPr>
            <a:r>
              <a:rPr lang="en-US" dirty="0" smtClean="0"/>
              <a:t>Probability that no edges from C are picked:</a:t>
            </a:r>
          </a:p>
          <a:p>
            <a:pPr marL="0" indent="0">
              <a:buNone/>
            </a:pPr>
            <a:r>
              <a:rPr lang="en-US" dirty="0"/>
              <a:t>	</a:t>
            </a:r>
            <a:r>
              <a:rPr lang="en-US" dirty="0" smtClean="0"/>
              <a:t>p = </a:t>
            </a:r>
            <a:r>
              <a:rPr lang="en-US" dirty="0" err="1" smtClean="0"/>
              <a:t>Prob</a:t>
            </a:r>
            <a:r>
              <a:rPr lang="en-US" dirty="0" smtClean="0"/>
              <a:t>[E</a:t>
            </a:r>
            <a:r>
              <a:rPr lang="en-US" baseline="-25000" dirty="0" smtClean="0"/>
              <a:t>1</a:t>
            </a:r>
            <a:r>
              <a:rPr lang="en-US" dirty="0" smtClean="0"/>
              <a:t>] </a:t>
            </a:r>
            <a:r>
              <a:rPr lang="en-US" dirty="0" err="1" smtClean="0"/>
              <a:t>Prob</a:t>
            </a:r>
            <a:r>
              <a:rPr lang="en-US" dirty="0" smtClean="0"/>
              <a:t>[E</a:t>
            </a:r>
            <a:r>
              <a:rPr lang="en-US" baseline="-25000" dirty="0" smtClean="0"/>
              <a:t>2</a:t>
            </a:r>
            <a:r>
              <a:rPr lang="en-US" dirty="0" smtClean="0"/>
              <a:t> | E</a:t>
            </a:r>
            <a:r>
              <a:rPr lang="en-US" baseline="-25000" dirty="0" smtClean="0"/>
              <a:t>1</a:t>
            </a:r>
            <a:r>
              <a:rPr lang="en-US" dirty="0" smtClean="0"/>
              <a:t>] </a:t>
            </a:r>
            <a:r>
              <a:rPr lang="en-US" dirty="0" err="1" smtClean="0"/>
              <a:t>Prob</a:t>
            </a:r>
            <a:r>
              <a:rPr lang="en-US" dirty="0" smtClean="0"/>
              <a:t>[E</a:t>
            </a:r>
            <a:r>
              <a:rPr lang="en-US" baseline="-25000" dirty="0" smtClean="0"/>
              <a:t>3</a:t>
            </a:r>
            <a:r>
              <a:rPr lang="en-US" dirty="0" smtClean="0"/>
              <a:t> |E</a:t>
            </a:r>
            <a:r>
              <a:rPr lang="en-US" baseline="-25000" dirty="0" smtClean="0"/>
              <a:t>1</a:t>
            </a:r>
            <a:r>
              <a:rPr lang="en-US" dirty="0" smtClean="0"/>
              <a:t> E</a:t>
            </a:r>
            <a:r>
              <a:rPr lang="en-US" baseline="-25000" dirty="0" smtClean="0"/>
              <a:t>2</a:t>
            </a:r>
            <a:r>
              <a:rPr lang="en-US" dirty="0" smtClean="0"/>
              <a:t>] … </a:t>
            </a:r>
            <a:r>
              <a:rPr lang="en-US" dirty="0" err="1" smtClean="0"/>
              <a:t>Prob</a:t>
            </a:r>
            <a:r>
              <a:rPr lang="en-US" dirty="0" smtClean="0"/>
              <a:t> [E</a:t>
            </a:r>
            <a:r>
              <a:rPr lang="en-US" baseline="-25000" dirty="0" smtClean="0"/>
              <a:t>n-2</a:t>
            </a:r>
            <a:r>
              <a:rPr lang="en-US" dirty="0" smtClean="0"/>
              <a:t> |E</a:t>
            </a:r>
            <a:r>
              <a:rPr lang="en-US" baseline="-25000" dirty="0" smtClean="0"/>
              <a:t>1</a:t>
            </a:r>
            <a:r>
              <a:rPr lang="en-US" dirty="0" smtClean="0"/>
              <a:t> E</a:t>
            </a:r>
            <a:r>
              <a:rPr lang="en-US" baseline="-25000" dirty="0" smtClean="0"/>
              <a:t>2</a:t>
            </a:r>
            <a:r>
              <a:rPr lang="en-US" dirty="0" smtClean="0"/>
              <a:t>… E</a:t>
            </a:r>
            <a:r>
              <a:rPr lang="en-US" baseline="-25000" dirty="0" smtClean="0"/>
              <a:t>n-3</a:t>
            </a:r>
            <a:r>
              <a:rPr lang="en-US" dirty="0" smtClean="0"/>
              <a:t>]</a:t>
            </a:r>
          </a:p>
          <a:p>
            <a:pPr marL="0" indent="0">
              <a:buNone/>
            </a:pPr>
            <a:endParaRPr lang="en-US" dirty="0"/>
          </a:p>
          <a:p>
            <a:pPr marL="0" indent="0">
              <a:buNone/>
            </a:pPr>
            <a:endParaRPr lang="en-US" dirty="0" smtClean="0"/>
          </a:p>
          <a:p>
            <a:pPr marL="0" indent="0">
              <a:buNone/>
            </a:pPr>
            <a:r>
              <a:rPr lang="en-US" dirty="0" err="1" smtClean="0"/>
              <a:t>Prob</a:t>
            </a:r>
            <a:r>
              <a:rPr lang="en-US" dirty="0" smtClean="0"/>
              <a:t>[</a:t>
            </a:r>
            <a:r>
              <a:rPr lang="en-US" dirty="0" err="1" smtClean="0"/>
              <a:t>E</a:t>
            </a:r>
            <a:r>
              <a:rPr lang="en-US" baseline="-25000" dirty="0" err="1" smtClean="0"/>
              <a:t>i</a:t>
            </a:r>
            <a:r>
              <a:rPr lang="en-US" dirty="0" smtClean="0"/>
              <a:t> | E</a:t>
            </a:r>
            <a:r>
              <a:rPr lang="en-US" baseline="-25000" dirty="0" smtClean="0"/>
              <a:t>1</a:t>
            </a:r>
            <a:r>
              <a:rPr lang="en-US" dirty="0" smtClean="0"/>
              <a:t> E</a:t>
            </a:r>
            <a:r>
              <a:rPr lang="en-US" baseline="-25000" dirty="0" smtClean="0"/>
              <a:t>2</a:t>
            </a:r>
            <a:r>
              <a:rPr lang="en-US" dirty="0" smtClean="0"/>
              <a:t> . . . E</a:t>
            </a:r>
            <a:r>
              <a:rPr lang="en-US" baseline="-25000" dirty="0" smtClean="0"/>
              <a:t>i-1 </a:t>
            </a:r>
            <a:r>
              <a:rPr lang="en-US" dirty="0" smtClean="0"/>
              <a:t>] &gt;= 1 – 2 / (n- </a:t>
            </a:r>
            <a:r>
              <a:rPr lang="en-US" dirty="0" err="1" smtClean="0"/>
              <a:t>i</a:t>
            </a:r>
            <a:r>
              <a:rPr lang="en-US" dirty="0" smtClean="0"/>
              <a:t> + 1) = (n – </a:t>
            </a:r>
            <a:r>
              <a:rPr lang="en-US" dirty="0" err="1" smtClean="0"/>
              <a:t>i</a:t>
            </a:r>
            <a:r>
              <a:rPr lang="en-US" dirty="0" smtClean="0"/>
              <a:t> – 1) / (n – </a:t>
            </a:r>
            <a:r>
              <a:rPr lang="en-US" dirty="0" err="1" smtClean="0"/>
              <a:t>i</a:t>
            </a:r>
            <a:r>
              <a:rPr lang="en-US" dirty="0" smtClean="0"/>
              <a:t> + 1)</a:t>
            </a:r>
          </a:p>
          <a:p>
            <a:pPr marL="0" indent="0">
              <a:buNone/>
            </a:pPr>
            <a:endParaRPr lang="en-US" dirty="0"/>
          </a:p>
          <a:p>
            <a:pPr marL="0" indent="0">
              <a:buNone/>
            </a:pPr>
            <a:r>
              <a:rPr lang="en-US" dirty="0" smtClean="0"/>
              <a:t>p &gt;= (n-2)/ n * (n-3) / (n-1) * (n-4) / (n-2)* . . . * 2/4 * 1/3 = 2 / n(n-1)</a:t>
            </a:r>
          </a:p>
          <a:p>
            <a:pPr marL="0" indent="0">
              <a:buNone/>
            </a:pPr>
            <a:endParaRPr lang="en-US" dirty="0"/>
          </a:p>
        </p:txBody>
      </p:sp>
    </p:spTree>
    <p:extLst>
      <p:ext uri="{BB962C8B-B14F-4D97-AF65-F5344CB8AC3E}">
        <p14:creationId xmlns:p14="http://schemas.microsoft.com/office/powerpoint/2010/main" val="3893832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 Cut Result</a:t>
            </a:r>
            <a:endParaRPr lang="en-US" dirty="0"/>
          </a:p>
        </p:txBody>
      </p:sp>
      <p:sp>
        <p:nvSpPr>
          <p:cNvPr id="3" name="Content Placeholder 2"/>
          <p:cNvSpPr>
            <a:spLocks noGrp="1"/>
          </p:cNvSpPr>
          <p:nvPr>
            <p:ph idx="1"/>
          </p:nvPr>
        </p:nvSpPr>
        <p:spPr>
          <a:xfrm>
            <a:off x="838200" y="1825625"/>
            <a:ext cx="10042133" cy="4351338"/>
          </a:xfrm>
        </p:spPr>
        <p:txBody>
          <a:bodyPr/>
          <a:lstStyle/>
          <a:p>
            <a:r>
              <a:rPr lang="en-US" dirty="0" smtClean="0"/>
              <a:t>Probability that C survives is at least 2 / n(n-1) on one iteration</a:t>
            </a:r>
          </a:p>
          <a:p>
            <a:r>
              <a:rPr lang="en-US" dirty="0" smtClean="0"/>
              <a:t>If we repeat the algorithm n(n-1) / 2 times we have probability at least  1 - 1/e that C has survived at least once</a:t>
            </a:r>
          </a:p>
          <a:p>
            <a:endParaRPr lang="en-US" dirty="0"/>
          </a:p>
          <a:p>
            <a:r>
              <a:rPr lang="en-US" dirty="0" smtClean="0"/>
              <a:t>Mathematical fact:  (1 – 1/k)</a:t>
            </a:r>
            <a:r>
              <a:rPr lang="en-US" baseline="30000" dirty="0" smtClean="0"/>
              <a:t>k </a:t>
            </a:r>
            <a:r>
              <a:rPr lang="en-US" dirty="0" smtClean="0"/>
              <a:t>&lt; 1/e</a:t>
            </a:r>
          </a:p>
          <a:p>
            <a:endParaRPr lang="en-US" dirty="0"/>
          </a:p>
          <a:p>
            <a:r>
              <a:rPr lang="en-US" dirty="0" smtClean="0"/>
              <a:t>If we run O(n</a:t>
            </a:r>
            <a:r>
              <a:rPr lang="en-US" baseline="30000" dirty="0" smtClean="0"/>
              <a:t>2</a:t>
            </a:r>
            <a:r>
              <a:rPr lang="en-US" dirty="0" smtClean="0"/>
              <a:t> log n) iterations, we have the probability of at least 1 – 1/n of finding a </a:t>
            </a:r>
            <a:r>
              <a:rPr lang="en-US" dirty="0" err="1" smtClean="0"/>
              <a:t>mincut</a:t>
            </a:r>
            <a:endParaRPr lang="en-US" dirty="0"/>
          </a:p>
        </p:txBody>
      </p:sp>
    </p:spTree>
    <p:extLst>
      <p:ext uri="{BB962C8B-B14F-4D97-AF65-F5344CB8AC3E}">
        <p14:creationId xmlns:p14="http://schemas.microsoft.com/office/powerpoint/2010/main" val="4238511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planar partition</a:t>
            </a:r>
            <a:endParaRPr lang="en-US" dirty="0"/>
          </a:p>
        </p:txBody>
      </p:sp>
      <p:sp>
        <p:nvSpPr>
          <p:cNvPr id="3" name="Content Placeholder 2"/>
          <p:cNvSpPr>
            <a:spLocks noGrp="1"/>
          </p:cNvSpPr>
          <p:nvPr>
            <p:ph idx="1"/>
          </p:nvPr>
        </p:nvSpPr>
        <p:spPr/>
        <p:txBody>
          <a:bodyPr/>
          <a:lstStyle/>
          <a:p>
            <a:r>
              <a:rPr lang="en-US" dirty="0" smtClean="0"/>
              <a:t>S = {s</a:t>
            </a:r>
            <a:r>
              <a:rPr lang="en-US" baseline="-25000" dirty="0" smtClean="0"/>
              <a:t>1</a:t>
            </a:r>
            <a:r>
              <a:rPr lang="en-US" dirty="0" smtClean="0"/>
              <a:t>, s</a:t>
            </a:r>
            <a:r>
              <a:rPr lang="en-US" baseline="-25000" dirty="0" smtClean="0"/>
              <a:t>2</a:t>
            </a:r>
            <a:r>
              <a:rPr lang="en-US" dirty="0" smtClean="0"/>
              <a:t>, . . . </a:t>
            </a:r>
            <a:r>
              <a:rPr lang="en-US" dirty="0" err="1" smtClean="0"/>
              <a:t>s</a:t>
            </a:r>
            <a:r>
              <a:rPr lang="en-US" baseline="-25000" dirty="0" err="1" smtClean="0"/>
              <a:t>n</a:t>
            </a:r>
            <a:r>
              <a:rPr lang="en-US" dirty="0" smtClean="0"/>
              <a:t>}: non-intersecting line segments in the plane</a:t>
            </a:r>
          </a:p>
          <a:p>
            <a:endParaRPr lang="en-US" dirty="0"/>
          </a:p>
          <a:p>
            <a:r>
              <a:rPr lang="en-US" dirty="0" smtClean="0"/>
              <a:t>Binary tree,  each node v of the tree is a region r(v) of the plane and has a line l(v) which separates r(v) into regions r</a:t>
            </a:r>
            <a:r>
              <a:rPr lang="en-US" baseline="-25000" dirty="0" smtClean="0"/>
              <a:t>1</a:t>
            </a:r>
            <a:r>
              <a:rPr lang="en-US" dirty="0" smtClean="0"/>
              <a:t>(v) and r</a:t>
            </a:r>
            <a:r>
              <a:rPr lang="en-US" baseline="-25000" dirty="0" smtClean="0"/>
              <a:t>2</a:t>
            </a:r>
            <a:r>
              <a:rPr lang="en-US" dirty="0" smtClean="0"/>
              <a:t>(v) which are associated with it children</a:t>
            </a:r>
          </a:p>
          <a:p>
            <a:r>
              <a:rPr lang="en-US" dirty="0" smtClean="0"/>
              <a:t>The line segments are then cut up and assigned to the associated leaf regions</a:t>
            </a:r>
            <a:endParaRPr lang="en-US" dirty="0"/>
          </a:p>
        </p:txBody>
      </p:sp>
      <p:pic>
        <p:nvPicPr>
          <p:cNvPr id="4" name="Picture 3"/>
          <p:cNvPicPr>
            <a:picLocks noChangeAspect="1"/>
          </p:cNvPicPr>
          <p:nvPr/>
        </p:nvPicPr>
        <p:blipFill>
          <a:blip r:embed="rId2"/>
          <a:stretch>
            <a:fillRect/>
          </a:stretch>
        </p:blipFill>
        <p:spPr>
          <a:xfrm>
            <a:off x="3762564" y="4733925"/>
            <a:ext cx="5391150" cy="2124075"/>
          </a:xfrm>
          <a:prstGeom prst="rect">
            <a:avLst/>
          </a:prstGeom>
        </p:spPr>
      </p:pic>
    </p:spTree>
    <p:extLst>
      <p:ext uri="{BB962C8B-B14F-4D97-AF65-F5344CB8AC3E}">
        <p14:creationId xmlns:p14="http://schemas.microsoft.com/office/powerpoint/2010/main" val="4037720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hidden surface elimination</a:t>
            </a:r>
            <a:endParaRPr lang="en-US" dirty="0"/>
          </a:p>
        </p:txBody>
      </p:sp>
      <p:sp>
        <p:nvSpPr>
          <p:cNvPr id="3" name="Content Placeholder 2"/>
          <p:cNvSpPr>
            <a:spLocks noGrp="1"/>
          </p:cNvSpPr>
          <p:nvPr>
            <p:ph idx="1"/>
          </p:nvPr>
        </p:nvSpPr>
        <p:spPr/>
        <p:txBody>
          <a:bodyPr/>
          <a:lstStyle/>
          <a:p>
            <a:r>
              <a:rPr lang="en-US" dirty="0" smtClean="0"/>
              <a:t>2-D Version, draw the line segments visible from any point in space</a:t>
            </a:r>
          </a:p>
          <a:p>
            <a:pPr lvl="1"/>
            <a:r>
              <a:rPr lang="en-US" dirty="0" smtClean="0"/>
              <a:t>Painters algorithm: draw the lines from back to front in viewing direction</a:t>
            </a:r>
          </a:p>
          <a:p>
            <a:pPr lvl="1"/>
            <a:endParaRPr lang="en-US" dirty="0"/>
          </a:p>
          <a:p>
            <a:r>
              <a:rPr lang="en-US" dirty="0" smtClean="0"/>
              <a:t>Tree traversal algorithm.  Determine which side of the line you are on for each node.  Traverse the subtree on the other side of the line, then the subtree on your side of the line</a:t>
            </a:r>
          </a:p>
          <a:p>
            <a:endParaRPr lang="en-US" dirty="0"/>
          </a:p>
          <a:p>
            <a:r>
              <a:rPr lang="en-US" dirty="0" smtClean="0"/>
              <a:t>Run time is proportional to the size of the tree</a:t>
            </a:r>
          </a:p>
          <a:p>
            <a:pPr lvl="1"/>
            <a:r>
              <a:rPr lang="en-US" dirty="0" smtClean="0"/>
              <a:t>Tree size O(n)?  O(n log n)?  O(n</a:t>
            </a:r>
            <a:r>
              <a:rPr lang="en-US" baseline="30000" dirty="0" smtClean="0"/>
              <a:t>2</a:t>
            </a:r>
            <a:r>
              <a:rPr lang="en-US" dirty="0" smtClean="0"/>
              <a:t>)?</a:t>
            </a:r>
            <a:endParaRPr lang="en-US" dirty="0"/>
          </a:p>
        </p:txBody>
      </p:sp>
    </p:spTree>
    <p:extLst>
      <p:ext uri="{BB962C8B-B14F-4D97-AF65-F5344CB8AC3E}">
        <p14:creationId xmlns:p14="http://schemas.microsoft.com/office/powerpoint/2010/main" val="4114808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a:t>
            </a:r>
            <a:endParaRPr lang="en-US" dirty="0"/>
          </a:p>
        </p:txBody>
      </p:sp>
      <p:sp>
        <p:nvSpPr>
          <p:cNvPr id="3" name="Content Placeholder 2"/>
          <p:cNvSpPr>
            <a:spLocks noGrp="1"/>
          </p:cNvSpPr>
          <p:nvPr>
            <p:ph idx="1"/>
          </p:nvPr>
        </p:nvSpPr>
        <p:spPr>
          <a:xfrm>
            <a:off x="838200" y="1825625"/>
            <a:ext cx="4162331" cy="4351338"/>
          </a:xfrm>
        </p:spPr>
        <p:txBody>
          <a:bodyPr/>
          <a:lstStyle/>
          <a:p>
            <a:r>
              <a:rPr lang="en-US" dirty="0" smtClean="0"/>
              <a:t>Permutation of line segments</a:t>
            </a:r>
          </a:p>
          <a:p>
            <a:r>
              <a:rPr lang="en-US" dirty="0" smtClean="0"/>
              <a:t>While a region has more than one segment</a:t>
            </a:r>
          </a:p>
          <a:p>
            <a:pPr lvl="1"/>
            <a:r>
              <a:rPr lang="en-US" dirty="0" smtClean="0"/>
              <a:t>Choose the next segment, and use its line to split segments</a:t>
            </a:r>
            <a:endParaRPr lang="en-US" dirty="0"/>
          </a:p>
        </p:txBody>
      </p:sp>
      <p:cxnSp>
        <p:nvCxnSpPr>
          <p:cNvPr id="5" name="Straight Connector 4"/>
          <p:cNvCxnSpPr/>
          <p:nvPr/>
        </p:nvCxnSpPr>
        <p:spPr>
          <a:xfrm flipV="1">
            <a:off x="5097102" y="2409950"/>
            <a:ext cx="2362954" cy="102304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7695446" y="733331"/>
            <a:ext cx="21500" cy="118040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720688" y="3811509"/>
            <a:ext cx="1852944" cy="1185827"/>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234126" y="2956622"/>
            <a:ext cx="1699033" cy="454182"/>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821092" y="2267004"/>
            <a:ext cx="1889158"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1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exercises (breakout)</a:t>
            </a:r>
            <a:endParaRPr lang="en-US" dirty="0"/>
          </a:p>
        </p:txBody>
      </p:sp>
      <p:sp>
        <p:nvSpPr>
          <p:cNvPr id="3" name="Content Placeholder 2"/>
          <p:cNvSpPr>
            <a:spLocks noGrp="1"/>
          </p:cNvSpPr>
          <p:nvPr>
            <p:ph idx="1"/>
          </p:nvPr>
        </p:nvSpPr>
        <p:spPr/>
        <p:txBody>
          <a:bodyPr/>
          <a:lstStyle/>
          <a:p>
            <a:r>
              <a:rPr lang="en-US" dirty="0" smtClean="0"/>
              <a:t>Show that there exists a set of line segments for which no binary planar partition can avoid breaking up some of </a:t>
            </a:r>
            <a:r>
              <a:rPr lang="en-US" dirty="0"/>
              <a:t>t</a:t>
            </a:r>
            <a:r>
              <a:rPr lang="en-US" dirty="0" smtClean="0"/>
              <a:t>he segments into pieces, if each segment I to lie in a different region of the partition</a:t>
            </a:r>
          </a:p>
          <a:p>
            <a:r>
              <a:rPr lang="en-US" dirty="0" smtClean="0"/>
              <a:t>What is a bad case of partitioning</a:t>
            </a:r>
          </a:p>
          <a:p>
            <a:pPr lvl="1"/>
            <a:r>
              <a:rPr lang="en-US" dirty="0" smtClean="0"/>
              <a:t>Layout + choice of tree</a:t>
            </a:r>
            <a:endParaRPr lang="en-US" dirty="0"/>
          </a:p>
        </p:txBody>
      </p:sp>
    </p:spTree>
    <p:extLst>
      <p:ext uri="{BB962C8B-B14F-4D97-AF65-F5344CB8AC3E}">
        <p14:creationId xmlns:p14="http://schemas.microsoft.com/office/powerpoint/2010/main" val="307783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a:bodyPr>
          <a:lstStyle/>
          <a:p>
            <a:r>
              <a:rPr lang="en-US" dirty="0" smtClean="0"/>
              <a:t>Homework deadline shifted to </a:t>
            </a:r>
            <a:r>
              <a:rPr lang="en-US" dirty="0" smtClean="0"/>
              <a:t>Thursday (including HW 1) </a:t>
            </a:r>
            <a:endParaRPr lang="en-US" dirty="0" smtClean="0"/>
          </a:p>
          <a:p>
            <a:pPr lvl="1"/>
            <a:r>
              <a:rPr lang="en-US" dirty="0" smtClean="0"/>
              <a:t>But distribution will remain </a:t>
            </a:r>
            <a:r>
              <a:rPr lang="en-US" dirty="0" smtClean="0"/>
              <a:t>Tuesdays (HW 2 has been posted)</a:t>
            </a:r>
            <a:endParaRPr lang="en-US" dirty="0" smtClean="0"/>
          </a:p>
          <a:p>
            <a:r>
              <a:rPr lang="en-US" dirty="0" smtClean="0"/>
              <a:t>Sign up for </a:t>
            </a:r>
            <a:r>
              <a:rPr lang="en-US" dirty="0" err="1" smtClean="0"/>
              <a:t>Gradescope</a:t>
            </a:r>
            <a:r>
              <a:rPr lang="en-US" dirty="0" smtClean="0"/>
              <a:t> (?)</a:t>
            </a:r>
          </a:p>
          <a:p>
            <a:endParaRPr lang="en-US" dirty="0"/>
          </a:p>
        </p:txBody>
      </p:sp>
    </p:spTree>
    <p:extLst>
      <p:ext uri="{BB962C8B-B14F-4D97-AF65-F5344CB8AC3E}">
        <p14:creationId xmlns:p14="http://schemas.microsoft.com/office/powerpoint/2010/main" val="1117431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algorithm</a:t>
            </a:r>
            <a:endParaRPr lang="en-US" dirty="0"/>
          </a:p>
        </p:txBody>
      </p:sp>
      <p:sp>
        <p:nvSpPr>
          <p:cNvPr id="3" name="Content Placeholder 2"/>
          <p:cNvSpPr>
            <a:spLocks noGrp="1"/>
          </p:cNvSpPr>
          <p:nvPr>
            <p:ph idx="1"/>
          </p:nvPr>
        </p:nvSpPr>
        <p:spPr/>
        <p:txBody>
          <a:bodyPr/>
          <a:lstStyle/>
          <a:p>
            <a:r>
              <a:rPr lang="en-US" dirty="0" smtClean="0"/>
              <a:t>Choose the segments in a random order</a:t>
            </a:r>
          </a:p>
          <a:p>
            <a:endParaRPr lang="en-US" dirty="0"/>
          </a:p>
          <a:p>
            <a:r>
              <a:rPr lang="en-US" dirty="0" smtClean="0"/>
              <a:t>Result: Expected number of partitions is O(n log n)</a:t>
            </a:r>
            <a:endParaRPr lang="en-US" dirty="0"/>
          </a:p>
        </p:txBody>
      </p:sp>
    </p:spTree>
    <p:extLst>
      <p:ext uri="{BB962C8B-B14F-4D97-AF65-F5344CB8AC3E}">
        <p14:creationId xmlns:p14="http://schemas.microsoft.com/office/powerpoint/2010/main" val="4064380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
            </a:r>
            <a:endParaRPr lang="en-US" dirty="0"/>
          </a:p>
        </p:txBody>
      </p:sp>
      <p:sp>
        <p:nvSpPr>
          <p:cNvPr id="3" name="Content Placeholder 2"/>
          <p:cNvSpPr>
            <a:spLocks noGrp="1"/>
          </p:cNvSpPr>
          <p:nvPr>
            <p:ph idx="1"/>
          </p:nvPr>
        </p:nvSpPr>
        <p:spPr/>
        <p:txBody>
          <a:bodyPr/>
          <a:lstStyle/>
          <a:p>
            <a:r>
              <a:rPr lang="en-US" dirty="0" smtClean="0"/>
              <a:t>index </a:t>
            </a:r>
            <a:r>
              <a:rPr lang="en-US" dirty="0" smtClean="0"/>
              <a:t>(u, v) is 1 + number of segments intersected by l(u) before hitting </a:t>
            </a:r>
            <a:r>
              <a:rPr lang="en-US" dirty="0" smtClean="0"/>
              <a:t>v, and is infinity if l(u) does not intersect v</a:t>
            </a:r>
          </a:p>
          <a:p>
            <a:endParaRPr lang="en-US" dirty="0"/>
          </a:p>
          <a:p>
            <a:r>
              <a:rPr lang="en-US" dirty="0" smtClean="0"/>
              <a:t>index(u,v</a:t>
            </a:r>
            <a:r>
              <a:rPr lang="en-US" baseline="-25000" dirty="0" smtClean="0"/>
              <a:t>1</a:t>
            </a:r>
            <a:r>
              <a:rPr lang="en-US" dirty="0" smtClean="0"/>
              <a:t>) = index(u,v</a:t>
            </a:r>
            <a:r>
              <a:rPr lang="en-US" baseline="-25000" dirty="0" smtClean="0"/>
              <a:t>2</a:t>
            </a:r>
            <a:r>
              <a:rPr lang="en-US" dirty="0" smtClean="0"/>
              <a:t>) = 2</a:t>
            </a:r>
            <a:endParaRPr lang="en-US" dirty="0"/>
          </a:p>
        </p:txBody>
      </p:sp>
      <p:pic>
        <p:nvPicPr>
          <p:cNvPr id="4" name="Picture 3"/>
          <p:cNvPicPr>
            <a:picLocks noChangeAspect="1"/>
          </p:cNvPicPr>
          <p:nvPr/>
        </p:nvPicPr>
        <p:blipFill>
          <a:blip r:embed="rId2"/>
          <a:stretch>
            <a:fillRect/>
          </a:stretch>
        </p:blipFill>
        <p:spPr>
          <a:xfrm>
            <a:off x="2825395" y="4165600"/>
            <a:ext cx="5863998" cy="2146300"/>
          </a:xfrm>
          <a:prstGeom prst="rect">
            <a:avLst/>
          </a:prstGeom>
        </p:spPr>
      </p:pic>
    </p:spTree>
    <p:extLst>
      <p:ext uri="{BB962C8B-B14F-4D97-AF65-F5344CB8AC3E}">
        <p14:creationId xmlns:p14="http://schemas.microsoft.com/office/powerpoint/2010/main" val="4067537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Mathy</a:t>
            </a:r>
            <a:r>
              <a:rPr lang="en-US" dirty="0" smtClean="0"/>
              <a:t> stuff</a:t>
            </a:r>
            <a:endParaRPr lang="en-US" dirty="0"/>
          </a:p>
        </p:txBody>
      </p:sp>
      <p:sp>
        <p:nvSpPr>
          <p:cNvPr id="3" name="Content Placeholder 2"/>
          <p:cNvSpPr>
            <a:spLocks noGrp="1"/>
          </p:cNvSpPr>
          <p:nvPr>
            <p:ph idx="1"/>
          </p:nvPr>
        </p:nvSpPr>
        <p:spPr/>
        <p:txBody>
          <a:bodyPr/>
          <a:lstStyle/>
          <a:p>
            <a:r>
              <a:rPr lang="en-US" dirty="0" smtClean="0"/>
              <a:t>Cut(</a:t>
            </a:r>
            <a:r>
              <a:rPr lang="en-US" dirty="0" err="1" smtClean="0"/>
              <a:t>u,v</a:t>
            </a:r>
            <a:r>
              <a:rPr lang="en-US" dirty="0" smtClean="0"/>
              <a:t>) the event that l(u) cuts v</a:t>
            </a:r>
          </a:p>
          <a:p>
            <a:r>
              <a:rPr lang="en-US" dirty="0" smtClean="0"/>
              <a:t>Suppose </a:t>
            </a:r>
            <a:r>
              <a:rPr lang="en-US" dirty="0" smtClean="0"/>
              <a:t>index(</a:t>
            </a:r>
            <a:r>
              <a:rPr lang="en-US" dirty="0" err="1" smtClean="0"/>
              <a:t>u,v</a:t>
            </a:r>
            <a:r>
              <a:rPr lang="en-US" dirty="0" smtClean="0"/>
              <a:t>) = </a:t>
            </a:r>
            <a:r>
              <a:rPr lang="en-US" dirty="0" err="1" smtClean="0"/>
              <a:t>i</a:t>
            </a:r>
            <a:endParaRPr lang="en-US" dirty="0" smtClean="0"/>
          </a:p>
          <a:p>
            <a:r>
              <a:rPr lang="en-US" dirty="0" smtClean="0"/>
              <a:t>Cut(</a:t>
            </a:r>
            <a:r>
              <a:rPr lang="en-US" dirty="0" err="1" smtClean="0"/>
              <a:t>u,v</a:t>
            </a:r>
            <a:r>
              <a:rPr lang="en-US" dirty="0" smtClean="0"/>
              <a:t>) happens only if u occurs before any of u</a:t>
            </a:r>
            <a:r>
              <a:rPr lang="en-US" baseline="-25000" dirty="0" smtClean="0"/>
              <a:t>1</a:t>
            </a:r>
            <a:r>
              <a:rPr lang="en-US" dirty="0" smtClean="0"/>
              <a:t>, u</a:t>
            </a:r>
            <a:r>
              <a:rPr lang="en-US" baseline="-25000" dirty="0" smtClean="0"/>
              <a:t>2</a:t>
            </a:r>
            <a:r>
              <a:rPr lang="en-US" dirty="0" smtClean="0"/>
              <a:t>, </a:t>
            </a:r>
            <a:r>
              <a:rPr lang="en-US" dirty="0" smtClean="0"/>
              <a:t>…, u</a:t>
            </a:r>
            <a:r>
              <a:rPr lang="en-US" baseline="-25000" dirty="0" smtClean="0"/>
              <a:t>i-1</a:t>
            </a:r>
            <a:r>
              <a:rPr lang="en-US" dirty="0" smtClean="0"/>
              <a:t>, </a:t>
            </a:r>
            <a:r>
              <a:rPr lang="en-US" dirty="0" smtClean="0"/>
              <a:t>v in the random permutation</a:t>
            </a:r>
            <a:endParaRPr lang="en-US" dirty="0" smtClean="0"/>
          </a:p>
          <a:p>
            <a:r>
              <a:rPr lang="en-US" dirty="0" err="1" smtClean="0"/>
              <a:t>C</a:t>
            </a:r>
            <a:r>
              <a:rPr lang="en-US" baseline="-25000" dirty="0" err="1" smtClean="0"/>
              <a:t>uv</a:t>
            </a:r>
            <a:r>
              <a:rPr lang="en-US" dirty="0" smtClean="0"/>
              <a:t> indicator variable for Cut(</a:t>
            </a:r>
            <a:r>
              <a:rPr lang="en-US" dirty="0" err="1" smtClean="0"/>
              <a:t>u,v</a:t>
            </a:r>
            <a:r>
              <a:rPr lang="en-US" dirty="0" smtClean="0"/>
              <a:t>)</a:t>
            </a:r>
          </a:p>
          <a:p>
            <a:r>
              <a:rPr lang="en-US" dirty="0" smtClean="0"/>
              <a:t>E[</a:t>
            </a:r>
            <a:r>
              <a:rPr lang="en-US" dirty="0" err="1" smtClean="0"/>
              <a:t>C</a:t>
            </a:r>
            <a:r>
              <a:rPr lang="en-US" baseline="-25000" dirty="0" err="1" smtClean="0"/>
              <a:t>uv</a:t>
            </a:r>
            <a:r>
              <a:rPr lang="en-US" dirty="0" smtClean="0"/>
              <a:t>] = </a:t>
            </a:r>
            <a:r>
              <a:rPr lang="en-US" dirty="0" err="1" smtClean="0"/>
              <a:t>Pr</a:t>
            </a:r>
            <a:r>
              <a:rPr lang="en-US" dirty="0" smtClean="0"/>
              <a:t>(Cut(</a:t>
            </a:r>
            <a:r>
              <a:rPr lang="en-US" dirty="0" err="1" smtClean="0"/>
              <a:t>u,v</a:t>
            </a:r>
            <a:r>
              <a:rPr lang="en-US" dirty="0" smtClean="0"/>
              <a:t>)) = 1</a:t>
            </a:r>
            <a:r>
              <a:rPr lang="en-US" dirty="0" smtClean="0"/>
              <a:t>/(</a:t>
            </a:r>
            <a:r>
              <a:rPr lang="en-US" dirty="0" err="1" smtClean="0"/>
              <a:t>i</a:t>
            </a:r>
            <a:r>
              <a:rPr lang="en-US" dirty="0" smtClean="0"/>
              <a:t> </a:t>
            </a:r>
            <a:r>
              <a:rPr lang="en-US" dirty="0" smtClean="0"/>
              <a:t>+ 1)</a:t>
            </a:r>
            <a:endParaRPr lang="en-US" dirty="0"/>
          </a:p>
        </p:txBody>
      </p:sp>
    </p:spTree>
    <p:extLst>
      <p:ext uri="{BB962C8B-B14F-4D97-AF65-F5344CB8AC3E}">
        <p14:creationId xmlns:p14="http://schemas.microsoft.com/office/powerpoint/2010/main" val="1869924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proof</a:t>
            </a:r>
            <a:endParaRPr lang="en-US" dirty="0"/>
          </a:p>
        </p:txBody>
      </p:sp>
      <p:sp>
        <p:nvSpPr>
          <p:cNvPr id="3" name="Content Placeholder 2"/>
          <p:cNvSpPr>
            <a:spLocks noGrp="1"/>
          </p:cNvSpPr>
          <p:nvPr>
            <p:ph idx="1"/>
          </p:nvPr>
        </p:nvSpPr>
        <p:spPr/>
        <p:txBody>
          <a:bodyPr/>
          <a:lstStyle/>
          <a:p>
            <a:r>
              <a:rPr lang="en-US" dirty="0" smtClean="0"/>
              <a:t>Size of the partition is n + number of cuts</a:t>
            </a:r>
          </a:p>
          <a:p>
            <a:r>
              <a:rPr lang="en-US" dirty="0" smtClean="0"/>
              <a:t>Expected size n + E(</a:t>
            </a:r>
            <a:r>
              <a:rPr lang="en-US" dirty="0" err="1" smtClean="0"/>
              <a:t>Sum</a:t>
            </a:r>
            <a:r>
              <a:rPr lang="en-US" baseline="-25000" dirty="0" err="1" smtClean="0"/>
              <a:t>uv</a:t>
            </a:r>
            <a:r>
              <a:rPr lang="en-US" dirty="0" smtClean="0"/>
              <a:t> </a:t>
            </a:r>
            <a:r>
              <a:rPr lang="en-US" dirty="0" err="1" smtClean="0"/>
              <a:t>C</a:t>
            </a:r>
            <a:r>
              <a:rPr lang="en-US" baseline="-25000" dirty="0" err="1" smtClean="0"/>
              <a:t>uv</a:t>
            </a:r>
            <a:r>
              <a:rPr lang="en-US" dirty="0" smtClean="0"/>
              <a:t>)</a:t>
            </a:r>
          </a:p>
          <a:p>
            <a:r>
              <a:rPr lang="en-US" dirty="0" smtClean="0"/>
              <a:t>Line segment u has at most 2 segments v and w with index(</a:t>
            </a:r>
            <a:r>
              <a:rPr lang="en-US" dirty="0" err="1" smtClean="0"/>
              <a:t>u,v</a:t>
            </a:r>
            <a:r>
              <a:rPr lang="en-US" dirty="0" smtClean="0"/>
              <a:t>)= </a:t>
            </a:r>
            <a:r>
              <a:rPr lang="en-US" dirty="0" err="1" smtClean="0"/>
              <a:t>i</a:t>
            </a:r>
            <a:r>
              <a:rPr lang="en-US" dirty="0" smtClean="0"/>
              <a:t> and index(</a:t>
            </a:r>
            <a:r>
              <a:rPr lang="en-US" dirty="0" err="1" smtClean="0"/>
              <a:t>u,w</a:t>
            </a:r>
            <a:r>
              <a:rPr lang="en-US" dirty="0" smtClean="0"/>
              <a:t>) = </a:t>
            </a:r>
            <a:r>
              <a:rPr lang="en-US" dirty="0" err="1" smtClean="0"/>
              <a:t>i</a:t>
            </a:r>
            <a:endParaRPr lang="en-US" dirty="0" smtClean="0"/>
          </a:p>
          <a:p>
            <a:r>
              <a:rPr lang="en-US" dirty="0" smtClean="0"/>
              <a:t>Bound n + </a:t>
            </a:r>
            <a:r>
              <a:rPr lang="en-US" dirty="0" smtClean="0"/>
              <a:t>2nH</a:t>
            </a:r>
            <a:r>
              <a:rPr lang="en-US" baseline="-25000" dirty="0" smtClean="0"/>
              <a:t>n</a:t>
            </a:r>
            <a:endParaRPr lang="en-US" baseline="-25000" dirty="0"/>
          </a:p>
        </p:txBody>
      </p:sp>
    </p:spTree>
    <p:extLst>
      <p:ext uri="{BB962C8B-B14F-4D97-AF65-F5344CB8AC3E}">
        <p14:creationId xmlns:p14="http://schemas.microsoft.com/office/powerpoint/2010/main" val="2357783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result</a:t>
            </a:r>
            <a:endParaRPr lang="en-US" dirty="0"/>
          </a:p>
        </p:txBody>
      </p:sp>
      <p:sp>
        <p:nvSpPr>
          <p:cNvPr id="3" name="Content Placeholder 2"/>
          <p:cNvSpPr>
            <a:spLocks noGrp="1"/>
          </p:cNvSpPr>
          <p:nvPr>
            <p:ph idx="1"/>
          </p:nvPr>
        </p:nvSpPr>
        <p:spPr>
          <a:xfrm>
            <a:off x="838200" y="1825625"/>
            <a:ext cx="10515600" cy="2845963"/>
          </a:xfrm>
        </p:spPr>
        <p:txBody>
          <a:bodyPr/>
          <a:lstStyle/>
          <a:p>
            <a:r>
              <a:rPr lang="en-US" dirty="0" smtClean="0"/>
              <a:t>Binary Space Partition trees are small with random ordering</a:t>
            </a:r>
          </a:p>
          <a:p>
            <a:r>
              <a:rPr lang="en-US" dirty="0" smtClean="0"/>
              <a:t>This result generalizes to higher dimensions where it is useful for hidden surface elimination</a:t>
            </a:r>
          </a:p>
          <a:p>
            <a:pPr lvl="1"/>
            <a:r>
              <a:rPr lang="en-US" dirty="0" smtClean="0"/>
              <a:t>Leads to simple algorithms that perform well</a:t>
            </a:r>
          </a:p>
          <a:p>
            <a:pPr lvl="1"/>
            <a:endParaRPr lang="en-US" dirty="0"/>
          </a:p>
          <a:p>
            <a:r>
              <a:rPr lang="en-US" dirty="0" smtClean="0"/>
              <a:t>Use of randomization to defeat the bad case</a:t>
            </a:r>
            <a:endParaRPr lang="en-US" dirty="0"/>
          </a:p>
        </p:txBody>
      </p:sp>
      <p:cxnSp>
        <p:nvCxnSpPr>
          <p:cNvPr id="5" name="Straight Connector 4"/>
          <p:cNvCxnSpPr/>
          <p:nvPr/>
        </p:nvCxnSpPr>
        <p:spPr>
          <a:xfrm>
            <a:off x="488887" y="5495452"/>
            <a:ext cx="31596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857592" y="4906977"/>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281597" y="4906977"/>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14242"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65406"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870480"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475553" y="4906977"/>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941683"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42233"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1339"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48548" y="5495452"/>
            <a:ext cx="5549773"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47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Algorithms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Randomization comes up in many different ways in computation</a:t>
            </a:r>
          </a:p>
          <a:p>
            <a:r>
              <a:rPr lang="en-US" dirty="0" smtClean="0"/>
              <a:t>Illustrate different ways randomization is used by example algorithms</a:t>
            </a:r>
          </a:p>
          <a:p>
            <a:pPr lvl="1"/>
            <a:r>
              <a:rPr lang="en-US" dirty="0" smtClean="0"/>
              <a:t>Algorithmic Techniques + Analysis Techniques</a:t>
            </a:r>
          </a:p>
          <a:p>
            <a:pPr lvl="1"/>
            <a:r>
              <a:rPr lang="en-US" dirty="0" smtClean="0"/>
              <a:t>Demonstrate some incredibly cool idea that are foundational for computing</a:t>
            </a:r>
          </a:p>
          <a:p>
            <a:pPr lvl="1"/>
            <a:endParaRPr lang="en-US" dirty="0" smtClean="0"/>
          </a:p>
          <a:p>
            <a:r>
              <a:rPr lang="en-US" dirty="0" smtClean="0"/>
              <a:t>K-</a:t>
            </a:r>
            <a:r>
              <a:rPr lang="en-US" dirty="0" err="1" smtClean="0"/>
              <a:t>th</a:t>
            </a:r>
            <a:r>
              <a:rPr lang="en-US" dirty="0" smtClean="0"/>
              <a:t> largest problem (median problem)</a:t>
            </a:r>
          </a:p>
          <a:p>
            <a:pPr lvl="1"/>
            <a:r>
              <a:rPr lang="en-US" dirty="0" smtClean="0"/>
              <a:t>Randomization to avoid bad case</a:t>
            </a:r>
          </a:p>
          <a:p>
            <a:pPr lvl="1"/>
            <a:r>
              <a:rPr lang="en-US" dirty="0" smtClean="0"/>
              <a:t>Random sampling </a:t>
            </a:r>
            <a:endParaRPr lang="en-US" dirty="0"/>
          </a:p>
          <a:p>
            <a:pPr lvl="1"/>
            <a:endParaRPr lang="en-US" dirty="0" smtClean="0"/>
          </a:p>
          <a:p>
            <a:r>
              <a:rPr lang="en-US" dirty="0" smtClean="0"/>
              <a:t>Random sampling to look for solutions</a:t>
            </a:r>
          </a:p>
          <a:p>
            <a:r>
              <a:rPr lang="en-US" dirty="0" smtClean="0"/>
              <a:t>Reordering to avoid bad case solutions</a:t>
            </a:r>
            <a:endParaRPr lang="en-US" dirty="0"/>
          </a:p>
        </p:txBody>
      </p:sp>
    </p:spTree>
    <p:extLst>
      <p:ext uri="{BB962C8B-B14F-4D97-AF65-F5344CB8AC3E}">
        <p14:creationId xmlns:p14="http://schemas.microsoft.com/office/powerpoint/2010/main" val="186848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theory</a:t>
            </a:r>
            <a:endParaRPr lang="en-US" dirty="0"/>
          </a:p>
        </p:txBody>
      </p:sp>
      <p:sp>
        <p:nvSpPr>
          <p:cNvPr id="3" name="Content Placeholder 2"/>
          <p:cNvSpPr>
            <a:spLocks noGrp="1"/>
          </p:cNvSpPr>
          <p:nvPr>
            <p:ph idx="1"/>
          </p:nvPr>
        </p:nvSpPr>
        <p:spPr/>
        <p:txBody>
          <a:bodyPr/>
          <a:lstStyle/>
          <a:p>
            <a:r>
              <a:rPr lang="en-US" dirty="0" smtClean="0"/>
              <a:t>Basic ideas: </a:t>
            </a:r>
          </a:p>
          <a:p>
            <a:pPr lvl="1"/>
            <a:r>
              <a:rPr lang="en-US" dirty="0" smtClean="0"/>
              <a:t>Sample space and events</a:t>
            </a:r>
          </a:p>
          <a:p>
            <a:pPr lvl="1"/>
            <a:r>
              <a:rPr lang="en-US" dirty="0" smtClean="0"/>
              <a:t>Random variables</a:t>
            </a:r>
          </a:p>
          <a:p>
            <a:pPr lvl="1"/>
            <a:r>
              <a:rPr lang="en-US" dirty="0" smtClean="0"/>
              <a:t>Expectation: E(X) – average value of X</a:t>
            </a:r>
          </a:p>
          <a:p>
            <a:pPr lvl="1"/>
            <a:r>
              <a:rPr lang="en-US" dirty="0" smtClean="0"/>
              <a:t>Linearity of expectation:  E(X + Y) = E(X) + E(Y)</a:t>
            </a:r>
          </a:p>
          <a:p>
            <a:pPr lvl="1"/>
            <a:r>
              <a:rPr lang="en-US" dirty="0" smtClean="0"/>
              <a:t>Conditional Probability: P(A | B)</a:t>
            </a:r>
          </a:p>
          <a:p>
            <a:pPr lvl="1"/>
            <a:r>
              <a:rPr lang="en-US" dirty="0" smtClean="0"/>
              <a:t>Independence: P(A | B) = P(A)</a:t>
            </a:r>
          </a:p>
          <a:p>
            <a:r>
              <a:rPr lang="en-US" dirty="0" smtClean="0"/>
              <a:t>Great review videos</a:t>
            </a:r>
          </a:p>
          <a:p>
            <a:pPr lvl="1"/>
            <a:r>
              <a:rPr lang="en-US" dirty="0" smtClean="0"/>
              <a:t>Tim </a:t>
            </a:r>
            <a:r>
              <a:rPr lang="en-US" dirty="0" err="1" smtClean="0"/>
              <a:t>Roughgarden</a:t>
            </a:r>
            <a:r>
              <a:rPr lang="en-US" dirty="0" smtClean="0"/>
              <a:t> (ex-Stanford), Videos 7.1 and 7.2</a:t>
            </a:r>
          </a:p>
          <a:p>
            <a:r>
              <a:rPr lang="en-US" dirty="0" smtClean="0"/>
              <a:t>Many other references</a:t>
            </a:r>
            <a:endParaRPr lang="en-US" dirty="0"/>
          </a:p>
        </p:txBody>
      </p:sp>
    </p:spTree>
    <p:extLst>
      <p:ext uri="{BB962C8B-B14F-4D97-AF65-F5344CB8AC3E}">
        <p14:creationId xmlns:p14="http://schemas.microsoft.com/office/powerpoint/2010/main" val="396321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Algorithms</a:t>
            </a:r>
            <a:endParaRPr lang="en-US" dirty="0"/>
          </a:p>
        </p:txBody>
      </p:sp>
      <p:sp>
        <p:nvSpPr>
          <p:cNvPr id="3" name="Content Placeholder 2"/>
          <p:cNvSpPr>
            <a:spLocks noGrp="1"/>
          </p:cNvSpPr>
          <p:nvPr>
            <p:ph idx="1"/>
          </p:nvPr>
        </p:nvSpPr>
        <p:spPr>
          <a:xfrm>
            <a:off x="838200" y="1472540"/>
            <a:ext cx="10515600" cy="3072300"/>
          </a:xfrm>
        </p:spPr>
        <p:txBody>
          <a:bodyPr/>
          <a:lstStyle/>
          <a:p>
            <a:r>
              <a:rPr lang="en-US" dirty="0" smtClean="0"/>
              <a:t>How can random choices be used to make algorithms efficient?</a:t>
            </a:r>
          </a:p>
          <a:p>
            <a:r>
              <a:rPr lang="en-US" dirty="0" smtClean="0"/>
              <a:t>Suppose you have a minimization problem, where given a solution you can easily compute the value of the solution</a:t>
            </a:r>
          </a:p>
          <a:p>
            <a:r>
              <a:rPr lang="en-US" dirty="0" smtClean="0"/>
              <a:t>Now suppose you have an algorithm, which returns a specific optimal solutions with probability p.</a:t>
            </a:r>
          </a:p>
          <a:p>
            <a:r>
              <a:rPr lang="en-US" dirty="0" smtClean="0"/>
              <a:t>Can you find an optimal solution?  What can go wrong?</a:t>
            </a:r>
          </a:p>
          <a:p>
            <a:endParaRPr lang="en-US" dirty="0"/>
          </a:p>
          <a:p>
            <a:endParaRPr lang="en-US" dirty="0"/>
          </a:p>
        </p:txBody>
      </p:sp>
      <p:sp>
        <p:nvSpPr>
          <p:cNvPr id="4" name="Rectangle 3"/>
          <p:cNvSpPr/>
          <p:nvPr/>
        </p:nvSpPr>
        <p:spPr>
          <a:xfrm>
            <a:off x="2308634" y="4544840"/>
            <a:ext cx="1982709" cy="207324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4644428" y="5522614"/>
            <a:ext cx="1032095" cy="1810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67057" y="5060949"/>
            <a:ext cx="525101" cy="923330"/>
          </a:xfrm>
          <a:prstGeom prst="rect">
            <a:avLst/>
          </a:prstGeom>
          <a:noFill/>
        </p:spPr>
        <p:txBody>
          <a:bodyPr wrap="square" rtlCol="0">
            <a:spAutoFit/>
          </a:bodyPr>
          <a:lstStyle/>
          <a:p>
            <a:r>
              <a:rPr lang="en-US" sz="5400" dirty="0" smtClean="0"/>
              <a:t>S</a:t>
            </a:r>
            <a:endParaRPr lang="en-US" sz="5400" dirty="0"/>
          </a:p>
        </p:txBody>
      </p:sp>
    </p:spTree>
    <p:extLst>
      <p:ext uri="{BB962C8B-B14F-4D97-AF65-F5344CB8AC3E}">
        <p14:creationId xmlns:p14="http://schemas.microsoft.com/office/powerpoint/2010/main" val="397493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Mincut</a:t>
            </a:r>
            <a:r>
              <a:rPr lang="en-US" dirty="0" smtClean="0"/>
              <a:t> problem: </a:t>
            </a:r>
            <a:r>
              <a:rPr lang="en-US" dirty="0" err="1" smtClean="0"/>
              <a:t>Karger’s</a:t>
            </a:r>
            <a:r>
              <a:rPr lang="en-US" dirty="0" smtClean="0"/>
              <a:t> Algorithm</a:t>
            </a:r>
            <a:endParaRPr lang="en-US" dirty="0"/>
          </a:p>
        </p:txBody>
      </p:sp>
      <p:sp>
        <p:nvSpPr>
          <p:cNvPr id="3" name="Content Placeholder 2"/>
          <p:cNvSpPr>
            <a:spLocks noGrp="1"/>
          </p:cNvSpPr>
          <p:nvPr>
            <p:ph idx="1"/>
          </p:nvPr>
        </p:nvSpPr>
        <p:spPr>
          <a:xfrm>
            <a:off x="838200" y="1825625"/>
            <a:ext cx="10515600" cy="2981765"/>
          </a:xfrm>
        </p:spPr>
        <p:txBody>
          <a:bodyPr>
            <a:normAutofit fontScale="92500" lnSpcReduction="10000"/>
          </a:bodyPr>
          <a:lstStyle/>
          <a:p>
            <a:r>
              <a:rPr lang="en-US" dirty="0" smtClean="0"/>
              <a:t>Graph problem</a:t>
            </a:r>
          </a:p>
          <a:p>
            <a:r>
              <a:rPr lang="en-US" dirty="0" smtClean="0"/>
              <a:t>Random result – might be correct</a:t>
            </a:r>
          </a:p>
          <a:p>
            <a:endParaRPr lang="en-US" dirty="0"/>
          </a:p>
          <a:p>
            <a:r>
              <a:rPr lang="en-US" dirty="0" smtClean="0"/>
              <a:t>Given an undirected graph, partition the vertices into two non-empty pieces to minimize the edges between the pieces</a:t>
            </a:r>
          </a:p>
          <a:p>
            <a:endParaRPr lang="en-US" dirty="0"/>
          </a:p>
          <a:p>
            <a:r>
              <a:rPr lang="en-US" dirty="0" smtClean="0"/>
              <a:t>Undirected graph with parallel edges</a:t>
            </a:r>
            <a:endParaRPr lang="en-US" dirty="0"/>
          </a:p>
        </p:txBody>
      </p:sp>
      <p:sp>
        <p:nvSpPr>
          <p:cNvPr id="4" name="TextBox 3"/>
          <p:cNvSpPr txBox="1"/>
          <p:nvPr/>
        </p:nvSpPr>
        <p:spPr>
          <a:xfrm>
            <a:off x="838200" y="5305331"/>
            <a:ext cx="9328842" cy="1200329"/>
          </a:xfrm>
          <a:prstGeom prst="rect">
            <a:avLst/>
          </a:prstGeom>
          <a:solidFill>
            <a:schemeClr val="accent5">
              <a:lumMod val="20000"/>
              <a:lumOff val="80000"/>
            </a:schemeClr>
          </a:solidFill>
          <a:ln>
            <a:solidFill>
              <a:schemeClr val="accent1">
                <a:lumMod val="75000"/>
              </a:schemeClr>
            </a:solidFill>
          </a:ln>
        </p:spPr>
        <p:txBody>
          <a:bodyPr wrap="square" rtlCol="0">
            <a:spAutoFit/>
          </a:bodyPr>
          <a:lstStyle/>
          <a:p>
            <a:r>
              <a:rPr lang="en-US" dirty="0" smtClean="0"/>
              <a:t>Notes:</a:t>
            </a:r>
          </a:p>
          <a:p>
            <a:r>
              <a:rPr lang="en-US" dirty="0" smtClean="0"/>
              <a:t>Different from the standard </a:t>
            </a:r>
            <a:r>
              <a:rPr lang="en-US" dirty="0" err="1" smtClean="0"/>
              <a:t>mincut</a:t>
            </a:r>
            <a:r>
              <a:rPr lang="en-US" dirty="0" smtClean="0"/>
              <a:t> problem presented along with Network Flow</a:t>
            </a:r>
          </a:p>
          <a:p>
            <a:r>
              <a:rPr lang="en-US" dirty="0" smtClean="0"/>
              <a:t>The algorithm presented is not very efficient, but can be improved to be faster than any known deterministic algorithm for the problem</a:t>
            </a:r>
            <a:endParaRPr lang="en-US" dirty="0"/>
          </a:p>
        </p:txBody>
      </p:sp>
    </p:spTree>
    <p:extLst>
      <p:ext uri="{BB962C8B-B14F-4D97-AF65-F5344CB8AC3E}">
        <p14:creationId xmlns:p14="http://schemas.microsoft.com/office/powerpoint/2010/main" val="118786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Cut Problem</a:t>
            </a:r>
            <a:endParaRPr lang="en-US" dirty="0"/>
          </a:p>
        </p:txBody>
      </p:sp>
      <p:sp>
        <p:nvSpPr>
          <p:cNvPr id="3" name="Content Placeholder 2"/>
          <p:cNvSpPr>
            <a:spLocks noGrp="1"/>
          </p:cNvSpPr>
          <p:nvPr>
            <p:ph idx="1"/>
          </p:nvPr>
        </p:nvSpPr>
        <p:spPr>
          <a:xfrm>
            <a:off x="838200" y="1825625"/>
            <a:ext cx="10515600" cy="935682"/>
          </a:xfrm>
        </p:spPr>
        <p:txBody>
          <a:bodyPr/>
          <a:lstStyle/>
          <a:p>
            <a:r>
              <a:rPr lang="en-US" dirty="0" smtClean="0"/>
              <a:t>Given an undirected graph with parallel edges,  find non-empty sets S and S’ that minimized the number of edges between S and S’</a:t>
            </a:r>
            <a:endParaRPr lang="en-US" dirty="0"/>
          </a:p>
        </p:txBody>
      </p:sp>
      <p:sp>
        <p:nvSpPr>
          <p:cNvPr id="4" name="Oval 3"/>
          <p:cNvSpPr/>
          <p:nvPr/>
        </p:nvSpPr>
        <p:spPr>
          <a:xfrm>
            <a:off x="1756372" y="3474219"/>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895600" y="3355015"/>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557195" y="4575016"/>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87370" y="5201216"/>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61029" y="4330574"/>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6" idx="7"/>
            <a:endCxn id="5" idx="3"/>
          </p:cNvCxnSpPr>
          <p:nvPr/>
        </p:nvCxnSpPr>
        <p:spPr>
          <a:xfrm flipV="1">
            <a:off x="1734930" y="3525022"/>
            <a:ext cx="1191165" cy="1079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0"/>
            <a:endCxn id="4" idx="4"/>
          </p:cNvCxnSpPr>
          <p:nvPr/>
        </p:nvCxnSpPr>
        <p:spPr>
          <a:xfrm flipV="1">
            <a:off x="1661310" y="3673395"/>
            <a:ext cx="199177" cy="9016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6"/>
            <a:endCxn id="5" idx="2"/>
          </p:cNvCxnSpPr>
          <p:nvPr/>
        </p:nvCxnSpPr>
        <p:spPr>
          <a:xfrm flipV="1">
            <a:off x="1964602" y="3454603"/>
            <a:ext cx="930998" cy="1192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5"/>
            <a:endCxn id="7" idx="1"/>
          </p:cNvCxnSpPr>
          <p:nvPr/>
        </p:nvCxnSpPr>
        <p:spPr>
          <a:xfrm>
            <a:off x="1934107" y="3644226"/>
            <a:ext cx="783758" cy="1586159"/>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5"/>
            <a:endCxn id="8" idx="2"/>
          </p:cNvCxnSpPr>
          <p:nvPr/>
        </p:nvCxnSpPr>
        <p:spPr>
          <a:xfrm>
            <a:off x="1934107" y="3644226"/>
            <a:ext cx="1626922" cy="7859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4"/>
            <a:endCxn id="8" idx="1"/>
          </p:cNvCxnSpPr>
          <p:nvPr/>
        </p:nvCxnSpPr>
        <p:spPr>
          <a:xfrm>
            <a:off x="2999715" y="3554191"/>
            <a:ext cx="591809" cy="805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7"/>
            <a:endCxn id="8" idx="3"/>
          </p:cNvCxnSpPr>
          <p:nvPr/>
        </p:nvCxnSpPr>
        <p:spPr>
          <a:xfrm flipV="1">
            <a:off x="2865105" y="4500581"/>
            <a:ext cx="726419" cy="729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5"/>
            <a:endCxn id="7" idx="2"/>
          </p:cNvCxnSpPr>
          <p:nvPr/>
        </p:nvCxnSpPr>
        <p:spPr>
          <a:xfrm>
            <a:off x="1734930" y="4745023"/>
            <a:ext cx="952440" cy="555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7" idx="0"/>
            <a:endCxn id="5" idx="3"/>
          </p:cNvCxnSpPr>
          <p:nvPr/>
        </p:nvCxnSpPr>
        <p:spPr>
          <a:xfrm flipV="1">
            <a:off x="2791485" y="3525022"/>
            <a:ext cx="134610" cy="1676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6" idx="6"/>
            <a:endCxn id="8" idx="3"/>
          </p:cNvCxnSpPr>
          <p:nvPr/>
        </p:nvCxnSpPr>
        <p:spPr>
          <a:xfrm flipV="1">
            <a:off x="1765425" y="4500581"/>
            <a:ext cx="1826099" cy="1740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rot="1208059">
            <a:off x="4588582" y="3507415"/>
            <a:ext cx="2212064" cy="2045377"/>
            <a:chOff x="4588582" y="3507415"/>
            <a:chExt cx="2212064" cy="2045377"/>
          </a:xfrm>
        </p:grpSpPr>
        <p:sp>
          <p:nvSpPr>
            <p:cNvPr id="31" name="Oval 30"/>
            <p:cNvSpPr/>
            <p:nvPr/>
          </p:nvSpPr>
          <p:spPr>
            <a:xfrm>
              <a:off x="4787759" y="3626619"/>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926987" y="3507415"/>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588582" y="4727416"/>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718757" y="5353616"/>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592416" y="4482974"/>
              <a:ext cx="208230" cy="199176"/>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33" idx="7"/>
              <a:endCxn id="32" idx="3"/>
            </p:cNvCxnSpPr>
            <p:nvPr/>
          </p:nvCxnSpPr>
          <p:spPr>
            <a:xfrm flipV="1">
              <a:off x="4766317" y="3677422"/>
              <a:ext cx="1191165" cy="1079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3" idx="0"/>
              <a:endCxn id="31" idx="4"/>
            </p:cNvCxnSpPr>
            <p:nvPr/>
          </p:nvCxnSpPr>
          <p:spPr>
            <a:xfrm flipV="1">
              <a:off x="4692697" y="3825795"/>
              <a:ext cx="199177" cy="9016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1" idx="6"/>
              <a:endCxn id="32" idx="2"/>
            </p:cNvCxnSpPr>
            <p:nvPr/>
          </p:nvCxnSpPr>
          <p:spPr>
            <a:xfrm flipV="1">
              <a:off x="4995989" y="3607003"/>
              <a:ext cx="930998" cy="1192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5"/>
              <a:endCxn id="34" idx="1"/>
            </p:cNvCxnSpPr>
            <p:nvPr/>
          </p:nvCxnSpPr>
          <p:spPr>
            <a:xfrm>
              <a:off x="4965494" y="3796626"/>
              <a:ext cx="783758" cy="1586159"/>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1" idx="5"/>
              <a:endCxn id="35" idx="2"/>
            </p:cNvCxnSpPr>
            <p:nvPr/>
          </p:nvCxnSpPr>
          <p:spPr>
            <a:xfrm>
              <a:off x="4965494" y="3796626"/>
              <a:ext cx="1626922" cy="7859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2" idx="4"/>
              <a:endCxn id="35" idx="1"/>
            </p:cNvCxnSpPr>
            <p:nvPr/>
          </p:nvCxnSpPr>
          <p:spPr>
            <a:xfrm>
              <a:off x="6031102" y="3706591"/>
              <a:ext cx="591809" cy="805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7"/>
              <a:endCxn id="35" idx="3"/>
            </p:cNvCxnSpPr>
            <p:nvPr/>
          </p:nvCxnSpPr>
          <p:spPr>
            <a:xfrm flipV="1">
              <a:off x="5896492" y="4652981"/>
              <a:ext cx="726419" cy="729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3" idx="5"/>
              <a:endCxn id="34" idx="2"/>
            </p:cNvCxnSpPr>
            <p:nvPr/>
          </p:nvCxnSpPr>
          <p:spPr>
            <a:xfrm>
              <a:off x="4766317" y="4897423"/>
              <a:ext cx="952440" cy="555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4" idx="0"/>
              <a:endCxn id="32" idx="3"/>
            </p:cNvCxnSpPr>
            <p:nvPr/>
          </p:nvCxnSpPr>
          <p:spPr>
            <a:xfrm flipV="1">
              <a:off x="5822872" y="3677422"/>
              <a:ext cx="134610" cy="16761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3" idx="6"/>
              <a:endCxn id="35" idx="3"/>
            </p:cNvCxnSpPr>
            <p:nvPr/>
          </p:nvCxnSpPr>
          <p:spPr>
            <a:xfrm flipV="1">
              <a:off x="4796812" y="4652981"/>
              <a:ext cx="1826099" cy="1740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a:stCxn id="5" idx="6"/>
            <a:endCxn id="31" idx="2"/>
          </p:cNvCxnSpPr>
          <p:nvPr/>
        </p:nvCxnSpPr>
        <p:spPr>
          <a:xfrm>
            <a:off x="3103830" y="3454603"/>
            <a:ext cx="2016068" cy="85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8" idx="6"/>
            <a:endCxn id="33" idx="3"/>
          </p:cNvCxnSpPr>
          <p:nvPr/>
        </p:nvCxnSpPr>
        <p:spPr>
          <a:xfrm>
            <a:off x="3769259" y="4430162"/>
            <a:ext cx="789106" cy="74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7" idx="6"/>
            <a:endCxn id="34" idx="3"/>
          </p:cNvCxnSpPr>
          <p:nvPr/>
        </p:nvCxnSpPr>
        <p:spPr>
          <a:xfrm>
            <a:off x="2895600" y="5300804"/>
            <a:ext cx="2508321" cy="1809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24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Edge contraction operation</a:t>
            </a:r>
            <a:endParaRPr lang="en-US" dirty="0"/>
          </a:p>
        </p:txBody>
      </p:sp>
      <p:pic>
        <p:nvPicPr>
          <p:cNvPr id="4" name="Picture 3"/>
          <p:cNvPicPr>
            <a:picLocks noChangeAspect="1"/>
          </p:cNvPicPr>
          <p:nvPr/>
        </p:nvPicPr>
        <p:blipFill>
          <a:blip r:embed="rId2"/>
          <a:stretch>
            <a:fillRect/>
          </a:stretch>
        </p:blipFill>
        <p:spPr>
          <a:xfrm>
            <a:off x="7600950" y="1621843"/>
            <a:ext cx="3752850" cy="2600325"/>
          </a:xfrm>
          <a:prstGeom prst="rect">
            <a:avLst/>
          </a:prstGeom>
        </p:spPr>
      </p:pic>
      <p:pic>
        <p:nvPicPr>
          <p:cNvPr id="5" name="Picture 4"/>
          <p:cNvPicPr>
            <a:picLocks noChangeAspect="1"/>
          </p:cNvPicPr>
          <p:nvPr/>
        </p:nvPicPr>
        <p:blipFill>
          <a:blip r:embed="rId3"/>
          <a:stretch>
            <a:fillRect/>
          </a:stretch>
        </p:blipFill>
        <p:spPr>
          <a:xfrm>
            <a:off x="767044" y="1825625"/>
            <a:ext cx="6257925" cy="2028825"/>
          </a:xfrm>
          <a:prstGeom prst="rect">
            <a:avLst/>
          </a:prstGeom>
        </p:spPr>
      </p:pic>
      <p:sp>
        <p:nvSpPr>
          <p:cNvPr id="6" name="TextBox 5"/>
          <p:cNvSpPr txBox="1"/>
          <p:nvPr/>
        </p:nvSpPr>
        <p:spPr>
          <a:xfrm>
            <a:off x="986828" y="4725909"/>
            <a:ext cx="10855105" cy="954107"/>
          </a:xfrm>
          <a:prstGeom prst="rect">
            <a:avLst/>
          </a:prstGeom>
          <a:noFill/>
        </p:spPr>
        <p:txBody>
          <a:bodyPr wrap="square" rtlCol="0">
            <a:spAutoFit/>
          </a:bodyPr>
          <a:lstStyle/>
          <a:p>
            <a:r>
              <a:rPr lang="en-US" sz="2800" dirty="0" smtClean="0"/>
              <a:t>Observation:  The number of edges in the </a:t>
            </a:r>
            <a:r>
              <a:rPr lang="en-US" sz="2800" dirty="0" err="1" smtClean="0"/>
              <a:t>mincut</a:t>
            </a:r>
            <a:r>
              <a:rPr lang="en-US" sz="2800" dirty="0" smtClean="0"/>
              <a:t> of G/E is at least as great as the number of edges in a </a:t>
            </a:r>
            <a:r>
              <a:rPr lang="en-US" sz="2800" dirty="0" err="1" smtClean="0"/>
              <a:t>mincut</a:t>
            </a:r>
            <a:r>
              <a:rPr lang="en-US" sz="2800" dirty="0" smtClean="0"/>
              <a:t> of G</a:t>
            </a:r>
            <a:endParaRPr lang="en-US" sz="2800" dirty="0"/>
          </a:p>
        </p:txBody>
      </p:sp>
    </p:spTree>
    <p:extLst>
      <p:ext uri="{BB962C8B-B14F-4D97-AF65-F5344CB8AC3E}">
        <p14:creationId xmlns:p14="http://schemas.microsoft.com/office/powerpoint/2010/main" val="161154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Algorithm</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910627" y="1855937"/>
            <a:ext cx="5648325" cy="2124075"/>
          </a:xfrm>
          <a:prstGeom prst="rect">
            <a:avLst/>
          </a:prstGeom>
          <a:ln w="19050">
            <a:solidFill>
              <a:schemeClr val="tx1"/>
            </a:solidFill>
          </a:ln>
        </p:spPr>
      </p:pic>
    </p:spTree>
    <p:extLst>
      <p:ext uri="{BB962C8B-B14F-4D97-AF65-F5344CB8AC3E}">
        <p14:creationId xmlns:p14="http://schemas.microsoft.com/office/powerpoint/2010/main" val="4059623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7238</TotalTime>
  <Words>1093</Words>
  <Application>Microsoft Office PowerPoint</Application>
  <PresentationFormat>Widescreen</PresentationFormat>
  <Paragraphs>119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CSEP 521: Applied Algorithms Lecture 3  Randomized Algorithms </vt:lpstr>
      <vt:lpstr>Announcements</vt:lpstr>
      <vt:lpstr>Randomized Algorithms</vt:lpstr>
      <vt:lpstr>Probability theory</vt:lpstr>
      <vt:lpstr>Randomized Algorithms</vt:lpstr>
      <vt:lpstr>Mincut problem: Karger’s Algorithm</vt:lpstr>
      <vt:lpstr>Minimum Cut Problem</vt:lpstr>
      <vt:lpstr>Edge contraction operation</vt:lpstr>
      <vt:lpstr>Randomized Algorithm</vt:lpstr>
      <vt:lpstr>PowerPoint Presentation</vt:lpstr>
      <vt:lpstr>PowerPoint Presentation</vt:lpstr>
      <vt:lpstr>PowerPoint Presentation</vt:lpstr>
      <vt:lpstr>Analysis</vt:lpstr>
      <vt:lpstr>Conditional Probabilities</vt:lpstr>
      <vt:lpstr>Min Cut Result</vt:lpstr>
      <vt:lpstr>Binary planar partition</vt:lpstr>
      <vt:lpstr>Motivation:  hidden surface elimination</vt:lpstr>
      <vt:lpstr>Greedy Algorithm</vt:lpstr>
      <vt:lpstr>Warmup exercises (breakout)</vt:lpstr>
      <vt:lpstr>Random algorithm</vt:lpstr>
      <vt:lpstr>Argument</vt:lpstr>
      <vt:lpstr>Mathy stuff</vt:lpstr>
      <vt:lpstr>Completing the proof</vt:lpstr>
      <vt:lpstr>Summary of result</vt:lpstr>
    </vt:vector>
  </TitlesOfParts>
  <Company>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CSEP 521 Applied Algorithms</dc:title>
  <dc:creator>Richard Anderson</dc:creator>
  <cp:lastModifiedBy>Richard Anderson</cp:lastModifiedBy>
  <cp:revision>87</cp:revision>
  <dcterms:created xsi:type="dcterms:W3CDTF">2020-12-29T19:18:38Z</dcterms:created>
  <dcterms:modified xsi:type="dcterms:W3CDTF">2021-01-12T21:33:15Z</dcterms:modified>
</cp:coreProperties>
</file>