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06" r:id="rId4"/>
    <p:sldId id="310" r:id="rId5"/>
    <p:sldId id="300" r:id="rId6"/>
    <p:sldId id="301" r:id="rId7"/>
    <p:sldId id="302" r:id="rId8"/>
    <p:sldId id="303" r:id="rId9"/>
    <p:sldId id="304" r:id="rId10"/>
    <p:sldId id="305" r:id="rId11"/>
    <p:sldId id="308" r:id="rId12"/>
    <p:sldId id="307" r:id="rId13"/>
    <p:sldId id="309" r:id="rId14"/>
    <p:sldId id="296" r:id="rId15"/>
    <p:sldId id="289" r:id="rId16"/>
    <p:sldId id="297" r:id="rId17"/>
    <p:sldId id="290" r:id="rId18"/>
    <p:sldId id="291" r:id="rId19"/>
    <p:sldId id="292" r:id="rId20"/>
    <p:sldId id="293" r:id="rId21"/>
    <p:sldId id="294" r:id="rId22"/>
    <p:sldId id="295" r:id="rId23"/>
    <p:sldId id="298" r:id="rId24"/>
    <p:sldId id="29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prum@cs.washington.edu" TargetMode="External"/><Relationship Id="rId2" Type="http://schemas.openxmlformats.org/officeDocument/2006/relationships/hyperlink" Target="mailto:anderson@cs.washingto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stem.org/us/courses/3570/discussion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39036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2  Randomized Algorithms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January 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O(n) expected time median algorithm</a:t>
            </a:r>
          </a:p>
          <a:p>
            <a:r>
              <a:rPr lang="en-US" dirty="0" smtClean="0"/>
              <a:t>Practical algorithm</a:t>
            </a:r>
          </a:p>
          <a:p>
            <a:endParaRPr lang="en-US" dirty="0"/>
          </a:p>
          <a:p>
            <a:r>
              <a:rPr lang="en-US" dirty="0" smtClean="0"/>
              <a:t>How many comparison to find the median?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9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algorithm for finding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pivot algorithm</a:t>
            </a:r>
          </a:p>
          <a:p>
            <a:pPr lvl="1"/>
            <a:r>
              <a:rPr lang="en-US" dirty="0" smtClean="0"/>
              <a:t>Choose pivot p</a:t>
            </a:r>
            <a:r>
              <a:rPr lang="en-US" baseline="-25000" dirty="0" smtClean="0"/>
              <a:t>1</a:t>
            </a:r>
            <a:r>
              <a:rPr lang="en-US" dirty="0" smtClean="0"/>
              <a:t>, such that p</a:t>
            </a:r>
            <a:r>
              <a:rPr lang="en-US" baseline="-25000" dirty="0" smtClean="0"/>
              <a:t>1</a:t>
            </a:r>
            <a:r>
              <a:rPr lang="en-US" dirty="0" smtClean="0"/>
              <a:t> is less than the median</a:t>
            </a:r>
          </a:p>
          <a:p>
            <a:pPr lvl="1"/>
            <a:r>
              <a:rPr lang="en-US" dirty="0" smtClean="0"/>
              <a:t>Choose pivot p</a:t>
            </a:r>
            <a:r>
              <a:rPr lang="en-US" baseline="-25000" dirty="0" smtClean="0"/>
              <a:t>2</a:t>
            </a:r>
            <a:r>
              <a:rPr lang="en-US" dirty="0" smtClean="0"/>
              <a:t>, such that p</a:t>
            </a:r>
            <a:r>
              <a:rPr lang="en-US" baseline="-25000" dirty="0" smtClean="0"/>
              <a:t>2</a:t>
            </a:r>
            <a:r>
              <a:rPr lang="en-US" dirty="0" smtClean="0"/>
              <a:t> is greater than the median</a:t>
            </a:r>
          </a:p>
          <a:p>
            <a:r>
              <a:rPr lang="en-US" dirty="0" smtClean="0"/>
              <a:t>Identify the elements between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Find the k-</a:t>
            </a:r>
            <a:r>
              <a:rPr lang="en-US" dirty="0" err="1" smtClean="0"/>
              <a:t>th</a:t>
            </a:r>
            <a:r>
              <a:rPr lang="en-US" dirty="0" smtClean="0"/>
              <a:t> largest element of S</a:t>
            </a:r>
            <a:r>
              <a:rPr lang="en-US" baseline="-25000" dirty="0" smtClean="0"/>
              <a:t>3</a:t>
            </a:r>
            <a:r>
              <a:rPr lang="en-US" dirty="0" smtClean="0"/>
              <a:t> where k = n/2 - |S</a:t>
            </a:r>
            <a:r>
              <a:rPr lang="en-US" baseline="-25000" dirty="0" smtClean="0"/>
              <a:t>3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2298832" y="4111033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5042032" y="4111033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5956432" y="4111033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1878" y="365305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746278" y="365108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01911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pivots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7519" cy="4351338"/>
          </a:xfrm>
        </p:spPr>
        <p:txBody>
          <a:bodyPr/>
          <a:lstStyle/>
          <a:p>
            <a:r>
              <a:rPr lang="en-US" dirty="0" smtClean="0"/>
              <a:t>Select a set A of m random values from the input</a:t>
            </a:r>
          </a:p>
          <a:p>
            <a:r>
              <a:rPr lang="en-US" dirty="0" smtClean="0"/>
              <a:t>Let p</a:t>
            </a:r>
            <a:r>
              <a:rPr lang="en-US" baseline="-25000" dirty="0" smtClean="0"/>
              <a:t>1</a:t>
            </a:r>
            <a:r>
              <a:rPr lang="en-US" dirty="0" smtClean="0"/>
              <a:t> be the element of rank m/2 + r in A</a:t>
            </a:r>
          </a:p>
          <a:p>
            <a:r>
              <a:rPr lang="en-US" dirty="0" smtClean="0"/>
              <a:t>Let p</a:t>
            </a:r>
            <a:r>
              <a:rPr lang="en-US" baseline="-25000" dirty="0" smtClean="0"/>
              <a:t>2</a:t>
            </a:r>
            <a:r>
              <a:rPr lang="en-US" dirty="0" smtClean="0"/>
              <a:t> be the element of rank m/2 – r in A </a:t>
            </a:r>
          </a:p>
          <a:p>
            <a:endParaRPr lang="en-US" dirty="0"/>
          </a:p>
          <a:p>
            <a:r>
              <a:rPr lang="en-US" dirty="0" smtClean="0"/>
              <a:t>Claim:  if m &lt;&lt; n and |S</a:t>
            </a:r>
            <a:r>
              <a:rPr lang="en-US" baseline="-25000" dirty="0" smtClean="0"/>
              <a:t>3</a:t>
            </a:r>
            <a:r>
              <a:rPr lang="en-US" dirty="0" smtClean="0"/>
              <a:t>| &lt;&lt; n  then the comparisons are (3/2)n + o(n)</a:t>
            </a:r>
          </a:p>
          <a:p>
            <a:endParaRPr lang="en-US" dirty="0"/>
          </a:p>
          <a:p>
            <a:r>
              <a:rPr lang="en-US" dirty="0" smtClean="0"/>
              <a:t>Choose m = n</a:t>
            </a:r>
            <a:r>
              <a:rPr lang="en-US" baseline="30000" dirty="0" smtClean="0"/>
              <a:t>2/3</a:t>
            </a:r>
            <a:r>
              <a:rPr lang="en-US" dirty="0" smtClean="0"/>
              <a:t> and r = n</a:t>
            </a:r>
            <a:r>
              <a:rPr lang="en-US" baseline="30000" dirty="0" smtClean="0"/>
              <a:t>1/3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6652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P is a random permutation (on 1..n),  what is the expected number of elements k such that P[k] = k</a:t>
            </a:r>
          </a:p>
          <a:p>
            <a:r>
              <a:rPr lang="en-US" dirty="0" smtClean="0"/>
              <a:t>This could be given with a story line,  such as saying that when everyone in an office goes back to work, they are assigned a random desk,  what is the </a:t>
            </a:r>
            <a:r>
              <a:rPr lang="en-US" dirty="0" smtClean="0">
                <a:solidFill>
                  <a:srgbClr val="FF0000"/>
                </a:solidFill>
              </a:rPr>
              <a:t>expected</a:t>
            </a:r>
            <a:r>
              <a:rPr lang="en-US" dirty="0" smtClean="0"/>
              <a:t> number </a:t>
            </a:r>
            <a:r>
              <a:rPr lang="en-US" dirty="0" smtClean="0"/>
              <a:t>of people that are assigned to their old desk</a:t>
            </a:r>
          </a:p>
          <a:p>
            <a:r>
              <a:rPr lang="en-US" dirty="0" smtClean="0"/>
              <a:t>Discuss as a group, and if you come up with a solution,  make sure all group members understand the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3072300"/>
          </a:xfrm>
        </p:spPr>
        <p:txBody>
          <a:bodyPr/>
          <a:lstStyle/>
          <a:p>
            <a:r>
              <a:rPr lang="en-US" dirty="0" smtClean="0"/>
              <a:t>How can random choices be used to make algorithms efficient?</a:t>
            </a:r>
          </a:p>
          <a:p>
            <a:r>
              <a:rPr lang="en-US" dirty="0" smtClean="0"/>
              <a:t>Suppose you have a minimization problem, where given a solution you can easily compute the value of the solution</a:t>
            </a:r>
          </a:p>
          <a:p>
            <a:r>
              <a:rPr lang="en-US" dirty="0" smtClean="0"/>
              <a:t>Now suppose you have an algorithm, which returns a specific optimal solutions with probability p.</a:t>
            </a:r>
          </a:p>
          <a:p>
            <a:r>
              <a:rPr lang="en-US" dirty="0" smtClean="0"/>
              <a:t>Can you find an optimal solution?  What can go wrong?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08634" y="4544840"/>
            <a:ext cx="1982709" cy="20732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44428" y="5522614"/>
            <a:ext cx="1032095" cy="181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67057" y="5060949"/>
            <a:ext cx="525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493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Mincut</a:t>
            </a:r>
            <a:r>
              <a:rPr lang="en-US" dirty="0" smtClean="0"/>
              <a:t> problem: </a:t>
            </a:r>
            <a:r>
              <a:rPr lang="en-US" dirty="0" err="1" smtClean="0"/>
              <a:t>Karger’s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17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Graph problem</a:t>
            </a:r>
          </a:p>
          <a:p>
            <a:r>
              <a:rPr lang="en-US" dirty="0" smtClean="0"/>
              <a:t>Random result – might be correct</a:t>
            </a:r>
          </a:p>
          <a:p>
            <a:endParaRPr lang="en-US" dirty="0"/>
          </a:p>
          <a:p>
            <a:r>
              <a:rPr lang="en-US" dirty="0" smtClean="0"/>
              <a:t>Given an undirected graph, partition the vertices into two non-empty pieces to minimize the edges between the pieces</a:t>
            </a:r>
          </a:p>
          <a:p>
            <a:endParaRPr lang="en-US" dirty="0"/>
          </a:p>
          <a:p>
            <a:r>
              <a:rPr lang="en-US" dirty="0" smtClean="0"/>
              <a:t>Undirected graph with parallel edges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305331"/>
            <a:ext cx="932884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Different from the standard </a:t>
            </a:r>
            <a:r>
              <a:rPr lang="en-US" dirty="0" err="1" smtClean="0"/>
              <a:t>mincut</a:t>
            </a:r>
            <a:r>
              <a:rPr lang="en-US" dirty="0" smtClean="0"/>
              <a:t> problem presented along with Network Flow</a:t>
            </a:r>
          </a:p>
          <a:p>
            <a:r>
              <a:rPr lang="en-US" dirty="0" smtClean="0"/>
              <a:t>The algorithm presented is not very efficient, but can be improved to be faster than any known deterministic algorithm for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6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Cut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35682"/>
          </a:xfrm>
        </p:spPr>
        <p:txBody>
          <a:bodyPr/>
          <a:lstStyle/>
          <a:p>
            <a:r>
              <a:rPr lang="en-US" dirty="0" smtClean="0"/>
              <a:t>Given an undirected graph with parallel edges,  find non-empty sets S and S’ that </a:t>
            </a:r>
            <a:r>
              <a:rPr lang="en-US" dirty="0" smtClean="0"/>
              <a:t>minimize </a:t>
            </a:r>
            <a:r>
              <a:rPr lang="en-US" dirty="0" smtClean="0"/>
              <a:t>the number of edges between S and S’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6372" y="3474219"/>
            <a:ext cx="208230" cy="19917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355015"/>
            <a:ext cx="208230" cy="19917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57195" y="4575016"/>
            <a:ext cx="208230" cy="19917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87370" y="5201216"/>
            <a:ext cx="208230" cy="19917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61029" y="4330574"/>
            <a:ext cx="208230" cy="19917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7"/>
            <a:endCxn id="5" idx="3"/>
          </p:cNvCxnSpPr>
          <p:nvPr/>
        </p:nvCxnSpPr>
        <p:spPr>
          <a:xfrm flipV="1">
            <a:off x="1734930" y="3525022"/>
            <a:ext cx="1191165" cy="1079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4" idx="4"/>
          </p:cNvCxnSpPr>
          <p:nvPr/>
        </p:nvCxnSpPr>
        <p:spPr>
          <a:xfrm flipV="1">
            <a:off x="1661310" y="3673395"/>
            <a:ext cx="199177" cy="9016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5" idx="2"/>
          </p:cNvCxnSpPr>
          <p:nvPr/>
        </p:nvCxnSpPr>
        <p:spPr>
          <a:xfrm flipV="1">
            <a:off x="1964602" y="3454603"/>
            <a:ext cx="930998" cy="1192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7" idx="1"/>
          </p:cNvCxnSpPr>
          <p:nvPr/>
        </p:nvCxnSpPr>
        <p:spPr>
          <a:xfrm>
            <a:off x="1934107" y="3644226"/>
            <a:ext cx="783758" cy="158615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5"/>
            <a:endCxn id="8" idx="2"/>
          </p:cNvCxnSpPr>
          <p:nvPr/>
        </p:nvCxnSpPr>
        <p:spPr>
          <a:xfrm>
            <a:off x="1934107" y="3644226"/>
            <a:ext cx="1626922" cy="7859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8" idx="1"/>
          </p:cNvCxnSpPr>
          <p:nvPr/>
        </p:nvCxnSpPr>
        <p:spPr>
          <a:xfrm>
            <a:off x="2999715" y="3554191"/>
            <a:ext cx="591809" cy="8055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7"/>
            <a:endCxn id="8" idx="3"/>
          </p:cNvCxnSpPr>
          <p:nvPr/>
        </p:nvCxnSpPr>
        <p:spPr>
          <a:xfrm flipV="1">
            <a:off x="2865105" y="4500581"/>
            <a:ext cx="726419" cy="729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7" idx="2"/>
          </p:cNvCxnSpPr>
          <p:nvPr/>
        </p:nvCxnSpPr>
        <p:spPr>
          <a:xfrm>
            <a:off x="1734930" y="4745023"/>
            <a:ext cx="952440" cy="555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0"/>
            <a:endCxn id="5" idx="3"/>
          </p:cNvCxnSpPr>
          <p:nvPr/>
        </p:nvCxnSpPr>
        <p:spPr>
          <a:xfrm flipV="1">
            <a:off x="2791485" y="3525022"/>
            <a:ext cx="134610" cy="16761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6"/>
            <a:endCxn id="8" idx="3"/>
          </p:cNvCxnSpPr>
          <p:nvPr/>
        </p:nvCxnSpPr>
        <p:spPr>
          <a:xfrm flipV="1">
            <a:off x="1765425" y="4500581"/>
            <a:ext cx="1826099" cy="174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 rot="1208059">
            <a:off x="4588582" y="3507415"/>
            <a:ext cx="2212064" cy="2045377"/>
            <a:chOff x="4588582" y="3507415"/>
            <a:chExt cx="2212064" cy="2045377"/>
          </a:xfrm>
        </p:grpSpPr>
        <p:sp>
          <p:nvSpPr>
            <p:cNvPr id="31" name="Oval 30"/>
            <p:cNvSpPr/>
            <p:nvPr/>
          </p:nvSpPr>
          <p:spPr>
            <a:xfrm>
              <a:off x="4787759" y="3626619"/>
              <a:ext cx="208230" cy="199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926987" y="3507415"/>
              <a:ext cx="208230" cy="199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88582" y="4727416"/>
              <a:ext cx="208230" cy="199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718757" y="5353616"/>
              <a:ext cx="208230" cy="199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92416" y="4482974"/>
              <a:ext cx="208230" cy="19917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3" idx="7"/>
              <a:endCxn id="32" idx="3"/>
            </p:cNvCxnSpPr>
            <p:nvPr/>
          </p:nvCxnSpPr>
          <p:spPr>
            <a:xfrm flipV="1">
              <a:off x="4766317" y="3677422"/>
              <a:ext cx="1191165" cy="10791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0"/>
              <a:endCxn id="31" idx="4"/>
            </p:cNvCxnSpPr>
            <p:nvPr/>
          </p:nvCxnSpPr>
          <p:spPr>
            <a:xfrm flipV="1">
              <a:off x="4692697" y="3825795"/>
              <a:ext cx="199177" cy="9016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1" idx="6"/>
              <a:endCxn id="32" idx="2"/>
            </p:cNvCxnSpPr>
            <p:nvPr/>
          </p:nvCxnSpPr>
          <p:spPr>
            <a:xfrm flipV="1">
              <a:off x="4995989" y="3607003"/>
              <a:ext cx="930998" cy="1192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1" idx="5"/>
              <a:endCxn id="34" idx="1"/>
            </p:cNvCxnSpPr>
            <p:nvPr/>
          </p:nvCxnSpPr>
          <p:spPr>
            <a:xfrm>
              <a:off x="4965494" y="3796626"/>
              <a:ext cx="783758" cy="158615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5"/>
              <a:endCxn id="35" idx="2"/>
            </p:cNvCxnSpPr>
            <p:nvPr/>
          </p:nvCxnSpPr>
          <p:spPr>
            <a:xfrm>
              <a:off x="4965494" y="3796626"/>
              <a:ext cx="1626922" cy="7859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2" idx="4"/>
              <a:endCxn id="35" idx="1"/>
            </p:cNvCxnSpPr>
            <p:nvPr/>
          </p:nvCxnSpPr>
          <p:spPr>
            <a:xfrm>
              <a:off x="6031102" y="3706591"/>
              <a:ext cx="591809" cy="8055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4" idx="7"/>
              <a:endCxn id="35" idx="3"/>
            </p:cNvCxnSpPr>
            <p:nvPr/>
          </p:nvCxnSpPr>
          <p:spPr>
            <a:xfrm flipV="1">
              <a:off x="5896492" y="4652981"/>
              <a:ext cx="726419" cy="7298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3" idx="5"/>
              <a:endCxn id="34" idx="2"/>
            </p:cNvCxnSpPr>
            <p:nvPr/>
          </p:nvCxnSpPr>
          <p:spPr>
            <a:xfrm>
              <a:off x="4766317" y="4897423"/>
              <a:ext cx="952440" cy="5557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0"/>
              <a:endCxn id="32" idx="3"/>
            </p:cNvCxnSpPr>
            <p:nvPr/>
          </p:nvCxnSpPr>
          <p:spPr>
            <a:xfrm flipV="1">
              <a:off x="5822872" y="3677422"/>
              <a:ext cx="134610" cy="16761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3" idx="6"/>
              <a:endCxn id="35" idx="3"/>
            </p:cNvCxnSpPr>
            <p:nvPr/>
          </p:nvCxnSpPr>
          <p:spPr>
            <a:xfrm flipV="1">
              <a:off x="4796812" y="4652981"/>
              <a:ext cx="1826099" cy="1740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>
            <a:stCxn id="5" idx="6"/>
            <a:endCxn id="31" idx="2"/>
          </p:cNvCxnSpPr>
          <p:nvPr/>
        </p:nvCxnSpPr>
        <p:spPr>
          <a:xfrm>
            <a:off x="3103830" y="3454603"/>
            <a:ext cx="2016068" cy="8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6"/>
            <a:endCxn id="33" idx="3"/>
          </p:cNvCxnSpPr>
          <p:nvPr/>
        </p:nvCxnSpPr>
        <p:spPr>
          <a:xfrm>
            <a:off x="3769259" y="4430162"/>
            <a:ext cx="789106" cy="74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7" idx="6"/>
            <a:endCxn id="34" idx="3"/>
          </p:cNvCxnSpPr>
          <p:nvPr/>
        </p:nvCxnSpPr>
        <p:spPr>
          <a:xfrm>
            <a:off x="2895600" y="5300804"/>
            <a:ext cx="2508321" cy="1809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248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contraction operation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950" y="1621843"/>
            <a:ext cx="3752850" cy="2600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44" y="1825625"/>
            <a:ext cx="6257925" cy="2028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6828" y="4725909"/>
            <a:ext cx="10855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Observation:  The number of edges in the </a:t>
            </a:r>
            <a:r>
              <a:rPr lang="en-US" sz="2800" dirty="0" err="1" smtClean="0"/>
              <a:t>mincut</a:t>
            </a:r>
            <a:r>
              <a:rPr lang="en-US" sz="2800" dirty="0" smtClean="0"/>
              <a:t> of G/E is at least as great as the number of edges in a </a:t>
            </a:r>
            <a:r>
              <a:rPr lang="en-US" sz="2800" dirty="0" err="1" smtClean="0"/>
              <a:t>mincut</a:t>
            </a:r>
            <a:r>
              <a:rPr lang="en-US" sz="2800" dirty="0" smtClean="0"/>
              <a:t> of 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154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27" y="1855937"/>
            <a:ext cx="5648325" cy="2124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59623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1027906"/>
            <a:ext cx="119157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6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info:</a:t>
            </a:r>
          </a:p>
          <a:p>
            <a:pPr lvl="1"/>
            <a:r>
              <a:rPr lang="en-US" dirty="0" smtClean="0"/>
              <a:t>Richard Anderson,  </a:t>
            </a:r>
            <a:r>
              <a:rPr lang="en-US" dirty="0" smtClean="0">
                <a:hlinkClick r:id="rId2"/>
              </a:rPr>
              <a:t>anderson@cs.washington.edu</a:t>
            </a:r>
            <a:endParaRPr lang="en-US" dirty="0" smtClean="0"/>
          </a:p>
          <a:p>
            <a:pPr lvl="1"/>
            <a:r>
              <a:rPr lang="en-US" dirty="0" smtClean="0"/>
              <a:t>Oscar </a:t>
            </a:r>
            <a:r>
              <a:rPr lang="en-US" dirty="0" err="1" smtClean="0"/>
              <a:t>Sprumont</a:t>
            </a:r>
            <a:r>
              <a:rPr lang="en-US" dirty="0" smtClean="0"/>
              <a:t>,  </a:t>
            </a:r>
            <a:r>
              <a:rPr lang="en-US" dirty="0" smtClean="0">
                <a:hlinkClick r:id="rId3"/>
              </a:rPr>
              <a:t>osprum@cs.washington.edu</a:t>
            </a:r>
            <a:endParaRPr lang="en-US" dirty="0" smtClean="0"/>
          </a:p>
          <a:p>
            <a:r>
              <a:rPr lang="en-US" dirty="0" smtClean="0"/>
              <a:t>Office hours (Zoom)</a:t>
            </a:r>
          </a:p>
          <a:p>
            <a:pPr lvl="1"/>
            <a:r>
              <a:rPr lang="en-US" dirty="0" smtClean="0"/>
              <a:t>Richard Anderson, Monday 11 am – noon,  Friday 2 pm – 3 pm</a:t>
            </a:r>
          </a:p>
          <a:p>
            <a:pPr lvl="1"/>
            <a:r>
              <a:rPr lang="en-US" dirty="0" smtClean="0"/>
              <a:t>Oscar </a:t>
            </a:r>
            <a:r>
              <a:rPr lang="en-US" dirty="0" err="1" smtClean="0"/>
              <a:t>Sprumont</a:t>
            </a:r>
            <a:r>
              <a:rPr lang="en-US" dirty="0" smtClean="0"/>
              <a:t>, Wednesday 11 am – noon,  Friday 11 am – noon</a:t>
            </a:r>
          </a:p>
          <a:p>
            <a:r>
              <a:rPr lang="en-US" dirty="0" err="1" smtClean="0"/>
              <a:t>Edstem</a:t>
            </a:r>
            <a:r>
              <a:rPr lang="en-US" dirty="0" smtClean="0"/>
              <a:t> Discussion board set up</a:t>
            </a:r>
          </a:p>
          <a:p>
            <a:pPr lvl="1"/>
            <a:r>
              <a:rPr lang="en-US" dirty="0">
                <a:hlinkClick r:id="rId4"/>
              </a:rPr>
              <a:t>https://edstem.org/us/courses/3570/discussion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Course readings</a:t>
            </a:r>
          </a:p>
          <a:p>
            <a:pPr lvl="1"/>
            <a:r>
              <a:rPr lang="en-US" dirty="0" smtClean="0"/>
              <a:t>Starting to put of references and links on website (under readings)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66725"/>
            <a:ext cx="1076325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14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376237"/>
            <a:ext cx="113823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78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C be a min cut (where C is the set of edges between sets of vertices S and S’ and |C| = k).  What is the probability that C survives the contraction process?</a:t>
            </a:r>
          </a:p>
          <a:p>
            <a:endParaRPr lang="en-US" dirty="0"/>
          </a:p>
          <a:p>
            <a:r>
              <a:rPr lang="en-US" dirty="0" smtClean="0"/>
              <a:t>G has at least </a:t>
            </a:r>
            <a:r>
              <a:rPr lang="en-US" dirty="0" err="1" smtClean="0"/>
              <a:t>kn</a:t>
            </a:r>
            <a:r>
              <a:rPr lang="en-US" dirty="0" smtClean="0"/>
              <a:t>/2 edges,  otherwise G would have a vertex of degree less than k (and consequently a cut of size less than k).</a:t>
            </a:r>
          </a:p>
          <a:p>
            <a:endParaRPr lang="en-US" dirty="0"/>
          </a:p>
          <a:p>
            <a:r>
              <a:rPr lang="en-US" dirty="0" smtClean="0"/>
              <a:t>Probability that the first edge picked is in C is at most k / (</a:t>
            </a:r>
            <a:r>
              <a:rPr lang="en-US" dirty="0" err="1" smtClean="0"/>
              <a:t>nk</a:t>
            </a:r>
            <a:r>
              <a:rPr lang="en-US" dirty="0" smtClean="0"/>
              <a:t>/2) = 2/n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71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: Event of not picking an edge from C on the </a:t>
            </a:r>
            <a:r>
              <a:rPr lang="en-US" dirty="0" err="1" smtClean="0"/>
              <a:t>i-th</a:t>
            </a:r>
            <a:r>
              <a:rPr lang="en-US" dirty="0" smtClean="0"/>
              <a:t> step</a:t>
            </a:r>
          </a:p>
          <a:p>
            <a:pPr marL="0" indent="0">
              <a:buNone/>
            </a:pPr>
            <a:r>
              <a:rPr lang="en-US" dirty="0" smtClean="0"/>
              <a:t>Probability that no edges from C are picked: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 = </a:t>
            </a:r>
            <a:r>
              <a:rPr lang="en-US" dirty="0" err="1" smtClean="0"/>
              <a:t>Prob</a:t>
            </a:r>
            <a:r>
              <a:rPr lang="en-US" dirty="0" smtClean="0"/>
              <a:t>[E</a:t>
            </a:r>
            <a:r>
              <a:rPr lang="en-US" baseline="-25000" dirty="0" smtClean="0"/>
              <a:t>1</a:t>
            </a:r>
            <a:r>
              <a:rPr lang="en-US" dirty="0" smtClean="0"/>
              <a:t>] </a:t>
            </a:r>
            <a:r>
              <a:rPr lang="en-US" dirty="0" err="1" smtClean="0"/>
              <a:t>Prob</a:t>
            </a:r>
            <a:r>
              <a:rPr lang="en-US" dirty="0" smtClean="0"/>
              <a:t>[E</a:t>
            </a:r>
            <a:r>
              <a:rPr lang="en-US" baseline="-25000" dirty="0" smtClean="0"/>
              <a:t>2</a:t>
            </a:r>
            <a:r>
              <a:rPr lang="en-US" dirty="0" smtClean="0"/>
              <a:t> | E</a:t>
            </a:r>
            <a:r>
              <a:rPr lang="en-US" baseline="-25000" dirty="0" smtClean="0"/>
              <a:t>1</a:t>
            </a:r>
            <a:r>
              <a:rPr lang="en-US" dirty="0" smtClean="0"/>
              <a:t>] </a:t>
            </a:r>
            <a:r>
              <a:rPr lang="en-US" dirty="0" err="1" smtClean="0"/>
              <a:t>Prob</a:t>
            </a:r>
            <a:r>
              <a:rPr lang="en-US" dirty="0" smtClean="0"/>
              <a:t>[E</a:t>
            </a:r>
            <a:r>
              <a:rPr lang="en-US" baseline="-25000" dirty="0" smtClean="0"/>
              <a:t>3</a:t>
            </a:r>
            <a:r>
              <a:rPr lang="en-US" dirty="0" smtClean="0"/>
              <a:t> |E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] … </a:t>
            </a:r>
            <a:r>
              <a:rPr lang="en-US" dirty="0" err="1" smtClean="0"/>
              <a:t>Prob</a:t>
            </a:r>
            <a:r>
              <a:rPr lang="en-US" dirty="0" smtClean="0"/>
              <a:t> [E</a:t>
            </a:r>
            <a:r>
              <a:rPr lang="en-US" baseline="-25000" dirty="0" smtClean="0"/>
              <a:t>n-2</a:t>
            </a:r>
            <a:r>
              <a:rPr lang="en-US" dirty="0" smtClean="0"/>
              <a:t> |E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… E</a:t>
            </a:r>
            <a:r>
              <a:rPr lang="en-US" baseline="-25000" dirty="0" smtClean="0"/>
              <a:t>n-3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Prob</a:t>
            </a:r>
            <a:r>
              <a:rPr lang="en-US" dirty="0" smtClean="0"/>
              <a:t>[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|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. . . E</a:t>
            </a:r>
            <a:r>
              <a:rPr lang="en-US" baseline="-25000" dirty="0" smtClean="0"/>
              <a:t>i-1 </a:t>
            </a:r>
            <a:r>
              <a:rPr lang="en-US" dirty="0" smtClean="0"/>
              <a:t>] &gt;= 1 – 2 / (n- </a:t>
            </a:r>
            <a:r>
              <a:rPr lang="en-US" dirty="0" err="1" smtClean="0"/>
              <a:t>i</a:t>
            </a:r>
            <a:r>
              <a:rPr lang="en-US" dirty="0" smtClean="0"/>
              <a:t> + 1) = (n – </a:t>
            </a:r>
            <a:r>
              <a:rPr lang="en-US" dirty="0" err="1" smtClean="0"/>
              <a:t>i</a:t>
            </a:r>
            <a:r>
              <a:rPr lang="en-US" dirty="0" smtClean="0"/>
              <a:t> – 1) / (n – </a:t>
            </a:r>
            <a:r>
              <a:rPr lang="en-US" dirty="0" err="1" smtClean="0"/>
              <a:t>i</a:t>
            </a:r>
            <a:r>
              <a:rPr lang="en-US" dirty="0" smtClean="0"/>
              <a:t> + 1)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 &gt;= (n-2)/ n * (n-3) / (n-1) * (n-4) / (n-2)* . . . * 2/4 * 1/3 = 2 / n(n-1)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32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Cut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42133" cy="4351338"/>
          </a:xfrm>
        </p:spPr>
        <p:txBody>
          <a:bodyPr/>
          <a:lstStyle/>
          <a:p>
            <a:r>
              <a:rPr lang="en-US" dirty="0" smtClean="0"/>
              <a:t>Probability that C survives is at least 2 / n(n-1) on one iteration</a:t>
            </a:r>
          </a:p>
          <a:p>
            <a:r>
              <a:rPr lang="en-US" dirty="0" smtClean="0"/>
              <a:t>If we repeat the algorithm n(n-1) / 2 times we have probability at least  1 - 1/e that C has survived at least once</a:t>
            </a:r>
          </a:p>
          <a:p>
            <a:endParaRPr lang="en-US" dirty="0"/>
          </a:p>
          <a:p>
            <a:r>
              <a:rPr lang="en-US" dirty="0" smtClean="0"/>
              <a:t>Mathematical fact:  (1 – 1/k)</a:t>
            </a:r>
            <a:r>
              <a:rPr lang="en-US" baseline="30000" dirty="0" smtClean="0"/>
              <a:t>k </a:t>
            </a:r>
            <a:r>
              <a:rPr lang="en-US" dirty="0" smtClean="0"/>
              <a:t>&lt; 1/e</a:t>
            </a:r>
          </a:p>
          <a:p>
            <a:endParaRPr lang="en-US" dirty="0"/>
          </a:p>
          <a:p>
            <a:r>
              <a:rPr lang="en-US" dirty="0" smtClean="0"/>
              <a:t>If we run O(n</a:t>
            </a:r>
            <a:r>
              <a:rPr lang="en-US" baseline="30000" dirty="0" smtClean="0"/>
              <a:t>2</a:t>
            </a:r>
            <a:r>
              <a:rPr lang="en-US" dirty="0" smtClean="0"/>
              <a:t> log n) iterations, we have the probability of at least 1 – 1/n of finding a </a:t>
            </a:r>
            <a:r>
              <a:rPr lang="en-US" dirty="0" err="1" smtClean="0"/>
              <a:t>mincut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1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Randomization comes up in many different ways in computation</a:t>
            </a:r>
          </a:p>
          <a:p>
            <a:r>
              <a:rPr lang="en-US" dirty="0" smtClean="0"/>
              <a:t>Illustrate different ways randomization is used by example algorithms</a:t>
            </a:r>
          </a:p>
          <a:p>
            <a:pPr lvl="1"/>
            <a:r>
              <a:rPr lang="en-US" dirty="0" smtClean="0"/>
              <a:t>Algorithmic Techniques + Analysis Techniques</a:t>
            </a:r>
          </a:p>
          <a:p>
            <a:pPr lvl="1"/>
            <a:r>
              <a:rPr lang="en-US" dirty="0" smtClean="0"/>
              <a:t>Demonstrate some incredibly cool </a:t>
            </a:r>
            <a:r>
              <a:rPr lang="en-US" dirty="0" smtClean="0"/>
              <a:t>ideas </a:t>
            </a:r>
            <a:r>
              <a:rPr lang="en-US" dirty="0" smtClean="0"/>
              <a:t>that are foundational for computing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K-</a:t>
            </a:r>
            <a:r>
              <a:rPr lang="en-US" dirty="0" err="1" smtClean="0"/>
              <a:t>th</a:t>
            </a:r>
            <a:r>
              <a:rPr lang="en-US" dirty="0" smtClean="0"/>
              <a:t> largest problem (median problem)</a:t>
            </a:r>
          </a:p>
          <a:p>
            <a:pPr lvl="1"/>
            <a:r>
              <a:rPr lang="en-US" dirty="0" smtClean="0"/>
              <a:t>Randomization to avoid bad case</a:t>
            </a:r>
          </a:p>
          <a:p>
            <a:pPr lvl="1"/>
            <a:r>
              <a:rPr lang="en-US" dirty="0" smtClean="0"/>
              <a:t>Relation between average case and randomized analysis</a:t>
            </a:r>
          </a:p>
          <a:p>
            <a:pPr lvl="1"/>
            <a:endParaRPr lang="en-US" dirty="0"/>
          </a:p>
          <a:p>
            <a:r>
              <a:rPr lang="en-US" dirty="0" smtClean="0"/>
              <a:t>Random sampling algorithms (again for the median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Solutions by guessing (Undirected </a:t>
            </a:r>
            <a:r>
              <a:rPr lang="en-US" dirty="0" err="1" smtClean="0"/>
              <a:t>MinCut</a:t>
            </a:r>
            <a:r>
              <a:rPr lang="en-US" dirty="0" smtClean="0"/>
              <a:t> problem)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8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ideas: </a:t>
            </a:r>
          </a:p>
          <a:p>
            <a:pPr lvl="1"/>
            <a:r>
              <a:rPr lang="en-US" dirty="0" smtClean="0"/>
              <a:t>Sample space and events</a:t>
            </a:r>
          </a:p>
          <a:p>
            <a:pPr lvl="1"/>
            <a:r>
              <a:rPr lang="en-US" dirty="0" smtClean="0"/>
              <a:t>Random variables</a:t>
            </a:r>
          </a:p>
          <a:p>
            <a:pPr lvl="1"/>
            <a:r>
              <a:rPr lang="en-US" dirty="0" smtClean="0"/>
              <a:t>Expectation: E(X) – average value of X</a:t>
            </a:r>
          </a:p>
          <a:p>
            <a:pPr lvl="1"/>
            <a:r>
              <a:rPr lang="en-US" dirty="0" smtClean="0"/>
              <a:t>Linearity of expectation:  E(X + Y) = E(X) + E(Y)</a:t>
            </a:r>
          </a:p>
          <a:p>
            <a:pPr lvl="1"/>
            <a:r>
              <a:rPr lang="en-US" dirty="0" smtClean="0"/>
              <a:t>Conditional Probability: P(A | B)</a:t>
            </a:r>
          </a:p>
          <a:p>
            <a:pPr lvl="1"/>
            <a:r>
              <a:rPr lang="en-US" dirty="0" smtClean="0"/>
              <a:t>Independence: P(A | B) = P(A)</a:t>
            </a:r>
          </a:p>
          <a:p>
            <a:r>
              <a:rPr lang="en-US" dirty="0" smtClean="0"/>
              <a:t>Great review </a:t>
            </a:r>
            <a:r>
              <a:rPr lang="en-US" dirty="0" smtClean="0"/>
              <a:t>videos on probability</a:t>
            </a:r>
            <a:endParaRPr lang="en-US" dirty="0" smtClean="0"/>
          </a:p>
          <a:p>
            <a:pPr lvl="1"/>
            <a:r>
              <a:rPr lang="en-US" dirty="0" smtClean="0"/>
              <a:t>Tim </a:t>
            </a:r>
            <a:r>
              <a:rPr lang="en-US" dirty="0" err="1" smtClean="0"/>
              <a:t>Roughgarden</a:t>
            </a:r>
            <a:r>
              <a:rPr lang="en-US" dirty="0" smtClean="0"/>
              <a:t> (ex-Stanford), Videos 7.1 and 7.2</a:t>
            </a:r>
          </a:p>
          <a:p>
            <a:r>
              <a:rPr lang="en-US" dirty="0" smtClean="0"/>
              <a:t>Many other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1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k-</a:t>
            </a:r>
            <a:r>
              <a:rPr lang="en-US" dirty="0" err="1" smtClean="0"/>
              <a:t>th</a:t>
            </a:r>
            <a:r>
              <a:rPr lang="en-US" dirty="0" smtClean="0"/>
              <a:t>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numbers and an integer k,  find the k-</a:t>
            </a:r>
            <a:r>
              <a:rPr lang="en-US" dirty="0" err="1" smtClean="0"/>
              <a:t>th</a:t>
            </a:r>
            <a:r>
              <a:rPr lang="en-US" dirty="0" smtClean="0"/>
              <a:t> largest</a:t>
            </a:r>
          </a:p>
          <a:p>
            <a:r>
              <a:rPr lang="en-US" dirty="0" smtClean="0"/>
              <a:t>If k = n/2 this is computing the median</a:t>
            </a:r>
          </a:p>
          <a:p>
            <a:r>
              <a:rPr lang="en-US" dirty="0" smtClean="0"/>
              <a:t>Obviously, we can solve this problem by sorting (in time O(n log n)) but can we do better</a:t>
            </a:r>
          </a:p>
          <a:p>
            <a:r>
              <a:rPr lang="en-US" dirty="0" smtClean="0"/>
              <a:t>Quicksort idea, but only one recursive call</a:t>
            </a:r>
          </a:p>
          <a:p>
            <a:r>
              <a:rPr lang="en-US" dirty="0" smtClean="0"/>
              <a:t>This will still have the same pathological case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5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QSelect</a:t>
            </a:r>
            <a:r>
              <a:rPr lang="en-US" altLang="en-US" dirty="0" smtClean="0"/>
              <a:t>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QSelect</a:t>
            </a:r>
            <a:r>
              <a:rPr lang="en-US" altLang="en-US" dirty="0" smtClean="0"/>
              <a:t>(A</a:t>
            </a:r>
            <a:r>
              <a:rPr lang="en-US" altLang="en-US" dirty="0"/>
              <a:t>, k){</a:t>
            </a:r>
          </a:p>
          <a:p>
            <a:pPr eaLnBrk="1" hangingPunct="1"/>
            <a:r>
              <a:rPr lang="en-US" altLang="en-US" dirty="0"/>
              <a:t>	Choose element x from A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if (|S</a:t>
            </a:r>
            <a:r>
              <a:rPr lang="en-US" altLang="en-US" baseline="-25000" dirty="0"/>
              <a:t>2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</a:t>
            </a:r>
            <a:r>
              <a:rPr lang="en-US" altLang="en-US" dirty="0" err="1" smtClean="0"/>
              <a:t>QSelect</a:t>
            </a:r>
            <a:r>
              <a:rPr lang="en-US" altLang="en-US" dirty="0" smtClean="0"/>
              <a:t>(S</a:t>
            </a:r>
            <a:r>
              <a:rPr lang="en-US" altLang="en-US" baseline="-25000" dirty="0" smtClean="0"/>
              <a:t>2</a:t>
            </a:r>
            <a:r>
              <a:rPr lang="en-US" altLang="en-US" dirty="0"/>
              <a:t>, k)</a:t>
            </a:r>
          </a:p>
          <a:p>
            <a:pPr eaLnBrk="1" hangingPunct="1"/>
            <a:r>
              <a:rPr lang="en-US" altLang="en-US" dirty="0"/>
              <a:t>	else if (|S</a:t>
            </a:r>
            <a:r>
              <a:rPr lang="en-US" altLang="en-US" baseline="-25000" dirty="0"/>
              <a:t>2</a:t>
            </a:r>
            <a:r>
              <a:rPr lang="en-US" altLang="en-US" dirty="0"/>
              <a:t>| + |S</a:t>
            </a:r>
            <a:r>
              <a:rPr lang="en-US" altLang="en-US" baseline="-25000" dirty="0"/>
              <a:t>3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x</a:t>
            </a:r>
          </a:p>
          <a:p>
            <a:pPr eaLnBrk="1" hangingPunct="1"/>
            <a:r>
              <a:rPr lang="en-US" altLang="en-US" dirty="0"/>
              <a:t>	else</a:t>
            </a:r>
          </a:p>
          <a:p>
            <a:pPr eaLnBrk="1" hangingPunct="1"/>
            <a:r>
              <a:rPr lang="en-US" altLang="en-US" dirty="0"/>
              <a:t>		return </a:t>
            </a:r>
            <a:r>
              <a:rPr lang="en-US" altLang="en-US" dirty="0" err="1" smtClean="0"/>
              <a:t>QSelect</a:t>
            </a:r>
            <a:r>
              <a:rPr lang="en-US" altLang="en-US" dirty="0" smtClean="0"/>
              <a:t>(S</a:t>
            </a:r>
            <a:r>
              <a:rPr lang="en-US" altLang="en-US" baseline="-25000" dirty="0" smtClean="0"/>
              <a:t>1</a:t>
            </a:r>
            <a:r>
              <a:rPr lang="en-US" altLang="en-US" dirty="0"/>
              <a:t>, k - |S</a:t>
            </a:r>
            <a:r>
              <a:rPr lang="en-US" altLang="en-US" baseline="-25000" dirty="0"/>
              <a:t>2</a:t>
            </a:r>
            <a:r>
              <a:rPr lang="en-US" altLang="en-US" dirty="0"/>
              <a:t>| - |S</a:t>
            </a:r>
            <a:r>
              <a:rPr lang="en-US" altLang="en-US" baseline="-25000" dirty="0"/>
              <a:t>3</a:t>
            </a:r>
            <a:r>
              <a:rPr lang="en-US" altLang="en-US" dirty="0"/>
              <a:t>|)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3124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867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829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worst case as Quick Sort</a:t>
            </a:r>
          </a:p>
          <a:p>
            <a:r>
              <a:rPr lang="en-US" dirty="0" smtClean="0"/>
              <a:t>Random pivot will give an O(n) solution (Expected time)</a:t>
            </a:r>
          </a:p>
          <a:p>
            <a:r>
              <a:rPr lang="en-US" dirty="0" smtClean="0"/>
              <a:t>Deterministic solution (due to BFPRT) not practical</a:t>
            </a:r>
          </a:p>
          <a:p>
            <a:endParaRPr lang="en-US" dirty="0"/>
          </a:p>
          <a:p>
            <a:r>
              <a:rPr lang="en-US" dirty="0" smtClean="0"/>
              <a:t>Exact evaluation of Quick Select recurrence is very difficult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8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Quick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divide and conquer </a:t>
            </a:r>
            <a:r>
              <a:rPr lang="en-US" dirty="0" smtClean="0"/>
              <a:t>recurrence:  </a:t>
            </a:r>
            <a:endParaRPr lang="en-US" dirty="0" smtClean="0"/>
          </a:p>
          <a:p>
            <a:pPr lvl="1"/>
            <a:r>
              <a:rPr lang="en-US" dirty="0" smtClean="0"/>
              <a:t>T(1</a:t>
            </a:r>
            <a:r>
              <a:rPr lang="en-US" dirty="0" smtClean="0"/>
              <a:t>) = 1;  T(N) = T(</a:t>
            </a:r>
            <a:r>
              <a:rPr lang="en-US" dirty="0" err="1" smtClean="0"/>
              <a:t>aN</a:t>
            </a:r>
            <a:r>
              <a:rPr lang="en-US" dirty="0" smtClean="0"/>
              <a:t>) + </a:t>
            </a:r>
            <a:r>
              <a:rPr lang="en-US" dirty="0" err="1" smtClean="0"/>
              <a:t>bN</a:t>
            </a:r>
            <a:r>
              <a:rPr lang="en-US" dirty="0" smtClean="0"/>
              <a:t> for a &lt; 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chance that for a random pivot,  the </a:t>
            </a:r>
            <a:r>
              <a:rPr lang="en-US" dirty="0" err="1" smtClean="0"/>
              <a:t>subproblem</a:t>
            </a:r>
            <a:r>
              <a:rPr lang="en-US" dirty="0" smtClean="0"/>
              <a:t> is of size at most </a:t>
            </a:r>
            <a:r>
              <a:rPr lang="en-US" dirty="0" err="1" smtClean="0"/>
              <a:t>aN</a:t>
            </a:r>
            <a:r>
              <a:rPr lang="en-US" dirty="0" smtClean="0"/>
              <a:t> (for an appropriate a &lt; 1)</a:t>
            </a:r>
          </a:p>
        </p:txBody>
      </p:sp>
    </p:spTree>
    <p:extLst>
      <p:ext uri="{BB962C8B-B14F-4D97-AF65-F5344CB8AC3E}">
        <p14:creationId xmlns:p14="http://schemas.microsoft.com/office/powerpoint/2010/main" val="315800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random pivot reduces the problem to less than ¾ the size with probability at least ½</a:t>
            </a:r>
          </a:p>
          <a:p>
            <a:r>
              <a:rPr lang="en-US" dirty="0" smtClean="0"/>
              <a:t>Recurrence T(n) &lt;= ½ T(3n/4) + ½ T(n) + </a:t>
            </a:r>
            <a:r>
              <a:rPr lang="en-US" dirty="0" err="1" smtClean="0"/>
              <a:t>cn</a:t>
            </a:r>
            <a:endParaRPr lang="en-US" dirty="0" smtClean="0"/>
          </a:p>
          <a:p>
            <a:r>
              <a:rPr lang="en-US" dirty="0" smtClean="0"/>
              <a:t>Recurrence for expected number of steps</a:t>
            </a:r>
          </a:p>
          <a:p>
            <a:endParaRPr lang="en-US" dirty="0"/>
          </a:p>
          <a:p>
            <a:r>
              <a:rPr lang="en-US" dirty="0" smtClean="0"/>
              <a:t>This recurrence gives an upper bound on the number of steps for randomized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80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1245</Words>
  <Application>Microsoft Office PowerPoint</Application>
  <PresentationFormat>Widescreen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CSEP 521: Applied Algorithms Lecture 2  Randomized Algorithms </vt:lpstr>
      <vt:lpstr>Announcements</vt:lpstr>
      <vt:lpstr>Randomized Algorithms</vt:lpstr>
      <vt:lpstr>Probability theory</vt:lpstr>
      <vt:lpstr>Finding the k-th largest</vt:lpstr>
      <vt:lpstr>QSelect(A, k)</vt:lpstr>
      <vt:lpstr>Quick Select</vt:lpstr>
      <vt:lpstr>Evaluating Quick Select</vt:lpstr>
      <vt:lpstr>Analysis</vt:lpstr>
      <vt:lpstr>Selection results</vt:lpstr>
      <vt:lpstr>Sampling algorithm for finding median</vt:lpstr>
      <vt:lpstr>Finding the pivots</vt:lpstr>
      <vt:lpstr>Breakout session</vt:lpstr>
      <vt:lpstr>Randomized Algorithms</vt:lpstr>
      <vt:lpstr>Mincut problem: Karger’s Algorithm</vt:lpstr>
      <vt:lpstr>Minimum Cut Problem</vt:lpstr>
      <vt:lpstr>Edge contraction operation</vt:lpstr>
      <vt:lpstr>Randomized Algorithm</vt:lpstr>
      <vt:lpstr>PowerPoint Presentation</vt:lpstr>
      <vt:lpstr>PowerPoint Presentation</vt:lpstr>
      <vt:lpstr>PowerPoint Presentation</vt:lpstr>
      <vt:lpstr>Analysis</vt:lpstr>
      <vt:lpstr>Conditional Probabilities</vt:lpstr>
      <vt:lpstr>Min Cut Result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 </dc:title>
  <dc:creator>Richard Anderson</dc:creator>
  <cp:lastModifiedBy>Richard Anderson</cp:lastModifiedBy>
  <cp:revision>74</cp:revision>
  <dcterms:created xsi:type="dcterms:W3CDTF">2020-12-29T19:18:38Z</dcterms:created>
  <dcterms:modified xsi:type="dcterms:W3CDTF">2021-01-08T02:00:09Z</dcterms:modified>
</cp:coreProperties>
</file>