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56"/>
  </p:handoutMasterIdLst>
  <p:sldIdLst>
    <p:sldId id="256" r:id="rId2"/>
    <p:sldId id="401" r:id="rId3"/>
    <p:sldId id="402" r:id="rId4"/>
    <p:sldId id="403" r:id="rId5"/>
    <p:sldId id="367" r:id="rId6"/>
    <p:sldId id="381" r:id="rId7"/>
    <p:sldId id="426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414" r:id="rId31"/>
    <p:sldId id="415" r:id="rId32"/>
    <p:sldId id="416" r:id="rId33"/>
    <p:sldId id="417" r:id="rId34"/>
    <p:sldId id="418" r:id="rId35"/>
    <p:sldId id="419" r:id="rId36"/>
    <p:sldId id="420" r:id="rId37"/>
    <p:sldId id="421" r:id="rId38"/>
    <p:sldId id="422" r:id="rId39"/>
    <p:sldId id="423" r:id="rId40"/>
    <p:sldId id="424" r:id="rId41"/>
    <p:sldId id="425" r:id="rId42"/>
    <p:sldId id="427" r:id="rId43"/>
    <p:sldId id="428" r:id="rId44"/>
    <p:sldId id="429" r:id="rId45"/>
    <p:sldId id="430" r:id="rId46"/>
    <p:sldId id="431" r:id="rId47"/>
    <p:sldId id="432" r:id="rId48"/>
    <p:sldId id="433" r:id="rId49"/>
    <p:sldId id="434" r:id="rId50"/>
    <p:sldId id="435" r:id="rId51"/>
    <p:sldId id="436" r:id="rId52"/>
    <p:sldId id="437" r:id="rId53"/>
    <p:sldId id="438" r:id="rId54"/>
    <p:sldId id="439" r:id="rId55"/>
  </p:sldIdLst>
  <p:sldSz cx="9144000" cy="6858000" type="screen4x3"/>
  <p:notesSz cx="7315200" cy="9601200"/>
  <p:custDataLst>
    <p:tags r:id="rId5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52" autoAdjust="0"/>
    <p:restoredTop sz="86475" autoAdjust="0"/>
  </p:normalViewPr>
  <p:slideViewPr>
    <p:cSldViewPr>
      <p:cViewPr>
        <p:scale>
          <a:sx n="97" d="100"/>
          <a:sy n="97" d="100"/>
        </p:scale>
        <p:origin x="-4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98CC8F1-EAB9-462E-AE74-5A5A33880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20C0-3258-42E5-A641-6C5D6AB5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3786-5D72-4833-B9D3-0041F11EA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3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50A76-746A-450D-82A5-0C0EB82B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1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48FA6B-17E2-47A9-AABE-8A9DBAA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B3953-1619-4B10-A5BC-A17C22BA2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5EEC0-93B4-435A-B1A3-FDF24B866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58698-B93A-49AB-AC5E-8861FFA18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16A5-19D9-4000-9145-1357238D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2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9F360-F97D-4253-A3A1-A8F3FA1A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2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54FC3-2808-477A-A0BB-1004BCD68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4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65AB3-8334-4A55-9F90-763DB71D7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FF2C-6630-4601-882C-BE7B0C709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49481D1-CB66-4507-91A9-8900CD507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7.xml.rels><?xml version="1.0" encoding="UTF-8" standalone="yes"?>
<Relationships xmlns="http://schemas.openxmlformats.org/package/2006/relationships"><Relationship Id="rId117" Type="http://schemas.openxmlformats.org/officeDocument/2006/relationships/tags" Target="../tags/tag194.xml"/><Relationship Id="rId21" Type="http://schemas.openxmlformats.org/officeDocument/2006/relationships/tags" Target="../tags/tag98.xml"/><Relationship Id="rId42" Type="http://schemas.openxmlformats.org/officeDocument/2006/relationships/tags" Target="../tags/tag119.xml"/><Relationship Id="rId63" Type="http://schemas.openxmlformats.org/officeDocument/2006/relationships/tags" Target="../tags/tag140.xml"/><Relationship Id="rId84" Type="http://schemas.openxmlformats.org/officeDocument/2006/relationships/tags" Target="../tags/tag161.xml"/><Relationship Id="rId138" Type="http://schemas.openxmlformats.org/officeDocument/2006/relationships/tags" Target="../tags/tag215.xml"/><Relationship Id="rId159" Type="http://schemas.openxmlformats.org/officeDocument/2006/relationships/tags" Target="../tags/tag236.xml"/><Relationship Id="rId170" Type="http://schemas.openxmlformats.org/officeDocument/2006/relationships/tags" Target="../tags/tag247.xml"/><Relationship Id="rId191" Type="http://schemas.openxmlformats.org/officeDocument/2006/relationships/tags" Target="../tags/tag268.xml"/><Relationship Id="rId205" Type="http://schemas.openxmlformats.org/officeDocument/2006/relationships/tags" Target="../tags/tag282.xml"/><Relationship Id="rId16" Type="http://schemas.openxmlformats.org/officeDocument/2006/relationships/tags" Target="../tags/tag93.xml"/><Relationship Id="rId107" Type="http://schemas.openxmlformats.org/officeDocument/2006/relationships/tags" Target="../tags/tag184.xml"/><Relationship Id="rId11" Type="http://schemas.openxmlformats.org/officeDocument/2006/relationships/tags" Target="../tags/tag88.xml"/><Relationship Id="rId32" Type="http://schemas.openxmlformats.org/officeDocument/2006/relationships/tags" Target="../tags/tag109.xml"/><Relationship Id="rId37" Type="http://schemas.openxmlformats.org/officeDocument/2006/relationships/tags" Target="../tags/tag114.xml"/><Relationship Id="rId53" Type="http://schemas.openxmlformats.org/officeDocument/2006/relationships/tags" Target="../tags/tag130.xml"/><Relationship Id="rId58" Type="http://schemas.openxmlformats.org/officeDocument/2006/relationships/tags" Target="../tags/tag135.xml"/><Relationship Id="rId74" Type="http://schemas.openxmlformats.org/officeDocument/2006/relationships/tags" Target="../tags/tag151.xml"/><Relationship Id="rId79" Type="http://schemas.openxmlformats.org/officeDocument/2006/relationships/tags" Target="../tags/tag156.xml"/><Relationship Id="rId102" Type="http://schemas.openxmlformats.org/officeDocument/2006/relationships/tags" Target="../tags/tag179.xml"/><Relationship Id="rId123" Type="http://schemas.openxmlformats.org/officeDocument/2006/relationships/tags" Target="../tags/tag200.xml"/><Relationship Id="rId128" Type="http://schemas.openxmlformats.org/officeDocument/2006/relationships/tags" Target="../tags/tag205.xml"/><Relationship Id="rId144" Type="http://schemas.openxmlformats.org/officeDocument/2006/relationships/tags" Target="../tags/tag221.xml"/><Relationship Id="rId149" Type="http://schemas.openxmlformats.org/officeDocument/2006/relationships/tags" Target="../tags/tag226.xml"/><Relationship Id="rId5" Type="http://schemas.openxmlformats.org/officeDocument/2006/relationships/tags" Target="../tags/tag82.xml"/><Relationship Id="rId90" Type="http://schemas.openxmlformats.org/officeDocument/2006/relationships/tags" Target="../tags/tag167.xml"/><Relationship Id="rId95" Type="http://schemas.openxmlformats.org/officeDocument/2006/relationships/tags" Target="../tags/tag172.xml"/><Relationship Id="rId160" Type="http://schemas.openxmlformats.org/officeDocument/2006/relationships/tags" Target="../tags/tag237.xml"/><Relationship Id="rId165" Type="http://schemas.openxmlformats.org/officeDocument/2006/relationships/tags" Target="../tags/tag242.xml"/><Relationship Id="rId181" Type="http://schemas.openxmlformats.org/officeDocument/2006/relationships/tags" Target="../tags/tag258.xml"/><Relationship Id="rId186" Type="http://schemas.openxmlformats.org/officeDocument/2006/relationships/tags" Target="../tags/tag263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43" Type="http://schemas.openxmlformats.org/officeDocument/2006/relationships/tags" Target="../tags/tag120.xml"/><Relationship Id="rId48" Type="http://schemas.openxmlformats.org/officeDocument/2006/relationships/tags" Target="../tags/tag125.xml"/><Relationship Id="rId64" Type="http://schemas.openxmlformats.org/officeDocument/2006/relationships/tags" Target="../tags/tag141.xml"/><Relationship Id="rId69" Type="http://schemas.openxmlformats.org/officeDocument/2006/relationships/tags" Target="../tags/tag146.xml"/><Relationship Id="rId113" Type="http://schemas.openxmlformats.org/officeDocument/2006/relationships/tags" Target="../tags/tag190.xml"/><Relationship Id="rId118" Type="http://schemas.openxmlformats.org/officeDocument/2006/relationships/tags" Target="../tags/tag195.xml"/><Relationship Id="rId134" Type="http://schemas.openxmlformats.org/officeDocument/2006/relationships/tags" Target="../tags/tag211.xml"/><Relationship Id="rId139" Type="http://schemas.openxmlformats.org/officeDocument/2006/relationships/tags" Target="../tags/tag216.xml"/><Relationship Id="rId80" Type="http://schemas.openxmlformats.org/officeDocument/2006/relationships/tags" Target="../tags/tag157.xml"/><Relationship Id="rId85" Type="http://schemas.openxmlformats.org/officeDocument/2006/relationships/tags" Target="../tags/tag162.xml"/><Relationship Id="rId150" Type="http://schemas.openxmlformats.org/officeDocument/2006/relationships/tags" Target="../tags/tag227.xml"/><Relationship Id="rId155" Type="http://schemas.openxmlformats.org/officeDocument/2006/relationships/tags" Target="../tags/tag232.xml"/><Relationship Id="rId171" Type="http://schemas.openxmlformats.org/officeDocument/2006/relationships/tags" Target="../tags/tag248.xml"/><Relationship Id="rId176" Type="http://schemas.openxmlformats.org/officeDocument/2006/relationships/tags" Target="../tags/tag253.xml"/><Relationship Id="rId192" Type="http://schemas.openxmlformats.org/officeDocument/2006/relationships/tags" Target="../tags/tag269.xml"/><Relationship Id="rId197" Type="http://schemas.openxmlformats.org/officeDocument/2006/relationships/tags" Target="../tags/tag274.xml"/><Relationship Id="rId206" Type="http://schemas.openxmlformats.org/officeDocument/2006/relationships/tags" Target="../tags/tag283.xml"/><Relationship Id="rId201" Type="http://schemas.openxmlformats.org/officeDocument/2006/relationships/tags" Target="../tags/tag278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33" Type="http://schemas.openxmlformats.org/officeDocument/2006/relationships/tags" Target="../tags/tag110.xml"/><Relationship Id="rId38" Type="http://schemas.openxmlformats.org/officeDocument/2006/relationships/tags" Target="../tags/tag115.xml"/><Relationship Id="rId59" Type="http://schemas.openxmlformats.org/officeDocument/2006/relationships/tags" Target="../tags/tag136.xml"/><Relationship Id="rId103" Type="http://schemas.openxmlformats.org/officeDocument/2006/relationships/tags" Target="../tags/tag180.xml"/><Relationship Id="rId108" Type="http://schemas.openxmlformats.org/officeDocument/2006/relationships/tags" Target="../tags/tag185.xml"/><Relationship Id="rId124" Type="http://schemas.openxmlformats.org/officeDocument/2006/relationships/tags" Target="../tags/tag201.xml"/><Relationship Id="rId129" Type="http://schemas.openxmlformats.org/officeDocument/2006/relationships/tags" Target="../tags/tag206.xml"/><Relationship Id="rId54" Type="http://schemas.openxmlformats.org/officeDocument/2006/relationships/tags" Target="../tags/tag131.xml"/><Relationship Id="rId70" Type="http://schemas.openxmlformats.org/officeDocument/2006/relationships/tags" Target="../tags/tag147.xml"/><Relationship Id="rId75" Type="http://schemas.openxmlformats.org/officeDocument/2006/relationships/tags" Target="../tags/tag152.xml"/><Relationship Id="rId91" Type="http://schemas.openxmlformats.org/officeDocument/2006/relationships/tags" Target="../tags/tag168.xml"/><Relationship Id="rId96" Type="http://schemas.openxmlformats.org/officeDocument/2006/relationships/tags" Target="../tags/tag173.xml"/><Relationship Id="rId140" Type="http://schemas.openxmlformats.org/officeDocument/2006/relationships/tags" Target="../tags/tag217.xml"/><Relationship Id="rId145" Type="http://schemas.openxmlformats.org/officeDocument/2006/relationships/tags" Target="../tags/tag222.xml"/><Relationship Id="rId161" Type="http://schemas.openxmlformats.org/officeDocument/2006/relationships/tags" Target="../tags/tag238.xml"/><Relationship Id="rId166" Type="http://schemas.openxmlformats.org/officeDocument/2006/relationships/tags" Target="../tags/tag243.xml"/><Relationship Id="rId182" Type="http://schemas.openxmlformats.org/officeDocument/2006/relationships/tags" Target="../tags/tag259.xml"/><Relationship Id="rId187" Type="http://schemas.openxmlformats.org/officeDocument/2006/relationships/tags" Target="../tags/tag264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49" Type="http://schemas.openxmlformats.org/officeDocument/2006/relationships/tags" Target="../tags/tag126.xml"/><Relationship Id="rId114" Type="http://schemas.openxmlformats.org/officeDocument/2006/relationships/tags" Target="../tags/tag191.xml"/><Relationship Id="rId119" Type="http://schemas.openxmlformats.org/officeDocument/2006/relationships/tags" Target="../tags/tag196.xml"/><Relationship Id="rId44" Type="http://schemas.openxmlformats.org/officeDocument/2006/relationships/tags" Target="../tags/tag121.xml"/><Relationship Id="rId60" Type="http://schemas.openxmlformats.org/officeDocument/2006/relationships/tags" Target="../tags/tag137.xml"/><Relationship Id="rId65" Type="http://schemas.openxmlformats.org/officeDocument/2006/relationships/tags" Target="../tags/tag142.xml"/><Relationship Id="rId81" Type="http://schemas.openxmlformats.org/officeDocument/2006/relationships/tags" Target="../tags/tag158.xml"/><Relationship Id="rId86" Type="http://schemas.openxmlformats.org/officeDocument/2006/relationships/tags" Target="../tags/tag163.xml"/><Relationship Id="rId130" Type="http://schemas.openxmlformats.org/officeDocument/2006/relationships/tags" Target="../tags/tag207.xml"/><Relationship Id="rId135" Type="http://schemas.openxmlformats.org/officeDocument/2006/relationships/tags" Target="../tags/tag212.xml"/><Relationship Id="rId151" Type="http://schemas.openxmlformats.org/officeDocument/2006/relationships/tags" Target="../tags/tag228.xml"/><Relationship Id="rId156" Type="http://schemas.openxmlformats.org/officeDocument/2006/relationships/tags" Target="../tags/tag233.xml"/><Relationship Id="rId177" Type="http://schemas.openxmlformats.org/officeDocument/2006/relationships/tags" Target="../tags/tag254.xml"/><Relationship Id="rId198" Type="http://schemas.openxmlformats.org/officeDocument/2006/relationships/tags" Target="../tags/tag275.xml"/><Relationship Id="rId172" Type="http://schemas.openxmlformats.org/officeDocument/2006/relationships/tags" Target="../tags/tag249.xml"/><Relationship Id="rId193" Type="http://schemas.openxmlformats.org/officeDocument/2006/relationships/tags" Target="../tags/tag270.xml"/><Relationship Id="rId202" Type="http://schemas.openxmlformats.org/officeDocument/2006/relationships/tags" Target="../tags/tag279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39" Type="http://schemas.openxmlformats.org/officeDocument/2006/relationships/tags" Target="../tags/tag116.xml"/><Relationship Id="rId109" Type="http://schemas.openxmlformats.org/officeDocument/2006/relationships/tags" Target="../tags/tag186.xml"/><Relationship Id="rId34" Type="http://schemas.openxmlformats.org/officeDocument/2006/relationships/tags" Target="../tags/tag111.xml"/><Relationship Id="rId50" Type="http://schemas.openxmlformats.org/officeDocument/2006/relationships/tags" Target="../tags/tag127.xml"/><Relationship Id="rId55" Type="http://schemas.openxmlformats.org/officeDocument/2006/relationships/tags" Target="../tags/tag132.xml"/><Relationship Id="rId76" Type="http://schemas.openxmlformats.org/officeDocument/2006/relationships/tags" Target="../tags/tag153.xml"/><Relationship Id="rId97" Type="http://schemas.openxmlformats.org/officeDocument/2006/relationships/tags" Target="../tags/tag174.xml"/><Relationship Id="rId104" Type="http://schemas.openxmlformats.org/officeDocument/2006/relationships/tags" Target="../tags/tag181.xml"/><Relationship Id="rId120" Type="http://schemas.openxmlformats.org/officeDocument/2006/relationships/tags" Target="../tags/tag197.xml"/><Relationship Id="rId125" Type="http://schemas.openxmlformats.org/officeDocument/2006/relationships/tags" Target="../tags/tag202.xml"/><Relationship Id="rId141" Type="http://schemas.openxmlformats.org/officeDocument/2006/relationships/tags" Target="../tags/tag218.xml"/><Relationship Id="rId146" Type="http://schemas.openxmlformats.org/officeDocument/2006/relationships/tags" Target="../tags/tag223.xml"/><Relationship Id="rId167" Type="http://schemas.openxmlformats.org/officeDocument/2006/relationships/tags" Target="../tags/tag244.xml"/><Relationship Id="rId188" Type="http://schemas.openxmlformats.org/officeDocument/2006/relationships/tags" Target="../tags/tag265.xml"/><Relationship Id="rId7" Type="http://schemas.openxmlformats.org/officeDocument/2006/relationships/tags" Target="../tags/tag84.xml"/><Relationship Id="rId71" Type="http://schemas.openxmlformats.org/officeDocument/2006/relationships/tags" Target="../tags/tag148.xml"/><Relationship Id="rId92" Type="http://schemas.openxmlformats.org/officeDocument/2006/relationships/tags" Target="../tags/tag169.xml"/><Relationship Id="rId162" Type="http://schemas.openxmlformats.org/officeDocument/2006/relationships/tags" Target="../tags/tag239.xml"/><Relationship Id="rId183" Type="http://schemas.openxmlformats.org/officeDocument/2006/relationships/tags" Target="../tags/tag260.xml"/><Relationship Id="rId2" Type="http://schemas.openxmlformats.org/officeDocument/2006/relationships/tags" Target="../tags/tag79.xml"/><Relationship Id="rId29" Type="http://schemas.openxmlformats.org/officeDocument/2006/relationships/tags" Target="../tags/tag106.xml"/><Relationship Id="rId24" Type="http://schemas.openxmlformats.org/officeDocument/2006/relationships/tags" Target="../tags/tag101.xml"/><Relationship Id="rId40" Type="http://schemas.openxmlformats.org/officeDocument/2006/relationships/tags" Target="../tags/tag117.xml"/><Relationship Id="rId45" Type="http://schemas.openxmlformats.org/officeDocument/2006/relationships/tags" Target="../tags/tag122.xml"/><Relationship Id="rId66" Type="http://schemas.openxmlformats.org/officeDocument/2006/relationships/tags" Target="../tags/tag143.xml"/><Relationship Id="rId87" Type="http://schemas.openxmlformats.org/officeDocument/2006/relationships/tags" Target="../tags/tag164.xml"/><Relationship Id="rId110" Type="http://schemas.openxmlformats.org/officeDocument/2006/relationships/tags" Target="../tags/tag187.xml"/><Relationship Id="rId115" Type="http://schemas.openxmlformats.org/officeDocument/2006/relationships/tags" Target="../tags/tag192.xml"/><Relationship Id="rId131" Type="http://schemas.openxmlformats.org/officeDocument/2006/relationships/tags" Target="../tags/tag208.xml"/><Relationship Id="rId136" Type="http://schemas.openxmlformats.org/officeDocument/2006/relationships/tags" Target="../tags/tag213.xml"/><Relationship Id="rId157" Type="http://schemas.openxmlformats.org/officeDocument/2006/relationships/tags" Target="../tags/tag234.xml"/><Relationship Id="rId178" Type="http://schemas.openxmlformats.org/officeDocument/2006/relationships/tags" Target="../tags/tag255.xml"/><Relationship Id="rId61" Type="http://schemas.openxmlformats.org/officeDocument/2006/relationships/tags" Target="../tags/tag138.xml"/><Relationship Id="rId82" Type="http://schemas.openxmlformats.org/officeDocument/2006/relationships/tags" Target="../tags/tag159.xml"/><Relationship Id="rId152" Type="http://schemas.openxmlformats.org/officeDocument/2006/relationships/tags" Target="../tags/tag229.xml"/><Relationship Id="rId173" Type="http://schemas.openxmlformats.org/officeDocument/2006/relationships/tags" Target="../tags/tag250.xml"/><Relationship Id="rId194" Type="http://schemas.openxmlformats.org/officeDocument/2006/relationships/tags" Target="../tags/tag271.xml"/><Relationship Id="rId199" Type="http://schemas.openxmlformats.org/officeDocument/2006/relationships/tags" Target="../tags/tag276.xml"/><Relationship Id="rId203" Type="http://schemas.openxmlformats.org/officeDocument/2006/relationships/tags" Target="../tags/tag280.xml"/><Relationship Id="rId19" Type="http://schemas.openxmlformats.org/officeDocument/2006/relationships/tags" Target="../tags/tag96.xml"/><Relationship Id="rId14" Type="http://schemas.openxmlformats.org/officeDocument/2006/relationships/tags" Target="../tags/tag91.xml"/><Relationship Id="rId30" Type="http://schemas.openxmlformats.org/officeDocument/2006/relationships/tags" Target="../tags/tag107.xml"/><Relationship Id="rId35" Type="http://schemas.openxmlformats.org/officeDocument/2006/relationships/tags" Target="../tags/tag112.xml"/><Relationship Id="rId56" Type="http://schemas.openxmlformats.org/officeDocument/2006/relationships/tags" Target="../tags/tag133.xml"/><Relationship Id="rId77" Type="http://schemas.openxmlformats.org/officeDocument/2006/relationships/tags" Target="../tags/tag154.xml"/><Relationship Id="rId100" Type="http://schemas.openxmlformats.org/officeDocument/2006/relationships/tags" Target="../tags/tag177.xml"/><Relationship Id="rId105" Type="http://schemas.openxmlformats.org/officeDocument/2006/relationships/tags" Target="../tags/tag182.xml"/><Relationship Id="rId126" Type="http://schemas.openxmlformats.org/officeDocument/2006/relationships/tags" Target="../tags/tag203.xml"/><Relationship Id="rId147" Type="http://schemas.openxmlformats.org/officeDocument/2006/relationships/tags" Target="../tags/tag224.xml"/><Relationship Id="rId168" Type="http://schemas.openxmlformats.org/officeDocument/2006/relationships/tags" Target="../tags/tag245.xml"/><Relationship Id="rId8" Type="http://schemas.openxmlformats.org/officeDocument/2006/relationships/tags" Target="../tags/tag85.xml"/><Relationship Id="rId51" Type="http://schemas.openxmlformats.org/officeDocument/2006/relationships/tags" Target="../tags/tag128.xml"/><Relationship Id="rId72" Type="http://schemas.openxmlformats.org/officeDocument/2006/relationships/tags" Target="../tags/tag149.xml"/><Relationship Id="rId93" Type="http://schemas.openxmlformats.org/officeDocument/2006/relationships/tags" Target="../tags/tag170.xml"/><Relationship Id="rId98" Type="http://schemas.openxmlformats.org/officeDocument/2006/relationships/tags" Target="../tags/tag175.xml"/><Relationship Id="rId121" Type="http://schemas.openxmlformats.org/officeDocument/2006/relationships/tags" Target="../tags/tag198.xml"/><Relationship Id="rId142" Type="http://schemas.openxmlformats.org/officeDocument/2006/relationships/tags" Target="../tags/tag219.xml"/><Relationship Id="rId163" Type="http://schemas.openxmlformats.org/officeDocument/2006/relationships/tags" Target="../tags/tag240.xml"/><Relationship Id="rId184" Type="http://schemas.openxmlformats.org/officeDocument/2006/relationships/tags" Target="../tags/tag261.xml"/><Relationship Id="rId189" Type="http://schemas.openxmlformats.org/officeDocument/2006/relationships/tags" Target="../tags/tag266.xml"/><Relationship Id="rId3" Type="http://schemas.openxmlformats.org/officeDocument/2006/relationships/tags" Target="../tags/tag80.xml"/><Relationship Id="rId25" Type="http://schemas.openxmlformats.org/officeDocument/2006/relationships/tags" Target="../tags/tag102.xml"/><Relationship Id="rId46" Type="http://schemas.openxmlformats.org/officeDocument/2006/relationships/tags" Target="../tags/tag123.xml"/><Relationship Id="rId67" Type="http://schemas.openxmlformats.org/officeDocument/2006/relationships/tags" Target="../tags/tag144.xml"/><Relationship Id="rId116" Type="http://schemas.openxmlformats.org/officeDocument/2006/relationships/tags" Target="../tags/tag193.xml"/><Relationship Id="rId137" Type="http://schemas.openxmlformats.org/officeDocument/2006/relationships/tags" Target="../tags/tag214.xml"/><Relationship Id="rId158" Type="http://schemas.openxmlformats.org/officeDocument/2006/relationships/tags" Target="../tags/tag235.xml"/><Relationship Id="rId20" Type="http://schemas.openxmlformats.org/officeDocument/2006/relationships/tags" Target="../tags/tag97.xml"/><Relationship Id="rId41" Type="http://schemas.openxmlformats.org/officeDocument/2006/relationships/tags" Target="../tags/tag118.xml"/><Relationship Id="rId62" Type="http://schemas.openxmlformats.org/officeDocument/2006/relationships/tags" Target="../tags/tag139.xml"/><Relationship Id="rId83" Type="http://schemas.openxmlformats.org/officeDocument/2006/relationships/tags" Target="../tags/tag160.xml"/><Relationship Id="rId88" Type="http://schemas.openxmlformats.org/officeDocument/2006/relationships/tags" Target="../tags/tag165.xml"/><Relationship Id="rId111" Type="http://schemas.openxmlformats.org/officeDocument/2006/relationships/tags" Target="../tags/tag188.xml"/><Relationship Id="rId132" Type="http://schemas.openxmlformats.org/officeDocument/2006/relationships/tags" Target="../tags/tag209.xml"/><Relationship Id="rId153" Type="http://schemas.openxmlformats.org/officeDocument/2006/relationships/tags" Target="../tags/tag230.xml"/><Relationship Id="rId174" Type="http://schemas.openxmlformats.org/officeDocument/2006/relationships/tags" Target="../tags/tag251.xml"/><Relationship Id="rId179" Type="http://schemas.openxmlformats.org/officeDocument/2006/relationships/tags" Target="../tags/tag256.xml"/><Relationship Id="rId195" Type="http://schemas.openxmlformats.org/officeDocument/2006/relationships/tags" Target="../tags/tag272.xml"/><Relationship Id="rId190" Type="http://schemas.openxmlformats.org/officeDocument/2006/relationships/tags" Target="../tags/tag267.xml"/><Relationship Id="rId204" Type="http://schemas.openxmlformats.org/officeDocument/2006/relationships/tags" Target="../tags/tag281.xml"/><Relationship Id="rId15" Type="http://schemas.openxmlformats.org/officeDocument/2006/relationships/tags" Target="../tags/tag92.xml"/><Relationship Id="rId36" Type="http://schemas.openxmlformats.org/officeDocument/2006/relationships/tags" Target="../tags/tag113.xml"/><Relationship Id="rId57" Type="http://schemas.openxmlformats.org/officeDocument/2006/relationships/tags" Target="../tags/tag134.xml"/><Relationship Id="rId106" Type="http://schemas.openxmlformats.org/officeDocument/2006/relationships/tags" Target="../tags/tag183.xml"/><Relationship Id="rId127" Type="http://schemas.openxmlformats.org/officeDocument/2006/relationships/tags" Target="../tags/tag204.xml"/><Relationship Id="rId10" Type="http://schemas.openxmlformats.org/officeDocument/2006/relationships/tags" Target="../tags/tag87.xml"/><Relationship Id="rId31" Type="http://schemas.openxmlformats.org/officeDocument/2006/relationships/tags" Target="../tags/tag108.xml"/><Relationship Id="rId52" Type="http://schemas.openxmlformats.org/officeDocument/2006/relationships/tags" Target="../tags/tag129.xml"/><Relationship Id="rId73" Type="http://schemas.openxmlformats.org/officeDocument/2006/relationships/tags" Target="../tags/tag150.xml"/><Relationship Id="rId78" Type="http://schemas.openxmlformats.org/officeDocument/2006/relationships/tags" Target="../tags/tag155.xml"/><Relationship Id="rId94" Type="http://schemas.openxmlformats.org/officeDocument/2006/relationships/tags" Target="../tags/tag171.xml"/><Relationship Id="rId99" Type="http://schemas.openxmlformats.org/officeDocument/2006/relationships/tags" Target="../tags/tag176.xml"/><Relationship Id="rId101" Type="http://schemas.openxmlformats.org/officeDocument/2006/relationships/tags" Target="../tags/tag178.xml"/><Relationship Id="rId122" Type="http://schemas.openxmlformats.org/officeDocument/2006/relationships/tags" Target="../tags/tag199.xml"/><Relationship Id="rId143" Type="http://schemas.openxmlformats.org/officeDocument/2006/relationships/tags" Target="../tags/tag220.xml"/><Relationship Id="rId148" Type="http://schemas.openxmlformats.org/officeDocument/2006/relationships/tags" Target="../tags/tag225.xml"/><Relationship Id="rId164" Type="http://schemas.openxmlformats.org/officeDocument/2006/relationships/tags" Target="../tags/tag241.xml"/><Relationship Id="rId169" Type="http://schemas.openxmlformats.org/officeDocument/2006/relationships/tags" Target="../tags/tag246.xml"/><Relationship Id="rId185" Type="http://schemas.openxmlformats.org/officeDocument/2006/relationships/tags" Target="../tags/tag262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80" Type="http://schemas.openxmlformats.org/officeDocument/2006/relationships/tags" Target="../tags/tag257.xml"/><Relationship Id="rId26" Type="http://schemas.openxmlformats.org/officeDocument/2006/relationships/tags" Target="../tags/tag103.xml"/><Relationship Id="rId47" Type="http://schemas.openxmlformats.org/officeDocument/2006/relationships/tags" Target="../tags/tag124.xml"/><Relationship Id="rId68" Type="http://schemas.openxmlformats.org/officeDocument/2006/relationships/tags" Target="../tags/tag145.xml"/><Relationship Id="rId89" Type="http://schemas.openxmlformats.org/officeDocument/2006/relationships/tags" Target="../tags/tag166.xml"/><Relationship Id="rId112" Type="http://schemas.openxmlformats.org/officeDocument/2006/relationships/tags" Target="../tags/tag189.xml"/><Relationship Id="rId133" Type="http://schemas.openxmlformats.org/officeDocument/2006/relationships/tags" Target="../tags/tag210.xml"/><Relationship Id="rId154" Type="http://schemas.openxmlformats.org/officeDocument/2006/relationships/tags" Target="../tags/tag231.xml"/><Relationship Id="rId175" Type="http://schemas.openxmlformats.org/officeDocument/2006/relationships/tags" Target="../tags/tag252.xml"/><Relationship Id="rId196" Type="http://schemas.openxmlformats.org/officeDocument/2006/relationships/tags" Target="../tags/tag273.xml"/><Relationship Id="rId200" Type="http://schemas.openxmlformats.org/officeDocument/2006/relationships/tags" Target="../tags/tag27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5" Type="http://schemas.openxmlformats.org/officeDocument/2006/relationships/tags" Target="../tags/tag290.xml"/><Relationship Id="rId4" Type="http://schemas.openxmlformats.org/officeDocument/2006/relationships/tags" Target="../tags/tag28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3.xml"/><Relationship Id="rId1" Type="http://schemas.openxmlformats.org/officeDocument/2006/relationships/tags" Target="../tags/tag29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5.xml"/><Relationship Id="rId1" Type="http://schemas.openxmlformats.org/officeDocument/2006/relationships/tags" Target="../tags/tag29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7.xml"/><Relationship Id="rId1" Type="http://schemas.openxmlformats.org/officeDocument/2006/relationships/tags" Target="../tags/tag29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3.xml"/><Relationship Id="rId1" Type="http://schemas.openxmlformats.org/officeDocument/2006/relationships/tags" Target="../tags/tag30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5.xml"/><Relationship Id="rId1" Type="http://schemas.openxmlformats.org/officeDocument/2006/relationships/tags" Target="../tags/tag30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3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15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5" Type="http://schemas.openxmlformats.org/officeDocument/2006/relationships/tags" Target="../tags/tag318.xml"/><Relationship Id="rId4" Type="http://schemas.openxmlformats.org/officeDocument/2006/relationships/tags" Target="../tags/tag3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1.xml"/><Relationship Id="rId1" Type="http://schemas.openxmlformats.org/officeDocument/2006/relationships/tags" Target="../tags/tag32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3.xml"/><Relationship Id="rId1" Type="http://schemas.openxmlformats.org/officeDocument/2006/relationships/tags" Target="../tags/tag32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5.xml"/><Relationship Id="rId1" Type="http://schemas.openxmlformats.org/officeDocument/2006/relationships/tags" Target="../tags/tag3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7.xml"/><Relationship Id="rId1" Type="http://schemas.openxmlformats.org/officeDocument/2006/relationships/tags" Target="../tags/tag32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9.xml"/><Relationship Id="rId1" Type="http://schemas.openxmlformats.org/officeDocument/2006/relationships/tags" Target="../tags/tag32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1.xml"/><Relationship Id="rId1" Type="http://schemas.openxmlformats.org/officeDocument/2006/relationships/tags" Target="../tags/tag33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3.xml"/><Relationship Id="rId1" Type="http://schemas.openxmlformats.org/officeDocument/2006/relationships/tags" Target="../tags/tag33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5.xml"/><Relationship Id="rId1" Type="http://schemas.openxmlformats.org/officeDocument/2006/relationships/tags" Target="../tags/tag33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7.xml"/><Relationship Id="rId1" Type="http://schemas.openxmlformats.org/officeDocument/2006/relationships/tags" Target="../tags/tag33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9.xml"/><Relationship Id="rId1" Type="http://schemas.openxmlformats.org/officeDocument/2006/relationships/tags" Target="../tags/tag33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1.xml"/><Relationship Id="rId1" Type="http://schemas.openxmlformats.org/officeDocument/2006/relationships/tags" Target="../tags/tag340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tags" Target="../tags/tag349.xml"/><Relationship Id="rId13" Type="http://schemas.openxmlformats.org/officeDocument/2006/relationships/tags" Target="../tags/tag354.xml"/><Relationship Id="rId3" Type="http://schemas.openxmlformats.org/officeDocument/2006/relationships/tags" Target="../tags/tag344.xml"/><Relationship Id="rId7" Type="http://schemas.openxmlformats.org/officeDocument/2006/relationships/tags" Target="../tags/tag348.xml"/><Relationship Id="rId12" Type="http://schemas.openxmlformats.org/officeDocument/2006/relationships/tags" Target="../tags/tag353.xml"/><Relationship Id="rId2" Type="http://schemas.openxmlformats.org/officeDocument/2006/relationships/tags" Target="../tags/tag343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1" Type="http://schemas.openxmlformats.org/officeDocument/2006/relationships/tags" Target="../tags/tag352.xml"/><Relationship Id="rId5" Type="http://schemas.openxmlformats.org/officeDocument/2006/relationships/tags" Target="../tags/tag34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51.xml"/><Relationship Id="rId4" Type="http://schemas.openxmlformats.org/officeDocument/2006/relationships/tags" Target="../tags/tag345.xml"/><Relationship Id="rId9" Type="http://schemas.openxmlformats.org/officeDocument/2006/relationships/tags" Target="../tags/tag350.xml"/><Relationship Id="rId14" Type="http://schemas.openxmlformats.org/officeDocument/2006/relationships/tags" Target="../tags/tag35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7.xml"/><Relationship Id="rId1" Type="http://schemas.openxmlformats.org/officeDocument/2006/relationships/tags" Target="../tags/tag356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tags" Target="../tags/tag365.xml"/><Relationship Id="rId13" Type="http://schemas.openxmlformats.org/officeDocument/2006/relationships/tags" Target="../tags/tag370.xml"/><Relationship Id="rId18" Type="http://schemas.openxmlformats.org/officeDocument/2006/relationships/tags" Target="../tags/tag375.xml"/><Relationship Id="rId3" Type="http://schemas.openxmlformats.org/officeDocument/2006/relationships/tags" Target="../tags/tag360.xml"/><Relationship Id="rId21" Type="http://schemas.openxmlformats.org/officeDocument/2006/relationships/tags" Target="../tags/tag378.xml"/><Relationship Id="rId7" Type="http://schemas.openxmlformats.org/officeDocument/2006/relationships/tags" Target="../tags/tag364.xml"/><Relationship Id="rId12" Type="http://schemas.openxmlformats.org/officeDocument/2006/relationships/tags" Target="../tags/tag369.xml"/><Relationship Id="rId17" Type="http://schemas.openxmlformats.org/officeDocument/2006/relationships/tags" Target="../tags/tag37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6" Type="http://schemas.openxmlformats.org/officeDocument/2006/relationships/tags" Target="../tags/tag373.xml"/><Relationship Id="rId20" Type="http://schemas.openxmlformats.org/officeDocument/2006/relationships/tags" Target="../tags/tag377.xml"/><Relationship Id="rId1" Type="http://schemas.openxmlformats.org/officeDocument/2006/relationships/tags" Target="../tags/tag358.xml"/><Relationship Id="rId6" Type="http://schemas.openxmlformats.org/officeDocument/2006/relationships/tags" Target="../tags/tag363.xml"/><Relationship Id="rId11" Type="http://schemas.openxmlformats.org/officeDocument/2006/relationships/tags" Target="../tags/tag368.xml"/><Relationship Id="rId24" Type="http://schemas.openxmlformats.org/officeDocument/2006/relationships/tags" Target="../tags/tag381.xml"/><Relationship Id="rId5" Type="http://schemas.openxmlformats.org/officeDocument/2006/relationships/tags" Target="../tags/tag362.xml"/><Relationship Id="rId15" Type="http://schemas.openxmlformats.org/officeDocument/2006/relationships/tags" Target="../tags/tag372.xml"/><Relationship Id="rId23" Type="http://schemas.openxmlformats.org/officeDocument/2006/relationships/tags" Target="../tags/tag380.xml"/><Relationship Id="rId10" Type="http://schemas.openxmlformats.org/officeDocument/2006/relationships/tags" Target="../tags/tag367.xml"/><Relationship Id="rId19" Type="http://schemas.openxmlformats.org/officeDocument/2006/relationships/tags" Target="../tags/tag376.xml"/><Relationship Id="rId4" Type="http://schemas.openxmlformats.org/officeDocument/2006/relationships/tags" Target="../tags/tag361.xml"/><Relationship Id="rId9" Type="http://schemas.openxmlformats.org/officeDocument/2006/relationships/tags" Target="../tags/tag366.xml"/><Relationship Id="rId14" Type="http://schemas.openxmlformats.org/officeDocument/2006/relationships/tags" Target="../tags/tag371.xml"/><Relationship Id="rId22" Type="http://schemas.openxmlformats.org/officeDocument/2006/relationships/tags" Target="../tags/tag379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tags" Target="../tags/tag389.xml"/><Relationship Id="rId13" Type="http://schemas.openxmlformats.org/officeDocument/2006/relationships/tags" Target="../tags/tag394.xml"/><Relationship Id="rId18" Type="http://schemas.openxmlformats.org/officeDocument/2006/relationships/tags" Target="../tags/tag399.xml"/><Relationship Id="rId26" Type="http://schemas.openxmlformats.org/officeDocument/2006/relationships/tags" Target="../tags/tag407.xml"/><Relationship Id="rId3" Type="http://schemas.openxmlformats.org/officeDocument/2006/relationships/tags" Target="../tags/tag384.xml"/><Relationship Id="rId21" Type="http://schemas.openxmlformats.org/officeDocument/2006/relationships/tags" Target="../tags/tag402.xml"/><Relationship Id="rId7" Type="http://schemas.openxmlformats.org/officeDocument/2006/relationships/tags" Target="../tags/tag388.xml"/><Relationship Id="rId12" Type="http://schemas.openxmlformats.org/officeDocument/2006/relationships/tags" Target="../tags/tag393.xml"/><Relationship Id="rId17" Type="http://schemas.openxmlformats.org/officeDocument/2006/relationships/tags" Target="../tags/tag398.xml"/><Relationship Id="rId25" Type="http://schemas.openxmlformats.org/officeDocument/2006/relationships/tags" Target="../tags/tag406.xml"/><Relationship Id="rId2" Type="http://schemas.openxmlformats.org/officeDocument/2006/relationships/tags" Target="../tags/tag383.xml"/><Relationship Id="rId16" Type="http://schemas.openxmlformats.org/officeDocument/2006/relationships/tags" Target="../tags/tag397.xml"/><Relationship Id="rId20" Type="http://schemas.openxmlformats.org/officeDocument/2006/relationships/tags" Target="../tags/tag401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82.xml"/><Relationship Id="rId6" Type="http://schemas.openxmlformats.org/officeDocument/2006/relationships/tags" Target="../tags/tag387.xml"/><Relationship Id="rId11" Type="http://schemas.openxmlformats.org/officeDocument/2006/relationships/tags" Target="../tags/tag392.xml"/><Relationship Id="rId24" Type="http://schemas.openxmlformats.org/officeDocument/2006/relationships/tags" Target="../tags/tag405.xml"/><Relationship Id="rId5" Type="http://schemas.openxmlformats.org/officeDocument/2006/relationships/tags" Target="../tags/tag386.xml"/><Relationship Id="rId15" Type="http://schemas.openxmlformats.org/officeDocument/2006/relationships/tags" Target="../tags/tag396.xml"/><Relationship Id="rId23" Type="http://schemas.openxmlformats.org/officeDocument/2006/relationships/tags" Target="../tags/tag404.xml"/><Relationship Id="rId28" Type="http://schemas.openxmlformats.org/officeDocument/2006/relationships/tags" Target="../tags/tag409.xml"/><Relationship Id="rId10" Type="http://schemas.openxmlformats.org/officeDocument/2006/relationships/tags" Target="../tags/tag391.xml"/><Relationship Id="rId19" Type="http://schemas.openxmlformats.org/officeDocument/2006/relationships/tags" Target="../tags/tag400.xml"/><Relationship Id="rId4" Type="http://schemas.openxmlformats.org/officeDocument/2006/relationships/tags" Target="../tags/tag385.xml"/><Relationship Id="rId9" Type="http://schemas.openxmlformats.org/officeDocument/2006/relationships/tags" Target="../tags/tag390.xml"/><Relationship Id="rId14" Type="http://schemas.openxmlformats.org/officeDocument/2006/relationships/tags" Target="../tags/tag395.xml"/><Relationship Id="rId22" Type="http://schemas.openxmlformats.org/officeDocument/2006/relationships/tags" Target="../tags/tag403.xml"/><Relationship Id="rId27" Type="http://schemas.openxmlformats.org/officeDocument/2006/relationships/tags" Target="../tags/tag40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CSEP 521</a:t>
            </a:r>
            <a:br>
              <a:rPr lang="en-US" dirty="0" smtClean="0"/>
            </a:br>
            <a:r>
              <a:rPr lang="en-US" dirty="0" smtClean="0"/>
              <a:t>Applied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Lecture </a:t>
            </a:r>
            <a:r>
              <a:rPr lang="en-US" dirty="0" smtClean="0"/>
              <a:t>7</a:t>
            </a:r>
            <a:endParaRPr lang="en-US" dirty="0" smtClean="0"/>
          </a:p>
          <a:p>
            <a:pPr eaLnBrk="1" hangingPunct="1"/>
            <a:r>
              <a:rPr 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Design a Dynamic Programming  Algorithm for Billboard Placement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Opt[1], Opt[2], . . ., Opt[n]</a:t>
            </a:r>
          </a:p>
          <a:p>
            <a:pPr eaLnBrk="1" hangingPunct="1"/>
            <a:r>
              <a:rPr lang="en-US" smtClean="0"/>
              <a:t>What is Opt[k]?</a:t>
            </a:r>
          </a:p>
        </p:txBody>
      </p:sp>
      <p:sp>
        <p:nvSpPr>
          <p:cNvPr id="1331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Input b</a:t>
            </a:r>
            <a:r>
              <a:rPr lang="en-US" baseline="-25000"/>
              <a:t>1</a:t>
            </a:r>
            <a:r>
              <a:rPr lang="en-US"/>
              <a:t>, …, b</a:t>
            </a:r>
            <a:r>
              <a:rPr lang="en-US" baseline="-25000"/>
              <a:t>n</a:t>
            </a:r>
            <a:r>
              <a:rPr lang="en-US"/>
              <a:t>, where b</a:t>
            </a:r>
            <a:r>
              <a:rPr lang="en-US" baseline="-25000"/>
              <a:t>i</a:t>
            </a:r>
            <a:r>
              <a:rPr lang="en-US"/>
              <a:t> = (p</a:t>
            </a:r>
            <a:r>
              <a:rPr lang="en-US" baseline="-25000"/>
              <a:t>i</a:t>
            </a:r>
            <a:r>
              <a:rPr lang="en-US"/>
              <a:t>, v</a:t>
            </a:r>
            <a:r>
              <a:rPr lang="en-US" baseline="-25000"/>
              <a:t>i</a:t>
            </a:r>
            <a:r>
              <a:rPr 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17526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Opt[k] = fun(Opt[0],…,Opt[k-1])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solution determined from sub problems?</a:t>
            </a:r>
          </a:p>
        </p:txBody>
      </p:sp>
      <p:sp>
        <p:nvSpPr>
          <p:cNvPr id="1434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Input b</a:t>
            </a:r>
            <a:r>
              <a:rPr lang="en-US" baseline="-25000"/>
              <a:t>1</a:t>
            </a:r>
            <a:r>
              <a:rPr lang="en-US"/>
              <a:t>, …, b</a:t>
            </a:r>
            <a:r>
              <a:rPr lang="en-US" baseline="-25000"/>
              <a:t>n</a:t>
            </a:r>
            <a:r>
              <a:rPr lang="en-US"/>
              <a:t>, where bi = (p</a:t>
            </a:r>
            <a:r>
              <a:rPr lang="en-US" baseline="-25000"/>
              <a:t>i</a:t>
            </a:r>
            <a:r>
              <a:rPr lang="en-US"/>
              <a:t>, v</a:t>
            </a:r>
            <a:r>
              <a:rPr lang="en-US" baseline="-25000"/>
              <a:t>i</a:t>
            </a:r>
            <a:r>
              <a:rPr lang="en-US"/>
              <a:t>), position and value of billboard i</a:t>
            </a:r>
          </a:p>
        </p:txBody>
      </p:sp>
    </p:spTree>
    <p:extLst>
      <p:ext uri="{BB962C8B-B14F-4D97-AF65-F5344CB8AC3E}">
        <p14:creationId xmlns:p14="http://schemas.microsoft.com/office/powerpoint/2010/main" val="36576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Optimal line breaking and hyphen-ation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Problem: break lines and insert hyphens to make lines as balanced as possible</a:t>
            </a:r>
          </a:p>
          <a:p>
            <a:pPr eaLnBrk="1" hangingPunct="1"/>
            <a:r>
              <a:rPr lang="en-US" smtClean="0"/>
              <a:t>Typographical considerations:</a:t>
            </a:r>
          </a:p>
          <a:p>
            <a:pPr lvl="1" eaLnBrk="1" hangingPunct="1"/>
            <a:r>
              <a:rPr lang="en-US" smtClean="0"/>
              <a:t>Avoid excessive white space</a:t>
            </a:r>
          </a:p>
          <a:p>
            <a:pPr lvl="1" eaLnBrk="1" hangingPunct="1"/>
            <a:r>
              <a:rPr lang="en-US" smtClean="0"/>
              <a:t>Limit number of hyphens</a:t>
            </a:r>
          </a:p>
          <a:p>
            <a:pPr lvl="1" eaLnBrk="1" hangingPunct="1"/>
            <a:r>
              <a:rPr lang="en-US" smtClean="0"/>
              <a:t>Avoid widows and orphans</a:t>
            </a:r>
          </a:p>
          <a:p>
            <a:pPr lvl="1" eaLnBrk="1" hangingPunct="1"/>
            <a:r>
              <a:rPr lang="en-US" smtClean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32468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Penalty Function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Pen(i, j) – penalty of starting a line a position i, and ending at position j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Key technical idea</a:t>
            </a:r>
          </a:p>
          <a:p>
            <a:pPr lvl="1" eaLnBrk="1" hangingPunct="1"/>
            <a:r>
              <a:rPr lang="en-US" smtClean="0"/>
              <a:t>Number the breaks between words/syllables</a:t>
            </a:r>
          </a:p>
        </p:txBody>
      </p:sp>
      <p:sp>
        <p:nvSpPr>
          <p:cNvPr id="1741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3124200"/>
            <a:ext cx="891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Opt-i-mal line break-ing and hyph-en-a-tion is com-put-ed with dy-nam-ic pro-gram-ming</a:t>
            </a:r>
          </a:p>
        </p:txBody>
      </p:sp>
    </p:spTree>
    <p:extLst>
      <p:ext uri="{BB962C8B-B14F-4D97-AF65-F5344CB8AC3E}">
        <p14:creationId xmlns:p14="http://schemas.microsoft.com/office/powerpoint/2010/main" val="2318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approximation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smtClean="0"/>
              <a:t>Given a string S, and a library of strings B = {b</a:t>
            </a:r>
            <a:r>
              <a:rPr lang="en-US" baseline="-25000" smtClean="0"/>
              <a:t>1</a:t>
            </a:r>
            <a:r>
              <a:rPr lang="en-US" smtClean="0"/>
              <a:t>, …b</a:t>
            </a:r>
            <a:r>
              <a:rPr lang="en-US" baseline="-25000" smtClean="0"/>
              <a:t>m</a:t>
            </a:r>
            <a:r>
              <a:rPr lang="en-US" smtClean="0"/>
              <a:t>}, construct an approximation of the string S by using copies of strings in B.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B = {abab, bbbaaa, ccbb, ccaacc}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/>
              <a:t>S = abaccbbbaabbccbbccaabab</a:t>
            </a:r>
          </a:p>
        </p:txBody>
      </p:sp>
    </p:spTree>
    <p:extLst>
      <p:ext uri="{BB962C8B-B14F-4D97-AF65-F5344CB8AC3E}">
        <p14:creationId xmlns:p14="http://schemas.microsoft.com/office/powerpoint/2010/main" val="17980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Model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 from B assigned to non-overlapping positions of S</a:t>
            </a:r>
          </a:p>
          <a:p>
            <a:pPr eaLnBrk="1" hangingPunct="1"/>
            <a:r>
              <a:rPr lang="en-US" smtClean="0"/>
              <a:t>Strings from B may be used multiple times</a:t>
            </a:r>
          </a:p>
          <a:p>
            <a:pPr eaLnBrk="1" hangingPunct="1"/>
            <a:r>
              <a:rPr lang="en-US" smtClean="0"/>
              <a:t>Cost of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smtClean="0"/>
              <a:t> for unmatched character in S</a:t>
            </a:r>
          </a:p>
          <a:p>
            <a:pPr eaLnBrk="1" hangingPunct="1"/>
            <a:r>
              <a:rPr lang="en-US" smtClean="0"/>
              <a:t>Cost of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smtClean="0"/>
              <a:t> for mismatched character in S</a:t>
            </a:r>
          </a:p>
          <a:p>
            <a:pPr lvl="1" eaLnBrk="1" hangingPunct="1"/>
            <a:r>
              <a:rPr lang="en-US" smtClean="0"/>
              <a:t>MisMatch(i, j) – number of mismatched characters of b</a:t>
            </a:r>
            <a:r>
              <a:rPr lang="en-US" baseline="-25000" smtClean="0"/>
              <a:t>j</a:t>
            </a:r>
            <a:r>
              <a:rPr lang="en-US" smtClean="0"/>
              <a:t>, when aligned starting with position i in s.</a:t>
            </a:r>
          </a:p>
        </p:txBody>
      </p:sp>
    </p:spTree>
    <p:extLst>
      <p:ext uri="{BB962C8B-B14F-4D97-AF65-F5344CB8AC3E}">
        <p14:creationId xmlns:p14="http://schemas.microsoft.com/office/powerpoint/2010/main" val="12168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Design a Dynamic Programming Algorithm for String Approximation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 Opt[1], Opt[2], . . ., Opt[n]</a:t>
            </a:r>
          </a:p>
          <a:p>
            <a:pPr eaLnBrk="1" hangingPunct="1"/>
            <a:r>
              <a:rPr lang="en-US" smtClean="0"/>
              <a:t>What is Opt[k]?</a:t>
            </a:r>
          </a:p>
        </p:txBody>
      </p:sp>
      <p:sp>
        <p:nvSpPr>
          <p:cNvPr id="20484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Target string S = s</a:t>
            </a:r>
            <a:r>
              <a:rPr lang="en-US" baseline="-25000"/>
              <a:t>1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…s</a:t>
            </a:r>
            <a:r>
              <a:rPr lang="en-US" baseline="-25000"/>
              <a:t>n</a:t>
            </a:r>
          </a:p>
          <a:p>
            <a:pPr eaLnBrk="1" hangingPunct="1"/>
            <a:r>
              <a:rPr lang="en-US"/>
              <a:t>Library of strings B = {b</a:t>
            </a:r>
            <a:r>
              <a:rPr lang="en-US" baseline="-25000"/>
              <a:t>1,</a:t>
            </a:r>
            <a:r>
              <a:rPr lang="en-US"/>
              <a:t>…,b</a:t>
            </a:r>
            <a:r>
              <a:rPr lang="en-US" baseline="-25000"/>
              <a:t>m</a:t>
            </a:r>
            <a:r>
              <a:rPr lang="en-US"/>
              <a:t>}</a:t>
            </a:r>
          </a:p>
          <a:p>
            <a:pPr eaLnBrk="1" hangingPunct="1"/>
            <a:r>
              <a:rPr lang="en-US"/>
              <a:t>MisMatch(i,j) = number of mismatched characters with b</a:t>
            </a:r>
            <a:r>
              <a:rPr lang="en-US" baseline="-25000"/>
              <a:t>j</a:t>
            </a:r>
            <a:r>
              <a:rPr lang="en-US"/>
              <a:t> when aligned</a:t>
            </a:r>
          </a:p>
          <a:p>
            <a:pPr eaLnBrk="1" hangingPunct="1"/>
            <a:r>
              <a:rPr lang="en-US"/>
              <a:t>starting at position i of S.</a:t>
            </a:r>
          </a:p>
        </p:txBody>
      </p:sp>
    </p:spTree>
    <p:extLst>
      <p:ext uri="{BB962C8B-B14F-4D97-AF65-F5344CB8AC3E}">
        <p14:creationId xmlns:p14="http://schemas.microsoft.com/office/powerpoint/2010/main" val="281247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Opt[k] = fun(Opt[0],…,Opt[k-1])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the solution determined from sub problems?</a:t>
            </a:r>
          </a:p>
        </p:txBody>
      </p:sp>
      <p:sp>
        <p:nvSpPr>
          <p:cNvPr id="2150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Target string S = s</a:t>
            </a:r>
            <a:r>
              <a:rPr lang="en-US" baseline="-25000"/>
              <a:t>1</a:t>
            </a:r>
            <a:r>
              <a:rPr lang="en-US"/>
              <a:t>s</a:t>
            </a:r>
            <a:r>
              <a:rPr lang="en-US" baseline="-25000"/>
              <a:t>2</a:t>
            </a:r>
            <a:r>
              <a:rPr lang="en-US"/>
              <a:t>…s</a:t>
            </a:r>
            <a:r>
              <a:rPr lang="en-US" baseline="-25000"/>
              <a:t>n</a:t>
            </a:r>
          </a:p>
          <a:p>
            <a:pPr eaLnBrk="1" hangingPunct="1"/>
            <a:r>
              <a:rPr lang="en-US"/>
              <a:t>Library of strings B = {b</a:t>
            </a:r>
            <a:r>
              <a:rPr lang="en-US" baseline="-25000"/>
              <a:t>1,</a:t>
            </a:r>
            <a:r>
              <a:rPr lang="en-US"/>
              <a:t>…,b</a:t>
            </a:r>
            <a:r>
              <a:rPr lang="en-US" baseline="-25000"/>
              <a:t>m</a:t>
            </a:r>
            <a:r>
              <a:rPr lang="en-US"/>
              <a:t>}</a:t>
            </a:r>
          </a:p>
          <a:p>
            <a:pPr eaLnBrk="1" hangingPunct="1"/>
            <a:r>
              <a:rPr lang="en-US"/>
              <a:t>MisMatch(i,j) = number of mismatched characters with b</a:t>
            </a:r>
            <a:r>
              <a:rPr lang="en-US" baseline="-25000"/>
              <a:t>j</a:t>
            </a:r>
            <a:r>
              <a:rPr lang="en-US"/>
              <a:t> when aligned</a:t>
            </a:r>
          </a:p>
          <a:p>
            <a:pPr eaLnBrk="1" hangingPunct="1"/>
            <a:r>
              <a:rPr lang="en-US"/>
              <a:t>starting at position i of S.</a:t>
            </a:r>
          </a:p>
        </p:txBody>
      </p:sp>
    </p:spTree>
    <p:extLst>
      <p:ext uri="{BB962C8B-B14F-4D97-AF65-F5344CB8AC3E}">
        <p14:creationId xmlns:p14="http://schemas.microsoft.com/office/powerpoint/2010/main" val="7000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for i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Opt[k] = Opt[k-1] + </a:t>
            </a:r>
            <a:r>
              <a:rPr lang="en-US" sz="2000">
                <a:latin typeface="Symbol" pitchFamily="18" charset="2"/>
              </a:rPr>
              <a:t>d</a:t>
            </a:r>
            <a:r>
              <a:rPr lang="en-US" sz="200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	p = i – len(b</a:t>
            </a:r>
            <a:r>
              <a:rPr lang="en-US" sz="2000" baseline="-25000"/>
              <a:t>j</a:t>
            </a:r>
            <a:r>
              <a:rPr lang="en-US" sz="200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/>
              <a:t>		Opt[k] = min(Opt[k],  Opt[p-1] +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 MisMatch(p, j));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98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en-US" dirty="0" smtClean="0"/>
              <a:t>for this week</a:t>
            </a:r>
          </a:p>
          <a:p>
            <a:pPr lvl="1"/>
            <a:r>
              <a:rPr lang="en-US" dirty="0" smtClean="0"/>
              <a:t>6.1-6.8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67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Longest Common Subsequence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smtClean="0"/>
              <a:t>C=c</a:t>
            </a:r>
            <a:r>
              <a:rPr lang="en-US" baseline="-25000" smtClean="0"/>
              <a:t>1</a:t>
            </a:r>
            <a:r>
              <a:rPr lang="en-US" smtClean="0"/>
              <a:t>…c</a:t>
            </a:r>
            <a:r>
              <a:rPr lang="en-US" baseline="-25000" smtClean="0"/>
              <a:t>g</a:t>
            </a:r>
            <a:r>
              <a:rPr lang="en-US" smtClean="0"/>
              <a:t> is a subsequence of A=a</a:t>
            </a:r>
            <a:r>
              <a:rPr lang="en-US" baseline="-25000" smtClean="0"/>
              <a:t>1</a:t>
            </a:r>
            <a:r>
              <a:rPr lang="en-US" smtClean="0"/>
              <a:t>…a</a:t>
            </a:r>
            <a:r>
              <a:rPr lang="en-US" baseline="-25000" smtClean="0"/>
              <a:t>m</a:t>
            </a:r>
            <a:r>
              <a:rPr lang="en-US" smtClean="0"/>
              <a:t> if C can be obtained by removing elements from A (but retaining order)</a:t>
            </a:r>
          </a:p>
          <a:p>
            <a:pPr eaLnBrk="1" hangingPunct="1"/>
            <a:r>
              <a:rPr lang="en-US" smtClean="0"/>
              <a:t>LCS(A, B):  A maximum length sequence that is a subsequence of both A and B</a:t>
            </a:r>
          </a:p>
          <a:p>
            <a:pPr eaLnBrk="1" hangingPunct="1"/>
            <a:endParaRPr 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Letter Gothic" pitchFamily="49" charset="0"/>
              </a:rPr>
              <a:t>tacgacca</a:t>
            </a:r>
          </a:p>
        </p:txBody>
      </p:sp>
    </p:spTree>
    <p:extLst>
      <p:ext uri="{BB962C8B-B14F-4D97-AF65-F5344CB8AC3E}">
        <p14:creationId xmlns:p14="http://schemas.microsoft.com/office/powerpoint/2010/main" val="91536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sz="3600"/>
          </a:p>
          <a:p>
            <a:pPr eaLnBrk="1" hangingPunct="1">
              <a:spcBef>
                <a:spcPct val="50000"/>
              </a:spcBef>
            </a:pPr>
            <a:r>
              <a:rPr 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84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Align sequences with gaps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Charge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baseline="-25000" smtClean="0"/>
              <a:t>x</a:t>
            </a:r>
            <a:r>
              <a:rPr lang="en-US" smtClean="0"/>
              <a:t> if character x is unmatched</a:t>
            </a:r>
          </a:p>
          <a:p>
            <a:pPr eaLnBrk="1" hangingPunct="1"/>
            <a:r>
              <a:rPr lang="en-US" smtClean="0"/>
              <a:t>Charge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baseline="-25000" smtClean="0"/>
              <a:t>xy</a:t>
            </a:r>
            <a:r>
              <a:rPr lang="en-US" smtClean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Note: the problem is often expressed as a minimization problem,  </a:t>
            </a:r>
          </a:p>
          <a:p>
            <a:pPr eaLnBrk="1" hangingPunct="1"/>
            <a:r>
              <a:rPr lang="en-US"/>
              <a:t>with </a:t>
            </a:r>
            <a:r>
              <a:rPr lang="en-US">
                <a:latin typeface="Symbol" pitchFamily="18" charset="2"/>
              </a:rPr>
              <a:t>g</a:t>
            </a:r>
            <a:r>
              <a:rPr lang="en-US" baseline="-25000"/>
              <a:t>xx</a:t>
            </a:r>
            <a:r>
              <a:rPr lang="en-US"/>
              <a:t> = 0 and </a:t>
            </a:r>
            <a:r>
              <a:rPr lang="en-US">
                <a:latin typeface="Symbol" pitchFamily="18" charset="2"/>
              </a:rPr>
              <a:t>d</a:t>
            </a:r>
            <a:r>
              <a:rPr lang="en-US" baseline="-25000"/>
              <a:t>x</a:t>
            </a:r>
            <a:r>
              <a:rPr lang="en-US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9810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= a</a:t>
            </a:r>
            <a:r>
              <a:rPr lang="en-US" baseline="-25000" smtClean="0"/>
              <a:t>1</a:t>
            </a:r>
            <a:r>
              <a:rPr lang="en-US" smtClean="0"/>
              <a:t>a</a:t>
            </a:r>
            <a:r>
              <a:rPr lang="en-US" baseline="-25000" smtClean="0"/>
              <a:t>2</a:t>
            </a:r>
            <a:r>
              <a:rPr lang="en-US" smtClean="0"/>
              <a:t>…a</a:t>
            </a:r>
            <a:r>
              <a:rPr lang="en-US" baseline="-25000" smtClean="0"/>
              <a:t>m</a:t>
            </a:r>
          </a:p>
          <a:p>
            <a:pPr eaLnBrk="1" hangingPunct="1"/>
            <a:r>
              <a:rPr lang="en-US" smtClean="0"/>
              <a:t>B = b</a:t>
            </a:r>
            <a:r>
              <a:rPr lang="en-US" baseline="-25000" smtClean="0"/>
              <a:t>1</a:t>
            </a:r>
            <a:r>
              <a:rPr lang="en-US" smtClean="0"/>
              <a:t>b</a:t>
            </a:r>
            <a:r>
              <a:rPr lang="en-US" baseline="-25000" smtClean="0"/>
              <a:t>2</a:t>
            </a:r>
            <a:r>
              <a:rPr lang="en-US" smtClean="0"/>
              <a:t>…b</a:t>
            </a:r>
            <a:r>
              <a:rPr lang="en-US" baseline="-25000" smtClean="0"/>
              <a:t>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Opt[ j, k] is the length of          LCS(a</a:t>
            </a:r>
            <a:r>
              <a:rPr lang="en-US" baseline="-25000" smtClean="0"/>
              <a:t>1</a:t>
            </a:r>
            <a:r>
              <a:rPr lang="en-US" smtClean="0"/>
              <a:t>a</a:t>
            </a:r>
            <a:r>
              <a:rPr lang="en-US" baseline="-25000" smtClean="0"/>
              <a:t>2</a:t>
            </a:r>
            <a:r>
              <a:rPr lang="en-US" smtClean="0"/>
              <a:t>…a</a:t>
            </a:r>
            <a:r>
              <a:rPr lang="en-US" baseline="-25000" smtClean="0"/>
              <a:t>j</a:t>
            </a:r>
            <a:r>
              <a:rPr lang="en-US" smtClean="0"/>
              <a:t>, b</a:t>
            </a:r>
            <a:r>
              <a:rPr lang="en-US" baseline="-25000" smtClean="0"/>
              <a:t>1</a:t>
            </a:r>
            <a:r>
              <a:rPr lang="en-US" smtClean="0"/>
              <a:t>b</a:t>
            </a:r>
            <a:r>
              <a:rPr lang="en-US" baseline="-25000" smtClean="0"/>
              <a:t>2</a:t>
            </a:r>
            <a:r>
              <a:rPr lang="en-US" smtClean="0"/>
              <a:t>…b</a:t>
            </a:r>
            <a:r>
              <a:rPr lang="en-US" baseline="-25000" smtClean="0"/>
              <a:t>k</a:t>
            </a:r>
            <a:r>
              <a:rPr 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08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If a</a:t>
            </a:r>
            <a:r>
              <a:rPr lang="en-US" baseline="-25000" smtClean="0"/>
              <a:t>j</a:t>
            </a:r>
            <a:r>
              <a:rPr lang="en-US" smtClean="0"/>
              <a:t> = b</a:t>
            </a:r>
            <a:r>
              <a:rPr lang="en-US" baseline="-25000" smtClean="0"/>
              <a:t>k</a:t>
            </a:r>
            <a:r>
              <a:rPr 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If a</a:t>
            </a:r>
            <a:r>
              <a:rPr lang="en-US" baseline="-25000" smtClean="0"/>
              <a:t>j</a:t>
            </a:r>
            <a:r>
              <a:rPr lang="en-US" smtClean="0"/>
              <a:t> != b</a:t>
            </a:r>
            <a:r>
              <a:rPr lang="en-US" baseline="-25000" smtClean="0"/>
              <a:t>k</a:t>
            </a:r>
            <a:r>
              <a:rPr 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30188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Charge </a:t>
            </a:r>
            <a:r>
              <a:rPr lang="en-US" smtClean="0">
                <a:latin typeface="Symbol" pitchFamily="18" charset="2"/>
              </a:rPr>
              <a:t>d</a:t>
            </a:r>
            <a:r>
              <a:rPr lang="en-US" baseline="-25000" smtClean="0"/>
              <a:t>x</a:t>
            </a:r>
            <a:r>
              <a:rPr lang="en-US" smtClean="0"/>
              <a:t> if character x is unmatched</a:t>
            </a:r>
          </a:p>
          <a:p>
            <a:pPr eaLnBrk="1" hangingPunct="1"/>
            <a:r>
              <a:rPr lang="en-US" smtClean="0"/>
              <a:t>Charge </a:t>
            </a:r>
            <a:r>
              <a:rPr lang="en-US" smtClean="0">
                <a:latin typeface="Symbol" pitchFamily="18" charset="2"/>
              </a:rPr>
              <a:t>g</a:t>
            </a:r>
            <a:r>
              <a:rPr lang="en-US" baseline="-25000" smtClean="0"/>
              <a:t>xy</a:t>
            </a:r>
            <a:r>
              <a:rPr lang="en-US" smtClean="0"/>
              <a:t> if character x is matched to character y</a:t>
            </a:r>
          </a:p>
          <a:p>
            <a:pPr eaLnBrk="1" hangingPunct="1"/>
            <a:endParaRPr lang="en-US" smtClean="0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Opt[j,k] = max(</a:t>
            </a:r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sz="2000" baseline="-25000">
                <a:solidFill>
                  <a:srgbClr val="FF0000"/>
                </a:solidFill>
              </a:rPr>
              <a:t>xy</a:t>
            </a:r>
            <a:r>
              <a:rPr lang="en-US" sz="2000">
                <a:solidFill>
                  <a:srgbClr val="FF0000"/>
                </a:solidFill>
              </a:rPr>
              <a:t> + Opt[j-1,k-1], </a:t>
            </a:r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000" baseline="-25000">
                <a:solidFill>
                  <a:srgbClr val="FF0000"/>
                </a:solidFill>
              </a:rPr>
              <a:t>x</a:t>
            </a:r>
            <a:r>
              <a:rPr lang="en-US" sz="2000">
                <a:solidFill>
                  <a:srgbClr val="FF0000"/>
                </a:solidFill>
              </a:rPr>
              <a:t> + Opt[j-1, k], </a:t>
            </a:r>
            <a:r>
              <a:rPr 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000" baseline="-25000">
                <a:solidFill>
                  <a:srgbClr val="FF0000"/>
                </a:solidFill>
              </a:rPr>
              <a:t>y</a:t>
            </a:r>
            <a:r>
              <a:rPr 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/>
              <a:t>Opt[ j, k] = </a:t>
            </a:r>
          </a:p>
          <a:p>
            <a:pPr eaLnBrk="1" hangingPunct="1"/>
            <a:endParaRPr lang="en-US" sz="3200"/>
          </a:p>
          <a:p>
            <a:pPr eaLnBrk="1" hangingPunct="1"/>
            <a:endParaRPr lang="en-US" sz="3200"/>
          </a:p>
          <a:p>
            <a:pPr eaLnBrk="1" hangingPunct="1"/>
            <a:endParaRPr lang="en-US" sz="3200"/>
          </a:p>
          <a:p>
            <a:pPr eaLnBrk="1" hangingPunct="1"/>
            <a:r>
              <a:rPr lang="en-US" sz="3200"/>
              <a:t>Let a</a:t>
            </a:r>
            <a:r>
              <a:rPr lang="en-US" sz="3200" baseline="-25000"/>
              <a:t>j</a:t>
            </a:r>
            <a:r>
              <a:rPr lang="en-US" sz="3200"/>
              <a:t> = x and b</a:t>
            </a:r>
            <a:r>
              <a:rPr lang="en-US" sz="3200" baseline="-25000"/>
              <a:t>k</a:t>
            </a:r>
            <a:r>
              <a:rPr lang="en-US" sz="3200"/>
              <a:t> = y        </a:t>
            </a:r>
          </a:p>
          <a:p>
            <a:pPr eaLnBrk="1" hangingPunct="1"/>
            <a:r>
              <a:rPr lang="en-US" sz="3200"/>
              <a:t>Express as minimization</a:t>
            </a:r>
          </a:p>
        </p:txBody>
      </p:sp>
    </p:spTree>
    <p:extLst>
      <p:ext uri="{BB962C8B-B14F-4D97-AF65-F5344CB8AC3E}">
        <p14:creationId xmlns:p14="http://schemas.microsoft.com/office/powerpoint/2010/main" val="27534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2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Code to compute Opt[j,k]  </a:t>
            </a:r>
          </a:p>
        </p:txBody>
      </p:sp>
      <p:pic>
        <p:nvPicPr>
          <p:cNvPr id="11267" name="Picture 5" descr="m3" hidden="1"/>
          <p:cNvPicPr>
            <a:picLocks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94675" y="5908675"/>
            <a:ext cx="949325" cy="949325"/>
          </a:xfrm>
          <a:noFill/>
        </p:spPr>
      </p:pic>
    </p:spTree>
    <p:extLst>
      <p:ext uri="{BB962C8B-B14F-4D97-AF65-F5344CB8AC3E}">
        <p14:creationId xmlns:p14="http://schemas.microsoft.com/office/powerpoint/2010/main" val="328255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…a</a:t>
            </a:r>
            <a:r>
              <a:rPr 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…b</a:t>
            </a:r>
            <a:r>
              <a:rPr 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633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last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it feasible to compute the LCS of two strings of length 100,000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9740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computation can be done in O(m+n) space if we only need one column of the Opt values or Best Values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algorithm can be run from either end of the strings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04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Divide and conquer algorithm</a:t>
            </a:r>
          </a:p>
          <a:p>
            <a:r>
              <a:rPr lang="en-US" smtClean="0"/>
              <a:t>Recomputing values used to save space</a:t>
            </a:r>
          </a:p>
        </p:txBody>
      </p:sp>
    </p:spTree>
    <p:extLst>
      <p:ext uri="{BB962C8B-B14F-4D97-AF65-F5344CB8AC3E}">
        <p14:creationId xmlns:p14="http://schemas.microsoft.com/office/powerpoint/2010/main" val="24715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For a fixed i, and for each j, compute the LCS that has a</a:t>
            </a:r>
            <a:r>
              <a:rPr lang="en-US" baseline="-25000" smtClean="0"/>
              <a:t>i</a:t>
            </a:r>
            <a:r>
              <a:rPr lang="en-US" smtClean="0"/>
              <a:t> matched with b</a:t>
            </a:r>
            <a:r>
              <a:rPr lang="en-US" baseline="-25000" smtClean="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Constrained LCS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LCS</a:t>
            </a:r>
            <a:r>
              <a:rPr lang="en-US" baseline="-25000" smtClean="0"/>
              <a:t>i,j</a:t>
            </a:r>
            <a:r>
              <a:rPr lang="en-US" smtClean="0"/>
              <a:t>(A,B):  The LCS such that</a:t>
            </a:r>
          </a:p>
          <a:p>
            <a:pPr lvl="1"/>
            <a:r>
              <a:rPr lang="en-US" smtClean="0"/>
              <a:t>a</a:t>
            </a:r>
            <a:r>
              <a:rPr lang="en-US" baseline="-25000" smtClean="0"/>
              <a:t>1</a:t>
            </a:r>
            <a:r>
              <a:rPr lang="en-US" smtClean="0"/>
              <a:t>,…,a</a:t>
            </a:r>
            <a:r>
              <a:rPr lang="en-US" baseline="-25000" smtClean="0"/>
              <a:t>i</a:t>
            </a:r>
            <a:r>
              <a:rPr lang="en-US" smtClean="0"/>
              <a:t> paired with elements of b</a:t>
            </a:r>
            <a:r>
              <a:rPr lang="en-US" baseline="-25000" smtClean="0"/>
              <a:t>1</a:t>
            </a:r>
            <a:r>
              <a:rPr lang="en-US" smtClean="0"/>
              <a:t>,…,b</a:t>
            </a:r>
            <a:r>
              <a:rPr lang="en-US" baseline="-25000" smtClean="0"/>
              <a:t>j</a:t>
            </a:r>
          </a:p>
          <a:p>
            <a:pPr lvl="1"/>
            <a:r>
              <a:rPr lang="en-US" smtClean="0"/>
              <a:t>a</a:t>
            </a:r>
            <a:r>
              <a:rPr lang="en-US" baseline="-25000" smtClean="0"/>
              <a:t>i+1</a:t>
            </a:r>
            <a:r>
              <a:rPr lang="en-US" smtClean="0"/>
              <a:t>,…a</a:t>
            </a:r>
            <a:r>
              <a:rPr lang="en-US" baseline="-25000" smtClean="0"/>
              <a:t>m</a:t>
            </a:r>
            <a:r>
              <a:rPr lang="en-US" smtClean="0"/>
              <a:t> paired with elements of b</a:t>
            </a:r>
            <a:r>
              <a:rPr lang="en-US" baseline="-25000" smtClean="0"/>
              <a:t>j+1</a:t>
            </a:r>
            <a:r>
              <a:rPr lang="en-US" smtClean="0"/>
              <a:t>,…,b</a:t>
            </a:r>
            <a:r>
              <a:rPr lang="en-US" baseline="-25000" smtClean="0"/>
              <a:t>n</a:t>
            </a:r>
          </a:p>
          <a:p>
            <a:pPr lvl="1"/>
            <a:endParaRPr lang="en-US" baseline="-25000" smtClean="0"/>
          </a:p>
          <a:p>
            <a:endParaRPr lang="en-US" baseline="-25000" smtClean="0"/>
          </a:p>
          <a:p>
            <a:r>
              <a:rPr lang="en-US" smtClean="0"/>
              <a:t>LCS</a:t>
            </a:r>
            <a:r>
              <a:rPr lang="en-US" baseline="-25000" smtClean="0"/>
              <a:t>4,3</a:t>
            </a:r>
            <a:r>
              <a:rPr lang="en-US" smtClean="0"/>
              <a:t>(abbacbb, cbbaa)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66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A = </a:t>
            </a:r>
            <a:r>
              <a:rPr lang="en-US" sz="4000" smtClean="0">
                <a:solidFill>
                  <a:srgbClr val="FF0000"/>
                </a:solidFill>
              </a:rPr>
              <a:t>RRSSR</a:t>
            </a:r>
            <a:r>
              <a:rPr lang="en-US" sz="4000" smtClean="0">
                <a:solidFill>
                  <a:srgbClr val="0000FF"/>
                </a:solidFill>
              </a:rPr>
              <a:t>TTRTS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B=RTSRRSTST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/>
              <a:t>Compute LCS</a:t>
            </a:r>
            <a:r>
              <a:rPr lang="en-US" sz="2800" baseline="-25000"/>
              <a:t>5,0</a:t>
            </a:r>
            <a:r>
              <a:rPr lang="en-US" sz="2800"/>
              <a:t>(A,B), LCS</a:t>
            </a:r>
            <a:r>
              <a:rPr lang="en-US" sz="2800" baseline="-25000"/>
              <a:t>5,1</a:t>
            </a:r>
            <a:r>
              <a:rPr lang="en-US" sz="2800"/>
              <a:t>(A,B),…,LCS</a:t>
            </a:r>
            <a:r>
              <a:rPr lang="en-US" sz="2800" baseline="-25000"/>
              <a:t>5,9</a:t>
            </a:r>
            <a:r>
              <a:rPr 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0591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A = </a:t>
            </a:r>
            <a:r>
              <a:rPr lang="en-US" sz="4000" smtClean="0">
                <a:solidFill>
                  <a:srgbClr val="FF0000"/>
                </a:solidFill>
              </a:rPr>
              <a:t>RRSSR</a:t>
            </a:r>
            <a:r>
              <a:rPr lang="en-US" sz="4000" smtClean="0">
                <a:solidFill>
                  <a:srgbClr val="0000FF"/>
                </a:solidFill>
              </a:rPr>
              <a:t>TTRTS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B=RTSRRSTST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/>
              <a:t>Compute LCS</a:t>
            </a:r>
            <a:r>
              <a:rPr lang="en-US" sz="2800" baseline="-25000"/>
              <a:t>5,0</a:t>
            </a:r>
            <a:r>
              <a:rPr lang="en-US" sz="2800"/>
              <a:t>(A,B), LCS</a:t>
            </a:r>
            <a:r>
              <a:rPr lang="en-US" sz="2800" baseline="-25000"/>
              <a:t>5,1</a:t>
            </a:r>
            <a:r>
              <a:rPr lang="en-US" sz="2800"/>
              <a:t>(A,B),…,LCS</a:t>
            </a:r>
            <a:r>
              <a:rPr lang="en-US" sz="2800" baseline="-25000"/>
              <a:t>5,9</a:t>
            </a:r>
            <a:r>
              <a:rPr 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graphicFrame>
        <p:nvGraphicFramePr>
          <p:cNvPr id="229438" name="Group 62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25475" y="2670175"/>
          <a:ext cx="1897063" cy="4023206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1825"/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6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Computing the middle column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40738" cy="4525963"/>
          </a:xfrm>
        </p:spPr>
        <p:txBody>
          <a:bodyPr/>
          <a:lstStyle/>
          <a:p>
            <a:r>
              <a:rPr lang="en-US" sz="2800" smtClean="0"/>
              <a:t>From the left, compute LCS(a</a:t>
            </a:r>
            <a:r>
              <a:rPr lang="en-US" sz="2800" baseline="-25000" smtClean="0"/>
              <a:t>1</a:t>
            </a:r>
            <a:r>
              <a:rPr lang="en-US" sz="2800" smtClean="0"/>
              <a:t>…a</a:t>
            </a:r>
            <a:r>
              <a:rPr lang="en-US" sz="2800" baseline="-25000" smtClean="0"/>
              <a:t>m/2</a:t>
            </a:r>
            <a:r>
              <a:rPr lang="en-US" sz="2800" smtClean="0"/>
              <a:t>,b</a:t>
            </a:r>
            <a:r>
              <a:rPr lang="en-US" sz="2800" baseline="-25000" smtClean="0"/>
              <a:t>1</a:t>
            </a:r>
            <a:r>
              <a:rPr lang="en-US" sz="2800" smtClean="0"/>
              <a:t>…b</a:t>
            </a:r>
            <a:r>
              <a:rPr lang="en-US" sz="2800" baseline="-25000" smtClean="0"/>
              <a:t>j</a:t>
            </a:r>
            <a:r>
              <a:rPr lang="en-US" sz="2800" smtClean="0"/>
              <a:t>)</a:t>
            </a:r>
          </a:p>
          <a:p>
            <a:r>
              <a:rPr lang="en-US" sz="2800" smtClean="0"/>
              <a:t>From the right, compute LCS(a</a:t>
            </a:r>
            <a:r>
              <a:rPr lang="en-US" sz="2800" baseline="-25000" smtClean="0"/>
              <a:t>m/2+1</a:t>
            </a:r>
            <a:r>
              <a:rPr lang="en-US" sz="2800" smtClean="0"/>
              <a:t>…a</a:t>
            </a:r>
            <a:r>
              <a:rPr lang="en-US" sz="2800" baseline="-25000" smtClean="0"/>
              <a:t>m</a:t>
            </a:r>
            <a:r>
              <a:rPr lang="en-US" sz="2800" smtClean="0"/>
              <a:t>,b</a:t>
            </a:r>
            <a:r>
              <a:rPr lang="en-US" sz="2800" baseline="-25000" smtClean="0"/>
              <a:t>j+1</a:t>
            </a:r>
            <a:r>
              <a:rPr lang="en-US" sz="2800" smtClean="0"/>
              <a:t>…b</a:t>
            </a:r>
            <a:r>
              <a:rPr lang="en-US" sz="2800" baseline="-25000" smtClean="0"/>
              <a:t>n</a:t>
            </a:r>
            <a:r>
              <a:rPr lang="en-US" sz="2800" smtClean="0"/>
              <a:t>)</a:t>
            </a:r>
          </a:p>
          <a:p>
            <a:r>
              <a:rPr lang="en-US" sz="2800" smtClean="0"/>
              <a:t>Add values for corresponding j’s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Note – this is space efficient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1138" y="3276600"/>
            <a:ext cx="3567112" cy="1822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Divide and Conquer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= a</a:t>
            </a:r>
            <a:r>
              <a:rPr lang="en-US" baseline="-25000" smtClean="0"/>
              <a:t>1</a:t>
            </a:r>
            <a:r>
              <a:rPr lang="en-US" smtClean="0"/>
              <a:t>,…,a</a:t>
            </a:r>
            <a:r>
              <a:rPr lang="en-US" baseline="-25000" smtClean="0"/>
              <a:t>m</a:t>
            </a:r>
            <a:r>
              <a:rPr lang="en-US" smtClean="0"/>
              <a:t>               B = b</a:t>
            </a:r>
            <a:r>
              <a:rPr lang="en-US" baseline="-25000" smtClean="0"/>
              <a:t>1</a:t>
            </a:r>
            <a:r>
              <a:rPr lang="en-US" smtClean="0"/>
              <a:t>,…,b</a:t>
            </a:r>
            <a:r>
              <a:rPr lang="en-US" baseline="-25000" smtClean="0"/>
              <a:t>n</a:t>
            </a:r>
          </a:p>
          <a:p>
            <a:r>
              <a:rPr lang="en-US" smtClean="0"/>
              <a:t>Find j such that </a:t>
            </a:r>
          </a:p>
          <a:p>
            <a:pPr lvl="1"/>
            <a:r>
              <a:rPr lang="en-US" smtClean="0"/>
              <a:t>LCS(a</a:t>
            </a:r>
            <a:r>
              <a:rPr lang="en-US" baseline="-25000" smtClean="0"/>
              <a:t>1</a:t>
            </a:r>
            <a:r>
              <a:rPr lang="en-US" smtClean="0"/>
              <a:t>…a</a:t>
            </a:r>
            <a:r>
              <a:rPr lang="en-US" baseline="-25000" smtClean="0"/>
              <a:t>m/2</a:t>
            </a:r>
            <a:r>
              <a:rPr lang="en-US" smtClean="0"/>
              <a:t>, b</a:t>
            </a:r>
            <a:r>
              <a:rPr lang="en-US" baseline="-25000" smtClean="0"/>
              <a:t>1</a:t>
            </a:r>
            <a:r>
              <a:rPr lang="en-US" smtClean="0"/>
              <a:t>…b</a:t>
            </a:r>
            <a:r>
              <a:rPr lang="en-US" baseline="-25000" smtClean="0"/>
              <a:t>j</a:t>
            </a:r>
            <a:r>
              <a:rPr lang="en-US" smtClean="0"/>
              <a:t>) and</a:t>
            </a:r>
          </a:p>
          <a:p>
            <a:pPr lvl="1"/>
            <a:r>
              <a:rPr lang="en-US" smtClean="0"/>
              <a:t>LCS(a</a:t>
            </a:r>
            <a:r>
              <a:rPr lang="en-US" baseline="-25000" smtClean="0"/>
              <a:t>m/2+1</a:t>
            </a:r>
            <a:r>
              <a:rPr lang="en-US" smtClean="0"/>
              <a:t>…a</a:t>
            </a:r>
            <a:r>
              <a:rPr lang="en-US" baseline="-25000" smtClean="0"/>
              <a:t>m</a:t>
            </a:r>
            <a:r>
              <a:rPr lang="en-US" smtClean="0"/>
              <a:t>,b</a:t>
            </a:r>
            <a:r>
              <a:rPr lang="en-US" baseline="-25000" smtClean="0"/>
              <a:t>j+1</a:t>
            </a:r>
            <a:r>
              <a:rPr lang="en-US" smtClean="0"/>
              <a:t>…b</a:t>
            </a:r>
            <a:r>
              <a:rPr lang="en-US" baseline="-25000" smtClean="0"/>
              <a:t>n</a:t>
            </a:r>
            <a:r>
              <a:rPr lang="en-US" smtClean="0"/>
              <a:t>) yield optimal solution</a:t>
            </a:r>
          </a:p>
          <a:p>
            <a:pPr lvl="1"/>
            <a:endParaRPr lang="en-US" smtClean="0"/>
          </a:p>
          <a:p>
            <a:r>
              <a:rPr lang="en-US" smtClean="0"/>
              <a:t>Recurse</a:t>
            </a:r>
          </a:p>
        </p:txBody>
      </p:sp>
    </p:spTree>
    <p:extLst>
      <p:ext uri="{BB962C8B-B14F-4D97-AF65-F5344CB8AC3E}">
        <p14:creationId xmlns:p14="http://schemas.microsoft.com/office/powerpoint/2010/main" val="38081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smtClean="0"/>
              <a:t>T(m,n) = T(m/2, j) + T(m/2, n-j) + cnm</a:t>
            </a:r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Interval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Prove by induction that </a:t>
            </a:r>
            <a:br>
              <a:rPr lang="en-US" sz="4000" smtClean="0"/>
            </a:br>
            <a:r>
              <a:rPr lang="en-US" sz="4000" smtClean="0"/>
              <a:t>T(m,n) &lt;= 2cmn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4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Memory Efficient LCS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We can afford O(nm) time, but we can’t afford O(nm) space</a:t>
            </a:r>
          </a:p>
          <a:p>
            <a:pPr>
              <a:lnSpc>
                <a:spcPct val="90000"/>
              </a:lnSpc>
            </a:pPr>
            <a:r>
              <a:rPr lang="en-US" smtClean="0"/>
              <a:t>If we only want to compute the length of the LCS, we can easily reduce space to O(n+m)</a:t>
            </a:r>
          </a:p>
          <a:p>
            <a:pPr>
              <a:lnSpc>
                <a:spcPct val="90000"/>
              </a:lnSpc>
            </a:pPr>
            <a:r>
              <a:rPr lang="en-US" smtClean="0"/>
              <a:t>Avoid storing the value by recomputing values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Divide and conquer used to reduce problem sizes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39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Shortest Paths with Dynamic Programming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6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O(mlog n) time, positive cost edges</a:t>
            </a:r>
          </a:p>
          <a:p>
            <a:pPr>
              <a:lnSpc>
                <a:spcPct val="90000"/>
              </a:lnSpc>
            </a:pPr>
            <a:r>
              <a:rPr lang="en-US" smtClean="0"/>
              <a:t>General case – handling negative edges</a:t>
            </a:r>
          </a:p>
          <a:p>
            <a:pPr>
              <a:lnSpc>
                <a:spcPct val="90000"/>
              </a:lnSpc>
            </a:pPr>
            <a:r>
              <a:rPr lang="en-US" smtClean="0"/>
              <a:t>If there exists a negative cost cycle, the shortest path is not defined</a:t>
            </a:r>
          </a:p>
          <a:p>
            <a:pPr>
              <a:lnSpc>
                <a:spcPct val="90000"/>
              </a:lnSpc>
            </a:pPr>
            <a:r>
              <a:rPr lang="en-US" smtClean="0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O(mn) time for graphs with negative cost edges</a:t>
            </a:r>
          </a:p>
        </p:txBody>
      </p:sp>
    </p:spTree>
    <p:extLst>
      <p:ext uri="{BB962C8B-B14F-4D97-AF65-F5344CB8AC3E}">
        <p14:creationId xmlns:p14="http://schemas.microsoft.com/office/powerpoint/2010/main" val="8890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Lemma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If a graph has no negative cost cycles, then the </a:t>
            </a:r>
            <a:r>
              <a:rPr lang="en-US" smtClean="0">
                <a:solidFill>
                  <a:srgbClr val="FF0000"/>
                </a:solidFill>
              </a:rPr>
              <a:t>shortest</a:t>
            </a:r>
            <a:r>
              <a:rPr lang="en-US" smtClean="0"/>
              <a:t> paths are </a:t>
            </a:r>
            <a:r>
              <a:rPr lang="en-US" smtClean="0">
                <a:solidFill>
                  <a:srgbClr val="FF0000"/>
                </a:solidFill>
              </a:rPr>
              <a:t>simple</a:t>
            </a:r>
            <a:r>
              <a:rPr lang="en-US" smtClean="0"/>
              <a:t> paths</a:t>
            </a:r>
          </a:p>
          <a:p>
            <a:endParaRPr lang="en-US" smtClean="0"/>
          </a:p>
          <a:p>
            <a:r>
              <a:rPr lang="en-US" smtClean="0"/>
              <a:t>Shortest paths have at most n-1 edges</a:t>
            </a:r>
          </a:p>
        </p:txBody>
      </p:sp>
    </p:spTree>
    <p:extLst>
      <p:ext uri="{BB962C8B-B14F-4D97-AF65-F5344CB8AC3E}">
        <p14:creationId xmlns:p14="http://schemas.microsoft.com/office/powerpoint/2010/main" val="18482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Shortest paths with a fixed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Find the shortest path from v to w with exactly k edges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20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Opt</a:t>
            </a:r>
            <a:r>
              <a:rPr lang="en-US" baseline="-25000" smtClean="0"/>
              <a:t>k</a:t>
            </a:r>
            <a:r>
              <a:rPr lang="en-US" smtClean="0"/>
              <a:t>(w) = min</a:t>
            </a:r>
            <a:r>
              <a:rPr lang="en-US" baseline="-25000" smtClean="0"/>
              <a:t>x</a:t>
            </a:r>
            <a:r>
              <a:rPr lang="en-US" smtClean="0"/>
              <a:t> [Opt</a:t>
            </a:r>
            <a:r>
              <a:rPr lang="en-US" baseline="-25000" smtClean="0"/>
              <a:t>k-1</a:t>
            </a:r>
            <a:r>
              <a:rPr lang="en-US" smtClean="0"/>
              <a:t>(x) + c</a:t>
            </a:r>
            <a:r>
              <a:rPr lang="en-US" baseline="-25000" smtClean="0"/>
              <a:t>xw</a:t>
            </a:r>
            <a:r>
              <a:rPr lang="en-US" smtClean="0"/>
              <a:t>]</a:t>
            </a:r>
          </a:p>
          <a:p>
            <a:r>
              <a:rPr lang="en-US" smtClean="0"/>
              <a:t>Opt</a:t>
            </a:r>
            <a:r>
              <a:rPr lang="en-US" baseline="-25000" smtClean="0"/>
              <a:t>0</a:t>
            </a:r>
            <a:r>
              <a:rPr lang="en-US" smtClean="0"/>
              <a:t>(w) = 0 if v=w and infinity otherwise 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65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foreach w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M[0, w] = infinity;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M[0, v] = 0;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i = 1 to n-1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foreach w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M[i, w] = min</a:t>
            </a:r>
            <a:r>
              <a:rPr lang="en-US" baseline="-25000"/>
              <a:t>x</a:t>
            </a:r>
            <a:r>
              <a:rPr lang="en-US"/>
              <a:t>(M[i-1,x] + cost[x,w]);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foreach w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M[0, w] = infinity;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M[0, v] = 0;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i = 1 to n-1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foreach w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M[i, w] = min(M[i-1, w], min</a:t>
            </a:r>
            <a:r>
              <a:rPr lang="en-US" baseline="-25000"/>
              <a:t>x</a:t>
            </a:r>
            <a:r>
              <a:rPr lang="en-US"/>
              <a:t>(M[i-1,x] + cost[x,w]))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foreach w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M[w] = infinity;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M[v] = 0;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for i = 1 to n-1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foreach w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	M[w] = min(M[w], min</a:t>
            </a:r>
            <a:r>
              <a:rPr lang="en-US" baseline="-25000"/>
              <a:t>x</a:t>
            </a:r>
            <a:r>
              <a:rPr lang="en-US"/>
              <a:t>(M[x] + cost[x,w]))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Optimal linear interpolation   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3505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336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3276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294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76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1676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95800" y="3200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610600" y="137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3124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114800" y="5105400"/>
            <a:ext cx="45926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/>
              <a:t>Error = </a:t>
            </a:r>
            <a:r>
              <a:rPr lang="en-US" sz="5400">
                <a:latin typeface="Symbol" pitchFamily="18" charset="2"/>
              </a:rPr>
              <a:t>S</a:t>
            </a:r>
            <a:r>
              <a:rPr lang="en-US" sz="3600"/>
              <a:t>(y</a:t>
            </a:r>
            <a:r>
              <a:rPr lang="en-US" sz="3600" baseline="-25000"/>
              <a:t>i</a:t>
            </a:r>
            <a:r>
              <a:rPr lang="en-US" sz="3600"/>
              <a:t> –ax</a:t>
            </a:r>
            <a:r>
              <a:rPr lang="en-US" sz="3600" baseline="-25000"/>
              <a:t>i</a:t>
            </a:r>
            <a:r>
              <a:rPr lang="en-US" sz="3600"/>
              <a:t> – b)</a:t>
            </a:r>
            <a:r>
              <a:rPr lang="en-US" sz="3600" baseline="30000"/>
              <a:t>2</a:t>
            </a:r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28600" y="1371600"/>
            <a:ext cx="8763000" cy="426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4000" smtClean="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Key lemma – at the end of iteration i, for all w,  M[w] &lt;= M[i, w];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Reconstructing the path:</a:t>
            </a:r>
          </a:p>
          <a:p>
            <a:pPr lvl="1"/>
            <a:r>
              <a:rPr lang="en-US" smtClean="0"/>
              <a:t>Set P[w] = x, whenever M[w] is updated from vertex x</a:t>
            </a:r>
          </a:p>
        </p:txBody>
      </p:sp>
    </p:spTree>
    <p:extLst>
      <p:ext uri="{BB962C8B-B14F-4D97-AF65-F5344CB8AC3E}">
        <p14:creationId xmlns:p14="http://schemas.microsoft.com/office/powerpoint/2010/main" val="33744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9863" y="274638"/>
            <a:ext cx="8651875" cy="1143000"/>
          </a:xfrm>
        </p:spPr>
        <p:txBody>
          <a:bodyPr/>
          <a:lstStyle/>
          <a:p>
            <a:r>
              <a:rPr lang="en-US" sz="4000" smtClean="0"/>
              <a:t>If the pointer graph has a cycle, then the graph has a negative cost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smtClean="0"/>
              <a:t>If P[w] = x then M[w] &gt;= M[x] + cost(x,w)</a:t>
            </a:r>
          </a:p>
          <a:p>
            <a:pPr lvl="1"/>
            <a:r>
              <a:rPr lang="en-US" sz="2400" smtClean="0"/>
              <a:t>Equal when w is updated</a:t>
            </a:r>
          </a:p>
          <a:p>
            <a:pPr lvl="1"/>
            <a:r>
              <a:rPr lang="en-US" sz="2400" smtClean="0"/>
              <a:t>M[x] could be reduced after update</a:t>
            </a:r>
          </a:p>
          <a:p>
            <a:r>
              <a:rPr lang="en-US" sz="2800" smtClean="0"/>
              <a:t>Let v</a:t>
            </a:r>
            <a:r>
              <a:rPr lang="en-US" sz="2800" baseline="-25000" smtClean="0"/>
              <a:t>1</a:t>
            </a:r>
            <a:r>
              <a:rPr lang="en-US" sz="2800" smtClean="0"/>
              <a:t>, v</a:t>
            </a:r>
            <a:r>
              <a:rPr lang="en-US" sz="2800" baseline="-25000" smtClean="0"/>
              <a:t>2</a:t>
            </a:r>
            <a:r>
              <a:rPr lang="en-US" sz="2800" smtClean="0"/>
              <a:t>,…v</a:t>
            </a:r>
            <a:r>
              <a:rPr lang="en-US" sz="2800" baseline="-25000" smtClean="0"/>
              <a:t>k</a:t>
            </a:r>
            <a:r>
              <a:rPr lang="en-US" sz="2800" smtClean="0"/>
              <a:t> be a cycle in the pointer graph with (v</a:t>
            </a:r>
            <a:r>
              <a:rPr lang="en-US" sz="2800" baseline="-25000" smtClean="0"/>
              <a:t>k</a:t>
            </a:r>
            <a:r>
              <a:rPr lang="en-US" sz="2800" smtClean="0"/>
              <a:t>,v</a:t>
            </a:r>
            <a:r>
              <a:rPr lang="en-US" sz="2800" baseline="-25000" smtClean="0"/>
              <a:t>1</a:t>
            </a:r>
            <a:r>
              <a:rPr lang="en-US" sz="2800" smtClean="0"/>
              <a:t>) the last edge added</a:t>
            </a:r>
          </a:p>
          <a:p>
            <a:pPr lvl="1"/>
            <a:r>
              <a:rPr lang="en-US" sz="2400" smtClean="0"/>
              <a:t>Just before the update</a:t>
            </a:r>
          </a:p>
          <a:p>
            <a:pPr lvl="2"/>
            <a:r>
              <a:rPr lang="en-US" sz="2000" smtClean="0"/>
              <a:t>M[v</a:t>
            </a:r>
            <a:r>
              <a:rPr lang="en-US" sz="2000" baseline="-25000" smtClean="0"/>
              <a:t>j</a:t>
            </a:r>
            <a:r>
              <a:rPr lang="en-US" sz="2000" smtClean="0"/>
              <a:t>] &gt;= M[v</a:t>
            </a:r>
            <a:r>
              <a:rPr lang="en-US" sz="2000" baseline="-25000" smtClean="0"/>
              <a:t>j+1</a:t>
            </a:r>
            <a:r>
              <a:rPr lang="en-US" sz="2000" smtClean="0"/>
              <a:t>] + cost(v</a:t>
            </a:r>
            <a:r>
              <a:rPr lang="en-US" sz="2000" baseline="-25000" smtClean="0"/>
              <a:t>j+1</a:t>
            </a:r>
            <a:r>
              <a:rPr lang="en-US" sz="2000" smtClean="0"/>
              <a:t>, v</a:t>
            </a:r>
            <a:r>
              <a:rPr lang="en-US" sz="2000" baseline="-25000" smtClean="0"/>
              <a:t>j</a:t>
            </a:r>
            <a:r>
              <a:rPr lang="en-US" sz="2000" smtClean="0"/>
              <a:t>) for j &lt; k</a:t>
            </a:r>
          </a:p>
          <a:p>
            <a:pPr lvl="2"/>
            <a:r>
              <a:rPr lang="en-US" sz="2000" smtClean="0"/>
              <a:t>M[v</a:t>
            </a:r>
            <a:r>
              <a:rPr lang="en-US" sz="2000" baseline="-25000" smtClean="0"/>
              <a:t>k</a:t>
            </a:r>
            <a:r>
              <a:rPr lang="en-US" sz="2000" smtClean="0"/>
              <a:t>] &gt; M[v</a:t>
            </a:r>
            <a:r>
              <a:rPr lang="en-US" sz="2000" baseline="-25000" smtClean="0"/>
              <a:t>1</a:t>
            </a:r>
            <a:r>
              <a:rPr lang="en-US" sz="2000" smtClean="0"/>
              <a:t>] + cost(v</a:t>
            </a:r>
            <a:r>
              <a:rPr lang="en-US" sz="2000" baseline="-25000" smtClean="0"/>
              <a:t>1</a:t>
            </a:r>
            <a:r>
              <a:rPr lang="en-US" sz="2000" smtClean="0"/>
              <a:t>, v</a:t>
            </a:r>
            <a:r>
              <a:rPr lang="en-US" sz="2000" baseline="-25000" smtClean="0"/>
              <a:t>k</a:t>
            </a:r>
            <a:r>
              <a:rPr lang="en-US" sz="2000" smtClean="0"/>
              <a:t>)</a:t>
            </a:r>
          </a:p>
          <a:p>
            <a:pPr lvl="1"/>
            <a:r>
              <a:rPr lang="en-US" sz="2400" smtClean="0"/>
              <a:t>Adding everything up</a:t>
            </a:r>
          </a:p>
          <a:p>
            <a:pPr lvl="2"/>
            <a:r>
              <a:rPr lang="en-US" sz="2000" smtClean="0"/>
              <a:t>0 &gt; cost(v</a:t>
            </a:r>
            <a:r>
              <a:rPr lang="en-US" sz="2000" baseline="-25000" smtClean="0"/>
              <a:t>1</a:t>
            </a:r>
            <a:r>
              <a:rPr lang="en-US" sz="2000" smtClean="0"/>
              <a:t>,v</a:t>
            </a:r>
            <a:r>
              <a:rPr lang="en-US" sz="2000" baseline="-25000" smtClean="0"/>
              <a:t>2</a:t>
            </a:r>
            <a:r>
              <a:rPr lang="en-US" sz="2000" smtClean="0"/>
              <a:t>) + cost(v</a:t>
            </a:r>
            <a:r>
              <a:rPr lang="en-US" sz="2000" baseline="-25000" smtClean="0"/>
              <a:t>2</a:t>
            </a:r>
            <a:r>
              <a:rPr lang="en-US" sz="2000" smtClean="0"/>
              <a:t>,v</a:t>
            </a:r>
            <a:r>
              <a:rPr lang="en-US" sz="2000" baseline="-25000" smtClean="0"/>
              <a:t>3</a:t>
            </a:r>
            <a:r>
              <a:rPr lang="en-US" sz="2000" smtClean="0"/>
              <a:t>) + … + cost(v</a:t>
            </a:r>
            <a:r>
              <a:rPr lang="en-US" sz="2000" baseline="-25000" smtClean="0"/>
              <a:t>k</a:t>
            </a:r>
            <a:r>
              <a:rPr lang="en-US" sz="2000" smtClean="0"/>
              <a:t>, v</a:t>
            </a:r>
            <a:r>
              <a:rPr lang="en-US" sz="2000" baseline="-25000" smtClean="0"/>
              <a:t>1</a:t>
            </a:r>
            <a:r>
              <a:rPr lang="en-US" sz="2000" smtClean="0"/>
              <a:t>)</a:t>
            </a:r>
          </a:p>
          <a:p>
            <a:pPr>
              <a:buFontTx/>
              <a:buNone/>
            </a:pPr>
            <a:endParaRPr lang="en-US" sz="2800" baseline="-25000" smtClean="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702550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6350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6350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3775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3775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8750" y="540226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9975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78750" y="4414838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46938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v</a:t>
            </a:r>
            <a:r>
              <a:rPr 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89975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v</a:t>
            </a:r>
            <a:r>
              <a:rPr 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46938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v</a:t>
            </a:r>
            <a:r>
              <a:rPr 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89975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/>
              <a:t>v</a:t>
            </a:r>
            <a:r>
              <a:rPr lang="en-US" sz="2000" b="1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746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If the pointer graph has a cycle, then the graph has a negative cycle</a:t>
            </a:r>
          </a:p>
          <a:p>
            <a:r>
              <a:rPr lang="en-US" smtClean="0"/>
              <a:t>Therefore:  if the graph has no negative cycles, then the pointer graph has no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32642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sz="2800" smtClean="0"/>
              <a:t>What if you want to find negative cost cycles?</a:t>
            </a:r>
          </a:p>
          <a:p>
            <a:pPr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7132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Subset Sum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w</a:t>
            </a:r>
            <a:r>
              <a:rPr lang="en-US" baseline="-25000" smtClean="0"/>
              <a:t>1</a:t>
            </a:r>
            <a:r>
              <a:rPr lang="en-US" smtClean="0"/>
              <a:t>,…,w</a:t>
            </a:r>
            <a:r>
              <a:rPr lang="en-US" baseline="-25000" smtClean="0"/>
              <a:t>n</a:t>
            </a:r>
            <a:r>
              <a:rPr lang="en-US" smtClean="0"/>
              <a:t> = {6, 8, 9, 11, 13, 16, 18, 24}</a:t>
            </a:r>
          </a:p>
          <a:p>
            <a:pPr eaLnBrk="1" hangingPunct="1"/>
            <a:r>
              <a:rPr lang="en-US" smtClean="0"/>
              <a:t>Find a subset that has as large a sum as possible, without exceeding 50</a:t>
            </a:r>
          </a:p>
        </p:txBody>
      </p:sp>
    </p:spTree>
    <p:extLst>
      <p:ext uri="{BB962C8B-B14F-4D97-AF65-F5344CB8AC3E}">
        <p14:creationId xmlns:p14="http://schemas.microsoft.com/office/powerpoint/2010/main" val="11994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electoral votes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Programming Examples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  <a:p>
            <a:pPr lvl="1" eaLnBrk="1" hangingPunct="1"/>
            <a:r>
              <a:rPr lang="en-US" smtClean="0"/>
              <a:t>Optimal Billboard Placement</a:t>
            </a:r>
          </a:p>
          <a:p>
            <a:pPr lvl="2" eaLnBrk="1" hangingPunct="1"/>
            <a:r>
              <a:rPr lang="en-US" smtClean="0"/>
              <a:t>Text, Solved Exercise, Pg 307</a:t>
            </a:r>
          </a:p>
          <a:p>
            <a:pPr lvl="1" eaLnBrk="1" hangingPunct="1"/>
            <a:r>
              <a:rPr lang="en-US" smtClean="0"/>
              <a:t>Linebreaking with hyphenation</a:t>
            </a:r>
          </a:p>
          <a:p>
            <a:pPr lvl="2" eaLnBrk="1" hangingPunct="1"/>
            <a:r>
              <a:rPr lang="en-US" smtClean="0"/>
              <a:t>Compare with HW problem 6, Pg 317</a:t>
            </a:r>
          </a:p>
          <a:p>
            <a:pPr lvl="1" eaLnBrk="1" hangingPunct="1"/>
            <a:r>
              <a:rPr lang="en-US" smtClean="0"/>
              <a:t>String approximation</a:t>
            </a:r>
          </a:p>
          <a:p>
            <a:pPr lvl="2" eaLnBrk="1" hangingPunct="1"/>
            <a:r>
              <a:rPr lang="en-US" smtClean="0"/>
              <a:t>Text, Solved Exercise, Page 309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92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Billboard Placement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Maximize income in placing billboards</a:t>
            </a:r>
          </a:p>
          <a:p>
            <a:pPr lvl="1" eaLnBrk="1" hangingPunct="1"/>
            <a:r>
              <a:rPr lang="en-US" smtClean="0"/>
              <a:t>b</a:t>
            </a:r>
            <a:r>
              <a:rPr lang="en-US" baseline="-25000" smtClean="0"/>
              <a:t>i</a:t>
            </a:r>
            <a:r>
              <a:rPr lang="en-US" smtClean="0"/>
              <a:t> = (p</a:t>
            </a:r>
            <a:r>
              <a:rPr lang="en-US" baseline="-25000" smtClean="0"/>
              <a:t>i</a:t>
            </a:r>
            <a:r>
              <a:rPr lang="en-US" smtClean="0"/>
              <a:t>, v</a:t>
            </a:r>
            <a:r>
              <a:rPr lang="en-US" baseline="-25000" smtClean="0"/>
              <a:t>i</a:t>
            </a:r>
            <a:r>
              <a:rPr lang="en-US" smtClean="0"/>
              <a:t>),  v</a:t>
            </a:r>
            <a:r>
              <a:rPr lang="en-US" baseline="-25000" smtClean="0"/>
              <a:t>i</a:t>
            </a:r>
            <a:r>
              <a:rPr lang="en-US" smtClean="0"/>
              <a:t>: value of placing billboard at  position p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Constraint:</a:t>
            </a:r>
          </a:p>
          <a:p>
            <a:pPr lvl="1" eaLnBrk="1" hangingPunct="1"/>
            <a:r>
              <a:rPr lang="en-US" smtClean="0"/>
              <a:t>At most one billboard every five miles</a:t>
            </a:r>
          </a:p>
          <a:p>
            <a:pPr eaLnBrk="1" hangingPunct="1"/>
            <a:r>
              <a:rPr lang="en-US" smtClean="0"/>
              <a:t>Example</a:t>
            </a:r>
          </a:p>
          <a:p>
            <a:pPr lvl="1" eaLnBrk="1" hangingPunct="1"/>
            <a:r>
              <a:rPr lang="en-US" smtClean="0"/>
              <a:t>{(6,5), (8,6), (12, 5), (14, 1)}</a:t>
            </a:r>
          </a:p>
        </p:txBody>
      </p:sp>
    </p:spTree>
    <p:extLst>
      <p:ext uri="{BB962C8B-B14F-4D97-AF65-F5344CB8AC3E}">
        <p14:creationId xmlns:p14="http://schemas.microsoft.com/office/powerpoint/2010/main" val="18394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11997</TotalTime>
  <Words>1558</Words>
  <Application>Microsoft Office PowerPoint</Application>
  <PresentationFormat>On-screen Show (4:3)</PresentationFormat>
  <Paragraphs>326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1_Default Design</vt:lpstr>
      <vt:lpstr>CSEP 521 Applied Algorithms</vt:lpstr>
      <vt:lpstr>Announcements</vt:lpstr>
      <vt:lpstr>Review from last week</vt:lpstr>
      <vt:lpstr>Weighted Interval Scheduling</vt:lpstr>
      <vt:lpstr>Optimal linear interpolation   </vt:lpstr>
      <vt:lpstr>Subset Sum Problem</vt:lpstr>
      <vt:lpstr>Counting electoral votes</vt:lpstr>
      <vt:lpstr>Dynamic Programming Examples</vt:lpstr>
      <vt:lpstr>Billboard Placement</vt:lpstr>
      <vt:lpstr>Design a Dynamic Programming  Algorithm for Billboard Placement</vt:lpstr>
      <vt:lpstr>Opt[k] = fun(Opt[0],…,Opt[k-1])</vt:lpstr>
      <vt:lpstr>Solution</vt:lpstr>
      <vt:lpstr>Optimal line breaking and hyphen-ation</vt:lpstr>
      <vt:lpstr>Penalty Function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  <vt:lpstr>Longest Common Subsequence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  <vt:lpstr>Give the Optimization Recurrence for the String Alignment Problem</vt:lpstr>
      <vt:lpstr>Dynamic Programming Computation</vt:lpstr>
      <vt:lpstr>Code to compute Opt[j,k]  </vt:lpstr>
      <vt:lpstr>Storing the path information</vt:lpstr>
      <vt:lpstr>How good is this algorithm?</vt:lpstr>
      <vt:lpstr>Observations about the Algorithm</vt:lpstr>
      <vt:lpstr>Computing LCS in O(nm) time and O(n+m) space</vt:lpstr>
      <vt:lpstr>Divide and Conquer Algorithm</vt:lpstr>
      <vt:lpstr>Constrained LCS</vt:lpstr>
      <vt:lpstr>A = RRSSRTTRTS B=RTSRRSTST</vt:lpstr>
      <vt:lpstr>A = RRSSRTTRTS B=RTSRRSTST</vt:lpstr>
      <vt:lpstr>Computing the middle column</vt:lpstr>
      <vt:lpstr>Divide and Conquer</vt:lpstr>
      <vt:lpstr>Algorithm Analysis</vt:lpstr>
      <vt:lpstr>Prove by induction that  T(m,n) &lt;= 2cmn</vt:lpstr>
      <vt:lpstr>Memory Efficient LCS Summary</vt:lpstr>
      <vt:lpstr>Shortest Paths with Dynamic Programming</vt:lpstr>
      <vt:lpstr>Shortest Path Problem</vt:lpstr>
      <vt:lpstr>Lemma</vt:lpstr>
      <vt:lpstr>Shortest paths with a fixed number of edges</vt:lpstr>
      <vt:lpstr>Express as a recurrence</vt:lpstr>
      <vt:lpstr>Algorithm, Version 1</vt:lpstr>
      <vt:lpstr>Algorithm, Version 2</vt:lpstr>
      <vt:lpstr>Algorithm, Version 3</vt:lpstr>
      <vt:lpstr>Correctness Proof for Algorithm 3</vt:lpstr>
      <vt:lpstr>If the pointer graph has a cycle, then the graph has a negative cost cycle</vt:lpstr>
      <vt:lpstr>Negative Cycles</vt:lpstr>
      <vt:lpstr>Finding negative cost cycles</vt:lpstr>
      <vt:lpstr>Foreign Exchange Arbitrage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77</cp:revision>
  <dcterms:created xsi:type="dcterms:W3CDTF">1601-01-01T00:00:00Z</dcterms:created>
  <dcterms:modified xsi:type="dcterms:W3CDTF">2013-02-19T16:30:23Z</dcterms:modified>
</cp:coreProperties>
</file>