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7"/>
  </p:notesMasterIdLst>
  <p:sldIdLst>
    <p:sldId id="256" r:id="rId2"/>
    <p:sldId id="257" r:id="rId3"/>
    <p:sldId id="259" r:id="rId4"/>
    <p:sldId id="267" r:id="rId5"/>
    <p:sldId id="260" r:id="rId6"/>
    <p:sldId id="258" r:id="rId7"/>
    <p:sldId id="279" r:id="rId8"/>
    <p:sldId id="261" r:id="rId9"/>
    <p:sldId id="262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83" r:id="rId19"/>
    <p:sldId id="284" r:id="rId20"/>
    <p:sldId id="285" r:id="rId21"/>
    <p:sldId id="264" r:id="rId22"/>
    <p:sldId id="280" r:id="rId23"/>
    <p:sldId id="281" r:id="rId24"/>
    <p:sldId id="282" r:id="rId25"/>
    <p:sldId id="26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89988" autoAdjust="0"/>
  </p:normalViewPr>
  <p:slideViewPr>
    <p:cSldViewPr snapToGrid="0">
      <p:cViewPr>
        <p:scale>
          <a:sx n="79" d="100"/>
          <a:sy n="79" d="100"/>
        </p:scale>
        <p:origin x="-96" y="-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C864E-A717-4B29-8E69-2C1DC7078013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786E4-9F01-47AF-B330-BB7F9B7F5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07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786E4-9F01-47AF-B330-BB7F9B7F50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78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Integration</a:t>
            </a:r>
            <a:r>
              <a:rPr lang="en-US" baseline="0" dirty="0" smtClean="0"/>
              <a:t> with Services – </a:t>
            </a:r>
            <a:r>
              <a:rPr lang="en-US" baseline="0" dirty="0" err="1" smtClean="0"/>
              <a:t>facebook</a:t>
            </a:r>
            <a:r>
              <a:rPr lang="en-US" baseline="0" dirty="0" smtClean="0"/>
              <a:t>, coupon apps, grocery finder, social contact preferences, yelp reviews, out of scope?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786E4-9F01-47AF-B330-BB7F9B7F50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39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786E4-9F01-47AF-B330-BB7F9B7F501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47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786E4-9F01-47AF-B330-BB7F9B7F501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60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786E4-9F01-47AF-B330-BB7F9B7F501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56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Email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err="1"/>
              <a:t>skydrive</a:t>
            </a:r>
            <a:r>
              <a:rPr lang="en-US" dirty="0"/>
              <a:t>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err="1"/>
              <a:t>github</a:t>
            </a:r>
            <a:r>
              <a:rPr lang="en-US" dirty="0"/>
              <a:t>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err="1"/>
              <a:t>google</a:t>
            </a:r>
            <a:r>
              <a:rPr lang="en-US" dirty="0"/>
              <a:t> drive, etc.</a:t>
            </a:r>
          </a:p>
          <a:p>
            <a:r>
              <a:rPr lang="en-US" dirty="0"/>
              <a:t>Email</a:t>
            </a:r>
            <a:r>
              <a:rPr lang="en-US"/>
              <a:t>, skype, communicator, conference room sync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786E4-9F01-47AF-B330-BB7F9B7F501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97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1135744"/>
            <a:ext cx="1622755" cy="799981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1" y="362396"/>
            <a:ext cx="9144000" cy="16764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2089595"/>
            <a:ext cx="9144000" cy="8863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8C5D-1039-4B3E-946D-2EB966D1A7DB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3584-8213-45F5-B148-80396EC60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8C5D-1039-4B3E-946D-2EB966D1A7DB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3584-8213-45F5-B148-80396EC60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 rot="5400000">
            <a:off x="9585642" y="233796"/>
            <a:ext cx="1063300" cy="524183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5" name="bottom graphic"/>
          <p:cNvGrpSpPr/>
          <p:nvPr/>
        </p:nvGrpSpPr>
        <p:grpSpPr>
          <a:xfrm>
            <a:off x="1" y="5395518"/>
            <a:ext cx="12192000" cy="1462483"/>
            <a:chOff x="0" y="4046638"/>
            <a:chExt cx="9144000" cy="1096862"/>
          </a:xfrm>
        </p:grpSpPr>
        <p:sp>
          <p:nvSpPr>
            <p:cNvPr id="16" name="Freeform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3600" y="1150515"/>
            <a:ext cx="1828800" cy="502168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1150515"/>
            <a:ext cx="8229600" cy="502168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8C5D-1039-4B3E-946D-2EB966D1A7DB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3584-8213-45F5-B148-80396EC60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8C5D-1039-4B3E-946D-2EB966D1A7DB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3584-8213-45F5-B148-80396EC60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3124415"/>
            <a:ext cx="1622755" cy="805061"/>
            <a:chOff x="0" y="2343311"/>
            <a:chExt cx="1217066" cy="603796"/>
          </a:xfrm>
        </p:grpSpPr>
        <p:sp>
          <p:nvSpPr>
            <p:cNvPr id="8" name="Rounded Rectangle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9" name="bottom graphic"/>
          <p:cNvGrpSpPr/>
          <p:nvPr/>
        </p:nvGrpSpPr>
        <p:grpSpPr>
          <a:xfrm>
            <a:off x="1" y="5409217"/>
            <a:ext cx="12192000" cy="1462483"/>
            <a:chOff x="0" y="4056912"/>
            <a:chExt cx="9144000" cy="1096862"/>
          </a:xfrm>
        </p:grpSpPr>
        <p:sp>
          <p:nvSpPr>
            <p:cNvPr id="20" name="Freeform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1" y="1932519"/>
            <a:ext cx="9144000" cy="2105367"/>
          </a:xfrm>
        </p:spPr>
        <p:txBody>
          <a:bodyPr anchor="b">
            <a:normAutofit/>
          </a:bodyPr>
          <a:lstStyle>
            <a:lvl1pPr algn="l">
              <a:defRPr sz="60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4084265"/>
            <a:ext cx="9144000" cy="93329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8C5D-1039-4B3E-946D-2EB966D1A7DB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3584-8213-45F5-B148-80396EC60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199" y="1600200"/>
            <a:ext cx="487680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9" y="1600200"/>
            <a:ext cx="487680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8C5D-1039-4B3E-946D-2EB966D1A7DB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3584-8213-45F5-B148-80396EC60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1596572"/>
            <a:ext cx="487680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199" y="2413000"/>
            <a:ext cx="487680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5999" y="1596572"/>
            <a:ext cx="487680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5999" y="2413000"/>
            <a:ext cx="487680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8C5D-1039-4B3E-946D-2EB966D1A7DB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3584-8213-45F5-B148-80396EC60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8C5D-1039-4B3E-946D-2EB966D1A7DB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3584-8213-45F5-B148-80396EC60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bottom graphic"/>
          <p:cNvGrpSpPr/>
          <p:nvPr/>
        </p:nvGrpSpPr>
        <p:grpSpPr>
          <a:xfrm>
            <a:off x="1" y="5409217"/>
            <a:ext cx="12192000" cy="1462483"/>
            <a:chOff x="0" y="4056912"/>
            <a:chExt cx="9144000" cy="1096862"/>
          </a:xfrm>
        </p:grpSpPr>
        <p:sp>
          <p:nvSpPr>
            <p:cNvPr id="9" name="Freeform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8C5D-1039-4B3E-946D-2EB966D1A7DB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3584-8213-45F5-B148-80396EC60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600200"/>
            <a:ext cx="6096001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1600202"/>
            <a:ext cx="3454400" cy="457199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8C5D-1039-4B3E-946D-2EB966D1A7DB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3584-8213-45F5-B148-80396EC60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5" y="1600200"/>
            <a:ext cx="6705596" cy="3657600"/>
          </a:xfrm>
          <a:prstGeom prst="roundRect">
            <a:avLst>
              <a:gd name="adj" fmla="val 309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0" y="1600200"/>
            <a:ext cx="2844800" cy="3759200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8C5D-1039-4B3E-946D-2EB966D1A7DB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3584-8213-45F5-B148-80396EC60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bottom graphic"/>
          <p:cNvGrpSpPr/>
          <p:nvPr/>
        </p:nvGrpSpPr>
        <p:grpSpPr>
          <a:xfrm>
            <a:off x="1" y="5409217"/>
            <a:ext cx="12192000" cy="1462483"/>
            <a:chOff x="0" y="4056912"/>
            <a:chExt cx="9144000" cy="1096862"/>
          </a:xfrm>
        </p:grpSpPr>
        <p:sp>
          <p:nvSpPr>
            <p:cNvPr id="21" name="Freeform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grpSp>
        <p:nvGrpSpPr>
          <p:cNvPr id="7" name="squares"/>
          <p:cNvGrpSpPr/>
          <p:nvPr/>
        </p:nvGrpSpPr>
        <p:grpSpPr>
          <a:xfrm>
            <a:off x="1" y="800552"/>
            <a:ext cx="1063300" cy="524183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1" y="6448425"/>
            <a:ext cx="829056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1" y="152400"/>
            <a:ext cx="975360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1" y="1600200"/>
            <a:ext cx="975360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50400" y="6448425"/>
            <a:ext cx="142240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8D58C5D-1039-4B3E-946D-2EB966D1A7DB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48425"/>
            <a:ext cx="81280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C6D3584-8213-45F5-B148-80396EC60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90827"/>
            <a:ext cx="8689976" cy="1271323"/>
          </a:xfrm>
        </p:spPr>
        <p:txBody>
          <a:bodyPr/>
          <a:lstStyle/>
          <a:p>
            <a:r>
              <a:rPr lang="en-US" dirty="0" smtClean="0"/>
              <a:t>Cooking Companion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53475" y="1933576"/>
            <a:ext cx="3190875" cy="1276350"/>
          </a:xfrm>
        </p:spPr>
        <p:txBody>
          <a:bodyPr>
            <a:noAutofit/>
          </a:bodyPr>
          <a:lstStyle/>
          <a:p>
            <a:r>
              <a:rPr lang="en-US" sz="2000" dirty="0" smtClean="0"/>
              <a:t>Aaron </a:t>
            </a:r>
            <a:r>
              <a:rPr lang="en-US" sz="2000" dirty="0" err="1" smtClean="0"/>
              <a:t>Roney</a:t>
            </a:r>
            <a:r>
              <a:rPr lang="en-US" sz="2000" dirty="0" smtClean="0"/>
              <a:t> (</a:t>
            </a:r>
            <a:r>
              <a:rPr lang="en-US" sz="2000" dirty="0" err="1" smtClean="0"/>
              <a:t>aroney</a:t>
            </a:r>
            <a:r>
              <a:rPr lang="en-US" sz="2000" dirty="0" smtClean="0"/>
              <a:t>)</a:t>
            </a:r>
            <a:br>
              <a:rPr lang="en-US" sz="2000" dirty="0" smtClean="0"/>
            </a:br>
            <a:r>
              <a:rPr lang="en-US" sz="2000" dirty="0" err="1" smtClean="0"/>
              <a:t>Ananda</a:t>
            </a:r>
            <a:r>
              <a:rPr lang="en-US" sz="2000" dirty="0" smtClean="0"/>
              <a:t> </a:t>
            </a:r>
            <a:r>
              <a:rPr lang="en-US" sz="2000" dirty="0" err="1" smtClean="0"/>
              <a:t>Sarkar</a:t>
            </a:r>
            <a:r>
              <a:rPr lang="en-US" sz="2000" dirty="0" smtClean="0"/>
              <a:t> (</a:t>
            </a:r>
            <a:r>
              <a:rPr lang="en-US" sz="2000" dirty="0" err="1" smtClean="0"/>
              <a:t>anandsar</a:t>
            </a:r>
            <a:r>
              <a:rPr lang="en-US" sz="2000" dirty="0" smtClean="0"/>
              <a:t>)</a:t>
            </a:r>
            <a:br>
              <a:rPr lang="en-US" sz="2000" dirty="0" smtClean="0"/>
            </a:br>
            <a:r>
              <a:rPr lang="en-US" sz="2000" dirty="0" smtClean="0"/>
              <a:t>Jason Cho (darken1)</a:t>
            </a:r>
            <a:br>
              <a:rPr lang="en-US" sz="2000" dirty="0" smtClean="0"/>
            </a:br>
            <a:r>
              <a:rPr lang="en-US" sz="2000" dirty="0" smtClean="0"/>
              <a:t>Ryan Olmstead (</a:t>
            </a:r>
            <a:r>
              <a:rPr lang="en-US" sz="2000" dirty="0" err="1" smtClean="0"/>
              <a:t>rolm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0224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483" y="187816"/>
            <a:ext cx="7453223" cy="6501547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9332436" y="364987"/>
            <a:ext cx="2019926" cy="69995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Sketch #1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001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792" y="180975"/>
            <a:ext cx="6461185" cy="649605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9332436" y="364987"/>
            <a:ext cx="2019926" cy="69995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Sketch #1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137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574" y="1095555"/>
            <a:ext cx="5404539" cy="4632385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9332436" y="364987"/>
            <a:ext cx="2019926" cy="69995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Sketch #1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675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671512"/>
            <a:ext cx="10706100" cy="5514975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9332436" y="364987"/>
            <a:ext cx="2019926" cy="69995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Sketch #1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4874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638" y="603849"/>
            <a:ext cx="6034012" cy="4392013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9332436" y="364987"/>
            <a:ext cx="2019926" cy="69995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Sketch #1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8503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-80223"/>
            <a:ext cx="10364451" cy="1596177"/>
          </a:xfrm>
        </p:spPr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430" y="207036"/>
            <a:ext cx="6426679" cy="628002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9332436" y="364987"/>
            <a:ext cx="2019926" cy="69995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Sketch #2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5590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698" y="362309"/>
            <a:ext cx="10144664" cy="584871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9332436" y="364987"/>
            <a:ext cx="2019926" cy="69995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Sketch #3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135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351" y="405442"/>
            <a:ext cx="6928449" cy="5407983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9332436" y="364987"/>
            <a:ext cx="2019926" cy="69995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Sketch #4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2847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Design </a:t>
            </a:r>
            <a:endParaRPr lang="en-US" dirty="0"/>
          </a:p>
        </p:txBody>
      </p:sp>
      <p:pic>
        <p:nvPicPr>
          <p:cNvPr id="1026" name="Picture 2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2038015"/>
            <a:ext cx="2696145" cy="435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79438" y="1575232"/>
            <a:ext cx="1975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Landing page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4596" y="2036896"/>
            <a:ext cx="2562723" cy="43543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71045" y="1575232"/>
            <a:ext cx="2249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Personalization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3984" y="2032497"/>
            <a:ext cx="2638817" cy="43587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963139" y="1570832"/>
            <a:ext cx="1380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Planning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5700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Design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60276" y="1575231"/>
            <a:ext cx="1071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Search</a:t>
            </a:r>
            <a:endParaRPr lang="en-US" sz="2400" dirty="0"/>
          </a:p>
        </p:txBody>
      </p:sp>
      <p:pic>
        <p:nvPicPr>
          <p:cNvPr id="3074" name="Picture 2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987" y="2036896"/>
            <a:ext cx="7928027" cy="446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37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1" y="2267211"/>
            <a:ext cx="5419594" cy="3127854"/>
          </a:xfrm>
        </p:spPr>
        <p:txBody>
          <a:bodyPr/>
          <a:lstStyle/>
          <a:p>
            <a:r>
              <a:rPr lang="en-US" dirty="0" smtClean="0"/>
              <a:t>Abundant online recipes</a:t>
            </a:r>
          </a:p>
          <a:p>
            <a:r>
              <a:rPr lang="en-US" dirty="0" smtClean="0"/>
              <a:t>Existing recipe apps inconvenient when cooking</a:t>
            </a:r>
          </a:p>
          <a:p>
            <a:r>
              <a:rPr lang="en-US" dirty="0" smtClean="0"/>
              <a:t>Features limited, usually require touching device</a:t>
            </a:r>
            <a:endParaRPr lang="en-US" dirty="0"/>
          </a:p>
        </p:txBody>
      </p:sp>
      <p:pic>
        <p:nvPicPr>
          <p:cNvPr id="4098" name="Picture 2" descr="http://alittleyum.files.wordpress.com/2011/09/phone-in-a-ziplock-bag.jpg?w=6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473" y="632564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76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Design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35470" y="1755269"/>
            <a:ext cx="3248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Hands-Free Navigation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1" y="2598824"/>
            <a:ext cx="4400550" cy="25622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9964" y="2538458"/>
            <a:ext cx="5029200" cy="262890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5619751" y="3639965"/>
            <a:ext cx="880213" cy="4258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6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124" y="804384"/>
            <a:ext cx="10063201" cy="629258"/>
          </a:xfrm>
        </p:spPr>
        <p:txBody>
          <a:bodyPr>
            <a:noAutofit/>
          </a:bodyPr>
          <a:lstStyle/>
          <a:p>
            <a:r>
              <a:rPr lang="en-US" smtClean="0"/>
              <a:t>Easy </a:t>
            </a:r>
            <a:r>
              <a:rPr lang="en-US"/>
              <a:t>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376" y="2014666"/>
            <a:ext cx="5914389" cy="4233733"/>
          </a:xfrm>
        </p:spPr>
        <p:txBody>
          <a:bodyPr>
            <a:noAutofit/>
          </a:bodyPr>
          <a:lstStyle/>
          <a:p>
            <a:pPr lvl="1"/>
            <a:r>
              <a:rPr lang="en-US" sz="2400" dirty="0" smtClean="0"/>
              <a:t>Sign up for an account</a:t>
            </a:r>
          </a:p>
          <a:p>
            <a:pPr lvl="1"/>
            <a:r>
              <a:rPr lang="en-US" sz="2400" dirty="0" smtClean="0"/>
              <a:t>Choose family size and food preferences</a:t>
            </a:r>
          </a:p>
          <a:p>
            <a:pPr lvl="1"/>
            <a:r>
              <a:rPr lang="en-US" sz="2400" dirty="0" smtClean="0"/>
              <a:t>Searches for baked rigatoni recipe</a:t>
            </a:r>
          </a:p>
          <a:p>
            <a:pPr lvl="1"/>
            <a:r>
              <a:rPr lang="en-US" sz="2400" dirty="0" smtClean="0"/>
              <a:t>Verify ingredient list</a:t>
            </a:r>
          </a:p>
          <a:p>
            <a:pPr lvl="1"/>
            <a:r>
              <a:rPr lang="en-US" sz="2400" dirty="0" smtClean="0"/>
              <a:t>Recipe Adjusts serving size down</a:t>
            </a:r>
            <a:br>
              <a:rPr lang="en-US" sz="2400" dirty="0" smtClean="0"/>
            </a:br>
            <a:r>
              <a:rPr lang="en-US" sz="2400" dirty="0" smtClean="0"/>
              <a:t>from 8 to 4</a:t>
            </a:r>
          </a:p>
          <a:p>
            <a:pPr lvl="1"/>
            <a:r>
              <a:rPr lang="en-US" sz="2400" dirty="0" smtClean="0"/>
              <a:t>Follows recipe with gestures without touching device</a:t>
            </a: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99812" y="1433642"/>
            <a:ext cx="10363826" cy="6904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SEARCH </a:t>
            </a:r>
            <a:r>
              <a:rPr lang="en-US" dirty="0"/>
              <a:t>for a RECIPE and COOK FOR FAMILY.</a:t>
            </a:r>
            <a:endParaRPr lang="en-US" sz="2800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765" y="2124075"/>
            <a:ext cx="4653392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96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6718" y="730738"/>
            <a:ext cx="10364451" cy="705458"/>
          </a:xfrm>
        </p:spPr>
        <p:txBody>
          <a:bodyPr/>
          <a:lstStyle/>
          <a:p>
            <a:r>
              <a:rPr lang="en-US" smtClean="0"/>
              <a:t>Moderate </a:t>
            </a:r>
            <a:r>
              <a:rPr lang="en-US"/>
              <a:t>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965" y="2494049"/>
            <a:ext cx="6887939" cy="3798470"/>
          </a:xfrm>
        </p:spPr>
        <p:txBody>
          <a:bodyPr>
            <a:noAutofit/>
          </a:bodyPr>
          <a:lstStyle/>
          <a:p>
            <a:pPr lvl="1"/>
            <a:r>
              <a:rPr lang="en-US" sz="2000" dirty="0"/>
              <a:t>Logs in to his account</a:t>
            </a:r>
          </a:p>
          <a:p>
            <a:pPr lvl="1"/>
            <a:r>
              <a:rPr lang="en-US" sz="2000" dirty="0"/>
              <a:t>Search for simple cake </a:t>
            </a:r>
            <a:r>
              <a:rPr lang="en-US" sz="2000" dirty="0" smtClean="0"/>
              <a:t>recipe</a:t>
            </a:r>
            <a:br>
              <a:rPr lang="en-US" sz="2000" dirty="0" smtClean="0"/>
            </a:br>
            <a:r>
              <a:rPr lang="en-US" sz="2000" dirty="0" smtClean="0"/>
              <a:t>(under </a:t>
            </a:r>
            <a:r>
              <a:rPr lang="en-US" sz="2000" dirty="0"/>
              <a:t>1 hour, high ratings + reviews, use bananas)</a:t>
            </a:r>
          </a:p>
          <a:p>
            <a:pPr lvl="1"/>
            <a:r>
              <a:rPr lang="en-US" sz="2000" dirty="0"/>
              <a:t>Performs steps out of order – use voice for </a:t>
            </a:r>
            <a:r>
              <a:rPr lang="en-US" sz="2000" dirty="0" smtClean="0"/>
              <a:t>next </a:t>
            </a:r>
            <a:r>
              <a:rPr lang="en-US" sz="2000" dirty="0"/>
              <a:t>step navigation</a:t>
            </a:r>
          </a:p>
          <a:p>
            <a:pPr lvl="1"/>
            <a:r>
              <a:rPr lang="en-US" sz="2000" dirty="0"/>
              <a:t>Substitution – find alternative </a:t>
            </a:r>
            <a:r>
              <a:rPr lang="en-US" sz="2000" dirty="0" smtClean="0"/>
              <a:t>ingredient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(baking powder </a:t>
            </a:r>
            <a:r>
              <a:rPr lang="en-US" sz="2000" dirty="0">
                <a:sym typeface="Wingdings" panose="05000000000000000000" pitchFamily="2" charset="2"/>
              </a:rPr>
              <a:t> baking soda w/ lemon juice)</a:t>
            </a:r>
            <a:endParaRPr lang="en-US" sz="2000" dirty="0"/>
          </a:p>
          <a:p>
            <a:pPr lvl="1"/>
            <a:r>
              <a:rPr lang="en-US" sz="2000" dirty="0"/>
              <a:t>Use voice to start </a:t>
            </a:r>
            <a:r>
              <a:rPr lang="en-US" sz="2000" dirty="0" smtClean="0"/>
              <a:t>oven </a:t>
            </a:r>
            <a:r>
              <a:rPr lang="en-US" sz="2000" dirty="0"/>
              <a:t>timer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33112" y="1585911"/>
            <a:ext cx="9544363" cy="1004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Find </a:t>
            </a:r>
            <a:r>
              <a:rPr lang="en-US" dirty="0" smtClean="0"/>
              <a:t>and use a recipe. Cook the recipe out of order and use substitution on ingredients. </a:t>
            </a:r>
            <a:endParaRPr lang="en-US" sz="1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" y="2590800"/>
            <a:ext cx="4114942" cy="308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25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620" y="770604"/>
            <a:ext cx="10364451" cy="657832"/>
          </a:xfrm>
        </p:spPr>
        <p:txBody>
          <a:bodyPr>
            <a:noAutofit/>
          </a:bodyPr>
          <a:lstStyle/>
          <a:p>
            <a:r>
              <a:rPr lang="en-US" smtClean="0"/>
              <a:t>Difficult </a:t>
            </a:r>
            <a:r>
              <a:rPr lang="en-US"/>
              <a:t>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605" y="2402304"/>
            <a:ext cx="6715441" cy="4333876"/>
          </a:xfrm>
        </p:spPr>
        <p:txBody>
          <a:bodyPr>
            <a:noAutofit/>
          </a:bodyPr>
          <a:lstStyle/>
          <a:p>
            <a:pPr lvl="1"/>
            <a:r>
              <a:rPr lang="en-US" sz="2000" dirty="0"/>
              <a:t>Logs in to her account</a:t>
            </a:r>
            <a:endParaRPr lang="en-US" dirty="0"/>
          </a:p>
          <a:p>
            <a:pPr lvl="1"/>
            <a:r>
              <a:rPr lang="en-US" sz="2000" dirty="0"/>
              <a:t>Select online recipe and add to favorites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(</a:t>
            </a:r>
            <a:r>
              <a:rPr lang="en-US" sz="2000" dirty="0"/>
              <a:t>seafood dishes)</a:t>
            </a:r>
            <a:endParaRPr lang="en-US" dirty="0"/>
          </a:p>
          <a:p>
            <a:pPr lvl="1"/>
            <a:r>
              <a:rPr lang="en-US" sz="2000" dirty="0"/>
              <a:t>Takes camera picture from magazine using smartphone and imports picture to app</a:t>
            </a:r>
            <a:endParaRPr lang="en-US" dirty="0"/>
          </a:p>
          <a:p>
            <a:pPr lvl="1"/>
            <a:r>
              <a:rPr lang="en-US" sz="2000" dirty="0"/>
              <a:t>Adds to dinner calendar for next </a:t>
            </a:r>
            <a:r>
              <a:rPr lang="en-US" sz="2000" dirty="0" smtClean="0"/>
              <a:t>Friday</a:t>
            </a:r>
            <a:endParaRPr lang="en-US" dirty="0"/>
          </a:p>
          <a:p>
            <a:pPr lvl="1"/>
            <a:r>
              <a:rPr lang="en-US" sz="2000" dirty="0"/>
              <a:t>Calendar reminder (friends gathering on Thursday) </a:t>
            </a:r>
            <a:endParaRPr lang="en-US" dirty="0"/>
          </a:p>
          <a:p>
            <a:pPr lvl="2"/>
            <a:r>
              <a:rPr lang="en-US" sz="1400" dirty="0"/>
              <a:t>read up on friend’s profile</a:t>
            </a:r>
          </a:p>
          <a:p>
            <a:pPr lvl="2"/>
            <a:r>
              <a:rPr lang="en-US" sz="1400" dirty="0"/>
              <a:t>Discover </a:t>
            </a:r>
            <a:r>
              <a:rPr lang="en-US" sz="1400" dirty="0" smtClean="0"/>
              <a:t>friend </a:t>
            </a:r>
            <a:r>
              <a:rPr lang="en-US" sz="1400" dirty="0"/>
              <a:t>allergy to shrimp.  </a:t>
            </a:r>
          </a:p>
          <a:p>
            <a:pPr lvl="2"/>
            <a:r>
              <a:rPr lang="en-US" sz="1400" dirty="0"/>
              <a:t>Replace shrimp cocktail with crab cakes recipe</a:t>
            </a:r>
          </a:p>
          <a:p>
            <a:pPr lvl="1"/>
            <a:r>
              <a:rPr lang="en-US" sz="2000" dirty="0"/>
              <a:t>Grocery </a:t>
            </a:r>
            <a:r>
              <a:rPr lang="en-US" sz="2000" dirty="0" smtClean="0"/>
              <a:t>list– </a:t>
            </a:r>
            <a:r>
              <a:rPr lang="en-US" sz="2000" dirty="0"/>
              <a:t>day / week / month </a:t>
            </a:r>
            <a:r>
              <a:rPr lang="en-US" sz="2000" dirty="0" smtClean="0"/>
              <a:t>view</a:t>
            </a:r>
            <a:endParaRPr lang="en-US" dirty="0"/>
          </a:p>
          <a:p>
            <a:pPr lvl="1"/>
            <a:r>
              <a:rPr lang="en-US" sz="2000" dirty="0"/>
              <a:t>Store (</a:t>
            </a:r>
            <a:r>
              <a:rPr lang="en-US" sz="2000" dirty="0" smtClean="0"/>
              <a:t>coupons&amp; </a:t>
            </a:r>
            <a:r>
              <a:rPr lang="en-US" sz="2000" dirty="0"/>
              <a:t>discounts)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756" y="2622361"/>
            <a:ext cx="4712789" cy="3333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99762" y="1588357"/>
            <a:ext cx="11283848" cy="9357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Find </a:t>
            </a:r>
            <a:r>
              <a:rPr lang="en-US" dirty="0"/>
              <a:t>a few recipes, UPLOAD CAMERA PICTURE FOR FEW OTHERS. Plan ahead and purchase ingredients for the week.  Customize recipe for family </a:t>
            </a:r>
            <a:r>
              <a:rPr lang="en-US"/>
              <a:t>and friends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625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– 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Privacy issues with services (social apps)</a:t>
            </a:r>
          </a:p>
          <a:p>
            <a:r>
              <a:rPr lang="en-US" dirty="0"/>
              <a:t>Many scenario walkthrough and features </a:t>
            </a:r>
            <a:r>
              <a:rPr lang="en-US" dirty="0" smtClean="0"/>
              <a:t>to </a:t>
            </a:r>
            <a:r>
              <a:rPr lang="en-US" dirty="0"/>
              <a:t>cover – scope down</a:t>
            </a:r>
          </a:p>
          <a:p>
            <a:r>
              <a:rPr lang="en-US" dirty="0"/>
              <a:t>Variety of contextual inquiry participants and feedback </a:t>
            </a:r>
          </a:p>
          <a:p>
            <a:r>
              <a:rPr lang="en-US" dirty="0"/>
              <a:t>Individual &amp; Collective design – helps see big picture</a:t>
            </a:r>
          </a:p>
          <a:p>
            <a:r>
              <a:rPr lang="en-US" dirty="0"/>
              <a:t>Decide upon collaboration method early on</a:t>
            </a:r>
          </a:p>
        </p:txBody>
      </p:sp>
    </p:spTree>
    <p:extLst>
      <p:ext uri="{BB962C8B-B14F-4D97-AF65-F5344CB8AC3E}">
        <p14:creationId xmlns:p14="http://schemas.microsoft.com/office/powerpoint/2010/main" val="308892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10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Contextual Inquiry Participants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723" y="2614837"/>
            <a:ext cx="6495555" cy="3424107"/>
          </a:xfrm>
        </p:spPr>
        <p:txBody>
          <a:bodyPr>
            <a:noAutofit/>
          </a:bodyPr>
          <a:lstStyle/>
          <a:p>
            <a:r>
              <a:rPr lang="en-US" sz="2400" dirty="0" smtClean="0"/>
              <a:t>Layla – Biologist, uses “The Recipe Box” application for recipes</a:t>
            </a:r>
          </a:p>
          <a:p>
            <a:r>
              <a:rPr lang="en-US" sz="2400" dirty="0" smtClean="0"/>
              <a:t>Tessa – Bioengineer, enjoys baking</a:t>
            </a:r>
          </a:p>
          <a:p>
            <a:r>
              <a:rPr lang="en-US" sz="2400" dirty="0" smtClean="0"/>
              <a:t>Lisa – Nurse, regularly cooks for large groups</a:t>
            </a:r>
          </a:p>
          <a:p>
            <a:r>
              <a:rPr lang="en-US" sz="2400" dirty="0" err="1" smtClean="0"/>
              <a:t>Naresh</a:t>
            </a:r>
            <a:r>
              <a:rPr lang="en-US" sz="2400" dirty="0" smtClean="0"/>
              <a:t> – Software Engineer, Uses </a:t>
            </a:r>
            <a:r>
              <a:rPr lang="en-US" sz="2400" dirty="0" smtClean="0"/>
              <a:t>Windows Phone </a:t>
            </a:r>
            <a:r>
              <a:rPr lang="en-US" sz="2400" dirty="0" smtClean="0"/>
              <a:t>app for recipes</a:t>
            </a:r>
            <a:endParaRPr lang="en-US" sz="2400" dirty="0"/>
          </a:p>
        </p:txBody>
      </p:sp>
      <p:pic>
        <p:nvPicPr>
          <p:cNvPr id="4" name="Picture 2" descr="https://lh6.googleusercontent.com/-gORVoKgwR94/UfwWgwlGW3I/AAAAAAAAAvo/f6HWebi0tOA/s640/blogger-image-9208726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63" y="1867087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48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Contextual </a:t>
            </a:r>
            <a:r>
              <a:rPr lang="en-US" dirty="0" smtClean="0"/>
              <a:t>Inquiry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4819" y="2396298"/>
            <a:ext cx="5240431" cy="342410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Participants asked to prepare a recipe of their choice</a:t>
            </a:r>
          </a:p>
          <a:p>
            <a:r>
              <a:rPr lang="en-US" sz="2400" dirty="0" smtClean="0"/>
              <a:t>Three of four used recipe found online</a:t>
            </a:r>
          </a:p>
          <a:p>
            <a:r>
              <a:rPr lang="en-US" sz="2400" dirty="0" smtClean="0"/>
              <a:t>Participants observed while cooking</a:t>
            </a:r>
            <a:endParaRPr lang="en-US" sz="2400" dirty="0"/>
          </a:p>
        </p:txBody>
      </p:sp>
      <p:pic>
        <p:nvPicPr>
          <p:cNvPr id="1028" name="Picture 4" descr="2011-02-23-RecipeBox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1" y="2100394"/>
            <a:ext cx="5354554" cy="401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67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Contextual Inquiry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4" y="2214694"/>
            <a:ext cx="5677526" cy="342410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Recipes chosen by reviews and </a:t>
            </a:r>
            <a:br>
              <a:rPr lang="en-US" sz="2400" dirty="0" smtClean="0"/>
            </a:br>
            <a:r>
              <a:rPr lang="en-US" sz="2400" dirty="0" smtClean="0"/>
              <a:t>difficulty</a:t>
            </a:r>
          </a:p>
          <a:p>
            <a:r>
              <a:rPr lang="en-US" sz="2400" dirty="0" smtClean="0"/>
              <a:t>Participants continually checked </a:t>
            </a:r>
            <a:br>
              <a:rPr lang="en-US" sz="2400" dirty="0" smtClean="0"/>
            </a:br>
            <a:r>
              <a:rPr lang="en-US" sz="2400" dirty="0" smtClean="0"/>
              <a:t>recipe</a:t>
            </a:r>
          </a:p>
          <a:p>
            <a:r>
              <a:rPr lang="en-US" sz="2400" dirty="0" smtClean="0"/>
              <a:t>Recipes followed out of order</a:t>
            </a:r>
          </a:p>
          <a:p>
            <a:r>
              <a:rPr lang="en-US" sz="2400" dirty="0" smtClean="0"/>
              <a:t>Recipes customized from experience</a:t>
            </a:r>
            <a:endParaRPr lang="en-US" sz="2400" dirty="0"/>
          </a:p>
        </p:txBody>
      </p:sp>
      <p:pic>
        <p:nvPicPr>
          <p:cNvPr id="3076" name="Picture 4" descr="http://www.laketahoeplace.com/images/Rim_Kitchen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320" y="2086534"/>
            <a:ext cx="4545855" cy="340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06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699" y="108801"/>
            <a:ext cx="9706601" cy="1300900"/>
          </a:xfrm>
        </p:spPr>
        <p:txBody>
          <a:bodyPr/>
          <a:lstStyle/>
          <a:p>
            <a:r>
              <a:rPr lang="en-US" dirty="0" smtClean="0"/>
              <a:t>Problems &amp;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887" y="4181475"/>
            <a:ext cx="10516226" cy="242374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Support for different interaction models critical</a:t>
            </a:r>
          </a:p>
          <a:p>
            <a:r>
              <a:rPr lang="en-US" dirty="0" smtClean="0"/>
              <a:t>Personalizing (for family, preferences, kitchen)</a:t>
            </a:r>
            <a:r>
              <a:rPr lang="en-US" sz="2800" dirty="0" smtClean="0"/>
              <a:t> is important</a:t>
            </a:r>
          </a:p>
          <a:p>
            <a:r>
              <a:rPr lang="en-US" sz="2800" dirty="0" smtClean="0"/>
              <a:t>Ability to plan ahead and integration with camera &amp; services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067" y="1581884"/>
            <a:ext cx="8034670" cy="233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17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3225" y="2405192"/>
            <a:ext cx="4632465" cy="3090733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47813" y="2319467"/>
            <a:ext cx="6472687" cy="34241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Design </a:t>
            </a:r>
            <a:r>
              <a:rPr lang="en-US" sz="2400" dirty="0" smtClean="0">
                <a:solidFill>
                  <a:srgbClr val="00B0F0"/>
                </a:solidFill>
              </a:rPr>
              <a:t>an application </a:t>
            </a:r>
            <a:r>
              <a:rPr lang="en-US" sz="2400" dirty="0" smtClean="0"/>
              <a:t>for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working adults </a:t>
            </a:r>
            <a:r>
              <a:rPr lang="en-US" sz="2400" dirty="0" smtClean="0"/>
              <a:t>who are enthusiastic but not expert cooks, that elevate to a true cooking companion – offering </a:t>
            </a:r>
            <a:r>
              <a:rPr lang="en-US" sz="2400" dirty="0" smtClean="0">
                <a:solidFill>
                  <a:srgbClr val="00B050"/>
                </a:solidFill>
              </a:rPr>
              <a:t>personalization </a:t>
            </a:r>
            <a:r>
              <a:rPr lang="en-US" sz="2400" dirty="0" smtClean="0"/>
              <a:t>(for family, choice, kitchen), </a:t>
            </a:r>
            <a:r>
              <a:rPr lang="en-US" sz="2400" dirty="0" smtClean="0">
                <a:solidFill>
                  <a:srgbClr val="00B050"/>
                </a:solidFill>
              </a:rPr>
              <a:t>novel interaction model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rgbClr val="00B050"/>
                </a:solidFill>
              </a:rPr>
              <a:t>planning capabilities,</a:t>
            </a:r>
            <a:r>
              <a:rPr lang="en-US" sz="2400" dirty="0" smtClean="0"/>
              <a:t> saving </a:t>
            </a:r>
            <a:r>
              <a:rPr lang="en-US" sz="2400" dirty="0" smtClean="0">
                <a:solidFill>
                  <a:srgbClr val="FF0000"/>
                </a:solidFill>
              </a:rPr>
              <a:t>time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money </a:t>
            </a:r>
            <a:r>
              <a:rPr lang="en-US" sz="2400" dirty="0" smtClean="0"/>
              <a:t>&amp; </a:t>
            </a:r>
            <a:r>
              <a:rPr lang="en-US" sz="2400" dirty="0">
                <a:solidFill>
                  <a:srgbClr val="FF0000"/>
                </a:solidFill>
              </a:rPr>
              <a:t>e</a:t>
            </a:r>
            <a:r>
              <a:rPr lang="en-US" sz="2400" dirty="0" smtClean="0">
                <a:solidFill>
                  <a:srgbClr val="FF0000"/>
                </a:solidFill>
              </a:rPr>
              <a:t>nergy</a:t>
            </a:r>
            <a:r>
              <a:rPr lang="en-US" sz="2400" dirty="0" smtClean="0"/>
              <a:t>.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44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7675" y="1990475"/>
            <a:ext cx="5495925" cy="4219826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62675" y="1995617"/>
            <a:ext cx="5105400" cy="4490908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EASY</a:t>
            </a:r>
            <a:r>
              <a:rPr lang="en-US" sz="2400" dirty="0" smtClean="0"/>
              <a:t>: Search for a recipe and cook for family.</a:t>
            </a:r>
          </a:p>
          <a:p>
            <a:r>
              <a:rPr lang="en-US" sz="2400" b="1" dirty="0" smtClean="0"/>
              <a:t>MODERATE</a:t>
            </a:r>
            <a:r>
              <a:rPr lang="en-US" sz="2400" dirty="0" smtClean="0"/>
              <a:t>: Find </a:t>
            </a:r>
            <a:r>
              <a:rPr lang="en-US" sz="2400" dirty="0"/>
              <a:t>and use a recipe. Cook the recipe out of order and use substitution on ingredients.</a:t>
            </a:r>
            <a:r>
              <a:rPr lang="en-US" sz="2400" dirty="0" smtClean="0"/>
              <a:t> </a:t>
            </a:r>
          </a:p>
          <a:p>
            <a:r>
              <a:rPr lang="en-US" sz="2400" b="1" dirty="0" smtClean="0"/>
              <a:t>DIFFICULT</a:t>
            </a:r>
            <a:r>
              <a:rPr lang="en-US" sz="2400" dirty="0" smtClean="0"/>
              <a:t>: </a:t>
            </a:r>
            <a:r>
              <a:rPr lang="en-US" sz="2400" dirty="0"/>
              <a:t>Find </a:t>
            </a:r>
            <a:r>
              <a:rPr lang="en-US" sz="2400" dirty="0" smtClean="0"/>
              <a:t>a </a:t>
            </a:r>
            <a:r>
              <a:rPr lang="en-US" sz="2400" dirty="0"/>
              <a:t>few </a:t>
            </a:r>
            <a:r>
              <a:rPr lang="en-US" sz="2400" dirty="0" smtClean="0"/>
              <a:t>recipes, upload camera </a:t>
            </a:r>
            <a:r>
              <a:rPr lang="en-US" sz="2400" dirty="0" err="1" smtClean="0"/>
              <a:t>piocture</a:t>
            </a:r>
            <a:r>
              <a:rPr lang="en-US" sz="2400" dirty="0" smtClean="0"/>
              <a:t> for few others. </a:t>
            </a:r>
            <a:r>
              <a:rPr lang="en-US" sz="2400" dirty="0"/>
              <a:t>Plan ahead and purchase ingredients for the week.  Customize recipe for family and friends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964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74" y="2062292"/>
            <a:ext cx="5182226" cy="3605083"/>
          </a:xfrm>
        </p:spPr>
        <p:txBody>
          <a:bodyPr>
            <a:noAutofit/>
          </a:bodyPr>
          <a:lstStyle/>
          <a:p>
            <a:r>
              <a:rPr lang="en-US" sz="2800" dirty="0" smtClean="0"/>
              <a:t>4 designs – 1 idea: </a:t>
            </a:r>
          </a:p>
          <a:p>
            <a:pPr lvl="1"/>
            <a:r>
              <a:rPr lang="en-US" sz="2400" dirty="0" smtClean="0"/>
              <a:t>Clutter-free homepage</a:t>
            </a:r>
          </a:p>
          <a:p>
            <a:pPr lvl="1"/>
            <a:r>
              <a:rPr lang="en-US" sz="2400" dirty="0" smtClean="0"/>
              <a:t>Personalized experience</a:t>
            </a:r>
          </a:p>
          <a:p>
            <a:pPr lvl="1"/>
            <a:r>
              <a:rPr lang="en-US" sz="2400" dirty="0" smtClean="0"/>
              <a:t>Planning </a:t>
            </a:r>
            <a:r>
              <a:rPr lang="en-US" sz="2400" dirty="0" smtClean="0"/>
              <a:t>ability</a:t>
            </a:r>
          </a:p>
          <a:p>
            <a:pPr lvl="1"/>
            <a:r>
              <a:rPr lang="en-US" dirty="0" smtClean="0"/>
              <a:t>Search</a:t>
            </a:r>
            <a:endParaRPr lang="en-US" sz="2400" dirty="0" smtClean="0"/>
          </a:p>
          <a:p>
            <a:pPr lvl="1"/>
            <a:r>
              <a:rPr lang="en-US" sz="2400" dirty="0" smtClean="0"/>
              <a:t>Gesture / voice </a:t>
            </a:r>
            <a:r>
              <a:rPr lang="en-US" sz="2400" dirty="0" smtClean="0"/>
              <a:t>control</a:t>
            </a:r>
            <a:endParaRPr lang="en-US" sz="2400" dirty="0" smtClean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86413" y="2019300"/>
            <a:ext cx="2744725" cy="402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91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oking 16x9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TS102787942</Template>
  <TotalTime>517</TotalTime>
  <Words>494</Words>
  <Application>Microsoft Office PowerPoint</Application>
  <PresentationFormat>Custom</PresentationFormat>
  <Paragraphs>97</Paragraphs>
  <Slides>25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Cooking 16x9</vt:lpstr>
      <vt:lpstr>Cooking Companion</vt:lpstr>
      <vt:lpstr>Background</vt:lpstr>
      <vt:lpstr>Contextual Inquiry Participants</vt:lpstr>
      <vt:lpstr>Contextual Inquiry Description</vt:lpstr>
      <vt:lpstr>Contextual Inquiry Results</vt:lpstr>
      <vt:lpstr>Problems &amp; Opportunities</vt:lpstr>
      <vt:lpstr>Vision</vt:lpstr>
      <vt:lpstr>Tasks</vt:lpstr>
      <vt:lpstr>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</vt:lpstr>
      <vt:lpstr>PowerPoint Presentation</vt:lpstr>
      <vt:lpstr>PowerPoint Presentation</vt:lpstr>
      <vt:lpstr>Final Design </vt:lpstr>
      <vt:lpstr>Final Design </vt:lpstr>
      <vt:lpstr>Final Design </vt:lpstr>
      <vt:lpstr>Easy Scenario</vt:lpstr>
      <vt:lpstr>Moderate Scenario</vt:lpstr>
      <vt:lpstr>Difficult Scenario</vt:lpstr>
      <vt:lpstr>Summary – Lessons Learned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Cooking COMPANION</dc:title>
  <dc:creator>Ananda Sarkar</dc:creator>
  <cp:lastModifiedBy>Jason Cho</cp:lastModifiedBy>
  <cp:revision>88</cp:revision>
  <dcterms:created xsi:type="dcterms:W3CDTF">2013-10-30T22:52:28Z</dcterms:created>
  <dcterms:modified xsi:type="dcterms:W3CDTF">2013-11-04T19:18:07Z</dcterms:modified>
</cp:coreProperties>
</file>