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47"/>
  </p:notesMasterIdLst>
  <p:sldIdLst>
    <p:sldId id="256" r:id="rId2"/>
    <p:sldId id="286" r:id="rId3"/>
    <p:sldId id="293" r:id="rId4"/>
    <p:sldId id="325" r:id="rId5"/>
    <p:sldId id="279" r:id="rId6"/>
    <p:sldId id="294" r:id="rId7"/>
    <p:sldId id="295" r:id="rId8"/>
    <p:sldId id="296" r:id="rId9"/>
    <p:sldId id="315" r:id="rId10"/>
    <p:sldId id="324" r:id="rId11"/>
    <p:sldId id="312" r:id="rId12"/>
    <p:sldId id="316" r:id="rId13"/>
    <p:sldId id="317" r:id="rId14"/>
    <p:sldId id="319" r:id="rId15"/>
    <p:sldId id="318" r:id="rId16"/>
    <p:sldId id="323" r:id="rId17"/>
    <p:sldId id="313" r:id="rId18"/>
    <p:sldId id="314" r:id="rId19"/>
    <p:sldId id="282" r:id="rId20"/>
    <p:sldId id="265" r:id="rId21"/>
    <p:sldId id="322" r:id="rId22"/>
    <p:sldId id="287" r:id="rId23"/>
    <p:sldId id="288" r:id="rId24"/>
    <p:sldId id="289" r:id="rId25"/>
    <p:sldId id="290" r:id="rId26"/>
    <p:sldId id="291" r:id="rId27"/>
    <p:sldId id="292" r:id="rId28"/>
    <p:sldId id="261" r:id="rId29"/>
    <p:sldId id="321" r:id="rId30"/>
    <p:sldId id="297" r:id="rId31"/>
    <p:sldId id="298" r:id="rId32"/>
    <p:sldId id="299" r:id="rId33"/>
    <p:sldId id="300" r:id="rId34"/>
    <p:sldId id="301" r:id="rId35"/>
    <p:sldId id="302" r:id="rId36"/>
    <p:sldId id="303" r:id="rId37"/>
    <p:sldId id="304" r:id="rId38"/>
    <p:sldId id="305" r:id="rId39"/>
    <p:sldId id="306" r:id="rId40"/>
    <p:sldId id="307" r:id="rId41"/>
    <p:sldId id="308" r:id="rId42"/>
    <p:sldId id="320" r:id="rId43"/>
    <p:sldId id="309" r:id="rId44"/>
    <p:sldId id="310" r:id="rId45"/>
    <p:sldId id="311"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77" autoAdjust="0"/>
    <p:restoredTop sz="70254" autoAdjust="0"/>
  </p:normalViewPr>
  <p:slideViewPr>
    <p:cSldViewPr snapToGrid="0">
      <p:cViewPr varScale="1">
        <p:scale>
          <a:sx n="72" d="100"/>
          <a:sy n="72" d="100"/>
        </p:scale>
        <p:origin x="-372"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0363AC-F57C-496F-8101-458EDA3F89E9}" type="doc">
      <dgm:prSet loTypeId="urn:microsoft.com/office/officeart/2005/8/layout/chevron2" loCatId="list" qsTypeId="urn:microsoft.com/office/officeart/2005/8/quickstyle/3d4" qsCatId="3D" csTypeId="urn:microsoft.com/office/officeart/2005/8/colors/colorful1" csCatId="colorful" phldr="1"/>
      <dgm:spPr/>
      <dgm:t>
        <a:bodyPr/>
        <a:lstStyle/>
        <a:p>
          <a:endParaRPr lang="en-US"/>
        </a:p>
      </dgm:t>
    </dgm:pt>
    <dgm:pt modelId="{D79A717B-97B3-42B6-8860-B095EFBE177F}">
      <dgm:prSet phldrT="[Text]"/>
      <dgm:spPr/>
      <dgm:t>
        <a:bodyPr/>
        <a:lstStyle/>
        <a:p>
          <a:r>
            <a:rPr lang="en-US" b="1" dirty="0" smtClean="0"/>
            <a:t>Contextual Inquiry</a:t>
          </a:r>
          <a:endParaRPr lang="en-US" b="1" dirty="0"/>
        </a:p>
      </dgm:t>
    </dgm:pt>
    <dgm:pt modelId="{FBD483DB-20AB-45FC-BD5F-EB7C4B411C45}" type="parTrans" cxnId="{4190EAFC-DEB9-455A-B627-C723AF64A185}">
      <dgm:prSet/>
      <dgm:spPr/>
      <dgm:t>
        <a:bodyPr/>
        <a:lstStyle/>
        <a:p>
          <a:endParaRPr lang="en-US"/>
        </a:p>
      </dgm:t>
    </dgm:pt>
    <dgm:pt modelId="{F241B375-6E5F-4AFF-A5BF-87E5EAA17DC2}" type="sibTrans" cxnId="{4190EAFC-DEB9-455A-B627-C723AF64A185}">
      <dgm:prSet/>
      <dgm:spPr/>
      <dgm:t>
        <a:bodyPr/>
        <a:lstStyle/>
        <a:p>
          <a:endParaRPr lang="en-US"/>
        </a:p>
      </dgm:t>
    </dgm:pt>
    <dgm:pt modelId="{BB3F74D0-C135-48B6-B0E8-9E63895686E8}">
      <dgm:prSet phldrT="[Text]"/>
      <dgm:spPr/>
      <dgm:t>
        <a:bodyPr/>
        <a:lstStyle/>
        <a:p>
          <a:r>
            <a:rPr lang="en-US" dirty="0" smtClean="0"/>
            <a:t>Support Personalization</a:t>
          </a:r>
          <a:endParaRPr lang="en-US" dirty="0"/>
        </a:p>
      </dgm:t>
    </dgm:pt>
    <dgm:pt modelId="{8CE31CFC-2ACE-4FF2-A80F-A3D6D1DE9F0B}" type="parTrans" cxnId="{857FCEFA-7371-4B59-926F-B205E6DD8A6F}">
      <dgm:prSet/>
      <dgm:spPr/>
      <dgm:t>
        <a:bodyPr/>
        <a:lstStyle/>
        <a:p>
          <a:endParaRPr lang="en-US"/>
        </a:p>
      </dgm:t>
    </dgm:pt>
    <dgm:pt modelId="{62735D65-EEEB-48AE-949F-471AFEE829EA}" type="sibTrans" cxnId="{857FCEFA-7371-4B59-926F-B205E6DD8A6F}">
      <dgm:prSet/>
      <dgm:spPr/>
      <dgm:t>
        <a:bodyPr/>
        <a:lstStyle/>
        <a:p>
          <a:endParaRPr lang="en-US"/>
        </a:p>
      </dgm:t>
    </dgm:pt>
    <dgm:pt modelId="{8E38A686-9B40-4138-8AB3-7BBF4987607A}">
      <dgm:prSet phldrT="[Text]"/>
      <dgm:spPr/>
      <dgm:t>
        <a:bodyPr/>
        <a:lstStyle/>
        <a:p>
          <a:r>
            <a:rPr lang="en-US" dirty="0" smtClean="0"/>
            <a:t>Innovative interaction</a:t>
          </a:r>
          <a:endParaRPr lang="en-US" dirty="0"/>
        </a:p>
      </dgm:t>
    </dgm:pt>
    <dgm:pt modelId="{FB48E36C-77C6-4C07-854D-82641842E6DF}" type="parTrans" cxnId="{72734B0C-F4F8-470B-B380-E782B32500C0}">
      <dgm:prSet/>
      <dgm:spPr/>
      <dgm:t>
        <a:bodyPr/>
        <a:lstStyle/>
        <a:p>
          <a:endParaRPr lang="en-US"/>
        </a:p>
      </dgm:t>
    </dgm:pt>
    <dgm:pt modelId="{28730CCF-0472-4199-883D-9EBE0532A281}" type="sibTrans" cxnId="{72734B0C-F4F8-470B-B380-E782B32500C0}">
      <dgm:prSet/>
      <dgm:spPr/>
      <dgm:t>
        <a:bodyPr/>
        <a:lstStyle/>
        <a:p>
          <a:endParaRPr lang="en-US"/>
        </a:p>
      </dgm:t>
    </dgm:pt>
    <dgm:pt modelId="{D3C91C4C-6BCF-454D-A568-DCC6B7A76E40}">
      <dgm:prSet phldrT="[Text]"/>
      <dgm:spPr/>
      <dgm:t>
        <a:bodyPr/>
        <a:lstStyle/>
        <a:p>
          <a:r>
            <a:rPr lang="en-US" b="1" dirty="0" smtClean="0"/>
            <a:t>Usability Study</a:t>
          </a:r>
          <a:endParaRPr lang="en-US" b="1" dirty="0"/>
        </a:p>
      </dgm:t>
    </dgm:pt>
    <dgm:pt modelId="{66A3A4DF-FCEA-40EA-B198-2BB341E2ABB6}" type="parTrans" cxnId="{FA3CEFFB-3B26-4871-A01E-D9D7C75FE896}">
      <dgm:prSet/>
      <dgm:spPr/>
      <dgm:t>
        <a:bodyPr/>
        <a:lstStyle/>
        <a:p>
          <a:endParaRPr lang="en-US"/>
        </a:p>
      </dgm:t>
    </dgm:pt>
    <dgm:pt modelId="{6FE85CF7-155F-4974-B667-4A4A9DAB2519}" type="sibTrans" cxnId="{FA3CEFFB-3B26-4871-A01E-D9D7C75FE896}">
      <dgm:prSet/>
      <dgm:spPr/>
      <dgm:t>
        <a:bodyPr/>
        <a:lstStyle/>
        <a:p>
          <a:endParaRPr lang="en-US"/>
        </a:p>
      </dgm:t>
    </dgm:pt>
    <dgm:pt modelId="{06B83EE2-1858-40EC-A24C-0C2DC6C03D88}">
      <dgm:prSet phldrT="[Text]"/>
      <dgm:spPr/>
      <dgm:t>
        <a:bodyPr/>
        <a:lstStyle/>
        <a:p>
          <a:r>
            <a:rPr lang="en-US" dirty="0" smtClean="0"/>
            <a:t>Sign-up flow but support for guest account</a:t>
          </a:r>
          <a:endParaRPr lang="en-US" dirty="0"/>
        </a:p>
      </dgm:t>
    </dgm:pt>
    <dgm:pt modelId="{1993A4C1-9B53-405B-AF58-FAB885145249}" type="parTrans" cxnId="{1EE60F46-F20C-41CD-ABFB-A12437AD85EA}">
      <dgm:prSet/>
      <dgm:spPr/>
      <dgm:t>
        <a:bodyPr/>
        <a:lstStyle/>
        <a:p>
          <a:endParaRPr lang="en-US"/>
        </a:p>
      </dgm:t>
    </dgm:pt>
    <dgm:pt modelId="{7193E22F-EF50-4620-B727-FBCB8CBE737F}" type="sibTrans" cxnId="{1EE60F46-F20C-41CD-ABFB-A12437AD85EA}">
      <dgm:prSet/>
      <dgm:spPr/>
      <dgm:t>
        <a:bodyPr/>
        <a:lstStyle/>
        <a:p>
          <a:endParaRPr lang="en-US"/>
        </a:p>
      </dgm:t>
    </dgm:pt>
    <dgm:pt modelId="{90A0D0FB-AD62-492D-A02E-062216FB8808}">
      <dgm:prSet phldrT="[Text]"/>
      <dgm:spPr/>
      <dgm:t>
        <a:bodyPr/>
        <a:lstStyle/>
        <a:p>
          <a:r>
            <a:rPr lang="en-US" dirty="0" smtClean="0"/>
            <a:t>Upload and search are disjoint</a:t>
          </a:r>
          <a:endParaRPr lang="en-US" dirty="0"/>
        </a:p>
      </dgm:t>
    </dgm:pt>
    <dgm:pt modelId="{3C65CB9B-0C85-48AE-8D11-7137BFE5D440}" type="parTrans" cxnId="{216A662E-416C-4989-B4A1-38A778ABF074}">
      <dgm:prSet/>
      <dgm:spPr/>
      <dgm:t>
        <a:bodyPr/>
        <a:lstStyle/>
        <a:p>
          <a:endParaRPr lang="en-US"/>
        </a:p>
      </dgm:t>
    </dgm:pt>
    <dgm:pt modelId="{B55CB4CD-D992-4492-B0FE-0B658386C672}" type="sibTrans" cxnId="{216A662E-416C-4989-B4A1-38A778ABF074}">
      <dgm:prSet/>
      <dgm:spPr/>
      <dgm:t>
        <a:bodyPr/>
        <a:lstStyle/>
        <a:p>
          <a:endParaRPr lang="en-US"/>
        </a:p>
      </dgm:t>
    </dgm:pt>
    <dgm:pt modelId="{C48B6133-9655-4439-8EAD-223A8A0CE38A}">
      <dgm:prSet phldrT="[Text]"/>
      <dgm:spPr/>
      <dgm:t>
        <a:bodyPr/>
        <a:lstStyle/>
        <a:p>
          <a:r>
            <a:rPr lang="en-US" b="1" dirty="0" smtClean="0"/>
            <a:t>Final Design</a:t>
          </a:r>
          <a:endParaRPr lang="en-US" b="1" dirty="0"/>
        </a:p>
      </dgm:t>
    </dgm:pt>
    <dgm:pt modelId="{6D216964-9C61-41F3-BE5A-6B3606DC7E79}" type="parTrans" cxnId="{F0CBF9C1-8E4B-4E89-923F-2F479BDA2E1B}">
      <dgm:prSet/>
      <dgm:spPr/>
      <dgm:t>
        <a:bodyPr/>
        <a:lstStyle/>
        <a:p>
          <a:endParaRPr lang="en-US"/>
        </a:p>
      </dgm:t>
    </dgm:pt>
    <dgm:pt modelId="{6B4DAB0D-7049-46DE-A08D-71C66B4B16B0}" type="sibTrans" cxnId="{F0CBF9C1-8E4B-4E89-923F-2F479BDA2E1B}">
      <dgm:prSet/>
      <dgm:spPr/>
      <dgm:t>
        <a:bodyPr/>
        <a:lstStyle/>
        <a:p>
          <a:endParaRPr lang="en-US"/>
        </a:p>
      </dgm:t>
    </dgm:pt>
    <dgm:pt modelId="{54DA391D-2A95-4911-BEB6-5B41FDA3F889}">
      <dgm:prSet phldrT="[Text]"/>
      <dgm:spPr/>
      <dgm:t>
        <a:bodyPr/>
        <a:lstStyle/>
        <a:p>
          <a:r>
            <a:rPr lang="en-US" dirty="0" smtClean="0"/>
            <a:t>Clear ambiguity</a:t>
          </a:r>
          <a:endParaRPr lang="en-US" dirty="0"/>
        </a:p>
      </dgm:t>
    </dgm:pt>
    <dgm:pt modelId="{63422DB2-8880-43DE-8EA5-3148B1A7C69C}" type="sibTrans" cxnId="{A17A6936-1072-4B0F-8A71-EF0324CF475E}">
      <dgm:prSet/>
      <dgm:spPr/>
      <dgm:t>
        <a:bodyPr/>
        <a:lstStyle/>
        <a:p>
          <a:endParaRPr lang="en-US"/>
        </a:p>
      </dgm:t>
    </dgm:pt>
    <dgm:pt modelId="{6A0FDF70-8550-42AB-9ED8-56A61AC82BD1}" type="parTrans" cxnId="{A17A6936-1072-4B0F-8A71-EF0324CF475E}">
      <dgm:prSet/>
      <dgm:spPr/>
      <dgm:t>
        <a:bodyPr/>
        <a:lstStyle/>
        <a:p>
          <a:endParaRPr lang="en-US"/>
        </a:p>
      </dgm:t>
    </dgm:pt>
    <dgm:pt modelId="{1AA0ED4E-8D86-4707-AB1C-E5C3D022D567}">
      <dgm:prSet phldrT="[Text]"/>
      <dgm:spPr/>
      <dgm:t>
        <a:bodyPr/>
        <a:lstStyle/>
        <a:p>
          <a:r>
            <a:rPr lang="en-US" dirty="0" smtClean="0"/>
            <a:t>Guided sign-up</a:t>
          </a:r>
          <a:endParaRPr lang="en-US" dirty="0"/>
        </a:p>
      </dgm:t>
    </dgm:pt>
    <dgm:pt modelId="{5A89EF79-00BB-48AA-A744-E17D5969E685}" type="sibTrans" cxnId="{664E453B-5FCD-4A81-89A4-DE517B28712C}">
      <dgm:prSet/>
      <dgm:spPr/>
      <dgm:t>
        <a:bodyPr/>
        <a:lstStyle/>
        <a:p>
          <a:endParaRPr lang="en-US"/>
        </a:p>
      </dgm:t>
    </dgm:pt>
    <dgm:pt modelId="{C07BD731-FA8D-4642-BE48-C84DC45F34A5}" type="parTrans" cxnId="{664E453B-5FCD-4A81-89A4-DE517B28712C}">
      <dgm:prSet/>
      <dgm:spPr/>
      <dgm:t>
        <a:bodyPr/>
        <a:lstStyle/>
        <a:p>
          <a:endParaRPr lang="en-US"/>
        </a:p>
      </dgm:t>
    </dgm:pt>
    <dgm:pt modelId="{E2B2462B-A213-40A1-94F7-CEC9D4A6FC68}">
      <dgm:prSet phldrT="[Text]"/>
      <dgm:spPr/>
      <dgm:t>
        <a:bodyPr/>
        <a:lstStyle/>
        <a:p>
          <a:r>
            <a:rPr lang="en-US" dirty="0" smtClean="0"/>
            <a:t>Search, upload and calendar are related</a:t>
          </a:r>
          <a:endParaRPr lang="en-US" dirty="0"/>
        </a:p>
      </dgm:t>
    </dgm:pt>
    <dgm:pt modelId="{F0E43131-94CB-40B8-B069-2701CDF2A004}" type="parTrans" cxnId="{799AE334-4C7D-480F-A858-E4645908E347}">
      <dgm:prSet/>
      <dgm:spPr/>
      <dgm:t>
        <a:bodyPr/>
        <a:lstStyle/>
        <a:p>
          <a:endParaRPr lang="en-US"/>
        </a:p>
      </dgm:t>
    </dgm:pt>
    <dgm:pt modelId="{1961F1DA-A62A-4292-BE56-607A17D091B6}" type="sibTrans" cxnId="{799AE334-4C7D-480F-A858-E4645908E347}">
      <dgm:prSet/>
      <dgm:spPr/>
      <dgm:t>
        <a:bodyPr/>
        <a:lstStyle/>
        <a:p>
          <a:endParaRPr lang="en-US"/>
        </a:p>
      </dgm:t>
    </dgm:pt>
    <dgm:pt modelId="{B072DE7B-3A7F-420F-9C56-007688541301}" type="pres">
      <dgm:prSet presAssocID="{180363AC-F57C-496F-8101-458EDA3F89E9}" presName="linearFlow" presStyleCnt="0">
        <dgm:presLayoutVars>
          <dgm:dir/>
          <dgm:animLvl val="lvl"/>
          <dgm:resizeHandles val="exact"/>
        </dgm:presLayoutVars>
      </dgm:prSet>
      <dgm:spPr/>
      <dgm:t>
        <a:bodyPr/>
        <a:lstStyle/>
        <a:p>
          <a:endParaRPr lang="en-US"/>
        </a:p>
      </dgm:t>
    </dgm:pt>
    <dgm:pt modelId="{54DE5153-02FA-4040-944C-94C4A0496A3F}" type="pres">
      <dgm:prSet presAssocID="{D79A717B-97B3-42B6-8860-B095EFBE177F}" presName="composite" presStyleCnt="0"/>
      <dgm:spPr/>
    </dgm:pt>
    <dgm:pt modelId="{6CC31BE5-44F4-44FA-9DC5-07B5561E958E}" type="pres">
      <dgm:prSet presAssocID="{D79A717B-97B3-42B6-8860-B095EFBE177F}" presName="parentText" presStyleLbl="alignNode1" presStyleIdx="0" presStyleCnt="3">
        <dgm:presLayoutVars>
          <dgm:chMax val="1"/>
          <dgm:bulletEnabled val="1"/>
        </dgm:presLayoutVars>
      </dgm:prSet>
      <dgm:spPr/>
      <dgm:t>
        <a:bodyPr/>
        <a:lstStyle/>
        <a:p>
          <a:endParaRPr lang="en-US"/>
        </a:p>
      </dgm:t>
    </dgm:pt>
    <dgm:pt modelId="{B1CD51E9-940A-4AF2-8680-9AB06D27E34A}" type="pres">
      <dgm:prSet presAssocID="{D79A717B-97B3-42B6-8860-B095EFBE177F}" presName="descendantText" presStyleLbl="alignAcc1" presStyleIdx="0" presStyleCnt="3">
        <dgm:presLayoutVars>
          <dgm:bulletEnabled val="1"/>
        </dgm:presLayoutVars>
      </dgm:prSet>
      <dgm:spPr/>
      <dgm:t>
        <a:bodyPr/>
        <a:lstStyle/>
        <a:p>
          <a:endParaRPr lang="en-US"/>
        </a:p>
      </dgm:t>
    </dgm:pt>
    <dgm:pt modelId="{5C6BA2D0-14E7-4F7F-836F-7B5388D9E4E9}" type="pres">
      <dgm:prSet presAssocID="{F241B375-6E5F-4AFF-A5BF-87E5EAA17DC2}" presName="sp" presStyleCnt="0"/>
      <dgm:spPr/>
    </dgm:pt>
    <dgm:pt modelId="{B940B612-AA33-4942-A8B4-43FDAD5239B8}" type="pres">
      <dgm:prSet presAssocID="{D3C91C4C-6BCF-454D-A568-DCC6B7A76E40}" presName="composite" presStyleCnt="0"/>
      <dgm:spPr/>
    </dgm:pt>
    <dgm:pt modelId="{5E6456EB-34D4-431D-964C-0C2E760FF399}" type="pres">
      <dgm:prSet presAssocID="{D3C91C4C-6BCF-454D-A568-DCC6B7A76E40}" presName="parentText" presStyleLbl="alignNode1" presStyleIdx="1" presStyleCnt="3">
        <dgm:presLayoutVars>
          <dgm:chMax val="1"/>
          <dgm:bulletEnabled val="1"/>
        </dgm:presLayoutVars>
      </dgm:prSet>
      <dgm:spPr/>
      <dgm:t>
        <a:bodyPr/>
        <a:lstStyle/>
        <a:p>
          <a:endParaRPr lang="en-US"/>
        </a:p>
      </dgm:t>
    </dgm:pt>
    <dgm:pt modelId="{20FDA3A1-254B-4EC4-9353-983720FE18C4}" type="pres">
      <dgm:prSet presAssocID="{D3C91C4C-6BCF-454D-A568-DCC6B7A76E40}" presName="descendantText" presStyleLbl="alignAcc1" presStyleIdx="1" presStyleCnt="3">
        <dgm:presLayoutVars>
          <dgm:bulletEnabled val="1"/>
        </dgm:presLayoutVars>
      </dgm:prSet>
      <dgm:spPr/>
      <dgm:t>
        <a:bodyPr/>
        <a:lstStyle/>
        <a:p>
          <a:endParaRPr lang="en-US"/>
        </a:p>
      </dgm:t>
    </dgm:pt>
    <dgm:pt modelId="{912A5D0F-6403-48B8-B856-7BA20DD43F03}" type="pres">
      <dgm:prSet presAssocID="{6FE85CF7-155F-4974-B667-4A4A9DAB2519}" presName="sp" presStyleCnt="0"/>
      <dgm:spPr/>
    </dgm:pt>
    <dgm:pt modelId="{8A6385A7-4AC8-4B85-A340-9E06AE5A99BE}" type="pres">
      <dgm:prSet presAssocID="{C48B6133-9655-4439-8EAD-223A8A0CE38A}" presName="composite" presStyleCnt="0"/>
      <dgm:spPr/>
    </dgm:pt>
    <dgm:pt modelId="{332D9DE2-C1EB-4709-A731-2EA2A538EFF3}" type="pres">
      <dgm:prSet presAssocID="{C48B6133-9655-4439-8EAD-223A8A0CE38A}" presName="parentText" presStyleLbl="alignNode1" presStyleIdx="2" presStyleCnt="3">
        <dgm:presLayoutVars>
          <dgm:chMax val="1"/>
          <dgm:bulletEnabled val="1"/>
        </dgm:presLayoutVars>
      </dgm:prSet>
      <dgm:spPr/>
      <dgm:t>
        <a:bodyPr/>
        <a:lstStyle/>
        <a:p>
          <a:endParaRPr lang="en-US"/>
        </a:p>
      </dgm:t>
    </dgm:pt>
    <dgm:pt modelId="{2A0E3E9A-7335-4D65-83CB-49FAC3CE8BA9}" type="pres">
      <dgm:prSet presAssocID="{C48B6133-9655-4439-8EAD-223A8A0CE38A}" presName="descendantText" presStyleLbl="alignAcc1" presStyleIdx="2" presStyleCnt="3">
        <dgm:presLayoutVars>
          <dgm:bulletEnabled val="1"/>
        </dgm:presLayoutVars>
      </dgm:prSet>
      <dgm:spPr/>
      <dgm:t>
        <a:bodyPr/>
        <a:lstStyle/>
        <a:p>
          <a:endParaRPr lang="en-US"/>
        </a:p>
      </dgm:t>
    </dgm:pt>
  </dgm:ptLst>
  <dgm:cxnLst>
    <dgm:cxn modelId="{0995D0B4-ECDB-41FF-A0C2-D07B12FA82DC}" type="presOf" srcId="{D3C91C4C-6BCF-454D-A568-DCC6B7A76E40}" destId="{5E6456EB-34D4-431D-964C-0C2E760FF399}" srcOrd="0" destOrd="0" presId="urn:microsoft.com/office/officeart/2005/8/layout/chevron2"/>
    <dgm:cxn modelId="{855FC8DD-1DEC-489A-8005-5EB64431E270}" type="presOf" srcId="{8E38A686-9B40-4138-8AB3-7BBF4987607A}" destId="{B1CD51E9-940A-4AF2-8680-9AB06D27E34A}" srcOrd="0" destOrd="1" presId="urn:microsoft.com/office/officeart/2005/8/layout/chevron2"/>
    <dgm:cxn modelId="{4190EAFC-DEB9-455A-B627-C723AF64A185}" srcId="{180363AC-F57C-496F-8101-458EDA3F89E9}" destId="{D79A717B-97B3-42B6-8860-B095EFBE177F}" srcOrd="0" destOrd="0" parTransId="{FBD483DB-20AB-45FC-BD5F-EB7C4B411C45}" sibTransId="{F241B375-6E5F-4AFF-A5BF-87E5EAA17DC2}"/>
    <dgm:cxn modelId="{A17A6936-1072-4B0F-8A71-EF0324CF475E}" srcId="{C48B6133-9655-4439-8EAD-223A8A0CE38A}" destId="{54DA391D-2A95-4911-BEB6-5B41FDA3F889}" srcOrd="1" destOrd="0" parTransId="{6A0FDF70-8550-42AB-9ED8-56A61AC82BD1}" sibTransId="{63422DB2-8880-43DE-8EA5-3148B1A7C69C}"/>
    <dgm:cxn modelId="{80B3A07D-5B4C-4E31-A927-5F355A153669}" type="presOf" srcId="{D79A717B-97B3-42B6-8860-B095EFBE177F}" destId="{6CC31BE5-44F4-44FA-9DC5-07B5561E958E}" srcOrd="0" destOrd="0" presId="urn:microsoft.com/office/officeart/2005/8/layout/chevron2"/>
    <dgm:cxn modelId="{FA3CEFFB-3B26-4871-A01E-D9D7C75FE896}" srcId="{180363AC-F57C-496F-8101-458EDA3F89E9}" destId="{D3C91C4C-6BCF-454D-A568-DCC6B7A76E40}" srcOrd="1" destOrd="0" parTransId="{66A3A4DF-FCEA-40EA-B198-2BB341E2ABB6}" sibTransId="{6FE85CF7-155F-4974-B667-4A4A9DAB2519}"/>
    <dgm:cxn modelId="{72734B0C-F4F8-470B-B380-E782B32500C0}" srcId="{D79A717B-97B3-42B6-8860-B095EFBE177F}" destId="{8E38A686-9B40-4138-8AB3-7BBF4987607A}" srcOrd="1" destOrd="0" parTransId="{FB48E36C-77C6-4C07-854D-82641842E6DF}" sibTransId="{28730CCF-0472-4199-883D-9EBE0532A281}"/>
    <dgm:cxn modelId="{CE500124-0BFC-4733-A8EE-417986717550}" type="presOf" srcId="{C48B6133-9655-4439-8EAD-223A8A0CE38A}" destId="{332D9DE2-C1EB-4709-A731-2EA2A538EFF3}" srcOrd="0" destOrd="0" presId="urn:microsoft.com/office/officeart/2005/8/layout/chevron2"/>
    <dgm:cxn modelId="{D60124B5-26D8-4EBA-AFB3-D08F68B0CBA0}" type="presOf" srcId="{BB3F74D0-C135-48B6-B0E8-9E63895686E8}" destId="{B1CD51E9-940A-4AF2-8680-9AB06D27E34A}" srcOrd="0" destOrd="0" presId="urn:microsoft.com/office/officeart/2005/8/layout/chevron2"/>
    <dgm:cxn modelId="{71EE7562-594A-473A-A139-641D1339FF34}" type="presOf" srcId="{E2B2462B-A213-40A1-94F7-CEC9D4A6FC68}" destId="{2A0E3E9A-7335-4D65-83CB-49FAC3CE8BA9}" srcOrd="0" destOrd="2" presId="urn:microsoft.com/office/officeart/2005/8/layout/chevron2"/>
    <dgm:cxn modelId="{857FCEFA-7371-4B59-926F-B205E6DD8A6F}" srcId="{D79A717B-97B3-42B6-8860-B095EFBE177F}" destId="{BB3F74D0-C135-48B6-B0E8-9E63895686E8}" srcOrd="0" destOrd="0" parTransId="{8CE31CFC-2ACE-4FF2-A80F-A3D6D1DE9F0B}" sibTransId="{62735D65-EEEB-48AE-949F-471AFEE829EA}"/>
    <dgm:cxn modelId="{F0CBF9C1-8E4B-4E89-923F-2F479BDA2E1B}" srcId="{180363AC-F57C-496F-8101-458EDA3F89E9}" destId="{C48B6133-9655-4439-8EAD-223A8A0CE38A}" srcOrd="2" destOrd="0" parTransId="{6D216964-9C61-41F3-BE5A-6B3606DC7E79}" sibTransId="{6B4DAB0D-7049-46DE-A08D-71C66B4B16B0}"/>
    <dgm:cxn modelId="{799AE334-4C7D-480F-A858-E4645908E347}" srcId="{C48B6133-9655-4439-8EAD-223A8A0CE38A}" destId="{E2B2462B-A213-40A1-94F7-CEC9D4A6FC68}" srcOrd="2" destOrd="0" parTransId="{F0E43131-94CB-40B8-B069-2701CDF2A004}" sibTransId="{1961F1DA-A62A-4292-BE56-607A17D091B6}"/>
    <dgm:cxn modelId="{664E453B-5FCD-4A81-89A4-DE517B28712C}" srcId="{C48B6133-9655-4439-8EAD-223A8A0CE38A}" destId="{1AA0ED4E-8D86-4707-AB1C-E5C3D022D567}" srcOrd="0" destOrd="0" parTransId="{C07BD731-FA8D-4642-BE48-C84DC45F34A5}" sibTransId="{5A89EF79-00BB-48AA-A744-E17D5969E685}"/>
    <dgm:cxn modelId="{216A662E-416C-4989-B4A1-38A778ABF074}" srcId="{D3C91C4C-6BCF-454D-A568-DCC6B7A76E40}" destId="{90A0D0FB-AD62-492D-A02E-062216FB8808}" srcOrd="1" destOrd="0" parTransId="{3C65CB9B-0C85-48AE-8D11-7137BFE5D440}" sibTransId="{B55CB4CD-D992-4492-B0FE-0B658386C672}"/>
    <dgm:cxn modelId="{1EE60F46-F20C-41CD-ABFB-A12437AD85EA}" srcId="{D3C91C4C-6BCF-454D-A568-DCC6B7A76E40}" destId="{06B83EE2-1858-40EC-A24C-0C2DC6C03D88}" srcOrd="0" destOrd="0" parTransId="{1993A4C1-9B53-405B-AF58-FAB885145249}" sibTransId="{7193E22F-EF50-4620-B727-FBCB8CBE737F}"/>
    <dgm:cxn modelId="{72B72B7A-D499-441D-B9AA-1D34026FD931}" type="presOf" srcId="{1AA0ED4E-8D86-4707-AB1C-E5C3D022D567}" destId="{2A0E3E9A-7335-4D65-83CB-49FAC3CE8BA9}" srcOrd="0" destOrd="0" presId="urn:microsoft.com/office/officeart/2005/8/layout/chevron2"/>
    <dgm:cxn modelId="{34642583-651E-459F-9E49-6F8CB0A60387}" type="presOf" srcId="{180363AC-F57C-496F-8101-458EDA3F89E9}" destId="{B072DE7B-3A7F-420F-9C56-007688541301}" srcOrd="0" destOrd="0" presId="urn:microsoft.com/office/officeart/2005/8/layout/chevron2"/>
    <dgm:cxn modelId="{F2519A29-D354-4817-A9AF-EAFC0FADB7E7}" type="presOf" srcId="{06B83EE2-1858-40EC-A24C-0C2DC6C03D88}" destId="{20FDA3A1-254B-4EC4-9353-983720FE18C4}" srcOrd="0" destOrd="0" presId="urn:microsoft.com/office/officeart/2005/8/layout/chevron2"/>
    <dgm:cxn modelId="{3E39CE4F-E740-4B7A-8CCD-D9A1412EB899}" type="presOf" srcId="{90A0D0FB-AD62-492D-A02E-062216FB8808}" destId="{20FDA3A1-254B-4EC4-9353-983720FE18C4}" srcOrd="0" destOrd="1" presId="urn:microsoft.com/office/officeart/2005/8/layout/chevron2"/>
    <dgm:cxn modelId="{91CBC131-4681-486F-A1F7-249486566D6E}" type="presOf" srcId="{54DA391D-2A95-4911-BEB6-5B41FDA3F889}" destId="{2A0E3E9A-7335-4D65-83CB-49FAC3CE8BA9}" srcOrd="0" destOrd="1" presId="urn:microsoft.com/office/officeart/2005/8/layout/chevron2"/>
    <dgm:cxn modelId="{5F7248A5-A7FC-4412-876E-72133BB36142}" type="presParOf" srcId="{B072DE7B-3A7F-420F-9C56-007688541301}" destId="{54DE5153-02FA-4040-944C-94C4A0496A3F}" srcOrd="0" destOrd="0" presId="urn:microsoft.com/office/officeart/2005/8/layout/chevron2"/>
    <dgm:cxn modelId="{F617C3D7-84F3-4E18-A884-22AE9E1038E5}" type="presParOf" srcId="{54DE5153-02FA-4040-944C-94C4A0496A3F}" destId="{6CC31BE5-44F4-44FA-9DC5-07B5561E958E}" srcOrd="0" destOrd="0" presId="urn:microsoft.com/office/officeart/2005/8/layout/chevron2"/>
    <dgm:cxn modelId="{4F8D8FD6-FFC3-48EB-AF6E-9EFB0468F515}" type="presParOf" srcId="{54DE5153-02FA-4040-944C-94C4A0496A3F}" destId="{B1CD51E9-940A-4AF2-8680-9AB06D27E34A}" srcOrd="1" destOrd="0" presId="urn:microsoft.com/office/officeart/2005/8/layout/chevron2"/>
    <dgm:cxn modelId="{681C4598-963E-46D9-909E-4B2380D2E911}" type="presParOf" srcId="{B072DE7B-3A7F-420F-9C56-007688541301}" destId="{5C6BA2D0-14E7-4F7F-836F-7B5388D9E4E9}" srcOrd="1" destOrd="0" presId="urn:microsoft.com/office/officeart/2005/8/layout/chevron2"/>
    <dgm:cxn modelId="{9674A33A-0651-4448-BAB7-F1DAFDDB87DB}" type="presParOf" srcId="{B072DE7B-3A7F-420F-9C56-007688541301}" destId="{B940B612-AA33-4942-A8B4-43FDAD5239B8}" srcOrd="2" destOrd="0" presId="urn:microsoft.com/office/officeart/2005/8/layout/chevron2"/>
    <dgm:cxn modelId="{9EB1DFFD-7765-4D79-B003-DD0F86718D47}" type="presParOf" srcId="{B940B612-AA33-4942-A8B4-43FDAD5239B8}" destId="{5E6456EB-34D4-431D-964C-0C2E760FF399}" srcOrd="0" destOrd="0" presId="urn:microsoft.com/office/officeart/2005/8/layout/chevron2"/>
    <dgm:cxn modelId="{171D05F5-1A27-4200-85B4-F89F07D3AFB1}" type="presParOf" srcId="{B940B612-AA33-4942-A8B4-43FDAD5239B8}" destId="{20FDA3A1-254B-4EC4-9353-983720FE18C4}" srcOrd="1" destOrd="0" presId="urn:microsoft.com/office/officeart/2005/8/layout/chevron2"/>
    <dgm:cxn modelId="{E457A329-DA70-4601-86F6-A05C2BC28C59}" type="presParOf" srcId="{B072DE7B-3A7F-420F-9C56-007688541301}" destId="{912A5D0F-6403-48B8-B856-7BA20DD43F03}" srcOrd="3" destOrd="0" presId="urn:microsoft.com/office/officeart/2005/8/layout/chevron2"/>
    <dgm:cxn modelId="{AEEE4A45-99AB-4537-956E-64B89993F8A4}" type="presParOf" srcId="{B072DE7B-3A7F-420F-9C56-007688541301}" destId="{8A6385A7-4AC8-4B85-A340-9E06AE5A99BE}" srcOrd="4" destOrd="0" presId="urn:microsoft.com/office/officeart/2005/8/layout/chevron2"/>
    <dgm:cxn modelId="{5431E353-5E9B-4F25-A1D0-891BC6EEC99F}" type="presParOf" srcId="{8A6385A7-4AC8-4B85-A340-9E06AE5A99BE}" destId="{332D9DE2-C1EB-4709-A731-2EA2A538EFF3}" srcOrd="0" destOrd="0" presId="urn:microsoft.com/office/officeart/2005/8/layout/chevron2"/>
    <dgm:cxn modelId="{0D1F4FD7-7161-42BC-B745-5021C068542E}" type="presParOf" srcId="{8A6385A7-4AC8-4B85-A340-9E06AE5A99BE}" destId="{2A0E3E9A-7335-4D65-83CB-49FAC3CE8BA9}"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C31BE5-44F4-44FA-9DC5-07B5561E958E}">
      <dsp:nvSpPr>
        <dsp:cNvPr id="0" name=""/>
        <dsp:cNvSpPr/>
      </dsp:nvSpPr>
      <dsp:spPr>
        <a:xfrm rot="5400000">
          <a:off x="-240129" y="242191"/>
          <a:ext cx="1600863" cy="1120604"/>
        </a:xfrm>
        <a:prstGeom prst="chevron">
          <a:avLst/>
        </a:prstGeom>
        <a:solidFill>
          <a:schemeClr val="accent2">
            <a:hueOff val="0"/>
            <a:satOff val="0"/>
            <a:lumOff val="0"/>
            <a:alphaOff val="0"/>
          </a:schemeClr>
        </a:solidFill>
        <a:ln w="9525" cap="flat" cmpd="sng" algn="ctr">
          <a:solidFill>
            <a:schemeClr val="accent2">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Contextual Inquiry</a:t>
          </a:r>
          <a:endParaRPr lang="en-US" sz="1600" b="1" kern="1200" dirty="0"/>
        </a:p>
      </dsp:txBody>
      <dsp:txXfrm rot="-5400000">
        <a:off x="1" y="562363"/>
        <a:ext cx="1120604" cy="480259"/>
      </dsp:txXfrm>
    </dsp:sp>
    <dsp:sp modelId="{B1CD51E9-940A-4AF2-8680-9AB06D27E34A}">
      <dsp:nvSpPr>
        <dsp:cNvPr id="0" name=""/>
        <dsp:cNvSpPr/>
      </dsp:nvSpPr>
      <dsp:spPr>
        <a:xfrm rot="5400000">
          <a:off x="4916821" y="-3794154"/>
          <a:ext cx="1040561" cy="8632994"/>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smtClean="0"/>
            <a:t>Support Personalization</a:t>
          </a:r>
          <a:endParaRPr lang="en-US" sz="1900" kern="1200" dirty="0"/>
        </a:p>
        <a:p>
          <a:pPr marL="171450" lvl="1" indent="-171450" algn="l" defTabSz="844550">
            <a:lnSpc>
              <a:spcPct val="90000"/>
            </a:lnSpc>
            <a:spcBef>
              <a:spcPct val="0"/>
            </a:spcBef>
            <a:spcAft>
              <a:spcPct val="15000"/>
            </a:spcAft>
            <a:buChar char="••"/>
          </a:pPr>
          <a:r>
            <a:rPr lang="en-US" sz="1900" kern="1200" dirty="0" smtClean="0"/>
            <a:t>Innovative interaction</a:t>
          </a:r>
          <a:endParaRPr lang="en-US" sz="1900" kern="1200" dirty="0"/>
        </a:p>
      </dsp:txBody>
      <dsp:txXfrm rot="-5400000">
        <a:off x="1120605" y="52858"/>
        <a:ext cx="8582198" cy="938969"/>
      </dsp:txXfrm>
    </dsp:sp>
    <dsp:sp modelId="{5E6456EB-34D4-431D-964C-0C2E760FF399}">
      <dsp:nvSpPr>
        <dsp:cNvPr id="0" name=""/>
        <dsp:cNvSpPr/>
      </dsp:nvSpPr>
      <dsp:spPr>
        <a:xfrm rot="5400000">
          <a:off x="-240129" y="1648975"/>
          <a:ext cx="1600863" cy="1120604"/>
        </a:xfrm>
        <a:prstGeom prst="chevron">
          <a:avLst/>
        </a:prstGeom>
        <a:solidFill>
          <a:schemeClr val="accent3">
            <a:hueOff val="0"/>
            <a:satOff val="0"/>
            <a:lumOff val="0"/>
            <a:alphaOff val="0"/>
          </a:schemeClr>
        </a:solidFill>
        <a:ln w="9525" cap="flat" cmpd="sng" algn="ctr">
          <a:solidFill>
            <a:schemeClr val="accent3">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Usability Study</a:t>
          </a:r>
          <a:endParaRPr lang="en-US" sz="1600" b="1" kern="1200" dirty="0"/>
        </a:p>
      </dsp:txBody>
      <dsp:txXfrm rot="-5400000">
        <a:off x="1" y="1969147"/>
        <a:ext cx="1120604" cy="480259"/>
      </dsp:txXfrm>
    </dsp:sp>
    <dsp:sp modelId="{20FDA3A1-254B-4EC4-9353-983720FE18C4}">
      <dsp:nvSpPr>
        <dsp:cNvPr id="0" name=""/>
        <dsp:cNvSpPr/>
      </dsp:nvSpPr>
      <dsp:spPr>
        <a:xfrm rot="5400000">
          <a:off x="4916821" y="-2387370"/>
          <a:ext cx="1040561" cy="8632994"/>
        </a:xfrm>
        <a:prstGeom prst="round2Same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smtClean="0"/>
            <a:t>Sign-up flow but support for guest account</a:t>
          </a:r>
          <a:endParaRPr lang="en-US" sz="1900" kern="1200" dirty="0"/>
        </a:p>
        <a:p>
          <a:pPr marL="171450" lvl="1" indent="-171450" algn="l" defTabSz="844550">
            <a:lnSpc>
              <a:spcPct val="90000"/>
            </a:lnSpc>
            <a:spcBef>
              <a:spcPct val="0"/>
            </a:spcBef>
            <a:spcAft>
              <a:spcPct val="15000"/>
            </a:spcAft>
            <a:buChar char="••"/>
          </a:pPr>
          <a:r>
            <a:rPr lang="en-US" sz="1900" kern="1200" dirty="0" smtClean="0"/>
            <a:t>Upload and search are disjoint</a:t>
          </a:r>
          <a:endParaRPr lang="en-US" sz="1900" kern="1200" dirty="0"/>
        </a:p>
      </dsp:txBody>
      <dsp:txXfrm rot="-5400000">
        <a:off x="1120605" y="1459642"/>
        <a:ext cx="8582198" cy="938969"/>
      </dsp:txXfrm>
    </dsp:sp>
    <dsp:sp modelId="{332D9DE2-C1EB-4709-A731-2EA2A538EFF3}">
      <dsp:nvSpPr>
        <dsp:cNvPr id="0" name=""/>
        <dsp:cNvSpPr/>
      </dsp:nvSpPr>
      <dsp:spPr>
        <a:xfrm rot="5400000">
          <a:off x="-240129" y="3055759"/>
          <a:ext cx="1600863" cy="1120604"/>
        </a:xfrm>
        <a:prstGeom prst="chevron">
          <a:avLst/>
        </a:prstGeom>
        <a:solidFill>
          <a:schemeClr val="accent4">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Final Design</a:t>
          </a:r>
          <a:endParaRPr lang="en-US" sz="1600" b="1" kern="1200" dirty="0"/>
        </a:p>
      </dsp:txBody>
      <dsp:txXfrm rot="-5400000">
        <a:off x="1" y="3375931"/>
        <a:ext cx="1120604" cy="480259"/>
      </dsp:txXfrm>
    </dsp:sp>
    <dsp:sp modelId="{2A0E3E9A-7335-4D65-83CB-49FAC3CE8BA9}">
      <dsp:nvSpPr>
        <dsp:cNvPr id="0" name=""/>
        <dsp:cNvSpPr/>
      </dsp:nvSpPr>
      <dsp:spPr>
        <a:xfrm rot="5400000">
          <a:off x="4916821" y="-980586"/>
          <a:ext cx="1040561" cy="8632994"/>
        </a:xfrm>
        <a:prstGeom prst="round2Same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smtClean="0"/>
            <a:t>Guided sign-up</a:t>
          </a:r>
          <a:endParaRPr lang="en-US" sz="1900" kern="1200" dirty="0"/>
        </a:p>
        <a:p>
          <a:pPr marL="171450" lvl="1" indent="-171450" algn="l" defTabSz="844550">
            <a:lnSpc>
              <a:spcPct val="90000"/>
            </a:lnSpc>
            <a:spcBef>
              <a:spcPct val="0"/>
            </a:spcBef>
            <a:spcAft>
              <a:spcPct val="15000"/>
            </a:spcAft>
            <a:buChar char="••"/>
          </a:pPr>
          <a:r>
            <a:rPr lang="en-US" sz="1900" kern="1200" dirty="0" smtClean="0"/>
            <a:t>Clear ambiguity</a:t>
          </a:r>
          <a:endParaRPr lang="en-US" sz="1900" kern="1200" dirty="0"/>
        </a:p>
        <a:p>
          <a:pPr marL="171450" lvl="1" indent="-171450" algn="l" defTabSz="844550">
            <a:lnSpc>
              <a:spcPct val="90000"/>
            </a:lnSpc>
            <a:spcBef>
              <a:spcPct val="0"/>
            </a:spcBef>
            <a:spcAft>
              <a:spcPct val="15000"/>
            </a:spcAft>
            <a:buChar char="••"/>
          </a:pPr>
          <a:r>
            <a:rPr lang="en-US" sz="1900" kern="1200" dirty="0" smtClean="0"/>
            <a:t>Search, upload and calendar are related</a:t>
          </a:r>
          <a:endParaRPr lang="en-US" sz="1900" kern="1200" dirty="0"/>
        </a:p>
      </dsp:txBody>
      <dsp:txXfrm rot="-5400000">
        <a:off x="1120605" y="2866426"/>
        <a:ext cx="8582198" cy="938969"/>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0C864E-A717-4B29-8E69-2C1DC7078013}" type="datetimeFigureOut">
              <a:rPr lang="en-US" smtClean="0"/>
              <a:t>12/2/2013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F786E4-9F01-47AF-B330-BB7F9B7F5012}" type="slidenum">
              <a:rPr lang="en-US" smtClean="0"/>
              <a:t>‹#›</a:t>
            </a:fld>
            <a:endParaRPr lang="en-US"/>
          </a:p>
        </p:txBody>
      </p:sp>
    </p:spTree>
    <p:extLst>
      <p:ext uri="{BB962C8B-B14F-4D97-AF65-F5344CB8AC3E}">
        <p14:creationId xmlns:p14="http://schemas.microsoft.com/office/powerpoint/2010/main" val="2199707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Topics</a:t>
            </a:r>
            <a:r>
              <a:rPr lang="en-US" baseline="0" dirty="0" smtClean="0"/>
              <a:t> to Cover:</a:t>
            </a:r>
          </a:p>
          <a:p>
            <a:endParaRPr lang="en-US" baseline="0" dirty="0" smtClean="0"/>
          </a:p>
          <a:p>
            <a:r>
              <a:rPr lang="en-US" baseline="0" dirty="0" smtClean="0"/>
              <a:t>Title (1 slide)</a:t>
            </a:r>
          </a:p>
          <a:p>
            <a:r>
              <a:rPr lang="en-US" dirty="0" smtClean="0"/>
              <a:t>Overall Problem &amp; Solution (1 slide)</a:t>
            </a:r>
          </a:p>
          <a:p>
            <a:r>
              <a:rPr lang="en-US" dirty="0" smtClean="0"/>
              <a:t>Overview of Talk (1 slide)</a:t>
            </a:r>
          </a:p>
          <a:p>
            <a:r>
              <a:rPr lang="en-US" dirty="0" smtClean="0"/>
              <a:t>Three Representative Tasks  &amp; why we chose them (1</a:t>
            </a:r>
            <a:r>
              <a:rPr lang="en-US" baseline="0" dirty="0" smtClean="0"/>
              <a:t> – 3 slides)</a:t>
            </a:r>
          </a:p>
          <a:p>
            <a:r>
              <a:rPr lang="en-US" baseline="0" dirty="0" smtClean="0"/>
              <a:t>Design evolution and why changes were made (w/ images) (3 slides)</a:t>
            </a:r>
          </a:p>
          <a:p>
            <a:r>
              <a:rPr lang="en-US" baseline="0" dirty="0" smtClean="0"/>
              <a:t>(i.e. contextual inquiry, low fidelity testing, evidence for changes)</a:t>
            </a:r>
          </a:p>
          <a:p>
            <a:r>
              <a:rPr lang="en-US" baseline="0" dirty="0" smtClean="0"/>
              <a:t>Current Interface Design (w / images)</a:t>
            </a:r>
          </a:p>
          <a:p>
            <a:pPr marL="171450" indent="-171450">
              <a:buFontTx/>
              <a:buChar char="-"/>
            </a:pPr>
            <a:r>
              <a:rPr lang="en-US" baseline="0" dirty="0" smtClean="0"/>
              <a:t>What does it do or show</a:t>
            </a:r>
          </a:p>
          <a:p>
            <a:pPr marL="171450" indent="-171450">
              <a:buFontTx/>
              <a:buChar char="-"/>
            </a:pPr>
            <a:r>
              <a:rPr lang="en-US" baseline="0" dirty="0" smtClean="0"/>
              <a:t>How does it work </a:t>
            </a:r>
          </a:p>
          <a:p>
            <a:pPr marL="171450" indent="-171450">
              <a:buFontTx/>
              <a:buChar char="-"/>
            </a:pPr>
            <a:r>
              <a:rPr lang="en-US" baseline="0" dirty="0" smtClean="0"/>
              <a:t>What is not implemented</a:t>
            </a:r>
          </a:p>
          <a:p>
            <a:pPr marL="0" indent="0">
              <a:buFontTx/>
              <a:buNone/>
            </a:pPr>
            <a:r>
              <a:rPr lang="en-US" baseline="0" dirty="0" smtClean="0"/>
              <a:t>Demo</a:t>
            </a:r>
          </a:p>
          <a:p>
            <a:pPr marL="0" indent="0">
              <a:buFontTx/>
              <a:buNone/>
            </a:pPr>
            <a:r>
              <a:rPr lang="en-US" baseline="0" dirty="0" smtClean="0"/>
              <a:t>Summary of Talk</a:t>
            </a:r>
            <a:endParaRPr lang="en-US" dirty="0"/>
          </a:p>
        </p:txBody>
      </p:sp>
      <p:sp>
        <p:nvSpPr>
          <p:cNvPr id="4" name="Slide Number Placeholder 3"/>
          <p:cNvSpPr>
            <a:spLocks noGrp="1"/>
          </p:cNvSpPr>
          <p:nvPr>
            <p:ph type="sldNum" sz="quarter" idx="10"/>
          </p:nvPr>
        </p:nvSpPr>
        <p:spPr/>
        <p:txBody>
          <a:bodyPr/>
          <a:lstStyle/>
          <a:p>
            <a:fld id="{63F786E4-9F01-47AF-B330-BB7F9B7F5012}" type="slidenum">
              <a:rPr lang="en-US" smtClean="0"/>
              <a:t>2</a:t>
            </a:fld>
            <a:endParaRPr lang="en-US"/>
          </a:p>
        </p:txBody>
      </p:sp>
    </p:spTree>
    <p:extLst>
      <p:ext uri="{BB962C8B-B14F-4D97-AF65-F5344CB8AC3E}">
        <p14:creationId xmlns:p14="http://schemas.microsoft.com/office/powerpoint/2010/main" val="3908358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F786E4-9F01-47AF-B330-BB7F9B7F5012}" type="slidenum">
              <a:rPr lang="en-US" smtClean="0"/>
              <a:t>12</a:t>
            </a:fld>
            <a:endParaRPr lang="en-US"/>
          </a:p>
        </p:txBody>
      </p:sp>
    </p:spTree>
    <p:extLst>
      <p:ext uri="{BB962C8B-B14F-4D97-AF65-F5344CB8AC3E}">
        <p14:creationId xmlns:p14="http://schemas.microsoft.com/office/powerpoint/2010/main" val="1024544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Value Sensitive Design:</a:t>
            </a:r>
          </a:p>
          <a:p>
            <a:endParaRPr lang="en-US" dirty="0" smtClean="0"/>
          </a:p>
          <a:p>
            <a:r>
              <a:rPr lang="en-US" dirty="0" smtClean="0"/>
              <a:t>Direct</a:t>
            </a:r>
            <a:r>
              <a:rPr lang="en-US" baseline="0" dirty="0" smtClean="0"/>
              <a:t> stakeholders: Users of the app, users who sign-up to the application, provide personal information ( family, appliances etc.)</a:t>
            </a:r>
          </a:p>
          <a:p>
            <a:r>
              <a:rPr lang="en-US" baseline="0" dirty="0" smtClean="0"/>
              <a:t>Indirect stakeholders: Companies producing appliances, Food brands etc.</a:t>
            </a:r>
          </a:p>
          <a:p>
            <a:endParaRPr lang="en-US" baseline="0" dirty="0" smtClean="0"/>
          </a:p>
          <a:p>
            <a:r>
              <a:rPr lang="en-US" dirty="0" smtClean="0"/>
              <a:t>Users</a:t>
            </a:r>
            <a:r>
              <a:rPr lang="en-US" baseline="0" dirty="0" smtClean="0"/>
              <a:t> should be in control of what info to provide and what not. They should have contextual access to privacy notice and should be consented before collecting and using their personal information.</a:t>
            </a:r>
          </a:p>
          <a:p>
            <a:r>
              <a:rPr lang="en-US" baseline="0" dirty="0" smtClean="0"/>
              <a:t>Camera, Microphone data is sensitive and hence should never be stored and only collected after user consent and that too during recipe process.</a:t>
            </a:r>
          </a:p>
          <a:p>
            <a:r>
              <a:rPr lang="en-US" baseline="0" dirty="0" smtClean="0"/>
              <a:t>Grocery list should not contain any brand information and users should be guided towards a particular brand.</a:t>
            </a:r>
          </a:p>
          <a:p>
            <a:r>
              <a:rPr lang="en-US" baseline="0" dirty="0" smtClean="0"/>
              <a:t>Integration with services and social scenarios cause privacy concerns, so those were CUT in our design.</a:t>
            </a:r>
            <a:endParaRPr lang="en-US" dirty="0"/>
          </a:p>
        </p:txBody>
      </p:sp>
      <p:sp>
        <p:nvSpPr>
          <p:cNvPr id="4" name="Slide Number Placeholder 3"/>
          <p:cNvSpPr>
            <a:spLocks noGrp="1"/>
          </p:cNvSpPr>
          <p:nvPr>
            <p:ph type="sldNum" sz="quarter" idx="10"/>
          </p:nvPr>
        </p:nvSpPr>
        <p:spPr/>
        <p:txBody>
          <a:bodyPr/>
          <a:lstStyle/>
          <a:p>
            <a:fld id="{63F786E4-9F01-47AF-B330-BB7F9B7F5012}" type="slidenum">
              <a:rPr lang="en-US" smtClean="0"/>
              <a:t>16</a:t>
            </a:fld>
            <a:endParaRPr lang="en-US"/>
          </a:p>
        </p:txBody>
      </p:sp>
    </p:spTree>
    <p:extLst>
      <p:ext uri="{BB962C8B-B14F-4D97-AF65-F5344CB8AC3E}">
        <p14:creationId xmlns:p14="http://schemas.microsoft.com/office/powerpoint/2010/main" val="1509701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Talking Point:</a:t>
            </a:r>
          </a:p>
          <a:p>
            <a:endParaRPr lang="en-US" dirty="0" smtClean="0"/>
          </a:p>
          <a:p>
            <a:r>
              <a:rPr lang="en-US" dirty="0" smtClean="0"/>
              <a:t>Scoping:</a:t>
            </a:r>
          </a:p>
          <a:p>
            <a:pPr marL="628650" lvl="1" indent="-171450">
              <a:buFont typeface="Arial" panose="020B0604020202020204" pitchFamily="34" charset="0"/>
              <a:buChar char="•"/>
            </a:pPr>
            <a:r>
              <a:rPr lang="en-US" dirty="0" smtClean="0"/>
              <a:t>Socia</a:t>
            </a:r>
            <a:r>
              <a:rPr lang="en-US" baseline="0" dirty="0" smtClean="0"/>
              <a:t>l scenarios</a:t>
            </a:r>
          </a:p>
          <a:p>
            <a:pPr marL="628650" lvl="1" indent="-171450">
              <a:buFont typeface="Arial" panose="020B0604020202020204" pitchFamily="34" charset="0"/>
              <a:buChar char="•"/>
            </a:pPr>
            <a:r>
              <a:rPr lang="en-US" baseline="0" dirty="0" smtClean="0"/>
              <a:t>Interaction with services</a:t>
            </a:r>
          </a:p>
          <a:p>
            <a:pPr marL="171450" lvl="0" indent="-171450">
              <a:buFont typeface="Arial" panose="020B0604020202020204" pitchFamily="34" charset="0"/>
              <a:buChar char="•"/>
            </a:pPr>
            <a:r>
              <a:rPr lang="en-US" baseline="0" dirty="0" smtClean="0"/>
              <a:t>Contextual Inquiry:</a:t>
            </a:r>
          </a:p>
          <a:p>
            <a:pPr marL="628650" lvl="1" indent="-171450">
              <a:buFont typeface="Arial" panose="020B0604020202020204" pitchFamily="34" charset="0"/>
              <a:buChar char="•"/>
            </a:pPr>
            <a:r>
              <a:rPr lang="en-US" baseline="0" dirty="0" smtClean="0"/>
              <a:t>Taught us real problems like poor personalization and navigation experience.</a:t>
            </a:r>
          </a:p>
          <a:p>
            <a:pPr marL="171450" lvl="0" indent="-171450">
              <a:buFont typeface="Arial" panose="020B0604020202020204" pitchFamily="34" charset="0"/>
              <a:buChar char="•"/>
            </a:pPr>
            <a:r>
              <a:rPr lang="en-US" baseline="0" dirty="0" smtClean="0"/>
              <a:t>User Study:</a:t>
            </a:r>
          </a:p>
          <a:p>
            <a:pPr marL="628650" lvl="1" indent="-171450">
              <a:buFont typeface="Arial" panose="020B0604020202020204" pitchFamily="34" charset="0"/>
              <a:buChar char="•"/>
            </a:pPr>
            <a:r>
              <a:rPr lang="en-US" baseline="0" dirty="0" smtClean="0"/>
              <a:t>Users used Guest to continue.</a:t>
            </a:r>
          </a:p>
          <a:p>
            <a:pPr marL="628650" lvl="1" indent="-171450">
              <a:buFont typeface="Arial" panose="020B0604020202020204" pitchFamily="34" charset="0"/>
              <a:buChar char="•"/>
            </a:pPr>
            <a:r>
              <a:rPr lang="en-US" baseline="0" dirty="0" smtClean="0"/>
              <a:t>Searched and then looked to upload</a:t>
            </a:r>
          </a:p>
          <a:p>
            <a:pPr marL="628650" lvl="1" indent="-171450">
              <a:buFont typeface="Arial" panose="020B0604020202020204" pitchFamily="34" charset="0"/>
              <a:buChar char="•"/>
            </a:pPr>
            <a:r>
              <a:rPr lang="en-US" baseline="0" dirty="0" smtClean="0"/>
              <a:t>How to go to home screen.</a:t>
            </a:r>
          </a:p>
          <a:p>
            <a:pPr marL="171450" lvl="0" indent="-171450">
              <a:buFont typeface="Arial" panose="020B0604020202020204" pitchFamily="34" charset="0"/>
              <a:buChar char="•"/>
            </a:pPr>
            <a:r>
              <a:rPr lang="en-US" baseline="0" dirty="0" smtClean="0"/>
              <a:t>Final Design has more than one ways to:</a:t>
            </a:r>
          </a:p>
          <a:p>
            <a:pPr marL="628650" lvl="1" indent="-171450">
              <a:buFont typeface="Arial" panose="020B0604020202020204" pitchFamily="34" charset="0"/>
              <a:buChar char="•"/>
            </a:pPr>
            <a:r>
              <a:rPr lang="en-US" baseline="0" dirty="0" smtClean="0"/>
              <a:t>Sign-up</a:t>
            </a:r>
          </a:p>
          <a:p>
            <a:pPr marL="628650" lvl="1" indent="-171450">
              <a:buFont typeface="Arial" panose="020B0604020202020204" pitchFamily="34" charset="0"/>
              <a:buChar char="•"/>
            </a:pPr>
            <a:r>
              <a:rPr lang="en-US" baseline="0" dirty="0" smtClean="0"/>
              <a:t>Search</a:t>
            </a:r>
          </a:p>
          <a:p>
            <a:pPr marL="628650" lvl="1" indent="-171450">
              <a:buFont typeface="Arial" panose="020B0604020202020204" pitchFamily="34" charset="0"/>
              <a:buChar char="•"/>
            </a:pPr>
            <a:r>
              <a:rPr lang="en-US" baseline="0" dirty="0" smtClean="0"/>
              <a:t>Add to favorites</a:t>
            </a:r>
          </a:p>
          <a:p>
            <a:pPr marL="628650" lvl="1" indent="-171450">
              <a:buFont typeface="Arial" panose="020B0604020202020204" pitchFamily="34" charset="0"/>
              <a:buChar char="•"/>
            </a:pPr>
            <a:r>
              <a:rPr lang="en-US" baseline="0" dirty="0" smtClean="0"/>
              <a:t>Adjust preferences</a:t>
            </a:r>
          </a:p>
          <a:p>
            <a:pPr marL="628650" lvl="1" indent="-171450">
              <a:buFont typeface="Arial" panose="020B0604020202020204" pitchFamily="34" charset="0"/>
              <a:buChar char="•"/>
            </a:pPr>
            <a:r>
              <a:rPr lang="en-US" baseline="0" dirty="0" smtClean="0"/>
              <a:t>Interact while following recipe</a:t>
            </a:r>
          </a:p>
          <a:p>
            <a:pPr marL="171450" lvl="0" indent="-171450">
              <a:buFont typeface="Arial" panose="020B0604020202020204" pitchFamily="34" charset="0"/>
              <a:buChar char="•"/>
            </a:pPr>
            <a:r>
              <a:rPr lang="en-US" baseline="0" dirty="0" smtClean="0"/>
              <a:t>Heuristic evaluation helped resolve:</a:t>
            </a:r>
          </a:p>
          <a:p>
            <a:pPr marL="628650" lvl="1" indent="-171450">
              <a:buFont typeface="Arial" panose="020B0604020202020204" pitchFamily="34" charset="0"/>
              <a:buChar char="•"/>
            </a:pPr>
            <a:r>
              <a:rPr lang="en-US" baseline="0" dirty="0" smtClean="0"/>
              <a:t>Navigation improvements</a:t>
            </a:r>
          </a:p>
          <a:p>
            <a:pPr marL="628650" lvl="1" indent="-171450">
              <a:buFont typeface="Arial" panose="020B0604020202020204" pitchFamily="34" charset="0"/>
              <a:buChar char="•"/>
            </a:pPr>
            <a:r>
              <a:rPr lang="en-US" baseline="0" dirty="0" smtClean="0"/>
              <a:t>How much help users should need to navigate recipe and interact.</a:t>
            </a:r>
          </a:p>
          <a:p>
            <a:pPr marL="171450" lvl="0" indent="-171450">
              <a:buFont typeface="Arial" panose="020B0604020202020204" pitchFamily="34" charset="0"/>
              <a:buChar char="•"/>
            </a:pPr>
            <a:r>
              <a:rPr lang="en-US" baseline="0" dirty="0" smtClean="0"/>
              <a:t>VST used:</a:t>
            </a:r>
          </a:p>
          <a:p>
            <a:pPr marL="628650" lvl="1" indent="-171450">
              <a:buFont typeface="Arial" panose="020B0604020202020204" pitchFamily="34" charset="0"/>
              <a:buChar char="•"/>
            </a:pPr>
            <a:r>
              <a:rPr lang="en-US" baseline="0" dirty="0" smtClean="0"/>
              <a:t>Privacy worry surface reduced using VST</a:t>
            </a:r>
            <a:endParaRPr lang="en-US" dirty="0"/>
          </a:p>
        </p:txBody>
      </p:sp>
      <p:sp>
        <p:nvSpPr>
          <p:cNvPr id="4" name="Slide Number Placeholder 3"/>
          <p:cNvSpPr>
            <a:spLocks noGrp="1"/>
          </p:cNvSpPr>
          <p:nvPr>
            <p:ph type="sldNum" sz="quarter" idx="10"/>
          </p:nvPr>
        </p:nvSpPr>
        <p:spPr/>
        <p:txBody>
          <a:bodyPr/>
          <a:lstStyle/>
          <a:p>
            <a:fld id="{63F786E4-9F01-47AF-B330-BB7F9B7F5012}" type="slidenum">
              <a:rPr lang="en-US" smtClean="0"/>
              <a:t>19</a:t>
            </a:fld>
            <a:endParaRPr lang="en-US"/>
          </a:p>
        </p:txBody>
      </p:sp>
    </p:spTree>
    <p:extLst>
      <p:ext uri="{BB962C8B-B14F-4D97-AF65-F5344CB8AC3E}">
        <p14:creationId xmlns:p14="http://schemas.microsoft.com/office/powerpoint/2010/main" val="3882397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F786E4-9F01-47AF-B330-BB7F9B7F5012}" type="slidenum">
              <a:rPr lang="en-US" smtClean="0"/>
              <a:t>23</a:t>
            </a:fld>
            <a:endParaRPr lang="en-US"/>
          </a:p>
        </p:txBody>
      </p:sp>
    </p:spTree>
    <p:extLst>
      <p:ext uri="{BB962C8B-B14F-4D97-AF65-F5344CB8AC3E}">
        <p14:creationId xmlns:p14="http://schemas.microsoft.com/office/powerpoint/2010/main" val="38110144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EASY: Monica lives with her husband and 2 kids (ages 3 and 7). She is cooking dinner for her husband’s birthday. Her husband likes pasta dishes. Monica does a quick search of her recipe library in Cooking Companion and selects a baked rigatoni recipe. She goes to the recipe ingredients list and veriﬁes that she has all of the ingredients in her kitchen. Though the original recipe was meant for 8 people, Monica easily adjusts the recipe down to 4 with the help of Cooking Companion and sees that the ingredients are also scaled down as well. Using her phone, she follows the recipe step by step. She uses gestures to move from one step to the next without having to touch the screen.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DATA TO USE</a:t>
            </a:r>
            <a:r>
              <a:rPr lang="en-US" sz="1200" kern="1200" dirty="0" smtClean="0">
                <a:solidFill>
                  <a:schemeClr val="tx1"/>
                </a:solidFill>
                <a:effectLst/>
                <a:latin typeface="+mn-lt"/>
                <a:ea typeface="+mn-ea"/>
                <a:cs typeface="+mn-cs"/>
              </a:rPr>
              <a:t>: Sign up data: Monica Tsang, Family includes: Rob Tsang (husband), Kids: Chloe (7 years) and Stanley (4 years). Use GE Advanced for Microwave and GE 1245 Oven for Oven appliance.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MEDIUM: Joe is a grad student and does not have the budget for a well-stocked pantry. He is taking a dessert to a potluck at a friend’s house, and he uses Cooking Companion to ﬁnd a banana cake recipe that everyone will appreciate. He begins cooking it immediately. Joe is an eﬃcient cook, and does not like to keep walking back to his phone to check the ingredient list. Instead, he tells Cooking Companion to read the recipe step to him. Joe performs some recipe steps in a diﬀerent order than the recipe lists them, and Cooking Companion is able to accommodate this based upon Joe’s voice command by telling the phone to move on to the next step. When Joe gets to a point in the recipe that calls for baking powder, and he realizes that he only has baking soda, Joe asks for an alternate and Cooking Companion suggests baking soda with lemon juice instead. Joe is pleased to see that he is able to continue on with his recipe steps even with the substitution mishap during cooking.</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DATA TO USE: </a:t>
            </a:r>
            <a:r>
              <a:rPr lang="en-US" sz="1200" kern="1200" dirty="0" smtClean="0">
                <a:solidFill>
                  <a:schemeClr val="tx1"/>
                </a:solidFill>
                <a:effectLst/>
                <a:latin typeface="+mn-lt"/>
                <a:ea typeface="+mn-ea"/>
                <a:cs typeface="+mn-cs"/>
              </a:rPr>
              <a:t>Start with sign-in page of Joe Johnson. Search for Banana cake under an hour recipe.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HARD: Robin works as a Software Engineer and lives with her </a:t>
            </a:r>
            <a:r>
              <a:rPr lang="en-US" sz="1200" kern="1200" dirty="0" err="1" smtClean="0">
                <a:solidFill>
                  <a:schemeClr val="tx1"/>
                </a:solidFill>
                <a:effectLst/>
                <a:latin typeface="+mn-lt"/>
                <a:ea typeface="+mn-ea"/>
                <a:cs typeface="+mn-cs"/>
              </a:rPr>
              <a:t>ﬁanc´e</a:t>
            </a:r>
            <a:r>
              <a:rPr lang="en-US" sz="1200" kern="1200" dirty="0" smtClean="0">
                <a:solidFill>
                  <a:schemeClr val="tx1"/>
                </a:solidFill>
                <a:effectLst/>
                <a:latin typeface="+mn-lt"/>
                <a:ea typeface="+mn-ea"/>
                <a:cs typeface="+mn-cs"/>
              </a:rPr>
              <a:t>. Given that she typically has a busy schedule throughout the week, she prefers to plan her dinner plans for the week well ahead of time. She picks up a few recipes suggested by Cooking Companion, and she also takes a picture of a Chinese dish from a magazine that she is reading using her smartphone. The picture is imported into Cooking Companion and this new information is now updated in her recipe library. Cooking Companion sends an alert through its calendar reminding her that Josh and his wife would be over for dinner Thursday. Robin has recently resolved to cook healthier meals, and decides to adjust her recipes to reduce sodium. She updates her proﬁle, and her recipes are automatically adjusted. Based on her choices for the dinner all week, Cooking Companion is able to plan her grocery list. As Robin heads out grocery shopping Sunday evening, she checks Cooking Companion grocery list for the week, and checks them oﬀ as she purchases them. She is conﬁdent that she got all ingredients covered for the week.</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DATA TO USE: </a:t>
            </a:r>
            <a:r>
              <a:rPr lang="en-US" sz="1200" kern="1200" dirty="0" smtClean="0">
                <a:solidFill>
                  <a:schemeClr val="tx1"/>
                </a:solidFill>
                <a:effectLst/>
                <a:latin typeface="+mn-lt"/>
                <a:ea typeface="+mn-ea"/>
                <a:cs typeface="+mn-cs"/>
              </a:rPr>
              <a:t>Sign-up data: Robin Alphin, husband Sam Alphin. Use  photo for Chicken in Hot Garlic Sauce for (take picture) for Monday, use Macaroni &amp; Cheese for Tuesday, Chicken Teriyaki Pizza for Wednesday, use Baked Rigatoni for Thursday, use Chicken Thai Curry &amp; rice for Saturday and Baked Salmon for Sunday. Thursday dinner should be for 4 people (including Josh &amp; Katie).</a:t>
            </a:r>
          </a:p>
          <a:p>
            <a:endParaRPr lang="en-US" dirty="0"/>
          </a:p>
        </p:txBody>
      </p:sp>
      <p:sp>
        <p:nvSpPr>
          <p:cNvPr id="4" name="Slide Number Placeholder 3"/>
          <p:cNvSpPr>
            <a:spLocks noGrp="1"/>
          </p:cNvSpPr>
          <p:nvPr>
            <p:ph type="sldNum" sz="quarter" idx="10"/>
          </p:nvPr>
        </p:nvSpPr>
        <p:spPr/>
        <p:txBody>
          <a:bodyPr/>
          <a:lstStyle/>
          <a:p>
            <a:fld id="{63F786E4-9F01-47AF-B330-BB7F9B7F5012}" type="slidenum">
              <a:rPr lang="en-US" smtClean="0"/>
              <a:t>28</a:t>
            </a:fld>
            <a:endParaRPr lang="en-US"/>
          </a:p>
        </p:txBody>
      </p:sp>
    </p:spTree>
    <p:extLst>
      <p:ext uri="{BB962C8B-B14F-4D97-AF65-F5344CB8AC3E}">
        <p14:creationId xmlns:p14="http://schemas.microsoft.com/office/powerpoint/2010/main" val="15668570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Integration</a:t>
            </a:r>
            <a:r>
              <a:rPr lang="en-US" baseline="0" dirty="0" smtClean="0"/>
              <a:t> with Services – </a:t>
            </a:r>
            <a:r>
              <a:rPr lang="en-US" baseline="0" dirty="0" err="1" smtClean="0"/>
              <a:t>facebook</a:t>
            </a:r>
            <a:r>
              <a:rPr lang="en-US" baseline="0" dirty="0" smtClean="0"/>
              <a:t>, coupon apps, grocery finder, social contact preferences, yelp reviews, out of scope?</a:t>
            </a:r>
            <a:endParaRPr lang="en-US" dirty="0"/>
          </a:p>
        </p:txBody>
      </p:sp>
      <p:sp>
        <p:nvSpPr>
          <p:cNvPr id="4" name="Slide Number Placeholder 3"/>
          <p:cNvSpPr>
            <a:spLocks noGrp="1"/>
          </p:cNvSpPr>
          <p:nvPr>
            <p:ph type="sldNum" sz="quarter" idx="10"/>
          </p:nvPr>
        </p:nvSpPr>
        <p:spPr/>
        <p:txBody>
          <a:bodyPr/>
          <a:lstStyle/>
          <a:p>
            <a:fld id="{63F786E4-9F01-47AF-B330-BB7F9B7F5012}" type="slidenum">
              <a:rPr lang="en-US" smtClean="0"/>
              <a:t>30</a:t>
            </a:fld>
            <a:endParaRPr lang="en-US"/>
          </a:p>
        </p:txBody>
      </p:sp>
    </p:spTree>
    <p:extLst>
      <p:ext uri="{BB962C8B-B14F-4D97-AF65-F5344CB8AC3E}">
        <p14:creationId xmlns:p14="http://schemas.microsoft.com/office/powerpoint/2010/main" val="1371539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F786E4-9F01-47AF-B330-BB7F9B7F5012}" type="slidenum">
              <a:rPr lang="en-US" smtClean="0"/>
              <a:t>39</a:t>
            </a:fld>
            <a:endParaRPr lang="en-US"/>
          </a:p>
        </p:txBody>
      </p:sp>
    </p:spTree>
    <p:extLst>
      <p:ext uri="{BB962C8B-B14F-4D97-AF65-F5344CB8AC3E}">
        <p14:creationId xmlns:p14="http://schemas.microsoft.com/office/powerpoint/2010/main" val="30781452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F786E4-9F01-47AF-B330-BB7F9B7F5012}" type="slidenum">
              <a:rPr lang="en-US" smtClean="0"/>
              <a:t>40</a:t>
            </a:fld>
            <a:endParaRPr lang="en-US"/>
          </a:p>
        </p:txBody>
      </p:sp>
    </p:spTree>
    <p:extLst>
      <p:ext uri="{BB962C8B-B14F-4D97-AF65-F5344CB8AC3E}">
        <p14:creationId xmlns:p14="http://schemas.microsoft.com/office/powerpoint/2010/main" val="40418289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F786E4-9F01-47AF-B330-BB7F9B7F5012}" type="slidenum">
              <a:rPr lang="en-US" smtClean="0"/>
              <a:t>41</a:t>
            </a:fld>
            <a:endParaRPr lang="en-US"/>
          </a:p>
        </p:txBody>
      </p:sp>
    </p:spTree>
    <p:extLst>
      <p:ext uri="{BB962C8B-B14F-4D97-AF65-F5344CB8AC3E}">
        <p14:creationId xmlns:p14="http://schemas.microsoft.com/office/powerpoint/2010/main" val="3496321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Talking</a:t>
            </a:r>
            <a:r>
              <a:rPr lang="en-US" baseline="0" dirty="0" smtClean="0"/>
              <a:t> Points:</a:t>
            </a:r>
          </a:p>
          <a:p>
            <a:endParaRPr lang="en-US" baseline="0" dirty="0" smtClean="0"/>
          </a:p>
          <a:p>
            <a:r>
              <a:rPr lang="en-US" baseline="0" dirty="0" smtClean="0"/>
              <a:t>Hundreds of recipe search and navigation applications exist on all platforms. But all they do is mere recipe search &amp; cook.</a:t>
            </a:r>
          </a:p>
          <a:p>
            <a:r>
              <a:rPr lang="en-US" baseline="0" dirty="0" smtClean="0"/>
              <a:t>Lack of personalization means not much help in kitchen. We need an application that is completely personalized for users’ needs.</a:t>
            </a:r>
          </a:p>
          <a:p>
            <a:endParaRPr lang="en-US" baseline="0" dirty="0" smtClean="0"/>
          </a:p>
          <a:p>
            <a:r>
              <a:rPr lang="en-US" baseline="0" dirty="0" smtClean="0"/>
              <a:t>Interaction model with applications should be innovative. Gesture, voice, camera support very much needed.</a:t>
            </a:r>
          </a:p>
          <a:p>
            <a:endParaRPr lang="en-US" baseline="0" dirty="0" smtClean="0"/>
          </a:p>
          <a:p>
            <a:r>
              <a:rPr lang="en-US" baseline="0" dirty="0" smtClean="0"/>
              <a:t>Helping users plan for their week, or with their grocery list avoiding multiple trips would provide delightful experience to working, busy professional.</a:t>
            </a:r>
            <a:endParaRPr lang="en-US" dirty="0"/>
          </a:p>
        </p:txBody>
      </p:sp>
      <p:sp>
        <p:nvSpPr>
          <p:cNvPr id="4" name="Slide Number Placeholder 3"/>
          <p:cNvSpPr>
            <a:spLocks noGrp="1"/>
          </p:cNvSpPr>
          <p:nvPr>
            <p:ph type="sldNum" sz="quarter" idx="10"/>
          </p:nvPr>
        </p:nvSpPr>
        <p:spPr/>
        <p:txBody>
          <a:bodyPr/>
          <a:lstStyle/>
          <a:p>
            <a:fld id="{63F786E4-9F01-47AF-B330-BB7F9B7F5012}" type="slidenum">
              <a:rPr lang="en-US" smtClean="0"/>
              <a:t>3</a:t>
            </a:fld>
            <a:endParaRPr lang="en-US"/>
          </a:p>
        </p:txBody>
      </p:sp>
    </p:spTree>
    <p:extLst>
      <p:ext uri="{BB962C8B-B14F-4D97-AF65-F5344CB8AC3E}">
        <p14:creationId xmlns:p14="http://schemas.microsoft.com/office/powerpoint/2010/main" val="676389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Target Audience Profile:</a:t>
            </a:r>
          </a:p>
          <a:p>
            <a:endParaRPr lang="en-US" dirty="0" smtClean="0"/>
          </a:p>
          <a:p>
            <a:r>
              <a:rPr lang="en-US" dirty="0" smtClean="0"/>
              <a:t>Working professional</a:t>
            </a:r>
            <a:r>
              <a:rPr lang="en-US" baseline="0" dirty="0" smtClean="0"/>
              <a:t> with super-busy life. </a:t>
            </a:r>
          </a:p>
          <a:p>
            <a:r>
              <a:rPr lang="en-US" baseline="0" dirty="0" smtClean="0"/>
              <a:t>Has access to smart phone or a tablet in kitchen.</a:t>
            </a:r>
          </a:p>
          <a:p>
            <a:r>
              <a:rPr lang="en-US" baseline="0" dirty="0" smtClean="0"/>
              <a:t>Amateur but very enthusiastic in kitchen – enjoys cooking for friends and family</a:t>
            </a:r>
          </a:p>
          <a:p>
            <a:r>
              <a:rPr lang="en-US" baseline="0" dirty="0" smtClean="0"/>
              <a:t>Grocery shopping is an unavoidable chore. Wishes multiple trips could be avoided and precise items could be picked to avoid wastage.</a:t>
            </a:r>
          </a:p>
          <a:p>
            <a:r>
              <a:rPr lang="en-US" baseline="0" dirty="0" smtClean="0"/>
              <a:t>Planning for the week is a great idea – reduces daily stress.</a:t>
            </a:r>
            <a:endParaRPr lang="en-US" dirty="0"/>
          </a:p>
        </p:txBody>
      </p:sp>
      <p:sp>
        <p:nvSpPr>
          <p:cNvPr id="4" name="Slide Number Placeholder 3"/>
          <p:cNvSpPr>
            <a:spLocks noGrp="1"/>
          </p:cNvSpPr>
          <p:nvPr>
            <p:ph type="sldNum" sz="quarter" idx="10"/>
          </p:nvPr>
        </p:nvSpPr>
        <p:spPr/>
        <p:txBody>
          <a:bodyPr/>
          <a:lstStyle/>
          <a:p>
            <a:fld id="{63F786E4-9F01-47AF-B330-BB7F9B7F5012}" type="slidenum">
              <a:rPr lang="en-US" smtClean="0"/>
              <a:t>4</a:t>
            </a:fld>
            <a:endParaRPr lang="en-US"/>
          </a:p>
        </p:txBody>
      </p:sp>
    </p:spTree>
    <p:extLst>
      <p:ext uri="{BB962C8B-B14F-4D97-AF65-F5344CB8AC3E}">
        <p14:creationId xmlns:p14="http://schemas.microsoft.com/office/powerpoint/2010/main" val="3814726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EASY: Monica lives with her husband and 2 kids (ages 3 and 7). She is cooking dinner for her husband’s birthday. Her husband likes pasta dishes. Monica does a quick search of her recipe library in Cooking Companion and selects a baked rigatoni recipe. She goes to the recipe ingredients list and veriﬁes that she has all of the ingredients in her kitchen. Though the original recipe was meant for 8 people, Monica easily adjusts the recipe down to 4 with the help of Cooking Companion and sees that the ingredients are also scaled down as well. Using her phone, she follows the recipe step by step. She uses gestures to move from one step to the next without having to touch the screen.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DATA TO USE</a:t>
            </a:r>
            <a:r>
              <a:rPr lang="en-US" sz="1200" kern="1200" dirty="0" smtClean="0">
                <a:solidFill>
                  <a:schemeClr val="tx1"/>
                </a:solidFill>
                <a:effectLst/>
                <a:latin typeface="+mn-lt"/>
                <a:ea typeface="+mn-ea"/>
                <a:cs typeface="+mn-cs"/>
              </a:rPr>
              <a:t>: Sign up data: Monica Tsang, Family includes: Rob Tsang (husband), Kids: Chloe (7 years) and Stanley (4 years). Use GE Advanced for Microwave and GE 1245 Oven for Oven appliance.</a:t>
            </a:r>
          </a:p>
          <a:p>
            <a:endParaRPr lang="en-US" dirty="0"/>
          </a:p>
        </p:txBody>
      </p:sp>
      <p:sp>
        <p:nvSpPr>
          <p:cNvPr id="4" name="Slide Number Placeholder 3"/>
          <p:cNvSpPr>
            <a:spLocks noGrp="1"/>
          </p:cNvSpPr>
          <p:nvPr>
            <p:ph type="sldNum" sz="quarter" idx="10"/>
          </p:nvPr>
        </p:nvSpPr>
        <p:spPr/>
        <p:txBody>
          <a:bodyPr/>
          <a:lstStyle/>
          <a:p>
            <a:fld id="{63F786E4-9F01-47AF-B330-BB7F9B7F5012}" type="slidenum">
              <a:rPr lang="en-US" smtClean="0"/>
              <a:t>6</a:t>
            </a:fld>
            <a:endParaRPr lang="en-US"/>
          </a:p>
        </p:txBody>
      </p:sp>
    </p:spTree>
    <p:extLst>
      <p:ext uri="{BB962C8B-B14F-4D97-AF65-F5344CB8AC3E}">
        <p14:creationId xmlns:p14="http://schemas.microsoft.com/office/powerpoint/2010/main" val="3718218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MEDIUM: Joe is a grad student and does not have the budget for a well-stocked pantry. He is taking a dessert to a potluck at a friend’s house, and he uses Cooking Companion to ﬁnd a banana cake recipe that everyone will appreciate. He begins cooking it immediately. Joe is an eﬃcient cook, and does not like to keep walking back to his phone to check the ingredient list. Instead, he tells Cooking Companion to read the recipe step to him. Joe performs some recipe steps in a diﬀerent order than the recipe lists them, and Cooking Companion is able to accommodate this based upon Joe’s voice command by telling the phone to move on to the next step. When Joe gets to a point in the recipe that calls for baking powder, and he realizes that he only has baking soda, Joe asks for an alternate and Cooking Companion suggests baking soda with lemon juice instead. Joe is pleased to see that he is able to continue on with his recipe steps even with the substitution mishap during cooking.</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DATA TO USE: </a:t>
            </a:r>
            <a:r>
              <a:rPr lang="en-US" sz="1200" kern="1200" dirty="0" smtClean="0">
                <a:solidFill>
                  <a:schemeClr val="tx1"/>
                </a:solidFill>
                <a:effectLst/>
                <a:latin typeface="+mn-lt"/>
                <a:ea typeface="+mn-ea"/>
                <a:cs typeface="+mn-cs"/>
              </a:rPr>
              <a:t>Start with sign-in page of Joe Johnson. Search for Banana cake under an hour recipe.</a:t>
            </a:r>
            <a:endParaRPr lang="en-US" dirty="0"/>
          </a:p>
        </p:txBody>
      </p:sp>
      <p:sp>
        <p:nvSpPr>
          <p:cNvPr id="4" name="Slide Number Placeholder 3"/>
          <p:cNvSpPr>
            <a:spLocks noGrp="1"/>
          </p:cNvSpPr>
          <p:nvPr>
            <p:ph type="sldNum" sz="quarter" idx="10"/>
          </p:nvPr>
        </p:nvSpPr>
        <p:spPr/>
        <p:txBody>
          <a:bodyPr/>
          <a:lstStyle/>
          <a:p>
            <a:fld id="{63F786E4-9F01-47AF-B330-BB7F9B7F5012}" type="slidenum">
              <a:rPr lang="en-US" smtClean="0"/>
              <a:t>7</a:t>
            </a:fld>
            <a:endParaRPr lang="en-US"/>
          </a:p>
        </p:txBody>
      </p:sp>
    </p:spTree>
    <p:extLst>
      <p:ext uri="{BB962C8B-B14F-4D97-AF65-F5344CB8AC3E}">
        <p14:creationId xmlns:p14="http://schemas.microsoft.com/office/powerpoint/2010/main" val="3079750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HARD: Robin works as a Software Engineer and lives with her </a:t>
            </a:r>
            <a:r>
              <a:rPr lang="en-US" sz="1200" kern="1200" dirty="0" err="1" smtClean="0">
                <a:solidFill>
                  <a:schemeClr val="tx1"/>
                </a:solidFill>
                <a:effectLst/>
                <a:latin typeface="+mn-lt"/>
                <a:ea typeface="+mn-ea"/>
                <a:cs typeface="+mn-cs"/>
              </a:rPr>
              <a:t>ﬁanc´e</a:t>
            </a:r>
            <a:r>
              <a:rPr lang="en-US" sz="1200" kern="1200" dirty="0" smtClean="0">
                <a:solidFill>
                  <a:schemeClr val="tx1"/>
                </a:solidFill>
                <a:effectLst/>
                <a:latin typeface="+mn-lt"/>
                <a:ea typeface="+mn-ea"/>
                <a:cs typeface="+mn-cs"/>
              </a:rPr>
              <a:t>. Given that she typically has a busy schedule throughout the week, she prefers to plan her dinner plans for the week well ahead of time. She picks up a few recipes suggested by Cooking Companion, and she also takes a picture of a Chinese dish from a magazine that she is reading using her smartphone. The picture is imported into Cooking Companion and this new information is now updated in her recipe library. Cooking Companion sends an alert through its calendar reminding her that Josh and his wife would be over for dinner Thursday. Robin has recently resolved to cook healthier meals, and decides to adjust her recipes to reduce sodium. She updates her proﬁle, and her recipes are automatically adjusted. Based on her choices for the dinner all week, Cooking Companion is able to plan her grocery list. As Robin heads out grocery shopping Sunday evening, she checks Cooking Companion grocery list for the week, and checks them oﬀ as she purchases them. She is conﬁdent that she got all ingredients covered for the week.</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DATA TO USE: </a:t>
            </a:r>
            <a:r>
              <a:rPr lang="en-US" sz="1200" kern="1200" dirty="0" smtClean="0">
                <a:solidFill>
                  <a:schemeClr val="tx1"/>
                </a:solidFill>
                <a:effectLst/>
                <a:latin typeface="+mn-lt"/>
                <a:ea typeface="+mn-ea"/>
                <a:cs typeface="+mn-cs"/>
              </a:rPr>
              <a:t>Sign-up data: Robin Alphin, husband Sam Alphin. Use  photo for Chicken in Hot Garlic Sauce for (take picture) for Monday, use Macaroni &amp; Cheese for Tuesday, Chicken Teriyaki Pizza for Wednesday, use Baked Rigatoni for Thursday, use Chicken Thai Curry &amp; rice for Saturday and Baked Salmon for Sunday. Thursday dinner should be for 4 people (including Josh &amp; Katie).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3F786E4-9F01-47AF-B330-BB7F9B7F5012}" type="slidenum">
              <a:rPr lang="en-US" smtClean="0"/>
              <a:t>8</a:t>
            </a:fld>
            <a:endParaRPr lang="en-US"/>
          </a:p>
        </p:txBody>
      </p:sp>
    </p:spTree>
    <p:extLst>
      <p:ext uri="{BB962C8B-B14F-4D97-AF65-F5344CB8AC3E}">
        <p14:creationId xmlns:p14="http://schemas.microsoft.com/office/powerpoint/2010/main" val="2847800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Talking Points:</a:t>
            </a:r>
          </a:p>
          <a:p>
            <a:endParaRPr lang="en-US" dirty="0" smtClean="0"/>
          </a:p>
          <a:p>
            <a:pPr marL="171450" indent="-171450">
              <a:buFont typeface="Arial" panose="020B0604020202020204" pitchFamily="34" charset="0"/>
              <a:buChar char="•"/>
            </a:pPr>
            <a:r>
              <a:rPr lang="en-US" dirty="0" smtClean="0"/>
              <a:t>Obvious</a:t>
            </a:r>
            <a:r>
              <a:rPr lang="en-US" baseline="0" dirty="0" smtClean="0"/>
              <a:t> is not really obvious to participants:</a:t>
            </a:r>
          </a:p>
          <a:p>
            <a:pPr marL="628650" lvl="1" indent="-171450">
              <a:buFont typeface="Arial" panose="020B0604020202020204" pitchFamily="34" charset="0"/>
              <a:buChar char="•"/>
            </a:pPr>
            <a:r>
              <a:rPr lang="en-US" baseline="0" dirty="0" smtClean="0"/>
              <a:t>Most participants did not sign-up to the app and continued as guest, though they typically sign-up to most of their modern apps.</a:t>
            </a:r>
          </a:p>
          <a:p>
            <a:pPr marL="1085850" lvl="2" indent="-171450">
              <a:buFont typeface="Arial" panose="020B0604020202020204" pitchFamily="34" charset="0"/>
              <a:buChar char="•"/>
            </a:pPr>
            <a:r>
              <a:rPr lang="en-US" baseline="0" dirty="0" smtClean="0"/>
              <a:t>Reasoning: Get to task as quickly as possible, Option to avoid sign-up (continue as guest) drove them to take that path.</a:t>
            </a:r>
          </a:p>
          <a:p>
            <a:pPr marL="628650" lvl="1" indent="-171450">
              <a:buFont typeface="Arial" panose="020B0604020202020204" pitchFamily="34" charset="0"/>
              <a:buChar char="•"/>
            </a:pPr>
            <a:r>
              <a:rPr lang="en-US" dirty="0" smtClean="0"/>
              <a:t>We</a:t>
            </a:r>
            <a:r>
              <a:rPr lang="en-US" baseline="0" dirty="0" smtClean="0"/>
              <a:t> put an upload button on home screen, but participants went search and looked for “upload” there.</a:t>
            </a:r>
          </a:p>
          <a:p>
            <a:pPr marL="628650" lvl="1" indent="-171450">
              <a:buFont typeface="Arial" panose="020B0604020202020204" pitchFamily="34" charset="0"/>
              <a:buChar char="•"/>
            </a:pPr>
            <a:r>
              <a:rPr lang="en-US" baseline="0" dirty="0" smtClean="0"/>
              <a:t>We added a “cook for family” button in search page hoping users have all signed up getting there. But users continued as guest and are confused with that button.</a:t>
            </a:r>
          </a:p>
          <a:p>
            <a:pPr marL="171450" lvl="0" indent="-171450">
              <a:buFont typeface="Arial" panose="020B0604020202020204" pitchFamily="34" charset="0"/>
              <a:buChar char="•"/>
            </a:pPr>
            <a:r>
              <a:rPr lang="en-US" baseline="0" dirty="0" smtClean="0"/>
              <a:t>Participants focus on Task Completion:</a:t>
            </a:r>
          </a:p>
          <a:p>
            <a:pPr marL="628650" lvl="1" indent="-171450">
              <a:buFont typeface="Arial" panose="020B0604020202020204" pitchFamily="34" charset="0"/>
              <a:buChar char="•"/>
            </a:pPr>
            <a:r>
              <a:rPr lang="en-US" baseline="0" dirty="0" smtClean="0"/>
              <a:t>They get to search-n-cook before signing up</a:t>
            </a:r>
          </a:p>
          <a:p>
            <a:pPr marL="171450" lvl="0" indent="-171450">
              <a:buFont typeface="Arial" panose="020B0604020202020204" pitchFamily="34" charset="0"/>
              <a:buChar char="•"/>
            </a:pPr>
            <a:r>
              <a:rPr lang="en-US" baseline="0" dirty="0" smtClean="0"/>
              <a:t>Navigation Experience:</a:t>
            </a:r>
          </a:p>
          <a:p>
            <a:pPr marL="628650" lvl="1" indent="-171450">
              <a:buFont typeface="Arial" panose="020B0604020202020204" pitchFamily="34" charset="0"/>
              <a:buChar char="•"/>
            </a:pPr>
            <a:r>
              <a:rPr lang="en-US" baseline="0" dirty="0" smtClean="0"/>
              <a:t>Way to get back to home screen</a:t>
            </a:r>
          </a:p>
          <a:p>
            <a:pPr marL="628650" lvl="1" indent="-171450">
              <a:buFont typeface="Arial" panose="020B0604020202020204" pitchFamily="34" charset="0"/>
              <a:buChar char="•"/>
            </a:pPr>
            <a:r>
              <a:rPr lang="en-US" baseline="0" dirty="0" smtClean="0"/>
              <a:t>How do I ask for replacement ingredient</a:t>
            </a:r>
          </a:p>
          <a:p>
            <a:pPr marL="628650" lvl="1" indent="-171450">
              <a:buFont typeface="Arial" panose="020B0604020202020204" pitchFamily="34" charset="0"/>
              <a:buChar char="•"/>
            </a:pPr>
            <a:r>
              <a:rPr lang="en-US" baseline="0" dirty="0" smtClean="0"/>
              <a:t>…</a:t>
            </a:r>
          </a:p>
          <a:p>
            <a:pPr marL="171450" lvl="0" indent="-171450">
              <a:buFont typeface="Arial" panose="020B0604020202020204" pitchFamily="34" charset="0"/>
              <a:buChar char="•"/>
            </a:pPr>
            <a:r>
              <a:rPr lang="en-US" baseline="0" dirty="0" smtClean="0"/>
              <a:t>Different Route:</a:t>
            </a:r>
          </a:p>
          <a:p>
            <a:pPr marL="628650" lvl="1" indent="-171450">
              <a:buFont typeface="Arial" panose="020B0604020202020204" pitchFamily="34" charset="0"/>
              <a:buChar char="•"/>
            </a:pPr>
            <a:r>
              <a:rPr lang="en-US" baseline="0" dirty="0" smtClean="0"/>
              <a:t>We hoped upload -&gt; my favorites, then planner -&gt; look from my favorites. </a:t>
            </a:r>
          </a:p>
          <a:p>
            <a:pPr marL="1085850" lvl="2" indent="-171450">
              <a:buFont typeface="Arial" panose="020B0604020202020204" pitchFamily="34" charset="0"/>
              <a:buChar char="•"/>
            </a:pPr>
            <a:r>
              <a:rPr lang="en-US" baseline="0" dirty="0" smtClean="0"/>
              <a:t>Participants mostly started from weekly planner and now need to upload</a:t>
            </a:r>
          </a:p>
          <a:p>
            <a:pPr marL="628650" lvl="1" indent="-171450">
              <a:buFont typeface="Arial" panose="020B0604020202020204" pitchFamily="34" charset="0"/>
              <a:buChar char="•"/>
            </a:pPr>
            <a:r>
              <a:rPr lang="en-US" baseline="0" dirty="0" smtClean="0"/>
              <a:t>We thought user signs up, defines family and then “cook for family” seems obvious.</a:t>
            </a:r>
          </a:p>
          <a:p>
            <a:pPr marL="1085850" lvl="2" indent="-171450">
              <a:buFont typeface="Arial" panose="020B0604020202020204" pitchFamily="34" charset="0"/>
              <a:buChar char="•"/>
            </a:pPr>
            <a:r>
              <a:rPr lang="en-US" baseline="0" dirty="0" smtClean="0"/>
              <a:t>They signed up as guest and then added 4 people as friends.</a:t>
            </a:r>
            <a:endParaRPr lang="en-US" dirty="0"/>
          </a:p>
        </p:txBody>
      </p:sp>
      <p:sp>
        <p:nvSpPr>
          <p:cNvPr id="4" name="Slide Number Placeholder 3"/>
          <p:cNvSpPr>
            <a:spLocks noGrp="1"/>
          </p:cNvSpPr>
          <p:nvPr>
            <p:ph type="sldNum" sz="quarter" idx="10"/>
          </p:nvPr>
        </p:nvSpPr>
        <p:spPr/>
        <p:txBody>
          <a:bodyPr/>
          <a:lstStyle/>
          <a:p>
            <a:fld id="{63F786E4-9F01-47AF-B330-BB7F9B7F5012}" type="slidenum">
              <a:rPr lang="en-US" smtClean="0"/>
              <a:t>9</a:t>
            </a:fld>
            <a:endParaRPr lang="en-US"/>
          </a:p>
        </p:txBody>
      </p:sp>
    </p:spTree>
    <p:extLst>
      <p:ext uri="{BB962C8B-B14F-4D97-AF65-F5344CB8AC3E}">
        <p14:creationId xmlns:p14="http://schemas.microsoft.com/office/powerpoint/2010/main" val="914859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Talking Points:</a:t>
            </a:r>
          </a:p>
          <a:p>
            <a:endParaRPr lang="en-US" dirty="0" smtClean="0"/>
          </a:p>
          <a:p>
            <a:r>
              <a:rPr lang="en-US" b="1" dirty="0" smtClean="0"/>
              <a:t>Usability Study + Heuristic Evaluation</a:t>
            </a:r>
            <a:r>
              <a:rPr lang="en-US" b="1" baseline="0" dirty="0" smtClean="0"/>
              <a:t> = strong foundation for design</a:t>
            </a:r>
            <a:endParaRPr lang="en-US" b="1" dirty="0" smtClean="0"/>
          </a:p>
          <a:p>
            <a:endParaRPr lang="en-US" dirty="0" smtClean="0"/>
          </a:p>
          <a:p>
            <a:r>
              <a:rPr lang="en-US" dirty="0" smtClean="0"/>
              <a:t>We show here only some very high severity (rank = 4) issues from our Heuristic Evaluation.</a:t>
            </a:r>
          </a:p>
          <a:p>
            <a:endParaRPr lang="en-US" dirty="0" smtClean="0"/>
          </a:p>
          <a:p>
            <a:pPr marL="228600" indent="-228600">
              <a:buAutoNum type="arabicParenR"/>
            </a:pPr>
            <a:r>
              <a:rPr lang="en-US" dirty="0" smtClean="0"/>
              <a:t>Users</a:t>
            </a:r>
            <a:r>
              <a:rPr lang="en-US" baseline="0" dirty="0" smtClean="0"/>
              <a:t> should not be forced to sign-up, they could continue as guest. Also, there should be easily accessible “emergency exit” (get to home screen) from all pages.</a:t>
            </a:r>
          </a:p>
          <a:p>
            <a:pPr marL="228600" indent="-228600">
              <a:buAutoNum type="arabicParenR"/>
            </a:pPr>
            <a:r>
              <a:rPr lang="en-US" baseline="0" dirty="0" smtClean="0"/>
              <a:t>Not forcing users to sign-up meant many users would just continue as guest and then subsequently miss various features. A soft block should help users realize what they are missing.</a:t>
            </a:r>
          </a:p>
          <a:p>
            <a:pPr marL="228600" indent="-228600">
              <a:buAutoNum type="arabicParenR"/>
            </a:pPr>
            <a:r>
              <a:rPr lang="en-US" baseline="0" dirty="0" smtClean="0"/>
              <a:t>User name and the information they provided that CC uses (like family info, appliance info) need to be accessible in context so that users don’t have to remember everything.</a:t>
            </a:r>
          </a:p>
          <a:p>
            <a:pPr marL="228600" indent="-228600">
              <a:buAutoNum type="arabicParenR"/>
            </a:pPr>
            <a:r>
              <a:rPr lang="en-US" baseline="0" dirty="0" smtClean="0"/>
              <a:t>Help should be made first-class-citizen in the design, available on home page, shown during recipe navigation as reminder etc.</a:t>
            </a:r>
            <a:r>
              <a:rPr lang="en-US" dirty="0" smtClean="0"/>
              <a:t> </a:t>
            </a:r>
          </a:p>
          <a:p>
            <a:endParaRPr lang="en-US" dirty="0"/>
          </a:p>
        </p:txBody>
      </p:sp>
      <p:sp>
        <p:nvSpPr>
          <p:cNvPr id="4" name="Slide Number Placeholder 3"/>
          <p:cNvSpPr>
            <a:spLocks noGrp="1"/>
          </p:cNvSpPr>
          <p:nvPr>
            <p:ph type="sldNum" sz="quarter" idx="10"/>
          </p:nvPr>
        </p:nvSpPr>
        <p:spPr/>
        <p:txBody>
          <a:bodyPr/>
          <a:lstStyle/>
          <a:p>
            <a:fld id="{63F786E4-9F01-47AF-B330-BB7F9B7F5012}" type="slidenum">
              <a:rPr lang="en-US" smtClean="0"/>
              <a:t>10</a:t>
            </a:fld>
            <a:endParaRPr lang="en-US"/>
          </a:p>
        </p:txBody>
      </p:sp>
    </p:spTree>
    <p:extLst>
      <p:ext uri="{BB962C8B-B14F-4D97-AF65-F5344CB8AC3E}">
        <p14:creationId xmlns:p14="http://schemas.microsoft.com/office/powerpoint/2010/main" val="1572560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smtClean="0"/>
              <a:t>Contextual Inquiry:</a:t>
            </a:r>
          </a:p>
          <a:p>
            <a:pPr lvl="1"/>
            <a:r>
              <a:rPr lang="en-US" dirty="0" smtClean="0"/>
              <a:t>Support Personalization</a:t>
            </a:r>
          </a:p>
          <a:p>
            <a:pPr lvl="1"/>
            <a:r>
              <a:rPr lang="en-US" dirty="0" smtClean="0"/>
              <a:t>Innovative interaction</a:t>
            </a:r>
          </a:p>
          <a:p>
            <a:pPr lvl="0"/>
            <a:r>
              <a:rPr lang="en-US" b="1" dirty="0" smtClean="0"/>
              <a:t>Usability Study</a:t>
            </a:r>
          </a:p>
          <a:p>
            <a:pPr lvl="1"/>
            <a:r>
              <a:rPr lang="en-US" dirty="0" smtClean="0"/>
              <a:t>Sign-up flow but support for guest account</a:t>
            </a:r>
          </a:p>
          <a:p>
            <a:pPr lvl="1"/>
            <a:r>
              <a:rPr lang="en-US" dirty="0" smtClean="0"/>
              <a:t>Upload and search are disjoint</a:t>
            </a:r>
          </a:p>
          <a:p>
            <a:pPr lvl="0"/>
            <a:r>
              <a:rPr lang="en-US" b="1" dirty="0" smtClean="0"/>
              <a:t>Final Design</a:t>
            </a:r>
          </a:p>
          <a:p>
            <a:pPr lvl="1"/>
            <a:r>
              <a:rPr lang="en-US" dirty="0" smtClean="0"/>
              <a:t>Guided sign-up</a:t>
            </a:r>
          </a:p>
          <a:p>
            <a:pPr lvl="1"/>
            <a:r>
              <a:rPr lang="en-US" dirty="0" smtClean="0"/>
              <a:t>Clear ambiguity</a:t>
            </a:r>
          </a:p>
          <a:p>
            <a:pPr lvl="1"/>
            <a:r>
              <a:rPr lang="en-US" dirty="0" smtClean="0"/>
              <a:t>Search, upload and calendar are related</a:t>
            </a:r>
          </a:p>
          <a:p>
            <a:endParaRPr lang="en-US" dirty="0"/>
          </a:p>
        </p:txBody>
      </p:sp>
      <p:sp>
        <p:nvSpPr>
          <p:cNvPr id="4" name="Slide Number Placeholder 3"/>
          <p:cNvSpPr>
            <a:spLocks noGrp="1"/>
          </p:cNvSpPr>
          <p:nvPr>
            <p:ph type="sldNum" sz="quarter" idx="10"/>
          </p:nvPr>
        </p:nvSpPr>
        <p:spPr/>
        <p:txBody>
          <a:bodyPr/>
          <a:lstStyle/>
          <a:p>
            <a:fld id="{63F786E4-9F01-47AF-B330-BB7F9B7F5012}" type="slidenum">
              <a:rPr lang="en-US" smtClean="0"/>
              <a:t>11</a:t>
            </a:fld>
            <a:endParaRPr lang="en-US"/>
          </a:p>
        </p:txBody>
      </p:sp>
    </p:spTree>
    <p:extLst>
      <p:ext uri="{BB962C8B-B14F-4D97-AF65-F5344CB8AC3E}">
        <p14:creationId xmlns:p14="http://schemas.microsoft.com/office/powerpoint/2010/main" val="8091816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squares"/>
          <p:cNvGrpSpPr/>
          <p:nvPr/>
        </p:nvGrpSpPr>
        <p:grpSpPr>
          <a:xfrm>
            <a:off x="0" y="1135744"/>
            <a:ext cx="1622755" cy="799981"/>
            <a:chOff x="0" y="452558"/>
            <a:chExt cx="914400" cy="524182"/>
          </a:xfrm>
        </p:grpSpPr>
        <p:sp>
          <p:nvSpPr>
            <p:cNvPr id="8" name="Rounded Rectangle 7"/>
            <p:cNvSpPr/>
            <p:nvPr/>
          </p:nvSpPr>
          <p:spPr>
            <a:xfrm>
              <a:off x="591671" y="452558"/>
              <a:ext cx="322729" cy="5241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ounded Rectangle 8"/>
            <p:cNvSpPr/>
            <p:nvPr/>
          </p:nvSpPr>
          <p:spPr>
            <a:xfrm>
              <a:off x="215154" y="452558"/>
              <a:ext cx="322729" cy="5241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ound Same Side Corner Rectangle 9"/>
            <p:cNvSpPr/>
            <p:nvPr/>
          </p:nvSpPr>
          <p:spPr>
            <a:xfrm rot="5400000">
              <a:off x="-181408" y="633966"/>
              <a:ext cx="524182" cy="161366"/>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828801" y="362396"/>
            <a:ext cx="9144000" cy="1676400"/>
          </a:xfrm>
        </p:spPr>
        <p:txBody>
          <a:bodyPr>
            <a:noAutofit/>
          </a:bodyPr>
          <a:lstStyle>
            <a:lvl1pPr>
              <a:lnSpc>
                <a:spcPct val="80000"/>
              </a:lnSpc>
              <a:defRPr sz="6000"/>
            </a:lvl1pPr>
          </a:lstStyle>
          <a:p>
            <a:r>
              <a:rPr lang="en-US" smtClean="0"/>
              <a:t>Click to edit Master title style</a:t>
            </a:r>
            <a:endParaRPr/>
          </a:p>
        </p:txBody>
      </p:sp>
      <p:sp>
        <p:nvSpPr>
          <p:cNvPr id="3" name="Subtitle 2"/>
          <p:cNvSpPr>
            <a:spLocks noGrp="1"/>
          </p:cNvSpPr>
          <p:nvPr>
            <p:ph type="subTitle" idx="1"/>
          </p:nvPr>
        </p:nvSpPr>
        <p:spPr>
          <a:xfrm>
            <a:off x="1828801" y="2089595"/>
            <a:ext cx="9144000" cy="886344"/>
          </a:xfrm>
        </p:spPr>
        <p:txBody>
          <a:bodyPr>
            <a:normAutofit/>
          </a:bodyPr>
          <a:lstStyle>
            <a:lvl1pPr marL="0" indent="0" algn="l">
              <a:buNone/>
              <a:defRPr sz="2800">
                <a:solidFill>
                  <a:schemeClr val="accent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D8D58C5D-1039-4B3E-946D-2EB966D1A7DB}" type="datetimeFigureOut">
              <a:rPr lang="en-US" smtClean="0"/>
              <a:t>12/2/2013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6D3584-8213-45F5-B148-80396EC602F4}" type="slidenum">
              <a:rPr lang="en-US" smtClean="0"/>
              <a:t>‹#›</a:t>
            </a:fld>
            <a:endParaRPr lang="en-US"/>
          </a:p>
        </p:txBody>
      </p:sp>
    </p:spTree>
    <p:extLst>
      <p:ext uri="{BB962C8B-B14F-4D97-AF65-F5344CB8AC3E}">
        <p14:creationId xmlns:p14="http://schemas.microsoft.com/office/powerpoint/2010/main" val="388751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D8D58C5D-1039-4B3E-946D-2EB966D1A7DB}" type="datetimeFigureOut">
              <a:rPr lang="en-US" smtClean="0"/>
              <a:t>12/2/2013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6D3584-8213-45F5-B148-80396EC602F4}" type="slidenum">
              <a:rPr lang="en-US" smtClean="0"/>
              <a:t>‹#›</a:t>
            </a:fld>
            <a:endParaRPr lang="en-US"/>
          </a:p>
        </p:txBody>
      </p:sp>
    </p:spTree>
    <p:extLst>
      <p:ext uri="{BB962C8B-B14F-4D97-AF65-F5344CB8AC3E}">
        <p14:creationId xmlns:p14="http://schemas.microsoft.com/office/powerpoint/2010/main" val="264082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squares"/>
          <p:cNvGrpSpPr/>
          <p:nvPr/>
        </p:nvGrpSpPr>
        <p:grpSpPr>
          <a:xfrm rot="5400000">
            <a:off x="9585642" y="233796"/>
            <a:ext cx="1063300" cy="524183"/>
            <a:chOff x="0" y="452558"/>
            <a:chExt cx="914400" cy="524182"/>
          </a:xfrm>
        </p:grpSpPr>
        <p:sp>
          <p:nvSpPr>
            <p:cNvPr id="8" name="Rounded Rectangle 7"/>
            <p:cNvSpPr/>
            <p:nvPr/>
          </p:nvSpPr>
          <p:spPr>
            <a:xfrm>
              <a:off x="591671" y="452558"/>
              <a:ext cx="322729" cy="5241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ounded Rectangle 8"/>
            <p:cNvSpPr/>
            <p:nvPr/>
          </p:nvSpPr>
          <p:spPr>
            <a:xfrm>
              <a:off x="215154" y="452558"/>
              <a:ext cx="322729" cy="5241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ound Same Side Corner Rectangle 9"/>
            <p:cNvSpPr/>
            <p:nvPr/>
          </p:nvSpPr>
          <p:spPr>
            <a:xfrm rot="5400000">
              <a:off x="-181408" y="633966"/>
              <a:ext cx="524182" cy="161366"/>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5" name="bottom graphic"/>
          <p:cNvGrpSpPr/>
          <p:nvPr/>
        </p:nvGrpSpPr>
        <p:grpSpPr>
          <a:xfrm>
            <a:off x="1" y="5395518"/>
            <a:ext cx="12192000" cy="1462483"/>
            <a:chOff x="0" y="4046638"/>
            <a:chExt cx="9144000" cy="1096862"/>
          </a:xfrm>
        </p:grpSpPr>
        <p:sp>
          <p:nvSpPr>
            <p:cNvPr id="16" name="Freeform 15"/>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 name="Rectangle 72"/>
            <p:cNvSpPr/>
            <p:nvPr/>
          </p:nvSpPr>
          <p:spPr bwMode="ltGray">
            <a:xfrm rot="5400000">
              <a:off x="4023569" y="23069"/>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grpSp>
      <p:sp>
        <p:nvSpPr>
          <p:cNvPr id="2" name="Vertical Title 1"/>
          <p:cNvSpPr>
            <a:spLocks noGrp="1"/>
          </p:cNvSpPr>
          <p:nvPr>
            <p:ph type="title" orient="vert"/>
          </p:nvPr>
        </p:nvSpPr>
        <p:spPr>
          <a:xfrm>
            <a:off x="9753600" y="1150515"/>
            <a:ext cx="1828800" cy="5021685"/>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219200" y="1150515"/>
            <a:ext cx="8229600" cy="5021685"/>
          </a:xfrm>
        </p:spPr>
        <p:txBody>
          <a:bodyPr vert="eaVert"/>
          <a:lstStyle>
            <a:lvl5pPr>
              <a:defRPr/>
            </a:lvl5pPr>
            <a:lvl6pPr>
              <a:defRPr/>
            </a:lvl6pPr>
            <a:lvl7pPr>
              <a:defRPr/>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D8D58C5D-1039-4B3E-946D-2EB966D1A7DB}" type="datetimeFigureOut">
              <a:rPr lang="en-US" smtClean="0"/>
              <a:t>12/2/2013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6D3584-8213-45F5-B148-80396EC602F4}" type="slidenum">
              <a:rPr lang="en-US" smtClean="0"/>
              <a:t>‹#›</a:t>
            </a:fld>
            <a:endParaRPr lang="en-US"/>
          </a:p>
        </p:txBody>
      </p:sp>
    </p:spTree>
    <p:extLst>
      <p:ext uri="{BB962C8B-B14F-4D97-AF65-F5344CB8AC3E}">
        <p14:creationId xmlns:p14="http://schemas.microsoft.com/office/powerpoint/2010/main" val="8164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D8D58C5D-1039-4B3E-946D-2EB966D1A7DB}" type="datetimeFigureOut">
              <a:rPr lang="en-US" smtClean="0"/>
              <a:t>12/2/2013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6D3584-8213-45F5-B148-80396EC602F4}" type="slidenum">
              <a:rPr lang="en-US" smtClean="0"/>
              <a:t>‹#›</a:t>
            </a:fld>
            <a:endParaRPr lang="en-US"/>
          </a:p>
        </p:txBody>
      </p:sp>
    </p:spTree>
    <p:extLst>
      <p:ext uri="{BB962C8B-B14F-4D97-AF65-F5344CB8AC3E}">
        <p14:creationId xmlns:p14="http://schemas.microsoft.com/office/powerpoint/2010/main" val="343515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squares"/>
          <p:cNvGrpSpPr/>
          <p:nvPr/>
        </p:nvGrpSpPr>
        <p:grpSpPr>
          <a:xfrm>
            <a:off x="0" y="3124415"/>
            <a:ext cx="1622755" cy="805061"/>
            <a:chOff x="0" y="2343311"/>
            <a:chExt cx="1217066" cy="603796"/>
          </a:xfrm>
        </p:grpSpPr>
        <p:sp>
          <p:nvSpPr>
            <p:cNvPr id="8" name="Rounded Rectangle 7"/>
            <p:cNvSpPr/>
            <p:nvPr/>
          </p:nvSpPr>
          <p:spPr>
            <a:xfrm>
              <a:off x="787514" y="2347123"/>
              <a:ext cx="429552" cy="59998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ounded Rectangle 8"/>
            <p:cNvSpPr/>
            <p:nvPr/>
          </p:nvSpPr>
          <p:spPr>
            <a:xfrm>
              <a:off x="286370" y="2347123"/>
              <a:ext cx="429552" cy="59998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ound Same Side Corner Rectangle 9"/>
            <p:cNvSpPr/>
            <p:nvPr/>
          </p:nvSpPr>
          <p:spPr>
            <a:xfrm rot="5400000">
              <a:off x="-192604" y="2535915"/>
              <a:ext cx="599986" cy="214778"/>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9" name="bottom graphic"/>
          <p:cNvGrpSpPr/>
          <p:nvPr/>
        </p:nvGrpSpPr>
        <p:grpSpPr>
          <a:xfrm>
            <a:off x="1" y="5409217"/>
            <a:ext cx="12192000" cy="1462483"/>
            <a:chOff x="0" y="4056912"/>
            <a:chExt cx="9144000" cy="1096862"/>
          </a:xfrm>
        </p:grpSpPr>
        <p:sp>
          <p:nvSpPr>
            <p:cNvPr id="20" name="Freeform 19"/>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1" name="Rectangle 72"/>
            <p:cNvSpPr/>
            <p:nvPr/>
          </p:nvSpPr>
          <p:spPr bwMode="ltGray">
            <a:xfrm rot="5400000">
              <a:off x="4023569" y="33343"/>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grpSp>
      <p:sp>
        <p:nvSpPr>
          <p:cNvPr id="2" name="Title 1"/>
          <p:cNvSpPr>
            <a:spLocks noGrp="1"/>
          </p:cNvSpPr>
          <p:nvPr>
            <p:ph type="title"/>
          </p:nvPr>
        </p:nvSpPr>
        <p:spPr>
          <a:xfrm>
            <a:off x="1828801" y="1932519"/>
            <a:ext cx="9144000" cy="2105367"/>
          </a:xfrm>
        </p:spPr>
        <p:txBody>
          <a:bodyPr anchor="b">
            <a:normAutofit/>
          </a:bodyPr>
          <a:lstStyle>
            <a:lvl1pPr algn="l">
              <a:defRPr sz="6000" b="0" cap="none" baseline="0"/>
            </a:lvl1pPr>
          </a:lstStyle>
          <a:p>
            <a:r>
              <a:rPr lang="en-US" smtClean="0"/>
              <a:t>Click to edit Master title style</a:t>
            </a:r>
            <a:endParaRPr/>
          </a:p>
        </p:txBody>
      </p:sp>
      <p:sp>
        <p:nvSpPr>
          <p:cNvPr id="3" name="Text Placeholder 2"/>
          <p:cNvSpPr>
            <a:spLocks noGrp="1"/>
          </p:cNvSpPr>
          <p:nvPr>
            <p:ph type="body" idx="1"/>
          </p:nvPr>
        </p:nvSpPr>
        <p:spPr>
          <a:xfrm>
            <a:off x="1828801" y="4084265"/>
            <a:ext cx="9144000" cy="933297"/>
          </a:xfrm>
        </p:spPr>
        <p:txBody>
          <a:bodyPr anchor="t">
            <a:normAutofit/>
          </a:bodyPr>
          <a:lstStyle>
            <a:lvl1pPr marL="0" indent="0">
              <a:buNone/>
              <a:defRPr sz="2800">
                <a:solidFill>
                  <a:schemeClr val="accent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D58C5D-1039-4B3E-946D-2EB966D1A7DB}" type="datetimeFigureOut">
              <a:rPr lang="en-US" smtClean="0"/>
              <a:t>12/2/2013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6D3584-8213-45F5-B148-80396EC602F4}" type="slidenum">
              <a:rPr lang="en-US" smtClean="0"/>
              <a:t>‹#›</a:t>
            </a:fld>
            <a:endParaRPr lang="en-US"/>
          </a:p>
        </p:txBody>
      </p:sp>
    </p:spTree>
    <p:extLst>
      <p:ext uri="{BB962C8B-B14F-4D97-AF65-F5344CB8AC3E}">
        <p14:creationId xmlns:p14="http://schemas.microsoft.com/office/powerpoint/2010/main" val="1435693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219199" y="1600200"/>
            <a:ext cx="4876800" cy="457200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095999" y="1600200"/>
            <a:ext cx="4876800" cy="457200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D8D58C5D-1039-4B3E-946D-2EB966D1A7DB}" type="datetimeFigureOut">
              <a:rPr lang="en-US" smtClean="0"/>
              <a:t>12/2/2013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6D3584-8213-45F5-B148-80396EC602F4}" type="slidenum">
              <a:rPr lang="en-US" smtClean="0"/>
              <a:t>‹#›</a:t>
            </a:fld>
            <a:endParaRPr lang="en-US"/>
          </a:p>
        </p:txBody>
      </p:sp>
    </p:spTree>
    <p:extLst>
      <p:ext uri="{BB962C8B-B14F-4D97-AF65-F5344CB8AC3E}">
        <p14:creationId xmlns:p14="http://schemas.microsoft.com/office/powerpoint/2010/main" val="129779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219199" y="1596572"/>
            <a:ext cx="4876800" cy="816429"/>
          </a:xfrm>
        </p:spPr>
        <p:txBody>
          <a:bodyPr anchor="ctr">
            <a:normAutofit/>
          </a:bodyPr>
          <a:lstStyle>
            <a:lvl1pPr marL="0" indent="0">
              <a:buNone/>
              <a:defRPr sz="2800" b="0">
                <a:solidFill>
                  <a:schemeClr val="accent1"/>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1219199" y="2413000"/>
            <a:ext cx="4876800" cy="3759199"/>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095999" y="1596572"/>
            <a:ext cx="4876800" cy="816429"/>
          </a:xfrm>
        </p:spPr>
        <p:txBody>
          <a:bodyPr anchor="ctr">
            <a:normAutofit/>
          </a:bodyPr>
          <a:lstStyle>
            <a:lvl1pPr marL="0" indent="0">
              <a:buNone/>
              <a:defRPr sz="2800" b="0">
                <a:solidFill>
                  <a:schemeClr val="accent1"/>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095999" y="2413000"/>
            <a:ext cx="4876800" cy="3759199"/>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D8D58C5D-1039-4B3E-946D-2EB966D1A7DB}" type="datetimeFigureOut">
              <a:rPr lang="en-US" smtClean="0"/>
              <a:t>12/2/2013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6D3584-8213-45F5-B148-80396EC602F4}" type="slidenum">
              <a:rPr lang="en-US" smtClean="0"/>
              <a:t>‹#›</a:t>
            </a:fld>
            <a:endParaRPr lang="en-US"/>
          </a:p>
        </p:txBody>
      </p:sp>
    </p:spTree>
    <p:extLst>
      <p:ext uri="{BB962C8B-B14F-4D97-AF65-F5344CB8AC3E}">
        <p14:creationId xmlns:p14="http://schemas.microsoft.com/office/powerpoint/2010/main" val="487039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D8D58C5D-1039-4B3E-946D-2EB966D1A7DB}" type="datetimeFigureOut">
              <a:rPr lang="en-US" smtClean="0"/>
              <a:t>12/2/2013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6D3584-8213-45F5-B148-80396EC602F4}" type="slidenum">
              <a:rPr lang="en-US" smtClean="0"/>
              <a:t>‹#›</a:t>
            </a:fld>
            <a:endParaRPr lang="en-US"/>
          </a:p>
        </p:txBody>
      </p:sp>
    </p:spTree>
    <p:extLst>
      <p:ext uri="{BB962C8B-B14F-4D97-AF65-F5344CB8AC3E}">
        <p14:creationId xmlns:p14="http://schemas.microsoft.com/office/powerpoint/2010/main" val="96903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8" name="bottom graphic"/>
          <p:cNvGrpSpPr/>
          <p:nvPr/>
        </p:nvGrpSpPr>
        <p:grpSpPr>
          <a:xfrm>
            <a:off x="1" y="5409217"/>
            <a:ext cx="12192000" cy="1462483"/>
            <a:chOff x="0" y="4056912"/>
            <a:chExt cx="9144000" cy="1096862"/>
          </a:xfrm>
        </p:grpSpPr>
        <p:sp>
          <p:nvSpPr>
            <p:cNvPr id="9" name="Freeform 8"/>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72"/>
            <p:cNvSpPr/>
            <p:nvPr/>
          </p:nvSpPr>
          <p:spPr bwMode="ltGray">
            <a:xfrm rot="5400000">
              <a:off x="4023569" y="33343"/>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grpSp>
      <p:sp>
        <p:nvSpPr>
          <p:cNvPr id="2" name="Date Placeholder 1"/>
          <p:cNvSpPr>
            <a:spLocks noGrp="1"/>
          </p:cNvSpPr>
          <p:nvPr>
            <p:ph type="dt" sz="half" idx="10"/>
          </p:nvPr>
        </p:nvSpPr>
        <p:spPr/>
        <p:txBody>
          <a:bodyPr/>
          <a:lstStyle/>
          <a:p>
            <a:fld id="{D8D58C5D-1039-4B3E-946D-2EB966D1A7DB}" type="datetimeFigureOut">
              <a:rPr lang="en-US" smtClean="0"/>
              <a:t>12/2/2013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6D3584-8213-45F5-B148-80396EC602F4}" type="slidenum">
              <a:rPr lang="en-US" smtClean="0"/>
              <a:t>‹#›</a:t>
            </a:fld>
            <a:endParaRPr lang="en-US"/>
          </a:p>
        </p:txBody>
      </p:sp>
    </p:spTree>
    <p:extLst>
      <p:ext uri="{BB962C8B-B14F-4D97-AF65-F5344CB8AC3E}">
        <p14:creationId xmlns:p14="http://schemas.microsoft.com/office/powerpoint/2010/main" val="222539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lvl1pPr algn="l">
              <a:defRPr sz="3600" b="0"/>
            </a:lvl1pPr>
          </a:lstStyle>
          <a:p>
            <a:r>
              <a:rPr lang="en-US" smtClean="0"/>
              <a:t>Click to edit Master title style</a:t>
            </a:r>
            <a:endParaRPr/>
          </a:p>
        </p:txBody>
      </p:sp>
      <p:sp>
        <p:nvSpPr>
          <p:cNvPr id="3" name="Content Placeholder 2"/>
          <p:cNvSpPr>
            <a:spLocks noGrp="1"/>
          </p:cNvSpPr>
          <p:nvPr>
            <p:ph idx="1"/>
          </p:nvPr>
        </p:nvSpPr>
        <p:spPr>
          <a:xfrm>
            <a:off x="4876800" y="1600200"/>
            <a:ext cx="6096001" cy="457200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1219200" y="1600202"/>
            <a:ext cx="3454400" cy="4571999"/>
          </a:xfrm>
        </p:spPr>
        <p:txBody>
          <a:bodyPr>
            <a:normAutofit/>
          </a:bodyPr>
          <a:lstStyle>
            <a:lvl1pPr marL="0" indent="0">
              <a:buNone/>
              <a:defRPr sz="2800">
                <a:solidFill>
                  <a:schemeClr val="accent1"/>
                </a:solidFill>
              </a:defRPr>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D58C5D-1039-4B3E-946D-2EB966D1A7DB}" type="datetimeFigureOut">
              <a:rPr lang="en-US" smtClean="0"/>
              <a:t>12/2/2013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6D3584-8213-45F5-B148-80396EC602F4}" type="slidenum">
              <a:rPr lang="en-US" smtClean="0"/>
              <a:t>‹#›</a:t>
            </a:fld>
            <a:endParaRPr lang="en-US"/>
          </a:p>
        </p:txBody>
      </p:sp>
    </p:spTree>
    <p:extLst>
      <p:ext uri="{BB962C8B-B14F-4D97-AF65-F5344CB8AC3E}">
        <p14:creationId xmlns:p14="http://schemas.microsoft.com/office/powerpoint/2010/main" val="348396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a:off x="1219205" y="1600200"/>
            <a:ext cx="6705596" cy="3657600"/>
          </a:xfrm>
          <a:prstGeom prst="roundRect">
            <a:avLst>
              <a:gd name="adj" fmla="val 3098"/>
            </a:avLst>
          </a:prstGeom>
        </p:spPr>
        <p:txBody>
          <a:bodyPr>
            <a:normAutofit/>
          </a:bodyPr>
          <a:lstStyle>
            <a:lvl1pPr marL="0" indent="0">
              <a:buNone/>
              <a:defRPr sz="27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smtClean="0"/>
              <a:t>Click icon to add picture</a:t>
            </a:r>
            <a:endParaRPr/>
          </a:p>
        </p:txBody>
      </p:sp>
      <p:sp>
        <p:nvSpPr>
          <p:cNvPr id="4" name="Text Placeholder 3"/>
          <p:cNvSpPr>
            <a:spLocks noGrp="1"/>
          </p:cNvSpPr>
          <p:nvPr>
            <p:ph type="body" sz="half" idx="2"/>
          </p:nvPr>
        </p:nvSpPr>
        <p:spPr>
          <a:xfrm>
            <a:off x="8128000" y="1600200"/>
            <a:ext cx="2844800" cy="3759200"/>
          </a:xfrm>
        </p:spPr>
        <p:txBody>
          <a:bodyPr anchor="b">
            <a:normAutofit/>
          </a:bodyPr>
          <a:lstStyle>
            <a:lvl1pPr marL="0" indent="0">
              <a:buNone/>
              <a:defRPr sz="2800">
                <a:solidFill>
                  <a:schemeClr val="accent1"/>
                </a:solidFill>
              </a:defRPr>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D58C5D-1039-4B3E-946D-2EB966D1A7DB}" type="datetimeFigureOut">
              <a:rPr lang="en-US" smtClean="0"/>
              <a:t>12/2/2013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6D3584-8213-45F5-B148-80396EC602F4}" type="slidenum">
              <a:rPr lang="en-US" smtClean="0"/>
              <a:t>‹#›</a:t>
            </a:fld>
            <a:endParaRPr lang="en-US"/>
          </a:p>
        </p:txBody>
      </p:sp>
    </p:spTree>
    <p:extLst>
      <p:ext uri="{BB962C8B-B14F-4D97-AF65-F5344CB8AC3E}">
        <p14:creationId xmlns:p14="http://schemas.microsoft.com/office/powerpoint/2010/main" val="1442985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bottom graphic"/>
          <p:cNvGrpSpPr/>
          <p:nvPr/>
        </p:nvGrpSpPr>
        <p:grpSpPr>
          <a:xfrm>
            <a:off x="1" y="5409217"/>
            <a:ext cx="12192000" cy="1462483"/>
            <a:chOff x="0" y="4056912"/>
            <a:chExt cx="9144000" cy="1096862"/>
          </a:xfrm>
        </p:grpSpPr>
        <p:sp>
          <p:nvSpPr>
            <p:cNvPr id="21" name="Freeform 20"/>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Rectangle 72"/>
            <p:cNvSpPr/>
            <p:nvPr/>
          </p:nvSpPr>
          <p:spPr bwMode="ltGray">
            <a:xfrm rot="5400000">
              <a:off x="4023569" y="33343"/>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grpSp>
      <p:grpSp>
        <p:nvGrpSpPr>
          <p:cNvPr id="7" name="squares"/>
          <p:cNvGrpSpPr/>
          <p:nvPr/>
        </p:nvGrpSpPr>
        <p:grpSpPr>
          <a:xfrm>
            <a:off x="1" y="800552"/>
            <a:ext cx="1063300" cy="524183"/>
            <a:chOff x="0" y="452558"/>
            <a:chExt cx="914400" cy="524182"/>
          </a:xfrm>
        </p:grpSpPr>
        <p:sp>
          <p:nvSpPr>
            <p:cNvPr id="8" name="Rounded Rectangle 7"/>
            <p:cNvSpPr/>
            <p:nvPr/>
          </p:nvSpPr>
          <p:spPr>
            <a:xfrm>
              <a:off x="591671" y="452558"/>
              <a:ext cx="322729" cy="5241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ounded Rectangle 8"/>
            <p:cNvSpPr/>
            <p:nvPr/>
          </p:nvSpPr>
          <p:spPr>
            <a:xfrm>
              <a:off x="215154" y="452558"/>
              <a:ext cx="322729" cy="5241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ound Same Side Corner Rectangle 9"/>
            <p:cNvSpPr/>
            <p:nvPr/>
          </p:nvSpPr>
          <p:spPr>
            <a:xfrm rot="5400000">
              <a:off x="-181408" y="633966"/>
              <a:ext cx="524182" cy="161366"/>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5" name="Footer Placeholder 4"/>
          <p:cNvSpPr>
            <a:spLocks noGrp="1"/>
          </p:cNvSpPr>
          <p:nvPr>
            <p:ph type="ftr" sz="quarter" idx="3"/>
          </p:nvPr>
        </p:nvSpPr>
        <p:spPr>
          <a:xfrm>
            <a:off x="1219201" y="6448425"/>
            <a:ext cx="8290560" cy="180976"/>
          </a:xfrm>
          <a:prstGeom prst="rect">
            <a:avLst/>
          </a:prstGeom>
        </p:spPr>
        <p:txBody>
          <a:bodyPr vert="horz" lIns="121899" tIns="60949" rIns="121899" bIns="60949" rtlCol="0" anchor="ctr"/>
          <a:lstStyle>
            <a:lvl1pPr algn="l">
              <a:defRPr sz="1200">
                <a:solidFill>
                  <a:schemeClr val="tx1"/>
                </a:solidFill>
              </a:defRPr>
            </a:lvl1pPr>
          </a:lstStyle>
          <a:p>
            <a:endParaRPr lang="en-US"/>
          </a:p>
        </p:txBody>
      </p:sp>
      <p:sp>
        <p:nvSpPr>
          <p:cNvPr id="2" name="Title Placeholder 1"/>
          <p:cNvSpPr>
            <a:spLocks noGrp="1"/>
          </p:cNvSpPr>
          <p:nvPr>
            <p:ph type="title"/>
          </p:nvPr>
        </p:nvSpPr>
        <p:spPr>
          <a:xfrm>
            <a:off x="1219201" y="152400"/>
            <a:ext cx="9753600" cy="1295400"/>
          </a:xfrm>
          <a:prstGeom prst="rect">
            <a:avLst/>
          </a:prstGeom>
        </p:spPr>
        <p:txBody>
          <a:bodyPr vert="horz" lIns="121899" tIns="60949" rIns="121899" bIns="60949"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219201" y="1600200"/>
            <a:ext cx="9753600" cy="4572000"/>
          </a:xfrm>
          <a:prstGeom prst="rect">
            <a:avLst/>
          </a:prstGeom>
        </p:spPr>
        <p:txBody>
          <a:bodyPr vert="horz" lIns="121899" tIns="60949" rIns="121899" bIns="609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9550400" y="6448425"/>
            <a:ext cx="1422400" cy="180976"/>
          </a:xfrm>
          <a:prstGeom prst="rect">
            <a:avLst/>
          </a:prstGeom>
        </p:spPr>
        <p:txBody>
          <a:bodyPr vert="horz" lIns="121899" tIns="60949" rIns="121899" bIns="60949" rtlCol="0" anchor="ctr"/>
          <a:lstStyle>
            <a:lvl1pPr algn="r">
              <a:defRPr sz="1200">
                <a:solidFill>
                  <a:schemeClr val="tx1"/>
                </a:solidFill>
              </a:defRPr>
            </a:lvl1pPr>
          </a:lstStyle>
          <a:p>
            <a:fld id="{D8D58C5D-1039-4B3E-946D-2EB966D1A7DB}" type="datetimeFigureOut">
              <a:rPr lang="en-US" smtClean="0"/>
              <a:t>12/2/2013</a:t>
            </a:fld>
            <a:endParaRPr lang="en-US"/>
          </a:p>
        </p:txBody>
      </p:sp>
      <p:sp>
        <p:nvSpPr>
          <p:cNvPr id="6" name="Slide Number Placeholder 5"/>
          <p:cNvSpPr>
            <a:spLocks noGrp="1"/>
          </p:cNvSpPr>
          <p:nvPr>
            <p:ph type="sldNum" sz="quarter" idx="4"/>
          </p:nvPr>
        </p:nvSpPr>
        <p:spPr>
          <a:xfrm>
            <a:off x="11074400" y="6448425"/>
            <a:ext cx="812800" cy="180976"/>
          </a:xfrm>
          <a:prstGeom prst="rect">
            <a:avLst/>
          </a:prstGeom>
        </p:spPr>
        <p:txBody>
          <a:bodyPr vert="horz" lIns="121899" tIns="60949" rIns="121899" bIns="60949" rtlCol="0" anchor="ctr"/>
          <a:lstStyle>
            <a:lvl1pPr algn="r">
              <a:defRPr sz="1200">
                <a:solidFill>
                  <a:schemeClr val="tx1"/>
                </a:solidFill>
              </a:defRPr>
            </a:lvl1pPr>
          </a:lstStyle>
          <a:p>
            <a:fld id="{7C6D3584-8213-45F5-B148-80396EC602F4}" type="slidenum">
              <a:rPr lang="en-US" smtClean="0"/>
              <a:t>‹#›</a:t>
            </a:fld>
            <a:endParaRPr lang="en-US"/>
          </a:p>
        </p:txBody>
      </p:sp>
    </p:spTree>
    <p:extLst>
      <p:ext uri="{BB962C8B-B14F-4D97-AF65-F5344CB8AC3E}">
        <p14:creationId xmlns:p14="http://schemas.microsoft.com/office/powerpoint/2010/main" val="178268266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1218987" rtl="0" eaLnBrk="1" latinLnBrk="0" hangingPunct="1">
        <a:spcBef>
          <a:spcPct val="0"/>
        </a:spcBef>
        <a:buNone/>
        <a:defRPr sz="3600" kern="1200">
          <a:solidFill>
            <a:schemeClr val="tx1"/>
          </a:solidFill>
          <a:latin typeface="+mj-lt"/>
          <a:ea typeface="+mj-ea"/>
          <a:cs typeface="+mj-cs"/>
        </a:defRPr>
      </a:lvl1pPr>
    </p:titleStyle>
    <p:bodyStyle>
      <a:lvl1pPr marL="304747" indent="-304747" algn="l" defTabSz="1218987" rtl="0" eaLnBrk="1" latinLnBrk="0" hangingPunct="1">
        <a:lnSpc>
          <a:spcPct val="90000"/>
        </a:lnSpc>
        <a:spcBef>
          <a:spcPts val="1800"/>
        </a:spcBef>
        <a:buClr>
          <a:schemeClr val="accent1"/>
        </a:buClr>
        <a:buFont typeface="Arial" pitchFamily="34" charset="0"/>
        <a:buChar char="•"/>
        <a:defRPr sz="2800" kern="1200">
          <a:solidFill>
            <a:schemeClr val="tx1"/>
          </a:solidFill>
          <a:latin typeface="+mn-lt"/>
          <a:ea typeface="+mn-ea"/>
          <a:cs typeface="+mn-cs"/>
        </a:defRPr>
      </a:lvl1pPr>
      <a:lvl2pPr marL="755772" indent="-304747" algn="l" defTabSz="1218987" rtl="0" eaLnBrk="1" latinLnBrk="0" hangingPunct="1">
        <a:lnSpc>
          <a:spcPct val="90000"/>
        </a:lnSpc>
        <a:spcBef>
          <a:spcPts val="1200"/>
        </a:spcBef>
        <a:buClr>
          <a:schemeClr val="accent1"/>
        </a:buClr>
        <a:buFont typeface="Arial" pitchFamily="34" charset="0"/>
        <a:buChar char="–"/>
        <a:defRPr sz="2400" kern="1200">
          <a:solidFill>
            <a:schemeClr val="tx1"/>
          </a:solidFill>
          <a:latin typeface="+mn-lt"/>
          <a:ea typeface="+mn-ea"/>
          <a:cs typeface="+mn-cs"/>
        </a:defRPr>
      </a:lvl2pPr>
      <a:lvl3pPr marL="1206797" indent="-304747"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657822" indent="-304747"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4pPr>
      <a:lvl5pPr marL="2108847" indent="-304747"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5pPr>
      <a:lvl6pPr marL="255987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6pPr>
      <a:lvl7pPr marL="301089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7pPr>
      <a:lvl8pPr marL="346192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8pPr>
      <a:lvl9pPr marL="391294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pn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courses.cs.washington.edu/courses/csep510/13au/projects/cooking-companion/app/index.html"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90827"/>
            <a:ext cx="8689976" cy="1271323"/>
          </a:xfrm>
        </p:spPr>
        <p:txBody>
          <a:bodyPr/>
          <a:lstStyle/>
          <a:p>
            <a:r>
              <a:rPr lang="en-US" dirty="0" smtClean="0"/>
              <a:t>Cooking Companion</a:t>
            </a:r>
            <a:endParaRPr lang="en-US" dirty="0"/>
          </a:p>
        </p:txBody>
      </p:sp>
      <p:sp>
        <p:nvSpPr>
          <p:cNvPr id="3" name="Subtitle 2"/>
          <p:cNvSpPr>
            <a:spLocks noGrp="1"/>
          </p:cNvSpPr>
          <p:nvPr>
            <p:ph type="subTitle" idx="1"/>
          </p:nvPr>
        </p:nvSpPr>
        <p:spPr>
          <a:xfrm>
            <a:off x="8753475" y="1933576"/>
            <a:ext cx="3190875" cy="1276350"/>
          </a:xfrm>
        </p:spPr>
        <p:txBody>
          <a:bodyPr>
            <a:noAutofit/>
          </a:bodyPr>
          <a:lstStyle/>
          <a:p>
            <a:r>
              <a:rPr lang="en-US" sz="2000" dirty="0" smtClean="0"/>
              <a:t>Aaron </a:t>
            </a:r>
            <a:r>
              <a:rPr lang="en-US" sz="2000" dirty="0" err="1" smtClean="0"/>
              <a:t>Roney</a:t>
            </a:r>
            <a:r>
              <a:rPr lang="en-US" sz="2000" dirty="0" smtClean="0"/>
              <a:t> (</a:t>
            </a:r>
            <a:r>
              <a:rPr lang="en-US" sz="2000" dirty="0" err="1" smtClean="0"/>
              <a:t>aroney</a:t>
            </a:r>
            <a:r>
              <a:rPr lang="en-US" sz="2000" dirty="0" smtClean="0"/>
              <a:t>)</a:t>
            </a:r>
            <a:br>
              <a:rPr lang="en-US" sz="2000" dirty="0" smtClean="0"/>
            </a:br>
            <a:r>
              <a:rPr lang="en-US" sz="2000" dirty="0" err="1" smtClean="0"/>
              <a:t>Ananda</a:t>
            </a:r>
            <a:r>
              <a:rPr lang="en-US" sz="2000" dirty="0" smtClean="0"/>
              <a:t> </a:t>
            </a:r>
            <a:r>
              <a:rPr lang="en-US" sz="2000" dirty="0" err="1" smtClean="0"/>
              <a:t>Sarkar</a:t>
            </a:r>
            <a:r>
              <a:rPr lang="en-US" sz="2000" dirty="0" smtClean="0"/>
              <a:t> (</a:t>
            </a:r>
            <a:r>
              <a:rPr lang="en-US" sz="2000" dirty="0" err="1" smtClean="0"/>
              <a:t>anandsar</a:t>
            </a:r>
            <a:r>
              <a:rPr lang="en-US" sz="2000" dirty="0" smtClean="0"/>
              <a:t>)</a:t>
            </a:r>
            <a:br>
              <a:rPr lang="en-US" sz="2000" dirty="0" smtClean="0"/>
            </a:br>
            <a:r>
              <a:rPr lang="en-US" sz="2000" dirty="0" smtClean="0"/>
              <a:t>Jason Cho (darken1)</a:t>
            </a:r>
            <a:br>
              <a:rPr lang="en-US" sz="2000" dirty="0" smtClean="0"/>
            </a:br>
            <a:r>
              <a:rPr lang="en-US" sz="2000" dirty="0" smtClean="0"/>
              <a:t>Ryan Olmstead (</a:t>
            </a:r>
            <a:r>
              <a:rPr lang="en-US" sz="2000" dirty="0" err="1" smtClean="0"/>
              <a:t>rolm</a:t>
            </a:r>
            <a:r>
              <a:rPr lang="en-US" sz="2000" dirty="0" smtClean="0"/>
              <a:t>)</a:t>
            </a:r>
            <a:endParaRPr lang="en-US" sz="2000" dirty="0"/>
          </a:p>
        </p:txBody>
      </p:sp>
    </p:spTree>
    <p:extLst>
      <p:ext uri="{BB962C8B-B14F-4D97-AF65-F5344CB8AC3E}">
        <p14:creationId xmlns:p14="http://schemas.microsoft.com/office/powerpoint/2010/main" val="50224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Heuristic Evaluation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7594769"/>
              </p:ext>
            </p:extLst>
          </p:nvPr>
        </p:nvGraphicFramePr>
        <p:xfrm>
          <a:off x="649357" y="1683026"/>
          <a:ext cx="11075006" cy="4436982"/>
        </p:xfrm>
        <a:graphic>
          <a:graphicData uri="http://schemas.openxmlformats.org/drawingml/2006/table">
            <a:tbl>
              <a:tblPr firstRow="1" bandRow="1">
                <a:tableStyleId>{5C22544A-7EE6-4342-B048-85BDC9FD1C3A}</a:tableStyleId>
              </a:tblPr>
              <a:tblGrid>
                <a:gridCol w="3157451"/>
                <a:gridCol w="2242563"/>
                <a:gridCol w="810714"/>
                <a:gridCol w="4864278"/>
              </a:tblGrid>
              <a:tr h="397798">
                <a:tc>
                  <a:txBody>
                    <a:bodyPr/>
                    <a:lstStyle/>
                    <a:p>
                      <a:r>
                        <a:rPr lang="en-US" sz="2000" dirty="0" smtClean="0"/>
                        <a:t>Issue</a:t>
                      </a:r>
                      <a:endParaRPr lang="en-US" sz="2000" dirty="0"/>
                    </a:p>
                  </a:txBody>
                  <a:tcPr/>
                </a:tc>
                <a:tc>
                  <a:txBody>
                    <a:bodyPr/>
                    <a:lstStyle/>
                    <a:p>
                      <a:r>
                        <a:rPr lang="en-US" sz="2000" dirty="0" smtClean="0"/>
                        <a:t>Category </a:t>
                      </a:r>
                      <a:r>
                        <a:rPr lang="en-US" sz="2000" dirty="0" smtClean="0">
                          <a:solidFill>
                            <a:srgbClr val="FF0000"/>
                          </a:solidFill>
                        </a:rPr>
                        <a:t>*</a:t>
                      </a:r>
                      <a:endParaRPr lang="en-US" sz="2000" dirty="0">
                        <a:solidFill>
                          <a:srgbClr val="FF0000"/>
                        </a:solidFill>
                      </a:endParaRPr>
                    </a:p>
                  </a:txBody>
                  <a:tcPr/>
                </a:tc>
                <a:tc>
                  <a:txBody>
                    <a:bodyPr/>
                    <a:lstStyle/>
                    <a:p>
                      <a:r>
                        <a:rPr lang="en-US" sz="2000" dirty="0" err="1" smtClean="0"/>
                        <a:t>Sev</a:t>
                      </a:r>
                      <a:r>
                        <a:rPr lang="en-US" sz="2000" dirty="0" smtClean="0"/>
                        <a:t> </a:t>
                      </a:r>
                      <a:r>
                        <a:rPr lang="en-US" sz="2000" dirty="0" smtClean="0">
                          <a:solidFill>
                            <a:srgbClr val="FF0000"/>
                          </a:solidFill>
                        </a:rPr>
                        <a:t>*</a:t>
                      </a:r>
                      <a:endParaRPr lang="en-US" sz="2000" dirty="0">
                        <a:solidFill>
                          <a:srgbClr val="FF0000"/>
                        </a:solidFill>
                      </a:endParaRPr>
                    </a:p>
                  </a:txBody>
                  <a:tcPr/>
                </a:tc>
                <a:tc>
                  <a:txBody>
                    <a:bodyPr/>
                    <a:lstStyle/>
                    <a:p>
                      <a:r>
                        <a:rPr lang="en-US" sz="2000" dirty="0" smtClean="0"/>
                        <a:t>Mitigation</a:t>
                      </a:r>
                      <a:endParaRPr lang="en-US" sz="2000" dirty="0"/>
                    </a:p>
                  </a:txBody>
                  <a:tcPr/>
                </a:tc>
              </a:tr>
              <a:tr h="1315795">
                <a:tc>
                  <a:txBody>
                    <a:bodyPr/>
                    <a:lstStyle/>
                    <a:p>
                      <a:r>
                        <a:rPr lang="en-US" sz="2000" dirty="0" smtClean="0"/>
                        <a:t>Requiring users</a:t>
                      </a:r>
                      <a:r>
                        <a:rPr lang="en-US" sz="2000" baseline="0" dirty="0" smtClean="0"/>
                        <a:t> </a:t>
                      </a:r>
                      <a:r>
                        <a:rPr lang="en-US" sz="2000" baseline="0" dirty="0" smtClean="0"/>
                        <a:t>to </a:t>
                      </a:r>
                      <a:r>
                        <a:rPr lang="en-US" sz="2000" baseline="0" dirty="0" smtClean="0"/>
                        <a:t>sign-up. </a:t>
                      </a:r>
                    </a:p>
                    <a:p>
                      <a:r>
                        <a:rPr lang="en-US" sz="2000" baseline="0" dirty="0" smtClean="0"/>
                        <a:t>No easy way to exit during </a:t>
                      </a:r>
                      <a:r>
                        <a:rPr lang="en-US" sz="2000" baseline="0" dirty="0" smtClean="0"/>
                        <a:t>cooking.</a:t>
                      </a:r>
                      <a:endParaRPr lang="en-US" sz="2000" dirty="0"/>
                    </a:p>
                  </a:txBody>
                  <a:tcPr/>
                </a:tc>
                <a:tc>
                  <a:txBody>
                    <a:bodyPr/>
                    <a:lstStyle/>
                    <a:p>
                      <a:r>
                        <a:rPr lang="en-US" sz="2000" dirty="0" smtClean="0"/>
                        <a:t>User Control</a:t>
                      </a:r>
                      <a:r>
                        <a:rPr lang="en-US" sz="2000" baseline="0" dirty="0" smtClean="0"/>
                        <a:t> &amp; Freedom</a:t>
                      </a:r>
                      <a:endParaRPr lang="en-US" sz="2000" dirty="0"/>
                    </a:p>
                  </a:txBody>
                  <a:tcPr/>
                </a:tc>
                <a:tc>
                  <a:txBody>
                    <a:bodyPr/>
                    <a:lstStyle/>
                    <a:p>
                      <a:r>
                        <a:rPr lang="en-US" sz="2000" dirty="0" smtClean="0"/>
                        <a:t>4</a:t>
                      </a:r>
                      <a:endParaRPr lang="en-US" sz="2000" dirty="0"/>
                    </a:p>
                  </a:txBody>
                  <a:tcPr/>
                </a:tc>
                <a:tc>
                  <a:txBody>
                    <a:bodyPr/>
                    <a:lstStyle/>
                    <a:p>
                      <a:r>
                        <a:rPr lang="en-US" sz="2000" dirty="0" smtClean="0"/>
                        <a:t>Allow Guest sign-in.</a:t>
                      </a:r>
                    </a:p>
                    <a:p>
                      <a:r>
                        <a:rPr lang="en-US" sz="2000" dirty="0" smtClean="0"/>
                        <a:t>Easy access to go back to “home screen”</a:t>
                      </a:r>
                      <a:endParaRPr lang="en-US" sz="2000" dirty="0"/>
                    </a:p>
                  </a:txBody>
                  <a:tcPr/>
                </a:tc>
              </a:tr>
              <a:tr h="703797">
                <a:tc>
                  <a:txBody>
                    <a:bodyPr/>
                    <a:lstStyle/>
                    <a:p>
                      <a:r>
                        <a:rPr lang="en-US" sz="2000" dirty="0" smtClean="0"/>
                        <a:t>Guest users did not know what they missed</a:t>
                      </a:r>
                      <a:endParaRPr lang="en-US" sz="2000" dirty="0"/>
                    </a:p>
                  </a:txBody>
                  <a:tcPr/>
                </a:tc>
                <a:tc>
                  <a:txBody>
                    <a:bodyPr/>
                    <a:lstStyle/>
                    <a:p>
                      <a:r>
                        <a:rPr lang="en-US" sz="2000" dirty="0" smtClean="0"/>
                        <a:t>Error Prevention</a:t>
                      </a:r>
                      <a:endParaRPr lang="en-US" sz="2000" dirty="0"/>
                    </a:p>
                  </a:txBody>
                  <a:tcPr/>
                </a:tc>
                <a:tc>
                  <a:txBody>
                    <a:bodyPr/>
                    <a:lstStyle/>
                    <a:p>
                      <a:r>
                        <a:rPr lang="en-US" sz="2000" dirty="0" smtClean="0"/>
                        <a:t>4</a:t>
                      </a:r>
                      <a:endParaRPr lang="en-US" sz="2000" dirty="0"/>
                    </a:p>
                  </a:txBody>
                  <a:tcPr/>
                </a:tc>
                <a:tc>
                  <a:txBody>
                    <a:bodyPr/>
                    <a:lstStyle/>
                    <a:p>
                      <a:r>
                        <a:rPr lang="en-US" sz="2000" dirty="0" smtClean="0"/>
                        <a:t>A soft block</a:t>
                      </a:r>
                      <a:r>
                        <a:rPr lang="en-US" sz="2000" baseline="0" dirty="0" smtClean="0"/>
                        <a:t> on “guest sign in”</a:t>
                      </a:r>
                      <a:endParaRPr lang="en-US" sz="2000" dirty="0"/>
                    </a:p>
                  </a:txBody>
                  <a:tcPr/>
                </a:tc>
              </a:tr>
              <a:tr h="1315795">
                <a:tc>
                  <a:txBody>
                    <a:bodyPr/>
                    <a:lstStyle/>
                    <a:p>
                      <a:r>
                        <a:rPr lang="en-US" sz="2000" baseline="0" dirty="0" smtClean="0"/>
                        <a:t>User name, family info, appliance info were buried and not visible in context </a:t>
                      </a:r>
                      <a:endParaRPr lang="en-US" sz="2000" dirty="0"/>
                    </a:p>
                  </a:txBody>
                  <a:tcPr/>
                </a:tc>
                <a:tc>
                  <a:txBody>
                    <a:bodyPr/>
                    <a:lstStyle/>
                    <a:p>
                      <a:r>
                        <a:rPr lang="en-US" sz="2000" dirty="0" smtClean="0"/>
                        <a:t>Visibility of System Status, Recognition rather than recall </a:t>
                      </a:r>
                      <a:endParaRPr lang="en-US" sz="2000" dirty="0"/>
                    </a:p>
                  </a:txBody>
                  <a:tcPr/>
                </a:tc>
                <a:tc>
                  <a:txBody>
                    <a:bodyPr/>
                    <a:lstStyle/>
                    <a:p>
                      <a:r>
                        <a:rPr lang="en-US" sz="2000" dirty="0" smtClean="0"/>
                        <a:t>4</a:t>
                      </a:r>
                      <a:endParaRPr lang="en-US" sz="2000" dirty="0"/>
                    </a:p>
                  </a:txBody>
                  <a:tcPr/>
                </a:tc>
                <a:tc>
                  <a:txBody>
                    <a:bodyPr/>
                    <a:lstStyle/>
                    <a:p>
                      <a:r>
                        <a:rPr lang="en-US" sz="2000" dirty="0" smtClean="0"/>
                        <a:t>Home</a:t>
                      </a:r>
                      <a:r>
                        <a:rPr lang="en-US" sz="2000" baseline="0" dirty="0" smtClean="0"/>
                        <a:t> shows user name, search page reminds family info, easy access to settings, recipe reminds appliance info</a:t>
                      </a:r>
                      <a:endParaRPr lang="en-US" sz="2000" dirty="0"/>
                    </a:p>
                  </a:txBody>
                  <a:tcPr/>
                </a:tc>
              </a:tr>
              <a:tr h="703797">
                <a:tc>
                  <a:txBody>
                    <a:bodyPr/>
                    <a:lstStyle/>
                    <a:p>
                      <a:r>
                        <a:rPr lang="en-US" sz="2000" dirty="0" smtClean="0"/>
                        <a:t>Help not always</a:t>
                      </a:r>
                      <a:r>
                        <a:rPr lang="en-US" sz="2000" baseline="0" dirty="0" smtClean="0"/>
                        <a:t> </a:t>
                      </a:r>
                      <a:r>
                        <a:rPr lang="en-US" sz="2000" dirty="0" smtClean="0"/>
                        <a:t>available at fingertip</a:t>
                      </a:r>
                      <a:endParaRPr lang="en-US" sz="2000" dirty="0"/>
                    </a:p>
                  </a:txBody>
                  <a:tcPr/>
                </a:tc>
                <a:tc>
                  <a:txBody>
                    <a:bodyPr/>
                    <a:lstStyle/>
                    <a:p>
                      <a:r>
                        <a:rPr lang="en-US" sz="2000" dirty="0" smtClean="0"/>
                        <a:t>Help &amp; Documentation</a:t>
                      </a:r>
                      <a:endParaRPr lang="en-US" sz="2000" dirty="0"/>
                    </a:p>
                  </a:txBody>
                  <a:tcPr/>
                </a:tc>
                <a:tc>
                  <a:txBody>
                    <a:bodyPr/>
                    <a:lstStyle/>
                    <a:p>
                      <a:r>
                        <a:rPr lang="en-US" sz="2000" dirty="0" smtClean="0"/>
                        <a:t>4</a:t>
                      </a:r>
                      <a:endParaRPr lang="en-US" sz="2000" dirty="0"/>
                    </a:p>
                  </a:txBody>
                  <a:tcPr/>
                </a:tc>
                <a:tc>
                  <a:txBody>
                    <a:bodyPr/>
                    <a:lstStyle/>
                    <a:p>
                      <a:r>
                        <a:rPr lang="en-US" sz="2000" dirty="0" smtClean="0"/>
                        <a:t>Make</a:t>
                      </a:r>
                      <a:r>
                        <a:rPr lang="en-US" sz="2000" baseline="0" dirty="0" smtClean="0"/>
                        <a:t> Help first class citizen (home page, recipe navigation page)</a:t>
                      </a:r>
                      <a:endParaRPr lang="en-US" sz="2000" dirty="0"/>
                    </a:p>
                  </a:txBody>
                  <a:tcPr/>
                </a:tc>
              </a:tr>
            </a:tbl>
          </a:graphicData>
        </a:graphic>
      </p:graphicFrame>
      <p:sp>
        <p:nvSpPr>
          <p:cNvPr id="5" name="TextBox 4"/>
          <p:cNvSpPr txBox="1"/>
          <p:nvPr/>
        </p:nvSpPr>
        <p:spPr>
          <a:xfrm>
            <a:off x="1127342" y="6212910"/>
            <a:ext cx="9845459" cy="369332"/>
          </a:xfrm>
          <a:prstGeom prst="rect">
            <a:avLst/>
          </a:prstGeom>
          <a:noFill/>
        </p:spPr>
        <p:txBody>
          <a:bodyPr wrap="square" rtlCol="0">
            <a:spAutoFit/>
          </a:bodyPr>
          <a:lstStyle/>
          <a:p>
            <a:r>
              <a:rPr lang="en-US" dirty="0" smtClean="0">
                <a:solidFill>
                  <a:srgbClr val="FF0000"/>
                </a:solidFill>
              </a:rPr>
              <a:t>*</a:t>
            </a:r>
            <a:r>
              <a:rPr lang="en-US" dirty="0" smtClean="0"/>
              <a:t> Following Jakob Nielsen scale, only a few </a:t>
            </a:r>
            <a:r>
              <a:rPr lang="en-US" dirty="0" err="1" smtClean="0"/>
              <a:t>Sev</a:t>
            </a:r>
            <a:r>
              <a:rPr lang="en-US" dirty="0" smtClean="0"/>
              <a:t> 4 ranked issues shown here.</a:t>
            </a:r>
            <a:endParaRPr lang="en-US" dirty="0"/>
          </a:p>
        </p:txBody>
      </p:sp>
      <p:pic>
        <p:nvPicPr>
          <p:cNvPr id="7" name="Picture 6"/>
          <p:cNvPicPr>
            <a:picLocks noChangeAspect="1"/>
          </p:cNvPicPr>
          <p:nvPr/>
        </p:nvPicPr>
        <p:blipFill>
          <a:blip r:embed="rId3"/>
          <a:stretch>
            <a:fillRect/>
          </a:stretch>
        </p:blipFill>
        <p:spPr>
          <a:xfrm>
            <a:off x="9883036" y="61064"/>
            <a:ext cx="1803748" cy="1996515"/>
          </a:xfrm>
          <a:prstGeom prst="rect">
            <a:avLst/>
          </a:prstGeom>
        </p:spPr>
      </p:pic>
    </p:spTree>
    <p:extLst>
      <p:ext uri="{BB962C8B-B14F-4D97-AF65-F5344CB8AC3E}">
        <p14:creationId xmlns:p14="http://schemas.microsoft.com/office/powerpoint/2010/main" val="2586215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Evolution</a:t>
            </a:r>
            <a:endParaRPr lang="en-US" dirty="0"/>
          </a:p>
        </p:txBody>
      </p:sp>
      <p:pic>
        <p:nvPicPr>
          <p:cNvPr id="5" name="Content Placeholder 4"/>
          <p:cNvPicPr>
            <a:picLocks noGrp="1" noChangeAspect="1"/>
          </p:cNvPicPr>
          <p:nvPr>
            <p:ph sz="half" idx="1"/>
          </p:nvPr>
        </p:nvPicPr>
        <p:blipFill>
          <a:blip r:embed="rId3"/>
          <a:stretch>
            <a:fillRect/>
          </a:stretch>
        </p:blipFill>
        <p:spPr>
          <a:xfrm>
            <a:off x="7244220" y="-479644"/>
            <a:ext cx="4273829" cy="2922219"/>
          </a:xfrm>
          <a:prstGeom prst="rect">
            <a:avLst/>
          </a:prstGeom>
        </p:spPr>
      </p:pic>
      <p:graphicFrame>
        <p:nvGraphicFramePr>
          <p:cNvPr id="6" name="Content Placeholder 5"/>
          <p:cNvGraphicFramePr>
            <a:graphicFrameLocks noGrp="1"/>
          </p:cNvGraphicFramePr>
          <p:nvPr>
            <p:ph sz="half" idx="2"/>
            <p:extLst>
              <p:ext uri="{D42A27DB-BD31-4B8C-83A1-F6EECF244321}">
                <p14:modId xmlns:p14="http://schemas.microsoft.com/office/powerpoint/2010/main" val="2967196048"/>
              </p:ext>
            </p:extLst>
          </p:nvPr>
        </p:nvGraphicFramePr>
        <p:xfrm>
          <a:off x="1219201" y="1753644"/>
          <a:ext cx="9753599" cy="44185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95489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 - Personalization Experience</a:t>
            </a:r>
            <a:endParaRPr lang="en-US" dirty="0"/>
          </a:p>
        </p:txBody>
      </p:sp>
      <p:sp>
        <p:nvSpPr>
          <p:cNvPr id="3" name="Content Placeholder 2"/>
          <p:cNvSpPr>
            <a:spLocks noGrp="1"/>
          </p:cNvSpPr>
          <p:nvPr>
            <p:ph sz="half" idx="1"/>
          </p:nvPr>
        </p:nvSpPr>
        <p:spPr/>
        <p:txBody>
          <a:bodyPr>
            <a:normAutofit/>
          </a:bodyPr>
          <a:lstStyle/>
          <a:p>
            <a:r>
              <a:rPr lang="en-US" dirty="0" smtClean="0"/>
              <a:t>Put a soft-block on “continue as guest” during sign-up.</a:t>
            </a:r>
          </a:p>
          <a:p>
            <a:r>
              <a:rPr lang="en-US" dirty="0" smtClean="0"/>
              <a:t>Educate users along the way while making smart choices</a:t>
            </a:r>
          </a:p>
          <a:p>
            <a:pPr lvl="1"/>
            <a:r>
              <a:rPr lang="en-US" dirty="0" smtClean="0"/>
              <a:t>“Family” has a link to view / edit family</a:t>
            </a:r>
          </a:p>
          <a:p>
            <a:pPr lvl="1"/>
            <a:r>
              <a:rPr lang="en-US" dirty="0" smtClean="0"/>
              <a:t>Adjusted “bake time” has a link to view / edit appliance.</a:t>
            </a:r>
          </a:p>
        </p:txBody>
      </p:sp>
      <p:pic>
        <p:nvPicPr>
          <p:cNvPr id="5" name="Content Placeholder 4"/>
          <p:cNvPicPr>
            <a:picLocks noGrp="1" noChangeAspect="1"/>
          </p:cNvPicPr>
          <p:nvPr>
            <p:ph sz="half" idx="2"/>
          </p:nvPr>
        </p:nvPicPr>
        <p:blipFill>
          <a:blip r:embed="rId3"/>
          <a:stretch>
            <a:fillRect/>
          </a:stretch>
        </p:blipFill>
        <p:spPr>
          <a:xfrm>
            <a:off x="6096001" y="1600200"/>
            <a:ext cx="4876800" cy="2923559"/>
          </a:xfrm>
          <a:prstGeom prst="rect">
            <a:avLst/>
          </a:prstGeom>
        </p:spPr>
      </p:pic>
      <p:pic>
        <p:nvPicPr>
          <p:cNvPr id="7" name="Picture 6"/>
          <p:cNvPicPr>
            <a:picLocks noChangeAspect="1"/>
          </p:cNvPicPr>
          <p:nvPr/>
        </p:nvPicPr>
        <p:blipFill>
          <a:blip r:embed="rId4"/>
          <a:stretch>
            <a:fillRect/>
          </a:stretch>
        </p:blipFill>
        <p:spPr>
          <a:xfrm>
            <a:off x="6095999" y="1600200"/>
            <a:ext cx="5992022" cy="4879888"/>
          </a:xfrm>
          <a:prstGeom prst="rect">
            <a:avLst/>
          </a:prstGeom>
        </p:spPr>
      </p:pic>
    </p:spTree>
    <p:extLst>
      <p:ext uri="{BB962C8B-B14F-4D97-AF65-F5344CB8AC3E}">
        <p14:creationId xmlns:p14="http://schemas.microsoft.com/office/powerpoint/2010/main" val="2564459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8099" y="1519761"/>
            <a:ext cx="6057900" cy="4652438"/>
          </a:xfrm>
          <a:prstGeom prst="rect">
            <a:avLst/>
          </a:prstGeom>
        </p:spPr>
      </p:pic>
      <p:sp>
        <p:nvSpPr>
          <p:cNvPr id="2" name="Title 1"/>
          <p:cNvSpPr>
            <a:spLocks noGrp="1"/>
          </p:cNvSpPr>
          <p:nvPr>
            <p:ph type="title"/>
          </p:nvPr>
        </p:nvSpPr>
        <p:spPr/>
        <p:txBody>
          <a:bodyPr/>
          <a:lstStyle/>
          <a:p>
            <a:r>
              <a:rPr lang="en-US" dirty="0" smtClean="0"/>
              <a:t>Evolution - Search Experience</a:t>
            </a:r>
            <a:endParaRPr lang="en-US" dirty="0"/>
          </a:p>
        </p:txBody>
      </p:sp>
      <p:pic>
        <p:nvPicPr>
          <p:cNvPr id="5" name="Content Placeholder 4"/>
          <p:cNvPicPr>
            <a:picLocks noGrp="1" noChangeAspect="1"/>
          </p:cNvPicPr>
          <p:nvPr>
            <p:ph sz="half" idx="1"/>
          </p:nvPr>
        </p:nvPicPr>
        <p:blipFill>
          <a:blip r:embed="rId3"/>
          <a:stretch>
            <a:fillRect/>
          </a:stretch>
        </p:blipFill>
        <p:spPr>
          <a:xfrm>
            <a:off x="0" y="1519762"/>
            <a:ext cx="6137440" cy="5091103"/>
          </a:xfrm>
          <a:prstGeom prst="rect">
            <a:avLst/>
          </a:prstGeom>
        </p:spPr>
      </p:pic>
      <p:sp>
        <p:nvSpPr>
          <p:cNvPr id="4" name="Content Placeholder 3"/>
          <p:cNvSpPr>
            <a:spLocks noGrp="1"/>
          </p:cNvSpPr>
          <p:nvPr>
            <p:ph sz="half" idx="2"/>
          </p:nvPr>
        </p:nvSpPr>
        <p:spPr/>
        <p:txBody>
          <a:bodyPr/>
          <a:lstStyle/>
          <a:p>
            <a:r>
              <a:rPr lang="en-US" dirty="0"/>
              <a:t>Add “upload” option in Search page</a:t>
            </a:r>
          </a:p>
          <a:p>
            <a:r>
              <a:rPr lang="en-US" dirty="0"/>
              <a:t> “Cook for Family” and “Follow original recipe” are two different options.</a:t>
            </a:r>
          </a:p>
          <a:p>
            <a:r>
              <a:rPr lang="en-US" dirty="0"/>
              <a:t>More filters during searching</a:t>
            </a:r>
          </a:p>
          <a:p>
            <a:endParaRPr lang="en-US" dirty="0"/>
          </a:p>
        </p:txBody>
      </p:sp>
      <p:pic>
        <p:nvPicPr>
          <p:cNvPr id="6" name="Picture 5"/>
          <p:cNvPicPr>
            <a:picLocks noChangeAspect="1"/>
          </p:cNvPicPr>
          <p:nvPr/>
        </p:nvPicPr>
        <p:blipFill>
          <a:blip r:embed="rId4"/>
          <a:stretch>
            <a:fillRect/>
          </a:stretch>
        </p:blipFill>
        <p:spPr>
          <a:xfrm>
            <a:off x="38099" y="1519761"/>
            <a:ext cx="6205749" cy="5081456"/>
          </a:xfrm>
          <a:prstGeom prst="rect">
            <a:avLst/>
          </a:prstGeom>
        </p:spPr>
      </p:pic>
    </p:spTree>
    <p:extLst>
      <p:ext uri="{BB962C8B-B14F-4D97-AF65-F5344CB8AC3E}">
        <p14:creationId xmlns:p14="http://schemas.microsoft.com/office/powerpoint/2010/main" val="749407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 – Cooking &amp; Navigation Experience</a:t>
            </a:r>
            <a:endParaRPr lang="en-US" dirty="0"/>
          </a:p>
        </p:txBody>
      </p:sp>
      <p:sp>
        <p:nvSpPr>
          <p:cNvPr id="3" name="Content Placeholder 2"/>
          <p:cNvSpPr>
            <a:spLocks noGrp="1"/>
          </p:cNvSpPr>
          <p:nvPr>
            <p:ph sz="half" idx="1"/>
          </p:nvPr>
        </p:nvSpPr>
        <p:spPr/>
        <p:txBody>
          <a:bodyPr/>
          <a:lstStyle/>
          <a:p>
            <a:r>
              <a:rPr lang="en-US" dirty="0"/>
              <a:t>Link on each page to get back to home </a:t>
            </a:r>
            <a:r>
              <a:rPr lang="en-US" dirty="0" smtClean="0"/>
              <a:t>screen</a:t>
            </a:r>
          </a:p>
          <a:p>
            <a:r>
              <a:rPr lang="en-US" dirty="0" smtClean="0"/>
              <a:t>Updated Help / instruction first page with navigation help.</a:t>
            </a:r>
          </a:p>
          <a:p>
            <a:r>
              <a:rPr lang="en-US" dirty="0" smtClean="0"/>
              <a:t>Make Voice command recognition module more vocab-powerful.</a:t>
            </a:r>
            <a:endParaRPr lang="en-US" dirty="0"/>
          </a:p>
        </p:txBody>
      </p:sp>
      <p:sp>
        <p:nvSpPr>
          <p:cNvPr id="4" name="Content Placeholder 3"/>
          <p:cNvSpPr>
            <a:spLocks noGrp="1"/>
          </p:cNvSpPr>
          <p:nvPr>
            <p:ph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5946397" y="1600201"/>
            <a:ext cx="5228804" cy="3172216"/>
          </a:xfrm>
          <a:prstGeom prst="rect">
            <a:avLst/>
          </a:prstGeom>
        </p:spPr>
      </p:pic>
      <p:pic>
        <p:nvPicPr>
          <p:cNvPr id="6" name="Picture 5"/>
          <p:cNvPicPr>
            <a:picLocks noChangeAspect="1"/>
          </p:cNvPicPr>
          <p:nvPr/>
        </p:nvPicPr>
        <p:blipFill>
          <a:blip r:embed="rId3"/>
          <a:stretch>
            <a:fillRect/>
          </a:stretch>
        </p:blipFill>
        <p:spPr>
          <a:xfrm>
            <a:off x="5731951" y="1600199"/>
            <a:ext cx="5871043" cy="5130996"/>
          </a:xfrm>
          <a:prstGeom prst="rect">
            <a:avLst/>
          </a:prstGeom>
        </p:spPr>
      </p:pic>
    </p:spTree>
    <p:extLst>
      <p:ext uri="{BB962C8B-B14F-4D97-AF65-F5344CB8AC3E}">
        <p14:creationId xmlns:p14="http://schemas.microsoft.com/office/powerpoint/2010/main" val="4181040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 - Planning Experience</a:t>
            </a:r>
            <a:endParaRPr lang="en-US" dirty="0"/>
          </a:p>
        </p:txBody>
      </p:sp>
      <p:pic>
        <p:nvPicPr>
          <p:cNvPr id="5" name="Content Placeholder 4"/>
          <p:cNvPicPr>
            <a:picLocks noGrp="1" noChangeAspect="1"/>
          </p:cNvPicPr>
          <p:nvPr>
            <p:ph sz="half" idx="1"/>
          </p:nvPr>
        </p:nvPicPr>
        <p:blipFill>
          <a:blip r:embed="rId2"/>
          <a:stretch>
            <a:fillRect/>
          </a:stretch>
        </p:blipFill>
        <p:spPr>
          <a:xfrm>
            <a:off x="396145" y="1600200"/>
            <a:ext cx="5699854" cy="3442362"/>
          </a:xfrm>
          <a:prstGeom prst="rect">
            <a:avLst/>
          </a:prstGeom>
        </p:spPr>
      </p:pic>
      <p:sp>
        <p:nvSpPr>
          <p:cNvPr id="4" name="Content Placeholder 3"/>
          <p:cNvSpPr>
            <a:spLocks noGrp="1"/>
          </p:cNvSpPr>
          <p:nvPr>
            <p:ph sz="half" idx="2"/>
          </p:nvPr>
        </p:nvSpPr>
        <p:spPr/>
        <p:txBody>
          <a:bodyPr/>
          <a:lstStyle/>
          <a:p>
            <a:r>
              <a:rPr lang="en-US" dirty="0" smtClean="0"/>
              <a:t>Elevate “planning” to be a home screen activity</a:t>
            </a:r>
          </a:p>
          <a:p>
            <a:r>
              <a:rPr lang="en-US" dirty="0" smtClean="0"/>
              <a:t>Planning, upload and search very related</a:t>
            </a:r>
            <a:endParaRPr lang="en-US" dirty="0"/>
          </a:p>
        </p:txBody>
      </p:sp>
      <p:pic>
        <p:nvPicPr>
          <p:cNvPr id="3" name="Picture 2"/>
          <p:cNvPicPr>
            <a:picLocks noChangeAspect="1"/>
          </p:cNvPicPr>
          <p:nvPr/>
        </p:nvPicPr>
        <p:blipFill>
          <a:blip r:embed="rId3"/>
          <a:stretch>
            <a:fillRect/>
          </a:stretch>
        </p:blipFill>
        <p:spPr>
          <a:xfrm>
            <a:off x="303138" y="1600200"/>
            <a:ext cx="6100392" cy="4118192"/>
          </a:xfrm>
          <a:prstGeom prst="rect">
            <a:avLst/>
          </a:prstGeom>
        </p:spPr>
      </p:pic>
    </p:spTree>
    <p:extLst>
      <p:ext uri="{BB962C8B-B14F-4D97-AF65-F5344CB8AC3E}">
        <p14:creationId xmlns:p14="http://schemas.microsoft.com/office/powerpoint/2010/main" val="1163288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 Sensitive Design</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116672065"/>
              </p:ext>
            </p:extLst>
          </p:nvPr>
        </p:nvGraphicFramePr>
        <p:xfrm>
          <a:off x="1219199" y="1600200"/>
          <a:ext cx="10229589" cy="3810000"/>
        </p:xfrm>
        <a:graphic>
          <a:graphicData uri="http://schemas.openxmlformats.org/drawingml/2006/table">
            <a:tbl>
              <a:tblPr firstRow="1" bandRow="1">
                <a:tableStyleId>{5C22544A-7EE6-4342-B048-85BDC9FD1C3A}</a:tableStyleId>
              </a:tblPr>
              <a:tblGrid>
                <a:gridCol w="5169075"/>
                <a:gridCol w="5060514"/>
              </a:tblGrid>
              <a:tr h="370840">
                <a:tc>
                  <a:txBody>
                    <a:bodyPr/>
                    <a:lstStyle/>
                    <a:p>
                      <a:r>
                        <a:rPr lang="en-US" sz="2000" dirty="0" smtClean="0"/>
                        <a:t>Issue </a:t>
                      </a:r>
                      <a:r>
                        <a:rPr lang="en-US" sz="2000" dirty="0" smtClean="0">
                          <a:solidFill>
                            <a:srgbClr val="FF0000"/>
                          </a:solidFill>
                        </a:rPr>
                        <a:t>*</a:t>
                      </a:r>
                      <a:endParaRPr lang="en-US" sz="2000" dirty="0">
                        <a:solidFill>
                          <a:srgbClr val="FF0000"/>
                        </a:solidFill>
                      </a:endParaRPr>
                    </a:p>
                  </a:txBody>
                  <a:tcPr marL="182880" marR="182880"/>
                </a:tc>
                <a:tc>
                  <a:txBody>
                    <a:bodyPr/>
                    <a:lstStyle/>
                    <a:p>
                      <a:r>
                        <a:rPr lang="en-US" sz="2000" dirty="0" smtClean="0"/>
                        <a:t>Mitigation</a:t>
                      </a:r>
                      <a:endParaRPr lang="en-US" sz="2000" dirty="0"/>
                    </a:p>
                  </a:txBody>
                  <a:tcPr marL="182880" marR="182880"/>
                </a:tc>
              </a:tr>
              <a:tr h="370840">
                <a:tc>
                  <a:txBody>
                    <a:bodyPr/>
                    <a:lstStyle/>
                    <a:p>
                      <a:r>
                        <a:rPr lang="en-US" sz="2000" dirty="0" smtClean="0"/>
                        <a:t>Direct: User consent should be obtained before collecting information.</a:t>
                      </a:r>
                      <a:endParaRPr lang="en-US" sz="2000" dirty="0"/>
                    </a:p>
                  </a:txBody>
                  <a:tcPr marL="182880" marR="182880"/>
                </a:tc>
                <a:tc>
                  <a:txBody>
                    <a:bodyPr/>
                    <a:lstStyle/>
                    <a:p>
                      <a:r>
                        <a:rPr lang="en-US" sz="2000" dirty="0" smtClean="0"/>
                        <a:t>Privacy Notice shown contextually, Users</a:t>
                      </a:r>
                      <a:r>
                        <a:rPr lang="en-US" sz="2000" baseline="0" dirty="0" smtClean="0"/>
                        <a:t> in control and not forced to provide personal data</a:t>
                      </a:r>
                      <a:endParaRPr lang="en-US" sz="2000" dirty="0"/>
                    </a:p>
                  </a:txBody>
                  <a:tcPr marL="182880" marR="182880"/>
                </a:tc>
              </a:tr>
              <a:tr h="370840">
                <a:tc>
                  <a:txBody>
                    <a:bodyPr/>
                    <a:lstStyle/>
                    <a:p>
                      <a:r>
                        <a:rPr lang="en-US" sz="2000" dirty="0" smtClean="0"/>
                        <a:t>Direct:</a:t>
                      </a:r>
                      <a:r>
                        <a:rPr lang="en-US" sz="2000" baseline="0" dirty="0" smtClean="0"/>
                        <a:t> Camera, Microphone data is sensitive.</a:t>
                      </a:r>
                      <a:endParaRPr lang="en-US" sz="2000" dirty="0"/>
                    </a:p>
                  </a:txBody>
                  <a:tcPr marL="182880" marR="182880"/>
                </a:tc>
                <a:tc>
                  <a:txBody>
                    <a:bodyPr/>
                    <a:lstStyle/>
                    <a:p>
                      <a:r>
                        <a:rPr lang="en-US" sz="2000" dirty="0" smtClean="0"/>
                        <a:t>Never store</a:t>
                      </a:r>
                      <a:r>
                        <a:rPr lang="en-US" sz="2000" baseline="0" dirty="0" smtClean="0"/>
                        <a:t> device data. Also devices turned off except only during recipe follow (cooking).</a:t>
                      </a:r>
                      <a:endParaRPr lang="en-US" sz="2000" dirty="0"/>
                    </a:p>
                  </a:txBody>
                  <a:tcPr marL="182880" marR="182880"/>
                </a:tc>
              </a:tr>
              <a:tr h="370840">
                <a:tc>
                  <a:txBody>
                    <a:bodyPr/>
                    <a:lstStyle/>
                    <a:p>
                      <a:r>
                        <a:rPr lang="en-US" sz="2000" dirty="0" smtClean="0"/>
                        <a:t>Indirect:</a:t>
                      </a:r>
                      <a:r>
                        <a:rPr lang="en-US" sz="2000" baseline="0" dirty="0" smtClean="0"/>
                        <a:t> Users should not be guided towards a particular brand / product</a:t>
                      </a:r>
                      <a:endParaRPr lang="en-US" sz="2000" dirty="0"/>
                    </a:p>
                  </a:txBody>
                  <a:tcPr marL="182880" marR="182880"/>
                </a:tc>
                <a:tc>
                  <a:txBody>
                    <a:bodyPr/>
                    <a:lstStyle/>
                    <a:p>
                      <a:r>
                        <a:rPr lang="en-US" sz="2000" dirty="0" smtClean="0"/>
                        <a:t>Grocery</a:t>
                      </a:r>
                      <a:r>
                        <a:rPr lang="en-US" sz="2000" baseline="0" dirty="0" smtClean="0"/>
                        <a:t> list does not contain any brand information</a:t>
                      </a:r>
                      <a:endParaRPr lang="en-US" sz="2000" dirty="0"/>
                    </a:p>
                  </a:txBody>
                  <a:tcPr marL="182880" marR="182880"/>
                </a:tc>
              </a:tr>
              <a:tr h="370840">
                <a:tc>
                  <a:txBody>
                    <a:bodyPr/>
                    <a:lstStyle/>
                    <a:p>
                      <a:r>
                        <a:rPr lang="en-US" sz="2000" dirty="0" smtClean="0"/>
                        <a:t>Direct: Integration with services, social scenarios cause privacy</a:t>
                      </a:r>
                      <a:r>
                        <a:rPr lang="en-US" sz="2000" baseline="0" dirty="0" smtClean="0"/>
                        <a:t> concerns.</a:t>
                      </a:r>
                      <a:endParaRPr lang="en-US" sz="2000" dirty="0"/>
                    </a:p>
                  </a:txBody>
                  <a:tcPr marL="182880" marR="182880"/>
                </a:tc>
                <a:tc>
                  <a:txBody>
                    <a:bodyPr/>
                    <a:lstStyle/>
                    <a:p>
                      <a:r>
                        <a:rPr lang="en-US" sz="2000" dirty="0" smtClean="0"/>
                        <a:t>Cut</a:t>
                      </a:r>
                      <a:r>
                        <a:rPr lang="en-US" sz="2000" baseline="0" dirty="0" smtClean="0"/>
                        <a:t> social &amp; service integration scenarios.</a:t>
                      </a:r>
                      <a:endParaRPr lang="en-US" sz="2000" dirty="0"/>
                    </a:p>
                  </a:txBody>
                  <a:tcPr marL="182880" marR="182880"/>
                </a:tc>
              </a:tr>
            </a:tbl>
          </a:graphicData>
        </a:graphic>
      </p:graphicFrame>
      <p:pic>
        <p:nvPicPr>
          <p:cNvPr id="3" name="Picture 2"/>
          <p:cNvPicPr>
            <a:picLocks noChangeAspect="1"/>
          </p:cNvPicPr>
          <p:nvPr/>
        </p:nvPicPr>
        <p:blipFill>
          <a:blip r:embed="rId3"/>
          <a:stretch>
            <a:fillRect/>
          </a:stretch>
        </p:blipFill>
        <p:spPr>
          <a:xfrm>
            <a:off x="9041965" y="291622"/>
            <a:ext cx="2400300" cy="1314450"/>
          </a:xfrm>
          <a:prstGeom prst="rect">
            <a:avLst/>
          </a:prstGeom>
        </p:spPr>
      </p:pic>
      <p:sp>
        <p:nvSpPr>
          <p:cNvPr id="4" name="TextBox 3"/>
          <p:cNvSpPr txBox="1"/>
          <p:nvPr/>
        </p:nvSpPr>
        <p:spPr>
          <a:xfrm>
            <a:off x="1219201" y="6012493"/>
            <a:ext cx="10223064" cy="369332"/>
          </a:xfrm>
          <a:prstGeom prst="rect">
            <a:avLst/>
          </a:prstGeom>
          <a:noFill/>
        </p:spPr>
        <p:txBody>
          <a:bodyPr wrap="square" rtlCol="0">
            <a:spAutoFit/>
          </a:bodyPr>
          <a:lstStyle/>
          <a:p>
            <a:r>
              <a:rPr lang="en-US" dirty="0" smtClean="0">
                <a:solidFill>
                  <a:srgbClr val="FF0000"/>
                </a:solidFill>
              </a:rPr>
              <a:t>*</a:t>
            </a:r>
            <a:r>
              <a:rPr lang="en-US" dirty="0" smtClean="0"/>
              <a:t> Only some most important issues shown.</a:t>
            </a:r>
            <a:endParaRPr lang="en-US" dirty="0"/>
          </a:p>
        </p:txBody>
      </p:sp>
    </p:spTree>
    <p:extLst>
      <p:ext uri="{BB962C8B-B14F-4D97-AF65-F5344CB8AC3E}">
        <p14:creationId xmlns:p14="http://schemas.microsoft.com/office/powerpoint/2010/main" val="2823244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Final Design</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1222" y="1460008"/>
            <a:ext cx="7000729" cy="3945641"/>
          </a:xfrm>
        </p:spPr>
      </p:pic>
    </p:spTree>
    <p:extLst>
      <p:ext uri="{BB962C8B-B14F-4D97-AF65-F5344CB8AC3E}">
        <p14:creationId xmlns:p14="http://schemas.microsoft.com/office/powerpoint/2010/main" val="1539779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a:t>
            </a:r>
            <a:endParaRPr lang="en-US" dirty="0"/>
          </a:p>
        </p:txBody>
      </p:sp>
      <p:sp>
        <p:nvSpPr>
          <p:cNvPr id="3" name="Content Placeholder 2"/>
          <p:cNvSpPr>
            <a:spLocks noGrp="1"/>
          </p:cNvSpPr>
          <p:nvPr>
            <p:ph idx="1"/>
          </p:nvPr>
        </p:nvSpPr>
        <p:spPr/>
        <p:txBody>
          <a:bodyPr/>
          <a:lstStyle/>
          <a:p>
            <a:r>
              <a:rPr lang="en-US" smtClean="0">
                <a:hlinkClick r:id="rId2"/>
              </a:rPr>
              <a:t>High-resolution </a:t>
            </a:r>
            <a:r>
              <a:rPr lang="en-US" dirty="0" smtClean="0">
                <a:hlinkClick r:id="rId2"/>
              </a:rPr>
              <a:t>prototype</a:t>
            </a:r>
            <a:endParaRPr lang="en-US" dirty="0"/>
          </a:p>
        </p:txBody>
      </p:sp>
      <p:pic>
        <p:nvPicPr>
          <p:cNvPr id="4" name="Picture 3"/>
          <p:cNvPicPr>
            <a:picLocks noChangeAspect="1"/>
          </p:cNvPicPr>
          <p:nvPr/>
        </p:nvPicPr>
        <p:blipFill>
          <a:blip r:embed="rId3"/>
          <a:stretch>
            <a:fillRect/>
          </a:stretch>
        </p:blipFill>
        <p:spPr>
          <a:xfrm>
            <a:off x="3048586" y="2475390"/>
            <a:ext cx="4867275" cy="3209925"/>
          </a:xfrm>
          <a:prstGeom prst="rect">
            <a:avLst/>
          </a:prstGeom>
        </p:spPr>
      </p:pic>
    </p:spTree>
    <p:extLst>
      <p:ext uri="{BB962C8B-B14F-4D97-AF65-F5344CB8AC3E}">
        <p14:creationId xmlns:p14="http://schemas.microsoft.com/office/powerpoint/2010/main" val="1830979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 Lessons Learned</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Scoping exercise extremely useful.</a:t>
            </a:r>
          </a:p>
          <a:p>
            <a:r>
              <a:rPr lang="en-US" dirty="0" smtClean="0"/>
              <a:t>Contextual inquiry provides a great foundation for paper prototype.</a:t>
            </a:r>
            <a:endParaRPr lang="en-US" dirty="0"/>
          </a:p>
          <a:p>
            <a:r>
              <a:rPr lang="en-US" dirty="0" smtClean="0"/>
              <a:t>User study tells us that users are all different and they think differently from one another and designers.</a:t>
            </a:r>
            <a:endParaRPr lang="en-US" dirty="0"/>
          </a:p>
          <a:p>
            <a:r>
              <a:rPr lang="en-US" dirty="0" smtClean="0"/>
              <a:t>Final Design has more than one way of doing almost everything. </a:t>
            </a:r>
            <a:endParaRPr lang="en-US" dirty="0"/>
          </a:p>
          <a:p>
            <a:r>
              <a:rPr lang="en-US" dirty="0" smtClean="0"/>
              <a:t>Heuristic evaluation very helpful learning to rectify issues with design early on.</a:t>
            </a:r>
          </a:p>
          <a:p>
            <a:r>
              <a:rPr lang="en-US" dirty="0" smtClean="0"/>
              <a:t>Value Sensitive design was used to scope out social scenarios</a:t>
            </a:r>
            <a:endParaRPr lang="en-US" dirty="0"/>
          </a:p>
          <a:p>
            <a:r>
              <a:rPr lang="en-US" dirty="0" smtClean="0"/>
              <a:t>Glad we had 4 people in the team </a:t>
            </a:r>
            <a:r>
              <a:rPr lang="en-US" dirty="0" smtClean="0">
                <a:sym typeface="Wingdings" panose="05000000000000000000" pitchFamily="2" charset="2"/>
              </a:rPr>
              <a:t></a:t>
            </a:r>
            <a:endParaRPr lang="en-US" dirty="0"/>
          </a:p>
        </p:txBody>
      </p:sp>
      <p:pic>
        <p:nvPicPr>
          <p:cNvPr id="4" name="Picture 3"/>
          <p:cNvPicPr>
            <a:picLocks noChangeAspect="1"/>
          </p:cNvPicPr>
          <p:nvPr/>
        </p:nvPicPr>
        <p:blipFill>
          <a:blip r:embed="rId3"/>
          <a:stretch>
            <a:fillRect/>
          </a:stretch>
        </p:blipFill>
        <p:spPr>
          <a:xfrm>
            <a:off x="9779833" y="0"/>
            <a:ext cx="2275946" cy="2229633"/>
          </a:xfrm>
          <a:prstGeom prst="rect">
            <a:avLst/>
          </a:prstGeom>
        </p:spPr>
      </p:pic>
    </p:spTree>
    <p:extLst>
      <p:ext uri="{BB962C8B-B14F-4D97-AF65-F5344CB8AC3E}">
        <p14:creationId xmlns:p14="http://schemas.microsoft.com/office/powerpoint/2010/main" val="3088920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Topics</a:t>
            </a:r>
            <a:endParaRPr lang="en-US" dirty="0"/>
          </a:p>
        </p:txBody>
      </p:sp>
      <p:sp>
        <p:nvSpPr>
          <p:cNvPr id="3" name="Content Placeholder 2"/>
          <p:cNvSpPr>
            <a:spLocks noGrp="1"/>
          </p:cNvSpPr>
          <p:nvPr>
            <p:ph idx="1"/>
          </p:nvPr>
        </p:nvSpPr>
        <p:spPr/>
        <p:txBody>
          <a:bodyPr/>
          <a:lstStyle/>
          <a:p>
            <a:r>
              <a:rPr lang="en-US" dirty="0" smtClean="0"/>
              <a:t>Problem &amp; Solution</a:t>
            </a:r>
          </a:p>
          <a:p>
            <a:r>
              <a:rPr lang="en-US" dirty="0" smtClean="0"/>
              <a:t>Tasks &amp; Scenarios</a:t>
            </a:r>
          </a:p>
          <a:p>
            <a:r>
              <a:rPr lang="en-US" dirty="0" smtClean="0"/>
              <a:t>Design Evolution</a:t>
            </a:r>
          </a:p>
          <a:p>
            <a:r>
              <a:rPr lang="en-US" dirty="0" smtClean="0"/>
              <a:t>Current Interface, Demo</a:t>
            </a:r>
          </a:p>
          <a:p>
            <a:r>
              <a:rPr lang="en-US" dirty="0" smtClean="0"/>
              <a:t>Summary</a:t>
            </a:r>
            <a:endParaRPr lang="en-US" dirty="0"/>
          </a:p>
        </p:txBody>
      </p:sp>
      <p:pic>
        <p:nvPicPr>
          <p:cNvPr id="4" name="Picture 3"/>
          <p:cNvPicPr>
            <a:picLocks noChangeAspect="1"/>
          </p:cNvPicPr>
          <p:nvPr/>
        </p:nvPicPr>
        <p:blipFill>
          <a:blip r:embed="rId3"/>
          <a:stretch>
            <a:fillRect/>
          </a:stretch>
        </p:blipFill>
        <p:spPr>
          <a:xfrm>
            <a:off x="6820380" y="644568"/>
            <a:ext cx="3014052" cy="3241632"/>
          </a:xfrm>
          <a:prstGeom prst="rect">
            <a:avLst/>
          </a:prstGeom>
        </p:spPr>
      </p:pic>
    </p:spTree>
    <p:extLst>
      <p:ext uri="{BB962C8B-B14F-4D97-AF65-F5344CB8AC3E}">
        <p14:creationId xmlns:p14="http://schemas.microsoft.com/office/powerpoint/2010/main" val="1903522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Questions?</a:t>
            </a:r>
            <a:endParaRPr lang="en-US"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37100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57184" y="929980"/>
            <a:ext cx="4971985" cy="4100981"/>
          </a:xfrm>
          <a:prstGeom prst="rect">
            <a:avLst/>
          </a:prstGeom>
        </p:spPr>
      </p:pic>
    </p:spTree>
    <p:extLst>
      <p:ext uri="{BB962C8B-B14F-4D97-AF65-F5344CB8AC3E}">
        <p14:creationId xmlns:p14="http://schemas.microsoft.com/office/powerpoint/2010/main" val="180470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2700534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a:xfrm>
            <a:off x="1219201" y="2267211"/>
            <a:ext cx="5419594" cy="3127854"/>
          </a:xfrm>
        </p:spPr>
        <p:txBody>
          <a:bodyPr/>
          <a:lstStyle/>
          <a:p>
            <a:r>
              <a:rPr lang="en-US" dirty="0" smtClean="0"/>
              <a:t>Abundant online recipes</a:t>
            </a:r>
          </a:p>
          <a:p>
            <a:r>
              <a:rPr lang="en-US" dirty="0" smtClean="0"/>
              <a:t>Existing recipe apps inconvenient when cooking</a:t>
            </a:r>
          </a:p>
          <a:p>
            <a:r>
              <a:rPr lang="en-US" dirty="0" smtClean="0"/>
              <a:t>Features limited, usually require touching device</a:t>
            </a:r>
            <a:endParaRPr lang="en-US" dirty="0"/>
          </a:p>
        </p:txBody>
      </p:sp>
      <p:pic>
        <p:nvPicPr>
          <p:cNvPr id="4098" name="Picture 2" descr="http://alittleyum.files.wordpress.com/2011/09/phone-in-a-ziplock-bag.jpg?w=6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4473" y="632564"/>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729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Contextual Inquiry Participants</a:t>
            </a:r>
            <a:endParaRPr lang="en-US" dirty="0"/>
          </a:p>
        </p:txBody>
      </p:sp>
      <p:sp>
        <p:nvSpPr>
          <p:cNvPr id="3" name="Content Placeholder 2"/>
          <p:cNvSpPr>
            <a:spLocks noGrp="1"/>
          </p:cNvSpPr>
          <p:nvPr>
            <p:ph idx="1"/>
          </p:nvPr>
        </p:nvSpPr>
        <p:spPr>
          <a:xfrm>
            <a:off x="4562723" y="2614837"/>
            <a:ext cx="6495555" cy="3424107"/>
          </a:xfrm>
        </p:spPr>
        <p:txBody>
          <a:bodyPr>
            <a:noAutofit/>
          </a:bodyPr>
          <a:lstStyle/>
          <a:p>
            <a:r>
              <a:rPr lang="en-US" sz="2400" dirty="0" smtClean="0"/>
              <a:t>Layla – Biologist, uses “The Recipe Box” application for recipes</a:t>
            </a:r>
          </a:p>
          <a:p>
            <a:r>
              <a:rPr lang="en-US" sz="2400" dirty="0" smtClean="0"/>
              <a:t>Tessa – Bioengineer, enjoys baking</a:t>
            </a:r>
          </a:p>
          <a:p>
            <a:r>
              <a:rPr lang="en-US" sz="2400" dirty="0" smtClean="0"/>
              <a:t>Lisa – Nurse, regularly cooks for large groups</a:t>
            </a:r>
          </a:p>
          <a:p>
            <a:r>
              <a:rPr lang="en-US" sz="2400" dirty="0" err="1" smtClean="0"/>
              <a:t>Naresh</a:t>
            </a:r>
            <a:r>
              <a:rPr lang="en-US" sz="2400" dirty="0" smtClean="0"/>
              <a:t> – Software Engineer, Uses windows phone app for recipes</a:t>
            </a:r>
            <a:endParaRPr lang="en-US" sz="2400" dirty="0"/>
          </a:p>
        </p:txBody>
      </p:sp>
      <p:pic>
        <p:nvPicPr>
          <p:cNvPr id="4" name="Picture 2" descr="https://lh6.googleusercontent.com/-gORVoKgwR94/UfwWgwlGW3I/AAAAAAAAAvo/f6HWebi0tOA/s640/blogger-image-9208726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463" y="1867087"/>
            <a:ext cx="3429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917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Contextual </a:t>
            </a:r>
            <a:r>
              <a:rPr lang="en-US" dirty="0" smtClean="0"/>
              <a:t>Inquiry Description</a:t>
            </a:r>
            <a:endParaRPr lang="en-US" dirty="0"/>
          </a:p>
        </p:txBody>
      </p:sp>
      <p:sp>
        <p:nvSpPr>
          <p:cNvPr id="3" name="Content Placeholder 2"/>
          <p:cNvSpPr>
            <a:spLocks noGrp="1"/>
          </p:cNvSpPr>
          <p:nvPr>
            <p:ph idx="1"/>
          </p:nvPr>
        </p:nvSpPr>
        <p:spPr>
          <a:xfrm>
            <a:off x="6284819" y="2396298"/>
            <a:ext cx="5240431" cy="3424107"/>
          </a:xfrm>
        </p:spPr>
        <p:txBody>
          <a:bodyPr>
            <a:normAutofit/>
          </a:bodyPr>
          <a:lstStyle/>
          <a:p>
            <a:r>
              <a:rPr lang="en-US" sz="2400" dirty="0" smtClean="0"/>
              <a:t>Participants asked to prepare a recipe of their choice</a:t>
            </a:r>
          </a:p>
          <a:p>
            <a:r>
              <a:rPr lang="en-US" sz="2400" dirty="0" smtClean="0"/>
              <a:t>Three of four used recipe found online</a:t>
            </a:r>
          </a:p>
          <a:p>
            <a:r>
              <a:rPr lang="en-US" sz="2400" dirty="0" smtClean="0"/>
              <a:t>Participants observed while cooking</a:t>
            </a:r>
            <a:endParaRPr lang="en-US" sz="2400" dirty="0"/>
          </a:p>
        </p:txBody>
      </p:sp>
      <p:pic>
        <p:nvPicPr>
          <p:cNvPr id="1028" name="Picture 4" descr="2011-02-23-RecipeBox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1" y="2100394"/>
            <a:ext cx="5354554" cy="4015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160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Contextual Inquiry Results</a:t>
            </a:r>
            <a:endParaRPr lang="en-US" dirty="0"/>
          </a:p>
        </p:txBody>
      </p:sp>
      <p:sp>
        <p:nvSpPr>
          <p:cNvPr id="3" name="Content Placeholder 2"/>
          <p:cNvSpPr>
            <a:spLocks noGrp="1"/>
          </p:cNvSpPr>
          <p:nvPr>
            <p:ph idx="1"/>
          </p:nvPr>
        </p:nvSpPr>
        <p:spPr>
          <a:xfrm>
            <a:off x="913774" y="2214694"/>
            <a:ext cx="5677526" cy="3424107"/>
          </a:xfrm>
        </p:spPr>
        <p:txBody>
          <a:bodyPr>
            <a:normAutofit/>
          </a:bodyPr>
          <a:lstStyle/>
          <a:p>
            <a:r>
              <a:rPr lang="en-US" sz="2400" dirty="0" smtClean="0"/>
              <a:t>Recipes chosen by reviews and </a:t>
            </a:r>
            <a:br>
              <a:rPr lang="en-US" sz="2400" dirty="0" smtClean="0"/>
            </a:br>
            <a:r>
              <a:rPr lang="en-US" sz="2400" dirty="0" smtClean="0"/>
              <a:t>difficulty</a:t>
            </a:r>
          </a:p>
          <a:p>
            <a:r>
              <a:rPr lang="en-US" sz="2400" dirty="0" smtClean="0"/>
              <a:t>Participants continually checked </a:t>
            </a:r>
            <a:br>
              <a:rPr lang="en-US" sz="2400" dirty="0" smtClean="0"/>
            </a:br>
            <a:r>
              <a:rPr lang="en-US" sz="2400" dirty="0" smtClean="0"/>
              <a:t>recipe</a:t>
            </a:r>
          </a:p>
          <a:p>
            <a:r>
              <a:rPr lang="en-US" sz="2400" dirty="0" smtClean="0"/>
              <a:t>Recipes followed out of order</a:t>
            </a:r>
          </a:p>
          <a:p>
            <a:r>
              <a:rPr lang="en-US" sz="2400" dirty="0" smtClean="0"/>
              <a:t>Recipes customized from experience</a:t>
            </a:r>
            <a:endParaRPr lang="en-US" sz="2400" dirty="0"/>
          </a:p>
        </p:txBody>
      </p:sp>
      <p:pic>
        <p:nvPicPr>
          <p:cNvPr id="3076" name="Picture 4" descr="http://www.laketahoeplace.com/images/Rim_Kitchen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0320" y="2086534"/>
            <a:ext cx="4545855" cy="3409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291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2699" y="108801"/>
            <a:ext cx="9706601" cy="1300900"/>
          </a:xfrm>
        </p:spPr>
        <p:txBody>
          <a:bodyPr/>
          <a:lstStyle/>
          <a:p>
            <a:r>
              <a:rPr lang="en-US" dirty="0" smtClean="0"/>
              <a:t>Problems &amp; Opportunities</a:t>
            </a:r>
            <a:endParaRPr lang="en-US" dirty="0"/>
          </a:p>
        </p:txBody>
      </p:sp>
      <p:sp>
        <p:nvSpPr>
          <p:cNvPr id="3" name="Content Placeholder 2"/>
          <p:cNvSpPr>
            <a:spLocks noGrp="1"/>
          </p:cNvSpPr>
          <p:nvPr>
            <p:ph sz="half" idx="1"/>
          </p:nvPr>
        </p:nvSpPr>
        <p:spPr>
          <a:xfrm>
            <a:off x="837887" y="4181475"/>
            <a:ext cx="10516226" cy="2423746"/>
          </a:xfrm>
        </p:spPr>
        <p:txBody>
          <a:bodyPr>
            <a:normAutofit/>
          </a:bodyPr>
          <a:lstStyle/>
          <a:p>
            <a:r>
              <a:rPr lang="en-US" sz="2800" dirty="0" smtClean="0"/>
              <a:t>Support for different interaction models critical</a:t>
            </a:r>
          </a:p>
          <a:p>
            <a:r>
              <a:rPr lang="en-US" dirty="0" smtClean="0"/>
              <a:t>Personalizing (for family, preferences, kitchen)</a:t>
            </a:r>
            <a:r>
              <a:rPr lang="en-US" sz="2800" dirty="0" smtClean="0"/>
              <a:t> is important</a:t>
            </a:r>
          </a:p>
          <a:p>
            <a:r>
              <a:rPr lang="en-US" sz="2800" dirty="0" smtClean="0"/>
              <a:t>Ability to plan ahead and integration with camera &amp; services</a:t>
            </a:r>
            <a:endParaRPr lang="en-US" sz="2800" dirty="0"/>
          </a:p>
        </p:txBody>
      </p:sp>
      <p:pic>
        <p:nvPicPr>
          <p:cNvPr id="6" name="Picture 5"/>
          <p:cNvPicPr>
            <a:picLocks noChangeAspect="1"/>
          </p:cNvPicPr>
          <p:nvPr/>
        </p:nvPicPr>
        <p:blipFill>
          <a:blip r:embed="rId2"/>
          <a:stretch>
            <a:fillRect/>
          </a:stretch>
        </p:blipFill>
        <p:spPr>
          <a:xfrm>
            <a:off x="1447067" y="1581884"/>
            <a:ext cx="8034670" cy="2332891"/>
          </a:xfrm>
          <a:prstGeom prst="rect">
            <a:avLst/>
          </a:prstGeom>
        </p:spPr>
      </p:pic>
    </p:spTree>
    <p:extLst>
      <p:ext uri="{BB962C8B-B14F-4D97-AF65-F5344CB8AC3E}">
        <p14:creationId xmlns:p14="http://schemas.microsoft.com/office/powerpoint/2010/main" val="278660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Tasks</a:t>
            </a:r>
            <a:endParaRPr lang="en-US" dirty="0"/>
          </a:p>
        </p:txBody>
      </p:sp>
      <p:pic>
        <p:nvPicPr>
          <p:cNvPr id="6" name="Content Placeholder 5"/>
          <p:cNvPicPr>
            <a:picLocks noGrp="1" noChangeAspect="1"/>
          </p:cNvPicPr>
          <p:nvPr>
            <p:ph sz="half" idx="1"/>
          </p:nvPr>
        </p:nvPicPr>
        <p:blipFill>
          <a:blip r:embed="rId3"/>
          <a:stretch>
            <a:fillRect/>
          </a:stretch>
        </p:blipFill>
        <p:spPr>
          <a:xfrm>
            <a:off x="447675" y="1990475"/>
            <a:ext cx="5495925" cy="4219826"/>
          </a:xfrm>
          <a:prstGeom prst="rect">
            <a:avLst/>
          </a:prstGeom>
        </p:spPr>
      </p:pic>
      <p:sp>
        <p:nvSpPr>
          <p:cNvPr id="5" name="Content Placeholder 4"/>
          <p:cNvSpPr>
            <a:spLocks noGrp="1"/>
          </p:cNvSpPr>
          <p:nvPr>
            <p:ph sz="half" idx="2"/>
          </p:nvPr>
        </p:nvSpPr>
        <p:spPr>
          <a:xfrm>
            <a:off x="6162675" y="1995617"/>
            <a:ext cx="5105400" cy="4490908"/>
          </a:xfrm>
        </p:spPr>
        <p:txBody>
          <a:bodyPr>
            <a:noAutofit/>
          </a:bodyPr>
          <a:lstStyle/>
          <a:p>
            <a:r>
              <a:rPr lang="en-US" sz="2400" b="1" dirty="0" smtClean="0"/>
              <a:t>EASY</a:t>
            </a:r>
            <a:r>
              <a:rPr lang="en-US" sz="2400" dirty="0" smtClean="0"/>
              <a:t>: Search for a recipe and cook for family. Use gestures to follow recipe.</a:t>
            </a:r>
          </a:p>
          <a:p>
            <a:r>
              <a:rPr lang="en-US" sz="2400" b="1" dirty="0" smtClean="0"/>
              <a:t>MODERATE</a:t>
            </a:r>
            <a:r>
              <a:rPr lang="en-US" sz="2400" dirty="0" smtClean="0"/>
              <a:t>: Find </a:t>
            </a:r>
            <a:r>
              <a:rPr lang="en-US" sz="2400" dirty="0"/>
              <a:t>and use a recipe. Cook the recipe out of order and use substitution on ingredients.</a:t>
            </a:r>
            <a:r>
              <a:rPr lang="en-US" sz="2400" dirty="0" smtClean="0"/>
              <a:t> </a:t>
            </a:r>
          </a:p>
          <a:p>
            <a:r>
              <a:rPr lang="en-US" sz="2400" b="1" dirty="0" smtClean="0"/>
              <a:t>DIFFICULT</a:t>
            </a:r>
            <a:r>
              <a:rPr lang="en-US" sz="2400" dirty="0" smtClean="0"/>
              <a:t>: </a:t>
            </a:r>
            <a:r>
              <a:rPr lang="en-US" sz="2400" dirty="0"/>
              <a:t>Find </a:t>
            </a:r>
            <a:r>
              <a:rPr lang="en-US" sz="2400" dirty="0" smtClean="0"/>
              <a:t>a </a:t>
            </a:r>
            <a:r>
              <a:rPr lang="en-US" sz="2400" dirty="0"/>
              <a:t>few </a:t>
            </a:r>
            <a:r>
              <a:rPr lang="en-US" sz="2400" dirty="0" smtClean="0"/>
              <a:t>recipes, upload camera picture for few others. </a:t>
            </a:r>
            <a:r>
              <a:rPr lang="en-US" sz="2400" dirty="0"/>
              <a:t>Plan ahead and purchase ingredients for the week.  </a:t>
            </a:r>
          </a:p>
        </p:txBody>
      </p:sp>
    </p:spTree>
    <p:extLst>
      <p:ext uri="{BB962C8B-B14F-4D97-AF65-F5344CB8AC3E}">
        <p14:creationId xmlns:p14="http://schemas.microsoft.com/office/powerpoint/2010/main" val="2639641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of Paper Prototype</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83402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a:xfrm>
            <a:off x="1219200" y="1600200"/>
            <a:ext cx="6158629" cy="4572000"/>
          </a:xfrm>
        </p:spPr>
        <p:txBody>
          <a:bodyPr>
            <a:normAutofit lnSpcReduction="10000"/>
          </a:bodyPr>
          <a:lstStyle/>
          <a:p>
            <a:r>
              <a:rPr lang="en-US" dirty="0" smtClean="0"/>
              <a:t>Lots of recipe apps but none elevate to kitchen companion</a:t>
            </a:r>
          </a:p>
          <a:p>
            <a:pPr lvl="1"/>
            <a:r>
              <a:rPr lang="en-US" dirty="0" smtClean="0"/>
              <a:t>Personalized experience</a:t>
            </a:r>
          </a:p>
          <a:p>
            <a:r>
              <a:rPr lang="en-US" dirty="0" smtClean="0"/>
              <a:t>Innovative interaction model need of the hour</a:t>
            </a:r>
          </a:p>
          <a:p>
            <a:pPr lvl="1"/>
            <a:r>
              <a:rPr lang="en-US" dirty="0" smtClean="0"/>
              <a:t>Gesture, voice, camera</a:t>
            </a:r>
          </a:p>
          <a:p>
            <a:r>
              <a:rPr lang="en-US" dirty="0" smtClean="0"/>
              <a:t>Planning support and help with grocery welcome</a:t>
            </a:r>
          </a:p>
          <a:p>
            <a:pPr lvl="1"/>
            <a:r>
              <a:rPr lang="en-US" dirty="0" smtClean="0"/>
              <a:t>Weekly planner, upload recipe, shopping list</a:t>
            </a:r>
          </a:p>
          <a:p>
            <a:endParaRPr lang="en-US" dirty="0"/>
          </a:p>
        </p:txBody>
      </p:sp>
      <p:pic>
        <p:nvPicPr>
          <p:cNvPr id="4" name="Picture 3"/>
          <p:cNvPicPr>
            <a:picLocks noChangeAspect="1"/>
          </p:cNvPicPr>
          <p:nvPr/>
        </p:nvPicPr>
        <p:blipFill>
          <a:blip r:embed="rId3"/>
          <a:stretch>
            <a:fillRect/>
          </a:stretch>
        </p:blipFill>
        <p:spPr>
          <a:xfrm>
            <a:off x="7262625" y="1600200"/>
            <a:ext cx="4696470" cy="3698310"/>
          </a:xfrm>
          <a:prstGeom prst="rect">
            <a:avLst/>
          </a:prstGeom>
        </p:spPr>
      </p:pic>
    </p:spTree>
    <p:extLst>
      <p:ext uri="{BB962C8B-B14F-4D97-AF65-F5344CB8AC3E}">
        <p14:creationId xmlns:p14="http://schemas.microsoft.com/office/powerpoint/2010/main" val="4046985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a:t>
            </a:r>
            <a:endParaRPr lang="en-US" dirty="0"/>
          </a:p>
        </p:txBody>
      </p:sp>
      <p:sp>
        <p:nvSpPr>
          <p:cNvPr id="3" name="Content Placeholder 2"/>
          <p:cNvSpPr>
            <a:spLocks noGrp="1"/>
          </p:cNvSpPr>
          <p:nvPr>
            <p:ph sz="half" idx="1"/>
          </p:nvPr>
        </p:nvSpPr>
        <p:spPr>
          <a:xfrm>
            <a:off x="913774" y="2062292"/>
            <a:ext cx="5182226" cy="3605083"/>
          </a:xfrm>
        </p:spPr>
        <p:txBody>
          <a:bodyPr>
            <a:noAutofit/>
          </a:bodyPr>
          <a:lstStyle/>
          <a:p>
            <a:r>
              <a:rPr lang="en-US" sz="2800" dirty="0" smtClean="0"/>
              <a:t>4 designs – 1 idea: </a:t>
            </a:r>
          </a:p>
          <a:p>
            <a:pPr lvl="1"/>
            <a:r>
              <a:rPr lang="en-US" sz="2400" dirty="0" smtClean="0"/>
              <a:t>Clutter-free homepage</a:t>
            </a:r>
          </a:p>
          <a:p>
            <a:pPr lvl="1"/>
            <a:r>
              <a:rPr lang="en-US" sz="2400" dirty="0" smtClean="0"/>
              <a:t>Personalized experience</a:t>
            </a:r>
          </a:p>
          <a:p>
            <a:pPr lvl="1"/>
            <a:r>
              <a:rPr lang="en-US" sz="2400" dirty="0" smtClean="0"/>
              <a:t>Planning ability</a:t>
            </a:r>
          </a:p>
          <a:p>
            <a:pPr lvl="1"/>
            <a:r>
              <a:rPr lang="en-US" sz="2400" dirty="0" smtClean="0"/>
              <a:t>Gesture / voice control</a:t>
            </a:r>
          </a:p>
          <a:p>
            <a:pPr lvl="1"/>
            <a:r>
              <a:rPr lang="en-US" sz="2400" smtClean="0"/>
              <a:t>Plan ahead</a:t>
            </a:r>
            <a:endParaRPr lang="en-US" sz="2400" dirty="0" smtClean="0"/>
          </a:p>
          <a:p>
            <a:pPr lvl="1"/>
            <a:r>
              <a:rPr lang="en-US" sz="2400" dirty="0" smtClean="0"/>
              <a:t>Integration with services</a:t>
            </a:r>
            <a:endParaRPr lang="en-US" sz="2400" dirty="0"/>
          </a:p>
        </p:txBody>
      </p:sp>
      <p:pic>
        <p:nvPicPr>
          <p:cNvPr id="8" name="Content Placeholder 7"/>
          <p:cNvPicPr>
            <a:picLocks noGrp="1" noChangeAspect="1"/>
          </p:cNvPicPr>
          <p:nvPr>
            <p:ph sz="half" idx="2"/>
          </p:nvPr>
        </p:nvPicPr>
        <p:blipFill>
          <a:blip r:embed="rId3"/>
          <a:stretch>
            <a:fillRect/>
          </a:stretch>
        </p:blipFill>
        <p:spPr>
          <a:xfrm>
            <a:off x="6986413" y="2019300"/>
            <a:ext cx="2744725" cy="4022804"/>
          </a:xfrm>
          <a:prstGeom prst="rect">
            <a:avLst/>
          </a:prstGeom>
        </p:spPr>
      </p:pic>
    </p:spTree>
    <p:extLst>
      <p:ext uri="{BB962C8B-B14F-4D97-AF65-F5344CB8AC3E}">
        <p14:creationId xmlns:p14="http://schemas.microsoft.com/office/powerpoint/2010/main" val="3680182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82483" y="187816"/>
            <a:ext cx="7453223" cy="6501547"/>
          </a:xfrm>
          <a:prstGeom prst="rect">
            <a:avLst/>
          </a:prstGeom>
        </p:spPr>
      </p:pic>
      <p:sp>
        <p:nvSpPr>
          <p:cNvPr id="3" name="Content Placeholder 2"/>
          <p:cNvSpPr txBox="1">
            <a:spLocks/>
          </p:cNvSpPr>
          <p:nvPr/>
        </p:nvSpPr>
        <p:spPr>
          <a:xfrm>
            <a:off x="9332436" y="364987"/>
            <a:ext cx="2019926" cy="699957"/>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None/>
            </a:pPr>
            <a:r>
              <a:rPr lang="en-US" sz="2800" dirty="0" smtClean="0"/>
              <a:t>Sketch #1</a:t>
            </a:r>
          </a:p>
          <a:p>
            <a:pPr lvl="1"/>
            <a:endParaRPr lang="en-US" sz="2400" dirty="0"/>
          </a:p>
        </p:txBody>
      </p:sp>
    </p:spTree>
    <p:extLst>
      <p:ext uri="{BB962C8B-B14F-4D97-AF65-F5344CB8AC3E}">
        <p14:creationId xmlns:p14="http://schemas.microsoft.com/office/powerpoint/2010/main" val="2227550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44792" y="180975"/>
            <a:ext cx="6461185" cy="6496050"/>
          </a:xfrm>
          <a:prstGeom prst="rect">
            <a:avLst/>
          </a:prstGeom>
        </p:spPr>
      </p:pic>
      <p:sp>
        <p:nvSpPr>
          <p:cNvPr id="3" name="Content Placeholder 2"/>
          <p:cNvSpPr txBox="1">
            <a:spLocks/>
          </p:cNvSpPr>
          <p:nvPr/>
        </p:nvSpPr>
        <p:spPr>
          <a:xfrm>
            <a:off x="9332436" y="364987"/>
            <a:ext cx="2019926" cy="699957"/>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None/>
            </a:pPr>
            <a:r>
              <a:rPr lang="en-US" sz="2800" dirty="0" smtClean="0"/>
              <a:t>Sketch #1</a:t>
            </a:r>
          </a:p>
          <a:p>
            <a:pPr lvl="1"/>
            <a:endParaRPr lang="en-US" sz="2400" dirty="0"/>
          </a:p>
        </p:txBody>
      </p:sp>
    </p:spTree>
    <p:extLst>
      <p:ext uri="{BB962C8B-B14F-4D97-AF65-F5344CB8AC3E}">
        <p14:creationId xmlns:p14="http://schemas.microsoft.com/office/powerpoint/2010/main" val="67119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34574" y="1095555"/>
            <a:ext cx="5404539" cy="4632385"/>
          </a:xfrm>
          <a:prstGeom prst="rect">
            <a:avLst/>
          </a:prstGeom>
        </p:spPr>
      </p:pic>
      <p:sp>
        <p:nvSpPr>
          <p:cNvPr id="3" name="Content Placeholder 2"/>
          <p:cNvSpPr txBox="1">
            <a:spLocks/>
          </p:cNvSpPr>
          <p:nvPr/>
        </p:nvSpPr>
        <p:spPr>
          <a:xfrm>
            <a:off x="9332436" y="364987"/>
            <a:ext cx="2019926" cy="699957"/>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None/>
            </a:pPr>
            <a:r>
              <a:rPr lang="en-US" sz="2800" dirty="0" smtClean="0"/>
              <a:t>Sketch #1</a:t>
            </a:r>
          </a:p>
          <a:p>
            <a:pPr lvl="1"/>
            <a:endParaRPr lang="en-US" sz="2400" dirty="0"/>
          </a:p>
        </p:txBody>
      </p:sp>
    </p:spTree>
    <p:extLst>
      <p:ext uri="{BB962C8B-B14F-4D97-AF65-F5344CB8AC3E}">
        <p14:creationId xmlns:p14="http://schemas.microsoft.com/office/powerpoint/2010/main" val="324562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42950" y="671512"/>
            <a:ext cx="10706100" cy="5514975"/>
          </a:xfrm>
          <a:prstGeom prst="rect">
            <a:avLst/>
          </a:prstGeom>
        </p:spPr>
      </p:pic>
      <p:sp>
        <p:nvSpPr>
          <p:cNvPr id="3" name="Content Placeholder 2"/>
          <p:cNvSpPr txBox="1">
            <a:spLocks/>
          </p:cNvSpPr>
          <p:nvPr/>
        </p:nvSpPr>
        <p:spPr>
          <a:xfrm>
            <a:off x="9332436" y="364987"/>
            <a:ext cx="2019926" cy="699957"/>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None/>
            </a:pPr>
            <a:r>
              <a:rPr lang="en-US" sz="2800" dirty="0" smtClean="0"/>
              <a:t>Sketch #1</a:t>
            </a:r>
          </a:p>
          <a:p>
            <a:pPr lvl="1"/>
            <a:endParaRPr lang="en-US" sz="2400" dirty="0"/>
          </a:p>
        </p:txBody>
      </p:sp>
    </p:spTree>
    <p:extLst>
      <p:ext uri="{BB962C8B-B14F-4D97-AF65-F5344CB8AC3E}">
        <p14:creationId xmlns:p14="http://schemas.microsoft.com/office/powerpoint/2010/main" val="2846707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14638" y="603849"/>
            <a:ext cx="6034012" cy="4392013"/>
          </a:xfrm>
          <a:prstGeom prst="rect">
            <a:avLst/>
          </a:prstGeom>
        </p:spPr>
      </p:pic>
      <p:sp>
        <p:nvSpPr>
          <p:cNvPr id="3" name="Content Placeholder 2"/>
          <p:cNvSpPr txBox="1">
            <a:spLocks/>
          </p:cNvSpPr>
          <p:nvPr/>
        </p:nvSpPr>
        <p:spPr>
          <a:xfrm>
            <a:off x="9332436" y="364987"/>
            <a:ext cx="2019926" cy="699957"/>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None/>
            </a:pPr>
            <a:r>
              <a:rPr lang="en-US" sz="2800" dirty="0" smtClean="0"/>
              <a:t>Sketch #1</a:t>
            </a:r>
          </a:p>
          <a:p>
            <a:pPr lvl="1"/>
            <a:endParaRPr lang="en-US" sz="2400" dirty="0"/>
          </a:p>
        </p:txBody>
      </p:sp>
    </p:spTree>
    <p:extLst>
      <p:ext uri="{BB962C8B-B14F-4D97-AF65-F5344CB8AC3E}">
        <p14:creationId xmlns:p14="http://schemas.microsoft.com/office/powerpoint/2010/main" val="285567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80223"/>
            <a:ext cx="10364451" cy="1596177"/>
          </a:xfrm>
        </p:spPr>
        <p:txBody>
          <a:bodyPr/>
          <a:lstStyle/>
          <a:p>
            <a:r>
              <a:rPr lang="en-US" dirty="0" smtClean="0"/>
              <a:t>1</a:t>
            </a:r>
            <a:endParaRPr lang="en-US" dirty="0"/>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622430" y="207036"/>
            <a:ext cx="6426679" cy="6280028"/>
          </a:xfrm>
          <a:prstGeom prst="rect">
            <a:avLst/>
          </a:prstGeom>
        </p:spPr>
      </p:pic>
      <p:sp>
        <p:nvSpPr>
          <p:cNvPr id="7" name="Content Placeholder 2"/>
          <p:cNvSpPr txBox="1">
            <a:spLocks/>
          </p:cNvSpPr>
          <p:nvPr/>
        </p:nvSpPr>
        <p:spPr>
          <a:xfrm>
            <a:off x="9332436" y="364987"/>
            <a:ext cx="2019926" cy="699957"/>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None/>
            </a:pPr>
            <a:r>
              <a:rPr lang="en-US" sz="2800" dirty="0" smtClean="0"/>
              <a:t>Sketch #2</a:t>
            </a:r>
          </a:p>
          <a:p>
            <a:pPr lvl="1"/>
            <a:endParaRPr lang="en-US" sz="2400" dirty="0"/>
          </a:p>
        </p:txBody>
      </p:sp>
    </p:spTree>
    <p:extLst>
      <p:ext uri="{BB962C8B-B14F-4D97-AF65-F5344CB8AC3E}">
        <p14:creationId xmlns:p14="http://schemas.microsoft.com/office/powerpoint/2010/main" val="2953549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1207698" y="362309"/>
            <a:ext cx="10144664" cy="5848710"/>
          </a:xfrm>
          <a:prstGeom prst="rect">
            <a:avLst/>
          </a:prstGeom>
        </p:spPr>
      </p:pic>
      <p:sp>
        <p:nvSpPr>
          <p:cNvPr id="5" name="Content Placeholder 2"/>
          <p:cNvSpPr txBox="1">
            <a:spLocks/>
          </p:cNvSpPr>
          <p:nvPr/>
        </p:nvSpPr>
        <p:spPr>
          <a:xfrm>
            <a:off x="9332436" y="364987"/>
            <a:ext cx="2019926" cy="699957"/>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None/>
            </a:pPr>
            <a:r>
              <a:rPr lang="en-US" sz="2800" dirty="0" smtClean="0"/>
              <a:t>Sketch #3</a:t>
            </a:r>
          </a:p>
          <a:p>
            <a:pPr lvl="1"/>
            <a:endParaRPr lang="en-US" sz="2400" dirty="0"/>
          </a:p>
        </p:txBody>
      </p:sp>
    </p:spTree>
    <p:extLst>
      <p:ext uri="{BB962C8B-B14F-4D97-AF65-F5344CB8AC3E}">
        <p14:creationId xmlns:p14="http://schemas.microsoft.com/office/powerpoint/2010/main" val="3000936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2139351" y="405442"/>
            <a:ext cx="6928449" cy="5407983"/>
          </a:xfrm>
          <a:prstGeom prst="rect">
            <a:avLst/>
          </a:prstGeom>
        </p:spPr>
      </p:pic>
      <p:sp>
        <p:nvSpPr>
          <p:cNvPr id="3" name="Content Placeholder 2"/>
          <p:cNvSpPr txBox="1">
            <a:spLocks/>
          </p:cNvSpPr>
          <p:nvPr/>
        </p:nvSpPr>
        <p:spPr>
          <a:xfrm>
            <a:off x="9332436" y="364987"/>
            <a:ext cx="2019926" cy="699957"/>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None/>
            </a:pPr>
            <a:r>
              <a:rPr lang="en-US" sz="2800" dirty="0" smtClean="0"/>
              <a:t>Sketch #4</a:t>
            </a:r>
          </a:p>
          <a:p>
            <a:pPr lvl="1"/>
            <a:endParaRPr lang="en-US" sz="2400" dirty="0"/>
          </a:p>
        </p:txBody>
      </p:sp>
    </p:spTree>
    <p:extLst>
      <p:ext uri="{BB962C8B-B14F-4D97-AF65-F5344CB8AC3E}">
        <p14:creationId xmlns:p14="http://schemas.microsoft.com/office/powerpoint/2010/main" val="575295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Design </a:t>
            </a:r>
            <a:endParaRPr lang="en-US" dirty="0"/>
          </a:p>
        </p:txBody>
      </p:sp>
      <p:pic>
        <p:nvPicPr>
          <p:cNvPr id="1026" name="Picture 2"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1" y="2038015"/>
            <a:ext cx="2696145" cy="43532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79438" y="1575232"/>
            <a:ext cx="1975669" cy="461665"/>
          </a:xfrm>
          <a:prstGeom prst="rect">
            <a:avLst/>
          </a:prstGeom>
          <a:noFill/>
        </p:spPr>
        <p:txBody>
          <a:bodyPr wrap="none" rtlCol="0">
            <a:spAutoFit/>
          </a:bodyPr>
          <a:lstStyle/>
          <a:p>
            <a:r>
              <a:rPr lang="en-US" sz="2400" dirty="0" smtClean="0"/>
              <a:t>Landing page</a:t>
            </a:r>
            <a:endParaRPr lang="en-US" sz="2400" dirty="0"/>
          </a:p>
        </p:txBody>
      </p:sp>
      <p:pic>
        <p:nvPicPr>
          <p:cNvPr id="4" name="Picture 3"/>
          <p:cNvPicPr>
            <a:picLocks noChangeAspect="1"/>
          </p:cNvPicPr>
          <p:nvPr/>
        </p:nvPicPr>
        <p:blipFill>
          <a:blip r:embed="rId4"/>
          <a:stretch>
            <a:fillRect/>
          </a:stretch>
        </p:blipFill>
        <p:spPr>
          <a:xfrm>
            <a:off x="4864596" y="2036896"/>
            <a:ext cx="2562723" cy="4354361"/>
          </a:xfrm>
          <a:prstGeom prst="rect">
            <a:avLst/>
          </a:prstGeom>
        </p:spPr>
      </p:pic>
      <p:sp>
        <p:nvSpPr>
          <p:cNvPr id="7" name="TextBox 6"/>
          <p:cNvSpPr txBox="1"/>
          <p:nvPr/>
        </p:nvSpPr>
        <p:spPr>
          <a:xfrm>
            <a:off x="4971045" y="1575232"/>
            <a:ext cx="2249911" cy="461665"/>
          </a:xfrm>
          <a:prstGeom prst="rect">
            <a:avLst/>
          </a:prstGeom>
          <a:noFill/>
        </p:spPr>
        <p:txBody>
          <a:bodyPr wrap="none" rtlCol="0">
            <a:spAutoFit/>
          </a:bodyPr>
          <a:lstStyle/>
          <a:p>
            <a:r>
              <a:rPr lang="en-US" sz="2400" dirty="0" smtClean="0"/>
              <a:t>Personalization</a:t>
            </a:r>
            <a:endParaRPr lang="en-US" sz="2400" dirty="0"/>
          </a:p>
        </p:txBody>
      </p:sp>
      <p:pic>
        <p:nvPicPr>
          <p:cNvPr id="9" name="Picture 8"/>
          <p:cNvPicPr>
            <a:picLocks noChangeAspect="1"/>
          </p:cNvPicPr>
          <p:nvPr/>
        </p:nvPicPr>
        <p:blipFill>
          <a:blip r:embed="rId5"/>
          <a:stretch>
            <a:fillRect/>
          </a:stretch>
        </p:blipFill>
        <p:spPr>
          <a:xfrm>
            <a:off x="8333984" y="2032497"/>
            <a:ext cx="2638817" cy="4358760"/>
          </a:xfrm>
          <a:prstGeom prst="rect">
            <a:avLst/>
          </a:prstGeom>
        </p:spPr>
      </p:pic>
      <p:sp>
        <p:nvSpPr>
          <p:cNvPr id="10" name="TextBox 9"/>
          <p:cNvSpPr txBox="1"/>
          <p:nvPr/>
        </p:nvSpPr>
        <p:spPr>
          <a:xfrm>
            <a:off x="8963139" y="1570832"/>
            <a:ext cx="1380506" cy="461665"/>
          </a:xfrm>
          <a:prstGeom prst="rect">
            <a:avLst/>
          </a:prstGeom>
          <a:noFill/>
        </p:spPr>
        <p:txBody>
          <a:bodyPr wrap="none" rtlCol="0">
            <a:spAutoFit/>
          </a:bodyPr>
          <a:lstStyle/>
          <a:p>
            <a:r>
              <a:rPr lang="en-US" sz="2400" dirty="0" smtClean="0"/>
              <a:t>Planning</a:t>
            </a:r>
            <a:endParaRPr lang="en-US" sz="2400" dirty="0"/>
          </a:p>
        </p:txBody>
      </p:sp>
    </p:spTree>
    <p:extLst>
      <p:ext uri="{BB962C8B-B14F-4D97-AF65-F5344CB8AC3E}">
        <p14:creationId xmlns:p14="http://schemas.microsoft.com/office/powerpoint/2010/main" val="1500673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Target Audience Profile</a:t>
            </a:r>
            <a:endParaRPr lang="en-US" dirty="0"/>
          </a:p>
        </p:txBody>
      </p:sp>
      <p:pic>
        <p:nvPicPr>
          <p:cNvPr id="7" name="Content Placeholder 6"/>
          <p:cNvPicPr>
            <a:picLocks noGrp="1" noChangeAspect="1"/>
          </p:cNvPicPr>
          <p:nvPr>
            <p:ph sz="half" idx="1"/>
          </p:nvPr>
        </p:nvPicPr>
        <p:blipFill>
          <a:blip r:embed="rId3"/>
          <a:stretch>
            <a:fillRect/>
          </a:stretch>
        </p:blipFill>
        <p:spPr>
          <a:xfrm>
            <a:off x="1219201" y="1804813"/>
            <a:ext cx="4876800" cy="3311004"/>
          </a:xfrm>
          <a:prstGeom prst="rect">
            <a:avLst/>
          </a:prstGeom>
        </p:spPr>
      </p:pic>
      <p:sp>
        <p:nvSpPr>
          <p:cNvPr id="6" name="Content Placeholder 5"/>
          <p:cNvSpPr>
            <a:spLocks noGrp="1"/>
          </p:cNvSpPr>
          <p:nvPr>
            <p:ph sz="half" idx="2"/>
          </p:nvPr>
        </p:nvSpPr>
        <p:spPr>
          <a:xfrm>
            <a:off x="6283890" y="1600200"/>
            <a:ext cx="4876800" cy="4572000"/>
          </a:xfrm>
        </p:spPr>
        <p:txBody>
          <a:bodyPr/>
          <a:lstStyle/>
          <a:p>
            <a:r>
              <a:rPr lang="en-US" dirty="0" smtClean="0"/>
              <a:t>Busy working professional</a:t>
            </a:r>
          </a:p>
          <a:p>
            <a:r>
              <a:rPr lang="en-US" dirty="0" smtClean="0"/>
              <a:t>Access to connected device in kitchen</a:t>
            </a:r>
          </a:p>
          <a:p>
            <a:r>
              <a:rPr lang="en-US" dirty="0" smtClean="0"/>
              <a:t>Amateur but enthusiastic in kitchen</a:t>
            </a:r>
          </a:p>
          <a:p>
            <a:r>
              <a:rPr lang="en-US" dirty="0" smtClean="0"/>
              <a:t>Spends minimum </a:t>
            </a:r>
            <a:r>
              <a:rPr lang="en-US" smtClean="0"/>
              <a:t>time grocery </a:t>
            </a:r>
            <a:r>
              <a:rPr lang="en-US" dirty="0" smtClean="0"/>
              <a:t>shopping</a:t>
            </a:r>
          </a:p>
          <a:p>
            <a:r>
              <a:rPr lang="en-US" dirty="0" smtClean="0"/>
              <a:t>Likes to plan ahead</a:t>
            </a:r>
            <a:endParaRPr lang="en-US" dirty="0"/>
          </a:p>
        </p:txBody>
      </p:sp>
    </p:spTree>
    <p:extLst>
      <p:ext uri="{BB962C8B-B14F-4D97-AF65-F5344CB8AC3E}">
        <p14:creationId xmlns:p14="http://schemas.microsoft.com/office/powerpoint/2010/main" val="425498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Design </a:t>
            </a:r>
            <a:endParaRPr lang="en-US" dirty="0"/>
          </a:p>
        </p:txBody>
      </p:sp>
      <p:sp>
        <p:nvSpPr>
          <p:cNvPr id="3" name="TextBox 2"/>
          <p:cNvSpPr txBox="1"/>
          <p:nvPr/>
        </p:nvSpPr>
        <p:spPr>
          <a:xfrm>
            <a:off x="5560276" y="1575231"/>
            <a:ext cx="1071447" cy="461665"/>
          </a:xfrm>
          <a:prstGeom prst="rect">
            <a:avLst/>
          </a:prstGeom>
          <a:noFill/>
        </p:spPr>
        <p:txBody>
          <a:bodyPr wrap="none" rtlCol="0">
            <a:spAutoFit/>
          </a:bodyPr>
          <a:lstStyle/>
          <a:p>
            <a:r>
              <a:rPr lang="en-US" sz="2400" dirty="0" smtClean="0"/>
              <a:t>Search</a:t>
            </a:r>
            <a:endParaRPr lang="en-US" sz="2400" dirty="0"/>
          </a:p>
        </p:txBody>
      </p:sp>
      <p:pic>
        <p:nvPicPr>
          <p:cNvPr id="3074" name="Picture 2"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1987" y="2036896"/>
            <a:ext cx="7928027" cy="4463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611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Design </a:t>
            </a:r>
            <a:endParaRPr lang="en-US" dirty="0"/>
          </a:p>
        </p:txBody>
      </p:sp>
      <p:sp>
        <p:nvSpPr>
          <p:cNvPr id="7" name="TextBox 6"/>
          <p:cNvSpPr txBox="1"/>
          <p:nvPr/>
        </p:nvSpPr>
        <p:spPr>
          <a:xfrm>
            <a:off x="4435470" y="1755269"/>
            <a:ext cx="3248774" cy="461665"/>
          </a:xfrm>
          <a:prstGeom prst="rect">
            <a:avLst/>
          </a:prstGeom>
          <a:noFill/>
        </p:spPr>
        <p:txBody>
          <a:bodyPr wrap="none" rtlCol="0">
            <a:spAutoFit/>
          </a:bodyPr>
          <a:lstStyle/>
          <a:p>
            <a:r>
              <a:rPr lang="en-US" sz="2400" dirty="0" smtClean="0"/>
              <a:t>Hands-Free Navigation</a:t>
            </a:r>
            <a:endParaRPr lang="en-US" sz="2400" dirty="0"/>
          </a:p>
        </p:txBody>
      </p:sp>
      <p:pic>
        <p:nvPicPr>
          <p:cNvPr id="9" name="Picture 8"/>
          <p:cNvPicPr>
            <a:picLocks noChangeAspect="1"/>
          </p:cNvPicPr>
          <p:nvPr/>
        </p:nvPicPr>
        <p:blipFill>
          <a:blip r:embed="rId3"/>
          <a:stretch>
            <a:fillRect/>
          </a:stretch>
        </p:blipFill>
        <p:spPr>
          <a:xfrm>
            <a:off x="1219201" y="2598824"/>
            <a:ext cx="4400550" cy="2562225"/>
          </a:xfrm>
          <a:prstGeom prst="rect">
            <a:avLst/>
          </a:prstGeom>
        </p:spPr>
      </p:pic>
      <p:pic>
        <p:nvPicPr>
          <p:cNvPr id="10" name="Picture 9"/>
          <p:cNvPicPr>
            <a:picLocks noChangeAspect="1"/>
          </p:cNvPicPr>
          <p:nvPr/>
        </p:nvPicPr>
        <p:blipFill>
          <a:blip r:embed="rId4"/>
          <a:stretch>
            <a:fillRect/>
          </a:stretch>
        </p:blipFill>
        <p:spPr>
          <a:xfrm>
            <a:off x="6499964" y="2538458"/>
            <a:ext cx="5029200" cy="2628900"/>
          </a:xfrm>
          <a:prstGeom prst="rect">
            <a:avLst/>
          </a:prstGeom>
        </p:spPr>
      </p:pic>
      <p:sp>
        <p:nvSpPr>
          <p:cNvPr id="11" name="Right Arrow 10"/>
          <p:cNvSpPr/>
          <p:nvPr/>
        </p:nvSpPr>
        <p:spPr>
          <a:xfrm>
            <a:off x="5619751" y="3639965"/>
            <a:ext cx="880213" cy="4258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663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Scenarios for Usability Study</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689120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0124" y="804384"/>
            <a:ext cx="10063201" cy="629258"/>
          </a:xfrm>
        </p:spPr>
        <p:txBody>
          <a:bodyPr>
            <a:noAutofit/>
          </a:bodyPr>
          <a:lstStyle/>
          <a:p>
            <a:r>
              <a:rPr lang="en-US" smtClean="0"/>
              <a:t>Easy </a:t>
            </a:r>
            <a:r>
              <a:rPr lang="en-US"/>
              <a:t>Scenario</a:t>
            </a:r>
            <a:endParaRPr lang="en-US" dirty="0"/>
          </a:p>
        </p:txBody>
      </p:sp>
      <p:sp>
        <p:nvSpPr>
          <p:cNvPr id="3" name="Content Placeholder 2"/>
          <p:cNvSpPr>
            <a:spLocks noGrp="1"/>
          </p:cNvSpPr>
          <p:nvPr>
            <p:ph idx="1"/>
          </p:nvPr>
        </p:nvSpPr>
        <p:spPr>
          <a:xfrm>
            <a:off x="1095376" y="2014666"/>
            <a:ext cx="5914389" cy="4233733"/>
          </a:xfrm>
        </p:spPr>
        <p:txBody>
          <a:bodyPr>
            <a:noAutofit/>
          </a:bodyPr>
          <a:lstStyle/>
          <a:p>
            <a:pPr lvl="1"/>
            <a:r>
              <a:rPr lang="en-US" sz="2400" dirty="0" smtClean="0"/>
              <a:t>Sign up for an account</a:t>
            </a:r>
          </a:p>
          <a:p>
            <a:pPr lvl="1"/>
            <a:r>
              <a:rPr lang="en-US" sz="2400" dirty="0" smtClean="0"/>
              <a:t>Choose family size and food preferences</a:t>
            </a:r>
          </a:p>
          <a:p>
            <a:pPr lvl="1"/>
            <a:r>
              <a:rPr lang="en-US" sz="2400" dirty="0" smtClean="0"/>
              <a:t>Searches for baked rigatoni recipe</a:t>
            </a:r>
          </a:p>
          <a:p>
            <a:pPr lvl="1"/>
            <a:r>
              <a:rPr lang="en-US" sz="2400" dirty="0" smtClean="0"/>
              <a:t>Verify ingredient list</a:t>
            </a:r>
          </a:p>
          <a:p>
            <a:pPr lvl="1"/>
            <a:r>
              <a:rPr lang="en-US" sz="2400" dirty="0" smtClean="0"/>
              <a:t>Recipe Adjusts serving size down</a:t>
            </a:r>
            <a:br>
              <a:rPr lang="en-US" sz="2400" dirty="0" smtClean="0"/>
            </a:br>
            <a:r>
              <a:rPr lang="en-US" sz="2400" dirty="0" smtClean="0"/>
              <a:t>from 8 to 4</a:t>
            </a:r>
          </a:p>
          <a:p>
            <a:pPr lvl="1"/>
            <a:r>
              <a:rPr lang="en-US" sz="2400" dirty="0" smtClean="0"/>
              <a:t>Follows recipe with gestures without touching device</a:t>
            </a:r>
            <a:endParaRPr lang="en-US" sz="2400" dirty="0"/>
          </a:p>
        </p:txBody>
      </p:sp>
      <p:sp>
        <p:nvSpPr>
          <p:cNvPr id="5" name="Content Placeholder 2"/>
          <p:cNvSpPr txBox="1">
            <a:spLocks/>
          </p:cNvSpPr>
          <p:nvPr/>
        </p:nvSpPr>
        <p:spPr>
          <a:xfrm>
            <a:off x="999812" y="1433642"/>
            <a:ext cx="10363826" cy="690433"/>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en-US" smtClean="0"/>
              <a:t>SEARCH </a:t>
            </a:r>
            <a:r>
              <a:rPr lang="en-US" dirty="0"/>
              <a:t>for a RECIPE and COOK FOR FAMILY.</a:t>
            </a:r>
            <a:endParaRPr lang="en-US" sz="2800" dirty="0" smtClean="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9765" y="2124075"/>
            <a:ext cx="4653392" cy="308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217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6718" y="730738"/>
            <a:ext cx="10364451" cy="705458"/>
          </a:xfrm>
        </p:spPr>
        <p:txBody>
          <a:bodyPr/>
          <a:lstStyle/>
          <a:p>
            <a:r>
              <a:rPr lang="en-US" smtClean="0"/>
              <a:t>Moderate </a:t>
            </a:r>
            <a:r>
              <a:rPr lang="en-US"/>
              <a:t>Scenario</a:t>
            </a:r>
            <a:endParaRPr lang="en-US" dirty="0"/>
          </a:p>
        </p:txBody>
      </p:sp>
      <p:sp>
        <p:nvSpPr>
          <p:cNvPr id="3" name="Content Placeholder 2"/>
          <p:cNvSpPr>
            <a:spLocks noGrp="1"/>
          </p:cNvSpPr>
          <p:nvPr>
            <p:ph idx="1"/>
          </p:nvPr>
        </p:nvSpPr>
        <p:spPr>
          <a:xfrm>
            <a:off x="4505965" y="2494049"/>
            <a:ext cx="6887939" cy="3798470"/>
          </a:xfrm>
        </p:spPr>
        <p:txBody>
          <a:bodyPr>
            <a:noAutofit/>
          </a:bodyPr>
          <a:lstStyle/>
          <a:p>
            <a:pPr lvl="1"/>
            <a:r>
              <a:rPr lang="en-US" sz="2000" dirty="0"/>
              <a:t>Logs in to his account</a:t>
            </a:r>
          </a:p>
          <a:p>
            <a:pPr lvl="1"/>
            <a:r>
              <a:rPr lang="en-US" sz="2000" dirty="0"/>
              <a:t>Search for simple cake </a:t>
            </a:r>
            <a:r>
              <a:rPr lang="en-US" sz="2000" dirty="0" smtClean="0"/>
              <a:t>recipe</a:t>
            </a:r>
            <a:br>
              <a:rPr lang="en-US" sz="2000" dirty="0" smtClean="0"/>
            </a:br>
            <a:r>
              <a:rPr lang="en-US" sz="2000" dirty="0" smtClean="0"/>
              <a:t>(under </a:t>
            </a:r>
            <a:r>
              <a:rPr lang="en-US" sz="2000" dirty="0"/>
              <a:t>1 hour, high ratings + reviews, use bananas)</a:t>
            </a:r>
          </a:p>
          <a:p>
            <a:pPr lvl="1"/>
            <a:r>
              <a:rPr lang="en-US" sz="2000" dirty="0"/>
              <a:t>Performs steps out of order – use voice for </a:t>
            </a:r>
            <a:r>
              <a:rPr lang="en-US" sz="2000" dirty="0" smtClean="0"/>
              <a:t>next </a:t>
            </a:r>
            <a:r>
              <a:rPr lang="en-US" sz="2000" dirty="0"/>
              <a:t>step navigation</a:t>
            </a:r>
          </a:p>
          <a:p>
            <a:pPr lvl="1"/>
            <a:r>
              <a:rPr lang="en-US" sz="2000" dirty="0"/>
              <a:t>Substitution – find alternative </a:t>
            </a:r>
            <a:r>
              <a:rPr lang="en-US" sz="2000" dirty="0" smtClean="0"/>
              <a:t>ingredient </a:t>
            </a:r>
            <a:r>
              <a:rPr lang="en-US" sz="2000" dirty="0"/>
              <a:t/>
            </a:r>
            <a:br>
              <a:rPr lang="en-US" sz="2000" dirty="0"/>
            </a:br>
            <a:r>
              <a:rPr lang="en-US" sz="2000" dirty="0"/>
              <a:t>(baking powder </a:t>
            </a:r>
            <a:r>
              <a:rPr lang="en-US" sz="2000" dirty="0">
                <a:sym typeface="Wingdings" panose="05000000000000000000" pitchFamily="2" charset="2"/>
              </a:rPr>
              <a:t> baking soda w/ lemon juice)</a:t>
            </a:r>
            <a:endParaRPr lang="en-US" sz="2000" dirty="0"/>
          </a:p>
          <a:p>
            <a:pPr lvl="1"/>
            <a:r>
              <a:rPr lang="en-US" sz="2000" dirty="0"/>
              <a:t>Use voice to start </a:t>
            </a:r>
            <a:r>
              <a:rPr lang="en-US" sz="2000" dirty="0" smtClean="0"/>
              <a:t>oven </a:t>
            </a:r>
            <a:r>
              <a:rPr lang="en-US" sz="2000" dirty="0"/>
              <a:t>timer</a:t>
            </a:r>
          </a:p>
        </p:txBody>
      </p:sp>
      <p:sp>
        <p:nvSpPr>
          <p:cNvPr id="5" name="Content Placeholder 2"/>
          <p:cNvSpPr txBox="1">
            <a:spLocks/>
          </p:cNvSpPr>
          <p:nvPr/>
        </p:nvSpPr>
        <p:spPr>
          <a:xfrm>
            <a:off x="733112" y="1585911"/>
            <a:ext cx="9544363" cy="1004889"/>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en-US" smtClean="0"/>
              <a:t>Find </a:t>
            </a:r>
            <a:r>
              <a:rPr lang="en-US" dirty="0" smtClean="0"/>
              <a:t>and use a recipe. Cook the recipe out of order and use substitution on ingredients. </a:t>
            </a:r>
            <a:endParaRPr lang="en-US" sz="1800" dirty="0" smtClean="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499" y="2590800"/>
            <a:ext cx="4114942" cy="3086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608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9620" y="770604"/>
            <a:ext cx="10364451" cy="657832"/>
          </a:xfrm>
        </p:spPr>
        <p:txBody>
          <a:bodyPr>
            <a:noAutofit/>
          </a:bodyPr>
          <a:lstStyle/>
          <a:p>
            <a:r>
              <a:rPr lang="en-US" smtClean="0"/>
              <a:t>Difficult </a:t>
            </a:r>
            <a:r>
              <a:rPr lang="en-US"/>
              <a:t>Scenario</a:t>
            </a:r>
            <a:endParaRPr lang="en-US" dirty="0"/>
          </a:p>
        </p:txBody>
      </p:sp>
      <p:sp>
        <p:nvSpPr>
          <p:cNvPr id="3" name="Content Placeholder 2"/>
          <p:cNvSpPr>
            <a:spLocks noGrp="1"/>
          </p:cNvSpPr>
          <p:nvPr>
            <p:ph idx="1"/>
          </p:nvPr>
        </p:nvSpPr>
        <p:spPr>
          <a:xfrm>
            <a:off x="539605" y="2402304"/>
            <a:ext cx="6715441" cy="4333876"/>
          </a:xfrm>
        </p:spPr>
        <p:txBody>
          <a:bodyPr>
            <a:noAutofit/>
          </a:bodyPr>
          <a:lstStyle/>
          <a:p>
            <a:pPr lvl="1"/>
            <a:r>
              <a:rPr lang="en-US" sz="2000" dirty="0"/>
              <a:t>Logs in to her account</a:t>
            </a:r>
            <a:endParaRPr lang="en-US" dirty="0"/>
          </a:p>
          <a:p>
            <a:pPr lvl="1"/>
            <a:r>
              <a:rPr lang="en-US" sz="2000" dirty="0"/>
              <a:t>Select online recipe and add to favorites </a:t>
            </a:r>
            <a:r>
              <a:rPr lang="en-US" sz="2000" dirty="0" smtClean="0"/>
              <a:t/>
            </a:r>
            <a:br>
              <a:rPr lang="en-US" sz="2000" dirty="0" smtClean="0"/>
            </a:br>
            <a:r>
              <a:rPr lang="en-US" sz="2000" dirty="0" smtClean="0"/>
              <a:t>(</a:t>
            </a:r>
            <a:r>
              <a:rPr lang="en-US" sz="2000" dirty="0"/>
              <a:t>seafood dishes)</a:t>
            </a:r>
            <a:endParaRPr lang="en-US" dirty="0"/>
          </a:p>
          <a:p>
            <a:pPr lvl="1"/>
            <a:r>
              <a:rPr lang="en-US" sz="2000" dirty="0"/>
              <a:t>Takes camera picture from magazine using smartphone and imports picture to app</a:t>
            </a:r>
            <a:endParaRPr lang="en-US" dirty="0"/>
          </a:p>
          <a:p>
            <a:pPr lvl="1"/>
            <a:r>
              <a:rPr lang="en-US" sz="2000" dirty="0"/>
              <a:t>Adds to dinner calendar for next </a:t>
            </a:r>
            <a:r>
              <a:rPr lang="en-US" sz="2000" dirty="0" smtClean="0"/>
              <a:t>Friday</a:t>
            </a:r>
            <a:endParaRPr lang="en-US" dirty="0"/>
          </a:p>
          <a:p>
            <a:pPr lvl="1"/>
            <a:r>
              <a:rPr lang="en-US" sz="2000" dirty="0"/>
              <a:t>Calendar reminder (friends gathering on Thursday) </a:t>
            </a:r>
            <a:endParaRPr lang="en-US" dirty="0"/>
          </a:p>
          <a:p>
            <a:pPr lvl="2"/>
            <a:r>
              <a:rPr lang="en-US" sz="1400" dirty="0"/>
              <a:t>read up on friend’s profile</a:t>
            </a:r>
          </a:p>
          <a:p>
            <a:pPr lvl="2"/>
            <a:r>
              <a:rPr lang="en-US" sz="1400" dirty="0"/>
              <a:t>Discover </a:t>
            </a:r>
            <a:r>
              <a:rPr lang="en-US" sz="1400" dirty="0" smtClean="0"/>
              <a:t>friend </a:t>
            </a:r>
            <a:r>
              <a:rPr lang="en-US" sz="1400" dirty="0"/>
              <a:t>allergy to shrimp.  </a:t>
            </a:r>
          </a:p>
          <a:p>
            <a:pPr lvl="2"/>
            <a:r>
              <a:rPr lang="en-US" sz="1400" dirty="0"/>
              <a:t>Replace shrimp cocktail with crab cakes recipe</a:t>
            </a:r>
          </a:p>
          <a:p>
            <a:pPr lvl="1"/>
            <a:r>
              <a:rPr lang="en-US" sz="2000" dirty="0"/>
              <a:t>Grocery </a:t>
            </a:r>
            <a:r>
              <a:rPr lang="en-US" sz="2000" dirty="0" smtClean="0"/>
              <a:t>list– </a:t>
            </a:r>
            <a:r>
              <a:rPr lang="en-US" sz="2000" dirty="0"/>
              <a:t>day / week / month </a:t>
            </a:r>
            <a:r>
              <a:rPr lang="en-US" sz="2000" dirty="0" smtClean="0"/>
              <a:t>view</a:t>
            </a:r>
            <a:endParaRPr lang="en-US" dirty="0"/>
          </a:p>
          <a:p>
            <a:pPr lvl="1"/>
            <a:r>
              <a:rPr lang="en-US" sz="2000" dirty="0"/>
              <a:t>Store (</a:t>
            </a:r>
            <a:r>
              <a:rPr lang="en-US" sz="2000" dirty="0" smtClean="0"/>
              <a:t>coupons&amp; </a:t>
            </a:r>
            <a:r>
              <a:rPr lang="en-US" sz="2000" dirty="0"/>
              <a:t>discounts)</a:t>
            </a:r>
            <a:endParaRPr 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6756" y="2622361"/>
            <a:ext cx="4712789" cy="3333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2"/>
          <p:cNvSpPr txBox="1">
            <a:spLocks/>
          </p:cNvSpPr>
          <p:nvPr/>
        </p:nvSpPr>
        <p:spPr>
          <a:xfrm>
            <a:off x="599762" y="1588357"/>
            <a:ext cx="11283848" cy="935767"/>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en-US" smtClean="0"/>
              <a:t>Find </a:t>
            </a:r>
            <a:r>
              <a:rPr lang="en-US" dirty="0"/>
              <a:t>a few recipes, UPLOAD CAMERA PICTURE FOR FEW OTHERS. Plan ahead and purchase ingredients for the week.  Customize recipe for family </a:t>
            </a:r>
            <a:r>
              <a:rPr lang="en-US"/>
              <a:t>and friends</a:t>
            </a:r>
            <a:r>
              <a:rPr lang="en-US" dirty="0"/>
              <a:t>.</a:t>
            </a:r>
          </a:p>
        </p:txBody>
      </p:sp>
    </p:spTree>
    <p:extLst>
      <p:ext uri="{BB962C8B-B14F-4D97-AF65-F5344CB8AC3E}">
        <p14:creationId xmlns:p14="http://schemas.microsoft.com/office/powerpoint/2010/main" val="3320544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Vision</a:t>
            </a:r>
            <a:endParaRPr lang="en-US" dirty="0"/>
          </a:p>
        </p:txBody>
      </p:sp>
      <p:pic>
        <p:nvPicPr>
          <p:cNvPr id="9" name="Content Placeholder 8"/>
          <p:cNvPicPr>
            <a:picLocks noGrp="1" noChangeAspect="1"/>
          </p:cNvPicPr>
          <p:nvPr>
            <p:ph sz="half" idx="1"/>
          </p:nvPr>
        </p:nvPicPr>
        <p:blipFill>
          <a:blip r:embed="rId2"/>
          <a:stretch>
            <a:fillRect/>
          </a:stretch>
        </p:blipFill>
        <p:spPr>
          <a:xfrm>
            <a:off x="323225" y="2405192"/>
            <a:ext cx="4632465" cy="3090733"/>
          </a:xfrm>
          <a:prstGeom prst="rect">
            <a:avLst/>
          </a:prstGeom>
        </p:spPr>
      </p:pic>
      <p:sp>
        <p:nvSpPr>
          <p:cNvPr id="8" name="Content Placeholder 7"/>
          <p:cNvSpPr>
            <a:spLocks noGrp="1"/>
          </p:cNvSpPr>
          <p:nvPr>
            <p:ph sz="half" idx="2"/>
          </p:nvPr>
        </p:nvSpPr>
        <p:spPr>
          <a:xfrm>
            <a:off x="5147813" y="2319467"/>
            <a:ext cx="6472687" cy="3424107"/>
          </a:xfrm>
        </p:spPr>
        <p:txBody>
          <a:bodyPr>
            <a:noAutofit/>
          </a:bodyPr>
          <a:lstStyle/>
          <a:p>
            <a:pPr marL="0" indent="0">
              <a:buNone/>
            </a:pPr>
            <a:r>
              <a:rPr lang="en-US" sz="2400" dirty="0" smtClean="0"/>
              <a:t>Design </a:t>
            </a:r>
            <a:r>
              <a:rPr lang="en-US" sz="2400" dirty="0" smtClean="0">
                <a:solidFill>
                  <a:srgbClr val="00B0F0"/>
                </a:solidFill>
              </a:rPr>
              <a:t>an application </a:t>
            </a:r>
            <a:r>
              <a:rPr lang="en-US" sz="2400" dirty="0" smtClean="0"/>
              <a:t>for </a:t>
            </a:r>
            <a:r>
              <a:rPr lang="en-US" sz="2400" dirty="0" smtClean="0">
                <a:solidFill>
                  <a:schemeClr val="accent6">
                    <a:lumMod val="75000"/>
                  </a:schemeClr>
                </a:solidFill>
              </a:rPr>
              <a:t>working adults </a:t>
            </a:r>
            <a:r>
              <a:rPr lang="en-US" sz="2400" dirty="0" smtClean="0"/>
              <a:t>who are enthusiastic but not expert cooks, that elevate to a true cooking companion – offering </a:t>
            </a:r>
            <a:r>
              <a:rPr lang="en-US" sz="2400" dirty="0" smtClean="0">
                <a:solidFill>
                  <a:srgbClr val="00B050"/>
                </a:solidFill>
              </a:rPr>
              <a:t>personalization </a:t>
            </a:r>
            <a:r>
              <a:rPr lang="en-US" sz="2400" dirty="0" smtClean="0"/>
              <a:t>(for family, choice, kitchen), </a:t>
            </a:r>
            <a:r>
              <a:rPr lang="en-US" sz="2400" dirty="0" smtClean="0">
                <a:solidFill>
                  <a:srgbClr val="00B050"/>
                </a:solidFill>
              </a:rPr>
              <a:t>novel interaction model </a:t>
            </a:r>
            <a:r>
              <a:rPr lang="en-US" sz="2400" dirty="0" smtClean="0"/>
              <a:t>and </a:t>
            </a:r>
            <a:r>
              <a:rPr lang="en-US" sz="2400" dirty="0" smtClean="0">
                <a:solidFill>
                  <a:srgbClr val="00B050"/>
                </a:solidFill>
              </a:rPr>
              <a:t>planning capabilities,</a:t>
            </a:r>
            <a:r>
              <a:rPr lang="en-US" sz="2400" dirty="0" smtClean="0"/>
              <a:t> saving </a:t>
            </a:r>
            <a:r>
              <a:rPr lang="en-US" sz="2400" dirty="0" smtClean="0">
                <a:solidFill>
                  <a:srgbClr val="FF0000"/>
                </a:solidFill>
              </a:rPr>
              <a:t>time</a:t>
            </a:r>
            <a:r>
              <a:rPr lang="en-US" sz="2400" dirty="0" smtClean="0"/>
              <a:t>, </a:t>
            </a:r>
            <a:r>
              <a:rPr lang="en-US" sz="2400" dirty="0" smtClean="0">
                <a:solidFill>
                  <a:srgbClr val="FF0000"/>
                </a:solidFill>
              </a:rPr>
              <a:t>money </a:t>
            </a:r>
            <a:r>
              <a:rPr lang="en-US" sz="2400" dirty="0" smtClean="0"/>
              <a:t>&amp; </a:t>
            </a:r>
            <a:r>
              <a:rPr lang="en-US" sz="2400" dirty="0">
                <a:solidFill>
                  <a:srgbClr val="FF0000"/>
                </a:solidFill>
              </a:rPr>
              <a:t>e</a:t>
            </a:r>
            <a:r>
              <a:rPr lang="en-US" sz="2400" dirty="0" smtClean="0">
                <a:solidFill>
                  <a:srgbClr val="FF0000"/>
                </a:solidFill>
              </a:rPr>
              <a:t>nergy</a:t>
            </a:r>
            <a:r>
              <a:rPr lang="en-US" sz="2400" dirty="0" smtClean="0"/>
              <a:t>.</a:t>
            </a:r>
            <a:endParaRPr lang="en-US" sz="2400" dirty="0">
              <a:solidFill>
                <a:srgbClr val="00B050"/>
              </a:solidFill>
            </a:endParaRPr>
          </a:p>
        </p:txBody>
      </p:sp>
    </p:spTree>
    <p:extLst>
      <p:ext uri="{BB962C8B-B14F-4D97-AF65-F5344CB8AC3E}">
        <p14:creationId xmlns:p14="http://schemas.microsoft.com/office/powerpoint/2010/main" val="1441444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Easy Task</a:t>
            </a:r>
            <a:endParaRPr lang="en-US" dirty="0"/>
          </a:p>
        </p:txBody>
      </p:sp>
      <p:sp>
        <p:nvSpPr>
          <p:cNvPr id="3" name="Content Placeholder 2"/>
          <p:cNvSpPr>
            <a:spLocks noGrp="1"/>
          </p:cNvSpPr>
          <p:nvPr>
            <p:ph sz="half" idx="1"/>
          </p:nvPr>
        </p:nvSpPr>
        <p:spPr>
          <a:xfrm>
            <a:off x="1219199" y="1600200"/>
            <a:ext cx="5757798" cy="4572000"/>
          </a:xfrm>
        </p:spPr>
        <p:txBody>
          <a:bodyPr/>
          <a:lstStyle/>
          <a:p>
            <a:r>
              <a:rPr lang="en-US" dirty="0" smtClean="0">
                <a:solidFill>
                  <a:srgbClr val="0070C0"/>
                </a:solidFill>
              </a:rPr>
              <a:t>Sign in</a:t>
            </a:r>
            <a:r>
              <a:rPr lang="en-US" dirty="0" smtClean="0"/>
              <a:t>, </a:t>
            </a:r>
            <a:r>
              <a:rPr lang="en-US" dirty="0" smtClean="0">
                <a:solidFill>
                  <a:schemeClr val="accent3">
                    <a:lumMod val="75000"/>
                  </a:schemeClr>
                </a:solidFill>
              </a:rPr>
              <a:t>search</a:t>
            </a:r>
            <a:r>
              <a:rPr lang="en-US" dirty="0" smtClean="0"/>
              <a:t> </a:t>
            </a:r>
            <a:r>
              <a:rPr lang="en-US" dirty="0"/>
              <a:t>for a recipe and cook for </a:t>
            </a:r>
            <a:r>
              <a:rPr lang="en-US" dirty="0" smtClean="0">
                <a:solidFill>
                  <a:srgbClr val="0070C0"/>
                </a:solidFill>
              </a:rPr>
              <a:t>family</a:t>
            </a:r>
            <a:r>
              <a:rPr lang="en-US" dirty="0" smtClean="0"/>
              <a:t> in </a:t>
            </a:r>
            <a:r>
              <a:rPr lang="en-US" dirty="0" smtClean="0">
                <a:solidFill>
                  <a:srgbClr val="0070C0"/>
                </a:solidFill>
              </a:rPr>
              <a:t>home kitchen</a:t>
            </a:r>
            <a:r>
              <a:rPr lang="en-US" dirty="0" smtClean="0"/>
              <a:t>. </a:t>
            </a:r>
            <a:r>
              <a:rPr lang="en-US" dirty="0"/>
              <a:t>Use </a:t>
            </a:r>
            <a:r>
              <a:rPr lang="en-US" dirty="0">
                <a:solidFill>
                  <a:srgbClr val="FFC000"/>
                </a:solidFill>
              </a:rPr>
              <a:t>gestures</a:t>
            </a:r>
            <a:r>
              <a:rPr lang="en-US" dirty="0"/>
              <a:t> to follow </a:t>
            </a:r>
            <a:r>
              <a:rPr lang="en-US" dirty="0" smtClean="0"/>
              <a:t>recipe.</a:t>
            </a:r>
            <a:endParaRPr lang="en-US" dirty="0"/>
          </a:p>
          <a:p>
            <a:r>
              <a:rPr lang="en-US" dirty="0" smtClean="0"/>
              <a:t>Why?</a:t>
            </a:r>
          </a:p>
          <a:p>
            <a:pPr lvl="1"/>
            <a:r>
              <a:rPr lang="en-US" dirty="0" smtClean="0"/>
              <a:t>Basic </a:t>
            </a:r>
            <a:r>
              <a:rPr lang="en-US" dirty="0" smtClean="0">
                <a:solidFill>
                  <a:schemeClr val="accent3">
                    <a:lumMod val="75000"/>
                  </a:schemeClr>
                </a:solidFill>
              </a:rPr>
              <a:t>search &amp; cook</a:t>
            </a:r>
            <a:r>
              <a:rPr lang="en-US" dirty="0" smtClean="0"/>
              <a:t> experience</a:t>
            </a:r>
          </a:p>
          <a:p>
            <a:pPr lvl="1"/>
            <a:r>
              <a:rPr lang="en-US" dirty="0" smtClean="0">
                <a:solidFill>
                  <a:srgbClr val="0070C0"/>
                </a:solidFill>
              </a:rPr>
              <a:t>Personalization</a:t>
            </a:r>
            <a:r>
              <a:rPr lang="en-US" dirty="0" smtClean="0"/>
              <a:t> experience</a:t>
            </a:r>
          </a:p>
          <a:p>
            <a:pPr lvl="1"/>
            <a:r>
              <a:rPr lang="en-US" dirty="0" smtClean="0"/>
              <a:t>Innovative </a:t>
            </a:r>
            <a:r>
              <a:rPr lang="en-US" dirty="0">
                <a:solidFill>
                  <a:srgbClr val="FFC000"/>
                </a:solidFill>
              </a:rPr>
              <a:t>i</a:t>
            </a:r>
            <a:r>
              <a:rPr lang="en-US" dirty="0" smtClean="0">
                <a:solidFill>
                  <a:srgbClr val="FFC000"/>
                </a:solidFill>
              </a:rPr>
              <a:t>nteraction model</a:t>
            </a:r>
            <a:endParaRPr lang="en-US" dirty="0">
              <a:solidFill>
                <a:srgbClr val="FFC000"/>
              </a:solidFill>
            </a:endParaRPr>
          </a:p>
        </p:txBody>
      </p:sp>
      <p:pic>
        <p:nvPicPr>
          <p:cNvPr id="5" name="Content Placeholder 4"/>
          <p:cNvPicPr>
            <a:picLocks noGrp="1" noChangeAspect="1"/>
          </p:cNvPicPr>
          <p:nvPr>
            <p:ph sz="half" idx="2"/>
          </p:nvPr>
        </p:nvPicPr>
        <p:blipFill>
          <a:blip r:embed="rId3"/>
          <a:stretch>
            <a:fillRect/>
          </a:stretch>
        </p:blipFill>
        <p:spPr>
          <a:xfrm>
            <a:off x="7073030" y="1600200"/>
            <a:ext cx="4876800" cy="2821843"/>
          </a:xfrm>
          <a:prstGeom prst="rect">
            <a:avLst/>
          </a:prstGeom>
        </p:spPr>
      </p:pic>
    </p:spTree>
    <p:extLst>
      <p:ext uri="{BB962C8B-B14F-4D97-AF65-F5344CB8AC3E}">
        <p14:creationId xmlns:p14="http://schemas.microsoft.com/office/powerpoint/2010/main" val="216133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Moderate Task</a:t>
            </a:r>
            <a:endParaRPr lang="en-US" dirty="0"/>
          </a:p>
        </p:txBody>
      </p:sp>
      <p:sp>
        <p:nvSpPr>
          <p:cNvPr id="4" name="Content Placeholder 3"/>
          <p:cNvSpPr>
            <a:spLocks noGrp="1"/>
          </p:cNvSpPr>
          <p:nvPr>
            <p:ph sz="half" idx="2"/>
          </p:nvPr>
        </p:nvSpPr>
        <p:spPr>
          <a:xfrm>
            <a:off x="5073041" y="1600200"/>
            <a:ext cx="5899758" cy="4572000"/>
          </a:xfrm>
        </p:spPr>
        <p:txBody>
          <a:bodyPr/>
          <a:lstStyle/>
          <a:p>
            <a:r>
              <a:rPr lang="en-US" dirty="0"/>
              <a:t>Find </a:t>
            </a:r>
            <a:r>
              <a:rPr lang="en-US" dirty="0" smtClean="0"/>
              <a:t>a recipe using </a:t>
            </a:r>
            <a:r>
              <a:rPr lang="en-US" dirty="0" smtClean="0">
                <a:solidFill>
                  <a:srgbClr val="FFC000"/>
                </a:solidFill>
              </a:rPr>
              <a:t>filters</a:t>
            </a:r>
            <a:r>
              <a:rPr lang="en-US" dirty="0" smtClean="0"/>
              <a:t>. Use </a:t>
            </a:r>
            <a:r>
              <a:rPr lang="en-US" dirty="0" smtClean="0">
                <a:solidFill>
                  <a:srgbClr val="00B050"/>
                </a:solidFill>
              </a:rPr>
              <a:t>voice commands </a:t>
            </a:r>
            <a:r>
              <a:rPr lang="en-US" dirty="0" smtClean="0"/>
              <a:t>and cook </a:t>
            </a:r>
            <a:r>
              <a:rPr lang="en-US" dirty="0"/>
              <a:t>the recipe out of </a:t>
            </a:r>
            <a:r>
              <a:rPr lang="en-US" dirty="0" smtClean="0"/>
              <a:t>order. Use </a:t>
            </a:r>
            <a:r>
              <a:rPr lang="en-US" dirty="0">
                <a:solidFill>
                  <a:srgbClr val="0070C0"/>
                </a:solidFill>
              </a:rPr>
              <a:t>substitution</a:t>
            </a:r>
            <a:r>
              <a:rPr lang="en-US" dirty="0"/>
              <a:t> on ingredients</a:t>
            </a:r>
            <a:r>
              <a:rPr lang="en-US" dirty="0" smtClean="0"/>
              <a:t>.</a:t>
            </a:r>
          </a:p>
          <a:p>
            <a:r>
              <a:rPr lang="en-US" dirty="0" smtClean="0"/>
              <a:t>Why?</a:t>
            </a:r>
          </a:p>
          <a:p>
            <a:pPr lvl="1"/>
            <a:r>
              <a:rPr lang="en-US" dirty="0" smtClean="0"/>
              <a:t> </a:t>
            </a:r>
            <a:r>
              <a:rPr lang="en-US" dirty="0" smtClean="0">
                <a:solidFill>
                  <a:srgbClr val="FFC000"/>
                </a:solidFill>
              </a:rPr>
              <a:t>Filter-based search</a:t>
            </a:r>
            <a:endParaRPr lang="en-US" dirty="0" smtClean="0"/>
          </a:p>
          <a:p>
            <a:pPr lvl="1"/>
            <a:r>
              <a:rPr lang="en-US" dirty="0" smtClean="0">
                <a:solidFill>
                  <a:srgbClr val="00B050"/>
                </a:solidFill>
              </a:rPr>
              <a:t>Innovative interaction</a:t>
            </a:r>
            <a:r>
              <a:rPr lang="en-US" dirty="0" smtClean="0"/>
              <a:t> model</a:t>
            </a:r>
          </a:p>
          <a:p>
            <a:pPr lvl="1"/>
            <a:r>
              <a:rPr lang="en-US" dirty="0" smtClean="0">
                <a:solidFill>
                  <a:srgbClr val="0070C0"/>
                </a:solidFill>
              </a:rPr>
              <a:t>Problem solving </a:t>
            </a:r>
            <a:r>
              <a:rPr lang="en-US" dirty="0" smtClean="0"/>
              <a:t>in kitchen</a:t>
            </a:r>
            <a:endParaRPr lang="en-US" dirty="0"/>
          </a:p>
          <a:p>
            <a:endParaRPr lang="en-US" dirty="0"/>
          </a:p>
        </p:txBody>
      </p:sp>
      <p:pic>
        <p:nvPicPr>
          <p:cNvPr id="6" name="Picture 5"/>
          <p:cNvPicPr>
            <a:picLocks noChangeAspect="1"/>
          </p:cNvPicPr>
          <p:nvPr/>
        </p:nvPicPr>
        <p:blipFill>
          <a:blip r:embed="rId3"/>
          <a:stretch>
            <a:fillRect/>
          </a:stretch>
        </p:blipFill>
        <p:spPr>
          <a:xfrm>
            <a:off x="424841" y="2351762"/>
            <a:ext cx="4648200" cy="2667000"/>
          </a:xfrm>
          <a:prstGeom prst="rect">
            <a:avLst/>
          </a:prstGeom>
        </p:spPr>
      </p:pic>
    </p:spTree>
    <p:extLst>
      <p:ext uri="{BB962C8B-B14F-4D97-AF65-F5344CB8AC3E}">
        <p14:creationId xmlns:p14="http://schemas.microsoft.com/office/powerpoint/2010/main" val="2111278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Hard Task</a:t>
            </a:r>
            <a:endParaRPr lang="en-US" dirty="0"/>
          </a:p>
        </p:txBody>
      </p:sp>
      <p:sp>
        <p:nvSpPr>
          <p:cNvPr id="3" name="Content Placeholder 2"/>
          <p:cNvSpPr>
            <a:spLocks noGrp="1"/>
          </p:cNvSpPr>
          <p:nvPr>
            <p:ph sz="half" idx="1"/>
          </p:nvPr>
        </p:nvSpPr>
        <p:spPr>
          <a:xfrm>
            <a:off x="1219198" y="1600200"/>
            <a:ext cx="5532487" cy="4572000"/>
          </a:xfrm>
        </p:spPr>
        <p:txBody>
          <a:bodyPr/>
          <a:lstStyle/>
          <a:p>
            <a:r>
              <a:rPr lang="en-US" dirty="0"/>
              <a:t>Find a few recipes, </a:t>
            </a:r>
            <a:r>
              <a:rPr lang="en-US" dirty="0">
                <a:solidFill>
                  <a:srgbClr val="0070C0"/>
                </a:solidFill>
              </a:rPr>
              <a:t>upload camera picture</a:t>
            </a:r>
            <a:r>
              <a:rPr lang="en-US" dirty="0"/>
              <a:t> for few others. </a:t>
            </a:r>
            <a:r>
              <a:rPr lang="en-US" dirty="0">
                <a:solidFill>
                  <a:srgbClr val="FFC000"/>
                </a:solidFill>
              </a:rPr>
              <a:t>Plan ahead</a:t>
            </a:r>
            <a:r>
              <a:rPr lang="en-US" dirty="0"/>
              <a:t> and </a:t>
            </a:r>
            <a:r>
              <a:rPr lang="en-US" dirty="0">
                <a:solidFill>
                  <a:srgbClr val="00B050"/>
                </a:solidFill>
              </a:rPr>
              <a:t>purchase ingredients</a:t>
            </a:r>
            <a:r>
              <a:rPr lang="en-US" dirty="0"/>
              <a:t> for the week</a:t>
            </a:r>
            <a:r>
              <a:rPr lang="en-US" dirty="0" smtClean="0"/>
              <a:t>.</a:t>
            </a:r>
          </a:p>
          <a:p>
            <a:r>
              <a:rPr lang="en-US" dirty="0" smtClean="0"/>
              <a:t>Why?</a:t>
            </a:r>
          </a:p>
          <a:p>
            <a:pPr lvl="1"/>
            <a:r>
              <a:rPr lang="en-US" dirty="0">
                <a:solidFill>
                  <a:srgbClr val="0070C0"/>
                </a:solidFill>
              </a:rPr>
              <a:t>Magazine to your plate</a:t>
            </a:r>
            <a:endParaRPr lang="en-US" dirty="0"/>
          </a:p>
          <a:p>
            <a:pPr lvl="1"/>
            <a:r>
              <a:rPr lang="en-US" dirty="0" smtClean="0">
                <a:solidFill>
                  <a:srgbClr val="FFC000"/>
                </a:solidFill>
              </a:rPr>
              <a:t>Plan</a:t>
            </a:r>
            <a:r>
              <a:rPr lang="en-US" dirty="0" smtClean="0"/>
              <a:t> early for the </a:t>
            </a:r>
            <a:r>
              <a:rPr lang="en-US" dirty="0" smtClean="0">
                <a:solidFill>
                  <a:srgbClr val="FFC000"/>
                </a:solidFill>
              </a:rPr>
              <a:t>whole week</a:t>
            </a:r>
            <a:endParaRPr lang="en-US" dirty="0" smtClean="0"/>
          </a:p>
          <a:p>
            <a:pPr lvl="1"/>
            <a:r>
              <a:rPr lang="en-US" dirty="0" smtClean="0">
                <a:solidFill>
                  <a:srgbClr val="00B050"/>
                </a:solidFill>
              </a:rPr>
              <a:t>Shop what you need</a:t>
            </a:r>
          </a:p>
        </p:txBody>
      </p:sp>
      <p:pic>
        <p:nvPicPr>
          <p:cNvPr id="5" name="Content Placeholder 4"/>
          <p:cNvPicPr>
            <a:picLocks noGrp="1" noChangeAspect="1"/>
          </p:cNvPicPr>
          <p:nvPr>
            <p:ph sz="half" idx="2"/>
          </p:nvPr>
        </p:nvPicPr>
        <p:blipFill>
          <a:blip r:embed="rId3"/>
          <a:stretch>
            <a:fillRect/>
          </a:stretch>
        </p:blipFill>
        <p:spPr>
          <a:xfrm>
            <a:off x="6751686" y="1600200"/>
            <a:ext cx="3969907" cy="4149247"/>
          </a:xfrm>
          <a:prstGeom prst="rect">
            <a:avLst/>
          </a:prstGeom>
        </p:spPr>
      </p:pic>
    </p:spTree>
    <p:extLst>
      <p:ext uri="{BB962C8B-B14F-4D97-AF65-F5344CB8AC3E}">
        <p14:creationId xmlns:p14="http://schemas.microsoft.com/office/powerpoint/2010/main" val="1724495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Findings from </a:t>
            </a:r>
            <a:r>
              <a:rPr lang="en-US" dirty="0" smtClean="0"/>
              <a:t>Usability Study </a:t>
            </a:r>
            <a:endParaRPr lang="en-US" dirty="0"/>
          </a:p>
        </p:txBody>
      </p:sp>
      <p:pic>
        <p:nvPicPr>
          <p:cNvPr id="5" name="Content Placeholder 4"/>
          <p:cNvPicPr>
            <a:picLocks noGrp="1" noChangeAspect="1"/>
          </p:cNvPicPr>
          <p:nvPr>
            <p:ph sz="half" idx="1"/>
          </p:nvPr>
        </p:nvPicPr>
        <p:blipFill>
          <a:blip r:embed="rId3"/>
          <a:stretch>
            <a:fillRect/>
          </a:stretch>
        </p:blipFill>
        <p:spPr>
          <a:xfrm>
            <a:off x="405008" y="2099240"/>
            <a:ext cx="4876800" cy="2997723"/>
          </a:xfrm>
          <a:prstGeom prst="rect">
            <a:avLst/>
          </a:prstGeom>
        </p:spPr>
      </p:pic>
      <p:sp>
        <p:nvSpPr>
          <p:cNvPr id="4" name="Content Placeholder 3"/>
          <p:cNvSpPr>
            <a:spLocks noGrp="1"/>
          </p:cNvSpPr>
          <p:nvPr>
            <p:ph sz="half" idx="2"/>
          </p:nvPr>
        </p:nvSpPr>
        <p:spPr>
          <a:xfrm>
            <a:off x="5281808" y="1600200"/>
            <a:ext cx="6075305" cy="4572000"/>
          </a:xfrm>
        </p:spPr>
        <p:txBody>
          <a:bodyPr>
            <a:normAutofit/>
          </a:bodyPr>
          <a:lstStyle/>
          <a:p>
            <a:r>
              <a:rPr lang="en-US" dirty="0" smtClean="0"/>
              <a:t>What seems obvious is not really </a:t>
            </a:r>
            <a:r>
              <a:rPr lang="en-US" dirty="0" smtClean="0"/>
              <a:t>obvious</a:t>
            </a:r>
            <a:endParaRPr lang="en-US" dirty="0" smtClean="0"/>
          </a:p>
          <a:p>
            <a:r>
              <a:rPr lang="en-US" dirty="0" smtClean="0"/>
              <a:t>Participants </a:t>
            </a:r>
            <a:r>
              <a:rPr lang="en-US" dirty="0" smtClean="0"/>
              <a:t>focus on task completion</a:t>
            </a:r>
          </a:p>
          <a:p>
            <a:r>
              <a:rPr lang="en-US" dirty="0" smtClean="0"/>
              <a:t>Participants </a:t>
            </a:r>
            <a:r>
              <a:rPr lang="en-US" dirty="0" smtClean="0"/>
              <a:t>take different route and often take the less desired </a:t>
            </a:r>
            <a:r>
              <a:rPr lang="en-US" dirty="0" smtClean="0"/>
              <a:t>path</a:t>
            </a:r>
          </a:p>
          <a:p>
            <a:r>
              <a:rPr lang="en-US" dirty="0"/>
              <a:t>Navigation experience needs to be brain-dead </a:t>
            </a:r>
            <a:r>
              <a:rPr lang="en-US" dirty="0" smtClean="0"/>
              <a:t>simple</a:t>
            </a:r>
            <a:endParaRPr lang="en-US" dirty="0"/>
          </a:p>
        </p:txBody>
      </p:sp>
    </p:spTree>
    <p:extLst>
      <p:ext uri="{BB962C8B-B14F-4D97-AF65-F5344CB8AC3E}">
        <p14:creationId xmlns:p14="http://schemas.microsoft.com/office/powerpoint/2010/main" val="363216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Cooking 16x9">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TS102787942</Template>
  <TotalTime>1889</TotalTime>
  <Words>2740</Words>
  <Application>Microsoft Office PowerPoint</Application>
  <PresentationFormat>Custom</PresentationFormat>
  <Paragraphs>339</Paragraphs>
  <Slides>45</Slides>
  <Notes>18</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Cooking 16x9</vt:lpstr>
      <vt:lpstr>Cooking Companion</vt:lpstr>
      <vt:lpstr>Topics</vt:lpstr>
      <vt:lpstr>Overview</vt:lpstr>
      <vt:lpstr>Target Audience Profile</vt:lpstr>
      <vt:lpstr>Vision</vt:lpstr>
      <vt:lpstr>Easy Task</vt:lpstr>
      <vt:lpstr>Moderate Task</vt:lpstr>
      <vt:lpstr>Hard Task</vt:lpstr>
      <vt:lpstr>Findings from Usability Study </vt:lpstr>
      <vt:lpstr>Heuristic Evaluation</vt:lpstr>
      <vt:lpstr>Design Evolution</vt:lpstr>
      <vt:lpstr>Evolution - Personalization Experience</vt:lpstr>
      <vt:lpstr>Evolution - Search Experience</vt:lpstr>
      <vt:lpstr>Evolution – Cooking &amp; Navigation Experience</vt:lpstr>
      <vt:lpstr>Evolution - Planning Experience</vt:lpstr>
      <vt:lpstr>Value Sensitive Design</vt:lpstr>
      <vt:lpstr>Final Design</vt:lpstr>
      <vt:lpstr>Demo</vt:lpstr>
      <vt:lpstr>Summary – Lessons Learned</vt:lpstr>
      <vt:lpstr>Questions?</vt:lpstr>
      <vt:lpstr>PowerPoint Presentation</vt:lpstr>
      <vt:lpstr>Backup Slides</vt:lpstr>
      <vt:lpstr>Background</vt:lpstr>
      <vt:lpstr>Contextual Inquiry Participants</vt:lpstr>
      <vt:lpstr>Contextual Inquiry Description</vt:lpstr>
      <vt:lpstr>Contextual Inquiry Results</vt:lpstr>
      <vt:lpstr>Problems &amp; Opportunities</vt:lpstr>
      <vt:lpstr>Tasks</vt:lpstr>
      <vt:lpstr>Design of Paper Prototype</vt:lpstr>
      <vt:lpstr>Design</vt:lpstr>
      <vt:lpstr>PowerPoint Presentation</vt:lpstr>
      <vt:lpstr>PowerPoint Presentation</vt:lpstr>
      <vt:lpstr>PowerPoint Presentation</vt:lpstr>
      <vt:lpstr>PowerPoint Presentation</vt:lpstr>
      <vt:lpstr>PowerPoint Presentation</vt:lpstr>
      <vt:lpstr>1</vt:lpstr>
      <vt:lpstr>PowerPoint Presentation</vt:lpstr>
      <vt:lpstr>PowerPoint Presentation</vt:lpstr>
      <vt:lpstr>Final Design </vt:lpstr>
      <vt:lpstr>Final Design </vt:lpstr>
      <vt:lpstr>Final Design </vt:lpstr>
      <vt:lpstr>Scenarios for Usability Study</vt:lpstr>
      <vt:lpstr>Easy Scenario</vt:lpstr>
      <vt:lpstr>Moderate Scenario</vt:lpstr>
      <vt:lpstr>Difficult Scenario</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Cooking COMPANION</dc:title>
  <dc:creator>Ananda Sarkar</dc:creator>
  <cp:lastModifiedBy>Jason Cho</cp:lastModifiedBy>
  <cp:revision>159</cp:revision>
  <dcterms:created xsi:type="dcterms:W3CDTF">2013-10-30T22:52:28Z</dcterms:created>
  <dcterms:modified xsi:type="dcterms:W3CDTF">2013-12-02T22:28:14Z</dcterms:modified>
</cp:coreProperties>
</file>