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67" r:id="rId4"/>
    <p:sldId id="260" r:id="rId5"/>
    <p:sldId id="268" r:id="rId6"/>
    <p:sldId id="269" r:id="rId7"/>
    <p:sldId id="270" r:id="rId8"/>
    <p:sldId id="258" r:id="rId9"/>
    <p:sldId id="273" r:id="rId10"/>
    <p:sldId id="274" r:id="rId11"/>
    <p:sldId id="275" r:id="rId12"/>
    <p:sldId id="276" r:id="rId13"/>
    <p:sldId id="277" r:id="rId14"/>
    <p:sldId id="278" r:id="rId15"/>
    <p:sldId id="280" r:id="rId16"/>
    <p:sldId id="279" r:id="rId17"/>
    <p:sldId id="271" r:id="rId18"/>
    <p:sldId id="272" r:id="rId19"/>
    <p:sldId id="2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82" autoAdjust="0"/>
  </p:normalViewPr>
  <p:slideViewPr>
    <p:cSldViewPr>
      <p:cViewPr>
        <p:scale>
          <a:sx n="102" d="100"/>
          <a:sy n="102" d="100"/>
        </p:scale>
        <p:origin x="-189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B8D7C-E835-47CF-A20B-FB15673222E1}" type="datetimeFigureOut">
              <a:rPr lang="en-US" smtClean="0"/>
              <a:t>6/4/2012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7CC08-173E-4224-B29F-04432BA80480}" type="slidenum">
              <a:rPr lang="en-US" smtClean="0"/>
              <a:t>‹#›</a:t>
            </a:fld>
            <a:endParaRPr lang="en-US"/>
          </a:p>
        </p:txBody>
      </p:sp>
    </p:spTree>
    <p:extLst>
      <p:ext uri="{BB962C8B-B14F-4D97-AF65-F5344CB8AC3E}">
        <p14:creationId xmlns:p14="http://schemas.microsoft.com/office/powerpoint/2010/main" val="340778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Email is the most widely user method for exchange digital message. People use email every day and for many different purposes. Working professional heavily rely on email for their daily tasks and communication. A portion of their time is spent on coping with the existing system; participating in long email conversation, finding precise information they are looking for, making replies, etc. We aim to improve that experience by making it faster, easy to use and intuitive, so that they spend less time on long emails and get more stuff done.</a:t>
            </a:r>
          </a:p>
        </p:txBody>
      </p:sp>
      <p:sp>
        <p:nvSpPr>
          <p:cNvPr id="4" name="Slide Number Placeholder 3"/>
          <p:cNvSpPr>
            <a:spLocks noGrp="1"/>
          </p:cNvSpPr>
          <p:nvPr>
            <p:ph type="sldNum" sz="quarter" idx="10"/>
          </p:nvPr>
        </p:nvSpPr>
        <p:spPr/>
        <p:txBody>
          <a:bodyPr/>
          <a:lstStyle/>
          <a:p>
            <a:fld id="{B6F7CC08-173E-4224-B29F-04432BA80480}" type="slidenum">
              <a:rPr lang="en-US" smtClean="0"/>
              <a:t>2</a:t>
            </a:fld>
            <a:endParaRPr lang="en-US"/>
          </a:p>
        </p:txBody>
      </p:sp>
    </p:spTree>
    <p:extLst>
      <p:ext uri="{BB962C8B-B14F-4D97-AF65-F5344CB8AC3E}">
        <p14:creationId xmlns:p14="http://schemas.microsoft.com/office/powerpoint/2010/main" val="208420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F7CC08-173E-4224-B29F-04432BA80480}" type="slidenum">
              <a:rPr lang="en-US" smtClean="0"/>
              <a:t>4</a:t>
            </a:fld>
            <a:endParaRPr lang="en-US"/>
          </a:p>
        </p:txBody>
      </p:sp>
    </p:spTree>
    <p:extLst>
      <p:ext uri="{BB962C8B-B14F-4D97-AF65-F5344CB8AC3E}">
        <p14:creationId xmlns:p14="http://schemas.microsoft.com/office/powerpoint/2010/main" val="3449538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F7CC08-173E-4224-B29F-04432BA80480}" type="slidenum">
              <a:rPr lang="en-US" smtClean="0"/>
              <a:t>5</a:t>
            </a:fld>
            <a:endParaRPr lang="en-US"/>
          </a:p>
        </p:txBody>
      </p:sp>
    </p:spTree>
    <p:extLst>
      <p:ext uri="{BB962C8B-B14F-4D97-AF65-F5344CB8AC3E}">
        <p14:creationId xmlns:p14="http://schemas.microsoft.com/office/powerpoint/2010/main" val="344953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F7CC08-173E-4224-B29F-04432BA80480}" type="slidenum">
              <a:rPr lang="en-US" smtClean="0"/>
              <a:t>6</a:t>
            </a:fld>
            <a:endParaRPr lang="en-US"/>
          </a:p>
        </p:txBody>
      </p:sp>
    </p:spTree>
    <p:extLst>
      <p:ext uri="{BB962C8B-B14F-4D97-AF65-F5344CB8AC3E}">
        <p14:creationId xmlns:p14="http://schemas.microsoft.com/office/powerpoint/2010/main" val="3449538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F7CC08-173E-4224-B29F-04432BA80480}" type="slidenum">
              <a:rPr lang="en-US" smtClean="0"/>
              <a:t>7</a:t>
            </a:fld>
            <a:endParaRPr lang="en-US"/>
          </a:p>
        </p:txBody>
      </p:sp>
    </p:spTree>
    <p:extLst>
      <p:ext uri="{BB962C8B-B14F-4D97-AF65-F5344CB8AC3E}">
        <p14:creationId xmlns:p14="http://schemas.microsoft.com/office/powerpoint/2010/main" val="3449538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F7CC08-173E-4224-B29F-04432BA80480}" type="slidenum">
              <a:rPr lang="en-US" smtClean="0"/>
              <a:t>9</a:t>
            </a:fld>
            <a:endParaRPr lang="en-US"/>
          </a:p>
        </p:txBody>
      </p:sp>
    </p:spTree>
    <p:extLst>
      <p:ext uri="{BB962C8B-B14F-4D97-AF65-F5344CB8AC3E}">
        <p14:creationId xmlns:p14="http://schemas.microsoft.com/office/powerpoint/2010/main" val="2959621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sum-up, it was quite amazing to see all the transitions our project took, right form the point of its inception, till its conclusion. The processes involved in the exercise helped us shape the project better. We got some valuate feedback and insights from all the participants, which was great. Instructor and TA gave some real good feedback. Finally, it was nice working in a team; we had a common vision and our good understanding throughout the project helped us land it well.</a:t>
            </a:r>
            <a:endParaRPr lang="en-US" dirty="0"/>
          </a:p>
        </p:txBody>
      </p:sp>
      <p:sp>
        <p:nvSpPr>
          <p:cNvPr id="4" name="Slide Number Placeholder 3"/>
          <p:cNvSpPr>
            <a:spLocks noGrp="1"/>
          </p:cNvSpPr>
          <p:nvPr>
            <p:ph type="sldNum" sz="quarter" idx="10"/>
          </p:nvPr>
        </p:nvSpPr>
        <p:spPr/>
        <p:txBody>
          <a:bodyPr/>
          <a:lstStyle/>
          <a:p>
            <a:fld id="{B6F7CC08-173E-4224-B29F-04432BA80480}" type="slidenum">
              <a:rPr lang="en-US" smtClean="0"/>
              <a:t>19</a:t>
            </a:fld>
            <a:endParaRPr lang="en-US"/>
          </a:p>
        </p:txBody>
      </p:sp>
    </p:spTree>
    <p:extLst>
      <p:ext uri="{BB962C8B-B14F-4D97-AF65-F5344CB8AC3E}">
        <p14:creationId xmlns:p14="http://schemas.microsoft.com/office/powerpoint/2010/main" val="2372462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0F95B8F-DEEA-4D9A-8798-8DE30BD971F6}" type="datetimeFigureOut">
              <a:rPr lang="en-US" smtClean="0"/>
              <a:t>6/4/2012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8B362C7-1B39-459D-8B80-69F5B34DD03F}"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95B8F-DEEA-4D9A-8798-8DE30BD971F6}" type="datetimeFigureOut">
              <a:rPr lang="en-US" smtClean="0"/>
              <a:t>6/4/2012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362C7-1B39-459D-8B80-69F5B34DD0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95B8F-DEEA-4D9A-8798-8DE30BD971F6}" type="datetimeFigureOut">
              <a:rPr lang="en-US" smtClean="0"/>
              <a:t>6/4/2012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362C7-1B39-459D-8B80-69F5B34DD0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F95B8F-DEEA-4D9A-8798-8DE30BD971F6}" type="datetimeFigureOut">
              <a:rPr lang="en-US" smtClean="0"/>
              <a:t>6/4/2012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362C7-1B39-459D-8B80-69F5B34DD0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F95B8F-DEEA-4D9A-8798-8DE30BD971F6}" type="datetimeFigureOut">
              <a:rPr lang="en-US" smtClean="0"/>
              <a:t>6/4/2012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362C7-1B39-459D-8B80-69F5B34DD03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0F95B8F-DEEA-4D9A-8798-8DE30BD971F6}" type="datetimeFigureOut">
              <a:rPr lang="en-US" smtClean="0"/>
              <a:t>6/4/2012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362C7-1B39-459D-8B80-69F5B34DD03F}"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F95B8F-DEEA-4D9A-8798-8DE30BD971F6}" type="datetimeFigureOut">
              <a:rPr lang="en-US" smtClean="0"/>
              <a:t>6/4/2012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B362C7-1B39-459D-8B80-69F5B34DD03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F95B8F-DEEA-4D9A-8798-8DE30BD971F6}" type="datetimeFigureOut">
              <a:rPr lang="en-US" smtClean="0"/>
              <a:t>6/4/2012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B362C7-1B39-459D-8B80-69F5B34DD03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95B8F-DEEA-4D9A-8798-8DE30BD971F6}" type="datetimeFigureOut">
              <a:rPr lang="en-US" smtClean="0"/>
              <a:t>6/4/2012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B362C7-1B39-459D-8B80-69F5B34DD0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0F95B8F-DEEA-4D9A-8798-8DE30BD971F6}" type="datetimeFigureOut">
              <a:rPr lang="en-US" smtClean="0"/>
              <a:t>6/4/2012</a:t>
            </a:fld>
            <a:endParaRPr lang="en-US"/>
          </a:p>
        </p:txBody>
      </p:sp>
      <p:sp>
        <p:nvSpPr>
          <p:cNvPr id="7" name="Slide Number Placeholder 6"/>
          <p:cNvSpPr>
            <a:spLocks noGrp="1"/>
          </p:cNvSpPr>
          <p:nvPr>
            <p:ph type="sldNum" sz="quarter" idx="12"/>
          </p:nvPr>
        </p:nvSpPr>
        <p:spPr/>
        <p:txBody>
          <a:bodyPr/>
          <a:lstStyle/>
          <a:p>
            <a:fld id="{68B362C7-1B39-459D-8B80-69F5B34DD03F}"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95B8F-DEEA-4D9A-8798-8DE30BD971F6}" type="datetimeFigureOut">
              <a:rPr lang="en-US" smtClean="0"/>
              <a:t>6/4/2012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68B362C7-1B39-459D-8B80-69F5B34DD03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0F95B8F-DEEA-4D9A-8798-8DE30BD971F6}" type="datetimeFigureOut">
              <a:rPr lang="en-US" smtClean="0"/>
              <a:t>6/4/2012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8B362C7-1B39-459D-8B80-69F5B34DD03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5PXpuns6YGk" TargetMode="External"/><Relationship Id="rId2" Type="http://schemas.openxmlformats.org/officeDocument/2006/relationships/hyperlink" Target="https://www.youtube.com/watch?v=doqnujX-Coc" TargetMode="External"/><Relationship Id="rId1" Type="http://schemas.openxmlformats.org/officeDocument/2006/relationships/slideLayout" Target="../slideLayouts/slideLayout2.xml"/><Relationship Id="rId4" Type="http://schemas.openxmlformats.org/officeDocument/2006/relationships/hyperlink" Target="https://www.youtube.com/watch?v=6PHvZo4d9Cc"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Nexmail</a:t>
            </a:r>
            <a:endParaRPr lang="en-US" dirty="0"/>
          </a:p>
        </p:txBody>
      </p:sp>
      <p:sp>
        <p:nvSpPr>
          <p:cNvPr id="3" name="Subtitle 2"/>
          <p:cNvSpPr>
            <a:spLocks noGrp="1"/>
          </p:cNvSpPr>
          <p:nvPr>
            <p:ph type="subTitle" idx="1"/>
          </p:nvPr>
        </p:nvSpPr>
        <p:spPr/>
        <p:txBody>
          <a:bodyPr/>
          <a:lstStyle/>
          <a:p>
            <a:r>
              <a:rPr lang="en-US" dirty="0" smtClean="0"/>
              <a:t>Lei Guang,</a:t>
            </a:r>
          </a:p>
          <a:p>
            <a:r>
              <a:rPr lang="en-US" dirty="0" smtClean="0"/>
              <a:t>Haroon Barri</a:t>
            </a:r>
            <a:endParaRPr lang="en-US" dirty="0"/>
          </a:p>
        </p:txBody>
      </p:sp>
    </p:spTree>
    <p:extLst>
      <p:ext uri="{BB962C8B-B14F-4D97-AF65-F5344CB8AC3E}">
        <p14:creationId xmlns:p14="http://schemas.microsoft.com/office/powerpoint/2010/main" val="650051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043492" y="2323652"/>
            <a:ext cx="6777317" cy="3508977"/>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smtClean="0"/>
              <a:t>Try to make it easily accessible.</a:t>
            </a:r>
          </a:p>
          <a:p>
            <a:r>
              <a:rPr lang="en-US" dirty="0" smtClean="0"/>
              <a:t>Provide reply for each thread.</a:t>
            </a:r>
          </a:p>
          <a:p>
            <a:r>
              <a:rPr lang="en-US" dirty="0" smtClean="0"/>
              <a:t>Button for reply to the </a:t>
            </a:r>
            <a:br>
              <a:rPr lang="en-US" dirty="0" smtClean="0"/>
            </a:br>
            <a:r>
              <a:rPr lang="en-US" dirty="0" smtClean="0"/>
              <a:t>thread is always available</a:t>
            </a:r>
            <a:br>
              <a:rPr lang="en-US" dirty="0" smtClean="0"/>
            </a:br>
            <a:r>
              <a:rPr lang="en-US" dirty="0" smtClean="0"/>
              <a:t>on the top.</a:t>
            </a:r>
          </a:p>
          <a:p>
            <a:r>
              <a:rPr lang="en-US" dirty="0" smtClean="0"/>
              <a:t>Icon and label.</a:t>
            </a:r>
          </a:p>
          <a:p>
            <a:endParaRPr lang="en-US" dirty="0"/>
          </a:p>
        </p:txBody>
      </p:sp>
      <p:sp>
        <p:nvSpPr>
          <p:cNvPr id="2" name="Title 1"/>
          <p:cNvSpPr>
            <a:spLocks noGrp="1"/>
          </p:cNvSpPr>
          <p:nvPr>
            <p:ph type="title"/>
          </p:nvPr>
        </p:nvSpPr>
        <p:spPr/>
        <p:txBody>
          <a:bodyPr/>
          <a:lstStyle/>
          <a:p>
            <a:r>
              <a:rPr lang="en-US" dirty="0" smtClean="0"/>
              <a:t>Reply Button</a:t>
            </a:r>
            <a:endParaRPr lang="en-US" dirty="0"/>
          </a:p>
        </p:txBody>
      </p:sp>
      <p:pic>
        <p:nvPicPr>
          <p:cNvPr id="4" name="Content Placeholder 3" descr="D:\Windows 8\win8\Email\MockUp\icon2.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5410200" y="3313754"/>
            <a:ext cx="2800350" cy="1333500"/>
          </a:xfrm>
          <a:prstGeom prst="rect">
            <a:avLst/>
          </a:prstGeom>
          <a:noFill/>
          <a:ln>
            <a:noFill/>
          </a:ln>
        </p:spPr>
      </p:pic>
      <p:pic>
        <p:nvPicPr>
          <p:cNvPr id="5" name="Picture 4" descr="D:\Windows 8\win8\Email\MockUp\btns.png"/>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884961"/>
            <a:ext cx="3638550" cy="709961"/>
          </a:xfrm>
          <a:prstGeom prst="rect">
            <a:avLst/>
          </a:prstGeom>
          <a:noFill/>
          <a:ln>
            <a:noFill/>
          </a:ln>
        </p:spPr>
      </p:pic>
    </p:spTree>
    <p:extLst>
      <p:ext uri="{BB962C8B-B14F-4D97-AF65-F5344CB8AC3E}">
        <p14:creationId xmlns:p14="http://schemas.microsoft.com/office/powerpoint/2010/main" val="795252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Scroll Bar Navigation</a:t>
            </a:r>
            <a:endParaRPr lang="en-US" dirty="0"/>
          </a:p>
        </p:txBody>
      </p:sp>
      <p:sp>
        <p:nvSpPr>
          <p:cNvPr id="3" name="Content Placeholder 2"/>
          <p:cNvSpPr>
            <a:spLocks noGrp="1"/>
          </p:cNvSpPr>
          <p:nvPr>
            <p:ph idx="1"/>
          </p:nvPr>
        </p:nvSpPr>
        <p:spPr>
          <a:xfrm>
            <a:off x="1043492" y="2323652"/>
            <a:ext cx="4823907" cy="3508977"/>
          </a:xfrm>
        </p:spPr>
        <p:txBody>
          <a:bodyPr/>
          <a:lstStyle/>
          <a:p>
            <a:r>
              <a:rPr lang="en-US" dirty="0" smtClean="0"/>
              <a:t>Provide more than just position information.</a:t>
            </a:r>
          </a:p>
          <a:p>
            <a:r>
              <a:rPr lang="en-US" dirty="0" smtClean="0"/>
              <a:t>Changing from dots to rich sender information.</a:t>
            </a:r>
            <a:endParaRPr lang="en-US" dirty="0"/>
          </a:p>
        </p:txBody>
      </p:sp>
      <p:pic>
        <p:nvPicPr>
          <p:cNvPr id="4" name="Picture 3" descr="D:\Windows 8\win8\Email\MockUp\sb1.png"/>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161634"/>
            <a:ext cx="533400" cy="3902375"/>
          </a:xfrm>
          <a:prstGeom prst="rect">
            <a:avLst/>
          </a:prstGeom>
          <a:noFill/>
          <a:ln>
            <a:noFill/>
          </a:ln>
        </p:spPr>
      </p:pic>
      <p:pic>
        <p:nvPicPr>
          <p:cNvPr id="5" name="Picture 4" descr="D:\Windows 8\win8\Email\MockUp\sb2.png"/>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170664"/>
            <a:ext cx="1174262" cy="3884314"/>
          </a:xfrm>
          <a:prstGeom prst="rect">
            <a:avLst/>
          </a:prstGeom>
          <a:noFill/>
          <a:ln>
            <a:noFill/>
          </a:ln>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90" t="52203" r="7444" b="4616"/>
          <a:stretch/>
        </p:blipFill>
        <p:spPr bwMode="auto">
          <a:xfrm>
            <a:off x="2390273" y="3886200"/>
            <a:ext cx="3667627" cy="236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74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Filter</a:t>
            </a:r>
            <a:endParaRPr lang="en-US" dirty="0"/>
          </a:p>
        </p:txBody>
      </p:sp>
      <p:sp>
        <p:nvSpPr>
          <p:cNvPr id="3" name="Content Placeholder 2"/>
          <p:cNvSpPr>
            <a:spLocks noGrp="1"/>
          </p:cNvSpPr>
          <p:nvPr>
            <p:ph idx="1"/>
          </p:nvPr>
        </p:nvSpPr>
        <p:spPr/>
        <p:txBody>
          <a:bodyPr/>
          <a:lstStyle/>
          <a:p>
            <a:r>
              <a:rPr lang="en-US" dirty="0" smtClean="0"/>
              <a:t>Simple</a:t>
            </a:r>
          </a:p>
          <a:p>
            <a:r>
              <a:rPr lang="en-US" dirty="0" smtClean="0"/>
              <a:t>Non-intrusive</a:t>
            </a:r>
          </a:p>
          <a:p>
            <a:r>
              <a:rPr lang="en-US" dirty="0" smtClean="0"/>
              <a:t>One-tap filter</a:t>
            </a:r>
            <a:endParaRPr lang="en-US" dirty="0"/>
          </a:p>
          <a:p>
            <a:endParaRPr lang="en-US" dirty="0" smtClean="0"/>
          </a:p>
          <a:p>
            <a:endParaRPr lang="en-US" dirty="0"/>
          </a:p>
        </p:txBody>
      </p:sp>
      <p:pic>
        <p:nvPicPr>
          <p:cNvPr id="8"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6597" r="3457"/>
          <a:stretch/>
        </p:blipFill>
        <p:spPr>
          <a:xfrm>
            <a:off x="3742351" y="2323652"/>
            <a:ext cx="4362669" cy="3508375"/>
          </a:xfrm>
          <a:prstGeom prst="rect">
            <a:avLst/>
          </a:prstGeom>
        </p:spPr>
      </p:pic>
    </p:spTree>
    <p:extLst>
      <p:ext uri="{BB962C8B-B14F-4D97-AF65-F5344CB8AC3E}">
        <p14:creationId xmlns:p14="http://schemas.microsoft.com/office/powerpoint/2010/main" val="150326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Filter</a:t>
            </a:r>
            <a:endParaRPr lang="en-US" dirty="0"/>
          </a:p>
        </p:txBody>
      </p:sp>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l="27819" r="3766"/>
          <a:stretch/>
        </p:blipFill>
        <p:spPr>
          <a:xfrm>
            <a:off x="1295400" y="2363941"/>
            <a:ext cx="4267200" cy="3508375"/>
          </a:xfrm>
        </p:spPr>
      </p:pic>
      <p:pic>
        <p:nvPicPr>
          <p:cNvPr id="7" name="Picture 6" descr="D:\Windows 8\win8\Email\MockUp\p2.png"/>
          <p:cNvPicPr/>
          <p:nvPr/>
        </p:nvPicPr>
        <p:blipFill>
          <a:blip r:embed="rId3">
            <a:extLst>
              <a:ext uri="{28A0092B-C50C-407E-A947-70E740481C1C}">
                <a14:useLocalDpi xmlns:a14="http://schemas.microsoft.com/office/drawing/2010/main" val="0"/>
              </a:ext>
            </a:extLst>
          </a:blip>
          <a:srcRect/>
          <a:stretch>
            <a:fillRect/>
          </a:stretch>
        </p:blipFill>
        <p:spPr bwMode="auto">
          <a:xfrm>
            <a:off x="6450626" y="4163071"/>
            <a:ext cx="1609725" cy="1714500"/>
          </a:xfrm>
          <a:prstGeom prst="rect">
            <a:avLst/>
          </a:prstGeom>
          <a:noFill/>
          <a:ln>
            <a:noFill/>
          </a:ln>
        </p:spPr>
      </p:pic>
    </p:spTree>
    <p:extLst>
      <p:ext uri="{BB962C8B-B14F-4D97-AF65-F5344CB8AC3E}">
        <p14:creationId xmlns:p14="http://schemas.microsoft.com/office/powerpoint/2010/main" val="2867749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Inline Comments</a:t>
            </a:r>
            <a:endParaRPr lang="en-US" dirty="0"/>
          </a:p>
        </p:txBody>
      </p:sp>
      <p:sp>
        <p:nvSpPr>
          <p:cNvPr id="3" name="Content Placeholder 2"/>
          <p:cNvSpPr>
            <a:spLocks noGrp="1"/>
          </p:cNvSpPr>
          <p:nvPr>
            <p:ph idx="1"/>
          </p:nvPr>
        </p:nvSpPr>
        <p:spPr>
          <a:xfrm>
            <a:off x="1043492" y="2323652"/>
            <a:ext cx="2799165" cy="3508977"/>
          </a:xfrm>
        </p:spPr>
        <p:txBody>
          <a:bodyPr/>
          <a:lstStyle/>
          <a:p>
            <a:r>
              <a:rPr lang="en-US" dirty="0" smtClean="0"/>
              <a:t>Consistent Style</a:t>
            </a:r>
          </a:p>
          <a:p>
            <a:r>
              <a:rPr lang="en-US" dirty="0" smtClean="0"/>
              <a:t>Easy to read</a:t>
            </a:r>
          </a:p>
          <a:p>
            <a:r>
              <a:rPr lang="en-US" dirty="0" smtClean="0"/>
              <a:t>Easy to write</a:t>
            </a:r>
          </a:p>
          <a:p>
            <a:r>
              <a:rPr lang="en-US" dirty="0" smtClean="0"/>
              <a:t>Automatic Styling</a:t>
            </a:r>
          </a:p>
          <a:p>
            <a:endParaRPr lang="en-US" dirty="0" smtClean="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94" t="68236" r="15559" b="8087"/>
          <a:stretch/>
        </p:blipFill>
        <p:spPr bwMode="auto">
          <a:xfrm>
            <a:off x="3733800" y="2695654"/>
            <a:ext cx="4724400" cy="138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03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Inline Comments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333" t="10001" r="5001" b="15925"/>
          <a:stretch/>
        </p:blipFill>
        <p:spPr>
          <a:xfrm>
            <a:off x="1384150" y="2173140"/>
            <a:ext cx="6096000" cy="3810000"/>
          </a:xfrm>
          <a:prstGeom prst="rect">
            <a:avLst/>
          </a:prstGeom>
        </p:spPr>
      </p:pic>
    </p:spTree>
    <p:extLst>
      <p:ext uri="{BB962C8B-B14F-4D97-AF65-F5344CB8AC3E}">
        <p14:creationId xmlns:p14="http://schemas.microsoft.com/office/powerpoint/2010/main" val="1353213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Inline Comments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90" y="2323652"/>
            <a:ext cx="6929940" cy="3323543"/>
          </a:xfrm>
          <a:prstGeom prst="rect">
            <a:avLst/>
          </a:prstGeom>
        </p:spPr>
      </p:pic>
    </p:spTree>
    <p:extLst>
      <p:ext uri="{BB962C8B-B14F-4D97-AF65-F5344CB8AC3E}">
        <p14:creationId xmlns:p14="http://schemas.microsoft.com/office/powerpoint/2010/main" val="1617922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Interface</a:t>
            </a:r>
            <a:endParaRPr lang="en-US" dirty="0"/>
          </a:p>
        </p:txBody>
      </p:sp>
      <p:sp>
        <p:nvSpPr>
          <p:cNvPr id="3" name="Content Placeholder 2"/>
          <p:cNvSpPr>
            <a:spLocks noGrp="1"/>
          </p:cNvSpPr>
          <p:nvPr>
            <p:ph idx="1"/>
          </p:nvPr>
        </p:nvSpPr>
        <p:spPr/>
        <p:txBody>
          <a:bodyPr/>
          <a:lstStyle/>
          <a:p>
            <a:endParaRPr lang="en-US" dirty="0" smtClean="0"/>
          </a:p>
          <a:p>
            <a:pPr marL="6858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170664"/>
            <a:ext cx="6714795" cy="3775229"/>
          </a:xfrm>
          <a:prstGeom prst="rect">
            <a:avLst/>
          </a:prstGeom>
        </p:spPr>
      </p:pic>
    </p:spTree>
    <p:extLst>
      <p:ext uri="{BB962C8B-B14F-4D97-AF65-F5344CB8AC3E}">
        <p14:creationId xmlns:p14="http://schemas.microsoft.com/office/powerpoint/2010/main" val="2474849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Interactive Prototype</a:t>
            </a:r>
            <a:endParaRPr lang="en-US" dirty="0"/>
          </a:p>
        </p:txBody>
      </p:sp>
      <p:sp>
        <p:nvSpPr>
          <p:cNvPr id="3" name="Content Placeholder 2"/>
          <p:cNvSpPr>
            <a:spLocks noGrp="1"/>
          </p:cNvSpPr>
          <p:nvPr>
            <p:ph idx="1"/>
          </p:nvPr>
        </p:nvSpPr>
        <p:spPr/>
        <p:txBody>
          <a:bodyPr>
            <a:normAutofit/>
          </a:bodyPr>
          <a:lstStyle/>
          <a:p>
            <a:r>
              <a:rPr lang="en-US" dirty="0" smtClean="0">
                <a:hlinkClick r:id="rId2"/>
              </a:rPr>
              <a:t>Task 1 Video</a:t>
            </a:r>
            <a:endParaRPr lang="en-US" dirty="0"/>
          </a:p>
          <a:p>
            <a:r>
              <a:rPr lang="en-US" dirty="0" smtClean="0">
                <a:hlinkClick r:id="rId3"/>
              </a:rPr>
              <a:t>Task 2 Video</a:t>
            </a:r>
            <a:endParaRPr lang="en-US" dirty="0"/>
          </a:p>
          <a:p>
            <a:r>
              <a:rPr lang="en-US" dirty="0" smtClean="0">
                <a:hlinkClick r:id="rId4"/>
              </a:rPr>
              <a:t>Task 3 Video</a:t>
            </a:r>
            <a:endParaRPr lang="en-US" dirty="0"/>
          </a:p>
          <a:p>
            <a:pPr marL="68580" indent="0">
              <a:buNone/>
            </a:pPr>
            <a:endParaRPr lang="en-US" dirty="0"/>
          </a:p>
        </p:txBody>
      </p:sp>
    </p:spTree>
    <p:extLst>
      <p:ext uri="{BB962C8B-B14F-4D97-AF65-F5344CB8AC3E}">
        <p14:creationId xmlns:p14="http://schemas.microsoft.com/office/powerpoint/2010/main" val="944675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Project Lifecycle</a:t>
            </a:r>
          </a:p>
          <a:p>
            <a:r>
              <a:rPr lang="en-US" dirty="0" smtClean="0"/>
              <a:t>Contextual Inquiry – Lessons Learned</a:t>
            </a:r>
          </a:p>
          <a:p>
            <a:pPr lvl="1"/>
            <a:r>
              <a:rPr lang="en-US" dirty="0" smtClean="0"/>
              <a:t>Be Prepared for Surprises</a:t>
            </a:r>
          </a:p>
          <a:p>
            <a:pPr lvl="1"/>
            <a:r>
              <a:rPr lang="en-US" dirty="0"/>
              <a:t>Default Experiences Are </a:t>
            </a:r>
            <a:r>
              <a:rPr lang="en-US" dirty="0" smtClean="0"/>
              <a:t>Important</a:t>
            </a:r>
          </a:p>
          <a:p>
            <a:pPr lvl="1"/>
            <a:r>
              <a:rPr lang="en-US" dirty="0"/>
              <a:t>Sometimes few extra clicks are too </a:t>
            </a:r>
            <a:r>
              <a:rPr lang="en-US" dirty="0" smtClean="0"/>
              <a:t>much</a:t>
            </a:r>
          </a:p>
          <a:p>
            <a:pPr lvl="1"/>
            <a:r>
              <a:rPr lang="en-US" dirty="0"/>
              <a:t>Audience </a:t>
            </a:r>
            <a:r>
              <a:rPr lang="en-US" dirty="0" smtClean="0"/>
              <a:t>Selection plays an important part</a:t>
            </a:r>
          </a:p>
          <a:p>
            <a:r>
              <a:rPr lang="en-US" dirty="0" smtClean="0"/>
              <a:t>User Testing – Lessons </a:t>
            </a:r>
            <a:r>
              <a:rPr lang="en-US" dirty="0"/>
              <a:t>Learned</a:t>
            </a:r>
            <a:endParaRPr lang="en-US" dirty="0" smtClean="0"/>
          </a:p>
          <a:p>
            <a:pPr lvl="1"/>
            <a:r>
              <a:rPr lang="en-US" dirty="0" smtClean="0"/>
              <a:t>Intuitiveness varies form Person to Person</a:t>
            </a:r>
          </a:p>
          <a:p>
            <a:pPr lvl="1"/>
            <a:r>
              <a:rPr lang="en-US" dirty="0" smtClean="0"/>
              <a:t>Limitations </a:t>
            </a:r>
            <a:r>
              <a:rPr lang="en-US" dirty="0"/>
              <a:t>of Paper </a:t>
            </a:r>
            <a:r>
              <a:rPr lang="en-US" dirty="0" smtClean="0"/>
              <a:t>Prototyping</a:t>
            </a:r>
          </a:p>
          <a:p>
            <a:pPr lvl="1"/>
            <a:r>
              <a:rPr lang="en-US" dirty="0"/>
              <a:t>Customization of Tasks and/or Paper </a:t>
            </a:r>
            <a:r>
              <a:rPr lang="en-US" dirty="0" smtClean="0"/>
              <a:t>Prototype</a:t>
            </a:r>
          </a:p>
          <a:p>
            <a:pPr lvl="1"/>
            <a:r>
              <a:rPr lang="en-US" dirty="0" smtClean="0"/>
              <a:t>Not Easy to decide </a:t>
            </a:r>
            <a:r>
              <a:rPr lang="en-US" dirty="0"/>
              <a:t>what is distracting and what is </a:t>
            </a:r>
            <a:r>
              <a:rPr lang="en-US" dirty="0" smtClean="0"/>
              <a:t>not</a:t>
            </a:r>
          </a:p>
          <a:p>
            <a:pPr lvl="1"/>
            <a:r>
              <a:rPr lang="en-US" dirty="0"/>
              <a:t>Audience Selection plays an important </a:t>
            </a:r>
            <a:r>
              <a:rPr lang="en-US" dirty="0" smtClean="0"/>
              <a:t>part</a:t>
            </a:r>
          </a:p>
          <a:p>
            <a:r>
              <a:rPr lang="en-US" dirty="0" smtClean="0"/>
              <a:t>Conclusion</a:t>
            </a:r>
          </a:p>
        </p:txBody>
      </p:sp>
    </p:spTree>
    <p:extLst>
      <p:ext uri="{BB962C8B-B14F-4D97-AF65-F5344CB8AC3E}">
        <p14:creationId xmlns:p14="http://schemas.microsoft.com/office/powerpoint/2010/main" val="2328104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and Solution</a:t>
            </a:r>
            <a:endParaRPr lang="en-US" dirty="0"/>
          </a:p>
        </p:txBody>
      </p:sp>
      <p:sp>
        <p:nvSpPr>
          <p:cNvPr id="3" name="Content Placeholder 2"/>
          <p:cNvSpPr>
            <a:spLocks noGrp="1"/>
          </p:cNvSpPr>
          <p:nvPr>
            <p:ph idx="1"/>
          </p:nvPr>
        </p:nvSpPr>
        <p:spPr/>
        <p:txBody>
          <a:bodyPr>
            <a:normAutofit/>
          </a:bodyPr>
          <a:lstStyle/>
          <a:p>
            <a:r>
              <a:rPr lang="en-US" dirty="0" smtClean="0"/>
              <a:t>Email - Widely used digital message communication channel</a:t>
            </a:r>
          </a:p>
          <a:p>
            <a:r>
              <a:rPr lang="en-US" dirty="0" smtClean="0"/>
              <a:t>Sizable portion of a working Professional day spent over Email</a:t>
            </a:r>
          </a:p>
          <a:p>
            <a:r>
              <a:rPr lang="en-US" dirty="0" smtClean="0"/>
              <a:t>Aim to make the interaction faster, especially for long email conversations</a:t>
            </a:r>
            <a:endParaRPr lang="en-US" dirty="0"/>
          </a:p>
        </p:txBody>
      </p:sp>
    </p:spTree>
    <p:extLst>
      <p:ext uri="{BB962C8B-B14F-4D97-AF65-F5344CB8AC3E}">
        <p14:creationId xmlns:p14="http://schemas.microsoft.com/office/powerpoint/2010/main" val="281161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the Talk</a:t>
            </a:r>
            <a:endParaRPr lang="en-US" dirty="0"/>
          </a:p>
        </p:txBody>
      </p:sp>
      <p:sp>
        <p:nvSpPr>
          <p:cNvPr id="3" name="Content Placeholder 2"/>
          <p:cNvSpPr>
            <a:spLocks noGrp="1"/>
          </p:cNvSpPr>
          <p:nvPr>
            <p:ph idx="1"/>
          </p:nvPr>
        </p:nvSpPr>
        <p:spPr/>
        <p:txBody>
          <a:bodyPr>
            <a:normAutofit/>
          </a:bodyPr>
          <a:lstStyle/>
          <a:p>
            <a:r>
              <a:rPr lang="en-US" dirty="0" smtClean="0"/>
              <a:t>Tasks</a:t>
            </a:r>
          </a:p>
          <a:p>
            <a:r>
              <a:rPr lang="en-US" dirty="0" smtClean="0"/>
              <a:t>Design Evolution</a:t>
            </a:r>
          </a:p>
          <a:p>
            <a:r>
              <a:rPr lang="en-US" dirty="0" smtClean="0"/>
              <a:t>Current Interface</a:t>
            </a:r>
          </a:p>
          <a:p>
            <a:r>
              <a:rPr lang="en-US" dirty="0" smtClean="0"/>
              <a:t>Interactive Prototype</a:t>
            </a:r>
          </a:p>
          <a:p>
            <a:r>
              <a:rPr lang="en-US" dirty="0" smtClean="0"/>
              <a:t>Summary</a:t>
            </a:r>
            <a:endParaRPr lang="en-US" dirty="0"/>
          </a:p>
        </p:txBody>
      </p:sp>
    </p:spTree>
    <p:extLst>
      <p:ext uri="{BB962C8B-B14F-4D97-AF65-F5344CB8AC3E}">
        <p14:creationId xmlns:p14="http://schemas.microsoft.com/office/powerpoint/2010/main" val="85668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3" name="Content Placeholder 2"/>
          <p:cNvSpPr>
            <a:spLocks noGrp="1"/>
          </p:cNvSpPr>
          <p:nvPr>
            <p:ph idx="1"/>
          </p:nvPr>
        </p:nvSpPr>
        <p:spPr/>
        <p:txBody>
          <a:bodyPr/>
          <a:lstStyle/>
          <a:p>
            <a:r>
              <a:rPr lang="en-US" dirty="0" smtClean="0"/>
              <a:t>Easy – Read and Make Quick Reply</a:t>
            </a:r>
          </a:p>
          <a:p>
            <a:r>
              <a:rPr lang="en-US" dirty="0" smtClean="0"/>
              <a:t>Moderate – Navigate Long Email Thread</a:t>
            </a:r>
          </a:p>
          <a:p>
            <a:r>
              <a:rPr lang="en-US" dirty="0" smtClean="0"/>
              <a:t>Difficult – Reply with In-Line Comments</a:t>
            </a:r>
            <a:endParaRPr lang="en-US" dirty="0"/>
          </a:p>
        </p:txBody>
      </p:sp>
    </p:spTree>
    <p:extLst>
      <p:ext uri="{BB962C8B-B14F-4D97-AF65-F5344CB8AC3E}">
        <p14:creationId xmlns:p14="http://schemas.microsoft.com/office/powerpoint/2010/main" val="2903346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 </a:t>
            </a:r>
            <a:r>
              <a:rPr lang="en-US" dirty="0"/>
              <a:t>and Make Quick </a:t>
            </a:r>
            <a:r>
              <a:rPr lang="en-US" dirty="0" smtClean="0"/>
              <a:t>Reply</a:t>
            </a:r>
            <a:endParaRPr lang="en-US" dirty="0"/>
          </a:p>
        </p:txBody>
      </p:sp>
      <p:sp>
        <p:nvSpPr>
          <p:cNvPr id="3" name="Content Placeholder 2"/>
          <p:cNvSpPr>
            <a:spLocks noGrp="1"/>
          </p:cNvSpPr>
          <p:nvPr>
            <p:ph idx="1"/>
          </p:nvPr>
        </p:nvSpPr>
        <p:spPr/>
        <p:txBody>
          <a:bodyPr/>
          <a:lstStyle/>
          <a:p>
            <a:r>
              <a:rPr lang="en-US" dirty="0" smtClean="0"/>
              <a:t>Basic and Simple</a:t>
            </a:r>
          </a:p>
          <a:p>
            <a:r>
              <a:rPr lang="en-US" dirty="0" smtClean="0"/>
              <a:t>Ensures that we are not compromising on the most basic user experiences</a:t>
            </a:r>
          </a:p>
          <a:p>
            <a:r>
              <a:rPr lang="en-US" dirty="0" smtClean="0"/>
              <a:t>Lays down the foundation for more complex, upcoming tasks</a:t>
            </a:r>
          </a:p>
        </p:txBody>
      </p:sp>
    </p:spTree>
    <p:extLst>
      <p:ext uri="{BB962C8B-B14F-4D97-AF65-F5344CB8AC3E}">
        <p14:creationId xmlns:p14="http://schemas.microsoft.com/office/powerpoint/2010/main" val="1008619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Navigate Long Email Thread</a:t>
            </a:r>
          </a:p>
        </p:txBody>
      </p:sp>
      <p:sp>
        <p:nvSpPr>
          <p:cNvPr id="3" name="Content Placeholder 2"/>
          <p:cNvSpPr>
            <a:spLocks noGrp="1"/>
          </p:cNvSpPr>
          <p:nvPr>
            <p:ph idx="1"/>
          </p:nvPr>
        </p:nvSpPr>
        <p:spPr/>
        <p:txBody>
          <a:bodyPr/>
          <a:lstStyle/>
          <a:p>
            <a:r>
              <a:rPr lang="en-US" dirty="0" smtClean="0"/>
              <a:t>Long Emails – One of our major focus area</a:t>
            </a:r>
          </a:p>
          <a:p>
            <a:r>
              <a:rPr lang="en-US" dirty="0" smtClean="0"/>
              <a:t>Makes use of our Filter People feature</a:t>
            </a:r>
          </a:p>
          <a:p>
            <a:r>
              <a:rPr lang="en-US" dirty="0" smtClean="0"/>
              <a:t>Evaluates UI when there is quite a bit of information</a:t>
            </a:r>
          </a:p>
          <a:p>
            <a:r>
              <a:rPr lang="en-US" dirty="0" smtClean="0"/>
              <a:t>Evaluates user interaction more than our first task</a:t>
            </a:r>
          </a:p>
          <a:p>
            <a:endParaRPr lang="en-US" dirty="0" smtClean="0"/>
          </a:p>
        </p:txBody>
      </p:sp>
    </p:spTree>
    <p:extLst>
      <p:ext uri="{BB962C8B-B14F-4D97-AF65-F5344CB8AC3E}">
        <p14:creationId xmlns:p14="http://schemas.microsoft.com/office/powerpoint/2010/main" val="4112880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Reply with In-Line Comments</a:t>
            </a:r>
          </a:p>
        </p:txBody>
      </p:sp>
      <p:sp>
        <p:nvSpPr>
          <p:cNvPr id="3" name="Content Placeholder 2"/>
          <p:cNvSpPr>
            <a:spLocks noGrp="1"/>
          </p:cNvSpPr>
          <p:nvPr>
            <p:ph idx="1"/>
          </p:nvPr>
        </p:nvSpPr>
        <p:spPr/>
        <p:txBody>
          <a:bodyPr>
            <a:normAutofit/>
          </a:bodyPr>
          <a:lstStyle/>
          <a:p>
            <a:r>
              <a:rPr lang="en-US" dirty="0" smtClean="0"/>
              <a:t>In-Line Comment – One of our major focus area</a:t>
            </a:r>
          </a:p>
          <a:p>
            <a:r>
              <a:rPr lang="en-US" dirty="0" smtClean="0"/>
              <a:t>Evaluates the reading experience for In-Line comments</a:t>
            </a:r>
          </a:p>
          <a:p>
            <a:r>
              <a:rPr lang="en-US" dirty="0" smtClean="0"/>
              <a:t>Evaluates the writing experience for In-line comments</a:t>
            </a:r>
          </a:p>
          <a:p>
            <a:endParaRPr lang="en-US" dirty="0" smtClean="0"/>
          </a:p>
        </p:txBody>
      </p:sp>
    </p:spTree>
    <p:extLst>
      <p:ext uri="{BB962C8B-B14F-4D97-AF65-F5344CB8AC3E}">
        <p14:creationId xmlns:p14="http://schemas.microsoft.com/office/powerpoint/2010/main" val="2871573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 Evolution</a:t>
            </a:r>
            <a:endParaRPr lang="en-US" dirty="0"/>
          </a:p>
        </p:txBody>
      </p:sp>
      <p:sp>
        <p:nvSpPr>
          <p:cNvPr id="3" name="Content Placeholder 2"/>
          <p:cNvSpPr>
            <a:spLocks noGrp="1"/>
          </p:cNvSpPr>
          <p:nvPr>
            <p:ph idx="1"/>
          </p:nvPr>
        </p:nvSpPr>
        <p:spPr/>
        <p:txBody>
          <a:bodyPr/>
          <a:lstStyle/>
          <a:p>
            <a:r>
              <a:rPr lang="en-US" dirty="0" smtClean="0"/>
              <a:t>Reply </a:t>
            </a:r>
            <a:r>
              <a:rPr lang="en-US" dirty="0" err="1" smtClean="0"/>
              <a:t>TextBox</a:t>
            </a:r>
            <a:r>
              <a:rPr lang="en-US" dirty="0" smtClean="0"/>
              <a:t> &amp; Buttons</a:t>
            </a:r>
          </a:p>
          <a:p>
            <a:r>
              <a:rPr lang="en-US" dirty="0" smtClean="0"/>
              <a:t>Scrolling Bar Navigation</a:t>
            </a:r>
          </a:p>
          <a:p>
            <a:r>
              <a:rPr lang="en-US" dirty="0" smtClean="0"/>
              <a:t>People Filter</a:t>
            </a:r>
          </a:p>
          <a:p>
            <a:r>
              <a:rPr lang="en-US" dirty="0" smtClean="0"/>
              <a:t>Inline Comments</a:t>
            </a:r>
          </a:p>
          <a:p>
            <a:pPr marL="68580" indent="0">
              <a:buNone/>
            </a:pPr>
            <a:endParaRPr lang="en-US" dirty="0"/>
          </a:p>
        </p:txBody>
      </p:sp>
    </p:spTree>
    <p:extLst>
      <p:ext uri="{BB962C8B-B14F-4D97-AF65-F5344CB8AC3E}">
        <p14:creationId xmlns:p14="http://schemas.microsoft.com/office/powerpoint/2010/main" val="613622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Reply </a:t>
            </a:r>
            <a:r>
              <a:rPr lang="en-US" dirty="0" err="1" smtClean="0"/>
              <a:t>TextBox</a:t>
            </a:r>
            <a:endParaRPr lang="en-US" dirty="0"/>
          </a:p>
        </p:txBody>
      </p:sp>
      <p:sp>
        <p:nvSpPr>
          <p:cNvPr id="3" name="Content Placeholder 2"/>
          <p:cNvSpPr>
            <a:spLocks noGrp="1"/>
          </p:cNvSpPr>
          <p:nvPr>
            <p:ph idx="1"/>
          </p:nvPr>
        </p:nvSpPr>
        <p:spPr/>
        <p:txBody>
          <a:bodyPr/>
          <a:lstStyle/>
          <a:p>
            <a:r>
              <a:rPr lang="en-US" dirty="0" smtClean="0"/>
              <a:t>Experimented different locations of reply text box: top, bottom, right, inline.</a:t>
            </a:r>
          </a:p>
          <a:p>
            <a:r>
              <a:rPr lang="en-US" dirty="0" smtClean="0"/>
              <a:t>Final choice: below the message</a:t>
            </a:r>
          </a:p>
          <a:p>
            <a:endParaRPr lang="en-US" dirty="0"/>
          </a:p>
        </p:txBody>
      </p:sp>
      <p:pic>
        <p:nvPicPr>
          <p:cNvPr id="5" name="Picture 4" descr="C:\personal\Masters\HCI\Final\Paper Prototype\Xiang03 - Copy.png"/>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657600"/>
            <a:ext cx="5410200" cy="2733675"/>
          </a:xfrm>
          <a:prstGeom prst="rect">
            <a:avLst/>
          </a:prstGeom>
          <a:noFill/>
          <a:ln>
            <a:noFill/>
          </a:ln>
        </p:spPr>
      </p:pic>
    </p:spTree>
    <p:extLst>
      <p:ext uri="{BB962C8B-B14F-4D97-AF65-F5344CB8AC3E}">
        <p14:creationId xmlns:p14="http://schemas.microsoft.com/office/powerpoint/2010/main" val="3016595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559</TotalTime>
  <Words>548</Words>
  <Application>Microsoft Office PowerPoint</Application>
  <PresentationFormat>On-screen Show (4:3)</PresentationFormat>
  <Paragraphs>86</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Austin</vt:lpstr>
      <vt:lpstr>Nexmail</vt:lpstr>
      <vt:lpstr>Problem and Solution</vt:lpstr>
      <vt:lpstr>Overview of the Talk</vt:lpstr>
      <vt:lpstr>Tasks</vt:lpstr>
      <vt:lpstr>Read and Make Quick Reply</vt:lpstr>
      <vt:lpstr>Navigate Long Email Thread</vt:lpstr>
      <vt:lpstr>Reply with In-Line Comments</vt:lpstr>
      <vt:lpstr>Design Evolution</vt:lpstr>
      <vt:lpstr>Reply TextBox</vt:lpstr>
      <vt:lpstr>Reply Button</vt:lpstr>
      <vt:lpstr>Scroll Bar Navigation</vt:lpstr>
      <vt:lpstr>People Filter</vt:lpstr>
      <vt:lpstr>People Filter</vt:lpstr>
      <vt:lpstr>Inline Comments</vt:lpstr>
      <vt:lpstr>Inline Comments</vt:lpstr>
      <vt:lpstr>Inline Comments</vt:lpstr>
      <vt:lpstr>Current Interface</vt:lpstr>
      <vt:lpstr>Interactive Prototype</vt:lpstr>
      <vt:lpstr>Summary</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Nexmail</dc:title>
  <dc:creator>Lei Guang</dc:creator>
  <cp:lastModifiedBy>haroon barri</cp:lastModifiedBy>
  <cp:revision>37</cp:revision>
  <dcterms:created xsi:type="dcterms:W3CDTF">2012-04-30T19:46:41Z</dcterms:created>
  <dcterms:modified xsi:type="dcterms:W3CDTF">2012-06-05T01:03:51Z</dcterms:modified>
</cp:coreProperties>
</file>