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64"/>
  </p:notesMasterIdLst>
  <p:handoutMasterIdLst>
    <p:handoutMasterId r:id="rId65"/>
  </p:handoutMasterIdLst>
  <p:sldIdLst>
    <p:sldId id="256" r:id="rId2"/>
    <p:sldId id="292" r:id="rId3"/>
    <p:sldId id="293" r:id="rId4"/>
    <p:sldId id="294" r:id="rId5"/>
    <p:sldId id="295" r:id="rId6"/>
    <p:sldId id="296" r:id="rId7"/>
    <p:sldId id="297" r:id="rId8"/>
    <p:sldId id="299" r:id="rId9"/>
    <p:sldId id="300" r:id="rId10"/>
    <p:sldId id="301" r:id="rId11"/>
    <p:sldId id="302" r:id="rId12"/>
    <p:sldId id="298" r:id="rId13"/>
    <p:sldId id="303" r:id="rId14"/>
    <p:sldId id="304" r:id="rId15"/>
    <p:sldId id="305" r:id="rId16"/>
    <p:sldId id="306" r:id="rId17"/>
    <p:sldId id="307" r:id="rId18"/>
    <p:sldId id="308" r:id="rId19"/>
    <p:sldId id="317" r:id="rId20"/>
    <p:sldId id="318" r:id="rId21"/>
    <p:sldId id="321" r:id="rId22"/>
    <p:sldId id="322" r:id="rId23"/>
    <p:sldId id="323" r:id="rId24"/>
    <p:sldId id="324" r:id="rId25"/>
    <p:sldId id="319" r:id="rId26"/>
    <p:sldId id="320" r:id="rId27"/>
    <p:sldId id="325" r:id="rId28"/>
    <p:sldId id="326" r:id="rId29"/>
    <p:sldId id="327" r:id="rId30"/>
    <p:sldId id="309" r:id="rId31"/>
    <p:sldId id="310" r:id="rId32"/>
    <p:sldId id="311" r:id="rId33"/>
    <p:sldId id="312" r:id="rId34"/>
    <p:sldId id="313" r:id="rId35"/>
    <p:sldId id="314" r:id="rId36"/>
    <p:sldId id="315" r:id="rId37"/>
    <p:sldId id="316" r:id="rId38"/>
    <p:sldId id="328" r:id="rId39"/>
    <p:sldId id="329" r:id="rId40"/>
    <p:sldId id="331" r:id="rId41"/>
    <p:sldId id="332" r:id="rId42"/>
    <p:sldId id="333" r:id="rId43"/>
    <p:sldId id="334" r:id="rId44"/>
    <p:sldId id="330" r:id="rId45"/>
    <p:sldId id="336" r:id="rId46"/>
    <p:sldId id="337" r:id="rId47"/>
    <p:sldId id="338" r:id="rId48"/>
    <p:sldId id="339" r:id="rId49"/>
    <p:sldId id="340" r:id="rId50"/>
    <p:sldId id="335" r:id="rId51"/>
    <p:sldId id="341" r:id="rId52"/>
    <p:sldId id="343" r:id="rId53"/>
    <p:sldId id="342" r:id="rId54"/>
    <p:sldId id="344" r:id="rId55"/>
    <p:sldId id="345" r:id="rId56"/>
    <p:sldId id="346" r:id="rId57"/>
    <p:sldId id="347" r:id="rId58"/>
    <p:sldId id="348" r:id="rId59"/>
    <p:sldId id="349" r:id="rId60"/>
    <p:sldId id="350" r:id="rId61"/>
    <p:sldId id="291" r:id="rId62"/>
    <p:sldId id="351" r:id="rId63"/>
  </p:sldIdLst>
  <p:sldSz cx="9144000" cy="6858000" type="screen4x3"/>
  <p:notesSz cx="6997700" cy="9283700"/>
  <p:custDataLst>
    <p:tags r:id="rId66"/>
  </p:custDataLst>
  <p:defaultTextStyle>
    <a:defPPr>
      <a:defRPr lang="en-US"/>
    </a:defPPr>
    <a:lvl1pPr algn="ctr" rtl="0" fontAlgn="base">
      <a:spcBef>
        <a:spcPct val="20000"/>
      </a:spcBef>
      <a:spcAft>
        <a:spcPct val="0"/>
      </a:spcAft>
      <a:defRPr sz="2400" kern="1200">
        <a:solidFill>
          <a:schemeClr val="tx1"/>
        </a:solidFill>
        <a:latin typeface="Arial" charset="0"/>
        <a:ea typeface="+mn-ea"/>
        <a:cs typeface="+mn-cs"/>
      </a:defRPr>
    </a:lvl1pPr>
    <a:lvl2pPr marL="457200" algn="ctr" rtl="0" fontAlgn="base">
      <a:spcBef>
        <a:spcPct val="20000"/>
      </a:spcBef>
      <a:spcAft>
        <a:spcPct val="0"/>
      </a:spcAft>
      <a:defRPr sz="2400" kern="1200">
        <a:solidFill>
          <a:schemeClr val="tx1"/>
        </a:solidFill>
        <a:latin typeface="Arial" charset="0"/>
        <a:ea typeface="+mn-ea"/>
        <a:cs typeface="+mn-cs"/>
      </a:defRPr>
    </a:lvl2pPr>
    <a:lvl3pPr marL="914400" algn="ctr" rtl="0" fontAlgn="base">
      <a:spcBef>
        <a:spcPct val="20000"/>
      </a:spcBef>
      <a:spcAft>
        <a:spcPct val="0"/>
      </a:spcAft>
      <a:defRPr sz="2400" kern="1200">
        <a:solidFill>
          <a:schemeClr val="tx1"/>
        </a:solidFill>
        <a:latin typeface="Arial" charset="0"/>
        <a:ea typeface="+mn-ea"/>
        <a:cs typeface="+mn-cs"/>
      </a:defRPr>
    </a:lvl3pPr>
    <a:lvl4pPr marL="1371600" algn="ctr" rtl="0" fontAlgn="base">
      <a:spcBef>
        <a:spcPct val="20000"/>
      </a:spcBef>
      <a:spcAft>
        <a:spcPct val="0"/>
      </a:spcAft>
      <a:defRPr sz="2400" kern="1200">
        <a:solidFill>
          <a:schemeClr val="tx1"/>
        </a:solidFill>
        <a:latin typeface="Arial" charset="0"/>
        <a:ea typeface="+mn-ea"/>
        <a:cs typeface="+mn-cs"/>
      </a:defRPr>
    </a:lvl4pPr>
    <a:lvl5pPr marL="1828800" algn="ctr" rtl="0" fontAlgn="base">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7" autoAdjust="0"/>
    <p:restoredTop sz="80980" autoAdjust="0"/>
  </p:normalViewPr>
  <p:slideViewPr>
    <p:cSldViewPr snapToGrid="0" snapToObjects="1">
      <p:cViewPr>
        <p:scale>
          <a:sx n="70" d="100"/>
          <a:sy n="70" d="100"/>
        </p:scale>
        <p:origin x="-1092" y="-408"/>
      </p:cViewPr>
      <p:guideLst>
        <p:guide orient="horz" pos="720"/>
        <p:guide pos="28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5366"/>
    </p:cViewPr>
  </p:sorterViewPr>
  <p:notesViewPr>
    <p:cSldViewPr snapToGrid="0" snapToObjects="1" showGuides="1">
      <p:cViewPr>
        <p:scale>
          <a:sx n="90" d="100"/>
          <a:sy n="90" d="100"/>
        </p:scale>
        <p:origin x="-1134" y="-7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F2D688DA-F7D1-4AD9-B35A-0A2CD29BEF51}" type="datetimeFigureOut">
              <a:rPr lang="en-US" smtClean="0"/>
              <a:pPr/>
              <a:t>3/8/2010</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BCAC0E30-FE5D-4E44-BCC0-8F57B2E759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27"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0" hangingPunct="0">
              <a:spcBef>
                <a:spcPct val="0"/>
              </a:spcBef>
              <a:defRPr sz="1200">
                <a:latin typeface="Times" pitchFamily="1"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31"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0" hangingPunct="0">
              <a:spcBef>
                <a:spcPct val="0"/>
              </a:spcBef>
              <a:defRPr sz="1200">
                <a:latin typeface="Times" pitchFamily="1" charset="0"/>
              </a:defRPr>
            </a:lvl1pPr>
          </a:lstStyle>
          <a:p>
            <a:pPr>
              <a:defRPr/>
            </a:pPr>
            <a:fld id="{39875255-8E73-4D19-AD83-DC4E54DE3B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C98CECE-D45A-494F-A7F9-32DD22E1A8EE}" type="slidenum">
              <a:rPr lang="en-US" smtClean="0"/>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Lecture 1: Tools &amp; Environments (roles and historical perspectives)</a:t>
            </a:r>
            <a:br>
              <a:rPr lang="en-US" dirty="0" smtClean="0"/>
            </a:br>
            <a:r>
              <a:rPr lang="en-US" dirty="0" smtClean="0"/>
              <a:t>- What are the main roles of tools in our development process?</a:t>
            </a:r>
            <a:br>
              <a:rPr lang="en-US" dirty="0" smtClean="0"/>
            </a:br>
            <a:r>
              <a:rPr lang="en-US" dirty="0" smtClean="0"/>
              <a:t>       - Understanding</a:t>
            </a:r>
            <a:br>
              <a:rPr lang="en-US" dirty="0" smtClean="0"/>
            </a:br>
            <a:r>
              <a:rPr lang="en-US" dirty="0" smtClean="0"/>
              <a:t>       - Building</a:t>
            </a:r>
            <a:br>
              <a:rPr lang="en-US" dirty="0" smtClean="0"/>
            </a:br>
            <a:r>
              <a:rPr lang="en-US" dirty="0" smtClean="0"/>
              <a:t>       - Modifying</a:t>
            </a:r>
            <a:br>
              <a:rPr lang="en-US" dirty="0" smtClean="0"/>
            </a:br>
            <a:r>
              <a:rPr lang="en-US" dirty="0" smtClean="0"/>
              <a:t>       - Debugging</a:t>
            </a:r>
            <a:br>
              <a:rPr lang="en-US" dirty="0" smtClean="0"/>
            </a:br>
            <a:r>
              <a:rPr lang="en-US" dirty="0" smtClean="0"/>
              <a:t>       - Testing</a:t>
            </a:r>
            <a:br>
              <a:rPr lang="en-US" dirty="0" smtClean="0"/>
            </a:br>
            <a:r>
              <a:rPr lang="en-US" dirty="0" smtClean="0"/>
              <a:t>- Historical overview of how we got to here:</a:t>
            </a:r>
            <a:br>
              <a:rPr lang="en-US" dirty="0" smtClean="0"/>
            </a:br>
            <a:r>
              <a:rPr lang="en-US" dirty="0" smtClean="0"/>
              <a:t>       - (Wouldn't bother with pre-basic editors)</a:t>
            </a:r>
            <a:br>
              <a:rPr lang="en-US" dirty="0" smtClean="0"/>
            </a:br>
            <a:r>
              <a:rPr lang="en-US" dirty="0" smtClean="0"/>
              <a:t>       - text editors galore</a:t>
            </a:r>
            <a:br>
              <a:rPr lang="en-US" dirty="0" smtClean="0"/>
            </a:br>
            <a:r>
              <a:rPr lang="en-US" dirty="0" smtClean="0"/>
              <a:t>       - </a:t>
            </a:r>
            <a:r>
              <a:rPr lang="en-US" dirty="0" err="1" smtClean="0"/>
              <a:t>emacs</a:t>
            </a:r>
            <a:r>
              <a:rPr lang="en-US" dirty="0" smtClean="0"/>
              <a:t> &amp; other syntax-aware editors</a:t>
            </a:r>
            <a:br>
              <a:rPr lang="en-US" dirty="0" smtClean="0"/>
            </a:br>
            <a:r>
              <a:rPr lang="en-US" dirty="0" smtClean="0"/>
              <a:t>       - semantically-aware editors (e.g. </a:t>
            </a:r>
            <a:r>
              <a:rPr lang="en-US" dirty="0" err="1" smtClean="0"/>
              <a:t>pascal</a:t>
            </a:r>
            <a:r>
              <a:rPr lang="en-US" dirty="0" smtClean="0"/>
              <a:t>)</a:t>
            </a:r>
            <a:br>
              <a:rPr lang="en-US" dirty="0" smtClean="0"/>
            </a:br>
            <a:r>
              <a:rPr lang="en-US" dirty="0" smtClean="0"/>
              <a:t>       - </a:t>
            </a:r>
            <a:r>
              <a:rPr lang="en-US" dirty="0" err="1" smtClean="0"/>
              <a:t>smalltalk</a:t>
            </a:r>
            <a:r>
              <a:rPr lang="en-US" dirty="0" smtClean="0"/>
              <a:t/>
            </a:r>
            <a:br>
              <a:rPr lang="en-US" dirty="0" smtClean="0"/>
            </a:br>
            <a:r>
              <a:rPr lang="en-US" dirty="0" smtClean="0"/>
              <a:t>       - modern environments (visual studio, eclipse, etc)</a:t>
            </a:r>
            <a:br>
              <a:rPr lang="en-US" dirty="0" smtClean="0"/>
            </a:br>
            <a:r>
              <a:rPr lang="en-US" dirty="0" smtClean="0"/>
              <a:t>- What new development approaches will _require_ specific tools?</a:t>
            </a:r>
            <a:br>
              <a:rPr lang="en-US" dirty="0" smtClean="0"/>
            </a:br>
            <a:r>
              <a:rPr lang="en-US" dirty="0" smtClean="0"/>
              <a:t>       - </a:t>
            </a:r>
            <a:r>
              <a:rPr lang="en-US" dirty="0" err="1" smtClean="0"/>
              <a:t>Modelling</a:t>
            </a:r>
            <a:r>
              <a:rPr lang="en-US" dirty="0" smtClean="0"/>
              <a:t/>
            </a:r>
            <a:br>
              <a:rPr lang="en-US" dirty="0" smtClean="0"/>
            </a:br>
            <a:r>
              <a:rPr lang="en-US" dirty="0" smtClean="0"/>
              <a:t>       - SMT stuff from 590N seminar (</a:t>
            </a:r>
            <a:r>
              <a:rPr lang="en-US" dirty="0" err="1" smtClean="0"/>
              <a:t>incl</a:t>
            </a:r>
            <a:r>
              <a:rPr lang="en-US" dirty="0" smtClean="0"/>
              <a:t> verifying protocols)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3CC9105E-30A7-40AF-9327-9CF9B1A746E5}"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
        <p:nvSpPr>
          <p:cNvPr id="5" name="Line 8"/>
          <p:cNvSpPr>
            <a:spLocks noChangeShapeType="1"/>
          </p:cNvSpPr>
          <p:nvPr/>
        </p:nvSpPr>
        <p:spPr bwMode="auto">
          <a:xfrm>
            <a:off x="762000" y="5791200"/>
            <a:ext cx="7543800" cy="0"/>
          </a:xfrm>
          <a:prstGeom prst="line">
            <a:avLst/>
          </a:prstGeom>
          <a:noFill/>
          <a:ln w="38100">
            <a:solidFill>
              <a:srgbClr val="800080"/>
            </a:solidFill>
            <a:round/>
            <a:headEnd/>
            <a:tailEnd/>
          </a:ln>
          <a:effectLst/>
        </p:spPr>
        <p:txBody>
          <a:bodyPr/>
          <a:lstStyle/>
          <a:p>
            <a:pPr>
              <a:defRPr/>
            </a:pPr>
            <a:endParaRPr lang="en-US"/>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0080"/>
                </a:solidFill>
              </a:defRPr>
            </a:lvl1pPr>
          </a:lstStyle>
          <a:p>
            <a:r>
              <a:rPr lang="en-US"/>
              <a:t>Click to edit Master subtitle style</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defRPr/>
            </a:pPr>
            <a:r>
              <a:rPr lang="en-US" smtClean="0"/>
              <a:t>UW CSE P504</a:t>
            </a:r>
            <a:endParaRPr lang="en-US"/>
          </a:p>
        </p:txBody>
      </p:sp>
      <p:sp>
        <p:nvSpPr>
          <p:cNvPr id="11" name="Slide Number Placeholder 10"/>
          <p:cNvSpPr>
            <a:spLocks noGrp="1"/>
          </p:cNvSpPr>
          <p:nvPr>
            <p:ph type="sldNum" sz="quarter" idx="11"/>
          </p:nvPr>
        </p:nvSpPr>
        <p:spPr/>
        <p:txBody>
          <a:bodyPr/>
          <a:lstStyle/>
          <a:p>
            <a:pPr>
              <a:defRPr/>
            </a:pPr>
            <a:fld id="{27A9A2CF-3181-487B-9AD4-744EA61661BF}" type="slidenum">
              <a:rPr lang="en-US" smtClean="0"/>
              <a:pPr>
                <a:defRPr/>
              </a:pPr>
              <a:t>‹#›</a:t>
            </a:fld>
            <a:endParaRPr lang="en-US" dirty="0"/>
          </a:p>
        </p:txBody>
      </p:sp>
      <p:sp>
        <p:nvSpPr>
          <p:cNvPr id="12" name="Footer Placeholder 11"/>
          <p:cNvSpPr>
            <a:spLocks noGrp="1"/>
          </p:cNvSpPr>
          <p:nvPr>
            <p:ph type="ftr" sz="quarter" idx="12"/>
          </p:nvPr>
        </p:nvSpPr>
        <p:spPr/>
        <p:txBody>
          <a:bodyPr/>
          <a:lstStyle/>
          <a:p>
            <a:pPr>
              <a:defRPr/>
            </a:pPr>
            <a:r>
              <a:rPr lang="en-US" smtClean="0"/>
              <a:t>David Notkin ● Winter 2010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55DCD-DD53-4D27-9759-E8ED78E7B0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DFF4E-8388-456E-B82C-8E57F90A02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1FA2C-3B3E-4FA6-BAFA-85683040B9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687209-3C7B-48C7-A0A0-09EFA8C63A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93D72-9E2E-4A7D-BE67-19327E6AD9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614727-0A28-4CC5-9A36-E56E237283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7A4F5D-B194-4D02-97B9-FEAAE1970A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1A1E8F-9E64-4F57-9C28-9B348329C9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56C8F-A7E5-44F2-AD5A-C53FC41064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B87CC-CFCD-4586-8CBB-65EEB10385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800080"/>
                </a:solidFill>
                <a:latin typeface="Times New Roman" pitchFamily="18" charset="0"/>
              </a:defRPr>
            </a:lvl1pPr>
          </a:lstStyle>
          <a:p>
            <a:pPr>
              <a:defRPr/>
            </a:pPr>
            <a:r>
              <a:rPr lang="en-US" smtClean="0"/>
              <a:t>UW CSE P504</a:t>
            </a:r>
            <a:endParaRPr lang="en-US"/>
          </a:p>
        </p:txBody>
      </p:sp>
      <p:sp>
        <p:nvSpPr>
          <p:cNvPr id="69637"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800080"/>
                </a:solidFill>
                <a:latin typeface="Times New Roman" pitchFamily="18" charset="0"/>
              </a:defRPr>
            </a:lvl1pPr>
          </a:lstStyle>
          <a:p>
            <a:pPr>
              <a:defRPr/>
            </a:pPr>
            <a:r>
              <a:rPr lang="en-US" smtClean="0"/>
              <a:t>David Notkin ● Winter 2010</a:t>
            </a:r>
            <a:endParaRPr lang="en-US" dirty="0"/>
          </a:p>
        </p:txBody>
      </p:sp>
      <p:sp>
        <p:nvSpPr>
          <p:cNvPr id="69638"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800080"/>
                </a:solidFill>
                <a:latin typeface="Times New Roman" pitchFamily="18" charset="0"/>
              </a:defRPr>
            </a:lvl1pPr>
          </a:lstStyle>
          <a:p>
            <a:pPr>
              <a:defRPr/>
            </a:pPr>
            <a:fld id="{27A9A2CF-3181-487B-9AD4-744EA61661BF}" type="slidenum">
              <a:rPr lang="en-US"/>
              <a:pPr>
                <a:defRPr/>
              </a:pPr>
              <a:t>‹#›</a:t>
            </a:fld>
            <a:endParaRPr lang="en-US" dirty="0"/>
          </a:p>
        </p:txBody>
      </p:sp>
      <p:sp>
        <p:nvSpPr>
          <p:cNvPr id="69639"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rtl="0" eaLnBrk="0" fontAlgn="base" hangingPunct="0">
        <a:spcBef>
          <a:spcPct val="0"/>
        </a:spcBef>
        <a:spcAft>
          <a:spcPct val="0"/>
        </a:spcAft>
        <a:defRPr sz="3600">
          <a:solidFill>
            <a:srgbClr val="800080"/>
          </a:solidFill>
          <a:latin typeface="+mj-lt"/>
          <a:ea typeface="+mj-ea"/>
          <a:cs typeface="+mj-cs"/>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fontAlgn="base">
        <a:spcBef>
          <a:spcPct val="0"/>
        </a:spcBef>
        <a:spcAft>
          <a:spcPct val="0"/>
        </a:spcAft>
        <a:defRPr sz="3600">
          <a:solidFill>
            <a:srgbClr val="800080"/>
          </a:solidFill>
          <a:latin typeface="Arial" charset="0"/>
        </a:defRPr>
      </a:lvl6pPr>
      <a:lvl7pPr marL="914400" algn="l" rtl="0" fontAlgn="base">
        <a:spcBef>
          <a:spcPct val="0"/>
        </a:spcBef>
        <a:spcAft>
          <a:spcPct val="0"/>
        </a:spcAft>
        <a:defRPr sz="3600">
          <a:solidFill>
            <a:srgbClr val="800080"/>
          </a:solidFill>
          <a:latin typeface="Arial" charset="0"/>
        </a:defRPr>
      </a:lvl7pPr>
      <a:lvl8pPr marL="1371600" algn="l" rtl="0" fontAlgn="base">
        <a:spcBef>
          <a:spcPct val="0"/>
        </a:spcBef>
        <a:spcAft>
          <a:spcPct val="0"/>
        </a:spcAft>
        <a:defRPr sz="3600">
          <a:solidFill>
            <a:srgbClr val="800080"/>
          </a:solidFill>
          <a:latin typeface="Arial" charset="0"/>
        </a:defRPr>
      </a:lvl8pPr>
      <a:lvl9pPr marL="1828800" algn="l" rtl="0" fontAlgn="base">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CSEP504:</a:t>
            </a:r>
            <a:br>
              <a:rPr lang="en-US" dirty="0" smtClean="0"/>
            </a:br>
            <a:r>
              <a:rPr lang="en-US" dirty="0" smtClean="0"/>
              <a:t>Advanced topics in software systems</a:t>
            </a:r>
            <a:endParaRPr lang="en-US" dirty="0"/>
          </a:p>
        </p:txBody>
      </p:sp>
      <p:sp>
        <p:nvSpPr>
          <p:cNvPr id="3075" name="Rectangle 3"/>
          <p:cNvSpPr>
            <a:spLocks noGrp="1" noChangeArrowheads="1"/>
          </p:cNvSpPr>
          <p:nvPr>
            <p:ph idx="1"/>
          </p:nvPr>
        </p:nvSpPr>
        <p:spPr/>
        <p:txBody>
          <a:bodyPr/>
          <a:lstStyle/>
          <a:p>
            <a:r>
              <a:rPr lang="en-US" dirty="0" smtClean="0"/>
              <a:t>Tonight</a:t>
            </a:r>
          </a:p>
          <a:p>
            <a:pPr lvl="1"/>
            <a:r>
              <a:rPr lang="en-US" dirty="0" smtClean="0"/>
              <a:t>India trip report</a:t>
            </a:r>
          </a:p>
          <a:p>
            <a:pPr lvl="1"/>
            <a:r>
              <a:rPr lang="en-US" dirty="0" smtClean="0"/>
              <a:t>Apologies and status</a:t>
            </a:r>
          </a:p>
          <a:p>
            <a:pPr lvl="1"/>
            <a:r>
              <a:rPr lang="en-US" dirty="0" smtClean="0"/>
              <a:t>Evaluation approaches for software engineering research</a:t>
            </a:r>
          </a:p>
          <a:p>
            <a:pPr lvl="1"/>
            <a:r>
              <a:rPr lang="en-US" dirty="0" smtClean="0"/>
              <a:t>Software engineering economics</a:t>
            </a:r>
            <a:br>
              <a:rPr lang="en-US" dirty="0" smtClean="0"/>
            </a:br>
            <a:r>
              <a:rPr lang="en-US" dirty="0" smtClean="0"/>
              <a:t/>
            </a:r>
            <a:br>
              <a:rPr lang="en-US" dirty="0" smtClean="0"/>
            </a:br>
            <a:r>
              <a:rPr lang="en-US" dirty="0" smtClean="0"/>
              <a:t/>
            </a:r>
            <a:br>
              <a:rPr lang="en-US" dirty="0" smtClean="0"/>
            </a:br>
            <a:endParaRPr lang="en-US" dirty="0" smtClean="0"/>
          </a:p>
          <a:p>
            <a:pPr lvl="1">
              <a:buNone/>
            </a:pPr>
            <a:r>
              <a:rPr lang="en-US" dirty="0" smtClean="0">
                <a:solidFill>
                  <a:srgbClr val="FF0000"/>
                </a:solidFill>
              </a:rPr>
              <a:t>David Notkin </a:t>
            </a:r>
            <a:r>
              <a:rPr lang="en-US" sz="1800" dirty="0" smtClean="0">
                <a:solidFill>
                  <a:srgbClr val="FF0000"/>
                </a:solidFill>
                <a:sym typeface="Wingdings"/>
              </a:rPr>
              <a:t></a:t>
            </a:r>
            <a:r>
              <a:rPr lang="en-US" dirty="0" smtClean="0">
                <a:solidFill>
                  <a:srgbClr val="FF0000"/>
                </a:solidFill>
                <a:sym typeface="Wingdings"/>
              </a:rPr>
              <a:t> </a:t>
            </a:r>
            <a:r>
              <a:rPr lang="en-US" dirty="0" smtClean="0">
                <a:solidFill>
                  <a:srgbClr val="FF0000"/>
                </a:solidFill>
              </a:rPr>
              <a:t>Winter 2010</a:t>
            </a:r>
            <a:r>
              <a:rPr lang="en-US" dirty="0" smtClean="0">
                <a:solidFill>
                  <a:srgbClr val="FF0000"/>
                </a:solidFill>
                <a:sym typeface="Wingdings"/>
              </a:rPr>
              <a:t>  CSEP504 Lecture 7</a:t>
            </a:r>
            <a:endParaRPr lang="en-US" dirty="0" smtClean="0">
              <a:solidFill>
                <a:srgbClr val="FF0000"/>
              </a:solidFill>
            </a:endParaRP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Infosys Mysore campus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10</a:t>
            </a:fld>
            <a:endParaRPr lang="en-US"/>
          </a:p>
        </p:txBody>
      </p:sp>
      <p:pic>
        <p:nvPicPr>
          <p:cNvPr id="3074" name="Picture 2" descr="Multiplex theatre Infosys Mysore Campus by Raaj - Abhishek Chatterjee."/>
          <p:cNvPicPr>
            <a:picLocks noChangeAspect="1" noChangeArrowheads="1"/>
          </p:cNvPicPr>
          <p:nvPr/>
        </p:nvPicPr>
        <p:blipFill>
          <a:blip r:embed="rId3" cstate="print"/>
          <a:srcRect/>
          <a:stretch>
            <a:fillRect/>
          </a:stretch>
        </p:blipFill>
        <p:spPr bwMode="auto">
          <a:xfrm>
            <a:off x="5710214" y="1600199"/>
            <a:ext cx="3141260" cy="2355945"/>
          </a:xfrm>
          <a:prstGeom prst="rect">
            <a:avLst/>
          </a:prstGeom>
          <a:noFill/>
          <a:ln>
            <a:solidFill>
              <a:schemeClr val="tx2"/>
            </a:solidFill>
          </a:ln>
        </p:spPr>
      </p:pic>
      <p:pic>
        <p:nvPicPr>
          <p:cNvPr id="3076" name="Picture 4" descr="India - Mysore - Infosys Campus by N.ico."/>
          <p:cNvPicPr>
            <a:picLocks noChangeAspect="1" noChangeArrowheads="1"/>
          </p:cNvPicPr>
          <p:nvPr/>
        </p:nvPicPr>
        <p:blipFill>
          <a:blip r:embed="rId4" cstate="print"/>
          <a:srcRect/>
          <a:stretch>
            <a:fillRect/>
          </a:stretch>
        </p:blipFill>
        <p:spPr bwMode="auto">
          <a:xfrm>
            <a:off x="4495800" y="4408227"/>
            <a:ext cx="3364268" cy="2247331"/>
          </a:xfrm>
          <a:prstGeom prst="rect">
            <a:avLst/>
          </a:prstGeom>
          <a:noFill/>
          <a:ln>
            <a:solidFill>
              <a:schemeClr val="tx2"/>
            </a:solidFill>
          </a:ln>
        </p:spPr>
      </p:pic>
      <p:pic>
        <p:nvPicPr>
          <p:cNvPr id="3078" name="Picture 6" descr="Infosys RD Building 08"/>
          <p:cNvPicPr>
            <a:picLocks noChangeAspect="1" noChangeArrowheads="1"/>
          </p:cNvPicPr>
          <p:nvPr/>
        </p:nvPicPr>
        <p:blipFill>
          <a:blip r:embed="rId5" cstate="print"/>
          <a:srcRect/>
          <a:stretch>
            <a:fillRect/>
          </a:stretch>
        </p:blipFill>
        <p:spPr bwMode="auto">
          <a:xfrm>
            <a:off x="1730375" y="1447800"/>
            <a:ext cx="3149600" cy="2362200"/>
          </a:xfrm>
          <a:prstGeom prst="rect">
            <a:avLst/>
          </a:prstGeom>
          <a:noFill/>
          <a:ln>
            <a:solidFill>
              <a:schemeClr val="tx2"/>
            </a:solidFill>
          </a:ln>
        </p:spPr>
      </p:pic>
      <p:pic>
        <p:nvPicPr>
          <p:cNvPr id="3080" name="Picture 8" descr="The image “http://upload.wikimedia.org/wikipedia/en/thumb/0/0c/Infosys.Electronic.City.Lunch.Time.JPG/800px-Infosys.Electronic.City.Lunch.Time.JPG” cannot be displayed, because it contains errors."/>
          <p:cNvPicPr>
            <a:picLocks noChangeAspect="1" noChangeArrowheads="1"/>
          </p:cNvPicPr>
          <p:nvPr/>
        </p:nvPicPr>
        <p:blipFill>
          <a:blip r:embed="rId6" cstate="print"/>
          <a:srcRect/>
          <a:stretch>
            <a:fillRect/>
          </a:stretch>
        </p:blipFill>
        <p:spPr bwMode="auto">
          <a:xfrm>
            <a:off x="685800" y="4062768"/>
            <a:ext cx="3117376" cy="2338032"/>
          </a:xfrm>
          <a:prstGeom prst="rect">
            <a:avLst/>
          </a:prstGeom>
          <a:noFill/>
          <a:ln>
            <a:solidFill>
              <a:schemeClr val="tx2"/>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Content Placeholder 2"/>
          <p:cNvSpPr>
            <a:spLocks noGrp="1"/>
          </p:cNvSpPr>
          <p:nvPr>
            <p:ph idx="1"/>
          </p:nvPr>
        </p:nvSpPr>
        <p:spPr/>
        <p:txBody>
          <a:bodyPr/>
          <a:lstStyle/>
          <a:p>
            <a:r>
              <a:rPr lang="en-US" dirty="0" smtClean="0"/>
              <a:t>“Too many kinds of cookies in the same box.”</a:t>
            </a:r>
          </a:p>
          <a:p>
            <a:r>
              <a:rPr lang="en-US" dirty="0" smtClean="0"/>
              <a:t>“Like Disneyland without the rides.”</a:t>
            </a:r>
          </a:p>
          <a:p>
            <a:pPr>
              <a:buNone/>
            </a:pPr>
            <a:endParaRPr lang="en-US" dirty="0" smtClean="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Research Center roundtable</a:t>
            </a:r>
            <a:endParaRPr lang="en-US" dirty="0"/>
          </a:p>
        </p:txBody>
      </p:sp>
      <p:sp>
        <p:nvSpPr>
          <p:cNvPr id="3" name="Content Placeholder 2"/>
          <p:cNvSpPr>
            <a:spLocks noGrp="1"/>
          </p:cNvSpPr>
          <p:nvPr>
            <p:ph idx="1"/>
          </p:nvPr>
        </p:nvSpPr>
        <p:spPr/>
        <p:txBody>
          <a:bodyPr/>
          <a:lstStyle/>
          <a:p>
            <a:r>
              <a:rPr lang="en-US" dirty="0" smtClean="0"/>
              <a:t>Should India have a software engineering research center something like the CMU Software Engineering Institute, </a:t>
            </a:r>
            <a:r>
              <a:rPr lang="en-US" dirty="0" err="1" smtClean="0"/>
              <a:t>Fraunhofer</a:t>
            </a:r>
            <a:r>
              <a:rPr lang="en-US" dirty="0" smtClean="0"/>
              <a:t> Institute, etc.?</a:t>
            </a:r>
          </a:p>
          <a:p>
            <a:r>
              <a:rPr lang="en-US" dirty="0" smtClean="0"/>
              <a:t>Most interesting point to me: why aren’t more students in India interested in software engineering research?</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Keynotes</a:t>
            </a:r>
            <a:endParaRPr lang="en-US" dirty="0"/>
          </a:p>
        </p:txBody>
      </p:sp>
      <p:sp>
        <p:nvSpPr>
          <p:cNvPr id="3" name="Content Placeholder 2"/>
          <p:cNvSpPr>
            <a:spLocks noGrp="1"/>
          </p:cNvSpPr>
          <p:nvPr>
            <p:ph idx="1"/>
          </p:nvPr>
        </p:nvSpPr>
        <p:spPr/>
        <p:txBody>
          <a:bodyPr/>
          <a:lstStyle/>
          <a:p>
            <a:r>
              <a:rPr lang="en-US" dirty="0" smtClean="0"/>
              <a:t>Me</a:t>
            </a:r>
          </a:p>
          <a:p>
            <a:r>
              <a:rPr lang="en-US" dirty="0" smtClean="0"/>
              <a:t>Kris </a:t>
            </a:r>
            <a:r>
              <a:rPr lang="en-US" dirty="0" err="1" smtClean="0"/>
              <a:t>Gopalakrishnan</a:t>
            </a:r>
            <a:r>
              <a:rPr lang="en-US" dirty="0" smtClean="0"/>
              <a:t> (CEO/MD Infosys)</a:t>
            </a:r>
          </a:p>
          <a:p>
            <a:r>
              <a:rPr lang="en-US" dirty="0" smtClean="0"/>
              <a:t>William Cook (UT Austin)</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13</a:t>
            </a:fld>
            <a:endParaRPr lang="en-US"/>
          </a:p>
        </p:txBody>
      </p:sp>
      <p:pic>
        <p:nvPicPr>
          <p:cNvPr id="43010" name="Picture 2" descr="Infosys CEO Kris Gopalakrishnan. Photo Courtesy: AP"/>
          <p:cNvPicPr>
            <a:picLocks noChangeAspect="1" noChangeArrowheads="1"/>
          </p:cNvPicPr>
          <p:nvPr/>
        </p:nvPicPr>
        <p:blipFill>
          <a:blip r:embed="rId3" cstate="print"/>
          <a:srcRect/>
          <a:stretch>
            <a:fillRect/>
          </a:stretch>
        </p:blipFill>
        <p:spPr bwMode="auto">
          <a:xfrm>
            <a:off x="2417929" y="3630328"/>
            <a:ext cx="1905000" cy="1905000"/>
          </a:xfrm>
          <a:prstGeom prst="rect">
            <a:avLst/>
          </a:prstGeom>
          <a:noFill/>
        </p:spPr>
      </p:pic>
      <p:pic>
        <p:nvPicPr>
          <p:cNvPr id="43012" name="Picture 4" descr="See full size image"/>
          <p:cNvPicPr>
            <a:picLocks noChangeAspect="1" noChangeArrowheads="1"/>
          </p:cNvPicPr>
          <p:nvPr/>
        </p:nvPicPr>
        <p:blipFill>
          <a:blip r:embed="rId4" cstate="print"/>
          <a:srcRect/>
          <a:stretch>
            <a:fillRect/>
          </a:stretch>
        </p:blipFill>
        <p:spPr bwMode="auto">
          <a:xfrm>
            <a:off x="5795631" y="3780956"/>
            <a:ext cx="1515138" cy="175437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papers ESEC/FSE and ICSE</a:t>
            </a:r>
            <a:endParaRPr lang="en-US" dirty="0"/>
          </a:p>
        </p:txBody>
      </p:sp>
      <p:sp>
        <p:nvSpPr>
          <p:cNvPr id="3" name="Content Placeholder 2"/>
          <p:cNvSpPr>
            <a:spLocks noGrp="1"/>
          </p:cNvSpPr>
          <p:nvPr>
            <p:ph idx="1"/>
          </p:nvPr>
        </p:nvSpPr>
        <p:spPr/>
        <p:txBody>
          <a:bodyPr/>
          <a:lstStyle/>
          <a:p>
            <a:r>
              <a:rPr lang="en-US" dirty="0" smtClean="0"/>
              <a:t>Does Distributed Development Affect Software Quality? An Empirical Case Study of Windows Vista</a:t>
            </a:r>
          </a:p>
          <a:p>
            <a:pPr lvl="1"/>
            <a:r>
              <a:rPr lang="en-US" dirty="0" smtClean="0"/>
              <a:t>Christian Bird, </a:t>
            </a:r>
            <a:r>
              <a:rPr lang="en-US" dirty="0" err="1" smtClean="0"/>
              <a:t>Nachiappan</a:t>
            </a:r>
            <a:r>
              <a:rPr lang="en-US" dirty="0" smtClean="0"/>
              <a:t> Nagappan, </a:t>
            </a:r>
            <a:r>
              <a:rPr lang="en-US" dirty="0" err="1" smtClean="0"/>
              <a:t>Premkumar</a:t>
            </a:r>
            <a:r>
              <a:rPr lang="en-US" dirty="0" smtClean="0"/>
              <a:t> Devanbu, Harald Gall, Brendan Murphy</a:t>
            </a:r>
          </a:p>
          <a:p>
            <a:r>
              <a:rPr lang="en-US" dirty="0" smtClean="0"/>
              <a:t>Asserting and Checking Determinism for Multithreaded Programs</a:t>
            </a:r>
          </a:p>
          <a:p>
            <a:pPr lvl="1"/>
            <a:r>
              <a:rPr lang="en-US" dirty="0" smtClean="0"/>
              <a:t>Jacob </a:t>
            </a:r>
            <a:r>
              <a:rPr lang="en-US" dirty="0" err="1" smtClean="0"/>
              <a:t>Burnim</a:t>
            </a:r>
            <a:r>
              <a:rPr lang="en-US" dirty="0" smtClean="0"/>
              <a:t>, Koushik Sen</a:t>
            </a:r>
          </a:p>
          <a:p>
            <a:r>
              <a:rPr lang="en-US" dirty="0" smtClean="0"/>
              <a:t>DARWIN: An Approach for Debugging Evolving Programs</a:t>
            </a:r>
          </a:p>
          <a:p>
            <a:pPr lvl="1"/>
            <a:r>
              <a:rPr lang="en-US" dirty="0" err="1" smtClean="0"/>
              <a:t>Dawei</a:t>
            </a:r>
            <a:r>
              <a:rPr lang="en-US" dirty="0" smtClean="0"/>
              <a:t> </a:t>
            </a:r>
            <a:r>
              <a:rPr lang="en-US" dirty="0" err="1" smtClean="0"/>
              <a:t>Qi</a:t>
            </a:r>
            <a:r>
              <a:rPr lang="en-US" dirty="0" smtClean="0"/>
              <a:t>, </a:t>
            </a:r>
            <a:r>
              <a:rPr lang="en-US" dirty="0" err="1" smtClean="0"/>
              <a:t>Abhik</a:t>
            </a:r>
            <a:r>
              <a:rPr lang="en-US" dirty="0" smtClean="0"/>
              <a:t> </a:t>
            </a:r>
            <a:r>
              <a:rPr lang="en-US" dirty="0" err="1" smtClean="0"/>
              <a:t>Roychoudhury</a:t>
            </a:r>
            <a:r>
              <a:rPr lang="en-US" dirty="0" smtClean="0"/>
              <a:t>, </a:t>
            </a:r>
            <a:r>
              <a:rPr lang="en-US" dirty="0" err="1" smtClean="0"/>
              <a:t>Zhenkai</a:t>
            </a:r>
            <a:r>
              <a:rPr lang="en-US" dirty="0" smtClean="0"/>
              <a:t> Liang, Kapil </a:t>
            </a:r>
            <a:r>
              <a:rPr lang="en-US" dirty="0" err="1" smtClean="0"/>
              <a:t>Vaswani</a:t>
            </a:r>
            <a:endParaRPr lang="en-US" dirty="0" smtClean="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perspective</a:t>
            </a:r>
            <a:endParaRPr lang="en-US" dirty="0"/>
          </a:p>
        </p:txBody>
      </p:sp>
      <p:sp>
        <p:nvSpPr>
          <p:cNvPr id="3" name="Content Placeholder 2"/>
          <p:cNvSpPr>
            <a:spLocks noGrp="1"/>
          </p:cNvSpPr>
          <p:nvPr>
            <p:ph idx="1"/>
          </p:nvPr>
        </p:nvSpPr>
        <p:spPr/>
        <p:txBody>
          <a:bodyPr/>
          <a:lstStyle/>
          <a:p>
            <a:r>
              <a:rPr lang="en-US" dirty="0" smtClean="0"/>
              <a:t>India’s software engineering and software engineering research communities are vibrant</a:t>
            </a:r>
          </a:p>
          <a:p>
            <a:pPr lvl="1"/>
            <a:r>
              <a:rPr lang="en-US" dirty="0" smtClean="0"/>
              <a:t>I heard some fascinating stories of start-ups leveraging the “cloud”</a:t>
            </a:r>
          </a:p>
          <a:p>
            <a:r>
              <a:rPr lang="en-US" dirty="0" smtClean="0"/>
              <a:t>There are educational and funding issues to address – real, but not insurmountable</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status</a:t>
            </a:r>
            <a:endParaRPr lang="en-US" dirty="0"/>
          </a:p>
        </p:txBody>
      </p:sp>
      <p:sp>
        <p:nvSpPr>
          <p:cNvPr id="3" name="Content Placeholder 2"/>
          <p:cNvSpPr>
            <a:spLocks noGrp="1"/>
          </p:cNvSpPr>
          <p:nvPr>
            <p:ph idx="1"/>
          </p:nvPr>
        </p:nvSpPr>
        <p:spPr/>
        <p:txBody>
          <a:bodyPr/>
          <a:lstStyle/>
          <a:p>
            <a:r>
              <a:rPr lang="en-US" dirty="0" smtClean="0"/>
              <a:t>Lectures: tonight is the last one</a:t>
            </a:r>
          </a:p>
          <a:p>
            <a:r>
              <a:rPr lang="en-US" dirty="0" smtClean="0"/>
              <a:t>Grading: Sai has been on top of the structured reports; I have not been on top of the state-of-the-research papers – this week’s job</a:t>
            </a:r>
          </a:p>
          <a:p>
            <a:r>
              <a:rPr lang="en-US" dirty="0" smtClean="0"/>
              <a:t>Deadlines remain the same: I have some give on the March 14</a:t>
            </a:r>
            <a:r>
              <a:rPr lang="en-US" baseline="30000" dirty="0" smtClean="0"/>
              <a:t>th</a:t>
            </a:r>
            <a:r>
              <a:rPr lang="en-US" dirty="0" smtClean="0"/>
              <a:t> deadlines, if needed, for the state-of-the-research paper.</a:t>
            </a:r>
          </a:p>
          <a:p>
            <a:r>
              <a:rPr lang="en-US" dirty="0" smtClean="0"/>
              <a:t>Unassigned 10% of class grade</a:t>
            </a:r>
            <a:br>
              <a:rPr lang="en-US" dirty="0" smtClean="0"/>
            </a:br>
            <a:endParaRPr lang="en-US" dirty="0" smtClean="0"/>
          </a:p>
          <a:p>
            <a:r>
              <a:rPr lang="en-US" dirty="0" smtClean="0"/>
              <a:t>Choppiest class I’ve ever taught due to travel, holidays, etc.  Never again.</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SE research</a:t>
            </a:r>
            <a:endParaRPr lang="en-US" dirty="0"/>
          </a:p>
        </p:txBody>
      </p:sp>
      <p:sp>
        <p:nvSpPr>
          <p:cNvPr id="9" name="Content Placeholder 8"/>
          <p:cNvSpPr>
            <a:spLocks noGrp="1"/>
          </p:cNvSpPr>
          <p:nvPr>
            <p:ph idx="1"/>
          </p:nvPr>
        </p:nvSpPr>
        <p:spPr/>
        <p:txBody>
          <a:bodyPr/>
          <a:lstStyle/>
          <a:p>
            <a:r>
              <a:rPr lang="en-US" dirty="0" smtClean="0"/>
              <a:t>You are in the field in industry</a:t>
            </a:r>
          </a:p>
          <a:p>
            <a:r>
              <a:rPr lang="en-US" dirty="0" smtClean="0"/>
              <a:t>You’ve read a number of SE research papers</a:t>
            </a:r>
          </a:p>
          <a:p>
            <a:r>
              <a:rPr lang="en-US" dirty="0" smtClean="0"/>
              <a:t>What convinces you?</a:t>
            </a:r>
          </a:p>
          <a:p>
            <a:pPr lvl="1"/>
            <a:r>
              <a:rPr lang="en-US" dirty="0" smtClean="0"/>
              <a:t>Not necessarily to adopt a tool, but to consider an approach worthwhile enough to pursue in more detail</a:t>
            </a:r>
          </a:p>
          <a:p>
            <a:r>
              <a:rPr lang="en-US" dirty="0" smtClean="0"/>
              <a:t>Why?</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answers include</a:t>
            </a:r>
            <a:endParaRPr lang="en-US" dirty="0"/>
          </a:p>
        </p:txBody>
      </p:sp>
      <p:sp>
        <p:nvSpPr>
          <p:cNvPr id="3" name="Content Placeholder 2"/>
          <p:cNvSpPr>
            <a:spLocks noGrp="1"/>
          </p:cNvSpPr>
          <p:nvPr>
            <p:ph idx="1"/>
          </p:nvPr>
        </p:nvSpPr>
        <p:spPr/>
        <p:txBody>
          <a:bodyPr/>
          <a:lstStyle/>
          <a:p>
            <a:r>
              <a:rPr lang="en-US" dirty="0" smtClean="0"/>
              <a:t>Intuition</a:t>
            </a:r>
          </a:p>
          <a:p>
            <a:r>
              <a:rPr lang="en-US" dirty="0" smtClean="0"/>
              <a:t>Quantitative assessments</a:t>
            </a:r>
          </a:p>
          <a:p>
            <a:r>
              <a:rPr lang="en-US" dirty="0" smtClean="0"/>
              <a:t>Qualitative assessments</a:t>
            </a:r>
          </a:p>
          <a:p>
            <a:r>
              <a:rPr lang="en-US" dirty="0" smtClean="0"/>
              <a:t>Case studies</a:t>
            </a:r>
          </a:p>
          <a:p>
            <a:r>
              <a:rPr lang="en-US" dirty="0" smtClean="0"/>
              <a:t>…  other possible answers?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papers/ideas…</a:t>
            </a:r>
            <a:endParaRPr lang="en-US" dirty="0"/>
          </a:p>
        </p:txBody>
      </p:sp>
      <p:sp>
        <p:nvSpPr>
          <p:cNvPr id="3" name="Content Placeholder 2"/>
          <p:cNvSpPr>
            <a:spLocks noGrp="1"/>
          </p:cNvSpPr>
          <p:nvPr>
            <p:ph idx="1"/>
          </p:nvPr>
        </p:nvSpPr>
        <p:spPr/>
        <p:txBody>
          <a:bodyPr/>
          <a:lstStyle/>
          <a:p>
            <a:r>
              <a:rPr lang="en-US" dirty="0" smtClean="0"/>
              <a:t>…have you found most compelling?</a:t>
            </a:r>
          </a:p>
          <a:p>
            <a:r>
              <a:rPr lang="en-US" dirty="0" smtClean="0"/>
              <a:t>Why those?</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 trip report</a:t>
            </a:r>
            <a:endParaRPr lang="en-US" dirty="0"/>
          </a:p>
        </p:txBody>
      </p:sp>
      <p:sp>
        <p:nvSpPr>
          <p:cNvPr id="3" name="Content Placeholder 2"/>
          <p:cNvSpPr>
            <a:spLocks noGrp="1"/>
          </p:cNvSpPr>
          <p:nvPr>
            <p:ph idx="1"/>
          </p:nvPr>
        </p:nvSpPr>
        <p:spPr/>
        <p:txBody>
          <a:bodyPr/>
          <a:lstStyle/>
          <a:p>
            <a:r>
              <a:rPr lang="en-US" dirty="0" smtClean="0"/>
              <a:t>Microsoft Research India</a:t>
            </a:r>
          </a:p>
          <a:p>
            <a:r>
              <a:rPr lang="en-US" dirty="0" smtClean="0"/>
              <a:t>3</a:t>
            </a:r>
            <a:r>
              <a:rPr lang="en-US" baseline="30000" dirty="0" smtClean="0"/>
              <a:t>rd</a:t>
            </a:r>
            <a:r>
              <a:rPr lang="en-US" dirty="0" smtClean="0"/>
              <a:t> India Software Engineering Conference</a:t>
            </a:r>
            <a:br>
              <a:rPr lang="en-US" dirty="0" smtClean="0"/>
            </a:br>
            <a:endParaRPr lang="en-US" dirty="0" smtClean="0"/>
          </a:p>
          <a:p>
            <a:pPr>
              <a:buFont typeface="Wingdings" pitchFamily="2" charset="2"/>
              <a:buChar char="Ø"/>
            </a:pPr>
            <a:r>
              <a:rPr lang="en-US" dirty="0" smtClean="0"/>
              <a:t>SEA </a:t>
            </a:r>
            <a:r>
              <a:rPr lang="en-US" dirty="0" smtClean="0">
                <a:sym typeface="Symbol"/>
              </a:rPr>
              <a:t></a:t>
            </a:r>
            <a:r>
              <a:rPr lang="en-US" dirty="0" smtClean="0"/>
              <a:t> CDG </a:t>
            </a:r>
            <a:r>
              <a:rPr lang="en-US" dirty="0" smtClean="0">
                <a:sym typeface="Symbol"/>
              </a:rPr>
              <a:t> BLR</a:t>
            </a:r>
          </a:p>
          <a:p>
            <a:pPr lvl="1">
              <a:buFont typeface="Wingdings" pitchFamily="2" charset="2"/>
              <a:buChar char="Ø"/>
            </a:pPr>
            <a:r>
              <a:rPr lang="en-US" dirty="0" smtClean="0">
                <a:sym typeface="Symbol"/>
              </a:rPr>
              <a:t>Microsoft Research India guest house</a:t>
            </a:r>
          </a:p>
          <a:p>
            <a:pPr>
              <a:buFont typeface="Wingdings" pitchFamily="2" charset="2"/>
              <a:buChar char="Ø"/>
            </a:pPr>
            <a:r>
              <a:rPr lang="en-US" dirty="0" smtClean="0">
                <a:sym typeface="Symbol"/>
              </a:rPr>
              <a:t>Car and driver Bangalore  Mysore</a:t>
            </a:r>
          </a:p>
          <a:p>
            <a:pPr lvl="1">
              <a:buFont typeface="Wingdings" pitchFamily="2" charset="2"/>
              <a:buChar char="Ø"/>
            </a:pPr>
            <a:r>
              <a:rPr lang="en-US" dirty="0" smtClean="0">
                <a:sym typeface="Symbol"/>
              </a:rPr>
              <a:t>Infosys campus</a:t>
            </a:r>
          </a:p>
          <a:p>
            <a:pPr>
              <a:buFont typeface="Wingdings" pitchFamily="2" charset="2"/>
              <a:buChar char="Ø"/>
            </a:pPr>
            <a:r>
              <a:rPr lang="en-US" dirty="0" smtClean="0"/>
              <a:t>Car and driver Mysore </a:t>
            </a:r>
            <a:r>
              <a:rPr lang="en-US" dirty="0" smtClean="0">
                <a:sym typeface="Symbol"/>
              </a:rPr>
              <a:t> Mysore Palace  BLR</a:t>
            </a:r>
          </a:p>
          <a:p>
            <a:pPr>
              <a:buFont typeface="Wingdings" pitchFamily="2" charset="2"/>
              <a:buChar char="Ø"/>
            </a:pPr>
            <a:r>
              <a:rPr lang="en-US" dirty="0" smtClean="0">
                <a:sym typeface="Symbol"/>
              </a:rPr>
              <a:t>BLR  CDG</a:t>
            </a:r>
          </a:p>
          <a:p>
            <a:pPr lvl="1">
              <a:buFont typeface="Wingdings" pitchFamily="2" charset="2"/>
              <a:buChar char="Ø"/>
            </a:pPr>
            <a:r>
              <a:rPr lang="en-US" dirty="0" smtClean="0">
                <a:sym typeface="Symbol"/>
              </a:rPr>
              <a:t>Radisson </a:t>
            </a:r>
            <a:r>
              <a:rPr lang="en-US" dirty="0" err="1" smtClean="0">
                <a:sym typeface="Symbol"/>
              </a:rPr>
              <a:t>Blu</a:t>
            </a:r>
            <a:endParaRPr lang="en-US" dirty="0" smtClean="0">
              <a:sym typeface="Symbol"/>
            </a:endParaRPr>
          </a:p>
          <a:p>
            <a:pPr>
              <a:buFont typeface="Wingdings" pitchFamily="2" charset="2"/>
              <a:buChar char="Ø"/>
            </a:pPr>
            <a:r>
              <a:rPr lang="en-US" dirty="0" smtClean="0">
                <a:sym typeface="Symbol"/>
              </a:rPr>
              <a:t>CDG  SLC  SEA</a:t>
            </a: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Brooks on evaluation</a:t>
            </a:r>
            <a:endParaRPr lang="en-US" dirty="0"/>
          </a:p>
        </p:txBody>
      </p:sp>
      <p:sp>
        <p:nvSpPr>
          <p:cNvPr id="3" name="Content Placeholder 2"/>
          <p:cNvSpPr>
            <a:spLocks noGrp="1"/>
          </p:cNvSpPr>
          <p:nvPr>
            <p:ph idx="1"/>
          </p:nvPr>
        </p:nvSpPr>
        <p:spPr/>
        <p:txBody>
          <a:bodyPr/>
          <a:lstStyle/>
          <a:p>
            <a:r>
              <a:rPr lang="en-US" dirty="0" smtClean="0"/>
              <a:t>The first user gives you infinite utility – that is, you learn more from the first person who tries an approach than from every person thereafter</a:t>
            </a:r>
          </a:p>
          <a:p>
            <a:r>
              <a:rPr lang="en-US" dirty="0" smtClean="0"/>
              <a:t>In HCI, Brooks compared</a:t>
            </a:r>
          </a:p>
          <a:p>
            <a:pPr lvl="1"/>
            <a:r>
              <a:rPr lang="en-US" dirty="0" smtClean="0"/>
              <a:t>"narrow truths proved convincingly by statistically sound experiments, and</a:t>
            </a:r>
          </a:p>
          <a:p>
            <a:pPr lvl="1"/>
            <a:r>
              <a:rPr lang="en-US" dirty="0" smtClean="0"/>
              <a:t>broad 'truths', generally applicable, but supported only by possibly unrepresentative observations.”</a:t>
            </a:r>
          </a:p>
          <a:p>
            <a:pPr lvl="1"/>
            <a:r>
              <a:rPr lang="en-US" sz="1800" dirty="0" smtClean="0"/>
              <a:t>Grasping Reality Through Illusion -- Interactive Graphics Serving Science. </a:t>
            </a:r>
            <a:r>
              <a:rPr lang="en-US" sz="1800" i="1" dirty="0" smtClean="0"/>
              <a:t>Proc 1988 ACM SIGCHI </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on Brooks by Mary Shaw</a:t>
            </a:r>
            <a:endParaRPr lang="en-US" dirty="0"/>
          </a:p>
        </p:txBody>
      </p:sp>
      <p:sp>
        <p:nvSpPr>
          <p:cNvPr id="3" name="Content Placeholder 2"/>
          <p:cNvSpPr>
            <a:spLocks noGrp="1"/>
          </p:cNvSpPr>
          <p:nvPr>
            <p:ph idx="1"/>
          </p:nvPr>
        </p:nvSpPr>
        <p:spPr/>
        <p:txBody>
          <a:bodyPr/>
          <a:lstStyle/>
          <a:p>
            <a:r>
              <a:rPr lang="en-US" sz="2000" dirty="0" smtClean="0"/>
              <a:t>“Brooks proposes to relieve the tension through a certainty-shell structure – to recognize three nested classes of results,</a:t>
            </a:r>
          </a:p>
          <a:p>
            <a:pPr lvl="1"/>
            <a:r>
              <a:rPr lang="en-US" sz="2000" dirty="0" smtClean="0"/>
              <a:t>Findings: well-established scientific truths, judged by truthfulness and rigor;</a:t>
            </a:r>
          </a:p>
          <a:p>
            <a:pPr lvl="1"/>
            <a:r>
              <a:rPr lang="en-US" sz="2000" dirty="0" smtClean="0"/>
              <a:t>Observations: reports on actual phenomena, judged by interestingness;</a:t>
            </a:r>
          </a:p>
          <a:p>
            <a:pPr lvl="1"/>
            <a:r>
              <a:rPr lang="en-US" sz="2000" dirty="0" smtClean="0"/>
              <a:t>Rules of thumb: generalizations, signed by their author but perhaps incompletely supported by data, judged by usefulness.”</a:t>
            </a:r>
          </a:p>
          <a:p>
            <a:r>
              <a:rPr lang="en-US" sz="2000" dirty="0" smtClean="0"/>
              <a:t>What Makes Good Research in Software Engineering? International Journal of Software Tools for Technology Transfer, 2002</a:t>
            </a:r>
            <a:endParaRPr lang="en-US" sz="2000"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Shaw: research questions in SE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22</a:t>
            </a:fld>
            <a:endParaRPr lang="en-US"/>
          </a:p>
        </p:txBody>
      </p:sp>
      <p:pic>
        <p:nvPicPr>
          <p:cNvPr id="45059" name="Picture 3"/>
          <p:cNvPicPr>
            <a:picLocks noChangeAspect="1" noChangeArrowheads="1"/>
          </p:cNvPicPr>
          <p:nvPr/>
        </p:nvPicPr>
        <p:blipFill>
          <a:blip r:embed="rId3" cstate="print"/>
          <a:srcRect/>
          <a:stretch>
            <a:fillRect/>
          </a:stretch>
        </p:blipFill>
        <p:spPr bwMode="auto">
          <a:xfrm>
            <a:off x="594563" y="1600200"/>
            <a:ext cx="8112701" cy="450056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Shaw: types of SE results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23</a:t>
            </a:fld>
            <a:endParaRPr lang="en-US"/>
          </a:p>
        </p:txBody>
      </p:sp>
      <p:pic>
        <p:nvPicPr>
          <p:cNvPr id="46082" name="Picture 2"/>
          <p:cNvPicPr>
            <a:picLocks noChangeAspect="1" noChangeArrowheads="1"/>
          </p:cNvPicPr>
          <p:nvPr/>
        </p:nvPicPr>
        <p:blipFill>
          <a:blip r:embed="rId3" cstate="print"/>
          <a:srcRect/>
          <a:stretch>
            <a:fillRect/>
          </a:stretch>
        </p:blipFill>
        <p:spPr bwMode="auto">
          <a:xfrm>
            <a:off x="1143704" y="1371600"/>
            <a:ext cx="67246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Shaw</a:t>
            </a:r>
            <a:endParaRPr lang="en-US" dirty="0"/>
          </a:p>
        </p:txBody>
      </p:sp>
      <p:sp>
        <p:nvSpPr>
          <p:cNvPr id="3" name="Content Placeholder 2"/>
          <p:cNvSpPr>
            <a:spLocks noGrp="1"/>
          </p:cNvSpPr>
          <p:nvPr>
            <p:ph idx="1"/>
          </p:nvPr>
        </p:nvSpPr>
        <p:spPr/>
        <p:txBody>
          <a:bodyPr/>
          <a:lstStyle/>
          <a:p>
            <a:r>
              <a:rPr lang="en-US" dirty="0" smtClean="0"/>
              <a:t>Types</a:t>
            </a:r>
            <a:br>
              <a:rPr lang="en-US" dirty="0" smtClean="0"/>
            </a:br>
            <a:r>
              <a:rPr lang="en-US" dirty="0" smtClean="0"/>
              <a:t>of</a:t>
            </a:r>
            <a:br>
              <a:rPr lang="en-US" dirty="0" smtClean="0"/>
            </a:br>
            <a:r>
              <a:rPr lang="en-US" dirty="0" smtClean="0"/>
              <a:t>validation</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24</a:t>
            </a:fld>
            <a:endParaRPr lang="en-US"/>
          </a:p>
        </p:txBody>
      </p:sp>
      <p:pic>
        <p:nvPicPr>
          <p:cNvPr id="47106" name="Picture 2"/>
          <p:cNvPicPr>
            <a:picLocks noChangeAspect="1" noChangeArrowheads="1"/>
          </p:cNvPicPr>
          <p:nvPr/>
        </p:nvPicPr>
        <p:blipFill>
          <a:blip r:embed="rId3" cstate="print"/>
          <a:srcRect/>
          <a:stretch>
            <a:fillRect/>
          </a:stretch>
        </p:blipFill>
        <p:spPr bwMode="auto">
          <a:xfrm>
            <a:off x="2543175" y="304800"/>
            <a:ext cx="6600825" cy="63055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Tichy</a:t>
            </a:r>
            <a:r>
              <a:rPr lang="en-US" dirty="0" smtClean="0"/>
              <a:t> et al. on quantitative evaluation</a:t>
            </a:r>
            <a:endParaRPr lang="en-US" dirty="0"/>
          </a:p>
        </p:txBody>
      </p:sp>
      <p:sp>
        <p:nvSpPr>
          <p:cNvPr id="3" name="Content Placeholder 2"/>
          <p:cNvSpPr>
            <a:spLocks noGrp="1"/>
          </p:cNvSpPr>
          <p:nvPr>
            <p:ph idx="1"/>
          </p:nvPr>
        </p:nvSpPr>
        <p:spPr/>
        <p:txBody>
          <a:bodyPr/>
          <a:lstStyle/>
          <a:p>
            <a:r>
              <a:rPr lang="en-US" sz="2000" dirty="0" smtClean="0"/>
              <a:t>Experimental evaluation in computer science: A quantitative study. </a:t>
            </a:r>
            <a:r>
              <a:rPr lang="en-US" sz="2000" i="1" dirty="0" smtClean="0"/>
              <a:t>Journal of Systems and Software </a:t>
            </a:r>
            <a:r>
              <a:rPr lang="en-US" sz="2000" dirty="0" smtClean="0"/>
              <a:t>1995</a:t>
            </a:r>
          </a:p>
          <a:p>
            <a:pPr lvl="1"/>
            <a:r>
              <a:rPr lang="en-US" sz="2000" dirty="0" err="1" smtClean="0"/>
              <a:t>Tichy</a:t>
            </a:r>
            <a:r>
              <a:rPr lang="en-US" sz="2000" dirty="0" smtClean="0"/>
              <a:t>, </a:t>
            </a:r>
            <a:r>
              <a:rPr lang="en-US" sz="2000" dirty="0" err="1" smtClean="0"/>
              <a:t>Lukowicz</a:t>
            </a:r>
            <a:r>
              <a:rPr lang="en-US" sz="2000" dirty="0" smtClean="0"/>
              <a:t>, </a:t>
            </a:r>
            <a:r>
              <a:rPr lang="en-US" sz="2000" dirty="0" err="1" smtClean="0"/>
              <a:t>Prechelt</a:t>
            </a:r>
            <a:r>
              <a:rPr lang="en-US" sz="2000" dirty="0" smtClean="0"/>
              <a:t> &amp; Heinz</a:t>
            </a:r>
          </a:p>
          <a:p>
            <a:r>
              <a:rPr lang="en-US" sz="2000" dirty="0" smtClean="0"/>
              <a:t>Abstract:</a:t>
            </a:r>
            <a:br>
              <a:rPr lang="en-US" sz="2000" dirty="0" smtClean="0"/>
            </a:br>
            <a:r>
              <a:rPr lang="en-US" sz="2000" dirty="0" smtClean="0"/>
              <a:t>A survey of 400 recent research articles suggests that computer scientists publish relatively few papers with experimentally validated results. The survey includes complete volumes of several refereed computer science journals, a conference, and 50 titles drawn at random from all articles published by ACM in 1993. The journals of </a:t>
            </a:r>
            <a:r>
              <a:rPr lang="en-US" sz="2000" i="1" dirty="0" smtClean="0"/>
              <a:t>Optical Engineering (OE)</a:t>
            </a:r>
            <a:r>
              <a:rPr lang="en-US" sz="2000" dirty="0" smtClean="0"/>
              <a:t> and </a:t>
            </a:r>
            <a:r>
              <a:rPr lang="en-US" sz="2000" i="1" dirty="0" smtClean="0"/>
              <a:t>Neural Computation (NC)</a:t>
            </a:r>
            <a:r>
              <a:rPr lang="en-US" sz="2000" dirty="0" smtClean="0"/>
              <a:t> were used for comparison. .. (</a:t>
            </a:r>
            <a:r>
              <a:rPr lang="en-US" sz="2000" dirty="0" err="1" smtClean="0"/>
              <a:t>con’t</a:t>
            </a:r>
            <a:r>
              <a:rPr lang="en-US" sz="2000" dirty="0" smtClean="0"/>
              <a:t>) </a:t>
            </a:r>
            <a:endParaRPr lang="en-US" sz="20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p:txBody>
          <a:bodyPr/>
          <a:lstStyle/>
          <a:p>
            <a:pPr marL="0" indent="0">
              <a:buNone/>
            </a:pPr>
            <a:r>
              <a:rPr lang="en-US" sz="2000" dirty="0" smtClean="0"/>
              <a:t>Of the papers in the random sample that would require experimental validation, 40% have none at all. In journals related to software engineering, this fraction is 50%. In comparison, the fraction of papers lacking quantitative evaluation in </a:t>
            </a:r>
            <a:r>
              <a:rPr lang="en-US" sz="2000" i="1" dirty="0" smtClean="0"/>
              <a:t>OE</a:t>
            </a:r>
            <a:r>
              <a:rPr lang="en-US" sz="2000" dirty="0" smtClean="0"/>
              <a:t> and </a:t>
            </a:r>
            <a:r>
              <a:rPr lang="en-US" sz="2000" i="1" dirty="0" smtClean="0"/>
              <a:t>NC</a:t>
            </a:r>
            <a:r>
              <a:rPr lang="en-US" sz="2000" dirty="0" smtClean="0"/>
              <a:t> is only 15% and 12%, respectively. Conversely, the fraction of papers that devote one fifth or more of their space to experimental validation is almost 70% for </a:t>
            </a:r>
            <a:r>
              <a:rPr lang="en-US" sz="2000" i="1" dirty="0" smtClean="0"/>
              <a:t>OE</a:t>
            </a:r>
            <a:r>
              <a:rPr lang="en-US" sz="2000" dirty="0" smtClean="0"/>
              <a:t> and </a:t>
            </a:r>
            <a:r>
              <a:rPr lang="en-US" sz="2000" i="1" dirty="0" smtClean="0"/>
              <a:t>NC</a:t>
            </a:r>
            <a:r>
              <a:rPr lang="en-US" sz="2000" dirty="0" smtClean="0"/>
              <a:t>, while it is a mere 30% for the computer science (CS) random sample and 20% for software engineering. The low ratio of validated results appears to be a serious weakness in computer science research. This weakness should be rectified for the long-term health of the field. The fundamental principle of science, the definition almost, is this: the sole test of the validity of any idea is experiment. —Richard P. Feynman. Beware of bugs in the above code; I have only proved it correct, not tried it. —Donald E. Knuth</a:t>
            </a:r>
            <a:endParaRPr lang="en-US" sz="20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transfer: briefly</a:t>
            </a:r>
            <a:endParaRPr lang="en-US" dirty="0"/>
          </a:p>
        </p:txBody>
      </p:sp>
      <p:sp>
        <p:nvSpPr>
          <p:cNvPr id="3" name="Content Placeholder 2"/>
          <p:cNvSpPr>
            <a:spLocks noGrp="1"/>
          </p:cNvSpPr>
          <p:nvPr>
            <p:ph idx="1"/>
          </p:nvPr>
        </p:nvSpPr>
        <p:spPr/>
        <p:txBody>
          <a:bodyPr/>
          <a:lstStyle/>
          <a:p>
            <a:r>
              <a:rPr lang="en-US" dirty="0" smtClean="0"/>
              <a:t>Not a consumer problem</a:t>
            </a:r>
          </a:p>
          <a:p>
            <a:r>
              <a:rPr lang="en-US" dirty="0" smtClean="0"/>
              <a:t>Not a producer problem</a:t>
            </a:r>
          </a:p>
          <a:p>
            <a:r>
              <a:rPr lang="en-US" dirty="0" smtClean="0"/>
              <a:t>An ecosystem issue</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28</a:t>
            </a:fld>
            <a:endParaRPr lang="en-US"/>
          </a:p>
        </p:txBody>
      </p:sp>
      <p:pic>
        <p:nvPicPr>
          <p:cNvPr id="6" name="Picture 2" descr="http://books.nap.edu/openbook/0309052777/gifmid/20.gif"/>
          <p:cNvPicPr>
            <a:picLocks noChangeAspect="1" noChangeArrowheads="1"/>
          </p:cNvPicPr>
          <p:nvPr/>
        </p:nvPicPr>
        <p:blipFill>
          <a:blip r:embed="rId3" cstate="print"/>
          <a:srcRect t="6999" b="9332"/>
          <a:stretch>
            <a:fillRect/>
          </a:stretch>
        </p:blipFill>
        <p:spPr bwMode="auto">
          <a:xfrm>
            <a:off x="3082121" y="170449"/>
            <a:ext cx="5867400" cy="6362415"/>
          </a:xfrm>
          <a:prstGeom prst="rect">
            <a:avLst/>
          </a:prstGeom>
          <a:noFill/>
        </p:spPr>
      </p:pic>
      <p:sp>
        <p:nvSpPr>
          <p:cNvPr id="7" name="Rectangle 6"/>
          <p:cNvSpPr/>
          <p:nvPr/>
        </p:nvSpPr>
        <p:spPr>
          <a:xfrm>
            <a:off x="259307" y="1720840"/>
            <a:ext cx="3411941" cy="2973122"/>
          </a:xfrm>
          <a:prstGeom prst="rect">
            <a:avLst/>
          </a:prstGeom>
        </p:spPr>
        <p:txBody>
          <a:bodyPr wrap="square">
            <a:spAutoFit/>
          </a:bodyPr>
          <a:lstStyle/>
          <a:p>
            <a:pPr algn="l"/>
            <a:r>
              <a:rPr lang="en-US" sz="1800" b="1" dirty="0" smtClean="0"/>
              <a:t>Evolving the High Performance Computing and Communications Initiative to Support the Nation's Information Infrastructure (1995)</a:t>
            </a:r>
          </a:p>
          <a:p>
            <a:pPr algn="l"/>
            <a:r>
              <a:rPr lang="en-US" sz="1800" b="1" dirty="0" smtClean="0"/>
              <a:t>“Brooks-Sutherland” report</a:t>
            </a:r>
          </a:p>
          <a:p>
            <a:pPr algn="l"/>
            <a:r>
              <a:rPr lang="en-US" sz="1800" b="1" dirty="0" smtClean="0"/>
              <a:t>Computer Science and Telecommunications Board (CSTB)</a:t>
            </a:r>
            <a:endParaRPr lang="en-US" sz="1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Comments?</a:t>
            </a:r>
            <a:endParaRPr lang="en-US" dirty="0"/>
          </a:p>
        </p:txBody>
      </p:sp>
      <p:sp>
        <p:nvSpPr>
          <p:cNvPr id="5" name="Content Placeholder 4"/>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pPr>
              <a:defRPr/>
            </a:pPr>
            <a:r>
              <a:rPr lang="en-US" smtClean="0"/>
              <a:t>UW CSE P504</a:t>
            </a:r>
            <a:endParaRPr lang="en-US"/>
          </a:p>
        </p:txBody>
      </p:sp>
      <p:sp>
        <p:nvSpPr>
          <p:cNvPr id="3" name="Slide Number Placeholder 2"/>
          <p:cNvSpPr>
            <a:spLocks noGrp="1"/>
          </p:cNvSpPr>
          <p:nvPr>
            <p:ph type="sldNum" sz="quarter" idx="12"/>
          </p:nvPr>
        </p:nvSpPr>
        <p:spPr/>
        <p:txBody>
          <a:bodyPr/>
          <a:lstStyle/>
          <a:p>
            <a:pPr>
              <a:defRPr/>
            </a:pPr>
            <a:fld id="{B81A1E8F-9E64-4F57-9C28-9B348329C930}"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Research India</a:t>
            </a:r>
            <a:endParaRPr lang="en-US" dirty="0"/>
          </a:p>
        </p:txBody>
      </p:sp>
      <p:sp>
        <p:nvSpPr>
          <p:cNvPr id="3" name="Content Placeholder 2"/>
          <p:cNvSpPr>
            <a:spLocks noGrp="1"/>
          </p:cNvSpPr>
          <p:nvPr>
            <p:ph sz="half" idx="1"/>
          </p:nvPr>
        </p:nvSpPr>
        <p:spPr/>
        <p:txBody>
          <a:bodyPr>
            <a:normAutofit fontScale="92500" lnSpcReduction="10000"/>
          </a:bodyPr>
          <a:lstStyle/>
          <a:p>
            <a:r>
              <a:rPr lang="en-US" sz="2400" dirty="0" smtClean="0"/>
              <a:t>Recently celebrated its first 5 years</a:t>
            </a:r>
          </a:p>
          <a:p>
            <a:r>
              <a:rPr lang="en-US" sz="2400" dirty="0" smtClean="0"/>
              <a:t>Close connections with Indian Institute of Science</a:t>
            </a:r>
          </a:p>
          <a:p>
            <a:r>
              <a:rPr lang="en-US" sz="2400" dirty="0" smtClean="0"/>
              <a:t>Strong External Research Program</a:t>
            </a:r>
          </a:p>
          <a:p>
            <a:r>
              <a:rPr lang="en-US" sz="2400" dirty="0" smtClean="0"/>
              <a:t>Ties with Microsoft India Development Center (Hyderabad) and soon with Yahoo</a:t>
            </a:r>
          </a:p>
          <a:p>
            <a:r>
              <a:rPr lang="en-US" sz="2400" dirty="0" smtClean="0"/>
              <a:t>50-70 technical staff</a:t>
            </a:r>
          </a:p>
          <a:p>
            <a:pPr lvl="1"/>
            <a:r>
              <a:rPr lang="en-US" sz="1800" dirty="0" smtClean="0"/>
              <a:t>Double that in summer (interns)</a:t>
            </a:r>
          </a:p>
        </p:txBody>
      </p:sp>
      <p:sp>
        <p:nvSpPr>
          <p:cNvPr id="6" name="Content Placeholder 5"/>
          <p:cNvSpPr>
            <a:spLocks noGrp="1"/>
          </p:cNvSpPr>
          <p:nvPr>
            <p:ph sz="half" idx="2"/>
          </p:nvPr>
        </p:nvSpPr>
        <p:spPr/>
        <p:txBody>
          <a:bodyPr>
            <a:normAutofit fontScale="70000" lnSpcReduction="20000"/>
          </a:bodyPr>
          <a:lstStyle/>
          <a:p>
            <a:r>
              <a:rPr lang="en-US" dirty="0" smtClean="0"/>
              <a:t>Algorithms Research Group</a:t>
            </a:r>
          </a:p>
          <a:p>
            <a:r>
              <a:rPr lang="en-US" dirty="0" smtClean="0"/>
              <a:t>Cryptography, Security, and Applied Mathematics</a:t>
            </a:r>
          </a:p>
          <a:p>
            <a:r>
              <a:rPr lang="en-US" dirty="0" smtClean="0"/>
              <a:t>Mobility, Networks, and Systems</a:t>
            </a:r>
          </a:p>
          <a:p>
            <a:r>
              <a:rPr lang="en-US" dirty="0" smtClean="0"/>
              <a:t>Multilingual Systems</a:t>
            </a:r>
          </a:p>
          <a:p>
            <a:r>
              <a:rPr lang="en-US" b="1" i="1" dirty="0" smtClean="0"/>
              <a:t>Rigorous Software Engineering</a:t>
            </a:r>
          </a:p>
          <a:p>
            <a:r>
              <a:rPr lang="en-US" dirty="0" smtClean="0"/>
              <a:t>Technology for Emerging Markets</a:t>
            </a:r>
          </a:p>
          <a:p>
            <a:r>
              <a:rPr lang="en-US" dirty="0" smtClean="0"/>
              <a:t>Vision, Graphics, and Visualization</a:t>
            </a:r>
            <a:br>
              <a:rPr lang="en-US" dirty="0" smtClean="0"/>
            </a:br>
            <a:endParaRPr lang="en-US" dirty="0" smtClean="0"/>
          </a:p>
          <a:p>
            <a:r>
              <a:rPr lang="en-US" dirty="0" smtClean="0"/>
              <a:t>Advanced Development and Prototyping</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engineering economics</a:t>
            </a:r>
            <a:endParaRPr lang="en-US" dirty="0"/>
          </a:p>
        </p:txBody>
      </p:sp>
      <p:sp>
        <p:nvSpPr>
          <p:cNvPr id="3" name="Content Placeholder 2"/>
          <p:cNvSpPr>
            <a:spLocks noGrp="1"/>
          </p:cNvSpPr>
          <p:nvPr>
            <p:ph idx="1"/>
          </p:nvPr>
        </p:nvSpPr>
        <p:spPr/>
        <p:txBody>
          <a:bodyPr/>
          <a:lstStyle/>
          <a:p>
            <a:r>
              <a:rPr lang="en-US" dirty="0" smtClean="0"/>
              <a:t>The phrase dates to around 1981, when Barry Boehm published his tome with the same title</a:t>
            </a:r>
          </a:p>
          <a:p>
            <a:r>
              <a:rPr lang="en-US" dirty="0" smtClean="0"/>
              <a:t>His 1976 </a:t>
            </a:r>
            <a:r>
              <a:rPr lang="en-US" i="1" dirty="0" smtClean="0"/>
              <a:t>IEEE Transactions on Computers </a:t>
            </a:r>
            <a:r>
              <a:rPr lang="en-US" dirty="0" smtClean="0"/>
              <a:t>article “Software Engineering” identified engineering economics as one “scientific principle” in which software engineering fell short of hardware engineering</a:t>
            </a:r>
          </a:p>
          <a:p>
            <a:r>
              <a:rPr lang="en-US" dirty="0" smtClean="0"/>
              <a:t>To the first order, the focus of his book was on how to better estimate effort, cost and schedule for large software projects – </a:t>
            </a:r>
            <a:r>
              <a:rPr lang="en-US" b="1" dirty="0" smtClean="0"/>
              <a:t>COCOMO </a:t>
            </a:r>
            <a:r>
              <a:rPr lang="en-US" dirty="0" smtClean="0"/>
              <a:t>(</a:t>
            </a:r>
            <a:r>
              <a:rPr lang="en-US" b="1" dirty="0" err="1" smtClean="0"/>
              <a:t>CO</a:t>
            </a:r>
            <a:r>
              <a:rPr lang="en-US" dirty="0" err="1" smtClean="0"/>
              <a:t>nstructive</a:t>
            </a:r>
            <a:r>
              <a:rPr lang="en-US" dirty="0" smtClean="0"/>
              <a:t> </a:t>
            </a:r>
            <a:r>
              <a:rPr lang="en-US" b="1" dirty="0" err="1" smtClean="0"/>
              <a:t>CO</a:t>
            </a:r>
            <a:r>
              <a:rPr lang="en-US" dirty="0" err="1" smtClean="0"/>
              <a:t>st</a:t>
            </a:r>
            <a:r>
              <a:rPr lang="en-US" dirty="0" smtClean="0"/>
              <a:t> </a:t>
            </a:r>
            <a:r>
              <a:rPr lang="en-US" b="1" dirty="0" err="1" smtClean="0"/>
              <a:t>MO</a:t>
            </a:r>
            <a:r>
              <a:rPr lang="en-US" dirty="0" err="1" smtClean="0"/>
              <a:t>del</a:t>
            </a:r>
            <a:r>
              <a:rPr lang="en-US" dirty="0" smtClean="0"/>
              <a:t>)</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COCOMO basics</a:t>
            </a:r>
            <a:endParaRPr lang="en-US" dirty="0"/>
          </a:p>
        </p:txBody>
      </p:sp>
      <p:sp>
        <p:nvSpPr>
          <p:cNvPr id="3" name="Content Placeholder 2"/>
          <p:cNvSpPr>
            <a:spLocks noGrp="1"/>
          </p:cNvSpPr>
          <p:nvPr>
            <p:ph idx="1"/>
          </p:nvPr>
        </p:nvSpPr>
        <p:spPr/>
        <p:txBody>
          <a:bodyPr/>
          <a:lstStyle/>
          <a:p>
            <a:r>
              <a:rPr lang="en-US" sz="2000" dirty="0" smtClean="0"/>
              <a:t>Algorithmic software cost estimation modeled with a regression formula that has parameters derived from historical project data and current project characteristics</a:t>
            </a:r>
          </a:p>
          <a:p>
            <a:r>
              <a:rPr lang="en-US" sz="2000" dirty="0" smtClean="0"/>
              <a:t>The basic COCOMO equations take the form</a:t>
            </a:r>
          </a:p>
          <a:p>
            <a:pPr lvl="1"/>
            <a:r>
              <a:rPr lang="en-US" sz="2000" dirty="0" smtClean="0"/>
              <a:t>Effort Applied = </a:t>
            </a:r>
            <a:r>
              <a:rPr lang="en-US" sz="2000" b="1" dirty="0" smtClean="0"/>
              <a:t>a</a:t>
            </a:r>
            <a:r>
              <a:rPr lang="en-US" sz="2000" dirty="0" smtClean="0"/>
              <a:t>(KLOC)</a:t>
            </a:r>
            <a:r>
              <a:rPr lang="en-US" sz="2000" b="1" baseline="30000" dirty="0" smtClean="0"/>
              <a:t>b</a:t>
            </a:r>
            <a:r>
              <a:rPr lang="en-US" sz="2000" dirty="0" smtClean="0"/>
              <a:t> (person-months)</a:t>
            </a:r>
          </a:p>
          <a:p>
            <a:pPr lvl="1"/>
            <a:r>
              <a:rPr lang="en-US" sz="2000" dirty="0" smtClean="0"/>
              <a:t>Development Time = </a:t>
            </a:r>
            <a:r>
              <a:rPr lang="en-US" sz="2000" b="1" dirty="0" smtClean="0"/>
              <a:t>c</a:t>
            </a:r>
            <a:r>
              <a:rPr lang="en-US" sz="2000" dirty="0" smtClean="0"/>
              <a:t>(Effort Applied)</a:t>
            </a:r>
            <a:r>
              <a:rPr lang="en-US" sz="2000" b="1" baseline="30000" dirty="0" smtClean="0"/>
              <a:t>d</a:t>
            </a:r>
            <a:r>
              <a:rPr lang="en-US" sz="2000" dirty="0" smtClean="0"/>
              <a:t> (months)</a:t>
            </a:r>
          </a:p>
          <a:p>
            <a:pPr lvl="1"/>
            <a:r>
              <a:rPr lang="en-US" sz="2000" dirty="0" smtClean="0"/>
              <a:t>People required = Effort Applied / Development Time (count)</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31</a:t>
            </a:fld>
            <a:endParaRPr lang="en-US"/>
          </a:p>
        </p:txBody>
      </p:sp>
      <p:graphicFrame>
        <p:nvGraphicFramePr>
          <p:cNvPr id="10" name="Table 9"/>
          <p:cNvGraphicFramePr>
            <a:graphicFrameLocks noGrp="1"/>
          </p:cNvGraphicFramePr>
          <p:nvPr/>
        </p:nvGraphicFramePr>
        <p:xfrm>
          <a:off x="1878462" y="4312691"/>
          <a:ext cx="4674738" cy="1783308"/>
        </p:xfrm>
        <a:graphic>
          <a:graphicData uri="http://schemas.openxmlformats.org/drawingml/2006/table">
            <a:tbl>
              <a:tblPr firstRow="1" bandRow="1">
                <a:tableStyleId>{93296810-A885-4BE3-A3E7-6D5BEEA58F35}</a:tableStyleId>
              </a:tblPr>
              <a:tblGrid>
                <a:gridCol w="1941814"/>
                <a:gridCol w="614078"/>
                <a:gridCol w="752384"/>
                <a:gridCol w="614078"/>
                <a:gridCol w="752384"/>
              </a:tblGrid>
              <a:tr h="445827">
                <a:tc>
                  <a:txBody>
                    <a:bodyPr/>
                    <a:lstStyle/>
                    <a:p>
                      <a:endParaRPr lang="en-US" dirty="0"/>
                    </a:p>
                  </a:txBody>
                  <a:tcPr/>
                </a:tc>
                <a:tc>
                  <a:txBody>
                    <a:bodyPr/>
                    <a:lstStyle/>
                    <a:p>
                      <a:r>
                        <a:rPr lang="en-US" b="1" dirty="0" smtClean="0"/>
                        <a:t>a</a:t>
                      </a:r>
                      <a:endParaRPr lang="en-US" b="1" dirty="0"/>
                    </a:p>
                  </a:txBody>
                  <a:tcPr/>
                </a:tc>
                <a:tc>
                  <a:txBody>
                    <a:bodyPr/>
                    <a:lstStyle/>
                    <a:p>
                      <a:r>
                        <a:rPr lang="en-US" b="1" dirty="0" smtClean="0"/>
                        <a:t>b</a:t>
                      </a:r>
                      <a:endParaRPr lang="en-US" b="1" dirty="0"/>
                    </a:p>
                  </a:txBody>
                  <a:tcPr/>
                </a:tc>
                <a:tc>
                  <a:txBody>
                    <a:bodyPr/>
                    <a:lstStyle/>
                    <a:p>
                      <a:r>
                        <a:rPr lang="en-US" b="1" dirty="0" smtClean="0"/>
                        <a:t>c</a:t>
                      </a:r>
                      <a:endParaRPr lang="en-US" b="1" dirty="0"/>
                    </a:p>
                  </a:txBody>
                  <a:tcPr/>
                </a:tc>
                <a:tc>
                  <a:txBody>
                    <a:bodyPr/>
                    <a:lstStyle/>
                    <a:p>
                      <a:r>
                        <a:rPr lang="en-US" b="1" dirty="0" smtClean="0"/>
                        <a:t>d</a:t>
                      </a:r>
                      <a:endParaRPr lang="en-US" b="1" dirty="0"/>
                    </a:p>
                  </a:txBody>
                  <a:tcPr/>
                </a:tc>
              </a:tr>
              <a:tr h="445827">
                <a:tc>
                  <a:txBody>
                    <a:bodyPr/>
                    <a:lstStyle/>
                    <a:p>
                      <a:r>
                        <a:rPr lang="en-US" dirty="0" smtClean="0"/>
                        <a:t>Organic</a:t>
                      </a:r>
                      <a:endParaRPr lang="en-US" dirty="0"/>
                    </a:p>
                  </a:txBody>
                  <a:tcPr/>
                </a:tc>
                <a:tc>
                  <a:txBody>
                    <a:bodyPr/>
                    <a:lstStyle/>
                    <a:p>
                      <a:r>
                        <a:rPr lang="en-US" dirty="0" smtClean="0"/>
                        <a:t>2.4</a:t>
                      </a:r>
                      <a:endParaRPr lang="en-US" dirty="0"/>
                    </a:p>
                  </a:txBody>
                  <a:tcPr/>
                </a:tc>
                <a:tc>
                  <a:txBody>
                    <a:bodyPr/>
                    <a:lstStyle/>
                    <a:p>
                      <a:r>
                        <a:rPr lang="en-US" dirty="0" smtClean="0"/>
                        <a:t>1.05</a:t>
                      </a:r>
                      <a:endParaRPr lang="en-US" dirty="0"/>
                    </a:p>
                  </a:txBody>
                  <a:tcPr/>
                </a:tc>
                <a:tc>
                  <a:txBody>
                    <a:bodyPr/>
                    <a:lstStyle/>
                    <a:p>
                      <a:r>
                        <a:rPr lang="en-US" dirty="0" smtClean="0"/>
                        <a:t>2.5</a:t>
                      </a:r>
                      <a:endParaRPr lang="en-US" dirty="0"/>
                    </a:p>
                  </a:txBody>
                  <a:tcPr/>
                </a:tc>
                <a:tc>
                  <a:txBody>
                    <a:bodyPr/>
                    <a:lstStyle/>
                    <a:p>
                      <a:r>
                        <a:rPr lang="en-US" dirty="0" smtClean="0"/>
                        <a:t>0.38</a:t>
                      </a:r>
                      <a:endParaRPr lang="en-US" dirty="0"/>
                    </a:p>
                  </a:txBody>
                  <a:tcPr/>
                </a:tc>
              </a:tr>
              <a:tr h="445827">
                <a:tc>
                  <a:txBody>
                    <a:bodyPr/>
                    <a:lstStyle/>
                    <a:p>
                      <a:r>
                        <a:rPr lang="en-US" dirty="0" smtClean="0"/>
                        <a:t>Semi-detached</a:t>
                      </a:r>
                      <a:endParaRPr lang="en-US" dirty="0"/>
                    </a:p>
                  </a:txBody>
                  <a:tcPr/>
                </a:tc>
                <a:tc>
                  <a:txBody>
                    <a:bodyPr/>
                    <a:lstStyle/>
                    <a:p>
                      <a:r>
                        <a:rPr lang="en-US" dirty="0" smtClean="0"/>
                        <a:t>3.0</a:t>
                      </a:r>
                      <a:endParaRPr lang="en-US" dirty="0"/>
                    </a:p>
                  </a:txBody>
                  <a:tcPr/>
                </a:tc>
                <a:tc>
                  <a:txBody>
                    <a:bodyPr/>
                    <a:lstStyle/>
                    <a:p>
                      <a:r>
                        <a:rPr lang="en-US" dirty="0" smtClean="0"/>
                        <a:t>1.12</a:t>
                      </a:r>
                      <a:endParaRPr lang="en-US" dirty="0"/>
                    </a:p>
                  </a:txBody>
                  <a:tcPr/>
                </a:tc>
                <a:tc>
                  <a:txBody>
                    <a:bodyPr/>
                    <a:lstStyle/>
                    <a:p>
                      <a:r>
                        <a:rPr lang="en-US" dirty="0" smtClean="0"/>
                        <a:t>2.5</a:t>
                      </a:r>
                      <a:endParaRPr lang="en-US" dirty="0"/>
                    </a:p>
                  </a:txBody>
                  <a:tcPr/>
                </a:tc>
                <a:tc>
                  <a:txBody>
                    <a:bodyPr/>
                    <a:lstStyle/>
                    <a:p>
                      <a:r>
                        <a:rPr lang="en-US" dirty="0" smtClean="0"/>
                        <a:t>0.35</a:t>
                      </a:r>
                      <a:endParaRPr lang="en-US" dirty="0"/>
                    </a:p>
                  </a:txBody>
                  <a:tcPr/>
                </a:tc>
              </a:tr>
              <a:tr h="445827">
                <a:tc>
                  <a:txBody>
                    <a:bodyPr/>
                    <a:lstStyle/>
                    <a:p>
                      <a:r>
                        <a:rPr lang="en-US" dirty="0" smtClean="0"/>
                        <a:t>Embedded</a:t>
                      </a:r>
                      <a:endParaRPr lang="en-US" dirty="0"/>
                    </a:p>
                  </a:txBody>
                  <a:tcPr/>
                </a:tc>
                <a:tc>
                  <a:txBody>
                    <a:bodyPr/>
                    <a:lstStyle/>
                    <a:p>
                      <a:r>
                        <a:rPr lang="en-US" dirty="0" smtClean="0"/>
                        <a:t>3.6</a:t>
                      </a:r>
                      <a:endParaRPr lang="en-US" dirty="0"/>
                    </a:p>
                  </a:txBody>
                  <a:tcPr/>
                </a:tc>
                <a:tc>
                  <a:txBody>
                    <a:bodyPr/>
                    <a:lstStyle/>
                    <a:p>
                      <a:r>
                        <a:rPr lang="en-US" dirty="0" smtClean="0"/>
                        <a:t>1.20</a:t>
                      </a:r>
                      <a:endParaRPr lang="en-US" dirty="0"/>
                    </a:p>
                  </a:txBody>
                  <a:tcPr/>
                </a:tc>
                <a:tc>
                  <a:txBody>
                    <a:bodyPr/>
                    <a:lstStyle/>
                    <a:p>
                      <a:r>
                        <a:rPr lang="en-US" dirty="0" smtClean="0"/>
                        <a:t>2.5</a:t>
                      </a:r>
                      <a:endParaRPr lang="en-US" dirty="0"/>
                    </a:p>
                  </a:txBody>
                  <a:tcPr/>
                </a:tc>
                <a:tc>
                  <a:txBody>
                    <a:bodyPr/>
                    <a:lstStyle/>
                    <a:p>
                      <a:r>
                        <a:rPr lang="en-US" dirty="0" smtClean="0"/>
                        <a:t>0.32</a:t>
                      </a:r>
                      <a:endParaRPr lang="en-US"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Regression parameters</a:t>
            </a:r>
            <a:br>
              <a:rPr lang="en-US" sz="3200" dirty="0" smtClean="0"/>
            </a:br>
            <a:r>
              <a:rPr lang="en-US" sz="3200" dirty="0" smtClean="0"/>
              <a:t>Basic COCOMO</a:t>
            </a:r>
            <a:endParaRPr lang="en-US" sz="3200" dirty="0"/>
          </a:p>
        </p:txBody>
      </p:sp>
      <p:sp>
        <p:nvSpPr>
          <p:cNvPr id="3" name="Content Placeholder 2"/>
          <p:cNvSpPr>
            <a:spLocks noGrp="1"/>
          </p:cNvSpPr>
          <p:nvPr>
            <p:ph idx="1"/>
          </p:nvPr>
        </p:nvSpPr>
        <p:spPr/>
        <p:txBody>
          <a:bodyPr/>
          <a:lstStyle/>
          <a:p>
            <a:r>
              <a:rPr lang="en-US" dirty="0" smtClean="0"/>
              <a:t>Based on waterfall-based 63 projects at TRW Aerospace</a:t>
            </a:r>
          </a:p>
          <a:p>
            <a:r>
              <a:rPr lang="en-US" dirty="0" smtClean="0"/>
              <a:t>Projects from 2KLOC to 100KLOC, languages from assembler to PL/I</a:t>
            </a:r>
          </a:p>
          <a:p>
            <a:r>
              <a:rPr lang="en-US" dirty="0" smtClean="0"/>
              <a:t>The Basic Model designed for rough order-of-magnitude estimates, focused on small to medium-sized projects</a:t>
            </a:r>
          </a:p>
          <a:p>
            <a:pPr lvl="1"/>
            <a:r>
              <a:rPr lang="en-US" dirty="0" smtClean="0"/>
              <a:t>Three sets of parameters: organic, </a:t>
            </a:r>
            <a:r>
              <a:rPr lang="en-US" dirty="0" err="1" smtClean="0"/>
              <a:t>semideteched</a:t>
            </a:r>
            <a:r>
              <a:rPr lang="en-US" dirty="0" smtClean="0"/>
              <a:t> and embedded</a:t>
            </a:r>
          </a:p>
          <a:p>
            <a:pPr>
              <a:buNone/>
            </a:pP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Intermediate COCOMO</a:t>
            </a:r>
            <a:endParaRPr lang="en-US" dirty="0"/>
          </a:p>
        </p:txBody>
      </p:sp>
      <p:sp>
        <p:nvSpPr>
          <p:cNvPr id="3" name="Content Placeholder 2"/>
          <p:cNvSpPr>
            <a:spLocks noGrp="1"/>
          </p:cNvSpPr>
          <p:nvPr>
            <p:ph idx="1"/>
          </p:nvPr>
        </p:nvSpPr>
        <p:spPr/>
        <p:txBody>
          <a:bodyPr/>
          <a:lstStyle/>
          <a:p>
            <a:r>
              <a:rPr lang="en-US" dirty="0" smtClean="0"/>
              <a:t>Uses more parameters (cost drivers) that account for additional differences estimates</a:t>
            </a:r>
          </a:p>
          <a:p>
            <a:r>
              <a:rPr lang="en-US" dirty="0" smtClean="0"/>
              <a:t>Product attributes: required software reliability, complexity of the product, …</a:t>
            </a:r>
          </a:p>
          <a:p>
            <a:r>
              <a:rPr lang="en-US" dirty="0" smtClean="0"/>
              <a:t>Hardware attributes: run-time performance constraints, memory constraints, …</a:t>
            </a:r>
          </a:p>
          <a:p>
            <a:r>
              <a:rPr lang="en-US" dirty="0" smtClean="0"/>
              <a:t>Personnel attributes: software engineering capability, applications experience, programming language experience, …</a:t>
            </a:r>
          </a:p>
          <a:p>
            <a:r>
              <a:rPr lang="en-US" dirty="0" smtClean="0"/>
              <a:t>Project attributes: use of software tools, application of software engineering methods, …</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233250" y="2606722"/>
            <a:ext cx="8665090" cy="39714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Intermediate COCOMO</a:t>
            </a:r>
            <a:endParaRPr lang="en-US" dirty="0"/>
          </a:p>
        </p:txBody>
      </p:sp>
      <p:sp>
        <p:nvSpPr>
          <p:cNvPr id="3" name="Content Placeholder 2"/>
          <p:cNvSpPr>
            <a:spLocks noGrp="1"/>
          </p:cNvSpPr>
          <p:nvPr>
            <p:ph idx="1"/>
          </p:nvPr>
        </p:nvSpPr>
        <p:spPr>
          <a:xfrm>
            <a:off x="233250" y="1447800"/>
            <a:ext cx="7772400" cy="4495800"/>
          </a:xfrm>
        </p:spPr>
        <p:txBody>
          <a:bodyPr/>
          <a:lstStyle/>
          <a:p>
            <a:r>
              <a:rPr lang="en-US" sz="2000" dirty="0" smtClean="0"/>
              <a:t>The 15 sub-attributes are each rated from “very low” to “</a:t>
            </a:r>
            <a:r>
              <a:rPr lang="en-US" sz="2000" dirty="0" err="1" smtClean="0"/>
              <a:t>extrahigh</a:t>
            </a:r>
            <a:r>
              <a:rPr lang="en-US" sz="2000" dirty="0" smtClean="0"/>
              <a:t>” with six discrete choices</a:t>
            </a:r>
          </a:p>
          <a:p>
            <a:r>
              <a:rPr lang="en-US" sz="2000" dirty="0" smtClean="0"/>
              <a:t>Effort multipliers are empirically derived and the EAF is the product of the multipliers</a:t>
            </a:r>
          </a:p>
          <a:p>
            <a:pPr>
              <a:buNone/>
            </a:pP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34</a:t>
            </a:fld>
            <a:endParaRPr lang="en-US"/>
          </a:p>
        </p:txBody>
      </p:sp>
      <p:sp>
        <p:nvSpPr>
          <p:cNvPr id="7" name="Rectangle 6"/>
          <p:cNvSpPr/>
          <p:nvPr/>
        </p:nvSpPr>
        <p:spPr>
          <a:xfrm>
            <a:off x="2286000" y="6400800"/>
            <a:ext cx="6858000" cy="276999"/>
          </a:xfrm>
          <a:prstGeom prst="rect">
            <a:avLst/>
          </a:prstGeom>
        </p:spPr>
        <p:txBody>
          <a:bodyPr wrap="square">
            <a:spAutoFit/>
          </a:bodyPr>
          <a:lstStyle/>
          <a:p>
            <a:r>
              <a:rPr lang="en-US" sz="1200" dirty="0" smtClean="0"/>
              <a:t>http://neohumanism.org/i/in/intermediate_cocomo_1.html</a:t>
            </a:r>
            <a:endParaRPr lang="en-US"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Intermediate COCOMO</a:t>
            </a:r>
            <a:endParaRPr lang="en-US" dirty="0"/>
          </a:p>
        </p:txBody>
      </p:sp>
      <p:sp>
        <p:nvSpPr>
          <p:cNvPr id="3" name="Content Placeholder 2"/>
          <p:cNvSpPr>
            <a:spLocks noGrp="1"/>
          </p:cNvSpPr>
          <p:nvPr>
            <p:ph idx="1"/>
          </p:nvPr>
        </p:nvSpPr>
        <p:spPr/>
        <p:txBody>
          <a:bodyPr/>
          <a:lstStyle/>
          <a:p>
            <a:r>
              <a:rPr lang="en-US" dirty="0" smtClean="0"/>
              <a:t>E=a(KLOC)</a:t>
            </a:r>
            <a:r>
              <a:rPr lang="en-US" baseline="30000" dirty="0" smtClean="0"/>
              <a:t>b</a:t>
            </a:r>
            <a:r>
              <a:rPr lang="en-US" dirty="0" smtClean="0">
                <a:sym typeface="Symbol"/>
              </a:rPr>
              <a:t>  </a:t>
            </a:r>
            <a:r>
              <a:rPr lang="en-US" dirty="0" smtClean="0"/>
              <a:t>EAF</a:t>
            </a:r>
          </a:p>
          <a:p>
            <a:pPr lvl="1"/>
            <a:r>
              <a:rPr lang="en-US" dirty="0" smtClean="0"/>
              <a:t>And similarly for development time and people counts</a:t>
            </a:r>
          </a:p>
          <a:p>
            <a:r>
              <a:rPr lang="en-US" dirty="0" smtClean="0"/>
              <a:t>There is a separate table for parameters a and b across organic, semi-detached, embedded for Intermediate COCOMO</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COCOMO &amp; COCOMO II</a:t>
            </a:r>
            <a:endParaRPr lang="en-US" dirty="0"/>
          </a:p>
        </p:txBody>
      </p:sp>
      <p:sp>
        <p:nvSpPr>
          <p:cNvPr id="3" name="Content Placeholder 2"/>
          <p:cNvSpPr>
            <a:spLocks noGrp="1"/>
          </p:cNvSpPr>
          <p:nvPr>
            <p:ph idx="1"/>
          </p:nvPr>
        </p:nvSpPr>
        <p:spPr/>
        <p:txBody>
          <a:bodyPr/>
          <a:lstStyle/>
          <a:p>
            <a:r>
              <a:rPr lang="en-US" dirty="0" smtClean="0"/>
              <a:t>Detailed COCOMO also accounts for the influence of individual project phases</a:t>
            </a:r>
          </a:p>
          <a:p>
            <a:r>
              <a:rPr lang="en-US" dirty="0" smtClean="0"/>
              <a:t>COCOMO II was developed and released in 1997, aimed at (then) modern software projects</a:t>
            </a:r>
          </a:p>
          <a:p>
            <a:pPr lvl="1"/>
            <a:r>
              <a:rPr lang="en-US" dirty="0" smtClean="0"/>
              <a:t>Newly tuned parameters</a:t>
            </a:r>
          </a:p>
          <a:p>
            <a:pPr lvl="1"/>
            <a:r>
              <a:rPr lang="en-US" dirty="0" smtClean="0"/>
              <a:t>Accounted for move from mainframes to desktops, from batch to interface computation, to code reuse, etc.</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1981 Boehm book also discusses</a:t>
            </a:r>
            <a:endParaRPr lang="en-US" dirty="0"/>
          </a:p>
        </p:txBody>
      </p:sp>
      <p:sp>
        <p:nvSpPr>
          <p:cNvPr id="3" name="Content Placeholder 2"/>
          <p:cNvSpPr>
            <a:spLocks noGrp="1"/>
          </p:cNvSpPr>
          <p:nvPr>
            <p:ph idx="1"/>
          </p:nvPr>
        </p:nvSpPr>
        <p:spPr/>
        <p:txBody>
          <a:bodyPr/>
          <a:lstStyle/>
          <a:p>
            <a:r>
              <a:rPr lang="en-US" dirty="0" smtClean="0"/>
              <a:t>Multiple-goal decision analysis</a:t>
            </a:r>
          </a:p>
          <a:p>
            <a:pPr lvl="1"/>
            <a:r>
              <a:rPr lang="en-US" dirty="0" smtClean="0"/>
              <a:t>Most optimization theory assumes that there is a single objective function to maximize</a:t>
            </a:r>
          </a:p>
          <a:p>
            <a:pPr lvl="1"/>
            <a:r>
              <a:rPr lang="en-US" dirty="0" smtClean="0"/>
              <a:t>Models like this one account for multiple goals that must be balanced in a definable manner</a:t>
            </a:r>
          </a:p>
          <a:p>
            <a:r>
              <a:rPr lang="en-US" dirty="0" smtClean="0"/>
              <a:t>Risk analysis</a:t>
            </a:r>
          </a:p>
          <a:p>
            <a:pPr lvl="1"/>
            <a:r>
              <a:rPr lang="en-US" dirty="0" smtClean="0"/>
              <a:t>Foundation for his later work in the spiral model</a:t>
            </a:r>
          </a:p>
          <a:p>
            <a:r>
              <a:rPr lang="en-US" dirty="0" smtClean="0"/>
              <a:t>And more…	</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Boehm Sullivan “Software Economics” roadmap (ICSE 2000)</a:t>
            </a:r>
            <a:endParaRPr lang="en-US" sz="2800" dirty="0"/>
          </a:p>
        </p:txBody>
      </p:sp>
      <p:sp>
        <p:nvSpPr>
          <p:cNvPr id="3" name="Content Placeholder 2"/>
          <p:cNvSpPr>
            <a:spLocks noGrp="1"/>
          </p:cNvSpPr>
          <p:nvPr>
            <p:ph idx="1"/>
          </p:nvPr>
        </p:nvSpPr>
        <p:spPr/>
        <p:txBody>
          <a:bodyPr/>
          <a:lstStyle/>
          <a:p>
            <a:r>
              <a:rPr lang="en-US" sz="2000" dirty="0" smtClean="0"/>
              <a:t>“The core competency of software engineers is in making technical software product and process design decisions.  Today, however, there is a ‘disconnect’ between the decision criteria that tend to guide software engineers and the value creation criteria of organizations in which software is developed. It is not that technical criteria, such as information hiding architecture, documentation standards, software reuse, and the need for mathematical precision, are wrong. On average, they are enormously better than no sound criteria.</a:t>
            </a:r>
          </a:p>
        </p:txBody>
      </p:sp>
      <p:sp>
        <p:nvSpPr>
          <p:cNvPr id="4" name="Date Placeholder 3"/>
          <p:cNvSpPr>
            <a:spLocks noGrp="1"/>
          </p:cNvSpPr>
          <p:nvPr>
            <p:ph type="dt" sz="half" idx="10"/>
          </p:nvPr>
        </p:nvSpPr>
        <p:spPr/>
        <p:txBody>
          <a:bodyPr/>
          <a:lstStyle/>
          <a:p>
            <a:pPr>
              <a:defRPr/>
            </a:pPr>
            <a:r>
              <a:rPr lang="en-US" dirty="0" smtClean="0"/>
              <a:t>UW CSE P504</a:t>
            </a:r>
            <a:endParaRPr lang="en-US"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p:txBody>
          <a:bodyPr/>
          <a:lstStyle/>
          <a:p>
            <a:r>
              <a:rPr lang="en-US" sz="2000" dirty="0" smtClean="0"/>
              <a:t>“However, software engineers are usually not involved in or often do not understand enterprise-level value creation objectives. The connections between technical parameters and value creation are understood vaguely, if at all. There is rarely any real measurement or analysis of how software engineering investments contribute to value creation. And senior management often does not understand success criteria for software development or how investments at the technical level can contribute fundamentally to value creation. As a result, technical criteria tend to be applied in ways that in general are not connected to, and are thus usually not optimal for, value creation.”</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Rigorous software engineering</a:t>
            </a:r>
            <a:endParaRPr lang="en-US" dirty="0"/>
          </a:p>
        </p:txBody>
      </p:sp>
      <p:sp>
        <p:nvSpPr>
          <p:cNvPr id="8" name="Content Placeholder 7"/>
          <p:cNvSpPr>
            <a:spLocks noGrp="1"/>
          </p:cNvSpPr>
          <p:nvPr>
            <p:ph idx="1"/>
          </p:nvPr>
        </p:nvSpPr>
        <p:spPr/>
        <p:txBody>
          <a:bodyPr/>
          <a:lstStyle/>
          <a:p>
            <a:r>
              <a:rPr lang="en-US" dirty="0" err="1" smtClean="0"/>
              <a:t>Akash</a:t>
            </a:r>
            <a:r>
              <a:rPr lang="en-US" dirty="0" smtClean="0"/>
              <a:t> </a:t>
            </a:r>
            <a:r>
              <a:rPr lang="en-US" dirty="0" err="1" smtClean="0"/>
              <a:t>Lal</a:t>
            </a:r>
            <a:endParaRPr lang="en-US" dirty="0" smtClean="0"/>
          </a:p>
          <a:p>
            <a:r>
              <a:rPr lang="en-US" dirty="0" err="1" smtClean="0"/>
              <a:t>Aditya</a:t>
            </a:r>
            <a:r>
              <a:rPr lang="en-US" dirty="0" smtClean="0"/>
              <a:t> </a:t>
            </a:r>
            <a:r>
              <a:rPr lang="en-US" dirty="0" err="1" smtClean="0"/>
              <a:t>Nori</a:t>
            </a:r>
            <a:endParaRPr lang="en-US" dirty="0" smtClean="0"/>
          </a:p>
          <a:p>
            <a:r>
              <a:rPr lang="en-US" i="1" dirty="0" err="1" smtClean="0"/>
              <a:t>Sriram</a:t>
            </a:r>
            <a:r>
              <a:rPr lang="en-US" i="1" dirty="0" smtClean="0"/>
              <a:t> </a:t>
            </a:r>
            <a:r>
              <a:rPr lang="en-US" i="1" dirty="0" err="1" smtClean="0"/>
              <a:t>Rajamani</a:t>
            </a:r>
            <a:endParaRPr lang="en-US" i="1" dirty="0" smtClean="0"/>
          </a:p>
          <a:p>
            <a:r>
              <a:rPr lang="en-US" dirty="0" err="1" smtClean="0"/>
              <a:t>Kaushik</a:t>
            </a:r>
            <a:r>
              <a:rPr lang="en-US" dirty="0" smtClean="0"/>
              <a:t> </a:t>
            </a:r>
            <a:r>
              <a:rPr lang="en-US" dirty="0" err="1" smtClean="0"/>
              <a:t>Rajan</a:t>
            </a:r>
            <a:endParaRPr lang="en-US" dirty="0" smtClean="0"/>
          </a:p>
          <a:p>
            <a:r>
              <a:rPr lang="en-US" dirty="0" err="1" smtClean="0"/>
              <a:t>Ganesan</a:t>
            </a:r>
            <a:r>
              <a:rPr lang="en-US" dirty="0" smtClean="0"/>
              <a:t> </a:t>
            </a:r>
            <a:r>
              <a:rPr lang="en-US" dirty="0" err="1" smtClean="0"/>
              <a:t>Ramalingam</a:t>
            </a:r>
            <a:endParaRPr lang="en-US" dirty="0" smtClean="0"/>
          </a:p>
          <a:p>
            <a:r>
              <a:rPr lang="en-US" dirty="0" err="1" smtClean="0"/>
              <a:t>Venkatesh</a:t>
            </a:r>
            <a:r>
              <a:rPr lang="en-US" dirty="0" smtClean="0"/>
              <a:t>-Prasad </a:t>
            </a:r>
            <a:r>
              <a:rPr lang="en-US" dirty="0" err="1" smtClean="0"/>
              <a:t>Ranganath</a:t>
            </a:r>
            <a:endParaRPr lang="en-US" dirty="0" smtClean="0"/>
          </a:p>
          <a:p>
            <a:r>
              <a:rPr lang="en-US" dirty="0" smtClean="0"/>
              <a:t>Kapil </a:t>
            </a:r>
            <a:r>
              <a:rPr lang="en-US" dirty="0" err="1" smtClean="0"/>
              <a:t>Vaswani</a:t>
            </a:r>
            <a:endParaRPr lang="en-US"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value</a:t>
            </a:r>
            <a:endParaRPr lang="en-US" dirty="0"/>
          </a:p>
        </p:txBody>
      </p:sp>
      <p:sp>
        <p:nvSpPr>
          <p:cNvPr id="3" name="Content Placeholder 2"/>
          <p:cNvSpPr>
            <a:spLocks noGrp="1"/>
          </p:cNvSpPr>
          <p:nvPr>
            <p:ph idx="1"/>
          </p:nvPr>
        </p:nvSpPr>
        <p:spPr/>
        <p:txBody>
          <a:bodyPr/>
          <a:lstStyle/>
          <a:p>
            <a:r>
              <a:rPr lang="en-US" dirty="0" smtClean="0"/>
              <a:t>Decision theory (or utility theory) defines a framework for decisions under uncertainty, depending on the risk characteristics of decision makers</a:t>
            </a:r>
          </a:p>
          <a:p>
            <a:r>
              <a:rPr lang="en-US" dirty="0" smtClean="0"/>
              <a:t>This is closely related to (again) multi-objective decision-making</a:t>
            </a:r>
          </a:p>
          <a:p>
            <a:r>
              <a:rPr lang="en-US" dirty="0" smtClean="0"/>
              <a:t>Classical corporate finance uses net present value (NPV) as an investment decision criterion and computes it by discounted cash flow analysis (DCF) – can’t make a business case without these</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NPV example from Wikipedia</a:t>
            </a:r>
            <a:endParaRPr lang="en-US" dirty="0"/>
          </a:p>
        </p:txBody>
      </p:sp>
      <p:sp>
        <p:nvSpPr>
          <p:cNvPr id="3" name="Content Placeholder 2"/>
          <p:cNvSpPr>
            <a:spLocks noGrp="1"/>
          </p:cNvSpPr>
          <p:nvPr>
            <p:ph idx="1"/>
          </p:nvPr>
        </p:nvSpPr>
        <p:spPr/>
        <p:txBody>
          <a:bodyPr/>
          <a:lstStyle/>
          <a:p>
            <a:r>
              <a:rPr lang="en-US" dirty="0" smtClean="0"/>
              <a:t>A corporation must decide whether to introduce a new product line. The new product will have startup costs, operational costs, and incoming cash flows over six years. This project will have an immediate (t=0) cash outflow of $100,000 (which might include machinery, and employee training costs). Other cash outflows for years 1-6 are expected to be $5,000 per year. Cash inflows are expected to be $30,000 each for years 1-6. All cash flows are after-tax, and there are no cash flows expected after year 6. The required rate of return is 10%. </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a:xfrm>
            <a:off x="685800" y="1600200"/>
            <a:ext cx="4172803" cy="4495800"/>
          </a:xfrm>
        </p:spPr>
        <p:txBody>
          <a:bodyPr/>
          <a:lstStyle/>
          <a:p>
            <a:r>
              <a:rPr lang="en-US" dirty="0" smtClean="0"/>
              <a:t>The table shows the present value (PV) for each year</a:t>
            </a:r>
          </a:p>
          <a:p>
            <a:r>
              <a:rPr lang="en-US" dirty="0" smtClean="0"/>
              <a:t>The NPV is the sum of the PVs</a:t>
            </a:r>
          </a:p>
          <a:p>
            <a:r>
              <a:rPr lang="en-US" dirty="0" smtClean="0"/>
              <a:t>In this case, it’s $8,881.52</a:t>
            </a:r>
          </a:p>
          <a:p>
            <a:r>
              <a:rPr lang="en-US" dirty="0" smtClean="0"/>
              <a:t>A positive NPV means it would be better to invest in the project than to do nothing – but there might be other opportunities with higher NPV</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42</a:t>
            </a:fld>
            <a:endParaRPr lang="en-US"/>
          </a:p>
        </p:txBody>
      </p:sp>
      <p:pic>
        <p:nvPicPr>
          <p:cNvPr id="99330" name="Picture 2"/>
          <p:cNvPicPr>
            <a:picLocks noChangeAspect="1" noChangeArrowheads="1"/>
          </p:cNvPicPr>
          <p:nvPr/>
        </p:nvPicPr>
        <p:blipFill>
          <a:blip r:embed="rId3" cstate="print"/>
          <a:srcRect/>
          <a:stretch>
            <a:fillRect/>
          </a:stretch>
        </p:blipFill>
        <p:spPr bwMode="auto">
          <a:xfrm>
            <a:off x="5035669" y="1354115"/>
            <a:ext cx="3876675" cy="5114925"/>
          </a:xfrm>
          <a:prstGeom prst="rect">
            <a:avLst/>
          </a:prstGeom>
          <a:noFill/>
          <a:ln w="9525">
            <a:solidFill>
              <a:schemeClr val="tx2"/>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options</a:t>
            </a:r>
            <a:endParaRPr lang="en-US" dirty="0"/>
          </a:p>
        </p:txBody>
      </p:sp>
      <p:sp>
        <p:nvSpPr>
          <p:cNvPr id="3" name="Content Placeholder 2"/>
          <p:cNvSpPr>
            <a:spLocks noGrp="1"/>
          </p:cNvSpPr>
          <p:nvPr>
            <p:ph idx="1"/>
          </p:nvPr>
        </p:nvSpPr>
        <p:spPr/>
        <p:txBody>
          <a:bodyPr/>
          <a:lstStyle/>
          <a:p>
            <a:r>
              <a:rPr lang="en-US" dirty="0" smtClean="0"/>
              <a:t>DCF/NPV treats assets as passively held – not  actively managed</a:t>
            </a:r>
          </a:p>
          <a:p>
            <a:r>
              <a:rPr lang="en-US" dirty="0" smtClean="0"/>
              <a:t>But projects are (or can be </a:t>
            </a:r>
            <a:r>
              <a:rPr lang="en-US" dirty="0" smtClean="0">
                <a:sym typeface="Wingdings" pitchFamily="2" charset="2"/>
              </a:rPr>
              <a:t>) actively managed</a:t>
            </a:r>
          </a:p>
          <a:p>
            <a:pPr lvl="1"/>
            <a:r>
              <a:rPr lang="en-US" dirty="0" smtClean="0">
                <a:sym typeface="Wingdings" pitchFamily="2" charset="2"/>
              </a:rPr>
              <a:t>M</a:t>
            </a:r>
            <a:r>
              <a:rPr lang="en-US" dirty="0" smtClean="0"/>
              <a:t>anagement usually has the flexibility to make changes to real investments in light of new information. (e.g., to abandon a project, enter a new market, etc.)</a:t>
            </a:r>
          </a:p>
          <a:p>
            <a:r>
              <a:rPr lang="en-US" dirty="0" smtClean="0"/>
              <a:t>The key idea of real options is to treat such flexibility as an option, and to (in some cases) price them using techniques related to those for financial options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Baldwin and Clark (2000)</a:t>
            </a:r>
            <a:endParaRPr lang="en-US" dirty="0"/>
          </a:p>
        </p:txBody>
      </p:sp>
      <p:sp>
        <p:nvSpPr>
          <p:cNvPr id="3" name="Content Placeholder 2"/>
          <p:cNvSpPr>
            <a:spLocks noGrp="1"/>
          </p:cNvSpPr>
          <p:nvPr>
            <p:ph idx="1"/>
          </p:nvPr>
        </p:nvSpPr>
        <p:spPr>
          <a:xfrm>
            <a:off x="218364" y="1600200"/>
            <a:ext cx="5513696" cy="4495800"/>
          </a:xfrm>
        </p:spPr>
        <p:txBody>
          <a:bodyPr/>
          <a:lstStyle/>
          <a:p>
            <a:r>
              <a:rPr lang="en-US" sz="2000" dirty="0" smtClean="0"/>
              <a:t>Baldwin and Clark view Parnas' information hiding modules as creating options</a:t>
            </a:r>
          </a:p>
          <a:p>
            <a:r>
              <a:rPr lang="en-US" sz="2000" dirty="0" smtClean="0"/>
              <a:t>They value these and develop a theory of how modularity in design influenced the evolution of the industry structure for computers over the last forty years</a:t>
            </a:r>
          </a:p>
          <a:p>
            <a:r>
              <a:rPr lang="en-US" sz="2000" dirty="0" smtClean="0"/>
              <a:t>Non-modular systems must be kept or replaced as a whole </a:t>
            </a:r>
            <a:r>
              <a:rPr lang="en-US" sz="2000" dirty="0" err="1" smtClean="0"/>
              <a:t>whole</a:t>
            </a:r>
            <a:endParaRPr lang="en-US" sz="2000" dirty="0" smtClean="0"/>
          </a:p>
          <a:p>
            <a:r>
              <a:rPr lang="en-US" sz="2000" dirty="0" smtClean="0"/>
              <a:t>A system of independent modules can be kept or replaced (largely) individually based on judgments of improvement (or not)</a:t>
            </a:r>
          </a:p>
          <a:p>
            <a:r>
              <a:rPr lang="en-US" sz="2000" dirty="0" smtClean="0"/>
              <a:t>Modularity provides a portfolio of options vs. an option on a portfolio</a:t>
            </a:r>
            <a:endParaRPr lang="en-US" sz="20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44</a:t>
            </a:fld>
            <a:endParaRPr lang="en-US"/>
          </a:p>
        </p:txBody>
      </p:sp>
      <p:pic>
        <p:nvPicPr>
          <p:cNvPr id="90114" name="Picture 2" descr="http://mitpress.mit.edu/images/products/books/9780262024662-f30.jpg"/>
          <p:cNvPicPr>
            <a:picLocks noChangeAspect="1" noChangeArrowheads="1"/>
          </p:cNvPicPr>
          <p:nvPr/>
        </p:nvPicPr>
        <p:blipFill>
          <a:blip r:embed="rId3" cstate="print"/>
          <a:srcRect/>
          <a:stretch>
            <a:fillRect/>
          </a:stretch>
        </p:blipFill>
        <p:spPr bwMode="auto">
          <a:xfrm>
            <a:off x="5945737" y="304800"/>
            <a:ext cx="3040943" cy="363840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DSMs: design structure matrices</a:t>
            </a:r>
            <a:endParaRPr lang="en-US" dirty="0"/>
          </a:p>
        </p:txBody>
      </p:sp>
      <p:sp>
        <p:nvSpPr>
          <p:cNvPr id="3" name="Content Placeholder 2"/>
          <p:cNvSpPr>
            <a:spLocks noGrp="1"/>
          </p:cNvSpPr>
          <p:nvPr>
            <p:ph idx="1"/>
          </p:nvPr>
        </p:nvSpPr>
        <p:spPr>
          <a:xfrm>
            <a:off x="354842" y="1600200"/>
            <a:ext cx="4407658" cy="4495800"/>
          </a:xfrm>
        </p:spPr>
        <p:txBody>
          <a:bodyPr/>
          <a:lstStyle/>
          <a:p>
            <a:r>
              <a:rPr lang="en-US" sz="2000" dirty="0" smtClean="0"/>
              <a:t>The parameters are A, B, and C</a:t>
            </a:r>
          </a:p>
          <a:p>
            <a:r>
              <a:rPr lang="en-US" sz="2000" dirty="0" smtClean="0"/>
              <a:t>The X in row B, column A means that good choice for B depends on the choice made for A.</a:t>
            </a:r>
          </a:p>
          <a:p>
            <a:r>
              <a:rPr lang="en-US" sz="2000" dirty="0" smtClean="0"/>
              <a:t>Parameters requiring mutual consistency are </a:t>
            </a:r>
            <a:r>
              <a:rPr lang="en-US" sz="2000" i="1" dirty="0" smtClean="0"/>
              <a:t>interdependent, resulting in symmetric marks: </a:t>
            </a:r>
            <a:r>
              <a:rPr lang="en-US" sz="2000" dirty="0" smtClean="0"/>
              <a:t>(B,C) and (C,B).</a:t>
            </a:r>
          </a:p>
          <a:p>
            <a:r>
              <a:rPr lang="en-US" sz="2000" dirty="0" smtClean="0"/>
              <a:t>When one parameter choice must precede another the parameters are said to be </a:t>
            </a:r>
            <a:r>
              <a:rPr lang="en-US" sz="2000" i="1" dirty="0" smtClean="0"/>
              <a:t>hierarchically dependent: </a:t>
            </a:r>
            <a:r>
              <a:rPr lang="en-US" sz="2000" dirty="0" smtClean="0"/>
              <a:t>(B,A). </a:t>
            </a:r>
          </a:p>
          <a:p>
            <a:r>
              <a:rPr lang="en-US" sz="2000" i="1" dirty="0" smtClean="0"/>
              <a:t>Independent </a:t>
            </a:r>
            <a:r>
              <a:rPr lang="en-US" sz="2000" dirty="0" smtClean="0"/>
              <a:t>parameters can be changed without coordination.</a:t>
            </a:r>
            <a:endParaRPr lang="en-US" sz="20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45</a:t>
            </a:fld>
            <a:endParaRPr lang="en-US"/>
          </a:p>
        </p:txBody>
      </p:sp>
      <p:pic>
        <p:nvPicPr>
          <p:cNvPr id="100354" name="Picture 2"/>
          <p:cNvPicPr>
            <a:picLocks noChangeAspect="1" noChangeArrowheads="1"/>
          </p:cNvPicPr>
          <p:nvPr/>
        </p:nvPicPr>
        <p:blipFill>
          <a:blip r:embed="rId3" cstate="print"/>
          <a:srcRect/>
          <a:stretch>
            <a:fillRect/>
          </a:stretch>
        </p:blipFill>
        <p:spPr bwMode="auto">
          <a:xfrm>
            <a:off x="4762500" y="1447800"/>
            <a:ext cx="4381500" cy="1600200"/>
          </a:xfrm>
          <a:prstGeom prst="rect">
            <a:avLst/>
          </a:prstGeom>
          <a:noFill/>
          <a:ln w="9525">
            <a:noFill/>
            <a:miter lim="800000"/>
            <a:headEnd/>
            <a:tailEnd/>
          </a:ln>
        </p:spPr>
      </p:pic>
      <p:sp>
        <p:nvSpPr>
          <p:cNvPr id="7" name="Rectangle 6"/>
          <p:cNvSpPr/>
          <p:nvPr/>
        </p:nvSpPr>
        <p:spPr>
          <a:xfrm>
            <a:off x="4953569" y="5200471"/>
            <a:ext cx="4013010" cy="1200329"/>
          </a:xfrm>
          <a:prstGeom prst="rect">
            <a:avLst/>
          </a:prstGeom>
        </p:spPr>
        <p:txBody>
          <a:bodyPr wrap="square">
            <a:spAutoFit/>
          </a:bodyPr>
          <a:lstStyle/>
          <a:p>
            <a:pPr algn="l"/>
            <a:r>
              <a:rPr lang="en-US" sz="1800" dirty="0" smtClean="0"/>
              <a:t>Material from</a:t>
            </a:r>
            <a:br>
              <a:rPr lang="en-US" sz="1800" dirty="0" smtClean="0"/>
            </a:br>
            <a:r>
              <a:rPr lang="en-US" sz="1800" dirty="0" smtClean="0"/>
              <a:t>Sullivan, Griswold,  Cai, </a:t>
            </a:r>
            <a:r>
              <a:rPr lang="en-US" sz="1800" dirty="0" err="1" smtClean="0"/>
              <a:t>Hallen</a:t>
            </a:r>
            <a:r>
              <a:rPr lang="en-US" sz="1800" dirty="0" smtClean="0"/>
              <a:t>. The structure and value of modularity in software design. ESEC/FSE 2001</a:t>
            </a:r>
            <a:endParaRPr lang="en-US"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a:t>
            </a:r>
            <a:endParaRPr lang="en-US" dirty="0"/>
          </a:p>
        </p:txBody>
      </p:sp>
      <p:sp>
        <p:nvSpPr>
          <p:cNvPr id="3" name="Content Placeholder 2"/>
          <p:cNvSpPr>
            <a:spLocks noGrp="1"/>
          </p:cNvSpPr>
          <p:nvPr>
            <p:ph idx="1"/>
          </p:nvPr>
        </p:nvSpPr>
        <p:spPr/>
        <p:txBody>
          <a:bodyPr/>
          <a:lstStyle/>
          <a:p>
            <a:r>
              <a:rPr lang="en-US" sz="2000" dirty="0" smtClean="0"/>
              <a:t>DSMs may not show largely independent designs</a:t>
            </a:r>
          </a:p>
          <a:p>
            <a:r>
              <a:rPr lang="en-US" sz="2000" dirty="0" smtClean="0"/>
              <a:t>In these cases, one approach is to apply splitting</a:t>
            </a:r>
          </a:p>
          <a:p>
            <a:r>
              <a:rPr lang="en-US" sz="2000" dirty="0" smtClean="0"/>
              <a:t>Break a dependence with a new parameter that constrains the values of the original parameters – this means, in part, that they depend on it</a:t>
            </a:r>
          </a:p>
          <a:p>
            <a:r>
              <a:rPr lang="en-US" sz="2000" dirty="0" smtClean="0"/>
              <a:t>Fix the value of the new parameter so that the original parameters to be changed independently as long as they are only changed in ways consistent with the new constraint</a:t>
            </a:r>
          </a:p>
          <a:p>
            <a:r>
              <a:rPr lang="en-US" sz="2000" dirty="0" smtClean="0"/>
              <a:t>For example, introduce a new interface (I, in the below example)</a:t>
            </a:r>
            <a:endParaRPr lang="en-US" sz="20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46</a:t>
            </a:fld>
            <a:endParaRPr lang="en-US"/>
          </a:p>
        </p:txBody>
      </p:sp>
      <p:pic>
        <p:nvPicPr>
          <p:cNvPr id="101378" name="Picture 2"/>
          <p:cNvPicPr>
            <a:picLocks noChangeAspect="1" noChangeArrowheads="1"/>
          </p:cNvPicPr>
          <p:nvPr/>
        </p:nvPicPr>
        <p:blipFill>
          <a:blip r:embed="rId3" cstate="print"/>
          <a:srcRect/>
          <a:stretch>
            <a:fillRect/>
          </a:stretch>
        </p:blipFill>
        <p:spPr bwMode="auto">
          <a:xfrm>
            <a:off x="2057400" y="4695825"/>
            <a:ext cx="5029200" cy="17049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Parnas KWIC</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47</a:t>
            </a:fld>
            <a:endParaRPr lang="en-US"/>
          </a:p>
        </p:txBody>
      </p:sp>
      <p:pic>
        <p:nvPicPr>
          <p:cNvPr id="102402" name="Picture 2"/>
          <p:cNvPicPr>
            <a:picLocks noChangeAspect="1" noChangeArrowheads="1"/>
          </p:cNvPicPr>
          <p:nvPr/>
        </p:nvPicPr>
        <p:blipFill>
          <a:blip r:embed="rId3" cstate="print"/>
          <a:srcRect/>
          <a:stretch>
            <a:fillRect/>
          </a:stretch>
        </p:blipFill>
        <p:spPr bwMode="auto">
          <a:xfrm>
            <a:off x="108612" y="1379560"/>
            <a:ext cx="4381500" cy="4124325"/>
          </a:xfrm>
          <a:prstGeom prst="rect">
            <a:avLst/>
          </a:prstGeom>
          <a:noFill/>
          <a:ln w="9525">
            <a:noFill/>
            <a:miter lim="800000"/>
            <a:headEnd/>
            <a:tailEnd/>
          </a:ln>
        </p:spPr>
      </p:pic>
      <p:pic>
        <p:nvPicPr>
          <p:cNvPr id="102403" name="Picture 3"/>
          <p:cNvPicPr>
            <a:picLocks noChangeAspect="1" noChangeArrowheads="1"/>
          </p:cNvPicPr>
          <p:nvPr/>
        </p:nvPicPr>
        <p:blipFill>
          <a:blip r:embed="rId4" cstate="print"/>
          <a:srcRect/>
          <a:stretch>
            <a:fillRect/>
          </a:stretch>
        </p:blipFill>
        <p:spPr bwMode="auto">
          <a:xfrm>
            <a:off x="4457700" y="2276475"/>
            <a:ext cx="4686300" cy="45815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 (net option value)</a:t>
            </a:r>
            <a:endParaRPr lang="en-US" dirty="0"/>
          </a:p>
        </p:txBody>
      </p:sp>
      <p:sp>
        <p:nvSpPr>
          <p:cNvPr id="6" name="Content Placeholder 5"/>
          <p:cNvSpPr>
            <a:spLocks noGrp="1"/>
          </p:cNvSpPr>
          <p:nvPr>
            <p:ph idx="1"/>
          </p:nvPr>
        </p:nvSpPr>
        <p:spPr/>
        <p:txBody>
          <a:bodyPr/>
          <a:lstStyle/>
          <a:p>
            <a:r>
              <a:rPr lang="en-US" dirty="0" smtClean="0"/>
              <a:t>A module creates an opportunity</a:t>
            </a:r>
          </a:p>
          <a:p>
            <a:pPr lvl="1"/>
            <a:r>
              <a:rPr lang="en-US" dirty="0" smtClean="0"/>
              <a:t>to invest in k experiments to create candidate replacements,</a:t>
            </a:r>
          </a:p>
          <a:p>
            <a:pPr lvl="1"/>
            <a:r>
              <a:rPr lang="en-US" dirty="0" smtClean="0"/>
              <a:t>each at a cost related to the complexity of the module</a:t>
            </a:r>
          </a:p>
          <a:p>
            <a:pPr lvl="1"/>
            <a:r>
              <a:rPr lang="en-US" dirty="0" smtClean="0"/>
              <a:t>if any of the results are better than the existing choice, to substitute in the best of them</a:t>
            </a:r>
          </a:p>
          <a:p>
            <a:pPr lvl="1"/>
            <a:r>
              <a:rPr lang="en-US" dirty="0" smtClean="0"/>
              <a:t>at a cost that related to the visibility of the module to other modules in the system</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KWIC NOV</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49</a:t>
            </a:fld>
            <a:endParaRPr lang="en-US"/>
          </a:p>
        </p:txBody>
      </p:sp>
      <p:pic>
        <p:nvPicPr>
          <p:cNvPr id="103427" name="Picture 3"/>
          <p:cNvPicPr>
            <a:picLocks noChangeAspect="1" noChangeArrowheads="1"/>
          </p:cNvPicPr>
          <p:nvPr/>
        </p:nvPicPr>
        <p:blipFill>
          <a:blip r:embed="rId3" cstate="print"/>
          <a:srcRect/>
          <a:stretch>
            <a:fillRect/>
          </a:stretch>
        </p:blipFill>
        <p:spPr bwMode="auto">
          <a:xfrm>
            <a:off x="4486275" y="2893326"/>
            <a:ext cx="3971925" cy="3733800"/>
          </a:xfrm>
          <a:prstGeom prst="rect">
            <a:avLst/>
          </a:prstGeom>
          <a:noFill/>
          <a:ln w="9525">
            <a:noFill/>
            <a:miter lim="800000"/>
            <a:headEnd/>
            <a:tailEnd/>
          </a:ln>
        </p:spPr>
      </p:pic>
      <p:pic>
        <p:nvPicPr>
          <p:cNvPr id="103426" name="Picture 2"/>
          <p:cNvPicPr>
            <a:picLocks noChangeAspect="1" noChangeArrowheads="1"/>
          </p:cNvPicPr>
          <p:nvPr/>
        </p:nvPicPr>
        <p:blipFill>
          <a:blip r:embed="rId4" cstate="print"/>
          <a:srcRect l="3787"/>
          <a:stretch>
            <a:fillRect/>
          </a:stretch>
        </p:blipFill>
        <p:spPr bwMode="auto">
          <a:xfrm>
            <a:off x="60136" y="1600200"/>
            <a:ext cx="4646207" cy="4257675"/>
          </a:xfrm>
          <a:prstGeom prst="rect">
            <a:avLst/>
          </a:prstGeom>
          <a:noFill/>
          <a:ln w="9525">
            <a:noFill/>
            <a:miter lim="800000"/>
            <a:headEnd/>
            <a:tailEnd/>
          </a:ln>
        </p:spPr>
      </p:pic>
      <p:sp>
        <p:nvSpPr>
          <p:cNvPr id="8" name="Rectangle 7"/>
          <p:cNvSpPr/>
          <p:nvPr/>
        </p:nvSpPr>
        <p:spPr>
          <a:xfrm>
            <a:off x="4098877" y="1077444"/>
            <a:ext cx="4908645" cy="1815882"/>
          </a:xfrm>
          <a:prstGeom prst="rect">
            <a:avLst/>
          </a:prstGeom>
          <a:solidFill>
            <a:schemeClr val="bg1"/>
          </a:solidFill>
          <a:ln>
            <a:solidFill>
              <a:schemeClr val="tx2"/>
            </a:solidFill>
          </a:ln>
        </p:spPr>
        <p:txBody>
          <a:bodyPr wrap="square">
            <a:spAutoFit/>
          </a:bodyPr>
          <a:lstStyle/>
          <a:p>
            <a:pPr marL="231775" indent="-231775" algn="l">
              <a:buFont typeface="Arial" pitchFamily="34" charset="0"/>
              <a:buChar char="•"/>
            </a:pPr>
            <a:r>
              <a:rPr lang="en-US" sz="2000" dirty="0" smtClean="0"/>
              <a:t>The option value of each module is the value at the peak</a:t>
            </a:r>
          </a:p>
          <a:p>
            <a:pPr marL="231775" indent="-231775" algn="l">
              <a:buFont typeface="Arial" pitchFamily="34" charset="0"/>
              <a:buChar char="•"/>
            </a:pPr>
            <a:r>
              <a:rPr lang="en-US" sz="2000" dirty="0" smtClean="0"/>
              <a:t>Sum the module NOV’s</a:t>
            </a:r>
          </a:p>
          <a:p>
            <a:pPr marL="688975" lvl="1" indent="-231775" algn="l">
              <a:buFont typeface="Arial" pitchFamily="34" charset="0"/>
              <a:buChar char="•"/>
            </a:pPr>
            <a:r>
              <a:rPr lang="en-US" sz="2000" dirty="0" smtClean="0"/>
              <a:t>0.26 for the </a:t>
            </a:r>
            <a:r>
              <a:rPr lang="en-US" sz="2000" dirty="0" err="1" smtClean="0"/>
              <a:t>strawman</a:t>
            </a:r>
            <a:r>
              <a:rPr lang="en-US" sz="2000" dirty="0" smtClean="0"/>
              <a:t> design</a:t>
            </a:r>
          </a:p>
          <a:p>
            <a:pPr marL="688975" lvl="1" indent="-231775" algn="l">
              <a:buFont typeface="Arial" pitchFamily="34" charset="0"/>
              <a:buChar char="•"/>
            </a:pPr>
            <a:r>
              <a:rPr lang="en-US" sz="2000" dirty="0" smtClean="0"/>
              <a:t>1.56 for the information-hiding</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publications (selected)</a:t>
            </a:r>
            <a:endParaRPr lang="en-US" dirty="0"/>
          </a:p>
        </p:txBody>
      </p:sp>
      <p:sp>
        <p:nvSpPr>
          <p:cNvPr id="3" name="Content Placeholder 2"/>
          <p:cNvSpPr>
            <a:spLocks noGrp="1"/>
          </p:cNvSpPr>
          <p:nvPr>
            <p:ph idx="1"/>
          </p:nvPr>
        </p:nvSpPr>
        <p:spPr/>
        <p:txBody>
          <a:bodyPr/>
          <a:lstStyle/>
          <a:p>
            <a:r>
              <a:rPr lang="en-US" sz="2000" dirty="0" err="1" smtClean="0"/>
              <a:t>Kaushik</a:t>
            </a:r>
            <a:r>
              <a:rPr lang="en-US" sz="2000" dirty="0" smtClean="0"/>
              <a:t> </a:t>
            </a:r>
            <a:r>
              <a:rPr lang="en-US" sz="2000" dirty="0" err="1" smtClean="0"/>
              <a:t>Rajan</a:t>
            </a:r>
            <a:r>
              <a:rPr lang="en-US" sz="2000" dirty="0" smtClean="0"/>
              <a:t>, </a:t>
            </a:r>
            <a:r>
              <a:rPr lang="en-US" sz="2000" dirty="0" err="1" smtClean="0"/>
              <a:t>Sriram</a:t>
            </a:r>
            <a:r>
              <a:rPr lang="en-US" sz="2000" dirty="0" smtClean="0"/>
              <a:t> </a:t>
            </a:r>
            <a:r>
              <a:rPr lang="en-US" sz="2000" dirty="0" err="1" smtClean="0"/>
              <a:t>Rajamani</a:t>
            </a:r>
            <a:r>
              <a:rPr lang="en-US" sz="2000" dirty="0" smtClean="0"/>
              <a:t>, and </a:t>
            </a:r>
            <a:r>
              <a:rPr lang="en-US" sz="2000" dirty="0" err="1" smtClean="0"/>
              <a:t>Shashank</a:t>
            </a:r>
            <a:r>
              <a:rPr lang="en-US" sz="2000" dirty="0" smtClean="0"/>
              <a:t> </a:t>
            </a:r>
            <a:r>
              <a:rPr lang="en-US" sz="2000" dirty="0" err="1" smtClean="0"/>
              <a:t>Yaduvanshi</a:t>
            </a:r>
            <a:r>
              <a:rPr lang="en-US" sz="2000" dirty="0" smtClean="0"/>
              <a:t>, GUESSTIMATE: A Programming Model for Collaborative Distributed Systems.  PLDI 2010</a:t>
            </a:r>
          </a:p>
          <a:p>
            <a:r>
              <a:rPr lang="en-US" sz="2000" dirty="0" err="1" smtClean="0"/>
              <a:t>Prakash</a:t>
            </a:r>
            <a:r>
              <a:rPr lang="en-US" sz="2000" dirty="0" smtClean="0"/>
              <a:t> </a:t>
            </a:r>
            <a:r>
              <a:rPr lang="en-US" sz="2000" dirty="0" err="1" smtClean="0"/>
              <a:t>Prabhu</a:t>
            </a:r>
            <a:r>
              <a:rPr lang="en-US" sz="2000" dirty="0" smtClean="0"/>
              <a:t>, G </a:t>
            </a:r>
            <a:r>
              <a:rPr lang="en-US" sz="2000" dirty="0" err="1" smtClean="0"/>
              <a:t>Ramalingam</a:t>
            </a:r>
            <a:r>
              <a:rPr lang="en-US" sz="2000" dirty="0" smtClean="0"/>
              <a:t>, and Kapil </a:t>
            </a:r>
            <a:r>
              <a:rPr lang="en-US" sz="2000" dirty="0" err="1" smtClean="0"/>
              <a:t>Vaswani</a:t>
            </a:r>
            <a:r>
              <a:rPr lang="en-US" sz="2000" dirty="0" smtClean="0"/>
              <a:t>, Safe Programmable Speculative Parallelism. PLDI 2010</a:t>
            </a:r>
          </a:p>
          <a:p>
            <a:r>
              <a:rPr lang="en-US" sz="2000" dirty="0" err="1" smtClean="0"/>
              <a:t>Aditya</a:t>
            </a:r>
            <a:r>
              <a:rPr lang="en-US" sz="2000" dirty="0" smtClean="0"/>
              <a:t> V. </a:t>
            </a:r>
            <a:r>
              <a:rPr lang="en-US" sz="2000" dirty="0" err="1" smtClean="0"/>
              <a:t>Nori</a:t>
            </a:r>
            <a:r>
              <a:rPr lang="en-US" sz="2000" dirty="0" smtClean="0"/>
              <a:t> and </a:t>
            </a:r>
            <a:r>
              <a:rPr lang="en-US" sz="2000" dirty="0" err="1" smtClean="0"/>
              <a:t>Sriram</a:t>
            </a:r>
            <a:r>
              <a:rPr lang="en-US" sz="2000" dirty="0" smtClean="0"/>
              <a:t> K. </a:t>
            </a:r>
            <a:r>
              <a:rPr lang="en-US" sz="2000" dirty="0" err="1" smtClean="0"/>
              <a:t>Rajamani</a:t>
            </a:r>
            <a:r>
              <a:rPr lang="en-US" sz="2000" dirty="0" smtClean="0"/>
              <a:t>, An Empirical Study of Optimizations in Yogi, ICSE 2010</a:t>
            </a:r>
          </a:p>
          <a:p>
            <a:pPr lvl="1"/>
            <a:r>
              <a:rPr lang="en-US" sz="2000" dirty="0" smtClean="0"/>
              <a:t>Yogi: a scalable software property checker that systematically combines static analysis with testing. </a:t>
            </a:r>
          </a:p>
          <a:p>
            <a:r>
              <a:rPr lang="en-US" sz="2000" dirty="0" err="1" smtClean="0"/>
              <a:t>Nels</a:t>
            </a:r>
            <a:r>
              <a:rPr lang="en-US" sz="2000" dirty="0" smtClean="0"/>
              <a:t> E. Beckman, </a:t>
            </a:r>
            <a:r>
              <a:rPr lang="en-US" sz="2000" dirty="0" err="1" smtClean="0"/>
              <a:t>Aditya</a:t>
            </a:r>
            <a:r>
              <a:rPr lang="en-US" sz="2000" dirty="0" smtClean="0"/>
              <a:t> V. </a:t>
            </a:r>
            <a:r>
              <a:rPr lang="en-US" sz="2000" dirty="0" err="1" smtClean="0"/>
              <a:t>Nori</a:t>
            </a:r>
            <a:r>
              <a:rPr lang="en-US" sz="2000" dirty="0" smtClean="0"/>
              <a:t>, </a:t>
            </a:r>
            <a:r>
              <a:rPr lang="en-US" sz="2000" dirty="0" err="1" smtClean="0"/>
              <a:t>Sriram</a:t>
            </a:r>
            <a:r>
              <a:rPr lang="en-US" sz="2000" dirty="0" smtClean="0"/>
              <a:t> K. </a:t>
            </a:r>
            <a:r>
              <a:rPr lang="en-US" sz="2000" dirty="0" err="1" smtClean="0"/>
              <a:t>Rajamani</a:t>
            </a:r>
            <a:r>
              <a:rPr lang="en-US" sz="2000" dirty="0" smtClean="0"/>
              <a:t>, Robert J. Simmons, Sai Deep </a:t>
            </a:r>
            <a:r>
              <a:rPr lang="en-US" sz="2000" dirty="0" err="1" smtClean="0"/>
              <a:t>Tetali</a:t>
            </a:r>
            <a:r>
              <a:rPr lang="en-US" sz="2000" dirty="0" smtClean="0"/>
              <a:t>, and </a:t>
            </a:r>
            <a:r>
              <a:rPr lang="en-US" sz="2000" dirty="0" err="1" smtClean="0"/>
              <a:t>Aditya</a:t>
            </a:r>
            <a:r>
              <a:rPr lang="en-US" sz="2000" dirty="0" smtClean="0"/>
              <a:t> V. </a:t>
            </a:r>
            <a:r>
              <a:rPr lang="en-US" sz="2000" dirty="0" err="1" smtClean="0"/>
              <a:t>Thakur</a:t>
            </a:r>
            <a:r>
              <a:rPr lang="en-US" sz="2000" dirty="0" smtClean="0"/>
              <a:t>, Proofs from Tests. IEEE TSE 2010</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endParaRPr lang="en-US" dirty="0"/>
          </a:p>
        </p:txBody>
      </p:sp>
      <p:sp>
        <p:nvSpPr>
          <p:cNvPr id="3" name="Content Placeholder 2"/>
          <p:cNvSpPr>
            <a:spLocks noGrp="1"/>
          </p:cNvSpPr>
          <p:nvPr>
            <p:ph idx="1"/>
          </p:nvPr>
        </p:nvSpPr>
        <p:spPr/>
        <p:txBody>
          <a:bodyPr/>
          <a:lstStyle/>
          <a:p>
            <a:r>
              <a:rPr lang="en-US" dirty="0" smtClean="0"/>
              <a:t>The basic idea seems to make sense to many people</a:t>
            </a:r>
          </a:p>
          <a:p>
            <a:r>
              <a:rPr lang="en-US" dirty="0" smtClean="0"/>
              <a:t>One of the core problems is the notion of how to tune the model parameters</a:t>
            </a:r>
          </a:p>
          <a:p>
            <a:pPr lvl="1"/>
            <a:r>
              <a:rPr lang="en-US" dirty="0" smtClean="0"/>
              <a:t>Financial markets set parameters based primarily on scads of historic data</a:t>
            </a:r>
          </a:p>
          <a:p>
            <a:pPr lvl="1"/>
            <a:r>
              <a:rPr lang="en-US" dirty="0" smtClean="0"/>
              <a:t>COCOMO set parameters based on careful studies of a reasonably large set of reasonably similar software projects</a:t>
            </a:r>
          </a:p>
          <a:p>
            <a:pPr lvl="1"/>
            <a:r>
              <a:rPr lang="en-US" dirty="0" smtClean="0"/>
              <a:t>Tuning parameters for modularity seems more complicated</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51</a:t>
            </a:fld>
            <a:endParaRPr lang="en-US"/>
          </a:p>
        </p:txBody>
      </p:sp>
      <p:sp>
        <p:nvSpPr>
          <p:cNvPr id="2" name="Title 1"/>
          <p:cNvSpPr>
            <a:spLocks noGrp="1"/>
          </p:cNvSpPr>
          <p:nvPr>
            <p:ph type="title" idx="4294967295"/>
          </p:nvPr>
        </p:nvSpPr>
        <p:spPr>
          <a:xfrm>
            <a:off x="0" y="304800"/>
            <a:ext cx="7772400" cy="1143000"/>
          </a:xfrm>
        </p:spPr>
        <p:txBody>
          <a:bodyPr/>
          <a:lstStyle/>
          <a:p>
            <a:r>
              <a:rPr lang="en-US" dirty="0" smtClean="0"/>
              <a:t>Boehm-Sullivan roadmap</a:t>
            </a:r>
            <a:endParaRPr lang="en-US" dirty="0"/>
          </a:p>
        </p:txBody>
      </p:sp>
      <p:pic>
        <p:nvPicPr>
          <p:cNvPr id="104450" name="Picture 2"/>
          <p:cNvPicPr>
            <a:picLocks noChangeAspect="1" noChangeArrowheads="1"/>
          </p:cNvPicPr>
          <p:nvPr/>
        </p:nvPicPr>
        <p:blipFill>
          <a:blip r:embed="rId3" cstate="print"/>
          <a:srcRect/>
          <a:stretch>
            <a:fillRect/>
          </a:stretch>
        </p:blipFill>
        <p:spPr bwMode="auto">
          <a:xfrm>
            <a:off x="19050" y="0"/>
            <a:ext cx="9105900" cy="7019925"/>
          </a:xfrm>
          <a:prstGeom prst="rect">
            <a:avLst/>
          </a:prstGeom>
          <a:noFill/>
          <a:ln w="9525">
            <a:noFill/>
            <a:miter lim="800000"/>
            <a:headEnd/>
            <a:tailEnd/>
          </a:ln>
        </p:spPr>
      </p:pic>
      <p:sp>
        <p:nvSpPr>
          <p:cNvPr id="7" name="TextBox 6"/>
          <p:cNvSpPr txBox="1"/>
          <p:nvPr/>
        </p:nvSpPr>
        <p:spPr>
          <a:xfrm>
            <a:off x="6814827" y="4749421"/>
            <a:ext cx="1915146" cy="1200329"/>
          </a:xfrm>
          <a:prstGeom prst="rect">
            <a:avLst/>
          </a:prstGeom>
          <a:noFill/>
          <a:ln>
            <a:solidFill>
              <a:schemeClr val="tx2"/>
            </a:solidFill>
          </a:ln>
        </p:spPr>
        <p:txBody>
          <a:bodyPr wrap="square" rtlCol="0">
            <a:spAutoFit/>
          </a:bodyPr>
          <a:lstStyle/>
          <a:p>
            <a:r>
              <a:rPr lang="en-US" dirty="0" smtClean="0"/>
              <a:t>Boehm-Sullivan roadmap</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 turn</a:t>
            </a:r>
            <a:endParaRPr lang="en-US" dirty="0"/>
          </a:p>
        </p:txBody>
      </p:sp>
      <p:sp>
        <p:nvSpPr>
          <p:cNvPr id="6" name="Content Placeholder 5"/>
          <p:cNvSpPr>
            <a:spLocks noGrp="1"/>
          </p:cNvSpPr>
          <p:nvPr>
            <p:ph idx="1"/>
          </p:nvPr>
        </p:nvSpPr>
        <p:spPr/>
        <p:txBody>
          <a:bodyPr/>
          <a:lstStyle/>
          <a:p>
            <a:r>
              <a:rPr lang="en-US" dirty="0" smtClean="0"/>
              <a:t>In what ways does your organization link technical decision making with business-level decision making?</a:t>
            </a:r>
          </a:p>
          <a:p>
            <a:r>
              <a:rPr lang="en-US" dirty="0" smtClean="0"/>
              <a:t>And not?</a:t>
            </a:r>
          </a:p>
        </p:txBody>
      </p:sp>
      <p:sp>
        <p:nvSpPr>
          <p:cNvPr id="3" name="Date Placeholder 2"/>
          <p:cNvSpPr>
            <a:spLocks noGrp="1"/>
          </p:cNvSpPr>
          <p:nvPr>
            <p:ph type="dt" sz="half" idx="10"/>
          </p:nvPr>
        </p:nvSpPr>
        <p:spPr/>
        <p:txBody>
          <a:bodyPr/>
          <a:lstStyle/>
          <a:p>
            <a:pPr>
              <a:defRPr/>
            </a:pPr>
            <a:r>
              <a:rPr lang="en-US" smtClean="0"/>
              <a:t>UW CSE P504</a:t>
            </a:r>
            <a:endParaRPr lang="en-US"/>
          </a:p>
        </p:txBody>
      </p:sp>
      <p:sp>
        <p:nvSpPr>
          <p:cNvPr id="4" name="Slide Number Placeholder 3"/>
          <p:cNvSpPr>
            <a:spLocks noGrp="1"/>
          </p:cNvSpPr>
          <p:nvPr>
            <p:ph type="sldNum" sz="quarter" idx="12"/>
          </p:nvPr>
        </p:nvSpPr>
        <p:spPr/>
        <p:txBody>
          <a:bodyPr/>
          <a:lstStyle/>
          <a:p>
            <a:pPr>
              <a:defRPr/>
            </a:pPr>
            <a:fld id="{817A4F5D-B194-4D02-97B9-FEAAE1970A51}"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McConnell’s cone of uncertainty </a:t>
            </a:r>
            <a:br>
              <a:rPr lang="en-US" sz="2800" dirty="0" smtClean="0"/>
            </a:br>
            <a:r>
              <a:rPr lang="en-US" sz="2800" dirty="0" smtClean="0"/>
              <a:t>ICSE 2009 keynote</a:t>
            </a:r>
            <a:endParaRPr lang="en-US" sz="2800" dirty="0"/>
          </a:p>
        </p:txBody>
      </p:sp>
      <p:sp>
        <p:nvSpPr>
          <p:cNvPr id="2" name="Date Placeholder 1"/>
          <p:cNvSpPr>
            <a:spLocks noGrp="1"/>
          </p:cNvSpPr>
          <p:nvPr>
            <p:ph type="dt" sz="half" idx="10"/>
          </p:nvPr>
        </p:nvSpPr>
        <p:spPr/>
        <p:txBody>
          <a:bodyPr/>
          <a:lstStyle/>
          <a:p>
            <a:pPr>
              <a:defRPr/>
            </a:pPr>
            <a:r>
              <a:rPr lang="en-US" smtClean="0"/>
              <a:t>UW CSE P504</a:t>
            </a:r>
            <a:endParaRPr lang="en-US"/>
          </a:p>
        </p:txBody>
      </p:sp>
      <p:sp>
        <p:nvSpPr>
          <p:cNvPr id="3" name="Slide Number Placeholder 2"/>
          <p:cNvSpPr>
            <a:spLocks noGrp="1"/>
          </p:cNvSpPr>
          <p:nvPr>
            <p:ph type="sldNum" sz="quarter" idx="12"/>
          </p:nvPr>
        </p:nvSpPr>
        <p:spPr/>
        <p:txBody>
          <a:bodyPr/>
          <a:lstStyle/>
          <a:p>
            <a:pPr>
              <a:defRPr/>
            </a:pPr>
            <a:fld id="{B81A1E8F-9E64-4F57-9C28-9B348329C930}" type="slidenum">
              <a:rPr lang="en-US" smtClean="0"/>
              <a:pPr>
                <a:defRPr/>
              </a:pPr>
              <a:t>53</a:t>
            </a:fld>
            <a:endParaRPr lang="en-US"/>
          </a:p>
        </p:txBody>
      </p:sp>
      <p:pic>
        <p:nvPicPr>
          <p:cNvPr id="105474" name="Picture 2"/>
          <p:cNvPicPr>
            <a:picLocks noChangeAspect="1" noChangeArrowheads="1"/>
          </p:cNvPicPr>
          <p:nvPr/>
        </p:nvPicPr>
        <p:blipFill>
          <a:blip r:embed="rId3" cstate="print"/>
          <a:srcRect/>
          <a:stretch>
            <a:fillRect/>
          </a:stretch>
        </p:blipFill>
        <p:spPr bwMode="auto">
          <a:xfrm>
            <a:off x="1241946" y="1458080"/>
            <a:ext cx="6660463" cy="4942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Governance of Software Development</a:t>
            </a:r>
            <a:endParaRPr lang="en-US" sz="3200" dirty="0"/>
          </a:p>
        </p:txBody>
      </p:sp>
      <p:sp>
        <p:nvSpPr>
          <p:cNvPr id="8" name="Content Placeholder 7"/>
          <p:cNvSpPr>
            <a:spLocks noGrp="1"/>
          </p:cNvSpPr>
          <p:nvPr>
            <p:ph idx="1"/>
          </p:nvPr>
        </p:nvSpPr>
        <p:spPr/>
        <p:txBody>
          <a:bodyPr/>
          <a:lstStyle/>
          <a:p>
            <a:r>
              <a:rPr lang="en-US" dirty="0" smtClean="0"/>
              <a:t>Clay Williams, IBM Research</a:t>
            </a:r>
          </a:p>
          <a:p>
            <a:r>
              <a:rPr lang="en-US" dirty="0" smtClean="0"/>
              <a:t>Slides directly taken from an NSF workshop presentation</a:t>
            </a:r>
          </a:p>
          <a:p>
            <a:endParaRPr lang="en-US" dirty="0"/>
          </a:p>
        </p:txBody>
      </p:sp>
      <p:sp>
        <p:nvSpPr>
          <p:cNvPr id="3" name="Date Placeholder 2"/>
          <p:cNvSpPr>
            <a:spLocks noGrp="1"/>
          </p:cNvSpPr>
          <p:nvPr>
            <p:ph type="dt" sz="half" idx="10"/>
          </p:nvPr>
        </p:nvSpPr>
        <p:spPr/>
        <p:txBody>
          <a:bodyPr/>
          <a:lstStyle/>
          <a:p>
            <a:r>
              <a:rPr lang="en-US" smtClean="0"/>
              <a:t>UW CSE P504</a:t>
            </a:r>
            <a:endParaRPr lang="en-US"/>
          </a:p>
        </p:txBody>
      </p:sp>
      <p:sp>
        <p:nvSpPr>
          <p:cNvPr id="4" name="Slide Number Placeholder 3"/>
          <p:cNvSpPr>
            <a:spLocks noGrp="1"/>
          </p:cNvSpPr>
          <p:nvPr>
            <p:ph type="sldNum" sz="quarter" idx="12"/>
          </p:nvPr>
        </p:nvSpPr>
        <p:spPr/>
        <p:txBody>
          <a:bodyPr/>
          <a:lstStyle/>
          <a:p>
            <a:fld id="{817A4F5D-B194-4D02-97B9-FEAAE1970A51}" type="slidenum">
              <a:rPr lang="en-US" smtClean="0"/>
              <a:pPr/>
              <a:t>54</a:t>
            </a:fld>
            <a:endParaRPr lang="en-US"/>
          </a:p>
        </p:txBody>
      </p:sp>
      <p:sp>
        <p:nvSpPr>
          <p:cNvPr id="9" name="Rectangle 8"/>
          <p:cNvSpPr>
            <a:spLocks noChangeArrowheads="1"/>
          </p:cNvSpPr>
          <p:nvPr/>
        </p:nvSpPr>
        <p:spPr bwMode="auto">
          <a:xfrm>
            <a:off x="2950190" y="2507777"/>
            <a:ext cx="1600200" cy="228600"/>
          </a:xfrm>
          <a:prstGeom prst="rect">
            <a:avLst/>
          </a:prstGeom>
          <a:solidFill>
            <a:srgbClr val="FF00FF"/>
          </a:solidFill>
          <a:ln w="9525">
            <a:solidFill>
              <a:schemeClr val="tx1"/>
            </a:solidFill>
            <a:miter lim="800000"/>
            <a:headEnd/>
            <a:tailEnd/>
          </a:ln>
        </p:spPr>
        <p:txBody>
          <a:bodyPr wrap="none" anchor="ctr"/>
          <a:lstStyle/>
          <a:p>
            <a:pPr algn="ctr"/>
            <a:r>
              <a:rPr lang="en-US" sz="1400" dirty="0"/>
              <a:t>Governance @ IBM</a:t>
            </a:r>
          </a:p>
        </p:txBody>
      </p:sp>
      <p:sp>
        <p:nvSpPr>
          <p:cNvPr id="10" name="Rectangle 4"/>
          <p:cNvSpPr>
            <a:spLocks noChangeArrowheads="1"/>
          </p:cNvSpPr>
          <p:nvPr/>
        </p:nvSpPr>
        <p:spPr bwMode="auto">
          <a:xfrm>
            <a:off x="4763069" y="2507777"/>
            <a:ext cx="1600200" cy="228600"/>
          </a:xfrm>
          <a:prstGeom prst="rect">
            <a:avLst/>
          </a:prstGeom>
          <a:solidFill>
            <a:srgbClr val="00FF00"/>
          </a:solidFill>
          <a:ln w="9525">
            <a:solidFill>
              <a:schemeClr val="tx1"/>
            </a:solidFill>
            <a:miter lim="800000"/>
            <a:headEnd/>
            <a:tailEnd/>
          </a:ln>
        </p:spPr>
        <p:txBody>
          <a:bodyPr wrap="none" anchor="ctr"/>
          <a:lstStyle/>
          <a:p>
            <a:pPr algn="ctr"/>
            <a:r>
              <a:rPr lang="en-US" sz="1400" dirty="0"/>
              <a:t>Future Directions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55</a:t>
            </a:fld>
            <a:endParaRPr lang="en-US"/>
          </a:p>
        </p:txBody>
      </p:sp>
      <p:pic>
        <p:nvPicPr>
          <p:cNvPr id="106498" name="Picture 2"/>
          <p:cNvPicPr>
            <a:picLocks noChangeAspect="1" noChangeArrowheads="1"/>
          </p:cNvPicPr>
          <p:nvPr/>
        </p:nvPicPr>
        <p:blipFill>
          <a:blip r:embed="rId3" cstate="print"/>
          <a:srcRect/>
          <a:stretch>
            <a:fillRect/>
          </a:stretch>
        </p:blipFill>
        <p:spPr bwMode="auto">
          <a:xfrm>
            <a:off x="0" y="-1"/>
            <a:ext cx="9143999" cy="685419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56</a:t>
            </a:fld>
            <a:endParaRPr lang="en-US"/>
          </a:p>
        </p:txBody>
      </p:sp>
      <p:pic>
        <p:nvPicPr>
          <p:cNvPr id="107522" name="Picture 2"/>
          <p:cNvPicPr>
            <a:picLocks noChangeAspect="1" noChangeArrowheads="1"/>
          </p:cNvPicPr>
          <p:nvPr/>
        </p:nvPicPr>
        <p:blipFill>
          <a:blip r:embed="rId3" cstate="print"/>
          <a:srcRect/>
          <a:stretch>
            <a:fillRect/>
          </a:stretch>
        </p:blipFill>
        <p:spPr bwMode="auto">
          <a:xfrm>
            <a:off x="1" y="1"/>
            <a:ext cx="9144000" cy="685419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57</a:t>
            </a:fld>
            <a:endParaRPr lang="en-US"/>
          </a:p>
        </p:txBody>
      </p:sp>
      <p:pic>
        <p:nvPicPr>
          <p:cNvPr id="108546" name="Picture 2"/>
          <p:cNvPicPr>
            <a:picLocks noChangeAspect="1" noChangeArrowheads="1"/>
          </p:cNvPicPr>
          <p:nvPr/>
        </p:nvPicPr>
        <p:blipFill>
          <a:blip r:embed="rId3" cstate="print"/>
          <a:srcRect/>
          <a:stretch>
            <a:fillRect/>
          </a:stretch>
        </p:blipFill>
        <p:spPr bwMode="auto">
          <a:xfrm>
            <a:off x="1" y="1"/>
            <a:ext cx="9143999" cy="6854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58</a:t>
            </a:fld>
            <a:endParaRPr lang="en-US"/>
          </a:p>
        </p:txBody>
      </p:sp>
      <p:pic>
        <p:nvPicPr>
          <p:cNvPr id="109570" name="Picture 2"/>
          <p:cNvPicPr>
            <a:picLocks noChangeAspect="1" noChangeArrowheads="1"/>
          </p:cNvPicPr>
          <p:nvPr/>
        </p:nvPicPr>
        <p:blipFill>
          <a:blip r:embed="rId3" cstate="print"/>
          <a:srcRect/>
          <a:stretch>
            <a:fillRect/>
          </a:stretch>
        </p:blipFill>
        <p:spPr bwMode="auto">
          <a:xfrm>
            <a:off x="0" y="-1"/>
            <a:ext cx="9149068" cy="6858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59</a:t>
            </a:fld>
            <a:endParaRPr lang="en-US"/>
          </a:p>
        </p:txBody>
      </p:sp>
      <p:pic>
        <p:nvPicPr>
          <p:cNvPr id="110594" name="Picture 2"/>
          <p:cNvPicPr>
            <a:picLocks noChangeAspect="1" noChangeArrowheads="1"/>
          </p:cNvPicPr>
          <p:nvPr/>
        </p:nvPicPr>
        <p:blipFill>
          <a:blip r:embed="rId3" cstate="print"/>
          <a:srcRect/>
          <a:stretch>
            <a:fillRect/>
          </a:stretch>
        </p:blipFill>
        <p:spPr bwMode="auto">
          <a:xfrm>
            <a:off x="0" y="0"/>
            <a:ext cx="9515032" cy="713232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publications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sz="2000" dirty="0" err="1" smtClean="0"/>
              <a:t>Dawei</a:t>
            </a:r>
            <a:r>
              <a:rPr lang="en-US" sz="2000" dirty="0" smtClean="0"/>
              <a:t> </a:t>
            </a:r>
            <a:r>
              <a:rPr lang="en-US" sz="2000" dirty="0" err="1" smtClean="0"/>
              <a:t>Qu</a:t>
            </a:r>
            <a:r>
              <a:rPr lang="en-US" sz="2000" dirty="0" smtClean="0"/>
              <a:t>, </a:t>
            </a:r>
            <a:r>
              <a:rPr lang="en-US" sz="2000" dirty="0" err="1" smtClean="0"/>
              <a:t>Abhik</a:t>
            </a:r>
            <a:r>
              <a:rPr lang="en-US" sz="2000" dirty="0" smtClean="0"/>
              <a:t> </a:t>
            </a:r>
            <a:r>
              <a:rPr lang="en-US" sz="2000" dirty="0" err="1" smtClean="0"/>
              <a:t>Roychoudhury</a:t>
            </a:r>
            <a:r>
              <a:rPr lang="en-US" sz="2000" dirty="0" smtClean="0"/>
              <a:t>, </a:t>
            </a:r>
            <a:r>
              <a:rPr lang="en-US" sz="2000" dirty="0" err="1" smtClean="0"/>
              <a:t>Zengkai</a:t>
            </a:r>
            <a:r>
              <a:rPr lang="en-US" sz="2000" dirty="0" smtClean="0"/>
              <a:t> Lang, and Kapil </a:t>
            </a:r>
            <a:r>
              <a:rPr lang="en-US" sz="2000" dirty="0" err="1" smtClean="0"/>
              <a:t>Vaswani</a:t>
            </a:r>
            <a:r>
              <a:rPr lang="en-US" sz="2000" dirty="0" smtClean="0"/>
              <a:t>, Darwin: An Approach for Debugging Evolving Programs.  ESEC/FSE 2009</a:t>
            </a:r>
          </a:p>
          <a:p>
            <a:r>
              <a:rPr lang="en-US" sz="2000" dirty="0" smtClean="0"/>
              <a:t>B. Ashok, Joseph Joy, </a:t>
            </a:r>
            <a:r>
              <a:rPr lang="en-US" sz="2000" dirty="0" err="1" smtClean="0"/>
              <a:t>Hongkang</a:t>
            </a:r>
            <a:r>
              <a:rPr lang="en-US" sz="2000" dirty="0" smtClean="0"/>
              <a:t> Liang, </a:t>
            </a:r>
            <a:r>
              <a:rPr lang="en-US" sz="2000" dirty="0" err="1" smtClean="0"/>
              <a:t>Sriram</a:t>
            </a:r>
            <a:r>
              <a:rPr lang="en-US" sz="2000" dirty="0" smtClean="0"/>
              <a:t> </a:t>
            </a:r>
            <a:r>
              <a:rPr lang="en-US" sz="2000" dirty="0" err="1" smtClean="0"/>
              <a:t>Rajamani</a:t>
            </a:r>
            <a:r>
              <a:rPr lang="en-US" sz="2000" dirty="0" smtClean="0"/>
              <a:t>, </a:t>
            </a:r>
            <a:r>
              <a:rPr lang="en-US" sz="2000" dirty="0" err="1" smtClean="0"/>
              <a:t>Gopal</a:t>
            </a:r>
            <a:r>
              <a:rPr lang="en-US" sz="2000" dirty="0" smtClean="0"/>
              <a:t> </a:t>
            </a:r>
            <a:r>
              <a:rPr lang="en-US" sz="2000" dirty="0" err="1" smtClean="0"/>
              <a:t>Srinivasa</a:t>
            </a:r>
            <a:r>
              <a:rPr lang="en-US" sz="2000" dirty="0" smtClean="0"/>
              <a:t>, and </a:t>
            </a:r>
            <a:r>
              <a:rPr lang="en-US" sz="2000" dirty="0" err="1" smtClean="0"/>
              <a:t>Vipindeep</a:t>
            </a:r>
            <a:r>
              <a:rPr lang="en-US" sz="2000" dirty="0" smtClean="0"/>
              <a:t> </a:t>
            </a:r>
            <a:r>
              <a:rPr lang="en-US" sz="2000" dirty="0" err="1" smtClean="0"/>
              <a:t>Vangala</a:t>
            </a:r>
            <a:r>
              <a:rPr lang="en-US" sz="2000" dirty="0" smtClean="0"/>
              <a:t>, </a:t>
            </a:r>
            <a:r>
              <a:rPr lang="en-US" sz="2000" dirty="0" err="1" smtClean="0"/>
              <a:t>DebugAdvisor</a:t>
            </a:r>
            <a:r>
              <a:rPr lang="en-US" sz="2000" dirty="0" smtClean="0"/>
              <a:t>: A Recommender System for Debugging, ESEC/FSE 2009</a:t>
            </a:r>
          </a:p>
          <a:p>
            <a:r>
              <a:rPr lang="en-US" sz="2000" dirty="0" smtClean="0"/>
              <a:t>Benjamin Livshits, </a:t>
            </a:r>
            <a:r>
              <a:rPr lang="en-US" sz="2000" dirty="0" err="1" smtClean="0"/>
              <a:t>Aditya</a:t>
            </a:r>
            <a:r>
              <a:rPr lang="en-US" sz="2000" dirty="0" smtClean="0"/>
              <a:t> V. </a:t>
            </a:r>
            <a:r>
              <a:rPr lang="en-US" sz="2000" dirty="0" err="1" smtClean="0"/>
              <a:t>Nori</a:t>
            </a:r>
            <a:r>
              <a:rPr lang="en-US" sz="2000" dirty="0" smtClean="0"/>
              <a:t>, </a:t>
            </a:r>
            <a:r>
              <a:rPr lang="en-US" sz="2000" dirty="0" err="1" smtClean="0"/>
              <a:t>Sriram</a:t>
            </a:r>
            <a:r>
              <a:rPr lang="en-US" sz="2000" dirty="0" smtClean="0"/>
              <a:t> K. </a:t>
            </a:r>
            <a:r>
              <a:rPr lang="en-US" sz="2000" dirty="0" err="1" smtClean="0"/>
              <a:t>Rajamani</a:t>
            </a:r>
            <a:r>
              <a:rPr lang="en-US" sz="2000" dirty="0" smtClean="0"/>
              <a:t>, and </a:t>
            </a:r>
            <a:r>
              <a:rPr lang="en-US" sz="2000" dirty="0" err="1" smtClean="0"/>
              <a:t>Anindya</a:t>
            </a:r>
            <a:r>
              <a:rPr lang="en-US" sz="2000" dirty="0" smtClean="0"/>
              <a:t> </a:t>
            </a:r>
            <a:r>
              <a:rPr lang="en-US" sz="2000" dirty="0" err="1" smtClean="0"/>
              <a:t>Banerjee</a:t>
            </a:r>
            <a:r>
              <a:rPr lang="en-US" sz="2000" dirty="0" smtClean="0"/>
              <a:t>, Merlin: Specification Inference for Explicit Information Flow Problems.  PLDI 2009</a:t>
            </a:r>
          </a:p>
          <a:p>
            <a:r>
              <a:rPr lang="en-US" sz="2000" dirty="0" err="1" smtClean="0"/>
              <a:t>Trishul</a:t>
            </a:r>
            <a:r>
              <a:rPr lang="en-US" sz="2000" dirty="0" smtClean="0"/>
              <a:t> </a:t>
            </a:r>
            <a:r>
              <a:rPr lang="en-US" sz="2000" dirty="0" err="1" smtClean="0"/>
              <a:t>Chilimbi</a:t>
            </a:r>
            <a:r>
              <a:rPr lang="en-US" sz="2000" dirty="0" smtClean="0"/>
              <a:t>, Ben Liblit, Krishna </a:t>
            </a:r>
            <a:r>
              <a:rPr lang="en-US" sz="2000" dirty="0" err="1" smtClean="0"/>
              <a:t>Mehra</a:t>
            </a:r>
            <a:r>
              <a:rPr lang="en-US" sz="2000" dirty="0" smtClean="0"/>
              <a:t>, </a:t>
            </a:r>
            <a:r>
              <a:rPr lang="en-US" sz="2000" dirty="0" err="1" smtClean="0"/>
              <a:t>Aditya</a:t>
            </a:r>
            <a:r>
              <a:rPr lang="en-US" sz="2000" dirty="0" smtClean="0"/>
              <a:t> V. </a:t>
            </a:r>
            <a:r>
              <a:rPr lang="en-US" sz="2000" dirty="0" err="1" smtClean="0"/>
              <a:t>Nori</a:t>
            </a:r>
            <a:r>
              <a:rPr lang="en-US" sz="2000" dirty="0" smtClean="0"/>
              <a:t>, and Kapil </a:t>
            </a:r>
            <a:r>
              <a:rPr lang="en-US" sz="2000" dirty="0" err="1" smtClean="0"/>
              <a:t>Vaswani</a:t>
            </a:r>
            <a:r>
              <a:rPr lang="en-US" sz="2000" dirty="0" smtClean="0"/>
              <a:t>, Holmes: Effective Statistical Debugging via Efficient Path Profiling.  ICSE 2009</a:t>
            </a:r>
          </a:p>
          <a:p>
            <a:pPr lvl="1"/>
            <a:r>
              <a:rPr lang="en-US" sz="1800" dirty="0" smtClean="0"/>
              <a:t>Holmes: a statistical tool to find the most likely cause of test failures by collecting and analyzing fine-grained path coverage data and identified code paths that strongly correlate with failure </a:t>
            </a:r>
            <a:endParaRPr lang="en-US" sz="18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bottom line</a:t>
            </a:r>
            <a:endParaRPr lang="en-US" dirty="0"/>
          </a:p>
        </p:txBody>
      </p:sp>
      <p:sp>
        <p:nvSpPr>
          <p:cNvPr id="3" name="Content Placeholder 2"/>
          <p:cNvSpPr>
            <a:spLocks noGrp="1"/>
          </p:cNvSpPr>
          <p:nvPr>
            <p:ph idx="1"/>
          </p:nvPr>
        </p:nvSpPr>
        <p:spPr/>
        <p:txBody>
          <a:bodyPr/>
          <a:lstStyle/>
          <a:p>
            <a:r>
              <a:rPr lang="en-US" sz="2000" dirty="0" smtClean="0"/>
              <a:t>The long-term goal of software engineering economics is to help everybody make more sensible decisions</a:t>
            </a:r>
          </a:p>
          <a:p>
            <a:pPr lvl="1"/>
            <a:r>
              <a:rPr lang="en-US" sz="2000" dirty="0" smtClean="0"/>
              <a:t>Technical decisions</a:t>
            </a:r>
          </a:p>
          <a:p>
            <a:pPr lvl="1"/>
            <a:r>
              <a:rPr lang="en-US" sz="2000" dirty="0" smtClean="0"/>
              <a:t>Business decisions</a:t>
            </a:r>
          </a:p>
          <a:p>
            <a:pPr lvl="1"/>
            <a:r>
              <a:rPr lang="en-US" sz="2000" dirty="0" smtClean="0"/>
              <a:t>Project management decisions</a:t>
            </a:r>
          </a:p>
          <a:p>
            <a:r>
              <a:rPr lang="en-US" sz="2000" dirty="0" smtClean="0"/>
              <a:t>Not one of these is primary with the others secondary – but that is how we each seem to treat the others</a:t>
            </a:r>
          </a:p>
          <a:p>
            <a:r>
              <a:rPr lang="en-US" sz="2000" dirty="0" smtClean="0"/>
              <a:t>Better understanding the links among them is crucial; the models may give us opportunities to better understand these links</a:t>
            </a:r>
          </a:p>
          <a:p>
            <a:r>
              <a:rPr lang="en-US" sz="2000" dirty="0" smtClean="0"/>
              <a:t>I am always scared that quantification tends to lead to a focus on the quantities, and there is often a disconnect between the quantities we can measure and want we want to do</a:t>
            </a:r>
            <a:endParaRPr lang="en-US" sz="20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Questions?</a:t>
            </a:r>
          </a:p>
        </p:txBody>
      </p:sp>
      <p:sp>
        <p:nvSpPr>
          <p:cNvPr id="30723" name="Content Placeholder 2"/>
          <p:cNvSpPr>
            <a:spLocks noGrp="1"/>
          </p:cNvSpPr>
          <p:nvPr>
            <p:ph idx="1"/>
          </p:nvPr>
        </p:nvSpPr>
        <p:spPr/>
        <p:txBody>
          <a:bodyPr/>
          <a:lstStyle/>
          <a:p>
            <a:r>
              <a:rPr lang="en-US" dirty="0" smtClean="0"/>
              <a:t>For tonight?</a:t>
            </a:r>
          </a:p>
          <a:p>
            <a:r>
              <a:rPr lang="en-US" dirty="0" smtClean="0"/>
              <a:t>For the quarter?</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62</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projects</a:t>
            </a:r>
            <a:endParaRPr lang="en-US" dirty="0"/>
          </a:p>
        </p:txBody>
      </p:sp>
      <p:sp>
        <p:nvSpPr>
          <p:cNvPr id="3" name="Content Placeholder 2"/>
          <p:cNvSpPr>
            <a:spLocks noGrp="1"/>
          </p:cNvSpPr>
          <p:nvPr>
            <p:ph idx="1"/>
          </p:nvPr>
        </p:nvSpPr>
        <p:spPr/>
        <p:txBody>
          <a:bodyPr/>
          <a:lstStyle/>
          <a:p>
            <a:r>
              <a:rPr lang="en-US" dirty="0" smtClean="0"/>
              <a:t>Mining API specifications – quantified temporal rules</a:t>
            </a:r>
          </a:p>
          <a:p>
            <a:r>
              <a:rPr lang="en-US" dirty="0" smtClean="0"/>
              <a:t>Debug Advisor – a search using fat multi-dimensional queries (KBs of structured and unstructured data describing the contextual information) to find similar bugs and related information– people related to it, relevant source and binary files, etc.</a:t>
            </a:r>
          </a:p>
          <a:p>
            <a:r>
              <a:rPr lang="en-US" dirty="0" smtClean="0"/>
              <a:t>Shadowed upgrades</a:t>
            </a:r>
          </a:p>
          <a:p>
            <a:r>
              <a:rPr lang="en-US" dirty="0" smtClean="0"/>
              <a:t>…much more!</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ISEC</a:t>
            </a:r>
            <a:endParaRPr lang="en-US" dirty="0"/>
          </a:p>
        </p:txBody>
      </p:sp>
      <p:sp>
        <p:nvSpPr>
          <p:cNvPr id="3" name="Content Placeholder 2"/>
          <p:cNvSpPr>
            <a:spLocks noGrp="1"/>
          </p:cNvSpPr>
          <p:nvPr>
            <p:ph idx="1"/>
          </p:nvPr>
        </p:nvSpPr>
        <p:spPr/>
        <p:txBody>
          <a:bodyPr/>
          <a:lstStyle/>
          <a:p>
            <a:r>
              <a:rPr lang="en-US" dirty="0" smtClean="0"/>
              <a:t>Conference developed primarily by </a:t>
            </a:r>
            <a:r>
              <a:rPr lang="en-US" dirty="0" err="1" smtClean="0"/>
              <a:t>Pankaj</a:t>
            </a:r>
            <a:r>
              <a:rPr lang="en-US" dirty="0" smtClean="0"/>
              <a:t> </a:t>
            </a:r>
            <a:r>
              <a:rPr lang="en-US" dirty="0" err="1" smtClean="0"/>
              <a:t>Jalote</a:t>
            </a:r>
            <a:r>
              <a:rPr lang="en-US" dirty="0" smtClean="0"/>
              <a:t> and </a:t>
            </a:r>
            <a:r>
              <a:rPr lang="en-US" dirty="0" err="1" smtClean="0"/>
              <a:t>Sriram</a:t>
            </a:r>
            <a:r>
              <a:rPr lang="en-US" dirty="0" smtClean="0"/>
              <a:t> </a:t>
            </a:r>
            <a:r>
              <a:rPr lang="en-US" dirty="0" err="1" smtClean="0"/>
              <a:t>Rajmani</a:t>
            </a:r>
            <a:r>
              <a:rPr lang="en-US" dirty="0" smtClean="0"/>
              <a:t> – build a stronger software engineering research community in India</a:t>
            </a:r>
          </a:p>
          <a:p>
            <a:pPr lvl="1"/>
            <a:r>
              <a:rPr lang="en-US" dirty="0" smtClean="0"/>
              <a:t>Hyderabad, </a:t>
            </a:r>
            <a:r>
              <a:rPr lang="en-US" dirty="0" err="1" smtClean="0"/>
              <a:t>Pune</a:t>
            </a:r>
            <a:r>
              <a:rPr lang="en-US" dirty="0" smtClean="0"/>
              <a:t>, Mysore, Kerala, …</a:t>
            </a:r>
          </a:p>
          <a:p>
            <a:r>
              <a:rPr lang="en-US" dirty="0" smtClean="0"/>
              <a:t>Three legs</a:t>
            </a:r>
          </a:p>
          <a:p>
            <a:pPr lvl="1"/>
            <a:r>
              <a:rPr lang="en-US" dirty="0" smtClean="0"/>
              <a:t>Reviewed research papers, posters, etc.</a:t>
            </a:r>
          </a:p>
          <a:p>
            <a:pPr lvl="1"/>
            <a:r>
              <a:rPr lang="en-US" dirty="0" smtClean="0"/>
              <a:t>Keynotes</a:t>
            </a:r>
          </a:p>
          <a:p>
            <a:pPr lvl="1"/>
            <a:r>
              <a:rPr lang="en-US" dirty="0" smtClean="0"/>
              <a:t>ESEC/FSE and ICSE best paper presentations</a:t>
            </a:r>
          </a:p>
          <a:p>
            <a:r>
              <a:rPr lang="en-US" dirty="0" smtClean="0"/>
              <a:t>Mysore 2010: at Infosys training and education campus; about 200 attendees at ISEC</a:t>
            </a:r>
          </a:p>
          <a:p>
            <a:pPr lvl="1"/>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Infosys</a:t>
            </a:r>
            <a:endParaRPr lang="en-US" dirty="0"/>
          </a:p>
        </p:txBody>
      </p:sp>
      <p:sp>
        <p:nvSpPr>
          <p:cNvPr id="3" name="Content Placeholder 2"/>
          <p:cNvSpPr>
            <a:spLocks noGrp="1"/>
          </p:cNvSpPr>
          <p:nvPr>
            <p:ph idx="1"/>
          </p:nvPr>
        </p:nvSpPr>
        <p:spPr/>
        <p:txBody>
          <a:bodyPr/>
          <a:lstStyle/>
          <a:p>
            <a:r>
              <a:rPr lang="en-US" dirty="0" smtClean="0"/>
              <a:t>Infosys founded 1981, now over 100K employees</a:t>
            </a:r>
          </a:p>
          <a:p>
            <a:pPr lvl="1"/>
            <a:r>
              <a:rPr lang="en-US" dirty="0" smtClean="0"/>
              <a:t>Business and technology consulting, application services, systems integration, product engineering, custom software development, maintenance, re-engineering, independent testing and validation services, IT infrastructure services and business process outsourcing</a:t>
            </a:r>
          </a:p>
          <a:p>
            <a:r>
              <a:rPr lang="en-US" dirty="0" smtClean="0"/>
              <a:t>In 2007, received ~1.3M applications and hired ~3%</a:t>
            </a:r>
          </a:p>
          <a:p>
            <a:r>
              <a:rPr lang="en-US" dirty="0" smtClean="0"/>
              <a:t>NYSE INFY ADR: market cap of ~US$34B; 2009 revenue about US$4.7B, 11.7% growth</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EBEXPORTGUID" val="7a957a14-a6b5-4866-a2e6-db138390a739"/>
</p:tagLst>
</file>

<file path=ppt/theme/theme1.xml><?xml version="1.0" encoding="utf-8"?>
<a:theme xmlns:a="http://schemas.openxmlformats.org/drawingml/2006/main" name="dan_design_template">
  <a:themeElements>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an_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an_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n_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n_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n_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n_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38222</TotalTime>
  <Words>3234</Words>
  <Application>Microsoft Office PowerPoint</Application>
  <PresentationFormat>On-screen Show (4:3)</PresentationFormat>
  <Paragraphs>470</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dan_design_template</vt:lpstr>
      <vt:lpstr>CSEP504: Advanced topics in software systems</vt:lpstr>
      <vt:lpstr>India trip report</vt:lpstr>
      <vt:lpstr>Microsoft Research India</vt:lpstr>
      <vt:lpstr>Rigorous software engineering</vt:lpstr>
      <vt:lpstr>Recent publications (selected)</vt:lpstr>
      <vt:lpstr>Recent publications (con’t)</vt:lpstr>
      <vt:lpstr>Other projects</vt:lpstr>
      <vt:lpstr>3rd ISEC</vt:lpstr>
      <vt:lpstr>Infosys</vt:lpstr>
      <vt:lpstr>Infosys Mysore campus</vt:lpstr>
      <vt:lpstr>Comments</vt:lpstr>
      <vt:lpstr>SE Research Center roundtable</vt:lpstr>
      <vt:lpstr>Keynotes</vt:lpstr>
      <vt:lpstr>Best papers ESEC/FSE and ICSE</vt:lpstr>
      <vt:lpstr>My perspective</vt:lpstr>
      <vt:lpstr>Recap and status</vt:lpstr>
      <vt:lpstr>Evaluation of SE research</vt:lpstr>
      <vt:lpstr>Possible answers include</vt:lpstr>
      <vt:lpstr>Which papers/ideas…</vt:lpstr>
      <vt:lpstr>Brooks on evaluation</vt:lpstr>
      <vt:lpstr>More on Brooks by Mary Shaw</vt:lpstr>
      <vt:lpstr>Shaw: research questions in SE</vt:lpstr>
      <vt:lpstr>Shaw: types of SE results</vt:lpstr>
      <vt:lpstr>Shaw</vt:lpstr>
      <vt:lpstr>Tichy et al. on quantitative evaluation</vt:lpstr>
      <vt:lpstr>Con’t</vt:lpstr>
      <vt:lpstr>Technology transfer: briefly</vt:lpstr>
      <vt:lpstr>Slide 28</vt:lpstr>
      <vt:lpstr>Comments?</vt:lpstr>
      <vt:lpstr>Software engineering economics</vt:lpstr>
      <vt:lpstr>COCOMO basics</vt:lpstr>
      <vt:lpstr>Regression parameters Basic COCOMO</vt:lpstr>
      <vt:lpstr>Intermediate COCOMO</vt:lpstr>
      <vt:lpstr>Intermediate COCOMO</vt:lpstr>
      <vt:lpstr>Intermediate COCOMO</vt:lpstr>
      <vt:lpstr>Detailed COCOMO &amp; COCOMO II</vt:lpstr>
      <vt:lpstr>1981 Boehm book also discusses</vt:lpstr>
      <vt:lpstr>Boehm Sullivan “Software Economics” roadmap (ICSE 2000)</vt:lpstr>
      <vt:lpstr>Con’t</vt:lpstr>
      <vt:lpstr>Thinking about value</vt:lpstr>
      <vt:lpstr>NPV example from Wikipedia</vt:lpstr>
      <vt:lpstr>Con’t</vt:lpstr>
      <vt:lpstr>Real options</vt:lpstr>
      <vt:lpstr>Baldwin and Clark (2000)</vt:lpstr>
      <vt:lpstr>DSMs: design structure matrices</vt:lpstr>
      <vt:lpstr>Splitting</vt:lpstr>
      <vt:lpstr>Parnas KWIC</vt:lpstr>
      <vt:lpstr>NOV (net option value)</vt:lpstr>
      <vt:lpstr>KWIC NOV</vt:lpstr>
      <vt:lpstr>Status</vt:lpstr>
      <vt:lpstr>Boehm-Sullivan roadmap</vt:lpstr>
      <vt:lpstr>Your turn</vt:lpstr>
      <vt:lpstr>McConnell’s cone of uncertainty  ICSE 2009 keynote</vt:lpstr>
      <vt:lpstr>Governance of Software Development</vt:lpstr>
      <vt:lpstr>Slide 55</vt:lpstr>
      <vt:lpstr>Slide 56</vt:lpstr>
      <vt:lpstr>Slide 57</vt:lpstr>
      <vt:lpstr>Slide 58</vt:lpstr>
      <vt:lpstr>Slide 59</vt:lpstr>
      <vt:lpstr>My bottom line</vt:lpstr>
      <vt:lpstr>Questions?</vt:lpstr>
      <vt:lpstr>Course evaluations…</vt:lpstr>
    </vt:vector>
  </TitlesOfParts>
  <Company>_x0008_ᖤ]皤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CSE401 Introduction to Compiler Construction</dc:title>
  <dc:creator>Larry Snyder</dc:creator>
  <cp:lastModifiedBy>Fred Videon</cp:lastModifiedBy>
  <cp:revision>2362</cp:revision>
  <dcterms:created xsi:type="dcterms:W3CDTF">2005-03-28T18:45:14Z</dcterms:created>
  <dcterms:modified xsi:type="dcterms:W3CDTF">2010-03-09T00:45:42Z</dcterms:modified>
</cp:coreProperties>
</file>