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4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5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6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7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8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9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10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11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12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13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6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985000" cy="9283700"/>
  <p:custDataLst>
    <p:tags r:id="rId50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38"/>
    </p:cViewPr>
  </p:sorterViewPr>
  <p:notesViewPr>
    <p:cSldViewPr>
      <p:cViewPr varScale="1">
        <p:scale>
          <a:sx n="85" d="100"/>
          <a:sy n="85" d="100"/>
        </p:scale>
        <p:origin x="-1914" y="-96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Q-</a:t>
            </a:r>
            <a:fld id="{74EE0E30-048D-4A58-AF7E-0DE8D73FE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88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B3A6990-0137-4C4E-8B96-851B84C1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09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40D84A9-B85B-4FFB-83ED-B2E944503F10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138E2EE-61B7-467A-BB12-35F64825287C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761C5C-18E7-425B-A897-1AC08D694C54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C10717A-BD28-417B-8B25-B518084543AA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734B18-4B51-4D4C-95C2-3CC1520B1E0D}" type="slidenum">
              <a:rPr lang="en-US" smtClean="0">
                <a:latin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868DB6C-1BEB-4735-A408-FEC42898EAA5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from Cooper/Torczon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ECF6C9-FF91-428D-B550-30C3114809D3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based on Cooper’s slides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566390-D509-42C3-BA02-8AB748CE9BB6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If rewritten naively, get a=x+y, b=a; a=17; c=a(!) because of reuse of a.  Solution: rename things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C94A8CB-5AFA-4034-BDEC-342B27228A68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Difference is second assignment is to a</a:t>
            </a:r>
            <a:r>
              <a:rPr lang="en-US" baseline="-25000" smtClean="0"/>
              <a:t>1</a:t>
            </a:r>
            <a:r>
              <a:rPr lang="en-US" smtClean="0"/>
              <a:t>, not a</a:t>
            </a:r>
            <a:r>
              <a:rPr lang="en-US" baseline="-25000" smtClean="0"/>
              <a:t>0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38C22B-DF2B-4CF1-91AC-48F5155EDC50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2985BE-285A-47C3-A16C-9093C67EB12F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E301441-2A20-4845-BCEB-34055213FB04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Difference is second assignment is to a</a:t>
            </a:r>
            <a:r>
              <a:rPr lang="en-US" baseline="-25000" smtClean="0"/>
              <a:t>1</a:t>
            </a:r>
            <a:r>
              <a:rPr lang="en-US" smtClean="0"/>
              <a:t>, not a</a:t>
            </a:r>
            <a:r>
              <a:rPr lang="en-US" baseline="-25000" smtClean="0"/>
              <a:t>0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4BD459-8F22-4D60-9C09-D8EEDF0BD091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3D29EBE-B1D5-4F32-8EC2-2744474A08CE}" type="datetime1">
              <a:rPr lang="en-US" smtClean="0"/>
              <a:t>11/8/2011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Q-</a:t>
            </a:r>
            <a:fld id="{8B265A75-9315-41C0-9207-8850B21EA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27F30-274C-4476-A340-CE84E2C08173}" type="datetime1">
              <a:rPr lang="en-US" smtClean="0"/>
              <a:t>11/8/2011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43EEF6AC-65EF-46C4-8E9D-3B5D52B0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48477-DB08-43CB-8DD0-AC10ADAF7281}" type="datetime1">
              <a:rPr lang="en-US" smtClean="0"/>
              <a:t>11/8/2011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DA975B72-A8F2-4A3E-8AA3-36FE482D4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656CD-C11C-4381-B4F0-D728B41B1BC6}" type="datetime1">
              <a:rPr lang="en-US" smtClean="0"/>
              <a:t>11/8/2011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19FBAF0B-E7BF-4A4C-9750-FBE4F29F3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5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7FA0-58AF-4A10-B48F-50399788D006}" type="datetime1">
              <a:rPr lang="en-US" smtClean="0"/>
              <a:t>11/8/2011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EF508D58-D317-41B8-88C1-8FB4D8DB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40C4-A602-4185-B306-9251271B015D}" type="datetime1">
              <a:rPr lang="en-US" smtClean="0"/>
              <a:t>11/8/2011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C8F1C35D-1BA1-4070-AFEF-A25331AE2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14576-5D61-4B5A-BC9B-5A333CDD7E36}" type="datetime1">
              <a:rPr lang="en-US" smtClean="0"/>
              <a:t>11/8/2011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910BB9E0-A810-4112-851C-3C86C3A1D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8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AF3F3-15AD-4ECC-B664-27FAA986BBA9}" type="datetime1">
              <a:rPr lang="en-US" smtClean="0"/>
              <a:t>11/8/2011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D8D75F0C-A264-426D-94CA-CB2AA2A40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DBDDC-3B6A-4EFE-85B7-818127857AA6}" type="datetime1">
              <a:rPr lang="en-US" smtClean="0"/>
              <a:t>11/8/2011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2047E1E6-B8F3-4F30-A8DA-E71B1932E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47C33-DCB6-497F-87A8-7CEEA107FF34}" type="datetime1">
              <a:rPr lang="en-US" smtClean="0"/>
              <a:t>11/8/2011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ED0130F9-06B7-4093-9574-B356F7527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0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BA7FB-534D-44C5-8669-1544E86BCED2}" type="datetime1">
              <a:rPr lang="en-US" smtClean="0"/>
              <a:t>11/8/2011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502FD839-E352-47E7-9E7B-3D4991174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1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fld id="{C23D0766-6E62-43EE-90CB-FC9686730B7A}" type="datetime1">
              <a:rPr lang="en-US" smtClean="0"/>
              <a:t>11/8/2011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Q-</a:t>
            </a:r>
            <a:fld id="{93FDF544-820B-40B9-B501-B38DCD49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0.xml"/><Relationship Id="rId4" Type="http://schemas.openxmlformats.org/officeDocument/2006/relationships/tags" Target="../tags/tag1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26" Type="http://schemas.openxmlformats.org/officeDocument/2006/relationships/tags" Target="../tags/tag191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5" Type="http://schemas.openxmlformats.org/officeDocument/2006/relationships/tags" Target="../tags/tag190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29" Type="http://schemas.openxmlformats.org/officeDocument/2006/relationships/notesSlide" Target="../notesSlides/notesSlide6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24" Type="http://schemas.openxmlformats.org/officeDocument/2006/relationships/tags" Target="../tags/tag189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tags" Target="../tags/tag187.xml"/><Relationship Id="rId27" Type="http://schemas.openxmlformats.org/officeDocument/2006/relationships/tags" Target="../tags/tag19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26" Type="http://schemas.openxmlformats.org/officeDocument/2006/relationships/tags" Target="../tags/tag218.xml"/><Relationship Id="rId3" Type="http://schemas.openxmlformats.org/officeDocument/2006/relationships/tags" Target="../tags/tag195.xml"/><Relationship Id="rId21" Type="http://schemas.openxmlformats.org/officeDocument/2006/relationships/tags" Target="../tags/tag213.xml"/><Relationship Id="rId7" Type="http://schemas.openxmlformats.org/officeDocument/2006/relationships/tags" Target="../tags/tag199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5" Type="http://schemas.openxmlformats.org/officeDocument/2006/relationships/tags" Target="../tags/tag217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0" Type="http://schemas.openxmlformats.org/officeDocument/2006/relationships/tags" Target="../tags/tag212.xml"/><Relationship Id="rId29" Type="http://schemas.openxmlformats.org/officeDocument/2006/relationships/notesSlide" Target="../notesSlides/notesSlide7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24" Type="http://schemas.openxmlformats.org/officeDocument/2006/relationships/tags" Target="../tags/tag216.xml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202.xml"/><Relationship Id="rId19" Type="http://schemas.openxmlformats.org/officeDocument/2006/relationships/tags" Target="../tags/tag211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Relationship Id="rId22" Type="http://schemas.openxmlformats.org/officeDocument/2006/relationships/tags" Target="../tags/tag214.xml"/><Relationship Id="rId27" Type="http://schemas.openxmlformats.org/officeDocument/2006/relationships/tags" Target="../tags/tag21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4.xml"/><Relationship Id="rId4" Type="http://schemas.openxmlformats.org/officeDocument/2006/relationships/tags" Target="../tags/tag22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27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9.xml"/><Relationship Id="rId4" Type="http://schemas.openxmlformats.org/officeDocument/2006/relationships/tags" Target="../tags/tag22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18" Type="http://schemas.openxmlformats.org/officeDocument/2006/relationships/tags" Target="../tags/tag247.xml"/><Relationship Id="rId26" Type="http://schemas.openxmlformats.org/officeDocument/2006/relationships/tags" Target="../tags/tag255.xml"/><Relationship Id="rId3" Type="http://schemas.openxmlformats.org/officeDocument/2006/relationships/tags" Target="../tags/tag232.xml"/><Relationship Id="rId21" Type="http://schemas.openxmlformats.org/officeDocument/2006/relationships/tags" Target="../tags/tag250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tags" Target="../tags/tag246.xml"/><Relationship Id="rId25" Type="http://schemas.openxmlformats.org/officeDocument/2006/relationships/tags" Target="../tags/tag254.xml"/><Relationship Id="rId2" Type="http://schemas.openxmlformats.org/officeDocument/2006/relationships/tags" Target="../tags/tag231.xml"/><Relationship Id="rId16" Type="http://schemas.openxmlformats.org/officeDocument/2006/relationships/tags" Target="../tags/tag245.xml"/><Relationship Id="rId20" Type="http://schemas.openxmlformats.org/officeDocument/2006/relationships/tags" Target="../tags/tag249.xml"/><Relationship Id="rId29" Type="http://schemas.openxmlformats.org/officeDocument/2006/relationships/notesSlide" Target="../notesSlides/notesSlide9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24" Type="http://schemas.openxmlformats.org/officeDocument/2006/relationships/tags" Target="../tags/tag253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23" Type="http://schemas.openxmlformats.org/officeDocument/2006/relationships/tags" Target="../tags/tag252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239.xml"/><Relationship Id="rId19" Type="http://schemas.openxmlformats.org/officeDocument/2006/relationships/tags" Target="../tags/tag248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Relationship Id="rId22" Type="http://schemas.openxmlformats.org/officeDocument/2006/relationships/tags" Target="../tags/tag251.xml"/><Relationship Id="rId27" Type="http://schemas.openxmlformats.org/officeDocument/2006/relationships/tags" Target="../tags/tag25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264.xml"/><Relationship Id="rId13" Type="http://schemas.openxmlformats.org/officeDocument/2006/relationships/tags" Target="../tags/tag269.xml"/><Relationship Id="rId18" Type="http://schemas.openxmlformats.org/officeDocument/2006/relationships/tags" Target="../tags/tag274.xml"/><Relationship Id="rId26" Type="http://schemas.openxmlformats.org/officeDocument/2006/relationships/tags" Target="../tags/tag282.xml"/><Relationship Id="rId3" Type="http://schemas.openxmlformats.org/officeDocument/2006/relationships/tags" Target="../tags/tag259.xml"/><Relationship Id="rId21" Type="http://schemas.openxmlformats.org/officeDocument/2006/relationships/tags" Target="../tags/tag277.xml"/><Relationship Id="rId7" Type="http://schemas.openxmlformats.org/officeDocument/2006/relationships/tags" Target="../tags/tag263.xml"/><Relationship Id="rId12" Type="http://schemas.openxmlformats.org/officeDocument/2006/relationships/tags" Target="../tags/tag268.xml"/><Relationship Id="rId17" Type="http://schemas.openxmlformats.org/officeDocument/2006/relationships/tags" Target="../tags/tag273.xml"/><Relationship Id="rId25" Type="http://schemas.openxmlformats.org/officeDocument/2006/relationships/tags" Target="../tags/tag281.xml"/><Relationship Id="rId2" Type="http://schemas.openxmlformats.org/officeDocument/2006/relationships/tags" Target="../tags/tag258.xml"/><Relationship Id="rId16" Type="http://schemas.openxmlformats.org/officeDocument/2006/relationships/tags" Target="../tags/tag272.xml"/><Relationship Id="rId20" Type="http://schemas.openxmlformats.org/officeDocument/2006/relationships/tags" Target="../tags/tag276.xml"/><Relationship Id="rId29" Type="http://schemas.openxmlformats.org/officeDocument/2006/relationships/notesSlide" Target="../notesSlides/notesSlide10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24" Type="http://schemas.openxmlformats.org/officeDocument/2006/relationships/tags" Target="../tags/tag280.xml"/><Relationship Id="rId5" Type="http://schemas.openxmlformats.org/officeDocument/2006/relationships/tags" Target="../tags/tag261.xml"/><Relationship Id="rId15" Type="http://schemas.openxmlformats.org/officeDocument/2006/relationships/tags" Target="../tags/tag271.xml"/><Relationship Id="rId23" Type="http://schemas.openxmlformats.org/officeDocument/2006/relationships/tags" Target="../tags/tag279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266.xml"/><Relationship Id="rId19" Type="http://schemas.openxmlformats.org/officeDocument/2006/relationships/tags" Target="../tags/tag275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tags" Target="../tags/tag270.xml"/><Relationship Id="rId22" Type="http://schemas.openxmlformats.org/officeDocument/2006/relationships/tags" Target="../tags/tag278.xml"/><Relationship Id="rId27" Type="http://schemas.openxmlformats.org/officeDocument/2006/relationships/tags" Target="../tags/tag28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86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8.xml"/><Relationship Id="rId4" Type="http://schemas.openxmlformats.org/officeDocument/2006/relationships/tags" Target="../tags/tag28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4" Type="http://schemas.openxmlformats.org/officeDocument/2006/relationships/tags" Target="../tags/tag29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301.xml"/><Relationship Id="rId13" Type="http://schemas.openxmlformats.org/officeDocument/2006/relationships/tags" Target="../tags/tag306.xml"/><Relationship Id="rId18" Type="http://schemas.openxmlformats.org/officeDocument/2006/relationships/tags" Target="../tags/tag311.xml"/><Relationship Id="rId26" Type="http://schemas.openxmlformats.org/officeDocument/2006/relationships/tags" Target="../tags/tag319.xml"/><Relationship Id="rId3" Type="http://schemas.openxmlformats.org/officeDocument/2006/relationships/tags" Target="../tags/tag296.xml"/><Relationship Id="rId21" Type="http://schemas.openxmlformats.org/officeDocument/2006/relationships/tags" Target="../tags/tag314.xml"/><Relationship Id="rId7" Type="http://schemas.openxmlformats.org/officeDocument/2006/relationships/tags" Target="../tags/tag300.xml"/><Relationship Id="rId12" Type="http://schemas.openxmlformats.org/officeDocument/2006/relationships/tags" Target="../tags/tag305.xml"/><Relationship Id="rId17" Type="http://schemas.openxmlformats.org/officeDocument/2006/relationships/tags" Target="../tags/tag310.xml"/><Relationship Id="rId25" Type="http://schemas.openxmlformats.org/officeDocument/2006/relationships/tags" Target="../tags/tag318.xml"/><Relationship Id="rId2" Type="http://schemas.openxmlformats.org/officeDocument/2006/relationships/tags" Target="../tags/tag295.xml"/><Relationship Id="rId16" Type="http://schemas.openxmlformats.org/officeDocument/2006/relationships/tags" Target="../tags/tag309.xml"/><Relationship Id="rId20" Type="http://schemas.openxmlformats.org/officeDocument/2006/relationships/tags" Target="../tags/tag313.xml"/><Relationship Id="rId29" Type="http://schemas.openxmlformats.org/officeDocument/2006/relationships/notesSlide" Target="../notesSlides/notesSlide11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11" Type="http://schemas.openxmlformats.org/officeDocument/2006/relationships/tags" Target="../tags/tag304.xml"/><Relationship Id="rId24" Type="http://schemas.openxmlformats.org/officeDocument/2006/relationships/tags" Target="../tags/tag317.xml"/><Relationship Id="rId5" Type="http://schemas.openxmlformats.org/officeDocument/2006/relationships/tags" Target="../tags/tag298.xml"/><Relationship Id="rId15" Type="http://schemas.openxmlformats.org/officeDocument/2006/relationships/tags" Target="../tags/tag308.xml"/><Relationship Id="rId23" Type="http://schemas.openxmlformats.org/officeDocument/2006/relationships/tags" Target="../tags/tag316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303.xml"/><Relationship Id="rId19" Type="http://schemas.openxmlformats.org/officeDocument/2006/relationships/tags" Target="../tags/tag312.xml"/><Relationship Id="rId4" Type="http://schemas.openxmlformats.org/officeDocument/2006/relationships/tags" Target="../tags/tag297.xml"/><Relationship Id="rId9" Type="http://schemas.openxmlformats.org/officeDocument/2006/relationships/tags" Target="../tags/tag302.xml"/><Relationship Id="rId14" Type="http://schemas.openxmlformats.org/officeDocument/2006/relationships/tags" Target="../tags/tag307.xml"/><Relationship Id="rId22" Type="http://schemas.openxmlformats.org/officeDocument/2006/relationships/tags" Target="../tags/tag315.xml"/><Relationship Id="rId27" Type="http://schemas.openxmlformats.org/officeDocument/2006/relationships/tags" Target="../tags/tag32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328.xml"/><Relationship Id="rId13" Type="http://schemas.openxmlformats.org/officeDocument/2006/relationships/tags" Target="../tags/tag333.xml"/><Relationship Id="rId18" Type="http://schemas.openxmlformats.org/officeDocument/2006/relationships/tags" Target="../tags/tag338.xml"/><Relationship Id="rId26" Type="http://schemas.openxmlformats.org/officeDocument/2006/relationships/tags" Target="../tags/tag346.xml"/><Relationship Id="rId3" Type="http://schemas.openxmlformats.org/officeDocument/2006/relationships/tags" Target="../tags/tag323.xml"/><Relationship Id="rId21" Type="http://schemas.openxmlformats.org/officeDocument/2006/relationships/tags" Target="../tags/tag341.xml"/><Relationship Id="rId7" Type="http://schemas.openxmlformats.org/officeDocument/2006/relationships/tags" Target="../tags/tag327.xml"/><Relationship Id="rId12" Type="http://schemas.openxmlformats.org/officeDocument/2006/relationships/tags" Target="../tags/tag332.xml"/><Relationship Id="rId17" Type="http://schemas.openxmlformats.org/officeDocument/2006/relationships/tags" Target="../tags/tag337.xml"/><Relationship Id="rId25" Type="http://schemas.openxmlformats.org/officeDocument/2006/relationships/tags" Target="../tags/tag345.xml"/><Relationship Id="rId2" Type="http://schemas.openxmlformats.org/officeDocument/2006/relationships/tags" Target="../tags/tag322.xml"/><Relationship Id="rId16" Type="http://schemas.openxmlformats.org/officeDocument/2006/relationships/tags" Target="../tags/tag336.xml"/><Relationship Id="rId20" Type="http://schemas.openxmlformats.org/officeDocument/2006/relationships/tags" Target="../tags/tag340.xml"/><Relationship Id="rId29" Type="http://schemas.openxmlformats.org/officeDocument/2006/relationships/notesSlide" Target="../notesSlides/notesSlide12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11" Type="http://schemas.openxmlformats.org/officeDocument/2006/relationships/tags" Target="../tags/tag331.xml"/><Relationship Id="rId24" Type="http://schemas.openxmlformats.org/officeDocument/2006/relationships/tags" Target="../tags/tag344.xml"/><Relationship Id="rId5" Type="http://schemas.openxmlformats.org/officeDocument/2006/relationships/tags" Target="../tags/tag325.xml"/><Relationship Id="rId15" Type="http://schemas.openxmlformats.org/officeDocument/2006/relationships/tags" Target="../tags/tag335.xml"/><Relationship Id="rId23" Type="http://schemas.openxmlformats.org/officeDocument/2006/relationships/tags" Target="../tags/tag34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330.xml"/><Relationship Id="rId19" Type="http://schemas.openxmlformats.org/officeDocument/2006/relationships/tags" Target="../tags/tag339.xml"/><Relationship Id="rId4" Type="http://schemas.openxmlformats.org/officeDocument/2006/relationships/tags" Target="../tags/tag324.xml"/><Relationship Id="rId9" Type="http://schemas.openxmlformats.org/officeDocument/2006/relationships/tags" Target="../tags/tag329.xml"/><Relationship Id="rId14" Type="http://schemas.openxmlformats.org/officeDocument/2006/relationships/tags" Target="../tags/tag334.xml"/><Relationship Id="rId22" Type="http://schemas.openxmlformats.org/officeDocument/2006/relationships/tags" Target="../tags/tag342.xml"/><Relationship Id="rId27" Type="http://schemas.openxmlformats.org/officeDocument/2006/relationships/tags" Target="../tags/tag34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350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2.xml"/><Relationship Id="rId4" Type="http://schemas.openxmlformats.org/officeDocument/2006/relationships/tags" Target="../tags/tag35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360.xml"/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26" Type="http://schemas.openxmlformats.org/officeDocument/2006/relationships/tags" Target="../tags/tag378.xml"/><Relationship Id="rId3" Type="http://schemas.openxmlformats.org/officeDocument/2006/relationships/tags" Target="../tags/tag355.xml"/><Relationship Id="rId21" Type="http://schemas.openxmlformats.org/officeDocument/2006/relationships/tags" Target="../tags/tag373.xml"/><Relationship Id="rId7" Type="http://schemas.openxmlformats.org/officeDocument/2006/relationships/tags" Target="../tags/tag359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5" Type="http://schemas.openxmlformats.org/officeDocument/2006/relationships/tags" Target="../tags/tag377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20" Type="http://schemas.openxmlformats.org/officeDocument/2006/relationships/tags" Target="../tags/tag372.xml"/><Relationship Id="rId29" Type="http://schemas.openxmlformats.org/officeDocument/2006/relationships/notesSlide" Target="../notesSlides/notesSlide13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1" Type="http://schemas.openxmlformats.org/officeDocument/2006/relationships/tags" Target="../tags/tag363.xml"/><Relationship Id="rId24" Type="http://schemas.openxmlformats.org/officeDocument/2006/relationships/tags" Target="../tags/tag376.xml"/><Relationship Id="rId5" Type="http://schemas.openxmlformats.org/officeDocument/2006/relationships/tags" Target="../tags/tag357.xml"/><Relationship Id="rId15" Type="http://schemas.openxmlformats.org/officeDocument/2006/relationships/tags" Target="../tags/tag367.xml"/><Relationship Id="rId23" Type="http://schemas.openxmlformats.org/officeDocument/2006/relationships/tags" Target="../tags/tag375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362.xml"/><Relationship Id="rId19" Type="http://schemas.openxmlformats.org/officeDocument/2006/relationships/tags" Target="../tags/tag371.xml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4" Type="http://schemas.openxmlformats.org/officeDocument/2006/relationships/tags" Target="../tags/tag366.xml"/><Relationship Id="rId22" Type="http://schemas.openxmlformats.org/officeDocument/2006/relationships/tags" Target="../tags/tag374.xml"/><Relationship Id="rId27" Type="http://schemas.openxmlformats.org/officeDocument/2006/relationships/tags" Target="../tags/tag37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382.xml"/><Relationship Id="rId2" Type="http://schemas.openxmlformats.org/officeDocument/2006/relationships/tags" Target="../tags/tag381.xml"/><Relationship Id="rId1" Type="http://schemas.openxmlformats.org/officeDocument/2006/relationships/tags" Target="../tags/tag3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4.xml"/><Relationship Id="rId4" Type="http://schemas.openxmlformats.org/officeDocument/2006/relationships/tags" Target="../tags/tag38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387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9.xml"/><Relationship Id="rId4" Type="http://schemas.openxmlformats.org/officeDocument/2006/relationships/tags" Target="../tags/tag38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03337C-6ED7-44A5-A223-3A774B2BB4A0}" type="datetime1">
              <a:rPr lang="en-US" smtClean="0">
                <a:solidFill>
                  <a:schemeClr val="bg2"/>
                </a:solidFill>
              </a:rPr>
              <a:t>11/8/2011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Q-</a:t>
            </a:r>
            <a:fld id="{9B068989-B764-4E90-BE7F-63B5E36CD884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Optimization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DFB6BF-AAC2-44BE-AC3F-B0BD1F2063A1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55D253C-5C4C-4711-A677-2D8D9B3CEC8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First Running Example: Redundancy Elimination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 expression </a:t>
            </a:r>
            <a:r>
              <a:rPr lang="en-US" sz="2800" dirty="0" err="1" smtClean="0"/>
              <a:t>x+y</a:t>
            </a:r>
            <a:r>
              <a:rPr lang="en-US" sz="2800" dirty="0" smtClean="0"/>
              <a:t> is </a:t>
            </a:r>
            <a:r>
              <a:rPr lang="en-US" sz="2800" i="1" dirty="0" smtClean="0">
                <a:solidFill>
                  <a:schemeClr val="folHlink"/>
                </a:solidFill>
              </a:rPr>
              <a:t>redundant</a:t>
            </a:r>
            <a:r>
              <a:rPr lang="en-US" sz="2800" dirty="0" smtClean="0"/>
              <a:t> at a program point </a:t>
            </a:r>
            <a:r>
              <a:rPr lang="en-US" sz="2800" dirty="0" err="1" smtClean="0"/>
              <a:t>iff</a:t>
            </a:r>
            <a:r>
              <a:rPr lang="en-US" sz="2800" dirty="0" smtClean="0"/>
              <a:t>, along every path from the procedure’s entry, it has been evaluated and its constituent </a:t>
            </a:r>
            <a:r>
              <a:rPr lang="en-US" sz="2800" dirty="0" err="1" smtClean="0"/>
              <a:t>subexpressions</a:t>
            </a:r>
            <a:r>
              <a:rPr lang="en-US" sz="2800" dirty="0" smtClean="0"/>
              <a:t> (x and y) have </a:t>
            </a:r>
            <a:r>
              <a:rPr lang="en-US" sz="2800" u="sng" dirty="0" smtClean="0"/>
              <a:t>not</a:t>
            </a:r>
            <a:r>
              <a:rPr lang="en-US" sz="2800" dirty="0" smtClean="0"/>
              <a:t> been redefined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the compiler can prove the expression is redundant: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store the result of the earlier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replace the redundant computation with a reference to the earlier (stored)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CB2659-3EFB-43E3-BEBB-EC69726F76DB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F01455C6-2056-48CB-AD98-D9F6400A1C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Problems in Code Improvement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This strategy is typical of most compiler optimizations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First, discover opportunities through program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Then, modify the IR to take advantage of the opportunities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Historically, goal usually was to decrease execution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Other possibilities: reduce space, power,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Issues (1)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Safety – transformation must not change program meaning</a:t>
            </a:r>
          </a:p>
          <a:p>
            <a:pPr lvl="1">
              <a:defRPr/>
            </a:pPr>
            <a:r>
              <a:rPr lang="en-US" dirty="0" smtClean="0"/>
              <a:t>Must generate correct results</a:t>
            </a:r>
          </a:p>
          <a:p>
            <a:pPr lvl="1">
              <a:defRPr/>
            </a:pPr>
            <a:r>
              <a:rPr lang="en-US" dirty="0" smtClean="0"/>
              <a:t>Can’t generate spurious errors</a:t>
            </a:r>
          </a:p>
          <a:p>
            <a:pPr lvl="1">
              <a:defRPr/>
            </a:pPr>
            <a:r>
              <a:rPr lang="en-US" dirty="0" smtClean="0"/>
              <a:t>Optimizations must be conservative</a:t>
            </a:r>
          </a:p>
          <a:p>
            <a:pPr lvl="1">
              <a:defRPr/>
            </a:pPr>
            <a:r>
              <a:rPr lang="en-US" dirty="0" smtClean="0"/>
              <a:t>Large part of analysis goes towards proving safety</a:t>
            </a:r>
          </a:p>
          <a:p>
            <a:pPr lvl="1">
              <a:defRPr/>
            </a:pPr>
            <a:r>
              <a:rPr lang="en-US" dirty="0" smtClean="0"/>
              <a:t>Can pay off to speculate (be optimistic) but then need to recover if reality is different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F350C9F-A2D9-4A65-8061-8D8A1312703F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37F479F4-CE17-414A-9E48-C034E67B830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5F151A4-2C20-442A-A458-6B38815E5D0D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08EA10E-8515-4FFC-98E1-E1EF89211E9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(2)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Profitibility</a:t>
            </a:r>
          </a:p>
          <a:p>
            <a:pPr lvl="1" eaLnBrk="1" hangingPunct="1"/>
            <a:r>
              <a:rPr lang="en-US" smtClean="0"/>
              <a:t>If a transformation is possible, is it profitable?</a:t>
            </a:r>
          </a:p>
          <a:p>
            <a:pPr lvl="1" eaLnBrk="1" hangingPunct="1"/>
            <a:r>
              <a:rPr lang="en-US" smtClean="0"/>
              <a:t>Example: loop unrolling</a:t>
            </a:r>
          </a:p>
          <a:p>
            <a:pPr lvl="2" eaLnBrk="1" hangingPunct="1"/>
            <a:r>
              <a:rPr lang="en-US" smtClean="0"/>
              <a:t>Can increase amount of work done on each iteration, i.e., reduce loop overhead</a:t>
            </a:r>
          </a:p>
          <a:p>
            <a:pPr lvl="2" eaLnBrk="1" hangingPunct="1"/>
            <a:r>
              <a:rPr lang="en-US" smtClean="0"/>
              <a:t>Can eliminate duplicate operations done on separate iterations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1F8469-D557-493F-A124-B53391CEE048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71FD109-C94B-4AB6-9080-A9D91D80289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(3)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Downside risks</a:t>
            </a:r>
          </a:p>
          <a:p>
            <a:pPr lvl="1" eaLnBrk="1" hangingPunct="1"/>
            <a:r>
              <a:rPr lang="en-US" dirty="0" smtClean="0"/>
              <a:t>Even if a transformation is generally worthwhile, need to think about potential problems</a:t>
            </a:r>
          </a:p>
          <a:p>
            <a:pPr lvl="1" eaLnBrk="1" hangingPunct="1"/>
            <a:r>
              <a:rPr lang="en-US" dirty="0" smtClean="0"/>
              <a:t>For example:</a:t>
            </a:r>
          </a:p>
          <a:p>
            <a:pPr lvl="2" eaLnBrk="1" hangingPunct="1"/>
            <a:r>
              <a:rPr lang="en-US" dirty="0" smtClean="0"/>
              <a:t>Transformation might need more temporaries, putting additional pressure on registers</a:t>
            </a:r>
          </a:p>
          <a:p>
            <a:pPr lvl="2" eaLnBrk="1" hangingPunct="1"/>
            <a:r>
              <a:rPr lang="en-US" dirty="0" smtClean="0"/>
              <a:t>Increased code size could cause cache misses, or, in bad cases, increase page working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8BAB1E4-F63F-44D0-A634-F1D187013DA3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F87E84C2-33D6-4F57-8D3D-B2881C8B31D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Value Numbering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Technique for eliminating redundant expressions: assign an identifying number VN(n) to each expression</a:t>
            </a:r>
          </a:p>
          <a:p>
            <a:pPr lvl="1" eaLnBrk="1" hangingPunct="1"/>
            <a:r>
              <a:rPr lang="en-US" sz="2400" smtClean="0"/>
              <a:t>VN(x+y)=VN(j) if x+y and j have the same value</a:t>
            </a:r>
          </a:p>
          <a:p>
            <a:pPr lvl="1" eaLnBrk="1" hangingPunct="1"/>
            <a:r>
              <a:rPr lang="en-US" sz="2400" smtClean="0"/>
              <a:t>Use hashing over value numbers for effeciency</a:t>
            </a:r>
          </a:p>
          <a:p>
            <a:pPr eaLnBrk="1" hangingPunct="1"/>
            <a:r>
              <a:rPr lang="en-US" sz="2800" smtClean="0"/>
              <a:t>Old idea (Balke 1968, Ershov 1954)</a:t>
            </a:r>
          </a:p>
          <a:p>
            <a:pPr lvl="1" eaLnBrk="1" hangingPunct="1"/>
            <a:r>
              <a:rPr lang="en-US" sz="2400" smtClean="0"/>
              <a:t>Invented for low-level, linear IRs</a:t>
            </a:r>
          </a:p>
          <a:p>
            <a:pPr lvl="1" eaLnBrk="1" hangingPunct="1"/>
            <a:r>
              <a:rPr lang="en-US" sz="2400" smtClean="0"/>
              <a:t>Equivalent methods exist for tree IRs, e.g., build a DAG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34C7E6-62CC-4B6B-9BF6-5063F69CAE2F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A2B31EFD-2DD4-4666-9AFF-DC8C76A0644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Value Numbers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 the code</a:t>
            </a:r>
          </a:p>
          <a:p>
            <a:pPr lvl="1" eaLnBrk="1" hangingPunct="1"/>
            <a:r>
              <a:rPr lang="en-US" smtClean="0"/>
              <a:t>Replace redundant expressions</a:t>
            </a:r>
          </a:p>
          <a:p>
            <a:pPr lvl="1" eaLnBrk="1" hangingPunct="1"/>
            <a:r>
              <a:rPr lang="en-US" smtClean="0"/>
              <a:t>Simplify algebraic identities</a:t>
            </a:r>
          </a:p>
          <a:p>
            <a:pPr lvl="1" eaLnBrk="1" hangingPunct="1"/>
            <a:r>
              <a:rPr lang="en-US" smtClean="0"/>
              <a:t>Discover, fold, and propagate constant valued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CB93A0-8F2F-4F96-9E19-D5D6434C7C72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7CB14656-3F3F-443F-8343-5F8B8E258E9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Value Numbering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each operation o = &lt;op, o1,o2&gt; in a block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1. Get value numbers for operands from hash lookup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2. Hash &lt;op, VN(o1), VN(o2)&gt; to get a value number for o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(If op is commutative, sort VN(o1), VN(o2) first)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3. If o already has a value number, replace o with a reference to the value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4. If o1 and o2 are constant, evaluate o at compile time and replace with an immediate load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hashing behaves well, this runs in linear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48649BD-997C-4846-8E54-A174B9A122BE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FDDF8A4B-EA48-4B40-9124-7C1E32F6E0E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Code				Rewritten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a   =  x   +  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b   =  x   +  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a   =  17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c   =  x   +  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58ED71B-FCD6-441B-A8A0-E5BE4F29A033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16F2A2B0-F9EF-447C-B1EA-F63510FD2E2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Bug in Simple Example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we use the original names, we get in trouble when a name is reused</a:t>
            </a:r>
          </a:p>
          <a:p>
            <a:pPr eaLnBrk="1" hangingPunct="1"/>
            <a:r>
              <a:rPr lang="en-US" smtClean="0"/>
              <a:t>Solutions</a:t>
            </a:r>
          </a:p>
          <a:p>
            <a:pPr lvl="1" eaLnBrk="1" hangingPunct="1"/>
            <a:r>
              <a:rPr lang="en-US" smtClean="0"/>
              <a:t>Be clever about which copy of the value to use (e.g., use c=b in last statement)</a:t>
            </a:r>
          </a:p>
          <a:p>
            <a:pPr lvl="1" eaLnBrk="1" hangingPunct="1"/>
            <a:r>
              <a:rPr lang="en-US" smtClean="0"/>
              <a:t>Create an extra temporary</a:t>
            </a:r>
          </a:p>
          <a:p>
            <a:pPr lvl="1" eaLnBrk="1" hangingPunct="1"/>
            <a:r>
              <a:rPr lang="en-US" smtClean="0"/>
              <a:t>Rename around it (best!)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B362887-D3FC-47F9-8396-36337CCFBAEB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BA239B82-819D-4194-AE6B-FC749D54928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Optimization</a:t>
            </a:r>
          </a:p>
          <a:p>
            <a:pPr lvl="1" eaLnBrk="1" hangingPunct="1">
              <a:defRPr/>
            </a:pPr>
            <a:r>
              <a:rPr lang="en-US" dirty="0" smtClean="0"/>
              <a:t>Goals</a:t>
            </a:r>
          </a:p>
          <a:p>
            <a:pPr lvl="1" eaLnBrk="1" hangingPunct="1">
              <a:defRPr/>
            </a:pPr>
            <a:r>
              <a:rPr lang="en-US" dirty="0" smtClean="0"/>
              <a:t>Scope: local, </a:t>
            </a:r>
            <a:r>
              <a:rPr lang="en-US" dirty="0" err="1" smtClean="0"/>
              <a:t>superlocal</a:t>
            </a:r>
            <a:r>
              <a:rPr lang="en-US" dirty="0" smtClean="0"/>
              <a:t>, regional, global (</a:t>
            </a:r>
            <a:r>
              <a:rPr lang="en-US" dirty="0" err="1" smtClean="0"/>
              <a:t>intraprocedural</a:t>
            </a:r>
            <a:r>
              <a:rPr lang="en-US" dirty="0" smtClean="0"/>
              <a:t>), </a:t>
            </a:r>
            <a:r>
              <a:rPr lang="en-US" dirty="0" err="1" smtClean="0"/>
              <a:t>interprocedural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Control flow graphs</a:t>
            </a:r>
          </a:p>
          <a:p>
            <a:pPr eaLnBrk="1" hangingPunct="1">
              <a:defRPr/>
            </a:pPr>
            <a:r>
              <a:rPr lang="en-US" dirty="0" smtClean="0"/>
              <a:t>Value numbering</a:t>
            </a:r>
          </a:p>
          <a:p>
            <a:pPr eaLnBrk="1" hangingPunct="1">
              <a:defRPr/>
            </a:pPr>
            <a:r>
              <a:rPr lang="en-US" dirty="0" smtClean="0"/>
              <a:t>Dominators</a:t>
            </a:r>
          </a:p>
          <a:p>
            <a:pPr eaLnBrk="1" hangingPunct="1">
              <a:defRPr/>
            </a:pPr>
            <a:r>
              <a:rPr lang="en-US" dirty="0" smtClean="0"/>
              <a:t>Ref.: Cooper/</a:t>
            </a:r>
            <a:r>
              <a:rPr lang="en-US" dirty="0" err="1" smtClean="0"/>
              <a:t>Torczon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. </a:t>
            </a:r>
            <a:r>
              <a:rPr lang="en-US" smtClean="0"/>
              <a:t>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C0F6650-ABDF-4A0E-BB6C-B93E38C4A41D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9A23B225-3904-49A6-91AE-FCD9DD726B1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Renaming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Idea: give each value a unique name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a</a:t>
            </a:r>
            <a:r>
              <a:rPr lang="en-US" baseline="-25000" smtClean="0"/>
              <a:t>i</a:t>
            </a:r>
            <a:r>
              <a:rPr lang="en-US" baseline="30000" smtClean="0"/>
              <a:t>j</a:t>
            </a:r>
            <a:r>
              <a:rPr lang="en-US" smtClean="0"/>
              <a:t> means i</a:t>
            </a:r>
            <a:r>
              <a:rPr lang="en-US" baseline="30000" smtClean="0"/>
              <a:t>th</a:t>
            </a:r>
            <a:r>
              <a:rPr lang="en-US" smtClean="0"/>
              <a:t> definition of a with VN = j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Somewhat complex notation, but meaning is clear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the idea behind SSA (Static Single Assignment)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Popular modern IR – exposes many opportunities for optimizations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74CFB5E-9ABA-4974-848D-F7DE9F40EC82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EBB13F9-38D6-4C53-9331-5985E5180CC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Revisited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Code				Rewritten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a   =  x   +  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b   =  x   +  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a   =  17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c   =  x   +  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EA658BC-9CC3-4E6E-8D6F-29B2373EC60F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F7815546-3385-4E6F-B18E-9D13DFAC7E5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Extensions to Value Numbering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Constant folding</a:t>
            </a:r>
          </a:p>
          <a:p>
            <a:pPr lvl="1" eaLnBrk="1" hangingPunct="1"/>
            <a:r>
              <a:rPr lang="en-US" sz="2400" smtClean="0"/>
              <a:t>Add a bit that records when a value is constant</a:t>
            </a:r>
          </a:p>
          <a:p>
            <a:pPr lvl="1" eaLnBrk="1" hangingPunct="1"/>
            <a:r>
              <a:rPr lang="en-US" sz="2400" smtClean="0"/>
              <a:t>Evaluate constant values at compile time</a:t>
            </a:r>
          </a:p>
          <a:p>
            <a:pPr lvl="1" eaLnBrk="1" hangingPunct="1"/>
            <a:r>
              <a:rPr lang="en-US" sz="2400" smtClean="0"/>
              <a:t>Replace op with load immediate</a:t>
            </a:r>
          </a:p>
          <a:p>
            <a:pPr eaLnBrk="1" hangingPunct="1"/>
            <a:r>
              <a:rPr lang="en-US" sz="2800" smtClean="0"/>
              <a:t>Algebraic identities: x+0, x*1, x-x, …</a:t>
            </a:r>
          </a:p>
          <a:p>
            <a:pPr lvl="1" eaLnBrk="1" hangingPunct="1"/>
            <a:r>
              <a:rPr lang="en-US" sz="2400" smtClean="0"/>
              <a:t>Many special cases</a:t>
            </a:r>
          </a:p>
          <a:p>
            <a:pPr lvl="2" eaLnBrk="1" hangingPunct="1"/>
            <a:r>
              <a:rPr lang="en-US" sz="2000" smtClean="0"/>
              <a:t>Switch on op to narrow down checks needed</a:t>
            </a:r>
          </a:p>
          <a:p>
            <a:pPr lvl="2" eaLnBrk="1" hangingPunct="1"/>
            <a:r>
              <a:rPr lang="en-US" sz="2000" smtClean="0"/>
              <a:t>Replace result with input 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05ABDF9-9453-43E6-AE10-688246305F1C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14B7248-414E-45EE-8226-517A89D2295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Larger Scopes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algorithm works on straight-line blocks of code (basic blocks)</a:t>
            </a:r>
          </a:p>
          <a:p>
            <a:pPr lvl="1" eaLnBrk="1" hangingPunct="1"/>
            <a:r>
              <a:rPr lang="en-US" smtClean="0"/>
              <a:t>Best possible results for single basic blocks</a:t>
            </a:r>
          </a:p>
          <a:p>
            <a:pPr lvl="1" eaLnBrk="1" hangingPunct="1"/>
            <a:r>
              <a:rPr lang="en-US" smtClean="0"/>
              <a:t>Loses all information when control flows to another block</a:t>
            </a:r>
          </a:p>
          <a:p>
            <a:pPr eaLnBrk="1" hangingPunct="1"/>
            <a:r>
              <a:rPr lang="en-US" smtClean="0"/>
              <a:t>To go further we need to represent multiple blocks of code and the control flow between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BC20D99-5DFE-4C5A-9BF6-4BD65EB9A634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F0EA04A9-EB37-4B2D-9641-1C930F87B8C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Blocks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Definition: A </a:t>
            </a:r>
            <a:r>
              <a:rPr lang="en-US" i="1" dirty="0" smtClean="0">
                <a:solidFill>
                  <a:schemeClr val="folHlink"/>
                </a:solidFill>
              </a:rPr>
              <a:t>basic block</a:t>
            </a:r>
            <a:r>
              <a:rPr lang="en-US" dirty="0" smtClean="0"/>
              <a:t> is a maximal length sequence of straight-line code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Statements are executed sequentially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any statement executes, they all do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(baring exceptions)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a linear IR, the first statement of a basic block is often called the </a:t>
            </a:r>
            <a:r>
              <a:rPr lang="en-US" i="1" dirty="0" smtClean="0">
                <a:solidFill>
                  <a:schemeClr val="folHlink"/>
                </a:solidFill>
              </a:rPr>
              <a:t>leader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Procedure entry, jump targets, statements following any jump/call</a:t>
            </a:r>
            <a:endParaRPr lang="en-US" i="1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4A7283-D466-452B-B39E-0E894378CBEE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71C7FC9B-0E99-4BD5-9F73-A4331C22216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Graph (CFG)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Nodes: basic blocks</a:t>
            </a:r>
          </a:p>
          <a:p>
            <a:pPr lvl="1" eaLnBrk="1" hangingPunct="1"/>
            <a:r>
              <a:rPr lang="en-US" dirty="0" smtClean="0"/>
              <a:t>Possible representations: linear 3-address code, expression-level AST, DAG</a:t>
            </a:r>
          </a:p>
          <a:p>
            <a:pPr eaLnBrk="1" hangingPunct="1"/>
            <a:r>
              <a:rPr lang="en-US" dirty="0" smtClean="0"/>
              <a:t>Edges: include a directed edge from n1 to n2 if there is </a:t>
            </a:r>
            <a:r>
              <a:rPr lang="en-US" i="1" dirty="0" smtClean="0">
                <a:solidFill>
                  <a:srgbClr val="0000FF"/>
                </a:solidFill>
              </a:rPr>
              <a:t>any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possible way for control to transfer from block n1 to n2 during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CE33B2-8646-4A8E-A035-9A3FF1A63337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B2A3191F-5093-440B-AFE9-9DF79967D8C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Control Flow Graphs from Linear IRs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Algorithm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Pass 1: Identify basic block leaders with a linear scan of the IR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Pass 2: Identify operations that end a block and add appropriate edges to the CFG to all possible successors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See your favorite compiler book for details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For convenience, ensure that every block ends with conditional or unconditional jump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Code generator can pick the most convenient “fall-through” case later and eliminate unneeded jumps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0DE537D-8B44-4045-BC2F-C4C24F898CDF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764FA045-810E-48A4-A1E4-5198E07029D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of Optimizations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Optimization algorithms can work on units as small as a basic block or as large as a whole program</a:t>
            </a:r>
          </a:p>
          <a:p>
            <a:pPr eaLnBrk="1" hangingPunct="1"/>
            <a:r>
              <a:rPr lang="en-US" sz="2800" smtClean="0"/>
              <a:t>Local information is generally more precise and can lead to locally optimal results</a:t>
            </a:r>
          </a:p>
          <a:p>
            <a:pPr eaLnBrk="1" hangingPunct="1"/>
            <a:r>
              <a:rPr lang="en-US" sz="2800" smtClean="0"/>
              <a:t>Global information is less precise (lose information at join points in the graph), but exposes opportunities for improvements across basic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EEC176-F381-4B34-91C3-A8349FEDDA7E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BF09404E-05E0-4E98-B54A-D1E38A36C57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Categories (1)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chemeClr val="folHlink"/>
                </a:solidFill>
              </a:rPr>
              <a:t>Local methods</a:t>
            </a:r>
          </a:p>
          <a:p>
            <a:pPr lvl="1" eaLnBrk="1" hangingPunct="1"/>
            <a:r>
              <a:rPr lang="en-US" smtClean="0"/>
              <a:t>Usually confined to basic blocks</a:t>
            </a:r>
          </a:p>
          <a:p>
            <a:pPr lvl="1" eaLnBrk="1" hangingPunct="1"/>
            <a:r>
              <a:rPr lang="en-US" smtClean="0"/>
              <a:t>Simplest to analyze and understand</a:t>
            </a:r>
          </a:p>
          <a:p>
            <a:pPr lvl="1" eaLnBrk="1" hangingPunct="1"/>
            <a:r>
              <a:rPr lang="en-US" smtClean="0"/>
              <a:t>Most precise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FD8F9D-931C-4C81-B5F0-F9C421C0B512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A881CC07-6A2A-4E16-8DD1-88766524840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Categories (2)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folHlink"/>
                </a:solidFill>
              </a:rPr>
              <a:t>Superlocal methods</a:t>
            </a:r>
          </a:p>
          <a:p>
            <a:pPr lvl="1" eaLnBrk="1" hangingPunct="1"/>
            <a:r>
              <a:rPr lang="en-US" sz="2400" smtClean="0"/>
              <a:t>Operate over </a:t>
            </a:r>
            <a:r>
              <a:rPr lang="en-US" sz="2400" i="1" smtClean="0">
                <a:solidFill>
                  <a:schemeClr val="folHlink"/>
                </a:solidFill>
              </a:rPr>
              <a:t>Extended Basic Blocks</a:t>
            </a:r>
            <a:r>
              <a:rPr lang="en-US" sz="2400" smtClean="0"/>
              <a:t> (EBBs)</a:t>
            </a:r>
          </a:p>
          <a:p>
            <a:pPr lvl="2" eaLnBrk="1" hangingPunct="1"/>
            <a:r>
              <a:rPr lang="en-US" sz="2000" smtClean="0"/>
              <a:t>An EBB is a set of blocks b</a:t>
            </a:r>
            <a:r>
              <a:rPr lang="en-US" sz="2000" baseline="-25000" smtClean="0"/>
              <a:t>1</a:t>
            </a:r>
            <a:r>
              <a:rPr lang="en-US" sz="2000" smtClean="0"/>
              <a:t>, b</a:t>
            </a:r>
            <a:r>
              <a:rPr lang="en-US" sz="2000" baseline="-25000" smtClean="0"/>
              <a:t>2</a:t>
            </a:r>
            <a:r>
              <a:rPr lang="en-US" sz="2000" smtClean="0"/>
              <a:t>, …, b</a:t>
            </a:r>
            <a:r>
              <a:rPr lang="en-US" sz="2000" baseline="-25000" smtClean="0"/>
              <a:t>n</a:t>
            </a:r>
            <a:r>
              <a:rPr lang="en-US" sz="2000" smtClean="0"/>
              <a:t> where b</a:t>
            </a:r>
            <a:r>
              <a:rPr lang="en-US" sz="2000" baseline="-25000" smtClean="0"/>
              <a:t>1</a:t>
            </a:r>
            <a:r>
              <a:rPr lang="en-US" sz="2000" smtClean="0"/>
              <a:t> has multiple predecessors and each of the remaining blocks b</a:t>
            </a:r>
            <a:r>
              <a:rPr lang="en-US" sz="2000" baseline="-25000" smtClean="0"/>
              <a:t>i</a:t>
            </a:r>
            <a:r>
              <a:rPr lang="en-US" sz="2000" smtClean="0"/>
              <a:t> (2</a:t>
            </a:r>
            <a:r>
              <a:rPr lang="en-US" sz="2000" smtClean="0">
                <a:cs typeface="Tahoma" pitchFamily="34" charset="0"/>
              </a:rPr>
              <a:t>≤i≤n) have only b</a:t>
            </a:r>
            <a:r>
              <a:rPr lang="en-US" sz="2000" baseline="-25000" smtClean="0">
                <a:cs typeface="Tahoma" pitchFamily="34" charset="0"/>
              </a:rPr>
              <a:t>i-1</a:t>
            </a:r>
            <a:r>
              <a:rPr lang="en-US" sz="2000" smtClean="0">
                <a:cs typeface="Tahoma" pitchFamily="34" charset="0"/>
              </a:rPr>
              <a:t> as its unique predecessor</a:t>
            </a:r>
          </a:p>
          <a:p>
            <a:pPr lvl="2" eaLnBrk="1" hangingPunct="1"/>
            <a:r>
              <a:rPr lang="en-US" sz="2000" smtClean="0">
                <a:cs typeface="Tahoma" pitchFamily="34" charset="0"/>
              </a:rPr>
              <a:t>The EBB is entered only at b</a:t>
            </a:r>
            <a:r>
              <a:rPr lang="en-US" sz="2000" baseline="-25000" smtClean="0">
                <a:cs typeface="Tahoma" pitchFamily="34" charset="0"/>
              </a:rPr>
              <a:t>1</a:t>
            </a:r>
            <a:r>
              <a:rPr lang="en-US" sz="2000" smtClean="0">
                <a:cs typeface="Tahoma" pitchFamily="34" charset="0"/>
              </a:rPr>
              <a:t>, but may have multiple exits</a:t>
            </a:r>
          </a:p>
          <a:p>
            <a:pPr lvl="2" eaLnBrk="1" hangingPunct="1"/>
            <a:r>
              <a:rPr lang="en-US" sz="2000" smtClean="0">
                <a:cs typeface="Tahoma" pitchFamily="34" charset="0"/>
              </a:rPr>
              <a:t>A single block b</a:t>
            </a:r>
            <a:r>
              <a:rPr lang="en-US" sz="2000" baseline="-25000" smtClean="0">
                <a:cs typeface="Tahoma" pitchFamily="34" charset="0"/>
              </a:rPr>
              <a:t>i</a:t>
            </a:r>
            <a:r>
              <a:rPr lang="en-US" sz="2000" smtClean="0">
                <a:cs typeface="Tahoma" pitchFamily="34" charset="0"/>
              </a:rPr>
              <a:t> can be the head of multiple EBBs (these EBBs form a tree rooted at b</a:t>
            </a:r>
            <a:r>
              <a:rPr lang="en-US" sz="2000" baseline="-25000" smtClean="0">
                <a:cs typeface="Tahoma" pitchFamily="34" charset="0"/>
              </a:rPr>
              <a:t>i</a:t>
            </a:r>
            <a:r>
              <a:rPr lang="en-US" sz="2000" smtClean="0">
                <a:cs typeface="Tahoma" pitchFamily="34" charset="0"/>
              </a:rPr>
              <a:t>)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Use information discovered in earlier blocks to improve code in successors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86FFB3-DD18-46CF-9F24-CF076E831A00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80DA616C-796A-41F9-A495-7D94EB61C4D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Improvement (1)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Pick a better algorithm(!)</a:t>
            </a:r>
          </a:p>
          <a:p>
            <a:pPr eaLnBrk="1" hangingPunct="1"/>
            <a:r>
              <a:rPr lang="en-US" dirty="0" smtClean="0"/>
              <a:t>Use machine resources effectively</a:t>
            </a:r>
          </a:p>
          <a:p>
            <a:pPr lvl="1" eaLnBrk="1" hangingPunct="1"/>
            <a:r>
              <a:rPr lang="en-US" dirty="0" smtClean="0"/>
              <a:t>Instruction selection &amp; scheduling</a:t>
            </a:r>
          </a:p>
          <a:p>
            <a:pPr lvl="1" eaLnBrk="1" hangingPunct="1"/>
            <a:r>
              <a:rPr lang="en-US" dirty="0" smtClean="0"/>
              <a:t>Register allocation</a:t>
            </a:r>
          </a:p>
          <a:p>
            <a:pPr lvl="1" eaLnBrk="1" hangingPunct="1"/>
            <a:r>
              <a:rPr lang="en-US" dirty="0" smtClean="0"/>
              <a:t>More about these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9A44645-BCD4-4F66-8BB7-B74FA94DA4F7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7934CB1B-6EF4-4013-AF2E-8B453410E53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Categories (3)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chemeClr val="folHlink"/>
                </a:solidFill>
              </a:rPr>
              <a:t>Regional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Tahoma" pitchFamily="34" charset="0"/>
              </a:rPr>
              <a:t>Operate over scopes larger than an EBB but smaller than an entire procedure/ function/method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Tahoma" pitchFamily="34" charset="0"/>
              </a:rPr>
              <a:t>Typical example: loop 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Tahoma" pitchFamily="34" charset="0"/>
              </a:rPr>
              <a:t>Difference from superlocal methods is that there may be merge points in the graph (i.e., a block with two or more predecessors)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CE1DCB-62B8-4270-B25C-F028026A91F4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71D1190-148E-48D5-AC93-3B7F6E3E710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Categories (4)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folHlink"/>
                </a:solidFill>
              </a:rPr>
              <a:t>Global methods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Operate over entire procedures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Sometimes called </a:t>
            </a:r>
            <a:r>
              <a:rPr lang="en-US" sz="2400" i="1" smtClean="0">
                <a:solidFill>
                  <a:schemeClr val="folHlink"/>
                </a:solidFill>
                <a:cs typeface="Tahoma" pitchFamily="34" charset="0"/>
              </a:rPr>
              <a:t>intraprocedural</a:t>
            </a:r>
            <a:r>
              <a:rPr lang="en-US" sz="2400" smtClean="0">
                <a:cs typeface="Tahoma" pitchFamily="34" charset="0"/>
              </a:rPr>
              <a:t> methods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Motivation is that local optimizations sometimes have bad consequences in larger context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Procedure/method/function is a natural unit for analysis, separate compilation, etc.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Almost always need global </a:t>
            </a:r>
            <a:r>
              <a:rPr lang="en-US" sz="2400" i="1" smtClean="0">
                <a:solidFill>
                  <a:schemeClr val="folHlink"/>
                </a:solidFill>
                <a:cs typeface="Tahoma" pitchFamily="34" charset="0"/>
              </a:rPr>
              <a:t>data-flow</a:t>
            </a:r>
            <a:r>
              <a:rPr lang="en-US" sz="2400" smtClean="0">
                <a:cs typeface="Tahoma" pitchFamily="34" charset="0"/>
              </a:rPr>
              <a:t> analysis information for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C35570-A853-4ED4-AA1A-68943F323097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8C4A9B8F-DBE8-4D2C-9C2E-41CA8560A66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Categories (5)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folHlink"/>
                </a:solidFill>
              </a:rPr>
              <a:t>Whole-program methods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Operate over more than one procedure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Sometimes called </a:t>
            </a:r>
            <a:r>
              <a:rPr lang="en-US" sz="2400" i="1" smtClean="0">
                <a:solidFill>
                  <a:schemeClr val="folHlink"/>
                </a:solidFill>
                <a:cs typeface="Tahoma" pitchFamily="34" charset="0"/>
              </a:rPr>
              <a:t>interprocedural</a:t>
            </a:r>
            <a:r>
              <a:rPr lang="en-US" sz="2400" smtClean="0">
                <a:cs typeface="Tahoma" pitchFamily="34" charset="0"/>
              </a:rPr>
              <a:t> methods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Challenges: name scoping and parameter binding issues at procedure boundaries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Classic examples: inline method substitution, interprocedural constant propagation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Common in aggressive JIT compilers and optimizing compilers for object-oriented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C7837ED-D61D-4988-B270-DEA0AED6EC5A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D092C471-CF98-463A-828A-2B5F27E9109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Numbering Revisited</a:t>
            </a:r>
          </a:p>
        </p:txBody>
      </p:sp>
      <p:sp>
        <p:nvSpPr>
          <p:cNvPr id="35846" name="Rectangle 35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685800" y="2017713"/>
            <a:ext cx="38100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Local Value Numbering</a:t>
            </a:r>
          </a:p>
          <a:p>
            <a:pPr lvl="1" eaLnBrk="1" hangingPunct="1"/>
            <a:r>
              <a:rPr lang="en-US" smtClean="0"/>
              <a:t>1 block at a time</a:t>
            </a:r>
          </a:p>
          <a:p>
            <a:pPr lvl="1" eaLnBrk="1" hangingPunct="1"/>
            <a:r>
              <a:rPr lang="en-US" smtClean="0"/>
              <a:t>Strong local results</a:t>
            </a:r>
          </a:p>
          <a:p>
            <a:pPr lvl="1" eaLnBrk="1" hangingPunct="1"/>
            <a:r>
              <a:rPr lang="en-US" smtClean="0"/>
              <a:t>No cross-block effects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Missed opportunities</a:t>
            </a:r>
          </a:p>
          <a:p>
            <a:pPr eaLnBrk="1" hangingPunct="1"/>
            <a:endParaRPr lang="en-US" smtClean="0"/>
          </a:p>
        </p:txBody>
      </p:sp>
      <p:sp>
        <p:nvSpPr>
          <p:cNvPr id="3584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1905000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 = a + b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 = a + b</a:t>
            </a:r>
          </a:p>
        </p:txBody>
      </p:sp>
      <p:sp>
        <p:nvSpPr>
          <p:cNvPr id="35848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35849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1038" y="2752725"/>
            <a:ext cx="10715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 = c + d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r = c + d</a:t>
            </a:r>
          </a:p>
        </p:txBody>
      </p:sp>
      <p:sp>
        <p:nvSpPr>
          <p:cNvPr id="3585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3585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1150" y="2767013"/>
            <a:ext cx="10842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q = a + b</a:t>
            </a:r>
          </a:p>
          <a:p>
            <a:pPr algn="l"/>
            <a:r>
              <a:rPr lang="en-US" sz="1600"/>
              <a:t>r = c + d</a:t>
            </a:r>
          </a:p>
        </p:txBody>
      </p:sp>
      <p:sp>
        <p:nvSpPr>
          <p:cNvPr id="3585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72150" y="3605213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 = b + 18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s = a + b</a:t>
            </a:r>
          </a:p>
          <a:p>
            <a:pPr algn="l"/>
            <a:r>
              <a:rPr lang="en-US" sz="1600"/>
              <a:t>u = e + f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727950" y="3605213"/>
            <a:ext cx="11874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 = a + 17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t = c + d</a:t>
            </a:r>
          </a:p>
          <a:p>
            <a:pPr algn="l"/>
            <a:r>
              <a:rPr lang="en-US" sz="1600"/>
              <a:t>u = e + f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5300" y="4641850"/>
            <a:ext cx="1109663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v = a + b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 = c + d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 = e + f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79988" y="5419725"/>
            <a:ext cx="10731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y = a + b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 = c + d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3586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051550" y="5486400"/>
            <a:ext cx="914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761BA7D-8265-46CF-8391-CE264074D279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6F5F14A2-DFB4-40BF-A39E-96025E04B71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Superlocal Value Numbering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685800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Idea: apply local method to EBBs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{A,B}, {A,C,D}, {A,C,E}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Final info from A is initial info for B, C; final info from C is initial for D, 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Gets reuse from ancestors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Avoid reanalyzing A, 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Doesn’t help with F, G</a:t>
            </a:r>
          </a:p>
        </p:txBody>
      </p:sp>
      <p:sp>
        <p:nvSpPr>
          <p:cNvPr id="3687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1905000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 = a + b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 = a + b</a:t>
            </a:r>
          </a:p>
        </p:txBody>
      </p:sp>
      <p:sp>
        <p:nvSpPr>
          <p:cNvPr id="36872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36873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1038" y="2752725"/>
            <a:ext cx="10715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 = c + d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r = c + d</a:t>
            </a:r>
          </a:p>
        </p:txBody>
      </p:sp>
      <p:sp>
        <p:nvSpPr>
          <p:cNvPr id="36874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36875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1150" y="2767013"/>
            <a:ext cx="10842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 = a + b</a:t>
            </a:r>
          </a:p>
          <a:p>
            <a:pPr algn="l"/>
            <a:r>
              <a:rPr lang="en-US" sz="1600"/>
              <a:t>r = c + d</a:t>
            </a:r>
          </a:p>
        </p:txBody>
      </p:sp>
      <p:sp>
        <p:nvSpPr>
          <p:cNvPr id="36876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36877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72150" y="3605213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 = b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 = a + b</a:t>
            </a:r>
          </a:p>
          <a:p>
            <a:pPr algn="l"/>
            <a:r>
              <a:rPr lang="en-US" sz="1600"/>
              <a:t>u = e + f</a:t>
            </a:r>
          </a:p>
        </p:txBody>
      </p:sp>
      <p:sp>
        <p:nvSpPr>
          <p:cNvPr id="36878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36879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727950" y="3605213"/>
            <a:ext cx="11874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 = a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 = c + d</a:t>
            </a:r>
          </a:p>
          <a:p>
            <a:pPr algn="l"/>
            <a:r>
              <a:rPr lang="en-US" sz="1600"/>
              <a:t>u = e + f</a:t>
            </a:r>
          </a:p>
        </p:txBody>
      </p:sp>
      <p:sp>
        <p:nvSpPr>
          <p:cNvPr id="36880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36881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5300" y="4641850"/>
            <a:ext cx="1109663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v = a + b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 = c + d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 = e + f</a:t>
            </a:r>
          </a:p>
        </p:txBody>
      </p:sp>
      <p:sp>
        <p:nvSpPr>
          <p:cNvPr id="36882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36883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79988" y="5419725"/>
            <a:ext cx="10731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y = a + b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 = c + d</a:t>
            </a:r>
          </a:p>
        </p:txBody>
      </p:sp>
      <p:sp>
        <p:nvSpPr>
          <p:cNvPr id="36884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36885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051550" y="5486400"/>
            <a:ext cx="914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6138E75-72AD-478F-B7DF-F988D141AD88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86B76838-E1ED-44EC-B29F-034962B94BDD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SSA Name Space (from before)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Code			Rewritten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a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</a:t>
            </a:r>
            <a:r>
              <a:rPr lang="en-US" sz="2800" smtClean="0"/>
              <a:t> = x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1</a:t>
            </a:r>
            <a:r>
              <a:rPr lang="en-US" sz="2800" smtClean="0"/>
              <a:t> + y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2		</a:t>
            </a:r>
            <a:r>
              <a:rPr lang="en-US" sz="2800" smtClean="0"/>
              <a:t>a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</a:t>
            </a:r>
            <a:r>
              <a:rPr lang="en-US" sz="2800" smtClean="0"/>
              <a:t> = x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1</a:t>
            </a:r>
            <a:r>
              <a:rPr lang="en-US" sz="2800" smtClean="0"/>
              <a:t> + y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b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</a:t>
            </a:r>
            <a:r>
              <a:rPr lang="en-US" sz="2800" smtClean="0"/>
              <a:t> = x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1</a:t>
            </a:r>
            <a:r>
              <a:rPr lang="en-US" sz="2800" smtClean="0"/>
              <a:t> + y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2		</a:t>
            </a:r>
            <a:r>
              <a:rPr lang="en-US" sz="2800" smtClean="0"/>
              <a:t>b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 </a:t>
            </a:r>
            <a:r>
              <a:rPr lang="en-US" sz="2800" smtClean="0"/>
              <a:t>=</a:t>
            </a:r>
            <a:r>
              <a:rPr lang="en-US" sz="2800" baseline="30000" smtClean="0"/>
              <a:t> </a:t>
            </a:r>
            <a:r>
              <a:rPr lang="en-US" sz="2800" smtClean="0"/>
              <a:t>a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a</a:t>
            </a:r>
            <a:r>
              <a:rPr lang="en-US" sz="2800" baseline="-25000" smtClean="0"/>
              <a:t>1</a:t>
            </a:r>
            <a:r>
              <a:rPr lang="en-US" sz="2800" baseline="30000" smtClean="0"/>
              <a:t>4</a:t>
            </a:r>
            <a:r>
              <a:rPr lang="en-US" sz="2800" smtClean="0"/>
              <a:t> = 17			a</a:t>
            </a:r>
            <a:r>
              <a:rPr lang="en-US" sz="2800" baseline="-25000" smtClean="0"/>
              <a:t>1</a:t>
            </a:r>
            <a:r>
              <a:rPr lang="en-US" sz="2800" baseline="30000" smtClean="0"/>
              <a:t>4</a:t>
            </a:r>
            <a:r>
              <a:rPr lang="en-US" sz="2800" smtClean="0"/>
              <a:t> = 17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c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</a:t>
            </a:r>
            <a:r>
              <a:rPr lang="en-US" sz="2800" smtClean="0"/>
              <a:t> = x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1</a:t>
            </a:r>
            <a:r>
              <a:rPr lang="en-US" sz="2800" smtClean="0"/>
              <a:t> + y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2		</a:t>
            </a:r>
            <a:r>
              <a:rPr lang="en-US" sz="2800" smtClean="0"/>
              <a:t>c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 </a:t>
            </a:r>
            <a:r>
              <a:rPr lang="en-US" sz="2800" smtClean="0"/>
              <a:t>=</a:t>
            </a:r>
            <a:r>
              <a:rPr lang="en-US" sz="2800" baseline="30000" smtClean="0"/>
              <a:t> </a:t>
            </a:r>
            <a:r>
              <a:rPr lang="en-US" sz="2800" smtClean="0"/>
              <a:t>a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Unique name for each definition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Name </a:t>
            </a:r>
            <a:r>
              <a:rPr lang="en-US" sz="2800" smtClean="0">
                <a:sym typeface="Wingdings" pitchFamily="2" charset="2"/>
              </a:rPr>
              <a:t> VN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</a:t>
            </a:r>
            <a:r>
              <a:rPr lang="en-US" sz="2800" smtClean="0">
                <a:sym typeface="Wingdings" pitchFamily="2" charset="2"/>
              </a:rPr>
              <a:t> is available to assign to </a:t>
            </a:r>
            <a:r>
              <a:rPr lang="en-US" sz="2800" smtClean="0"/>
              <a:t>c</a:t>
            </a:r>
            <a:r>
              <a:rPr lang="en-US" sz="2800" baseline="-25000" smtClean="0"/>
              <a:t>0</a:t>
            </a:r>
            <a:r>
              <a:rPr lang="en-US" sz="2800" baseline="30000" smtClean="0"/>
              <a:t>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6C1B95-039D-450A-ADDF-CDE372972013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B36A0C14-D38B-44C7-93D1-2ADB073A5A9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SSA Name Space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Two Principles</a:t>
            </a:r>
          </a:p>
          <a:p>
            <a:pPr lvl="1" eaLnBrk="1" hangingPunct="1"/>
            <a:r>
              <a:rPr lang="en-US" sz="2400" smtClean="0"/>
              <a:t>Each name is defined by exactly one operation</a:t>
            </a:r>
          </a:p>
          <a:p>
            <a:pPr lvl="1" eaLnBrk="1" hangingPunct="1"/>
            <a:r>
              <a:rPr lang="en-US" sz="2400" smtClean="0"/>
              <a:t>Each operand refers to exactly one definition</a:t>
            </a:r>
          </a:p>
          <a:p>
            <a:pPr eaLnBrk="1" hangingPunct="1"/>
            <a:r>
              <a:rPr lang="en-US" sz="2800" smtClean="0"/>
              <a:t>Need to deal with merge points</a:t>
            </a:r>
          </a:p>
          <a:p>
            <a:pPr lvl="1" eaLnBrk="1" hangingPunct="1"/>
            <a:r>
              <a:rPr lang="en-US" sz="2400" smtClean="0"/>
              <a:t>Add </a:t>
            </a:r>
            <a:r>
              <a:rPr lang="el-GR" sz="2400" smtClean="0">
                <a:cs typeface="Tahoma" pitchFamily="34" charset="0"/>
              </a:rPr>
              <a:t>Φ</a:t>
            </a:r>
            <a:r>
              <a:rPr lang="en-US" sz="2400" smtClean="0">
                <a:cs typeface="Tahoma" pitchFamily="34" charset="0"/>
              </a:rPr>
              <a:t> functions at merge points to reconcile names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Use subscripts on variable names for uniqueness</a:t>
            </a:r>
            <a:endParaRPr lang="el-GR" sz="240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1E59336-17CC-4D6B-A91F-16E2800E892F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C2A3629-4252-4586-8102-2B91AFF8073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Superlocal Value Numbering with All Bells &amp; Whistles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685800" y="2017713"/>
            <a:ext cx="3810000" cy="4114800"/>
          </a:xfrm>
        </p:spPr>
        <p:txBody>
          <a:bodyPr/>
          <a:lstStyle/>
          <a:p>
            <a:pPr eaLnBrk="1" hangingPunct="1"/>
            <a:r>
              <a:rPr lang="en-US" smtClean="0"/>
              <a:t>Finds more redundancies</a:t>
            </a:r>
          </a:p>
          <a:p>
            <a:pPr eaLnBrk="1" hangingPunct="1"/>
            <a:r>
              <a:rPr lang="en-US" smtClean="0"/>
              <a:t>Little extra cost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Still does nothing for F and G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994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994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39945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1038" y="2728913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pPr algn="l"/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994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39947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3994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39949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39950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39951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39952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39953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91338" y="4641850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pPr algn="l"/>
            <a:r>
              <a:rPr lang="en-US" sz="1600">
                <a:solidFill>
                  <a:schemeClr val="hlink"/>
                </a:solidFill>
              </a:rPr>
              <a:t>v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39954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39955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46650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hlink"/>
                </a:solidFill>
              </a:rPr>
              <a:t>y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9956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39957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2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207838-9884-404B-815B-AFFE5C34D2CA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C3893029-76F4-4572-8FB1-ADE0C47077CE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Larger Scopes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685800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Still have not helped F and 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Problem: multiple predecessors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Must decide what facts hold in F and in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 G, combine B &amp; 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Merging states is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Fall back on what we know</a:t>
            </a:r>
          </a:p>
        </p:txBody>
      </p:sp>
      <p:sp>
        <p:nvSpPr>
          <p:cNvPr id="4096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0968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40969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1038" y="2728913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pPr algn="l"/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097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4097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4097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4097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0974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40975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0976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40977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5300" y="4641850"/>
            <a:ext cx="1414463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pPr algn="l"/>
            <a:r>
              <a:rPr lang="en-US" sz="1600">
                <a:solidFill>
                  <a:schemeClr val="hlink"/>
                </a:solidFill>
              </a:rPr>
              <a:t>v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40978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40979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79988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hlink"/>
                </a:solidFill>
              </a:rPr>
              <a:t>y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0980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40981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B678AF-6722-48C7-9AB1-1907D7728C1F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48AA039-57BA-4E1F-B1AF-9C63CCFD483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Dominators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Definition</a:t>
            </a:r>
          </a:p>
          <a:p>
            <a:pPr lvl="1" eaLnBrk="1" hangingPunct="1"/>
            <a:r>
              <a:rPr lang="en-US" sz="2400" smtClean="0"/>
              <a:t>x </a:t>
            </a:r>
            <a:r>
              <a:rPr lang="en-US" sz="2400" i="1" smtClean="0">
                <a:solidFill>
                  <a:schemeClr val="folHlink"/>
                </a:solidFill>
              </a:rPr>
              <a:t>dominates</a:t>
            </a:r>
            <a:r>
              <a:rPr lang="en-US" sz="2400" smtClean="0"/>
              <a:t> y iff every path from the entry of the control-flow graph to y includes x</a:t>
            </a:r>
          </a:p>
          <a:p>
            <a:pPr eaLnBrk="1" hangingPunct="1"/>
            <a:r>
              <a:rPr lang="en-US" sz="2800" smtClean="0"/>
              <a:t>By definition, x dominates x</a:t>
            </a:r>
          </a:p>
          <a:p>
            <a:pPr eaLnBrk="1" hangingPunct="1"/>
            <a:r>
              <a:rPr lang="en-US" sz="2800" smtClean="0"/>
              <a:t>Associate a Dom set with each node</a:t>
            </a:r>
          </a:p>
          <a:p>
            <a:pPr lvl="1" eaLnBrk="1" hangingPunct="1"/>
            <a:r>
              <a:rPr lang="en-US" sz="2400" smtClean="0"/>
              <a:t>| Dom(x) </a:t>
            </a:r>
            <a:r>
              <a:rPr lang="en-US" sz="2400" smtClean="0">
                <a:cs typeface="Tahoma" pitchFamily="34" charset="0"/>
              </a:rPr>
              <a:t>|</a:t>
            </a:r>
            <a:r>
              <a:rPr lang="en-US" sz="2400" smtClean="0"/>
              <a:t> </a:t>
            </a:r>
            <a:r>
              <a:rPr lang="en-US" sz="2400" smtClean="0">
                <a:cs typeface="Tahoma" pitchFamily="34" charset="0"/>
              </a:rPr>
              <a:t>≥ 1</a:t>
            </a:r>
          </a:p>
          <a:p>
            <a:pPr eaLnBrk="1" hangingPunct="1"/>
            <a:r>
              <a:rPr lang="en-US" sz="2800" smtClean="0">
                <a:cs typeface="Tahoma" pitchFamily="34" charset="0"/>
              </a:rPr>
              <a:t>Many uses in analysis and transformation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Finding loops, building SSA form, code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35EEE6A-0547-4A57-ACB5-7C3E8C3DE3E2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CFF89200-B71C-477D-8DBC-728DB9C63B7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Improvement (2)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optimizations – basic blocks</a:t>
            </a:r>
          </a:p>
          <a:p>
            <a:pPr lvl="1" eaLnBrk="1" hangingPunct="1"/>
            <a:r>
              <a:rPr lang="en-US" smtClean="0"/>
              <a:t>Algebraic simplifications</a:t>
            </a:r>
          </a:p>
          <a:p>
            <a:pPr lvl="1" eaLnBrk="1" hangingPunct="1"/>
            <a:r>
              <a:rPr lang="en-US" smtClean="0"/>
              <a:t>Constant folding</a:t>
            </a:r>
          </a:p>
          <a:p>
            <a:pPr lvl="1" eaLnBrk="1" hangingPunct="1"/>
            <a:r>
              <a:rPr lang="en-US" smtClean="0"/>
              <a:t>Common subexpression elimination (i.e., redundancy elimination)</a:t>
            </a:r>
          </a:p>
          <a:p>
            <a:pPr lvl="1" eaLnBrk="1" hangingPunct="1"/>
            <a:r>
              <a:rPr lang="en-US" smtClean="0"/>
              <a:t>Dead code elimination</a:t>
            </a:r>
          </a:p>
          <a:p>
            <a:pPr lvl="1" eaLnBrk="1" hangingPunct="1"/>
            <a:r>
              <a:rPr lang="en-US" smtClean="0"/>
              <a:t>Specialize computation based on context</a:t>
            </a:r>
          </a:p>
          <a:p>
            <a:pPr lvl="1" eaLnBrk="1" hangingPunct="1"/>
            <a:r>
              <a:rPr lang="en-US" smtClean="0"/>
              <a:t>etc., etc.,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221A27-B6A6-4E56-9F62-4FB1A7015B4B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0DF1A9C1-62DB-484F-937D-19F04904A0F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Immediate Dominators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ahoma" pitchFamily="34" charset="0"/>
              </a:rPr>
              <a:t>For any node x, there is a y in Dom(x) closest to x</a:t>
            </a:r>
          </a:p>
          <a:p>
            <a:pPr eaLnBrk="1" hangingPunct="1"/>
            <a:r>
              <a:rPr lang="en-US" dirty="0" smtClean="0">
                <a:cs typeface="Tahoma" pitchFamily="34" charset="0"/>
              </a:rPr>
              <a:t>This is the </a:t>
            </a:r>
            <a:r>
              <a:rPr lang="en-US" i="1" dirty="0" smtClean="0">
                <a:solidFill>
                  <a:schemeClr val="folHlink"/>
                </a:solidFill>
                <a:cs typeface="Tahoma" pitchFamily="34" charset="0"/>
              </a:rPr>
              <a:t>immediate dominator</a:t>
            </a:r>
            <a:r>
              <a:rPr lang="en-US" dirty="0" smtClean="0">
                <a:cs typeface="Tahoma" pitchFamily="34" charset="0"/>
              </a:rPr>
              <a:t> of x </a:t>
            </a:r>
          </a:p>
          <a:p>
            <a:pPr lvl="1" eaLnBrk="1" hangingPunct="1"/>
            <a:r>
              <a:rPr lang="en-US" dirty="0" smtClean="0">
                <a:cs typeface="Tahoma" pitchFamily="34" charset="0"/>
              </a:rPr>
              <a:t>Notation: </a:t>
            </a:r>
            <a:r>
              <a:rPr lang="en-US" dirty="0" err="1" smtClean="0">
                <a:cs typeface="Tahoma" pitchFamily="34" charset="0"/>
              </a:rPr>
              <a:t>IDom</a:t>
            </a:r>
            <a:r>
              <a:rPr lang="en-US" dirty="0" smtClean="0">
                <a:cs typeface="Tahoma" pitchFamily="34" charset="0"/>
              </a:rPr>
              <a:t>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771FB7C-CA6D-41D8-859C-562B0349A37D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403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BEDE7D1-EFF8-4B63-95E9-A9D4E645280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Dominator Sets</a:t>
            </a:r>
          </a:p>
        </p:txBody>
      </p:sp>
      <p:sp>
        <p:nvSpPr>
          <p:cNvPr id="4403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4039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44040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1038" y="2728913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pPr algn="l"/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4041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44042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44043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44044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4045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44046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4047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44048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91338" y="4641850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pPr algn="l"/>
            <a:r>
              <a:rPr lang="en-US" sz="1600">
                <a:solidFill>
                  <a:schemeClr val="hlink"/>
                </a:solidFill>
              </a:rPr>
              <a:t>v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44049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44050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46650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hlink"/>
                </a:solidFill>
              </a:rPr>
              <a:t>y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4051" name="Text Box 1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44052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1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Line 2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Line 2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Line 2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2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Rectangle 26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838200" y="2017713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Block  Dom  IDom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1D41E68-5A8B-4C7A-A52E-FE7D693D9652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50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50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94FC79E-D672-441C-9D0F-F056FA42B01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Dominator Value Numbering</a:t>
            </a:r>
          </a:p>
        </p:txBody>
      </p:sp>
      <p:sp>
        <p:nvSpPr>
          <p:cNvPr id="45062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506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4506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1038" y="2728913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pPr algn="l"/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5065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4506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45067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4506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5069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45070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5071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45072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91338" y="4641850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pPr algn="l"/>
            <a:r>
              <a:rPr lang="en-US" sz="1600">
                <a:solidFill>
                  <a:schemeClr val="hlink"/>
                </a:solidFill>
              </a:rPr>
              <a:t>v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45073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45074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46650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hlink"/>
                </a:solidFill>
              </a:rPr>
              <a:t>y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5075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648200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45076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Rectangle 25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762000" y="2017713"/>
            <a:ext cx="350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Still looking for a way to handle F and 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Idea: Use info from IDom(x) to start analysis of 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 C for F and </a:t>
            </a:r>
            <a:br>
              <a:rPr lang="en-US" sz="2000" smtClean="0"/>
            </a:br>
            <a:r>
              <a:rPr lang="en-US" sz="2000" smtClean="0"/>
              <a:t>A for 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D</a:t>
            </a:r>
            <a:r>
              <a:rPr lang="en-US" sz="2400" smtClean="0"/>
              <a:t>ominator </a:t>
            </a:r>
            <a:r>
              <a:rPr lang="en-US" sz="2400" u="sng" smtClean="0"/>
              <a:t>VN</a:t>
            </a:r>
            <a:r>
              <a:rPr lang="en-US" sz="2400" smtClean="0"/>
              <a:t> </a:t>
            </a:r>
            <a:r>
              <a:rPr lang="en-US" sz="2400" u="sng" smtClean="0"/>
              <a:t>T</a:t>
            </a:r>
            <a:r>
              <a:rPr lang="en-US" sz="2400" smtClean="0"/>
              <a:t>echnique (DVNT)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716EBFC-D67E-485C-BF26-63A5DB0895BA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AB34F75F-C2A7-49DD-A030-DC9F078CC9A5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DVNT algorithm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Use superlocal algorithm on extended basic blocks</a:t>
            </a:r>
          </a:p>
          <a:p>
            <a:pPr lvl="1" eaLnBrk="1" hangingPunct="1"/>
            <a:r>
              <a:rPr lang="en-US" sz="2400" smtClean="0"/>
              <a:t>Use scoped hash tables &amp; SSA name space as before</a:t>
            </a:r>
          </a:p>
          <a:p>
            <a:pPr eaLnBrk="1" hangingPunct="1"/>
            <a:r>
              <a:rPr lang="en-US" sz="2800" smtClean="0"/>
              <a:t>Start each node with table from its IDOM</a:t>
            </a:r>
          </a:p>
          <a:p>
            <a:pPr eaLnBrk="1" hangingPunct="1"/>
            <a:r>
              <a:rPr lang="en-US" sz="2800" smtClean="0"/>
              <a:t>No values flow along back edges (i.e., loops)</a:t>
            </a:r>
          </a:p>
          <a:p>
            <a:pPr eaLnBrk="1" hangingPunct="1"/>
            <a:r>
              <a:rPr lang="en-US" sz="2800" smtClean="0"/>
              <a:t>Constant folding, algebraic identities as 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4B57EFB-C6C4-4F60-8428-8D6D89080CA1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710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710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3A5EBF79-A880-4C8E-8E45-066D269D6D8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Dominator Value Numbering</a:t>
            </a:r>
          </a:p>
        </p:txBody>
      </p:sp>
      <p:sp>
        <p:nvSpPr>
          <p:cNvPr id="47110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711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47112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1038" y="2728913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pPr algn="l"/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7113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47114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47115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47116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7117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47118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7119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47120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91338" y="4641850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v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w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47121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47122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46650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folHlink"/>
                </a:solidFill>
              </a:rPr>
              <a:t>y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7123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648200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47124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Rectangle 25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762000" y="2017713"/>
            <a:ext cx="350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Finds more redundancy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Little extra cost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Shortcomings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Misses some opportunities (common calculations in ancestors that are not IDOMs)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Doesn’t handle loops or other back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DB3B2F-9153-45DB-BF9A-4B6CB52C27D0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63678FE0-1E04-417E-B112-CA56B5F05EC6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Story So Far…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Local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Superlocal extension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 local methods extend cleanly to superlocal scopes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Dominator VN Technique (DVNT)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 of these propagate along forward edges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None are global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95518D8-BB78-4413-8E5E-73B04EDAE4AA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0604A688-B45E-45D9-8312-0A9FC6C23DF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Data-flow analysis</a:t>
            </a:r>
          </a:p>
          <a:p>
            <a:pPr lvl="1" eaLnBrk="1" hangingPunct="1"/>
            <a:r>
              <a:rPr lang="en-US" sz="2400" smtClean="0"/>
              <a:t>Provides global solution to redundant expression analysis</a:t>
            </a:r>
          </a:p>
          <a:p>
            <a:pPr lvl="2" eaLnBrk="1" hangingPunct="1"/>
            <a:r>
              <a:rPr lang="en-US" sz="2000" smtClean="0"/>
              <a:t>Catches some things missed by DVNT, but misses some others</a:t>
            </a:r>
          </a:p>
          <a:p>
            <a:pPr lvl="1" eaLnBrk="1" hangingPunct="1"/>
            <a:r>
              <a:rPr lang="en-US" sz="2400" smtClean="0"/>
              <a:t>Generalizes to many other analysis problems, both forward and backward</a:t>
            </a:r>
          </a:p>
          <a:p>
            <a:pPr eaLnBrk="1" hangingPunct="1"/>
            <a:r>
              <a:rPr lang="en-US" sz="2800" smtClean="0"/>
              <a:t>Transformations</a:t>
            </a:r>
          </a:p>
          <a:p>
            <a:pPr lvl="1" eaLnBrk="1" hangingPunct="1"/>
            <a:r>
              <a:rPr lang="en-US" sz="2400" smtClean="0"/>
              <a:t>A catalog of some of the things a compiler can do with the analysis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A457966-D958-48B0-AC49-5989C1639E92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288724B-4676-4840-B98E-00276A59211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Improvement (3)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Global optimizations</a:t>
            </a:r>
          </a:p>
          <a:p>
            <a:pPr lvl="1" eaLnBrk="1" hangingPunct="1"/>
            <a:r>
              <a:rPr lang="en-US" dirty="0" smtClean="0"/>
              <a:t>Code motion</a:t>
            </a:r>
          </a:p>
          <a:p>
            <a:pPr lvl="1" eaLnBrk="1" hangingPunct="1"/>
            <a:r>
              <a:rPr lang="en-US" dirty="0" smtClean="0"/>
              <a:t>Moving invariant computations out of loops</a:t>
            </a:r>
          </a:p>
          <a:p>
            <a:pPr lvl="1" eaLnBrk="1" hangingPunct="1"/>
            <a:r>
              <a:rPr lang="en-US" dirty="0" smtClean="0"/>
              <a:t>Strength reduction (replace multiplications by repeated additions, for example)</a:t>
            </a:r>
          </a:p>
          <a:p>
            <a:pPr lvl="1" eaLnBrk="1" hangingPunct="1"/>
            <a:r>
              <a:rPr lang="en-US" dirty="0" smtClean="0"/>
              <a:t>Global common </a:t>
            </a:r>
            <a:r>
              <a:rPr lang="en-US" dirty="0" err="1" smtClean="0"/>
              <a:t>subexpression</a:t>
            </a:r>
            <a:r>
              <a:rPr lang="en-US" dirty="0" smtClean="0"/>
              <a:t> elimination</a:t>
            </a:r>
          </a:p>
          <a:p>
            <a:pPr lvl="1" eaLnBrk="1" hangingPunct="1"/>
            <a:r>
              <a:rPr lang="en-US" dirty="0" smtClean="0"/>
              <a:t>Global register allocation</a:t>
            </a:r>
          </a:p>
          <a:p>
            <a:pPr lvl="1" eaLnBrk="1" hangingPunct="1"/>
            <a:r>
              <a:rPr lang="en-US" dirty="0" smtClean="0"/>
              <a:t>Many others…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3E01DF7-C65B-4304-921A-E03AD901B0CE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19F1192E-4467-4A0D-A5CC-537F958C3CB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“Optimization”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None of these improvements are truly “optimal”</a:t>
            </a:r>
          </a:p>
          <a:p>
            <a:pPr lvl="1" eaLnBrk="1" hangingPunct="1"/>
            <a:r>
              <a:rPr lang="en-US" dirty="0" smtClean="0"/>
              <a:t>Hard problems</a:t>
            </a:r>
          </a:p>
          <a:p>
            <a:pPr lvl="1" eaLnBrk="1" hangingPunct="1"/>
            <a:r>
              <a:rPr lang="en-US" dirty="0" smtClean="0"/>
              <a:t>Proofs of optimality assume artificial restrictions</a:t>
            </a:r>
          </a:p>
          <a:p>
            <a:pPr eaLnBrk="1" hangingPunct="1"/>
            <a:r>
              <a:rPr lang="en-US" dirty="0" smtClean="0"/>
              <a:t>Best we can do is to improve things</a:t>
            </a:r>
          </a:p>
          <a:p>
            <a:pPr lvl="3" eaLnBrk="1" hangingPunct="1"/>
            <a:r>
              <a:rPr lang="en-US" dirty="0" smtClean="0"/>
              <a:t>Most (much?) (some?) of the time</a:t>
            </a:r>
          </a:p>
          <a:p>
            <a:pPr lvl="1" eaLnBrk="1" hangingPunct="1"/>
            <a:r>
              <a:rPr lang="en-US" dirty="0" smtClean="0"/>
              <a:t>Realistically: try to do better for common idioms both in the code and on the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A5EE64E-CC7B-4EE8-A1EE-9720FFD1C7B0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A61F296B-BFF9-4474-BA9D-24F60A266A7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A[i,j]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Without any surrounding context, need to generate code to calculate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address(A)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+ (i-low</a:t>
            </a:r>
            <a:r>
              <a:rPr lang="en-US" sz="2000" baseline="-25000" smtClean="0"/>
              <a:t>1</a:t>
            </a:r>
            <a:r>
              <a:rPr lang="en-US" sz="2000" smtClean="0"/>
              <a:t>(A)) * (high</a:t>
            </a:r>
            <a:r>
              <a:rPr lang="en-US" sz="2000" baseline="-25000" smtClean="0"/>
              <a:t>2</a:t>
            </a:r>
            <a:r>
              <a:rPr lang="en-US" sz="2000" smtClean="0"/>
              <a:t>(A)-low</a:t>
            </a:r>
            <a:r>
              <a:rPr lang="en-US" sz="2000" baseline="-25000" smtClean="0"/>
              <a:t>2</a:t>
            </a:r>
            <a:r>
              <a:rPr lang="en-US" sz="2000" smtClean="0"/>
              <a:t>(a)+1) * size(A)	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+ (j-low</a:t>
            </a:r>
            <a:r>
              <a:rPr lang="en-US" sz="2000" baseline="-25000" smtClean="0"/>
              <a:t>2</a:t>
            </a:r>
            <a:r>
              <a:rPr lang="en-US" sz="2000" smtClean="0"/>
              <a:t>(A)) * size(A)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low</a:t>
            </a:r>
            <a:r>
              <a:rPr lang="en-US" sz="2400" baseline="-25000" smtClean="0"/>
              <a:t>i</a:t>
            </a:r>
            <a:r>
              <a:rPr lang="en-US" sz="2400" smtClean="0"/>
              <a:t> and high</a:t>
            </a:r>
            <a:r>
              <a:rPr lang="en-US" sz="2400" baseline="-25000" smtClean="0"/>
              <a:t>i</a:t>
            </a:r>
            <a:r>
              <a:rPr lang="en-US" sz="2400" smtClean="0"/>
              <a:t> are subscript bounds in dimension 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address(A) is the runtime address of first element of 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… And we really should be checking that i, j are in 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0CEBBD-A1C9-4631-9EBD-525C6C114635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BB125082-58A2-43B8-845C-25D435FD638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Optimizations for A[i,j]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With more context, we can do better</a:t>
            </a:r>
          </a:p>
          <a:p>
            <a:pPr eaLnBrk="1" hangingPunct="1"/>
            <a:r>
              <a:rPr lang="en-US" sz="2800" smtClean="0"/>
              <a:t>Examples</a:t>
            </a:r>
          </a:p>
          <a:p>
            <a:pPr lvl="1" eaLnBrk="1" hangingPunct="1"/>
            <a:r>
              <a:rPr lang="en-US" sz="2400" smtClean="0"/>
              <a:t>If A is local, with known bounds, much of the computation can be done at compile time</a:t>
            </a:r>
          </a:p>
          <a:p>
            <a:pPr lvl="1" eaLnBrk="1" hangingPunct="1"/>
            <a:r>
              <a:rPr lang="en-US" sz="2400" smtClean="0"/>
              <a:t>If A[i,j] is in a loop where i and j change systematically, we probably can replace multiplications with additions each time around the loop to reference successive rows/columns</a:t>
            </a:r>
          </a:p>
          <a:p>
            <a:pPr lvl="2" eaLnBrk="1" hangingPunct="1"/>
            <a:r>
              <a:rPr lang="en-US" sz="2000" smtClean="0"/>
              <a:t>Even if not, we can move “loop-invariant” parts of the calculation outside the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B5FB112-B52E-4479-AAC3-5DE54F947C97}" type="datetime1">
              <a:rPr lang="en-US" smtClean="0"/>
              <a:t>11/8/2011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1B8567A8-C507-4F62-897D-8896854D59D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Phase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</a:t>
            </a:r>
          </a:p>
          <a:p>
            <a:pPr lvl="1" eaLnBrk="1" hangingPunct="1"/>
            <a:r>
              <a:rPr lang="en-US" smtClean="0"/>
              <a:t>Discover, at compile time, information about the runtime behavior of the program, and use that information to improve the generated 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e2213725-3166-4538-91ad-621f01d169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615</TotalTime>
  <Words>3058</Words>
  <Application>Microsoft Office PowerPoint</Application>
  <PresentationFormat>On-screen Show (4:3)</PresentationFormat>
  <Paragraphs>633</Paragraphs>
  <Slides>46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Blends</vt:lpstr>
      <vt:lpstr>CSE P 501 – Compilers</vt:lpstr>
      <vt:lpstr>Agenda</vt:lpstr>
      <vt:lpstr>Code Improvement (1)</vt:lpstr>
      <vt:lpstr>Code Improvement (2)</vt:lpstr>
      <vt:lpstr>Code Improvement (3)</vt:lpstr>
      <vt:lpstr>“Optimization”</vt:lpstr>
      <vt:lpstr>Example: A[i,j]</vt:lpstr>
      <vt:lpstr>Some Optimizations for A[i,j]</vt:lpstr>
      <vt:lpstr>Optimization Phase</vt:lpstr>
      <vt:lpstr>A First Running Example: Redundancy Elimination</vt:lpstr>
      <vt:lpstr>Common Problems in Code Improvement</vt:lpstr>
      <vt:lpstr>Issues (1)</vt:lpstr>
      <vt:lpstr>Issues (2)</vt:lpstr>
      <vt:lpstr>Issues (3)</vt:lpstr>
      <vt:lpstr>Example: Value Numbering</vt:lpstr>
      <vt:lpstr>Uses of Value Numbers</vt:lpstr>
      <vt:lpstr>Local Value Numbering</vt:lpstr>
      <vt:lpstr>Example</vt:lpstr>
      <vt:lpstr>Bug in Simple Example</vt:lpstr>
      <vt:lpstr>Renaming</vt:lpstr>
      <vt:lpstr>Example Revisited</vt:lpstr>
      <vt:lpstr>Simple Extensions to Value Numbering</vt:lpstr>
      <vt:lpstr>Larger Scopes</vt:lpstr>
      <vt:lpstr>Basic Blocks</vt:lpstr>
      <vt:lpstr>Control Flow Graph (CFG)</vt:lpstr>
      <vt:lpstr>Constructing Control Flow Graphs from Linear IRs</vt:lpstr>
      <vt:lpstr>Scope of Optimizations</vt:lpstr>
      <vt:lpstr>Optimization Categories (1)</vt:lpstr>
      <vt:lpstr>Optimization Categories (2)</vt:lpstr>
      <vt:lpstr>Optimization Categories (3)</vt:lpstr>
      <vt:lpstr>Optimization Categories (4)</vt:lpstr>
      <vt:lpstr>Optimization Categories (5)</vt:lpstr>
      <vt:lpstr>Value Numbering Revisited</vt:lpstr>
      <vt:lpstr>Superlocal Value Numbering</vt:lpstr>
      <vt:lpstr>SSA Name Space (from before)</vt:lpstr>
      <vt:lpstr>SSA Name Space</vt:lpstr>
      <vt:lpstr>Superlocal Value Numbering with All Bells &amp; Whistles</vt:lpstr>
      <vt:lpstr>Larger Scopes</vt:lpstr>
      <vt:lpstr>Dominators</vt:lpstr>
      <vt:lpstr>Immediate Dominators</vt:lpstr>
      <vt:lpstr>Dominator Sets</vt:lpstr>
      <vt:lpstr>Dominator Value Numbering</vt:lpstr>
      <vt:lpstr>DVNT algorithm</vt:lpstr>
      <vt:lpstr>Dominator Value Numbering</vt:lpstr>
      <vt:lpstr>The Story So Far…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48</cp:revision>
  <dcterms:created xsi:type="dcterms:W3CDTF">2002-10-01T01:44:57Z</dcterms:created>
  <dcterms:modified xsi:type="dcterms:W3CDTF">2011-11-08T17:28:58Z</dcterms:modified>
</cp:coreProperties>
</file>