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934200" cy="90805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O-</a:t>
            </a:r>
            <a:fld id="{2A53E0A6-B3D5-4AC0-848F-4744D1F4F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DB4CC5E-EBBF-4727-B3F4-D56CE49CF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4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918CE9-B2B9-431B-8D2F-B9257B44F5C1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7D2413-CAE6-4609-BA2E-378DAE8DB935}" type="datetime1">
              <a:rPr lang="en-US" smtClean="0"/>
              <a:t>11/22/2011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O-</a:t>
            </a:r>
            <a:fld id="{88B8A9BB-70B8-4A0D-89FE-73E8B49E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4D4D-E853-4A8A-A2ED-16A20679E9DE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715C8C21-AE3D-4690-AEBC-81170B4DE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76CE-0424-4237-911B-6727D95BE7E1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44DCC5F6-8EE6-43C7-9969-E431CBDE1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00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4CFA-0AFF-41EE-B88B-07BBE07BB4D5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092C1427-750E-4771-845D-27920AAE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8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3DA2-9ECD-4475-A3FD-D9575AAA0314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DE8D46DB-2A91-47F3-BAB7-66180CB8C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73E3-34F9-4551-9BE9-89DEDDB10966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CCEE978F-F4FD-41A5-84E0-98AA6ECD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2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255A-396C-4489-BA1C-1B5236029A28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21854830-A3CD-423A-BBB5-5591DD122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4568D-7CC0-4194-95FA-EA84E5C0EC11}" type="datetime1">
              <a:rPr lang="en-US" smtClean="0"/>
              <a:t>11/22/2011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9B9176CF-E0BF-4A78-ADAA-0854E4DEE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F616-D263-4A17-BDE6-6ED38245A20F}" type="datetime1">
              <a:rPr lang="en-US" smtClean="0"/>
              <a:t>11/22/2011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239A9676-837B-43FB-B6E7-C13FEC6A2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3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CEAF-39E0-49E6-BDB7-960F25D7A266}" type="datetime1">
              <a:rPr lang="en-US" smtClean="0"/>
              <a:t>11/22/2011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FA7AAF93-3746-4F4C-B4D5-F67EC9409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4A41-84CC-4BF5-BDA3-116929704A1D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DD9ADF51-57B9-46B3-8EC6-FD3C5000B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F8F6-3E47-4117-B918-3D054029F06F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83AE8985-4055-4AE6-9779-FC71CBCD3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850F7AB5-3E88-4110-A0D4-0C578C121CD7}" type="datetime1">
              <a:rPr lang="en-US" smtClean="0"/>
              <a:t>11/22/2011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O-</a:t>
            </a:r>
            <a:fld id="{8441F114-ADC8-4B34-823F-170DF64EE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1BFF73-48A2-4482-83FE-2AC79F76E4C2}" type="datetime1">
              <a:rPr lang="en-US" smtClean="0">
                <a:solidFill>
                  <a:schemeClr val="bg2"/>
                </a:solidFill>
              </a:rPr>
              <a:t>11/22/2011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39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0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O-</a:t>
            </a:r>
            <a:fld id="{6806B175-7722-4261-B572-551A7A08F27D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1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4342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 Scheduling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087205-434D-4BAD-A489-7E36FA46363D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2D2F5F57-9156-4195-BD07-67D618DE7B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Schedules  (1)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correct schedule </a:t>
            </a:r>
            <a:r>
              <a:rPr lang="en-US" i="1" smtClean="0"/>
              <a:t>S</a:t>
            </a:r>
            <a:r>
              <a:rPr lang="en-US" smtClean="0"/>
              <a:t> maps each node n into a non-negative integer representing its cycle number,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S </a:t>
            </a:r>
            <a:r>
              <a:rPr lang="en-US" smtClean="0"/>
              <a:t>(</a:t>
            </a:r>
            <a:r>
              <a:rPr lang="en-US" i="1" smtClean="0"/>
              <a:t>n </a:t>
            </a:r>
            <a:r>
              <a:rPr lang="en-US" smtClean="0"/>
              <a:t>) &gt;= 0 for all nodes </a:t>
            </a:r>
            <a:r>
              <a:rPr lang="en-US" i="1" smtClean="0"/>
              <a:t>n</a:t>
            </a:r>
            <a:r>
              <a:rPr lang="en-US" smtClean="0"/>
              <a:t>  (obvious)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(n1,n2) is an edge, then S(n1)+delay(n1) &lt;= S(n2)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each type </a:t>
            </a:r>
            <a:r>
              <a:rPr lang="en-US" i="1" smtClean="0"/>
              <a:t>t</a:t>
            </a:r>
            <a:r>
              <a:rPr lang="en-US" smtClean="0"/>
              <a:t>  there are no more operations of type </a:t>
            </a:r>
            <a:r>
              <a:rPr lang="en-US" i="1" smtClean="0"/>
              <a:t>t</a:t>
            </a:r>
            <a:r>
              <a:rPr lang="en-US" smtClean="0"/>
              <a:t>  in any cycle than the target machine can issue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3931A9-F3AA-4429-9CDE-F8E0749ADD40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7B456DE0-CD38-4120-8BAC-853FDF32C1B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Schedules  (2)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length</a:t>
            </a:r>
            <a:r>
              <a:rPr lang="en-US" smtClean="0"/>
              <a:t> of a schedule S, denoted L(S) 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L(S) = max</a:t>
            </a:r>
            <a:r>
              <a:rPr lang="en-US" i="1" baseline="-25000" smtClean="0"/>
              <a:t>n</a:t>
            </a:r>
            <a:r>
              <a:rPr lang="en-US" smtClean="0"/>
              <a:t> ( S(</a:t>
            </a:r>
            <a:r>
              <a:rPr lang="en-US" i="1" u="sng" smtClean="0"/>
              <a:t>n </a:t>
            </a:r>
            <a:r>
              <a:rPr lang="en-US" smtClean="0"/>
              <a:t>)+delay(</a:t>
            </a:r>
            <a:r>
              <a:rPr lang="en-US" i="1" smtClean="0"/>
              <a:t>n </a:t>
            </a:r>
            <a:r>
              <a:rPr lang="en-US" smtClean="0"/>
              <a:t>) )</a:t>
            </a:r>
          </a:p>
          <a:p>
            <a:pPr eaLnBrk="1" hangingPunct="1"/>
            <a:r>
              <a:rPr lang="en-US" smtClean="0"/>
              <a:t>The goal is to find the shortest possible correct schedule</a:t>
            </a:r>
          </a:p>
          <a:p>
            <a:pPr lvl="1" eaLnBrk="1" hangingPunct="1"/>
            <a:r>
              <a:rPr lang="en-US" smtClean="0"/>
              <a:t>Other possible goals: minimize use of registers, power, space,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624606-9D07-4077-AA51-DC8D92A83DA2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FE82EEBF-F571-483F-A01C-5B1161CFBA6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Main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operands must be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Multiple operations can be ready at any given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Moving operations can lengthen register lifetimes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Moving uses near definitions can shorten register lifetimes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Operations can have multiple predecessors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Collectively this makes scheduling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Local scheduling is the simpler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Straight-line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Consistent, predictable latencies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D81084-2348-4667-A039-64C9BCA27416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5570F13C-BD5F-4CEA-A0E3-66F8E0A188E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Overview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Build a precedence graph </a:t>
            </a:r>
            <a:r>
              <a:rPr lang="en-US" sz="2800" i="1" smtClean="0"/>
              <a:t>P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Compute a </a:t>
            </a:r>
            <a:r>
              <a:rPr lang="en-US" sz="2800" i="1" smtClean="0"/>
              <a:t>priority function</a:t>
            </a:r>
            <a:r>
              <a:rPr lang="en-US" sz="2800" smtClean="0"/>
              <a:t> over the nodes in </a:t>
            </a:r>
            <a:r>
              <a:rPr lang="en-US" sz="2800" i="1" smtClean="0"/>
              <a:t>P</a:t>
            </a:r>
            <a:r>
              <a:rPr lang="en-US" sz="2800" smtClean="0"/>
              <a:t>  (typical: longest latency-weighted path)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Use list scheduling to construct a schedule, one cycle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 queue of operations that are ready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At each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Chose a ready operation and schedule 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Update ready queue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Rename registers to avoid false dependencies and conflicts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D549F5-3579-4EBB-8A7D-C44CCF514328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427C7873-F501-4106-91CF-71082EE2CEE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Scheduling Algorithm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Cycle = 1;  Ready = leaves of P;  Active = empty;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while (Ready and/or Active are not empty)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if (Ready is not empty)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remove an op from Ready;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S(op) = Cycle;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Active = Active </a:t>
            </a:r>
            <a:r>
              <a:rPr lang="en-US" sz="2000" b="1" smtClean="0">
                <a:sym typeface="Symbol" pitchFamily="18" charset="2"/>
              </a:rPr>
              <a:t></a:t>
            </a:r>
            <a:r>
              <a:rPr lang="en-US" sz="2000" smtClean="0"/>
              <a:t> op;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Cycle++;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for each op in Active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if (S(op) + delay(op) &lt;= Cycle)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	remove op from Active;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	for each successor s of op in 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		if (s is ready – i.e., all operands available)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			add s to Ready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555B53-823F-4821-99A9-3A707D1BEFCF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D4ADCB7D-3E24-4B7F-BA9B-D08DBB2F7B5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Code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a  LOAD  	r1 &lt;- 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b  ADD 	r1 &lt;- r1,r1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c  LOAD	r2 &lt;-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d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e  LOAD 	r2 &lt;- 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f 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g  LOAD	r2 &lt;- 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h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i   STORE 	w &lt;- r1</a:t>
            </a:r>
          </a:p>
        </p:txBody>
      </p:sp>
      <p:sp>
        <p:nvSpPr>
          <p:cNvPr id="2867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82035E0-CEE0-4E8F-8D73-482C2A9EF951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63D50CA2-8833-4AE0-8B97-C043ED79A06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vs Backwards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Backward list scheduling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Work from the root to the leaves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Schedules instructions from end to beginning of the block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practice, compilers try both and pick the result that minimizes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Little extra expense since the precedence graph and other information can be reused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Different directions win in different cases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Basic Blocks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List scheduling dominates, but moving beyond basic blocks can improve quality of the code.  Some possibilities:</a:t>
            </a:r>
          </a:p>
          <a:p>
            <a:pPr lvl="1"/>
            <a:r>
              <a:rPr lang="en-US" smtClean="0"/>
              <a:t>Schedule extended basic blocks</a:t>
            </a:r>
          </a:p>
          <a:p>
            <a:pPr lvl="2"/>
            <a:r>
              <a:rPr lang="en-US" smtClean="0"/>
              <a:t>Watch for exit points – limits reordering or requires compensating</a:t>
            </a:r>
          </a:p>
          <a:p>
            <a:pPr lvl="1"/>
            <a:r>
              <a:rPr lang="en-US" smtClean="0"/>
              <a:t>Trace scheduling</a:t>
            </a:r>
          </a:p>
          <a:p>
            <a:pPr lvl="2"/>
            <a:r>
              <a:rPr lang="en-US" smtClean="0"/>
              <a:t>Use profiling information to select regions for scheduling using traces (paths) through code</a:t>
            </a:r>
          </a:p>
          <a:p>
            <a:pPr lvl="1"/>
            <a:endParaRPr lang="en-US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38148C-2B50-456B-AD41-8D0B6F3957C0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5A1AA36A-525A-46B6-8F54-297E6C9D37F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041479-3AD9-422A-A2EE-7DEAD77A59F3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C8C93000-C66E-430D-9E63-BA0C4455EF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scheduling issues – latencies</a:t>
            </a:r>
          </a:p>
          <a:p>
            <a:pPr eaLnBrk="1" hangingPunct="1"/>
            <a:r>
              <a:rPr lang="en-US" smtClean="0"/>
              <a:t>List 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FD512A-A349-4213-99A6-DD4987C29B45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8AD7CC27-E3F9-4D8F-A32C-B383408AA6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(1)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Many operations have non-zero latencies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Modern machines can issue several operations per cycle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Want to take advantage of multiple function units on chip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Loads &amp; Stores may or may not block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\"/>
            </a:pPr>
            <a:r>
              <a:rPr lang="en-US" sz="2000" smtClean="0">
                <a:sym typeface="Symbol" pitchFamily="18" charset="2"/>
              </a:rPr>
              <a:t>may be slots after load/store for other useful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66F6B3-DBF8-4D83-BD30-B2B889CA604C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65D7834A-258C-413A-A757-46B1CE349EA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(2)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Branch costs vary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Branches on some processors have delay slots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Modern processors have heuristics to predict whether branches are taken and try to keep pipelines full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GOAL: Scheduler should reorder instructions to hide latencies, take advantage of multiple function units and delay slots, and help the processor effectively pipeline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894DAE-FAAF-4D9B-85AB-BE3E0F446359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0457DB44-EC18-4E17-AFC2-C8437B1580B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Latencies for a Simple Example Machine</a:t>
            </a:r>
          </a:p>
        </p:txBody>
      </p:sp>
      <p:graphicFrame>
        <p:nvGraphicFramePr>
          <p:cNvPr id="142378" name="Group 42"/>
          <p:cNvGraphicFramePr>
            <a:graphicFrameLocks noGrp="1"/>
          </p:cNvGraphicFramePr>
          <p:nvPr>
            <p:ph type="tbl" idx="1"/>
            <p:custDataLst>
              <p:tags r:id="rId5"/>
            </p:custDataLst>
          </p:nvPr>
        </p:nvGraphicFramePr>
        <p:xfrm>
          <a:off x="2401888" y="2017713"/>
          <a:ext cx="3922712" cy="2879728"/>
        </p:xfrm>
        <a:graphic>
          <a:graphicData uri="http://schemas.openxmlformats.org/drawingml/2006/table">
            <a:tbl>
              <a:tblPr/>
              <a:tblGrid>
                <a:gridCol w="1962150"/>
                <a:gridCol w="196056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TO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7A6D520-5D16-4232-A84E-9044702FC5A9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564D2DEB-4273-4556-A834-44977D0C2F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 w = w*2*x*y*z;</a:t>
            </a:r>
          </a:p>
        </p:txBody>
      </p:sp>
      <p:sp>
        <p:nvSpPr>
          <p:cNvPr id="19462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Simple schedule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  LOAD  	r1 &lt;- w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4  ADD 	r1 &lt;- r1,r1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5  LOAD	r2 &lt;- 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8  MULT	r1 &lt;- r1,r2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9  LOAD 	r2 &lt;- 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12 MULT	r1 &lt;- r1,r2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13 LOAD	r2 &lt;- z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16 MULT	r1 &lt;- r1,r2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18 STORE w &lt;- r1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21 r1 free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2 registers, 20 cycles</a:t>
            </a:r>
          </a:p>
        </p:txBody>
      </p:sp>
      <p:sp>
        <p:nvSpPr>
          <p:cNvPr id="19463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Loads early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	LOAD	r1 &lt;- w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2	LOAD	r2 &lt;- 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3	LOAD	r3 &lt;- 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4	ADD	r1 &lt;- r1,r1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5	MULT	r1 &lt;- r1,r2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6	LOAD	r2 &lt;- z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7	MULT	r1 &lt;- r1,r3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9	MULT	r1 &lt;- r1,r2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11 STORE	w &lt;- r1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14 r1 is free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3 registers, 13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393C62-F778-4D5B-BAB7-C02DF1561398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F95522C0-B31E-4D09-8C4F-8964E199BAB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Scheduling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Problem</a:t>
            </a:r>
          </a:p>
          <a:p>
            <a:pPr lvl="1" eaLnBrk="1" hangingPunct="1"/>
            <a:r>
              <a:rPr lang="en-US" sz="2400" smtClean="0"/>
              <a:t>Given a code fragment for some machine and latencies for each operation, reorder to minimize execution time</a:t>
            </a:r>
          </a:p>
          <a:p>
            <a:pPr eaLnBrk="1" hangingPunct="1"/>
            <a:r>
              <a:rPr lang="en-US" sz="2800" smtClean="0"/>
              <a:t>Constraints</a:t>
            </a:r>
          </a:p>
          <a:p>
            <a:pPr lvl="1" eaLnBrk="1" hangingPunct="1"/>
            <a:r>
              <a:rPr lang="en-US" sz="2400" smtClean="0"/>
              <a:t>Produce correct code</a:t>
            </a:r>
          </a:p>
          <a:p>
            <a:pPr lvl="1" eaLnBrk="1" hangingPunct="1"/>
            <a:r>
              <a:rPr lang="en-US" sz="2400" smtClean="0"/>
              <a:t>Minimize wasted cycles</a:t>
            </a:r>
          </a:p>
          <a:p>
            <a:pPr lvl="1" eaLnBrk="1" hangingPunct="1"/>
            <a:r>
              <a:rPr lang="en-US" sz="2400" smtClean="0"/>
              <a:t>Avoid spilling registers</a:t>
            </a:r>
          </a:p>
          <a:p>
            <a:pPr lvl="1" eaLnBrk="1" hangingPunct="1"/>
            <a:r>
              <a:rPr lang="en-US" sz="2400" smtClean="0"/>
              <a:t>Do this efficiently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A315A3-3FAA-4CA1-A114-AB416194A3EE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B5B795DF-1B95-471C-BE7C-E117AE9C49D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Graph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Nodes </a:t>
            </a:r>
            <a:r>
              <a:rPr lang="en-US" i="1" smtClean="0"/>
              <a:t>n</a:t>
            </a:r>
            <a:r>
              <a:rPr lang="en-US" smtClean="0"/>
              <a:t>  are operations </a:t>
            </a:r>
          </a:p>
          <a:p>
            <a:pPr eaLnBrk="1" hangingPunct="1"/>
            <a:r>
              <a:rPr lang="en-US" smtClean="0"/>
              <a:t>Attributes of each node </a:t>
            </a:r>
          </a:p>
          <a:p>
            <a:pPr lvl="1" eaLnBrk="1" hangingPunct="1"/>
            <a:r>
              <a:rPr lang="en-US" smtClean="0"/>
              <a:t>type – kind of operation</a:t>
            </a:r>
          </a:p>
          <a:p>
            <a:pPr lvl="1" eaLnBrk="1" hangingPunct="1"/>
            <a:r>
              <a:rPr lang="en-US" smtClean="0"/>
              <a:t>delay – latency </a:t>
            </a:r>
          </a:p>
          <a:p>
            <a:pPr eaLnBrk="1" hangingPunct="1"/>
            <a:r>
              <a:rPr lang="en-US" smtClean="0"/>
              <a:t>If node n2 uses the result of node n1, there is an edge e = (n1,n2) in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A0CF89D-1640-4404-8D45-2E4D86F9C88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CEA6F97E-77EF-4FD1-BD32-5DCA7A4AA06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Graph</a:t>
            </a:r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Code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a  LOAD  	r1 &lt;- 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b  ADD 	r1 &lt;- r1,r1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c  LOAD	r2 &lt;-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d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e  LOAD 	r2 &lt;- 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f 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g  LOAD	r2 &lt;- 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h  MULT	r1 &lt;- r1,r2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i   STORE 	w &lt;- r1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dcf31082-b362-4cf7-b796-bfd099f3afc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278</TotalTime>
  <Words>729</Words>
  <Application>Microsoft Office PowerPoint</Application>
  <PresentationFormat>On-screen Show (4:3)</PresentationFormat>
  <Paragraphs>204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Blends</vt:lpstr>
      <vt:lpstr>CSE P 501 – Compilers</vt:lpstr>
      <vt:lpstr>Agenda</vt:lpstr>
      <vt:lpstr>Issues (1)</vt:lpstr>
      <vt:lpstr>Issues (2)</vt:lpstr>
      <vt:lpstr>Latencies for a Simple Example Machine</vt:lpstr>
      <vt:lpstr>Example:  w = w*2*x*y*z;</vt:lpstr>
      <vt:lpstr>Instruction Scheduling</vt:lpstr>
      <vt:lpstr>Precedence Graph</vt:lpstr>
      <vt:lpstr>Example Graph</vt:lpstr>
      <vt:lpstr>Schedules  (1)</vt:lpstr>
      <vt:lpstr>Schedules  (2)</vt:lpstr>
      <vt:lpstr>Constraints</vt:lpstr>
      <vt:lpstr>Algorithm Overview</vt:lpstr>
      <vt:lpstr>List Scheduling Algorithm</vt:lpstr>
      <vt:lpstr>Example</vt:lpstr>
      <vt:lpstr>Forward vs Backwards</vt:lpstr>
      <vt:lpstr>Beyond Basic Blocks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21</cp:revision>
  <dcterms:created xsi:type="dcterms:W3CDTF">2002-10-01T01:44:57Z</dcterms:created>
  <dcterms:modified xsi:type="dcterms:W3CDTF">2011-11-22T16:35:44Z</dcterms:modified>
</cp:coreProperties>
</file>