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1.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2.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notesSlides/notesSlide3.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notesSlides/notesSlide4.xml" ContentType="application/vnd.openxmlformats-officedocument.presentationml.notesSlide+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notesSlides/notesSlide5.xml" ContentType="application/vnd.openxmlformats-officedocument.presentationml.notesSlide+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notesSlides/notesSlide6.xml" ContentType="application/vnd.openxmlformats-officedocument.presentationml.notesSlide+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notesSlides/notesSlide7.xml" ContentType="application/vnd.openxmlformats-officedocument.presentationml.notesSlide+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notesSlides/notesSlide8.xml" ContentType="application/vnd.openxmlformats-officedocument.presentationml.notesSlide+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notesSlides/notesSlide9.xml" ContentType="application/vnd.openxmlformats-officedocument.presentationml.notesSlide+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notesSlides/notesSlide10.xml" ContentType="application/vnd.openxmlformats-officedocument.presentationml.notesSlide+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notesSlides/notesSlide11.xml" ContentType="application/vnd.openxmlformats-officedocument.presentationml.notesSlide+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notesSlides/notesSlide12.xml" ContentType="application/vnd.openxmlformats-officedocument.presentationml.notesSlide+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notesSlides/notesSlide13.xml" ContentType="application/vnd.openxmlformats-officedocument.presentationml.notesSlide+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notesSlides/notesSlide14.xml" ContentType="application/vnd.openxmlformats-officedocument.presentationml.notesSlide+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notesSlides/notesSlide15.xml" ContentType="application/vnd.openxmlformats-officedocument.presentationml.notesSlide+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6"/>
  </p:notesMasterIdLst>
  <p:handoutMasterIdLst>
    <p:handoutMasterId r:id="rId47"/>
  </p:handoutMasterIdLst>
  <p:sldIdLst>
    <p:sldId id="256" r:id="rId2"/>
    <p:sldId id="257" r:id="rId3"/>
    <p:sldId id="258" r:id="rId4"/>
    <p:sldId id="261" r:id="rId5"/>
    <p:sldId id="262" r:id="rId6"/>
    <p:sldId id="260" r:id="rId7"/>
    <p:sldId id="263" r:id="rId8"/>
    <p:sldId id="264" r:id="rId9"/>
    <p:sldId id="265" r:id="rId10"/>
    <p:sldId id="266" r:id="rId11"/>
    <p:sldId id="268" r:id="rId12"/>
    <p:sldId id="269" r:id="rId13"/>
    <p:sldId id="271" r:id="rId14"/>
    <p:sldId id="272" r:id="rId15"/>
    <p:sldId id="270" r:id="rId16"/>
    <p:sldId id="274" r:id="rId17"/>
    <p:sldId id="297" r:id="rId18"/>
    <p:sldId id="296" r:id="rId19"/>
    <p:sldId id="275" r:id="rId20"/>
    <p:sldId id="273" r:id="rId21"/>
    <p:sldId id="276" r:id="rId22"/>
    <p:sldId id="277" r:id="rId23"/>
    <p:sldId id="278" r:id="rId24"/>
    <p:sldId id="299" r:id="rId25"/>
    <p:sldId id="280" r:id="rId26"/>
    <p:sldId id="281" r:id="rId27"/>
    <p:sldId id="298" r:id="rId28"/>
    <p:sldId id="282" r:id="rId29"/>
    <p:sldId id="300" r:id="rId30"/>
    <p:sldId id="283" r:id="rId31"/>
    <p:sldId id="284" r:id="rId32"/>
    <p:sldId id="301" r:id="rId33"/>
    <p:sldId id="302" r:id="rId34"/>
    <p:sldId id="303" r:id="rId35"/>
    <p:sldId id="304" r:id="rId36"/>
    <p:sldId id="305" r:id="rId37"/>
    <p:sldId id="306" r:id="rId38"/>
    <p:sldId id="307" r:id="rId39"/>
    <p:sldId id="308" r:id="rId40"/>
    <p:sldId id="309" r:id="rId41"/>
    <p:sldId id="310" r:id="rId42"/>
    <p:sldId id="311" r:id="rId43"/>
    <p:sldId id="312" r:id="rId44"/>
    <p:sldId id="295" r:id="rId45"/>
  </p:sldIdLst>
  <p:sldSz cx="9144000" cy="6858000" type="screen4x3"/>
  <p:notesSz cx="6934200" cy="9080500"/>
  <p:custDataLst>
    <p:tags r:id="rId48"/>
  </p:custDataLst>
  <p:defaultTextStyle>
    <a:defPPr>
      <a:defRPr lang="en-US"/>
    </a:defPPr>
    <a:lvl1pPr algn="ctr" rtl="0" eaLnBrk="0" fontAlgn="base" hangingPunct="0">
      <a:spcBef>
        <a:spcPct val="0"/>
      </a:spcBef>
      <a:spcAft>
        <a:spcPct val="0"/>
      </a:spcAft>
      <a:defRPr kern="1200">
        <a:solidFill>
          <a:schemeClr val="tx1"/>
        </a:solidFill>
        <a:latin typeface="Tahoma" pitchFamily="34" charset="0"/>
        <a:ea typeface="+mn-ea"/>
        <a:cs typeface="+mn-cs"/>
      </a:defRPr>
    </a:lvl1pPr>
    <a:lvl2pPr marL="457200" algn="ctr" rtl="0" eaLnBrk="0" fontAlgn="base" hangingPunct="0">
      <a:spcBef>
        <a:spcPct val="0"/>
      </a:spcBef>
      <a:spcAft>
        <a:spcPct val="0"/>
      </a:spcAft>
      <a:defRPr kern="1200">
        <a:solidFill>
          <a:schemeClr val="tx1"/>
        </a:solidFill>
        <a:latin typeface="Tahoma" pitchFamily="34" charset="0"/>
        <a:ea typeface="+mn-ea"/>
        <a:cs typeface="+mn-cs"/>
      </a:defRPr>
    </a:lvl2pPr>
    <a:lvl3pPr marL="914400" algn="ctr" rtl="0" eaLnBrk="0" fontAlgn="base" hangingPunct="0">
      <a:spcBef>
        <a:spcPct val="0"/>
      </a:spcBef>
      <a:spcAft>
        <a:spcPct val="0"/>
      </a:spcAft>
      <a:defRPr kern="1200">
        <a:solidFill>
          <a:schemeClr val="tx1"/>
        </a:solidFill>
        <a:latin typeface="Tahoma" pitchFamily="34" charset="0"/>
        <a:ea typeface="+mn-ea"/>
        <a:cs typeface="+mn-cs"/>
      </a:defRPr>
    </a:lvl3pPr>
    <a:lvl4pPr marL="1371600" algn="ctr" rtl="0" eaLnBrk="0" fontAlgn="base" hangingPunct="0">
      <a:spcBef>
        <a:spcPct val="0"/>
      </a:spcBef>
      <a:spcAft>
        <a:spcPct val="0"/>
      </a:spcAft>
      <a:defRPr kern="1200">
        <a:solidFill>
          <a:schemeClr val="tx1"/>
        </a:solidFill>
        <a:latin typeface="Tahoma" pitchFamily="34" charset="0"/>
        <a:ea typeface="+mn-ea"/>
        <a:cs typeface="+mn-cs"/>
      </a:defRPr>
    </a:lvl4pPr>
    <a:lvl5pPr marL="1828800" algn="ctr"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962" autoAdjust="0"/>
  </p:normalViewPr>
  <p:slideViewPr>
    <p:cSldViewPr>
      <p:cViewPr varScale="1">
        <p:scale>
          <a:sx n="82" d="100"/>
          <a:sy n="82" d="100"/>
        </p:scale>
        <p:origin x="-20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1884" y="-90"/>
      </p:cViewPr>
      <p:guideLst>
        <p:guide orient="horz" pos="2860"/>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4" name="Rectangle 4"/>
          <p:cNvSpPr>
            <a:spLocks noGrp="1" noChangeArrowheads="1"/>
          </p:cNvSpPr>
          <p:nvPr>
            <p:ph type="ftr" sz="quarter" idx="2"/>
          </p:nvPr>
        </p:nvSpPr>
        <p:spPr bwMode="auto">
          <a:xfrm>
            <a:off x="0" y="8624888"/>
            <a:ext cx="3005138"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a:defRPr/>
            </a:pPr>
            <a:r>
              <a:rPr lang="en-US" dirty="0"/>
              <a:t>CSE P 501 </a:t>
            </a:r>
            <a:r>
              <a:rPr lang="en-US" dirty="0" smtClean="0"/>
              <a:t>Au11</a:t>
            </a:r>
            <a:endParaRPr lang="en-US" dirty="0"/>
          </a:p>
        </p:txBody>
      </p:sp>
      <p:sp>
        <p:nvSpPr>
          <p:cNvPr id="87045" name="Rectangle 5"/>
          <p:cNvSpPr>
            <a:spLocks noGrp="1" noChangeArrowheads="1"/>
          </p:cNvSpPr>
          <p:nvPr>
            <p:ph type="sldNum" sz="quarter" idx="3"/>
          </p:nvPr>
        </p:nvSpPr>
        <p:spPr bwMode="auto">
          <a:xfrm>
            <a:off x="3927475" y="8624888"/>
            <a:ext cx="3005138"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r>
              <a:rPr lang="en-US"/>
              <a:t>N-</a:t>
            </a:r>
            <a:fld id="{920E704A-AB00-4A20-9C8D-205D1F658F0D}" type="slidenum">
              <a:rPr lang="en-US"/>
              <a:pPr>
                <a:defRPr/>
              </a:pPr>
              <a:t>‹#›</a:t>
            </a:fld>
            <a:endParaRPr lang="en-US"/>
          </a:p>
        </p:txBody>
      </p:sp>
    </p:spTree>
    <p:extLst>
      <p:ext uri="{BB962C8B-B14F-4D97-AF65-F5344CB8AC3E}">
        <p14:creationId xmlns:p14="http://schemas.microsoft.com/office/powerpoint/2010/main" val="714170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3005138"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defRPr>
            </a:lvl1pPr>
          </a:lstStyle>
          <a:p>
            <a:pPr>
              <a:defRPr/>
            </a:pPr>
            <a:endParaRPr lang="en-US"/>
          </a:p>
        </p:txBody>
      </p:sp>
      <p:sp>
        <p:nvSpPr>
          <p:cNvPr id="86019" name="Rectangle 3"/>
          <p:cNvSpPr>
            <a:spLocks noGrp="1" noChangeArrowheads="1"/>
          </p:cNvSpPr>
          <p:nvPr>
            <p:ph type="dt" idx="1"/>
          </p:nvPr>
        </p:nvSpPr>
        <p:spPr bwMode="auto">
          <a:xfrm>
            <a:off x="3927475" y="0"/>
            <a:ext cx="3005138"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8372" name="Rectangle 4"/>
          <p:cNvSpPr>
            <a:spLocks noGrp="1" noRot="1" noChangeAspect="1" noChangeArrowheads="1" noTextEdit="1"/>
          </p:cNvSpPr>
          <p:nvPr>
            <p:ph type="sldImg" idx="2"/>
          </p:nvPr>
        </p:nvSpPr>
        <p:spPr bwMode="auto">
          <a:xfrm>
            <a:off x="1196975" y="681038"/>
            <a:ext cx="4540250" cy="34051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21" name="Rectangle 5"/>
          <p:cNvSpPr>
            <a:spLocks noGrp="1" noChangeArrowheads="1"/>
          </p:cNvSpPr>
          <p:nvPr>
            <p:ph type="body" sz="quarter" idx="3"/>
          </p:nvPr>
        </p:nvSpPr>
        <p:spPr bwMode="auto">
          <a:xfrm>
            <a:off x="693738" y="4313238"/>
            <a:ext cx="5546725" cy="4086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6022" name="Rectangle 6"/>
          <p:cNvSpPr>
            <a:spLocks noGrp="1" noChangeArrowheads="1"/>
          </p:cNvSpPr>
          <p:nvPr>
            <p:ph type="ftr" sz="quarter" idx="4"/>
          </p:nvPr>
        </p:nvSpPr>
        <p:spPr bwMode="auto">
          <a:xfrm>
            <a:off x="0" y="8624888"/>
            <a:ext cx="3005138"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a:defRPr/>
            </a:pPr>
            <a:endParaRPr lang="en-US"/>
          </a:p>
        </p:txBody>
      </p:sp>
      <p:sp>
        <p:nvSpPr>
          <p:cNvPr id="86023" name="Rectangle 7"/>
          <p:cNvSpPr>
            <a:spLocks noGrp="1" noChangeArrowheads="1"/>
          </p:cNvSpPr>
          <p:nvPr>
            <p:ph type="sldNum" sz="quarter" idx="5"/>
          </p:nvPr>
        </p:nvSpPr>
        <p:spPr bwMode="auto">
          <a:xfrm>
            <a:off x="3927475" y="8624888"/>
            <a:ext cx="3005138"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17470BE4-3B41-4DE6-A0D0-0BDCB534A727}" type="slidenum">
              <a:rPr lang="en-US"/>
              <a:pPr>
                <a:defRPr/>
              </a:pPr>
              <a:t>‹#›</a:t>
            </a:fld>
            <a:endParaRPr lang="en-US"/>
          </a:p>
        </p:txBody>
      </p:sp>
    </p:spTree>
    <p:extLst>
      <p:ext uri="{BB962C8B-B14F-4D97-AF65-F5344CB8AC3E}">
        <p14:creationId xmlns:p14="http://schemas.microsoft.com/office/powerpoint/2010/main" val="30285048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CD1BCC72-000C-4CC2-9FA8-C31179E21C82}" type="slidenum">
              <a:rPr lang="en-US" smtClean="0">
                <a:latin typeface="Arial" charset="0"/>
              </a:rPr>
              <a:pPr/>
              <a:t>2</a:t>
            </a:fld>
            <a:endParaRPr lang="en-US"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283B5933-636F-4970-BD76-15DDC6D63217}" type="slidenum">
              <a:rPr lang="en-US" smtClean="0">
                <a:latin typeface="Arial" charset="0"/>
              </a:rPr>
              <a:pPr/>
              <a:t>23</a:t>
            </a:fld>
            <a:endParaRPr lang="en-US" smtClean="0">
              <a:latin typeface="Arial"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Au02: Based on Appel</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39B429A1-0DB9-4CF6-B7DD-4EC19B87B444}" type="slidenum">
              <a:rPr lang="en-US" smtClean="0">
                <a:latin typeface="Arial" charset="0"/>
              </a:rPr>
              <a:pPr/>
              <a:t>24</a:t>
            </a:fld>
            <a:endParaRPr lang="en-US" smtClean="0">
              <a:latin typeface="Arial"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Au02: Based on Appel</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3017588E-244C-4629-BD02-B2A3944B132A}" type="slidenum">
              <a:rPr lang="en-US" smtClean="0">
                <a:latin typeface="Arial" charset="0"/>
              </a:rPr>
              <a:pPr/>
              <a:t>25</a:t>
            </a:fld>
            <a:endParaRPr lang="en-US" smtClean="0">
              <a:latin typeface="Arial"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Au02: From Cooper’s slides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Appel fig. 9.2.  Final code differs by whether there is a load/store or movem instruction at the top.</a:t>
            </a:r>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3C728080-B609-4DDA-9E1F-27B031EC4177}" type="slidenum">
              <a:rPr lang="en-US" smtClean="0">
                <a:latin typeface="Arial" charset="0"/>
              </a:rPr>
              <a:pPr/>
              <a:t>27</a:t>
            </a:fld>
            <a:endParaRPr lang="en-US"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F45E64AD-554A-40D0-9A91-BAF4C0015E0B}" type="slidenum">
              <a:rPr lang="en-US" smtClean="0">
                <a:latin typeface="Arial" charset="0"/>
              </a:rPr>
              <a:pPr/>
              <a:t>28</a:t>
            </a:fld>
            <a:endParaRPr lang="en-US" smtClean="0">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Au02: Cooper’s notes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Au11: Skip </a:t>
            </a:r>
            <a:r>
              <a:rPr lang="en-US" dirty="0" err="1" smtClean="0"/>
              <a:t>iburg</a:t>
            </a:r>
            <a:r>
              <a:rPr lang="en-US" dirty="0" smtClean="0"/>
              <a:t>/burg first time around because of time. Revisit later before midterm if it fits.</a:t>
            </a:r>
            <a:endParaRPr lang="en-US" dirty="0"/>
          </a:p>
        </p:txBody>
      </p:sp>
      <p:sp>
        <p:nvSpPr>
          <p:cNvPr id="4" name="Slide Number Placeholder 3"/>
          <p:cNvSpPr>
            <a:spLocks noGrp="1"/>
          </p:cNvSpPr>
          <p:nvPr>
            <p:ph type="sldNum" sz="quarter" idx="10"/>
          </p:nvPr>
        </p:nvSpPr>
        <p:spPr/>
        <p:txBody>
          <a:bodyPr/>
          <a:lstStyle/>
          <a:p>
            <a:pPr>
              <a:defRPr/>
            </a:pPr>
            <a:fld id="{17470BE4-3B41-4DE6-A0D0-0BDCB534A727}" type="slidenum">
              <a:rPr lang="en-US" smtClean="0"/>
              <a:pPr>
                <a:defRPr/>
              </a:pPr>
              <a:t>32</a:t>
            </a:fld>
            <a:endParaRPr lang="en-US"/>
          </a:p>
        </p:txBody>
      </p:sp>
    </p:spTree>
    <p:extLst>
      <p:ext uri="{BB962C8B-B14F-4D97-AF65-F5344CB8AC3E}">
        <p14:creationId xmlns:p14="http://schemas.microsoft.com/office/powerpoint/2010/main" val="1245376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0269070A-7F25-45AB-8A0E-E7172214B381}" type="slidenum">
              <a:rPr lang="en-US" smtClean="0">
                <a:latin typeface="Arial" charset="0"/>
              </a:rPr>
              <a:pPr/>
              <a:t>4</a:t>
            </a:fld>
            <a:endParaRPr lang="en-US" smtClean="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Au02: adapted from Cooper’s slides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21DEAE75-729F-43C0-8FC4-E0AE5E9B3D33}" type="slidenum">
              <a:rPr lang="en-US" smtClean="0">
                <a:latin typeface="Arial" charset="0"/>
              </a:rPr>
              <a:pPr/>
              <a:t>6</a:t>
            </a:fld>
            <a:endParaRPr lang="en-US" smtClean="0">
              <a:latin typeface="Arial"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Au02: Again, taken from cooper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08662172-F08E-4B76-AFC2-FC6459814EB7}" type="slidenum">
              <a:rPr lang="en-US" smtClean="0">
                <a:latin typeface="Arial" charset="0"/>
              </a:rPr>
              <a:pPr/>
              <a:t>9</a:t>
            </a:fld>
            <a:endParaRPr lang="en-US" smtClean="0">
              <a:latin typeface="Arial"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Au02: from Cooper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72E2C5B4-F587-4815-BA71-2AE49AC70D74}" type="slidenum">
              <a:rPr lang="en-US" smtClean="0">
                <a:latin typeface="Arial" charset="0"/>
              </a:rPr>
              <a:pPr/>
              <a:t>10</a:t>
            </a:fld>
            <a:endParaRPr lang="en-US" smtClean="0">
              <a:latin typeface="Arial"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Au02: Another of Cooper’s slides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8ADC1C2F-8612-43E0-B50F-BCFBE2253F83}" type="slidenum">
              <a:rPr lang="en-US" smtClean="0">
                <a:latin typeface="Arial" charset="0"/>
              </a:rPr>
              <a:pPr/>
              <a:t>11</a:t>
            </a:fld>
            <a:endParaRPr lang="en-US" smtClean="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Au02: Based on Appel</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F72772D1-666C-420B-A102-55E09476E522}" type="slidenum">
              <a:rPr lang="en-US" smtClean="0">
                <a:latin typeface="Arial" charset="0"/>
              </a:rPr>
              <a:pPr/>
              <a:t>20</a:t>
            </a:fld>
            <a:endParaRPr lang="en-US" smtClean="0">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Au02: Based on Appel</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4D630C30-59DC-43B6-9890-2ECAD7CC377E}" type="slidenum">
              <a:rPr lang="en-US" smtClean="0">
                <a:latin typeface="Arial" charset="0"/>
              </a:rPr>
              <a:pPr/>
              <a:t>21</a:t>
            </a:fld>
            <a:endParaRPr lang="en-US" smtClean="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Au02: Based on Appel</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3C9A2992-0FF0-4626-AE72-0E290DAAC97F}" type="slidenum">
              <a:rPr lang="en-US" smtClean="0">
                <a:latin typeface="Arial" charset="0"/>
              </a:rPr>
              <a:pPr/>
              <a:t>22</a:t>
            </a:fld>
            <a:endParaRPr lang="en-US" smtClean="0">
              <a:latin typeface="Arial"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Au02: Based on Appel</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85004"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85005"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E887524F-AF7B-483B-9AF1-675B44BBA09F}" type="datetime1">
              <a:rPr lang="en-US" smtClean="0"/>
              <a:t>11/22/2011</a:t>
            </a:fld>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r>
              <a:rPr lang="nl-NL" smtClean="0"/>
              <a:t>© 2002-11 Hal Perkins &amp; UW CSE</a:t>
            </a: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r>
              <a:rPr lang="en-US"/>
              <a:t>N-</a:t>
            </a:r>
            <a:fld id="{E5452F50-6562-4324-8C14-47467B0908B2}" type="slidenum">
              <a:rPr lang="en-US"/>
              <a:pPr>
                <a:defRPr/>
              </a:pPr>
              <a:t>‹#›</a:t>
            </a:fld>
            <a:endParaRPr lang="en-US"/>
          </a:p>
        </p:txBody>
      </p:sp>
    </p:spTree>
    <p:extLst>
      <p:ext uri="{BB962C8B-B14F-4D97-AF65-F5344CB8AC3E}">
        <p14:creationId xmlns:p14="http://schemas.microsoft.com/office/powerpoint/2010/main" val="2026362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p:txBody>
          <a:bodyPr/>
          <a:lstStyle>
            <a:lvl1pPr>
              <a:defRPr/>
            </a:lvl1pPr>
          </a:lstStyle>
          <a:p>
            <a:pPr>
              <a:defRPr/>
            </a:pPr>
            <a:fld id="{352A714C-79BC-4AE8-AAE9-6DF3CF3E797B}" type="datetime1">
              <a:rPr lang="en-US" smtClean="0"/>
              <a:t>11/22/2011</a:t>
            </a:fld>
            <a:endParaRPr lang="en-US"/>
          </a:p>
        </p:txBody>
      </p:sp>
      <p:sp>
        <p:nvSpPr>
          <p:cNvPr id="5" name="Rectangle 12"/>
          <p:cNvSpPr>
            <a:spLocks noGrp="1" noChangeArrowheads="1"/>
          </p:cNvSpPr>
          <p:nvPr>
            <p:ph type="ftr" sz="quarter" idx="11"/>
          </p:nvPr>
        </p:nvSpPr>
        <p:spPr/>
        <p:txBody>
          <a:bodyPr/>
          <a:lstStyle>
            <a:lvl1pPr>
              <a:defRPr/>
            </a:lvl1pPr>
          </a:lstStyle>
          <a:p>
            <a:pPr>
              <a:defRPr/>
            </a:pPr>
            <a:r>
              <a:rPr lang="nl-NL" smtClean="0"/>
              <a:t>© 2002-11 Hal Perkins &amp; UW CSE</a:t>
            </a:r>
            <a:endParaRPr lang="en-US"/>
          </a:p>
        </p:txBody>
      </p:sp>
      <p:sp>
        <p:nvSpPr>
          <p:cNvPr id="6" name="Rectangle 13"/>
          <p:cNvSpPr>
            <a:spLocks noGrp="1" noChangeArrowheads="1"/>
          </p:cNvSpPr>
          <p:nvPr>
            <p:ph type="sldNum" sz="quarter" idx="12"/>
          </p:nvPr>
        </p:nvSpPr>
        <p:spPr/>
        <p:txBody>
          <a:bodyPr/>
          <a:lstStyle>
            <a:lvl1pPr>
              <a:defRPr/>
            </a:lvl1pPr>
          </a:lstStyle>
          <a:p>
            <a:pPr>
              <a:defRPr/>
            </a:pPr>
            <a:r>
              <a:rPr lang="en-US"/>
              <a:t>N-</a:t>
            </a:r>
            <a:fld id="{4F075D0D-2E95-4417-9FB6-3D36CC557CF2}" type="slidenum">
              <a:rPr lang="en-US"/>
              <a:pPr>
                <a:defRPr/>
              </a:pPr>
              <a:t>‹#›</a:t>
            </a:fld>
            <a:endParaRPr lang="en-US"/>
          </a:p>
        </p:txBody>
      </p:sp>
    </p:spTree>
    <p:extLst>
      <p:ext uri="{BB962C8B-B14F-4D97-AF65-F5344CB8AC3E}">
        <p14:creationId xmlns:p14="http://schemas.microsoft.com/office/powerpoint/2010/main" val="239688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p:txBody>
          <a:bodyPr/>
          <a:lstStyle>
            <a:lvl1pPr>
              <a:defRPr/>
            </a:lvl1pPr>
          </a:lstStyle>
          <a:p>
            <a:pPr>
              <a:defRPr/>
            </a:pPr>
            <a:fld id="{2CDD805D-CDEA-4DD4-B064-4E1B453E9881}" type="datetime1">
              <a:rPr lang="en-US" smtClean="0"/>
              <a:t>11/22/2011</a:t>
            </a:fld>
            <a:endParaRPr lang="en-US"/>
          </a:p>
        </p:txBody>
      </p:sp>
      <p:sp>
        <p:nvSpPr>
          <p:cNvPr id="5" name="Rectangle 12"/>
          <p:cNvSpPr>
            <a:spLocks noGrp="1" noChangeArrowheads="1"/>
          </p:cNvSpPr>
          <p:nvPr>
            <p:ph type="ftr" sz="quarter" idx="11"/>
          </p:nvPr>
        </p:nvSpPr>
        <p:spPr/>
        <p:txBody>
          <a:bodyPr/>
          <a:lstStyle>
            <a:lvl1pPr>
              <a:defRPr/>
            </a:lvl1pPr>
          </a:lstStyle>
          <a:p>
            <a:pPr>
              <a:defRPr/>
            </a:pPr>
            <a:r>
              <a:rPr lang="nl-NL" smtClean="0"/>
              <a:t>© 2002-11 Hal Perkins &amp; UW CSE</a:t>
            </a:r>
            <a:endParaRPr lang="en-US"/>
          </a:p>
        </p:txBody>
      </p:sp>
      <p:sp>
        <p:nvSpPr>
          <p:cNvPr id="6" name="Rectangle 13"/>
          <p:cNvSpPr>
            <a:spLocks noGrp="1" noChangeArrowheads="1"/>
          </p:cNvSpPr>
          <p:nvPr>
            <p:ph type="sldNum" sz="quarter" idx="12"/>
          </p:nvPr>
        </p:nvSpPr>
        <p:spPr/>
        <p:txBody>
          <a:bodyPr/>
          <a:lstStyle>
            <a:lvl1pPr>
              <a:defRPr/>
            </a:lvl1pPr>
          </a:lstStyle>
          <a:p>
            <a:pPr>
              <a:defRPr/>
            </a:pPr>
            <a:r>
              <a:rPr lang="en-US"/>
              <a:t>N-</a:t>
            </a:r>
            <a:fld id="{F8E253A6-9788-441A-A19B-73CABC69259D}" type="slidenum">
              <a:rPr lang="en-US"/>
              <a:pPr>
                <a:defRPr/>
              </a:pPr>
              <a:t>‹#›</a:t>
            </a:fld>
            <a:endParaRPr lang="en-US"/>
          </a:p>
        </p:txBody>
      </p:sp>
    </p:spTree>
    <p:extLst>
      <p:ext uri="{BB962C8B-B14F-4D97-AF65-F5344CB8AC3E}">
        <p14:creationId xmlns:p14="http://schemas.microsoft.com/office/powerpoint/2010/main" val="4017803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p:txBody>
          <a:bodyPr/>
          <a:lstStyle>
            <a:lvl1pPr>
              <a:defRPr/>
            </a:lvl1pPr>
          </a:lstStyle>
          <a:p>
            <a:pPr>
              <a:defRPr/>
            </a:pPr>
            <a:fld id="{F0E919FC-2AC1-48D8-994E-F1DB294F457C}" type="datetime1">
              <a:rPr lang="en-US" smtClean="0"/>
              <a:t>11/22/2011</a:t>
            </a:fld>
            <a:endParaRPr lang="en-US"/>
          </a:p>
        </p:txBody>
      </p:sp>
      <p:sp>
        <p:nvSpPr>
          <p:cNvPr id="5" name="Rectangle 12"/>
          <p:cNvSpPr>
            <a:spLocks noGrp="1" noChangeArrowheads="1"/>
          </p:cNvSpPr>
          <p:nvPr>
            <p:ph type="ftr" sz="quarter" idx="11"/>
          </p:nvPr>
        </p:nvSpPr>
        <p:spPr/>
        <p:txBody>
          <a:bodyPr/>
          <a:lstStyle>
            <a:lvl1pPr>
              <a:defRPr/>
            </a:lvl1pPr>
          </a:lstStyle>
          <a:p>
            <a:pPr>
              <a:defRPr/>
            </a:pPr>
            <a:r>
              <a:rPr lang="nl-NL" smtClean="0"/>
              <a:t>© 2002-11 Hal Perkins &amp; UW CSE</a:t>
            </a:r>
            <a:endParaRPr lang="en-US"/>
          </a:p>
        </p:txBody>
      </p:sp>
      <p:sp>
        <p:nvSpPr>
          <p:cNvPr id="6" name="Rectangle 13"/>
          <p:cNvSpPr>
            <a:spLocks noGrp="1" noChangeArrowheads="1"/>
          </p:cNvSpPr>
          <p:nvPr>
            <p:ph type="sldNum" sz="quarter" idx="12"/>
          </p:nvPr>
        </p:nvSpPr>
        <p:spPr/>
        <p:txBody>
          <a:bodyPr/>
          <a:lstStyle>
            <a:lvl1pPr>
              <a:defRPr/>
            </a:lvl1pPr>
          </a:lstStyle>
          <a:p>
            <a:pPr>
              <a:defRPr/>
            </a:pPr>
            <a:r>
              <a:rPr lang="en-US"/>
              <a:t>N-</a:t>
            </a:r>
            <a:fld id="{D102F879-5E10-4AF1-AEB2-06CEFFCBE9CD}" type="slidenum">
              <a:rPr lang="en-US"/>
              <a:pPr>
                <a:defRPr/>
              </a:pPr>
              <a:t>‹#›</a:t>
            </a:fld>
            <a:endParaRPr lang="en-US"/>
          </a:p>
        </p:txBody>
      </p:sp>
    </p:spTree>
    <p:extLst>
      <p:ext uri="{BB962C8B-B14F-4D97-AF65-F5344CB8AC3E}">
        <p14:creationId xmlns:p14="http://schemas.microsoft.com/office/powerpoint/2010/main" val="557130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p:txBody>
          <a:bodyPr/>
          <a:lstStyle>
            <a:lvl1pPr>
              <a:defRPr/>
            </a:lvl1pPr>
          </a:lstStyle>
          <a:p>
            <a:pPr>
              <a:defRPr/>
            </a:pPr>
            <a:fld id="{0253DC61-D0CE-4EE1-8131-7EFF26B7905B}" type="datetime1">
              <a:rPr lang="en-US" smtClean="0"/>
              <a:t>11/22/2011</a:t>
            </a:fld>
            <a:endParaRPr lang="en-US"/>
          </a:p>
        </p:txBody>
      </p:sp>
      <p:sp>
        <p:nvSpPr>
          <p:cNvPr id="5" name="Rectangle 12"/>
          <p:cNvSpPr>
            <a:spLocks noGrp="1" noChangeArrowheads="1"/>
          </p:cNvSpPr>
          <p:nvPr>
            <p:ph type="ftr" sz="quarter" idx="11"/>
          </p:nvPr>
        </p:nvSpPr>
        <p:spPr/>
        <p:txBody>
          <a:bodyPr/>
          <a:lstStyle>
            <a:lvl1pPr>
              <a:defRPr/>
            </a:lvl1pPr>
          </a:lstStyle>
          <a:p>
            <a:pPr>
              <a:defRPr/>
            </a:pPr>
            <a:r>
              <a:rPr lang="nl-NL" smtClean="0"/>
              <a:t>© 2002-11 Hal Perkins &amp; UW CSE</a:t>
            </a:r>
            <a:endParaRPr lang="en-US"/>
          </a:p>
        </p:txBody>
      </p:sp>
      <p:sp>
        <p:nvSpPr>
          <p:cNvPr id="6" name="Rectangle 13"/>
          <p:cNvSpPr>
            <a:spLocks noGrp="1" noChangeArrowheads="1"/>
          </p:cNvSpPr>
          <p:nvPr>
            <p:ph type="sldNum" sz="quarter" idx="12"/>
          </p:nvPr>
        </p:nvSpPr>
        <p:spPr/>
        <p:txBody>
          <a:bodyPr/>
          <a:lstStyle>
            <a:lvl1pPr>
              <a:defRPr/>
            </a:lvl1pPr>
          </a:lstStyle>
          <a:p>
            <a:pPr>
              <a:defRPr/>
            </a:pPr>
            <a:r>
              <a:rPr lang="en-US"/>
              <a:t>N-</a:t>
            </a:r>
            <a:fld id="{D88BEF24-2771-4E1D-BCAB-98F921ABDD50}" type="slidenum">
              <a:rPr lang="en-US"/>
              <a:pPr>
                <a:defRPr/>
              </a:pPr>
              <a:t>‹#›</a:t>
            </a:fld>
            <a:endParaRPr lang="en-US"/>
          </a:p>
        </p:txBody>
      </p:sp>
    </p:spTree>
    <p:extLst>
      <p:ext uri="{BB962C8B-B14F-4D97-AF65-F5344CB8AC3E}">
        <p14:creationId xmlns:p14="http://schemas.microsoft.com/office/powerpoint/2010/main" val="945263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p:txBody>
          <a:bodyPr/>
          <a:lstStyle>
            <a:lvl1pPr>
              <a:defRPr/>
            </a:lvl1pPr>
          </a:lstStyle>
          <a:p>
            <a:pPr>
              <a:defRPr/>
            </a:pPr>
            <a:fld id="{B4CB5778-B611-4B87-AF3B-5C75DAAC8B1F}" type="datetime1">
              <a:rPr lang="en-US" smtClean="0"/>
              <a:t>11/22/2011</a:t>
            </a:fld>
            <a:endParaRPr lang="en-US"/>
          </a:p>
        </p:txBody>
      </p:sp>
      <p:sp>
        <p:nvSpPr>
          <p:cNvPr id="6" name="Rectangle 12"/>
          <p:cNvSpPr>
            <a:spLocks noGrp="1" noChangeArrowheads="1"/>
          </p:cNvSpPr>
          <p:nvPr>
            <p:ph type="ftr" sz="quarter" idx="11"/>
          </p:nvPr>
        </p:nvSpPr>
        <p:spPr/>
        <p:txBody>
          <a:bodyPr/>
          <a:lstStyle>
            <a:lvl1pPr>
              <a:defRPr/>
            </a:lvl1pPr>
          </a:lstStyle>
          <a:p>
            <a:pPr>
              <a:defRPr/>
            </a:pPr>
            <a:r>
              <a:rPr lang="nl-NL" smtClean="0"/>
              <a:t>© 2002-11 Hal Perkins &amp; UW CSE</a:t>
            </a:r>
            <a:endParaRPr lang="en-US"/>
          </a:p>
        </p:txBody>
      </p:sp>
      <p:sp>
        <p:nvSpPr>
          <p:cNvPr id="7" name="Rectangle 13"/>
          <p:cNvSpPr>
            <a:spLocks noGrp="1" noChangeArrowheads="1"/>
          </p:cNvSpPr>
          <p:nvPr>
            <p:ph type="sldNum" sz="quarter" idx="12"/>
          </p:nvPr>
        </p:nvSpPr>
        <p:spPr/>
        <p:txBody>
          <a:bodyPr/>
          <a:lstStyle>
            <a:lvl1pPr>
              <a:defRPr/>
            </a:lvl1pPr>
          </a:lstStyle>
          <a:p>
            <a:pPr>
              <a:defRPr/>
            </a:pPr>
            <a:r>
              <a:rPr lang="en-US"/>
              <a:t>N-</a:t>
            </a:r>
            <a:fld id="{7F4FB167-E0CE-4F97-A8EC-84CAA1AB18D1}" type="slidenum">
              <a:rPr lang="en-US"/>
              <a:pPr>
                <a:defRPr/>
              </a:pPr>
              <a:t>‹#›</a:t>
            </a:fld>
            <a:endParaRPr lang="en-US"/>
          </a:p>
        </p:txBody>
      </p:sp>
    </p:spTree>
    <p:extLst>
      <p:ext uri="{BB962C8B-B14F-4D97-AF65-F5344CB8AC3E}">
        <p14:creationId xmlns:p14="http://schemas.microsoft.com/office/powerpoint/2010/main" val="2800229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p:txBody>
          <a:bodyPr/>
          <a:lstStyle>
            <a:lvl1pPr>
              <a:defRPr/>
            </a:lvl1pPr>
          </a:lstStyle>
          <a:p>
            <a:pPr>
              <a:defRPr/>
            </a:pPr>
            <a:fld id="{AE717486-7CEF-406D-BBD4-0A42EEC95343}" type="datetime1">
              <a:rPr lang="en-US" smtClean="0"/>
              <a:t>11/22/2011</a:t>
            </a:fld>
            <a:endParaRPr lang="en-US"/>
          </a:p>
        </p:txBody>
      </p:sp>
      <p:sp>
        <p:nvSpPr>
          <p:cNvPr id="8" name="Rectangle 12"/>
          <p:cNvSpPr>
            <a:spLocks noGrp="1" noChangeArrowheads="1"/>
          </p:cNvSpPr>
          <p:nvPr>
            <p:ph type="ftr" sz="quarter" idx="11"/>
          </p:nvPr>
        </p:nvSpPr>
        <p:spPr/>
        <p:txBody>
          <a:bodyPr/>
          <a:lstStyle>
            <a:lvl1pPr>
              <a:defRPr/>
            </a:lvl1pPr>
          </a:lstStyle>
          <a:p>
            <a:pPr>
              <a:defRPr/>
            </a:pPr>
            <a:r>
              <a:rPr lang="nl-NL" smtClean="0"/>
              <a:t>© 2002-11 Hal Perkins &amp; UW CSE</a:t>
            </a:r>
            <a:endParaRPr lang="en-US"/>
          </a:p>
        </p:txBody>
      </p:sp>
      <p:sp>
        <p:nvSpPr>
          <p:cNvPr id="9" name="Rectangle 13"/>
          <p:cNvSpPr>
            <a:spLocks noGrp="1" noChangeArrowheads="1"/>
          </p:cNvSpPr>
          <p:nvPr>
            <p:ph type="sldNum" sz="quarter" idx="12"/>
          </p:nvPr>
        </p:nvSpPr>
        <p:spPr/>
        <p:txBody>
          <a:bodyPr/>
          <a:lstStyle>
            <a:lvl1pPr>
              <a:defRPr/>
            </a:lvl1pPr>
          </a:lstStyle>
          <a:p>
            <a:pPr>
              <a:defRPr/>
            </a:pPr>
            <a:r>
              <a:rPr lang="en-US"/>
              <a:t>N-</a:t>
            </a:r>
            <a:fld id="{5B73D90A-A19F-454D-A708-95D1FC471B88}" type="slidenum">
              <a:rPr lang="en-US"/>
              <a:pPr>
                <a:defRPr/>
              </a:pPr>
              <a:t>‹#›</a:t>
            </a:fld>
            <a:endParaRPr lang="en-US"/>
          </a:p>
        </p:txBody>
      </p:sp>
    </p:spTree>
    <p:extLst>
      <p:ext uri="{BB962C8B-B14F-4D97-AF65-F5344CB8AC3E}">
        <p14:creationId xmlns:p14="http://schemas.microsoft.com/office/powerpoint/2010/main" val="959596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p:txBody>
          <a:bodyPr/>
          <a:lstStyle>
            <a:lvl1pPr>
              <a:defRPr/>
            </a:lvl1pPr>
          </a:lstStyle>
          <a:p>
            <a:pPr>
              <a:defRPr/>
            </a:pPr>
            <a:fld id="{B592F955-97DD-4DBB-97B3-11346E43A2E8}" type="datetime1">
              <a:rPr lang="en-US" smtClean="0"/>
              <a:t>11/22/2011</a:t>
            </a:fld>
            <a:endParaRPr lang="en-US"/>
          </a:p>
        </p:txBody>
      </p:sp>
      <p:sp>
        <p:nvSpPr>
          <p:cNvPr id="4" name="Rectangle 12"/>
          <p:cNvSpPr>
            <a:spLocks noGrp="1" noChangeArrowheads="1"/>
          </p:cNvSpPr>
          <p:nvPr>
            <p:ph type="ftr" sz="quarter" idx="11"/>
          </p:nvPr>
        </p:nvSpPr>
        <p:spPr/>
        <p:txBody>
          <a:bodyPr/>
          <a:lstStyle>
            <a:lvl1pPr>
              <a:defRPr/>
            </a:lvl1pPr>
          </a:lstStyle>
          <a:p>
            <a:pPr>
              <a:defRPr/>
            </a:pPr>
            <a:r>
              <a:rPr lang="nl-NL" smtClean="0"/>
              <a:t>© 2002-11 Hal Perkins &amp; UW CSE</a:t>
            </a:r>
            <a:endParaRPr lang="en-US"/>
          </a:p>
        </p:txBody>
      </p:sp>
      <p:sp>
        <p:nvSpPr>
          <p:cNvPr id="5" name="Rectangle 13"/>
          <p:cNvSpPr>
            <a:spLocks noGrp="1" noChangeArrowheads="1"/>
          </p:cNvSpPr>
          <p:nvPr>
            <p:ph type="sldNum" sz="quarter" idx="12"/>
          </p:nvPr>
        </p:nvSpPr>
        <p:spPr/>
        <p:txBody>
          <a:bodyPr/>
          <a:lstStyle>
            <a:lvl1pPr>
              <a:defRPr/>
            </a:lvl1pPr>
          </a:lstStyle>
          <a:p>
            <a:pPr>
              <a:defRPr/>
            </a:pPr>
            <a:r>
              <a:rPr lang="en-US"/>
              <a:t>N-</a:t>
            </a:r>
            <a:fld id="{9839AB69-DA7E-4209-A09B-4FAAE005FB71}" type="slidenum">
              <a:rPr lang="en-US"/>
              <a:pPr>
                <a:defRPr/>
              </a:pPr>
              <a:t>‹#›</a:t>
            </a:fld>
            <a:endParaRPr lang="en-US"/>
          </a:p>
        </p:txBody>
      </p:sp>
    </p:spTree>
    <p:extLst>
      <p:ext uri="{BB962C8B-B14F-4D97-AF65-F5344CB8AC3E}">
        <p14:creationId xmlns:p14="http://schemas.microsoft.com/office/powerpoint/2010/main" val="2746723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p:txBody>
          <a:bodyPr/>
          <a:lstStyle>
            <a:lvl1pPr>
              <a:defRPr/>
            </a:lvl1pPr>
          </a:lstStyle>
          <a:p>
            <a:pPr>
              <a:defRPr/>
            </a:pPr>
            <a:fld id="{230CF59F-AE27-48F7-9852-3D2239100D02}" type="datetime1">
              <a:rPr lang="en-US" smtClean="0"/>
              <a:t>11/22/2011</a:t>
            </a:fld>
            <a:endParaRPr lang="en-US"/>
          </a:p>
        </p:txBody>
      </p:sp>
      <p:sp>
        <p:nvSpPr>
          <p:cNvPr id="3" name="Rectangle 12"/>
          <p:cNvSpPr>
            <a:spLocks noGrp="1" noChangeArrowheads="1"/>
          </p:cNvSpPr>
          <p:nvPr>
            <p:ph type="ftr" sz="quarter" idx="11"/>
          </p:nvPr>
        </p:nvSpPr>
        <p:spPr/>
        <p:txBody>
          <a:bodyPr/>
          <a:lstStyle>
            <a:lvl1pPr>
              <a:defRPr/>
            </a:lvl1pPr>
          </a:lstStyle>
          <a:p>
            <a:pPr>
              <a:defRPr/>
            </a:pPr>
            <a:r>
              <a:rPr lang="nl-NL" smtClean="0"/>
              <a:t>© 2002-11 Hal Perkins &amp; UW CSE</a:t>
            </a:r>
            <a:endParaRPr lang="en-US"/>
          </a:p>
        </p:txBody>
      </p:sp>
      <p:sp>
        <p:nvSpPr>
          <p:cNvPr id="4" name="Rectangle 13"/>
          <p:cNvSpPr>
            <a:spLocks noGrp="1" noChangeArrowheads="1"/>
          </p:cNvSpPr>
          <p:nvPr>
            <p:ph type="sldNum" sz="quarter" idx="12"/>
          </p:nvPr>
        </p:nvSpPr>
        <p:spPr/>
        <p:txBody>
          <a:bodyPr/>
          <a:lstStyle>
            <a:lvl1pPr>
              <a:defRPr/>
            </a:lvl1pPr>
          </a:lstStyle>
          <a:p>
            <a:pPr>
              <a:defRPr/>
            </a:pPr>
            <a:r>
              <a:rPr lang="en-US"/>
              <a:t>N-</a:t>
            </a:r>
            <a:fld id="{1FE0CB43-13C7-41CF-A240-6F1807EC580D}" type="slidenum">
              <a:rPr lang="en-US"/>
              <a:pPr>
                <a:defRPr/>
              </a:pPr>
              <a:t>‹#›</a:t>
            </a:fld>
            <a:endParaRPr lang="en-US"/>
          </a:p>
        </p:txBody>
      </p:sp>
    </p:spTree>
    <p:extLst>
      <p:ext uri="{BB962C8B-B14F-4D97-AF65-F5344CB8AC3E}">
        <p14:creationId xmlns:p14="http://schemas.microsoft.com/office/powerpoint/2010/main" val="1565548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p:txBody>
          <a:bodyPr/>
          <a:lstStyle>
            <a:lvl1pPr>
              <a:defRPr/>
            </a:lvl1pPr>
          </a:lstStyle>
          <a:p>
            <a:pPr>
              <a:defRPr/>
            </a:pPr>
            <a:fld id="{AC1C3D84-EAD2-4FA8-B68B-1A11D44C688D}" type="datetime1">
              <a:rPr lang="en-US" smtClean="0"/>
              <a:t>11/22/2011</a:t>
            </a:fld>
            <a:endParaRPr lang="en-US"/>
          </a:p>
        </p:txBody>
      </p:sp>
      <p:sp>
        <p:nvSpPr>
          <p:cNvPr id="6" name="Rectangle 12"/>
          <p:cNvSpPr>
            <a:spLocks noGrp="1" noChangeArrowheads="1"/>
          </p:cNvSpPr>
          <p:nvPr>
            <p:ph type="ftr" sz="quarter" idx="11"/>
          </p:nvPr>
        </p:nvSpPr>
        <p:spPr/>
        <p:txBody>
          <a:bodyPr/>
          <a:lstStyle>
            <a:lvl1pPr>
              <a:defRPr/>
            </a:lvl1pPr>
          </a:lstStyle>
          <a:p>
            <a:pPr>
              <a:defRPr/>
            </a:pPr>
            <a:r>
              <a:rPr lang="nl-NL" smtClean="0"/>
              <a:t>© 2002-11 Hal Perkins &amp; UW CSE</a:t>
            </a:r>
            <a:endParaRPr lang="en-US"/>
          </a:p>
        </p:txBody>
      </p:sp>
      <p:sp>
        <p:nvSpPr>
          <p:cNvPr id="7" name="Rectangle 13"/>
          <p:cNvSpPr>
            <a:spLocks noGrp="1" noChangeArrowheads="1"/>
          </p:cNvSpPr>
          <p:nvPr>
            <p:ph type="sldNum" sz="quarter" idx="12"/>
          </p:nvPr>
        </p:nvSpPr>
        <p:spPr/>
        <p:txBody>
          <a:bodyPr/>
          <a:lstStyle>
            <a:lvl1pPr>
              <a:defRPr/>
            </a:lvl1pPr>
          </a:lstStyle>
          <a:p>
            <a:pPr>
              <a:defRPr/>
            </a:pPr>
            <a:r>
              <a:rPr lang="en-US"/>
              <a:t>N-</a:t>
            </a:r>
            <a:fld id="{BF4DA6F9-ABFB-49B3-8C16-1AD3ABBEE343}" type="slidenum">
              <a:rPr lang="en-US"/>
              <a:pPr>
                <a:defRPr/>
              </a:pPr>
              <a:t>‹#›</a:t>
            </a:fld>
            <a:endParaRPr lang="en-US"/>
          </a:p>
        </p:txBody>
      </p:sp>
    </p:spTree>
    <p:extLst>
      <p:ext uri="{BB962C8B-B14F-4D97-AF65-F5344CB8AC3E}">
        <p14:creationId xmlns:p14="http://schemas.microsoft.com/office/powerpoint/2010/main" val="2985619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p:txBody>
          <a:bodyPr/>
          <a:lstStyle>
            <a:lvl1pPr>
              <a:defRPr/>
            </a:lvl1pPr>
          </a:lstStyle>
          <a:p>
            <a:pPr>
              <a:defRPr/>
            </a:pPr>
            <a:fld id="{EEE1C1C8-DF8A-404F-A455-3FDA2443D6C1}" type="datetime1">
              <a:rPr lang="en-US" smtClean="0"/>
              <a:t>11/22/2011</a:t>
            </a:fld>
            <a:endParaRPr lang="en-US"/>
          </a:p>
        </p:txBody>
      </p:sp>
      <p:sp>
        <p:nvSpPr>
          <p:cNvPr id="6" name="Rectangle 12"/>
          <p:cNvSpPr>
            <a:spLocks noGrp="1" noChangeArrowheads="1"/>
          </p:cNvSpPr>
          <p:nvPr>
            <p:ph type="ftr" sz="quarter" idx="11"/>
          </p:nvPr>
        </p:nvSpPr>
        <p:spPr/>
        <p:txBody>
          <a:bodyPr/>
          <a:lstStyle>
            <a:lvl1pPr>
              <a:defRPr/>
            </a:lvl1pPr>
          </a:lstStyle>
          <a:p>
            <a:pPr>
              <a:defRPr/>
            </a:pPr>
            <a:r>
              <a:rPr lang="nl-NL" smtClean="0"/>
              <a:t>© 2002-11 Hal Perkins &amp; UW CSE</a:t>
            </a:r>
            <a:endParaRPr lang="en-US"/>
          </a:p>
        </p:txBody>
      </p:sp>
      <p:sp>
        <p:nvSpPr>
          <p:cNvPr id="7" name="Rectangle 13"/>
          <p:cNvSpPr>
            <a:spLocks noGrp="1" noChangeArrowheads="1"/>
          </p:cNvSpPr>
          <p:nvPr>
            <p:ph type="sldNum" sz="quarter" idx="12"/>
          </p:nvPr>
        </p:nvSpPr>
        <p:spPr/>
        <p:txBody>
          <a:bodyPr/>
          <a:lstStyle>
            <a:lvl1pPr>
              <a:defRPr/>
            </a:lvl1pPr>
          </a:lstStyle>
          <a:p>
            <a:pPr>
              <a:defRPr/>
            </a:pPr>
            <a:r>
              <a:rPr lang="en-US"/>
              <a:t>N-</a:t>
            </a:r>
            <a:fld id="{152B7907-00F7-4DD4-835A-F4FE31515927}" type="slidenum">
              <a:rPr lang="en-US"/>
              <a:pPr>
                <a:defRPr/>
              </a:pPr>
              <a:t>‹#›</a:t>
            </a:fld>
            <a:endParaRPr lang="en-US"/>
          </a:p>
        </p:txBody>
      </p:sp>
    </p:spTree>
    <p:extLst>
      <p:ext uri="{BB962C8B-B14F-4D97-AF65-F5344CB8AC3E}">
        <p14:creationId xmlns:p14="http://schemas.microsoft.com/office/powerpoint/2010/main" val="3279872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eaLnBrk="1" hangingPunct="1">
              <a:defRPr/>
            </a:pPr>
            <a:endParaRPr kumimoji="1" lang="en-US" sz="2400"/>
          </a:p>
        </p:txBody>
      </p:sp>
      <p:sp>
        <p:nvSpPr>
          <p:cNvPr id="83971"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eaLnBrk="1" hangingPunct="1">
              <a:defRPr/>
            </a:pPr>
            <a:endParaRPr kumimoji="1" lang="en-US" sz="2400"/>
          </a:p>
        </p:txBody>
      </p:sp>
      <p:sp>
        <p:nvSpPr>
          <p:cNvPr id="83972"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eaLnBrk="1" hangingPunct="1">
              <a:defRPr/>
            </a:pPr>
            <a:endParaRPr kumimoji="1" lang="en-US" sz="2400"/>
          </a:p>
        </p:txBody>
      </p:sp>
      <p:sp>
        <p:nvSpPr>
          <p:cNvPr id="83973"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defRPr/>
            </a:pPr>
            <a:endParaRPr kumimoji="1" lang="en-US" sz="2400"/>
          </a:p>
        </p:txBody>
      </p:sp>
      <p:sp>
        <p:nvSpPr>
          <p:cNvPr id="83974"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eaLnBrk="1" hangingPunct="1">
              <a:defRPr/>
            </a:pPr>
            <a:endParaRPr kumimoji="1" lang="en-US" sz="2400"/>
          </a:p>
        </p:txBody>
      </p:sp>
      <p:sp>
        <p:nvSpPr>
          <p:cNvPr id="83975"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eaLnBrk="1" hangingPunct="1">
              <a:defRPr/>
            </a:pPr>
            <a:endParaRPr kumimoji="1" lang="en-US" sz="2400"/>
          </a:p>
        </p:txBody>
      </p:sp>
      <p:sp>
        <p:nvSpPr>
          <p:cNvPr id="83976"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eaLnBrk="1" hangingPunct="1">
              <a:defRPr/>
            </a:pPr>
            <a:endParaRPr kumimoji="1" lang="en-US" sz="2400"/>
          </a:p>
        </p:txBody>
      </p:sp>
      <p:sp>
        <p:nvSpPr>
          <p:cNvPr id="1033" name="Rectangle 9"/>
          <p:cNvSpPr>
            <a:spLocks noGrp="1" noChangeArrowheads="1"/>
          </p:cNvSpPr>
          <p:nvPr>
            <p:ph type="title"/>
            <p:custDataLst>
              <p:tags r:id="rId13"/>
            </p:custDataLst>
          </p:nvPr>
        </p:nvSpPr>
        <p:spPr bwMode="auto">
          <a:xfrm>
            <a:off x="1066800" y="2143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1034" name="Rectangle 10"/>
          <p:cNvSpPr>
            <a:spLocks noGrp="1" noChangeArrowheads="1"/>
          </p:cNvSpPr>
          <p:nvPr>
            <p:ph type="body" idx="1"/>
            <p:custDataLst>
              <p:tags r:id="rId14"/>
            </p:custDataLst>
          </p:nvPr>
        </p:nvSpPr>
        <p:spPr bwMode="auto">
          <a:xfrm>
            <a:off x="1066800"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3979" name="Rectangle 11"/>
          <p:cNvSpPr>
            <a:spLocks noGrp="1" noChangeArrowheads="1"/>
          </p:cNvSpPr>
          <p:nvPr>
            <p:ph type="dt" sz="half" idx="2"/>
            <p:custDataLst>
              <p:tags r:id="rId15"/>
            </p:custDataLst>
          </p:nvPr>
        </p:nvSpPr>
        <p:spPr bwMode="auto">
          <a:xfrm>
            <a:off x="106680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vl1pPr>
          </a:lstStyle>
          <a:p>
            <a:pPr>
              <a:defRPr/>
            </a:pPr>
            <a:fld id="{0F361CEA-2589-46F1-BC75-CA620BAC4EEE}" type="datetime1">
              <a:rPr lang="en-US" smtClean="0"/>
              <a:t>11/22/2011</a:t>
            </a:fld>
            <a:endParaRPr lang="en-US"/>
          </a:p>
        </p:txBody>
      </p:sp>
      <p:sp>
        <p:nvSpPr>
          <p:cNvPr id="83980"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r>
              <a:rPr lang="nl-NL" smtClean="0"/>
              <a:t>© 2002-11 Hal Perkins &amp; UW CSE</a:t>
            </a:r>
            <a:endParaRPr lang="en-US"/>
          </a:p>
        </p:txBody>
      </p:sp>
      <p:sp>
        <p:nvSpPr>
          <p:cNvPr id="83981" name="Rectangle 13"/>
          <p:cNvSpPr>
            <a:spLocks noGrp="1" noChangeArrowheads="1"/>
          </p:cNvSpPr>
          <p:nvPr>
            <p:ph type="sldNum" sz="quarter" idx="4"/>
            <p:custDataLst>
              <p:tags r:id="rId16"/>
            </p:custDataLst>
          </p:nvPr>
        </p:nvSpPr>
        <p:spPr bwMode="auto">
          <a:xfrm>
            <a:off x="693420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r>
              <a:rPr lang="en-US"/>
              <a:t>N-</a:t>
            </a:r>
            <a:fld id="{EDBE9029-32CF-4834-B2F1-DE9AEDA9D5D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Layout" Target="../slideLayouts/slideLayout1.xml"/><Relationship Id="rId5" Type="http://schemas.openxmlformats.org/officeDocument/2006/relationships/tags" Target="../tags/tag10.xml"/><Relationship Id="rId4" Type="http://schemas.openxmlformats.org/officeDocument/2006/relationships/tags" Target="../tags/tag9.xml"/></Relationships>
</file>

<file path=ppt/slides/_rels/slide10.xml.rels><?xml version="1.0" encoding="UTF-8" standalone="yes"?>
<Relationships xmlns="http://schemas.openxmlformats.org/package/2006/relationships"><Relationship Id="rId3" Type="http://schemas.openxmlformats.org/officeDocument/2006/relationships/tags" Target="../tags/tag75.xml"/><Relationship Id="rId7" Type="http://schemas.openxmlformats.org/officeDocument/2006/relationships/notesSlide" Target="../notesSlides/notesSlide5.xml"/><Relationship Id="rId2" Type="http://schemas.openxmlformats.org/officeDocument/2006/relationships/tags" Target="../tags/tag74.xml"/><Relationship Id="rId1" Type="http://schemas.openxmlformats.org/officeDocument/2006/relationships/tags" Target="../tags/tag73.xml"/><Relationship Id="rId6" Type="http://schemas.openxmlformats.org/officeDocument/2006/relationships/slideLayout" Target="../slideLayouts/slideLayout2.xml"/><Relationship Id="rId5" Type="http://schemas.openxmlformats.org/officeDocument/2006/relationships/tags" Target="../tags/tag77.xml"/><Relationship Id="rId4" Type="http://schemas.openxmlformats.org/officeDocument/2006/relationships/tags" Target="../tags/tag76.xml"/></Relationships>
</file>

<file path=ppt/slides/_rels/slide11.xml.rels><?xml version="1.0" encoding="UTF-8" standalone="yes"?>
<Relationships xmlns="http://schemas.openxmlformats.org/package/2006/relationships"><Relationship Id="rId3" Type="http://schemas.openxmlformats.org/officeDocument/2006/relationships/tags" Target="../tags/tag80.xml"/><Relationship Id="rId7" Type="http://schemas.openxmlformats.org/officeDocument/2006/relationships/notesSlide" Target="../notesSlides/notesSlide6.xml"/><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slideLayout" Target="../slideLayouts/slideLayout2.xml"/><Relationship Id="rId5" Type="http://schemas.openxmlformats.org/officeDocument/2006/relationships/tags" Target="../tags/tag82.xml"/><Relationship Id="rId4" Type="http://schemas.openxmlformats.org/officeDocument/2006/relationships/tags" Target="../tags/tag81.xml"/></Relationships>
</file>

<file path=ppt/slides/_rels/slide12.xml.rels><?xml version="1.0" encoding="UTF-8" standalone="yes"?>
<Relationships xmlns="http://schemas.openxmlformats.org/package/2006/relationships"><Relationship Id="rId3" Type="http://schemas.openxmlformats.org/officeDocument/2006/relationships/tags" Target="../tags/tag85.xml"/><Relationship Id="rId2" Type="http://schemas.openxmlformats.org/officeDocument/2006/relationships/tags" Target="../tags/tag84.xml"/><Relationship Id="rId1" Type="http://schemas.openxmlformats.org/officeDocument/2006/relationships/tags" Target="../tags/tag83.xml"/><Relationship Id="rId6" Type="http://schemas.openxmlformats.org/officeDocument/2006/relationships/slideLayout" Target="../slideLayouts/slideLayout2.xml"/><Relationship Id="rId5" Type="http://schemas.openxmlformats.org/officeDocument/2006/relationships/tags" Target="../tags/tag87.xml"/><Relationship Id="rId4" Type="http://schemas.openxmlformats.org/officeDocument/2006/relationships/tags" Target="../tags/tag86.xml"/></Relationships>
</file>

<file path=ppt/slides/_rels/slide13.xml.rels><?xml version="1.0" encoding="UTF-8" standalone="yes"?>
<Relationships xmlns="http://schemas.openxmlformats.org/package/2006/relationships"><Relationship Id="rId8" Type="http://schemas.openxmlformats.org/officeDocument/2006/relationships/tags" Target="../tags/tag95.xml"/><Relationship Id="rId13" Type="http://schemas.openxmlformats.org/officeDocument/2006/relationships/slideLayout" Target="../slideLayouts/slideLayout2.xml"/><Relationship Id="rId3" Type="http://schemas.openxmlformats.org/officeDocument/2006/relationships/tags" Target="../tags/tag90.xml"/><Relationship Id="rId7" Type="http://schemas.openxmlformats.org/officeDocument/2006/relationships/tags" Target="../tags/tag94.xml"/><Relationship Id="rId12" Type="http://schemas.openxmlformats.org/officeDocument/2006/relationships/tags" Target="../tags/tag99.xml"/><Relationship Id="rId2" Type="http://schemas.openxmlformats.org/officeDocument/2006/relationships/tags" Target="../tags/tag89.xml"/><Relationship Id="rId1" Type="http://schemas.openxmlformats.org/officeDocument/2006/relationships/tags" Target="../tags/tag88.xml"/><Relationship Id="rId6" Type="http://schemas.openxmlformats.org/officeDocument/2006/relationships/tags" Target="../tags/tag93.xml"/><Relationship Id="rId11" Type="http://schemas.openxmlformats.org/officeDocument/2006/relationships/tags" Target="../tags/tag98.xml"/><Relationship Id="rId5" Type="http://schemas.openxmlformats.org/officeDocument/2006/relationships/tags" Target="../tags/tag92.xml"/><Relationship Id="rId10" Type="http://schemas.openxmlformats.org/officeDocument/2006/relationships/tags" Target="../tags/tag97.xml"/><Relationship Id="rId4" Type="http://schemas.openxmlformats.org/officeDocument/2006/relationships/tags" Target="../tags/tag91.xml"/><Relationship Id="rId9" Type="http://schemas.openxmlformats.org/officeDocument/2006/relationships/tags" Target="../tags/tag96.xml"/></Relationships>
</file>

<file path=ppt/slides/_rels/slide14.xml.rels><?xml version="1.0" encoding="UTF-8" standalone="yes"?>
<Relationships xmlns="http://schemas.openxmlformats.org/package/2006/relationships"><Relationship Id="rId8" Type="http://schemas.openxmlformats.org/officeDocument/2006/relationships/tags" Target="../tags/tag107.xml"/><Relationship Id="rId13" Type="http://schemas.openxmlformats.org/officeDocument/2006/relationships/tags" Target="../tags/tag112.xml"/><Relationship Id="rId18" Type="http://schemas.openxmlformats.org/officeDocument/2006/relationships/tags" Target="../tags/tag117.xml"/><Relationship Id="rId3" Type="http://schemas.openxmlformats.org/officeDocument/2006/relationships/tags" Target="../tags/tag102.xml"/><Relationship Id="rId21" Type="http://schemas.openxmlformats.org/officeDocument/2006/relationships/slideLayout" Target="../slideLayouts/slideLayout2.xml"/><Relationship Id="rId7" Type="http://schemas.openxmlformats.org/officeDocument/2006/relationships/tags" Target="../tags/tag106.xml"/><Relationship Id="rId12" Type="http://schemas.openxmlformats.org/officeDocument/2006/relationships/tags" Target="../tags/tag111.xml"/><Relationship Id="rId17" Type="http://schemas.openxmlformats.org/officeDocument/2006/relationships/tags" Target="../tags/tag116.xml"/><Relationship Id="rId2" Type="http://schemas.openxmlformats.org/officeDocument/2006/relationships/tags" Target="../tags/tag101.xml"/><Relationship Id="rId16" Type="http://schemas.openxmlformats.org/officeDocument/2006/relationships/tags" Target="../tags/tag115.xml"/><Relationship Id="rId20" Type="http://schemas.openxmlformats.org/officeDocument/2006/relationships/tags" Target="../tags/tag119.xml"/><Relationship Id="rId1" Type="http://schemas.openxmlformats.org/officeDocument/2006/relationships/tags" Target="../tags/tag100.xml"/><Relationship Id="rId6" Type="http://schemas.openxmlformats.org/officeDocument/2006/relationships/tags" Target="../tags/tag105.xml"/><Relationship Id="rId11" Type="http://schemas.openxmlformats.org/officeDocument/2006/relationships/tags" Target="../tags/tag110.xml"/><Relationship Id="rId5" Type="http://schemas.openxmlformats.org/officeDocument/2006/relationships/tags" Target="../tags/tag104.xml"/><Relationship Id="rId15" Type="http://schemas.openxmlformats.org/officeDocument/2006/relationships/tags" Target="../tags/tag114.xml"/><Relationship Id="rId10" Type="http://schemas.openxmlformats.org/officeDocument/2006/relationships/tags" Target="../tags/tag109.xml"/><Relationship Id="rId19" Type="http://schemas.openxmlformats.org/officeDocument/2006/relationships/tags" Target="../tags/tag118.xml"/><Relationship Id="rId4" Type="http://schemas.openxmlformats.org/officeDocument/2006/relationships/tags" Target="../tags/tag103.xml"/><Relationship Id="rId9" Type="http://schemas.openxmlformats.org/officeDocument/2006/relationships/tags" Target="../tags/tag108.xml"/><Relationship Id="rId14" Type="http://schemas.openxmlformats.org/officeDocument/2006/relationships/tags" Target="../tags/tag113.xml"/></Relationships>
</file>

<file path=ppt/slides/_rels/slide15.xml.rels><?xml version="1.0" encoding="UTF-8" standalone="yes"?>
<Relationships xmlns="http://schemas.openxmlformats.org/package/2006/relationships"><Relationship Id="rId3" Type="http://schemas.openxmlformats.org/officeDocument/2006/relationships/tags" Target="../tags/tag122.xml"/><Relationship Id="rId2" Type="http://schemas.openxmlformats.org/officeDocument/2006/relationships/tags" Target="../tags/tag121.xml"/><Relationship Id="rId1" Type="http://schemas.openxmlformats.org/officeDocument/2006/relationships/tags" Target="../tags/tag120.xml"/><Relationship Id="rId6" Type="http://schemas.openxmlformats.org/officeDocument/2006/relationships/slideLayout" Target="../slideLayouts/slideLayout2.xml"/><Relationship Id="rId5" Type="http://schemas.openxmlformats.org/officeDocument/2006/relationships/tags" Target="../tags/tag124.xml"/><Relationship Id="rId4" Type="http://schemas.openxmlformats.org/officeDocument/2006/relationships/tags" Target="../tags/tag123.xml"/></Relationships>
</file>

<file path=ppt/slides/_rels/slide16.xml.rels><?xml version="1.0" encoding="UTF-8" standalone="yes"?>
<Relationships xmlns="http://schemas.openxmlformats.org/package/2006/relationships"><Relationship Id="rId3" Type="http://schemas.openxmlformats.org/officeDocument/2006/relationships/tags" Target="../tags/tag127.xml"/><Relationship Id="rId2" Type="http://schemas.openxmlformats.org/officeDocument/2006/relationships/tags" Target="../tags/tag126.xml"/><Relationship Id="rId1" Type="http://schemas.openxmlformats.org/officeDocument/2006/relationships/tags" Target="../tags/tag125.xml"/><Relationship Id="rId6" Type="http://schemas.openxmlformats.org/officeDocument/2006/relationships/slideLayout" Target="../slideLayouts/slideLayout2.xml"/><Relationship Id="rId5" Type="http://schemas.openxmlformats.org/officeDocument/2006/relationships/tags" Target="../tags/tag129.xml"/><Relationship Id="rId4" Type="http://schemas.openxmlformats.org/officeDocument/2006/relationships/tags" Target="../tags/tag128.xml"/></Relationships>
</file>

<file path=ppt/slides/_rels/slide17.xml.rels><?xml version="1.0" encoding="UTF-8" standalone="yes"?>
<Relationships xmlns="http://schemas.openxmlformats.org/package/2006/relationships"><Relationship Id="rId3" Type="http://schemas.openxmlformats.org/officeDocument/2006/relationships/tags" Target="../tags/tag132.xml"/><Relationship Id="rId2" Type="http://schemas.openxmlformats.org/officeDocument/2006/relationships/tags" Target="../tags/tag131.xml"/><Relationship Id="rId1" Type="http://schemas.openxmlformats.org/officeDocument/2006/relationships/tags" Target="../tags/tag130.xml"/><Relationship Id="rId6" Type="http://schemas.openxmlformats.org/officeDocument/2006/relationships/slideLayout" Target="../slideLayouts/slideLayout2.xml"/><Relationship Id="rId5" Type="http://schemas.openxmlformats.org/officeDocument/2006/relationships/tags" Target="../tags/tag134.xml"/><Relationship Id="rId4" Type="http://schemas.openxmlformats.org/officeDocument/2006/relationships/tags" Target="../tags/tag133.xml"/></Relationships>
</file>

<file path=ppt/slides/_rels/slide18.xml.rels><?xml version="1.0" encoding="UTF-8" standalone="yes"?>
<Relationships xmlns="http://schemas.openxmlformats.org/package/2006/relationships"><Relationship Id="rId3" Type="http://schemas.openxmlformats.org/officeDocument/2006/relationships/tags" Target="../tags/tag137.xml"/><Relationship Id="rId2" Type="http://schemas.openxmlformats.org/officeDocument/2006/relationships/tags" Target="../tags/tag136.xml"/><Relationship Id="rId1" Type="http://schemas.openxmlformats.org/officeDocument/2006/relationships/tags" Target="../tags/tag135.xml"/><Relationship Id="rId6" Type="http://schemas.openxmlformats.org/officeDocument/2006/relationships/slideLayout" Target="../slideLayouts/slideLayout2.xml"/><Relationship Id="rId5" Type="http://schemas.openxmlformats.org/officeDocument/2006/relationships/tags" Target="../tags/tag139.xml"/><Relationship Id="rId4" Type="http://schemas.openxmlformats.org/officeDocument/2006/relationships/tags" Target="../tags/tag138.xml"/></Relationships>
</file>

<file path=ppt/slides/_rels/slide19.xml.rels><?xml version="1.0" encoding="UTF-8" standalone="yes"?>
<Relationships xmlns="http://schemas.openxmlformats.org/package/2006/relationships"><Relationship Id="rId3" Type="http://schemas.openxmlformats.org/officeDocument/2006/relationships/tags" Target="../tags/tag142.xml"/><Relationship Id="rId2" Type="http://schemas.openxmlformats.org/officeDocument/2006/relationships/tags" Target="../tags/tag141.xml"/><Relationship Id="rId1" Type="http://schemas.openxmlformats.org/officeDocument/2006/relationships/tags" Target="../tags/tag140.xml"/><Relationship Id="rId6" Type="http://schemas.openxmlformats.org/officeDocument/2006/relationships/slideLayout" Target="../slideLayouts/slideLayout2.xml"/><Relationship Id="rId5" Type="http://schemas.openxmlformats.org/officeDocument/2006/relationships/tags" Target="../tags/tag144.xml"/><Relationship Id="rId4" Type="http://schemas.openxmlformats.org/officeDocument/2006/relationships/tags" Target="../tags/tag143.xml"/></Relationships>
</file>

<file path=ppt/slides/_rels/slide2.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notesSlide" Target="../notesSlides/notesSlide1.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Layout" Target="../slideLayouts/slideLayout2.xml"/><Relationship Id="rId5" Type="http://schemas.openxmlformats.org/officeDocument/2006/relationships/tags" Target="../tags/tag15.xml"/><Relationship Id="rId4" Type="http://schemas.openxmlformats.org/officeDocument/2006/relationships/tags" Target="../tags/tag14.xml"/></Relationships>
</file>

<file path=ppt/slides/_rels/slide20.xml.rels><?xml version="1.0" encoding="UTF-8" standalone="yes"?>
<Relationships xmlns="http://schemas.openxmlformats.org/package/2006/relationships"><Relationship Id="rId8" Type="http://schemas.openxmlformats.org/officeDocument/2006/relationships/tags" Target="../tags/tag152.xml"/><Relationship Id="rId13" Type="http://schemas.openxmlformats.org/officeDocument/2006/relationships/notesSlide" Target="../notesSlides/notesSlide7.xml"/><Relationship Id="rId3" Type="http://schemas.openxmlformats.org/officeDocument/2006/relationships/tags" Target="../tags/tag147.xml"/><Relationship Id="rId7" Type="http://schemas.openxmlformats.org/officeDocument/2006/relationships/tags" Target="../tags/tag151.xml"/><Relationship Id="rId12" Type="http://schemas.openxmlformats.org/officeDocument/2006/relationships/slideLayout" Target="../slideLayouts/slideLayout2.xml"/><Relationship Id="rId2" Type="http://schemas.openxmlformats.org/officeDocument/2006/relationships/tags" Target="../tags/tag146.xml"/><Relationship Id="rId1" Type="http://schemas.openxmlformats.org/officeDocument/2006/relationships/tags" Target="../tags/tag145.xml"/><Relationship Id="rId6" Type="http://schemas.openxmlformats.org/officeDocument/2006/relationships/tags" Target="../tags/tag150.xml"/><Relationship Id="rId11" Type="http://schemas.openxmlformats.org/officeDocument/2006/relationships/tags" Target="../tags/tag155.xml"/><Relationship Id="rId5" Type="http://schemas.openxmlformats.org/officeDocument/2006/relationships/tags" Target="../tags/tag149.xml"/><Relationship Id="rId10" Type="http://schemas.openxmlformats.org/officeDocument/2006/relationships/tags" Target="../tags/tag154.xml"/><Relationship Id="rId4" Type="http://schemas.openxmlformats.org/officeDocument/2006/relationships/tags" Target="../tags/tag148.xml"/><Relationship Id="rId9" Type="http://schemas.openxmlformats.org/officeDocument/2006/relationships/tags" Target="../tags/tag153.xml"/></Relationships>
</file>

<file path=ppt/slides/_rels/slide21.xml.rels><?xml version="1.0" encoding="UTF-8" standalone="yes"?>
<Relationships xmlns="http://schemas.openxmlformats.org/package/2006/relationships"><Relationship Id="rId8" Type="http://schemas.openxmlformats.org/officeDocument/2006/relationships/tags" Target="../tags/tag163.xml"/><Relationship Id="rId13" Type="http://schemas.openxmlformats.org/officeDocument/2006/relationships/tags" Target="../tags/tag168.xml"/><Relationship Id="rId18" Type="http://schemas.openxmlformats.org/officeDocument/2006/relationships/tags" Target="../tags/tag173.xml"/><Relationship Id="rId3" Type="http://schemas.openxmlformats.org/officeDocument/2006/relationships/tags" Target="../tags/tag158.xml"/><Relationship Id="rId7" Type="http://schemas.openxmlformats.org/officeDocument/2006/relationships/tags" Target="../tags/tag162.xml"/><Relationship Id="rId12" Type="http://schemas.openxmlformats.org/officeDocument/2006/relationships/tags" Target="../tags/tag167.xml"/><Relationship Id="rId17" Type="http://schemas.openxmlformats.org/officeDocument/2006/relationships/tags" Target="../tags/tag172.xml"/><Relationship Id="rId2" Type="http://schemas.openxmlformats.org/officeDocument/2006/relationships/tags" Target="../tags/tag157.xml"/><Relationship Id="rId16" Type="http://schemas.openxmlformats.org/officeDocument/2006/relationships/tags" Target="../tags/tag171.xml"/><Relationship Id="rId20" Type="http://schemas.openxmlformats.org/officeDocument/2006/relationships/notesSlide" Target="../notesSlides/notesSlide8.xml"/><Relationship Id="rId1" Type="http://schemas.openxmlformats.org/officeDocument/2006/relationships/tags" Target="../tags/tag156.xml"/><Relationship Id="rId6" Type="http://schemas.openxmlformats.org/officeDocument/2006/relationships/tags" Target="../tags/tag161.xml"/><Relationship Id="rId11" Type="http://schemas.openxmlformats.org/officeDocument/2006/relationships/tags" Target="../tags/tag166.xml"/><Relationship Id="rId5" Type="http://schemas.openxmlformats.org/officeDocument/2006/relationships/tags" Target="../tags/tag160.xml"/><Relationship Id="rId15" Type="http://schemas.openxmlformats.org/officeDocument/2006/relationships/tags" Target="../tags/tag170.xml"/><Relationship Id="rId10" Type="http://schemas.openxmlformats.org/officeDocument/2006/relationships/tags" Target="../tags/tag165.xml"/><Relationship Id="rId19" Type="http://schemas.openxmlformats.org/officeDocument/2006/relationships/slideLayout" Target="../slideLayouts/slideLayout2.xml"/><Relationship Id="rId4" Type="http://schemas.openxmlformats.org/officeDocument/2006/relationships/tags" Target="../tags/tag159.xml"/><Relationship Id="rId9" Type="http://schemas.openxmlformats.org/officeDocument/2006/relationships/tags" Target="../tags/tag164.xml"/><Relationship Id="rId14" Type="http://schemas.openxmlformats.org/officeDocument/2006/relationships/tags" Target="../tags/tag169.xml"/></Relationships>
</file>

<file path=ppt/slides/_rels/slide22.xml.rels><?xml version="1.0" encoding="UTF-8" standalone="yes"?>
<Relationships xmlns="http://schemas.openxmlformats.org/package/2006/relationships"><Relationship Id="rId8" Type="http://schemas.openxmlformats.org/officeDocument/2006/relationships/tags" Target="../tags/tag181.xml"/><Relationship Id="rId13" Type="http://schemas.openxmlformats.org/officeDocument/2006/relationships/tags" Target="../tags/tag186.xml"/><Relationship Id="rId18" Type="http://schemas.openxmlformats.org/officeDocument/2006/relationships/tags" Target="../tags/tag191.xml"/><Relationship Id="rId3" Type="http://schemas.openxmlformats.org/officeDocument/2006/relationships/tags" Target="../tags/tag176.xml"/><Relationship Id="rId21" Type="http://schemas.openxmlformats.org/officeDocument/2006/relationships/tags" Target="../tags/tag194.xml"/><Relationship Id="rId7" Type="http://schemas.openxmlformats.org/officeDocument/2006/relationships/tags" Target="../tags/tag180.xml"/><Relationship Id="rId12" Type="http://schemas.openxmlformats.org/officeDocument/2006/relationships/tags" Target="../tags/tag185.xml"/><Relationship Id="rId17" Type="http://schemas.openxmlformats.org/officeDocument/2006/relationships/tags" Target="../tags/tag190.xml"/><Relationship Id="rId2" Type="http://schemas.openxmlformats.org/officeDocument/2006/relationships/tags" Target="../tags/tag175.xml"/><Relationship Id="rId16" Type="http://schemas.openxmlformats.org/officeDocument/2006/relationships/tags" Target="../tags/tag189.xml"/><Relationship Id="rId20" Type="http://schemas.openxmlformats.org/officeDocument/2006/relationships/tags" Target="../tags/tag193.xml"/><Relationship Id="rId1" Type="http://schemas.openxmlformats.org/officeDocument/2006/relationships/tags" Target="../tags/tag174.xml"/><Relationship Id="rId6" Type="http://schemas.openxmlformats.org/officeDocument/2006/relationships/tags" Target="../tags/tag179.xml"/><Relationship Id="rId11" Type="http://schemas.openxmlformats.org/officeDocument/2006/relationships/tags" Target="../tags/tag184.xml"/><Relationship Id="rId24" Type="http://schemas.openxmlformats.org/officeDocument/2006/relationships/notesSlide" Target="../notesSlides/notesSlide9.xml"/><Relationship Id="rId5" Type="http://schemas.openxmlformats.org/officeDocument/2006/relationships/tags" Target="../tags/tag178.xml"/><Relationship Id="rId15" Type="http://schemas.openxmlformats.org/officeDocument/2006/relationships/tags" Target="../tags/tag188.xml"/><Relationship Id="rId23" Type="http://schemas.openxmlformats.org/officeDocument/2006/relationships/slideLayout" Target="../slideLayouts/slideLayout2.xml"/><Relationship Id="rId10" Type="http://schemas.openxmlformats.org/officeDocument/2006/relationships/tags" Target="../tags/tag183.xml"/><Relationship Id="rId19" Type="http://schemas.openxmlformats.org/officeDocument/2006/relationships/tags" Target="../tags/tag192.xml"/><Relationship Id="rId4" Type="http://schemas.openxmlformats.org/officeDocument/2006/relationships/tags" Target="../tags/tag177.xml"/><Relationship Id="rId9" Type="http://schemas.openxmlformats.org/officeDocument/2006/relationships/tags" Target="../tags/tag182.xml"/><Relationship Id="rId14" Type="http://schemas.openxmlformats.org/officeDocument/2006/relationships/tags" Target="../tags/tag187.xml"/><Relationship Id="rId22" Type="http://schemas.openxmlformats.org/officeDocument/2006/relationships/tags" Target="../tags/tag195.xml"/></Relationships>
</file>

<file path=ppt/slides/_rels/slide23.xml.rels><?xml version="1.0" encoding="UTF-8" standalone="yes"?>
<Relationships xmlns="http://schemas.openxmlformats.org/package/2006/relationships"><Relationship Id="rId8" Type="http://schemas.openxmlformats.org/officeDocument/2006/relationships/tags" Target="../tags/tag203.xml"/><Relationship Id="rId13" Type="http://schemas.openxmlformats.org/officeDocument/2006/relationships/tags" Target="../tags/tag208.xml"/><Relationship Id="rId18" Type="http://schemas.openxmlformats.org/officeDocument/2006/relationships/tags" Target="../tags/tag213.xml"/><Relationship Id="rId26" Type="http://schemas.openxmlformats.org/officeDocument/2006/relationships/tags" Target="../tags/tag221.xml"/><Relationship Id="rId3" Type="http://schemas.openxmlformats.org/officeDocument/2006/relationships/tags" Target="../tags/tag198.xml"/><Relationship Id="rId21" Type="http://schemas.openxmlformats.org/officeDocument/2006/relationships/tags" Target="../tags/tag216.xml"/><Relationship Id="rId34" Type="http://schemas.openxmlformats.org/officeDocument/2006/relationships/tags" Target="../tags/tag229.xml"/><Relationship Id="rId7" Type="http://schemas.openxmlformats.org/officeDocument/2006/relationships/tags" Target="../tags/tag202.xml"/><Relationship Id="rId12" Type="http://schemas.openxmlformats.org/officeDocument/2006/relationships/tags" Target="../tags/tag207.xml"/><Relationship Id="rId17" Type="http://schemas.openxmlformats.org/officeDocument/2006/relationships/tags" Target="../tags/tag212.xml"/><Relationship Id="rId25" Type="http://schemas.openxmlformats.org/officeDocument/2006/relationships/tags" Target="../tags/tag220.xml"/><Relationship Id="rId33" Type="http://schemas.openxmlformats.org/officeDocument/2006/relationships/tags" Target="../tags/tag228.xml"/><Relationship Id="rId2" Type="http://schemas.openxmlformats.org/officeDocument/2006/relationships/tags" Target="../tags/tag197.xml"/><Relationship Id="rId16" Type="http://schemas.openxmlformats.org/officeDocument/2006/relationships/tags" Target="../tags/tag211.xml"/><Relationship Id="rId20" Type="http://schemas.openxmlformats.org/officeDocument/2006/relationships/tags" Target="../tags/tag215.xml"/><Relationship Id="rId29" Type="http://schemas.openxmlformats.org/officeDocument/2006/relationships/tags" Target="../tags/tag224.xml"/><Relationship Id="rId1" Type="http://schemas.openxmlformats.org/officeDocument/2006/relationships/tags" Target="../tags/tag196.xml"/><Relationship Id="rId6" Type="http://schemas.openxmlformats.org/officeDocument/2006/relationships/tags" Target="../tags/tag201.xml"/><Relationship Id="rId11" Type="http://schemas.openxmlformats.org/officeDocument/2006/relationships/tags" Target="../tags/tag206.xml"/><Relationship Id="rId24" Type="http://schemas.openxmlformats.org/officeDocument/2006/relationships/tags" Target="../tags/tag219.xml"/><Relationship Id="rId32" Type="http://schemas.openxmlformats.org/officeDocument/2006/relationships/tags" Target="../tags/tag227.xml"/><Relationship Id="rId5" Type="http://schemas.openxmlformats.org/officeDocument/2006/relationships/tags" Target="../tags/tag200.xml"/><Relationship Id="rId15" Type="http://schemas.openxmlformats.org/officeDocument/2006/relationships/tags" Target="../tags/tag210.xml"/><Relationship Id="rId23" Type="http://schemas.openxmlformats.org/officeDocument/2006/relationships/tags" Target="../tags/tag218.xml"/><Relationship Id="rId28" Type="http://schemas.openxmlformats.org/officeDocument/2006/relationships/tags" Target="../tags/tag223.xml"/><Relationship Id="rId36" Type="http://schemas.openxmlformats.org/officeDocument/2006/relationships/notesSlide" Target="../notesSlides/notesSlide10.xml"/><Relationship Id="rId10" Type="http://schemas.openxmlformats.org/officeDocument/2006/relationships/tags" Target="../tags/tag205.xml"/><Relationship Id="rId19" Type="http://schemas.openxmlformats.org/officeDocument/2006/relationships/tags" Target="../tags/tag214.xml"/><Relationship Id="rId31" Type="http://schemas.openxmlformats.org/officeDocument/2006/relationships/tags" Target="../tags/tag226.xml"/><Relationship Id="rId4" Type="http://schemas.openxmlformats.org/officeDocument/2006/relationships/tags" Target="../tags/tag199.xml"/><Relationship Id="rId9" Type="http://schemas.openxmlformats.org/officeDocument/2006/relationships/tags" Target="../tags/tag204.xml"/><Relationship Id="rId14" Type="http://schemas.openxmlformats.org/officeDocument/2006/relationships/tags" Target="../tags/tag209.xml"/><Relationship Id="rId22" Type="http://schemas.openxmlformats.org/officeDocument/2006/relationships/tags" Target="../tags/tag217.xml"/><Relationship Id="rId27" Type="http://schemas.openxmlformats.org/officeDocument/2006/relationships/tags" Target="../tags/tag222.xml"/><Relationship Id="rId30" Type="http://schemas.openxmlformats.org/officeDocument/2006/relationships/tags" Target="../tags/tag225.xml"/><Relationship Id="rId35"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tags" Target="../tags/tag237.xml"/><Relationship Id="rId3" Type="http://schemas.openxmlformats.org/officeDocument/2006/relationships/tags" Target="../tags/tag232.xml"/><Relationship Id="rId7" Type="http://schemas.openxmlformats.org/officeDocument/2006/relationships/tags" Target="../tags/tag236.xml"/><Relationship Id="rId12" Type="http://schemas.openxmlformats.org/officeDocument/2006/relationships/notesSlide" Target="../notesSlides/notesSlide11.xml"/><Relationship Id="rId2" Type="http://schemas.openxmlformats.org/officeDocument/2006/relationships/tags" Target="../tags/tag231.xml"/><Relationship Id="rId1" Type="http://schemas.openxmlformats.org/officeDocument/2006/relationships/tags" Target="../tags/tag230.xml"/><Relationship Id="rId6" Type="http://schemas.openxmlformats.org/officeDocument/2006/relationships/tags" Target="../tags/tag235.xml"/><Relationship Id="rId11" Type="http://schemas.openxmlformats.org/officeDocument/2006/relationships/slideLayout" Target="../slideLayouts/slideLayout2.xml"/><Relationship Id="rId5" Type="http://schemas.openxmlformats.org/officeDocument/2006/relationships/tags" Target="../tags/tag234.xml"/><Relationship Id="rId10" Type="http://schemas.openxmlformats.org/officeDocument/2006/relationships/tags" Target="../tags/tag239.xml"/><Relationship Id="rId4" Type="http://schemas.openxmlformats.org/officeDocument/2006/relationships/tags" Target="../tags/tag233.xml"/><Relationship Id="rId9" Type="http://schemas.openxmlformats.org/officeDocument/2006/relationships/tags" Target="../tags/tag238.xml"/></Relationships>
</file>

<file path=ppt/slides/_rels/slide25.xml.rels><?xml version="1.0" encoding="UTF-8" standalone="yes"?>
<Relationships xmlns="http://schemas.openxmlformats.org/package/2006/relationships"><Relationship Id="rId3" Type="http://schemas.openxmlformats.org/officeDocument/2006/relationships/tags" Target="../tags/tag242.xml"/><Relationship Id="rId7" Type="http://schemas.openxmlformats.org/officeDocument/2006/relationships/notesSlide" Target="../notesSlides/notesSlide12.xml"/><Relationship Id="rId2" Type="http://schemas.openxmlformats.org/officeDocument/2006/relationships/tags" Target="../tags/tag241.xml"/><Relationship Id="rId1" Type="http://schemas.openxmlformats.org/officeDocument/2006/relationships/tags" Target="../tags/tag240.xml"/><Relationship Id="rId6" Type="http://schemas.openxmlformats.org/officeDocument/2006/relationships/slideLayout" Target="../slideLayouts/slideLayout2.xml"/><Relationship Id="rId5" Type="http://schemas.openxmlformats.org/officeDocument/2006/relationships/tags" Target="../tags/tag244.xml"/><Relationship Id="rId4" Type="http://schemas.openxmlformats.org/officeDocument/2006/relationships/tags" Target="../tags/tag243.xml"/></Relationships>
</file>

<file path=ppt/slides/_rels/slide26.xml.rels><?xml version="1.0" encoding="UTF-8" standalone="yes"?>
<Relationships xmlns="http://schemas.openxmlformats.org/package/2006/relationships"><Relationship Id="rId3" Type="http://schemas.openxmlformats.org/officeDocument/2006/relationships/tags" Target="../tags/tag247.xml"/><Relationship Id="rId2" Type="http://schemas.openxmlformats.org/officeDocument/2006/relationships/tags" Target="../tags/tag246.xml"/><Relationship Id="rId1" Type="http://schemas.openxmlformats.org/officeDocument/2006/relationships/tags" Target="../tags/tag245.xml"/><Relationship Id="rId6" Type="http://schemas.openxmlformats.org/officeDocument/2006/relationships/slideLayout" Target="../slideLayouts/slideLayout2.xml"/><Relationship Id="rId5" Type="http://schemas.openxmlformats.org/officeDocument/2006/relationships/tags" Target="../tags/tag249.xml"/><Relationship Id="rId4" Type="http://schemas.openxmlformats.org/officeDocument/2006/relationships/tags" Target="../tags/tag248.xml"/></Relationships>
</file>

<file path=ppt/slides/_rels/slide27.xml.rels><?xml version="1.0" encoding="UTF-8" standalone="yes"?>
<Relationships xmlns="http://schemas.openxmlformats.org/package/2006/relationships"><Relationship Id="rId8" Type="http://schemas.openxmlformats.org/officeDocument/2006/relationships/tags" Target="../tags/tag257.xml"/><Relationship Id="rId13" Type="http://schemas.openxmlformats.org/officeDocument/2006/relationships/tags" Target="../tags/tag262.xml"/><Relationship Id="rId18" Type="http://schemas.openxmlformats.org/officeDocument/2006/relationships/tags" Target="../tags/tag267.xml"/><Relationship Id="rId26" Type="http://schemas.openxmlformats.org/officeDocument/2006/relationships/tags" Target="../tags/tag275.xml"/><Relationship Id="rId3" Type="http://schemas.openxmlformats.org/officeDocument/2006/relationships/tags" Target="../tags/tag252.xml"/><Relationship Id="rId21" Type="http://schemas.openxmlformats.org/officeDocument/2006/relationships/tags" Target="../tags/tag270.xml"/><Relationship Id="rId7" Type="http://schemas.openxmlformats.org/officeDocument/2006/relationships/tags" Target="../tags/tag256.xml"/><Relationship Id="rId12" Type="http://schemas.openxmlformats.org/officeDocument/2006/relationships/tags" Target="../tags/tag261.xml"/><Relationship Id="rId17" Type="http://schemas.openxmlformats.org/officeDocument/2006/relationships/tags" Target="../tags/tag266.xml"/><Relationship Id="rId25" Type="http://schemas.openxmlformats.org/officeDocument/2006/relationships/tags" Target="../tags/tag274.xml"/><Relationship Id="rId33" Type="http://schemas.openxmlformats.org/officeDocument/2006/relationships/notesSlide" Target="../notesSlides/notesSlide13.xml"/><Relationship Id="rId2" Type="http://schemas.openxmlformats.org/officeDocument/2006/relationships/tags" Target="../tags/tag251.xml"/><Relationship Id="rId16" Type="http://schemas.openxmlformats.org/officeDocument/2006/relationships/tags" Target="../tags/tag265.xml"/><Relationship Id="rId20" Type="http://schemas.openxmlformats.org/officeDocument/2006/relationships/tags" Target="../tags/tag269.xml"/><Relationship Id="rId29" Type="http://schemas.openxmlformats.org/officeDocument/2006/relationships/tags" Target="../tags/tag278.xml"/><Relationship Id="rId1" Type="http://schemas.openxmlformats.org/officeDocument/2006/relationships/tags" Target="../tags/tag250.xml"/><Relationship Id="rId6" Type="http://schemas.openxmlformats.org/officeDocument/2006/relationships/tags" Target="../tags/tag255.xml"/><Relationship Id="rId11" Type="http://schemas.openxmlformats.org/officeDocument/2006/relationships/tags" Target="../tags/tag260.xml"/><Relationship Id="rId24" Type="http://schemas.openxmlformats.org/officeDocument/2006/relationships/tags" Target="../tags/tag273.xml"/><Relationship Id="rId32" Type="http://schemas.openxmlformats.org/officeDocument/2006/relationships/slideLayout" Target="../slideLayouts/slideLayout2.xml"/><Relationship Id="rId5" Type="http://schemas.openxmlformats.org/officeDocument/2006/relationships/tags" Target="../tags/tag254.xml"/><Relationship Id="rId15" Type="http://schemas.openxmlformats.org/officeDocument/2006/relationships/tags" Target="../tags/tag264.xml"/><Relationship Id="rId23" Type="http://schemas.openxmlformats.org/officeDocument/2006/relationships/tags" Target="../tags/tag272.xml"/><Relationship Id="rId28" Type="http://schemas.openxmlformats.org/officeDocument/2006/relationships/tags" Target="../tags/tag277.xml"/><Relationship Id="rId10" Type="http://schemas.openxmlformats.org/officeDocument/2006/relationships/tags" Target="../tags/tag259.xml"/><Relationship Id="rId19" Type="http://schemas.openxmlformats.org/officeDocument/2006/relationships/tags" Target="../tags/tag268.xml"/><Relationship Id="rId31" Type="http://schemas.openxmlformats.org/officeDocument/2006/relationships/tags" Target="../tags/tag280.xml"/><Relationship Id="rId4" Type="http://schemas.openxmlformats.org/officeDocument/2006/relationships/tags" Target="../tags/tag253.xml"/><Relationship Id="rId9" Type="http://schemas.openxmlformats.org/officeDocument/2006/relationships/tags" Target="../tags/tag258.xml"/><Relationship Id="rId14" Type="http://schemas.openxmlformats.org/officeDocument/2006/relationships/tags" Target="../tags/tag263.xml"/><Relationship Id="rId22" Type="http://schemas.openxmlformats.org/officeDocument/2006/relationships/tags" Target="../tags/tag271.xml"/><Relationship Id="rId27" Type="http://schemas.openxmlformats.org/officeDocument/2006/relationships/tags" Target="../tags/tag276.xml"/><Relationship Id="rId30" Type="http://schemas.openxmlformats.org/officeDocument/2006/relationships/tags" Target="../tags/tag279.xml"/></Relationships>
</file>

<file path=ppt/slides/_rels/slide28.xml.rels><?xml version="1.0" encoding="UTF-8" standalone="yes"?>
<Relationships xmlns="http://schemas.openxmlformats.org/package/2006/relationships"><Relationship Id="rId3" Type="http://schemas.openxmlformats.org/officeDocument/2006/relationships/tags" Target="../tags/tag283.xml"/><Relationship Id="rId7" Type="http://schemas.openxmlformats.org/officeDocument/2006/relationships/notesSlide" Target="../notesSlides/notesSlide14.xml"/><Relationship Id="rId2" Type="http://schemas.openxmlformats.org/officeDocument/2006/relationships/tags" Target="../tags/tag282.xml"/><Relationship Id="rId1" Type="http://schemas.openxmlformats.org/officeDocument/2006/relationships/tags" Target="../tags/tag281.xml"/><Relationship Id="rId6" Type="http://schemas.openxmlformats.org/officeDocument/2006/relationships/slideLayout" Target="../slideLayouts/slideLayout2.xml"/><Relationship Id="rId5" Type="http://schemas.openxmlformats.org/officeDocument/2006/relationships/tags" Target="../tags/tag285.xml"/><Relationship Id="rId4" Type="http://schemas.openxmlformats.org/officeDocument/2006/relationships/tags" Target="../tags/tag284.xml"/></Relationships>
</file>

<file path=ppt/slides/_rels/slide29.xml.rels><?xml version="1.0" encoding="UTF-8" standalone="yes"?>
<Relationships xmlns="http://schemas.openxmlformats.org/package/2006/relationships"><Relationship Id="rId3" Type="http://schemas.openxmlformats.org/officeDocument/2006/relationships/tags" Target="../tags/tag288.xml"/><Relationship Id="rId2" Type="http://schemas.openxmlformats.org/officeDocument/2006/relationships/tags" Target="../tags/tag287.xml"/><Relationship Id="rId1" Type="http://schemas.openxmlformats.org/officeDocument/2006/relationships/tags" Target="../tags/tag286.xml"/><Relationship Id="rId6" Type="http://schemas.openxmlformats.org/officeDocument/2006/relationships/slideLayout" Target="../slideLayouts/slideLayout2.xml"/><Relationship Id="rId5" Type="http://schemas.openxmlformats.org/officeDocument/2006/relationships/tags" Target="../tags/tag290.xml"/><Relationship Id="rId4" Type="http://schemas.openxmlformats.org/officeDocument/2006/relationships/tags" Target="../tags/tag289.xml"/></Relationships>
</file>

<file path=ppt/slides/_rels/slide3.xml.rels><?xml version="1.0" encoding="UTF-8" standalone="yes"?>
<Relationships xmlns="http://schemas.openxmlformats.org/package/2006/relationships"><Relationship Id="rId8" Type="http://schemas.openxmlformats.org/officeDocument/2006/relationships/tags" Target="../tags/tag23.xml"/><Relationship Id="rId13" Type="http://schemas.openxmlformats.org/officeDocument/2006/relationships/tags" Target="../tags/tag28.xml"/><Relationship Id="rId18" Type="http://schemas.openxmlformats.org/officeDocument/2006/relationships/tags" Target="../tags/tag33.xml"/><Relationship Id="rId26" Type="http://schemas.openxmlformats.org/officeDocument/2006/relationships/tags" Target="../tags/tag41.xml"/><Relationship Id="rId3" Type="http://schemas.openxmlformats.org/officeDocument/2006/relationships/tags" Target="../tags/tag18.xml"/><Relationship Id="rId21" Type="http://schemas.openxmlformats.org/officeDocument/2006/relationships/tags" Target="../tags/tag36.xml"/><Relationship Id="rId7" Type="http://schemas.openxmlformats.org/officeDocument/2006/relationships/tags" Target="../tags/tag22.xml"/><Relationship Id="rId12" Type="http://schemas.openxmlformats.org/officeDocument/2006/relationships/tags" Target="../tags/tag27.xml"/><Relationship Id="rId17" Type="http://schemas.openxmlformats.org/officeDocument/2006/relationships/tags" Target="../tags/tag32.xml"/><Relationship Id="rId25" Type="http://schemas.openxmlformats.org/officeDocument/2006/relationships/tags" Target="../tags/tag40.xml"/><Relationship Id="rId2" Type="http://schemas.openxmlformats.org/officeDocument/2006/relationships/tags" Target="../tags/tag17.xml"/><Relationship Id="rId16" Type="http://schemas.openxmlformats.org/officeDocument/2006/relationships/tags" Target="../tags/tag31.xml"/><Relationship Id="rId20" Type="http://schemas.openxmlformats.org/officeDocument/2006/relationships/tags" Target="../tags/tag35.xml"/><Relationship Id="rId1" Type="http://schemas.openxmlformats.org/officeDocument/2006/relationships/tags" Target="../tags/tag16.xml"/><Relationship Id="rId6" Type="http://schemas.openxmlformats.org/officeDocument/2006/relationships/tags" Target="../tags/tag21.xml"/><Relationship Id="rId11" Type="http://schemas.openxmlformats.org/officeDocument/2006/relationships/tags" Target="../tags/tag26.xml"/><Relationship Id="rId24" Type="http://schemas.openxmlformats.org/officeDocument/2006/relationships/tags" Target="../tags/tag39.xml"/><Relationship Id="rId5" Type="http://schemas.openxmlformats.org/officeDocument/2006/relationships/tags" Target="../tags/tag20.xml"/><Relationship Id="rId15" Type="http://schemas.openxmlformats.org/officeDocument/2006/relationships/tags" Target="../tags/tag30.xml"/><Relationship Id="rId23" Type="http://schemas.openxmlformats.org/officeDocument/2006/relationships/tags" Target="../tags/tag38.xml"/><Relationship Id="rId28" Type="http://schemas.openxmlformats.org/officeDocument/2006/relationships/slideLayout" Target="../slideLayouts/slideLayout2.xml"/><Relationship Id="rId10" Type="http://schemas.openxmlformats.org/officeDocument/2006/relationships/tags" Target="../tags/tag25.xml"/><Relationship Id="rId19" Type="http://schemas.openxmlformats.org/officeDocument/2006/relationships/tags" Target="../tags/tag34.xml"/><Relationship Id="rId4" Type="http://schemas.openxmlformats.org/officeDocument/2006/relationships/tags" Target="../tags/tag19.xml"/><Relationship Id="rId9" Type="http://schemas.openxmlformats.org/officeDocument/2006/relationships/tags" Target="../tags/tag24.xml"/><Relationship Id="rId14" Type="http://schemas.openxmlformats.org/officeDocument/2006/relationships/tags" Target="../tags/tag29.xml"/><Relationship Id="rId22" Type="http://schemas.openxmlformats.org/officeDocument/2006/relationships/tags" Target="../tags/tag37.xml"/><Relationship Id="rId27" Type="http://schemas.openxmlformats.org/officeDocument/2006/relationships/tags" Target="../tags/tag42.xml"/></Relationships>
</file>

<file path=ppt/slides/_rels/slide30.xml.rels><?xml version="1.0" encoding="UTF-8" standalone="yes"?>
<Relationships xmlns="http://schemas.openxmlformats.org/package/2006/relationships"><Relationship Id="rId3" Type="http://schemas.openxmlformats.org/officeDocument/2006/relationships/tags" Target="../tags/tag293.xml"/><Relationship Id="rId2" Type="http://schemas.openxmlformats.org/officeDocument/2006/relationships/tags" Target="../tags/tag292.xml"/><Relationship Id="rId1" Type="http://schemas.openxmlformats.org/officeDocument/2006/relationships/tags" Target="../tags/tag291.xml"/><Relationship Id="rId6" Type="http://schemas.openxmlformats.org/officeDocument/2006/relationships/slideLayout" Target="../slideLayouts/slideLayout2.xml"/><Relationship Id="rId5" Type="http://schemas.openxmlformats.org/officeDocument/2006/relationships/tags" Target="../tags/tag295.xml"/><Relationship Id="rId4" Type="http://schemas.openxmlformats.org/officeDocument/2006/relationships/tags" Target="../tags/tag294.xml"/></Relationships>
</file>

<file path=ppt/slides/_rels/slide31.xml.rels><?xml version="1.0" encoding="UTF-8" standalone="yes"?>
<Relationships xmlns="http://schemas.openxmlformats.org/package/2006/relationships"><Relationship Id="rId3" Type="http://schemas.openxmlformats.org/officeDocument/2006/relationships/tags" Target="../tags/tag298.xml"/><Relationship Id="rId2" Type="http://schemas.openxmlformats.org/officeDocument/2006/relationships/tags" Target="../tags/tag297.xml"/><Relationship Id="rId1" Type="http://schemas.openxmlformats.org/officeDocument/2006/relationships/tags" Target="../tags/tag296.xml"/><Relationship Id="rId6" Type="http://schemas.openxmlformats.org/officeDocument/2006/relationships/slideLayout" Target="../slideLayouts/slideLayout2.xml"/><Relationship Id="rId5" Type="http://schemas.openxmlformats.org/officeDocument/2006/relationships/tags" Target="../tags/tag300.xml"/><Relationship Id="rId4" Type="http://schemas.openxmlformats.org/officeDocument/2006/relationships/tags" Target="../tags/tag299.xml"/></Relationships>
</file>

<file path=ppt/slides/_rels/slide32.xml.rels><?xml version="1.0" encoding="UTF-8" standalone="yes"?>
<Relationships xmlns="http://schemas.openxmlformats.org/package/2006/relationships"><Relationship Id="rId3" Type="http://schemas.openxmlformats.org/officeDocument/2006/relationships/tags" Target="../tags/tag303.xml"/><Relationship Id="rId7" Type="http://schemas.openxmlformats.org/officeDocument/2006/relationships/notesSlide" Target="../notesSlides/notesSlide15.xml"/><Relationship Id="rId2" Type="http://schemas.openxmlformats.org/officeDocument/2006/relationships/tags" Target="../tags/tag302.xml"/><Relationship Id="rId1" Type="http://schemas.openxmlformats.org/officeDocument/2006/relationships/tags" Target="../tags/tag301.xml"/><Relationship Id="rId6" Type="http://schemas.openxmlformats.org/officeDocument/2006/relationships/slideLayout" Target="../slideLayouts/slideLayout2.xml"/><Relationship Id="rId5" Type="http://schemas.openxmlformats.org/officeDocument/2006/relationships/tags" Target="../tags/tag305.xml"/><Relationship Id="rId4" Type="http://schemas.openxmlformats.org/officeDocument/2006/relationships/tags" Target="../tags/tag304.xml"/></Relationships>
</file>

<file path=ppt/slides/_rels/slide33.xml.rels><?xml version="1.0" encoding="UTF-8" standalone="yes"?>
<Relationships xmlns="http://schemas.openxmlformats.org/package/2006/relationships"><Relationship Id="rId3" Type="http://schemas.openxmlformats.org/officeDocument/2006/relationships/tags" Target="../tags/tag308.xml"/><Relationship Id="rId2" Type="http://schemas.openxmlformats.org/officeDocument/2006/relationships/tags" Target="../tags/tag307.xml"/><Relationship Id="rId1" Type="http://schemas.openxmlformats.org/officeDocument/2006/relationships/tags" Target="../tags/tag306.xml"/><Relationship Id="rId6" Type="http://schemas.openxmlformats.org/officeDocument/2006/relationships/slideLayout" Target="../slideLayouts/slideLayout2.xml"/><Relationship Id="rId5" Type="http://schemas.openxmlformats.org/officeDocument/2006/relationships/tags" Target="../tags/tag310.xml"/><Relationship Id="rId4" Type="http://schemas.openxmlformats.org/officeDocument/2006/relationships/tags" Target="../tags/tag309.xml"/></Relationships>
</file>

<file path=ppt/slides/_rels/slide34.xml.rels><?xml version="1.0" encoding="UTF-8" standalone="yes"?>
<Relationships xmlns="http://schemas.openxmlformats.org/package/2006/relationships"><Relationship Id="rId3" Type="http://schemas.openxmlformats.org/officeDocument/2006/relationships/tags" Target="../tags/tag313.xml"/><Relationship Id="rId2" Type="http://schemas.openxmlformats.org/officeDocument/2006/relationships/tags" Target="../tags/tag312.xml"/><Relationship Id="rId1" Type="http://schemas.openxmlformats.org/officeDocument/2006/relationships/tags" Target="../tags/tag311.xml"/><Relationship Id="rId6" Type="http://schemas.openxmlformats.org/officeDocument/2006/relationships/slideLayout" Target="../slideLayouts/slideLayout2.xml"/><Relationship Id="rId5" Type="http://schemas.openxmlformats.org/officeDocument/2006/relationships/tags" Target="../tags/tag315.xml"/><Relationship Id="rId4" Type="http://schemas.openxmlformats.org/officeDocument/2006/relationships/tags" Target="../tags/tag314.xml"/></Relationships>
</file>

<file path=ppt/slides/_rels/slide35.xml.rels><?xml version="1.0" encoding="UTF-8" standalone="yes"?>
<Relationships xmlns="http://schemas.openxmlformats.org/package/2006/relationships"><Relationship Id="rId3" Type="http://schemas.openxmlformats.org/officeDocument/2006/relationships/tags" Target="../tags/tag318.xml"/><Relationship Id="rId2" Type="http://schemas.openxmlformats.org/officeDocument/2006/relationships/tags" Target="../tags/tag317.xml"/><Relationship Id="rId1" Type="http://schemas.openxmlformats.org/officeDocument/2006/relationships/tags" Target="../tags/tag316.xml"/><Relationship Id="rId6" Type="http://schemas.openxmlformats.org/officeDocument/2006/relationships/slideLayout" Target="../slideLayouts/slideLayout2.xml"/><Relationship Id="rId5" Type="http://schemas.openxmlformats.org/officeDocument/2006/relationships/tags" Target="../tags/tag320.xml"/><Relationship Id="rId4" Type="http://schemas.openxmlformats.org/officeDocument/2006/relationships/tags" Target="../tags/tag319.xml"/></Relationships>
</file>

<file path=ppt/slides/_rels/slide36.xml.rels><?xml version="1.0" encoding="UTF-8" standalone="yes"?>
<Relationships xmlns="http://schemas.openxmlformats.org/package/2006/relationships"><Relationship Id="rId3" Type="http://schemas.openxmlformats.org/officeDocument/2006/relationships/tags" Target="../tags/tag323.xml"/><Relationship Id="rId2" Type="http://schemas.openxmlformats.org/officeDocument/2006/relationships/tags" Target="../tags/tag322.xml"/><Relationship Id="rId1" Type="http://schemas.openxmlformats.org/officeDocument/2006/relationships/tags" Target="../tags/tag321.xml"/><Relationship Id="rId6" Type="http://schemas.openxmlformats.org/officeDocument/2006/relationships/slideLayout" Target="../slideLayouts/slideLayout2.xml"/><Relationship Id="rId5" Type="http://schemas.openxmlformats.org/officeDocument/2006/relationships/tags" Target="../tags/tag325.xml"/><Relationship Id="rId4" Type="http://schemas.openxmlformats.org/officeDocument/2006/relationships/tags" Target="../tags/tag324.xml"/></Relationships>
</file>

<file path=ppt/slides/_rels/slide37.xml.rels><?xml version="1.0" encoding="UTF-8" standalone="yes"?>
<Relationships xmlns="http://schemas.openxmlformats.org/package/2006/relationships"><Relationship Id="rId8" Type="http://schemas.openxmlformats.org/officeDocument/2006/relationships/tags" Target="../tags/tag333.xml"/><Relationship Id="rId13" Type="http://schemas.openxmlformats.org/officeDocument/2006/relationships/tags" Target="../tags/tag338.xml"/><Relationship Id="rId18" Type="http://schemas.openxmlformats.org/officeDocument/2006/relationships/tags" Target="../tags/tag343.xml"/><Relationship Id="rId3" Type="http://schemas.openxmlformats.org/officeDocument/2006/relationships/tags" Target="../tags/tag328.xml"/><Relationship Id="rId7" Type="http://schemas.openxmlformats.org/officeDocument/2006/relationships/tags" Target="../tags/tag332.xml"/><Relationship Id="rId12" Type="http://schemas.openxmlformats.org/officeDocument/2006/relationships/tags" Target="../tags/tag337.xml"/><Relationship Id="rId17" Type="http://schemas.openxmlformats.org/officeDocument/2006/relationships/tags" Target="../tags/tag342.xml"/><Relationship Id="rId2" Type="http://schemas.openxmlformats.org/officeDocument/2006/relationships/tags" Target="../tags/tag327.xml"/><Relationship Id="rId16" Type="http://schemas.openxmlformats.org/officeDocument/2006/relationships/tags" Target="../tags/tag341.xml"/><Relationship Id="rId1" Type="http://schemas.openxmlformats.org/officeDocument/2006/relationships/tags" Target="../tags/tag326.xml"/><Relationship Id="rId6" Type="http://schemas.openxmlformats.org/officeDocument/2006/relationships/tags" Target="../tags/tag331.xml"/><Relationship Id="rId11" Type="http://schemas.openxmlformats.org/officeDocument/2006/relationships/tags" Target="../tags/tag336.xml"/><Relationship Id="rId5" Type="http://schemas.openxmlformats.org/officeDocument/2006/relationships/tags" Target="../tags/tag330.xml"/><Relationship Id="rId15" Type="http://schemas.openxmlformats.org/officeDocument/2006/relationships/tags" Target="../tags/tag340.xml"/><Relationship Id="rId10" Type="http://schemas.openxmlformats.org/officeDocument/2006/relationships/tags" Target="../tags/tag335.xml"/><Relationship Id="rId19" Type="http://schemas.openxmlformats.org/officeDocument/2006/relationships/slideLayout" Target="../slideLayouts/slideLayout4.xml"/><Relationship Id="rId4" Type="http://schemas.openxmlformats.org/officeDocument/2006/relationships/tags" Target="../tags/tag329.xml"/><Relationship Id="rId9" Type="http://schemas.openxmlformats.org/officeDocument/2006/relationships/tags" Target="../tags/tag334.xml"/><Relationship Id="rId14" Type="http://schemas.openxmlformats.org/officeDocument/2006/relationships/tags" Target="../tags/tag339.xml"/></Relationships>
</file>

<file path=ppt/slides/_rels/slide38.xml.rels><?xml version="1.0" encoding="UTF-8" standalone="yes"?>
<Relationships xmlns="http://schemas.openxmlformats.org/package/2006/relationships"><Relationship Id="rId3" Type="http://schemas.openxmlformats.org/officeDocument/2006/relationships/tags" Target="../tags/tag346.xml"/><Relationship Id="rId2" Type="http://schemas.openxmlformats.org/officeDocument/2006/relationships/tags" Target="../tags/tag345.xml"/><Relationship Id="rId1" Type="http://schemas.openxmlformats.org/officeDocument/2006/relationships/tags" Target="../tags/tag344.xml"/><Relationship Id="rId6" Type="http://schemas.openxmlformats.org/officeDocument/2006/relationships/slideLayout" Target="../slideLayouts/slideLayout2.xml"/><Relationship Id="rId5" Type="http://schemas.openxmlformats.org/officeDocument/2006/relationships/tags" Target="../tags/tag348.xml"/><Relationship Id="rId4" Type="http://schemas.openxmlformats.org/officeDocument/2006/relationships/tags" Target="../tags/tag347.xml"/></Relationships>
</file>

<file path=ppt/slides/_rels/slide39.xml.rels><?xml version="1.0" encoding="UTF-8" standalone="yes"?>
<Relationships xmlns="http://schemas.openxmlformats.org/package/2006/relationships"><Relationship Id="rId3" Type="http://schemas.openxmlformats.org/officeDocument/2006/relationships/tags" Target="../tags/tag351.xml"/><Relationship Id="rId2" Type="http://schemas.openxmlformats.org/officeDocument/2006/relationships/tags" Target="../tags/tag350.xml"/><Relationship Id="rId1" Type="http://schemas.openxmlformats.org/officeDocument/2006/relationships/tags" Target="../tags/tag349.xml"/><Relationship Id="rId6" Type="http://schemas.openxmlformats.org/officeDocument/2006/relationships/slideLayout" Target="../slideLayouts/slideLayout2.xml"/><Relationship Id="rId5" Type="http://schemas.openxmlformats.org/officeDocument/2006/relationships/tags" Target="../tags/tag353.xml"/><Relationship Id="rId4" Type="http://schemas.openxmlformats.org/officeDocument/2006/relationships/tags" Target="../tags/tag352.xml"/></Relationships>
</file>

<file path=ppt/slides/_rels/slide4.xml.rels><?xml version="1.0" encoding="UTF-8" standalone="yes"?>
<Relationships xmlns="http://schemas.openxmlformats.org/package/2006/relationships"><Relationship Id="rId3" Type="http://schemas.openxmlformats.org/officeDocument/2006/relationships/tags" Target="../tags/tag45.xml"/><Relationship Id="rId7" Type="http://schemas.openxmlformats.org/officeDocument/2006/relationships/notesSlide" Target="../notesSlides/notesSlide2.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slideLayout" Target="../slideLayouts/slideLayout2.xml"/><Relationship Id="rId5" Type="http://schemas.openxmlformats.org/officeDocument/2006/relationships/tags" Target="../tags/tag47.xml"/><Relationship Id="rId4" Type="http://schemas.openxmlformats.org/officeDocument/2006/relationships/tags" Target="../tags/tag46.xml"/></Relationships>
</file>

<file path=ppt/slides/_rels/slide40.xml.rels><?xml version="1.0" encoding="UTF-8" standalone="yes"?>
<Relationships xmlns="http://schemas.openxmlformats.org/package/2006/relationships"><Relationship Id="rId3" Type="http://schemas.openxmlformats.org/officeDocument/2006/relationships/tags" Target="../tags/tag356.xml"/><Relationship Id="rId2" Type="http://schemas.openxmlformats.org/officeDocument/2006/relationships/tags" Target="../tags/tag355.xml"/><Relationship Id="rId1" Type="http://schemas.openxmlformats.org/officeDocument/2006/relationships/tags" Target="../tags/tag354.xml"/><Relationship Id="rId6" Type="http://schemas.openxmlformats.org/officeDocument/2006/relationships/slideLayout" Target="../slideLayouts/slideLayout2.xml"/><Relationship Id="rId5" Type="http://schemas.openxmlformats.org/officeDocument/2006/relationships/tags" Target="../tags/tag358.xml"/><Relationship Id="rId4" Type="http://schemas.openxmlformats.org/officeDocument/2006/relationships/tags" Target="../tags/tag357.xml"/></Relationships>
</file>

<file path=ppt/slides/_rels/slide41.xml.rels><?xml version="1.0" encoding="UTF-8" standalone="yes"?>
<Relationships xmlns="http://schemas.openxmlformats.org/package/2006/relationships"><Relationship Id="rId3" Type="http://schemas.openxmlformats.org/officeDocument/2006/relationships/tags" Target="../tags/tag361.xml"/><Relationship Id="rId2" Type="http://schemas.openxmlformats.org/officeDocument/2006/relationships/tags" Target="../tags/tag360.xml"/><Relationship Id="rId1" Type="http://schemas.openxmlformats.org/officeDocument/2006/relationships/tags" Target="../tags/tag359.xml"/><Relationship Id="rId6" Type="http://schemas.openxmlformats.org/officeDocument/2006/relationships/slideLayout" Target="../slideLayouts/slideLayout2.xml"/><Relationship Id="rId5" Type="http://schemas.openxmlformats.org/officeDocument/2006/relationships/tags" Target="../tags/tag363.xml"/><Relationship Id="rId4" Type="http://schemas.openxmlformats.org/officeDocument/2006/relationships/tags" Target="../tags/tag362.xml"/></Relationships>
</file>

<file path=ppt/slides/_rels/slide42.xml.rels><?xml version="1.0" encoding="UTF-8" standalone="yes"?>
<Relationships xmlns="http://schemas.openxmlformats.org/package/2006/relationships"><Relationship Id="rId8" Type="http://schemas.openxmlformats.org/officeDocument/2006/relationships/tags" Target="../tags/tag371.xml"/><Relationship Id="rId13" Type="http://schemas.openxmlformats.org/officeDocument/2006/relationships/tags" Target="../tags/tag376.xml"/><Relationship Id="rId18" Type="http://schemas.openxmlformats.org/officeDocument/2006/relationships/tags" Target="../tags/tag381.xml"/><Relationship Id="rId26" Type="http://schemas.openxmlformats.org/officeDocument/2006/relationships/tags" Target="../tags/tag389.xml"/><Relationship Id="rId3" Type="http://schemas.openxmlformats.org/officeDocument/2006/relationships/tags" Target="../tags/tag366.xml"/><Relationship Id="rId21" Type="http://schemas.openxmlformats.org/officeDocument/2006/relationships/tags" Target="../tags/tag384.xml"/><Relationship Id="rId7" Type="http://schemas.openxmlformats.org/officeDocument/2006/relationships/tags" Target="../tags/tag370.xml"/><Relationship Id="rId12" Type="http://schemas.openxmlformats.org/officeDocument/2006/relationships/tags" Target="../tags/tag375.xml"/><Relationship Id="rId17" Type="http://schemas.openxmlformats.org/officeDocument/2006/relationships/tags" Target="../tags/tag380.xml"/><Relationship Id="rId25" Type="http://schemas.openxmlformats.org/officeDocument/2006/relationships/tags" Target="../tags/tag388.xml"/><Relationship Id="rId2" Type="http://schemas.openxmlformats.org/officeDocument/2006/relationships/tags" Target="../tags/tag365.xml"/><Relationship Id="rId16" Type="http://schemas.openxmlformats.org/officeDocument/2006/relationships/tags" Target="../tags/tag379.xml"/><Relationship Id="rId20" Type="http://schemas.openxmlformats.org/officeDocument/2006/relationships/tags" Target="../tags/tag383.xml"/><Relationship Id="rId1" Type="http://schemas.openxmlformats.org/officeDocument/2006/relationships/tags" Target="../tags/tag364.xml"/><Relationship Id="rId6" Type="http://schemas.openxmlformats.org/officeDocument/2006/relationships/tags" Target="../tags/tag369.xml"/><Relationship Id="rId11" Type="http://schemas.openxmlformats.org/officeDocument/2006/relationships/tags" Target="../tags/tag374.xml"/><Relationship Id="rId24" Type="http://schemas.openxmlformats.org/officeDocument/2006/relationships/tags" Target="../tags/tag387.xml"/><Relationship Id="rId5" Type="http://schemas.openxmlformats.org/officeDocument/2006/relationships/tags" Target="../tags/tag368.xml"/><Relationship Id="rId15" Type="http://schemas.openxmlformats.org/officeDocument/2006/relationships/tags" Target="../tags/tag378.xml"/><Relationship Id="rId23" Type="http://schemas.openxmlformats.org/officeDocument/2006/relationships/tags" Target="../tags/tag386.xml"/><Relationship Id="rId10" Type="http://schemas.openxmlformats.org/officeDocument/2006/relationships/tags" Target="../tags/tag373.xml"/><Relationship Id="rId19" Type="http://schemas.openxmlformats.org/officeDocument/2006/relationships/tags" Target="../tags/tag382.xml"/><Relationship Id="rId4" Type="http://schemas.openxmlformats.org/officeDocument/2006/relationships/tags" Target="../tags/tag367.xml"/><Relationship Id="rId9" Type="http://schemas.openxmlformats.org/officeDocument/2006/relationships/tags" Target="../tags/tag372.xml"/><Relationship Id="rId14" Type="http://schemas.openxmlformats.org/officeDocument/2006/relationships/tags" Target="../tags/tag377.xml"/><Relationship Id="rId22" Type="http://schemas.openxmlformats.org/officeDocument/2006/relationships/tags" Target="../tags/tag385.xml"/><Relationship Id="rId27"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8" Type="http://schemas.openxmlformats.org/officeDocument/2006/relationships/tags" Target="../tags/tag397.xml"/><Relationship Id="rId13" Type="http://schemas.openxmlformats.org/officeDocument/2006/relationships/tags" Target="../tags/tag402.xml"/><Relationship Id="rId18" Type="http://schemas.openxmlformats.org/officeDocument/2006/relationships/tags" Target="../tags/tag407.xml"/><Relationship Id="rId26" Type="http://schemas.openxmlformats.org/officeDocument/2006/relationships/tags" Target="../tags/tag415.xml"/><Relationship Id="rId3" Type="http://schemas.openxmlformats.org/officeDocument/2006/relationships/tags" Target="../tags/tag392.xml"/><Relationship Id="rId21" Type="http://schemas.openxmlformats.org/officeDocument/2006/relationships/tags" Target="../tags/tag410.xml"/><Relationship Id="rId7" Type="http://schemas.openxmlformats.org/officeDocument/2006/relationships/tags" Target="../tags/tag396.xml"/><Relationship Id="rId12" Type="http://schemas.openxmlformats.org/officeDocument/2006/relationships/tags" Target="../tags/tag401.xml"/><Relationship Id="rId17" Type="http://schemas.openxmlformats.org/officeDocument/2006/relationships/tags" Target="../tags/tag406.xml"/><Relationship Id="rId25" Type="http://schemas.openxmlformats.org/officeDocument/2006/relationships/tags" Target="../tags/tag414.xml"/><Relationship Id="rId2" Type="http://schemas.openxmlformats.org/officeDocument/2006/relationships/tags" Target="../tags/tag391.xml"/><Relationship Id="rId16" Type="http://schemas.openxmlformats.org/officeDocument/2006/relationships/tags" Target="../tags/tag405.xml"/><Relationship Id="rId20" Type="http://schemas.openxmlformats.org/officeDocument/2006/relationships/tags" Target="../tags/tag409.xml"/><Relationship Id="rId1" Type="http://schemas.openxmlformats.org/officeDocument/2006/relationships/tags" Target="../tags/tag390.xml"/><Relationship Id="rId6" Type="http://schemas.openxmlformats.org/officeDocument/2006/relationships/tags" Target="../tags/tag395.xml"/><Relationship Id="rId11" Type="http://schemas.openxmlformats.org/officeDocument/2006/relationships/tags" Target="../tags/tag400.xml"/><Relationship Id="rId24" Type="http://schemas.openxmlformats.org/officeDocument/2006/relationships/tags" Target="../tags/tag413.xml"/><Relationship Id="rId5" Type="http://schemas.openxmlformats.org/officeDocument/2006/relationships/tags" Target="../tags/tag394.xml"/><Relationship Id="rId15" Type="http://schemas.openxmlformats.org/officeDocument/2006/relationships/tags" Target="../tags/tag404.xml"/><Relationship Id="rId23" Type="http://schemas.openxmlformats.org/officeDocument/2006/relationships/tags" Target="../tags/tag412.xml"/><Relationship Id="rId10" Type="http://schemas.openxmlformats.org/officeDocument/2006/relationships/tags" Target="../tags/tag399.xml"/><Relationship Id="rId19" Type="http://schemas.openxmlformats.org/officeDocument/2006/relationships/tags" Target="../tags/tag408.xml"/><Relationship Id="rId4" Type="http://schemas.openxmlformats.org/officeDocument/2006/relationships/tags" Target="../tags/tag393.xml"/><Relationship Id="rId9" Type="http://schemas.openxmlformats.org/officeDocument/2006/relationships/tags" Target="../tags/tag398.xml"/><Relationship Id="rId14" Type="http://schemas.openxmlformats.org/officeDocument/2006/relationships/tags" Target="../tags/tag403.xml"/><Relationship Id="rId22" Type="http://schemas.openxmlformats.org/officeDocument/2006/relationships/tags" Target="../tags/tag411.xml"/><Relationship Id="rId27"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3" Type="http://schemas.openxmlformats.org/officeDocument/2006/relationships/tags" Target="../tags/tag418.xml"/><Relationship Id="rId2" Type="http://schemas.openxmlformats.org/officeDocument/2006/relationships/tags" Target="../tags/tag417.xml"/><Relationship Id="rId1" Type="http://schemas.openxmlformats.org/officeDocument/2006/relationships/tags" Target="../tags/tag416.xml"/><Relationship Id="rId6" Type="http://schemas.openxmlformats.org/officeDocument/2006/relationships/slideLayout" Target="../slideLayouts/slideLayout2.xml"/><Relationship Id="rId5" Type="http://schemas.openxmlformats.org/officeDocument/2006/relationships/tags" Target="../tags/tag420.xml"/><Relationship Id="rId4" Type="http://schemas.openxmlformats.org/officeDocument/2006/relationships/tags" Target="../tags/tag419.xml"/></Relationships>
</file>

<file path=ppt/slides/_rels/slide5.xml.rels><?xml version="1.0" encoding="UTF-8" standalone="yes"?>
<Relationships xmlns="http://schemas.openxmlformats.org/package/2006/relationships"><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slideLayout" Target="../slideLayouts/slideLayout2.xml"/><Relationship Id="rId5" Type="http://schemas.openxmlformats.org/officeDocument/2006/relationships/tags" Target="../tags/tag52.xml"/><Relationship Id="rId4" Type="http://schemas.openxmlformats.org/officeDocument/2006/relationships/tags" Target="../tags/tag51.xml"/></Relationships>
</file>

<file path=ppt/slides/_rels/slide6.xml.rels><?xml version="1.0" encoding="UTF-8" standalone="yes"?>
<Relationships xmlns="http://schemas.openxmlformats.org/package/2006/relationships"><Relationship Id="rId3" Type="http://schemas.openxmlformats.org/officeDocument/2006/relationships/tags" Target="../tags/tag55.xml"/><Relationship Id="rId7" Type="http://schemas.openxmlformats.org/officeDocument/2006/relationships/notesSlide" Target="../notesSlides/notesSlide3.xm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slideLayout" Target="../slideLayouts/slideLayout2.xml"/><Relationship Id="rId5" Type="http://schemas.openxmlformats.org/officeDocument/2006/relationships/tags" Target="../tags/tag57.xml"/><Relationship Id="rId4" Type="http://schemas.openxmlformats.org/officeDocument/2006/relationships/tags" Target="../tags/tag56.xml"/></Relationships>
</file>

<file path=ppt/slides/_rels/slide7.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slideLayout" Target="../slideLayouts/slideLayout2.xml"/><Relationship Id="rId5" Type="http://schemas.openxmlformats.org/officeDocument/2006/relationships/tags" Target="../tags/tag62.xml"/><Relationship Id="rId4" Type="http://schemas.openxmlformats.org/officeDocument/2006/relationships/tags" Target="../tags/tag61.xml"/></Relationships>
</file>

<file path=ppt/slides/_rels/slide8.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 Id="rId6" Type="http://schemas.openxmlformats.org/officeDocument/2006/relationships/slideLayout" Target="../slideLayouts/slideLayout2.xml"/><Relationship Id="rId5" Type="http://schemas.openxmlformats.org/officeDocument/2006/relationships/tags" Target="../tags/tag67.xml"/><Relationship Id="rId4" Type="http://schemas.openxmlformats.org/officeDocument/2006/relationships/tags" Target="../tags/tag66.xml"/></Relationships>
</file>

<file path=ppt/slides/_rels/slide9.xml.rels><?xml version="1.0" encoding="UTF-8" standalone="yes"?>
<Relationships xmlns="http://schemas.openxmlformats.org/package/2006/relationships"><Relationship Id="rId3" Type="http://schemas.openxmlformats.org/officeDocument/2006/relationships/tags" Target="../tags/tag70.xml"/><Relationship Id="rId7" Type="http://schemas.openxmlformats.org/officeDocument/2006/relationships/notesSlide" Target="../notesSlides/notesSlide4.xml"/><Relationship Id="rId2" Type="http://schemas.openxmlformats.org/officeDocument/2006/relationships/tags" Target="../tags/tag69.xml"/><Relationship Id="rId1" Type="http://schemas.openxmlformats.org/officeDocument/2006/relationships/tags" Target="../tags/tag68.xml"/><Relationship Id="rId6" Type="http://schemas.openxmlformats.org/officeDocument/2006/relationships/slideLayout" Target="../slideLayouts/slideLayout2.xml"/><Relationship Id="rId5" Type="http://schemas.openxmlformats.org/officeDocument/2006/relationships/tags" Target="../tags/tag72.xml"/><Relationship Id="rId4" Type="http://schemas.openxmlformats.org/officeDocument/2006/relationships/tags" Target="../tags/tag7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4"/>
          <p:cNvSpPr>
            <a:spLocks noGrp="1" noChangeArrowheads="1"/>
          </p:cNvSpPr>
          <p:nvPr>
            <p:ph type="dt" sz="quarter" idx="10"/>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4901AE06-46AD-41A0-9B7C-B8DEBDC0AADA}" type="datetime1">
              <a:rPr lang="en-US" smtClean="0">
                <a:solidFill>
                  <a:schemeClr val="bg2"/>
                </a:solidFill>
              </a:rPr>
              <a:t>11/22/2011</a:t>
            </a:fld>
            <a:endParaRPr lang="en-US" smtClean="0">
              <a:solidFill>
                <a:schemeClr val="bg2"/>
              </a:solidFill>
            </a:endParaRPr>
          </a:p>
        </p:txBody>
      </p:sp>
      <p:sp>
        <p:nvSpPr>
          <p:cNvPr id="13315" name="Rectangle 15"/>
          <p:cNvSpPr>
            <a:spLocks noGrp="1" noChangeArrowheads="1"/>
          </p:cNvSpPr>
          <p:nvPr>
            <p:ph type="ftr" sz="quarter" idx="11"/>
            <p:custDataLst>
              <p:tags r:id="rId2"/>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nl-NL" smtClean="0">
                <a:solidFill>
                  <a:schemeClr val="bg2"/>
                </a:solidFill>
              </a:rPr>
              <a:t>© 2002-11 Hal Perkins &amp; UW CSE</a:t>
            </a:r>
            <a:endParaRPr lang="en-US" smtClean="0">
              <a:solidFill>
                <a:schemeClr val="bg2"/>
              </a:solidFill>
            </a:endParaRPr>
          </a:p>
        </p:txBody>
      </p:sp>
      <p:sp>
        <p:nvSpPr>
          <p:cNvPr id="13316" name="Rectangle 16"/>
          <p:cNvSpPr>
            <a:spLocks noGrp="1" noChangeArrowheads="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mtClean="0">
                <a:solidFill>
                  <a:schemeClr val="bg2"/>
                </a:solidFill>
              </a:rPr>
              <a:t>N-</a:t>
            </a:r>
            <a:fld id="{392EC32E-8B1B-4BAA-911C-DB0751F5B79F}" type="slidenum">
              <a:rPr lang="en-US" smtClean="0">
                <a:solidFill>
                  <a:schemeClr val="bg2"/>
                </a:solidFill>
              </a:rPr>
              <a:pPr/>
              <a:t>1</a:t>
            </a:fld>
            <a:endParaRPr lang="en-US" smtClean="0">
              <a:solidFill>
                <a:schemeClr val="bg2"/>
              </a:solidFill>
            </a:endParaRPr>
          </a:p>
        </p:txBody>
      </p:sp>
      <p:sp>
        <p:nvSpPr>
          <p:cNvPr id="13317" name="Rectangle 15"/>
          <p:cNvSpPr>
            <a:spLocks noGrp="1" noChangeArrowheads="1"/>
          </p:cNvSpPr>
          <p:nvPr>
            <p:ph type="ctrTitle"/>
            <p:custDataLst>
              <p:tags r:id="rId4"/>
            </p:custDataLst>
          </p:nvPr>
        </p:nvSpPr>
        <p:spPr/>
        <p:txBody>
          <a:bodyPr/>
          <a:lstStyle/>
          <a:p>
            <a:pPr eaLnBrk="1" hangingPunct="1"/>
            <a:r>
              <a:rPr lang="en-US" smtClean="0"/>
              <a:t>CSE P 501 – Compilers</a:t>
            </a:r>
          </a:p>
        </p:txBody>
      </p:sp>
      <p:sp>
        <p:nvSpPr>
          <p:cNvPr id="13318" name="Rectangle 16"/>
          <p:cNvSpPr>
            <a:spLocks noGrp="1" noChangeArrowheads="1"/>
          </p:cNvSpPr>
          <p:nvPr>
            <p:ph type="subTitle" idx="1"/>
            <p:custDataLst>
              <p:tags r:id="rId5"/>
            </p:custDataLst>
          </p:nvPr>
        </p:nvSpPr>
        <p:spPr/>
        <p:txBody>
          <a:bodyPr/>
          <a:lstStyle/>
          <a:p>
            <a:pPr eaLnBrk="1" hangingPunct="1"/>
            <a:r>
              <a:rPr lang="en-US" dirty="0" smtClean="0"/>
              <a:t>Instruction Selection</a:t>
            </a:r>
          </a:p>
          <a:p>
            <a:pPr eaLnBrk="1" hangingPunct="1"/>
            <a:r>
              <a:rPr lang="en-US" dirty="0" smtClean="0"/>
              <a:t>Hal Perkins</a:t>
            </a:r>
          </a:p>
          <a:p>
            <a:pPr eaLnBrk="1" hangingPunct="1"/>
            <a:r>
              <a:rPr lang="en-US" dirty="0" smtClean="0"/>
              <a:t>Autumn 2011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44B60EF7-C78C-4B6C-8187-822665D86C41}" type="datetime1">
              <a:rPr lang="en-US" smtClean="0"/>
              <a:t>11/22/2011</a:t>
            </a:fld>
            <a:endParaRPr lang="en-US" smtClean="0"/>
          </a:p>
        </p:txBody>
      </p:sp>
      <p:sp>
        <p:nvSpPr>
          <p:cNvPr id="22531" name="Footer Placeholder 4"/>
          <p:cNvSpPr>
            <a:spLocks noGrp="1"/>
          </p:cNvSpPr>
          <p:nvPr>
            <p:ph type="ftr" sz="quarter" idx="11"/>
            <p:custDataLst>
              <p:tags r:id="rId2"/>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nl-NL" smtClean="0"/>
              <a:t>© 2002-11 Hal Perkins &amp; UW CSE</a:t>
            </a:r>
            <a:endParaRPr lang="en-US" smtClean="0"/>
          </a:p>
        </p:txBody>
      </p:sp>
      <p:sp>
        <p:nvSpPr>
          <p:cNvPr id="22532" name="Slide Number Placeholder 5"/>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mtClean="0"/>
              <a:t>N-</a:t>
            </a:r>
            <a:fld id="{5AEED53E-9120-41BC-89D6-EE323A47BEEA}" type="slidenum">
              <a:rPr lang="en-US" smtClean="0"/>
              <a:pPr/>
              <a:t>10</a:t>
            </a:fld>
            <a:endParaRPr lang="en-US" smtClean="0"/>
          </a:p>
        </p:txBody>
      </p:sp>
      <p:sp>
        <p:nvSpPr>
          <p:cNvPr id="22533" name="Rectangle 2"/>
          <p:cNvSpPr>
            <a:spLocks noGrp="1" noChangeArrowheads="1"/>
          </p:cNvSpPr>
          <p:nvPr>
            <p:ph type="title"/>
            <p:custDataLst>
              <p:tags r:id="rId4"/>
            </p:custDataLst>
          </p:nvPr>
        </p:nvSpPr>
        <p:spPr/>
        <p:txBody>
          <a:bodyPr/>
          <a:lstStyle/>
          <a:p>
            <a:pPr eaLnBrk="1" hangingPunct="1"/>
            <a:r>
              <a:rPr lang="en-US" smtClean="0"/>
              <a:t>Conventional Wisdom</a:t>
            </a:r>
          </a:p>
        </p:txBody>
      </p:sp>
      <p:sp>
        <p:nvSpPr>
          <p:cNvPr id="22534" name="Rectangle 3"/>
          <p:cNvSpPr>
            <a:spLocks noGrp="1" noChangeArrowheads="1"/>
          </p:cNvSpPr>
          <p:nvPr>
            <p:ph type="body" idx="1"/>
            <p:custDataLst>
              <p:tags r:id="rId5"/>
            </p:custDataLst>
          </p:nvPr>
        </p:nvSpPr>
        <p:spPr/>
        <p:txBody>
          <a:bodyPr/>
          <a:lstStyle/>
          <a:p>
            <a:pPr eaLnBrk="1" hangingPunct="1">
              <a:lnSpc>
                <a:spcPct val="90000"/>
              </a:lnSpc>
            </a:pPr>
            <a:r>
              <a:rPr lang="en-US" sz="2400" dirty="0" smtClean="0"/>
              <a:t>We typically lose little by solving these independently</a:t>
            </a:r>
          </a:p>
          <a:p>
            <a:pPr lvl="1" eaLnBrk="1" hangingPunct="1">
              <a:lnSpc>
                <a:spcPct val="90000"/>
              </a:lnSpc>
            </a:pPr>
            <a:r>
              <a:rPr lang="en-US" sz="2000" dirty="0" smtClean="0"/>
              <a:t>But not always, of course (iterating phases on x86[-64] can help because of limited registers, memory operands)</a:t>
            </a:r>
          </a:p>
          <a:p>
            <a:pPr eaLnBrk="1" hangingPunct="1">
              <a:lnSpc>
                <a:spcPct val="90000"/>
              </a:lnSpc>
            </a:pPr>
            <a:r>
              <a:rPr lang="en-US" sz="2400" dirty="0" smtClean="0"/>
              <a:t>Instruction selection</a:t>
            </a:r>
          </a:p>
          <a:p>
            <a:pPr lvl="1" eaLnBrk="1" hangingPunct="1">
              <a:lnSpc>
                <a:spcPct val="90000"/>
              </a:lnSpc>
            </a:pPr>
            <a:r>
              <a:rPr lang="en-US" sz="2000" dirty="0" smtClean="0"/>
              <a:t>Use some form of pattern matching</a:t>
            </a:r>
          </a:p>
          <a:p>
            <a:pPr lvl="1" eaLnBrk="1" hangingPunct="1">
              <a:lnSpc>
                <a:spcPct val="90000"/>
              </a:lnSpc>
            </a:pPr>
            <a:r>
              <a:rPr lang="en-US" sz="2000" dirty="0" smtClean="0">
                <a:sym typeface="Symbol" pitchFamily="18" charset="2"/>
              </a:rPr>
              <a:t> virtual registers – create as needed</a:t>
            </a:r>
            <a:endParaRPr lang="en-US" sz="2000" dirty="0" smtClean="0"/>
          </a:p>
          <a:p>
            <a:pPr eaLnBrk="1" hangingPunct="1">
              <a:lnSpc>
                <a:spcPct val="90000"/>
              </a:lnSpc>
            </a:pPr>
            <a:r>
              <a:rPr lang="en-US" sz="2400" dirty="0" smtClean="0"/>
              <a:t>Instruction scheduling</a:t>
            </a:r>
          </a:p>
          <a:p>
            <a:pPr lvl="1" eaLnBrk="1" hangingPunct="1">
              <a:lnSpc>
                <a:spcPct val="90000"/>
              </a:lnSpc>
            </a:pPr>
            <a:r>
              <a:rPr lang="en-US" sz="2000" dirty="0" smtClean="0"/>
              <a:t>Within a block, list scheduling is close to optimal</a:t>
            </a:r>
          </a:p>
          <a:p>
            <a:pPr lvl="1" eaLnBrk="1" hangingPunct="1">
              <a:lnSpc>
                <a:spcPct val="90000"/>
              </a:lnSpc>
            </a:pPr>
            <a:r>
              <a:rPr lang="en-US" sz="2000" dirty="0" smtClean="0"/>
              <a:t>Across blocks: EBBs or trace scheduling if list scheduling not good enough</a:t>
            </a:r>
          </a:p>
          <a:p>
            <a:pPr eaLnBrk="1" hangingPunct="1">
              <a:lnSpc>
                <a:spcPct val="90000"/>
              </a:lnSpc>
            </a:pPr>
            <a:r>
              <a:rPr lang="en-US" sz="2400" dirty="0" smtClean="0"/>
              <a:t>Register allocation</a:t>
            </a:r>
          </a:p>
          <a:p>
            <a:pPr lvl="1" eaLnBrk="1" hangingPunct="1">
              <a:lnSpc>
                <a:spcPct val="90000"/>
              </a:lnSpc>
            </a:pPr>
            <a:r>
              <a:rPr lang="en-US" sz="2000" dirty="0" smtClean="0"/>
              <a:t>Start with unlimited virtual registers and map “enough” to K</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17A23163-B2B9-41C1-A7B5-F8BE7DDE168E}" type="datetime1">
              <a:rPr lang="en-US" smtClean="0"/>
              <a:t>11/22/2011</a:t>
            </a:fld>
            <a:endParaRPr lang="en-US" smtClean="0"/>
          </a:p>
        </p:txBody>
      </p:sp>
      <p:sp>
        <p:nvSpPr>
          <p:cNvPr id="23555" name="Footer Placeholder 4"/>
          <p:cNvSpPr>
            <a:spLocks noGrp="1"/>
          </p:cNvSpPr>
          <p:nvPr>
            <p:ph type="ftr" sz="quarter" idx="11"/>
            <p:custDataLst>
              <p:tags r:id="rId2"/>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nl-NL" smtClean="0"/>
              <a:t>© 2002-11 Hal Perkins &amp; UW CSE</a:t>
            </a:r>
            <a:endParaRPr lang="en-US" smtClean="0"/>
          </a:p>
        </p:txBody>
      </p:sp>
      <p:sp>
        <p:nvSpPr>
          <p:cNvPr id="23556" name="Slide Number Placeholder 5"/>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mtClean="0"/>
              <a:t>N-</a:t>
            </a:r>
            <a:fld id="{1D7FB5D2-A9C2-4D8A-B053-894788152B4B}" type="slidenum">
              <a:rPr lang="en-US" smtClean="0"/>
              <a:pPr/>
              <a:t>11</a:t>
            </a:fld>
            <a:endParaRPr lang="en-US" smtClean="0"/>
          </a:p>
        </p:txBody>
      </p:sp>
      <p:sp>
        <p:nvSpPr>
          <p:cNvPr id="23557" name="Rectangle 2"/>
          <p:cNvSpPr>
            <a:spLocks noGrp="1" noChangeArrowheads="1"/>
          </p:cNvSpPr>
          <p:nvPr>
            <p:ph type="title"/>
            <p:custDataLst>
              <p:tags r:id="rId4"/>
            </p:custDataLst>
          </p:nvPr>
        </p:nvSpPr>
        <p:spPr/>
        <p:txBody>
          <a:bodyPr/>
          <a:lstStyle/>
          <a:p>
            <a:pPr eaLnBrk="1" hangingPunct="1"/>
            <a:r>
              <a:rPr lang="en-US" smtClean="0"/>
              <a:t>An Simple Low-Level IR (1)</a:t>
            </a:r>
          </a:p>
        </p:txBody>
      </p:sp>
      <p:sp>
        <p:nvSpPr>
          <p:cNvPr id="23558" name="Rectangle 3"/>
          <p:cNvSpPr>
            <a:spLocks noGrp="1" noChangeArrowheads="1"/>
          </p:cNvSpPr>
          <p:nvPr>
            <p:ph type="body" idx="1"/>
            <p:custDataLst>
              <p:tags r:id="rId5"/>
            </p:custDataLst>
          </p:nvPr>
        </p:nvSpPr>
        <p:spPr/>
        <p:txBody>
          <a:bodyPr/>
          <a:lstStyle/>
          <a:p>
            <a:pPr eaLnBrk="1" hangingPunct="1">
              <a:lnSpc>
                <a:spcPct val="90000"/>
              </a:lnSpc>
            </a:pPr>
            <a:r>
              <a:rPr lang="en-US" sz="2400" smtClean="0"/>
              <a:t>Details not important for our purposes; point is to get a feeling for the level of detail involved</a:t>
            </a:r>
          </a:p>
          <a:p>
            <a:pPr lvl="1" eaLnBrk="1" hangingPunct="1">
              <a:lnSpc>
                <a:spcPct val="90000"/>
              </a:lnSpc>
            </a:pPr>
            <a:r>
              <a:rPr lang="en-US" sz="2000" smtClean="0"/>
              <a:t>This example is from Appel</a:t>
            </a:r>
          </a:p>
          <a:p>
            <a:pPr eaLnBrk="1" hangingPunct="1">
              <a:lnSpc>
                <a:spcPct val="90000"/>
              </a:lnSpc>
            </a:pPr>
            <a:r>
              <a:rPr lang="en-US" sz="2400" smtClean="0"/>
              <a:t>Expressions</a:t>
            </a:r>
          </a:p>
          <a:p>
            <a:pPr lvl="1" eaLnBrk="1" hangingPunct="1">
              <a:lnSpc>
                <a:spcPct val="90000"/>
              </a:lnSpc>
            </a:pPr>
            <a:r>
              <a:rPr lang="en-US" sz="2000" smtClean="0"/>
              <a:t>CONST(i) – integer constant i</a:t>
            </a:r>
          </a:p>
          <a:p>
            <a:pPr lvl="1" eaLnBrk="1" hangingPunct="1">
              <a:lnSpc>
                <a:spcPct val="90000"/>
              </a:lnSpc>
            </a:pPr>
            <a:r>
              <a:rPr lang="en-US" sz="2000" smtClean="0"/>
              <a:t>TEMP(t) – temporary t (i.e., register)</a:t>
            </a:r>
          </a:p>
          <a:p>
            <a:pPr lvl="1" eaLnBrk="1" hangingPunct="1">
              <a:lnSpc>
                <a:spcPct val="90000"/>
              </a:lnSpc>
            </a:pPr>
            <a:r>
              <a:rPr lang="en-US" sz="2000" smtClean="0"/>
              <a:t>BINOP(op,e1,e2) – application of op to e1,e2</a:t>
            </a:r>
          </a:p>
          <a:p>
            <a:pPr lvl="1" eaLnBrk="1" hangingPunct="1">
              <a:lnSpc>
                <a:spcPct val="90000"/>
              </a:lnSpc>
            </a:pPr>
            <a:r>
              <a:rPr lang="en-US" sz="2000" smtClean="0"/>
              <a:t>MEM(e) – contents of memory at address e</a:t>
            </a:r>
          </a:p>
          <a:p>
            <a:pPr lvl="2" eaLnBrk="1" hangingPunct="1">
              <a:lnSpc>
                <a:spcPct val="90000"/>
              </a:lnSpc>
            </a:pPr>
            <a:r>
              <a:rPr lang="en-US" sz="1800" smtClean="0"/>
              <a:t>Means value when used in an expression</a:t>
            </a:r>
          </a:p>
          <a:p>
            <a:pPr lvl="2" eaLnBrk="1" hangingPunct="1">
              <a:lnSpc>
                <a:spcPct val="90000"/>
              </a:lnSpc>
            </a:pPr>
            <a:r>
              <a:rPr lang="en-US" sz="1800" smtClean="0"/>
              <a:t>Means address when used on left side of assignment</a:t>
            </a:r>
          </a:p>
          <a:p>
            <a:pPr lvl="1" eaLnBrk="1" hangingPunct="1">
              <a:lnSpc>
                <a:spcPct val="90000"/>
              </a:lnSpc>
            </a:pPr>
            <a:r>
              <a:rPr lang="en-US" sz="2000" smtClean="0"/>
              <a:t>CALL(f,args) – application of function f to argument list args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378B3318-1BFC-4269-AE55-AD50457BF599}" type="datetime1">
              <a:rPr lang="en-US" smtClean="0"/>
              <a:t>11/22/2011</a:t>
            </a:fld>
            <a:endParaRPr lang="en-US" smtClean="0"/>
          </a:p>
        </p:txBody>
      </p:sp>
      <p:sp>
        <p:nvSpPr>
          <p:cNvPr id="24579" name="Footer Placeholder 4"/>
          <p:cNvSpPr>
            <a:spLocks noGrp="1"/>
          </p:cNvSpPr>
          <p:nvPr>
            <p:ph type="ftr" sz="quarter" idx="11"/>
            <p:custDataLst>
              <p:tags r:id="rId2"/>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nl-NL" smtClean="0"/>
              <a:t>© 2002-11 Hal Perkins &amp; UW CSE</a:t>
            </a:r>
            <a:endParaRPr lang="en-US" smtClean="0"/>
          </a:p>
        </p:txBody>
      </p:sp>
      <p:sp>
        <p:nvSpPr>
          <p:cNvPr id="24580" name="Slide Number Placeholder 5"/>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mtClean="0"/>
              <a:t>N-</a:t>
            </a:r>
            <a:fld id="{EE63D283-39B6-4059-8AB7-DF018327EC2A}" type="slidenum">
              <a:rPr lang="en-US" smtClean="0"/>
              <a:pPr/>
              <a:t>12</a:t>
            </a:fld>
            <a:endParaRPr lang="en-US" smtClean="0"/>
          </a:p>
        </p:txBody>
      </p:sp>
      <p:sp>
        <p:nvSpPr>
          <p:cNvPr id="24581" name="Rectangle 2"/>
          <p:cNvSpPr>
            <a:spLocks noGrp="1" noChangeArrowheads="1"/>
          </p:cNvSpPr>
          <p:nvPr>
            <p:ph type="title"/>
            <p:custDataLst>
              <p:tags r:id="rId4"/>
            </p:custDataLst>
          </p:nvPr>
        </p:nvSpPr>
        <p:spPr/>
        <p:txBody>
          <a:bodyPr/>
          <a:lstStyle/>
          <a:p>
            <a:pPr eaLnBrk="1" hangingPunct="1"/>
            <a:r>
              <a:rPr lang="en-US" smtClean="0"/>
              <a:t>Simple Low-Level IR (2)</a:t>
            </a:r>
          </a:p>
        </p:txBody>
      </p:sp>
      <p:sp>
        <p:nvSpPr>
          <p:cNvPr id="24582" name="Rectangle 3"/>
          <p:cNvSpPr>
            <a:spLocks noGrp="1" noChangeArrowheads="1"/>
          </p:cNvSpPr>
          <p:nvPr>
            <p:ph type="body" idx="1"/>
            <p:custDataLst>
              <p:tags r:id="rId5"/>
            </p:custDataLst>
          </p:nvPr>
        </p:nvSpPr>
        <p:spPr/>
        <p:txBody>
          <a:bodyPr/>
          <a:lstStyle/>
          <a:p>
            <a:pPr eaLnBrk="1" hangingPunct="1">
              <a:lnSpc>
                <a:spcPct val="90000"/>
              </a:lnSpc>
            </a:pPr>
            <a:r>
              <a:rPr lang="en-US" sz="2400" smtClean="0"/>
              <a:t>Statements</a:t>
            </a:r>
          </a:p>
          <a:p>
            <a:pPr lvl="1" eaLnBrk="1" hangingPunct="1">
              <a:lnSpc>
                <a:spcPct val="90000"/>
              </a:lnSpc>
            </a:pPr>
            <a:r>
              <a:rPr lang="en-US" sz="2000" smtClean="0"/>
              <a:t>MOVE(TEMP t, e) – evaluate e and store in temporary t</a:t>
            </a:r>
          </a:p>
          <a:p>
            <a:pPr lvl="1" eaLnBrk="1" hangingPunct="1">
              <a:lnSpc>
                <a:spcPct val="90000"/>
              </a:lnSpc>
            </a:pPr>
            <a:r>
              <a:rPr lang="en-US" sz="2000" smtClean="0"/>
              <a:t>MOVE(MEM(e1), e2) – evaluate e1 to yield address a; evaluate e2 and store at a</a:t>
            </a:r>
          </a:p>
          <a:p>
            <a:pPr lvl="1" eaLnBrk="1" hangingPunct="1">
              <a:lnSpc>
                <a:spcPct val="90000"/>
              </a:lnSpc>
            </a:pPr>
            <a:r>
              <a:rPr lang="en-US" sz="2000" smtClean="0"/>
              <a:t>EXP(e) – evaluate expressions e and discard result</a:t>
            </a:r>
          </a:p>
          <a:p>
            <a:pPr lvl="1" eaLnBrk="1" hangingPunct="1">
              <a:lnSpc>
                <a:spcPct val="90000"/>
              </a:lnSpc>
            </a:pPr>
            <a:r>
              <a:rPr lang="en-US" sz="2000" smtClean="0"/>
              <a:t>SEQ(s1,s2) – execute s1 followed by s2</a:t>
            </a:r>
          </a:p>
          <a:p>
            <a:pPr lvl="1" eaLnBrk="1" hangingPunct="1">
              <a:lnSpc>
                <a:spcPct val="90000"/>
              </a:lnSpc>
            </a:pPr>
            <a:r>
              <a:rPr lang="en-US" sz="2000" smtClean="0"/>
              <a:t>NAME(n) – assembly language label n</a:t>
            </a:r>
          </a:p>
          <a:p>
            <a:pPr lvl="1" eaLnBrk="1" hangingPunct="1">
              <a:lnSpc>
                <a:spcPct val="90000"/>
              </a:lnSpc>
            </a:pPr>
            <a:r>
              <a:rPr lang="en-US" sz="2000" smtClean="0"/>
              <a:t>JUMP(e) – jump to e, which can be a NAME label, or more compex (e.g., switch)</a:t>
            </a:r>
          </a:p>
          <a:p>
            <a:pPr lvl="1" eaLnBrk="1" hangingPunct="1">
              <a:lnSpc>
                <a:spcPct val="90000"/>
              </a:lnSpc>
            </a:pPr>
            <a:r>
              <a:rPr lang="en-US" sz="2000" smtClean="0"/>
              <a:t>CJUMP(op,e1,e2,t,f) – evaluate e1 op e2; if true jump to label t, otherwise jump to f</a:t>
            </a:r>
          </a:p>
          <a:p>
            <a:pPr lvl="1" eaLnBrk="1" hangingPunct="1">
              <a:lnSpc>
                <a:spcPct val="90000"/>
              </a:lnSpc>
            </a:pPr>
            <a:r>
              <a:rPr lang="en-US" sz="2000" smtClean="0"/>
              <a:t>LABEL(n) – defines location of label n in the code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2A9EB37F-0467-46D1-81D9-C90F271FE203}" type="datetime1">
              <a:rPr lang="en-US" smtClean="0"/>
              <a:t>11/22/2011</a:t>
            </a:fld>
            <a:endParaRPr lang="en-US" smtClean="0"/>
          </a:p>
        </p:txBody>
      </p:sp>
      <p:sp>
        <p:nvSpPr>
          <p:cNvPr id="25603" name="Footer Placeholder 4"/>
          <p:cNvSpPr>
            <a:spLocks noGrp="1"/>
          </p:cNvSpPr>
          <p:nvPr>
            <p:ph type="ftr" sz="quarter" idx="11"/>
            <p:custDataLst>
              <p:tags r:id="rId2"/>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nl-NL" smtClean="0"/>
              <a:t>© 2002-11 Hal Perkins &amp; UW CSE</a:t>
            </a:r>
            <a:endParaRPr lang="en-US" smtClean="0"/>
          </a:p>
        </p:txBody>
      </p:sp>
      <p:sp>
        <p:nvSpPr>
          <p:cNvPr id="25604" name="Slide Number Placeholder 5"/>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mtClean="0"/>
              <a:t>N-</a:t>
            </a:r>
            <a:fld id="{2696B281-E8DC-41B3-9518-C0D8900D75C4}" type="slidenum">
              <a:rPr lang="en-US" smtClean="0"/>
              <a:pPr/>
              <a:t>13</a:t>
            </a:fld>
            <a:endParaRPr lang="en-US" smtClean="0"/>
          </a:p>
        </p:txBody>
      </p:sp>
      <p:sp>
        <p:nvSpPr>
          <p:cNvPr id="25605" name="Rectangle 2"/>
          <p:cNvSpPr>
            <a:spLocks noGrp="1" noChangeArrowheads="1"/>
          </p:cNvSpPr>
          <p:nvPr>
            <p:ph type="title"/>
            <p:custDataLst>
              <p:tags r:id="rId4"/>
            </p:custDataLst>
          </p:nvPr>
        </p:nvSpPr>
        <p:spPr/>
        <p:txBody>
          <a:bodyPr/>
          <a:lstStyle/>
          <a:p>
            <a:pPr eaLnBrk="1" hangingPunct="1"/>
            <a:r>
              <a:rPr lang="en-US" smtClean="0"/>
              <a:t>Low-Level IR Example (1)</a:t>
            </a:r>
          </a:p>
        </p:txBody>
      </p:sp>
      <p:sp>
        <p:nvSpPr>
          <p:cNvPr id="25606" name="Rectangle 3"/>
          <p:cNvSpPr>
            <a:spLocks noGrp="1" noChangeArrowheads="1"/>
          </p:cNvSpPr>
          <p:nvPr>
            <p:ph type="body" idx="1"/>
            <p:custDataLst>
              <p:tags r:id="rId5"/>
            </p:custDataLst>
          </p:nvPr>
        </p:nvSpPr>
        <p:spPr/>
        <p:txBody>
          <a:bodyPr/>
          <a:lstStyle/>
          <a:p>
            <a:pPr eaLnBrk="1" hangingPunct="1"/>
            <a:r>
              <a:rPr lang="en-US" smtClean="0"/>
              <a:t>Expr for a local variable at a known offset k from the frame pointer fp</a:t>
            </a:r>
          </a:p>
          <a:p>
            <a:pPr lvl="1" eaLnBrk="1" hangingPunct="1"/>
            <a:r>
              <a:rPr lang="en-US" smtClean="0"/>
              <a:t>Linear</a:t>
            </a:r>
          </a:p>
          <a:p>
            <a:pPr lvl="2" eaLnBrk="1" hangingPunct="1">
              <a:buFont typeface="Wingdings" pitchFamily="2" charset="2"/>
              <a:buNone/>
            </a:pPr>
            <a:r>
              <a:rPr lang="en-US" smtClean="0"/>
              <a:t>MEM(BINOP(PLUS, TEMP fp, CONST k))</a:t>
            </a:r>
          </a:p>
          <a:p>
            <a:pPr lvl="1" eaLnBrk="1" hangingPunct="1"/>
            <a:r>
              <a:rPr lang="en-US" smtClean="0"/>
              <a:t>Tree</a:t>
            </a:r>
          </a:p>
        </p:txBody>
      </p:sp>
      <p:sp>
        <p:nvSpPr>
          <p:cNvPr id="25607" name="Text Box 4"/>
          <p:cNvSpPr txBox="1">
            <a:spLocks noChangeArrowheads="1"/>
          </p:cNvSpPr>
          <p:nvPr>
            <p:custDataLst>
              <p:tags r:id="rId6"/>
            </p:custDataLst>
          </p:nvPr>
        </p:nvSpPr>
        <p:spPr bwMode="auto">
          <a:xfrm>
            <a:off x="3556000" y="4375150"/>
            <a:ext cx="6651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MEM</a:t>
            </a:r>
          </a:p>
        </p:txBody>
      </p:sp>
      <p:sp>
        <p:nvSpPr>
          <p:cNvPr id="25608" name="Text Box 5"/>
          <p:cNvSpPr txBox="1">
            <a:spLocks noChangeArrowheads="1"/>
          </p:cNvSpPr>
          <p:nvPr>
            <p:custDataLst>
              <p:tags r:id="rId7"/>
            </p:custDataLst>
          </p:nvPr>
        </p:nvSpPr>
        <p:spPr bwMode="auto">
          <a:xfrm>
            <a:off x="3711575" y="4876800"/>
            <a:ext cx="3508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a:t>
            </a:r>
          </a:p>
        </p:txBody>
      </p:sp>
      <p:sp>
        <p:nvSpPr>
          <p:cNvPr id="25609" name="Text Box 6"/>
          <p:cNvSpPr txBox="1">
            <a:spLocks noChangeArrowheads="1"/>
          </p:cNvSpPr>
          <p:nvPr>
            <p:custDataLst>
              <p:tags r:id="rId8"/>
            </p:custDataLst>
          </p:nvPr>
        </p:nvSpPr>
        <p:spPr bwMode="auto">
          <a:xfrm>
            <a:off x="2465388" y="5594350"/>
            <a:ext cx="10191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TEMP fp</a:t>
            </a:r>
          </a:p>
        </p:txBody>
      </p:sp>
      <p:sp>
        <p:nvSpPr>
          <p:cNvPr id="25610" name="Text Box 7"/>
          <p:cNvSpPr txBox="1">
            <a:spLocks noChangeArrowheads="1"/>
          </p:cNvSpPr>
          <p:nvPr>
            <p:custDataLst>
              <p:tags r:id="rId9"/>
            </p:custDataLst>
          </p:nvPr>
        </p:nvSpPr>
        <p:spPr bwMode="auto">
          <a:xfrm>
            <a:off x="4419600" y="5576888"/>
            <a:ext cx="10810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CONST k</a:t>
            </a:r>
          </a:p>
        </p:txBody>
      </p:sp>
      <p:sp>
        <p:nvSpPr>
          <p:cNvPr id="25611" name="Line 8"/>
          <p:cNvSpPr>
            <a:spLocks noChangeShapeType="1"/>
          </p:cNvSpPr>
          <p:nvPr>
            <p:custDataLst>
              <p:tags r:id="rId10"/>
            </p:custDataLst>
          </p:nvPr>
        </p:nvSpPr>
        <p:spPr bwMode="auto">
          <a:xfrm>
            <a:off x="3886200" y="4724400"/>
            <a:ext cx="0" cy="2286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12" name="Line 11"/>
          <p:cNvSpPr>
            <a:spLocks noChangeShapeType="1"/>
          </p:cNvSpPr>
          <p:nvPr>
            <p:custDataLst>
              <p:tags r:id="rId11"/>
            </p:custDataLst>
          </p:nvPr>
        </p:nvSpPr>
        <p:spPr bwMode="auto">
          <a:xfrm flipH="1">
            <a:off x="3276600" y="5257800"/>
            <a:ext cx="60960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13" name="Line 12"/>
          <p:cNvSpPr>
            <a:spLocks noChangeShapeType="1"/>
          </p:cNvSpPr>
          <p:nvPr>
            <p:custDataLst>
              <p:tags r:id="rId12"/>
            </p:custDataLst>
          </p:nvPr>
        </p:nvSpPr>
        <p:spPr bwMode="auto">
          <a:xfrm>
            <a:off x="3886200" y="5257800"/>
            <a:ext cx="60960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9513EFA2-F443-4C09-A40F-B26F4D159C44}" type="datetime1">
              <a:rPr lang="en-US" smtClean="0"/>
              <a:t>11/22/2011</a:t>
            </a:fld>
            <a:endParaRPr lang="en-US" smtClean="0"/>
          </a:p>
        </p:txBody>
      </p:sp>
      <p:sp>
        <p:nvSpPr>
          <p:cNvPr id="26627" name="Footer Placeholder 4"/>
          <p:cNvSpPr>
            <a:spLocks noGrp="1"/>
          </p:cNvSpPr>
          <p:nvPr>
            <p:ph type="ftr" sz="quarter" idx="11"/>
            <p:custDataLst>
              <p:tags r:id="rId2"/>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nl-NL" smtClean="0"/>
              <a:t>© 2002-11 Hal Perkins &amp; UW CSE</a:t>
            </a:r>
            <a:endParaRPr lang="en-US" smtClean="0"/>
          </a:p>
        </p:txBody>
      </p:sp>
      <p:sp>
        <p:nvSpPr>
          <p:cNvPr id="26628" name="Slide Number Placeholder 5"/>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mtClean="0"/>
              <a:t>N-</a:t>
            </a:r>
            <a:fld id="{1B9DB38C-FFEF-4EFF-9564-C0E94C363D1B}" type="slidenum">
              <a:rPr lang="en-US" smtClean="0"/>
              <a:pPr/>
              <a:t>14</a:t>
            </a:fld>
            <a:endParaRPr lang="en-US" smtClean="0"/>
          </a:p>
        </p:txBody>
      </p:sp>
      <p:sp>
        <p:nvSpPr>
          <p:cNvPr id="26629" name="Rectangle 2"/>
          <p:cNvSpPr>
            <a:spLocks noGrp="1" noChangeArrowheads="1"/>
          </p:cNvSpPr>
          <p:nvPr>
            <p:ph type="title"/>
            <p:custDataLst>
              <p:tags r:id="rId4"/>
            </p:custDataLst>
          </p:nvPr>
        </p:nvSpPr>
        <p:spPr/>
        <p:txBody>
          <a:bodyPr/>
          <a:lstStyle/>
          <a:p>
            <a:pPr eaLnBrk="1" hangingPunct="1"/>
            <a:r>
              <a:rPr lang="en-US" smtClean="0"/>
              <a:t>Low-Level IR Example (2)</a:t>
            </a:r>
          </a:p>
        </p:txBody>
      </p:sp>
      <p:sp>
        <p:nvSpPr>
          <p:cNvPr id="26630" name="Rectangle 3"/>
          <p:cNvSpPr>
            <a:spLocks noGrp="1" noChangeArrowheads="1"/>
          </p:cNvSpPr>
          <p:nvPr>
            <p:ph type="body" idx="1"/>
            <p:custDataLst>
              <p:tags r:id="rId5"/>
            </p:custDataLst>
          </p:nvPr>
        </p:nvSpPr>
        <p:spPr/>
        <p:txBody>
          <a:bodyPr/>
          <a:lstStyle/>
          <a:p>
            <a:pPr eaLnBrk="1" hangingPunct="1"/>
            <a:r>
              <a:rPr lang="en-US" smtClean="0"/>
              <a:t>For an array element e(k), where each element takes up w storage locations</a:t>
            </a:r>
          </a:p>
        </p:txBody>
      </p:sp>
      <p:sp>
        <p:nvSpPr>
          <p:cNvPr id="26631" name="Text Box 4"/>
          <p:cNvSpPr txBox="1">
            <a:spLocks noChangeArrowheads="1"/>
          </p:cNvSpPr>
          <p:nvPr>
            <p:custDataLst>
              <p:tags r:id="rId6"/>
            </p:custDataLst>
          </p:nvPr>
        </p:nvSpPr>
        <p:spPr bwMode="auto">
          <a:xfrm>
            <a:off x="3148013" y="3138488"/>
            <a:ext cx="6651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MEM</a:t>
            </a:r>
          </a:p>
        </p:txBody>
      </p:sp>
      <p:sp>
        <p:nvSpPr>
          <p:cNvPr id="26632" name="Text Box 5"/>
          <p:cNvSpPr txBox="1">
            <a:spLocks noChangeArrowheads="1"/>
          </p:cNvSpPr>
          <p:nvPr>
            <p:custDataLst>
              <p:tags r:id="rId7"/>
            </p:custDataLst>
          </p:nvPr>
        </p:nvSpPr>
        <p:spPr bwMode="auto">
          <a:xfrm>
            <a:off x="3303588" y="3640138"/>
            <a:ext cx="3508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a:t>
            </a:r>
          </a:p>
        </p:txBody>
      </p:sp>
      <p:sp>
        <p:nvSpPr>
          <p:cNvPr id="26633" name="Text Box 6"/>
          <p:cNvSpPr txBox="1">
            <a:spLocks noChangeArrowheads="1"/>
          </p:cNvSpPr>
          <p:nvPr>
            <p:custDataLst>
              <p:tags r:id="rId8"/>
            </p:custDataLst>
          </p:nvPr>
        </p:nvSpPr>
        <p:spPr bwMode="auto">
          <a:xfrm>
            <a:off x="2235200" y="4357688"/>
            <a:ext cx="6651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MEM</a:t>
            </a:r>
          </a:p>
        </p:txBody>
      </p:sp>
      <p:sp>
        <p:nvSpPr>
          <p:cNvPr id="26634" name="Text Box 7"/>
          <p:cNvSpPr txBox="1">
            <a:spLocks noChangeArrowheads="1"/>
          </p:cNvSpPr>
          <p:nvPr>
            <p:custDataLst>
              <p:tags r:id="rId9"/>
            </p:custDataLst>
          </p:nvPr>
        </p:nvSpPr>
        <p:spPr bwMode="auto">
          <a:xfrm>
            <a:off x="4038600" y="4340225"/>
            <a:ext cx="3095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a:t>
            </a:r>
          </a:p>
        </p:txBody>
      </p:sp>
      <p:sp>
        <p:nvSpPr>
          <p:cNvPr id="26635" name="Line 8"/>
          <p:cNvSpPr>
            <a:spLocks noChangeShapeType="1"/>
          </p:cNvSpPr>
          <p:nvPr>
            <p:custDataLst>
              <p:tags r:id="rId10"/>
            </p:custDataLst>
          </p:nvPr>
        </p:nvSpPr>
        <p:spPr bwMode="auto">
          <a:xfrm>
            <a:off x="3478213" y="3487738"/>
            <a:ext cx="0" cy="2286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6" name="Line 9"/>
          <p:cNvSpPr>
            <a:spLocks noChangeShapeType="1"/>
          </p:cNvSpPr>
          <p:nvPr>
            <p:custDataLst>
              <p:tags r:id="rId11"/>
            </p:custDataLst>
          </p:nvPr>
        </p:nvSpPr>
        <p:spPr bwMode="auto">
          <a:xfrm flipH="1">
            <a:off x="2868613" y="4021138"/>
            <a:ext cx="60960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7" name="Line 10"/>
          <p:cNvSpPr>
            <a:spLocks noChangeShapeType="1"/>
          </p:cNvSpPr>
          <p:nvPr>
            <p:custDataLst>
              <p:tags r:id="rId12"/>
            </p:custDataLst>
          </p:nvPr>
        </p:nvSpPr>
        <p:spPr bwMode="auto">
          <a:xfrm>
            <a:off x="3478213" y="4021138"/>
            <a:ext cx="60960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8" name="Text Box 11"/>
          <p:cNvSpPr txBox="1">
            <a:spLocks noChangeArrowheads="1"/>
          </p:cNvSpPr>
          <p:nvPr>
            <p:custDataLst>
              <p:tags r:id="rId13"/>
            </p:custDataLst>
          </p:nvPr>
        </p:nvSpPr>
        <p:spPr bwMode="auto">
          <a:xfrm>
            <a:off x="2389188" y="4967288"/>
            <a:ext cx="304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e</a:t>
            </a:r>
          </a:p>
        </p:txBody>
      </p:sp>
      <p:sp>
        <p:nvSpPr>
          <p:cNvPr id="26639" name="Line 12"/>
          <p:cNvSpPr>
            <a:spLocks noChangeShapeType="1"/>
          </p:cNvSpPr>
          <p:nvPr>
            <p:custDataLst>
              <p:tags r:id="rId14"/>
            </p:custDataLst>
          </p:nvPr>
        </p:nvSpPr>
        <p:spPr bwMode="auto">
          <a:xfrm>
            <a:off x="2514600" y="4724400"/>
            <a:ext cx="0" cy="2286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0" name="Line 13"/>
          <p:cNvSpPr>
            <a:spLocks noChangeShapeType="1"/>
          </p:cNvSpPr>
          <p:nvPr>
            <p:custDataLst>
              <p:tags r:id="rId15"/>
            </p:custDataLst>
          </p:nvPr>
        </p:nvSpPr>
        <p:spPr bwMode="auto">
          <a:xfrm flipH="1">
            <a:off x="3581400" y="4648200"/>
            <a:ext cx="60960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1" name="Line 14"/>
          <p:cNvSpPr>
            <a:spLocks noChangeShapeType="1"/>
          </p:cNvSpPr>
          <p:nvPr>
            <p:custDataLst>
              <p:tags r:id="rId16"/>
            </p:custDataLst>
          </p:nvPr>
        </p:nvSpPr>
        <p:spPr bwMode="auto">
          <a:xfrm>
            <a:off x="4191000" y="4648200"/>
            <a:ext cx="60960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2" name="Text Box 15"/>
          <p:cNvSpPr txBox="1">
            <a:spLocks noChangeArrowheads="1"/>
          </p:cNvSpPr>
          <p:nvPr>
            <p:custDataLst>
              <p:tags r:id="rId17"/>
            </p:custDataLst>
          </p:nvPr>
        </p:nvSpPr>
        <p:spPr bwMode="auto">
          <a:xfrm>
            <a:off x="3432175" y="49530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k</a:t>
            </a:r>
          </a:p>
        </p:txBody>
      </p:sp>
      <p:sp>
        <p:nvSpPr>
          <p:cNvPr id="26643" name="Text Box 17"/>
          <p:cNvSpPr txBox="1">
            <a:spLocks noChangeArrowheads="1"/>
          </p:cNvSpPr>
          <p:nvPr>
            <p:custDataLst>
              <p:tags r:id="rId18"/>
            </p:custDataLst>
          </p:nvPr>
        </p:nvSpPr>
        <p:spPr bwMode="auto">
          <a:xfrm>
            <a:off x="4400550" y="4967288"/>
            <a:ext cx="895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CONST</a:t>
            </a:r>
          </a:p>
        </p:txBody>
      </p:sp>
      <p:sp>
        <p:nvSpPr>
          <p:cNvPr id="26644" name="Text Box 18"/>
          <p:cNvSpPr txBox="1">
            <a:spLocks noChangeArrowheads="1"/>
          </p:cNvSpPr>
          <p:nvPr>
            <p:custDataLst>
              <p:tags r:id="rId19"/>
            </p:custDataLst>
          </p:nvPr>
        </p:nvSpPr>
        <p:spPr bwMode="auto">
          <a:xfrm>
            <a:off x="4646613" y="5576888"/>
            <a:ext cx="3540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w</a:t>
            </a:r>
          </a:p>
        </p:txBody>
      </p:sp>
      <p:sp>
        <p:nvSpPr>
          <p:cNvPr id="26645" name="Line 19"/>
          <p:cNvSpPr>
            <a:spLocks noChangeShapeType="1"/>
          </p:cNvSpPr>
          <p:nvPr>
            <p:custDataLst>
              <p:tags r:id="rId20"/>
            </p:custDataLst>
          </p:nvPr>
        </p:nvSpPr>
        <p:spPr bwMode="auto">
          <a:xfrm>
            <a:off x="4795838" y="5334000"/>
            <a:ext cx="0" cy="2286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AAA09011-B061-4DDC-8030-D2C41F4BC5FD}" type="datetime1">
              <a:rPr lang="en-US" smtClean="0"/>
              <a:t>11/22/2011</a:t>
            </a:fld>
            <a:endParaRPr lang="en-US" smtClean="0"/>
          </a:p>
        </p:txBody>
      </p:sp>
      <p:sp>
        <p:nvSpPr>
          <p:cNvPr id="27651" name="Footer Placeholder 4"/>
          <p:cNvSpPr>
            <a:spLocks noGrp="1"/>
          </p:cNvSpPr>
          <p:nvPr>
            <p:ph type="ftr" sz="quarter" idx="11"/>
            <p:custDataLst>
              <p:tags r:id="rId2"/>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nl-NL" smtClean="0"/>
              <a:t>© 2002-11 Hal Perkins &amp; UW CSE</a:t>
            </a:r>
            <a:endParaRPr lang="en-US" smtClean="0"/>
          </a:p>
        </p:txBody>
      </p:sp>
      <p:sp>
        <p:nvSpPr>
          <p:cNvPr id="27652" name="Slide Number Placeholder 5"/>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mtClean="0"/>
              <a:t>N-</a:t>
            </a:r>
            <a:fld id="{591F41F4-795F-4A8A-92B8-8B3C2894934D}" type="slidenum">
              <a:rPr lang="en-US" smtClean="0"/>
              <a:pPr/>
              <a:t>15</a:t>
            </a:fld>
            <a:endParaRPr lang="en-US" smtClean="0"/>
          </a:p>
        </p:txBody>
      </p:sp>
      <p:sp>
        <p:nvSpPr>
          <p:cNvPr id="27653" name="Rectangle 2"/>
          <p:cNvSpPr>
            <a:spLocks noGrp="1" noChangeArrowheads="1"/>
          </p:cNvSpPr>
          <p:nvPr>
            <p:ph type="title"/>
            <p:custDataLst>
              <p:tags r:id="rId4"/>
            </p:custDataLst>
          </p:nvPr>
        </p:nvSpPr>
        <p:spPr/>
        <p:txBody>
          <a:bodyPr/>
          <a:lstStyle/>
          <a:p>
            <a:pPr eaLnBrk="1" hangingPunct="1"/>
            <a:r>
              <a:rPr lang="en-US" smtClean="0"/>
              <a:t>Generating Low-Level IR</a:t>
            </a:r>
          </a:p>
        </p:txBody>
      </p:sp>
      <p:sp>
        <p:nvSpPr>
          <p:cNvPr id="27654" name="Rectangle 3"/>
          <p:cNvSpPr>
            <a:spLocks noGrp="1" noChangeArrowheads="1"/>
          </p:cNvSpPr>
          <p:nvPr>
            <p:ph type="body" idx="1"/>
            <p:custDataLst>
              <p:tags r:id="rId5"/>
            </p:custDataLst>
          </p:nvPr>
        </p:nvSpPr>
        <p:spPr/>
        <p:txBody>
          <a:bodyPr/>
          <a:lstStyle/>
          <a:p>
            <a:pPr eaLnBrk="1" hangingPunct="1">
              <a:lnSpc>
                <a:spcPct val="90000"/>
              </a:lnSpc>
            </a:pPr>
            <a:r>
              <a:rPr lang="en-US" sz="2400" smtClean="0"/>
              <a:t>Assuming initial IR is an AST, a simple treewalk can be used to generate the low-level IR</a:t>
            </a:r>
          </a:p>
          <a:p>
            <a:pPr lvl="1" eaLnBrk="1" hangingPunct="1">
              <a:lnSpc>
                <a:spcPct val="90000"/>
              </a:lnSpc>
            </a:pPr>
            <a:r>
              <a:rPr lang="en-US" sz="2000" smtClean="0"/>
              <a:t>Can be done before, during, or after optimizations in the middle part of the compiler</a:t>
            </a:r>
          </a:p>
          <a:p>
            <a:pPr lvl="2" eaLnBrk="1" hangingPunct="1">
              <a:lnSpc>
                <a:spcPct val="90000"/>
              </a:lnSpc>
            </a:pPr>
            <a:r>
              <a:rPr lang="en-US" sz="1600" smtClean="0"/>
              <a:t>Typically AST is lowered to some lower-level IR, but maybe not final lowest-level one used in instruction selection</a:t>
            </a:r>
          </a:p>
          <a:p>
            <a:pPr eaLnBrk="1" hangingPunct="1">
              <a:lnSpc>
                <a:spcPct val="90000"/>
              </a:lnSpc>
            </a:pPr>
            <a:r>
              <a:rPr lang="en-US" sz="2400" smtClean="0"/>
              <a:t>Create registers (temporaries) for values and intermediate results</a:t>
            </a:r>
          </a:p>
          <a:p>
            <a:pPr lvl="1" eaLnBrk="1" hangingPunct="1">
              <a:lnSpc>
                <a:spcPct val="90000"/>
              </a:lnSpc>
            </a:pPr>
            <a:r>
              <a:rPr lang="en-US" sz="2000" smtClean="0"/>
              <a:t>Value can be safely allocated to a register when only 1 name can reference it</a:t>
            </a:r>
          </a:p>
          <a:p>
            <a:pPr lvl="2" eaLnBrk="1" hangingPunct="1">
              <a:lnSpc>
                <a:spcPct val="90000"/>
              </a:lnSpc>
            </a:pPr>
            <a:r>
              <a:rPr lang="en-US" sz="1800" smtClean="0"/>
              <a:t>Trouble: pointers, arrays, reference parameters</a:t>
            </a:r>
          </a:p>
          <a:p>
            <a:pPr lvl="1" eaLnBrk="1" hangingPunct="1">
              <a:lnSpc>
                <a:spcPct val="90000"/>
              </a:lnSpc>
            </a:pPr>
            <a:r>
              <a:rPr lang="en-US" sz="2000" smtClean="0"/>
              <a:t>Assign a virtual register to anything that can go into one</a:t>
            </a:r>
          </a:p>
          <a:p>
            <a:pPr lvl="1" eaLnBrk="1" hangingPunct="1">
              <a:lnSpc>
                <a:spcPct val="90000"/>
              </a:lnSpc>
            </a:pPr>
            <a:r>
              <a:rPr lang="en-US" sz="2000" smtClean="0"/>
              <a:t>Generate loads/stores for other values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10"/>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23DEBB5D-46D8-42E2-AA2F-0C8D183663C2}" type="datetime1">
              <a:rPr lang="en-US" smtClean="0"/>
              <a:t>11/22/2011</a:t>
            </a:fld>
            <a:endParaRPr lang="en-US" smtClean="0"/>
          </a:p>
        </p:txBody>
      </p:sp>
      <p:sp>
        <p:nvSpPr>
          <p:cNvPr id="28675" name="Footer Placeholder 4"/>
          <p:cNvSpPr>
            <a:spLocks noGrp="1"/>
          </p:cNvSpPr>
          <p:nvPr>
            <p:ph type="ftr" sz="quarter" idx="11"/>
            <p:custDataLst>
              <p:tags r:id="rId2"/>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nl-NL" smtClean="0"/>
              <a:t>© 2002-11 Hal Perkins &amp; UW CSE</a:t>
            </a:r>
            <a:endParaRPr lang="en-US" smtClean="0"/>
          </a:p>
        </p:txBody>
      </p:sp>
      <p:sp>
        <p:nvSpPr>
          <p:cNvPr id="28676" name="Slide Number Placeholder 5"/>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mtClean="0"/>
              <a:t>N-</a:t>
            </a:r>
            <a:fld id="{386821D9-2754-4819-9B7B-9AB21DCCA500}" type="slidenum">
              <a:rPr lang="en-US" smtClean="0"/>
              <a:pPr/>
              <a:t>16</a:t>
            </a:fld>
            <a:endParaRPr lang="en-US" smtClean="0"/>
          </a:p>
        </p:txBody>
      </p:sp>
      <p:sp>
        <p:nvSpPr>
          <p:cNvPr id="28677" name="Rectangle 2"/>
          <p:cNvSpPr>
            <a:spLocks noGrp="1" noChangeArrowheads="1"/>
          </p:cNvSpPr>
          <p:nvPr>
            <p:ph type="title"/>
            <p:custDataLst>
              <p:tags r:id="rId4"/>
            </p:custDataLst>
          </p:nvPr>
        </p:nvSpPr>
        <p:spPr/>
        <p:txBody>
          <a:bodyPr/>
          <a:lstStyle/>
          <a:p>
            <a:pPr eaLnBrk="1" hangingPunct="1"/>
            <a:r>
              <a:rPr lang="en-US" smtClean="0"/>
              <a:t>Instruction Selection Issues</a:t>
            </a:r>
          </a:p>
        </p:txBody>
      </p:sp>
      <p:sp>
        <p:nvSpPr>
          <p:cNvPr id="18438" name="Rectangle 3"/>
          <p:cNvSpPr>
            <a:spLocks noGrp="1" noChangeArrowheads="1"/>
          </p:cNvSpPr>
          <p:nvPr>
            <p:ph type="body" idx="1"/>
            <p:custDataLst>
              <p:tags r:id="rId5"/>
            </p:custDataLst>
          </p:nvPr>
        </p:nvSpPr>
        <p:spPr/>
        <p:txBody>
          <a:bodyPr>
            <a:normAutofit lnSpcReduction="10000"/>
          </a:bodyPr>
          <a:lstStyle/>
          <a:p>
            <a:pPr eaLnBrk="1" hangingPunct="1">
              <a:lnSpc>
                <a:spcPct val="90000"/>
              </a:lnSpc>
              <a:defRPr/>
            </a:pPr>
            <a:r>
              <a:rPr lang="en-US" dirty="0" smtClean="0"/>
              <a:t>Given the low-level IR, there are many possible code sequences that implement it correctly</a:t>
            </a:r>
          </a:p>
          <a:p>
            <a:pPr lvl="1" eaLnBrk="1" hangingPunct="1">
              <a:lnSpc>
                <a:spcPct val="90000"/>
              </a:lnSpc>
              <a:defRPr/>
            </a:pPr>
            <a:r>
              <a:rPr lang="en-US" dirty="0" smtClean="0"/>
              <a:t>e.g. to set </a:t>
            </a:r>
            <a:r>
              <a:rPr lang="en-US" dirty="0" err="1" smtClean="0"/>
              <a:t>eax</a:t>
            </a:r>
            <a:r>
              <a:rPr lang="en-US" dirty="0" smtClean="0"/>
              <a:t> to 0 on x86</a:t>
            </a:r>
          </a:p>
          <a:p>
            <a:pPr lvl="2" eaLnBrk="1" hangingPunct="1">
              <a:lnSpc>
                <a:spcPct val="90000"/>
              </a:lnSpc>
              <a:buFont typeface="Wingdings" pitchFamily="2" charset="2"/>
              <a:buNone/>
              <a:defRPr/>
            </a:pPr>
            <a:r>
              <a:rPr lang="en-US" dirty="0" smtClean="0"/>
              <a:t>	</a:t>
            </a:r>
            <a:r>
              <a:rPr lang="en-US" dirty="0" err="1" smtClean="0"/>
              <a:t>mov</a:t>
            </a:r>
            <a:r>
              <a:rPr lang="en-US" dirty="0" smtClean="0"/>
              <a:t>  eax,0		</a:t>
            </a:r>
            <a:r>
              <a:rPr lang="en-US" dirty="0" err="1" smtClean="0"/>
              <a:t>xor</a:t>
            </a:r>
            <a:r>
              <a:rPr lang="en-US" dirty="0" smtClean="0"/>
              <a:t>  </a:t>
            </a:r>
            <a:r>
              <a:rPr lang="en-US" dirty="0" err="1" smtClean="0"/>
              <a:t>eax,eax</a:t>
            </a:r>
            <a:endParaRPr lang="en-US" dirty="0" smtClean="0"/>
          </a:p>
          <a:p>
            <a:pPr lvl="2" eaLnBrk="1" hangingPunct="1">
              <a:lnSpc>
                <a:spcPct val="90000"/>
              </a:lnSpc>
              <a:buFont typeface="Wingdings" pitchFamily="2" charset="2"/>
              <a:buNone/>
              <a:defRPr/>
            </a:pPr>
            <a:r>
              <a:rPr lang="en-US" dirty="0" smtClean="0"/>
              <a:t>	sub   </a:t>
            </a:r>
            <a:r>
              <a:rPr lang="en-US" dirty="0" err="1" smtClean="0"/>
              <a:t>eax,eax</a:t>
            </a:r>
            <a:r>
              <a:rPr lang="en-US" dirty="0" smtClean="0"/>
              <a:t>	</a:t>
            </a:r>
            <a:r>
              <a:rPr lang="en-US" dirty="0" err="1" smtClean="0"/>
              <a:t>imul</a:t>
            </a:r>
            <a:r>
              <a:rPr lang="en-US" dirty="0" smtClean="0"/>
              <a:t>  eax,0</a:t>
            </a:r>
          </a:p>
          <a:p>
            <a:pPr lvl="1" eaLnBrk="1" hangingPunct="1">
              <a:lnSpc>
                <a:spcPct val="90000"/>
              </a:lnSpc>
              <a:defRPr/>
            </a:pPr>
            <a:r>
              <a:rPr lang="en-US" dirty="0" smtClean="0"/>
              <a:t>Many machine instructions do several things at once – e.g., register arithmetic and effective address calculation</a:t>
            </a:r>
          </a:p>
          <a:p>
            <a:pPr lvl="2" eaLnBrk="1" hangingPunct="1">
              <a:lnSpc>
                <a:spcPct val="90000"/>
              </a:lnSpc>
              <a:buFont typeface="Wingdings" pitchFamily="2" charset="2"/>
              <a:buNone/>
              <a:defRPr/>
            </a:pPr>
            <a:r>
              <a:rPr lang="en-US" dirty="0" smtClean="0"/>
              <a:t>	lea  	</a:t>
            </a:r>
            <a:r>
              <a:rPr lang="en-US" dirty="0" err="1" smtClean="0"/>
              <a:t>rdst</a:t>
            </a:r>
            <a:r>
              <a:rPr lang="en-US" dirty="0" smtClean="0"/>
              <a:t>,[</a:t>
            </a:r>
            <a:r>
              <a:rPr lang="en-US" dirty="0" err="1" smtClean="0"/>
              <a:t>rbase+rindex</a:t>
            </a:r>
            <a:r>
              <a:rPr lang="en-US" dirty="0" smtClean="0"/>
              <a:t>*</a:t>
            </a:r>
            <a:r>
              <a:rPr lang="en-US" dirty="0" err="1" smtClean="0"/>
              <a:t>scale+offset</a:t>
            </a:r>
            <a:r>
              <a:rPr lang="en-US" dirty="0" smtClean="0"/>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E233961F-4F71-4470-981B-416D53DB7E7A}" type="datetime1">
              <a:rPr lang="en-US" smtClean="0"/>
              <a:t>11/22/2011</a:t>
            </a:fld>
            <a:endParaRPr lang="en-US" smtClean="0"/>
          </a:p>
        </p:txBody>
      </p:sp>
      <p:sp>
        <p:nvSpPr>
          <p:cNvPr id="29699" name="Footer Placeholder 4"/>
          <p:cNvSpPr>
            <a:spLocks noGrp="1"/>
          </p:cNvSpPr>
          <p:nvPr>
            <p:ph type="ftr" sz="quarter" idx="11"/>
            <p:custDataLst>
              <p:tags r:id="rId2"/>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nl-NL" smtClean="0"/>
              <a:t>© 2002-11 Hal Perkins &amp; UW CSE</a:t>
            </a:r>
            <a:endParaRPr lang="en-US" smtClean="0"/>
          </a:p>
        </p:txBody>
      </p:sp>
      <p:sp>
        <p:nvSpPr>
          <p:cNvPr id="29700" name="Slide Number Placeholder 5"/>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mtClean="0"/>
              <a:t>N-</a:t>
            </a:r>
            <a:fld id="{EF0A39E6-48E5-471A-8CF3-616F9FB09A3C}" type="slidenum">
              <a:rPr lang="en-US" smtClean="0"/>
              <a:pPr/>
              <a:t>17</a:t>
            </a:fld>
            <a:endParaRPr lang="en-US" smtClean="0"/>
          </a:p>
        </p:txBody>
      </p:sp>
      <p:sp>
        <p:nvSpPr>
          <p:cNvPr id="29701" name="Rectangle 2"/>
          <p:cNvSpPr>
            <a:spLocks noGrp="1" noChangeArrowheads="1"/>
          </p:cNvSpPr>
          <p:nvPr>
            <p:ph type="title"/>
            <p:custDataLst>
              <p:tags r:id="rId4"/>
            </p:custDataLst>
          </p:nvPr>
        </p:nvSpPr>
        <p:spPr/>
        <p:txBody>
          <a:bodyPr/>
          <a:lstStyle/>
          <a:p>
            <a:pPr eaLnBrk="1" hangingPunct="1"/>
            <a:r>
              <a:rPr lang="en-US" smtClean="0"/>
              <a:t>Instruction Selection Criteria</a:t>
            </a:r>
          </a:p>
        </p:txBody>
      </p:sp>
      <p:sp>
        <p:nvSpPr>
          <p:cNvPr id="29702" name="Rectangle 3"/>
          <p:cNvSpPr>
            <a:spLocks noGrp="1" noChangeArrowheads="1"/>
          </p:cNvSpPr>
          <p:nvPr>
            <p:ph type="body" idx="1"/>
            <p:custDataLst>
              <p:tags r:id="rId5"/>
            </p:custDataLst>
          </p:nvPr>
        </p:nvSpPr>
        <p:spPr/>
        <p:txBody>
          <a:bodyPr/>
          <a:lstStyle/>
          <a:p>
            <a:pPr eaLnBrk="1" hangingPunct="1">
              <a:lnSpc>
                <a:spcPct val="90000"/>
              </a:lnSpc>
            </a:pPr>
            <a:r>
              <a:rPr lang="en-US" sz="2800" smtClean="0"/>
              <a:t>Several possibilities</a:t>
            </a:r>
          </a:p>
          <a:p>
            <a:pPr lvl="1" eaLnBrk="1" hangingPunct="1">
              <a:lnSpc>
                <a:spcPct val="90000"/>
              </a:lnSpc>
            </a:pPr>
            <a:r>
              <a:rPr lang="en-US" sz="2400" smtClean="0"/>
              <a:t>Fastest</a:t>
            </a:r>
          </a:p>
          <a:p>
            <a:pPr lvl="1" eaLnBrk="1" hangingPunct="1">
              <a:lnSpc>
                <a:spcPct val="90000"/>
              </a:lnSpc>
            </a:pPr>
            <a:r>
              <a:rPr lang="en-US" sz="2400" smtClean="0"/>
              <a:t>Smallest</a:t>
            </a:r>
          </a:p>
          <a:p>
            <a:pPr lvl="1" eaLnBrk="1" hangingPunct="1">
              <a:lnSpc>
                <a:spcPct val="90000"/>
              </a:lnSpc>
            </a:pPr>
            <a:r>
              <a:rPr lang="en-US" sz="2400" smtClean="0"/>
              <a:t>Minimize power consumption (ex: don’t use a function unit if leaving it powered-down is a win)</a:t>
            </a:r>
          </a:p>
          <a:p>
            <a:pPr eaLnBrk="1" hangingPunct="1">
              <a:lnSpc>
                <a:spcPct val="90000"/>
              </a:lnSpc>
            </a:pPr>
            <a:r>
              <a:rPr lang="en-US" sz="2800" smtClean="0"/>
              <a:t>Sometimes not obvious</a:t>
            </a:r>
          </a:p>
          <a:p>
            <a:pPr lvl="1" eaLnBrk="1" hangingPunct="1">
              <a:lnSpc>
                <a:spcPct val="90000"/>
              </a:lnSpc>
            </a:pPr>
            <a:r>
              <a:rPr lang="en-US" sz="2400" smtClean="0"/>
              <a:t>e.g., if one of the function units in the processor is idle and we can select an instruction that uses that unit, it effectively executes for free, even if that instruction wouldn’t be chosen normally</a:t>
            </a:r>
          </a:p>
          <a:p>
            <a:pPr lvl="2" eaLnBrk="1" hangingPunct="1">
              <a:lnSpc>
                <a:spcPct val="90000"/>
              </a:lnSpc>
            </a:pPr>
            <a:r>
              <a:rPr lang="en-US" sz="2000" smtClean="0"/>
              <a:t>(Some interaction with scheduling here…)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265A1E23-CD6B-41E9-A46A-8ED6E7694249}" type="datetime1">
              <a:rPr lang="en-US" smtClean="0"/>
              <a:t>11/22/2011</a:t>
            </a:fld>
            <a:endParaRPr lang="en-US" smtClean="0"/>
          </a:p>
        </p:txBody>
      </p:sp>
      <p:sp>
        <p:nvSpPr>
          <p:cNvPr id="30723" name="Footer Placeholder 4"/>
          <p:cNvSpPr>
            <a:spLocks noGrp="1"/>
          </p:cNvSpPr>
          <p:nvPr>
            <p:ph type="ftr" sz="quarter" idx="11"/>
            <p:custDataLst>
              <p:tags r:id="rId2"/>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nl-NL" smtClean="0"/>
              <a:t>© 2002-11 Hal Perkins &amp; UW CSE</a:t>
            </a:r>
            <a:endParaRPr lang="en-US" smtClean="0"/>
          </a:p>
        </p:txBody>
      </p:sp>
      <p:sp>
        <p:nvSpPr>
          <p:cNvPr id="30724" name="Slide Number Placeholder 5"/>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mtClean="0"/>
              <a:t>N-</a:t>
            </a:r>
            <a:fld id="{B94AA9AE-7CD4-42B9-8CDC-908AF98294E0}" type="slidenum">
              <a:rPr lang="en-US" smtClean="0"/>
              <a:pPr/>
              <a:t>18</a:t>
            </a:fld>
            <a:endParaRPr lang="en-US" smtClean="0"/>
          </a:p>
        </p:txBody>
      </p:sp>
      <p:sp>
        <p:nvSpPr>
          <p:cNvPr id="30725" name="Rectangle 2"/>
          <p:cNvSpPr>
            <a:spLocks noGrp="1" noChangeArrowheads="1"/>
          </p:cNvSpPr>
          <p:nvPr>
            <p:ph type="title"/>
            <p:custDataLst>
              <p:tags r:id="rId4"/>
            </p:custDataLst>
          </p:nvPr>
        </p:nvSpPr>
        <p:spPr/>
        <p:txBody>
          <a:bodyPr/>
          <a:lstStyle/>
          <a:p>
            <a:pPr eaLnBrk="1" hangingPunct="1"/>
            <a:r>
              <a:rPr lang="en-US" smtClean="0"/>
              <a:t>Implementation</a:t>
            </a:r>
          </a:p>
        </p:txBody>
      </p:sp>
      <p:sp>
        <p:nvSpPr>
          <p:cNvPr id="30726" name="Rectangle 3"/>
          <p:cNvSpPr>
            <a:spLocks noGrp="1" noChangeArrowheads="1"/>
          </p:cNvSpPr>
          <p:nvPr>
            <p:ph type="body" idx="1"/>
            <p:custDataLst>
              <p:tags r:id="rId5"/>
            </p:custDataLst>
          </p:nvPr>
        </p:nvSpPr>
        <p:spPr/>
        <p:txBody>
          <a:bodyPr/>
          <a:lstStyle/>
          <a:p>
            <a:pPr eaLnBrk="1" hangingPunct="1">
              <a:lnSpc>
                <a:spcPct val="80000"/>
              </a:lnSpc>
            </a:pPr>
            <a:r>
              <a:rPr lang="en-US" sz="2800" smtClean="0"/>
              <a:t>Problem: We need some representation of the target machine instruction set that facilitates code generation</a:t>
            </a:r>
          </a:p>
          <a:p>
            <a:pPr eaLnBrk="1" hangingPunct="1">
              <a:lnSpc>
                <a:spcPct val="80000"/>
              </a:lnSpc>
            </a:pPr>
            <a:r>
              <a:rPr lang="en-US" sz="2800" smtClean="0"/>
              <a:t>Idea: Describe machine instructions using same low-level IR used for program</a:t>
            </a:r>
          </a:p>
          <a:p>
            <a:pPr eaLnBrk="1" hangingPunct="1">
              <a:lnSpc>
                <a:spcPct val="80000"/>
              </a:lnSpc>
            </a:pPr>
            <a:r>
              <a:rPr lang="en-US" sz="2800" smtClean="0"/>
              <a:t>Use pattern matching techniques to pick machine instructions that match fragments of the program IR tree</a:t>
            </a:r>
          </a:p>
          <a:p>
            <a:pPr lvl="1" eaLnBrk="1" hangingPunct="1">
              <a:lnSpc>
                <a:spcPct val="80000"/>
              </a:lnSpc>
            </a:pPr>
            <a:r>
              <a:rPr lang="en-US" sz="2400" smtClean="0"/>
              <a:t>Want this to run quickly</a:t>
            </a:r>
          </a:p>
          <a:p>
            <a:pPr lvl="1" eaLnBrk="1" hangingPunct="1">
              <a:lnSpc>
                <a:spcPct val="80000"/>
              </a:lnSpc>
            </a:pPr>
            <a:r>
              <a:rPr lang="en-US" sz="2400" smtClean="0"/>
              <a:t>Would like to automate as much as possible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94F6E2D4-57E0-467B-A040-877327D91E57}" type="datetime1">
              <a:rPr lang="en-US" smtClean="0"/>
              <a:t>11/22/2011</a:t>
            </a:fld>
            <a:endParaRPr lang="en-US" smtClean="0"/>
          </a:p>
        </p:txBody>
      </p:sp>
      <p:sp>
        <p:nvSpPr>
          <p:cNvPr id="31747" name="Footer Placeholder 4"/>
          <p:cNvSpPr>
            <a:spLocks noGrp="1"/>
          </p:cNvSpPr>
          <p:nvPr>
            <p:ph type="ftr" sz="quarter" idx="11"/>
            <p:custDataLst>
              <p:tags r:id="rId2"/>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nl-NL" smtClean="0"/>
              <a:t>© 2002-11 Hal Perkins &amp; UW CSE</a:t>
            </a:r>
            <a:endParaRPr lang="en-US" smtClean="0"/>
          </a:p>
        </p:txBody>
      </p:sp>
      <p:sp>
        <p:nvSpPr>
          <p:cNvPr id="31748" name="Slide Number Placeholder 5"/>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mtClean="0"/>
              <a:t>N-</a:t>
            </a:r>
            <a:fld id="{35753ABE-47A0-4293-BDE9-74E6207D0837}" type="slidenum">
              <a:rPr lang="en-US" smtClean="0"/>
              <a:pPr/>
              <a:t>19</a:t>
            </a:fld>
            <a:endParaRPr lang="en-US" smtClean="0"/>
          </a:p>
        </p:txBody>
      </p:sp>
      <p:sp>
        <p:nvSpPr>
          <p:cNvPr id="31749" name="Rectangle 2"/>
          <p:cNvSpPr>
            <a:spLocks noGrp="1" noChangeArrowheads="1"/>
          </p:cNvSpPr>
          <p:nvPr>
            <p:ph type="title"/>
            <p:custDataLst>
              <p:tags r:id="rId4"/>
            </p:custDataLst>
          </p:nvPr>
        </p:nvSpPr>
        <p:spPr/>
        <p:txBody>
          <a:bodyPr/>
          <a:lstStyle/>
          <a:p>
            <a:pPr eaLnBrk="1" hangingPunct="1"/>
            <a:r>
              <a:rPr lang="en-US" smtClean="0"/>
              <a:t>Matching: How?</a:t>
            </a:r>
          </a:p>
        </p:txBody>
      </p:sp>
      <p:sp>
        <p:nvSpPr>
          <p:cNvPr id="21510" name="Rectangle 3"/>
          <p:cNvSpPr>
            <a:spLocks noGrp="1" noChangeArrowheads="1"/>
          </p:cNvSpPr>
          <p:nvPr>
            <p:ph type="body" idx="1"/>
            <p:custDataLst>
              <p:tags r:id="rId5"/>
            </p:custDataLst>
          </p:nvPr>
        </p:nvSpPr>
        <p:spPr/>
        <p:txBody>
          <a:bodyPr>
            <a:normAutofit fontScale="92500"/>
          </a:bodyPr>
          <a:lstStyle/>
          <a:p>
            <a:pPr eaLnBrk="1" hangingPunct="1">
              <a:lnSpc>
                <a:spcPct val="90000"/>
              </a:lnSpc>
              <a:defRPr/>
            </a:pPr>
            <a:r>
              <a:rPr lang="en-US" sz="2400" dirty="0" smtClean="0"/>
              <a:t>Tree IR – pattern match on trees</a:t>
            </a:r>
          </a:p>
          <a:p>
            <a:pPr lvl="1" eaLnBrk="1" hangingPunct="1">
              <a:lnSpc>
                <a:spcPct val="90000"/>
              </a:lnSpc>
              <a:defRPr/>
            </a:pPr>
            <a:r>
              <a:rPr lang="en-US" sz="2000" dirty="0" smtClean="0"/>
              <a:t>Tree patterns as input</a:t>
            </a:r>
          </a:p>
          <a:p>
            <a:pPr lvl="1" eaLnBrk="1" hangingPunct="1">
              <a:lnSpc>
                <a:spcPct val="90000"/>
              </a:lnSpc>
              <a:defRPr/>
            </a:pPr>
            <a:r>
              <a:rPr lang="en-US" sz="2000" dirty="0" smtClean="0"/>
              <a:t>Each pattern maps to target machine instruction (or sequence) </a:t>
            </a:r>
          </a:p>
          <a:p>
            <a:pPr lvl="2" eaLnBrk="1" hangingPunct="1">
              <a:lnSpc>
                <a:spcPct val="90000"/>
              </a:lnSpc>
              <a:defRPr/>
            </a:pPr>
            <a:r>
              <a:rPr lang="en-US" sz="1600" i="1" dirty="0" smtClean="0"/>
              <a:t>and</a:t>
            </a:r>
            <a:r>
              <a:rPr lang="en-US" sz="1600" dirty="0" smtClean="0"/>
              <a:t>  at least one simple target match for each kind of tree node so we can always generate something</a:t>
            </a:r>
          </a:p>
          <a:p>
            <a:pPr lvl="1" eaLnBrk="1" hangingPunct="1">
              <a:lnSpc>
                <a:spcPct val="90000"/>
              </a:lnSpc>
              <a:defRPr/>
            </a:pPr>
            <a:r>
              <a:rPr lang="en-US" sz="2000" dirty="0" smtClean="0"/>
              <a:t>Various algorithms – max. munch, dynamic programming, …</a:t>
            </a:r>
          </a:p>
          <a:p>
            <a:pPr eaLnBrk="1" hangingPunct="1">
              <a:lnSpc>
                <a:spcPct val="90000"/>
              </a:lnSpc>
              <a:defRPr/>
            </a:pPr>
            <a:r>
              <a:rPr lang="en-US" sz="2400" dirty="0" smtClean="0"/>
              <a:t>Linear IR – some sort of string matching</a:t>
            </a:r>
          </a:p>
          <a:p>
            <a:pPr lvl="1" eaLnBrk="1" hangingPunct="1">
              <a:lnSpc>
                <a:spcPct val="90000"/>
              </a:lnSpc>
              <a:defRPr/>
            </a:pPr>
            <a:r>
              <a:rPr lang="en-US" sz="2000" dirty="0" smtClean="0"/>
              <a:t>Strings as input</a:t>
            </a:r>
          </a:p>
          <a:p>
            <a:pPr lvl="1" eaLnBrk="1" hangingPunct="1">
              <a:lnSpc>
                <a:spcPct val="90000"/>
              </a:lnSpc>
              <a:defRPr/>
            </a:pPr>
            <a:r>
              <a:rPr lang="en-US" sz="2000" dirty="0" smtClean="0"/>
              <a:t>Each string maps to target machine instruction sequence</a:t>
            </a:r>
          </a:p>
          <a:p>
            <a:pPr lvl="1" eaLnBrk="1" hangingPunct="1">
              <a:lnSpc>
                <a:spcPct val="90000"/>
              </a:lnSpc>
              <a:defRPr/>
            </a:pPr>
            <a:r>
              <a:rPr lang="en-US" sz="2000" dirty="0" smtClean="0"/>
              <a:t>Use text matching or peephole matching (parsing!, but with a way, way ambiguous grammar for target machine)</a:t>
            </a:r>
          </a:p>
          <a:p>
            <a:pPr eaLnBrk="1" hangingPunct="1">
              <a:lnSpc>
                <a:spcPct val="90000"/>
              </a:lnSpc>
              <a:defRPr/>
            </a:pPr>
            <a:r>
              <a:rPr lang="en-US" sz="2400" dirty="0" smtClean="0"/>
              <a:t>Both work well in practice; algorithms are quite different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5A2CEDDD-19B5-4921-8651-421ECFDE10B0}" type="datetime1">
              <a:rPr lang="en-US" smtClean="0"/>
              <a:t>11/22/2011</a:t>
            </a:fld>
            <a:endParaRPr lang="en-US" smtClean="0"/>
          </a:p>
        </p:txBody>
      </p:sp>
      <p:sp>
        <p:nvSpPr>
          <p:cNvPr id="14339" name="Footer Placeholder 4"/>
          <p:cNvSpPr>
            <a:spLocks noGrp="1"/>
          </p:cNvSpPr>
          <p:nvPr>
            <p:ph type="ftr" sz="quarter" idx="11"/>
            <p:custDataLst>
              <p:tags r:id="rId2"/>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nl-NL" smtClean="0"/>
              <a:t>© 2002-11 Hal Perkins &amp; UW CSE</a:t>
            </a:r>
            <a:endParaRPr lang="en-US" smtClean="0"/>
          </a:p>
        </p:txBody>
      </p:sp>
      <p:sp>
        <p:nvSpPr>
          <p:cNvPr id="14340" name="Slide Number Placeholder 5"/>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mtClean="0"/>
              <a:t>N-</a:t>
            </a:r>
            <a:fld id="{9ADABB10-DB18-4E6A-AD3D-49FE323573B5}" type="slidenum">
              <a:rPr lang="en-US" smtClean="0"/>
              <a:pPr/>
              <a:t>2</a:t>
            </a:fld>
            <a:endParaRPr lang="en-US" smtClean="0"/>
          </a:p>
        </p:txBody>
      </p:sp>
      <p:sp>
        <p:nvSpPr>
          <p:cNvPr id="14341" name="Rectangle 2"/>
          <p:cNvSpPr>
            <a:spLocks noGrp="1" noChangeArrowheads="1"/>
          </p:cNvSpPr>
          <p:nvPr>
            <p:ph type="title"/>
            <p:custDataLst>
              <p:tags r:id="rId4"/>
            </p:custDataLst>
          </p:nvPr>
        </p:nvSpPr>
        <p:spPr/>
        <p:txBody>
          <a:bodyPr/>
          <a:lstStyle/>
          <a:p>
            <a:pPr eaLnBrk="1" hangingPunct="1"/>
            <a:r>
              <a:rPr lang="en-US" smtClean="0"/>
              <a:t>Agenda</a:t>
            </a:r>
          </a:p>
        </p:txBody>
      </p:sp>
      <p:sp>
        <p:nvSpPr>
          <p:cNvPr id="14342" name="Rectangle 3"/>
          <p:cNvSpPr>
            <a:spLocks noGrp="1" noChangeArrowheads="1"/>
          </p:cNvSpPr>
          <p:nvPr>
            <p:ph type="body" idx="1"/>
            <p:custDataLst>
              <p:tags r:id="rId5"/>
            </p:custDataLst>
          </p:nvPr>
        </p:nvSpPr>
        <p:spPr/>
        <p:txBody>
          <a:bodyPr/>
          <a:lstStyle/>
          <a:p>
            <a:pPr eaLnBrk="1" hangingPunct="1"/>
            <a:r>
              <a:rPr lang="en-US" sz="2800" smtClean="0"/>
              <a:t>Compiler back-end organization</a:t>
            </a:r>
          </a:p>
          <a:p>
            <a:pPr eaLnBrk="1" hangingPunct="1"/>
            <a:r>
              <a:rPr lang="en-US" sz="2800" smtClean="0"/>
              <a:t>Instruction selection – tree pattern matching</a:t>
            </a:r>
          </a:p>
          <a:p>
            <a:pPr eaLnBrk="1" hangingPunct="1"/>
            <a:endParaRPr lang="en-US" sz="1800" smtClean="0"/>
          </a:p>
          <a:p>
            <a:pPr eaLnBrk="1" hangingPunct="1"/>
            <a:endParaRPr lang="en-US" sz="1800" smtClean="0"/>
          </a:p>
          <a:p>
            <a:pPr eaLnBrk="1" hangingPunct="1"/>
            <a:endParaRPr lang="en-US" sz="1800" smtClean="0"/>
          </a:p>
          <a:p>
            <a:pPr eaLnBrk="1" hangingPunct="1"/>
            <a:endParaRPr lang="en-US" sz="1800" smtClean="0"/>
          </a:p>
          <a:p>
            <a:pPr eaLnBrk="1" hangingPunct="1"/>
            <a:endParaRPr lang="en-US" sz="1800" smtClean="0"/>
          </a:p>
          <a:p>
            <a:pPr eaLnBrk="1" hangingPunct="1"/>
            <a:r>
              <a:rPr lang="en-US" sz="1800" smtClean="0"/>
              <a:t>Credits: Slides by Keith Cooper (Rice); Appel ch. 9; burg/iburg slides by Preston Briggs, CSE 501 Sp09</a:t>
            </a:r>
          </a:p>
          <a:p>
            <a:pPr eaLnBrk="1" hangingPunct="1"/>
            <a:r>
              <a:rPr lang="en-US" sz="1800" smtClean="0"/>
              <a:t>Burg/iburg paper: “Engineering a Simple, Efficient Code Generator”, Fraser, Hanson, &amp; Proebsting, ACM LOPLAS v1, n3 (Sept. 1992)</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7E3E30BB-76EF-4CC9-A124-8E7D933BB2F6}" type="datetime1">
              <a:rPr lang="en-US" smtClean="0"/>
              <a:t>11/22/2011</a:t>
            </a:fld>
            <a:endParaRPr lang="en-US" smtClean="0"/>
          </a:p>
        </p:txBody>
      </p:sp>
      <p:sp>
        <p:nvSpPr>
          <p:cNvPr id="32771" name="Footer Placeholder 4"/>
          <p:cNvSpPr>
            <a:spLocks noGrp="1"/>
          </p:cNvSpPr>
          <p:nvPr>
            <p:ph type="ftr" sz="quarter" idx="11"/>
            <p:custDataLst>
              <p:tags r:id="rId2"/>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nl-NL" smtClean="0"/>
              <a:t>© 2002-11 Hal Perkins &amp; UW CSE</a:t>
            </a:r>
            <a:endParaRPr lang="en-US" smtClean="0"/>
          </a:p>
        </p:txBody>
      </p:sp>
      <p:sp>
        <p:nvSpPr>
          <p:cNvPr id="32772" name="Slide Number Placeholder 5"/>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mtClean="0"/>
              <a:t>N-</a:t>
            </a:r>
            <a:fld id="{6F1D7B9E-49DF-47D3-9FEE-4FDD0B3BFB8C}" type="slidenum">
              <a:rPr lang="en-US" smtClean="0"/>
              <a:pPr/>
              <a:t>20</a:t>
            </a:fld>
            <a:endParaRPr lang="en-US" smtClean="0"/>
          </a:p>
        </p:txBody>
      </p:sp>
      <p:sp>
        <p:nvSpPr>
          <p:cNvPr id="32773" name="Rectangle 2"/>
          <p:cNvSpPr>
            <a:spLocks noGrp="1" noChangeArrowheads="1"/>
          </p:cNvSpPr>
          <p:nvPr>
            <p:ph type="title"/>
            <p:custDataLst>
              <p:tags r:id="rId4"/>
            </p:custDataLst>
          </p:nvPr>
        </p:nvSpPr>
        <p:spPr/>
        <p:txBody>
          <a:bodyPr/>
          <a:lstStyle/>
          <a:p>
            <a:pPr eaLnBrk="1" hangingPunct="1"/>
            <a:r>
              <a:rPr lang="en-US" sz="4000" smtClean="0"/>
              <a:t>An Example Target Machine (1)</a:t>
            </a:r>
          </a:p>
        </p:txBody>
      </p:sp>
      <p:sp>
        <p:nvSpPr>
          <p:cNvPr id="32774" name="Rectangle 3"/>
          <p:cNvSpPr>
            <a:spLocks noGrp="1" noChangeArrowheads="1"/>
          </p:cNvSpPr>
          <p:nvPr>
            <p:ph type="body" idx="1"/>
            <p:custDataLst>
              <p:tags r:id="rId5"/>
            </p:custDataLst>
          </p:nvPr>
        </p:nvSpPr>
        <p:spPr/>
        <p:txBody>
          <a:bodyPr/>
          <a:lstStyle/>
          <a:p>
            <a:pPr eaLnBrk="1" hangingPunct="1"/>
            <a:r>
              <a:rPr lang="en-US" smtClean="0"/>
              <a:t>Arithmetic Instructions – result in reg.</a:t>
            </a:r>
          </a:p>
          <a:p>
            <a:pPr lvl="1" eaLnBrk="1" hangingPunct="1"/>
            <a:r>
              <a:rPr lang="en-US" smtClean="0"/>
              <a:t>(unnamed)  ri 		TEMP</a:t>
            </a:r>
          </a:p>
          <a:p>
            <a:pPr lvl="1" eaLnBrk="1" hangingPunct="1"/>
            <a:r>
              <a:rPr lang="en-US" smtClean="0"/>
              <a:t>ADD ri &lt;- rj + rk</a:t>
            </a:r>
          </a:p>
          <a:p>
            <a:pPr lvl="1" eaLnBrk="1" hangingPunct="1"/>
            <a:endParaRPr lang="en-US" smtClean="0"/>
          </a:p>
          <a:p>
            <a:pPr lvl="1" eaLnBrk="1" hangingPunct="1"/>
            <a:r>
              <a:rPr lang="en-US" smtClean="0"/>
              <a:t>MUL ri &lt;- rj * rk</a:t>
            </a:r>
          </a:p>
          <a:p>
            <a:pPr lvl="1" eaLnBrk="1" hangingPunct="1"/>
            <a:endParaRPr lang="en-US" smtClean="0"/>
          </a:p>
          <a:p>
            <a:pPr lvl="1" eaLnBrk="1" hangingPunct="1"/>
            <a:r>
              <a:rPr lang="en-US" smtClean="0"/>
              <a:t>SUB and DIV are similar</a:t>
            </a:r>
          </a:p>
        </p:txBody>
      </p:sp>
      <p:sp>
        <p:nvSpPr>
          <p:cNvPr id="32775" name="Text Box 4"/>
          <p:cNvSpPr txBox="1">
            <a:spLocks noChangeArrowheads="1"/>
          </p:cNvSpPr>
          <p:nvPr>
            <p:custDataLst>
              <p:tags r:id="rId6"/>
            </p:custDataLst>
          </p:nvPr>
        </p:nvSpPr>
        <p:spPr bwMode="auto">
          <a:xfrm>
            <a:off x="6075363" y="3200400"/>
            <a:ext cx="3508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a:t>
            </a:r>
          </a:p>
        </p:txBody>
      </p:sp>
      <p:sp>
        <p:nvSpPr>
          <p:cNvPr id="32776" name="Line 5"/>
          <p:cNvSpPr>
            <a:spLocks noChangeShapeType="1"/>
          </p:cNvSpPr>
          <p:nvPr>
            <p:custDataLst>
              <p:tags r:id="rId7"/>
            </p:custDataLst>
          </p:nvPr>
        </p:nvSpPr>
        <p:spPr bwMode="auto">
          <a:xfrm flipH="1">
            <a:off x="5638800" y="3508375"/>
            <a:ext cx="60960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77" name="Line 6"/>
          <p:cNvSpPr>
            <a:spLocks noChangeShapeType="1"/>
          </p:cNvSpPr>
          <p:nvPr>
            <p:custDataLst>
              <p:tags r:id="rId8"/>
            </p:custDataLst>
          </p:nvPr>
        </p:nvSpPr>
        <p:spPr bwMode="auto">
          <a:xfrm>
            <a:off x="6248400" y="3508375"/>
            <a:ext cx="60960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78" name="Text Box 7"/>
          <p:cNvSpPr txBox="1">
            <a:spLocks noChangeArrowheads="1"/>
          </p:cNvSpPr>
          <p:nvPr>
            <p:custDataLst>
              <p:tags r:id="rId9"/>
            </p:custDataLst>
          </p:nvPr>
        </p:nvSpPr>
        <p:spPr bwMode="auto">
          <a:xfrm>
            <a:off x="6096000" y="3883025"/>
            <a:ext cx="3095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a:t>
            </a:r>
          </a:p>
        </p:txBody>
      </p:sp>
      <p:sp>
        <p:nvSpPr>
          <p:cNvPr id="32779" name="Line 8"/>
          <p:cNvSpPr>
            <a:spLocks noChangeShapeType="1"/>
          </p:cNvSpPr>
          <p:nvPr>
            <p:custDataLst>
              <p:tags r:id="rId10"/>
            </p:custDataLst>
          </p:nvPr>
        </p:nvSpPr>
        <p:spPr bwMode="auto">
          <a:xfrm flipH="1">
            <a:off x="5638800" y="4191000"/>
            <a:ext cx="60960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0" name="Line 9"/>
          <p:cNvSpPr>
            <a:spLocks noChangeShapeType="1"/>
          </p:cNvSpPr>
          <p:nvPr>
            <p:custDataLst>
              <p:tags r:id="rId11"/>
            </p:custDataLst>
          </p:nvPr>
        </p:nvSpPr>
        <p:spPr bwMode="auto">
          <a:xfrm>
            <a:off x="6248400" y="4191000"/>
            <a:ext cx="60960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3"/>
          <p:cNvSpPr>
            <a:spLocks noGrp="1"/>
          </p:cNvSpPr>
          <p:nvPr>
            <p:ph type="dt" sz="quarter" idx="10"/>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2532B35E-419D-46DE-B37D-57363EAE7C01}" type="datetime1">
              <a:rPr lang="en-US" smtClean="0"/>
              <a:t>11/22/2011</a:t>
            </a:fld>
            <a:endParaRPr lang="en-US" smtClean="0"/>
          </a:p>
        </p:txBody>
      </p:sp>
      <p:sp>
        <p:nvSpPr>
          <p:cNvPr id="33795" name="Footer Placeholder 4"/>
          <p:cNvSpPr>
            <a:spLocks noGrp="1"/>
          </p:cNvSpPr>
          <p:nvPr>
            <p:ph type="ftr" sz="quarter" idx="11"/>
            <p:custDataLst>
              <p:tags r:id="rId2"/>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nl-NL" smtClean="0"/>
              <a:t>© 2002-11 Hal Perkins &amp; UW CSE</a:t>
            </a:r>
            <a:endParaRPr lang="en-US" smtClean="0"/>
          </a:p>
        </p:txBody>
      </p:sp>
      <p:sp>
        <p:nvSpPr>
          <p:cNvPr id="33796" name="Slide Number Placeholder 5"/>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mtClean="0"/>
              <a:t>N-</a:t>
            </a:r>
            <a:fld id="{B1EE7DC5-6AE9-4FF1-B204-581C219D48D2}" type="slidenum">
              <a:rPr lang="en-US" smtClean="0"/>
              <a:pPr/>
              <a:t>21</a:t>
            </a:fld>
            <a:endParaRPr lang="en-US" smtClean="0"/>
          </a:p>
        </p:txBody>
      </p:sp>
      <p:sp>
        <p:nvSpPr>
          <p:cNvPr id="33797" name="Rectangle 3"/>
          <p:cNvSpPr>
            <a:spLocks noGrp="1" noChangeArrowheads="1"/>
          </p:cNvSpPr>
          <p:nvPr>
            <p:ph type="body" idx="1"/>
            <p:custDataLst>
              <p:tags r:id="rId4"/>
            </p:custDataLst>
          </p:nvPr>
        </p:nvSpPr>
        <p:spPr/>
        <p:txBody>
          <a:bodyPr/>
          <a:lstStyle/>
          <a:p>
            <a:pPr eaLnBrk="1" hangingPunct="1"/>
            <a:r>
              <a:rPr lang="en-US" smtClean="0"/>
              <a:t>Immediate Instructons</a:t>
            </a:r>
          </a:p>
          <a:p>
            <a:pPr lvl="1" eaLnBrk="1" hangingPunct="1"/>
            <a:r>
              <a:rPr lang="en-US" smtClean="0"/>
              <a:t>ADDI ri &lt;- rj + c</a:t>
            </a:r>
          </a:p>
          <a:p>
            <a:pPr lvl="1" eaLnBrk="1" hangingPunct="1"/>
            <a:endParaRPr lang="en-US" smtClean="0"/>
          </a:p>
          <a:p>
            <a:pPr lvl="1" eaLnBrk="1" hangingPunct="1"/>
            <a:endParaRPr lang="en-US" smtClean="0"/>
          </a:p>
          <a:p>
            <a:pPr lvl="1" eaLnBrk="1" hangingPunct="1"/>
            <a:endParaRPr lang="en-US" smtClean="0"/>
          </a:p>
          <a:p>
            <a:pPr lvl="1" eaLnBrk="1" hangingPunct="1"/>
            <a:r>
              <a:rPr lang="en-US" smtClean="0"/>
              <a:t>SUBI ri &lt;- rj - c</a:t>
            </a:r>
          </a:p>
        </p:txBody>
      </p:sp>
      <p:sp>
        <p:nvSpPr>
          <p:cNvPr id="33798" name="Rectangle 2"/>
          <p:cNvSpPr>
            <a:spLocks noGrp="1" noChangeArrowheads="1"/>
          </p:cNvSpPr>
          <p:nvPr>
            <p:ph type="title"/>
            <p:custDataLst>
              <p:tags r:id="rId5"/>
            </p:custDataLst>
          </p:nvPr>
        </p:nvSpPr>
        <p:spPr/>
        <p:txBody>
          <a:bodyPr/>
          <a:lstStyle/>
          <a:p>
            <a:pPr eaLnBrk="1" hangingPunct="1"/>
            <a:r>
              <a:rPr lang="en-US" sz="4000" smtClean="0"/>
              <a:t>An Example Target Machine (2)</a:t>
            </a:r>
          </a:p>
        </p:txBody>
      </p:sp>
      <p:sp>
        <p:nvSpPr>
          <p:cNvPr id="33799" name="Text Box 4"/>
          <p:cNvSpPr txBox="1">
            <a:spLocks noChangeArrowheads="1"/>
          </p:cNvSpPr>
          <p:nvPr>
            <p:custDataLst>
              <p:tags r:id="rId6"/>
            </p:custDataLst>
          </p:nvPr>
        </p:nvSpPr>
        <p:spPr bwMode="auto">
          <a:xfrm>
            <a:off x="2417763" y="3182938"/>
            <a:ext cx="3508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a:t>
            </a:r>
          </a:p>
        </p:txBody>
      </p:sp>
      <p:sp>
        <p:nvSpPr>
          <p:cNvPr id="33800" name="Line 5"/>
          <p:cNvSpPr>
            <a:spLocks noChangeShapeType="1"/>
          </p:cNvSpPr>
          <p:nvPr>
            <p:custDataLst>
              <p:tags r:id="rId7"/>
            </p:custDataLst>
          </p:nvPr>
        </p:nvSpPr>
        <p:spPr bwMode="auto">
          <a:xfrm flipH="1">
            <a:off x="1981200" y="3490913"/>
            <a:ext cx="60960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01" name="Line 6"/>
          <p:cNvSpPr>
            <a:spLocks noChangeShapeType="1"/>
          </p:cNvSpPr>
          <p:nvPr>
            <p:custDataLst>
              <p:tags r:id="rId8"/>
            </p:custDataLst>
          </p:nvPr>
        </p:nvSpPr>
        <p:spPr bwMode="auto">
          <a:xfrm>
            <a:off x="2590800" y="3490913"/>
            <a:ext cx="60960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02" name="Text Box 10"/>
          <p:cNvSpPr txBox="1">
            <a:spLocks noChangeArrowheads="1"/>
          </p:cNvSpPr>
          <p:nvPr>
            <p:custDataLst>
              <p:tags r:id="rId9"/>
            </p:custDataLst>
          </p:nvPr>
        </p:nvSpPr>
        <p:spPr bwMode="auto">
          <a:xfrm>
            <a:off x="2752725" y="3824288"/>
            <a:ext cx="895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CONST</a:t>
            </a:r>
          </a:p>
        </p:txBody>
      </p:sp>
      <p:sp>
        <p:nvSpPr>
          <p:cNvPr id="33803" name="Text Box 11"/>
          <p:cNvSpPr txBox="1">
            <a:spLocks noChangeArrowheads="1"/>
          </p:cNvSpPr>
          <p:nvPr>
            <p:custDataLst>
              <p:tags r:id="rId10"/>
            </p:custDataLst>
          </p:nvPr>
        </p:nvSpPr>
        <p:spPr bwMode="auto">
          <a:xfrm>
            <a:off x="4856163" y="3182938"/>
            <a:ext cx="3508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a:t>
            </a:r>
          </a:p>
        </p:txBody>
      </p:sp>
      <p:sp>
        <p:nvSpPr>
          <p:cNvPr id="33804" name="Line 12"/>
          <p:cNvSpPr>
            <a:spLocks noChangeShapeType="1"/>
          </p:cNvSpPr>
          <p:nvPr>
            <p:custDataLst>
              <p:tags r:id="rId11"/>
            </p:custDataLst>
          </p:nvPr>
        </p:nvSpPr>
        <p:spPr bwMode="auto">
          <a:xfrm flipH="1">
            <a:off x="4419600" y="3490913"/>
            <a:ext cx="60960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05" name="Line 13"/>
          <p:cNvSpPr>
            <a:spLocks noChangeShapeType="1"/>
          </p:cNvSpPr>
          <p:nvPr>
            <p:custDataLst>
              <p:tags r:id="rId12"/>
            </p:custDataLst>
          </p:nvPr>
        </p:nvSpPr>
        <p:spPr bwMode="auto">
          <a:xfrm>
            <a:off x="5029200" y="3490913"/>
            <a:ext cx="60960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06" name="Text Box 14"/>
          <p:cNvSpPr txBox="1">
            <a:spLocks noChangeArrowheads="1"/>
          </p:cNvSpPr>
          <p:nvPr>
            <p:custDataLst>
              <p:tags r:id="rId13"/>
            </p:custDataLst>
          </p:nvPr>
        </p:nvSpPr>
        <p:spPr bwMode="auto">
          <a:xfrm>
            <a:off x="3952875" y="3824288"/>
            <a:ext cx="895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CONST</a:t>
            </a:r>
          </a:p>
        </p:txBody>
      </p:sp>
      <p:sp>
        <p:nvSpPr>
          <p:cNvPr id="33807" name="Text Box 16"/>
          <p:cNvSpPr txBox="1">
            <a:spLocks noChangeArrowheads="1"/>
          </p:cNvSpPr>
          <p:nvPr>
            <p:custDataLst>
              <p:tags r:id="rId14"/>
            </p:custDataLst>
          </p:nvPr>
        </p:nvSpPr>
        <p:spPr bwMode="auto">
          <a:xfrm>
            <a:off x="6267450" y="3214688"/>
            <a:ext cx="895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CONST</a:t>
            </a:r>
          </a:p>
        </p:txBody>
      </p:sp>
      <p:sp>
        <p:nvSpPr>
          <p:cNvPr id="33808" name="Text Box 17"/>
          <p:cNvSpPr txBox="1">
            <a:spLocks noChangeArrowheads="1"/>
          </p:cNvSpPr>
          <p:nvPr>
            <p:custDataLst>
              <p:tags r:id="rId15"/>
            </p:custDataLst>
          </p:nvPr>
        </p:nvSpPr>
        <p:spPr bwMode="auto">
          <a:xfrm>
            <a:off x="2459038" y="5087938"/>
            <a:ext cx="2667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a:t>
            </a:r>
          </a:p>
        </p:txBody>
      </p:sp>
      <p:sp>
        <p:nvSpPr>
          <p:cNvPr id="33809" name="Line 18"/>
          <p:cNvSpPr>
            <a:spLocks noChangeShapeType="1"/>
          </p:cNvSpPr>
          <p:nvPr>
            <p:custDataLst>
              <p:tags r:id="rId16"/>
            </p:custDataLst>
          </p:nvPr>
        </p:nvSpPr>
        <p:spPr bwMode="auto">
          <a:xfrm flipH="1">
            <a:off x="1981200" y="5395913"/>
            <a:ext cx="60960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0" name="Line 19"/>
          <p:cNvSpPr>
            <a:spLocks noChangeShapeType="1"/>
          </p:cNvSpPr>
          <p:nvPr>
            <p:custDataLst>
              <p:tags r:id="rId17"/>
            </p:custDataLst>
          </p:nvPr>
        </p:nvSpPr>
        <p:spPr bwMode="auto">
          <a:xfrm>
            <a:off x="2590800" y="5395913"/>
            <a:ext cx="60960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1" name="Text Box 20"/>
          <p:cNvSpPr txBox="1">
            <a:spLocks noChangeArrowheads="1"/>
          </p:cNvSpPr>
          <p:nvPr>
            <p:custDataLst>
              <p:tags r:id="rId18"/>
            </p:custDataLst>
          </p:nvPr>
        </p:nvSpPr>
        <p:spPr bwMode="auto">
          <a:xfrm>
            <a:off x="2752725" y="5729288"/>
            <a:ext cx="895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CONST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3"/>
          <p:cNvSpPr>
            <a:spLocks noGrp="1"/>
          </p:cNvSpPr>
          <p:nvPr>
            <p:ph type="dt" sz="quarter" idx="10"/>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B25C35B9-8B21-4043-8D04-164AF6B1C3C9}" type="datetime1">
              <a:rPr lang="en-US" smtClean="0"/>
              <a:t>11/22/2011</a:t>
            </a:fld>
            <a:endParaRPr lang="en-US" smtClean="0"/>
          </a:p>
        </p:txBody>
      </p:sp>
      <p:sp>
        <p:nvSpPr>
          <p:cNvPr id="34819" name="Footer Placeholder 4"/>
          <p:cNvSpPr>
            <a:spLocks noGrp="1"/>
          </p:cNvSpPr>
          <p:nvPr>
            <p:ph type="ftr" sz="quarter" idx="11"/>
            <p:custDataLst>
              <p:tags r:id="rId2"/>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nl-NL" smtClean="0"/>
              <a:t>© 2002-11 Hal Perkins &amp; UW CSE</a:t>
            </a:r>
            <a:endParaRPr lang="en-US" smtClean="0"/>
          </a:p>
        </p:txBody>
      </p:sp>
      <p:sp>
        <p:nvSpPr>
          <p:cNvPr id="34820" name="Slide Number Placeholder 5"/>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mtClean="0"/>
              <a:t>N-</a:t>
            </a:r>
            <a:fld id="{0D795F25-6558-4DEB-8E99-BE73552BD19F}" type="slidenum">
              <a:rPr lang="en-US" smtClean="0"/>
              <a:pPr/>
              <a:t>22</a:t>
            </a:fld>
            <a:endParaRPr lang="en-US" smtClean="0"/>
          </a:p>
        </p:txBody>
      </p:sp>
      <p:sp>
        <p:nvSpPr>
          <p:cNvPr id="34821" name="Rectangle 2"/>
          <p:cNvSpPr>
            <a:spLocks noGrp="1" noChangeArrowheads="1"/>
          </p:cNvSpPr>
          <p:nvPr>
            <p:ph type="body" idx="1"/>
            <p:custDataLst>
              <p:tags r:id="rId4"/>
            </p:custDataLst>
          </p:nvPr>
        </p:nvSpPr>
        <p:spPr/>
        <p:txBody>
          <a:bodyPr/>
          <a:lstStyle/>
          <a:p>
            <a:pPr eaLnBrk="1" hangingPunct="1"/>
            <a:r>
              <a:rPr lang="en-US" smtClean="0"/>
              <a:t>Load</a:t>
            </a:r>
          </a:p>
          <a:p>
            <a:pPr lvl="1" eaLnBrk="1" hangingPunct="1"/>
            <a:r>
              <a:rPr lang="en-US" smtClean="0"/>
              <a:t>LOAD  ri &lt;- M[rj + c]</a:t>
            </a:r>
          </a:p>
        </p:txBody>
      </p:sp>
      <p:sp>
        <p:nvSpPr>
          <p:cNvPr id="34822" name="Rectangle 3"/>
          <p:cNvSpPr>
            <a:spLocks noGrp="1" noChangeArrowheads="1"/>
          </p:cNvSpPr>
          <p:nvPr>
            <p:ph type="title"/>
            <p:custDataLst>
              <p:tags r:id="rId5"/>
            </p:custDataLst>
          </p:nvPr>
        </p:nvSpPr>
        <p:spPr/>
        <p:txBody>
          <a:bodyPr/>
          <a:lstStyle/>
          <a:p>
            <a:pPr eaLnBrk="1" hangingPunct="1"/>
            <a:r>
              <a:rPr lang="en-US" sz="4000" smtClean="0"/>
              <a:t>An Example Target Machine (3)</a:t>
            </a:r>
          </a:p>
        </p:txBody>
      </p:sp>
      <p:sp>
        <p:nvSpPr>
          <p:cNvPr id="34823" name="Text Box 4"/>
          <p:cNvSpPr txBox="1">
            <a:spLocks noChangeArrowheads="1"/>
          </p:cNvSpPr>
          <p:nvPr>
            <p:custDataLst>
              <p:tags r:id="rId6"/>
            </p:custDataLst>
          </p:nvPr>
        </p:nvSpPr>
        <p:spPr bwMode="auto">
          <a:xfrm>
            <a:off x="1960563" y="3716338"/>
            <a:ext cx="3508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a:t>
            </a:r>
          </a:p>
        </p:txBody>
      </p:sp>
      <p:sp>
        <p:nvSpPr>
          <p:cNvPr id="34824" name="Line 5"/>
          <p:cNvSpPr>
            <a:spLocks noChangeShapeType="1"/>
          </p:cNvSpPr>
          <p:nvPr>
            <p:custDataLst>
              <p:tags r:id="rId7"/>
            </p:custDataLst>
          </p:nvPr>
        </p:nvSpPr>
        <p:spPr bwMode="auto">
          <a:xfrm flipH="1">
            <a:off x="1524000" y="4024313"/>
            <a:ext cx="60960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25" name="Line 6"/>
          <p:cNvSpPr>
            <a:spLocks noChangeShapeType="1"/>
          </p:cNvSpPr>
          <p:nvPr>
            <p:custDataLst>
              <p:tags r:id="rId8"/>
            </p:custDataLst>
          </p:nvPr>
        </p:nvSpPr>
        <p:spPr bwMode="auto">
          <a:xfrm>
            <a:off x="2133600" y="4024313"/>
            <a:ext cx="60960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26" name="Text Box 7"/>
          <p:cNvSpPr txBox="1">
            <a:spLocks noChangeArrowheads="1"/>
          </p:cNvSpPr>
          <p:nvPr>
            <p:custDataLst>
              <p:tags r:id="rId9"/>
            </p:custDataLst>
          </p:nvPr>
        </p:nvSpPr>
        <p:spPr bwMode="auto">
          <a:xfrm>
            <a:off x="2295525" y="4357688"/>
            <a:ext cx="895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CONST</a:t>
            </a:r>
          </a:p>
        </p:txBody>
      </p:sp>
      <p:sp>
        <p:nvSpPr>
          <p:cNvPr id="34827" name="Text Box 8"/>
          <p:cNvSpPr txBox="1">
            <a:spLocks noChangeArrowheads="1"/>
          </p:cNvSpPr>
          <p:nvPr>
            <p:custDataLst>
              <p:tags r:id="rId10"/>
            </p:custDataLst>
          </p:nvPr>
        </p:nvSpPr>
        <p:spPr bwMode="auto">
          <a:xfrm>
            <a:off x="4398963" y="3716338"/>
            <a:ext cx="3508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a:t>
            </a:r>
          </a:p>
        </p:txBody>
      </p:sp>
      <p:sp>
        <p:nvSpPr>
          <p:cNvPr id="34828" name="Line 9"/>
          <p:cNvSpPr>
            <a:spLocks noChangeShapeType="1"/>
          </p:cNvSpPr>
          <p:nvPr>
            <p:custDataLst>
              <p:tags r:id="rId11"/>
            </p:custDataLst>
          </p:nvPr>
        </p:nvSpPr>
        <p:spPr bwMode="auto">
          <a:xfrm flipH="1">
            <a:off x="3962400" y="4024313"/>
            <a:ext cx="60960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29" name="Line 10"/>
          <p:cNvSpPr>
            <a:spLocks noChangeShapeType="1"/>
          </p:cNvSpPr>
          <p:nvPr>
            <p:custDataLst>
              <p:tags r:id="rId12"/>
            </p:custDataLst>
          </p:nvPr>
        </p:nvSpPr>
        <p:spPr bwMode="auto">
          <a:xfrm>
            <a:off x="4572000" y="4024313"/>
            <a:ext cx="60960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30" name="Text Box 11"/>
          <p:cNvSpPr txBox="1">
            <a:spLocks noChangeArrowheads="1"/>
          </p:cNvSpPr>
          <p:nvPr>
            <p:custDataLst>
              <p:tags r:id="rId13"/>
            </p:custDataLst>
          </p:nvPr>
        </p:nvSpPr>
        <p:spPr bwMode="auto">
          <a:xfrm>
            <a:off x="3495675" y="4357688"/>
            <a:ext cx="895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CONST</a:t>
            </a:r>
          </a:p>
        </p:txBody>
      </p:sp>
      <p:sp>
        <p:nvSpPr>
          <p:cNvPr id="34831" name="Text Box 12"/>
          <p:cNvSpPr txBox="1">
            <a:spLocks noChangeArrowheads="1"/>
          </p:cNvSpPr>
          <p:nvPr>
            <p:custDataLst>
              <p:tags r:id="rId14"/>
            </p:custDataLst>
          </p:nvPr>
        </p:nvSpPr>
        <p:spPr bwMode="auto">
          <a:xfrm>
            <a:off x="5810250" y="3748088"/>
            <a:ext cx="895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CONST</a:t>
            </a:r>
          </a:p>
        </p:txBody>
      </p:sp>
      <p:sp>
        <p:nvSpPr>
          <p:cNvPr id="34832" name="Text Box 17"/>
          <p:cNvSpPr txBox="1">
            <a:spLocks noChangeArrowheads="1"/>
          </p:cNvSpPr>
          <p:nvPr>
            <p:custDataLst>
              <p:tags r:id="rId15"/>
            </p:custDataLst>
          </p:nvPr>
        </p:nvSpPr>
        <p:spPr bwMode="auto">
          <a:xfrm>
            <a:off x="1803400" y="3232150"/>
            <a:ext cx="6651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MEM</a:t>
            </a:r>
          </a:p>
        </p:txBody>
      </p:sp>
      <p:sp>
        <p:nvSpPr>
          <p:cNvPr id="34833" name="Line 18"/>
          <p:cNvSpPr>
            <a:spLocks noChangeShapeType="1"/>
          </p:cNvSpPr>
          <p:nvPr>
            <p:custDataLst>
              <p:tags r:id="rId16"/>
            </p:custDataLst>
          </p:nvPr>
        </p:nvSpPr>
        <p:spPr bwMode="auto">
          <a:xfrm>
            <a:off x="2133600" y="3581400"/>
            <a:ext cx="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34" name="Text Box 19"/>
          <p:cNvSpPr txBox="1">
            <a:spLocks noChangeArrowheads="1"/>
          </p:cNvSpPr>
          <p:nvPr>
            <p:custDataLst>
              <p:tags r:id="rId17"/>
            </p:custDataLst>
          </p:nvPr>
        </p:nvSpPr>
        <p:spPr bwMode="auto">
          <a:xfrm>
            <a:off x="4211638" y="3232150"/>
            <a:ext cx="6651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MEM</a:t>
            </a:r>
          </a:p>
        </p:txBody>
      </p:sp>
      <p:sp>
        <p:nvSpPr>
          <p:cNvPr id="34835" name="Line 20"/>
          <p:cNvSpPr>
            <a:spLocks noChangeShapeType="1"/>
          </p:cNvSpPr>
          <p:nvPr>
            <p:custDataLst>
              <p:tags r:id="rId18"/>
            </p:custDataLst>
          </p:nvPr>
        </p:nvSpPr>
        <p:spPr bwMode="auto">
          <a:xfrm>
            <a:off x="4541838" y="3581400"/>
            <a:ext cx="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36" name="Text Box 21"/>
          <p:cNvSpPr txBox="1">
            <a:spLocks noChangeArrowheads="1"/>
          </p:cNvSpPr>
          <p:nvPr>
            <p:custDataLst>
              <p:tags r:id="rId19"/>
            </p:custDataLst>
          </p:nvPr>
        </p:nvSpPr>
        <p:spPr bwMode="auto">
          <a:xfrm>
            <a:off x="5943600" y="3232150"/>
            <a:ext cx="6651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MEM</a:t>
            </a:r>
          </a:p>
        </p:txBody>
      </p:sp>
      <p:sp>
        <p:nvSpPr>
          <p:cNvPr id="34837" name="Line 22"/>
          <p:cNvSpPr>
            <a:spLocks noChangeShapeType="1"/>
          </p:cNvSpPr>
          <p:nvPr>
            <p:custDataLst>
              <p:tags r:id="rId20"/>
            </p:custDataLst>
          </p:nvPr>
        </p:nvSpPr>
        <p:spPr bwMode="auto">
          <a:xfrm>
            <a:off x="6273800" y="3581400"/>
            <a:ext cx="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38" name="Text Box 23"/>
          <p:cNvSpPr txBox="1">
            <a:spLocks noChangeArrowheads="1"/>
          </p:cNvSpPr>
          <p:nvPr>
            <p:custDataLst>
              <p:tags r:id="rId21"/>
            </p:custDataLst>
          </p:nvPr>
        </p:nvSpPr>
        <p:spPr bwMode="auto">
          <a:xfrm>
            <a:off x="7467600" y="3232150"/>
            <a:ext cx="6651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MEM</a:t>
            </a:r>
          </a:p>
        </p:txBody>
      </p:sp>
      <p:sp>
        <p:nvSpPr>
          <p:cNvPr id="34839" name="Line 24"/>
          <p:cNvSpPr>
            <a:spLocks noChangeShapeType="1"/>
          </p:cNvSpPr>
          <p:nvPr>
            <p:custDataLst>
              <p:tags r:id="rId22"/>
            </p:custDataLst>
          </p:nvPr>
        </p:nvSpPr>
        <p:spPr bwMode="auto">
          <a:xfrm>
            <a:off x="7797800" y="3581400"/>
            <a:ext cx="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3"/>
          <p:cNvSpPr>
            <a:spLocks noGrp="1"/>
          </p:cNvSpPr>
          <p:nvPr>
            <p:ph type="dt" sz="quarter" idx="10"/>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6C78A984-7B38-43E5-9AEB-09674556C452}" type="datetime1">
              <a:rPr lang="en-US" smtClean="0"/>
              <a:t>11/22/2011</a:t>
            </a:fld>
            <a:endParaRPr lang="en-US" smtClean="0"/>
          </a:p>
        </p:txBody>
      </p:sp>
      <p:sp>
        <p:nvSpPr>
          <p:cNvPr id="35843" name="Footer Placeholder 4"/>
          <p:cNvSpPr>
            <a:spLocks noGrp="1"/>
          </p:cNvSpPr>
          <p:nvPr>
            <p:ph type="ftr" sz="quarter" idx="11"/>
            <p:custDataLst>
              <p:tags r:id="rId2"/>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nl-NL" smtClean="0"/>
              <a:t>© 2002-11 Hal Perkins &amp; UW CSE</a:t>
            </a:r>
            <a:endParaRPr lang="en-US" smtClean="0"/>
          </a:p>
        </p:txBody>
      </p:sp>
      <p:sp>
        <p:nvSpPr>
          <p:cNvPr id="35844" name="Slide Number Placeholder 5"/>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mtClean="0"/>
              <a:t>N-</a:t>
            </a:r>
            <a:fld id="{1E043A23-301B-49CF-8540-ED9C8ED26C13}" type="slidenum">
              <a:rPr lang="en-US" smtClean="0"/>
              <a:pPr/>
              <a:t>23</a:t>
            </a:fld>
            <a:endParaRPr lang="en-US" smtClean="0"/>
          </a:p>
        </p:txBody>
      </p:sp>
      <p:sp>
        <p:nvSpPr>
          <p:cNvPr id="35845" name="Rectangle 2"/>
          <p:cNvSpPr>
            <a:spLocks noGrp="1" noChangeArrowheads="1"/>
          </p:cNvSpPr>
          <p:nvPr>
            <p:ph type="body" idx="1"/>
            <p:custDataLst>
              <p:tags r:id="rId4"/>
            </p:custDataLst>
          </p:nvPr>
        </p:nvSpPr>
        <p:spPr/>
        <p:txBody>
          <a:bodyPr/>
          <a:lstStyle/>
          <a:p>
            <a:pPr eaLnBrk="1" hangingPunct="1"/>
            <a:r>
              <a:rPr lang="en-US" smtClean="0"/>
              <a:t>Store – not an expression; no result</a:t>
            </a:r>
          </a:p>
          <a:p>
            <a:pPr lvl="1" eaLnBrk="1" hangingPunct="1"/>
            <a:r>
              <a:rPr lang="en-US" smtClean="0"/>
              <a:t>STORE  M[rj + c] &lt;- ri</a:t>
            </a:r>
          </a:p>
        </p:txBody>
      </p:sp>
      <p:sp>
        <p:nvSpPr>
          <p:cNvPr id="35846" name="Rectangle 3"/>
          <p:cNvSpPr>
            <a:spLocks noGrp="1" noChangeArrowheads="1"/>
          </p:cNvSpPr>
          <p:nvPr>
            <p:ph type="title"/>
            <p:custDataLst>
              <p:tags r:id="rId5"/>
            </p:custDataLst>
          </p:nvPr>
        </p:nvSpPr>
        <p:spPr/>
        <p:txBody>
          <a:bodyPr/>
          <a:lstStyle/>
          <a:p>
            <a:pPr eaLnBrk="1" hangingPunct="1"/>
            <a:r>
              <a:rPr lang="en-US" sz="4000" smtClean="0"/>
              <a:t>An Example Target Machine (4)</a:t>
            </a:r>
          </a:p>
        </p:txBody>
      </p:sp>
      <p:sp>
        <p:nvSpPr>
          <p:cNvPr id="35847" name="Text Box 4"/>
          <p:cNvSpPr txBox="1">
            <a:spLocks noChangeArrowheads="1"/>
          </p:cNvSpPr>
          <p:nvPr>
            <p:custDataLst>
              <p:tags r:id="rId6"/>
            </p:custDataLst>
          </p:nvPr>
        </p:nvSpPr>
        <p:spPr bwMode="auto">
          <a:xfrm>
            <a:off x="1808163" y="4554538"/>
            <a:ext cx="3508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a:t>
            </a:r>
          </a:p>
        </p:txBody>
      </p:sp>
      <p:sp>
        <p:nvSpPr>
          <p:cNvPr id="35848" name="Line 5"/>
          <p:cNvSpPr>
            <a:spLocks noChangeShapeType="1"/>
          </p:cNvSpPr>
          <p:nvPr>
            <p:custDataLst>
              <p:tags r:id="rId7"/>
            </p:custDataLst>
          </p:nvPr>
        </p:nvSpPr>
        <p:spPr bwMode="auto">
          <a:xfrm flipH="1">
            <a:off x="1371600" y="4862513"/>
            <a:ext cx="60960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49" name="Line 6"/>
          <p:cNvSpPr>
            <a:spLocks noChangeShapeType="1"/>
          </p:cNvSpPr>
          <p:nvPr>
            <p:custDataLst>
              <p:tags r:id="rId8"/>
            </p:custDataLst>
          </p:nvPr>
        </p:nvSpPr>
        <p:spPr bwMode="auto">
          <a:xfrm>
            <a:off x="1981200" y="4862513"/>
            <a:ext cx="60960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50" name="Text Box 7"/>
          <p:cNvSpPr txBox="1">
            <a:spLocks noChangeArrowheads="1"/>
          </p:cNvSpPr>
          <p:nvPr>
            <p:custDataLst>
              <p:tags r:id="rId9"/>
            </p:custDataLst>
          </p:nvPr>
        </p:nvSpPr>
        <p:spPr bwMode="auto">
          <a:xfrm>
            <a:off x="2143125" y="5195888"/>
            <a:ext cx="895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CONST</a:t>
            </a:r>
          </a:p>
        </p:txBody>
      </p:sp>
      <p:sp>
        <p:nvSpPr>
          <p:cNvPr id="35851" name="Text Box 8"/>
          <p:cNvSpPr txBox="1">
            <a:spLocks noChangeArrowheads="1"/>
          </p:cNvSpPr>
          <p:nvPr>
            <p:custDataLst>
              <p:tags r:id="rId10"/>
            </p:custDataLst>
          </p:nvPr>
        </p:nvSpPr>
        <p:spPr bwMode="auto">
          <a:xfrm>
            <a:off x="4246563" y="4554538"/>
            <a:ext cx="3508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a:t>
            </a:r>
          </a:p>
        </p:txBody>
      </p:sp>
      <p:sp>
        <p:nvSpPr>
          <p:cNvPr id="35852" name="Line 9"/>
          <p:cNvSpPr>
            <a:spLocks noChangeShapeType="1"/>
          </p:cNvSpPr>
          <p:nvPr>
            <p:custDataLst>
              <p:tags r:id="rId11"/>
            </p:custDataLst>
          </p:nvPr>
        </p:nvSpPr>
        <p:spPr bwMode="auto">
          <a:xfrm flipH="1">
            <a:off x="3810000" y="4862513"/>
            <a:ext cx="60960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53" name="Line 10"/>
          <p:cNvSpPr>
            <a:spLocks noChangeShapeType="1"/>
          </p:cNvSpPr>
          <p:nvPr>
            <p:custDataLst>
              <p:tags r:id="rId12"/>
            </p:custDataLst>
          </p:nvPr>
        </p:nvSpPr>
        <p:spPr bwMode="auto">
          <a:xfrm>
            <a:off x="4419600" y="4862513"/>
            <a:ext cx="60960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54" name="Text Box 11"/>
          <p:cNvSpPr txBox="1">
            <a:spLocks noChangeArrowheads="1"/>
          </p:cNvSpPr>
          <p:nvPr>
            <p:custDataLst>
              <p:tags r:id="rId13"/>
            </p:custDataLst>
          </p:nvPr>
        </p:nvSpPr>
        <p:spPr bwMode="auto">
          <a:xfrm>
            <a:off x="3343275" y="5195888"/>
            <a:ext cx="895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CONST</a:t>
            </a:r>
          </a:p>
        </p:txBody>
      </p:sp>
      <p:sp>
        <p:nvSpPr>
          <p:cNvPr id="35855" name="Text Box 12"/>
          <p:cNvSpPr txBox="1">
            <a:spLocks noChangeArrowheads="1"/>
          </p:cNvSpPr>
          <p:nvPr>
            <p:custDataLst>
              <p:tags r:id="rId14"/>
            </p:custDataLst>
          </p:nvPr>
        </p:nvSpPr>
        <p:spPr bwMode="auto">
          <a:xfrm>
            <a:off x="5657850" y="4586288"/>
            <a:ext cx="895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CONST</a:t>
            </a:r>
          </a:p>
        </p:txBody>
      </p:sp>
      <p:sp>
        <p:nvSpPr>
          <p:cNvPr id="35856" name="Text Box 13"/>
          <p:cNvSpPr txBox="1">
            <a:spLocks noChangeArrowheads="1"/>
          </p:cNvSpPr>
          <p:nvPr>
            <p:custDataLst>
              <p:tags r:id="rId15"/>
            </p:custDataLst>
          </p:nvPr>
        </p:nvSpPr>
        <p:spPr bwMode="auto">
          <a:xfrm>
            <a:off x="1651000" y="4070350"/>
            <a:ext cx="6651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MEM</a:t>
            </a:r>
          </a:p>
        </p:txBody>
      </p:sp>
      <p:sp>
        <p:nvSpPr>
          <p:cNvPr id="35857" name="Line 14"/>
          <p:cNvSpPr>
            <a:spLocks noChangeShapeType="1"/>
          </p:cNvSpPr>
          <p:nvPr>
            <p:custDataLst>
              <p:tags r:id="rId16"/>
            </p:custDataLst>
          </p:nvPr>
        </p:nvSpPr>
        <p:spPr bwMode="auto">
          <a:xfrm>
            <a:off x="1981200" y="4419600"/>
            <a:ext cx="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58" name="Text Box 15"/>
          <p:cNvSpPr txBox="1">
            <a:spLocks noChangeArrowheads="1"/>
          </p:cNvSpPr>
          <p:nvPr>
            <p:custDataLst>
              <p:tags r:id="rId17"/>
            </p:custDataLst>
          </p:nvPr>
        </p:nvSpPr>
        <p:spPr bwMode="auto">
          <a:xfrm>
            <a:off x="4059238" y="4070350"/>
            <a:ext cx="6651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MEM</a:t>
            </a:r>
          </a:p>
        </p:txBody>
      </p:sp>
      <p:sp>
        <p:nvSpPr>
          <p:cNvPr id="35859" name="Line 16"/>
          <p:cNvSpPr>
            <a:spLocks noChangeShapeType="1"/>
          </p:cNvSpPr>
          <p:nvPr>
            <p:custDataLst>
              <p:tags r:id="rId18"/>
            </p:custDataLst>
          </p:nvPr>
        </p:nvSpPr>
        <p:spPr bwMode="auto">
          <a:xfrm>
            <a:off x="4389438" y="4419600"/>
            <a:ext cx="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0" name="Text Box 17"/>
          <p:cNvSpPr txBox="1">
            <a:spLocks noChangeArrowheads="1"/>
          </p:cNvSpPr>
          <p:nvPr>
            <p:custDataLst>
              <p:tags r:id="rId19"/>
            </p:custDataLst>
          </p:nvPr>
        </p:nvSpPr>
        <p:spPr bwMode="auto">
          <a:xfrm>
            <a:off x="5791200" y="4070350"/>
            <a:ext cx="6651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MEM</a:t>
            </a:r>
          </a:p>
        </p:txBody>
      </p:sp>
      <p:sp>
        <p:nvSpPr>
          <p:cNvPr id="35861" name="Line 18"/>
          <p:cNvSpPr>
            <a:spLocks noChangeShapeType="1"/>
          </p:cNvSpPr>
          <p:nvPr>
            <p:custDataLst>
              <p:tags r:id="rId20"/>
            </p:custDataLst>
          </p:nvPr>
        </p:nvSpPr>
        <p:spPr bwMode="auto">
          <a:xfrm>
            <a:off x="6121400" y="4419600"/>
            <a:ext cx="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2" name="Text Box 19"/>
          <p:cNvSpPr txBox="1">
            <a:spLocks noChangeArrowheads="1"/>
          </p:cNvSpPr>
          <p:nvPr>
            <p:custDataLst>
              <p:tags r:id="rId21"/>
            </p:custDataLst>
          </p:nvPr>
        </p:nvSpPr>
        <p:spPr bwMode="auto">
          <a:xfrm>
            <a:off x="7315200" y="4070350"/>
            <a:ext cx="6651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MEM</a:t>
            </a:r>
          </a:p>
        </p:txBody>
      </p:sp>
      <p:sp>
        <p:nvSpPr>
          <p:cNvPr id="35863" name="Line 20"/>
          <p:cNvSpPr>
            <a:spLocks noChangeShapeType="1"/>
          </p:cNvSpPr>
          <p:nvPr>
            <p:custDataLst>
              <p:tags r:id="rId22"/>
            </p:custDataLst>
          </p:nvPr>
        </p:nvSpPr>
        <p:spPr bwMode="auto">
          <a:xfrm>
            <a:off x="7645400" y="4419600"/>
            <a:ext cx="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4" name="Text Box 21"/>
          <p:cNvSpPr txBox="1">
            <a:spLocks noChangeArrowheads="1"/>
          </p:cNvSpPr>
          <p:nvPr>
            <p:custDataLst>
              <p:tags r:id="rId23"/>
            </p:custDataLst>
          </p:nvPr>
        </p:nvSpPr>
        <p:spPr bwMode="auto">
          <a:xfrm>
            <a:off x="2046288" y="3460750"/>
            <a:ext cx="787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MOVE</a:t>
            </a:r>
          </a:p>
        </p:txBody>
      </p:sp>
      <p:sp>
        <p:nvSpPr>
          <p:cNvPr id="35865" name="Line 22"/>
          <p:cNvSpPr>
            <a:spLocks noChangeShapeType="1"/>
          </p:cNvSpPr>
          <p:nvPr>
            <p:custDataLst>
              <p:tags r:id="rId24"/>
            </p:custDataLst>
          </p:nvPr>
        </p:nvSpPr>
        <p:spPr bwMode="auto">
          <a:xfrm flipH="1">
            <a:off x="2057400" y="3810000"/>
            <a:ext cx="381000" cy="2286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6" name="Line 23"/>
          <p:cNvSpPr>
            <a:spLocks noChangeShapeType="1"/>
          </p:cNvSpPr>
          <p:nvPr>
            <p:custDataLst>
              <p:tags r:id="rId25"/>
            </p:custDataLst>
          </p:nvPr>
        </p:nvSpPr>
        <p:spPr bwMode="auto">
          <a:xfrm>
            <a:off x="2438400" y="3810000"/>
            <a:ext cx="381000" cy="2286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7" name="Text Box 24"/>
          <p:cNvSpPr txBox="1">
            <a:spLocks noChangeArrowheads="1"/>
          </p:cNvSpPr>
          <p:nvPr>
            <p:custDataLst>
              <p:tags r:id="rId26"/>
            </p:custDataLst>
          </p:nvPr>
        </p:nvSpPr>
        <p:spPr bwMode="auto">
          <a:xfrm>
            <a:off x="4394200" y="3451225"/>
            <a:ext cx="787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MOVE</a:t>
            </a:r>
          </a:p>
        </p:txBody>
      </p:sp>
      <p:sp>
        <p:nvSpPr>
          <p:cNvPr id="35868" name="Line 25"/>
          <p:cNvSpPr>
            <a:spLocks noChangeShapeType="1"/>
          </p:cNvSpPr>
          <p:nvPr>
            <p:custDataLst>
              <p:tags r:id="rId27"/>
            </p:custDataLst>
          </p:nvPr>
        </p:nvSpPr>
        <p:spPr bwMode="auto">
          <a:xfrm flipH="1">
            <a:off x="4405313" y="3800475"/>
            <a:ext cx="381000" cy="2286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9" name="Line 26"/>
          <p:cNvSpPr>
            <a:spLocks noChangeShapeType="1"/>
          </p:cNvSpPr>
          <p:nvPr>
            <p:custDataLst>
              <p:tags r:id="rId28"/>
            </p:custDataLst>
          </p:nvPr>
        </p:nvSpPr>
        <p:spPr bwMode="auto">
          <a:xfrm>
            <a:off x="4786313" y="3800475"/>
            <a:ext cx="381000" cy="2286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70" name="Text Box 27"/>
          <p:cNvSpPr txBox="1">
            <a:spLocks noChangeArrowheads="1"/>
          </p:cNvSpPr>
          <p:nvPr>
            <p:custDataLst>
              <p:tags r:id="rId29"/>
            </p:custDataLst>
          </p:nvPr>
        </p:nvSpPr>
        <p:spPr bwMode="auto">
          <a:xfrm>
            <a:off x="6096000" y="3441700"/>
            <a:ext cx="787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MOVE</a:t>
            </a:r>
          </a:p>
        </p:txBody>
      </p:sp>
      <p:sp>
        <p:nvSpPr>
          <p:cNvPr id="35871" name="Line 28"/>
          <p:cNvSpPr>
            <a:spLocks noChangeShapeType="1"/>
          </p:cNvSpPr>
          <p:nvPr>
            <p:custDataLst>
              <p:tags r:id="rId30"/>
            </p:custDataLst>
          </p:nvPr>
        </p:nvSpPr>
        <p:spPr bwMode="auto">
          <a:xfrm flipH="1">
            <a:off x="6107113" y="3790950"/>
            <a:ext cx="381000" cy="2286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72" name="Line 29"/>
          <p:cNvSpPr>
            <a:spLocks noChangeShapeType="1"/>
          </p:cNvSpPr>
          <p:nvPr>
            <p:custDataLst>
              <p:tags r:id="rId31"/>
            </p:custDataLst>
          </p:nvPr>
        </p:nvSpPr>
        <p:spPr bwMode="auto">
          <a:xfrm>
            <a:off x="6488113" y="3790950"/>
            <a:ext cx="381000" cy="2286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73" name="Text Box 30"/>
          <p:cNvSpPr txBox="1">
            <a:spLocks noChangeArrowheads="1"/>
          </p:cNvSpPr>
          <p:nvPr>
            <p:custDataLst>
              <p:tags r:id="rId32"/>
            </p:custDataLst>
          </p:nvPr>
        </p:nvSpPr>
        <p:spPr bwMode="auto">
          <a:xfrm>
            <a:off x="7620000" y="3432175"/>
            <a:ext cx="787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MOVE</a:t>
            </a:r>
          </a:p>
        </p:txBody>
      </p:sp>
      <p:sp>
        <p:nvSpPr>
          <p:cNvPr id="35874" name="Line 31"/>
          <p:cNvSpPr>
            <a:spLocks noChangeShapeType="1"/>
          </p:cNvSpPr>
          <p:nvPr>
            <p:custDataLst>
              <p:tags r:id="rId33"/>
            </p:custDataLst>
          </p:nvPr>
        </p:nvSpPr>
        <p:spPr bwMode="auto">
          <a:xfrm flipH="1">
            <a:off x="7631113" y="3781425"/>
            <a:ext cx="381000" cy="2286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75" name="Line 32"/>
          <p:cNvSpPr>
            <a:spLocks noChangeShapeType="1"/>
          </p:cNvSpPr>
          <p:nvPr>
            <p:custDataLst>
              <p:tags r:id="rId34"/>
            </p:custDataLst>
          </p:nvPr>
        </p:nvSpPr>
        <p:spPr bwMode="auto">
          <a:xfrm>
            <a:off x="8012113" y="3781425"/>
            <a:ext cx="381000" cy="2286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p:cNvSpPr>
            <a:spLocks noGrp="1"/>
          </p:cNvSpPr>
          <p:nvPr>
            <p:ph type="dt" sz="quarter" idx="10"/>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874B6C58-9F9B-4245-A289-D950E61830A7}" type="datetime1">
              <a:rPr lang="en-US" smtClean="0"/>
              <a:t>11/22/2011</a:t>
            </a:fld>
            <a:endParaRPr lang="en-US" smtClean="0"/>
          </a:p>
        </p:txBody>
      </p:sp>
      <p:sp>
        <p:nvSpPr>
          <p:cNvPr id="36867" name="Footer Placeholder 4"/>
          <p:cNvSpPr>
            <a:spLocks noGrp="1"/>
          </p:cNvSpPr>
          <p:nvPr>
            <p:ph type="ftr" sz="quarter" idx="11"/>
            <p:custDataLst>
              <p:tags r:id="rId2"/>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nl-NL" smtClean="0"/>
              <a:t>© 2002-11 Hal Perkins &amp; UW CSE</a:t>
            </a:r>
            <a:endParaRPr lang="en-US" smtClean="0"/>
          </a:p>
        </p:txBody>
      </p:sp>
      <p:sp>
        <p:nvSpPr>
          <p:cNvPr id="36868" name="Slide Number Placeholder 5"/>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mtClean="0"/>
              <a:t>N-</a:t>
            </a:r>
            <a:fld id="{CF5B70F9-2363-4580-89AF-C635E49C38AF}" type="slidenum">
              <a:rPr lang="en-US" smtClean="0"/>
              <a:pPr/>
              <a:t>24</a:t>
            </a:fld>
            <a:endParaRPr lang="en-US" smtClean="0"/>
          </a:p>
        </p:txBody>
      </p:sp>
      <p:sp>
        <p:nvSpPr>
          <p:cNvPr id="36869" name="Rectangle 2"/>
          <p:cNvSpPr>
            <a:spLocks noGrp="1" noChangeArrowheads="1"/>
          </p:cNvSpPr>
          <p:nvPr>
            <p:ph type="body" idx="1"/>
            <p:custDataLst>
              <p:tags r:id="rId4"/>
            </p:custDataLst>
          </p:nvPr>
        </p:nvSpPr>
        <p:spPr/>
        <p:txBody>
          <a:bodyPr/>
          <a:lstStyle/>
          <a:p>
            <a:pPr eaLnBrk="1" hangingPunct="1"/>
            <a:r>
              <a:rPr lang="en-US" smtClean="0"/>
              <a:t>mem-&gt;mem copy – also not an expression</a:t>
            </a:r>
          </a:p>
          <a:p>
            <a:pPr lvl="1" eaLnBrk="1" hangingPunct="1"/>
            <a:r>
              <a:rPr lang="en-US" smtClean="0"/>
              <a:t>MOVEM  M[rj] &lt;- M[ri]</a:t>
            </a:r>
          </a:p>
        </p:txBody>
      </p:sp>
      <p:sp>
        <p:nvSpPr>
          <p:cNvPr id="36870" name="Rectangle 3"/>
          <p:cNvSpPr>
            <a:spLocks noGrp="1" noChangeArrowheads="1"/>
          </p:cNvSpPr>
          <p:nvPr>
            <p:ph type="title"/>
            <p:custDataLst>
              <p:tags r:id="rId5"/>
            </p:custDataLst>
          </p:nvPr>
        </p:nvSpPr>
        <p:spPr/>
        <p:txBody>
          <a:bodyPr/>
          <a:lstStyle/>
          <a:p>
            <a:pPr eaLnBrk="1" hangingPunct="1"/>
            <a:r>
              <a:rPr lang="en-US" sz="4000" smtClean="0"/>
              <a:t>An Example Target Machine (5)</a:t>
            </a:r>
          </a:p>
        </p:txBody>
      </p:sp>
      <p:sp>
        <p:nvSpPr>
          <p:cNvPr id="36871" name="Text Box 13"/>
          <p:cNvSpPr txBox="1">
            <a:spLocks noChangeArrowheads="1"/>
          </p:cNvSpPr>
          <p:nvPr>
            <p:custDataLst>
              <p:tags r:id="rId6"/>
            </p:custDataLst>
          </p:nvPr>
        </p:nvSpPr>
        <p:spPr bwMode="auto">
          <a:xfrm>
            <a:off x="2814638" y="4572000"/>
            <a:ext cx="6651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MEM</a:t>
            </a:r>
          </a:p>
        </p:txBody>
      </p:sp>
      <p:sp>
        <p:nvSpPr>
          <p:cNvPr id="36872" name="Text Box 21"/>
          <p:cNvSpPr txBox="1">
            <a:spLocks noChangeArrowheads="1"/>
          </p:cNvSpPr>
          <p:nvPr>
            <p:custDataLst>
              <p:tags r:id="rId7"/>
            </p:custDataLst>
          </p:nvPr>
        </p:nvSpPr>
        <p:spPr bwMode="auto">
          <a:xfrm>
            <a:off x="3206750" y="3962400"/>
            <a:ext cx="793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MOVE</a:t>
            </a:r>
          </a:p>
        </p:txBody>
      </p:sp>
      <p:sp>
        <p:nvSpPr>
          <p:cNvPr id="36873" name="Line 22"/>
          <p:cNvSpPr>
            <a:spLocks noChangeShapeType="1"/>
          </p:cNvSpPr>
          <p:nvPr>
            <p:custDataLst>
              <p:tags r:id="rId8"/>
            </p:custDataLst>
          </p:nvPr>
        </p:nvSpPr>
        <p:spPr bwMode="auto">
          <a:xfrm flipH="1">
            <a:off x="3221038" y="4311650"/>
            <a:ext cx="381000" cy="2286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74" name="Line 23"/>
          <p:cNvSpPr>
            <a:spLocks noChangeShapeType="1"/>
          </p:cNvSpPr>
          <p:nvPr>
            <p:custDataLst>
              <p:tags r:id="rId9"/>
            </p:custDataLst>
          </p:nvPr>
        </p:nvSpPr>
        <p:spPr bwMode="auto">
          <a:xfrm>
            <a:off x="3602038" y="4311650"/>
            <a:ext cx="381000" cy="2286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75" name="Text Box 13"/>
          <p:cNvSpPr txBox="1">
            <a:spLocks noChangeArrowheads="1"/>
          </p:cNvSpPr>
          <p:nvPr>
            <p:custDataLst>
              <p:tags r:id="rId10"/>
            </p:custDataLst>
          </p:nvPr>
        </p:nvSpPr>
        <p:spPr bwMode="auto">
          <a:xfrm>
            <a:off x="3678238" y="4575175"/>
            <a:ext cx="6651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MEM</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ate Placeholder 3"/>
          <p:cNvSpPr>
            <a:spLocks noGrp="1"/>
          </p:cNvSpPr>
          <p:nvPr>
            <p:ph type="dt" sz="quarter" idx="10"/>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2072F5AA-344D-4B93-992E-9DEE38261017}" type="datetime1">
              <a:rPr lang="en-US" smtClean="0"/>
              <a:t>11/22/2011</a:t>
            </a:fld>
            <a:endParaRPr lang="en-US" smtClean="0"/>
          </a:p>
        </p:txBody>
      </p:sp>
      <p:sp>
        <p:nvSpPr>
          <p:cNvPr id="37891" name="Footer Placeholder 4"/>
          <p:cNvSpPr>
            <a:spLocks noGrp="1"/>
          </p:cNvSpPr>
          <p:nvPr>
            <p:ph type="ftr" sz="quarter" idx="11"/>
            <p:custDataLst>
              <p:tags r:id="rId2"/>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nl-NL" smtClean="0"/>
              <a:t>© 2002-11 Hal Perkins &amp; UW CSE</a:t>
            </a:r>
            <a:endParaRPr lang="en-US" smtClean="0"/>
          </a:p>
        </p:txBody>
      </p:sp>
      <p:sp>
        <p:nvSpPr>
          <p:cNvPr id="37892" name="Slide Number Placeholder 5"/>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mtClean="0"/>
              <a:t>N-</a:t>
            </a:r>
            <a:fld id="{47970EE6-9A55-4973-AD08-262DD5804511}" type="slidenum">
              <a:rPr lang="en-US" smtClean="0"/>
              <a:pPr/>
              <a:t>25</a:t>
            </a:fld>
            <a:endParaRPr lang="en-US" smtClean="0"/>
          </a:p>
        </p:txBody>
      </p:sp>
      <p:sp>
        <p:nvSpPr>
          <p:cNvPr id="37893" name="Rectangle 2"/>
          <p:cNvSpPr>
            <a:spLocks noGrp="1" noChangeArrowheads="1"/>
          </p:cNvSpPr>
          <p:nvPr>
            <p:ph type="title"/>
            <p:custDataLst>
              <p:tags r:id="rId4"/>
            </p:custDataLst>
          </p:nvPr>
        </p:nvSpPr>
        <p:spPr/>
        <p:txBody>
          <a:bodyPr/>
          <a:lstStyle/>
          <a:p>
            <a:pPr eaLnBrk="1" hangingPunct="1"/>
            <a:r>
              <a:rPr lang="en-US" smtClean="0"/>
              <a:t>Tree Pattern Matching (1)</a:t>
            </a:r>
          </a:p>
        </p:txBody>
      </p:sp>
      <p:sp>
        <p:nvSpPr>
          <p:cNvPr id="37894" name="Rectangle 3"/>
          <p:cNvSpPr>
            <a:spLocks noGrp="1" noChangeArrowheads="1"/>
          </p:cNvSpPr>
          <p:nvPr>
            <p:ph type="body" idx="1"/>
            <p:custDataLst>
              <p:tags r:id="rId5"/>
            </p:custDataLst>
          </p:nvPr>
        </p:nvSpPr>
        <p:spPr/>
        <p:txBody>
          <a:bodyPr/>
          <a:lstStyle/>
          <a:p>
            <a:pPr eaLnBrk="1" hangingPunct="1"/>
            <a:r>
              <a:rPr lang="en-US" dirty="0" smtClean="0"/>
              <a:t>Goal: Tile the low-level tree with operation (instruction) trees</a:t>
            </a:r>
          </a:p>
          <a:p>
            <a:pPr eaLnBrk="1" hangingPunct="1"/>
            <a:r>
              <a:rPr lang="en-US" dirty="0" smtClean="0"/>
              <a:t>A </a:t>
            </a:r>
            <a:r>
              <a:rPr lang="en-US" i="1" dirty="0" smtClean="0">
                <a:solidFill>
                  <a:srgbClr val="0000FF"/>
                </a:solidFill>
              </a:rPr>
              <a:t>tiling</a:t>
            </a:r>
            <a:r>
              <a:rPr lang="en-US" dirty="0" smtClean="0">
                <a:solidFill>
                  <a:srgbClr val="0000FF"/>
                </a:solidFill>
              </a:rPr>
              <a:t> </a:t>
            </a:r>
            <a:r>
              <a:rPr lang="en-US" dirty="0" smtClean="0"/>
              <a:t>is a collection of &lt;</a:t>
            </a:r>
            <a:r>
              <a:rPr lang="en-US" dirty="0" err="1" smtClean="0"/>
              <a:t>node,op</a:t>
            </a:r>
            <a:r>
              <a:rPr lang="en-US" dirty="0" smtClean="0"/>
              <a:t>&gt; pairs</a:t>
            </a:r>
          </a:p>
          <a:p>
            <a:pPr lvl="1" eaLnBrk="1" hangingPunct="1"/>
            <a:r>
              <a:rPr lang="en-US" dirty="0" smtClean="0"/>
              <a:t>node is a node in the tree</a:t>
            </a:r>
          </a:p>
          <a:p>
            <a:pPr lvl="1" eaLnBrk="1" hangingPunct="1"/>
            <a:r>
              <a:rPr lang="en-US" dirty="0" smtClean="0"/>
              <a:t>op is an operation tree</a:t>
            </a:r>
          </a:p>
          <a:p>
            <a:pPr lvl="1" eaLnBrk="1" hangingPunct="1"/>
            <a:r>
              <a:rPr lang="en-US" dirty="0" smtClean="0"/>
              <a:t>&lt;</a:t>
            </a:r>
            <a:r>
              <a:rPr lang="en-US" dirty="0" err="1" smtClean="0"/>
              <a:t>node,op</a:t>
            </a:r>
            <a:r>
              <a:rPr lang="en-US" dirty="0" smtClean="0"/>
              <a:t>&gt; means that op could implement the </a:t>
            </a:r>
            <a:r>
              <a:rPr lang="en-US" dirty="0" err="1" smtClean="0"/>
              <a:t>subtree</a:t>
            </a:r>
            <a:r>
              <a:rPr lang="en-US" dirty="0" smtClean="0"/>
              <a:t> at node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3"/>
          <p:cNvSpPr>
            <a:spLocks noGrp="1"/>
          </p:cNvSpPr>
          <p:nvPr>
            <p:ph type="dt" sz="quarter" idx="10"/>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4EEE560B-BAD4-4387-AD8E-EA0579275AEC}" type="datetime1">
              <a:rPr lang="en-US" smtClean="0"/>
              <a:t>11/22/2011</a:t>
            </a:fld>
            <a:endParaRPr lang="en-US" smtClean="0"/>
          </a:p>
        </p:txBody>
      </p:sp>
      <p:sp>
        <p:nvSpPr>
          <p:cNvPr id="38915" name="Footer Placeholder 4"/>
          <p:cNvSpPr>
            <a:spLocks noGrp="1"/>
          </p:cNvSpPr>
          <p:nvPr>
            <p:ph type="ftr" sz="quarter" idx="11"/>
            <p:custDataLst>
              <p:tags r:id="rId2"/>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nl-NL" smtClean="0"/>
              <a:t>© 2002-11 Hal Perkins &amp; UW CSE</a:t>
            </a:r>
            <a:endParaRPr lang="en-US" smtClean="0"/>
          </a:p>
        </p:txBody>
      </p:sp>
      <p:sp>
        <p:nvSpPr>
          <p:cNvPr id="38916" name="Slide Number Placeholder 5"/>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mtClean="0"/>
              <a:t>N-</a:t>
            </a:r>
            <a:fld id="{92CC6CE6-77F7-4512-B743-D513201F1387}" type="slidenum">
              <a:rPr lang="en-US" smtClean="0"/>
              <a:pPr/>
              <a:t>26</a:t>
            </a:fld>
            <a:endParaRPr lang="en-US" smtClean="0"/>
          </a:p>
        </p:txBody>
      </p:sp>
      <p:sp>
        <p:nvSpPr>
          <p:cNvPr id="38917" name="Rectangle 2"/>
          <p:cNvSpPr>
            <a:spLocks noGrp="1" noChangeArrowheads="1"/>
          </p:cNvSpPr>
          <p:nvPr>
            <p:ph type="title"/>
            <p:custDataLst>
              <p:tags r:id="rId4"/>
            </p:custDataLst>
          </p:nvPr>
        </p:nvSpPr>
        <p:spPr/>
        <p:txBody>
          <a:bodyPr/>
          <a:lstStyle/>
          <a:p>
            <a:pPr eaLnBrk="1" hangingPunct="1"/>
            <a:r>
              <a:rPr lang="en-US" smtClean="0"/>
              <a:t>Tree Pattern Matching  (2)</a:t>
            </a:r>
          </a:p>
        </p:txBody>
      </p:sp>
      <p:sp>
        <p:nvSpPr>
          <p:cNvPr id="38918" name="Rectangle 3"/>
          <p:cNvSpPr>
            <a:spLocks noGrp="1" noChangeArrowheads="1"/>
          </p:cNvSpPr>
          <p:nvPr>
            <p:ph type="body" idx="1"/>
            <p:custDataLst>
              <p:tags r:id="rId5"/>
            </p:custDataLst>
          </p:nvPr>
        </p:nvSpPr>
        <p:spPr/>
        <p:txBody>
          <a:bodyPr/>
          <a:lstStyle/>
          <a:p>
            <a:pPr eaLnBrk="1" hangingPunct="1"/>
            <a:r>
              <a:rPr lang="en-US" sz="2800" smtClean="0"/>
              <a:t>A tiling “implements” a tree if it covers every node in the tree and the overlap between any two tiles (trees) is limited to a single node</a:t>
            </a:r>
          </a:p>
          <a:p>
            <a:pPr lvl="1" eaLnBrk="1" hangingPunct="1"/>
            <a:r>
              <a:rPr lang="en-US" sz="2400" smtClean="0"/>
              <a:t>If &lt;node,op&gt; is in the tiling, then node is also covered by a leaf in another operation tree in the tiling – unless it is the root</a:t>
            </a:r>
          </a:p>
          <a:p>
            <a:pPr lvl="1" eaLnBrk="1" hangingPunct="1"/>
            <a:r>
              <a:rPr lang="en-US" sz="2400" smtClean="0"/>
              <a:t>Where two operation trees meet, they must be compatible (i.e., expect the same value in the same location)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custDataLst>
              <p:tags r:id="rId1"/>
            </p:custDataLst>
          </p:nvPr>
        </p:nvSpPr>
        <p:spPr/>
        <p:txBody>
          <a:bodyPr/>
          <a:lstStyle/>
          <a:p>
            <a:r>
              <a:rPr lang="en-US" smtClean="0"/>
              <a:t>Example – Tree for a[i]:=x</a:t>
            </a:r>
          </a:p>
        </p:txBody>
      </p:sp>
      <p:sp>
        <p:nvSpPr>
          <p:cNvPr id="39939" name="Date Placeholder 3"/>
          <p:cNvSpPr>
            <a:spLocks noGrp="1"/>
          </p:cNvSpPr>
          <p:nvPr>
            <p:ph type="dt" sz="quarter" idx="10"/>
            <p:custDataLst>
              <p:tags r:id="rId2"/>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8A2D055D-EF18-4A17-B7B9-F4E894FE70C7}" type="datetime1">
              <a:rPr lang="en-US" smtClean="0"/>
              <a:t>11/22/2011</a:t>
            </a:fld>
            <a:endParaRPr lang="en-US" smtClean="0"/>
          </a:p>
        </p:txBody>
      </p:sp>
      <p:sp>
        <p:nvSpPr>
          <p:cNvPr id="39940" name="Footer Placeholder 4"/>
          <p:cNvSpPr>
            <a:spLocks noGrp="1"/>
          </p:cNvSpPr>
          <p:nvPr>
            <p:ph type="ftr" sz="quarter" idx="11"/>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nl-NL" smtClean="0"/>
              <a:t>© 2002-11 Hal Perkins &amp; UW CSE</a:t>
            </a:r>
            <a:endParaRPr lang="en-US" smtClean="0"/>
          </a:p>
        </p:txBody>
      </p:sp>
      <p:sp>
        <p:nvSpPr>
          <p:cNvPr id="39941" name="Slide Number Placeholder 5"/>
          <p:cNvSpPr>
            <a:spLocks noGrp="1"/>
          </p:cNvSpPr>
          <p:nvPr>
            <p:ph type="sldNum" sz="quarter" idx="12"/>
            <p:custDataLst>
              <p:tags r:id="rId4"/>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mtClean="0"/>
              <a:t>N-</a:t>
            </a:r>
            <a:fld id="{5B0AB810-381E-478C-9CB1-DFC2BF9A08F6}" type="slidenum">
              <a:rPr lang="en-US" smtClean="0"/>
              <a:pPr/>
              <a:t>27</a:t>
            </a:fld>
            <a:endParaRPr lang="en-US" smtClean="0"/>
          </a:p>
        </p:txBody>
      </p:sp>
      <p:sp>
        <p:nvSpPr>
          <p:cNvPr id="39942" name="Text Box 13"/>
          <p:cNvSpPr txBox="1">
            <a:spLocks noChangeArrowheads="1"/>
          </p:cNvSpPr>
          <p:nvPr>
            <p:custDataLst>
              <p:tags r:id="rId5"/>
            </p:custDataLst>
          </p:nvPr>
        </p:nvSpPr>
        <p:spPr bwMode="auto">
          <a:xfrm>
            <a:off x="1981200" y="2667000"/>
            <a:ext cx="6651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MEM</a:t>
            </a:r>
          </a:p>
        </p:txBody>
      </p:sp>
      <p:sp>
        <p:nvSpPr>
          <p:cNvPr id="39943" name="Text Box 21"/>
          <p:cNvSpPr txBox="1">
            <a:spLocks noChangeArrowheads="1"/>
          </p:cNvSpPr>
          <p:nvPr>
            <p:custDataLst>
              <p:tags r:id="rId6"/>
            </p:custDataLst>
          </p:nvPr>
        </p:nvSpPr>
        <p:spPr bwMode="auto">
          <a:xfrm>
            <a:off x="3657600" y="2057400"/>
            <a:ext cx="793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MOVE</a:t>
            </a:r>
          </a:p>
        </p:txBody>
      </p:sp>
      <p:sp>
        <p:nvSpPr>
          <p:cNvPr id="39944" name="Line 22"/>
          <p:cNvSpPr>
            <a:spLocks noChangeShapeType="1"/>
          </p:cNvSpPr>
          <p:nvPr>
            <p:custDataLst>
              <p:tags r:id="rId7"/>
            </p:custDataLst>
          </p:nvPr>
        </p:nvSpPr>
        <p:spPr bwMode="auto">
          <a:xfrm flipH="1">
            <a:off x="2362200" y="2362200"/>
            <a:ext cx="167640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945" name="Line 23"/>
          <p:cNvSpPr>
            <a:spLocks noChangeShapeType="1"/>
          </p:cNvSpPr>
          <p:nvPr>
            <p:custDataLst>
              <p:tags r:id="rId8"/>
            </p:custDataLst>
          </p:nvPr>
        </p:nvSpPr>
        <p:spPr bwMode="auto">
          <a:xfrm>
            <a:off x="4038600" y="2362200"/>
            <a:ext cx="167640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946" name="Text Box 13"/>
          <p:cNvSpPr txBox="1">
            <a:spLocks noChangeArrowheads="1"/>
          </p:cNvSpPr>
          <p:nvPr>
            <p:custDataLst>
              <p:tags r:id="rId9"/>
            </p:custDataLst>
          </p:nvPr>
        </p:nvSpPr>
        <p:spPr bwMode="auto">
          <a:xfrm>
            <a:off x="5410200" y="2667000"/>
            <a:ext cx="6651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MEM</a:t>
            </a:r>
          </a:p>
        </p:txBody>
      </p:sp>
      <p:sp>
        <p:nvSpPr>
          <p:cNvPr id="39947" name="Text Box 4"/>
          <p:cNvSpPr txBox="1">
            <a:spLocks noChangeArrowheads="1"/>
          </p:cNvSpPr>
          <p:nvPr>
            <p:custDataLst>
              <p:tags r:id="rId10"/>
            </p:custDataLst>
          </p:nvPr>
        </p:nvSpPr>
        <p:spPr bwMode="auto">
          <a:xfrm>
            <a:off x="5562600" y="3124200"/>
            <a:ext cx="3508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a:t>
            </a:r>
          </a:p>
        </p:txBody>
      </p:sp>
      <p:sp>
        <p:nvSpPr>
          <p:cNvPr id="39948" name="Line 5"/>
          <p:cNvSpPr>
            <a:spLocks noChangeShapeType="1"/>
          </p:cNvSpPr>
          <p:nvPr>
            <p:custDataLst>
              <p:tags r:id="rId11"/>
            </p:custDataLst>
          </p:nvPr>
        </p:nvSpPr>
        <p:spPr bwMode="auto">
          <a:xfrm flipH="1">
            <a:off x="5126038" y="3432175"/>
            <a:ext cx="60960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949" name="Line 6"/>
          <p:cNvSpPr>
            <a:spLocks noChangeShapeType="1"/>
          </p:cNvSpPr>
          <p:nvPr>
            <p:custDataLst>
              <p:tags r:id="rId12"/>
            </p:custDataLst>
          </p:nvPr>
        </p:nvSpPr>
        <p:spPr bwMode="auto">
          <a:xfrm>
            <a:off x="5735638" y="3432175"/>
            <a:ext cx="60960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950" name="Text Box 7"/>
          <p:cNvSpPr txBox="1">
            <a:spLocks noChangeArrowheads="1"/>
          </p:cNvSpPr>
          <p:nvPr>
            <p:custDataLst>
              <p:tags r:id="rId13"/>
            </p:custDataLst>
          </p:nvPr>
        </p:nvSpPr>
        <p:spPr bwMode="auto">
          <a:xfrm>
            <a:off x="5800725" y="3765550"/>
            <a:ext cx="10890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CONST x</a:t>
            </a:r>
          </a:p>
        </p:txBody>
      </p:sp>
      <p:sp>
        <p:nvSpPr>
          <p:cNvPr id="39951" name="Line 14"/>
          <p:cNvSpPr>
            <a:spLocks noChangeShapeType="1"/>
          </p:cNvSpPr>
          <p:nvPr>
            <p:custDataLst>
              <p:tags r:id="rId14"/>
            </p:custDataLst>
          </p:nvPr>
        </p:nvSpPr>
        <p:spPr bwMode="auto">
          <a:xfrm>
            <a:off x="5732463" y="3030538"/>
            <a:ext cx="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952" name="Oval 16"/>
          <p:cNvSpPr>
            <a:spLocks noChangeArrowheads="1"/>
          </p:cNvSpPr>
          <p:nvPr>
            <p:custDataLst>
              <p:tags r:id="rId15"/>
            </p:custDataLst>
          </p:nvPr>
        </p:nvSpPr>
        <p:spPr bwMode="auto">
          <a:xfrm>
            <a:off x="4800600" y="3733800"/>
            <a:ext cx="457200" cy="4572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round/>
                <a:headEnd/>
                <a:tailEnd/>
              </a14:hiddenLine>
            </a:ext>
          </a:extLst>
        </p:spPr>
        <p:txBody>
          <a:bodyPr wrap="none" anchor="ctr"/>
          <a:lstStyle/>
          <a:p>
            <a:r>
              <a:rPr lang="en-US"/>
              <a:t>FP</a:t>
            </a:r>
          </a:p>
        </p:txBody>
      </p:sp>
      <p:sp>
        <p:nvSpPr>
          <p:cNvPr id="39953" name="Text Box 4"/>
          <p:cNvSpPr txBox="1">
            <a:spLocks noChangeArrowheads="1"/>
          </p:cNvSpPr>
          <p:nvPr>
            <p:custDataLst>
              <p:tags r:id="rId16"/>
            </p:custDataLst>
          </p:nvPr>
        </p:nvSpPr>
        <p:spPr bwMode="auto">
          <a:xfrm>
            <a:off x="2133600" y="3124200"/>
            <a:ext cx="3508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a:t>
            </a:r>
          </a:p>
        </p:txBody>
      </p:sp>
      <p:sp>
        <p:nvSpPr>
          <p:cNvPr id="39954" name="Line 5"/>
          <p:cNvSpPr>
            <a:spLocks noChangeShapeType="1"/>
          </p:cNvSpPr>
          <p:nvPr>
            <p:custDataLst>
              <p:tags r:id="rId17"/>
            </p:custDataLst>
          </p:nvPr>
        </p:nvSpPr>
        <p:spPr bwMode="auto">
          <a:xfrm flipH="1">
            <a:off x="1295400" y="3432175"/>
            <a:ext cx="1011238" cy="5302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955" name="Line 6"/>
          <p:cNvSpPr>
            <a:spLocks noChangeShapeType="1"/>
          </p:cNvSpPr>
          <p:nvPr>
            <p:custDataLst>
              <p:tags r:id="rId18"/>
            </p:custDataLst>
          </p:nvPr>
        </p:nvSpPr>
        <p:spPr bwMode="auto">
          <a:xfrm>
            <a:off x="2306638" y="3432175"/>
            <a:ext cx="969962" cy="3016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956" name="Line 14"/>
          <p:cNvSpPr>
            <a:spLocks noChangeShapeType="1"/>
          </p:cNvSpPr>
          <p:nvPr>
            <p:custDataLst>
              <p:tags r:id="rId19"/>
            </p:custDataLst>
          </p:nvPr>
        </p:nvSpPr>
        <p:spPr bwMode="auto">
          <a:xfrm>
            <a:off x="2295525" y="3016250"/>
            <a:ext cx="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957" name="Text Box 13"/>
          <p:cNvSpPr txBox="1">
            <a:spLocks noChangeArrowheads="1"/>
          </p:cNvSpPr>
          <p:nvPr>
            <p:custDataLst>
              <p:tags r:id="rId20"/>
            </p:custDataLst>
          </p:nvPr>
        </p:nvSpPr>
        <p:spPr bwMode="auto">
          <a:xfrm>
            <a:off x="914400" y="3962400"/>
            <a:ext cx="6651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MEM</a:t>
            </a:r>
          </a:p>
        </p:txBody>
      </p:sp>
      <p:sp>
        <p:nvSpPr>
          <p:cNvPr id="39958" name="Text Box 4"/>
          <p:cNvSpPr txBox="1">
            <a:spLocks noChangeArrowheads="1"/>
          </p:cNvSpPr>
          <p:nvPr>
            <p:custDataLst>
              <p:tags r:id="rId21"/>
            </p:custDataLst>
          </p:nvPr>
        </p:nvSpPr>
        <p:spPr bwMode="auto">
          <a:xfrm>
            <a:off x="1066800" y="4419600"/>
            <a:ext cx="3508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a:t>
            </a:r>
          </a:p>
        </p:txBody>
      </p:sp>
      <p:sp>
        <p:nvSpPr>
          <p:cNvPr id="39959" name="Line 5"/>
          <p:cNvSpPr>
            <a:spLocks noChangeShapeType="1"/>
          </p:cNvSpPr>
          <p:nvPr>
            <p:custDataLst>
              <p:tags r:id="rId22"/>
            </p:custDataLst>
          </p:nvPr>
        </p:nvSpPr>
        <p:spPr bwMode="auto">
          <a:xfrm flipH="1">
            <a:off x="630238" y="4727575"/>
            <a:ext cx="60960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960" name="Line 6"/>
          <p:cNvSpPr>
            <a:spLocks noChangeShapeType="1"/>
          </p:cNvSpPr>
          <p:nvPr>
            <p:custDataLst>
              <p:tags r:id="rId23"/>
            </p:custDataLst>
          </p:nvPr>
        </p:nvSpPr>
        <p:spPr bwMode="auto">
          <a:xfrm>
            <a:off x="1239838" y="4727575"/>
            <a:ext cx="60960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961" name="Text Box 7"/>
          <p:cNvSpPr txBox="1">
            <a:spLocks noChangeArrowheads="1"/>
          </p:cNvSpPr>
          <p:nvPr>
            <p:custDataLst>
              <p:tags r:id="rId24"/>
            </p:custDataLst>
          </p:nvPr>
        </p:nvSpPr>
        <p:spPr bwMode="auto">
          <a:xfrm>
            <a:off x="1301750" y="5060950"/>
            <a:ext cx="10953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CONST a</a:t>
            </a:r>
          </a:p>
        </p:txBody>
      </p:sp>
      <p:sp>
        <p:nvSpPr>
          <p:cNvPr id="39962" name="Line 14"/>
          <p:cNvSpPr>
            <a:spLocks noChangeShapeType="1"/>
          </p:cNvSpPr>
          <p:nvPr>
            <p:custDataLst>
              <p:tags r:id="rId25"/>
            </p:custDataLst>
          </p:nvPr>
        </p:nvSpPr>
        <p:spPr bwMode="auto">
          <a:xfrm>
            <a:off x="1236663" y="4325938"/>
            <a:ext cx="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963" name="Oval 27"/>
          <p:cNvSpPr>
            <a:spLocks noChangeArrowheads="1"/>
          </p:cNvSpPr>
          <p:nvPr>
            <p:custDataLst>
              <p:tags r:id="rId26"/>
            </p:custDataLst>
          </p:nvPr>
        </p:nvSpPr>
        <p:spPr bwMode="auto">
          <a:xfrm>
            <a:off x="304800" y="5029200"/>
            <a:ext cx="457200" cy="4572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round/>
                <a:headEnd/>
                <a:tailEnd/>
              </a14:hiddenLine>
            </a:ext>
          </a:extLst>
        </p:spPr>
        <p:txBody>
          <a:bodyPr wrap="none" anchor="ctr"/>
          <a:lstStyle/>
          <a:p>
            <a:r>
              <a:rPr lang="en-US"/>
              <a:t>FP</a:t>
            </a:r>
          </a:p>
        </p:txBody>
      </p:sp>
      <p:sp>
        <p:nvSpPr>
          <p:cNvPr id="39964" name="Text Box 4"/>
          <p:cNvSpPr txBox="1">
            <a:spLocks noChangeArrowheads="1"/>
          </p:cNvSpPr>
          <p:nvPr>
            <p:custDataLst>
              <p:tags r:id="rId27"/>
            </p:custDataLst>
          </p:nvPr>
        </p:nvSpPr>
        <p:spPr bwMode="auto">
          <a:xfrm>
            <a:off x="3163888" y="3684588"/>
            <a:ext cx="311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a:t>
            </a:r>
          </a:p>
        </p:txBody>
      </p:sp>
      <p:sp>
        <p:nvSpPr>
          <p:cNvPr id="39965" name="Line 5"/>
          <p:cNvSpPr>
            <a:spLocks noChangeShapeType="1"/>
          </p:cNvSpPr>
          <p:nvPr>
            <p:custDataLst>
              <p:tags r:id="rId28"/>
            </p:custDataLst>
          </p:nvPr>
        </p:nvSpPr>
        <p:spPr bwMode="auto">
          <a:xfrm flipH="1">
            <a:off x="2725738" y="3965575"/>
            <a:ext cx="60960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966" name="Line 6"/>
          <p:cNvSpPr>
            <a:spLocks noChangeShapeType="1"/>
          </p:cNvSpPr>
          <p:nvPr>
            <p:custDataLst>
              <p:tags r:id="rId29"/>
            </p:custDataLst>
          </p:nvPr>
        </p:nvSpPr>
        <p:spPr bwMode="auto">
          <a:xfrm>
            <a:off x="3335338" y="3965575"/>
            <a:ext cx="60960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967" name="Text Box 7"/>
          <p:cNvSpPr txBox="1">
            <a:spLocks noChangeArrowheads="1"/>
          </p:cNvSpPr>
          <p:nvPr>
            <p:custDataLst>
              <p:tags r:id="rId30"/>
            </p:custDataLst>
          </p:nvPr>
        </p:nvSpPr>
        <p:spPr bwMode="auto">
          <a:xfrm>
            <a:off x="3394075" y="4298950"/>
            <a:ext cx="11017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CONST 4</a:t>
            </a:r>
          </a:p>
        </p:txBody>
      </p:sp>
      <p:sp>
        <p:nvSpPr>
          <p:cNvPr id="39968" name="Text Box 7"/>
          <p:cNvSpPr txBox="1">
            <a:spLocks noChangeArrowheads="1"/>
          </p:cNvSpPr>
          <p:nvPr>
            <p:custDataLst>
              <p:tags r:id="rId31"/>
            </p:custDataLst>
          </p:nvPr>
        </p:nvSpPr>
        <p:spPr bwMode="auto">
          <a:xfrm>
            <a:off x="2276475" y="4294188"/>
            <a:ext cx="8794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TEMP i</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3"/>
          <p:cNvSpPr>
            <a:spLocks noGrp="1"/>
          </p:cNvSpPr>
          <p:nvPr>
            <p:ph type="dt" sz="quarter" idx="10"/>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A6109E2E-6C63-48B2-AEAA-ED777015E8BC}" type="datetime1">
              <a:rPr lang="en-US" smtClean="0"/>
              <a:t>11/22/2011</a:t>
            </a:fld>
            <a:endParaRPr lang="en-US" smtClean="0"/>
          </a:p>
        </p:txBody>
      </p:sp>
      <p:sp>
        <p:nvSpPr>
          <p:cNvPr id="40963" name="Footer Placeholder 4"/>
          <p:cNvSpPr>
            <a:spLocks noGrp="1"/>
          </p:cNvSpPr>
          <p:nvPr>
            <p:ph type="ftr" sz="quarter" idx="11"/>
            <p:custDataLst>
              <p:tags r:id="rId2"/>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nl-NL" smtClean="0"/>
              <a:t>© 2002-11 Hal Perkins &amp; UW CSE</a:t>
            </a:r>
            <a:endParaRPr lang="en-US" smtClean="0"/>
          </a:p>
        </p:txBody>
      </p:sp>
      <p:sp>
        <p:nvSpPr>
          <p:cNvPr id="40964" name="Slide Number Placeholder 5"/>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mtClean="0"/>
              <a:t>N-</a:t>
            </a:r>
            <a:fld id="{E7DC7C57-F0A8-4881-B503-0A2D4EA82792}" type="slidenum">
              <a:rPr lang="en-US" smtClean="0"/>
              <a:pPr/>
              <a:t>28</a:t>
            </a:fld>
            <a:endParaRPr lang="en-US" smtClean="0"/>
          </a:p>
        </p:txBody>
      </p:sp>
      <p:sp>
        <p:nvSpPr>
          <p:cNvPr id="40965" name="Rectangle 2"/>
          <p:cNvSpPr>
            <a:spLocks noGrp="1" noChangeArrowheads="1"/>
          </p:cNvSpPr>
          <p:nvPr>
            <p:ph type="title"/>
            <p:custDataLst>
              <p:tags r:id="rId4"/>
            </p:custDataLst>
          </p:nvPr>
        </p:nvSpPr>
        <p:spPr/>
        <p:txBody>
          <a:bodyPr/>
          <a:lstStyle/>
          <a:p>
            <a:pPr eaLnBrk="1" hangingPunct="1"/>
            <a:r>
              <a:rPr lang="en-US" smtClean="0"/>
              <a:t>Generating Code</a:t>
            </a:r>
          </a:p>
        </p:txBody>
      </p:sp>
      <p:sp>
        <p:nvSpPr>
          <p:cNvPr id="40966" name="Rectangle 3"/>
          <p:cNvSpPr>
            <a:spLocks noGrp="1" noChangeArrowheads="1"/>
          </p:cNvSpPr>
          <p:nvPr>
            <p:ph type="body" idx="1"/>
            <p:custDataLst>
              <p:tags r:id="rId5"/>
            </p:custDataLst>
          </p:nvPr>
        </p:nvSpPr>
        <p:spPr/>
        <p:txBody>
          <a:bodyPr/>
          <a:lstStyle/>
          <a:p>
            <a:pPr eaLnBrk="1" hangingPunct="1"/>
            <a:r>
              <a:rPr lang="en-US" smtClean="0"/>
              <a:t>Given a tiled tree, to generate code</a:t>
            </a:r>
          </a:p>
          <a:p>
            <a:pPr lvl="1" eaLnBrk="1" hangingPunct="1"/>
            <a:r>
              <a:rPr lang="en-US" smtClean="0"/>
              <a:t>Postorder treewalk; node-dependant order for children</a:t>
            </a:r>
          </a:p>
          <a:p>
            <a:pPr lvl="1" eaLnBrk="1" hangingPunct="1"/>
            <a:r>
              <a:rPr lang="en-US" smtClean="0"/>
              <a:t>Emit code sequences corresponding to tiles in order</a:t>
            </a:r>
          </a:p>
          <a:p>
            <a:pPr lvl="1" eaLnBrk="1" hangingPunct="1"/>
            <a:r>
              <a:rPr lang="en-US" smtClean="0"/>
              <a:t>Connect tiles by using same register name to tie boundaries together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custDataLst>
              <p:tags r:id="rId1"/>
            </p:custDataLst>
          </p:nvPr>
        </p:nvSpPr>
        <p:spPr/>
        <p:txBody>
          <a:bodyPr/>
          <a:lstStyle/>
          <a:p>
            <a:r>
              <a:rPr lang="en-US" smtClean="0"/>
              <a:t>Tiling Algorithms (1)</a:t>
            </a:r>
          </a:p>
        </p:txBody>
      </p:sp>
      <p:sp>
        <p:nvSpPr>
          <p:cNvPr id="3" name="Content Placeholder 2"/>
          <p:cNvSpPr>
            <a:spLocks noGrp="1"/>
          </p:cNvSpPr>
          <p:nvPr>
            <p:ph idx="1"/>
            <p:custDataLst>
              <p:tags r:id="rId2"/>
            </p:custDataLst>
          </p:nvPr>
        </p:nvSpPr>
        <p:spPr/>
        <p:txBody>
          <a:bodyPr>
            <a:normAutofit fontScale="92500" lnSpcReduction="20000"/>
          </a:bodyPr>
          <a:lstStyle/>
          <a:p>
            <a:pPr>
              <a:defRPr/>
            </a:pPr>
            <a:r>
              <a:rPr lang="en-US" dirty="0" smtClean="0"/>
              <a:t>Maximal Munch</a:t>
            </a:r>
          </a:p>
          <a:p>
            <a:pPr lvl="1">
              <a:defRPr/>
            </a:pPr>
            <a:r>
              <a:rPr lang="en-US" dirty="0" smtClean="0"/>
              <a:t>Start at root of tree, find largest tile that fits.  Cover the root node and possibly other nearby nodes.  Then repeat for each </a:t>
            </a:r>
            <a:r>
              <a:rPr lang="en-US" dirty="0" err="1" smtClean="0"/>
              <a:t>subtree</a:t>
            </a:r>
            <a:endParaRPr lang="en-US" dirty="0" smtClean="0"/>
          </a:p>
          <a:p>
            <a:pPr lvl="1">
              <a:defRPr/>
            </a:pPr>
            <a:r>
              <a:rPr lang="en-US" dirty="0" smtClean="0"/>
              <a:t>Generate instruction as each tile is placed</a:t>
            </a:r>
          </a:p>
          <a:p>
            <a:pPr lvl="2">
              <a:defRPr/>
            </a:pPr>
            <a:r>
              <a:rPr lang="en-US" dirty="0" smtClean="0"/>
              <a:t>Generates instructions in reverse order</a:t>
            </a:r>
          </a:p>
          <a:p>
            <a:pPr lvl="1">
              <a:defRPr/>
            </a:pPr>
            <a:r>
              <a:rPr lang="en-US" dirty="0" smtClean="0"/>
              <a:t>Generates an optimum tiling – tiles sum to lowest possible cost</a:t>
            </a:r>
          </a:p>
          <a:p>
            <a:pPr lvl="2">
              <a:defRPr/>
            </a:pPr>
            <a:r>
              <a:rPr lang="en-US" dirty="0" smtClean="0"/>
              <a:t>But not optimal – there may be another tiling where two adjacent tiles can be combined into one of lower cost</a:t>
            </a:r>
          </a:p>
        </p:txBody>
      </p:sp>
      <p:sp>
        <p:nvSpPr>
          <p:cNvPr id="41988" name="Date Placeholder 3"/>
          <p:cNvSpPr>
            <a:spLocks noGrp="1"/>
          </p:cNvSpPr>
          <p:nvPr>
            <p:ph type="dt" sz="quarter" idx="10"/>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F48A1B52-7647-40D3-95F7-51E4907B34EA}" type="datetime1">
              <a:rPr lang="en-US" smtClean="0"/>
              <a:t>11/22/2011</a:t>
            </a:fld>
            <a:endParaRPr lang="en-US" smtClean="0"/>
          </a:p>
        </p:txBody>
      </p:sp>
      <p:sp>
        <p:nvSpPr>
          <p:cNvPr id="41989" name="Footer Placeholder 4"/>
          <p:cNvSpPr>
            <a:spLocks noGrp="1"/>
          </p:cNvSpPr>
          <p:nvPr>
            <p:ph type="ftr" sz="quarter" idx="11"/>
            <p:custDataLst>
              <p:tags r:id="rId4"/>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nl-NL" smtClean="0"/>
              <a:t>© 2002-11 Hal Perkins &amp; UW CSE</a:t>
            </a:r>
            <a:endParaRPr lang="en-US" smtClean="0"/>
          </a:p>
        </p:txBody>
      </p:sp>
      <p:sp>
        <p:nvSpPr>
          <p:cNvPr id="41990" name="Slide Number Placeholder 5"/>
          <p:cNvSpPr>
            <a:spLocks noGrp="1"/>
          </p:cNvSpPr>
          <p:nvPr>
            <p:ph type="sldNum" sz="quarter" idx="12"/>
            <p:custDataLst>
              <p:tags r:id="rId5"/>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mtClean="0"/>
              <a:t>N-</a:t>
            </a:r>
            <a:fld id="{FBBD37B6-50D9-4B38-93D1-245D1BDB66D2}" type="slidenum">
              <a:rPr lang="en-US" smtClean="0"/>
              <a:pPr/>
              <a:t>29</a:t>
            </a:fld>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E7530961-4477-4C72-9C63-3F31979B3EC6}" type="datetime1">
              <a:rPr lang="en-US" smtClean="0"/>
              <a:t>11/22/2011</a:t>
            </a:fld>
            <a:endParaRPr lang="en-US" smtClean="0"/>
          </a:p>
        </p:txBody>
      </p:sp>
      <p:sp>
        <p:nvSpPr>
          <p:cNvPr id="15363" name="Footer Placeholder 4"/>
          <p:cNvSpPr>
            <a:spLocks noGrp="1"/>
          </p:cNvSpPr>
          <p:nvPr>
            <p:ph type="ftr" sz="quarter" idx="11"/>
            <p:custDataLst>
              <p:tags r:id="rId2"/>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nl-NL" smtClean="0"/>
              <a:t>© 2002-11 Hal Perkins &amp; UW CSE</a:t>
            </a:r>
            <a:endParaRPr lang="en-US" smtClean="0"/>
          </a:p>
        </p:txBody>
      </p:sp>
      <p:sp>
        <p:nvSpPr>
          <p:cNvPr id="15364" name="Slide Number Placeholder 5"/>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mtClean="0"/>
              <a:t>N-</a:t>
            </a:r>
            <a:fld id="{9EB500D0-1AFC-4651-8F2C-DBC130565AC3}" type="slidenum">
              <a:rPr lang="en-US" smtClean="0"/>
              <a:pPr/>
              <a:t>3</a:t>
            </a:fld>
            <a:endParaRPr lang="en-US" smtClean="0"/>
          </a:p>
        </p:txBody>
      </p:sp>
      <p:sp>
        <p:nvSpPr>
          <p:cNvPr id="15365" name="Rectangle 2"/>
          <p:cNvSpPr>
            <a:spLocks noGrp="1" noChangeArrowheads="1"/>
          </p:cNvSpPr>
          <p:nvPr>
            <p:ph type="title"/>
            <p:custDataLst>
              <p:tags r:id="rId4"/>
            </p:custDataLst>
          </p:nvPr>
        </p:nvSpPr>
        <p:spPr/>
        <p:txBody>
          <a:bodyPr/>
          <a:lstStyle/>
          <a:p>
            <a:pPr eaLnBrk="1" hangingPunct="1"/>
            <a:r>
              <a:rPr lang="en-US" smtClean="0"/>
              <a:t>Compiler Organization</a:t>
            </a:r>
          </a:p>
        </p:txBody>
      </p:sp>
      <p:grpSp>
        <p:nvGrpSpPr>
          <p:cNvPr id="15366" name="Group 13"/>
          <p:cNvGrpSpPr>
            <a:grpSpLocks/>
          </p:cNvGrpSpPr>
          <p:nvPr>
            <p:custDataLst>
              <p:tags r:id="rId5"/>
            </p:custDataLst>
          </p:nvPr>
        </p:nvGrpSpPr>
        <p:grpSpPr bwMode="auto">
          <a:xfrm>
            <a:off x="1143000" y="2133600"/>
            <a:ext cx="1905000" cy="2438400"/>
            <a:chOff x="720" y="1344"/>
            <a:chExt cx="1200" cy="1536"/>
          </a:xfrm>
        </p:grpSpPr>
        <p:sp>
          <p:nvSpPr>
            <p:cNvPr id="15384" name="Rectangle 4"/>
            <p:cNvSpPr>
              <a:spLocks noChangeArrowheads="1"/>
            </p:cNvSpPr>
            <p:nvPr>
              <p:custDataLst>
                <p:tags r:id="rId23"/>
              </p:custDataLst>
            </p:nvPr>
          </p:nvSpPr>
          <p:spPr bwMode="auto">
            <a:xfrm>
              <a:off x="720" y="1344"/>
              <a:ext cx="1200" cy="15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385" name="Text Box 7"/>
            <p:cNvSpPr txBox="1">
              <a:spLocks noChangeArrowheads="1"/>
            </p:cNvSpPr>
            <p:nvPr>
              <p:custDataLst>
                <p:tags r:id="rId24"/>
              </p:custDataLst>
            </p:nvPr>
          </p:nvSpPr>
          <p:spPr bwMode="auto">
            <a:xfrm rot="-5400000">
              <a:off x="889" y="1846"/>
              <a:ext cx="865" cy="243"/>
            </a:xfrm>
            <a:prstGeom prst="rect">
              <a:avLst/>
            </a:prstGeom>
            <a:noFill/>
            <a:ln w="1905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parse</a:t>
              </a:r>
            </a:p>
          </p:txBody>
        </p:sp>
        <p:sp>
          <p:nvSpPr>
            <p:cNvPr id="15386" name="Text Box 8"/>
            <p:cNvSpPr txBox="1">
              <a:spLocks noChangeArrowheads="1"/>
            </p:cNvSpPr>
            <p:nvPr>
              <p:custDataLst>
                <p:tags r:id="rId25"/>
              </p:custDataLst>
            </p:nvPr>
          </p:nvSpPr>
          <p:spPr bwMode="auto">
            <a:xfrm rot="-5400000">
              <a:off x="553" y="1846"/>
              <a:ext cx="865" cy="243"/>
            </a:xfrm>
            <a:prstGeom prst="rect">
              <a:avLst/>
            </a:prstGeom>
            <a:noFill/>
            <a:ln w="1905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scan</a:t>
              </a:r>
            </a:p>
          </p:txBody>
        </p:sp>
        <p:sp>
          <p:nvSpPr>
            <p:cNvPr id="15387" name="Text Box 9"/>
            <p:cNvSpPr txBox="1">
              <a:spLocks noChangeArrowheads="1"/>
            </p:cNvSpPr>
            <p:nvPr>
              <p:custDataLst>
                <p:tags r:id="rId26"/>
              </p:custDataLst>
            </p:nvPr>
          </p:nvSpPr>
          <p:spPr bwMode="auto">
            <a:xfrm rot="-5400000">
              <a:off x="1222" y="1846"/>
              <a:ext cx="865" cy="243"/>
            </a:xfrm>
            <a:prstGeom prst="rect">
              <a:avLst/>
            </a:prstGeom>
            <a:noFill/>
            <a:ln w="1905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semantics</a:t>
              </a:r>
            </a:p>
          </p:txBody>
        </p:sp>
        <p:sp>
          <p:nvSpPr>
            <p:cNvPr id="15388" name="Text Box 10"/>
            <p:cNvSpPr txBox="1">
              <a:spLocks noChangeArrowheads="1"/>
            </p:cNvSpPr>
            <p:nvPr>
              <p:custDataLst>
                <p:tags r:id="rId27"/>
              </p:custDataLst>
            </p:nvPr>
          </p:nvSpPr>
          <p:spPr bwMode="auto">
            <a:xfrm>
              <a:off x="979" y="2544"/>
              <a:ext cx="70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front end</a:t>
              </a:r>
            </a:p>
          </p:txBody>
        </p:sp>
      </p:grpSp>
      <p:grpSp>
        <p:nvGrpSpPr>
          <p:cNvPr id="15367" name="Group 14"/>
          <p:cNvGrpSpPr>
            <a:grpSpLocks/>
          </p:cNvGrpSpPr>
          <p:nvPr>
            <p:custDataLst>
              <p:tags r:id="rId6"/>
            </p:custDataLst>
          </p:nvPr>
        </p:nvGrpSpPr>
        <p:grpSpPr bwMode="auto">
          <a:xfrm>
            <a:off x="3505200" y="2133600"/>
            <a:ext cx="1905000" cy="2438400"/>
            <a:chOff x="720" y="1344"/>
            <a:chExt cx="1200" cy="1536"/>
          </a:xfrm>
        </p:grpSpPr>
        <p:sp>
          <p:nvSpPr>
            <p:cNvPr id="15379" name="Rectangle 15"/>
            <p:cNvSpPr>
              <a:spLocks noChangeArrowheads="1"/>
            </p:cNvSpPr>
            <p:nvPr>
              <p:custDataLst>
                <p:tags r:id="rId18"/>
              </p:custDataLst>
            </p:nvPr>
          </p:nvSpPr>
          <p:spPr bwMode="auto">
            <a:xfrm>
              <a:off x="720" y="1344"/>
              <a:ext cx="1200" cy="15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380" name="Text Box 16"/>
            <p:cNvSpPr txBox="1">
              <a:spLocks noChangeArrowheads="1"/>
            </p:cNvSpPr>
            <p:nvPr>
              <p:custDataLst>
                <p:tags r:id="rId19"/>
              </p:custDataLst>
            </p:nvPr>
          </p:nvSpPr>
          <p:spPr bwMode="auto">
            <a:xfrm rot="-5400000">
              <a:off x="889" y="1846"/>
              <a:ext cx="865" cy="243"/>
            </a:xfrm>
            <a:prstGeom prst="rect">
              <a:avLst/>
            </a:prstGeom>
            <a:noFill/>
            <a:ln w="1905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opt2</a:t>
              </a:r>
            </a:p>
          </p:txBody>
        </p:sp>
        <p:sp>
          <p:nvSpPr>
            <p:cNvPr id="15381" name="Text Box 17"/>
            <p:cNvSpPr txBox="1">
              <a:spLocks noChangeArrowheads="1"/>
            </p:cNvSpPr>
            <p:nvPr>
              <p:custDataLst>
                <p:tags r:id="rId20"/>
              </p:custDataLst>
            </p:nvPr>
          </p:nvSpPr>
          <p:spPr bwMode="auto">
            <a:xfrm rot="-5400000">
              <a:off x="553" y="1846"/>
              <a:ext cx="865" cy="243"/>
            </a:xfrm>
            <a:prstGeom prst="rect">
              <a:avLst/>
            </a:prstGeom>
            <a:noFill/>
            <a:ln w="1905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opt1</a:t>
              </a:r>
            </a:p>
          </p:txBody>
        </p:sp>
        <p:sp>
          <p:nvSpPr>
            <p:cNvPr id="15382" name="Text Box 18"/>
            <p:cNvSpPr txBox="1">
              <a:spLocks noChangeArrowheads="1"/>
            </p:cNvSpPr>
            <p:nvPr>
              <p:custDataLst>
                <p:tags r:id="rId21"/>
              </p:custDataLst>
            </p:nvPr>
          </p:nvSpPr>
          <p:spPr bwMode="auto">
            <a:xfrm rot="-5400000">
              <a:off x="1222" y="1846"/>
              <a:ext cx="865" cy="243"/>
            </a:xfrm>
            <a:prstGeom prst="rect">
              <a:avLst/>
            </a:prstGeom>
            <a:noFill/>
            <a:ln w="1905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optn</a:t>
              </a:r>
            </a:p>
          </p:txBody>
        </p:sp>
        <p:sp>
          <p:nvSpPr>
            <p:cNvPr id="15383" name="Text Box 19"/>
            <p:cNvSpPr txBox="1">
              <a:spLocks noChangeArrowheads="1"/>
            </p:cNvSpPr>
            <p:nvPr>
              <p:custDataLst>
                <p:tags r:id="rId22"/>
              </p:custDataLst>
            </p:nvPr>
          </p:nvSpPr>
          <p:spPr bwMode="auto">
            <a:xfrm>
              <a:off x="1061" y="2544"/>
              <a:ext cx="53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middle</a:t>
              </a:r>
            </a:p>
          </p:txBody>
        </p:sp>
      </p:grpSp>
      <p:grpSp>
        <p:nvGrpSpPr>
          <p:cNvPr id="15368" name="Group 20"/>
          <p:cNvGrpSpPr>
            <a:grpSpLocks/>
          </p:cNvGrpSpPr>
          <p:nvPr>
            <p:custDataLst>
              <p:tags r:id="rId7"/>
            </p:custDataLst>
          </p:nvPr>
        </p:nvGrpSpPr>
        <p:grpSpPr bwMode="auto">
          <a:xfrm>
            <a:off x="5867400" y="2133600"/>
            <a:ext cx="1905000" cy="2438400"/>
            <a:chOff x="720" y="1344"/>
            <a:chExt cx="1200" cy="1536"/>
          </a:xfrm>
        </p:grpSpPr>
        <p:sp>
          <p:nvSpPr>
            <p:cNvPr id="15374" name="Rectangle 21"/>
            <p:cNvSpPr>
              <a:spLocks noChangeArrowheads="1"/>
            </p:cNvSpPr>
            <p:nvPr>
              <p:custDataLst>
                <p:tags r:id="rId13"/>
              </p:custDataLst>
            </p:nvPr>
          </p:nvSpPr>
          <p:spPr bwMode="auto">
            <a:xfrm>
              <a:off x="720" y="1344"/>
              <a:ext cx="1200" cy="15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375" name="Text Box 22"/>
            <p:cNvSpPr txBox="1">
              <a:spLocks noChangeArrowheads="1"/>
            </p:cNvSpPr>
            <p:nvPr>
              <p:custDataLst>
                <p:tags r:id="rId14"/>
              </p:custDataLst>
            </p:nvPr>
          </p:nvSpPr>
          <p:spPr bwMode="auto">
            <a:xfrm rot="-5400000">
              <a:off x="890" y="1845"/>
              <a:ext cx="865" cy="243"/>
            </a:xfrm>
            <a:prstGeom prst="rect">
              <a:avLst/>
            </a:prstGeom>
            <a:noFill/>
            <a:ln w="1905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isntr. sched</a:t>
              </a:r>
            </a:p>
          </p:txBody>
        </p:sp>
        <p:sp>
          <p:nvSpPr>
            <p:cNvPr id="15376" name="Text Box 23"/>
            <p:cNvSpPr txBox="1">
              <a:spLocks noChangeArrowheads="1"/>
            </p:cNvSpPr>
            <p:nvPr>
              <p:custDataLst>
                <p:tags r:id="rId15"/>
              </p:custDataLst>
            </p:nvPr>
          </p:nvSpPr>
          <p:spPr bwMode="auto">
            <a:xfrm rot="-5400000">
              <a:off x="553" y="1846"/>
              <a:ext cx="865" cy="243"/>
            </a:xfrm>
            <a:prstGeom prst="rect">
              <a:avLst/>
            </a:prstGeom>
            <a:noFill/>
            <a:ln w="1905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instr. select</a:t>
              </a:r>
            </a:p>
          </p:txBody>
        </p:sp>
        <p:sp>
          <p:nvSpPr>
            <p:cNvPr id="15377" name="Text Box 24"/>
            <p:cNvSpPr txBox="1">
              <a:spLocks noChangeArrowheads="1"/>
            </p:cNvSpPr>
            <p:nvPr>
              <p:custDataLst>
                <p:tags r:id="rId16"/>
              </p:custDataLst>
            </p:nvPr>
          </p:nvSpPr>
          <p:spPr bwMode="auto">
            <a:xfrm rot="-5400000">
              <a:off x="1222" y="1846"/>
              <a:ext cx="865" cy="243"/>
            </a:xfrm>
            <a:prstGeom prst="rect">
              <a:avLst/>
            </a:prstGeom>
            <a:noFill/>
            <a:ln w="1905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reg. alloc</a:t>
              </a:r>
            </a:p>
          </p:txBody>
        </p:sp>
        <p:sp>
          <p:nvSpPr>
            <p:cNvPr id="15378" name="Text Box 25"/>
            <p:cNvSpPr txBox="1">
              <a:spLocks noChangeArrowheads="1"/>
            </p:cNvSpPr>
            <p:nvPr>
              <p:custDataLst>
                <p:tags r:id="rId17"/>
              </p:custDataLst>
            </p:nvPr>
          </p:nvSpPr>
          <p:spPr bwMode="auto">
            <a:xfrm>
              <a:off x="984" y="2544"/>
              <a:ext cx="69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a:t>back end</a:t>
              </a:r>
            </a:p>
          </p:txBody>
        </p:sp>
      </p:grpSp>
      <p:sp>
        <p:nvSpPr>
          <p:cNvPr id="15369" name="Text Box 26"/>
          <p:cNvSpPr txBox="1">
            <a:spLocks noChangeArrowheads="1"/>
          </p:cNvSpPr>
          <p:nvPr>
            <p:custDataLst>
              <p:tags r:id="rId8"/>
            </p:custDataLst>
          </p:nvPr>
        </p:nvSpPr>
        <p:spPr bwMode="auto">
          <a:xfrm>
            <a:off x="1295400" y="4932363"/>
            <a:ext cx="6359525" cy="935037"/>
          </a:xfrm>
          <a:prstGeom prst="rect">
            <a:avLst/>
          </a:prstGeom>
          <a:noFill/>
          <a:ln w="1905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endParaRPr lang="en-US"/>
          </a:p>
          <a:p>
            <a:r>
              <a:rPr lang="en-US"/>
              <a:t>infrastructure – symbol tables, trees, graphs, etc</a:t>
            </a:r>
          </a:p>
          <a:p>
            <a:endParaRPr lang="en-US"/>
          </a:p>
        </p:txBody>
      </p:sp>
      <p:sp>
        <p:nvSpPr>
          <p:cNvPr id="15370" name="Line 27"/>
          <p:cNvSpPr>
            <a:spLocks noChangeShapeType="1"/>
          </p:cNvSpPr>
          <p:nvPr>
            <p:custDataLst>
              <p:tags r:id="rId9"/>
            </p:custDataLst>
          </p:nvPr>
        </p:nvSpPr>
        <p:spPr bwMode="auto">
          <a:xfrm>
            <a:off x="685800" y="3429000"/>
            <a:ext cx="45720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371" name="Line 28"/>
          <p:cNvSpPr>
            <a:spLocks noChangeShapeType="1"/>
          </p:cNvSpPr>
          <p:nvPr>
            <p:custDataLst>
              <p:tags r:id="rId10"/>
            </p:custDataLst>
          </p:nvPr>
        </p:nvSpPr>
        <p:spPr bwMode="auto">
          <a:xfrm>
            <a:off x="3048000" y="3429000"/>
            <a:ext cx="45720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372" name="Line 29"/>
          <p:cNvSpPr>
            <a:spLocks noChangeShapeType="1"/>
          </p:cNvSpPr>
          <p:nvPr>
            <p:custDataLst>
              <p:tags r:id="rId11"/>
            </p:custDataLst>
          </p:nvPr>
        </p:nvSpPr>
        <p:spPr bwMode="auto">
          <a:xfrm>
            <a:off x="5410200" y="3429000"/>
            <a:ext cx="45720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373" name="Line 30"/>
          <p:cNvSpPr>
            <a:spLocks noChangeShapeType="1"/>
          </p:cNvSpPr>
          <p:nvPr>
            <p:custDataLst>
              <p:tags r:id="rId12"/>
            </p:custDataLst>
          </p:nvPr>
        </p:nvSpPr>
        <p:spPr bwMode="auto">
          <a:xfrm>
            <a:off x="7772400" y="3429000"/>
            <a:ext cx="45720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Date Placeholder 3"/>
          <p:cNvSpPr>
            <a:spLocks noGrp="1"/>
          </p:cNvSpPr>
          <p:nvPr>
            <p:ph type="dt" sz="quarter" idx="10"/>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565007CE-E8E8-4571-8357-B4D6339721EE}" type="datetime1">
              <a:rPr lang="en-US" smtClean="0"/>
              <a:t>11/22/2011</a:t>
            </a:fld>
            <a:endParaRPr lang="en-US" smtClean="0"/>
          </a:p>
        </p:txBody>
      </p:sp>
      <p:sp>
        <p:nvSpPr>
          <p:cNvPr id="43011" name="Footer Placeholder 4"/>
          <p:cNvSpPr>
            <a:spLocks noGrp="1"/>
          </p:cNvSpPr>
          <p:nvPr>
            <p:ph type="ftr" sz="quarter" idx="11"/>
            <p:custDataLst>
              <p:tags r:id="rId2"/>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nl-NL" smtClean="0"/>
              <a:t>© 2002-11 Hal Perkins &amp; UW CSE</a:t>
            </a:r>
            <a:endParaRPr lang="en-US" smtClean="0"/>
          </a:p>
        </p:txBody>
      </p:sp>
      <p:sp>
        <p:nvSpPr>
          <p:cNvPr id="43012" name="Slide Number Placeholder 5"/>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mtClean="0"/>
              <a:t>N-</a:t>
            </a:r>
            <a:fld id="{746497EB-D9ED-4483-854B-5306C6A0204F}" type="slidenum">
              <a:rPr lang="en-US" smtClean="0"/>
              <a:pPr/>
              <a:t>30</a:t>
            </a:fld>
            <a:endParaRPr lang="en-US" smtClean="0"/>
          </a:p>
        </p:txBody>
      </p:sp>
      <p:sp>
        <p:nvSpPr>
          <p:cNvPr id="43013" name="Rectangle 2"/>
          <p:cNvSpPr>
            <a:spLocks noGrp="1" noChangeArrowheads="1"/>
          </p:cNvSpPr>
          <p:nvPr>
            <p:ph type="title"/>
            <p:custDataLst>
              <p:tags r:id="rId4"/>
            </p:custDataLst>
          </p:nvPr>
        </p:nvSpPr>
        <p:spPr/>
        <p:txBody>
          <a:bodyPr/>
          <a:lstStyle/>
          <a:p>
            <a:pPr eaLnBrk="1" hangingPunct="1"/>
            <a:r>
              <a:rPr lang="en-US" smtClean="0"/>
              <a:t>Tiling Algorithms (2)</a:t>
            </a:r>
          </a:p>
        </p:txBody>
      </p:sp>
      <p:sp>
        <p:nvSpPr>
          <p:cNvPr id="43014" name="Rectangle 3"/>
          <p:cNvSpPr>
            <a:spLocks noGrp="1" noChangeArrowheads="1"/>
          </p:cNvSpPr>
          <p:nvPr>
            <p:ph type="body" idx="1"/>
            <p:custDataLst>
              <p:tags r:id="rId5"/>
            </p:custDataLst>
          </p:nvPr>
        </p:nvSpPr>
        <p:spPr/>
        <p:txBody>
          <a:bodyPr/>
          <a:lstStyle/>
          <a:p>
            <a:pPr eaLnBrk="1" hangingPunct="1">
              <a:lnSpc>
                <a:spcPct val="90000"/>
              </a:lnSpc>
            </a:pPr>
            <a:r>
              <a:rPr lang="en-US" smtClean="0"/>
              <a:t>Dynamic Programming</a:t>
            </a:r>
          </a:p>
          <a:p>
            <a:pPr lvl="1" eaLnBrk="1" hangingPunct="1">
              <a:lnSpc>
                <a:spcPct val="90000"/>
              </a:lnSpc>
            </a:pPr>
            <a:r>
              <a:rPr lang="en-US" smtClean="0"/>
              <a:t>There may be many tiles that could match at a particular node</a:t>
            </a:r>
          </a:p>
          <a:p>
            <a:pPr lvl="1" eaLnBrk="1" hangingPunct="1">
              <a:lnSpc>
                <a:spcPct val="90000"/>
              </a:lnSpc>
            </a:pPr>
            <a:r>
              <a:rPr lang="en-US" smtClean="0"/>
              <a:t>Idea: Walk the tree and accumulate the set of all possible tiles that could match at that point – Tiles(n)</a:t>
            </a:r>
          </a:p>
          <a:p>
            <a:pPr lvl="1" eaLnBrk="1" hangingPunct="1">
              <a:lnSpc>
                <a:spcPct val="90000"/>
              </a:lnSpc>
            </a:pPr>
            <a:r>
              <a:rPr lang="en-US" smtClean="0"/>
              <a:t>Then: Select minimal cost for subtrees (bottom up), and go top-down to select and emit lowest-cost instructions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3"/>
          <p:cNvSpPr>
            <a:spLocks noGrp="1"/>
          </p:cNvSpPr>
          <p:nvPr>
            <p:ph type="dt" sz="quarter" idx="10"/>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1D420001-0A20-4525-960F-0CE89AF185EE}" type="datetime1">
              <a:rPr lang="en-US" smtClean="0"/>
              <a:t>11/22/2011</a:t>
            </a:fld>
            <a:endParaRPr lang="en-US" smtClean="0"/>
          </a:p>
        </p:txBody>
      </p:sp>
      <p:sp>
        <p:nvSpPr>
          <p:cNvPr id="44035" name="Footer Placeholder 4"/>
          <p:cNvSpPr>
            <a:spLocks noGrp="1"/>
          </p:cNvSpPr>
          <p:nvPr>
            <p:ph type="ftr" sz="quarter" idx="11"/>
            <p:custDataLst>
              <p:tags r:id="rId2"/>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nl-NL" smtClean="0"/>
              <a:t>© 2002-11 Hal Perkins &amp; UW CSE</a:t>
            </a:r>
            <a:endParaRPr lang="en-US" smtClean="0"/>
          </a:p>
        </p:txBody>
      </p:sp>
      <p:sp>
        <p:nvSpPr>
          <p:cNvPr id="44036" name="Slide Number Placeholder 5"/>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mtClean="0"/>
              <a:t>N-</a:t>
            </a:r>
            <a:fld id="{0EDBC532-DD28-4CA0-A6E0-F2EC991E1114}" type="slidenum">
              <a:rPr lang="en-US" smtClean="0"/>
              <a:pPr/>
              <a:t>31</a:t>
            </a:fld>
            <a:endParaRPr lang="en-US" smtClean="0"/>
          </a:p>
        </p:txBody>
      </p:sp>
      <p:sp>
        <p:nvSpPr>
          <p:cNvPr id="44037" name="Rectangle 2"/>
          <p:cNvSpPr>
            <a:spLocks noGrp="1" noChangeArrowheads="1"/>
          </p:cNvSpPr>
          <p:nvPr>
            <p:ph type="title"/>
            <p:custDataLst>
              <p:tags r:id="rId4"/>
            </p:custDataLst>
          </p:nvPr>
        </p:nvSpPr>
        <p:spPr/>
        <p:txBody>
          <a:bodyPr/>
          <a:lstStyle/>
          <a:p>
            <a:pPr eaLnBrk="1" hangingPunct="1"/>
            <a:r>
              <a:rPr lang="en-US" smtClean="0"/>
              <a:t>Tile(Node n)</a:t>
            </a:r>
          </a:p>
        </p:txBody>
      </p:sp>
      <p:sp>
        <p:nvSpPr>
          <p:cNvPr id="44038" name="Rectangle 3"/>
          <p:cNvSpPr>
            <a:spLocks noGrp="1" noChangeArrowheads="1"/>
          </p:cNvSpPr>
          <p:nvPr>
            <p:ph type="body" idx="1"/>
            <p:custDataLst>
              <p:tags r:id="rId5"/>
            </p:custDataLst>
          </p:nvPr>
        </p:nvSpPr>
        <p:spPr/>
        <p:txBody>
          <a:bodyPr/>
          <a:lstStyle/>
          <a:p>
            <a:pPr eaLnBrk="1" hangingPunct="1">
              <a:lnSpc>
                <a:spcPct val="80000"/>
              </a:lnSpc>
              <a:buFont typeface="Wingdings" pitchFamily="2" charset="2"/>
              <a:buNone/>
            </a:pPr>
            <a:r>
              <a:rPr lang="en-US" sz="1800" smtClean="0"/>
              <a:t>Tiles(n) &lt;- empty;</a:t>
            </a:r>
          </a:p>
          <a:p>
            <a:pPr eaLnBrk="1" hangingPunct="1">
              <a:lnSpc>
                <a:spcPct val="80000"/>
              </a:lnSpc>
              <a:buFont typeface="Wingdings" pitchFamily="2" charset="2"/>
              <a:buNone/>
            </a:pPr>
            <a:r>
              <a:rPr lang="en-US" sz="1800" smtClean="0"/>
              <a:t>if n has two children then</a:t>
            </a:r>
          </a:p>
          <a:p>
            <a:pPr eaLnBrk="1" hangingPunct="1">
              <a:lnSpc>
                <a:spcPct val="80000"/>
              </a:lnSpc>
              <a:buFont typeface="Wingdings" pitchFamily="2" charset="2"/>
              <a:buNone/>
            </a:pPr>
            <a:r>
              <a:rPr lang="en-US" sz="1800" smtClean="0"/>
              <a:t>	Tile(left child of n)</a:t>
            </a:r>
          </a:p>
          <a:p>
            <a:pPr eaLnBrk="1" hangingPunct="1">
              <a:lnSpc>
                <a:spcPct val="80000"/>
              </a:lnSpc>
              <a:buFont typeface="Wingdings" pitchFamily="2" charset="2"/>
              <a:buNone/>
            </a:pPr>
            <a:r>
              <a:rPr lang="en-US" sz="1800" smtClean="0"/>
              <a:t>	Tile(right child of n)</a:t>
            </a:r>
          </a:p>
          <a:p>
            <a:pPr eaLnBrk="1" hangingPunct="1">
              <a:lnSpc>
                <a:spcPct val="80000"/>
              </a:lnSpc>
              <a:buFont typeface="Wingdings" pitchFamily="2" charset="2"/>
              <a:buNone/>
            </a:pPr>
            <a:r>
              <a:rPr lang="en-US" sz="1800" smtClean="0"/>
              <a:t>	for each rule r that implements n</a:t>
            </a:r>
          </a:p>
          <a:p>
            <a:pPr eaLnBrk="1" hangingPunct="1">
              <a:lnSpc>
                <a:spcPct val="80000"/>
              </a:lnSpc>
              <a:buFont typeface="Wingdings" pitchFamily="2" charset="2"/>
              <a:buNone/>
            </a:pPr>
            <a:r>
              <a:rPr lang="en-US" sz="1800" smtClean="0"/>
              <a:t>	  if (left(r) is in Tiles(left(n)) and right(r) is in Tiles(right(n)))</a:t>
            </a:r>
          </a:p>
          <a:p>
            <a:pPr eaLnBrk="1" hangingPunct="1">
              <a:lnSpc>
                <a:spcPct val="80000"/>
              </a:lnSpc>
              <a:buFont typeface="Wingdings" pitchFamily="2" charset="2"/>
              <a:buNone/>
            </a:pPr>
            <a:r>
              <a:rPr lang="en-US" sz="1800" smtClean="0"/>
              <a:t>		Tiles(n) &lt;- Tiles(n) + r</a:t>
            </a:r>
          </a:p>
          <a:p>
            <a:pPr eaLnBrk="1" hangingPunct="1">
              <a:lnSpc>
                <a:spcPct val="80000"/>
              </a:lnSpc>
              <a:buFont typeface="Wingdings" pitchFamily="2" charset="2"/>
              <a:buNone/>
            </a:pPr>
            <a:r>
              <a:rPr lang="en-US" sz="1800" smtClean="0"/>
              <a:t>else if n has one child then</a:t>
            </a:r>
          </a:p>
          <a:p>
            <a:pPr eaLnBrk="1" hangingPunct="1">
              <a:lnSpc>
                <a:spcPct val="80000"/>
              </a:lnSpc>
              <a:buFont typeface="Wingdings" pitchFamily="2" charset="2"/>
              <a:buNone/>
            </a:pPr>
            <a:r>
              <a:rPr lang="en-US" sz="1800" smtClean="0"/>
              <a:t>	Tile(child of n)</a:t>
            </a:r>
          </a:p>
          <a:p>
            <a:pPr eaLnBrk="1" hangingPunct="1">
              <a:lnSpc>
                <a:spcPct val="80000"/>
              </a:lnSpc>
              <a:buFont typeface="Wingdings" pitchFamily="2" charset="2"/>
              <a:buNone/>
            </a:pPr>
            <a:r>
              <a:rPr lang="en-US" sz="1800" smtClean="0"/>
              <a:t>	for each rule r that implements n</a:t>
            </a:r>
          </a:p>
          <a:p>
            <a:pPr eaLnBrk="1" hangingPunct="1">
              <a:lnSpc>
                <a:spcPct val="80000"/>
              </a:lnSpc>
              <a:buFont typeface="Wingdings" pitchFamily="2" charset="2"/>
              <a:buNone/>
            </a:pPr>
            <a:r>
              <a:rPr lang="en-US" sz="1800" smtClean="0"/>
              <a:t>	   if(left(r) is in Tiles(child(n)))</a:t>
            </a:r>
          </a:p>
          <a:p>
            <a:pPr eaLnBrk="1" hangingPunct="1">
              <a:lnSpc>
                <a:spcPct val="80000"/>
              </a:lnSpc>
              <a:buFont typeface="Wingdings" pitchFamily="2" charset="2"/>
              <a:buNone/>
            </a:pPr>
            <a:r>
              <a:rPr lang="en-US" sz="1800" smtClean="0"/>
              <a:t>		Tiles(n) &lt;- Tiles(n) + r</a:t>
            </a:r>
          </a:p>
          <a:p>
            <a:pPr eaLnBrk="1" hangingPunct="1">
              <a:lnSpc>
                <a:spcPct val="80000"/>
              </a:lnSpc>
              <a:buFont typeface="Wingdings" pitchFamily="2" charset="2"/>
              <a:buNone/>
            </a:pPr>
            <a:r>
              <a:rPr lang="en-US" sz="1800" smtClean="0"/>
              <a:t>else /* n is a leaf */</a:t>
            </a:r>
          </a:p>
          <a:p>
            <a:pPr eaLnBrk="1" hangingPunct="1">
              <a:lnSpc>
                <a:spcPct val="80000"/>
              </a:lnSpc>
              <a:buFont typeface="Wingdings" pitchFamily="2" charset="2"/>
              <a:buNone/>
            </a:pPr>
            <a:r>
              <a:rPr lang="en-US" sz="1800" smtClean="0"/>
              <a:t>	Tiles(n) &lt;- { all rules that implement n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custDataLst>
              <p:tags r:id="rId1"/>
            </p:custDataLst>
          </p:nvPr>
        </p:nvSpPr>
        <p:spPr/>
        <p:txBody>
          <a:bodyPr/>
          <a:lstStyle/>
          <a:p>
            <a:r>
              <a:rPr lang="en-US" smtClean="0"/>
              <a:t>Tools</a:t>
            </a:r>
          </a:p>
        </p:txBody>
      </p:sp>
      <p:sp>
        <p:nvSpPr>
          <p:cNvPr id="3" name="Content Placeholder 2"/>
          <p:cNvSpPr>
            <a:spLocks noGrp="1"/>
          </p:cNvSpPr>
          <p:nvPr>
            <p:ph idx="1"/>
            <p:custDataLst>
              <p:tags r:id="rId2"/>
            </p:custDataLst>
          </p:nvPr>
        </p:nvSpPr>
        <p:spPr/>
        <p:txBody>
          <a:bodyPr>
            <a:normAutofit fontScale="92500" lnSpcReduction="10000"/>
          </a:bodyPr>
          <a:lstStyle/>
          <a:p>
            <a:pPr>
              <a:defRPr/>
            </a:pPr>
            <a:r>
              <a:rPr lang="en-US" dirty="0" err="1" smtClean="0"/>
              <a:t>iburg</a:t>
            </a:r>
            <a:r>
              <a:rPr lang="en-US" dirty="0" smtClean="0"/>
              <a:t> and burg and others use a combination of dynamic programming and tree pattern matching to find optimal translations</a:t>
            </a:r>
          </a:p>
          <a:p>
            <a:pPr>
              <a:defRPr/>
            </a:pPr>
            <a:r>
              <a:rPr lang="en-US" dirty="0" smtClean="0"/>
              <a:t>Product of years of research going back to peephole optimizers</a:t>
            </a:r>
          </a:p>
          <a:p>
            <a:pPr>
              <a:defRPr/>
            </a:pPr>
            <a:r>
              <a:rPr lang="en-US" dirty="0" smtClean="0"/>
              <a:t>Not really a research area now (like parsing), but still room for newer/better tools</a:t>
            </a:r>
            <a:endParaRPr lang="en-US" dirty="0"/>
          </a:p>
        </p:txBody>
      </p:sp>
      <p:sp>
        <p:nvSpPr>
          <p:cNvPr id="45060" name="Date Placeholder 3"/>
          <p:cNvSpPr>
            <a:spLocks noGrp="1"/>
          </p:cNvSpPr>
          <p:nvPr>
            <p:ph type="dt" sz="quarter" idx="10"/>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A67AA139-3A8A-429B-A468-05BDFEB1432E}" type="datetime1">
              <a:rPr lang="en-US" smtClean="0"/>
              <a:t>11/22/2011</a:t>
            </a:fld>
            <a:endParaRPr lang="en-US" smtClean="0"/>
          </a:p>
        </p:txBody>
      </p:sp>
      <p:sp>
        <p:nvSpPr>
          <p:cNvPr id="45061" name="Footer Placeholder 4"/>
          <p:cNvSpPr>
            <a:spLocks noGrp="1"/>
          </p:cNvSpPr>
          <p:nvPr>
            <p:ph type="ftr" sz="quarter" idx="11"/>
            <p:custDataLst>
              <p:tags r:id="rId4"/>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nl-NL" smtClean="0"/>
              <a:t>© 2002-11 Hal Perkins &amp; UW CSE</a:t>
            </a:r>
            <a:endParaRPr lang="en-US" smtClean="0"/>
          </a:p>
        </p:txBody>
      </p:sp>
      <p:sp>
        <p:nvSpPr>
          <p:cNvPr id="45062" name="Slide Number Placeholder 5"/>
          <p:cNvSpPr>
            <a:spLocks noGrp="1"/>
          </p:cNvSpPr>
          <p:nvPr>
            <p:ph type="sldNum" sz="quarter" idx="12"/>
            <p:custDataLst>
              <p:tags r:id="rId5"/>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mtClean="0"/>
              <a:t>N-</a:t>
            </a:r>
            <a:fld id="{C3A6E982-4ACC-4E9D-9A6E-90C362F21AB7}" type="slidenum">
              <a:rPr lang="en-US" smtClean="0"/>
              <a:pPr/>
              <a:t>32</a:t>
            </a:fld>
            <a:endParaRPr lang="en-US"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custDataLst>
              <p:tags r:id="rId1"/>
            </p:custDataLst>
          </p:nvPr>
        </p:nvSpPr>
        <p:spPr/>
        <p:txBody>
          <a:bodyPr/>
          <a:lstStyle/>
          <a:p>
            <a:r>
              <a:rPr lang="en-US" smtClean="0"/>
              <a:t>Peephole Optimization </a:t>
            </a:r>
          </a:p>
        </p:txBody>
      </p:sp>
      <p:sp>
        <p:nvSpPr>
          <p:cNvPr id="46083" name="Content Placeholder 2"/>
          <p:cNvSpPr>
            <a:spLocks noGrp="1"/>
          </p:cNvSpPr>
          <p:nvPr>
            <p:ph idx="1"/>
            <p:custDataLst>
              <p:tags r:id="rId2"/>
            </p:custDataLst>
          </p:nvPr>
        </p:nvSpPr>
        <p:spPr/>
        <p:txBody>
          <a:bodyPr/>
          <a:lstStyle/>
          <a:p>
            <a:r>
              <a:rPr lang="en-US" smtClean="0"/>
              <a:t>Idea: Find pairs of instructions (not necessarily adjacent) and replace them with something better</a:t>
            </a:r>
          </a:p>
          <a:p>
            <a:r>
              <a:rPr lang="en-US" smtClean="0"/>
              <a:t>Instead of</a:t>
            </a:r>
          </a:p>
          <a:p>
            <a:pPr lvl="2">
              <a:buFont typeface="Wingdings" pitchFamily="2" charset="2"/>
              <a:buNone/>
            </a:pPr>
            <a:r>
              <a:rPr lang="en-US" smtClean="0"/>
              <a:t>t2 = &amp;c</a:t>
            </a:r>
          </a:p>
          <a:p>
            <a:pPr lvl="2">
              <a:buFont typeface="Wingdings" pitchFamily="2" charset="2"/>
              <a:buNone/>
            </a:pPr>
            <a:r>
              <a:rPr lang="en-US" smtClean="0"/>
              <a:t>t3 = *t2</a:t>
            </a:r>
          </a:p>
          <a:p>
            <a:pPr>
              <a:buFont typeface="Wingdings" pitchFamily="2" charset="2"/>
              <a:buNone/>
            </a:pPr>
            <a:r>
              <a:rPr lang="en-US" smtClean="0"/>
              <a:t>	use</a:t>
            </a:r>
          </a:p>
          <a:p>
            <a:pPr lvl="2">
              <a:buFont typeface="Wingdings" pitchFamily="2" charset="2"/>
              <a:buNone/>
            </a:pPr>
            <a:r>
              <a:rPr lang="en-US" smtClean="0"/>
              <a:t>t3 = c</a:t>
            </a:r>
          </a:p>
        </p:txBody>
      </p:sp>
      <p:sp>
        <p:nvSpPr>
          <p:cNvPr id="46084" name="Date Placeholder 3"/>
          <p:cNvSpPr>
            <a:spLocks noGrp="1"/>
          </p:cNvSpPr>
          <p:nvPr>
            <p:ph type="dt" sz="quarter" idx="10"/>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7B15B883-F670-4F11-B871-43AEFF4ACBEC}" type="datetime1">
              <a:rPr lang="en-US" smtClean="0"/>
              <a:t>11/22/2011</a:t>
            </a:fld>
            <a:endParaRPr lang="en-US" smtClean="0"/>
          </a:p>
        </p:txBody>
      </p:sp>
      <p:sp>
        <p:nvSpPr>
          <p:cNvPr id="46085" name="Footer Placeholder 4"/>
          <p:cNvSpPr>
            <a:spLocks noGrp="1"/>
          </p:cNvSpPr>
          <p:nvPr>
            <p:ph type="ftr" sz="quarter" idx="11"/>
            <p:custDataLst>
              <p:tags r:id="rId4"/>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nl-NL" smtClean="0"/>
              <a:t>© 2002-11 Hal Perkins &amp; UW CSE</a:t>
            </a:r>
            <a:endParaRPr lang="en-US" smtClean="0"/>
          </a:p>
        </p:txBody>
      </p:sp>
      <p:sp>
        <p:nvSpPr>
          <p:cNvPr id="46086" name="Slide Number Placeholder 5"/>
          <p:cNvSpPr>
            <a:spLocks noGrp="1"/>
          </p:cNvSpPr>
          <p:nvPr>
            <p:ph type="sldNum" sz="quarter" idx="12"/>
            <p:custDataLst>
              <p:tags r:id="rId5"/>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mtClean="0"/>
              <a:t>N-</a:t>
            </a:r>
            <a:fld id="{71FE8935-7927-4475-B1C6-3A10EFE54F8A}" type="slidenum">
              <a:rPr lang="en-US" smtClean="0"/>
              <a:pPr/>
              <a:t>33</a:t>
            </a:fld>
            <a:endParaRPr lang="en-US"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custDataLst>
              <p:tags r:id="rId1"/>
            </p:custDataLst>
          </p:nvPr>
        </p:nvSpPr>
        <p:spPr/>
        <p:txBody>
          <a:bodyPr/>
          <a:lstStyle/>
          <a:p>
            <a:r>
              <a:rPr lang="en-US" smtClean="0"/>
              <a:t>Which Pairs?</a:t>
            </a:r>
          </a:p>
        </p:txBody>
      </p:sp>
      <p:sp>
        <p:nvSpPr>
          <p:cNvPr id="47107" name="Content Placeholder 2"/>
          <p:cNvSpPr>
            <a:spLocks noGrp="1"/>
          </p:cNvSpPr>
          <p:nvPr>
            <p:ph idx="1"/>
            <p:custDataLst>
              <p:tags r:id="rId2"/>
            </p:custDataLst>
          </p:nvPr>
        </p:nvSpPr>
        <p:spPr/>
        <p:txBody>
          <a:bodyPr/>
          <a:lstStyle/>
          <a:p>
            <a:r>
              <a:rPr lang="en-US" smtClean="0"/>
              <a:t>Chris Fraser noticed that useful pairs were connected by UD chains, so</a:t>
            </a:r>
          </a:p>
          <a:p>
            <a:r>
              <a:rPr lang="en-US" smtClean="0"/>
              <a:t>Plan: consider each instruction together with instructions that feed it</a:t>
            </a:r>
          </a:p>
          <a:p>
            <a:r>
              <a:rPr lang="en-US" smtClean="0"/>
              <a:t>UD chains reach across blocks, so instruction selector can work globally</a:t>
            </a:r>
          </a:p>
          <a:p>
            <a:pPr lvl="1"/>
            <a:r>
              <a:rPr lang="en-US" smtClean="0"/>
              <a:t>Works great with SSA too</a:t>
            </a:r>
          </a:p>
        </p:txBody>
      </p:sp>
      <p:sp>
        <p:nvSpPr>
          <p:cNvPr id="47108" name="Date Placeholder 3"/>
          <p:cNvSpPr>
            <a:spLocks noGrp="1"/>
          </p:cNvSpPr>
          <p:nvPr>
            <p:ph type="dt" sz="quarter" idx="10"/>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E1915833-D630-450A-B450-735A05CDF8F7}" type="datetime1">
              <a:rPr lang="en-US" smtClean="0"/>
              <a:t>11/22/2011</a:t>
            </a:fld>
            <a:endParaRPr lang="en-US" smtClean="0"/>
          </a:p>
        </p:txBody>
      </p:sp>
      <p:sp>
        <p:nvSpPr>
          <p:cNvPr id="47109" name="Footer Placeholder 4"/>
          <p:cNvSpPr>
            <a:spLocks noGrp="1"/>
          </p:cNvSpPr>
          <p:nvPr>
            <p:ph type="ftr" sz="quarter" idx="11"/>
            <p:custDataLst>
              <p:tags r:id="rId4"/>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nl-NL" smtClean="0"/>
              <a:t>© 2002-11 Hal Perkins &amp; UW CSE</a:t>
            </a:r>
            <a:endParaRPr lang="en-US" smtClean="0"/>
          </a:p>
        </p:txBody>
      </p:sp>
      <p:sp>
        <p:nvSpPr>
          <p:cNvPr id="47110" name="Slide Number Placeholder 5"/>
          <p:cNvSpPr>
            <a:spLocks noGrp="1"/>
          </p:cNvSpPr>
          <p:nvPr>
            <p:ph type="sldNum" sz="quarter" idx="12"/>
            <p:custDataLst>
              <p:tags r:id="rId5"/>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mtClean="0"/>
              <a:t>N-</a:t>
            </a:r>
            <a:fld id="{0325D26B-AD60-4CCA-9E44-B0207FC58677}" type="slidenum">
              <a:rPr lang="en-US" smtClean="0"/>
              <a:pPr/>
              <a:t>34</a:t>
            </a:fld>
            <a:endParaRPr lang="en-US"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custDataLst>
              <p:tags r:id="rId1"/>
            </p:custDataLst>
          </p:nvPr>
        </p:nvSpPr>
        <p:spPr/>
        <p:txBody>
          <a:bodyPr/>
          <a:lstStyle/>
          <a:p>
            <a:r>
              <a:rPr lang="en-US" smtClean="0"/>
              <a:t>Patterns</a:t>
            </a:r>
          </a:p>
        </p:txBody>
      </p:sp>
      <p:sp>
        <p:nvSpPr>
          <p:cNvPr id="3" name="Content Placeholder 2"/>
          <p:cNvSpPr>
            <a:spLocks noGrp="1"/>
          </p:cNvSpPr>
          <p:nvPr>
            <p:ph idx="1"/>
            <p:custDataLst>
              <p:tags r:id="rId2"/>
            </p:custDataLst>
          </p:nvPr>
        </p:nvSpPr>
        <p:spPr/>
        <p:txBody>
          <a:bodyPr>
            <a:normAutofit lnSpcReduction="10000"/>
          </a:bodyPr>
          <a:lstStyle/>
          <a:p>
            <a:pPr>
              <a:defRPr/>
            </a:pPr>
            <a:r>
              <a:rPr lang="en-US" dirty="0" smtClean="0"/>
              <a:t>Reduce pairs of instructions to schematics</a:t>
            </a:r>
          </a:p>
          <a:p>
            <a:pPr lvl="2">
              <a:buFont typeface="Wingdings" pitchFamily="2" charset="2"/>
              <a:buNone/>
              <a:defRPr/>
            </a:pPr>
            <a:r>
              <a:rPr lang="en-US" dirty="0" smtClean="0"/>
              <a:t>t5 = 4</a:t>
            </a:r>
          </a:p>
          <a:p>
            <a:pPr lvl="2">
              <a:buFont typeface="Wingdings" pitchFamily="2" charset="2"/>
              <a:buNone/>
              <a:defRPr/>
            </a:pPr>
            <a:r>
              <a:rPr lang="en-US" dirty="0" smtClean="0"/>
              <a:t>t6 = t4 + t5</a:t>
            </a:r>
          </a:p>
          <a:p>
            <a:pPr>
              <a:buFont typeface="Wingdings" pitchFamily="2" charset="2"/>
              <a:buNone/>
              <a:defRPr/>
            </a:pPr>
            <a:r>
              <a:rPr lang="en-US" dirty="0" smtClean="0"/>
              <a:t>	becomes</a:t>
            </a:r>
          </a:p>
          <a:p>
            <a:pPr lvl="2">
              <a:buFont typeface="Wingdings" pitchFamily="2" charset="2"/>
              <a:buNone/>
              <a:defRPr/>
            </a:pPr>
            <a:r>
              <a:rPr lang="en-US" dirty="0" smtClean="0"/>
              <a:t>%reg1 = %con</a:t>
            </a:r>
          </a:p>
          <a:p>
            <a:pPr lvl="2">
              <a:buFont typeface="Wingdings" pitchFamily="2" charset="2"/>
              <a:buNone/>
              <a:defRPr/>
            </a:pPr>
            <a:r>
              <a:rPr lang="en-US" dirty="0" smtClean="0"/>
              <a:t>%reg3 = %reg2 + %reg1</a:t>
            </a:r>
          </a:p>
          <a:p>
            <a:pPr>
              <a:defRPr/>
            </a:pPr>
            <a:r>
              <a:rPr lang="en-US" dirty="0" smtClean="0"/>
              <a:t>Find in hash table; if found, replace</a:t>
            </a:r>
          </a:p>
          <a:p>
            <a:pPr lvl="2">
              <a:buFont typeface="Wingdings" pitchFamily="2" charset="2"/>
              <a:buNone/>
              <a:defRPr/>
            </a:pPr>
            <a:r>
              <a:rPr lang="en-US" dirty="0" smtClean="0"/>
              <a:t>%reg3 = %reg2 + %con</a:t>
            </a:r>
            <a:endParaRPr lang="en-US" dirty="0"/>
          </a:p>
        </p:txBody>
      </p:sp>
      <p:sp>
        <p:nvSpPr>
          <p:cNvPr id="48132" name="Date Placeholder 3"/>
          <p:cNvSpPr>
            <a:spLocks noGrp="1"/>
          </p:cNvSpPr>
          <p:nvPr>
            <p:ph type="dt" sz="quarter" idx="10"/>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2271D3AC-FBE7-425C-8354-B7536F2B9B8A}" type="datetime1">
              <a:rPr lang="en-US" smtClean="0"/>
              <a:t>11/22/2011</a:t>
            </a:fld>
            <a:endParaRPr lang="en-US" smtClean="0"/>
          </a:p>
        </p:txBody>
      </p:sp>
      <p:sp>
        <p:nvSpPr>
          <p:cNvPr id="48133" name="Footer Placeholder 4"/>
          <p:cNvSpPr>
            <a:spLocks noGrp="1"/>
          </p:cNvSpPr>
          <p:nvPr>
            <p:ph type="ftr" sz="quarter" idx="11"/>
            <p:custDataLst>
              <p:tags r:id="rId4"/>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nl-NL" smtClean="0"/>
              <a:t>© 2002-11 Hal Perkins &amp; UW CSE</a:t>
            </a:r>
            <a:endParaRPr lang="en-US" smtClean="0"/>
          </a:p>
        </p:txBody>
      </p:sp>
      <p:sp>
        <p:nvSpPr>
          <p:cNvPr id="48134" name="Slide Number Placeholder 5"/>
          <p:cNvSpPr>
            <a:spLocks noGrp="1"/>
          </p:cNvSpPr>
          <p:nvPr>
            <p:ph type="sldNum" sz="quarter" idx="12"/>
            <p:custDataLst>
              <p:tags r:id="rId5"/>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mtClean="0"/>
              <a:t>N-</a:t>
            </a:r>
            <a:fld id="{AC9DC6C0-AE1E-408C-A456-2B1C7F5FE57F}" type="slidenum">
              <a:rPr lang="en-US" smtClean="0"/>
              <a:pPr/>
              <a:t>35</a:t>
            </a:fld>
            <a:endParaRPr lang="en-US"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custDataLst>
              <p:tags r:id="rId1"/>
            </p:custDataLst>
          </p:nvPr>
        </p:nvSpPr>
        <p:spPr/>
        <p:txBody>
          <a:bodyPr/>
          <a:lstStyle/>
          <a:p>
            <a:r>
              <a:rPr lang="en-US" smtClean="0"/>
              <a:t>Tree-Based Representation</a:t>
            </a:r>
          </a:p>
        </p:txBody>
      </p:sp>
      <p:sp>
        <p:nvSpPr>
          <p:cNvPr id="49155" name="Content Placeholder 2"/>
          <p:cNvSpPr>
            <a:spLocks noGrp="1"/>
          </p:cNvSpPr>
          <p:nvPr>
            <p:ph idx="1"/>
            <p:custDataLst>
              <p:tags r:id="rId2"/>
            </p:custDataLst>
          </p:nvPr>
        </p:nvSpPr>
        <p:spPr/>
        <p:txBody>
          <a:bodyPr/>
          <a:lstStyle/>
          <a:p>
            <a:r>
              <a:rPr lang="en-US" smtClean="0"/>
              <a:t>The tree makes the UD chains explicit</a:t>
            </a:r>
          </a:p>
          <a:p>
            <a:r>
              <a:rPr lang="en-US" smtClean="0"/>
              <a:t>Each definition in the tree is used once</a:t>
            </a:r>
          </a:p>
          <a:p>
            <a:r>
              <a:rPr lang="en-US" smtClean="0"/>
              <a:t>Typically a basic block would have a sequence of expression trees</a:t>
            </a:r>
          </a:p>
        </p:txBody>
      </p:sp>
      <p:sp>
        <p:nvSpPr>
          <p:cNvPr id="49156" name="Date Placeholder 3"/>
          <p:cNvSpPr>
            <a:spLocks noGrp="1"/>
          </p:cNvSpPr>
          <p:nvPr>
            <p:ph type="dt" sz="quarter" idx="10"/>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F3145888-0405-4658-B8A3-CD0BA432308A}" type="datetime1">
              <a:rPr lang="en-US" smtClean="0"/>
              <a:t>11/22/2011</a:t>
            </a:fld>
            <a:endParaRPr lang="en-US" smtClean="0"/>
          </a:p>
        </p:txBody>
      </p:sp>
      <p:sp>
        <p:nvSpPr>
          <p:cNvPr id="49157" name="Footer Placeholder 4"/>
          <p:cNvSpPr>
            <a:spLocks noGrp="1"/>
          </p:cNvSpPr>
          <p:nvPr>
            <p:ph type="ftr" sz="quarter" idx="11"/>
            <p:custDataLst>
              <p:tags r:id="rId4"/>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nl-NL" smtClean="0"/>
              <a:t>© 2002-11 Hal Perkins &amp; UW CSE</a:t>
            </a:r>
            <a:endParaRPr lang="en-US" smtClean="0"/>
          </a:p>
        </p:txBody>
      </p:sp>
      <p:sp>
        <p:nvSpPr>
          <p:cNvPr id="49158" name="Slide Number Placeholder 5"/>
          <p:cNvSpPr>
            <a:spLocks noGrp="1"/>
          </p:cNvSpPr>
          <p:nvPr>
            <p:ph type="sldNum" sz="quarter" idx="12"/>
            <p:custDataLst>
              <p:tags r:id="rId5"/>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mtClean="0"/>
              <a:t>N-</a:t>
            </a:r>
            <a:fld id="{4F53C2C6-A4F6-4C50-A0AE-42040E2B2C61}" type="slidenum">
              <a:rPr lang="en-US" smtClean="0"/>
              <a:pPr/>
              <a:t>36</a:t>
            </a:fld>
            <a:endParaRPr lang="en-US"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custDataLst>
              <p:tags r:id="rId1"/>
            </p:custDataLst>
          </p:nvPr>
        </p:nvSpPr>
        <p:spPr/>
        <p:txBody>
          <a:bodyPr/>
          <a:lstStyle/>
          <a:p>
            <a:r>
              <a:rPr lang="en-US" smtClean="0"/>
              <a:t>Example</a:t>
            </a:r>
          </a:p>
        </p:txBody>
      </p:sp>
      <p:sp>
        <p:nvSpPr>
          <p:cNvPr id="7" name="Content Placeholder 6"/>
          <p:cNvSpPr>
            <a:spLocks noGrp="1"/>
          </p:cNvSpPr>
          <p:nvPr>
            <p:ph sz="half" idx="1"/>
            <p:custDataLst>
              <p:tags r:id="rId2"/>
            </p:custDataLst>
          </p:nvPr>
        </p:nvSpPr>
        <p:spPr/>
        <p:txBody>
          <a:bodyPr>
            <a:normAutofit fontScale="92500" lnSpcReduction="10000"/>
          </a:bodyPr>
          <a:lstStyle/>
          <a:p>
            <a:pPr>
              <a:buFont typeface="Wingdings" pitchFamily="2" charset="2"/>
              <a:buNone/>
              <a:defRPr/>
            </a:pPr>
            <a:r>
              <a:rPr lang="en-US" dirty="0" smtClean="0"/>
              <a:t>	Code for </a:t>
            </a:r>
            <a:r>
              <a:rPr lang="en-US" dirty="0" err="1" smtClean="0"/>
              <a:t>i</a:t>
            </a:r>
            <a:r>
              <a:rPr lang="en-US" dirty="0" smtClean="0"/>
              <a:t> = c + 4 </a:t>
            </a:r>
            <a:br>
              <a:rPr lang="en-US" dirty="0" smtClean="0"/>
            </a:br>
            <a:r>
              <a:rPr lang="en-US" dirty="0" smtClean="0"/>
              <a:t>[c a char; </a:t>
            </a:r>
            <a:r>
              <a:rPr lang="en-US" dirty="0" err="1" smtClean="0"/>
              <a:t>i</a:t>
            </a:r>
            <a:r>
              <a:rPr lang="en-US" dirty="0" smtClean="0"/>
              <a:t> an </a:t>
            </a:r>
            <a:r>
              <a:rPr lang="en-US" dirty="0" err="1" smtClean="0"/>
              <a:t>int</a:t>
            </a:r>
            <a:r>
              <a:rPr lang="en-US" dirty="0" smtClean="0"/>
              <a:t>]</a:t>
            </a:r>
          </a:p>
          <a:p>
            <a:pPr>
              <a:buFont typeface="Wingdings" pitchFamily="2" charset="2"/>
              <a:buNone/>
              <a:defRPr/>
            </a:pPr>
            <a:r>
              <a:rPr lang="en-US" dirty="0" smtClean="0"/>
              <a:t>		t1 = &amp;</a:t>
            </a:r>
            <a:r>
              <a:rPr lang="en-US" dirty="0" err="1" smtClean="0"/>
              <a:t>i</a:t>
            </a:r>
            <a:endParaRPr lang="en-US" dirty="0" smtClean="0"/>
          </a:p>
          <a:p>
            <a:pPr>
              <a:buFont typeface="Wingdings" pitchFamily="2" charset="2"/>
              <a:buNone/>
              <a:defRPr/>
            </a:pPr>
            <a:r>
              <a:rPr lang="en-US" dirty="0" smtClean="0"/>
              <a:t>		t2 = &amp;c</a:t>
            </a:r>
          </a:p>
          <a:p>
            <a:pPr>
              <a:buFont typeface="Wingdings" pitchFamily="2" charset="2"/>
              <a:buNone/>
              <a:defRPr/>
            </a:pPr>
            <a:r>
              <a:rPr lang="en-US" dirty="0" smtClean="0"/>
              <a:t>		t3 = *t2</a:t>
            </a:r>
          </a:p>
          <a:p>
            <a:pPr>
              <a:buFont typeface="Wingdings" pitchFamily="2" charset="2"/>
              <a:buNone/>
              <a:defRPr/>
            </a:pPr>
            <a:r>
              <a:rPr lang="en-US" dirty="0" smtClean="0"/>
              <a:t>		t4 = </a:t>
            </a:r>
            <a:r>
              <a:rPr lang="en-US" dirty="0" err="1" smtClean="0"/>
              <a:t>cvci</a:t>
            </a:r>
            <a:r>
              <a:rPr lang="en-US" dirty="0" smtClean="0"/>
              <a:t>(t3)</a:t>
            </a:r>
          </a:p>
          <a:p>
            <a:pPr>
              <a:buFont typeface="Wingdings" pitchFamily="2" charset="2"/>
              <a:buNone/>
              <a:defRPr/>
            </a:pPr>
            <a:r>
              <a:rPr lang="en-US" dirty="0" smtClean="0"/>
              <a:t>		t5 = 4</a:t>
            </a:r>
          </a:p>
          <a:p>
            <a:pPr>
              <a:buFont typeface="Wingdings" pitchFamily="2" charset="2"/>
              <a:buNone/>
              <a:defRPr/>
            </a:pPr>
            <a:r>
              <a:rPr lang="en-US" dirty="0" smtClean="0"/>
              <a:t>		t6 = t4+t5</a:t>
            </a:r>
          </a:p>
          <a:p>
            <a:pPr>
              <a:buFont typeface="Wingdings" pitchFamily="2" charset="2"/>
              <a:buNone/>
              <a:defRPr/>
            </a:pPr>
            <a:r>
              <a:rPr lang="en-US" dirty="0" smtClean="0"/>
              <a:t>		*t1 = t6</a:t>
            </a:r>
            <a:endParaRPr lang="en-US" dirty="0"/>
          </a:p>
        </p:txBody>
      </p:sp>
      <p:sp>
        <p:nvSpPr>
          <p:cNvPr id="50180" name="Date Placeholder 3"/>
          <p:cNvSpPr>
            <a:spLocks noGrp="1"/>
          </p:cNvSpPr>
          <p:nvPr>
            <p:ph type="dt" sz="quarter" idx="10"/>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EDA27D97-8E7B-4F2A-BFE6-F449F6295B92}" type="datetime1">
              <a:rPr lang="en-US" smtClean="0"/>
              <a:t>11/22/2011</a:t>
            </a:fld>
            <a:endParaRPr lang="en-US" smtClean="0"/>
          </a:p>
        </p:txBody>
      </p:sp>
      <p:sp>
        <p:nvSpPr>
          <p:cNvPr id="50181" name="Footer Placeholder 4"/>
          <p:cNvSpPr>
            <a:spLocks noGrp="1"/>
          </p:cNvSpPr>
          <p:nvPr>
            <p:ph type="ftr" sz="quarter" idx="11"/>
            <p:custDataLst>
              <p:tags r:id="rId4"/>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nl-NL" smtClean="0"/>
              <a:t>© 2002-11 Hal Perkins &amp; UW CSE</a:t>
            </a:r>
            <a:endParaRPr lang="en-US" smtClean="0"/>
          </a:p>
        </p:txBody>
      </p:sp>
      <p:sp>
        <p:nvSpPr>
          <p:cNvPr id="50182" name="Slide Number Placeholder 5"/>
          <p:cNvSpPr>
            <a:spLocks noGrp="1"/>
          </p:cNvSpPr>
          <p:nvPr>
            <p:ph type="sldNum" sz="quarter" idx="12"/>
            <p:custDataLst>
              <p:tags r:id="rId5"/>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mtClean="0"/>
              <a:t>N-</a:t>
            </a:r>
            <a:fld id="{F6E7730C-1BD5-40CE-8AE2-71BDDDA4B3C3}" type="slidenum">
              <a:rPr lang="en-US" smtClean="0"/>
              <a:pPr/>
              <a:t>37</a:t>
            </a:fld>
            <a:endParaRPr lang="en-US" smtClean="0"/>
          </a:p>
        </p:txBody>
      </p:sp>
      <p:sp>
        <p:nvSpPr>
          <p:cNvPr id="50183" name="Oval 8"/>
          <p:cNvSpPr>
            <a:spLocks noChangeArrowheads="1"/>
          </p:cNvSpPr>
          <p:nvPr>
            <p:custDataLst>
              <p:tags r:id="rId6"/>
            </p:custDataLst>
          </p:nvPr>
        </p:nvSpPr>
        <p:spPr bwMode="auto">
          <a:xfrm>
            <a:off x="6400800" y="2057400"/>
            <a:ext cx="609600" cy="533400"/>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r>
              <a:rPr lang="en-US"/>
              <a:t>=</a:t>
            </a:r>
          </a:p>
        </p:txBody>
      </p:sp>
      <p:sp>
        <p:nvSpPr>
          <p:cNvPr id="50184" name="Oval 9"/>
          <p:cNvSpPr>
            <a:spLocks noChangeArrowheads="1"/>
          </p:cNvSpPr>
          <p:nvPr>
            <p:custDataLst>
              <p:tags r:id="rId7"/>
            </p:custDataLst>
          </p:nvPr>
        </p:nvSpPr>
        <p:spPr bwMode="auto">
          <a:xfrm>
            <a:off x="5715000" y="2895600"/>
            <a:ext cx="609600" cy="533400"/>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r>
              <a:rPr lang="en-US"/>
              <a:t>&amp;i</a:t>
            </a:r>
          </a:p>
        </p:txBody>
      </p:sp>
      <p:sp>
        <p:nvSpPr>
          <p:cNvPr id="50185" name="Oval 10"/>
          <p:cNvSpPr>
            <a:spLocks noChangeArrowheads="1"/>
          </p:cNvSpPr>
          <p:nvPr>
            <p:custDataLst>
              <p:tags r:id="rId8"/>
            </p:custDataLst>
          </p:nvPr>
        </p:nvSpPr>
        <p:spPr bwMode="auto">
          <a:xfrm>
            <a:off x="7315200" y="2895600"/>
            <a:ext cx="609600" cy="533400"/>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r>
              <a:rPr lang="en-US"/>
              <a:t>+</a:t>
            </a:r>
          </a:p>
        </p:txBody>
      </p:sp>
      <p:sp>
        <p:nvSpPr>
          <p:cNvPr id="50186" name="Oval 11"/>
          <p:cNvSpPr>
            <a:spLocks noChangeArrowheads="1"/>
          </p:cNvSpPr>
          <p:nvPr>
            <p:custDataLst>
              <p:tags r:id="rId9"/>
            </p:custDataLst>
          </p:nvPr>
        </p:nvSpPr>
        <p:spPr bwMode="auto">
          <a:xfrm>
            <a:off x="8001000" y="3657600"/>
            <a:ext cx="609600" cy="533400"/>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r>
              <a:rPr lang="en-US"/>
              <a:t>4</a:t>
            </a:r>
          </a:p>
        </p:txBody>
      </p:sp>
      <p:sp>
        <p:nvSpPr>
          <p:cNvPr id="50187" name="Oval 12"/>
          <p:cNvSpPr>
            <a:spLocks noChangeArrowheads="1"/>
          </p:cNvSpPr>
          <p:nvPr>
            <p:custDataLst>
              <p:tags r:id="rId10"/>
            </p:custDataLst>
          </p:nvPr>
        </p:nvSpPr>
        <p:spPr bwMode="auto">
          <a:xfrm>
            <a:off x="6705600" y="3657600"/>
            <a:ext cx="609600" cy="533400"/>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r>
              <a:rPr lang="en-US"/>
              <a:t>c2i</a:t>
            </a:r>
          </a:p>
        </p:txBody>
      </p:sp>
      <p:sp>
        <p:nvSpPr>
          <p:cNvPr id="50188" name="Oval 13"/>
          <p:cNvSpPr>
            <a:spLocks noChangeArrowheads="1"/>
          </p:cNvSpPr>
          <p:nvPr>
            <p:custDataLst>
              <p:tags r:id="rId11"/>
            </p:custDataLst>
          </p:nvPr>
        </p:nvSpPr>
        <p:spPr bwMode="auto">
          <a:xfrm>
            <a:off x="6705600" y="4572000"/>
            <a:ext cx="609600" cy="533400"/>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r>
              <a:rPr lang="en-US"/>
              <a:t>ld</a:t>
            </a:r>
          </a:p>
        </p:txBody>
      </p:sp>
      <p:sp>
        <p:nvSpPr>
          <p:cNvPr id="50189" name="Oval 14"/>
          <p:cNvSpPr>
            <a:spLocks noChangeArrowheads="1"/>
          </p:cNvSpPr>
          <p:nvPr>
            <p:custDataLst>
              <p:tags r:id="rId12"/>
            </p:custDataLst>
          </p:nvPr>
        </p:nvSpPr>
        <p:spPr bwMode="auto">
          <a:xfrm>
            <a:off x="6705600" y="5486400"/>
            <a:ext cx="609600" cy="533400"/>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r>
              <a:rPr lang="en-US"/>
              <a:t>&amp;c</a:t>
            </a:r>
          </a:p>
        </p:txBody>
      </p:sp>
      <p:cxnSp>
        <p:nvCxnSpPr>
          <p:cNvPr id="50190" name="Straight Arrow Connector 16"/>
          <p:cNvCxnSpPr>
            <a:cxnSpLocks noChangeShapeType="1"/>
            <a:stCxn id="50183" idx="3"/>
            <a:endCxn id="50184" idx="0"/>
          </p:cNvCxnSpPr>
          <p:nvPr>
            <p:custDataLst>
              <p:tags r:id="rId13"/>
            </p:custDataLst>
          </p:nvPr>
        </p:nvCxnSpPr>
        <p:spPr bwMode="auto">
          <a:xfrm rot="5400000">
            <a:off x="6063456" y="2469357"/>
            <a:ext cx="382587" cy="4699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0191" name="Straight Arrow Connector 18"/>
          <p:cNvCxnSpPr>
            <a:cxnSpLocks noChangeShapeType="1"/>
            <a:stCxn id="50183" idx="5"/>
            <a:endCxn id="50185" idx="0"/>
          </p:cNvCxnSpPr>
          <p:nvPr>
            <p:custDataLst>
              <p:tags r:id="rId14"/>
            </p:custDataLst>
          </p:nvPr>
        </p:nvCxnSpPr>
        <p:spPr bwMode="auto">
          <a:xfrm rot="16200000" flipH="1">
            <a:off x="7079456" y="2355057"/>
            <a:ext cx="382587" cy="6985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0192" name="Straight Arrow Connector 20"/>
          <p:cNvCxnSpPr>
            <a:cxnSpLocks noChangeShapeType="1"/>
            <a:stCxn id="50185" idx="3"/>
            <a:endCxn id="50187" idx="0"/>
          </p:cNvCxnSpPr>
          <p:nvPr>
            <p:custDataLst>
              <p:tags r:id="rId15"/>
            </p:custDataLst>
          </p:nvPr>
        </p:nvCxnSpPr>
        <p:spPr bwMode="auto">
          <a:xfrm rot="5400000">
            <a:off x="7054056" y="3307557"/>
            <a:ext cx="306387" cy="3937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0193" name="Straight Arrow Connector 22"/>
          <p:cNvCxnSpPr>
            <a:cxnSpLocks noChangeShapeType="1"/>
            <a:stCxn id="50185" idx="5"/>
            <a:endCxn id="50186" idx="0"/>
          </p:cNvCxnSpPr>
          <p:nvPr>
            <p:custDataLst>
              <p:tags r:id="rId16"/>
            </p:custDataLst>
          </p:nvPr>
        </p:nvCxnSpPr>
        <p:spPr bwMode="auto">
          <a:xfrm rot="16200000" flipH="1">
            <a:off x="7917656" y="3269457"/>
            <a:ext cx="306387" cy="4699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0194" name="Straight Arrow Connector 28"/>
          <p:cNvCxnSpPr>
            <a:cxnSpLocks noChangeShapeType="1"/>
            <a:stCxn id="50187" idx="4"/>
            <a:endCxn id="50188" idx="0"/>
          </p:cNvCxnSpPr>
          <p:nvPr>
            <p:custDataLst>
              <p:tags r:id="rId17"/>
            </p:custDataLst>
          </p:nvPr>
        </p:nvCxnSpPr>
        <p:spPr bwMode="auto">
          <a:xfrm rot="5400000">
            <a:off x="6819901" y="4381500"/>
            <a:ext cx="381000" cy="3175"/>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0195" name="Straight Arrow Connector 30"/>
          <p:cNvCxnSpPr>
            <a:cxnSpLocks noChangeShapeType="1"/>
            <a:stCxn id="50188" idx="4"/>
            <a:endCxn id="50189" idx="0"/>
          </p:cNvCxnSpPr>
          <p:nvPr>
            <p:custDataLst>
              <p:tags r:id="rId18"/>
            </p:custDataLst>
          </p:nvPr>
        </p:nvCxnSpPr>
        <p:spPr bwMode="auto">
          <a:xfrm rot="5400000">
            <a:off x="6819901" y="5295900"/>
            <a:ext cx="381000" cy="3175"/>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7"/>
          <p:cNvSpPr>
            <a:spLocks noGrp="1"/>
          </p:cNvSpPr>
          <p:nvPr>
            <p:ph type="title"/>
            <p:custDataLst>
              <p:tags r:id="rId1"/>
            </p:custDataLst>
          </p:nvPr>
        </p:nvSpPr>
        <p:spPr/>
        <p:txBody>
          <a:bodyPr/>
          <a:lstStyle/>
          <a:p>
            <a:r>
              <a:rPr lang="en-US" smtClean="0"/>
              <a:t>Tree Patterns</a:t>
            </a:r>
          </a:p>
        </p:txBody>
      </p:sp>
      <p:sp>
        <p:nvSpPr>
          <p:cNvPr id="9" name="Content Placeholder 8"/>
          <p:cNvSpPr>
            <a:spLocks noGrp="1"/>
          </p:cNvSpPr>
          <p:nvPr>
            <p:ph idx="1"/>
            <p:custDataLst>
              <p:tags r:id="rId2"/>
            </p:custDataLst>
          </p:nvPr>
        </p:nvSpPr>
        <p:spPr/>
        <p:txBody>
          <a:bodyPr>
            <a:normAutofit lnSpcReduction="10000"/>
          </a:bodyPr>
          <a:lstStyle/>
          <a:p>
            <a:pPr>
              <a:defRPr/>
            </a:pPr>
            <a:r>
              <a:rPr lang="en-US" dirty="0" smtClean="0"/>
              <a:t>An </a:t>
            </a:r>
            <a:r>
              <a:rPr lang="en-US" dirty="0" err="1" smtClean="0"/>
              <a:t>iburg</a:t>
            </a:r>
            <a:r>
              <a:rPr lang="en-US" dirty="0" smtClean="0"/>
              <a:t> spec is a set of rules.  BNF:</a:t>
            </a:r>
          </a:p>
          <a:p>
            <a:pPr lvl="1">
              <a:buFont typeface="Wingdings" pitchFamily="2" charset="2"/>
              <a:buNone/>
              <a:defRPr/>
            </a:pPr>
            <a:r>
              <a:rPr lang="en-US" dirty="0" smtClean="0"/>
              <a:t>rule = </a:t>
            </a:r>
            <a:r>
              <a:rPr lang="en-US" dirty="0" err="1" smtClean="0"/>
              <a:t>nonterm</a:t>
            </a:r>
            <a:r>
              <a:rPr lang="en-US" dirty="0" smtClean="0"/>
              <a:t> : tree = integer (cost)</a:t>
            </a:r>
          </a:p>
          <a:p>
            <a:pPr lvl="1">
              <a:buFont typeface="Wingdings" pitchFamily="2" charset="2"/>
              <a:buNone/>
              <a:defRPr/>
            </a:pPr>
            <a:r>
              <a:rPr lang="en-US" dirty="0" smtClean="0"/>
              <a:t>tree = term (tree , tree)</a:t>
            </a:r>
          </a:p>
          <a:p>
            <a:pPr lvl="1">
              <a:buFont typeface="Wingdings" pitchFamily="2" charset="2"/>
              <a:buNone/>
              <a:defRPr/>
            </a:pPr>
            <a:r>
              <a:rPr lang="en-US" dirty="0" smtClean="0"/>
              <a:t>        | term (tree)</a:t>
            </a:r>
          </a:p>
          <a:p>
            <a:pPr lvl="1">
              <a:buFont typeface="Wingdings" pitchFamily="2" charset="2"/>
              <a:buNone/>
              <a:defRPr/>
            </a:pPr>
            <a:r>
              <a:rPr lang="en-US" dirty="0" smtClean="0"/>
              <a:t>        | term</a:t>
            </a:r>
          </a:p>
          <a:p>
            <a:pPr lvl="1">
              <a:buFont typeface="Wingdings" pitchFamily="2" charset="2"/>
              <a:buNone/>
              <a:defRPr/>
            </a:pPr>
            <a:r>
              <a:rPr lang="en-US" dirty="0" smtClean="0"/>
              <a:t>        | </a:t>
            </a:r>
            <a:r>
              <a:rPr lang="en-US" dirty="0" err="1" smtClean="0"/>
              <a:t>nonterm</a:t>
            </a:r>
            <a:endParaRPr lang="en-US" dirty="0" smtClean="0"/>
          </a:p>
          <a:p>
            <a:pPr>
              <a:defRPr/>
            </a:pPr>
            <a:r>
              <a:rPr lang="en-US" dirty="0" smtClean="0"/>
              <a:t>Terminals are IL operations</a:t>
            </a:r>
          </a:p>
          <a:p>
            <a:pPr>
              <a:defRPr/>
            </a:pPr>
            <a:r>
              <a:rPr lang="en-US" dirty="0" err="1" smtClean="0"/>
              <a:t>Nonterminals</a:t>
            </a:r>
            <a:r>
              <a:rPr lang="en-US" dirty="0" smtClean="0"/>
              <a:t> name sets of rules</a:t>
            </a:r>
            <a:endParaRPr lang="en-US" dirty="0"/>
          </a:p>
        </p:txBody>
      </p:sp>
      <p:sp>
        <p:nvSpPr>
          <p:cNvPr id="51204" name="Date Placeholder 4"/>
          <p:cNvSpPr>
            <a:spLocks noGrp="1"/>
          </p:cNvSpPr>
          <p:nvPr>
            <p:ph type="dt" sz="quarter" idx="10"/>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73C28A77-52B7-48BB-BB38-D9F07B00C660}" type="datetime1">
              <a:rPr lang="en-US" smtClean="0"/>
              <a:t>11/22/2011</a:t>
            </a:fld>
            <a:endParaRPr lang="en-US" smtClean="0"/>
          </a:p>
        </p:txBody>
      </p:sp>
      <p:sp>
        <p:nvSpPr>
          <p:cNvPr id="51205" name="Footer Placeholder 5"/>
          <p:cNvSpPr>
            <a:spLocks noGrp="1"/>
          </p:cNvSpPr>
          <p:nvPr>
            <p:ph type="ftr" sz="quarter" idx="11"/>
            <p:custDataLst>
              <p:tags r:id="rId4"/>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nl-NL" smtClean="0"/>
              <a:t>© 2002-11 Hal Perkins &amp; UW CSE</a:t>
            </a:r>
            <a:endParaRPr lang="en-US" smtClean="0"/>
          </a:p>
        </p:txBody>
      </p:sp>
      <p:sp>
        <p:nvSpPr>
          <p:cNvPr id="51206" name="Slide Number Placeholder 6"/>
          <p:cNvSpPr>
            <a:spLocks noGrp="1"/>
          </p:cNvSpPr>
          <p:nvPr>
            <p:ph type="sldNum" sz="quarter" idx="12"/>
            <p:custDataLst>
              <p:tags r:id="rId5"/>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mtClean="0"/>
              <a:t>N-</a:t>
            </a:r>
            <a:fld id="{292077C1-0780-4EF3-A554-291E5E7EB317}" type="slidenum">
              <a:rPr lang="en-US" smtClean="0"/>
              <a:pPr/>
              <a:t>38</a:t>
            </a:fld>
            <a:endParaRPr lang="en-US"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custDataLst>
              <p:tags r:id="rId1"/>
            </p:custDataLst>
          </p:nvPr>
        </p:nvSpPr>
        <p:spPr/>
        <p:txBody>
          <a:bodyPr/>
          <a:lstStyle/>
          <a:p>
            <a:r>
              <a:rPr lang="en-US" smtClean="0"/>
              <a:t>Rules</a:t>
            </a:r>
          </a:p>
        </p:txBody>
      </p:sp>
      <p:sp>
        <p:nvSpPr>
          <p:cNvPr id="52227" name="Content Placeholder 2"/>
          <p:cNvSpPr>
            <a:spLocks noGrp="1"/>
          </p:cNvSpPr>
          <p:nvPr>
            <p:ph idx="1"/>
            <p:custDataLst>
              <p:tags r:id="rId2"/>
            </p:custDataLst>
          </p:nvPr>
        </p:nvSpPr>
        <p:spPr/>
        <p:txBody>
          <a:bodyPr/>
          <a:lstStyle/>
          <a:p>
            <a:r>
              <a:rPr lang="en-US" smtClean="0"/>
              <a:t>Rules are numbered to the right of the = sign</a:t>
            </a:r>
          </a:p>
          <a:p>
            <a:r>
              <a:rPr lang="en-US" smtClean="0"/>
              <a:t>The cost of a rule is its cost (often 0) plus the cost of any subtrees</a:t>
            </a:r>
          </a:p>
          <a:p>
            <a:r>
              <a:rPr lang="en-US" smtClean="0"/>
              <a:t>A rule may be nested to define a pattern that matches more than one level in a tree</a:t>
            </a:r>
          </a:p>
        </p:txBody>
      </p:sp>
      <p:sp>
        <p:nvSpPr>
          <p:cNvPr id="52228" name="Date Placeholder 3"/>
          <p:cNvSpPr>
            <a:spLocks noGrp="1"/>
          </p:cNvSpPr>
          <p:nvPr>
            <p:ph type="dt" sz="quarter" idx="10"/>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69D9E00D-70F6-4CA7-B21F-A18FB61B0DC2}" type="datetime1">
              <a:rPr lang="en-US" smtClean="0"/>
              <a:t>11/22/2011</a:t>
            </a:fld>
            <a:endParaRPr lang="en-US" smtClean="0"/>
          </a:p>
        </p:txBody>
      </p:sp>
      <p:sp>
        <p:nvSpPr>
          <p:cNvPr id="52229" name="Footer Placeholder 4"/>
          <p:cNvSpPr>
            <a:spLocks noGrp="1"/>
          </p:cNvSpPr>
          <p:nvPr>
            <p:ph type="ftr" sz="quarter" idx="11"/>
            <p:custDataLst>
              <p:tags r:id="rId4"/>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nl-NL" smtClean="0"/>
              <a:t>© 2002-11 Hal Perkins &amp; UW CSE</a:t>
            </a:r>
            <a:endParaRPr lang="en-US" smtClean="0"/>
          </a:p>
        </p:txBody>
      </p:sp>
      <p:sp>
        <p:nvSpPr>
          <p:cNvPr id="52230" name="Slide Number Placeholder 5"/>
          <p:cNvSpPr>
            <a:spLocks noGrp="1"/>
          </p:cNvSpPr>
          <p:nvPr>
            <p:ph type="sldNum" sz="quarter" idx="12"/>
            <p:custDataLst>
              <p:tags r:id="rId5"/>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mtClean="0"/>
              <a:t>N-</a:t>
            </a:r>
            <a:fld id="{FF2C21C2-F6EA-4F1D-B38F-FE0589A6FED5}" type="slidenum">
              <a:rPr lang="en-US" smtClean="0"/>
              <a:pPr/>
              <a:t>39</a:t>
            </a:fld>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BD4FC517-D293-4213-8C93-5CECEFD4BBB6}" type="datetime1">
              <a:rPr lang="en-US" smtClean="0"/>
              <a:t>11/22/2011</a:t>
            </a:fld>
            <a:endParaRPr lang="en-US" smtClean="0"/>
          </a:p>
        </p:txBody>
      </p:sp>
      <p:sp>
        <p:nvSpPr>
          <p:cNvPr id="16387" name="Footer Placeholder 4"/>
          <p:cNvSpPr>
            <a:spLocks noGrp="1"/>
          </p:cNvSpPr>
          <p:nvPr>
            <p:ph type="ftr" sz="quarter" idx="11"/>
            <p:custDataLst>
              <p:tags r:id="rId2"/>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nl-NL" smtClean="0"/>
              <a:t>© 2002-11 Hal Perkins &amp; UW CSE</a:t>
            </a:r>
            <a:endParaRPr lang="en-US" smtClean="0"/>
          </a:p>
        </p:txBody>
      </p:sp>
      <p:sp>
        <p:nvSpPr>
          <p:cNvPr id="16388" name="Slide Number Placeholder 5"/>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mtClean="0"/>
              <a:t>N-</a:t>
            </a:r>
            <a:fld id="{5368EF1B-37C1-4399-992C-BD06BE70E507}" type="slidenum">
              <a:rPr lang="en-US" smtClean="0"/>
              <a:pPr/>
              <a:t>4</a:t>
            </a:fld>
            <a:endParaRPr lang="en-US" smtClean="0"/>
          </a:p>
        </p:txBody>
      </p:sp>
      <p:sp>
        <p:nvSpPr>
          <p:cNvPr id="16389" name="Rectangle 2"/>
          <p:cNvSpPr>
            <a:spLocks noGrp="1" noChangeArrowheads="1"/>
          </p:cNvSpPr>
          <p:nvPr>
            <p:ph type="title"/>
            <p:custDataLst>
              <p:tags r:id="rId4"/>
            </p:custDataLst>
          </p:nvPr>
        </p:nvSpPr>
        <p:spPr/>
        <p:txBody>
          <a:bodyPr/>
          <a:lstStyle/>
          <a:p>
            <a:pPr eaLnBrk="1" hangingPunct="1"/>
            <a:r>
              <a:rPr lang="en-US" smtClean="0"/>
              <a:t>Big Picture</a:t>
            </a:r>
          </a:p>
        </p:txBody>
      </p:sp>
      <p:sp>
        <p:nvSpPr>
          <p:cNvPr id="16390" name="Rectangle 3"/>
          <p:cNvSpPr>
            <a:spLocks noGrp="1" noChangeArrowheads="1"/>
          </p:cNvSpPr>
          <p:nvPr>
            <p:ph type="body" idx="1"/>
            <p:custDataLst>
              <p:tags r:id="rId5"/>
            </p:custDataLst>
          </p:nvPr>
        </p:nvSpPr>
        <p:spPr/>
        <p:txBody>
          <a:bodyPr/>
          <a:lstStyle/>
          <a:p>
            <a:pPr eaLnBrk="1" hangingPunct="1">
              <a:lnSpc>
                <a:spcPct val="90000"/>
              </a:lnSpc>
            </a:pPr>
            <a:r>
              <a:rPr lang="en-US" smtClean="0"/>
              <a:t>Compiler consists of lots of fast stuff followed by hard problems</a:t>
            </a:r>
          </a:p>
          <a:p>
            <a:pPr lvl="1" eaLnBrk="1" hangingPunct="1">
              <a:lnSpc>
                <a:spcPct val="90000"/>
              </a:lnSpc>
            </a:pPr>
            <a:r>
              <a:rPr lang="en-US" smtClean="0"/>
              <a:t>Scanner: O(n)</a:t>
            </a:r>
          </a:p>
          <a:p>
            <a:pPr lvl="1" eaLnBrk="1" hangingPunct="1">
              <a:lnSpc>
                <a:spcPct val="90000"/>
              </a:lnSpc>
            </a:pPr>
            <a:r>
              <a:rPr lang="en-US" smtClean="0"/>
              <a:t>Parser: O(n)</a:t>
            </a:r>
          </a:p>
          <a:p>
            <a:pPr lvl="1" eaLnBrk="1" hangingPunct="1">
              <a:lnSpc>
                <a:spcPct val="90000"/>
              </a:lnSpc>
            </a:pPr>
            <a:r>
              <a:rPr lang="en-US" smtClean="0"/>
              <a:t>Analysis &amp; Optimization:  ~ O(n log n)</a:t>
            </a:r>
          </a:p>
          <a:p>
            <a:pPr lvl="1" eaLnBrk="1" hangingPunct="1">
              <a:lnSpc>
                <a:spcPct val="90000"/>
              </a:lnSpc>
            </a:pPr>
            <a:r>
              <a:rPr lang="en-US" smtClean="0"/>
              <a:t>Instruction selection: fast or NP-Complete</a:t>
            </a:r>
          </a:p>
          <a:p>
            <a:pPr lvl="1" eaLnBrk="1" hangingPunct="1">
              <a:lnSpc>
                <a:spcPct val="90000"/>
              </a:lnSpc>
            </a:pPr>
            <a:r>
              <a:rPr lang="en-US" smtClean="0"/>
              <a:t>Instruction scheduling: NP-Complete</a:t>
            </a:r>
          </a:p>
          <a:p>
            <a:pPr lvl="1" eaLnBrk="1" hangingPunct="1">
              <a:lnSpc>
                <a:spcPct val="90000"/>
              </a:lnSpc>
            </a:pPr>
            <a:r>
              <a:rPr lang="en-US" smtClean="0"/>
              <a:t>Register allocation: NP-Complete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custDataLst>
              <p:tags r:id="rId1"/>
            </p:custDataLst>
          </p:nvPr>
        </p:nvSpPr>
        <p:spPr/>
        <p:txBody>
          <a:bodyPr/>
          <a:lstStyle/>
          <a:p>
            <a:r>
              <a:rPr lang="en-US" smtClean="0"/>
              <a:t>Example</a:t>
            </a:r>
          </a:p>
        </p:txBody>
      </p:sp>
      <p:sp>
        <p:nvSpPr>
          <p:cNvPr id="7" name="Content Placeholder 6"/>
          <p:cNvSpPr>
            <a:spLocks noGrp="1"/>
          </p:cNvSpPr>
          <p:nvPr>
            <p:ph idx="1"/>
            <p:custDataLst>
              <p:tags r:id="rId2"/>
            </p:custDataLst>
          </p:nvPr>
        </p:nvSpPr>
        <p:spPr/>
        <p:txBody>
          <a:bodyPr>
            <a:normAutofit fontScale="55000" lnSpcReduction="20000"/>
          </a:bodyPr>
          <a:lstStyle/>
          <a:p>
            <a:pPr>
              <a:buFont typeface="Wingdings" pitchFamily="2" charset="2"/>
              <a:buNone/>
              <a:defRPr/>
            </a:pPr>
            <a:r>
              <a:rPr lang="en-US" dirty="0" smtClean="0"/>
              <a:t>stmt 	: ASSIGN(</a:t>
            </a:r>
            <a:r>
              <a:rPr lang="en-US" dirty="0" err="1" smtClean="0"/>
              <a:t>addr</a:t>
            </a:r>
            <a:r>
              <a:rPr lang="en-US" dirty="0" smtClean="0"/>
              <a:t>, </a:t>
            </a:r>
            <a:r>
              <a:rPr lang="en-US" dirty="0" err="1" smtClean="0"/>
              <a:t>reg</a:t>
            </a:r>
            <a:r>
              <a:rPr lang="en-US" dirty="0" smtClean="0"/>
              <a:t>) = 1 (1)</a:t>
            </a:r>
          </a:p>
          <a:p>
            <a:pPr>
              <a:buFont typeface="Wingdings" pitchFamily="2" charset="2"/>
              <a:buNone/>
              <a:defRPr/>
            </a:pPr>
            <a:r>
              <a:rPr lang="en-US" dirty="0" smtClean="0"/>
              <a:t>stmt 	: </a:t>
            </a:r>
            <a:r>
              <a:rPr lang="en-US" dirty="0" err="1" smtClean="0"/>
              <a:t>reg</a:t>
            </a:r>
            <a:r>
              <a:rPr lang="en-US" dirty="0" smtClean="0"/>
              <a:t> = 2 (0)</a:t>
            </a:r>
          </a:p>
          <a:p>
            <a:pPr>
              <a:buFont typeface="Wingdings" pitchFamily="2" charset="2"/>
              <a:buNone/>
              <a:defRPr/>
            </a:pPr>
            <a:r>
              <a:rPr lang="en-US" dirty="0" err="1" smtClean="0"/>
              <a:t>reg</a:t>
            </a:r>
            <a:r>
              <a:rPr lang="en-US" dirty="0" smtClean="0"/>
              <a:t> 	: ADD(</a:t>
            </a:r>
            <a:r>
              <a:rPr lang="en-US" dirty="0" err="1" smtClean="0"/>
              <a:t>reg</a:t>
            </a:r>
            <a:r>
              <a:rPr lang="en-US" dirty="0" smtClean="0"/>
              <a:t>, </a:t>
            </a:r>
            <a:r>
              <a:rPr lang="en-US" dirty="0" err="1" smtClean="0"/>
              <a:t>rc</a:t>
            </a:r>
            <a:r>
              <a:rPr lang="en-US" dirty="0" smtClean="0"/>
              <a:t>) = 3 (1)</a:t>
            </a:r>
          </a:p>
          <a:p>
            <a:pPr>
              <a:buFont typeface="Wingdings" pitchFamily="2" charset="2"/>
              <a:buNone/>
              <a:defRPr/>
            </a:pPr>
            <a:r>
              <a:rPr lang="en-US" dirty="0" err="1" smtClean="0"/>
              <a:t>reg</a:t>
            </a:r>
            <a:r>
              <a:rPr lang="en-US" dirty="0" smtClean="0"/>
              <a:t>		: ADD(</a:t>
            </a:r>
            <a:r>
              <a:rPr lang="en-US" dirty="0" err="1" smtClean="0"/>
              <a:t>rc</a:t>
            </a:r>
            <a:r>
              <a:rPr lang="en-US" dirty="0" smtClean="0"/>
              <a:t>, </a:t>
            </a:r>
            <a:r>
              <a:rPr lang="en-US" dirty="0" err="1" smtClean="0"/>
              <a:t>reg</a:t>
            </a:r>
            <a:r>
              <a:rPr lang="en-US" dirty="0" smtClean="0"/>
              <a:t>) = 4 (1)</a:t>
            </a:r>
          </a:p>
          <a:p>
            <a:pPr>
              <a:buFont typeface="Wingdings" pitchFamily="2" charset="2"/>
              <a:buNone/>
              <a:defRPr/>
            </a:pPr>
            <a:r>
              <a:rPr lang="en-US" dirty="0" err="1" smtClean="0"/>
              <a:t>reg</a:t>
            </a:r>
            <a:r>
              <a:rPr lang="en-US" dirty="0" smtClean="0"/>
              <a:t>		: LD(</a:t>
            </a:r>
            <a:r>
              <a:rPr lang="en-US" dirty="0" err="1" smtClean="0"/>
              <a:t>addr</a:t>
            </a:r>
            <a:r>
              <a:rPr lang="en-US" dirty="0" smtClean="0"/>
              <a:t>) = 5 (1)</a:t>
            </a:r>
          </a:p>
          <a:p>
            <a:pPr>
              <a:buFont typeface="Wingdings" pitchFamily="2" charset="2"/>
              <a:buNone/>
              <a:defRPr/>
            </a:pPr>
            <a:r>
              <a:rPr lang="en-US" dirty="0" err="1" smtClean="0"/>
              <a:t>reg</a:t>
            </a:r>
            <a:r>
              <a:rPr lang="en-US" dirty="0" smtClean="0"/>
              <a:t>		: C2I(LD(</a:t>
            </a:r>
            <a:r>
              <a:rPr lang="en-US" dirty="0" err="1" smtClean="0"/>
              <a:t>addr</a:t>
            </a:r>
            <a:r>
              <a:rPr lang="en-US" dirty="0" smtClean="0"/>
              <a:t>)) = 6 (1)</a:t>
            </a:r>
          </a:p>
          <a:p>
            <a:pPr>
              <a:buFont typeface="Wingdings" pitchFamily="2" charset="2"/>
              <a:buNone/>
              <a:defRPr/>
            </a:pPr>
            <a:r>
              <a:rPr lang="en-US" dirty="0" err="1" smtClean="0"/>
              <a:t>reg</a:t>
            </a:r>
            <a:r>
              <a:rPr lang="en-US" dirty="0" smtClean="0"/>
              <a:t>		: </a:t>
            </a:r>
            <a:r>
              <a:rPr lang="en-US" dirty="0" err="1" smtClean="0"/>
              <a:t>addr</a:t>
            </a:r>
            <a:r>
              <a:rPr lang="en-US" dirty="0" smtClean="0"/>
              <a:t> = 7 (1)</a:t>
            </a:r>
          </a:p>
          <a:p>
            <a:pPr>
              <a:buFont typeface="Wingdings" pitchFamily="2" charset="2"/>
              <a:buNone/>
              <a:defRPr/>
            </a:pPr>
            <a:r>
              <a:rPr lang="en-US" dirty="0" err="1" smtClean="0"/>
              <a:t>reg</a:t>
            </a:r>
            <a:r>
              <a:rPr lang="en-US" dirty="0" smtClean="0"/>
              <a:t>		: con = 8 (1)</a:t>
            </a:r>
          </a:p>
          <a:p>
            <a:pPr>
              <a:buFont typeface="Wingdings" pitchFamily="2" charset="2"/>
              <a:buNone/>
              <a:defRPr/>
            </a:pPr>
            <a:r>
              <a:rPr lang="en-US" dirty="0" err="1" smtClean="0"/>
              <a:t>addr</a:t>
            </a:r>
            <a:r>
              <a:rPr lang="en-US" dirty="0" smtClean="0"/>
              <a:t>	: ADD(</a:t>
            </a:r>
            <a:r>
              <a:rPr lang="en-US" dirty="0" err="1" smtClean="0"/>
              <a:t>reg</a:t>
            </a:r>
            <a:r>
              <a:rPr lang="en-US" dirty="0" smtClean="0"/>
              <a:t>, con) = 9 (0)</a:t>
            </a:r>
          </a:p>
          <a:p>
            <a:pPr>
              <a:buFont typeface="Wingdings" pitchFamily="2" charset="2"/>
              <a:buNone/>
              <a:defRPr/>
            </a:pPr>
            <a:r>
              <a:rPr lang="en-US" dirty="0" err="1" smtClean="0"/>
              <a:t>addr</a:t>
            </a:r>
            <a:r>
              <a:rPr lang="en-US" dirty="0" smtClean="0"/>
              <a:t>	: ADD(con, </a:t>
            </a:r>
            <a:r>
              <a:rPr lang="en-US" dirty="0" err="1" smtClean="0"/>
              <a:t>reg</a:t>
            </a:r>
            <a:r>
              <a:rPr lang="en-US" dirty="0" smtClean="0"/>
              <a:t>) = 10 (0)</a:t>
            </a:r>
          </a:p>
          <a:p>
            <a:pPr>
              <a:buFont typeface="Wingdings" pitchFamily="2" charset="2"/>
              <a:buNone/>
              <a:defRPr/>
            </a:pPr>
            <a:r>
              <a:rPr lang="en-US" dirty="0" err="1" smtClean="0"/>
              <a:t>addr</a:t>
            </a:r>
            <a:r>
              <a:rPr lang="en-US" dirty="0" smtClean="0"/>
              <a:t>	: ADDRLP = 11 (0)   // </a:t>
            </a:r>
            <a:r>
              <a:rPr lang="en-US" dirty="0" err="1" smtClean="0"/>
              <a:t>addr</a:t>
            </a:r>
            <a:r>
              <a:rPr lang="en-US" dirty="0" smtClean="0"/>
              <a:t> of local </a:t>
            </a:r>
            <a:r>
              <a:rPr lang="en-US" dirty="0" err="1" smtClean="0"/>
              <a:t>var</a:t>
            </a:r>
            <a:endParaRPr lang="en-US" dirty="0" smtClean="0"/>
          </a:p>
          <a:p>
            <a:pPr>
              <a:buFont typeface="Wingdings" pitchFamily="2" charset="2"/>
              <a:buNone/>
              <a:defRPr/>
            </a:pPr>
            <a:r>
              <a:rPr lang="en-US" dirty="0" err="1" smtClean="0"/>
              <a:t>rc</a:t>
            </a:r>
            <a:r>
              <a:rPr lang="en-US" dirty="0" smtClean="0"/>
              <a:t>		: con = 12 (0)</a:t>
            </a:r>
          </a:p>
          <a:p>
            <a:pPr>
              <a:buFont typeface="Wingdings" pitchFamily="2" charset="2"/>
              <a:buNone/>
              <a:defRPr/>
            </a:pPr>
            <a:r>
              <a:rPr lang="en-US" dirty="0" err="1" smtClean="0"/>
              <a:t>rc</a:t>
            </a:r>
            <a:r>
              <a:rPr lang="en-US" dirty="0" smtClean="0"/>
              <a:t>		: </a:t>
            </a:r>
            <a:r>
              <a:rPr lang="en-US" dirty="0" err="1" smtClean="0"/>
              <a:t>reg</a:t>
            </a:r>
            <a:r>
              <a:rPr lang="en-US" dirty="0" smtClean="0"/>
              <a:t> = 13 (0)</a:t>
            </a:r>
          </a:p>
          <a:p>
            <a:pPr>
              <a:buFont typeface="Wingdings" pitchFamily="2" charset="2"/>
              <a:buNone/>
              <a:defRPr/>
            </a:pPr>
            <a:r>
              <a:rPr lang="en-US" dirty="0" smtClean="0"/>
              <a:t>con	: CNST = 14 (0)</a:t>
            </a:r>
            <a:endParaRPr lang="en-US" dirty="0"/>
          </a:p>
        </p:txBody>
      </p:sp>
      <p:sp>
        <p:nvSpPr>
          <p:cNvPr id="53252" name="Date Placeholder 3"/>
          <p:cNvSpPr>
            <a:spLocks noGrp="1"/>
          </p:cNvSpPr>
          <p:nvPr>
            <p:ph type="dt" sz="quarter" idx="10"/>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88E996B1-00DB-41DE-98C2-4EF641095299}" type="datetime1">
              <a:rPr lang="en-US" smtClean="0"/>
              <a:t>11/22/2011</a:t>
            </a:fld>
            <a:endParaRPr lang="en-US" smtClean="0"/>
          </a:p>
        </p:txBody>
      </p:sp>
      <p:sp>
        <p:nvSpPr>
          <p:cNvPr id="53253" name="Footer Placeholder 4"/>
          <p:cNvSpPr>
            <a:spLocks noGrp="1"/>
          </p:cNvSpPr>
          <p:nvPr>
            <p:ph type="ftr" sz="quarter" idx="11"/>
            <p:custDataLst>
              <p:tags r:id="rId4"/>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nl-NL" smtClean="0"/>
              <a:t>© 2002-11 Hal Perkins &amp; UW CSE</a:t>
            </a:r>
            <a:endParaRPr lang="en-US" smtClean="0"/>
          </a:p>
        </p:txBody>
      </p:sp>
      <p:sp>
        <p:nvSpPr>
          <p:cNvPr id="53254" name="Slide Number Placeholder 5"/>
          <p:cNvSpPr>
            <a:spLocks noGrp="1"/>
          </p:cNvSpPr>
          <p:nvPr>
            <p:ph type="sldNum" sz="quarter" idx="12"/>
            <p:custDataLst>
              <p:tags r:id="rId5"/>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mtClean="0"/>
              <a:t>N-</a:t>
            </a:r>
            <a:fld id="{0D576614-A636-46B7-B3B4-8BCA546E90CE}" type="slidenum">
              <a:rPr lang="en-US" smtClean="0"/>
              <a:pPr/>
              <a:t>40</a:t>
            </a:fld>
            <a:endParaRPr lang="en-US"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custDataLst>
              <p:tags r:id="rId1"/>
            </p:custDataLst>
          </p:nvPr>
        </p:nvSpPr>
        <p:spPr/>
        <p:txBody>
          <a:bodyPr/>
          <a:lstStyle/>
          <a:p>
            <a:r>
              <a:rPr lang="en-US" smtClean="0"/>
              <a:t>Algorithm</a:t>
            </a:r>
          </a:p>
        </p:txBody>
      </p:sp>
      <p:sp>
        <p:nvSpPr>
          <p:cNvPr id="3" name="Content Placeholder 2"/>
          <p:cNvSpPr>
            <a:spLocks noGrp="1"/>
          </p:cNvSpPr>
          <p:nvPr>
            <p:ph idx="1"/>
            <p:custDataLst>
              <p:tags r:id="rId2"/>
            </p:custDataLst>
          </p:nvPr>
        </p:nvSpPr>
        <p:spPr/>
        <p:txBody>
          <a:bodyPr>
            <a:normAutofit fontScale="92500" lnSpcReduction="20000"/>
          </a:bodyPr>
          <a:lstStyle/>
          <a:p>
            <a:pPr>
              <a:defRPr/>
            </a:pPr>
            <a:r>
              <a:rPr lang="en-US" dirty="0" smtClean="0"/>
              <a:t>Pass I: bottom up</a:t>
            </a:r>
          </a:p>
          <a:p>
            <a:pPr lvl="1">
              <a:defRPr/>
            </a:pPr>
            <a:r>
              <a:rPr lang="en-US" dirty="0" smtClean="0"/>
              <a:t>Label each node with lowest cost rule to produce result from available operands </a:t>
            </a:r>
            <a:br>
              <a:rPr lang="en-US" dirty="0" smtClean="0"/>
            </a:br>
            <a:r>
              <a:rPr lang="en-US" dirty="0" smtClean="0"/>
              <a:t>(cost = cost of rule + cost of </a:t>
            </a:r>
            <a:r>
              <a:rPr lang="en-US" dirty="0" err="1" smtClean="0"/>
              <a:t>subtrees</a:t>
            </a:r>
            <a:r>
              <a:rPr lang="en-US" dirty="0" smtClean="0"/>
              <a:t>)</a:t>
            </a:r>
          </a:p>
          <a:p>
            <a:pPr lvl="1">
              <a:defRPr/>
            </a:pPr>
            <a:r>
              <a:rPr lang="en-US" dirty="0" smtClean="0"/>
              <a:t>Label is: (r, c) = best is rule r, cost is c</a:t>
            </a:r>
          </a:p>
          <a:p>
            <a:pPr>
              <a:defRPr/>
            </a:pPr>
            <a:r>
              <a:rPr lang="en-US" dirty="0" smtClean="0"/>
              <a:t>Pass II: top down</a:t>
            </a:r>
          </a:p>
          <a:p>
            <a:pPr lvl="1">
              <a:defRPr/>
            </a:pPr>
            <a:r>
              <a:rPr lang="en-US" dirty="0" smtClean="0"/>
              <a:t>Find cheapest node that generates result needed by parent tree</a:t>
            </a:r>
          </a:p>
          <a:p>
            <a:pPr lvl="1">
              <a:defRPr/>
            </a:pPr>
            <a:r>
              <a:rPr lang="en-US" dirty="0" smtClean="0"/>
              <a:t>Emit instructions in reverse order as choices are made</a:t>
            </a:r>
          </a:p>
        </p:txBody>
      </p:sp>
      <p:sp>
        <p:nvSpPr>
          <p:cNvPr id="54276" name="Date Placeholder 3"/>
          <p:cNvSpPr>
            <a:spLocks noGrp="1"/>
          </p:cNvSpPr>
          <p:nvPr>
            <p:ph type="dt" sz="quarter" idx="10"/>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969F1949-0E25-4DD0-87A4-AC477D5281B2}" type="datetime1">
              <a:rPr lang="en-US" smtClean="0"/>
              <a:t>11/22/2011</a:t>
            </a:fld>
            <a:endParaRPr lang="en-US" smtClean="0"/>
          </a:p>
        </p:txBody>
      </p:sp>
      <p:sp>
        <p:nvSpPr>
          <p:cNvPr id="54277" name="Footer Placeholder 4"/>
          <p:cNvSpPr>
            <a:spLocks noGrp="1"/>
          </p:cNvSpPr>
          <p:nvPr>
            <p:ph type="ftr" sz="quarter" idx="11"/>
            <p:custDataLst>
              <p:tags r:id="rId4"/>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nl-NL" smtClean="0"/>
              <a:t>© 2002-11 Hal Perkins &amp; UW CSE</a:t>
            </a:r>
            <a:endParaRPr lang="en-US" smtClean="0"/>
          </a:p>
        </p:txBody>
      </p:sp>
      <p:sp>
        <p:nvSpPr>
          <p:cNvPr id="54278" name="Slide Number Placeholder 5"/>
          <p:cNvSpPr>
            <a:spLocks noGrp="1"/>
          </p:cNvSpPr>
          <p:nvPr>
            <p:ph type="sldNum" sz="quarter" idx="12"/>
            <p:custDataLst>
              <p:tags r:id="rId5"/>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mtClean="0"/>
              <a:t>N-</a:t>
            </a:r>
            <a:fld id="{33AED70F-9034-43D1-8731-07D19B2537AF}" type="slidenum">
              <a:rPr lang="en-US" smtClean="0"/>
              <a:pPr/>
              <a:t>41</a:t>
            </a:fld>
            <a:endParaRPr lang="en-US"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custDataLst>
              <p:tags r:id="rId1"/>
            </p:custDataLst>
          </p:nvPr>
        </p:nvSpPr>
        <p:spPr>
          <a:xfrm>
            <a:off x="1066800" y="228600"/>
            <a:ext cx="7793038" cy="1462088"/>
          </a:xfrm>
        </p:spPr>
        <p:txBody>
          <a:bodyPr/>
          <a:lstStyle/>
          <a:p>
            <a:r>
              <a:rPr lang="en-US" smtClean="0"/>
              <a:t>Bottom-up (Labeling)</a:t>
            </a:r>
          </a:p>
        </p:txBody>
      </p:sp>
      <p:sp>
        <p:nvSpPr>
          <p:cNvPr id="55299" name="Date Placeholder 3"/>
          <p:cNvSpPr>
            <a:spLocks noGrp="1"/>
          </p:cNvSpPr>
          <p:nvPr>
            <p:ph type="dt" sz="quarter" idx="10"/>
            <p:custDataLst>
              <p:tags r:id="rId2"/>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12195AEB-6DF5-4C98-9474-5ADF780D5227}" type="datetime1">
              <a:rPr lang="en-US" smtClean="0"/>
              <a:t>11/22/2011</a:t>
            </a:fld>
            <a:endParaRPr lang="en-US" smtClean="0"/>
          </a:p>
        </p:txBody>
      </p:sp>
      <p:sp>
        <p:nvSpPr>
          <p:cNvPr id="55300" name="Slide Number Placeholder 5"/>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mtClean="0"/>
              <a:t>N-</a:t>
            </a:r>
            <a:fld id="{1907161F-23C9-46B9-ABC0-9B3A95E5B3F1}" type="slidenum">
              <a:rPr lang="en-US" smtClean="0"/>
              <a:pPr/>
              <a:t>42</a:t>
            </a:fld>
            <a:endParaRPr lang="en-US" smtClean="0"/>
          </a:p>
        </p:txBody>
      </p:sp>
      <p:sp>
        <p:nvSpPr>
          <p:cNvPr id="55301" name="Oval 8"/>
          <p:cNvSpPr>
            <a:spLocks noChangeArrowheads="1"/>
          </p:cNvSpPr>
          <p:nvPr>
            <p:custDataLst>
              <p:tags r:id="rId4"/>
            </p:custDataLst>
          </p:nvPr>
        </p:nvSpPr>
        <p:spPr bwMode="auto">
          <a:xfrm>
            <a:off x="5870575" y="2590800"/>
            <a:ext cx="609600" cy="533400"/>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r>
              <a:rPr lang="en-US"/>
              <a:t>=</a:t>
            </a:r>
          </a:p>
        </p:txBody>
      </p:sp>
      <p:sp>
        <p:nvSpPr>
          <p:cNvPr id="55302" name="Oval 9"/>
          <p:cNvSpPr>
            <a:spLocks noChangeArrowheads="1"/>
          </p:cNvSpPr>
          <p:nvPr>
            <p:custDataLst>
              <p:tags r:id="rId5"/>
            </p:custDataLst>
          </p:nvPr>
        </p:nvSpPr>
        <p:spPr bwMode="auto">
          <a:xfrm>
            <a:off x="5184775" y="3429000"/>
            <a:ext cx="609600" cy="533400"/>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r>
              <a:rPr lang="en-US"/>
              <a:t>&amp;i</a:t>
            </a:r>
          </a:p>
        </p:txBody>
      </p:sp>
      <p:sp>
        <p:nvSpPr>
          <p:cNvPr id="55303" name="Oval 10"/>
          <p:cNvSpPr>
            <a:spLocks noChangeArrowheads="1"/>
          </p:cNvSpPr>
          <p:nvPr>
            <p:custDataLst>
              <p:tags r:id="rId6"/>
            </p:custDataLst>
          </p:nvPr>
        </p:nvSpPr>
        <p:spPr bwMode="auto">
          <a:xfrm>
            <a:off x="6784975" y="3429000"/>
            <a:ext cx="609600" cy="533400"/>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r>
              <a:rPr lang="en-US"/>
              <a:t>+</a:t>
            </a:r>
          </a:p>
        </p:txBody>
      </p:sp>
      <p:sp>
        <p:nvSpPr>
          <p:cNvPr id="55304" name="Oval 11"/>
          <p:cNvSpPr>
            <a:spLocks noChangeArrowheads="1"/>
          </p:cNvSpPr>
          <p:nvPr>
            <p:custDataLst>
              <p:tags r:id="rId7"/>
            </p:custDataLst>
          </p:nvPr>
        </p:nvSpPr>
        <p:spPr bwMode="auto">
          <a:xfrm>
            <a:off x="7470775" y="4191000"/>
            <a:ext cx="609600" cy="533400"/>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r>
              <a:rPr lang="en-US"/>
              <a:t>4</a:t>
            </a:r>
          </a:p>
        </p:txBody>
      </p:sp>
      <p:sp>
        <p:nvSpPr>
          <p:cNvPr id="55305" name="Oval 12"/>
          <p:cNvSpPr>
            <a:spLocks noChangeArrowheads="1"/>
          </p:cNvSpPr>
          <p:nvPr>
            <p:custDataLst>
              <p:tags r:id="rId8"/>
            </p:custDataLst>
          </p:nvPr>
        </p:nvSpPr>
        <p:spPr bwMode="auto">
          <a:xfrm>
            <a:off x="6175375" y="4191000"/>
            <a:ext cx="609600" cy="533400"/>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r>
              <a:rPr lang="en-US"/>
              <a:t>c2i</a:t>
            </a:r>
          </a:p>
        </p:txBody>
      </p:sp>
      <p:sp>
        <p:nvSpPr>
          <p:cNvPr id="55306" name="Oval 13"/>
          <p:cNvSpPr>
            <a:spLocks noChangeArrowheads="1"/>
          </p:cNvSpPr>
          <p:nvPr>
            <p:custDataLst>
              <p:tags r:id="rId9"/>
            </p:custDataLst>
          </p:nvPr>
        </p:nvSpPr>
        <p:spPr bwMode="auto">
          <a:xfrm>
            <a:off x="6175375" y="5105400"/>
            <a:ext cx="609600" cy="533400"/>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r>
              <a:rPr lang="en-US"/>
              <a:t>ld</a:t>
            </a:r>
          </a:p>
        </p:txBody>
      </p:sp>
      <p:sp>
        <p:nvSpPr>
          <p:cNvPr id="55307" name="Oval 14"/>
          <p:cNvSpPr>
            <a:spLocks noChangeArrowheads="1"/>
          </p:cNvSpPr>
          <p:nvPr>
            <p:custDataLst>
              <p:tags r:id="rId10"/>
            </p:custDataLst>
          </p:nvPr>
        </p:nvSpPr>
        <p:spPr bwMode="auto">
          <a:xfrm>
            <a:off x="6175375" y="6019800"/>
            <a:ext cx="609600" cy="533400"/>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r>
              <a:rPr lang="en-US"/>
              <a:t>&amp;c</a:t>
            </a:r>
          </a:p>
        </p:txBody>
      </p:sp>
      <p:cxnSp>
        <p:nvCxnSpPr>
          <p:cNvPr id="55308" name="Straight Arrow Connector 16"/>
          <p:cNvCxnSpPr>
            <a:cxnSpLocks noChangeShapeType="1"/>
            <a:stCxn id="55301" idx="3"/>
            <a:endCxn id="55302" idx="0"/>
          </p:cNvCxnSpPr>
          <p:nvPr>
            <p:custDataLst>
              <p:tags r:id="rId11"/>
            </p:custDataLst>
          </p:nvPr>
        </p:nvCxnSpPr>
        <p:spPr bwMode="auto">
          <a:xfrm rot="5400000">
            <a:off x="5533231" y="3002757"/>
            <a:ext cx="382587" cy="4699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5309" name="Straight Arrow Connector 18"/>
          <p:cNvCxnSpPr>
            <a:cxnSpLocks noChangeShapeType="1"/>
            <a:stCxn id="55301" idx="5"/>
            <a:endCxn id="55303" idx="0"/>
          </p:cNvCxnSpPr>
          <p:nvPr>
            <p:custDataLst>
              <p:tags r:id="rId12"/>
            </p:custDataLst>
          </p:nvPr>
        </p:nvCxnSpPr>
        <p:spPr bwMode="auto">
          <a:xfrm rot="16200000" flipH="1">
            <a:off x="6549231" y="2888457"/>
            <a:ext cx="382587" cy="6985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5310" name="Straight Arrow Connector 20"/>
          <p:cNvCxnSpPr>
            <a:cxnSpLocks noChangeShapeType="1"/>
            <a:stCxn id="55303" idx="3"/>
            <a:endCxn id="55305" idx="0"/>
          </p:cNvCxnSpPr>
          <p:nvPr>
            <p:custDataLst>
              <p:tags r:id="rId13"/>
            </p:custDataLst>
          </p:nvPr>
        </p:nvCxnSpPr>
        <p:spPr bwMode="auto">
          <a:xfrm rot="5400000">
            <a:off x="6523831" y="3840957"/>
            <a:ext cx="306387" cy="3937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5311" name="Straight Arrow Connector 22"/>
          <p:cNvCxnSpPr>
            <a:cxnSpLocks noChangeShapeType="1"/>
            <a:stCxn id="55303" idx="5"/>
            <a:endCxn id="55304" idx="0"/>
          </p:cNvCxnSpPr>
          <p:nvPr>
            <p:custDataLst>
              <p:tags r:id="rId14"/>
            </p:custDataLst>
          </p:nvPr>
        </p:nvCxnSpPr>
        <p:spPr bwMode="auto">
          <a:xfrm rot="16200000" flipH="1">
            <a:off x="7387431" y="3802857"/>
            <a:ext cx="306387" cy="4699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5312" name="Straight Arrow Connector 28"/>
          <p:cNvCxnSpPr>
            <a:cxnSpLocks noChangeShapeType="1"/>
            <a:stCxn id="55305" idx="4"/>
            <a:endCxn id="55306" idx="0"/>
          </p:cNvCxnSpPr>
          <p:nvPr>
            <p:custDataLst>
              <p:tags r:id="rId15"/>
            </p:custDataLst>
          </p:nvPr>
        </p:nvCxnSpPr>
        <p:spPr bwMode="auto">
          <a:xfrm rot="5400000">
            <a:off x="6290469" y="4915694"/>
            <a:ext cx="381000" cy="1588"/>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5313" name="Straight Arrow Connector 30"/>
          <p:cNvCxnSpPr>
            <a:cxnSpLocks noChangeShapeType="1"/>
            <a:stCxn id="55306" idx="4"/>
            <a:endCxn id="55307" idx="0"/>
          </p:cNvCxnSpPr>
          <p:nvPr>
            <p:custDataLst>
              <p:tags r:id="rId16"/>
            </p:custDataLst>
          </p:nvPr>
        </p:nvCxnSpPr>
        <p:spPr bwMode="auto">
          <a:xfrm rot="5400000">
            <a:off x="6290469" y="5830094"/>
            <a:ext cx="381000" cy="1588"/>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5314" name="TextBox 21"/>
          <p:cNvSpPr txBox="1">
            <a:spLocks noChangeArrowheads="1"/>
          </p:cNvSpPr>
          <p:nvPr>
            <p:custDataLst>
              <p:tags r:id="rId17"/>
            </p:custDataLst>
          </p:nvPr>
        </p:nvSpPr>
        <p:spPr bwMode="auto">
          <a:xfrm>
            <a:off x="5654675" y="2438400"/>
            <a:ext cx="2921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z="1600"/>
              <a:t>a</a:t>
            </a:r>
          </a:p>
        </p:txBody>
      </p:sp>
      <p:sp>
        <p:nvSpPr>
          <p:cNvPr id="55315" name="TextBox 23"/>
          <p:cNvSpPr txBox="1">
            <a:spLocks noChangeArrowheads="1"/>
          </p:cNvSpPr>
          <p:nvPr>
            <p:custDataLst>
              <p:tags r:id="rId18"/>
            </p:custDataLst>
          </p:nvPr>
        </p:nvSpPr>
        <p:spPr bwMode="auto">
          <a:xfrm>
            <a:off x="5181600" y="3167063"/>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z="1600"/>
              <a:t>b</a:t>
            </a:r>
          </a:p>
        </p:txBody>
      </p:sp>
      <p:sp>
        <p:nvSpPr>
          <p:cNvPr id="55316" name="TextBox 24"/>
          <p:cNvSpPr txBox="1">
            <a:spLocks noChangeArrowheads="1"/>
          </p:cNvSpPr>
          <p:nvPr>
            <p:custDataLst>
              <p:tags r:id="rId19"/>
            </p:custDataLst>
          </p:nvPr>
        </p:nvSpPr>
        <p:spPr bwMode="auto">
          <a:xfrm>
            <a:off x="6562725" y="3276600"/>
            <a:ext cx="279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z="1600"/>
              <a:t>c</a:t>
            </a:r>
          </a:p>
        </p:txBody>
      </p:sp>
      <p:sp>
        <p:nvSpPr>
          <p:cNvPr id="55317" name="TextBox 25"/>
          <p:cNvSpPr txBox="1">
            <a:spLocks noChangeArrowheads="1"/>
          </p:cNvSpPr>
          <p:nvPr>
            <p:custDataLst>
              <p:tags r:id="rId20"/>
            </p:custDataLst>
          </p:nvPr>
        </p:nvSpPr>
        <p:spPr bwMode="auto">
          <a:xfrm>
            <a:off x="7318375" y="4005263"/>
            <a:ext cx="2921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z="1600"/>
              <a:t>e</a:t>
            </a:r>
          </a:p>
        </p:txBody>
      </p:sp>
      <p:sp>
        <p:nvSpPr>
          <p:cNvPr id="55318" name="TextBox 26"/>
          <p:cNvSpPr txBox="1">
            <a:spLocks noChangeArrowheads="1"/>
          </p:cNvSpPr>
          <p:nvPr>
            <p:custDataLst>
              <p:tags r:id="rId21"/>
            </p:custDataLst>
          </p:nvPr>
        </p:nvSpPr>
        <p:spPr bwMode="auto">
          <a:xfrm>
            <a:off x="5956300" y="4038600"/>
            <a:ext cx="2984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z="1600"/>
              <a:t>d</a:t>
            </a:r>
          </a:p>
        </p:txBody>
      </p:sp>
      <p:sp>
        <p:nvSpPr>
          <p:cNvPr id="55319" name="TextBox 27"/>
          <p:cNvSpPr txBox="1">
            <a:spLocks noChangeArrowheads="1"/>
          </p:cNvSpPr>
          <p:nvPr>
            <p:custDataLst>
              <p:tags r:id="rId22"/>
            </p:custDataLst>
          </p:nvPr>
        </p:nvSpPr>
        <p:spPr bwMode="auto">
          <a:xfrm>
            <a:off x="5967413" y="4995863"/>
            <a:ext cx="2508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z="1600"/>
              <a:t>f</a:t>
            </a:r>
          </a:p>
        </p:txBody>
      </p:sp>
      <p:sp>
        <p:nvSpPr>
          <p:cNvPr id="55320" name="TextBox 29"/>
          <p:cNvSpPr txBox="1">
            <a:spLocks noChangeArrowheads="1"/>
          </p:cNvSpPr>
          <p:nvPr>
            <p:custDataLst>
              <p:tags r:id="rId23"/>
            </p:custDataLst>
          </p:nvPr>
        </p:nvSpPr>
        <p:spPr bwMode="auto">
          <a:xfrm>
            <a:off x="5930900" y="5867400"/>
            <a:ext cx="2984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z="1600"/>
              <a:t>g</a:t>
            </a:r>
          </a:p>
        </p:txBody>
      </p:sp>
      <p:sp>
        <p:nvSpPr>
          <p:cNvPr id="55321" name="Content Placeholder 6"/>
          <p:cNvSpPr>
            <a:spLocks noGrp="1"/>
          </p:cNvSpPr>
          <p:nvPr>
            <p:ph idx="1"/>
            <p:custDataLst>
              <p:tags r:id="rId24"/>
            </p:custDataLst>
          </p:nvPr>
        </p:nvSpPr>
        <p:spPr>
          <a:xfrm>
            <a:off x="6897688" y="0"/>
            <a:ext cx="2246312" cy="2971800"/>
          </a:xfrm>
          <a:ln>
            <a:solidFill>
              <a:schemeClr val="tx1"/>
            </a:solidFill>
            <a:miter lim="800000"/>
            <a:headEnd/>
            <a:tailEnd/>
          </a:ln>
        </p:spPr>
        <p:txBody>
          <a:bodyPr/>
          <a:lstStyle/>
          <a:p>
            <a:pPr>
              <a:buFont typeface="Wingdings" pitchFamily="2" charset="2"/>
              <a:buNone/>
            </a:pPr>
            <a:r>
              <a:rPr lang="en-US" sz="1100" smtClean="0"/>
              <a:t>stmt : ASSIGN(addr, reg) = 1 (1)</a:t>
            </a:r>
          </a:p>
          <a:p>
            <a:pPr>
              <a:buFont typeface="Wingdings" pitchFamily="2" charset="2"/>
              <a:buNone/>
            </a:pPr>
            <a:r>
              <a:rPr lang="en-US" sz="1100" smtClean="0"/>
              <a:t>stmt : reg = 2 (0)</a:t>
            </a:r>
          </a:p>
          <a:p>
            <a:pPr>
              <a:buFont typeface="Wingdings" pitchFamily="2" charset="2"/>
              <a:buNone/>
            </a:pPr>
            <a:r>
              <a:rPr lang="en-US" sz="1100" smtClean="0"/>
              <a:t>reg 	 : ADD(reg, rc) = 3 (1)</a:t>
            </a:r>
          </a:p>
          <a:p>
            <a:pPr>
              <a:buFont typeface="Wingdings" pitchFamily="2" charset="2"/>
              <a:buNone/>
            </a:pPr>
            <a:r>
              <a:rPr lang="en-US" sz="1100" smtClean="0"/>
              <a:t>reg	 : ADD(rc, reg) = 4 (1)</a:t>
            </a:r>
          </a:p>
          <a:p>
            <a:pPr>
              <a:buFont typeface="Wingdings" pitchFamily="2" charset="2"/>
              <a:buNone/>
            </a:pPr>
            <a:r>
              <a:rPr lang="en-US" sz="1100" smtClean="0"/>
              <a:t>reg	 : LD(addr) = 5 (1)</a:t>
            </a:r>
          </a:p>
          <a:p>
            <a:pPr>
              <a:buFont typeface="Wingdings" pitchFamily="2" charset="2"/>
              <a:buNone/>
            </a:pPr>
            <a:r>
              <a:rPr lang="en-US" sz="1100" smtClean="0"/>
              <a:t>reg	 : C2I(LD(addr)) = 6 (1)</a:t>
            </a:r>
          </a:p>
          <a:p>
            <a:pPr>
              <a:buFont typeface="Wingdings" pitchFamily="2" charset="2"/>
              <a:buNone/>
            </a:pPr>
            <a:r>
              <a:rPr lang="en-US" sz="1100" smtClean="0"/>
              <a:t>reg	 : addr = 7 (1)</a:t>
            </a:r>
          </a:p>
          <a:p>
            <a:pPr>
              <a:buFont typeface="Wingdings" pitchFamily="2" charset="2"/>
              <a:buNone/>
            </a:pPr>
            <a:r>
              <a:rPr lang="en-US" sz="1100" smtClean="0"/>
              <a:t>reg	 : con = 8 (1)</a:t>
            </a:r>
          </a:p>
          <a:p>
            <a:pPr>
              <a:buFont typeface="Wingdings" pitchFamily="2" charset="2"/>
              <a:buNone/>
            </a:pPr>
            <a:r>
              <a:rPr lang="en-US" sz="1100" smtClean="0"/>
              <a:t>addr : ADD(reg, con) = 9 (0)</a:t>
            </a:r>
          </a:p>
          <a:p>
            <a:pPr>
              <a:buFont typeface="Wingdings" pitchFamily="2" charset="2"/>
              <a:buNone/>
            </a:pPr>
            <a:r>
              <a:rPr lang="en-US" sz="1100" smtClean="0"/>
              <a:t>addr : ADD(con, reg) = 10 (0)</a:t>
            </a:r>
          </a:p>
          <a:p>
            <a:pPr>
              <a:buFont typeface="Wingdings" pitchFamily="2" charset="2"/>
              <a:buNone/>
            </a:pPr>
            <a:r>
              <a:rPr lang="en-US" sz="1100" smtClean="0"/>
              <a:t>addr : ADDRLP = 11 (0</a:t>
            </a:r>
          </a:p>
          <a:p>
            <a:pPr>
              <a:buFont typeface="Wingdings" pitchFamily="2" charset="2"/>
              <a:buNone/>
            </a:pPr>
            <a:r>
              <a:rPr lang="en-US" sz="1100" smtClean="0"/>
              <a:t>rc	  : con = 12 (0)</a:t>
            </a:r>
          </a:p>
          <a:p>
            <a:pPr>
              <a:buFont typeface="Wingdings" pitchFamily="2" charset="2"/>
              <a:buNone/>
            </a:pPr>
            <a:r>
              <a:rPr lang="en-US" sz="1100" smtClean="0"/>
              <a:t>rc	  : reg = 13 (0)</a:t>
            </a:r>
          </a:p>
          <a:p>
            <a:pPr>
              <a:buFont typeface="Wingdings" pitchFamily="2" charset="2"/>
              <a:buNone/>
            </a:pPr>
            <a:r>
              <a:rPr lang="en-US" sz="1100" smtClean="0"/>
              <a:t>con	  : CNST = 14 (0)</a:t>
            </a:r>
          </a:p>
        </p:txBody>
      </p:sp>
      <p:graphicFrame>
        <p:nvGraphicFramePr>
          <p:cNvPr id="33" name="Table 32"/>
          <p:cNvGraphicFramePr>
            <a:graphicFrameLocks noGrp="1"/>
          </p:cNvGraphicFramePr>
          <p:nvPr>
            <p:custDataLst>
              <p:tags r:id="rId25"/>
            </p:custDataLst>
          </p:nvPr>
        </p:nvGraphicFramePr>
        <p:xfrm>
          <a:off x="457200" y="2743200"/>
          <a:ext cx="4114800" cy="3429000"/>
        </p:xfrm>
        <a:graphic>
          <a:graphicData uri="http://schemas.openxmlformats.org/drawingml/2006/table">
            <a:tbl>
              <a:tblPr firstRow="1" bandRow="1">
                <a:effectLst/>
                <a:tableStyleId>{5C22544A-7EE6-4342-B048-85BDC9FD1C3A}</a:tableStyleId>
              </a:tblPr>
              <a:tblGrid>
                <a:gridCol w="609600"/>
                <a:gridCol w="685800"/>
                <a:gridCol w="685800"/>
                <a:gridCol w="762000"/>
                <a:gridCol w="533400"/>
                <a:gridCol w="838200"/>
              </a:tblGrid>
              <a:tr h="428625">
                <a:tc>
                  <a:txBody>
                    <a:bodyPr/>
                    <a:lstStyle/>
                    <a:p>
                      <a:r>
                        <a:rPr lang="en-US" b="0" cap="none" spc="0" dirty="0" smtClean="0">
                          <a:ln>
                            <a:noFill/>
                          </a:ln>
                          <a:solidFill>
                            <a:schemeClr val="tx1"/>
                          </a:solidFill>
                          <a:effectLst/>
                        </a:rPr>
                        <a:t>op</a:t>
                      </a:r>
                      <a:endParaRPr lang="en-US" b="0" cap="none" spc="0" dirty="0">
                        <a:ln>
                          <a:noFill/>
                        </a:ln>
                        <a:solidFill>
                          <a:schemeClr val="tx1"/>
                        </a:solidFill>
                        <a:effectLs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b="0" cap="none" spc="0" dirty="0" smtClean="0">
                          <a:ln>
                            <a:noFill/>
                          </a:ln>
                          <a:solidFill>
                            <a:schemeClr val="tx1"/>
                          </a:solidFill>
                          <a:effectLst/>
                        </a:rPr>
                        <a:t>stmt</a:t>
                      </a:r>
                      <a:endParaRPr lang="en-US" b="0" cap="none" spc="0" dirty="0">
                        <a:ln>
                          <a:noFill/>
                        </a:ln>
                        <a:solidFill>
                          <a:schemeClr val="tx1"/>
                        </a:solidFill>
                        <a:effectLs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b="0" cap="none" spc="0" dirty="0" err="1" smtClean="0">
                          <a:ln>
                            <a:noFill/>
                          </a:ln>
                          <a:solidFill>
                            <a:schemeClr val="tx1"/>
                          </a:solidFill>
                          <a:effectLst/>
                        </a:rPr>
                        <a:t>reg</a:t>
                      </a:r>
                      <a:endParaRPr lang="en-US" b="0" cap="none" spc="0" dirty="0">
                        <a:ln>
                          <a:noFill/>
                        </a:ln>
                        <a:solidFill>
                          <a:schemeClr val="tx1"/>
                        </a:solidFill>
                        <a:effectLs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b="0" cap="none" spc="0" dirty="0" err="1" smtClean="0">
                          <a:ln>
                            <a:noFill/>
                          </a:ln>
                          <a:solidFill>
                            <a:schemeClr val="tx1"/>
                          </a:solidFill>
                          <a:effectLst/>
                        </a:rPr>
                        <a:t>addr</a:t>
                      </a:r>
                      <a:endParaRPr lang="en-US" b="0" cap="none" spc="0" dirty="0">
                        <a:ln>
                          <a:noFill/>
                        </a:ln>
                        <a:solidFill>
                          <a:schemeClr val="tx1"/>
                        </a:solidFill>
                        <a:effectLs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b="0" cap="none" spc="0" dirty="0" err="1" smtClean="0">
                          <a:ln>
                            <a:noFill/>
                          </a:ln>
                          <a:solidFill>
                            <a:schemeClr val="tx1"/>
                          </a:solidFill>
                          <a:effectLst/>
                        </a:rPr>
                        <a:t>rc</a:t>
                      </a:r>
                      <a:endParaRPr lang="en-US" b="0" cap="none" spc="0" dirty="0">
                        <a:ln>
                          <a:noFill/>
                        </a:ln>
                        <a:solidFill>
                          <a:schemeClr val="tx1"/>
                        </a:solidFill>
                        <a:effectLs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b="0" cap="none" spc="0" dirty="0" smtClean="0">
                          <a:ln>
                            <a:noFill/>
                          </a:ln>
                          <a:solidFill>
                            <a:schemeClr val="tx1"/>
                          </a:solidFill>
                          <a:effectLst/>
                        </a:rPr>
                        <a:t>con</a:t>
                      </a:r>
                      <a:endParaRPr lang="en-US" b="0" cap="none" spc="0" dirty="0">
                        <a:ln>
                          <a:noFill/>
                        </a:ln>
                        <a:solidFill>
                          <a:schemeClr val="tx1"/>
                        </a:solidFill>
                        <a:effectLs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428625">
                <a:tc>
                  <a:txBody>
                    <a:bodyPr/>
                    <a:lstStyle/>
                    <a:p>
                      <a:r>
                        <a:rPr lang="en-US" b="0" cap="none" spc="0" dirty="0" smtClean="0">
                          <a:ln>
                            <a:noFill/>
                          </a:ln>
                          <a:solidFill>
                            <a:schemeClr val="tx1"/>
                          </a:solidFill>
                          <a:effectLst/>
                        </a:rPr>
                        <a:t>a</a:t>
                      </a:r>
                      <a:endParaRPr lang="en-US" b="0" cap="none" spc="0" dirty="0">
                        <a:ln>
                          <a:noFill/>
                        </a:ln>
                        <a:solidFill>
                          <a:schemeClr val="tx1"/>
                        </a:solidFill>
                        <a:effectLst/>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en-US" b="0" cap="none" spc="0">
                        <a:ln>
                          <a:noFill/>
                        </a:ln>
                        <a:solidFill>
                          <a:schemeClr val="tx1"/>
                        </a:solidFill>
                        <a:effectLst/>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en-US" b="0" cap="none" spc="0" dirty="0">
                        <a:ln>
                          <a:noFill/>
                        </a:ln>
                        <a:solidFill>
                          <a:schemeClr val="tx1"/>
                        </a:solidFill>
                        <a:effectLst/>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en-US" b="0" cap="none" spc="0">
                        <a:ln>
                          <a:noFill/>
                        </a:ln>
                        <a:solidFill>
                          <a:schemeClr val="tx1"/>
                        </a:solidFill>
                        <a:effectLst/>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en-US" b="0" cap="none" spc="0">
                        <a:ln>
                          <a:noFill/>
                        </a:ln>
                        <a:solidFill>
                          <a:schemeClr val="tx1"/>
                        </a:solidFill>
                        <a:effectLst/>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en-US" b="0" cap="none" spc="0">
                        <a:ln>
                          <a:noFill/>
                        </a:ln>
                        <a:solidFill>
                          <a:schemeClr val="tx1"/>
                        </a:solidFill>
                        <a:effectLst/>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428625">
                <a:tc>
                  <a:txBody>
                    <a:bodyPr/>
                    <a:lstStyle/>
                    <a:p>
                      <a:r>
                        <a:rPr lang="en-US" b="0" cap="none" spc="0" dirty="0" smtClean="0">
                          <a:ln>
                            <a:noFill/>
                          </a:ln>
                          <a:solidFill>
                            <a:schemeClr val="tx1"/>
                          </a:solidFill>
                          <a:effectLst/>
                        </a:rPr>
                        <a:t>b</a:t>
                      </a:r>
                      <a:endParaRPr lang="en-US" b="0" cap="none" spc="0" dirty="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0" cap="none" spc="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0" cap="none" spc="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0" cap="none" spc="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0" cap="none" spc="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0" cap="none" spc="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28625">
                <a:tc>
                  <a:txBody>
                    <a:bodyPr/>
                    <a:lstStyle/>
                    <a:p>
                      <a:r>
                        <a:rPr lang="en-US" b="0" cap="none" spc="0" dirty="0" smtClean="0">
                          <a:ln>
                            <a:noFill/>
                          </a:ln>
                          <a:solidFill>
                            <a:schemeClr val="tx1"/>
                          </a:solidFill>
                          <a:effectLst/>
                        </a:rPr>
                        <a:t>c</a:t>
                      </a:r>
                      <a:endParaRPr lang="en-US" b="0" cap="none" spc="0" dirty="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0" cap="none" spc="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0" cap="none" spc="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0" cap="none" spc="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0" cap="none" spc="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0" cap="none" spc="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28625">
                <a:tc>
                  <a:txBody>
                    <a:bodyPr/>
                    <a:lstStyle/>
                    <a:p>
                      <a:r>
                        <a:rPr lang="en-US" b="0" cap="none" spc="0" dirty="0" smtClean="0">
                          <a:ln>
                            <a:noFill/>
                          </a:ln>
                          <a:solidFill>
                            <a:schemeClr val="tx1"/>
                          </a:solidFill>
                          <a:effectLst/>
                        </a:rPr>
                        <a:t>d</a:t>
                      </a:r>
                      <a:endParaRPr lang="en-US" b="0" cap="none" spc="0" dirty="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0" cap="none" spc="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0" cap="none" spc="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0" cap="none" spc="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0" cap="none" spc="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0" cap="none" spc="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28625">
                <a:tc>
                  <a:txBody>
                    <a:bodyPr/>
                    <a:lstStyle/>
                    <a:p>
                      <a:r>
                        <a:rPr lang="en-US" b="0" cap="none" spc="0" dirty="0" smtClean="0">
                          <a:ln>
                            <a:noFill/>
                          </a:ln>
                          <a:solidFill>
                            <a:schemeClr val="tx1"/>
                          </a:solidFill>
                          <a:effectLst/>
                        </a:rPr>
                        <a:t>e</a:t>
                      </a:r>
                      <a:endParaRPr lang="en-US" b="0" cap="none" spc="0" dirty="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0" cap="none" spc="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0" cap="none" spc="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0" cap="none" spc="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0" cap="none" spc="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0" cap="none" spc="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28625">
                <a:tc>
                  <a:txBody>
                    <a:bodyPr/>
                    <a:lstStyle/>
                    <a:p>
                      <a:r>
                        <a:rPr lang="en-US" b="0" cap="none" spc="0" dirty="0" smtClean="0">
                          <a:ln>
                            <a:noFill/>
                          </a:ln>
                          <a:solidFill>
                            <a:schemeClr val="tx1"/>
                          </a:solidFill>
                          <a:effectLst/>
                        </a:rPr>
                        <a:t>f</a:t>
                      </a:r>
                      <a:endParaRPr lang="en-US" b="0" cap="none" spc="0" dirty="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0" cap="none" spc="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0" cap="none" spc="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0" cap="none" spc="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0" cap="none" spc="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0" cap="none" spc="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28625">
                <a:tc>
                  <a:txBody>
                    <a:bodyPr/>
                    <a:lstStyle/>
                    <a:p>
                      <a:r>
                        <a:rPr lang="en-US" b="0" cap="none" spc="0" dirty="0" smtClean="0">
                          <a:ln>
                            <a:noFill/>
                          </a:ln>
                          <a:solidFill>
                            <a:schemeClr val="tx1"/>
                          </a:solidFill>
                          <a:effectLst/>
                        </a:rPr>
                        <a:t>g</a:t>
                      </a:r>
                      <a:endParaRPr lang="en-US" b="0" cap="none" spc="0" dirty="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0" cap="none" spc="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0" cap="none" spc="0" dirty="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0" cap="none" spc="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0" cap="none" spc="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0" cap="none" spc="0" dirty="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2" name="Footer Placeholder 1"/>
          <p:cNvSpPr>
            <a:spLocks noGrp="1"/>
          </p:cNvSpPr>
          <p:nvPr>
            <p:ph type="ftr" sz="quarter" idx="11"/>
            <p:custDataLst>
              <p:tags r:id="rId26"/>
            </p:custDataLst>
          </p:nvPr>
        </p:nvSpPr>
        <p:spPr/>
        <p:txBody>
          <a:bodyPr/>
          <a:lstStyle/>
          <a:p>
            <a:pPr>
              <a:defRPr/>
            </a:pPr>
            <a:r>
              <a:rPr lang="nl-NL" smtClean="0"/>
              <a:t>© 2002-11 Hal Perkins &amp; UW CSE</a:t>
            </a: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custDataLst>
              <p:tags r:id="rId1"/>
            </p:custDataLst>
          </p:nvPr>
        </p:nvSpPr>
        <p:spPr>
          <a:xfrm>
            <a:off x="1066800" y="228600"/>
            <a:ext cx="7793038" cy="1462088"/>
          </a:xfrm>
        </p:spPr>
        <p:txBody>
          <a:bodyPr/>
          <a:lstStyle/>
          <a:p>
            <a:r>
              <a:rPr lang="en-US" smtClean="0"/>
              <a:t>Top-Down (Reduction)</a:t>
            </a:r>
          </a:p>
        </p:txBody>
      </p:sp>
      <p:sp>
        <p:nvSpPr>
          <p:cNvPr id="56323" name="Date Placeholder 3"/>
          <p:cNvSpPr>
            <a:spLocks noGrp="1"/>
          </p:cNvSpPr>
          <p:nvPr>
            <p:ph type="dt" sz="quarter" idx="10"/>
            <p:custDataLst>
              <p:tags r:id="rId2"/>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36F3BF55-E8FC-45E4-B1D0-C24E5B6D4ED2}" type="datetime1">
              <a:rPr lang="en-US" smtClean="0"/>
              <a:t>11/22/2011</a:t>
            </a:fld>
            <a:endParaRPr lang="en-US" smtClean="0"/>
          </a:p>
        </p:txBody>
      </p:sp>
      <p:sp>
        <p:nvSpPr>
          <p:cNvPr id="56324" name="Slide Number Placeholder 5"/>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mtClean="0"/>
              <a:t>N-</a:t>
            </a:r>
            <a:fld id="{D5292D08-B90C-4E1C-879F-19734DE092A1}" type="slidenum">
              <a:rPr lang="en-US" smtClean="0"/>
              <a:pPr/>
              <a:t>43</a:t>
            </a:fld>
            <a:endParaRPr lang="en-US" smtClean="0"/>
          </a:p>
        </p:txBody>
      </p:sp>
      <p:sp>
        <p:nvSpPr>
          <p:cNvPr id="56325" name="Oval 8"/>
          <p:cNvSpPr>
            <a:spLocks noChangeArrowheads="1"/>
          </p:cNvSpPr>
          <p:nvPr>
            <p:custDataLst>
              <p:tags r:id="rId4"/>
            </p:custDataLst>
          </p:nvPr>
        </p:nvSpPr>
        <p:spPr bwMode="auto">
          <a:xfrm>
            <a:off x="5870575" y="2590800"/>
            <a:ext cx="609600" cy="533400"/>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r>
              <a:rPr lang="en-US"/>
              <a:t>=</a:t>
            </a:r>
          </a:p>
        </p:txBody>
      </p:sp>
      <p:sp>
        <p:nvSpPr>
          <p:cNvPr id="56326" name="Oval 9"/>
          <p:cNvSpPr>
            <a:spLocks noChangeArrowheads="1"/>
          </p:cNvSpPr>
          <p:nvPr>
            <p:custDataLst>
              <p:tags r:id="rId5"/>
            </p:custDataLst>
          </p:nvPr>
        </p:nvSpPr>
        <p:spPr bwMode="auto">
          <a:xfrm>
            <a:off x="5184775" y="3429000"/>
            <a:ext cx="609600" cy="533400"/>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r>
              <a:rPr lang="en-US"/>
              <a:t>&amp;i</a:t>
            </a:r>
          </a:p>
        </p:txBody>
      </p:sp>
      <p:sp>
        <p:nvSpPr>
          <p:cNvPr id="56327" name="Oval 10"/>
          <p:cNvSpPr>
            <a:spLocks noChangeArrowheads="1"/>
          </p:cNvSpPr>
          <p:nvPr>
            <p:custDataLst>
              <p:tags r:id="rId6"/>
            </p:custDataLst>
          </p:nvPr>
        </p:nvSpPr>
        <p:spPr bwMode="auto">
          <a:xfrm>
            <a:off x="6784975" y="3429000"/>
            <a:ext cx="609600" cy="533400"/>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r>
              <a:rPr lang="en-US"/>
              <a:t>+</a:t>
            </a:r>
          </a:p>
        </p:txBody>
      </p:sp>
      <p:sp>
        <p:nvSpPr>
          <p:cNvPr id="56328" name="Oval 11"/>
          <p:cNvSpPr>
            <a:spLocks noChangeArrowheads="1"/>
          </p:cNvSpPr>
          <p:nvPr>
            <p:custDataLst>
              <p:tags r:id="rId7"/>
            </p:custDataLst>
          </p:nvPr>
        </p:nvSpPr>
        <p:spPr bwMode="auto">
          <a:xfrm>
            <a:off x="7470775" y="4191000"/>
            <a:ext cx="609600" cy="533400"/>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r>
              <a:rPr lang="en-US"/>
              <a:t>4</a:t>
            </a:r>
          </a:p>
        </p:txBody>
      </p:sp>
      <p:sp>
        <p:nvSpPr>
          <p:cNvPr id="56329" name="Oval 12"/>
          <p:cNvSpPr>
            <a:spLocks noChangeArrowheads="1"/>
          </p:cNvSpPr>
          <p:nvPr>
            <p:custDataLst>
              <p:tags r:id="rId8"/>
            </p:custDataLst>
          </p:nvPr>
        </p:nvSpPr>
        <p:spPr bwMode="auto">
          <a:xfrm>
            <a:off x="6175375" y="4191000"/>
            <a:ext cx="609600" cy="533400"/>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r>
              <a:rPr lang="en-US"/>
              <a:t>c2i</a:t>
            </a:r>
          </a:p>
        </p:txBody>
      </p:sp>
      <p:sp>
        <p:nvSpPr>
          <p:cNvPr id="56330" name="Oval 13"/>
          <p:cNvSpPr>
            <a:spLocks noChangeArrowheads="1"/>
          </p:cNvSpPr>
          <p:nvPr>
            <p:custDataLst>
              <p:tags r:id="rId9"/>
            </p:custDataLst>
          </p:nvPr>
        </p:nvSpPr>
        <p:spPr bwMode="auto">
          <a:xfrm>
            <a:off x="6175375" y="5105400"/>
            <a:ext cx="609600" cy="533400"/>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r>
              <a:rPr lang="en-US"/>
              <a:t>ld</a:t>
            </a:r>
          </a:p>
        </p:txBody>
      </p:sp>
      <p:sp>
        <p:nvSpPr>
          <p:cNvPr id="56331" name="Oval 14"/>
          <p:cNvSpPr>
            <a:spLocks noChangeArrowheads="1"/>
          </p:cNvSpPr>
          <p:nvPr>
            <p:custDataLst>
              <p:tags r:id="rId10"/>
            </p:custDataLst>
          </p:nvPr>
        </p:nvSpPr>
        <p:spPr bwMode="auto">
          <a:xfrm>
            <a:off x="6175375" y="6019800"/>
            <a:ext cx="609600" cy="533400"/>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r>
              <a:rPr lang="en-US"/>
              <a:t>&amp;c</a:t>
            </a:r>
          </a:p>
        </p:txBody>
      </p:sp>
      <p:cxnSp>
        <p:nvCxnSpPr>
          <p:cNvPr id="56332" name="Straight Arrow Connector 16"/>
          <p:cNvCxnSpPr>
            <a:cxnSpLocks noChangeShapeType="1"/>
            <a:stCxn id="56325" idx="3"/>
            <a:endCxn id="56326" idx="0"/>
          </p:cNvCxnSpPr>
          <p:nvPr>
            <p:custDataLst>
              <p:tags r:id="rId11"/>
            </p:custDataLst>
          </p:nvPr>
        </p:nvCxnSpPr>
        <p:spPr bwMode="auto">
          <a:xfrm rot="5400000">
            <a:off x="5533231" y="3002757"/>
            <a:ext cx="382587" cy="4699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6333" name="Straight Arrow Connector 18"/>
          <p:cNvCxnSpPr>
            <a:cxnSpLocks noChangeShapeType="1"/>
            <a:stCxn id="56325" idx="5"/>
            <a:endCxn id="56327" idx="0"/>
          </p:cNvCxnSpPr>
          <p:nvPr>
            <p:custDataLst>
              <p:tags r:id="rId12"/>
            </p:custDataLst>
          </p:nvPr>
        </p:nvCxnSpPr>
        <p:spPr bwMode="auto">
          <a:xfrm rot="16200000" flipH="1">
            <a:off x="6549231" y="2888457"/>
            <a:ext cx="382587" cy="6985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6334" name="Straight Arrow Connector 20"/>
          <p:cNvCxnSpPr>
            <a:cxnSpLocks noChangeShapeType="1"/>
            <a:stCxn id="56327" idx="3"/>
            <a:endCxn id="56329" idx="0"/>
          </p:cNvCxnSpPr>
          <p:nvPr>
            <p:custDataLst>
              <p:tags r:id="rId13"/>
            </p:custDataLst>
          </p:nvPr>
        </p:nvCxnSpPr>
        <p:spPr bwMode="auto">
          <a:xfrm rot="5400000">
            <a:off x="6523831" y="3840957"/>
            <a:ext cx="306387" cy="3937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6335" name="Straight Arrow Connector 22"/>
          <p:cNvCxnSpPr>
            <a:cxnSpLocks noChangeShapeType="1"/>
            <a:stCxn id="56327" idx="5"/>
            <a:endCxn id="56328" idx="0"/>
          </p:cNvCxnSpPr>
          <p:nvPr>
            <p:custDataLst>
              <p:tags r:id="rId14"/>
            </p:custDataLst>
          </p:nvPr>
        </p:nvCxnSpPr>
        <p:spPr bwMode="auto">
          <a:xfrm rot="16200000" flipH="1">
            <a:off x="7387431" y="3802857"/>
            <a:ext cx="306387" cy="4699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6336" name="Straight Arrow Connector 28"/>
          <p:cNvCxnSpPr>
            <a:cxnSpLocks noChangeShapeType="1"/>
            <a:stCxn id="56329" idx="4"/>
            <a:endCxn id="56330" idx="0"/>
          </p:cNvCxnSpPr>
          <p:nvPr>
            <p:custDataLst>
              <p:tags r:id="rId15"/>
            </p:custDataLst>
          </p:nvPr>
        </p:nvCxnSpPr>
        <p:spPr bwMode="auto">
          <a:xfrm rot="5400000">
            <a:off x="6290469" y="4915694"/>
            <a:ext cx="381000" cy="1588"/>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6337" name="Straight Arrow Connector 30"/>
          <p:cNvCxnSpPr>
            <a:cxnSpLocks noChangeShapeType="1"/>
            <a:stCxn id="56330" idx="4"/>
            <a:endCxn id="56331" idx="0"/>
          </p:cNvCxnSpPr>
          <p:nvPr>
            <p:custDataLst>
              <p:tags r:id="rId16"/>
            </p:custDataLst>
          </p:nvPr>
        </p:nvCxnSpPr>
        <p:spPr bwMode="auto">
          <a:xfrm rot="5400000">
            <a:off x="6290469" y="5830094"/>
            <a:ext cx="381000" cy="1588"/>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6338" name="TextBox 21"/>
          <p:cNvSpPr txBox="1">
            <a:spLocks noChangeArrowheads="1"/>
          </p:cNvSpPr>
          <p:nvPr>
            <p:custDataLst>
              <p:tags r:id="rId17"/>
            </p:custDataLst>
          </p:nvPr>
        </p:nvSpPr>
        <p:spPr bwMode="auto">
          <a:xfrm>
            <a:off x="5654675" y="2438400"/>
            <a:ext cx="2921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z="1600"/>
              <a:t>a</a:t>
            </a:r>
          </a:p>
        </p:txBody>
      </p:sp>
      <p:sp>
        <p:nvSpPr>
          <p:cNvPr id="56339" name="TextBox 23"/>
          <p:cNvSpPr txBox="1">
            <a:spLocks noChangeArrowheads="1"/>
          </p:cNvSpPr>
          <p:nvPr>
            <p:custDataLst>
              <p:tags r:id="rId18"/>
            </p:custDataLst>
          </p:nvPr>
        </p:nvSpPr>
        <p:spPr bwMode="auto">
          <a:xfrm>
            <a:off x="5181600" y="3167063"/>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z="1600"/>
              <a:t>b</a:t>
            </a:r>
          </a:p>
        </p:txBody>
      </p:sp>
      <p:sp>
        <p:nvSpPr>
          <p:cNvPr id="56340" name="TextBox 24"/>
          <p:cNvSpPr txBox="1">
            <a:spLocks noChangeArrowheads="1"/>
          </p:cNvSpPr>
          <p:nvPr>
            <p:custDataLst>
              <p:tags r:id="rId19"/>
            </p:custDataLst>
          </p:nvPr>
        </p:nvSpPr>
        <p:spPr bwMode="auto">
          <a:xfrm>
            <a:off x="6562725" y="3276600"/>
            <a:ext cx="279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z="1600"/>
              <a:t>c</a:t>
            </a:r>
          </a:p>
        </p:txBody>
      </p:sp>
      <p:sp>
        <p:nvSpPr>
          <p:cNvPr id="56341" name="TextBox 25"/>
          <p:cNvSpPr txBox="1">
            <a:spLocks noChangeArrowheads="1"/>
          </p:cNvSpPr>
          <p:nvPr>
            <p:custDataLst>
              <p:tags r:id="rId20"/>
            </p:custDataLst>
          </p:nvPr>
        </p:nvSpPr>
        <p:spPr bwMode="auto">
          <a:xfrm>
            <a:off x="7318375" y="4005263"/>
            <a:ext cx="2921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z="1600"/>
              <a:t>e</a:t>
            </a:r>
          </a:p>
        </p:txBody>
      </p:sp>
      <p:sp>
        <p:nvSpPr>
          <p:cNvPr id="56342" name="TextBox 26"/>
          <p:cNvSpPr txBox="1">
            <a:spLocks noChangeArrowheads="1"/>
          </p:cNvSpPr>
          <p:nvPr>
            <p:custDataLst>
              <p:tags r:id="rId21"/>
            </p:custDataLst>
          </p:nvPr>
        </p:nvSpPr>
        <p:spPr bwMode="auto">
          <a:xfrm>
            <a:off x="5956300" y="4038600"/>
            <a:ext cx="2984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z="1600"/>
              <a:t>d</a:t>
            </a:r>
          </a:p>
        </p:txBody>
      </p:sp>
      <p:sp>
        <p:nvSpPr>
          <p:cNvPr id="56343" name="TextBox 27"/>
          <p:cNvSpPr txBox="1">
            <a:spLocks noChangeArrowheads="1"/>
          </p:cNvSpPr>
          <p:nvPr>
            <p:custDataLst>
              <p:tags r:id="rId22"/>
            </p:custDataLst>
          </p:nvPr>
        </p:nvSpPr>
        <p:spPr bwMode="auto">
          <a:xfrm>
            <a:off x="5967413" y="4995863"/>
            <a:ext cx="2508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z="1600"/>
              <a:t>f</a:t>
            </a:r>
          </a:p>
        </p:txBody>
      </p:sp>
      <p:sp>
        <p:nvSpPr>
          <p:cNvPr id="56344" name="TextBox 29"/>
          <p:cNvSpPr txBox="1">
            <a:spLocks noChangeArrowheads="1"/>
          </p:cNvSpPr>
          <p:nvPr>
            <p:custDataLst>
              <p:tags r:id="rId23"/>
            </p:custDataLst>
          </p:nvPr>
        </p:nvSpPr>
        <p:spPr bwMode="auto">
          <a:xfrm>
            <a:off x="5930900" y="5867400"/>
            <a:ext cx="2984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z="1600"/>
              <a:t>g</a:t>
            </a:r>
          </a:p>
        </p:txBody>
      </p:sp>
      <p:sp>
        <p:nvSpPr>
          <p:cNvPr id="56345" name="Content Placeholder 6"/>
          <p:cNvSpPr>
            <a:spLocks noGrp="1"/>
          </p:cNvSpPr>
          <p:nvPr>
            <p:ph idx="1"/>
            <p:custDataLst>
              <p:tags r:id="rId24"/>
            </p:custDataLst>
          </p:nvPr>
        </p:nvSpPr>
        <p:spPr>
          <a:xfrm>
            <a:off x="6897688" y="0"/>
            <a:ext cx="2246312" cy="2971800"/>
          </a:xfrm>
          <a:ln>
            <a:solidFill>
              <a:schemeClr val="tx1"/>
            </a:solidFill>
            <a:miter lim="800000"/>
            <a:headEnd/>
            <a:tailEnd/>
          </a:ln>
        </p:spPr>
        <p:txBody>
          <a:bodyPr/>
          <a:lstStyle/>
          <a:p>
            <a:pPr>
              <a:buFont typeface="Wingdings" pitchFamily="2" charset="2"/>
              <a:buNone/>
            </a:pPr>
            <a:r>
              <a:rPr lang="en-US" sz="1100" smtClean="0"/>
              <a:t>stmt : ASSIGN(addr, reg) = 1 (1)</a:t>
            </a:r>
          </a:p>
          <a:p>
            <a:pPr>
              <a:buFont typeface="Wingdings" pitchFamily="2" charset="2"/>
              <a:buNone/>
            </a:pPr>
            <a:r>
              <a:rPr lang="en-US" sz="1100" smtClean="0"/>
              <a:t>stmt : reg = 2 (0)</a:t>
            </a:r>
          </a:p>
          <a:p>
            <a:pPr>
              <a:buFont typeface="Wingdings" pitchFamily="2" charset="2"/>
              <a:buNone/>
            </a:pPr>
            <a:r>
              <a:rPr lang="en-US" sz="1100" smtClean="0"/>
              <a:t>reg 	 : ADD(reg, rc) = 3 (1)</a:t>
            </a:r>
          </a:p>
          <a:p>
            <a:pPr>
              <a:buFont typeface="Wingdings" pitchFamily="2" charset="2"/>
              <a:buNone/>
            </a:pPr>
            <a:r>
              <a:rPr lang="en-US" sz="1100" smtClean="0"/>
              <a:t>reg	 : ADD(rc, reg) = 4 (1)</a:t>
            </a:r>
          </a:p>
          <a:p>
            <a:pPr>
              <a:buFont typeface="Wingdings" pitchFamily="2" charset="2"/>
              <a:buNone/>
            </a:pPr>
            <a:r>
              <a:rPr lang="en-US" sz="1100" smtClean="0"/>
              <a:t>reg	 : LD(addr) = 5 (1)</a:t>
            </a:r>
          </a:p>
          <a:p>
            <a:pPr>
              <a:buFont typeface="Wingdings" pitchFamily="2" charset="2"/>
              <a:buNone/>
            </a:pPr>
            <a:r>
              <a:rPr lang="en-US" sz="1100" smtClean="0"/>
              <a:t>reg	 : C2I(LD(addr)) = 6 (1)</a:t>
            </a:r>
          </a:p>
          <a:p>
            <a:pPr>
              <a:buFont typeface="Wingdings" pitchFamily="2" charset="2"/>
              <a:buNone/>
            </a:pPr>
            <a:r>
              <a:rPr lang="en-US" sz="1100" smtClean="0"/>
              <a:t>reg	 : addr = 7 (1)</a:t>
            </a:r>
          </a:p>
          <a:p>
            <a:pPr>
              <a:buFont typeface="Wingdings" pitchFamily="2" charset="2"/>
              <a:buNone/>
            </a:pPr>
            <a:r>
              <a:rPr lang="en-US" sz="1100" smtClean="0"/>
              <a:t>reg	 : con = 8 (1)</a:t>
            </a:r>
          </a:p>
          <a:p>
            <a:pPr>
              <a:buFont typeface="Wingdings" pitchFamily="2" charset="2"/>
              <a:buNone/>
            </a:pPr>
            <a:r>
              <a:rPr lang="en-US" sz="1100" smtClean="0"/>
              <a:t>addr : ADD(reg, con) = 9 (0)</a:t>
            </a:r>
          </a:p>
          <a:p>
            <a:pPr>
              <a:buFont typeface="Wingdings" pitchFamily="2" charset="2"/>
              <a:buNone/>
            </a:pPr>
            <a:r>
              <a:rPr lang="en-US" sz="1100" smtClean="0"/>
              <a:t>addr : ADD(con, reg) = 10 (0)</a:t>
            </a:r>
          </a:p>
          <a:p>
            <a:pPr>
              <a:buFont typeface="Wingdings" pitchFamily="2" charset="2"/>
              <a:buNone/>
            </a:pPr>
            <a:r>
              <a:rPr lang="en-US" sz="1100" smtClean="0"/>
              <a:t>addr : ADDRLP = 11 (0</a:t>
            </a:r>
          </a:p>
          <a:p>
            <a:pPr>
              <a:buFont typeface="Wingdings" pitchFamily="2" charset="2"/>
              <a:buNone/>
            </a:pPr>
            <a:r>
              <a:rPr lang="en-US" sz="1100" smtClean="0"/>
              <a:t>rc	  : con = 12 (0)</a:t>
            </a:r>
          </a:p>
          <a:p>
            <a:pPr>
              <a:buFont typeface="Wingdings" pitchFamily="2" charset="2"/>
              <a:buNone/>
            </a:pPr>
            <a:r>
              <a:rPr lang="en-US" sz="1100" smtClean="0"/>
              <a:t>rc	  : reg = 13 (0)</a:t>
            </a:r>
          </a:p>
          <a:p>
            <a:pPr>
              <a:buFont typeface="Wingdings" pitchFamily="2" charset="2"/>
              <a:buNone/>
            </a:pPr>
            <a:r>
              <a:rPr lang="en-US" sz="1100" smtClean="0"/>
              <a:t>con	  : CNST = 14 (0)</a:t>
            </a:r>
          </a:p>
        </p:txBody>
      </p:sp>
      <p:graphicFrame>
        <p:nvGraphicFramePr>
          <p:cNvPr id="33" name="Table 32"/>
          <p:cNvGraphicFramePr>
            <a:graphicFrameLocks noGrp="1"/>
          </p:cNvGraphicFramePr>
          <p:nvPr>
            <p:custDataLst>
              <p:tags r:id="rId25"/>
            </p:custDataLst>
          </p:nvPr>
        </p:nvGraphicFramePr>
        <p:xfrm>
          <a:off x="228600" y="2743200"/>
          <a:ext cx="4953000" cy="3429000"/>
        </p:xfrm>
        <a:graphic>
          <a:graphicData uri="http://schemas.openxmlformats.org/drawingml/2006/table">
            <a:tbl>
              <a:tblPr firstRow="1" bandRow="1">
                <a:effectLst/>
                <a:tableStyleId>{5C22544A-7EE6-4342-B048-85BDC9FD1C3A}</a:tableStyleId>
              </a:tblPr>
              <a:tblGrid>
                <a:gridCol w="568377"/>
                <a:gridCol w="893164"/>
                <a:gridCol w="824459"/>
                <a:gridCol w="838200"/>
                <a:gridCol w="838200"/>
                <a:gridCol w="990600"/>
              </a:tblGrid>
              <a:tr h="428625">
                <a:tc>
                  <a:txBody>
                    <a:bodyPr/>
                    <a:lstStyle/>
                    <a:p>
                      <a:r>
                        <a:rPr lang="en-US" b="0" cap="none" spc="0" dirty="0" smtClean="0">
                          <a:ln>
                            <a:noFill/>
                          </a:ln>
                          <a:solidFill>
                            <a:schemeClr val="tx1"/>
                          </a:solidFill>
                          <a:effectLst/>
                        </a:rPr>
                        <a:t>op</a:t>
                      </a:r>
                      <a:endParaRPr lang="en-US" b="0" cap="none" spc="0" dirty="0">
                        <a:ln>
                          <a:noFill/>
                        </a:ln>
                        <a:solidFill>
                          <a:schemeClr val="tx1"/>
                        </a:solidFill>
                        <a:effectLs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b="0" cap="none" spc="0" dirty="0" smtClean="0">
                          <a:ln>
                            <a:noFill/>
                          </a:ln>
                          <a:solidFill>
                            <a:schemeClr val="tx1"/>
                          </a:solidFill>
                          <a:effectLst/>
                        </a:rPr>
                        <a:t>stmt</a:t>
                      </a:r>
                      <a:endParaRPr lang="en-US" b="0" cap="none" spc="0" dirty="0">
                        <a:ln>
                          <a:noFill/>
                        </a:ln>
                        <a:solidFill>
                          <a:schemeClr val="tx1"/>
                        </a:solidFill>
                        <a:effectLs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b="0" cap="none" spc="0" dirty="0" err="1" smtClean="0">
                          <a:ln>
                            <a:noFill/>
                          </a:ln>
                          <a:solidFill>
                            <a:schemeClr val="tx1"/>
                          </a:solidFill>
                          <a:effectLst/>
                        </a:rPr>
                        <a:t>reg</a:t>
                      </a:r>
                      <a:endParaRPr lang="en-US" b="0" cap="none" spc="0" dirty="0">
                        <a:ln>
                          <a:noFill/>
                        </a:ln>
                        <a:solidFill>
                          <a:schemeClr val="tx1"/>
                        </a:solidFill>
                        <a:effectLs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b="0" cap="none" spc="0" dirty="0" err="1" smtClean="0">
                          <a:ln>
                            <a:noFill/>
                          </a:ln>
                          <a:solidFill>
                            <a:schemeClr val="tx1"/>
                          </a:solidFill>
                          <a:effectLst/>
                        </a:rPr>
                        <a:t>addr</a:t>
                      </a:r>
                      <a:endParaRPr lang="en-US" b="0" cap="none" spc="0" dirty="0">
                        <a:ln>
                          <a:noFill/>
                        </a:ln>
                        <a:solidFill>
                          <a:schemeClr val="tx1"/>
                        </a:solidFill>
                        <a:effectLs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b="0" cap="none" spc="0" dirty="0" err="1" smtClean="0">
                          <a:ln>
                            <a:noFill/>
                          </a:ln>
                          <a:solidFill>
                            <a:schemeClr val="tx1"/>
                          </a:solidFill>
                          <a:effectLst/>
                        </a:rPr>
                        <a:t>rc</a:t>
                      </a:r>
                      <a:endParaRPr lang="en-US" b="0" cap="none" spc="0" dirty="0">
                        <a:ln>
                          <a:noFill/>
                        </a:ln>
                        <a:solidFill>
                          <a:schemeClr val="tx1"/>
                        </a:solidFill>
                        <a:effectLs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b="0" cap="none" spc="0" dirty="0" smtClean="0">
                          <a:ln>
                            <a:noFill/>
                          </a:ln>
                          <a:solidFill>
                            <a:schemeClr val="tx1"/>
                          </a:solidFill>
                          <a:effectLst/>
                        </a:rPr>
                        <a:t>con</a:t>
                      </a:r>
                      <a:endParaRPr lang="en-US" b="0" cap="none" spc="0" dirty="0">
                        <a:ln>
                          <a:noFill/>
                        </a:ln>
                        <a:solidFill>
                          <a:schemeClr val="tx1"/>
                        </a:solidFill>
                        <a:effectLs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428625">
                <a:tc>
                  <a:txBody>
                    <a:bodyPr/>
                    <a:lstStyle/>
                    <a:p>
                      <a:r>
                        <a:rPr lang="en-US" b="0" cap="none" spc="0" dirty="0" smtClean="0">
                          <a:ln>
                            <a:noFill/>
                          </a:ln>
                          <a:solidFill>
                            <a:schemeClr val="tx1"/>
                          </a:solidFill>
                          <a:effectLst/>
                        </a:rPr>
                        <a:t>a</a:t>
                      </a:r>
                      <a:endParaRPr lang="en-US" b="0" cap="none" spc="0" dirty="0">
                        <a:ln>
                          <a:noFill/>
                        </a:ln>
                        <a:solidFill>
                          <a:schemeClr val="tx1"/>
                        </a:solidFill>
                        <a:effectLst/>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en-US" b="0" cap="none" spc="0" dirty="0" smtClean="0">
                          <a:ln>
                            <a:noFill/>
                          </a:ln>
                          <a:solidFill>
                            <a:schemeClr val="tx1"/>
                          </a:solidFill>
                          <a:effectLst/>
                        </a:rPr>
                        <a:t>(1,3)</a:t>
                      </a:r>
                      <a:endParaRPr lang="en-US" b="0" cap="none" spc="0" dirty="0">
                        <a:ln>
                          <a:noFill/>
                        </a:ln>
                        <a:solidFill>
                          <a:schemeClr val="tx1"/>
                        </a:solidFill>
                        <a:effectLst/>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en-US" b="0" cap="none" spc="0" dirty="0">
                        <a:ln>
                          <a:noFill/>
                        </a:ln>
                        <a:solidFill>
                          <a:schemeClr val="tx1"/>
                        </a:solidFill>
                        <a:effectLst/>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en-US" b="0" cap="none" spc="0">
                        <a:ln>
                          <a:noFill/>
                        </a:ln>
                        <a:solidFill>
                          <a:schemeClr val="tx1"/>
                        </a:solidFill>
                        <a:effectLst/>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en-US" b="0" cap="none" spc="0">
                        <a:ln>
                          <a:noFill/>
                        </a:ln>
                        <a:solidFill>
                          <a:schemeClr val="tx1"/>
                        </a:solidFill>
                        <a:effectLst/>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en-US" b="0" cap="none" spc="0">
                        <a:ln>
                          <a:noFill/>
                        </a:ln>
                        <a:solidFill>
                          <a:schemeClr val="tx1"/>
                        </a:solidFill>
                        <a:effectLst/>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428625">
                <a:tc>
                  <a:txBody>
                    <a:bodyPr/>
                    <a:lstStyle/>
                    <a:p>
                      <a:r>
                        <a:rPr lang="en-US" b="0" cap="none" spc="0" dirty="0" smtClean="0">
                          <a:ln>
                            <a:noFill/>
                          </a:ln>
                          <a:solidFill>
                            <a:schemeClr val="tx1"/>
                          </a:solidFill>
                          <a:effectLst/>
                        </a:rPr>
                        <a:t>b</a:t>
                      </a:r>
                      <a:endParaRPr lang="en-US" b="0" cap="none" spc="0" dirty="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0" cap="none" spc="0" dirty="0" smtClean="0">
                          <a:ln>
                            <a:noFill/>
                          </a:ln>
                          <a:solidFill>
                            <a:schemeClr val="tx1"/>
                          </a:solidFill>
                          <a:effectLst/>
                        </a:rPr>
                        <a:t>(2,1)</a:t>
                      </a:r>
                      <a:endParaRPr lang="en-US" b="0" cap="none" spc="0" dirty="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0" cap="none" spc="0" dirty="0" smtClean="0">
                          <a:ln>
                            <a:noFill/>
                          </a:ln>
                          <a:solidFill>
                            <a:schemeClr val="tx1"/>
                          </a:solidFill>
                          <a:effectLst/>
                        </a:rPr>
                        <a:t>(7,1)</a:t>
                      </a:r>
                      <a:endParaRPr lang="en-US" b="0" cap="none" spc="0" dirty="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0" cap="none" spc="0" dirty="0" smtClean="0">
                          <a:ln>
                            <a:noFill/>
                          </a:ln>
                          <a:solidFill>
                            <a:schemeClr val="tx1"/>
                          </a:solidFill>
                          <a:effectLst/>
                        </a:rPr>
                        <a:t>(11,0)</a:t>
                      </a:r>
                      <a:endParaRPr lang="en-US" b="0" cap="none" spc="0" dirty="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0" cap="none" spc="0" dirty="0" smtClean="0">
                          <a:ln>
                            <a:noFill/>
                          </a:ln>
                          <a:solidFill>
                            <a:schemeClr val="tx1"/>
                          </a:solidFill>
                          <a:effectLst/>
                        </a:rPr>
                        <a:t>(13,1)</a:t>
                      </a:r>
                      <a:endParaRPr lang="en-US" b="0" cap="none" spc="0" dirty="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0" cap="none" spc="0" dirty="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28625">
                <a:tc>
                  <a:txBody>
                    <a:bodyPr/>
                    <a:lstStyle/>
                    <a:p>
                      <a:r>
                        <a:rPr lang="en-US" b="0" cap="none" spc="0" dirty="0" smtClean="0">
                          <a:ln>
                            <a:noFill/>
                          </a:ln>
                          <a:solidFill>
                            <a:schemeClr val="tx1"/>
                          </a:solidFill>
                          <a:effectLst/>
                        </a:rPr>
                        <a:t>c</a:t>
                      </a:r>
                      <a:endParaRPr lang="en-US" b="0" cap="none" spc="0" dirty="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0" cap="none" spc="0" dirty="0" smtClean="0">
                          <a:ln>
                            <a:noFill/>
                          </a:ln>
                          <a:solidFill>
                            <a:schemeClr val="tx1"/>
                          </a:solidFill>
                          <a:effectLst/>
                        </a:rPr>
                        <a:t>(2,2)</a:t>
                      </a:r>
                      <a:endParaRPr lang="en-US" b="0" cap="none" spc="0" dirty="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0" cap="none" spc="0" dirty="0" smtClean="0">
                          <a:ln>
                            <a:noFill/>
                          </a:ln>
                          <a:solidFill>
                            <a:schemeClr val="tx1"/>
                          </a:solidFill>
                          <a:effectLst/>
                        </a:rPr>
                        <a:t>(3,2)</a:t>
                      </a:r>
                      <a:endParaRPr lang="en-US" b="0" cap="none" spc="0" dirty="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0" cap="none" spc="0" dirty="0" smtClean="0">
                          <a:ln>
                            <a:noFill/>
                          </a:ln>
                          <a:solidFill>
                            <a:schemeClr val="tx1"/>
                          </a:solidFill>
                          <a:effectLst/>
                        </a:rPr>
                        <a:t>(9,1)</a:t>
                      </a:r>
                      <a:endParaRPr lang="en-US" b="0" cap="none" spc="0" dirty="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0" cap="none" spc="0" dirty="0" smtClean="0">
                          <a:ln>
                            <a:noFill/>
                          </a:ln>
                          <a:solidFill>
                            <a:schemeClr val="tx1"/>
                          </a:solidFill>
                          <a:effectLst/>
                        </a:rPr>
                        <a:t>(13,2)</a:t>
                      </a:r>
                      <a:endParaRPr lang="en-US" b="0" cap="none" spc="0" dirty="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0" cap="none" spc="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28625">
                <a:tc>
                  <a:txBody>
                    <a:bodyPr/>
                    <a:lstStyle/>
                    <a:p>
                      <a:r>
                        <a:rPr lang="en-US" b="0" cap="none" spc="0" dirty="0" smtClean="0">
                          <a:ln>
                            <a:noFill/>
                          </a:ln>
                          <a:solidFill>
                            <a:schemeClr val="tx1"/>
                          </a:solidFill>
                          <a:effectLst/>
                        </a:rPr>
                        <a:t>d</a:t>
                      </a:r>
                      <a:endParaRPr lang="en-US" b="0" cap="none" spc="0" dirty="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0" cap="none" spc="0" dirty="0" smtClean="0">
                          <a:ln>
                            <a:noFill/>
                          </a:ln>
                          <a:solidFill>
                            <a:schemeClr val="tx1"/>
                          </a:solidFill>
                          <a:effectLst/>
                        </a:rPr>
                        <a:t>(2,1)</a:t>
                      </a:r>
                      <a:endParaRPr lang="en-US" b="0" cap="none" spc="0" dirty="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0" cap="none" spc="0" dirty="0" smtClean="0">
                          <a:ln>
                            <a:noFill/>
                          </a:ln>
                          <a:solidFill>
                            <a:schemeClr val="tx1"/>
                          </a:solidFill>
                          <a:effectLst/>
                        </a:rPr>
                        <a:t>(6,1)</a:t>
                      </a:r>
                      <a:endParaRPr lang="en-US" b="0" cap="none" spc="0" dirty="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0" cap="none" spc="0" dirty="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0" cap="none" spc="0" dirty="0" smtClean="0">
                          <a:ln>
                            <a:noFill/>
                          </a:ln>
                          <a:solidFill>
                            <a:schemeClr val="tx1"/>
                          </a:solidFill>
                          <a:effectLst/>
                        </a:rPr>
                        <a:t>(13,1)</a:t>
                      </a:r>
                      <a:endParaRPr lang="en-US" b="0" cap="none" spc="0" dirty="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0" cap="none" spc="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28625">
                <a:tc>
                  <a:txBody>
                    <a:bodyPr/>
                    <a:lstStyle/>
                    <a:p>
                      <a:r>
                        <a:rPr lang="en-US" b="0" cap="none" spc="0" dirty="0" smtClean="0">
                          <a:ln>
                            <a:noFill/>
                          </a:ln>
                          <a:solidFill>
                            <a:schemeClr val="tx1"/>
                          </a:solidFill>
                          <a:effectLst/>
                        </a:rPr>
                        <a:t>e</a:t>
                      </a:r>
                      <a:endParaRPr lang="en-US" b="0" cap="none" spc="0" dirty="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0" cap="none" spc="0" dirty="0" smtClean="0">
                          <a:ln>
                            <a:noFill/>
                          </a:ln>
                          <a:solidFill>
                            <a:schemeClr val="tx1"/>
                          </a:solidFill>
                          <a:effectLst/>
                        </a:rPr>
                        <a:t>(2,1)</a:t>
                      </a:r>
                      <a:endParaRPr lang="en-US" b="0" cap="none" spc="0" dirty="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0" cap="none" spc="0" dirty="0" smtClean="0">
                          <a:ln>
                            <a:noFill/>
                          </a:ln>
                          <a:solidFill>
                            <a:schemeClr val="tx1"/>
                          </a:solidFill>
                          <a:effectLst/>
                        </a:rPr>
                        <a:t>(8,1)</a:t>
                      </a:r>
                      <a:endParaRPr lang="en-US" b="0" cap="none" spc="0" dirty="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0" cap="none" spc="0" dirty="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0" cap="none" spc="0" dirty="0" smtClean="0">
                          <a:ln>
                            <a:noFill/>
                          </a:ln>
                          <a:solidFill>
                            <a:schemeClr val="tx1"/>
                          </a:solidFill>
                          <a:effectLst/>
                        </a:rPr>
                        <a:t>(12,0)</a:t>
                      </a:r>
                      <a:endParaRPr lang="en-US" b="0" cap="none" spc="0" dirty="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0" cap="none" spc="0" dirty="0" smtClean="0">
                          <a:ln>
                            <a:noFill/>
                          </a:ln>
                          <a:solidFill>
                            <a:schemeClr val="tx1"/>
                          </a:solidFill>
                          <a:effectLst/>
                        </a:rPr>
                        <a:t>(14,0)</a:t>
                      </a:r>
                      <a:endParaRPr lang="en-US" b="0" cap="none" spc="0" dirty="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28625">
                <a:tc>
                  <a:txBody>
                    <a:bodyPr/>
                    <a:lstStyle/>
                    <a:p>
                      <a:r>
                        <a:rPr lang="en-US" b="0" cap="none" spc="0" dirty="0" smtClean="0">
                          <a:ln>
                            <a:noFill/>
                          </a:ln>
                          <a:solidFill>
                            <a:schemeClr val="tx1"/>
                          </a:solidFill>
                          <a:effectLst/>
                        </a:rPr>
                        <a:t>f</a:t>
                      </a:r>
                      <a:endParaRPr lang="en-US" b="0" cap="none" spc="0" dirty="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0" cap="none" spc="0" dirty="0" smtClean="0">
                          <a:ln>
                            <a:noFill/>
                          </a:ln>
                          <a:solidFill>
                            <a:schemeClr val="tx1"/>
                          </a:solidFill>
                          <a:effectLst/>
                        </a:rPr>
                        <a:t>(2,1)</a:t>
                      </a:r>
                      <a:endParaRPr lang="en-US" b="0" cap="none" spc="0" dirty="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0" cap="none" spc="0" dirty="0" smtClean="0">
                          <a:ln>
                            <a:noFill/>
                          </a:ln>
                          <a:solidFill>
                            <a:schemeClr val="tx1"/>
                          </a:solidFill>
                          <a:effectLst/>
                        </a:rPr>
                        <a:t>(5,1)</a:t>
                      </a:r>
                      <a:endParaRPr lang="en-US" b="0" cap="none" spc="0" dirty="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0" cap="none" spc="0" dirty="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0" cap="none" spc="0" dirty="0" smtClean="0">
                          <a:ln>
                            <a:noFill/>
                          </a:ln>
                          <a:solidFill>
                            <a:schemeClr val="tx1"/>
                          </a:solidFill>
                          <a:effectLst/>
                        </a:rPr>
                        <a:t>(13,1)</a:t>
                      </a:r>
                      <a:endParaRPr lang="en-US" b="0" cap="none" spc="0" dirty="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0" cap="none" spc="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28625">
                <a:tc>
                  <a:txBody>
                    <a:bodyPr/>
                    <a:lstStyle/>
                    <a:p>
                      <a:r>
                        <a:rPr lang="en-US" b="0" cap="none" spc="0" dirty="0" smtClean="0">
                          <a:ln>
                            <a:noFill/>
                          </a:ln>
                          <a:solidFill>
                            <a:schemeClr val="tx1"/>
                          </a:solidFill>
                          <a:effectLst/>
                        </a:rPr>
                        <a:t>g</a:t>
                      </a:r>
                      <a:endParaRPr lang="en-US" b="0" cap="none" spc="0" dirty="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0" cap="none" spc="0" dirty="0" smtClean="0">
                          <a:ln>
                            <a:noFill/>
                          </a:ln>
                          <a:solidFill>
                            <a:schemeClr val="tx1"/>
                          </a:solidFill>
                          <a:effectLst/>
                        </a:rPr>
                        <a:t>(2,1)</a:t>
                      </a:r>
                      <a:endParaRPr lang="en-US" b="0" cap="none" spc="0" dirty="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0" cap="none" spc="0" dirty="0" smtClean="0">
                          <a:ln>
                            <a:noFill/>
                          </a:ln>
                          <a:solidFill>
                            <a:schemeClr val="tx1"/>
                          </a:solidFill>
                          <a:effectLst/>
                        </a:rPr>
                        <a:t>(7,1)</a:t>
                      </a:r>
                      <a:endParaRPr lang="en-US" b="0" cap="none" spc="0" dirty="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0" cap="none" spc="0" dirty="0" smtClean="0">
                          <a:ln>
                            <a:noFill/>
                          </a:ln>
                          <a:solidFill>
                            <a:schemeClr val="tx1"/>
                          </a:solidFill>
                          <a:effectLst/>
                        </a:rPr>
                        <a:t>(11,0)</a:t>
                      </a:r>
                      <a:endParaRPr lang="en-US" b="0" cap="none" spc="0" dirty="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b="0" cap="none" spc="0" dirty="0" smtClean="0">
                          <a:ln>
                            <a:noFill/>
                          </a:ln>
                          <a:solidFill>
                            <a:schemeClr val="tx1"/>
                          </a:solidFill>
                          <a:effectLst/>
                        </a:rPr>
                        <a:t>(13,1)</a:t>
                      </a:r>
                      <a:endParaRPr lang="en-US" b="0" cap="none" spc="0" dirty="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b="0" cap="none" spc="0" dirty="0">
                        <a:ln>
                          <a:noFill/>
                        </a:ln>
                        <a:solidFill>
                          <a:schemeClr val="tx1"/>
                        </a:solidFill>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2" name="Footer Placeholder 1"/>
          <p:cNvSpPr>
            <a:spLocks noGrp="1"/>
          </p:cNvSpPr>
          <p:nvPr>
            <p:ph type="ftr" sz="quarter" idx="11"/>
            <p:custDataLst>
              <p:tags r:id="rId26"/>
            </p:custDataLst>
          </p:nvPr>
        </p:nvSpPr>
        <p:spPr/>
        <p:txBody>
          <a:bodyPr/>
          <a:lstStyle/>
          <a:p>
            <a:pPr>
              <a:defRPr/>
            </a:pPr>
            <a:r>
              <a:rPr lang="nl-NL" smtClean="0"/>
              <a:t>© 2002-11 Hal Perkins &amp; UW CSE</a:t>
            </a: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Date Placeholder 3"/>
          <p:cNvSpPr>
            <a:spLocks noGrp="1"/>
          </p:cNvSpPr>
          <p:nvPr>
            <p:ph type="dt" sz="quarter" idx="10"/>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2965482F-94E6-485E-AE9F-27245913EA18}" type="datetime1">
              <a:rPr lang="en-US" smtClean="0"/>
              <a:t>11/22/2011</a:t>
            </a:fld>
            <a:endParaRPr lang="en-US" smtClean="0"/>
          </a:p>
        </p:txBody>
      </p:sp>
      <p:sp>
        <p:nvSpPr>
          <p:cNvPr id="57347" name="Footer Placeholder 4"/>
          <p:cNvSpPr>
            <a:spLocks noGrp="1"/>
          </p:cNvSpPr>
          <p:nvPr>
            <p:ph type="ftr" sz="quarter" idx="11"/>
            <p:custDataLst>
              <p:tags r:id="rId2"/>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nl-NL" smtClean="0"/>
              <a:t>© 2002-11 Hal Perkins &amp; UW CSE</a:t>
            </a:r>
            <a:endParaRPr lang="en-US" smtClean="0"/>
          </a:p>
        </p:txBody>
      </p:sp>
      <p:sp>
        <p:nvSpPr>
          <p:cNvPr id="57348" name="Slide Number Placeholder 5"/>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mtClean="0"/>
              <a:t>N-</a:t>
            </a:r>
            <a:fld id="{2FB0C9E9-887D-41D0-9880-291AB5B67FA4}" type="slidenum">
              <a:rPr lang="en-US" smtClean="0"/>
              <a:pPr/>
              <a:t>44</a:t>
            </a:fld>
            <a:endParaRPr lang="en-US" smtClean="0"/>
          </a:p>
        </p:txBody>
      </p:sp>
      <p:sp>
        <p:nvSpPr>
          <p:cNvPr id="57349" name="Rectangle 2"/>
          <p:cNvSpPr>
            <a:spLocks noGrp="1" noChangeArrowheads="1"/>
          </p:cNvSpPr>
          <p:nvPr>
            <p:ph type="title"/>
            <p:custDataLst>
              <p:tags r:id="rId4"/>
            </p:custDataLst>
          </p:nvPr>
        </p:nvSpPr>
        <p:spPr/>
        <p:txBody>
          <a:bodyPr/>
          <a:lstStyle/>
          <a:p>
            <a:pPr eaLnBrk="1" hangingPunct="1"/>
            <a:r>
              <a:rPr lang="en-US" smtClean="0"/>
              <a:t>Coming Attractions</a:t>
            </a:r>
          </a:p>
        </p:txBody>
      </p:sp>
      <p:sp>
        <p:nvSpPr>
          <p:cNvPr id="57350" name="Rectangle 3"/>
          <p:cNvSpPr>
            <a:spLocks noGrp="1" noChangeArrowheads="1"/>
          </p:cNvSpPr>
          <p:nvPr>
            <p:ph type="body" idx="1"/>
            <p:custDataLst>
              <p:tags r:id="rId5"/>
            </p:custDataLst>
          </p:nvPr>
        </p:nvSpPr>
        <p:spPr/>
        <p:txBody>
          <a:bodyPr/>
          <a:lstStyle/>
          <a:p>
            <a:pPr eaLnBrk="1" hangingPunct="1"/>
            <a:r>
              <a:rPr lang="en-US" smtClean="0"/>
              <a:t>Instruction Scheduling</a:t>
            </a:r>
          </a:p>
          <a:p>
            <a:pPr eaLnBrk="1" hangingPunct="1"/>
            <a:r>
              <a:rPr lang="en-US" smtClean="0"/>
              <a:t>Register Allocation</a:t>
            </a:r>
          </a:p>
          <a:p>
            <a:pPr eaLnBrk="1" hangingPunct="1"/>
            <a:r>
              <a:rPr lang="en-US" smtClean="0"/>
              <a:t>And more….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C07E1FEF-AC03-4F12-BA8C-09F850F7193C}" type="datetime1">
              <a:rPr lang="en-US" smtClean="0"/>
              <a:t>11/22/2011</a:t>
            </a:fld>
            <a:endParaRPr lang="en-US" smtClean="0"/>
          </a:p>
        </p:txBody>
      </p:sp>
      <p:sp>
        <p:nvSpPr>
          <p:cNvPr id="17411" name="Footer Placeholder 4"/>
          <p:cNvSpPr>
            <a:spLocks noGrp="1"/>
          </p:cNvSpPr>
          <p:nvPr>
            <p:ph type="ftr" sz="quarter" idx="11"/>
            <p:custDataLst>
              <p:tags r:id="rId2"/>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nl-NL" smtClean="0"/>
              <a:t>© 2002-11 Hal Perkins &amp; UW CSE</a:t>
            </a:r>
            <a:endParaRPr lang="en-US" smtClean="0"/>
          </a:p>
        </p:txBody>
      </p:sp>
      <p:sp>
        <p:nvSpPr>
          <p:cNvPr id="17412" name="Slide Number Placeholder 5"/>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mtClean="0"/>
              <a:t>N-</a:t>
            </a:r>
            <a:fld id="{0C5427B2-F432-49EF-9698-B9562A1BE048}" type="slidenum">
              <a:rPr lang="en-US" smtClean="0"/>
              <a:pPr/>
              <a:t>5</a:t>
            </a:fld>
            <a:endParaRPr lang="en-US" smtClean="0"/>
          </a:p>
        </p:txBody>
      </p:sp>
      <p:sp>
        <p:nvSpPr>
          <p:cNvPr id="17413" name="Rectangle 2"/>
          <p:cNvSpPr>
            <a:spLocks noGrp="1" noChangeArrowheads="1"/>
          </p:cNvSpPr>
          <p:nvPr>
            <p:ph type="title"/>
            <p:custDataLst>
              <p:tags r:id="rId4"/>
            </p:custDataLst>
          </p:nvPr>
        </p:nvSpPr>
        <p:spPr/>
        <p:txBody>
          <a:bodyPr/>
          <a:lstStyle/>
          <a:p>
            <a:pPr eaLnBrk="1" hangingPunct="1"/>
            <a:r>
              <a:rPr lang="en-US" smtClean="0"/>
              <a:t>IR for Code Generation</a:t>
            </a:r>
          </a:p>
        </p:txBody>
      </p:sp>
      <p:sp>
        <p:nvSpPr>
          <p:cNvPr id="17414" name="Rectangle 3"/>
          <p:cNvSpPr>
            <a:spLocks noGrp="1" noChangeArrowheads="1"/>
          </p:cNvSpPr>
          <p:nvPr>
            <p:ph type="body" idx="1"/>
            <p:custDataLst>
              <p:tags r:id="rId5"/>
            </p:custDataLst>
          </p:nvPr>
        </p:nvSpPr>
        <p:spPr/>
        <p:txBody>
          <a:bodyPr/>
          <a:lstStyle/>
          <a:p>
            <a:pPr eaLnBrk="1" hangingPunct="1"/>
            <a:r>
              <a:rPr lang="en-US" sz="2800" smtClean="0"/>
              <a:t>Assume a low-level RISC-like IR</a:t>
            </a:r>
          </a:p>
          <a:p>
            <a:pPr lvl="1" eaLnBrk="1" hangingPunct="1"/>
            <a:r>
              <a:rPr lang="en-US" sz="2400" smtClean="0"/>
              <a:t>3 address, register-register instructions + load/store</a:t>
            </a:r>
          </a:p>
          <a:p>
            <a:pPr lvl="2" eaLnBrk="1" hangingPunct="1">
              <a:buFont typeface="Wingdings" pitchFamily="2" charset="2"/>
              <a:buNone/>
            </a:pPr>
            <a:r>
              <a:rPr lang="en-US" sz="2000" smtClean="0"/>
              <a:t>  r1 &lt;- r2 op r3</a:t>
            </a:r>
          </a:p>
          <a:p>
            <a:pPr lvl="1" eaLnBrk="1" hangingPunct="1"/>
            <a:r>
              <a:rPr lang="en-US" sz="2400" smtClean="0"/>
              <a:t>Could be tree structure or linear</a:t>
            </a:r>
          </a:p>
          <a:p>
            <a:pPr lvl="1" eaLnBrk="1" hangingPunct="1"/>
            <a:r>
              <a:rPr lang="en-US" sz="2400" smtClean="0"/>
              <a:t>Expose as much detail as possible</a:t>
            </a:r>
          </a:p>
          <a:p>
            <a:pPr eaLnBrk="1" hangingPunct="1"/>
            <a:r>
              <a:rPr lang="en-US" sz="2800" smtClean="0"/>
              <a:t>Assume “enough” (i.e., </a:t>
            </a:r>
            <a:r>
              <a:rPr lang="en-US" sz="2800" smtClean="0">
                <a:sym typeface="Symbol" pitchFamily="18" charset="2"/>
              </a:rPr>
              <a:t>) </a:t>
            </a:r>
            <a:r>
              <a:rPr lang="en-US" sz="2800" smtClean="0"/>
              <a:t>registers</a:t>
            </a:r>
          </a:p>
          <a:p>
            <a:pPr lvl="1" eaLnBrk="1" hangingPunct="1"/>
            <a:r>
              <a:rPr lang="en-US" sz="2400" smtClean="0"/>
              <a:t>Invent new temporaries for intermediate results</a:t>
            </a:r>
          </a:p>
          <a:p>
            <a:pPr lvl="1" eaLnBrk="1" hangingPunct="1"/>
            <a:r>
              <a:rPr lang="en-US" sz="2400" smtClean="0"/>
              <a:t>Map to actual registers later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C1B15EA3-6D9F-4F24-BD4A-C49DDDE91732}" type="datetime1">
              <a:rPr lang="en-US" smtClean="0"/>
              <a:t>11/22/2011</a:t>
            </a:fld>
            <a:endParaRPr lang="en-US" smtClean="0"/>
          </a:p>
        </p:txBody>
      </p:sp>
      <p:sp>
        <p:nvSpPr>
          <p:cNvPr id="18435" name="Footer Placeholder 4"/>
          <p:cNvSpPr>
            <a:spLocks noGrp="1"/>
          </p:cNvSpPr>
          <p:nvPr>
            <p:ph type="ftr" sz="quarter" idx="11"/>
            <p:custDataLst>
              <p:tags r:id="rId2"/>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nl-NL" smtClean="0"/>
              <a:t>© 2002-11 Hal Perkins &amp; UW CSE</a:t>
            </a:r>
            <a:endParaRPr lang="en-US" smtClean="0"/>
          </a:p>
        </p:txBody>
      </p:sp>
      <p:sp>
        <p:nvSpPr>
          <p:cNvPr id="18436" name="Slide Number Placeholder 5"/>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mtClean="0"/>
              <a:t>N-</a:t>
            </a:r>
            <a:fld id="{2864A5F7-469F-468E-AA5D-A418D2F3EA11}" type="slidenum">
              <a:rPr lang="en-US" smtClean="0"/>
              <a:pPr/>
              <a:t>6</a:t>
            </a:fld>
            <a:endParaRPr lang="en-US" smtClean="0"/>
          </a:p>
        </p:txBody>
      </p:sp>
      <p:sp>
        <p:nvSpPr>
          <p:cNvPr id="18437" name="Rectangle 2"/>
          <p:cNvSpPr>
            <a:spLocks noGrp="1" noChangeArrowheads="1"/>
          </p:cNvSpPr>
          <p:nvPr>
            <p:ph type="title"/>
            <p:custDataLst>
              <p:tags r:id="rId4"/>
            </p:custDataLst>
          </p:nvPr>
        </p:nvSpPr>
        <p:spPr/>
        <p:txBody>
          <a:bodyPr/>
          <a:lstStyle/>
          <a:p>
            <a:pPr eaLnBrk="1" hangingPunct="1"/>
            <a:r>
              <a:rPr lang="en-US" smtClean="0"/>
              <a:t>Overview</a:t>
            </a:r>
            <a:br>
              <a:rPr lang="en-US" smtClean="0"/>
            </a:br>
            <a:r>
              <a:rPr lang="en-US" smtClean="0"/>
              <a:t>Instruction Selection</a:t>
            </a:r>
          </a:p>
        </p:txBody>
      </p:sp>
      <p:sp>
        <p:nvSpPr>
          <p:cNvPr id="18438" name="Rectangle 3"/>
          <p:cNvSpPr>
            <a:spLocks noGrp="1" noChangeArrowheads="1"/>
          </p:cNvSpPr>
          <p:nvPr>
            <p:ph type="body" idx="1"/>
            <p:custDataLst>
              <p:tags r:id="rId5"/>
            </p:custDataLst>
          </p:nvPr>
        </p:nvSpPr>
        <p:spPr/>
        <p:txBody>
          <a:bodyPr/>
          <a:lstStyle/>
          <a:p>
            <a:pPr eaLnBrk="1" hangingPunct="1">
              <a:lnSpc>
                <a:spcPct val="90000"/>
              </a:lnSpc>
            </a:pPr>
            <a:r>
              <a:rPr lang="en-US" smtClean="0"/>
              <a:t>Map IR into assembly code</a:t>
            </a:r>
          </a:p>
          <a:p>
            <a:pPr eaLnBrk="1" hangingPunct="1">
              <a:lnSpc>
                <a:spcPct val="90000"/>
              </a:lnSpc>
            </a:pPr>
            <a:r>
              <a:rPr lang="en-US" smtClean="0"/>
              <a:t>Assume known storage layout and code shape</a:t>
            </a:r>
          </a:p>
          <a:p>
            <a:pPr lvl="1" eaLnBrk="1" hangingPunct="1">
              <a:lnSpc>
                <a:spcPct val="90000"/>
              </a:lnSpc>
            </a:pPr>
            <a:r>
              <a:rPr lang="en-US" smtClean="0"/>
              <a:t>i.e., the optimization phases have already done their thing</a:t>
            </a:r>
          </a:p>
          <a:p>
            <a:pPr eaLnBrk="1" hangingPunct="1">
              <a:lnSpc>
                <a:spcPct val="90000"/>
              </a:lnSpc>
            </a:pPr>
            <a:r>
              <a:rPr lang="en-US" smtClean="0"/>
              <a:t>Combine low-level IR operations into machine instructions (take advantage of addressing modes, etc.)</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1D25D876-6F0B-4028-803D-6AB4B0957364}" type="datetime1">
              <a:rPr lang="en-US" smtClean="0"/>
              <a:t>11/22/2011</a:t>
            </a:fld>
            <a:endParaRPr lang="en-US" smtClean="0"/>
          </a:p>
        </p:txBody>
      </p:sp>
      <p:sp>
        <p:nvSpPr>
          <p:cNvPr id="19459" name="Footer Placeholder 4"/>
          <p:cNvSpPr>
            <a:spLocks noGrp="1"/>
          </p:cNvSpPr>
          <p:nvPr>
            <p:ph type="ftr" sz="quarter" idx="11"/>
            <p:custDataLst>
              <p:tags r:id="rId2"/>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nl-NL" smtClean="0"/>
              <a:t>© 2002-11 Hal Perkins &amp; UW CSE</a:t>
            </a:r>
            <a:endParaRPr lang="en-US" smtClean="0"/>
          </a:p>
        </p:txBody>
      </p:sp>
      <p:sp>
        <p:nvSpPr>
          <p:cNvPr id="19460" name="Slide Number Placeholder 5"/>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mtClean="0"/>
              <a:t>N-</a:t>
            </a:r>
            <a:fld id="{080720B0-A50B-4C9F-AE17-7EA9525ED98B}" type="slidenum">
              <a:rPr lang="en-US" smtClean="0"/>
              <a:pPr/>
              <a:t>7</a:t>
            </a:fld>
            <a:endParaRPr lang="en-US" smtClean="0"/>
          </a:p>
        </p:txBody>
      </p:sp>
      <p:sp>
        <p:nvSpPr>
          <p:cNvPr id="19461" name="Rectangle 2"/>
          <p:cNvSpPr>
            <a:spLocks noGrp="1" noChangeArrowheads="1"/>
          </p:cNvSpPr>
          <p:nvPr>
            <p:ph type="title"/>
            <p:custDataLst>
              <p:tags r:id="rId4"/>
            </p:custDataLst>
          </p:nvPr>
        </p:nvSpPr>
        <p:spPr/>
        <p:txBody>
          <a:bodyPr/>
          <a:lstStyle/>
          <a:p>
            <a:pPr eaLnBrk="1" hangingPunct="1"/>
            <a:r>
              <a:rPr lang="en-US" smtClean="0"/>
              <a:t>Overview</a:t>
            </a:r>
            <a:br>
              <a:rPr lang="en-US" smtClean="0"/>
            </a:br>
            <a:r>
              <a:rPr lang="en-US" smtClean="0"/>
              <a:t>Instruction Scheduling </a:t>
            </a:r>
          </a:p>
        </p:txBody>
      </p:sp>
      <p:sp>
        <p:nvSpPr>
          <p:cNvPr id="19462" name="Rectangle 3"/>
          <p:cNvSpPr>
            <a:spLocks noGrp="1" noChangeArrowheads="1"/>
          </p:cNvSpPr>
          <p:nvPr>
            <p:ph type="body" idx="1"/>
            <p:custDataLst>
              <p:tags r:id="rId5"/>
            </p:custDataLst>
          </p:nvPr>
        </p:nvSpPr>
        <p:spPr/>
        <p:txBody>
          <a:bodyPr/>
          <a:lstStyle/>
          <a:p>
            <a:pPr eaLnBrk="1" hangingPunct="1"/>
            <a:r>
              <a:rPr lang="en-US" smtClean="0"/>
              <a:t>Reorder operations to hide latencies – processor function units; memory/cache</a:t>
            </a:r>
          </a:p>
          <a:p>
            <a:pPr lvl="1" eaLnBrk="1" hangingPunct="1"/>
            <a:r>
              <a:rPr lang="en-US" smtClean="0"/>
              <a:t>Originally invented for supercomputers (1960s)</a:t>
            </a:r>
          </a:p>
          <a:p>
            <a:pPr lvl="1" eaLnBrk="1" hangingPunct="1"/>
            <a:r>
              <a:rPr lang="en-US" smtClean="0"/>
              <a:t>Now important everywhere</a:t>
            </a:r>
          </a:p>
          <a:p>
            <a:pPr lvl="2" eaLnBrk="1" hangingPunct="1"/>
            <a:r>
              <a:rPr lang="en-US" smtClean="0"/>
              <a:t>Even non-RISC machines, i.e., x86</a:t>
            </a:r>
          </a:p>
          <a:p>
            <a:pPr lvl="2" eaLnBrk="1" hangingPunct="1"/>
            <a:r>
              <a:rPr lang="en-US" smtClean="0"/>
              <a:t>Even if processor reorders on the fly</a:t>
            </a:r>
          </a:p>
          <a:p>
            <a:pPr eaLnBrk="1" hangingPunct="1"/>
            <a:r>
              <a:rPr lang="en-US" smtClean="0"/>
              <a:t>Assume fixed program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57CAF443-E979-48D6-BA4D-2D2E72334BCB}" type="datetime1">
              <a:rPr lang="en-US" smtClean="0"/>
              <a:t>11/22/2011</a:t>
            </a:fld>
            <a:endParaRPr lang="en-US" smtClean="0"/>
          </a:p>
        </p:txBody>
      </p:sp>
      <p:sp>
        <p:nvSpPr>
          <p:cNvPr id="20483" name="Footer Placeholder 4"/>
          <p:cNvSpPr>
            <a:spLocks noGrp="1"/>
          </p:cNvSpPr>
          <p:nvPr>
            <p:ph type="ftr" sz="quarter" idx="11"/>
            <p:custDataLst>
              <p:tags r:id="rId2"/>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nl-NL" smtClean="0"/>
              <a:t>© 2002-11 Hal Perkins &amp; UW CSE</a:t>
            </a:r>
            <a:endParaRPr lang="en-US" smtClean="0"/>
          </a:p>
        </p:txBody>
      </p:sp>
      <p:sp>
        <p:nvSpPr>
          <p:cNvPr id="20484" name="Slide Number Placeholder 5"/>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mtClean="0"/>
              <a:t>N-</a:t>
            </a:r>
            <a:fld id="{CEA44286-D71B-4B2A-8AC6-DC5B1FBBE551}" type="slidenum">
              <a:rPr lang="en-US" smtClean="0"/>
              <a:pPr/>
              <a:t>8</a:t>
            </a:fld>
            <a:endParaRPr lang="en-US" smtClean="0"/>
          </a:p>
        </p:txBody>
      </p:sp>
      <p:sp>
        <p:nvSpPr>
          <p:cNvPr id="20485" name="Rectangle 2"/>
          <p:cNvSpPr>
            <a:spLocks noGrp="1" noChangeArrowheads="1"/>
          </p:cNvSpPr>
          <p:nvPr>
            <p:ph type="title"/>
            <p:custDataLst>
              <p:tags r:id="rId4"/>
            </p:custDataLst>
          </p:nvPr>
        </p:nvSpPr>
        <p:spPr/>
        <p:txBody>
          <a:bodyPr/>
          <a:lstStyle/>
          <a:p>
            <a:pPr eaLnBrk="1" hangingPunct="1"/>
            <a:r>
              <a:rPr lang="en-US" smtClean="0"/>
              <a:t>Overview</a:t>
            </a:r>
            <a:br>
              <a:rPr lang="en-US" smtClean="0"/>
            </a:br>
            <a:r>
              <a:rPr lang="en-US" smtClean="0"/>
              <a:t>Register Allocation</a:t>
            </a:r>
          </a:p>
        </p:txBody>
      </p:sp>
      <p:sp>
        <p:nvSpPr>
          <p:cNvPr id="20486" name="Rectangle 3"/>
          <p:cNvSpPr>
            <a:spLocks noGrp="1" noChangeArrowheads="1"/>
          </p:cNvSpPr>
          <p:nvPr>
            <p:ph type="body" idx="1"/>
            <p:custDataLst>
              <p:tags r:id="rId5"/>
            </p:custDataLst>
          </p:nvPr>
        </p:nvSpPr>
        <p:spPr/>
        <p:txBody>
          <a:bodyPr/>
          <a:lstStyle/>
          <a:p>
            <a:pPr eaLnBrk="1" hangingPunct="1"/>
            <a:r>
              <a:rPr lang="en-US" smtClean="0"/>
              <a:t>Map values to actual registers</a:t>
            </a:r>
          </a:p>
          <a:p>
            <a:pPr lvl="1" eaLnBrk="1" hangingPunct="1"/>
            <a:r>
              <a:rPr lang="en-US" smtClean="0"/>
              <a:t>Previous phases change need for registers</a:t>
            </a:r>
          </a:p>
          <a:p>
            <a:pPr eaLnBrk="1" hangingPunct="1"/>
            <a:r>
              <a:rPr lang="en-US" smtClean="0"/>
              <a:t>Add code to spill values to temporaries as needed, etc.</a:t>
            </a:r>
          </a:p>
          <a:p>
            <a:pPr eaLnBrk="1" hangingPunct="1"/>
            <a:r>
              <a:rPr lang="en-US" smtClean="0"/>
              <a:t>Usually worth doing another pass of instruction scheduling afterwards if spill code inserted</a:t>
            </a:r>
          </a:p>
          <a:p>
            <a:pPr eaLnBrk="1" hangingPunct="1"/>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589141A5-9074-454F-9780-10DB79B17F89}" type="datetime1">
              <a:rPr lang="en-US" smtClean="0"/>
              <a:t>11/22/2011</a:t>
            </a:fld>
            <a:endParaRPr lang="en-US" smtClean="0"/>
          </a:p>
        </p:txBody>
      </p:sp>
      <p:sp>
        <p:nvSpPr>
          <p:cNvPr id="21507" name="Footer Placeholder 4"/>
          <p:cNvSpPr>
            <a:spLocks noGrp="1"/>
          </p:cNvSpPr>
          <p:nvPr>
            <p:ph type="ftr" sz="quarter" idx="11"/>
            <p:custDataLst>
              <p:tags r:id="rId2"/>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nl-NL" smtClean="0"/>
              <a:t>© 2002-11 Hal Perkins &amp; UW CSE</a:t>
            </a:r>
            <a:endParaRPr lang="en-US" smtClean="0"/>
          </a:p>
        </p:txBody>
      </p:sp>
      <p:sp>
        <p:nvSpPr>
          <p:cNvPr id="21508" name="Slide Number Placeholder 5"/>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US" smtClean="0"/>
              <a:t>N-</a:t>
            </a:r>
            <a:fld id="{ED0DF85C-ADDB-49B7-AF58-5D1216529260}" type="slidenum">
              <a:rPr lang="en-US" smtClean="0"/>
              <a:pPr/>
              <a:t>9</a:t>
            </a:fld>
            <a:endParaRPr lang="en-US" smtClean="0"/>
          </a:p>
        </p:txBody>
      </p:sp>
      <p:sp>
        <p:nvSpPr>
          <p:cNvPr id="21509" name="Rectangle 2"/>
          <p:cNvSpPr>
            <a:spLocks noGrp="1" noChangeArrowheads="1"/>
          </p:cNvSpPr>
          <p:nvPr>
            <p:ph type="title"/>
            <p:custDataLst>
              <p:tags r:id="rId4"/>
            </p:custDataLst>
          </p:nvPr>
        </p:nvSpPr>
        <p:spPr/>
        <p:txBody>
          <a:bodyPr/>
          <a:lstStyle/>
          <a:p>
            <a:pPr eaLnBrk="1" hangingPunct="1"/>
            <a:r>
              <a:rPr lang="en-US" smtClean="0"/>
              <a:t>How Hard?</a:t>
            </a:r>
          </a:p>
        </p:txBody>
      </p:sp>
      <p:sp>
        <p:nvSpPr>
          <p:cNvPr id="21510" name="Rectangle 3"/>
          <p:cNvSpPr>
            <a:spLocks noGrp="1" noChangeArrowheads="1"/>
          </p:cNvSpPr>
          <p:nvPr>
            <p:ph type="body" idx="1"/>
            <p:custDataLst>
              <p:tags r:id="rId5"/>
            </p:custDataLst>
          </p:nvPr>
        </p:nvSpPr>
        <p:spPr/>
        <p:txBody>
          <a:bodyPr/>
          <a:lstStyle/>
          <a:p>
            <a:pPr eaLnBrk="1" hangingPunct="1">
              <a:lnSpc>
                <a:spcPct val="80000"/>
              </a:lnSpc>
            </a:pPr>
            <a:r>
              <a:rPr lang="en-US" sz="2800" smtClean="0"/>
              <a:t>Instruction selection</a:t>
            </a:r>
          </a:p>
          <a:p>
            <a:pPr lvl="1" eaLnBrk="1" hangingPunct="1">
              <a:lnSpc>
                <a:spcPct val="80000"/>
              </a:lnSpc>
            </a:pPr>
            <a:r>
              <a:rPr lang="en-US" sz="2400" smtClean="0"/>
              <a:t>Can make locally optimal choices</a:t>
            </a:r>
          </a:p>
          <a:p>
            <a:pPr lvl="1" eaLnBrk="1" hangingPunct="1">
              <a:lnSpc>
                <a:spcPct val="80000"/>
              </a:lnSpc>
            </a:pPr>
            <a:r>
              <a:rPr lang="en-US" sz="2400" smtClean="0"/>
              <a:t>Global is undoubtedly NP-Complete</a:t>
            </a:r>
          </a:p>
          <a:p>
            <a:pPr eaLnBrk="1" hangingPunct="1">
              <a:lnSpc>
                <a:spcPct val="80000"/>
              </a:lnSpc>
            </a:pPr>
            <a:r>
              <a:rPr lang="en-US" sz="2800" smtClean="0"/>
              <a:t>Instruction scheduling</a:t>
            </a:r>
          </a:p>
          <a:p>
            <a:pPr lvl="1" eaLnBrk="1" hangingPunct="1">
              <a:lnSpc>
                <a:spcPct val="80000"/>
              </a:lnSpc>
            </a:pPr>
            <a:r>
              <a:rPr lang="en-US" sz="2400" smtClean="0"/>
              <a:t>Single basic block – quick heuristics</a:t>
            </a:r>
          </a:p>
          <a:p>
            <a:pPr lvl="1" eaLnBrk="1" hangingPunct="1">
              <a:lnSpc>
                <a:spcPct val="80000"/>
              </a:lnSpc>
            </a:pPr>
            <a:r>
              <a:rPr lang="en-US" sz="2400" smtClean="0"/>
              <a:t>General problem – NP Complete</a:t>
            </a:r>
          </a:p>
          <a:p>
            <a:pPr eaLnBrk="1" hangingPunct="1">
              <a:lnSpc>
                <a:spcPct val="80000"/>
              </a:lnSpc>
            </a:pPr>
            <a:r>
              <a:rPr lang="en-US" sz="2800" smtClean="0"/>
              <a:t>Register allocation</a:t>
            </a:r>
          </a:p>
          <a:p>
            <a:pPr lvl="1" eaLnBrk="1" hangingPunct="1">
              <a:lnSpc>
                <a:spcPct val="80000"/>
              </a:lnSpc>
            </a:pPr>
            <a:r>
              <a:rPr lang="en-US" sz="2400" smtClean="0"/>
              <a:t>Single basic block, no spilling, interchangeable registers – linear</a:t>
            </a:r>
          </a:p>
          <a:p>
            <a:pPr lvl="1" eaLnBrk="1" hangingPunct="1">
              <a:lnSpc>
                <a:spcPct val="80000"/>
              </a:lnSpc>
            </a:pPr>
            <a:r>
              <a:rPr lang="en-US" sz="2400" smtClean="0"/>
              <a:t>General – NP Complete</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 name="WEBEXPORTGUID" val="373dd39d-2040-414f-b8e6-164776a5137b"/>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90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190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951</TotalTime>
  <Words>2569</Words>
  <Application>Microsoft Office PowerPoint</Application>
  <PresentationFormat>On-screen Show (4:3)</PresentationFormat>
  <Paragraphs>632</Paragraphs>
  <Slides>44</Slides>
  <Notes>15</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Blends</vt:lpstr>
      <vt:lpstr>CSE P 501 – Compilers</vt:lpstr>
      <vt:lpstr>Agenda</vt:lpstr>
      <vt:lpstr>Compiler Organization</vt:lpstr>
      <vt:lpstr>Big Picture</vt:lpstr>
      <vt:lpstr>IR for Code Generation</vt:lpstr>
      <vt:lpstr>Overview Instruction Selection</vt:lpstr>
      <vt:lpstr>Overview Instruction Scheduling </vt:lpstr>
      <vt:lpstr>Overview Register Allocation</vt:lpstr>
      <vt:lpstr>How Hard?</vt:lpstr>
      <vt:lpstr>Conventional Wisdom</vt:lpstr>
      <vt:lpstr>An Simple Low-Level IR (1)</vt:lpstr>
      <vt:lpstr>Simple Low-Level IR (2)</vt:lpstr>
      <vt:lpstr>Low-Level IR Example (1)</vt:lpstr>
      <vt:lpstr>Low-Level IR Example (2)</vt:lpstr>
      <vt:lpstr>Generating Low-Level IR</vt:lpstr>
      <vt:lpstr>Instruction Selection Issues</vt:lpstr>
      <vt:lpstr>Instruction Selection Criteria</vt:lpstr>
      <vt:lpstr>Implementation</vt:lpstr>
      <vt:lpstr>Matching: How?</vt:lpstr>
      <vt:lpstr>An Example Target Machine (1)</vt:lpstr>
      <vt:lpstr>An Example Target Machine (2)</vt:lpstr>
      <vt:lpstr>An Example Target Machine (3)</vt:lpstr>
      <vt:lpstr>An Example Target Machine (4)</vt:lpstr>
      <vt:lpstr>An Example Target Machine (5)</vt:lpstr>
      <vt:lpstr>Tree Pattern Matching (1)</vt:lpstr>
      <vt:lpstr>Tree Pattern Matching  (2)</vt:lpstr>
      <vt:lpstr>Example – Tree for a[i]:=x</vt:lpstr>
      <vt:lpstr>Generating Code</vt:lpstr>
      <vt:lpstr>Tiling Algorithms (1)</vt:lpstr>
      <vt:lpstr>Tiling Algorithms (2)</vt:lpstr>
      <vt:lpstr>Tile(Node n)</vt:lpstr>
      <vt:lpstr>Tools</vt:lpstr>
      <vt:lpstr>Peephole Optimization </vt:lpstr>
      <vt:lpstr>Which Pairs?</vt:lpstr>
      <vt:lpstr>Patterns</vt:lpstr>
      <vt:lpstr>Tree-Based Representation</vt:lpstr>
      <vt:lpstr>Example</vt:lpstr>
      <vt:lpstr>Tree Patterns</vt:lpstr>
      <vt:lpstr>Rules</vt:lpstr>
      <vt:lpstr>Example</vt:lpstr>
      <vt:lpstr>Algorithm</vt:lpstr>
      <vt:lpstr>Bottom-up (Labeling)</vt:lpstr>
      <vt:lpstr>Top-Down (Reduction)</vt:lpstr>
      <vt:lpstr>Coming Attractions</vt:lpstr>
    </vt:vector>
  </TitlesOfParts>
  <Company>UW CSE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582 – Compilers</dc:title>
  <dc:creator>Hal Perkins</dc:creator>
  <cp:lastModifiedBy>Fred Videon</cp:lastModifiedBy>
  <cp:revision>62</cp:revision>
  <dcterms:created xsi:type="dcterms:W3CDTF">2002-10-01T01:44:57Z</dcterms:created>
  <dcterms:modified xsi:type="dcterms:W3CDTF">2011-11-22T16:36:29Z</dcterms:modified>
</cp:coreProperties>
</file>