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rels" ContentType="application/vnd.openxmlformats-package.relationships+xml"/>
  <Default Extension="vml" ContentType="application/vnd.openxmlformats-officedocument.vmlDrawing"/>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tags/tag2.xml" ContentType="application/vnd.openxmlformats-officedocument.presentationml.tags+xml"/>
  <Override PartName="/ppt/notesSlides/notesSlide6.xml" ContentType="application/vnd.openxmlformats-officedocument.presentationml.notesSlide+xml"/>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tags/tag3.xml" ContentType="application/vnd.openxmlformats-officedocument.presentationml.tags+xml"/>
  <Override PartName="/ppt/notesSlides/notesSlide7.xml" ContentType="application/vnd.openxmlformats-officedocument.presentationml.notesSlide+xml"/>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tags/tag4.xml" ContentType="application/vnd.openxmlformats-officedocument.presentationml.tags+xml"/>
  <Override PartName="/ppt/notesSlides/notesSlide8.xml" ContentType="application/vnd.openxmlformats-officedocument.presentationml.notesSlide+xml"/>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tags/tag5.xml" ContentType="application/vnd.openxmlformats-officedocument.presentationml.tags+xml"/>
  <Override PartName="/ppt/notesSlides/notesSlide9.xml" ContentType="application/vnd.openxmlformats-officedocument.presentationml.notesSlide+xml"/>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tags/tag6.xml" ContentType="application/vnd.openxmlformats-officedocument.presentationml.tags+xml"/>
  <Override PartName="/ppt/notesSlides/notesSlide10.xml" ContentType="application/vnd.openxmlformats-officedocument.presentationml.notesSlide+xml"/>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tags/tag7.xml" ContentType="application/vnd.openxmlformats-officedocument.presentationml.tags+xml"/>
  <Override PartName="/ppt/notesSlides/notesSlide11.xml" ContentType="application/vnd.openxmlformats-officedocument.presentationml.notesSlide+xml"/>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tags/tag8.xml" ContentType="application/vnd.openxmlformats-officedocument.presentationml.tags+xml"/>
  <Override PartName="/ppt/notesSlides/notesSlide12.xml" ContentType="application/vnd.openxmlformats-officedocument.presentationml.notesSlide+xml"/>
  <Override PartName="/ppt/embeddings/oleObject29.bin" ContentType="application/vnd.openxmlformats-officedocument.oleObject"/>
  <Override PartName="/ppt/embeddings/oleObject30.bin" ContentType="application/vnd.openxmlformats-officedocument.oleObject"/>
  <Override PartName="/ppt/embeddings/oleObject31.bin" ContentType="application/vnd.openxmlformats-officedocument.oleObject"/>
  <Override PartName="/ppt/embeddings/oleObject32.bin" ContentType="application/vnd.openxmlformats-officedocument.oleObject"/>
  <Override PartName="/ppt/tags/tag9.xml" ContentType="application/vnd.openxmlformats-officedocument.presentationml.tags+xml"/>
  <Override PartName="/ppt/embeddings/oleObject33.bin" ContentType="application/vnd.openxmlformats-officedocument.oleObject"/>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0.xml" ContentType="application/vnd.openxmlformats-officedocument.presentationml.tags+xml"/>
  <Override PartName="/ppt/notesSlides/notesSlide17.xml" ContentType="application/vnd.openxmlformats-officedocument.presentationml.notesSlide+xml"/>
  <Override PartName="/ppt/tags/tag1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2.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embeddings/oleObject34.bin" ContentType="application/vnd.openxmlformats-officedocument.oleObject"/>
  <Override PartName="/ppt/notesSlides/notesSlide54.xml" ContentType="application/vnd.openxmlformats-officedocument.presentationml.notesSlide+xml"/>
  <Override PartName="/ppt/embeddings/oleObject35.bin" ContentType="application/vnd.openxmlformats-officedocument.oleObject"/>
  <Override PartName="/ppt/embeddings/oleObject36.bin" ContentType="application/vnd.openxmlformats-officedocument.oleObject"/>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embeddings/oleObject37.bin" ContentType="application/vnd.openxmlformats-officedocument.oleObject"/>
  <Override PartName="/ppt/embeddings/oleObject38.bin" ContentType="application/vnd.openxmlformats-officedocument.oleObject"/>
  <Override PartName="/ppt/embeddings/oleObject39.bin" ContentType="application/vnd.openxmlformats-officedocument.oleObject"/>
  <Override PartName="/ppt/embeddings/oleObject40.bin" ContentType="application/vnd.openxmlformats-officedocument.oleObject"/>
  <Override PartName="/ppt/embeddings/oleObject41.bin" ContentType="application/vnd.openxmlformats-officedocument.oleObject"/>
  <Override PartName="/ppt/notesSlides/notesSlide58.xml" ContentType="application/vnd.openxmlformats-officedocument.presentationml.notesSlide+xml"/>
  <Override PartName="/ppt/embeddings/oleObject42.bin" ContentType="application/vnd.openxmlformats-officedocument.oleObject"/>
  <Override PartName="/ppt/notesSlides/notesSlide59.xml" ContentType="application/vnd.openxmlformats-officedocument.presentationml.notesSlide+xml"/>
  <Override PartName="/ppt/embeddings/oleObject43.bin" ContentType="application/vnd.openxmlformats-officedocument.oleObject"/>
  <Override PartName="/ppt/embeddings/oleObject44.bin" ContentType="application/vnd.openxmlformats-officedocument.oleObject"/>
  <Override PartName="/ppt/embeddings/oleObject45.bin" ContentType="application/vnd.openxmlformats-officedocument.oleObject"/>
  <Override PartName="/ppt/notesSlides/notesSlide60.xml" ContentType="application/vnd.openxmlformats-officedocument.presentationml.notesSlide+xml"/>
  <Override PartName="/ppt/embeddings/oleObject46.bin" ContentType="application/vnd.openxmlformats-officedocument.oleObject"/>
  <Override PartName="/ppt/embeddings/oleObject47.bin" ContentType="application/vnd.openxmlformats-officedocument.oleObject"/>
  <Override PartName="/ppt/embeddings/oleObject48.bin" ContentType="application/vnd.openxmlformats-officedocument.oleObject"/>
  <Override PartName="/ppt/notesSlides/notesSlide61.xml" ContentType="application/vnd.openxmlformats-officedocument.presentationml.notesSlide+xml"/>
  <Override PartName="/ppt/embeddings/oleObject49.bin" ContentType="application/vnd.openxmlformats-officedocument.oleObject"/>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embeddings/oleObject50.bin" ContentType="application/vnd.openxmlformats-officedocument.oleObject"/>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embeddings/oleObject51.bin" ContentType="application/vnd.openxmlformats-officedocument.oleObject"/>
  <Override PartName="/ppt/embeddings/oleObject52.bin" ContentType="application/vnd.openxmlformats-officedocument.oleObject"/>
  <Override PartName="/ppt/embeddings/oleObject53.bin" ContentType="application/vnd.openxmlformats-officedocument.oleObject"/>
  <Override PartName="/ppt/embeddings/oleObject54.bin" ContentType="application/vnd.openxmlformats-officedocument.oleObject"/>
  <Override PartName="/ppt/embeddings/oleObject55.bin" ContentType="application/vnd.openxmlformats-officedocument.oleObject"/>
  <Override PartName="/ppt/embeddings/oleObject56.bin" ContentType="application/vnd.openxmlformats-officedocument.oleObject"/>
  <Override PartName="/ppt/embeddings/oleObject57.bin" ContentType="application/vnd.openxmlformats-officedocument.oleObject"/>
  <Override PartName="/ppt/embeddings/oleObject58.bin" ContentType="application/vnd.openxmlformats-officedocument.oleObject"/>
  <Override PartName="/ppt/embeddings/oleObject59.bin" ContentType="application/vnd.openxmlformats-officedocument.oleObject"/>
  <Override PartName="/ppt/embeddings/oleObject60.bin" ContentType="application/vnd.openxmlformats-officedocument.oleObject"/>
  <Override PartName="/ppt/embeddings/oleObject61.bin" ContentType="application/vnd.openxmlformats-officedocument.oleObject"/>
  <Override PartName="/ppt/notesSlides/notesSlide70.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embeddings/oleObject62.bin" ContentType="application/vnd.openxmlformats-officedocument.oleObject"/>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9"/>
  </p:notesMasterIdLst>
  <p:sldIdLst>
    <p:sldId id="256" r:id="rId2"/>
    <p:sldId id="408" r:id="rId3"/>
    <p:sldId id="409" r:id="rId4"/>
    <p:sldId id="410" r:id="rId5"/>
    <p:sldId id="412" r:id="rId6"/>
    <p:sldId id="413"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416" r:id="rId21"/>
    <p:sldId id="417" r:id="rId22"/>
    <p:sldId id="418" r:id="rId23"/>
    <p:sldId id="419" r:id="rId24"/>
    <p:sldId id="420" r:id="rId25"/>
    <p:sldId id="421" r:id="rId26"/>
    <p:sldId id="422" r:id="rId27"/>
    <p:sldId id="423" r:id="rId28"/>
    <p:sldId id="424" r:id="rId29"/>
    <p:sldId id="425" r:id="rId30"/>
    <p:sldId id="426" r:id="rId31"/>
    <p:sldId id="428" r:id="rId32"/>
    <p:sldId id="429" r:id="rId33"/>
    <p:sldId id="270" r:id="rId34"/>
    <p:sldId id="271" r:id="rId35"/>
    <p:sldId id="272" r:id="rId36"/>
    <p:sldId id="273" r:id="rId37"/>
    <p:sldId id="274" r:id="rId38"/>
    <p:sldId id="275" r:id="rId39"/>
    <p:sldId id="276" r:id="rId40"/>
    <p:sldId id="277" r:id="rId41"/>
    <p:sldId id="278" r:id="rId42"/>
    <p:sldId id="279" r:id="rId43"/>
    <p:sldId id="280" r:id="rId44"/>
    <p:sldId id="281" r:id="rId45"/>
    <p:sldId id="282" r:id="rId46"/>
    <p:sldId id="283" r:id="rId47"/>
    <p:sldId id="284" r:id="rId48"/>
    <p:sldId id="285" r:id="rId49"/>
    <p:sldId id="286" r:id="rId50"/>
    <p:sldId id="415" r:id="rId51"/>
    <p:sldId id="288" r:id="rId52"/>
    <p:sldId id="289" r:id="rId53"/>
    <p:sldId id="290" r:id="rId54"/>
    <p:sldId id="291" r:id="rId55"/>
    <p:sldId id="292" r:id="rId56"/>
    <p:sldId id="293" r:id="rId57"/>
    <p:sldId id="294" r:id="rId58"/>
    <p:sldId id="295" r:id="rId59"/>
    <p:sldId id="296" r:id="rId60"/>
    <p:sldId id="297" r:id="rId61"/>
    <p:sldId id="298" r:id="rId62"/>
    <p:sldId id="299" r:id="rId63"/>
    <p:sldId id="300" r:id="rId64"/>
    <p:sldId id="301" r:id="rId65"/>
    <p:sldId id="302" r:id="rId66"/>
    <p:sldId id="303" r:id="rId67"/>
    <p:sldId id="304" r:id="rId68"/>
    <p:sldId id="305" r:id="rId69"/>
    <p:sldId id="306" r:id="rId70"/>
    <p:sldId id="307" r:id="rId71"/>
    <p:sldId id="308" r:id="rId72"/>
    <p:sldId id="309" r:id="rId73"/>
    <p:sldId id="310" r:id="rId74"/>
    <p:sldId id="311" r:id="rId75"/>
    <p:sldId id="312" r:id="rId76"/>
    <p:sldId id="313" r:id="rId77"/>
    <p:sldId id="315" r:id="rId78"/>
    <p:sldId id="316" r:id="rId79"/>
    <p:sldId id="317" r:id="rId80"/>
    <p:sldId id="433" r:id="rId81"/>
    <p:sldId id="434" r:id="rId82"/>
    <p:sldId id="435" r:id="rId83"/>
    <p:sldId id="436" r:id="rId84"/>
    <p:sldId id="437" r:id="rId85"/>
    <p:sldId id="438" r:id="rId86"/>
    <p:sldId id="439" r:id="rId87"/>
    <p:sldId id="440" r:id="rId88"/>
    <p:sldId id="441" r:id="rId89"/>
    <p:sldId id="442" r:id="rId90"/>
    <p:sldId id="443" r:id="rId91"/>
    <p:sldId id="444" r:id="rId92"/>
    <p:sldId id="445" r:id="rId93"/>
    <p:sldId id="446" r:id="rId94"/>
    <p:sldId id="447" r:id="rId95"/>
    <p:sldId id="323" r:id="rId96"/>
    <p:sldId id="324" r:id="rId97"/>
    <p:sldId id="325" r:id="rId98"/>
    <p:sldId id="326" r:id="rId99"/>
    <p:sldId id="327" r:id="rId100"/>
    <p:sldId id="334" r:id="rId101"/>
    <p:sldId id="335" r:id="rId102"/>
    <p:sldId id="336" r:id="rId103"/>
    <p:sldId id="448" r:id="rId104"/>
    <p:sldId id="344" r:id="rId105"/>
    <p:sldId id="477" r:id="rId106"/>
    <p:sldId id="478" r:id="rId107"/>
    <p:sldId id="479" r:id="rId108"/>
    <p:sldId id="480" r:id="rId109"/>
    <p:sldId id="481" r:id="rId110"/>
    <p:sldId id="482" r:id="rId111"/>
    <p:sldId id="483" r:id="rId112"/>
    <p:sldId id="484" r:id="rId113"/>
    <p:sldId id="485" r:id="rId114"/>
    <p:sldId id="486" r:id="rId115"/>
    <p:sldId id="449" r:id="rId116"/>
    <p:sldId id="451" r:id="rId117"/>
    <p:sldId id="452" r:id="rId118"/>
    <p:sldId id="453" r:id="rId119"/>
    <p:sldId id="450" r:id="rId120"/>
    <p:sldId id="455" r:id="rId121"/>
    <p:sldId id="454" r:id="rId122"/>
    <p:sldId id="456" r:id="rId123"/>
    <p:sldId id="457" r:id="rId124"/>
    <p:sldId id="502" r:id="rId125"/>
    <p:sldId id="461" r:id="rId126"/>
    <p:sldId id="501" r:id="rId127"/>
    <p:sldId id="459" r:id="rId128"/>
    <p:sldId id="462" r:id="rId129"/>
    <p:sldId id="467" r:id="rId130"/>
    <p:sldId id="492" r:id="rId131"/>
    <p:sldId id="507" r:id="rId132"/>
    <p:sldId id="493" r:id="rId133"/>
    <p:sldId id="494" r:id="rId134"/>
    <p:sldId id="504" r:id="rId135"/>
    <p:sldId id="505" r:id="rId136"/>
    <p:sldId id="509" r:id="rId137"/>
    <p:sldId id="508" r:id="rId138"/>
    <p:sldId id="503" r:id="rId139"/>
    <p:sldId id="506" r:id="rId140"/>
    <p:sldId id="472" r:id="rId141"/>
    <p:sldId id="490" r:id="rId142"/>
    <p:sldId id="497" r:id="rId143"/>
    <p:sldId id="510" r:id="rId144"/>
    <p:sldId id="511" r:id="rId145"/>
    <p:sldId id="512" r:id="rId146"/>
    <p:sldId id="513" r:id="rId147"/>
    <p:sldId id="515" r:id="rId1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296" autoAdjust="0"/>
  </p:normalViewPr>
  <p:slideViewPr>
    <p:cSldViewPr snapToGrid="0" snapToObjects="1">
      <p:cViewPr varScale="1">
        <p:scale>
          <a:sx n="113" d="100"/>
          <a:sy n="113" d="100"/>
        </p:scale>
        <p:origin x="-96" y="-10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150" Type="http://schemas.openxmlformats.org/officeDocument/2006/relationships/printerSettings" Target="printerSettings/printerSettings1.bin"/><Relationship Id="rId151" Type="http://schemas.openxmlformats.org/officeDocument/2006/relationships/presProps" Target="presProps.xml"/><Relationship Id="rId152" Type="http://schemas.openxmlformats.org/officeDocument/2006/relationships/viewProps" Target="viewProps.xml"/><Relationship Id="rId153" Type="http://schemas.openxmlformats.org/officeDocument/2006/relationships/theme" Target="theme/theme1.xml"/><Relationship Id="rId154"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40" Type="http://schemas.openxmlformats.org/officeDocument/2006/relationships/slide" Target="slides/slide139.xml"/><Relationship Id="rId141" Type="http://schemas.openxmlformats.org/officeDocument/2006/relationships/slide" Target="slides/slide140.xml"/><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7.wmf"/><Relationship Id="rId4" Type="http://schemas.openxmlformats.org/officeDocument/2006/relationships/image" Target="../media/image58.wmf"/><Relationship Id="rId1" Type="http://schemas.openxmlformats.org/officeDocument/2006/relationships/image" Target="../media/image55.wmf"/><Relationship Id="rId2" Type="http://schemas.openxmlformats.org/officeDocument/2006/relationships/image" Target="../media/image56.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63.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63.png"/><Relationship Id="rId2" Type="http://schemas.openxmlformats.org/officeDocument/2006/relationships/image" Target="../media/image166.png"/></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69.png"/><Relationship Id="rId4" Type="http://schemas.openxmlformats.org/officeDocument/2006/relationships/image" Target="../media/image170.png"/><Relationship Id="rId5" Type="http://schemas.openxmlformats.org/officeDocument/2006/relationships/image" Target="../media/image171.png"/><Relationship Id="rId1" Type="http://schemas.openxmlformats.org/officeDocument/2006/relationships/image" Target="../media/image167.png"/><Relationship Id="rId2" Type="http://schemas.openxmlformats.org/officeDocument/2006/relationships/image" Target="../media/image168.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72.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73.png"/><Relationship Id="rId2" Type="http://schemas.openxmlformats.org/officeDocument/2006/relationships/image" Target="../media/image174.png"/><Relationship Id="rId3" Type="http://schemas.openxmlformats.org/officeDocument/2006/relationships/image" Target="../media/image175.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76.png"/><Relationship Id="rId2" Type="http://schemas.openxmlformats.org/officeDocument/2006/relationships/image" Target="../media/image177.png"/><Relationship Id="rId3" Type="http://schemas.openxmlformats.org/officeDocument/2006/relationships/image" Target="../media/image178.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79.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92.png"/></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200.wmf"/><Relationship Id="rId4" Type="http://schemas.openxmlformats.org/officeDocument/2006/relationships/image" Target="../media/image201.wmf"/><Relationship Id="rId5" Type="http://schemas.openxmlformats.org/officeDocument/2006/relationships/image" Target="../media/image202.wmf"/><Relationship Id="rId6" Type="http://schemas.openxmlformats.org/officeDocument/2006/relationships/image" Target="../media/image203.wmf"/><Relationship Id="rId7" Type="http://schemas.openxmlformats.org/officeDocument/2006/relationships/image" Target="../media/image204.wmf"/><Relationship Id="rId8" Type="http://schemas.openxmlformats.org/officeDocument/2006/relationships/image" Target="../media/image205.wmf"/><Relationship Id="rId9" Type="http://schemas.openxmlformats.org/officeDocument/2006/relationships/image" Target="../media/image206.wmf"/><Relationship Id="rId10" Type="http://schemas.openxmlformats.org/officeDocument/2006/relationships/image" Target="../media/image207.wmf"/><Relationship Id="rId11" Type="http://schemas.openxmlformats.org/officeDocument/2006/relationships/image" Target="../media/image208.wmf"/><Relationship Id="rId1" Type="http://schemas.openxmlformats.org/officeDocument/2006/relationships/image" Target="../media/image198.wmf"/><Relationship Id="rId2" Type="http://schemas.openxmlformats.org/officeDocument/2006/relationships/image" Target="../media/image199.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25.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8.wmf"/><Relationship Id="rId4" Type="http://schemas.openxmlformats.org/officeDocument/2006/relationships/image" Target="../media/image55.wmf"/><Relationship Id="rId1" Type="http://schemas.openxmlformats.org/officeDocument/2006/relationships/image" Target="../media/image56.wmf"/><Relationship Id="rId2" Type="http://schemas.openxmlformats.org/officeDocument/2006/relationships/image" Target="../media/image57.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8.wmf"/><Relationship Id="rId4" Type="http://schemas.openxmlformats.org/officeDocument/2006/relationships/image" Target="../media/image55.wmf"/><Relationship Id="rId1" Type="http://schemas.openxmlformats.org/officeDocument/2006/relationships/image" Target="../media/image56.wmf"/><Relationship Id="rId2" Type="http://schemas.openxmlformats.org/officeDocument/2006/relationships/image" Target="../media/image57.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8.wmf"/><Relationship Id="rId4" Type="http://schemas.openxmlformats.org/officeDocument/2006/relationships/image" Target="../media/image55.wmf"/><Relationship Id="rId1" Type="http://schemas.openxmlformats.org/officeDocument/2006/relationships/image" Target="../media/image56.wmf"/><Relationship Id="rId2" Type="http://schemas.openxmlformats.org/officeDocument/2006/relationships/image" Target="../media/image57.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58.wmf"/><Relationship Id="rId4" Type="http://schemas.openxmlformats.org/officeDocument/2006/relationships/image" Target="../media/image55.wmf"/><Relationship Id="rId1" Type="http://schemas.openxmlformats.org/officeDocument/2006/relationships/image" Target="../media/image56.wmf"/><Relationship Id="rId2" Type="http://schemas.openxmlformats.org/officeDocument/2006/relationships/image" Target="../media/image57.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58.wmf"/><Relationship Id="rId4" Type="http://schemas.openxmlformats.org/officeDocument/2006/relationships/image" Target="../media/image55.wmf"/><Relationship Id="rId1" Type="http://schemas.openxmlformats.org/officeDocument/2006/relationships/image" Target="../media/image56.wmf"/><Relationship Id="rId2" Type="http://schemas.openxmlformats.org/officeDocument/2006/relationships/image" Target="../media/image57.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58.wmf"/><Relationship Id="rId4" Type="http://schemas.openxmlformats.org/officeDocument/2006/relationships/image" Target="../media/image55.wmf"/><Relationship Id="rId1" Type="http://schemas.openxmlformats.org/officeDocument/2006/relationships/image" Target="../media/image56.wmf"/><Relationship Id="rId2" Type="http://schemas.openxmlformats.org/officeDocument/2006/relationships/image" Target="../media/image57.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58.wmf"/><Relationship Id="rId4" Type="http://schemas.openxmlformats.org/officeDocument/2006/relationships/image" Target="../media/image55.wmf"/><Relationship Id="rId1" Type="http://schemas.openxmlformats.org/officeDocument/2006/relationships/image" Target="../media/image56.wmf"/><Relationship Id="rId2" Type="http://schemas.openxmlformats.org/officeDocument/2006/relationships/image" Target="../media/image57.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D5C4E04-7B66-E948-8582-2A24F928FEB7}" type="datetimeFigureOut">
              <a:rPr lang="en-US" smtClean="0"/>
              <a:t>1/14/13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8E7DE0-9184-CF4D-B134-40B90BD36804}" type="slidenum">
              <a:rPr lang="en-US" smtClean="0"/>
              <a:t>‹#›</a:t>
            </a:fld>
            <a:endParaRPr lang="en-US"/>
          </a:p>
        </p:txBody>
      </p:sp>
    </p:spTree>
    <p:extLst>
      <p:ext uri="{BB962C8B-B14F-4D97-AF65-F5344CB8AC3E}">
        <p14:creationId xmlns:p14="http://schemas.microsoft.com/office/powerpoint/2010/main" val="389800761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2D520-715B-9F41-A0F3-88E42FF0F2BD}" type="slidenum">
              <a:rPr lang="en-US" smtClean="0">
                <a:solidFill>
                  <a:prstClr val="black"/>
                </a:solidFill>
                <a:latin typeface="Calibri"/>
              </a:rPr>
              <a:pPr/>
              <a:t>2</a:t>
            </a:fld>
            <a:endParaRPr lang="en-US">
              <a:solidFill>
                <a:prstClr val="black"/>
              </a:solidFill>
              <a:latin typeface="Calibri"/>
            </a:endParaRPr>
          </a:p>
        </p:txBody>
      </p:sp>
    </p:spTree>
    <p:extLst>
      <p:ext uri="{BB962C8B-B14F-4D97-AF65-F5344CB8AC3E}">
        <p14:creationId xmlns:p14="http://schemas.microsoft.com/office/powerpoint/2010/main" val="2534139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p:txBody>
          <a:bodyPr/>
          <a:lstStyle/>
          <a:p>
            <a:pPr>
              <a:defRPr/>
            </a:pPr>
            <a:fld id="{7CC34152-7A0D-48F3-AA4D-B45726BE91BB}" type="slidenum">
              <a:rPr lang="en-US" smtClean="0"/>
              <a:pPr>
                <a:defRPr/>
              </a:pPr>
              <a:t>13</a:t>
            </a:fld>
            <a:endParaRPr lang="en-US" smtClean="0"/>
          </a:p>
        </p:txBody>
      </p:sp>
      <p:sp>
        <p:nvSpPr>
          <p:cNvPr id="78851"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p:spPr>
      </p:sp>
      <p:sp>
        <p:nvSpPr>
          <p:cNvPr id="78852" name="Rectangle 3"/>
          <p:cNvSpPr>
            <a:spLocks noGrp="1" noChangeArrowheads="1"/>
          </p:cNvSpPr>
          <p:nvPr>
            <p:ph type="body" idx="1"/>
          </p:nvPr>
        </p:nvSpPr>
        <p:spPr bwMode="auto">
          <a:xfrm>
            <a:off x="828675" y="6062663"/>
            <a:ext cx="5268913" cy="2416175"/>
          </a:xfrm>
          <a:noFill/>
        </p:spPr>
        <p:txBody>
          <a:bodyPr wrap="square" numCol="1" anchor="t" anchorCtr="0" compatLnSpc="1">
            <a:prstTxWarp prst="textNoShape">
              <a:avLst/>
            </a:prstTxWarp>
          </a:bodyPr>
          <a:lstStyle/>
          <a:p>
            <a:pPr eaLnBrk="1" hangingPunct="1"/>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p:txBody>
          <a:bodyPr/>
          <a:lstStyle/>
          <a:p>
            <a:pPr>
              <a:defRPr/>
            </a:pPr>
            <a:fld id="{79BB3652-4400-43AA-941D-82E4FEE6DB98}" type="slidenum">
              <a:rPr lang="en-US" smtClean="0"/>
              <a:pPr>
                <a:defRPr/>
              </a:pPr>
              <a:t>14</a:t>
            </a:fld>
            <a:endParaRPr lang="en-US" smtClean="0"/>
          </a:p>
        </p:txBody>
      </p:sp>
      <p:sp>
        <p:nvSpPr>
          <p:cNvPr id="79875"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p:spPr>
      </p:sp>
      <p:sp>
        <p:nvSpPr>
          <p:cNvPr id="79876" name="Rectangle 3"/>
          <p:cNvSpPr>
            <a:spLocks noGrp="1" noChangeArrowheads="1"/>
          </p:cNvSpPr>
          <p:nvPr>
            <p:ph type="body" idx="1"/>
          </p:nvPr>
        </p:nvSpPr>
        <p:spPr bwMode="auto">
          <a:xfrm>
            <a:off x="828675" y="6062663"/>
            <a:ext cx="5268913" cy="2416175"/>
          </a:xfrm>
          <a:noFill/>
        </p:spPr>
        <p:txBody>
          <a:bodyPr wrap="square" numCol="1" anchor="t" anchorCtr="0" compatLnSpc="1">
            <a:prstTxWarp prst="textNoShape">
              <a:avLst/>
            </a:prstTxWarp>
          </a:bodyPr>
          <a:lstStyle/>
          <a:p>
            <a:pPr eaLnBrk="1" hangingPunct="1"/>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p:txBody>
          <a:bodyPr/>
          <a:lstStyle/>
          <a:p>
            <a:pPr>
              <a:defRPr/>
            </a:pPr>
            <a:fld id="{5D717499-72C9-426B-A4B9-F8B49F6D810C}" type="slidenum">
              <a:rPr lang="en-US" smtClean="0"/>
              <a:pPr>
                <a:defRPr/>
              </a:pPr>
              <a:t>15</a:t>
            </a:fld>
            <a:endParaRPr lang="en-US" smtClean="0"/>
          </a:p>
        </p:txBody>
      </p:sp>
      <p:sp>
        <p:nvSpPr>
          <p:cNvPr id="80899"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p:spPr>
      </p:sp>
      <p:sp>
        <p:nvSpPr>
          <p:cNvPr id="80900" name="Rectangle 3"/>
          <p:cNvSpPr>
            <a:spLocks noGrp="1" noChangeArrowheads="1"/>
          </p:cNvSpPr>
          <p:nvPr>
            <p:ph type="body" idx="1"/>
          </p:nvPr>
        </p:nvSpPr>
        <p:spPr bwMode="auto">
          <a:xfrm>
            <a:off x="828675" y="6062663"/>
            <a:ext cx="5268913" cy="2416175"/>
          </a:xfrm>
          <a:noFill/>
        </p:spPr>
        <p:txBody>
          <a:bodyPr wrap="square" numCol="1" anchor="t" anchorCtr="0" compatLnSpc="1">
            <a:prstTxWarp prst="textNoShape">
              <a:avLst/>
            </a:prstTxWarp>
          </a:bodyPr>
          <a:lstStyle/>
          <a:p>
            <a:pPr eaLnBrk="1" hangingPunct="1"/>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p:txBody>
          <a:bodyPr/>
          <a:lstStyle/>
          <a:p>
            <a:pPr>
              <a:defRPr/>
            </a:pPr>
            <a:fld id="{84F97A13-ED7D-4321-83D7-BA84504C6095}" type="slidenum">
              <a:rPr lang="en-US" smtClean="0"/>
              <a:pPr>
                <a:defRPr/>
              </a:pPr>
              <a:t>18</a:t>
            </a:fld>
            <a:endParaRPr lang="en-US" smtClean="0"/>
          </a:p>
        </p:txBody>
      </p:sp>
      <p:sp>
        <p:nvSpPr>
          <p:cNvPr id="819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1924"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p:txBody>
          <a:bodyPr/>
          <a:lstStyle/>
          <a:p>
            <a:pPr>
              <a:defRPr/>
            </a:pPr>
            <a:fld id="{2A1EFDF4-295E-4F2F-8274-5276D892628B}" type="slidenum">
              <a:rPr lang="en-US" smtClean="0"/>
              <a:pPr>
                <a:defRPr/>
              </a:pPr>
              <a:t>19</a:t>
            </a:fld>
            <a:endParaRPr lang="en-US" smtClean="0"/>
          </a:p>
        </p:txBody>
      </p:sp>
      <p:sp>
        <p:nvSpPr>
          <p:cNvPr id="829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2948"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p:txBody>
          <a:bodyPr/>
          <a:lstStyle/>
          <a:p>
            <a:pPr>
              <a:defRPr/>
            </a:pPr>
            <a:fld id="{F580191B-67AE-484E-9082-E6275166839A}" type="slidenum">
              <a:rPr lang="en-US" smtClean="0"/>
              <a:pPr>
                <a:defRPr/>
              </a:pPr>
              <a:t>20</a:t>
            </a:fld>
            <a:endParaRPr lang="en-US" smtClean="0"/>
          </a:p>
        </p:txBody>
      </p:sp>
      <p:sp>
        <p:nvSpPr>
          <p:cNvPr id="839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3972"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p:txBody>
          <a:bodyPr/>
          <a:lstStyle/>
          <a:p>
            <a:pPr>
              <a:defRPr/>
            </a:pPr>
            <a:fld id="{F8B1E871-3DA9-47DB-BB1F-94165D87FEFB}" type="slidenum">
              <a:rPr lang="en-US" smtClean="0"/>
              <a:pPr>
                <a:defRPr/>
              </a:pPr>
              <a:t>21</a:t>
            </a:fld>
            <a:endParaRPr lang="en-US" smtClean="0"/>
          </a:p>
        </p:txBody>
      </p:sp>
      <p:sp>
        <p:nvSpPr>
          <p:cNvPr id="849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4996"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p:txBody>
          <a:bodyPr/>
          <a:lstStyle/>
          <a:p>
            <a:pPr>
              <a:defRPr/>
            </a:pPr>
            <a:fld id="{0D2CDE76-4738-44B5-833A-2DF96BC3AB13}" type="slidenum">
              <a:rPr lang="en-US" smtClean="0"/>
              <a:pPr>
                <a:defRPr/>
              </a:pPr>
              <a:t>22</a:t>
            </a:fld>
            <a:endParaRPr lang="en-US" smtClean="0"/>
          </a:p>
        </p:txBody>
      </p:sp>
      <p:sp>
        <p:nvSpPr>
          <p:cNvPr id="860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6020"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p:txBody>
          <a:bodyPr/>
          <a:lstStyle/>
          <a:p>
            <a:pPr>
              <a:defRPr/>
            </a:pPr>
            <a:fld id="{583084CE-403A-47C5-8050-06A0AC0D8D75}" type="slidenum">
              <a:rPr lang="en-US" smtClean="0"/>
              <a:pPr>
                <a:defRPr/>
              </a:pPr>
              <a:t>23</a:t>
            </a:fld>
            <a:endParaRPr lang="en-US" smtClean="0"/>
          </a:p>
        </p:txBody>
      </p:sp>
      <p:sp>
        <p:nvSpPr>
          <p:cNvPr id="870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7044"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p:txBody>
          <a:bodyPr/>
          <a:lstStyle/>
          <a:p>
            <a:pPr>
              <a:defRPr/>
            </a:pPr>
            <a:fld id="{702D02E7-8B84-4714-902C-45C20D4C6547}" type="slidenum">
              <a:rPr lang="en-US" smtClean="0"/>
              <a:pPr>
                <a:defRPr/>
              </a:pPr>
              <a:t>24</a:t>
            </a:fld>
            <a:endParaRPr lang="en-US" smtClean="0"/>
          </a:p>
        </p:txBody>
      </p:sp>
      <p:sp>
        <p:nvSpPr>
          <p:cNvPr id="880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8068"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88219007-84FB-4B26-A6D9-D986B992FFB3}" type="slidenum">
              <a:rPr lang="en-US" smtClean="0">
                <a:solidFill>
                  <a:prstClr val="black"/>
                </a:solidFill>
              </a:rPr>
              <a:pPr/>
              <a:t>5</a:t>
            </a:fld>
            <a:endParaRPr lang="en-US" smtClean="0">
              <a:solidFill>
                <a:prstClr val="black"/>
              </a:solidFill>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p:spPr>
      </p:sp>
      <p:sp>
        <p:nvSpPr>
          <p:cNvPr id="890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712D6943-8F92-41DA-A861-291374EA0586}" type="slidenum">
              <a:rPr lang="en-US" smtClean="0"/>
              <a:pPr>
                <a:defRPr/>
              </a:pPr>
              <a:t>26</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9F46029A-3CA7-4FEE-942E-5301C46C76E2}" type="slidenum">
              <a:rPr lang="en-US" smtClean="0"/>
              <a:pPr>
                <a:defRPr/>
              </a:pPr>
              <a:t>28</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pPr eaLnBrk="0" hangingPunct="0"/>
            <a:fld id="{65226604-9998-44C9-A2D6-C34062C32886}" type="slidenum">
              <a:rPr lang="en-US" sz="1100" smtClean="0">
                <a:solidFill>
                  <a:srgbClr val="000000"/>
                </a:solidFill>
                <a:latin typeface="Arial" pitchFamily="34" charset="0"/>
              </a:rPr>
              <a:pPr eaLnBrk="0" hangingPunct="0"/>
              <a:t>31</a:t>
            </a:fld>
            <a:endParaRPr lang="en-US" sz="1100" dirty="0" smtClean="0">
              <a:solidFill>
                <a:srgbClr val="000000"/>
              </a:solidFill>
              <a:latin typeface="Arial" pitchFamily="34" charset="0"/>
            </a:endParaRPr>
          </a:p>
        </p:txBody>
      </p:sp>
      <p:sp>
        <p:nvSpPr>
          <p:cNvPr id="184323" name="Rectangle 2"/>
          <p:cNvSpPr>
            <a:spLocks noGrp="1" noRot="1" noChangeAspect="1" noChangeArrowheads="1" noTextEdit="1"/>
          </p:cNvSpPr>
          <p:nvPr>
            <p:ph type="sldImg"/>
          </p:nvPr>
        </p:nvSpPr>
        <p:spPr>
          <a:xfrm>
            <a:off x="-200025" y="382588"/>
            <a:ext cx="7267575" cy="5451475"/>
          </a:xfrm>
          <a:solidFill>
            <a:srgbClr val="FFFFFF"/>
          </a:solidFill>
          <a:ln/>
        </p:spPr>
      </p:sp>
      <p:sp>
        <p:nvSpPr>
          <p:cNvPr id="184324" name="Rectangle 3"/>
          <p:cNvSpPr>
            <a:spLocks noGrp="1" noChangeArrowheads="1"/>
          </p:cNvSpPr>
          <p:nvPr>
            <p:ph type="body" idx="1"/>
          </p:nvPr>
        </p:nvSpPr>
        <p:spPr>
          <a:xfrm>
            <a:off x="828675" y="6064251"/>
            <a:ext cx="5268913" cy="2414588"/>
          </a:xfrm>
          <a:solidFill>
            <a:srgbClr val="FFFFFF"/>
          </a:solidFill>
          <a:ln>
            <a:solidFill>
              <a:srgbClr val="000000"/>
            </a:solidFill>
          </a:ln>
        </p:spPr>
        <p:txBody>
          <a:bodyPr/>
          <a:lstStyle/>
          <a:p>
            <a:pPr eaLnBrk="1" hangingPunct="1"/>
            <a:endParaRPr lang="en-US" dirty="0" smtClean="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44E371F-9BFA-4F6B-BF36-275653E4AE58}" type="slidenum">
              <a:rPr lang="en-US" smtClean="0"/>
              <a:pPr>
                <a:defRPr/>
              </a:pPr>
              <a:t>33</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pPr>
              <a:defRPr/>
            </a:pPr>
            <a:fld id="{A44E371F-9BFA-4F6B-BF36-275653E4AE58}" type="slidenum">
              <a:rPr lang="en-US" smtClean="0"/>
              <a:pPr>
                <a:defRPr/>
              </a:pPr>
              <a:t>35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a:t>
            </a:r>
            <a:endParaRPr lang="en-US" dirty="0"/>
          </a:p>
        </p:txBody>
      </p:sp>
      <p:sp>
        <p:nvSpPr>
          <p:cNvPr id="4" name="Slide Number Placeholder 3"/>
          <p:cNvSpPr>
            <a:spLocks noGrp="1"/>
          </p:cNvSpPr>
          <p:nvPr>
            <p:ph type="sldNum" sz="quarter" idx="10"/>
          </p:nvPr>
        </p:nvSpPr>
        <p:spPr/>
        <p:txBody>
          <a:bodyPr/>
          <a:lstStyle/>
          <a:p>
            <a:pPr>
              <a:defRPr/>
            </a:pPr>
            <a:fld id="{A44E371F-9BFA-4F6B-BF36-275653E4AE58}" type="slidenum">
              <a:rPr lang="en-US" smtClean="0"/>
              <a:pPr>
                <a:defRPr/>
              </a:pPr>
              <a:t>36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3</a:t>
            </a:r>
            <a:endParaRPr lang="en-US" dirty="0"/>
          </a:p>
        </p:txBody>
      </p:sp>
      <p:sp>
        <p:nvSpPr>
          <p:cNvPr id="4" name="Slide Number Placeholder 3"/>
          <p:cNvSpPr>
            <a:spLocks noGrp="1"/>
          </p:cNvSpPr>
          <p:nvPr>
            <p:ph type="sldNum" sz="quarter" idx="10"/>
          </p:nvPr>
        </p:nvSpPr>
        <p:spPr/>
        <p:txBody>
          <a:bodyPr/>
          <a:lstStyle/>
          <a:p>
            <a:pPr>
              <a:defRPr/>
            </a:pPr>
            <a:fld id="{A44E371F-9BFA-4F6B-BF36-275653E4AE58}" type="slidenum">
              <a:rPr lang="en-US" smtClean="0"/>
              <a:pPr>
                <a:defRPr/>
              </a:pPr>
              <a:t>37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4</a:t>
            </a:r>
            <a:endParaRPr lang="en-US" dirty="0"/>
          </a:p>
        </p:txBody>
      </p:sp>
      <p:sp>
        <p:nvSpPr>
          <p:cNvPr id="4" name="Slide Number Placeholder 3"/>
          <p:cNvSpPr>
            <a:spLocks noGrp="1"/>
          </p:cNvSpPr>
          <p:nvPr>
            <p:ph type="sldNum" sz="quarter" idx="10"/>
          </p:nvPr>
        </p:nvSpPr>
        <p:spPr/>
        <p:txBody>
          <a:bodyPr/>
          <a:lstStyle/>
          <a:p>
            <a:pPr>
              <a:defRPr/>
            </a:pPr>
            <a:fld id="{A44E371F-9BFA-4F6B-BF36-275653E4AE58}" type="slidenum">
              <a:rPr lang="en-US" smtClean="0"/>
              <a:pPr>
                <a:defRPr/>
              </a:pPr>
              <a:t>38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6</a:t>
            </a:r>
            <a:endParaRPr lang="en-US" dirty="0"/>
          </a:p>
        </p:txBody>
      </p:sp>
      <p:sp>
        <p:nvSpPr>
          <p:cNvPr id="4" name="Slide Number Placeholder 3"/>
          <p:cNvSpPr>
            <a:spLocks noGrp="1"/>
          </p:cNvSpPr>
          <p:nvPr>
            <p:ph type="sldNum" sz="quarter" idx="10"/>
          </p:nvPr>
        </p:nvSpPr>
        <p:spPr/>
        <p:txBody>
          <a:bodyPr/>
          <a:lstStyle/>
          <a:p>
            <a:pPr>
              <a:defRPr/>
            </a:pPr>
            <a:fld id="{A44E371F-9BFA-4F6B-BF36-275653E4AE58}" type="slidenum">
              <a:rPr lang="en-US" smtClean="0"/>
              <a:pPr>
                <a:defRPr/>
              </a:pPr>
              <a:t>40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C2206379-FE5E-4643-9814-4A859E308A11}" type="slidenum">
              <a:rPr lang="en-US" smtClean="0">
                <a:solidFill>
                  <a:srgbClr val="000000"/>
                </a:solidFill>
              </a:rPr>
              <a:pPr/>
              <a:t>6</a:t>
            </a:fld>
            <a:endParaRPr lang="en-US" smtClean="0">
              <a:solidFill>
                <a:srgbClr val="000000"/>
              </a:solidFill>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7</a:t>
            </a:r>
            <a:endParaRPr lang="en-US" dirty="0"/>
          </a:p>
        </p:txBody>
      </p:sp>
      <p:sp>
        <p:nvSpPr>
          <p:cNvPr id="4" name="Slide Number Placeholder 3"/>
          <p:cNvSpPr>
            <a:spLocks noGrp="1"/>
          </p:cNvSpPr>
          <p:nvPr>
            <p:ph type="sldNum" sz="quarter" idx="10"/>
          </p:nvPr>
        </p:nvSpPr>
        <p:spPr/>
        <p:txBody>
          <a:bodyPr/>
          <a:lstStyle/>
          <a:p>
            <a:pPr>
              <a:defRPr/>
            </a:pPr>
            <a:fld id="{A44E371F-9BFA-4F6B-BF36-275653E4AE58}" type="slidenum">
              <a:rPr lang="en-US" smtClean="0"/>
              <a:pPr>
                <a:defRPr/>
              </a:pPr>
              <a:t>41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8</a:t>
            </a:r>
            <a:endParaRPr lang="en-US" dirty="0"/>
          </a:p>
        </p:txBody>
      </p:sp>
      <p:sp>
        <p:nvSpPr>
          <p:cNvPr id="4" name="Slide Number Placeholder 3"/>
          <p:cNvSpPr>
            <a:spLocks noGrp="1"/>
          </p:cNvSpPr>
          <p:nvPr>
            <p:ph type="sldNum" sz="quarter" idx="10"/>
          </p:nvPr>
        </p:nvSpPr>
        <p:spPr/>
        <p:txBody>
          <a:bodyPr/>
          <a:lstStyle/>
          <a:p>
            <a:pPr>
              <a:defRPr/>
            </a:pPr>
            <a:fld id="{A44E371F-9BFA-4F6B-BF36-275653E4AE58}" type="slidenum">
              <a:rPr lang="en-US" smtClean="0"/>
              <a:pPr>
                <a:defRPr/>
              </a:pPr>
              <a:t>42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9</a:t>
            </a:r>
          </a:p>
          <a:p>
            <a:endParaRPr lang="en-US" dirty="0"/>
          </a:p>
        </p:txBody>
      </p:sp>
      <p:sp>
        <p:nvSpPr>
          <p:cNvPr id="4" name="Slide Number Placeholder 3"/>
          <p:cNvSpPr>
            <a:spLocks noGrp="1"/>
          </p:cNvSpPr>
          <p:nvPr>
            <p:ph type="sldNum" sz="quarter" idx="10"/>
          </p:nvPr>
        </p:nvSpPr>
        <p:spPr/>
        <p:txBody>
          <a:bodyPr/>
          <a:lstStyle/>
          <a:p>
            <a:pPr>
              <a:defRPr/>
            </a:pPr>
            <a:fld id="{A44E371F-9BFA-4F6B-BF36-275653E4AE58}" type="slidenum">
              <a:rPr lang="en-US" smtClean="0"/>
              <a:pPr>
                <a:defRPr/>
              </a:pPr>
              <a:t>43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10</a:t>
            </a:r>
          </a:p>
          <a:p>
            <a:endParaRPr lang="en-US" dirty="0"/>
          </a:p>
        </p:txBody>
      </p:sp>
      <p:sp>
        <p:nvSpPr>
          <p:cNvPr id="4" name="Slide Number Placeholder 3"/>
          <p:cNvSpPr>
            <a:spLocks noGrp="1"/>
          </p:cNvSpPr>
          <p:nvPr>
            <p:ph type="sldNum" sz="quarter" idx="10"/>
          </p:nvPr>
        </p:nvSpPr>
        <p:spPr/>
        <p:txBody>
          <a:bodyPr/>
          <a:lstStyle/>
          <a:p>
            <a:pPr>
              <a:defRPr/>
            </a:pPr>
            <a:fld id="{A44E371F-9BFA-4F6B-BF36-275653E4AE58}" type="slidenum">
              <a:rPr lang="en-US" smtClean="0"/>
              <a:pPr>
                <a:defRPr/>
              </a:pPr>
              <a:t>44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Number Placeholder 7"/>
          <p:cNvSpPr>
            <a:spLocks noGrp="1" noChangeArrowheads="1"/>
          </p:cNvSpPr>
          <p:nvPr>
            <p:ph type="sldNum" sz="quarter" idx="5"/>
          </p:nvPr>
        </p:nvSpPr>
        <p:spPr bwMode="auto">
          <a:noFill/>
          <a:ln>
            <a:miter lim="800000"/>
            <a:headEnd/>
            <a:tailEnd/>
          </a:ln>
        </p:spPr>
        <p:txBody>
          <a:bodyPr/>
          <a:lstStyle/>
          <a:p>
            <a:fld id="{94B33642-3BC9-8F4D-8181-1A3A0F12430E}" type="slidenum">
              <a:rPr lang="en-US"/>
              <a:pPr/>
              <a:t>77</a:t>
            </a:fld>
            <a:endParaRPr lang="en-US"/>
          </a:p>
        </p:txBody>
      </p:sp>
      <p:sp>
        <p:nvSpPr>
          <p:cNvPr id="12902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50BFDF60-3BE9-E44C-87FB-ABA1C04E364F}" type="slidenum">
              <a:rPr lang="en-US" sz="1200">
                <a:latin typeface="Calibri" pitchFamily="-65" charset="0"/>
              </a:rPr>
              <a:pPr algn="r"/>
              <a:t>77</a:t>
            </a:fld>
            <a:endParaRPr lang="en-US" sz="1200">
              <a:latin typeface="Calibri" pitchFamily="-65" charset="0"/>
            </a:endParaRPr>
          </a:p>
        </p:txBody>
      </p:sp>
      <p:sp>
        <p:nvSpPr>
          <p:cNvPr id="12902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9029" name="Rectangle 3"/>
          <p:cNvSpPr>
            <a:spLocks noGrp="1" noChangeArrowheads="1"/>
          </p:cNvSpPr>
          <p:nvPr>
            <p:ph type="body" idx="1"/>
          </p:nvPr>
        </p:nvSpPr>
        <p:spPr bwMode="auto">
          <a:noFill/>
        </p:spPr>
        <p:txBody>
          <a:bodyPr/>
          <a:lstStyle/>
          <a:p>
            <a:pPr>
              <a:spcBef>
                <a:spcPct val="0"/>
              </a:spcBef>
            </a:pPr>
            <a:endParaRPr lang="en-US" b="1" dirty="0"/>
          </a:p>
          <a:p>
            <a:pPr>
              <a:spcBef>
                <a:spcPct val="0"/>
              </a:spcBef>
            </a:pPr>
            <a:r>
              <a:rPr lang="en-US" b="1" dirty="0"/>
              <a:t>Let’s look at some examples,</a:t>
            </a:r>
          </a:p>
          <a:p>
            <a:pPr>
              <a:spcBef>
                <a:spcPct val="0"/>
              </a:spcBef>
            </a:pPr>
            <a:endParaRPr lang="en-US" b="1" dirty="0"/>
          </a:p>
          <a:p>
            <a:pPr>
              <a:spcBef>
                <a:spcPct val="0"/>
              </a:spcBef>
            </a:pPr>
            <a:r>
              <a:rPr lang="en-US" b="1" dirty="0"/>
              <a:t>We have these 3 images. what are the differences between these 3images? Everything is different, the textures are different, the objects are </a:t>
            </a:r>
            <a:r>
              <a:rPr lang="en-US" b="1" dirty="0" err="1"/>
              <a:t>differemt</a:t>
            </a:r>
            <a:r>
              <a:rPr lang="en-US" b="1" dirty="0"/>
              <a:t>, the space is different, it does not matter what info you use, you will always find differences between these three images.</a:t>
            </a:r>
          </a:p>
          <a:p>
            <a:pPr>
              <a:spcBef>
                <a:spcPct val="0"/>
              </a:spcBef>
            </a:pPr>
            <a:endParaRPr lang="en-US" b="1" dirty="0"/>
          </a:p>
          <a:p>
            <a:pPr>
              <a:spcBef>
                <a:spcPct val="0"/>
              </a:spcBef>
            </a:pPr>
            <a:endParaRPr lang="en-US" b="1" dirty="0"/>
          </a:p>
          <a:p>
            <a:pPr>
              <a:spcBef>
                <a:spcPct val="0"/>
              </a:spcBef>
            </a:pPr>
            <a:r>
              <a:rPr lang="en-US" b="1" dirty="0"/>
              <a:t>------------------------------------------------------</a:t>
            </a:r>
          </a:p>
          <a:p>
            <a:pPr>
              <a:spcBef>
                <a:spcPct val="0"/>
              </a:spcBef>
            </a:pPr>
            <a:r>
              <a:rPr lang="en-US" b="1" dirty="0"/>
              <a:t>one view if we have these images: what makes then </a:t>
            </a:r>
            <a:r>
              <a:rPr lang="en-US" b="1" dirty="0" err="1"/>
              <a:t>diffeent</a:t>
            </a:r>
            <a:r>
              <a:rPr lang="en-US" b="1" dirty="0"/>
              <a:t>? </a:t>
            </a:r>
            <a:r>
              <a:rPr lang="en-US" b="1" dirty="0" err="1"/>
              <a:t>Evertyhing</a:t>
            </a:r>
            <a:r>
              <a:rPr lang="en-US" b="1" dirty="0"/>
              <a:t>, the objects, layout, </a:t>
            </a:r>
          </a:p>
          <a:p>
            <a:pPr>
              <a:spcBef>
                <a:spcPct val="0"/>
              </a:spcBef>
            </a:pPr>
            <a:endParaRPr lang="en-US" b="1" dirty="0"/>
          </a:p>
          <a:p>
            <a:pPr>
              <a:spcBef>
                <a:spcPct val="0"/>
              </a:spcBef>
            </a:pPr>
            <a:r>
              <a:rPr lang="en-US" b="1" dirty="0"/>
              <a:t>Obviously objects and spatial layout are very important in distinguishing the differences between different scene types. </a:t>
            </a:r>
          </a:p>
          <a:p>
            <a:pPr>
              <a:spcBef>
                <a:spcPct val="0"/>
              </a:spcBef>
            </a:pPr>
            <a:endParaRPr lang="en-US" b="1"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Number Placeholder 7"/>
          <p:cNvSpPr>
            <a:spLocks noGrp="1" noChangeArrowheads="1"/>
          </p:cNvSpPr>
          <p:nvPr>
            <p:ph type="sldNum" sz="quarter" idx="5"/>
          </p:nvPr>
        </p:nvSpPr>
        <p:spPr bwMode="auto">
          <a:noFill/>
          <a:ln>
            <a:miter lim="800000"/>
            <a:headEnd/>
            <a:tailEnd/>
          </a:ln>
        </p:spPr>
        <p:txBody>
          <a:bodyPr/>
          <a:lstStyle/>
          <a:p>
            <a:fld id="{127DDDAF-8121-7B47-9B4F-8E3675A1AD50}" type="slidenum">
              <a:rPr lang="en-US"/>
              <a:pPr/>
              <a:t>78</a:t>
            </a:fld>
            <a:endParaRPr lang="en-US"/>
          </a:p>
        </p:txBody>
      </p:sp>
      <p:sp>
        <p:nvSpPr>
          <p:cNvPr id="13107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7D10759C-71A6-B940-AA8A-44FA5B3B8DAE}" type="slidenum">
              <a:rPr lang="en-US" sz="1200">
                <a:latin typeface="Calibri" pitchFamily="-65" charset="0"/>
              </a:rPr>
              <a:pPr algn="r"/>
              <a:t>78</a:t>
            </a:fld>
            <a:endParaRPr lang="en-US" sz="1200">
              <a:latin typeface="Calibri" pitchFamily="-65" charset="0"/>
            </a:endParaRPr>
          </a:p>
        </p:txBody>
      </p:sp>
      <p:sp>
        <p:nvSpPr>
          <p:cNvPr id="13107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1077" name="Rectangle 3"/>
          <p:cNvSpPr>
            <a:spLocks noGrp="1" noChangeArrowheads="1"/>
          </p:cNvSpPr>
          <p:nvPr>
            <p:ph type="body" idx="1"/>
          </p:nvPr>
        </p:nvSpPr>
        <p:spPr bwMode="auto">
          <a:noFill/>
        </p:spPr>
        <p:txBody>
          <a:bodyPr/>
          <a:lstStyle/>
          <a:p>
            <a:pPr>
              <a:spcBef>
                <a:spcPct val="0"/>
              </a:spcBef>
            </a:pPr>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B118C2-B12B-0A48-95D2-DBF1044F48B7}" type="slidenum">
              <a:rPr lang="en-US"/>
              <a:pPr/>
              <a:t>80</a:t>
            </a:fld>
            <a:endParaRPr lang="en-US"/>
          </a:p>
        </p:txBody>
      </p:sp>
      <p:sp>
        <p:nvSpPr>
          <p:cNvPr id="245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B6C89D-747D-3244-983C-94EABE71EE0C}" type="slidenum">
              <a:rPr lang="en-US"/>
              <a:pPr/>
              <a:t>81</a:t>
            </a:fld>
            <a:endParaRPr lang="en-US"/>
          </a:p>
        </p:txBody>
      </p:sp>
      <p:sp>
        <p:nvSpPr>
          <p:cNvPr id="266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662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555634-604D-974E-87B4-5A6951F48E25}" type="slidenum">
              <a:rPr lang="en-US"/>
              <a:pPr/>
              <a:t>82</a:t>
            </a:fld>
            <a:endParaRPr lang="en-US"/>
          </a:p>
        </p:txBody>
      </p:sp>
      <p:sp>
        <p:nvSpPr>
          <p:cNvPr id="27650"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7651" name="Rectangle 1027"/>
          <p:cNvSpPr>
            <a:spLocks noGrp="1" noChangeArrowheads="1"/>
          </p:cNvSpPr>
          <p:nvPr>
            <p:ph type="body" idx="1"/>
          </p:nvPr>
        </p:nvSpPr>
        <p:spPr/>
        <p:txBody>
          <a:bodyPr/>
          <a:lstStyle/>
          <a:p>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06F988-E22A-7D4B-8F8E-D9A547EDB26D}" type="slidenum">
              <a:rPr lang="en-US"/>
              <a:pPr/>
              <a:t>83</a:t>
            </a:fld>
            <a:endParaRPr lang="en-US"/>
          </a:p>
        </p:txBody>
      </p:sp>
      <p:sp>
        <p:nvSpPr>
          <p:cNvPr id="286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867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44E371F-9BFA-4F6B-BF36-275653E4AE58}" type="slidenum">
              <a:rPr lang="en-US" smtClean="0"/>
              <a:pPr>
                <a:defRPr/>
              </a:pPr>
              <a:t>7</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B29F9C-1B8A-094E-8258-29EFE33AD970}" type="slidenum">
              <a:rPr lang="en-US"/>
              <a:pPr/>
              <a:t>84</a:t>
            </a:fld>
            <a:endParaRPr lang="en-US"/>
          </a:p>
        </p:txBody>
      </p:sp>
      <p:sp>
        <p:nvSpPr>
          <p:cNvPr id="29698"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9699" name="Rectangle 1027"/>
          <p:cNvSpPr>
            <a:spLocks noGrp="1" noChangeArrowheads="1"/>
          </p:cNvSpPr>
          <p:nvPr>
            <p:ph type="body" idx="1"/>
          </p:nvPr>
        </p:nvSpPr>
        <p:spPr/>
        <p:txBody>
          <a:bodyPr/>
          <a:lstStyle/>
          <a:p>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6204A6-7058-474B-894D-D7F8E4EC0F8C}" type="slidenum">
              <a:rPr lang="en-US"/>
              <a:pPr/>
              <a:t>85</a:t>
            </a:fld>
            <a:endParaRPr lang="en-US"/>
          </a:p>
        </p:txBody>
      </p:sp>
      <p:sp>
        <p:nvSpPr>
          <p:cNvPr id="307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072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BBF4C6-BF68-664A-85DA-82CCC1D402AA}" type="slidenum">
              <a:rPr lang="en-US"/>
              <a:pPr/>
              <a:t>86</a:t>
            </a:fld>
            <a:endParaRPr lang="en-US"/>
          </a:p>
        </p:txBody>
      </p:sp>
      <p:sp>
        <p:nvSpPr>
          <p:cNvPr id="31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174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EE6426-0A77-4C4F-A26E-403107DDEC1C}" type="slidenum">
              <a:rPr lang="en-US"/>
              <a:pPr/>
              <a:t>87</a:t>
            </a:fld>
            <a:endParaRPr lang="en-US"/>
          </a:p>
        </p:txBody>
      </p:sp>
      <p:sp>
        <p:nvSpPr>
          <p:cNvPr id="327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27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B22AE4-028E-5343-A819-E06B89E7AE36}" type="slidenum">
              <a:rPr lang="en-US"/>
              <a:pPr/>
              <a:t>88</a:t>
            </a:fld>
            <a:endParaRPr lang="en-US"/>
          </a:p>
        </p:txBody>
      </p:sp>
      <p:sp>
        <p:nvSpPr>
          <p:cNvPr id="33794"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3795"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75067D-4145-E64E-B40F-308A1F271CFC}" type="slidenum">
              <a:rPr lang="en-US"/>
              <a:pPr/>
              <a:t>89</a:t>
            </a:fld>
            <a:endParaRPr lang="en-US"/>
          </a:p>
        </p:txBody>
      </p:sp>
      <p:sp>
        <p:nvSpPr>
          <p:cNvPr id="348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48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2EC76D-4572-B44F-A919-401FFEAA0893}" type="slidenum">
              <a:rPr lang="en-US"/>
              <a:pPr/>
              <a:t>90</a:t>
            </a:fld>
            <a:endParaRPr lang="en-US"/>
          </a:p>
        </p:txBody>
      </p:sp>
      <p:sp>
        <p:nvSpPr>
          <p:cNvPr id="3584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5843"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D47A9-C5A7-1C40-A1AD-0C8F4DD35C39}" type="slidenum">
              <a:rPr lang="en-US"/>
              <a:pPr/>
              <a:t>91</a:t>
            </a:fld>
            <a:endParaRPr lang="en-US"/>
          </a:p>
        </p:txBody>
      </p:sp>
      <p:sp>
        <p:nvSpPr>
          <p:cNvPr id="368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8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4A5994-CEF4-F447-9FE2-D72ABA44FDB9}" type="slidenum">
              <a:rPr lang="en-US"/>
              <a:pPr/>
              <a:t>92</a:t>
            </a:fld>
            <a:endParaRPr lang="en-US"/>
          </a:p>
        </p:txBody>
      </p:sp>
      <p:sp>
        <p:nvSpPr>
          <p:cNvPr id="378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78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FCFE18-16DC-CD4A-8D1B-50AD9D7F28C3}" type="slidenum">
              <a:rPr lang="en-US"/>
              <a:pPr/>
              <a:t>93</a:t>
            </a:fld>
            <a:endParaRPr lang="en-US"/>
          </a:p>
        </p:txBody>
      </p:sp>
      <p:sp>
        <p:nvSpPr>
          <p:cNvPr id="389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89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7CB49607-71CC-4F14-9925-539B5A75CF37}" type="slidenum">
              <a:rPr lang="en-US" smtClean="0"/>
              <a:pPr>
                <a:defRPr/>
              </a:pPr>
              <a:t>8</a:t>
            </a:fld>
            <a:endParaRPr lang="en-US" smtClean="0"/>
          </a:p>
        </p:txBody>
      </p:sp>
      <p:sp>
        <p:nvSpPr>
          <p:cNvPr id="73731"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p:spPr>
      </p:sp>
      <p:sp>
        <p:nvSpPr>
          <p:cNvPr id="73732" name="Rectangle 3"/>
          <p:cNvSpPr>
            <a:spLocks noGrp="1" noChangeArrowheads="1"/>
          </p:cNvSpPr>
          <p:nvPr>
            <p:ph type="body" idx="1"/>
          </p:nvPr>
        </p:nvSpPr>
        <p:spPr bwMode="auto">
          <a:xfrm>
            <a:off x="828675" y="6062663"/>
            <a:ext cx="5268913" cy="2416175"/>
          </a:xfrm>
          <a:noFill/>
        </p:spPr>
        <p:txBody>
          <a:bodyPr wrap="square" numCol="1" anchor="t" anchorCtr="0" compatLnSpc="1">
            <a:prstTxWarp prst="textNoShape">
              <a:avLst/>
            </a:prstTxWarp>
          </a:bodyPr>
          <a:lstStyle/>
          <a:p>
            <a:pPr eaLnBrk="1" hangingPunct="1"/>
            <a:endParaRPr lang="en-US" dirty="0"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bwMode="auto">
          <a:noFill/>
          <a:ln>
            <a:miter lim="800000"/>
            <a:headEnd/>
            <a:tailEnd/>
          </a:ln>
        </p:spPr>
        <p:txBody>
          <a:bodyPr/>
          <a:lstStyle/>
          <a:p>
            <a:fld id="{7E95D970-565D-9F4F-AE09-4DDE758D13CA}" type="slidenum">
              <a:rPr lang="en-US"/>
              <a:pPr/>
              <a:t>95</a:t>
            </a:fld>
            <a:endParaRPr lang="en-US"/>
          </a:p>
        </p:txBody>
      </p:sp>
      <p:sp>
        <p:nvSpPr>
          <p:cNvPr id="14131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E02CDF1C-7FE6-2748-95A1-1E4FBB3A957C}" type="slidenum">
              <a:rPr lang="en-US" sz="1200">
                <a:ea typeface="Arial" pitchFamily="-65" charset="0"/>
                <a:cs typeface="Arial" pitchFamily="-65" charset="0"/>
              </a:rPr>
              <a:pPr algn="r"/>
              <a:t>95</a:t>
            </a:fld>
            <a:endParaRPr lang="en-US" sz="1200">
              <a:ea typeface="Arial" pitchFamily="-65" charset="0"/>
              <a:cs typeface="Arial" pitchFamily="-65" charset="0"/>
            </a:endParaRPr>
          </a:p>
        </p:txBody>
      </p:sp>
      <p:sp>
        <p:nvSpPr>
          <p:cNvPr id="14131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1317" name="Rectangle 3"/>
          <p:cNvSpPr>
            <a:spLocks noGrp="1" noChangeArrowheads="1"/>
          </p:cNvSpPr>
          <p:nvPr>
            <p:ph type="body" idx="1"/>
          </p:nvPr>
        </p:nvSpPr>
        <p:spPr bwMode="auto">
          <a:noFill/>
        </p:spPr>
        <p:txBody>
          <a:bodyPr/>
          <a:lstStyle/>
          <a:p>
            <a:r>
              <a:rPr lang="en-US" dirty="0"/>
              <a:t>Here is one example of global representation. Most of other approaches follow a very similar structure. The next slide shows why it makes sense.</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bwMode="auto">
          <a:noFill/>
          <a:ln>
            <a:miter lim="800000"/>
            <a:headEnd/>
            <a:tailEnd/>
          </a:ln>
        </p:spPr>
        <p:txBody>
          <a:bodyPr/>
          <a:lstStyle/>
          <a:p>
            <a:fld id="{74F6546E-198F-2544-9285-FE334DB3CA6A}" type="slidenum">
              <a:rPr lang="en-US">
                <a:ea typeface="Arial" pitchFamily="-65" charset="0"/>
                <a:cs typeface="Arial" pitchFamily="-65" charset="0"/>
              </a:rPr>
              <a:pPr/>
              <a:t>98</a:t>
            </a:fld>
            <a:endParaRPr lang="en-US">
              <a:ea typeface="Arial" pitchFamily="-65" charset="0"/>
              <a:cs typeface="Arial" pitchFamily="-65" charset="0"/>
            </a:endParaRPr>
          </a:p>
        </p:txBody>
      </p:sp>
      <p:sp>
        <p:nvSpPr>
          <p:cNvPr id="145411" name="Rectangle 2"/>
          <p:cNvSpPr>
            <a:spLocks noGrp="1" noRot="1" noChangeAspect="1" noChangeArrowheads="1" noTextEdit="1"/>
          </p:cNvSpPr>
          <p:nvPr>
            <p:ph type="sldImg"/>
          </p:nvPr>
        </p:nvSpPr>
        <p:spPr bwMode="auto">
          <a:xfrm>
            <a:off x="1143000" y="684213"/>
            <a:ext cx="4572000" cy="3429000"/>
          </a:xfrm>
          <a:noFill/>
          <a:ln>
            <a:solidFill>
              <a:srgbClr val="000000"/>
            </a:solidFill>
            <a:miter lim="800000"/>
            <a:headEnd/>
            <a:tailEnd/>
          </a:ln>
        </p:spPr>
      </p:sp>
      <p:sp>
        <p:nvSpPr>
          <p:cNvPr id="145412" name="Rectangle 3"/>
          <p:cNvSpPr>
            <a:spLocks noGrp="1" noChangeArrowheads="1"/>
          </p:cNvSpPr>
          <p:nvPr>
            <p:ph type="body" idx="1"/>
          </p:nvPr>
        </p:nvSpPr>
        <p:spPr bwMode="auto">
          <a:xfrm>
            <a:off x="685800" y="4343400"/>
            <a:ext cx="5486400" cy="4116388"/>
          </a:xfrm>
          <a:noFill/>
        </p:spPr>
        <p:txBody>
          <a:bodyPr/>
          <a:lstStyle/>
          <a:p>
            <a:endParaRPr lang="en-US">
              <a:latin typeface="Arial" pitchFamily="-65" charset="0"/>
              <a:ea typeface="Arial" pitchFamily="-65" charset="0"/>
              <a:cs typeface="Arial" pitchFamily="-65"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bwMode="auto">
          <a:noFill/>
          <a:ln>
            <a:miter lim="800000"/>
            <a:headEnd/>
            <a:tailEnd/>
          </a:ln>
        </p:spPr>
        <p:txBody>
          <a:bodyPr/>
          <a:lstStyle/>
          <a:p>
            <a:fld id="{D4181916-83B8-5E43-8B18-ED5CAEBBF8D8}" type="slidenum">
              <a:rPr lang="en-US">
                <a:ea typeface="Arial" pitchFamily="-65" charset="0"/>
                <a:cs typeface="Arial" pitchFamily="-65" charset="0"/>
              </a:rPr>
              <a:pPr/>
              <a:t>99</a:t>
            </a:fld>
            <a:endParaRPr lang="en-US">
              <a:ea typeface="Arial" pitchFamily="-65" charset="0"/>
              <a:cs typeface="Arial" pitchFamily="-65" charset="0"/>
            </a:endParaRPr>
          </a:p>
        </p:txBody>
      </p:sp>
      <p:sp>
        <p:nvSpPr>
          <p:cNvPr id="1474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7460" name="Rectangle 3"/>
          <p:cNvSpPr>
            <a:spLocks noGrp="1" noChangeArrowheads="1"/>
          </p:cNvSpPr>
          <p:nvPr>
            <p:ph type="body" idx="1"/>
          </p:nvPr>
        </p:nvSpPr>
        <p:spPr bwMode="auto">
          <a:noFill/>
        </p:spPr>
        <p:txBody>
          <a:bodyPr/>
          <a:lstStyle/>
          <a:p>
            <a:r>
              <a:rPr lang="en-US" dirty="0">
                <a:latin typeface="Arial" pitchFamily="-65" charset="0"/>
                <a:ea typeface="Arial" pitchFamily="-65" charset="0"/>
                <a:cs typeface="Arial" pitchFamily="-65" charset="0"/>
              </a:rPr>
              <a:t>Pepperell’s paintings and drawings are the result of intensive experimentation in materials and methods designed to evoke a very specific, though elusive, state of mind. The works induce a disrupted perceptual condition in which what we see cannot be matched with what we know. Instead of a </a:t>
            </a:r>
            <a:r>
              <a:rPr lang="en-US" dirty="0" err="1">
                <a:latin typeface="Arial" pitchFamily="-65" charset="0"/>
                <a:ea typeface="Arial" pitchFamily="-65" charset="0"/>
                <a:cs typeface="Arial" pitchFamily="-65" charset="0"/>
              </a:rPr>
              <a:t>recognisable</a:t>
            </a:r>
            <a:r>
              <a:rPr lang="en-US" dirty="0">
                <a:latin typeface="Arial" pitchFamily="-65" charset="0"/>
                <a:ea typeface="Arial" pitchFamily="-65" charset="0"/>
                <a:cs typeface="Arial" pitchFamily="-65" charset="0"/>
              </a:rPr>
              <a:t> depiction the viewer is presented with — what the art historian Dario </a:t>
            </a:r>
            <a:r>
              <a:rPr lang="en-US" dirty="0" err="1">
                <a:latin typeface="Arial" pitchFamily="-65" charset="0"/>
                <a:ea typeface="Arial" pitchFamily="-65" charset="0"/>
                <a:cs typeface="Arial" pitchFamily="-65" charset="0"/>
              </a:rPr>
              <a:t>Gamboni</a:t>
            </a:r>
            <a:r>
              <a:rPr lang="en-US" dirty="0">
                <a:latin typeface="Arial" pitchFamily="-65" charset="0"/>
                <a:ea typeface="Arial" pitchFamily="-65" charset="0"/>
                <a:cs typeface="Arial" pitchFamily="-65" charset="0"/>
              </a:rPr>
              <a:t> has called — a ‘potential image’, that is, a complex multiplicity of possible images, none of which ever finally resolves. Engaging in an ongoing dialogue with art of the past, particularly the Baroque and early Cubism, the works on canvas, panel and paper weave a complex web of impossible and contradictory passages suggesting erotic or heroic dramas with both bestial and transcendent overtones. The images, when seen in real life, are compelling and often disturbing despite the traditional aesthetic framework they occupy.</a:t>
            </a:r>
          </a:p>
          <a:p>
            <a:endParaRPr lang="en-US" dirty="0">
              <a:latin typeface="Arial" pitchFamily="-65" charset="0"/>
              <a:ea typeface="Arial" pitchFamily="-65" charset="0"/>
              <a:cs typeface="Arial" pitchFamily="-65"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lgn="l" rtl="0" eaLnBrk="1" hangingPunct="1"/>
            <a:endParaRPr lang="en-US" dirty="0"/>
          </a:p>
          <a:p>
            <a:pPr marL="228600" indent="-228600" algn="l" rtl="0" eaLnBrk="1" hangingPunct="1"/>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lgn="l" rtl="0" eaLnBrk="1" hangingPunct="1"/>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p:txBody>
          <a:bodyPr/>
          <a:lstStyle/>
          <a:p>
            <a:pPr>
              <a:defRPr/>
            </a:pPr>
            <a:fld id="{5268E7C3-E4C1-4572-845E-9A00E84E6491}" type="slidenum">
              <a:rPr lang="en-US" smtClean="0"/>
              <a:pPr>
                <a:defRPr/>
              </a:pPr>
              <a:t>9</a:t>
            </a:fld>
            <a:endParaRPr lang="en-US" smtClean="0"/>
          </a:p>
        </p:txBody>
      </p:sp>
      <p:sp>
        <p:nvSpPr>
          <p:cNvPr id="74755"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p:spPr>
      </p:sp>
      <p:sp>
        <p:nvSpPr>
          <p:cNvPr id="74756" name="Rectangle 3"/>
          <p:cNvSpPr>
            <a:spLocks noGrp="1" noChangeArrowheads="1"/>
          </p:cNvSpPr>
          <p:nvPr>
            <p:ph type="body" idx="1"/>
          </p:nvPr>
        </p:nvSpPr>
        <p:spPr bwMode="auto">
          <a:xfrm>
            <a:off x="828675" y="6062663"/>
            <a:ext cx="5268913" cy="2416175"/>
          </a:xfrm>
          <a:noFill/>
        </p:spPr>
        <p:txBody>
          <a:bodyPr wrap="square" numCol="1" anchor="t" anchorCtr="0" compatLnSpc="1">
            <a:prstTxWarp prst="textNoShape">
              <a:avLst/>
            </a:prstTxWarp>
          </a:bodyPr>
          <a:lstStyle/>
          <a:p>
            <a:pPr eaLnBrk="1" hangingPunct="1"/>
            <a:r>
              <a:rPr lang="en-US" smtClean="0"/>
              <a:t>ones, divide by 9</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eaLnBrk="0" hangingPunct="0"/>
            <a:fld id="{2F9552B3-4C57-3C45-A322-3AD27F8FC191}" type="slidenum">
              <a:rPr lang="en-US" sz="1100" b="1">
                <a:solidFill>
                  <a:srgbClr val="000000"/>
                </a:solidFill>
                <a:latin typeface="Arial" charset="0"/>
                <a:cs typeface="Arial" charset="0"/>
              </a:rPr>
              <a:pPr eaLnBrk="0" hangingPunct="0"/>
              <a:t>116</a:t>
            </a:fld>
            <a:endParaRPr lang="en-US" sz="1100" b="1">
              <a:solidFill>
                <a:srgbClr val="000000"/>
              </a:solidFill>
              <a:latin typeface="Arial" charset="0"/>
              <a:cs typeface="Arial" charset="0"/>
            </a:endParaRPr>
          </a:p>
        </p:txBody>
      </p:sp>
      <p:sp>
        <p:nvSpPr>
          <p:cNvPr id="665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65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eaLnBrk="0" hangingPunct="0"/>
            <a:fld id="{3382346A-0044-8544-A017-FDD28590F1D5}" type="slidenum">
              <a:rPr lang="en-US" sz="1100" b="1">
                <a:solidFill>
                  <a:srgbClr val="000000"/>
                </a:solidFill>
                <a:latin typeface="Arial" charset="0"/>
                <a:cs typeface="Arial" charset="0"/>
              </a:rPr>
              <a:pPr eaLnBrk="0" hangingPunct="0"/>
              <a:t>117</a:t>
            </a:fld>
            <a:endParaRPr lang="en-US" sz="1100" b="1">
              <a:solidFill>
                <a:srgbClr val="000000"/>
              </a:solidFill>
              <a:latin typeface="Arial" charset="0"/>
              <a:cs typeface="Arial" charset="0"/>
            </a:endParaRPr>
          </a:p>
        </p:txBody>
      </p:sp>
      <p:sp>
        <p:nvSpPr>
          <p:cNvPr id="686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eaLnBrk="0" hangingPunct="0"/>
            <a:fld id="{EB51DD23-573B-8340-9B0C-44EBA38B001B}" type="slidenum">
              <a:rPr lang="en-US" sz="1100" b="1">
                <a:solidFill>
                  <a:srgbClr val="000000"/>
                </a:solidFill>
                <a:latin typeface="Arial" charset="0"/>
                <a:cs typeface="Arial" charset="0"/>
              </a:rPr>
              <a:pPr eaLnBrk="0" hangingPunct="0"/>
              <a:t>118</a:t>
            </a:fld>
            <a:endParaRPr lang="en-US" sz="1100" b="1">
              <a:solidFill>
                <a:srgbClr val="000000"/>
              </a:solidFill>
              <a:latin typeface="Arial" charset="0"/>
              <a:cs typeface="Arial" charset="0"/>
            </a:endParaRPr>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96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eaLnBrk="0" hangingPunct="0"/>
            <a:fld id="{A8D7654C-FA70-E447-8B83-669062F0A086}" type="slidenum">
              <a:rPr lang="en-US" sz="1100" b="1">
                <a:solidFill>
                  <a:srgbClr val="000000"/>
                </a:solidFill>
                <a:latin typeface="Arial" charset="0"/>
                <a:cs typeface="Arial" charset="0"/>
              </a:rPr>
              <a:pPr eaLnBrk="0" hangingPunct="0"/>
              <a:t>119</a:t>
            </a:fld>
            <a:endParaRPr lang="en-US" sz="1100" b="1">
              <a:solidFill>
                <a:srgbClr val="000000"/>
              </a:solidFill>
              <a:latin typeface="Arial" charset="0"/>
              <a:cs typeface="Arial" charset="0"/>
            </a:endParaRPr>
          </a:p>
        </p:txBody>
      </p:sp>
      <p:sp>
        <p:nvSpPr>
          <p:cNvPr id="614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4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eaLnBrk="0" hangingPunct="0"/>
            <a:fld id="{BC9A913E-3A4B-A243-B458-2C8D5969FD7C}" type="slidenum">
              <a:rPr lang="en-US" sz="1100" b="1">
                <a:solidFill>
                  <a:srgbClr val="000000"/>
                </a:solidFill>
                <a:latin typeface="Arial" charset="0"/>
                <a:cs typeface="Arial" charset="0"/>
              </a:rPr>
              <a:pPr eaLnBrk="0" hangingPunct="0"/>
              <a:t>122</a:t>
            </a:fld>
            <a:endParaRPr lang="en-US" sz="1100" b="1">
              <a:solidFill>
                <a:srgbClr val="000000"/>
              </a:solidFill>
              <a:latin typeface="Arial" charset="0"/>
              <a:cs typeface="Arial" charset="0"/>
            </a:endParaRPr>
          </a:p>
        </p:txBody>
      </p:sp>
      <p:sp>
        <p:nvSpPr>
          <p:cNvPr id="798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9876"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8E7DE0-9184-CF4D-B134-40B90BD36804}" type="slidenum">
              <a:rPr lang="en-US" smtClean="0"/>
              <a:t>123</a:t>
            </a:fld>
            <a:endParaRPr lang="en-US"/>
          </a:p>
        </p:txBody>
      </p:sp>
    </p:spTree>
    <p:extLst>
      <p:ext uri="{BB962C8B-B14F-4D97-AF65-F5344CB8AC3E}">
        <p14:creationId xmlns:p14="http://schemas.microsoft.com/office/powerpoint/2010/main" val="114388242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Point tracks reflect long-term motions</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776115FB-871F-6D49-BF92-DA18E1FAD40E}" type="slidenum">
              <a:rPr lang="en-US">
                <a:latin typeface="Calibri" charset="0"/>
              </a:rPr>
              <a:pPr eaLnBrk="1" hangingPunct="1"/>
              <a:t>124</a:t>
            </a:fld>
            <a:endParaRPr lang="en-US">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pPr>
              <a:defRPr/>
            </a:pPr>
            <a:fld id="{5C7AB929-50EF-44CC-A7FA-AE71BFCA725E}" type="slidenum">
              <a:rPr lang="en-US" smtClean="0"/>
              <a:pPr>
                <a:defRPr/>
              </a:pPr>
              <a:t>10</a:t>
            </a:fld>
            <a:endParaRPr lang="en-US" smtClean="0"/>
          </a:p>
        </p:txBody>
      </p:sp>
      <p:sp>
        <p:nvSpPr>
          <p:cNvPr id="75779"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p:spPr>
      </p:sp>
      <p:sp>
        <p:nvSpPr>
          <p:cNvPr id="75780" name="Rectangle 3"/>
          <p:cNvSpPr>
            <a:spLocks noGrp="1" noChangeArrowheads="1"/>
          </p:cNvSpPr>
          <p:nvPr>
            <p:ph type="body" idx="1"/>
          </p:nvPr>
        </p:nvSpPr>
        <p:spPr bwMode="auto">
          <a:xfrm>
            <a:off x="828675" y="6062663"/>
            <a:ext cx="5268913" cy="2416175"/>
          </a:xfrm>
          <a:noFill/>
        </p:spPr>
        <p:txBody>
          <a:bodyPr wrap="square" numCol="1" anchor="t" anchorCtr="0" compatLnSpc="1">
            <a:prstTxWarp prst="textNoShape">
              <a:avLst/>
            </a:prstTxWarp>
          </a:bodyPr>
          <a:lstStyle/>
          <a:p>
            <a:pPr eaLnBrk="1" hangingPunct="1"/>
            <a:r>
              <a:rPr lang="en-US" smtClean="0"/>
              <a:t>ones, divide by 9</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A4F531-1FF2-2342-AABF-420BD510A06D}" type="slidenum">
              <a:rPr lang="en-US"/>
              <a:pPr/>
              <a:t>131</a:t>
            </a:fld>
            <a:endParaRPr lang="en-US"/>
          </a:p>
        </p:txBody>
      </p:sp>
      <p:sp>
        <p:nvSpPr>
          <p:cNvPr id="2908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90819" name="Rectangle 3"/>
          <p:cNvSpPr>
            <a:spLocks noGrp="1" noChangeArrowheads="1"/>
          </p:cNvSpPr>
          <p:nvPr>
            <p:ph type="body" idx="1"/>
          </p:nvPr>
        </p:nvSpPr>
        <p:spPr/>
        <p:txBody>
          <a:bodyPr/>
          <a:lstStyle/>
          <a:p>
            <a:endParaRPr lang="fr-F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72E3277-CDBC-1449-99D6-F16BE75F6A6C}" type="slidenum">
              <a:rPr lang="en-US">
                <a:latin typeface="Calibri" charset="0"/>
              </a:rPr>
              <a:pPr eaLnBrk="1" hangingPunct="1"/>
              <a:t>134</a:t>
            </a:fld>
            <a:endParaRPr lang="en-US">
              <a:latin typeface="Calibri"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Detect interest points in time and position</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EE497AE-6977-F943-BB92-F3287AC00450}" type="slidenum">
              <a:rPr lang="en-US">
                <a:latin typeface="Calibri" charset="0"/>
              </a:rPr>
              <a:pPr eaLnBrk="1" hangingPunct="1"/>
              <a:t>135</a:t>
            </a:fld>
            <a:endParaRPr lang="en-US">
              <a:latin typeface="Calibri"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3D9EA8-C931-4047-BFA0-8C5497FDB7A0}" type="slidenum">
              <a:rPr lang="en-US"/>
              <a:pPr/>
              <a:t>136</a:t>
            </a:fld>
            <a:endParaRPr lang="en-US"/>
          </a:p>
        </p:txBody>
      </p:sp>
      <p:sp>
        <p:nvSpPr>
          <p:cNvPr id="329730" name="Text Box 2"/>
          <p:cNvSpPr txBox="1">
            <a:spLocks noGrp="1" noRot="1" noChangeAspect="1" noChangeArrowheads="1" noTextEdit="1"/>
          </p:cNvSpPr>
          <p:nvPr>
            <p:ph type="sldImg"/>
          </p:nvPr>
        </p:nvSpPr>
        <p:spPr>
          <a:xfrm>
            <a:off x="1143000" y="695325"/>
            <a:ext cx="4570413" cy="3427413"/>
          </a:xfrm>
          <a:ln/>
          <a:extLst>
            <a:ext uri="{FAA26D3D-D897-4be2-8F04-BA451C77F1D7}">
              <ma14:placeholderFlag xmlns:ma14="http://schemas.microsoft.com/office/mac/drawingml/2011/main" val="1"/>
            </a:ext>
          </a:extLst>
        </p:spPr>
      </p:sp>
      <p:sp>
        <p:nvSpPr>
          <p:cNvPr id="329731" name="Text Box 3"/>
          <p:cNvSpPr txBox="1">
            <a:spLocks noGrp="1" noChangeArrowheads="1"/>
          </p:cNvSpPr>
          <p:nvPr>
            <p:ph type="body" idx="1"/>
          </p:nvPr>
        </p:nvSpPr>
        <p:spPr>
          <a:xfrm>
            <a:off x="685800" y="4343400"/>
            <a:ext cx="5486400" cy="4037013"/>
          </a:xfrm>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fr-F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62BBE3-2EC6-2245-A290-05BA393809EF}" type="slidenum">
              <a:rPr lang="en-US"/>
              <a:pPr/>
              <a:t>139</a:t>
            </a:fld>
            <a:endParaRPr lang="en-US"/>
          </a:p>
        </p:txBody>
      </p:sp>
      <p:sp>
        <p:nvSpPr>
          <p:cNvPr id="331778"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1779" name="Text Box 3"/>
          <p:cNvSpPr txBox="1">
            <a:spLocks noGrp="1" noChangeArrowheads="1"/>
          </p:cNvSpPr>
          <p:nvPr>
            <p:ph type="body"/>
          </p:nvPr>
        </p:nvSpPr>
        <p:spPr>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p:txBody>
          <a:bodyPr/>
          <a:lstStyle/>
          <a:p>
            <a:pPr>
              <a:defRPr/>
            </a:pPr>
            <a:fld id="{D0C0F4D8-E141-406C-86BE-BA525E52CD85}" type="slidenum">
              <a:rPr lang="en-US" smtClean="0"/>
              <a:pPr>
                <a:defRPr/>
              </a:pPr>
              <a:t>11</a:t>
            </a:fld>
            <a:endParaRPr lang="en-US" smtClean="0"/>
          </a:p>
        </p:txBody>
      </p:sp>
      <p:sp>
        <p:nvSpPr>
          <p:cNvPr id="76803"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p:spPr>
      </p:sp>
      <p:sp>
        <p:nvSpPr>
          <p:cNvPr id="76804" name="Rectangle 3"/>
          <p:cNvSpPr>
            <a:spLocks noGrp="1" noChangeArrowheads="1"/>
          </p:cNvSpPr>
          <p:nvPr>
            <p:ph type="body" idx="1"/>
          </p:nvPr>
        </p:nvSpPr>
        <p:spPr bwMode="auto">
          <a:xfrm>
            <a:off x="828675" y="6062663"/>
            <a:ext cx="5268913" cy="2416175"/>
          </a:xfrm>
          <a:noFill/>
        </p:spPr>
        <p:txBody>
          <a:bodyPr wrap="square" numCol="1" anchor="t" anchorCtr="0" compatLnSpc="1">
            <a:prstTxWarp prst="textNoShape">
              <a:avLst/>
            </a:prstTxWarp>
          </a:bodyPr>
          <a:lstStyle/>
          <a:p>
            <a:pPr eaLnBrk="1" hangingPunct="1"/>
            <a:endParaRPr lang="en-US" dirty="0"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92E8A09-5D3C-5D4A-9F64-20EC82A1BA10}" type="slidenum">
              <a:rPr lang="en-US">
                <a:latin typeface="Calibri" charset="0"/>
              </a:rPr>
              <a:pPr eaLnBrk="1" hangingPunct="1"/>
              <a:t>140</a:t>
            </a:fld>
            <a:endParaRPr lang="en-US">
              <a:latin typeface="Calibri"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4FD5A9-D6FE-0B40-BEBB-3E057B81CDA0}" type="slidenum">
              <a:rPr lang="en-US"/>
              <a:pPr/>
              <a:t>142</a:t>
            </a:fld>
            <a:endParaRPr lang="en-US"/>
          </a:p>
        </p:txBody>
      </p:sp>
      <p:sp>
        <p:nvSpPr>
          <p:cNvPr id="2856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85699" name="Rectangle 3"/>
          <p:cNvSpPr>
            <a:spLocks noGrp="1" noChangeArrowheads="1"/>
          </p:cNvSpPr>
          <p:nvPr>
            <p:ph type="body" idx="1"/>
          </p:nvPr>
        </p:nvSpPr>
        <p:spPr/>
        <p:txBody>
          <a:bodyPr/>
          <a:lstStyle/>
          <a:p>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p:txBody>
          <a:bodyPr/>
          <a:lstStyle/>
          <a:p>
            <a:pPr>
              <a:defRPr/>
            </a:pPr>
            <a:fld id="{A91CE0E0-6529-4219-9EB9-FE7811CF4A70}" type="slidenum">
              <a:rPr lang="en-US" smtClean="0"/>
              <a:pPr>
                <a:defRPr/>
              </a:pPr>
              <a:t>12</a:t>
            </a:fld>
            <a:endParaRPr lang="en-US" smtClean="0"/>
          </a:p>
        </p:txBody>
      </p:sp>
      <p:sp>
        <p:nvSpPr>
          <p:cNvPr id="77827"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p:spPr>
      </p:sp>
      <p:sp>
        <p:nvSpPr>
          <p:cNvPr id="77828" name="Rectangle 3"/>
          <p:cNvSpPr>
            <a:spLocks noGrp="1" noChangeArrowheads="1"/>
          </p:cNvSpPr>
          <p:nvPr>
            <p:ph type="body" idx="1"/>
          </p:nvPr>
        </p:nvSpPr>
        <p:spPr bwMode="auto">
          <a:xfrm>
            <a:off x="828675" y="6062663"/>
            <a:ext cx="5268913" cy="2416175"/>
          </a:xfrm>
          <a:noFill/>
        </p:spPr>
        <p:txBody>
          <a:bodyPr wrap="square" numCol="1" anchor="t" anchorCtr="0" compatLnSpc="1">
            <a:prstTxWarp prst="textNoShape">
              <a:avLst/>
            </a:prstTxWarp>
          </a:bodyPr>
          <a:lstStyle/>
          <a:p>
            <a:pPr eaLnBrk="1" hangingPunct="1"/>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D34BCE6-C5EF-2C48-8C3D-A64D160382B8}" type="datetimeFigureOut">
              <a:rPr lang="en-US" smtClean="0"/>
              <a:t>1/14/13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44F9F7-74E4-A34A-8891-0E583C031438}" type="slidenum">
              <a:rPr lang="en-US" smtClean="0"/>
              <a:t>‹#›</a:t>
            </a:fld>
            <a:endParaRPr lang="en-US"/>
          </a:p>
        </p:txBody>
      </p:sp>
    </p:spTree>
    <p:extLst>
      <p:ext uri="{BB962C8B-B14F-4D97-AF65-F5344CB8AC3E}">
        <p14:creationId xmlns:p14="http://schemas.microsoft.com/office/powerpoint/2010/main" val="1521610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34BCE6-C5EF-2C48-8C3D-A64D160382B8}" type="datetimeFigureOut">
              <a:rPr lang="en-US" smtClean="0"/>
              <a:t>1/14/13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44F9F7-74E4-A34A-8891-0E583C031438}" type="slidenum">
              <a:rPr lang="en-US" smtClean="0"/>
              <a:t>‹#›</a:t>
            </a:fld>
            <a:endParaRPr lang="en-US"/>
          </a:p>
        </p:txBody>
      </p:sp>
    </p:spTree>
    <p:extLst>
      <p:ext uri="{BB962C8B-B14F-4D97-AF65-F5344CB8AC3E}">
        <p14:creationId xmlns:p14="http://schemas.microsoft.com/office/powerpoint/2010/main" val="2749291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34BCE6-C5EF-2C48-8C3D-A64D160382B8}" type="datetimeFigureOut">
              <a:rPr lang="en-US" smtClean="0"/>
              <a:t>1/14/13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44F9F7-74E4-A34A-8891-0E583C031438}" type="slidenum">
              <a:rPr lang="en-US" smtClean="0"/>
              <a:t>‹#›</a:t>
            </a:fld>
            <a:endParaRPr lang="en-US"/>
          </a:p>
        </p:txBody>
      </p:sp>
    </p:spTree>
    <p:extLst>
      <p:ext uri="{BB962C8B-B14F-4D97-AF65-F5344CB8AC3E}">
        <p14:creationId xmlns:p14="http://schemas.microsoft.com/office/powerpoint/2010/main" val="24121581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59FD308E-476E-4721-994F-FF78B4B07E46}" type="slidenum">
              <a:rPr lang="en-US"/>
              <a:pPr>
                <a:defRPr/>
              </a:pPr>
              <a:t>‹#›</a:t>
            </a:fld>
            <a:endParaRPr lang="en-US"/>
          </a:p>
        </p:txBody>
      </p:sp>
    </p:spTree>
    <p:extLst>
      <p:ext uri="{BB962C8B-B14F-4D97-AF65-F5344CB8AC3E}">
        <p14:creationId xmlns:p14="http://schemas.microsoft.com/office/powerpoint/2010/main" val="12968579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28600" y="304800"/>
            <a:ext cx="8534400" cy="6229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20690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0"/>
            <a:ext cx="91440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BCADB03-63F2-0C46-8628-789044C70A0E}" type="slidenum">
              <a:rPr lang="en-US"/>
              <a:pPr/>
              <a:t>‹#›</a:t>
            </a:fld>
            <a:endParaRPr lang="en-US"/>
          </a:p>
        </p:txBody>
      </p:sp>
    </p:spTree>
    <p:extLst>
      <p:ext uri="{BB962C8B-B14F-4D97-AF65-F5344CB8AC3E}">
        <p14:creationId xmlns:p14="http://schemas.microsoft.com/office/powerpoint/2010/main" val="26891710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6858000" cy="10223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47663" y="1809750"/>
            <a:ext cx="4130675"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0738" y="1809750"/>
            <a:ext cx="4132262"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35244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cSld name="כותרת, טקסט ו- 2 תכנים">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4638"/>
            <a:ext cx="8229600" cy="1143000"/>
          </a:xfrm>
        </p:spPr>
        <p:txBody>
          <a:bodyPr/>
          <a:lstStyle/>
          <a:p>
            <a:r>
              <a:rPr lang="he-IL" smtClean="0"/>
              <a:t>לחץ כדי לערוך סגנון כותרת של תבנית בסיס</a:t>
            </a:r>
            <a:endParaRPr lang="en-US"/>
          </a:p>
        </p:txBody>
      </p:sp>
      <p:sp>
        <p:nvSpPr>
          <p:cNvPr id="3" name="מציין מיקום טקסט 2"/>
          <p:cNvSpPr>
            <a:spLocks noGrp="1"/>
          </p:cNvSpPr>
          <p:nvPr>
            <p:ph type="body" sz="half" idx="1"/>
          </p:nvPr>
        </p:nvSpPr>
        <p:spPr>
          <a:xfrm>
            <a:off x="457200" y="1600200"/>
            <a:ext cx="4038600" cy="4525963"/>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a:p>
        </p:txBody>
      </p:sp>
      <p:sp>
        <p:nvSpPr>
          <p:cNvPr id="4" name="מציין מיקום תוכן 3"/>
          <p:cNvSpPr>
            <a:spLocks noGrp="1"/>
          </p:cNvSpPr>
          <p:nvPr>
            <p:ph sz="quarter" idx="2"/>
          </p:nvPr>
        </p:nvSpPr>
        <p:spPr>
          <a:xfrm>
            <a:off x="4648200" y="1600200"/>
            <a:ext cx="4038600" cy="218598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a:p>
        </p:txBody>
      </p:sp>
      <p:sp>
        <p:nvSpPr>
          <p:cNvPr id="5" name="מציין מיקום תוכן 4"/>
          <p:cNvSpPr>
            <a:spLocks noGrp="1"/>
          </p:cNvSpPr>
          <p:nvPr>
            <p:ph sz="quarter" idx="3"/>
          </p:nvPr>
        </p:nvSpPr>
        <p:spPr>
          <a:xfrm>
            <a:off x="4648200" y="3938588"/>
            <a:ext cx="4038600" cy="2187575"/>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a:p>
        </p:txBody>
      </p:sp>
      <p:sp>
        <p:nvSpPr>
          <p:cNvPr id="6" name="Rectangle 4"/>
          <p:cNvSpPr>
            <a:spLocks noGrp="1" noChangeArrowheads="1"/>
          </p:cNvSpPr>
          <p:nvPr>
            <p:ph type="dt" sz="half" idx="10"/>
          </p:nvPr>
        </p:nvSpPr>
        <p:spPr>
          <a:ln/>
        </p:spPr>
        <p:txBody>
          <a:bodyPr/>
          <a:lstStyle>
            <a:lvl1pPr>
              <a:defRPr/>
            </a:lvl1pPr>
          </a:lstStyle>
          <a:p>
            <a:fld id="{8A85E178-A702-9049-AA2B-98E5B35BB4C7}" type="datetime8">
              <a:rPr lang="he-IL"/>
              <a:pPr/>
              <a:t>1/14/13 16:41</a:t>
            </a:fld>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6CD1A724-B403-6B4A-9A4C-52840ECE5244}" type="slidenum">
              <a:rPr lang="he-IL"/>
              <a:pPr/>
              <a:t>‹#›</a:t>
            </a:fld>
            <a:endParaRPr lang="en-US"/>
          </a:p>
        </p:txBody>
      </p:sp>
    </p:spTree>
    <p:extLst>
      <p:ext uri="{BB962C8B-B14F-4D97-AF65-F5344CB8AC3E}">
        <p14:creationId xmlns:p14="http://schemas.microsoft.com/office/powerpoint/2010/main" val="19269607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woObj">
  <p:cSld name="כותרת, תוכן ו- 2 תכנים">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4638"/>
            <a:ext cx="8229600" cy="1143000"/>
          </a:xfrm>
        </p:spPr>
        <p:txBody>
          <a:bodyPr/>
          <a:lstStyle/>
          <a:p>
            <a:r>
              <a:rPr lang="he-IL" smtClean="0"/>
              <a:t>לחץ כדי לערוך סגנון כותרת של תבנית בסיס</a:t>
            </a:r>
            <a:endParaRPr lang="en-US"/>
          </a:p>
        </p:txBody>
      </p:sp>
      <p:sp>
        <p:nvSpPr>
          <p:cNvPr id="3" name="מציין מיקום תוכן 2"/>
          <p:cNvSpPr>
            <a:spLocks noGrp="1"/>
          </p:cNvSpPr>
          <p:nvPr>
            <p:ph sz="half" idx="1"/>
          </p:nvPr>
        </p:nvSpPr>
        <p:spPr>
          <a:xfrm>
            <a:off x="457200" y="1600200"/>
            <a:ext cx="4038600" cy="4525963"/>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a:p>
        </p:txBody>
      </p:sp>
      <p:sp>
        <p:nvSpPr>
          <p:cNvPr id="4" name="מציין מיקום תוכן 3"/>
          <p:cNvSpPr>
            <a:spLocks noGrp="1"/>
          </p:cNvSpPr>
          <p:nvPr>
            <p:ph sz="quarter" idx="2"/>
          </p:nvPr>
        </p:nvSpPr>
        <p:spPr>
          <a:xfrm>
            <a:off x="4648200" y="1600200"/>
            <a:ext cx="4038600" cy="218598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a:p>
        </p:txBody>
      </p:sp>
      <p:sp>
        <p:nvSpPr>
          <p:cNvPr id="5" name="מציין מיקום תוכן 4"/>
          <p:cNvSpPr>
            <a:spLocks noGrp="1"/>
          </p:cNvSpPr>
          <p:nvPr>
            <p:ph sz="quarter" idx="3"/>
          </p:nvPr>
        </p:nvSpPr>
        <p:spPr>
          <a:xfrm>
            <a:off x="4648200" y="3938588"/>
            <a:ext cx="4038600" cy="2187575"/>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a:p>
        </p:txBody>
      </p:sp>
      <p:sp>
        <p:nvSpPr>
          <p:cNvPr id="6" name="Rectangle 4"/>
          <p:cNvSpPr>
            <a:spLocks noGrp="1" noChangeArrowheads="1"/>
          </p:cNvSpPr>
          <p:nvPr>
            <p:ph type="dt" sz="half" idx="10"/>
          </p:nvPr>
        </p:nvSpPr>
        <p:spPr>
          <a:ln/>
        </p:spPr>
        <p:txBody>
          <a:bodyPr/>
          <a:lstStyle>
            <a:lvl1pPr>
              <a:defRPr/>
            </a:lvl1pPr>
          </a:lstStyle>
          <a:p>
            <a:fld id="{23732744-73A8-1640-9AC6-00C5B9FC4FD2}" type="datetime8">
              <a:rPr lang="he-IL"/>
              <a:pPr/>
              <a:t>1/14/13 16:41</a:t>
            </a:fld>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713E1523-1410-F946-9340-16A9330E067F}" type="slidenum">
              <a:rPr lang="he-IL"/>
              <a:pPr/>
              <a:t>‹#›</a:t>
            </a:fld>
            <a:endParaRPr lang="en-US"/>
          </a:p>
        </p:txBody>
      </p:sp>
    </p:spTree>
    <p:extLst>
      <p:ext uri="{BB962C8B-B14F-4D97-AF65-F5344CB8AC3E}">
        <p14:creationId xmlns:p14="http://schemas.microsoft.com/office/powerpoint/2010/main" val="58206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34BCE6-C5EF-2C48-8C3D-A64D160382B8}" type="datetimeFigureOut">
              <a:rPr lang="en-US" smtClean="0"/>
              <a:t>1/14/13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44F9F7-74E4-A34A-8891-0E583C031438}" type="slidenum">
              <a:rPr lang="en-US" smtClean="0"/>
              <a:t>‹#›</a:t>
            </a:fld>
            <a:endParaRPr lang="en-US"/>
          </a:p>
        </p:txBody>
      </p:sp>
    </p:spTree>
    <p:extLst>
      <p:ext uri="{BB962C8B-B14F-4D97-AF65-F5344CB8AC3E}">
        <p14:creationId xmlns:p14="http://schemas.microsoft.com/office/powerpoint/2010/main" val="2095540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34BCE6-C5EF-2C48-8C3D-A64D160382B8}" type="datetimeFigureOut">
              <a:rPr lang="en-US" smtClean="0"/>
              <a:t>1/14/13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44F9F7-74E4-A34A-8891-0E583C031438}" type="slidenum">
              <a:rPr lang="en-US" smtClean="0"/>
              <a:t>‹#›</a:t>
            </a:fld>
            <a:endParaRPr lang="en-US"/>
          </a:p>
        </p:txBody>
      </p:sp>
    </p:spTree>
    <p:extLst>
      <p:ext uri="{BB962C8B-B14F-4D97-AF65-F5344CB8AC3E}">
        <p14:creationId xmlns:p14="http://schemas.microsoft.com/office/powerpoint/2010/main" val="3480358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D34BCE6-C5EF-2C48-8C3D-A64D160382B8}" type="datetimeFigureOut">
              <a:rPr lang="en-US" smtClean="0"/>
              <a:t>1/14/13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44F9F7-74E4-A34A-8891-0E583C031438}" type="slidenum">
              <a:rPr lang="en-US" smtClean="0"/>
              <a:t>‹#›</a:t>
            </a:fld>
            <a:endParaRPr lang="en-US"/>
          </a:p>
        </p:txBody>
      </p:sp>
    </p:spTree>
    <p:extLst>
      <p:ext uri="{BB962C8B-B14F-4D97-AF65-F5344CB8AC3E}">
        <p14:creationId xmlns:p14="http://schemas.microsoft.com/office/powerpoint/2010/main" val="3390694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D34BCE6-C5EF-2C48-8C3D-A64D160382B8}" type="datetimeFigureOut">
              <a:rPr lang="en-US" smtClean="0"/>
              <a:t>1/14/13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44F9F7-74E4-A34A-8891-0E583C031438}" type="slidenum">
              <a:rPr lang="en-US" smtClean="0"/>
              <a:t>‹#›</a:t>
            </a:fld>
            <a:endParaRPr lang="en-US"/>
          </a:p>
        </p:txBody>
      </p:sp>
    </p:spTree>
    <p:extLst>
      <p:ext uri="{BB962C8B-B14F-4D97-AF65-F5344CB8AC3E}">
        <p14:creationId xmlns:p14="http://schemas.microsoft.com/office/powerpoint/2010/main" val="1894869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34BCE6-C5EF-2C48-8C3D-A64D160382B8}" type="datetimeFigureOut">
              <a:rPr lang="en-US" smtClean="0"/>
              <a:t>1/14/13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44F9F7-74E4-A34A-8891-0E583C031438}" type="slidenum">
              <a:rPr lang="en-US" smtClean="0"/>
              <a:t>‹#›</a:t>
            </a:fld>
            <a:endParaRPr lang="en-US"/>
          </a:p>
        </p:txBody>
      </p:sp>
    </p:spTree>
    <p:extLst>
      <p:ext uri="{BB962C8B-B14F-4D97-AF65-F5344CB8AC3E}">
        <p14:creationId xmlns:p14="http://schemas.microsoft.com/office/powerpoint/2010/main" val="4187892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34BCE6-C5EF-2C48-8C3D-A64D160382B8}" type="datetimeFigureOut">
              <a:rPr lang="en-US" smtClean="0"/>
              <a:t>1/14/13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44F9F7-74E4-A34A-8891-0E583C031438}" type="slidenum">
              <a:rPr lang="en-US" smtClean="0"/>
              <a:t>‹#›</a:t>
            </a:fld>
            <a:endParaRPr lang="en-US"/>
          </a:p>
        </p:txBody>
      </p:sp>
    </p:spTree>
    <p:extLst>
      <p:ext uri="{BB962C8B-B14F-4D97-AF65-F5344CB8AC3E}">
        <p14:creationId xmlns:p14="http://schemas.microsoft.com/office/powerpoint/2010/main" val="3645864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34BCE6-C5EF-2C48-8C3D-A64D160382B8}" type="datetimeFigureOut">
              <a:rPr lang="en-US" smtClean="0"/>
              <a:t>1/14/13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44F9F7-74E4-A34A-8891-0E583C031438}" type="slidenum">
              <a:rPr lang="en-US" smtClean="0"/>
              <a:t>‹#›</a:t>
            </a:fld>
            <a:endParaRPr lang="en-US"/>
          </a:p>
        </p:txBody>
      </p:sp>
    </p:spTree>
    <p:extLst>
      <p:ext uri="{BB962C8B-B14F-4D97-AF65-F5344CB8AC3E}">
        <p14:creationId xmlns:p14="http://schemas.microsoft.com/office/powerpoint/2010/main" val="4084508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34BCE6-C5EF-2C48-8C3D-A64D160382B8}" type="datetimeFigureOut">
              <a:rPr lang="en-US" smtClean="0"/>
              <a:t>1/14/13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44F9F7-74E4-A34A-8891-0E583C031438}" type="slidenum">
              <a:rPr lang="en-US" smtClean="0"/>
              <a:t>‹#›</a:t>
            </a:fld>
            <a:endParaRPr lang="en-US"/>
          </a:p>
        </p:txBody>
      </p:sp>
    </p:spTree>
    <p:extLst>
      <p:ext uri="{BB962C8B-B14F-4D97-AF65-F5344CB8AC3E}">
        <p14:creationId xmlns:p14="http://schemas.microsoft.com/office/powerpoint/2010/main" val="255207819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34BCE6-C5EF-2C48-8C3D-A64D160382B8}" type="datetimeFigureOut">
              <a:rPr lang="en-US" smtClean="0"/>
              <a:t>1/14/13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44F9F7-74E4-A34A-8891-0E583C031438}" type="slidenum">
              <a:rPr lang="en-US" smtClean="0"/>
              <a:t>‹#›</a:t>
            </a:fld>
            <a:endParaRPr lang="en-US"/>
          </a:p>
        </p:txBody>
      </p:sp>
    </p:spTree>
    <p:extLst>
      <p:ext uri="{BB962C8B-B14F-4D97-AF65-F5344CB8AC3E}">
        <p14:creationId xmlns:p14="http://schemas.microsoft.com/office/powerpoint/2010/main" val="22422352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1" Type="http://schemas.openxmlformats.org/officeDocument/2006/relationships/image" Target="../media/image58.wmf"/><Relationship Id="rId12" Type="http://schemas.openxmlformats.org/officeDocument/2006/relationships/oleObject" Target="../embeddings/oleObject12.bin"/><Relationship Id="rId13" Type="http://schemas.openxmlformats.org/officeDocument/2006/relationships/image" Target="../media/image55.wmf"/><Relationship Id="rId1" Type="http://schemas.openxmlformats.org/officeDocument/2006/relationships/vmlDrawing" Target="../drawings/vmlDrawing3.vml"/><Relationship Id="rId2" Type="http://schemas.openxmlformats.org/officeDocument/2006/relationships/tags" Target="../tags/tag3.xml"/><Relationship Id="rId3" Type="http://schemas.openxmlformats.org/officeDocument/2006/relationships/slideLayout" Target="../slideLayouts/slideLayout2.xml"/><Relationship Id="rId4" Type="http://schemas.openxmlformats.org/officeDocument/2006/relationships/notesSlide" Target="../notesSlides/notesSlide7.xml"/><Relationship Id="rId5" Type="http://schemas.openxmlformats.org/officeDocument/2006/relationships/oleObject" Target="../embeddings/oleObject9.bin"/><Relationship Id="rId6" Type="http://schemas.openxmlformats.org/officeDocument/2006/relationships/image" Target="../media/image56.wmf"/><Relationship Id="rId7" Type="http://schemas.openxmlformats.org/officeDocument/2006/relationships/oleObject" Target="../embeddings/oleObject10.bin"/><Relationship Id="rId8" Type="http://schemas.openxmlformats.org/officeDocument/2006/relationships/image" Target="../media/image57.wmf"/><Relationship Id="rId9" Type="http://schemas.openxmlformats.org/officeDocument/2006/relationships/image" Target="../media/image59.png"/><Relationship Id="rId10" Type="http://schemas.openxmlformats.org/officeDocument/2006/relationships/oleObject" Target="../embeddings/oleObject11.bin"/></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7.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7.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7.png"/></Relationships>
</file>

<file path=ppt/slides/_rels/slide103.xml.rels><?xml version="1.0" encoding="UTF-8" standalone="yes"?>
<Relationships xmlns="http://schemas.openxmlformats.org/package/2006/relationships"><Relationship Id="rId11" Type="http://schemas.openxmlformats.org/officeDocument/2006/relationships/image" Target="../media/image22.jpeg"/><Relationship Id="rId12" Type="http://schemas.openxmlformats.org/officeDocument/2006/relationships/image" Target="../media/image28.jpeg"/><Relationship Id="rId13" Type="http://schemas.openxmlformats.org/officeDocument/2006/relationships/image" Target="../media/image29.jpeg"/><Relationship Id="rId14" Type="http://schemas.openxmlformats.org/officeDocument/2006/relationships/image" Target="../media/image30.jpeg"/><Relationship Id="rId15" Type="http://schemas.openxmlformats.org/officeDocument/2006/relationships/image" Target="../media/image31.jpeg"/><Relationship Id="rId16" Type="http://schemas.openxmlformats.org/officeDocument/2006/relationships/image" Target="../media/image54.jpeg"/><Relationship Id="rId17" Type="http://schemas.openxmlformats.org/officeDocument/2006/relationships/image" Target="../media/image158.jpeg"/><Relationship Id="rId18" Type="http://schemas.openxmlformats.org/officeDocument/2006/relationships/image" Target="../media/image159.jpeg"/><Relationship Id="rId19" Type="http://schemas.openxmlformats.org/officeDocument/2006/relationships/image" Target="../media/image160.png"/><Relationship Id="rId1" Type="http://schemas.openxmlformats.org/officeDocument/2006/relationships/slideLayout" Target="../slideLayouts/slideLayout6.xml"/><Relationship Id="rId2" Type="http://schemas.openxmlformats.org/officeDocument/2006/relationships/image" Target="../media/image14.png"/><Relationship Id="rId3" Type="http://schemas.openxmlformats.org/officeDocument/2006/relationships/image" Target="../media/image16.png"/><Relationship Id="rId4" Type="http://schemas.openxmlformats.org/officeDocument/2006/relationships/image" Target="../media/image23.jpeg"/><Relationship Id="rId5" Type="http://schemas.openxmlformats.org/officeDocument/2006/relationships/image" Target="../media/image24.jpeg"/><Relationship Id="rId6" Type="http://schemas.openxmlformats.org/officeDocument/2006/relationships/image" Target="../media/image25.jpeg"/><Relationship Id="rId7" Type="http://schemas.openxmlformats.org/officeDocument/2006/relationships/image" Target="../media/image26.jpeg"/><Relationship Id="rId8" Type="http://schemas.openxmlformats.org/officeDocument/2006/relationships/image" Target="../media/image27.jpeg"/><Relationship Id="rId9" Type="http://schemas.openxmlformats.org/officeDocument/2006/relationships/image" Target="../media/image20.jpeg"/><Relationship Id="rId10" Type="http://schemas.openxmlformats.org/officeDocument/2006/relationships/image" Target="../media/image21.jpeg"/></Relationships>
</file>

<file path=ppt/slides/_rels/slide104.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162.jpg"/><Relationship Id="rId1" Type="http://schemas.openxmlformats.org/officeDocument/2006/relationships/slideLayout" Target="../slideLayouts/slideLayout2.xml"/><Relationship Id="rId2" Type="http://schemas.openxmlformats.org/officeDocument/2006/relationships/image" Target="../media/image161.jpe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53.xml"/><Relationship Id="rId4" Type="http://schemas.openxmlformats.org/officeDocument/2006/relationships/image" Target="../media/image164.png"/><Relationship Id="rId5" Type="http://schemas.openxmlformats.org/officeDocument/2006/relationships/image" Target="../media/image165.png"/><Relationship Id="rId6" Type="http://schemas.openxmlformats.org/officeDocument/2006/relationships/oleObject" Target="../embeddings/oleObject34.bin"/><Relationship Id="rId7" Type="http://schemas.openxmlformats.org/officeDocument/2006/relationships/image" Target="../media/image163.png"/><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54.xml"/><Relationship Id="rId4" Type="http://schemas.openxmlformats.org/officeDocument/2006/relationships/oleObject" Target="../embeddings/oleObject35.bin"/><Relationship Id="rId5" Type="http://schemas.openxmlformats.org/officeDocument/2006/relationships/image" Target="../media/image163.png"/><Relationship Id="rId6" Type="http://schemas.openxmlformats.org/officeDocument/2006/relationships/oleObject" Target="../embeddings/oleObject36.bin"/><Relationship Id="rId7" Type="http://schemas.openxmlformats.org/officeDocument/2006/relationships/image" Target="../media/image166.png"/><Relationship Id="rId1" Type="http://schemas.openxmlformats.org/officeDocument/2006/relationships/vmlDrawing" Target="../drawings/vmlDrawing11.vml"/><Relationship Id="rId2" Type="http://schemas.openxmlformats.org/officeDocument/2006/relationships/slideLayout" Target="../slideLayouts/slideLayout1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s>
</file>

<file path=ppt/slides/_rels/slide109.xml.rels><?xml version="1.0" encoding="UTF-8" standalone="yes"?>
<Relationships xmlns="http://schemas.openxmlformats.org/package/2006/relationships"><Relationship Id="rId11" Type="http://schemas.openxmlformats.org/officeDocument/2006/relationships/image" Target="../media/image170.png"/><Relationship Id="rId12" Type="http://schemas.openxmlformats.org/officeDocument/2006/relationships/oleObject" Target="../embeddings/oleObject41.bin"/><Relationship Id="rId13" Type="http://schemas.openxmlformats.org/officeDocument/2006/relationships/image" Target="../media/image171.png"/><Relationship Id="rId1" Type="http://schemas.openxmlformats.org/officeDocument/2006/relationships/vmlDrawing" Target="../drawings/vmlDrawing12.vml"/><Relationship Id="rId2" Type="http://schemas.openxmlformats.org/officeDocument/2006/relationships/slideLayout" Target="../slideLayouts/slideLayout4.xml"/><Relationship Id="rId3" Type="http://schemas.openxmlformats.org/officeDocument/2006/relationships/notesSlide" Target="../notesSlides/notesSlide57.xml"/><Relationship Id="rId4" Type="http://schemas.openxmlformats.org/officeDocument/2006/relationships/oleObject" Target="../embeddings/oleObject37.bin"/><Relationship Id="rId5" Type="http://schemas.openxmlformats.org/officeDocument/2006/relationships/image" Target="../media/image167.png"/><Relationship Id="rId6" Type="http://schemas.openxmlformats.org/officeDocument/2006/relationships/oleObject" Target="../embeddings/oleObject38.bin"/><Relationship Id="rId7" Type="http://schemas.openxmlformats.org/officeDocument/2006/relationships/image" Target="../media/image168.png"/><Relationship Id="rId8" Type="http://schemas.openxmlformats.org/officeDocument/2006/relationships/oleObject" Target="../embeddings/oleObject39.bin"/><Relationship Id="rId9" Type="http://schemas.openxmlformats.org/officeDocument/2006/relationships/image" Target="../media/image169.png"/><Relationship Id="rId10" Type="http://schemas.openxmlformats.org/officeDocument/2006/relationships/oleObject" Target="../embeddings/oleObject40.bin"/></Relationships>
</file>

<file path=ppt/slides/_rels/slide11.xml.rels><?xml version="1.0" encoding="UTF-8" standalone="yes"?>
<Relationships xmlns="http://schemas.openxmlformats.org/package/2006/relationships"><Relationship Id="rId11" Type="http://schemas.openxmlformats.org/officeDocument/2006/relationships/image" Target="../media/image58.wmf"/><Relationship Id="rId12" Type="http://schemas.openxmlformats.org/officeDocument/2006/relationships/oleObject" Target="../embeddings/oleObject16.bin"/><Relationship Id="rId13" Type="http://schemas.openxmlformats.org/officeDocument/2006/relationships/image" Target="../media/image55.wmf"/><Relationship Id="rId1" Type="http://schemas.openxmlformats.org/officeDocument/2006/relationships/vmlDrawing" Target="../drawings/vmlDrawing4.vml"/><Relationship Id="rId2" Type="http://schemas.openxmlformats.org/officeDocument/2006/relationships/tags" Target="../tags/tag4.xml"/><Relationship Id="rId3" Type="http://schemas.openxmlformats.org/officeDocument/2006/relationships/slideLayout" Target="../slideLayouts/slideLayout2.xml"/><Relationship Id="rId4" Type="http://schemas.openxmlformats.org/officeDocument/2006/relationships/notesSlide" Target="../notesSlides/notesSlide8.xml"/><Relationship Id="rId5" Type="http://schemas.openxmlformats.org/officeDocument/2006/relationships/oleObject" Target="../embeddings/oleObject13.bin"/><Relationship Id="rId6" Type="http://schemas.openxmlformats.org/officeDocument/2006/relationships/image" Target="../media/image56.wmf"/><Relationship Id="rId7" Type="http://schemas.openxmlformats.org/officeDocument/2006/relationships/oleObject" Target="../embeddings/oleObject14.bin"/><Relationship Id="rId8" Type="http://schemas.openxmlformats.org/officeDocument/2006/relationships/image" Target="../media/image57.wmf"/><Relationship Id="rId9" Type="http://schemas.openxmlformats.org/officeDocument/2006/relationships/image" Target="../media/image59.png"/><Relationship Id="rId10" Type="http://schemas.openxmlformats.org/officeDocument/2006/relationships/oleObject" Target="../embeddings/oleObject15.bin"/></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58.xml"/><Relationship Id="rId4" Type="http://schemas.openxmlformats.org/officeDocument/2006/relationships/oleObject" Target="../embeddings/oleObject42.bin"/><Relationship Id="rId5" Type="http://schemas.openxmlformats.org/officeDocument/2006/relationships/image" Target="../media/image172.png"/><Relationship Id="rId1" Type="http://schemas.openxmlformats.org/officeDocument/2006/relationships/vmlDrawing" Target="../drawings/vmlDrawing13.vml"/><Relationship Id="rId2"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59.xml"/><Relationship Id="rId4" Type="http://schemas.openxmlformats.org/officeDocument/2006/relationships/oleObject" Target="../embeddings/oleObject43.bin"/><Relationship Id="rId5" Type="http://schemas.openxmlformats.org/officeDocument/2006/relationships/image" Target="../media/image173.png"/><Relationship Id="rId6" Type="http://schemas.openxmlformats.org/officeDocument/2006/relationships/oleObject" Target="../embeddings/oleObject44.bin"/><Relationship Id="rId7" Type="http://schemas.openxmlformats.org/officeDocument/2006/relationships/image" Target="../media/image174.png"/><Relationship Id="rId8" Type="http://schemas.openxmlformats.org/officeDocument/2006/relationships/oleObject" Target="../embeddings/oleObject45.bin"/><Relationship Id="rId9" Type="http://schemas.openxmlformats.org/officeDocument/2006/relationships/image" Target="../media/image175.png"/><Relationship Id="rId1" Type="http://schemas.openxmlformats.org/officeDocument/2006/relationships/vmlDrawing" Target="../drawings/vmlDrawing14.vml"/><Relationship Id="rId2" Type="http://schemas.openxmlformats.org/officeDocument/2006/relationships/slideLayout" Target="../slideLayouts/slideLayout17.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60.xml"/><Relationship Id="rId4" Type="http://schemas.openxmlformats.org/officeDocument/2006/relationships/oleObject" Target="../embeddings/oleObject46.bin"/><Relationship Id="rId5" Type="http://schemas.openxmlformats.org/officeDocument/2006/relationships/image" Target="../media/image176.png"/><Relationship Id="rId6" Type="http://schemas.openxmlformats.org/officeDocument/2006/relationships/oleObject" Target="../embeddings/oleObject47.bin"/><Relationship Id="rId7" Type="http://schemas.openxmlformats.org/officeDocument/2006/relationships/image" Target="../media/image177.png"/><Relationship Id="rId8" Type="http://schemas.openxmlformats.org/officeDocument/2006/relationships/oleObject" Target="../embeddings/oleObject48.bin"/><Relationship Id="rId9" Type="http://schemas.openxmlformats.org/officeDocument/2006/relationships/image" Target="../media/image178.png"/><Relationship Id="rId1" Type="http://schemas.openxmlformats.org/officeDocument/2006/relationships/vmlDrawing" Target="../drawings/vmlDrawing15.vml"/><Relationship Id="rId2" Type="http://schemas.openxmlformats.org/officeDocument/2006/relationships/slideLayout" Target="../slideLayouts/slideLayout17.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61.xml"/><Relationship Id="rId4" Type="http://schemas.openxmlformats.org/officeDocument/2006/relationships/oleObject" Target="../embeddings/oleObject49.bin"/><Relationship Id="rId5" Type="http://schemas.openxmlformats.org/officeDocument/2006/relationships/image" Target="../media/image179.png"/><Relationship Id="rId1" Type="http://schemas.openxmlformats.org/officeDocument/2006/relationships/vmlDrawing" Target="../drawings/vmlDrawing16.vml"/><Relationship Id="rId2"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80.png"/><Relationship Id="rId4" Type="http://schemas.openxmlformats.org/officeDocument/2006/relationships/image" Target="../media/image181.jpeg"/><Relationship Id="rId5" Type="http://schemas.openxmlformats.org/officeDocument/2006/relationships/image" Target="../media/image182.jpeg"/><Relationship Id="rId6" Type="http://schemas.openxmlformats.org/officeDocument/2006/relationships/image" Target="../media/image183.jpeg"/><Relationship Id="rId7" Type="http://schemas.openxmlformats.org/officeDocument/2006/relationships/image" Target="../media/image184.jpeg"/><Relationship Id="rId8" Type="http://schemas.openxmlformats.org/officeDocument/2006/relationships/image" Target="../media/image185.jpeg"/><Relationship Id="rId9" Type="http://schemas.openxmlformats.org/officeDocument/2006/relationships/image" Target="../media/image186.jpeg"/><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7.gif"/></Relationships>
</file>

<file path=ppt/slides/_rels/slide116.xml.rels><?xml version="1.0" encoding="UTF-8" standalone="yes"?>
<Relationships xmlns="http://schemas.openxmlformats.org/package/2006/relationships"><Relationship Id="rId3" Type="http://schemas.openxmlformats.org/officeDocument/2006/relationships/image" Target="../media/image188.wmf"/><Relationship Id="rId4" Type="http://schemas.openxmlformats.org/officeDocument/2006/relationships/image" Target="../media/image189.wmf"/><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190.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191.gif"/></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66.xml"/><Relationship Id="rId4" Type="http://schemas.openxmlformats.org/officeDocument/2006/relationships/oleObject" Target="../embeddings/oleObject50.bin"/><Relationship Id="rId5" Type="http://schemas.openxmlformats.org/officeDocument/2006/relationships/image" Target="../media/image192.png"/><Relationship Id="rId1" Type="http://schemas.openxmlformats.org/officeDocument/2006/relationships/vmlDrawing" Target="../drawings/vmlDrawing17.v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1" Type="http://schemas.openxmlformats.org/officeDocument/2006/relationships/image" Target="../media/image58.wmf"/><Relationship Id="rId12" Type="http://schemas.openxmlformats.org/officeDocument/2006/relationships/oleObject" Target="../embeddings/oleObject20.bin"/><Relationship Id="rId13" Type="http://schemas.openxmlformats.org/officeDocument/2006/relationships/image" Target="../media/image55.wmf"/><Relationship Id="rId1" Type="http://schemas.openxmlformats.org/officeDocument/2006/relationships/vmlDrawing" Target="../drawings/vmlDrawing5.vml"/><Relationship Id="rId2" Type="http://schemas.openxmlformats.org/officeDocument/2006/relationships/tags" Target="../tags/tag5.xml"/><Relationship Id="rId3" Type="http://schemas.openxmlformats.org/officeDocument/2006/relationships/slideLayout" Target="../slideLayouts/slideLayout12.xml"/><Relationship Id="rId4" Type="http://schemas.openxmlformats.org/officeDocument/2006/relationships/notesSlide" Target="../notesSlides/notesSlide9.xml"/><Relationship Id="rId5" Type="http://schemas.openxmlformats.org/officeDocument/2006/relationships/oleObject" Target="../embeddings/oleObject17.bin"/><Relationship Id="rId6" Type="http://schemas.openxmlformats.org/officeDocument/2006/relationships/image" Target="../media/image56.wmf"/><Relationship Id="rId7" Type="http://schemas.openxmlformats.org/officeDocument/2006/relationships/oleObject" Target="../embeddings/oleObject18.bin"/><Relationship Id="rId8" Type="http://schemas.openxmlformats.org/officeDocument/2006/relationships/image" Target="../media/image57.wmf"/><Relationship Id="rId9" Type="http://schemas.openxmlformats.org/officeDocument/2006/relationships/image" Target="../media/image59.png"/><Relationship Id="rId10" Type="http://schemas.openxmlformats.org/officeDocument/2006/relationships/oleObject" Target="../embeddings/oleObject19.bin"/></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3.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7.gif"/></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194.png"/></Relationships>
</file>

<file path=ppt/slides/_rels/slide124.xml.rels><?xml version="1.0" encoding="UTF-8" standalone="yes"?>
<Relationships xmlns="http://schemas.openxmlformats.org/package/2006/relationships"><Relationship Id="rId3" Type="http://schemas.openxmlformats.org/officeDocument/2006/relationships/image" Target="../media/image195.png"/><Relationship Id="rId4" Type="http://schemas.openxmlformats.org/officeDocument/2006/relationships/hyperlink" Target="http://www.cs.cmu.edu/~rahuls/pub/voec2009-rahuls.pdf" TargetMode="External"/><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12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96.png"/><Relationship Id="rId5" Type="http://schemas.openxmlformats.org/officeDocument/2006/relationships/image" Target="../media/image197.png"/><Relationship Id="rId1" Type="http://schemas.openxmlformats.org/officeDocument/2006/relationships/tags" Target="../tags/tag13.xml"/><Relationship Id="rId2" Type="http://schemas.openxmlformats.org/officeDocument/2006/relationships/tags" Target="../tags/tag14.xml"/></Relationships>
</file>

<file path=ppt/slides/_rels/slide126.xml.rels><?xml version="1.0" encoding="UTF-8" standalone="yes"?>
<Relationships xmlns="http://schemas.openxmlformats.org/package/2006/relationships"><Relationship Id="rId9" Type="http://schemas.openxmlformats.org/officeDocument/2006/relationships/image" Target="../media/image200.wmf"/><Relationship Id="rId20" Type="http://schemas.openxmlformats.org/officeDocument/2006/relationships/oleObject" Target="../embeddings/oleObject59.bin"/><Relationship Id="rId21" Type="http://schemas.openxmlformats.org/officeDocument/2006/relationships/image" Target="../media/image206.wmf"/><Relationship Id="rId22" Type="http://schemas.openxmlformats.org/officeDocument/2006/relationships/oleObject" Target="../embeddings/oleObject60.bin"/><Relationship Id="rId23" Type="http://schemas.openxmlformats.org/officeDocument/2006/relationships/image" Target="../media/image207.wmf"/><Relationship Id="rId24" Type="http://schemas.openxmlformats.org/officeDocument/2006/relationships/oleObject" Target="../embeddings/oleObject61.bin"/><Relationship Id="rId25" Type="http://schemas.openxmlformats.org/officeDocument/2006/relationships/image" Target="../media/image208.wmf"/><Relationship Id="rId10" Type="http://schemas.openxmlformats.org/officeDocument/2006/relationships/oleObject" Target="../embeddings/oleObject54.bin"/><Relationship Id="rId11" Type="http://schemas.openxmlformats.org/officeDocument/2006/relationships/image" Target="../media/image201.wmf"/><Relationship Id="rId12" Type="http://schemas.openxmlformats.org/officeDocument/2006/relationships/oleObject" Target="../embeddings/oleObject55.bin"/><Relationship Id="rId13" Type="http://schemas.openxmlformats.org/officeDocument/2006/relationships/image" Target="../media/image202.wmf"/><Relationship Id="rId14" Type="http://schemas.openxmlformats.org/officeDocument/2006/relationships/oleObject" Target="../embeddings/oleObject56.bin"/><Relationship Id="rId15" Type="http://schemas.openxmlformats.org/officeDocument/2006/relationships/image" Target="../media/image203.wmf"/><Relationship Id="rId16" Type="http://schemas.openxmlformats.org/officeDocument/2006/relationships/oleObject" Target="../embeddings/oleObject57.bin"/><Relationship Id="rId17" Type="http://schemas.openxmlformats.org/officeDocument/2006/relationships/image" Target="../media/image204.wmf"/><Relationship Id="rId18" Type="http://schemas.openxmlformats.org/officeDocument/2006/relationships/oleObject" Target="../embeddings/oleObject58.bin"/><Relationship Id="rId19" Type="http://schemas.openxmlformats.org/officeDocument/2006/relationships/image" Target="../media/image205.wmf"/><Relationship Id="rId1" Type="http://schemas.openxmlformats.org/officeDocument/2006/relationships/vmlDrawing" Target="../drawings/vmlDrawing18.vml"/><Relationship Id="rId2" Type="http://schemas.openxmlformats.org/officeDocument/2006/relationships/slideLayout" Target="../slideLayouts/slideLayout6.xml"/><Relationship Id="rId3" Type="http://schemas.openxmlformats.org/officeDocument/2006/relationships/image" Target="../media/image209.png"/><Relationship Id="rId4" Type="http://schemas.openxmlformats.org/officeDocument/2006/relationships/oleObject" Target="../embeddings/oleObject51.bin"/><Relationship Id="rId5" Type="http://schemas.openxmlformats.org/officeDocument/2006/relationships/image" Target="../media/image198.wmf"/><Relationship Id="rId6" Type="http://schemas.openxmlformats.org/officeDocument/2006/relationships/oleObject" Target="../embeddings/oleObject52.bin"/><Relationship Id="rId7" Type="http://schemas.openxmlformats.org/officeDocument/2006/relationships/image" Target="../media/image199.wmf"/><Relationship Id="rId8" Type="http://schemas.openxmlformats.org/officeDocument/2006/relationships/oleObject" Target="../embeddings/oleObject53.bin"/></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0.png"/><Relationship Id="rId3" Type="http://schemas.openxmlformats.org/officeDocument/2006/relationships/hyperlink" Target="http://graphics.cs.cmu.edu/people/efros/research/action/efros-iccv03.pdf" TargetMode="Externa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1.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1" Type="http://schemas.openxmlformats.org/officeDocument/2006/relationships/image" Target="../media/image58.wmf"/><Relationship Id="rId12" Type="http://schemas.openxmlformats.org/officeDocument/2006/relationships/oleObject" Target="../embeddings/oleObject24.bin"/><Relationship Id="rId13" Type="http://schemas.openxmlformats.org/officeDocument/2006/relationships/image" Target="../media/image55.wmf"/><Relationship Id="rId1" Type="http://schemas.openxmlformats.org/officeDocument/2006/relationships/vmlDrawing" Target="../drawings/vmlDrawing6.vml"/><Relationship Id="rId2" Type="http://schemas.openxmlformats.org/officeDocument/2006/relationships/tags" Target="../tags/tag6.xml"/><Relationship Id="rId3" Type="http://schemas.openxmlformats.org/officeDocument/2006/relationships/slideLayout" Target="../slideLayouts/slideLayout12.xml"/><Relationship Id="rId4" Type="http://schemas.openxmlformats.org/officeDocument/2006/relationships/notesSlide" Target="../notesSlides/notesSlide10.xml"/><Relationship Id="rId5" Type="http://schemas.openxmlformats.org/officeDocument/2006/relationships/oleObject" Target="../embeddings/oleObject21.bin"/><Relationship Id="rId6" Type="http://schemas.openxmlformats.org/officeDocument/2006/relationships/image" Target="../media/image56.wmf"/><Relationship Id="rId7" Type="http://schemas.openxmlformats.org/officeDocument/2006/relationships/oleObject" Target="../embeddings/oleObject22.bin"/><Relationship Id="rId8" Type="http://schemas.openxmlformats.org/officeDocument/2006/relationships/image" Target="../media/image57.wmf"/><Relationship Id="rId9" Type="http://schemas.openxmlformats.org/officeDocument/2006/relationships/image" Target="../media/image59.png"/><Relationship Id="rId10" Type="http://schemas.openxmlformats.org/officeDocument/2006/relationships/oleObject" Target="../embeddings/oleObject23.bin"/></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131.xml.rels><?xml version="1.0" encoding="UTF-8" standalone="yes"?>
<Relationships xmlns="http://schemas.openxmlformats.org/package/2006/relationships"><Relationship Id="rId11" Type="http://schemas.openxmlformats.org/officeDocument/2006/relationships/notesSlide" Target="../notesSlides/notesSlide71.xml"/><Relationship Id="rId12" Type="http://schemas.openxmlformats.org/officeDocument/2006/relationships/image" Target="../media/image212.png"/><Relationship Id="rId13" Type="http://schemas.openxmlformats.org/officeDocument/2006/relationships/image" Target="../media/image213.png"/><Relationship Id="rId14" Type="http://schemas.openxmlformats.org/officeDocument/2006/relationships/image" Target="../media/image214.jpeg"/><Relationship Id="rId15" Type="http://schemas.openxmlformats.org/officeDocument/2006/relationships/image" Target="../media/image215.png"/><Relationship Id="rId16" Type="http://schemas.openxmlformats.org/officeDocument/2006/relationships/image" Target="../media/image216.png"/><Relationship Id="rId17" Type="http://schemas.openxmlformats.org/officeDocument/2006/relationships/image" Target="../media/image217.png"/><Relationship Id="rId18" Type="http://schemas.openxmlformats.org/officeDocument/2006/relationships/image" Target="../media/image218.png"/><Relationship Id="rId1" Type="http://schemas.microsoft.com/office/2007/relationships/media" Target="file:///C:\ilaptev\doc\presentations\features_ActionKiss_Kids_item00050_1_400_part.avi" TargetMode="External"/><Relationship Id="rId2" Type="http://schemas.openxmlformats.org/officeDocument/2006/relationships/video" Target="file:///C:\ilaptev\doc\presentations\features_ActionKiss_Kids_item00050_1_400_part.avi" TargetMode="External"/><Relationship Id="rId3" Type="http://schemas.microsoft.com/office/2007/relationships/media" Target="file:///C:\ilaptev\doc\presentations\features_ActionAnswerPhone_Erin%20Brockovich_item01768_43_141_part.avi" TargetMode="External"/><Relationship Id="rId4" Type="http://schemas.openxmlformats.org/officeDocument/2006/relationships/video" Target="file:///C:\ilaptev\doc\presentations\features_ActionAnswerPhone_Erin%20Brockovich_item01768_43_141_part.avi" TargetMode="External"/><Relationship Id="rId5" Type="http://schemas.openxmlformats.org/officeDocument/2006/relationships/tags" Target="../tags/tag15.xml"/><Relationship Id="rId6" Type="http://schemas.openxmlformats.org/officeDocument/2006/relationships/tags" Target="../tags/tag16.xml"/><Relationship Id="rId7" Type="http://schemas.openxmlformats.org/officeDocument/2006/relationships/tags" Target="../tags/tag17.xml"/><Relationship Id="rId8" Type="http://schemas.microsoft.com/office/2007/relationships/media" Target="file:///C:\ilaptev\doc\presentations\football01_divx.avi" TargetMode="External"/><Relationship Id="rId9" Type="http://schemas.openxmlformats.org/officeDocument/2006/relationships/video" Target="file:///C:\ilaptev\doc\presentations\football01_divx.avi" TargetMode="External"/><Relationship Id="rId10"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219.wmf"/></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220.wmf"/></Relationships>
</file>

<file path=ppt/slides/_rels/slide134.xml.rels><?xml version="1.0" encoding="UTF-8" standalone="yes"?>
<Relationships xmlns="http://schemas.openxmlformats.org/package/2006/relationships"><Relationship Id="rId3" Type="http://schemas.openxmlformats.org/officeDocument/2006/relationships/image" Target="../media/image221.png"/><Relationship Id="rId4" Type="http://schemas.openxmlformats.org/officeDocument/2006/relationships/hyperlink" Target="http://www.irisa.fr/vista/Papers/2005_ijcv_laptev.pdf" TargetMode="External"/><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135.xml.rels><?xml version="1.0" encoding="UTF-8" standalone="yes"?>
<Relationships xmlns="http://schemas.openxmlformats.org/package/2006/relationships"><Relationship Id="rId3" Type="http://schemas.openxmlformats.org/officeDocument/2006/relationships/image" Target="../media/image222.png"/><Relationship Id="rId4" Type="http://schemas.openxmlformats.org/officeDocument/2006/relationships/hyperlink" Target="http://www.irisa.fr/vista/Papers/2005_ijcv_laptev.pdf" TargetMode="External"/><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136.xml.rels><?xml version="1.0" encoding="UTF-8" standalone="yes"?>
<Relationships xmlns="http://schemas.openxmlformats.org/package/2006/relationships"><Relationship Id="rId3" Type="http://schemas.openxmlformats.org/officeDocument/2006/relationships/image" Target="../media/image223.png"/><Relationship Id="rId4" Type="http://schemas.openxmlformats.org/officeDocument/2006/relationships/image" Target="../media/image224.png"/><Relationship Id="rId1" Type="http://schemas.openxmlformats.org/officeDocument/2006/relationships/slideLayout" Target="../slideLayouts/slideLayout7.xml"/><Relationship Id="rId2" Type="http://schemas.openxmlformats.org/officeDocument/2006/relationships/notesSlide" Target="../notesSlides/notesSlide7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78.xml"/><Relationship Id="rId4" Type="http://schemas.openxmlformats.org/officeDocument/2006/relationships/oleObject" Target="../embeddings/oleObject62.bin"/><Relationship Id="rId5" Type="http://schemas.openxmlformats.org/officeDocument/2006/relationships/image" Target="../media/image225.png"/><Relationship Id="rId6" Type="http://schemas.openxmlformats.org/officeDocument/2006/relationships/hyperlink" Target="http://www.citeulike.org/user/egozi/author/Scovanner:P" TargetMode="External"/><Relationship Id="rId7" Type="http://schemas.openxmlformats.org/officeDocument/2006/relationships/hyperlink" Target="http://www.citeulike.org/user/egozi/author/Ali:S" TargetMode="External"/><Relationship Id="rId8" Type="http://schemas.openxmlformats.org/officeDocument/2006/relationships/hyperlink" Target="http://www.citeulike.org/user/egozi/author/Shah:M" TargetMode="External"/><Relationship Id="rId9" Type="http://schemas.openxmlformats.org/officeDocument/2006/relationships/image" Target="../media/image226.png"/><Relationship Id="rId1" Type="http://schemas.openxmlformats.org/officeDocument/2006/relationships/vmlDrawing" Target="../drawings/vmlDrawing19.vml"/><Relationship Id="rId2" Type="http://schemas.openxmlformats.org/officeDocument/2006/relationships/slideLayout" Target="../slideLayouts/slideLayout16.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9.xml"/><Relationship Id="rId3" Type="http://schemas.openxmlformats.org/officeDocument/2006/relationships/image" Target="../media/image227.png"/></Relationships>
</file>

<file path=ppt/slides/_rels/slide14.xml.rels><?xml version="1.0" encoding="UTF-8" standalone="yes"?>
<Relationships xmlns="http://schemas.openxmlformats.org/package/2006/relationships"><Relationship Id="rId11" Type="http://schemas.openxmlformats.org/officeDocument/2006/relationships/image" Target="../media/image58.wmf"/><Relationship Id="rId12" Type="http://schemas.openxmlformats.org/officeDocument/2006/relationships/oleObject" Target="../embeddings/oleObject28.bin"/><Relationship Id="rId13" Type="http://schemas.openxmlformats.org/officeDocument/2006/relationships/image" Target="../media/image55.wmf"/><Relationship Id="rId1" Type="http://schemas.openxmlformats.org/officeDocument/2006/relationships/vmlDrawing" Target="../drawings/vmlDrawing7.vml"/><Relationship Id="rId2" Type="http://schemas.openxmlformats.org/officeDocument/2006/relationships/tags" Target="../tags/tag7.xml"/><Relationship Id="rId3" Type="http://schemas.openxmlformats.org/officeDocument/2006/relationships/slideLayout" Target="../slideLayouts/slideLayout12.xml"/><Relationship Id="rId4" Type="http://schemas.openxmlformats.org/officeDocument/2006/relationships/notesSlide" Target="../notesSlides/notesSlide11.xml"/><Relationship Id="rId5" Type="http://schemas.openxmlformats.org/officeDocument/2006/relationships/oleObject" Target="../embeddings/oleObject25.bin"/><Relationship Id="rId6" Type="http://schemas.openxmlformats.org/officeDocument/2006/relationships/image" Target="../media/image56.wmf"/><Relationship Id="rId7" Type="http://schemas.openxmlformats.org/officeDocument/2006/relationships/oleObject" Target="../embeddings/oleObject26.bin"/><Relationship Id="rId8" Type="http://schemas.openxmlformats.org/officeDocument/2006/relationships/image" Target="../media/image57.wmf"/><Relationship Id="rId9" Type="http://schemas.openxmlformats.org/officeDocument/2006/relationships/image" Target="../media/image59.png"/><Relationship Id="rId10" Type="http://schemas.openxmlformats.org/officeDocument/2006/relationships/oleObject" Target="../embeddings/oleObject27.bin"/></Relationships>
</file>

<file path=ppt/slides/_rels/slide140.xml.rels><?xml version="1.0" encoding="UTF-8" standalone="yes"?>
<Relationships xmlns="http://schemas.openxmlformats.org/package/2006/relationships"><Relationship Id="rId3" Type="http://schemas.openxmlformats.org/officeDocument/2006/relationships/image" Target="../media/image228.png"/><Relationship Id="rId4" Type="http://schemas.openxmlformats.org/officeDocument/2006/relationships/hyperlink" Target="http://www.wisdom.weizmann.ac.il/~vision/VideoAnalysis/Demos/SpaceTimeActions/SpaceTimeActions_iccv05.pdf" TargetMode="External"/><Relationship Id="rId5" Type="http://schemas.openxmlformats.org/officeDocument/2006/relationships/image" Target="../media/image229.png"/><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1.xml"/><Relationship Id="rId3" Type="http://schemas.openxmlformats.org/officeDocument/2006/relationships/image" Target="../media/image230.png"/></Relationships>
</file>

<file path=ppt/slides/_rels/slide142.xml.rels><?xml version="1.0" encoding="UTF-8" standalone="yes"?>
<Relationships xmlns="http://schemas.openxmlformats.org/package/2006/relationships"><Relationship Id="rId11" Type="http://schemas.openxmlformats.org/officeDocument/2006/relationships/image" Target="../media/image237.jpeg"/><Relationship Id="rId12" Type="http://schemas.openxmlformats.org/officeDocument/2006/relationships/image" Target="../media/image238.jpeg"/><Relationship Id="rId13" Type="http://schemas.openxmlformats.org/officeDocument/2006/relationships/image" Target="../media/image239.jpeg"/><Relationship Id="rId14" Type="http://schemas.openxmlformats.org/officeDocument/2006/relationships/image" Target="../media/image240.jpeg"/><Relationship Id="rId15" Type="http://schemas.openxmlformats.org/officeDocument/2006/relationships/image" Target="../media/image241.jpeg"/><Relationship Id="rId1" Type="http://schemas.microsoft.com/office/2007/relationships/media" Target="file:///C:\ilaptev\doc\presentations\walk07a_harris.avi" TargetMode="External"/><Relationship Id="rId2" Type="http://schemas.openxmlformats.org/officeDocument/2006/relationships/video" Target="file:///C:\ilaptev\doc\presentations\walk07a_harris.avi" TargetMode="External"/><Relationship Id="rId3" Type="http://schemas.openxmlformats.org/officeDocument/2006/relationships/slideLayout" Target="../slideLayouts/slideLayout7.xml"/><Relationship Id="rId4" Type="http://schemas.openxmlformats.org/officeDocument/2006/relationships/notesSlide" Target="../notesSlides/notesSlide82.xml"/><Relationship Id="rId5" Type="http://schemas.openxmlformats.org/officeDocument/2006/relationships/image" Target="../media/image231.png"/><Relationship Id="rId6" Type="http://schemas.openxmlformats.org/officeDocument/2006/relationships/image" Target="../media/image232.jpeg"/><Relationship Id="rId7" Type="http://schemas.openxmlformats.org/officeDocument/2006/relationships/image" Target="../media/image233.jpeg"/><Relationship Id="rId8" Type="http://schemas.openxmlformats.org/officeDocument/2006/relationships/image" Target="../media/image234.jpeg"/><Relationship Id="rId9" Type="http://schemas.openxmlformats.org/officeDocument/2006/relationships/image" Target="../media/image235.jpeg"/><Relationship Id="rId10" Type="http://schemas.openxmlformats.org/officeDocument/2006/relationships/image" Target="../media/image236.jpe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2.png"/></Relationships>
</file>

<file path=ppt/slides/_rels/slide144.xml.rels><?xml version="1.0" encoding="UTF-8" standalone="yes"?>
<Relationships xmlns="http://schemas.openxmlformats.org/package/2006/relationships"><Relationship Id="rId3" Type="http://schemas.openxmlformats.org/officeDocument/2006/relationships/image" Target="../media/image244.jpg"/><Relationship Id="rId4" Type="http://schemas.openxmlformats.org/officeDocument/2006/relationships/image" Target="../media/image245.jpg"/><Relationship Id="rId5" Type="http://schemas.openxmlformats.org/officeDocument/2006/relationships/image" Target="../media/image246.jpg"/><Relationship Id="rId6" Type="http://schemas.openxmlformats.org/officeDocument/2006/relationships/image" Target="../media/image247.jpg"/><Relationship Id="rId7" Type="http://schemas.openxmlformats.org/officeDocument/2006/relationships/image" Target="../media/image248.jpg"/><Relationship Id="rId1" Type="http://schemas.openxmlformats.org/officeDocument/2006/relationships/slideLayout" Target="../slideLayouts/slideLayout7.xml"/><Relationship Id="rId2" Type="http://schemas.openxmlformats.org/officeDocument/2006/relationships/image" Target="../media/image243.jpg"/></Relationships>
</file>

<file path=ppt/slides/_rels/slide145.xml.rels><?xml version="1.0" encoding="UTF-8" standalone="yes"?>
<Relationships xmlns="http://schemas.openxmlformats.org/package/2006/relationships"><Relationship Id="rId3" Type="http://schemas.openxmlformats.org/officeDocument/2006/relationships/image" Target="../media/image250.jpg"/><Relationship Id="rId4" Type="http://schemas.openxmlformats.org/officeDocument/2006/relationships/image" Target="../media/image251.jpg"/><Relationship Id="rId5" Type="http://schemas.openxmlformats.org/officeDocument/2006/relationships/image" Target="../media/image252.jpg"/><Relationship Id="rId6" Type="http://schemas.openxmlformats.org/officeDocument/2006/relationships/image" Target="../media/image253.jpg"/><Relationship Id="rId7" Type="http://schemas.openxmlformats.org/officeDocument/2006/relationships/image" Target="../media/image254.jpg"/><Relationship Id="rId1" Type="http://schemas.openxmlformats.org/officeDocument/2006/relationships/slideLayout" Target="../slideLayouts/slideLayout7.xml"/><Relationship Id="rId2" Type="http://schemas.openxmlformats.org/officeDocument/2006/relationships/image" Target="../media/image249.jpg"/></Relationships>
</file>

<file path=ppt/slides/_rels/slide146.xml.rels><?xml version="1.0" encoding="UTF-8" standalone="yes"?>
<Relationships xmlns="http://schemas.openxmlformats.org/package/2006/relationships"><Relationship Id="rId3" Type="http://schemas.openxmlformats.org/officeDocument/2006/relationships/image" Target="../media/image256.jpg"/><Relationship Id="rId4" Type="http://schemas.openxmlformats.org/officeDocument/2006/relationships/image" Target="../media/image257.jpg"/><Relationship Id="rId5" Type="http://schemas.openxmlformats.org/officeDocument/2006/relationships/image" Target="../media/image258.jpeg"/><Relationship Id="rId6" Type="http://schemas.openxmlformats.org/officeDocument/2006/relationships/image" Target="../media/image259.jpg"/><Relationship Id="rId7" Type="http://schemas.openxmlformats.org/officeDocument/2006/relationships/image" Target="../media/image260.jpg"/><Relationship Id="rId1" Type="http://schemas.openxmlformats.org/officeDocument/2006/relationships/slideLayout" Target="../slideLayouts/slideLayout7.xml"/><Relationship Id="rId2" Type="http://schemas.openxmlformats.org/officeDocument/2006/relationships/image" Target="../media/image255.jpg"/></Relationships>
</file>

<file path=ppt/slides/_rels/slide147.xml.rels><?xml version="1.0" encoding="UTF-8" standalone="yes"?>
<Relationships xmlns="http://schemas.openxmlformats.org/package/2006/relationships"><Relationship Id="rId3" Type="http://schemas.openxmlformats.org/officeDocument/2006/relationships/image" Target="../media/image262.jpg"/><Relationship Id="rId4" Type="http://schemas.openxmlformats.org/officeDocument/2006/relationships/image" Target="../media/image263.jpg"/><Relationship Id="rId5" Type="http://schemas.openxmlformats.org/officeDocument/2006/relationships/image" Target="../media/image264.jpg"/><Relationship Id="rId6" Type="http://schemas.openxmlformats.org/officeDocument/2006/relationships/image" Target="../media/image265.png"/><Relationship Id="rId7" Type="http://schemas.openxmlformats.org/officeDocument/2006/relationships/image" Target="../media/image266.jpg"/><Relationship Id="rId1" Type="http://schemas.openxmlformats.org/officeDocument/2006/relationships/slideLayout" Target="../slideLayouts/slideLayout7.xml"/><Relationship Id="rId2" Type="http://schemas.openxmlformats.org/officeDocument/2006/relationships/image" Target="../media/image261.jpg"/></Relationships>
</file>

<file path=ppt/slides/_rels/slide15.xml.rels><?xml version="1.0" encoding="UTF-8" standalone="yes"?>
<Relationships xmlns="http://schemas.openxmlformats.org/package/2006/relationships"><Relationship Id="rId11" Type="http://schemas.openxmlformats.org/officeDocument/2006/relationships/image" Target="../media/image58.wmf"/><Relationship Id="rId12" Type="http://schemas.openxmlformats.org/officeDocument/2006/relationships/oleObject" Target="../embeddings/oleObject32.bin"/><Relationship Id="rId13" Type="http://schemas.openxmlformats.org/officeDocument/2006/relationships/image" Target="../media/image55.wmf"/><Relationship Id="rId1" Type="http://schemas.openxmlformats.org/officeDocument/2006/relationships/vmlDrawing" Target="../drawings/vmlDrawing8.vml"/><Relationship Id="rId2" Type="http://schemas.openxmlformats.org/officeDocument/2006/relationships/tags" Target="../tags/tag8.xml"/><Relationship Id="rId3" Type="http://schemas.openxmlformats.org/officeDocument/2006/relationships/slideLayout" Target="../slideLayouts/slideLayout12.xml"/><Relationship Id="rId4" Type="http://schemas.openxmlformats.org/officeDocument/2006/relationships/notesSlide" Target="../notesSlides/notesSlide12.xml"/><Relationship Id="rId5" Type="http://schemas.openxmlformats.org/officeDocument/2006/relationships/oleObject" Target="../embeddings/oleObject29.bin"/><Relationship Id="rId6" Type="http://schemas.openxmlformats.org/officeDocument/2006/relationships/image" Target="../media/image56.wmf"/><Relationship Id="rId7" Type="http://schemas.openxmlformats.org/officeDocument/2006/relationships/oleObject" Target="../embeddings/oleObject30.bin"/><Relationship Id="rId8" Type="http://schemas.openxmlformats.org/officeDocument/2006/relationships/image" Target="../media/image57.wmf"/><Relationship Id="rId9" Type="http://schemas.openxmlformats.org/officeDocument/2006/relationships/image" Target="../media/image59.png"/><Relationship Id="rId10" Type="http://schemas.openxmlformats.org/officeDocument/2006/relationships/oleObject" Target="../embeddings/oleObject31.bin"/></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59.png"/><Relationship Id="rId5" Type="http://schemas.openxmlformats.org/officeDocument/2006/relationships/oleObject" Target="../embeddings/oleObject33.bin"/><Relationship Id="rId6" Type="http://schemas.openxmlformats.org/officeDocument/2006/relationships/image" Target="../media/image58.wmf"/><Relationship Id="rId1" Type="http://schemas.openxmlformats.org/officeDocument/2006/relationships/vmlDrawing" Target="../drawings/vmlDrawing9.vml"/><Relationship Id="rId2" Type="http://schemas.openxmlformats.org/officeDocument/2006/relationships/tags" Target="../tags/tag9.xml"/></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7.xml"/><Relationship Id="rId2" Type="http://schemas.openxmlformats.org/officeDocument/2006/relationships/image" Target="../media/image6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6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63.png"/></Relationships>
</file>

<file path=ppt/slides/_rels/slide2.xml.rels><?xml version="1.0" encoding="UTF-8" standalone="yes"?>
<Relationships xmlns="http://schemas.openxmlformats.org/package/2006/relationships"><Relationship Id="rId11" Type="http://schemas.openxmlformats.org/officeDocument/2006/relationships/image" Target="../media/image9.jpg"/><Relationship Id="rId12" Type="http://schemas.openxmlformats.org/officeDocument/2006/relationships/image" Target="../media/image10.jpg"/><Relationship Id="rId13" Type="http://schemas.openxmlformats.org/officeDocument/2006/relationships/image" Target="../media/image11.jpg"/><Relationship Id="rId14" Type="http://schemas.openxmlformats.org/officeDocument/2006/relationships/image" Target="../media/image12.jpg"/><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image" Target="../media/image2.jpg"/><Relationship Id="rId5" Type="http://schemas.openxmlformats.org/officeDocument/2006/relationships/image" Target="../media/image3.jpg"/><Relationship Id="rId6" Type="http://schemas.openxmlformats.org/officeDocument/2006/relationships/image" Target="../media/image4.jpg"/><Relationship Id="rId7" Type="http://schemas.openxmlformats.org/officeDocument/2006/relationships/image" Target="../media/image5.jpg"/><Relationship Id="rId8" Type="http://schemas.openxmlformats.org/officeDocument/2006/relationships/image" Target="../media/image6.jpg"/><Relationship Id="rId9" Type="http://schemas.openxmlformats.org/officeDocument/2006/relationships/image" Target="../media/image7.jpg"/><Relationship Id="rId10" Type="http://schemas.openxmlformats.org/officeDocument/2006/relationships/image" Target="../media/image8.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6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63.png"/><Relationship Id="rId5" Type="http://schemas.openxmlformats.org/officeDocument/2006/relationships/image" Target="../media/image64.png"/><Relationship Id="rId1" Type="http://schemas.openxmlformats.org/officeDocument/2006/relationships/tags" Target="../tags/tag10.xml"/><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png"/><Relationship Id="rId1" Type="http://schemas.openxmlformats.org/officeDocument/2006/relationships/tags" Target="../tags/tag11.xml"/><Relationship Id="rId2"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6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eg"/><Relationship Id="rId3"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image" Target="../media/image70.jpeg"/><Relationship Id="rId5" Type="http://schemas.openxmlformats.org/officeDocument/2006/relationships/image" Target="../media/image71.png"/><Relationship Id="rId6" Type="http://schemas.openxmlformats.org/officeDocument/2006/relationships/image" Target="../media/image72.png"/><Relationship Id="rId1" Type="http://schemas.openxmlformats.org/officeDocument/2006/relationships/tags" Target="../tags/tag12.xml"/><Relationship Id="rId2"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60.png"/><Relationship Id="rId1" Type="http://schemas.openxmlformats.org/officeDocument/2006/relationships/slideLayout" Target="../slideLayouts/slideLayout7.xml"/><Relationship Id="rId2" Type="http://schemas.openxmlformats.org/officeDocument/2006/relationships/image" Target="../media/image7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 Id="rId3"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7.xml"/><Relationship Id="rId2"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74.jpeg"/><Relationship Id="rId4" Type="http://schemas.openxmlformats.org/officeDocument/2006/relationships/image" Target="../media/image75.jpeg"/><Relationship Id="rId5" Type="http://schemas.openxmlformats.org/officeDocument/2006/relationships/image" Target="../media/image76.jpeg"/><Relationship Id="rId6" Type="http://schemas.openxmlformats.org/officeDocument/2006/relationships/image" Target="../media/image77.jpe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2.xml.rels><?xml version="1.0" encoding="UTF-8" standalone="yes"?>
<Relationships xmlns="http://schemas.openxmlformats.org/package/2006/relationships"><Relationship Id="rId3" Type="http://schemas.openxmlformats.org/officeDocument/2006/relationships/image" Target="../media/image78.jpeg"/><Relationship Id="rId4" Type="http://schemas.openxmlformats.org/officeDocument/2006/relationships/image" Target="../media/image79.jpeg"/><Relationship Id="rId5" Type="http://schemas.openxmlformats.org/officeDocument/2006/relationships/image" Target="../media/image80.jpeg"/><Relationship Id="rId6" Type="http://schemas.openxmlformats.org/officeDocument/2006/relationships/image" Target="../media/image81.jpeg"/><Relationship Id="rId7" Type="http://schemas.openxmlformats.org/officeDocument/2006/relationships/image" Target="../media/image82.jpeg"/><Relationship Id="rId8" Type="http://schemas.openxmlformats.org/officeDocument/2006/relationships/image" Target="../media/image83.jpe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jpeg"/></Relationships>
</file>

<file path=ppt/slides/_rels/slide35.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image" Target="../media/image86.jpeg"/><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36.xml.rels><?xml version="1.0" encoding="UTF-8" standalone="yes"?>
<Relationships xmlns="http://schemas.openxmlformats.org/package/2006/relationships"><Relationship Id="rId3" Type="http://schemas.openxmlformats.org/officeDocument/2006/relationships/image" Target="../media/image87.jpeg"/><Relationship Id="rId4" Type="http://schemas.openxmlformats.org/officeDocument/2006/relationships/image" Target="../media/image88.jpeg"/><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37.xml.rels><?xml version="1.0" encoding="UTF-8" standalone="yes"?>
<Relationships xmlns="http://schemas.openxmlformats.org/package/2006/relationships"><Relationship Id="rId3" Type="http://schemas.openxmlformats.org/officeDocument/2006/relationships/image" Target="../media/image89.jpeg"/><Relationship Id="rId4" Type="http://schemas.openxmlformats.org/officeDocument/2006/relationships/image" Target="../media/image90.jpeg"/><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38.xml.rels><?xml version="1.0" encoding="UTF-8" standalone="yes"?>
<Relationships xmlns="http://schemas.openxmlformats.org/package/2006/relationships"><Relationship Id="rId3" Type="http://schemas.openxmlformats.org/officeDocument/2006/relationships/image" Target="../media/image91.jpeg"/><Relationship Id="rId4" Type="http://schemas.openxmlformats.org/officeDocument/2006/relationships/image" Target="../media/image92.jpeg"/><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3.jpeg"/><Relationship Id="rId3" Type="http://schemas.openxmlformats.org/officeDocument/2006/relationships/image" Target="../media/image9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95.jpeg"/><Relationship Id="rId4" Type="http://schemas.openxmlformats.org/officeDocument/2006/relationships/image" Target="../media/image96.jpeg"/><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41.xml.rels><?xml version="1.0" encoding="UTF-8" standalone="yes"?>
<Relationships xmlns="http://schemas.openxmlformats.org/package/2006/relationships"><Relationship Id="rId3" Type="http://schemas.openxmlformats.org/officeDocument/2006/relationships/image" Target="../media/image97.jpeg"/><Relationship Id="rId4" Type="http://schemas.openxmlformats.org/officeDocument/2006/relationships/image" Target="../media/image98.jpeg"/><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42.xml.rels><?xml version="1.0" encoding="UTF-8" standalone="yes"?>
<Relationships xmlns="http://schemas.openxmlformats.org/package/2006/relationships"><Relationship Id="rId3" Type="http://schemas.openxmlformats.org/officeDocument/2006/relationships/image" Target="../media/image99.jpeg"/><Relationship Id="rId4" Type="http://schemas.openxmlformats.org/officeDocument/2006/relationships/image" Target="../media/image100.jpeg"/><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43.xml.rels><?xml version="1.0" encoding="UTF-8" standalone="yes"?>
<Relationships xmlns="http://schemas.openxmlformats.org/package/2006/relationships"><Relationship Id="rId3" Type="http://schemas.openxmlformats.org/officeDocument/2006/relationships/image" Target="../media/image101.jpeg"/><Relationship Id="rId4" Type="http://schemas.openxmlformats.org/officeDocument/2006/relationships/image" Target="../media/image102.jpeg"/><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44.xml.rels><?xml version="1.0" encoding="UTF-8" standalone="yes"?>
<Relationships xmlns="http://schemas.openxmlformats.org/package/2006/relationships"><Relationship Id="rId3" Type="http://schemas.openxmlformats.org/officeDocument/2006/relationships/image" Target="../media/image103.jpeg"/><Relationship Id="rId4" Type="http://schemas.openxmlformats.org/officeDocument/2006/relationships/image" Target="../media/image104.jpeg"/><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6.jpeg"/><Relationship Id="rId4" Type="http://schemas.openxmlformats.org/officeDocument/2006/relationships/image" Target="../media/image107.png"/><Relationship Id="rId5" Type="http://schemas.openxmlformats.org/officeDocument/2006/relationships/image" Target="../media/image108.jpeg"/><Relationship Id="rId6" Type="http://schemas.openxmlformats.org/officeDocument/2006/relationships/image" Target="../media/image109.png"/><Relationship Id="rId7" Type="http://schemas.openxmlformats.org/officeDocument/2006/relationships/image" Target="../media/image110.jpeg"/><Relationship Id="rId1" Type="http://schemas.openxmlformats.org/officeDocument/2006/relationships/slideLayout" Target="../slideLayouts/slideLayout2.xml"/><Relationship Id="rId2" Type="http://schemas.openxmlformats.org/officeDocument/2006/relationships/image" Target="../media/image105.png"/></Relationships>
</file>

<file path=ppt/slides/_rels/slide47.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image" Target="../media/image107.png"/><Relationship Id="rId5" Type="http://schemas.openxmlformats.org/officeDocument/2006/relationships/image" Target="../media/image108.jpeg"/><Relationship Id="rId6" Type="http://schemas.openxmlformats.org/officeDocument/2006/relationships/image" Target="../media/image109.png"/><Relationship Id="rId7" Type="http://schemas.openxmlformats.org/officeDocument/2006/relationships/image" Target="../media/image110.jpeg"/><Relationship Id="rId1" Type="http://schemas.openxmlformats.org/officeDocument/2006/relationships/slideLayout" Target="../slideLayouts/slideLayout2.xml"/><Relationship Id="rId2" Type="http://schemas.openxmlformats.org/officeDocument/2006/relationships/image" Target="../media/image105.png"/></Relationships>
</file>

<file path=ppt/slides/_rels/slide48.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4.png"/><Relationship Id="rId1" Type="http://schemas.openxmlformats.org/officeDocument/2006/relationships/slideLayout" Target="../slideLayouts/slideLayout2.xml"/><Relationship Id="rId2" Type="http://schemas.openxmlformats.org/officeDocument/2006/relationships/image" Target="../media/image112.png"/></Relationships>
</file>

<file path=ppt/slides/_rels/slide49.xml.rels><?xml version="1.0" encoding="UTF-8" standalone="yes"?>
<Relationships xmlns="http://schemas.openxmlformats.org/package/2006/relationships"><Relationship Id="rId3" Type="http://schemas.openxmlformats.org/officeDocument/2006/relationships/image" Target="../media/image89.jpeg"/><Relationship Id="rId4" Type="http://schemas.openxmlformats.org/officeDocument/2006/relationships/image" Target="../media/image97.jpeg"/><Relationship Id="rId5" Type="http://schemas.openxmlformats.org/officeDocument/2006/relationships/image" Target="../media/image115.jpeg"/><Relationship Id="rId1" Type="http://schemas.openxmlformats.org/officeDocument/2006/relationships/slideLayout" Target="../slideLayouts/slideLayout2.xml"/><Relationship Id="rId2" Type="http://schemas.openxmlformats.org/officeDocument/2006/relationships/image" Target="../media/image85.jpeg"/></Relationships>
</file>

<file path=ppt/slides/_rels/slide5.xml.rels><?xml version="1.0" encoding="UTF-8" standalone="yes"?>
<Relationships xmlns="http://schemas.openxmlformats.org/package/2006/relationships"><Relationship Id="rId11" Type="http://schemas.openxmlformats.org/officeDocument/2006/relationships/image" Target="../media/image25.jpeg"/><Relationship Id="rId12" Type="http://schemas.openxmlformats.org/officeDocument/2006/relationships/image" Target="../media/image26.jpeg"/><Relationship Id="rId13" Type="http://schemas.openxmlformats.org/officeDocument/2006/relationships/image" Target="../media/image27.jpeg"/><Relationship Id="rId14" Type="http://schemas.openxmlformats.org/officeDocument/2006/relationships/image" Target="../media/image28.jpeg"/><Relationship Id="rId15" Type="http://schemas.openxmlformats.org/officeDocument/2006/relationships/image" Target="../media/image29.jpeg"/><Relationship Id="rId16" Type="http://schemas.openxmlformats.org/officeDocument/2006/relationships/image" Target="../media/image30.jpeg"/><Relationship Id="rId17" Type="http://schemas.openxmlformats.org/officeDocument/2006/relationships/image" Target="../media/image31.jpeg"/><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17.jpe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jpeg"/><Relationship Id="rId7" Type="http://schemas.openxmlformats.org/officeDocument/2006/relationships/image" Target="../media/image21.jpeg"/><Relationship Id="rId8" Type="http://schemas.openxmlformats.org/officeDocument/2006/relationships/image" Target="../media/image22.jpeg"/><Relationship Id="rId9" Type="http://schemas.openxmlformats.org/officeDocument/2006/relationships/image" Target="../media/image23.jpeg"/><Relationship Id="rId10" Type="http://schemas.openxmlformats.org/officeDocument/2006/relationships/image" Target="../media/image2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6.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7.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8.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9.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0.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1.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2.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3.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4.jpeg"/></Relationships>
</file>

<file path=ppt/slides/_rels/slide6.xml.rels><?xml version="1.0" encoding="UTF-8" standalone="yes"?>
<Relationships xmlns="http://schemas.openxmlformats.org/package/2006/relationships"><Relationship Id="rId9" Type="http://schemas.openxmlformats.org/officeDocument/2006/relationships/image" Target="../media/image38.png"/><Relationship Id="rId20" Type="http://schemas.openxmlformats.org/officeDocument/2006/relationships/image" Target="../media/image49.png"/><Relationship Id="rId21" Type="http://schemas.openxmlformats.org/officeDocument/2006/relationships/image" Target="../media/image50.png"/><Relationship Id="rId22" Type="http://schemas.openxmlformats.org/officeDocument/2006/relationships/image" Target="../media/image51.png"/><Relationship Id="rId23" Type="http://schemas.openxmlformats.org/officeDocument/2006/relationships/image" Target="../media/image52.png"/><Relationship Id="rId24" Type="http://schemas.openxmlformats.org/officeDocument/2006/relationships/image" Target="../media/image53.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image" Target="../media/image41.png"/><Relationship Id="rId13" Type="http://schemas.openxmlformats.org/officeDocument/2006/relationships/image" Target="../media/image42.png"/><Relationship Id="rId14" Type="http://schemas.openxmlformats.org/officeDocument/2006/relationships/image" Target="../media/image43.png"/><Relationship Id="rId15" Type="http://schemas.openxmlformats.org/officeDocument/2006/relationships/image" Target="../media/image44.png"/><Relationship Id="rId16" Type="http://schemas.openxmlformats.org/officeDocument/2006/relationships/image" Target="../media/image45.png"/><Relationship Id="rId17" Type="http://schemas.openxmlformats.org/officeDocument/2006/relationships/image" Target="../media/image46.png"/><Relationship Id="rId18" Type="http://schemas.openxmlformats.org/officeDocument/2006/relationships/image" Target="../media/image47.png"/><Relationship Id="rId19"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5.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6.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6.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7.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7.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8.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8.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4.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9.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1.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1.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0.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0.jpeg"/></Relationships>
</file>

<file path=ppt/slides/_rels/slide75.xml.rels><?xml version="1.0" encoding="UTF-8" standalone="yes"?>
<Relationships xmlns="http://schemas.openxmlformats.org/package/2006/relationships"><Relationship Id="rId3" Type="http://schemas.openxmlformats.org/officeDocument/2006/relationships/image" Target="../media/image127.jpeg"/><Relationship Id="rId4" Type="http://schemas.openxmlformats.org/officeDocument/2006/relationships/image" Target="../media/image119.jpeg"/><Relationship Id="rId5" Type="http://schemas.openxmlformats.org/officeDocument/2006/relationships/image" Target="../media/image120.jpeg"/><Relationship Id="rId6" Type="http://schemas.openxmlformats.org/officeDocument/2006/relationships/image" Target="../media/image123.jpeg"/><Relationship Id="rId7" Type="http://schemas.openxmlformats.org/officeDocument/2006/relationships/image" Target="../media/image129.jpeg"/><Relationship Id="rId8" Type="http://schemas.openxmlformats.org/officeDocument/2006/relationships/image" Target="../media/image130.jpeg"/><Relationship Id="rId9" Type="http://schemas.openxmlformats.org/officeDocument/2006/relationships/image" Target="../media/image118.jpeg"/><Relationship Id="rId1" Type="http://schemas.openxmlformats.org/officeDocument/2006/relationships/slideLayout" Target="../slideLayouts/slideLayout14.xml"/><Relationship Id="rId2" Type="http://schemas.openxmlformats.org/officeDocument/2006/relationships/image" Target="../media/image128.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23.jpeg"/><Relationship Id="rId3" Type="http://schemas.openxmlformats.org/officeDocument/2006/relationships/image" Target="../media/image129.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13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132.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1" Type="http://schemas.openxmlformats.org/officeDocument/2006/relationships/image" Target="../media/image59.png"/><Relationship Id="rId12" Type="http://schemas.openxmlformats.org/officeDocument/2006/relationships/oleObject" Target="../embeddings/oleObject4.bin"/><Relationship Id="rId13" Type="http://schemas.openxmlformats.org/officeDocument/2006/relationships/image" Target="../media/image58.wmf"/><Relationship Id="rId1" Type="http://schemas.openxmlformats.org/officeDocument/2006/relationships/vmlDrawing" Target="../drawings/vmlDrawing1.vml"/><Relationship Id="rId2" Type="http://schemas.openxmlformats.org/officeDocument/2006/relationships/tags" Target="../tags/tag1.xml"/><Relationship Id="rId3" Type="http://schemas.openxmlformats.org/officeDocument/2006/relationships/slideLayout" Target="../slideLayouts/slideLayout2.xml"/><Relationship Id="rId4" Type="http://schemas.openxmlformats.org/officeDocument/2006/relationships/notesSlide" Target="../notesSlides/notesSlide5.xml"/><Relationship Id="rId5" Type="http://schemas.openxmlformats.org/officeDocument/2006/relationships/oleObject" Target="../embeddings/oleObject1.bin"/><Relationship Id="rId6" Type="http://schemas.openxmlformats.org/officeDocument/2006/relationships/image" Target="../media/image55.wmf"/><Relationship Id="rId7" Type="http://schemas.openxmlformats.org/officeDocument/2006/relationships/oleObject" Target="../embeddings/oleObject2.bin"/><Relationship Id="rId8" Type="http://schemas.openxmlformats.org/officeDocument/2006/relationships/image" Target="../media/image56.wmf"/><Relationship Id="rId9" Type="http://schemas.openxmlformats.org/officeDocument/2006/relationships/oleObject" Target="../embeddings/oleObject3.bin"/><Relationship Id="rId10" Type="http://schemas.openxmlformats.org/officeDocument/2006/relationships/image" Target="../media/image57.wm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33.png"/></Relationships>
</file>

<file path=ppt/slides/_rels/slide81.xml.rels><?xml version="1.0" encoding="UTF-8" standalone="yes"?>
<Relationships xmlns="http://schemas.openxmlformats.org/package/2006/relationships"><Relationship Id="rId3" Type="http://schemas.openxmlformats.org/officeDocument/2006/relationships/image" Target="../media/image134.jpeg"/><Relationship Id="rId4" Type="http://schemas.openxmlformats.org/officeDocument/2006/relationships/image" Target="../media/image135.jpe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82.xml.rels><?xml version="1.0" encoding="UTF-8" standalone="yes"?>
<Relationships xmlns="http://schemas.openxmlformats.org/package/2006/relationships"><Relationship Id="rId3" Type="http://schemas.openxmlformats.org/officeDocument/2006/relationships/image" Target="../media/image136.jpeg"/><Relationship Id="rId4" Type="http://schemas.openxmlformats.org/officeDocument/2006/relationships/image" Target="../media/image137.jpe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83.xml.rels><?xml version="1.0" encoding="UTF-8" standalone="yes"?>
<Relationships xmlns="http://schemas.openxmlformats.org/package/2006/relationships"><Relationship Id="rId3" Type="http://schemas.openxmlformats.org/officeDocument/2006/relationships/image" Target="../media/image138.jpeg"/><Relationship Id="rId4" Type="http://schemas.openxmlformats.org/officeDocument/2006/relationships/image" Target="../media/image139.jpe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84.xml.rels><?xml version="1.0" encoding="UTF-8" standalone="yes"?>
<Relationships xmlns="http://schemas.openxmlformats.org/package/2006/relationships"><Relationship Id="rId3" Type="http://schemas.openxmlformats.org/officeDocument/2006/relationships/image" Target="../media/image140.jpeg"/><Relationship Id="rId4" Type="http://schemas.openxmlformats.org/officeDocument/2006/relationships/image" Target="../media/image141.jpe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85.xml.rels><?xml version="1.0" encoding="UTF-8" standalone="yes"?>
<Relationships xmlns="http://schemas.openxmlformats.org/package/2006/relationships"><Relationship Id="rId3" Type="http://schemas.openxmlformats.org/officeDocument/2006/relationships/image" Target="../media/image142.jpeg"/><Relationship Id="rId4" Type="http://schemas.openxmlformats.org/officeDocument/2006/relationships/image" Target="../media/image143.jpe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144.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145.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146.png"/></Relationships>
</file>

<file path=ppt/slides/_rels/slide9.xml.rels><?xml version="1.0" encoding="UTF-8" standalone="yes"?>
<Relationships xmlns="http://schemas.openxmlformats.org/package/2006/relationships"><Relationship Id="rId11" Type="http://schemas.openxmlformats.org/officeDocument/2006/relationships/image" Target="../media/image58.wmf"/><Relationship Id="rId12" Type="http://schemas.openxmlformats.org/officeDocument/2006/relationships/oleObject" Target="../embeddings/oleObject8.bin"/><Relationship Id="rId13" Type="http://schemas.openxmlformats.org/officeDocument/2006/relationships/image" Target="../media/image55.wmf"/><Relationship Id="rId1" Type="http://schemas.openxmlformats.org/officeDocument/2006/relationships/vmlDrawing" Target="../drawings/vmlDrawing2.vml"/><Relationship Id="rId2" Type="http://schemas.openxmlformats.org/officeDocument/2006/relationships/tags" Target="../tags/tag2.xml"/><Relationship Id="rId3" Type="http://schemas.openxmlformats.org/officeDocument/2006/relationships/slideLayout" Target="../slideLayouts/slideLayout2.xml"/><Relationship Id="rId4" Type="http://schemas.openxmlformats.org/officeDocument/2006/relationships/notesSlide" Target="../notesSlides/notesSlide6.xml"/><Relationship Id="rId5" Type="http://schemas.openxmlformats.org/officeDocument/2006/relationships/oleObject" Target="../embeddings/oleObject5.bin"/><Relationship Id="rId6" Type="http://schemas.openxmlformats.org/officeDocument/2006/relationships/image" Target="../media/image56.wmf"/><Relationship Id="rId7" Type="http://schemas.openxmlformats.org/officeDocument/2006/relationships/oleObject" Target="../embeddings/oleObject6.bin"/><Relationship Id="rId8" Type="http://schemas.openxmlformats.org/officeDocument/2006/relationships/image" Target="../media/image57.wmf"/><Relationship Id="rId9" Type="http://schemas.openxmlformats.org/officeDocument/2006/relationships/image" Target="../media/image59.png"/><Relationship Id="rId10" Type="http://schemas.openxmlformats.org/officeDocument/2006/relationships/oleObject" Target="../embeddings/oleObject7.bin"/></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92.xml.rels><?xml version="1.0" encoding="UTF-8" standalone="yes"?>
<Relationships xmlns="http://schemas.openxmlformats.org/package/2006/relationships"><Relationship Id="rId3" Type="http://schemas.openxmlformats.org/officeDocument/2006/relationships/image" Target="../media/image147.png"/><Relationship Id="rId4" Type="http://schemas.openxmlformats.org/officeDocument/2006/relationships/image" Target="../media/image148.pn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9.png"/></Relationships>
</file>

<file path=ppt/slides/_rels/slide95.xml.rels><?xml version="1.0" encoding="UTF-8" standalone="yes"?>
<Relationships xmlns="http://schemas.openxmlformats.org/package/2006/relationships"><Relationship Id="rId3" Type="http://schemas.openxmlformats.org/officeDocument/2006/relationships/image" Target="../media/image150.png"/><Relationship Id="rId4" Type="http://schemas.openxmlformats.org/officeDocument/2006/relationships/image" Target="../media/image151.png"/><Relationship Id="rId5" Type="http://schemas.openxmlformats.org/officeDocument/2006/relationships/image" Target="../media/image152.png"/><Relationship Id="rId6" Type="http://schemas.openxmlformats.org/officeDocument/2006/relationships/image" Target="../media/image153.png"/><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4.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4.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155.wmf"/></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15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2462497"/>
          </a:xfrm>
        </p:spPr>
        <p:txBody>
          <a:bodyPr/>
          <a:lstStyle/>
          <a:p>
            <a:r>
              <a:rPr lang="en-US" dirty="0"/>
              <a:t>Crash Course on Representations and </a:t>
            </a:r>
            <a:r>
              <a:rPr lang="en-US" dirty="0" smtClean="0"/>
              <a:t>Features</a:t>
            </a:r>
            <a:br>
              <a:rPr lang="en-US" dirty="0" smtClean="0"/>
            </a:br>
            <a:r>
              <a:rPr lang="en-US" dirty="0" smtClean="0"/>
              <a:t>Contd.</a:t>
            </a:r>
            <a:endParaRPr lang="en-US" dirty="0"/>
          </a:p>
        </p:txBody>
      </p:sp>
      <p:sp>
        <p:nvSpPr>
          <p:cNvPr id="3" name="TextBox 2"/>
          <p:cNvSpPr txBox="1"/>
          <p:nvPr/>
        </p:nvSpPr>
        <p:spPr>
          <a:xfrm>
            <a:off x="112384" y="6405670"/>
            <a:ext cx="9092021" cy="338554"/>
          </a:xfrm>
          <a:prstGeom prst="rect">
            <a:avLst/>
          </a:prstGeom>
          <a:noFill/>
        </p:spPr>
        <p:txBody>
          <a:bodyPr wrap="square" rtlCol="0">
            <a:spAutoFit/>
          </a:bodyPr>
          <a:lstStyle/>
          <a:p>
            <a:r>
              <a:rPr lang="en-US" sz="1600" dirty="0" smtClean="0">
                <a:solidFill>
                  <a:srgbClr val="A6A6A6"/>
                </a:solidFill>
              </a:rPr>
              <a:t>Many slides from S. Seitz, A. </a:t>
            </a:r>
            <a:r>
              <a:rPr lang="en-US" sz="1600" dirty="0" err="1" smtClean="0">
                <a:solidFill>
                  <a:srgbClr val="A6A6A6"/>
                </a:solidFill>
              </a:rPr>
              <a:t>Torralba</a:t>
            </a:r>
            <a:r>
              <a:rPr lang="en-US" sz="1600" dirty="0" smtClean="0">
                <a:solidFill>
                  <a:srgbClr val="A6A6A6"/>
                </a:solidFill>
              </a:rPr>
              <a:t>, L. </a:t>
            </a:r>
            <a:r>
              <a:rPr lang="en-US" sz="1600" dirty="0" err="1" smtClean="0">
                <a:solidFill>
                  <a:srgbClr val="A6A6A6"/>
                </a:solidFill>
              </a:rPr>
              <a:t>Lazebnik</a:t>
            </a:r>
            <a:r>
              <a:rPr lang="en-US" sz="1600" dirty="0" smtClean="0">
                <a:solidFill>
                  <a:srgbClr val="A6A6A6"/>
                </a:solidFill>
              </a:rPr>
              <a:t>, Derek </a:t>
            </a:r>
            <a:r>
              <a:rPr lang="en-US" sz="1600" dirty="0" err="1" smtClean="0">
                <a:solidFill>
                  <a:srgbClr val="A6A6A6"/>
                </a:solidFill>
              </a:rPr>
              <a:t>Hoiem</a:t>
            </a:r>
            <a:r>
              <a:rPr lang="en-US" sz="1600" dirty="0" smtClean="0">
                <a:solidFill>
                  <a:srgbClr val="A6A6A6"/>
                </a:solidFill>
              </a:rPr>
              <a:t>, K. </a:t>
            </a:r>
            <a:r>
              <a:rPr lang="en-US" sz="1600" dirty="0" err="1" smtClean="0">
                <a:solidFill>
                  <a:srgbClr val="A6A6A6"/>
                </a:solidFill>
              </a:rPr>
              <a:t>Grauman</a:t>
            </a:r>
            <a:r>
              <a:rPr lang="en-US" sz="1600" dirty="0" smtClean="0">
                <a:solidFill>
                  <a:srgbClr val="A6A6A6"/>
                </a:solidFill>
              </a:rPr>
              <a:t>, Yang Wang and many others</a:t>
            </a:r>
            <a:endParaRPr lang="en-US" sz="1600" dirty="0">
              <a:solidFill>
                <a:srgbClr val="A6A6A6"/>
              </a:solidFill>
            </a:endParaRPr>
          </a:p>
        </p:txBody>
      </p:sp>
    </p:spTree>
    <p:extLst>
      <p:ext uri="{BB962C8B-B14F-4D97-AF65-F5344CB8AC3E}">
        <p14:creationId xmlns:p14="http://schemas.microsoft.com/office/powerpoint/2010/main" val="208819554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5219" name="Group 3"/>
          <p:cNvGraphicFramePr>
            <a:graphicFrameLocks noGrp="1"/>
          </p:cNvGraphicFramePr>
          <p:nvPr/>
        </p:nvGraphicFramePr>
        <p:xfrm>
          <a:off x="711200" y="2287588"/>
          <a:ext cx="3556000" cy="3424238"/>
        </p:xfrm>
        <a:graphic>
          <a:graphicData uri="http://schemas.openxmlformats.org/drawingml/2006/table">
            <a:tbl>
              <a:tblPr/>
              <a:tblGrid>
                <a:gridCol w="355600"/>
                <a:gridCol w="355600"/>
                <a:gridCol w="355600"/>
                <a:gridCol w="355600"/>
                <a:gridCol w="355600"/>
                <a:gridCol w="355600"/>
                <a:gridCol w="355600"/>
                <a:gridCol w="369888"/>
                <a:gridCol w="341312"/>
                <a:gridCol w="355600"/>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r>
            </a:tbl>
          </a:graphicData>
        </a:graphic>
      </p:graphicFrame>
      <p:graphicFrame>
        <p:nvGraphicFramePr>
          <p:cNvPr id="265343" name="Group 127"/>
          <p:cNvGraphicFramePr>
            <a:graphicFrameLocks noGrp="1"/>
          </p:cNvGraphicFramePr>
          <p:nvPr/>
        </p:nvGraphicFramePr>
        <p:xfrm>
          <a:off x="4724400" y="2286000"/>
          <a:ext cx="3581400" cy="3429002"/>
        </p:xfrm>
        <a:graphic>
          <a:graphicData uri="http://schemas.openxmlformats.org/drawingml/2006/table">
            <a:tbl>
              <a:tblPr/>
              <a:tblGrid>
                <a:gridCol w="358775"/>
                <a:gridCol w="358775"/>
                <a:gridCol w="355600"/>
                <a:gridCol w="358775"/>
                <a:gridCol w="358775"/>
                <a:gridCol w="358775"/>
                <a:gridCol w="358775"/>
                <a:gridCol w="355600"/>
                <a:gridCol w="358775"/>
                <a:gridCol w="358775"/>
              </a:tblGrid>
              <a:tr h="328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7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348" name="Rectangle 251"/>
          <p:cNvSpPr>
            <a:spLocks noChangeArrowheads="1"/>
          </p:cNvSpPr>
          <p:nvPr/>
        </p:nvSpPr>
        <p:spPr bwMode="auto">
          <a:xfrm>
            <a:off x="5791200" y="2590800"/>
            <a:ext cx="381000" cy="381000"/>
          </a:xfrm>
          <a:prstGeom prst="rect">
            <a:avLst/>
          </a:prstGeom>
          <a:noFill/>
          <a:ln w="38100">
            <a:solidFill>
              <a:srgbClr val="FF0000"/>
            </a:solidFill>
            <a:miter lim="800000"/>
            <a:headEnd/>
            <a:tailEnd/>
          </a:ln>
        </p:spPr>
        <p:txBody>
          <a:bodyPr wrap="none" anchor="ctr"/>
          <a:lstStyle/>
          <a:p>
            <a:endParaRPr lang="en-US"/>
          </a:p>
        </p:txBody>
      </p:sp>
      <p:graphicFrame>
        <p:nvGraphicFramePr>
          <p:cNvPr id="265468" name="Group 252"/>
          <p:cNvGraphicFramePr>
            <a:graphicFrameLocks noGrp="1"/>
          </p:cNvGraphicFramePr>
          <p:nvPr/>
        </p:nvGraphicFramePr>
        <p:xfrm>
          <a:off x="711200" y="2287588"/>
          <a:ext cx="3556000" cy="3424238"/>
        </p:xfrm>
        <a:graphic>
          <a:graphicData uri="http://schemas.openxmlformats.org/drawingml/2006/table">
            <a:tbl>
              <a:tblPr/>
              <a:tblGrid>
                <a:gridCol w="355600"/>
                <a:gridCol w="355600"/>
                <a:gridCol w="355600"/>
                <a:gridCol w="355600"/>
                <a:gridCol w="355600"/>
                <a:gridCol w="355600"/>
                <a:gridCol w="355600"/>
                <a:gridCol w="369888"/>
                <a:gridCol w="341312"/>
                <a:gridCol w="355600"/>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r>
            </a:tbl>
          </a:graphicData>
        </a:graphic>
      </p:graphicFrame>
      <p:sp>
        <p:nvSpPr>
          <p:cNvPr id="4472" name="Rectangle 375"/>
          <p:cNvSpPr>
            <a:spLocks noChangeArrowheads="1"/>
          </p:cNvSpPr>
          <p:nvPr/>
        </p:nvSpPr>
        <p:spPr bwMode="auto">
          <a:xfrm>
            <a:off x="1447800" y="2286000"/>
            <a:ext cx="1066800" cy="990600"/>
          </a:xfrm>
          <a:prstGeom prst="rect">
            <a:avLst/>
          </a:prstGeom>
          <a:noFill/>
          <a:ln w="38100">
            <a:solidFill>
              <a:srgbClr val="FF0000"/>
            </a:solidFill>
            <a:miter lim="800000"/>
            <a:headEnd/>
            <a:tailEnd/>
          </a:ln>
        </p:spPr>
        <p:txBody>
          <a:bodyPr wrap="none" anchor="ctr"/>
          <a:lstStyle/>
          <a:p>
            <a:endParaRPr lang="en-US"/>
          </a:p>
        </p:txBody>
      </p:sp>
      <p:graphicFrame>
        <p:nvGraphicFramePr>
          <p:cNvPr id="4098" name="Object 381"/>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3494" name="Equation" r:id="rId5" imgW="7315200" imgH="4495800" progId="Equation.3">
                  <p:embed/>
                </p:oleObj>
              </mc:Choice>
              <mc:Fallback>
                <p:oleObj name="Equation" r:id="rId5" imgW="7315200" imgH="4495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graphicFrame>
        <p:nvGraphicFramePr>
          <p:cNvPr id="4099" name="Object 381"/>
          <p:cNvGraphicFramePr>
            <a:graphicFrameLocks noChangeAspect="1"/>
          </p:cNvGraphicFramePr>
          <p:nvPr/>
        </p:nvGraphicFramePr>
        <p:xfrm>
          <a:off x="1593850" y="1295400"/>
          <a:ext cx="1625600" cy="936625"/>
        </p:xfrm>
        <a:graphic>
          <a:graphicData uri="http://schemas.openxmlformats.org/presentationml/2006/ole">
            <mc:AlternateContent xmlns:mc="http://schemas.openxmlformats.org/markup-compatibility/2006">
              <mc:Choice xmlns:v="urn:schemas-microsoft-com:vml" Requires="v">
                <p:oleObj spid="_x0000_s3495" name="Equation" r:id="rId7" imgW="7315200" imgH="4178300" progId="Equation.3">
                  <p:embed/>
                </p:oleObj>
              </mc:Choice>
              <mc:Fallback>
                <p:oleObj name="Equation" r:id="rId7" imgW="7315200" imgH="41783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93850" y="1295400"/>
                        <a:ext cx="1625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sp>
        <p:nvSpPr>
          <p:cNvPr id="4473" name="Rectangle 16"/>
          <p:cNvSpPr txBox="1">
            <a:spLocks noChangeArrowheads="1"/>
          </p:cNvSpPr>
          <p:nvPr/>
        </p:nvSpPr>
        <p:spPr bwMode="auto">
          <a:xfrm>
            <a:off x="457200" y="0"/>
            <a:ext cx="8229600" cy="1143000"/>
          </a:xfrm>
          <a:prstGeom prst="rect">
            <a:avLst/>
          </a:prstGeom>
          <a:noFill/>
          <a:ln w="9525">
            <a:noFill/>
            <a:miter lim="800000"/>
            <a:headEnd/>
            <a:tailEnd/>
          </a:ln>
        </p:spPr>
        <p:txBody>
          <a:bodyPr/>
          <a:lstStyle/>
          <a:p>
            <a:r>
              <a:rPr lang="en-US" sz="3600">
                <a:solidFill>
                  <a:srgbClr val="000000"/>
                </a:solidFill>
                <a:latin typeface="Calibri" pitchFamily="34" charset="0"/>
              </a:rPr>
              <a:t>Image filtering</a:t>
            </a:r>
          </a:p>
        </p:txBody>
      </p:sp>
      <p:grpSp>
        <p:nvGrpSpPr>
          <p:cNvPr id="4474" name="Group 4"/>
          <p:cNvGrpSpPr>
            <a:grpSpLocks noChangeAspect="1"/>
          </p:cNvGrpSpPr>
          <p:nvPr/>
        </p:nvGrpSpPr>
        <p:grpSpPr bwMode="auto">
          <a:xfrm>
            <a:off x="7543800" y="304800"/>
            <a:ext cx="1143000" cy="973138"/>
            <a:chOff x="3799" y="2064"/>
            <a:chExt cx="1433" cy="1136"/>
          </a:xfrm>
        </p:grpSpPr>
        <p:grpSp>
          <p:nvGrpSpPr>
            <p:cNvPr id="4476" name="Group 5"/>
            <p:cNvGrpSpPr>
              <a:grpSpLocks/>
            </p:cNvGrpSpPr>
            <p:nvPr/>
          </p:nvGrpSpPr>
          <p:grpSpPr bwMode="auto">
            <a:xfrm>
              <a:off x="4080" y="2064"/>
              <a:ext cx="1152" cy="1136"/>
              <a:chOff x="144" y="144"/>
              <a:chExt cx="1152" cy="1136"/>
            </a:xfrm>
          </p:grpSpPr>
          <p:sp>
            <p:nvSpPr>
              <p:cNvPr id="4478" name="Rectangle 6"/>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4479" name="Rectangle 7"/>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4480" name="Rectangle 8"/>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4481" name="Rectangle 9"/>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4482" name="Rectangle 10"/>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4483" name="Rectangle 11"/>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4484" name="Rectangle 12"/>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4485" name="Rectangle 13"/>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4486" name="Rectangle 14"/>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4487" name="Line 15"/>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4488" name="Line 16"/>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4489" name="Line 17"/>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4490" name="Line 18"/>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4491" name="Line 19"/>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4492" name="Line 20"/>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4493" name="Line 21"/>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4494" name="Line 22"/>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pic>
          <p:nvPicPr>
            <p:cNvPr id="4477" name="Picture 23" descr="txp_fig"/>
            <p:cNvPicPr>
              <a:picLocks noChangeAspect="1" noChangeArrowheads="1"/>
            </p:cNvPicPr>
            <p:nvPr>
              <p:custDataLst>
                <p:tags r:id="rId2"/>
              </p:custDataLst>
            </p:nvPr>
          </p:nvPicPr>
          <p:blipFill>
            <a:blip r:embed="rId9" cstate="print">
              <a:clrChange>
                <a:clrFrom>
                  <a:srgbClr val="FFFFFF"/>
                </a:clrFrom>
                <a:clrTo>
                  <a:srgbClr val="FFFFFF">
                    <a:alpha val="0"/>
                  </a:srgbClr>
                </a:clrTo>
              </a:clrChange>
            </a:blip>
            <a:srcRect/>
            <a:stretch>
              <a:fillRect/>
            </a:stretch>
          </p:blipFill>
          <p:spPr bwMode="auto">
            <a:xfrm>
              <a:off x="3799" y="2352"/>
              <a:ext cx="192" cy="576"/>
            </a:xfrm>
            <a:prstGeom prst="rect">
              <a:avLst/>
            </a:prstGeom>
            <a:noFill/>
            <a:ln w="9525">
              <a:noFill/>
              <a:miter lim="800000"/>
              <a:headEnd/>
              <a:tailEnd/>
            </a:ln>
          </p:spPr>
        </p:pic>
      </p:grpSp>
      <p:graphicFrame>
        <p:nvGraphicFramePr>
          <p:cNvPr id="4100" name="Object 26"/>
          <p:cNvGraphicFramePr>
            <a:graphicFrameLocks noChangeAspect="1"/>
          </p:cNvGraphicFramePr>
          <p:nvPr/>
        </p:nvGraphicFramePr>
        <p:xfrm>
          <a:off x="6477000" y="533400"/>
          <a:ext cx="1020763" cy="563563"/>
        </p:xfrm>
        <a:graphic>
          <a:graphicData uri="http://schemas.openxmlformats.org/presentationml/2006/ole">
            <mc:AlternateContent xmlns:mc="http://schemas.openxmlformats.org/markup-compatibility/2006">
              <mc:Choice xmlns:v="urn:schemas-microsoft-com:vml" Requires="v">
                <p:oleObj spid="_x0000_s3496" name="Equation" r:id="rId10" imgW="7315200" imgH="4038600" progId="Equation.3">
                  <p:embed/>
                </p:oleObj>
              </mc:Choice>
              <mc:Fallback>
                <p:oleObj name="Equation" r:id="rId10" imgW="7315200" imgH="40386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7000" y="533400"/>
                        <a:ext cx="1020763"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sp>
        <p:nvSpPr>
          <p:cNvPr id="4475" name="Text Box 376"/>
          <p:cNvSpPr txBox="1">
            <a:spLocks noChangeArrowheads="1"/>
          </p:cNvSpPr>
          <p:nvPr/>
        </p:nvSpPr>
        <p:spPr bwMode="auto">
          <a:xfrm>
            <a:off x="7762875" y="6550025"/>
            <a:ext cx="1381125" cy="307975"/>
          </a:xfrm>
          <a:prstGeom prst="rect">
            <a:avLst/>
          </a:prstGeom>
          <a:noFill/>
          <a:ln w="9525">
            <a:noFill/>
            <a:miter lim="800000"/>
            <a:headEnd/>
            <a:tailEnd/>
          </a:ln>
        </p:spPr>
        <p:txBody>
          <a:bodyPr wrap="none">
            <a:spAutoFit/>
          </a:bodyPr>
          <a:lstStyle/>
          <a:p>
            <a:pPr eaLnBrk="0" hangingPunct="0"/>
            <a:r>
              <a:rPr lang="en-US" sz="1400">
                <a:cs typeface="Arial" charset="0"/>
              </a:rPr>
              <a:t>Credit: S. Seitz</a:t>
            </a:r>
          </a:p>
        </p:txBody>
      </p:sp>
      <p:graphicFrame>
        <p:nvGraphicFramePr>
          <p:cNvPr id="4101" name="Object 381"/>
          <p:cNvGraphicFramePr>
            <a:graphicFrameLocks noChangeAspect="1"/>
          </p:cNvGraphicFramePr>
          <p:nvPr/>
        </p:nvGraphicFramePr>
        <p:xfrm>
          <a:off x="1835150" y="5943600"/>
          <a:ext cx="5091113" cy="874713"/>
        </p:xfrm>
        <a:graphic>
          <a:graphicData uri="http://schemas.openxmlformats.org/presentationml/2006/ole">
            <mc:AlternateContent xmlns:mc="http://schemas.openxmlformats.org/markup-compatibility/2006">
              <mc:Choice xmlns:v="urn:schemas-microsoft-com:vml" Requires="v">
                <p:oleObj spid="_x0000_s3497" name="Equation" r:id="rId12" imgW="7315200" imgH="1257300" progId="Equation.3">
                  <p:embed/>
                </p:oleObj>
              </mc:Choice>
              <mc:Fallback>
                <p:oleObj name="Equation" r:id="rId12" imgW="7315200" imgH="12573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35150" y="5943600"/>
                        <a:ext cx="509111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662308402"/>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p:cNvPicPr>
            <a:picLocks noChangeAspect="1"/>
          </p:cNvPicPr>
          <p:nvPr/>
        </p:nvPicPr>
        <p:blipFill>
          <a:blip r:embed="rId2"/>
          <a:srcRect l="29990" t="5759" r="47159"/>
          <a:stretch>
            <a:fillRect/>
          </a:stretch>
        </p:blipFill>
        <p:spPr bwMode="auto">
          <a:xfrm>
            <a:off x="1676400" y="571500"/>
            <a:ext cx="2438400" cy="5981700"/>
          </a:xfrm>
          <a:prstGeom prst="rect">
            <a:avLst/>
          </a:prstGeom>
          <a:noFill/>
          <a:ln w="9525">
            <a:noFill/>
            <a:miter lim="800000"/>
            <a:headEnd/>
            <a:tailEnd/>
          </a:ln>
        </p:spPr>
      </p:pic>
      <p:sp>
        <p:nvSpPr>
          <p:cNvPr id="169987" name="TextBox 3"/>
          <p:cNvSpPr txBox="1">
            <a:spLocks noChangeArrowheads="1"/>
          </p:cNvSpPr>
          <p:nvPr/>
        </p:nvSpPr>
        <p:spPr bwMode="auto">
          <a:xfrm>
            <a:off x="5040313" y="6550025"/>
            <a:ext cx="4103687" cy="307975"/>
          </a:xfrm>
          <a:prstGeom prst="rect">
            <a:avLst/>
          </a:prstGeom>
          <a:noFill/>
          <a:ln w="9525">
            <a:noFill/>
            <a:miter lim="800000"/>
            <a:headEnd/>
            <a:tailEnd/>
          </a:ln>
        </p:spPr>
        <p:txBody>
          <a:bodyPr wrap="none">
            <a:prstTxWarp prst="textNoShape">
              <a:avLst/>
            </a:prstTxWarp>
            <a:spAutoFit/>
          </a:bodyPr>
          <a:lstStyle/>
          <a:p>
            <a:r>
              <a:rPr lang="en-US" sz="1400"/>
              <a:t>Xiao, Hays, Ehinger, Oliva, Torralba; maybe 2010</a:t>
            </a:r>
          </a:p>
        </p:txBody>
      </p:sp>
      <p:sp>
        <p:nvSpPr>
          <p:cNvPr id="169988" name="TextBox 5"/>
          <p:cNvSpPr txBox="1">
            <a:spLocks noChangeArrowheads="1"/>
          </p:cNvSpPr>
          <p:nvPr/>
        </p:nvSpPr>
        <p:spPr bwMode="auto">
          <a:xfrm>
            <a:off x="762000" y="952500"/>
            <a:ext cx="852488" cy="369888"/>
          </a:xfrm>
          <a:prstGeom prst="rect">
            <a:avLst/>
          </a:prstGeom>
          <a:noFill/>
          <a:ln w="9525">
            <a:noFill/>
            <a:miter lim="800000"/>
            <a:headEnd/>
            <a:tailEnd/>
          </a:ln>
        </p:spPr>
        <p:txBody>
          <a:bodyPr wrap="none">
            <a:prstTxWarp prst="textNoShape">
              <a:avLst/>
            </a:prstTxWarp>
            <a:spAutoFit/>
          </a:bodyPr>
          <a:lstStyle/>
          <a:p>
            <a:r>
              <a:rPr lang="en-US"/>
              <a:t>Abbey</a:t>
            </a:r>
          </a:p>
        </p:txBody>
      </p:sp>
      <p:sp>
        <p:nvSpPr>
          <p:cNvPr id="169989" name="TextBox 6"/>
          <p:cNvSpPr txBox="1">
            <a:spLocks noChangeArrowheads="1"/>
          </p:cNvSpPr>
          <p:nvPr/>
        </p:nvSpPr>
        <p:spPr bwMode="auto">
          <a:xfrm>
            <a:off x="0" y="2247900"/>
            <a:ext cx="1660525" cy="369888"/>
          </a:xfrm>
          <a:prstGeom prst="rect">
            <a:avLst/>
          </a:prstGeom>
          <a:noFill/>
          <a:ln w="9525">
            <a:noFill/>
            <a:miter lim="800000"/>
            <a:headEnd/>
            <a:tailEnd/>
          </a:ln>
        </p:spPr>
        <p:txBody>
          <a:bodyPr wrap="none">
            <a:prstTxWarp prst="textNoShape">
              <a:avLst/>
            </a:prstTxWarp>
            <a:spAutoFit/>
          </a:bodyPr>
          <a:lstStyle/>
          <a:p>
            <a:r>
              <a:rPr lang="en-US"/>
              <a:t>Airplane cabin</a:t>
            </a:r>
          </a:p>
        </p:txBody>
      </p:sp>
      <p:sp>
        <p:nvSpPr>
          <p:cNvPr id="169990" name="TextBox 7"/>
          <p:cNvSpPr txBox="1">
            <a:spLocks noChangeArrowheads="1"/>
          </p:cNvSpPr>
          <p:nvPr/>
        </p:nvSpPr>
        <p:spPr bwMode="auto">
          <a:xfrm>
            <a:off x="-9525" y="3467100"/>
            <a:ext cx="1762125" cy="369888"/>
          </a:xfrm>
          <a:prstGeom prst="rect">
            <a:avLst/>
          </a:prstGeom>
          <a:noFill/>
          <a:ln w="9525">
            <a:noFill/>
            <a:miter lim="800000"/>
            <a:headEnd/>
            <a:tailEnd/>
          </a:ln>
        </p:spPr>
        <p:txBody>
          <a:bodyPr wrap="none">
            <a:prstTxWarp prst="textNoShape">
              <a:avLst/>
            </a:prstTxWarp>
            <a:spAutoFit/>
          </a:bodyPr>
          <a:lstStyle/>
          <a:p>
            <a:r>
              <a:rPr lang="en-US"/>
              <a:t>Airport terminal</a:t>
            </a:r>
          </a:p>
        </p:txBody>
      </p:sp>
      <p:sp>
        <p:nvSpPr>
          <p:cNvPr id="169991" name="TextBox 8"/>
          <p:cNvSpPr txBox="1">
            <a:spLocks noChangeArrowheads="1"/>
          </p:cNvSpPr>
          <p:nvPr/>
        </p:nvSpPr>
        <p:spPr bwMode="auto">
          <a:xfrm>
            <a:off x="914400" y="4686300"/>
            <a:ext cx="698500" cy="369888"/>
          </a:xfrm>
          <a:prstGeom prst="rect">
            <a:avLst/>
          </a:prstGeom>
          <a:noFill/>
          <a:ln w="9525">
            <a:noFill/>
            <a:miter lim="800000"/>
            <a:headEnd/>
            <a:tailEnd/>
          </a:ln>
        </p:spPr>
        <p:txBody>
          <a:bodyPr wrap="none">
            <a:prstTxWarp prst="textNoShape">
              <a:avLst/>
            </a:prstTxWarp>
            <a:spAutoFit/>
          </a:bodyPr>
          <a:lstStyle/>
          <a:p>
            <a:r>
              <a:rPr lang="en-US"/>
              <a:t>Alley</a:t>
            </a:r>
          </a:p>
        </p:txBody>
      </p:sp>
      <p:sp>
        <p:nvSpPr>
          <p:cNvPr id="169992" name="TextBox 9"/>
          <p:cNvSpPr txBox="1">
            <a:spLocks noChangeArrowheads="1"/>
          </p:cNvSpPr>
          <p:nvPr/>
        </p:nvSpPr>
        <p:spPr bwMode="auto">
          <a:xfrm>
            <a:off x="76200" y="5753100"/>
            <a:ext cx="1570038" cy="369888"/>
          </a:xfrm>
          <a:prstGeom prst="rect">
            <a:avLst/>
          </a:prstGeom>
          <a:noFill/>
          <a:ln w="9525">
            <a:noFill/>
            <a:miter lim="800000"/>
            <a:headEnd/>
            <a:tailEnd/>
          </a:ln>
        </p:spPr>
        <p:txBody>
          <a:bodyPr wrap="none">
            <a:prstTxWarp prst="textNoShape">
              <a:avLst/>
            </a:prstTxWarp>
            <a:spAutoFit/>
          </a:bodyPr>
          <a:lstStyle/>
          <a:p>
            <a:r>
              <a:rPr lang="en-US"/>
              <a:t>Amphitheater</a:t>
            </a:r>
          </a:p>
        </p:txBody>
      </p:sp>
      <p:sp>
        <p:nvSpPr>
          <p:cNvPr id="169993" name="TextBox 25"/>
          <p:cNvSpPr txBox="1">
            <a:spLocks noChangeArrowheads="1"/>
          </p:cNvSpPr>
          <p:nvPr/>
        </p:nvSpPr>
        <p:spPr bwMode="auto">
          <a:xfrm>
            <a:off x="1981200" y="76200"/>
            <a:ext cx="1817688" cy="369888"/>
          </a:xfrm>
          <a:prstGeom prst="rect">
            <a:avLst/>
          </a:prstGeom>
          <a:noFill/>
          <a:ln w="9525">
            <a:noFill/>
            <a:miter lim="800000"/>
            <a:headEnd/>
            <a:tailEnd/>
          </a:ln>
        </p:spPr>
        <p:txBody>
          <a:bodyPr wrap="none">
            <a:prstTxWarp prst="textNoShape">
              <a:avLst/>
            </a:prstTxWarp>
            <a:spAutoFit/>
          </a:bodyPr>
          <a:lstStyle/>
          <a:p>
            <a:r>
              <a:rPr lang="en-US"/>
              <a:t>Training images</a:t>
            </a:r>
          </a:p>
        </p:txBody>
      </p:sp>
    </p:spTree>
    <p:extLst>
      <p:ext uri="{BB962C8B-B14F-4D97-AF65-F5344CB8AC3E}">
        <p14:creationId xmlns:p14="http://schemas.microsoft.com/office/powerpoint/2010/main" val="931505892"/>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p:cNvPicPr>
            <a:picLocks noChangeAspect="1"/>
          </p:cNvPicPr>
          <p:nvPr/>
        </p:nvPicPr>
        <p:blipFill>
          <a:blip r:embed="rId2"/>
          <a:srcRect l="29990" t="5759" r="25023"/>
          <a:stretch>
            <a:fillRect/>
          </a:stretch>
        </p:blipFill>
        <p:spPr bwMode="auto">
          <a:xfrm>
            <a:off x="1676400" y="571500"/>
            <a:ext cx="4800600" cy="5981700"/>
          </a:xfrm>
          <a:prstGeom prst="rect">
            <a:avLst/>
          </a:prstGeom>
          <a:noFill/>
          <a:ln w="9525">
            <a:noFill/>
            <a:miter lim="800000"/>
            <a:headEnd/>
            <a:tailEnd/>
          </a:ln>
        </p:spPr>
      </p:pic>
      <p:sp>
        <p:nvSpPr>
          <p:cNvPr id="171011" name="TextBox 3"/>
          <p:cNvSpPr txBox="1">
            <a:spLocks noChangeArrowheads="1"/>
          </p:cNvSpPr>
          <p:nvPr/>
        </p:nvSpPr>
        <p:spPr bwMode="auto">
          <a:xfrm>
            <a:off x="5040313" y="6550025"/>
            <a:ext cx="4103687" cy="307975"/>
          </a:xfrm>
          <a:prstGeom prst="rect">
            <a:avLst/>
          </a:prstGeom>
          <a:noFill/>
          <a:ln w="9525">
            <a:noFill/>
            <a:miter lim="800000"/>
            <a:headEnd/>
            <a:tailEnd/>
          </a:ln>
        </p:spPr>
        <p:txBody>
          <a:bodyPr wrap="none">
            <a:prstTxWarp prst="textNoShape">
              <a:avLst/>
            </a:prstTxWarp>
            <a:spAutoFit/>
          </a:bodyPr>
          <a:lstStyle/>
          <a:p>
            <a:r>
              <a:rPr lang="en-US" sz="1400"/>
              <a:t>Xiao, Hays, Ehinger, Oliva, Torralba; maybe 2010</a:t>
            </a:r>
          </a:p>
        </p:txBody>
      </p:sp>
      <p:sp>
        <p:nvSpPr>
          <p:cNvPr id="171012" name="TextBox 5"/>
          <p:cNvSpPr txBox="1">
            <a:spLocks noChangeArrowheads="1"/>
          </p:cNvSpPr>
          <p:nvPr/>
        </p:nvSpPr>
        <p:spPr bwMode="auto">
          <a:xfrm>
            <a:off x="762000" y="952500"/>
            <a:ext cx="852488" cy="369888"/>
          </a:xfrm>
          <a:prstGeom prst="rect">
            <a:avLst/>
          </a:prstGeom>
          <a:noFill/>
          <a:ln w="9525">
            <a:noFill/>
            <a:miter lim="800000"/>
            <a:headEnd/>
            <a:tailEnd/>
          </a:ln>
        </p:spPr>
        <p:txBody>
          <a:bodyPr wrap="none">
            <a:prstTxWarp prst="textNoShape">
              <a:avLst/>
            </a:prstTxWarp>
            <a:spAutoFit/>
          </a:bodyPr>
          <a:lstStyle/>
          <a:p>
            <a:r>
              <a:rPr lang="en-US"/>
              <a:t>Abbey</a:t>
            </a:r>
          </a:p>
        </p:txBody>
      </p:sp>
      <p:sp>
        <p:nvSpPr>
          <p:cNvPr id="171013" name="TextBox 6"/>
          <p:cNvSpPr txBox="1">
            <a:spLocks noChangeArrowheads="1"/>
          </p:cNvSpPr>
          <p:nvPr/>
        </p:nvSpPr>
        <p:spPr bwMode="auto">
          <a:xfrm>
            <a:off x="0" y="2247900"/>
            <a:ext cx="1660525" cy="369888"/>
          </a:xfrm>
          <a:prstGeom prst="rect">
            <a:avLst/>
          </a:prstGeom>
          <a:noFill/>
          <a:ln w="9525">
            <a:noFill/>
            <a:miter lim="800000"/>
            <a:headEnd/>
            <a:tailEnd/>
          </a:ln>
        </p:spPr>
        <p:txBody>
          <a:bodyPr wrap="none">
            <a:prstTxWarp prst="textNoShape">
              <a:avLst/>
            </a:prstTxWarp>
            <a:spAutoFit/>
          </a:bodyPr>
          <a:lstStyle/>
          <a:p>
            <a:r>
              <a:rPr lang="en-US"/>
              <a:t>Airplane cabin</a:t>
            </a:r>
          </a:p>
        </p:txBody>
      </p:sp>
      <p:sp>
        <p:nvSpPr>
          <p:cNvPr id="171014" name="TextBox 7"/>
          <p:cNvSpPr txBox="1">
            <a:spLocks noChangeArrowheads="1"/>
          </p:cNvSpPr>
          <p:nvPr/>
        </p:nvSpPr>
        <p:spPr bwMode="auto">
          <a:xfrm>
            <a:off x="-9525" y="3467100"/>
            <a:ext cx="1762125" cy="369888"/>
          </a:xfrm>
          <a:prstGeom prst="rect">
            <a:avLst/>
          </a:prstGeom>
          <a:noFill/>
          <a:ln w="9525">
            <a:noFill/>
            <a:miter lim="800000"/>
            <a:headEnd/>
            <a:tailEnd/>
          </a:ln>
        </p:spPr>
        <p:txBody>
          <a:bodyPr wrap="none">
            <a:prstTxWarp prst="textNoShape">
              <a:avLst/>
            </a:prstTxWarp>
            <a:spAutoFit/>
          </a:bodyPr>
          <a:lstStyle/>
          <a:p>
            <a:r>
              <a:rPr lang="en-US"/>
              <a:t>Airport terminal</a:t>
            </a:r>
          </a:p>
        </p:txBody>
      </p:sp>
      <p:sp>
        <p:nvSpPr>
          <p:cNvPr id="171015" name="TextBox 8"/>
          <p:cNvSpPr txBox="1">
            <a:spLocks noChangeArrowheads="1"/>
          </p:cNvSpPr>
          <p:nvPr/>
        </p:nvSpPr>
        <p:spPr bwMode="auto">
          <a:xfrm>
            <a:off x="914400" y="4686300"/>
            <a:ext cx="698500" cy="369888"/>
          </a:xfrm>
          <a:prstGeom prst="rect">
            <a:avLst/>
          </a:prstGeom>
          <a:noFill/>
          <a:ln w="9525">
            <a:noFill/>
            <a:miter lim="800000"/>
            <a:headEnd/>
            <a:tailEnd/>
          </a:ln>
        </p:spPr>
        <p:txBody>
          <a:bodyPr wrap="none">
            <a:prstTxWarp prst="textNoShape">
              <a:avLst/>
            </a:prstTxWarp>
            <a:spAutoFit/>
          </a:bodyPr>
          <a:lstStyle/>
          <a:p>
            <a:r>
              <a:rPr lang="en-US"/>
              <a:t>Alley</a:t>
            </a:r>
          </a:p>
        </p:txBody>
      </p:sp>
      <p:sp>
        <p:nvSpPr>
          <p:cNvPr id="171016" name="TextBox 9"/>
          <p:cNvSpPr txBox="1">
            <a:spLocks noChangeArrowheads="1"/>
          </p:cNvSpPr>
          <p:nvPr/>
        </p:nvSpPr>
        <p:spPr bwMode="auto">
          <a:xfrm>
            <a:off x="76200" y="5753100"/>
            <a:ext cx="1570038" cy="369888"/>
          </a:xfrm>
          <a:prstGeom prst="rect">
            <a:avLst/>
          </a:prstGeom>
          <a:noFill/>
          <a:ln w="9525">
            <a:noFill/>
            <a:miter lim="800000"/>
            <a:headEnd/>
            <a:tailEnd/>
          </a:ln>
        </p:spPr>
        <p:txBody>
          <a:bodyPr wrap="none">
            <a:prstTxWarp prst="textNoShape">
              <a:avLst/>
            </a:prstTxWarp>
            <a:spAutoFit/>
          </a:bodyPr>
          <a:lstStyle/>
          <a:p>
            <a:r>
              <a:rPr lang="en-US"/>
              <a:t>Amphitheater</a:t>
            </a:r>
          </a:p>
        </p:txBody>
      </p:sp>
      <p:sp>
        <p:nvSpPr>
          <p:cNvPr id="171017" name="TextBox 25"/>
          <p:cNvSpPr txBox="1">
            <a:spLocks noChangeArrowheads="1"/>
          </p:cNvSpPr>
          <p:nvPr/>
        </p:nvSpPr>
        <p:spPr bwMode="auto">
          <a:xfrm>
            <a:off x="1981200" y="76200"/>
            <a:ext cx="1817688" cy="369888"/>
          </a:xfrm>
          <a:prstGeom prst="rect">
            <a:avLst/>
          </a:prstGeom>
          <a:noFill/>
          <a:ln w="9525">
            <a:noFill/>
            <a:miter lim="800000"/>
            <a:headEnd/>
            <a:tailEnd/>
          </a:ln>
        </p:spPr>
        <p:txBody>
          <a:bodyPr wrap="none">
            <a:prstTxWarp prst="textNoShape">
              <a:avLst/>
            </a:prstTxWarp>
            <a:spAutoFit/>
          </a:bodyPr>
          <a:lstStyle/>
          <a:p>
            <a:r>
              <a:rPr lang="en-US"/>
              <a:t>Training images</a:t>
            </a:r>
          </a:p>
        </p:txBody>
      </p:sp>
      <p:sp>
        <p:nvSpPr>
          <p:cNvPr id="171018" name="TextBox 26"/>
          <p:cNvSpPr txBox="1">
            <a:spLocks noChangeArrowheads="1"/>
          </p:cNvSpPr>
          <p:nvPr/>
        </p:nvSpPr>
        <p:spPr bwMode="auto">
          <a:xfrm>
            <a:off x="4038600" y="76200"/>
            <a:ext cx="2428875" cy="369888"/>
          </a:xfrm>
          <a:prstGeom prst="rect">
            <a:avLst/>
          </a:prstGeom>
          <a:noFill/>
          <a:ln w="9525">
            <a:noFill/>
            <a:miter lim="800000"/>
            <a:headEnd/>
            <a:tailEnd/>
          </a:ln>
        </p:spPr>
        <p:txBody>
          <a:bodyPr wrap="none">
            <a:prstTxWarp prst="textNoShape">
              <a:avLst/>
            </a:prstTxWarp>
            <a:spAutoFit/>
          </a:bodyPr>
          <a:lstStyle/>
          <a:p>
            <a:r>
              <a:rPr lang="en-US"/>
              <a:t>Correct classifications</a:t>
            </a:r>
          </a:p>
        </p:txBody>
      </p:sp>
    </p:spTree>
    <p:extLst>
      <p:ext uri="{BB962C8B-B14F-4D97-AF65-F5344CB8AC3E}">
        <p14:creationId xmlns:p14="http://schemas.microsoft.com/office/powerpoint/2010/main" val="3245904395"/>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p:cNvPicPr>
            <a:picLocks noChangeAspect="1"/>
          </p:cNvPicPr>
          <p:nvPr/>
        </p:nvPicPr>
        <p:blipFill>
          <a:blip r:embed="rId2"/>
          <a:srcRect l="29990" t="5759"/>
          <a:stretch>
            <a:fillRect/>
          </a:stretch>
        </p:blipFill>
        <p:spPr bwMode="auto">
          <a:xfrm>
            <a:off x="1676400" y="571500"/>
            <a:ext cx="7470775" cy="5981700"/>
          </a:xfrm>
          <a:prstGeom prst="rect">
            <a:avLst/>
          </a:prstGeom>
          <a:noFill/>
          <a:ln w="9525">
            <a:noFill/>
            <a:miter lim="800000"/>
            <a:headEnd/>
            <a:tailEnd/>
          </a:ln>
        </p:spPr>
      </p:pic>
      <p:sp>
        <p:nvSpPr>
          <p:cNvPr id="172035" name="TextBox 3"/>
          <p:cNvSpPr txBox="1">
            <a:spLocks noChangeArrowheads="1"/>
          </p:cNvSpPr>
          <p:nvPr/>
        </p:nvSpPr>
        <p:spPr bwMode="auto">
          <a:xfrm>
            <a:off x="5040313" y="6550025"/>
            <a:ext cx="4103687" cy="307975"/>
          </a:xfrm>
          <a:prstGeom prst="rect">
            <a:avLst/>
          </a:prstGeom>
          <a:noFill/>
          <a:ln w="9525">
            <a:noFill/>
            <a:miter lim="800000"/>
            <a:headEnd/>
            <a:tailEnd/>
          </a:ln>
        </p:spPr>
        <p:txBody>
          <a:bodyPr wrap="none">
            <a:prstTxWarp prst="textNoShape">
              <a:avLst/>
            </a:prstTxWarp>
            <a:spAutoFit/>
          </a:bodyPr>
          <a:lstStyle/>
          <a:p>
            <a:r>
              <a:rPr lang="en-US" sz="1400"/>
              <a:t>Xiao, Hays, Ehinger, Oliva, Torralba; maybe 2010</a:t>
            </a:r>
          </a:p>
        </p:txBody>
      </p:sp>
      <p:sp>
        <p:nvSpPr>
          <p:cNvPr id="172036" name="TextBox 5"/>
          <p:cNvSpPr txBox="1">
            <a:spLocks noChangeArrowheads="1"/>
          </p:cNvSpPr>
          <p:nvPr/>
        </p:nvSpPr>
        <p:spPr bwMode="auto">
          <a:xfrm>
            <a:off x="762000" y="952500"/>
            <a:ext cx="852488" cy="369888"/>
          </a:xfrm>
          <a:prstGeom prst="rect">
            <a:avLst/>
          </a:prstGeom>
          <a:noFill/>
          <a:ln w="9525">
            <a:noFill/>
            <a:miter lim="800000"/>
            <a:headEnd/>
            <a:tailEnd/>
          </a:ln>
        </p:spPr>
        <p:txBody>
          <a:bodyPr wrap="none">
            <a:prstTxWarp prst="textNoShape">
              <a:avLst/>
            </a:prstTxWarp>
            <a:spAutoFit/>
          </a:bodyPr>
          <a:lstStyle/>
          <a:p>
            <a:r>
              <a:rPr lang="en-US"/>
              <a:t>Abbey</a:t>
            </a:r>
          </a:p>
        </p:txBody>
      </p:sp>
      <p:sp>
        <p:nvSpPr>
          <p:cNvPr id="172037" name="TextBox 6"/>
          <p:cNvSpPr txBox="1">
            <a:spLocks noChangeArrowheads="1"/>
          </p:cNvSpPr>
          <p:nvPr/>
        </p:nvSpPr>
        <p:spPr bwMode="auto">
          <a:xfrm>
            <a:off x="0" y="2247900"/>
            <a:ext cx="1660525" cy="369888"/>
          </a:xfrm>
          <a:prstGeom prst="rect">
            <a:avLst/>
          </a:prstGeom>
          <a:noFill/>
          <a:ln w="9525">
            <a:noFill/>
            <a:miter lim="800000"/>
            <a:headEnd/>
            <a:tailEnd/>
          </a:ln>
        </p:spPr>
        <p:txBody>
          <a:bodyPr wrap="none">
            <a:prstTxWarp prst="textNoShape">
              <a:avLst/>
            </a:prstTxWarp>
            <a:spAutoFit/>
          </a:bodyPr>
          <a:lstStyle/>
          <a:p>
            <a:r>
              <a:rPr lang="en-US"/>
              <a:t>Airplane cabin</a:t>
            </a:r>
          </a:p>
        </p:txBody>
      </p:sp>
      <p:sp>
        <p:nvSpPr>
          <p:cNvPr id="172038" name="TextBox 7"/>
          <p:cNvSpPr txBox="1">
            <a:spLocks noChangeArrowheads="1"/>
          </p:cNvSpPr>
          <p:nvPr/>
        </p:nvSpPr>
        <p:spPr bwMode="auto">
          <a:xfrm>
            <a:off x="-9525" y="3467100"/>
            <a:ext cx="1762125" cy="369888"/>
          </a:xfrm>
          <a:prstGeom prst="rect">
            <a:avLst/>
          </a:prstGeom>
          <a:noFill/>
          <a:ln w="9525">
            <a:noFill/>
            <a:miter lim="800000"/>
            <a:headEnd/>
            <a:tailEnd/>
          </a:ln>
        </p:spPr>
        <p:txBody>
          <a:bodyPr wrap="none">
            <a:prstTxWarp prst="textNoShape">
              <a:avLst/>
            </a:prstTxWarp>
            <a:spAutoFit/>
          </a:bodyPr>
          <a:lstStyle/>
          <a:p>
            <a:r>
              <a:rPr lang="en-US"/>
              <a:t>Airport terminal</a:t>
            </a:r>
          </a:p>
        </p:txBody>
      </p:sp>
      <p:sp>
        <p:nvSpPr>
          <p:cNvPr id="172039" name="TextBox 8"/>
          <p:cNvSpPr txBox="1">
            <a:spLocks noChangeArrowheads="1"/>
          </p:cNvSpPr>
          <p:nvPr/>
        </p:nvSpPr>
        <p:spPr bwMode="auto">
          <a:xfrm>
            <a:off x="914400" y="4686300"/>
            <a:ext cx="698500" cy="369888"/>
          </a:xfrm>
          <a:prstGeom prst="rect">
            <a:avLst/>
          </a:prstGeom>
          <a:noFill/>
          <a:ln w="9525">
            <a:noFill/>
            <a:miter lim="800000"/>
            <a:headEnd/>
            <a:tailEnd/>
          </a:ln>
        </p:spPr>
        <p:txBody>
          <a:bodyPr wrap="none">
            <a:prstTxWarp prst="textNoShape">
              <a:avLst/>
            </a:prstTxWarp>
            <a:spAutoFit/>
          </a:bodyPr>
          <a:lstStyle/>
          <a:p>
            <a:r>
              <a:rPr lang="en-US"/>
              <a:t>Alley</a:t>
            </a:r>
          </a:p>
        </p:txBody>
      </p:sp>
      <p:sp>
        <p:nvSpPr>
          <p:cNvPr id="172040" name="TextBox 9"/>
          <p:cNvSpPr txBox="1">
            <a:spLocks noChangeArrowheads="1"/>
          </p:cNvSpPr>
          <p:nvPr/>
        </p:nvSpPr>
        <p:spPr bwMode="auto">
          <a:xfrm>
            <a:off x="76200" y="5753100"/>
            <a:ext cx="1570038" cy="369888"/>
          </a:xfrm>
          <a:prstGeom prst="rect">
            <a:avLst/>
          </a:prstGeom>
          <a:noFill/>
          <a:ln w="9525">
            <a:noFill/>
            <a:miter lim="800000"/>
            <a:headEnd/>
            <a:tailEnd/>
          </a:ln>
        </p:spPr>
        <p:txBody>
          <a:bodyPr wrap="none">
            <a:prstTxWarp prst="textNoShape">
              <a:avLst/>
            </a:prstTxWarp>
            <a:spAutoFit/>
          </a:bodyPr>
          <a:lstStyle/>
          <a:p>
            <a:r>
              <a:rPr lang="en-US"/>
              <a:t>Amphitheater</a:t>
            </a:r>
          </a:p>
        </p:txBody>
      </p:sp>
      <p:sp>
        <p:nvSpPr>
          <p:cNvPr id="172041" name="TextBox 10"/>
          <p:cNvSpPr txBox="1">
            <a:spLocks noChangeArrowheads="1"/>
          </p:cNvSpPr>
          <p:nvPr/>
        </p:nvSpPr>
        <p:spPr bwMode="auto">
          <a:xfrm>
            <a:off x="6437313" y="415925"/>
            <a:ext cx="1030287" cy="307975"/>
          </a:xfrm>
          <a:prstGeom prst="rect">
            <a:avLst/>
          </a:prstGeom>
          <a:solidFill>
            <a:schemeClr val="bg1"/>
          </a:solidFill>
          <a:ln w="9525">
            <a:noFill/>
            <a:miter lim="800000"/>
            <a:headEnd/>
            <a:tailEnd/>
          </a:ln>
        </p:spPr>
        <p:txBody>
          <a:bodyPr wrap="none">
            <a:prstTxWarp prst="textNoShape">
              <a:avLst/>
            </a:prstTxWarp>
            <a:spAutoFit/>
          </a:bodyPr>
          <a:lstStyle/>
          <a:p>
            <a:r>
              <a:rPr lang="en-US" sz="1400"/>
              <a:t>Monastery</a:t>
            </a:r>
          </a:p>
        </p:txBody>
      </p:sp>
      <p:sp>
        <p:nvSpPr>
          <p:cNvPr id="172042" name="TextBox 11"/>
          <p:cNvSpPr txBox="1">
            <a:spLocks noChangeArrowheads="1"/>
          </p:cNvSpPr>
          <p:nvPr/>
        </p:nvSpPr>
        <p:spPr bwMode="auto">
          <a:xfrm>
            <a:off x="7467600" y="419100"/>
            <a:ext cx="963613" cy="307975"/>
          </a:xfrm>
          <a:prstGeom prst="rect">
            <a:avLst/>
          </a:prstGeom>
          <a:solidFill>
            <a:schemeClr val="bg1"/>
          </a:solidFill>
          <a:ln w="9525">
            <a:noFill/>
            <a:miter lim="800000"/>
            <a:headEnd/>
            <a:tailEnd/>
          </a:ln>
        </p:spPr>
        <p:txBody>
          <a:bodyPr wrap="none">
            <a:prstTxWarp prst="textNoShape">
              <a:avLst/>
            </a:prstTxWarp>
            <a:spAutoFit/>
          </a:bodyPr>
          <a:lstStyle/>
          <a:p>
            <a:r>
              <a:rPr lang="en-US" sz="1400"/>
              <a:t>Cathedral</a:t>
            </a:r>
          </a:p>
        </p:txBody>
      </p:sp>
      <p:sp>
        <p:nvSpPr>
          <p:cNvPr id="172043" name="TextBox 12"/>
          <p:cNvSpPr txBox="1">
            <a:spLocks noChangeArrowheads="1"/>
          </p:cNvSpPr>
          <p:nvPr/>
        </p:nvSpPr>
        <p:spPr bwMode="auto">
          <a:xfrm>
            <a:off x="8374063" y="419100"/>
            <a:ext cx="693737" cy="307975"/>
          </a:xfrm>
          <a:prstGeom prst="rect">
            <a:avLst/>
          </a:prstGeom>
          <a:solidFill>
            <a:schemeClr val="bg1"/>
          </a:solidFill>
          <a:ln w="9525">
            <a:noFill/>
            <a:miter lim="800000"/>
            <a:headEnd/>
            <a:tailEnd/>
          </a:ln>
        </p:spPr>
        <p:txBody>
          <a:bodyPr wrap="none">
            <a:prstTxWarp prst="textNoShape">
              <a:avLst/>
            </a:prstTxWarp>
            <a:spAutoFit/>
          </a:bodyPr>
          <a:lstStyle/>
          <a:p>
            <a:r>
              <a:rPr lang="en-US" sz="1400"/>
              <a:t>Castle</a:t>
            </a:r>
          </a:p>
        </p:txBody>
      </p:sp>
      <p:sp>
        <p:nvSpPr>
          <p:cNvPr id="172044" name="TextBox 13"/>
          <p:cNvSpPr txBox="1">
            <a:spLocks noChangeArrowheads="1"/>
          </p:cNvSpPr>
          <p:nvPr/>
        </p:nvSpPr>
        <p:spPr bwMode="auto">
          <a:xfrm>
            <a:off x="6513513" y="1752600"/>
            <a:ext cx="901700" cy="307975"/>
          </a:xfrm>
          <a:prstGeom prst="rect">
            <a:avLst/>
          </a:prstGeom>
          <a:solidFill>
            <a:schemeClr val="bg1"/>
          </a:solidFill>
          <a:ln w="9525">
            <a:noFill/>
            <a:miter lim="800000"/>
            <a:headEnd/>
            <a:tailEnd/>
          </a:ln>
        </p:spPr>
        <p:txBody>
          <a:bodyPr wrap="none">
            <a:prstTxWarp prst="textNoShape">
              <a:avLst/>
            </a:prstTxWarp>
            <a:spAutoFit/>
          </a:bodyPr>
          <a:lstStyle/>
          <a:p>
            <a:r>
              <a:rPr lang="en-US" sz="1400"/>
              <a:t>Toy shop</a:t>
            </a:r>
          </a:p>
        </p:txBody>
      </p:sp>
      <p:sp>
        <p:nvSpPr>
          <p:cNvPr id="172045" name="TextBox 14"/>
          <p:cNvSpPr txBox="1">
            <a:spLocks noChangeArrowheads="1"/>
          </p:cNvSpPr>
          <p:nvPr/>
        </p:nvSpPr>
        <p:spPr bwMode="auto">
          <a:xfrm>
            <a:off x="7543800" y="1752600"/>
            <a:ext cx="503238" cy="307975"/>
          </a:xfrm>
          <a:prstGeom prst="rect">
            <a:avLst/>
          </a:prstGeom>
          <a:solidFill>
            <a:schemeClr val="bg1"/>
          </a:solidFill>
          <a:ln w="9525">
            <a:noFill/>
            <a:miter lim="800000"/>
            <a:headEnd/>
            <a:tailEnd/>
          </a:ln>
        </p:spPr>
        <p:txBody>
          <a:bodyPr wrap="none">
            <a:prstTxWarp prst="textNoShape">
              <a:avLst/>
            </a:prstTxWarp>
            <a:spAutoFit/>
          </a:bodyPr>
          <a:lstStyle/>
          <a:p>
            <a:r>
              <a:rPr lang="en-US" sz="1400"/>
              <a:t>Van</a:t>
            </a:r>
          </a:p>
        </p:txBody>
      </p:sp>
      <p:sp>
        <p:nvSpPr>
          <p:cNvPr id="172046" name="TextBox 15"/>
          <p:cNvSpPr txBox="1">
            <a:spLocks noChangeArrowheads="1"/>
          </p:cNvSpPr>
          <p:nvPr/>
        </p:nvSpPr>
        <p:spPr bwMode="auto">
          <a:xfrm>
            <a:off x="8077200" y="1752600"/>
            <a:ext cx="1182688" cy="307975"/>
          </a:xfrm>
          <a:prstGeom prst="rect">
            <a:avLst/>
          </a:prstGeom>
          <a:solidFill>
            <a:schemeClr val="bg1"/>
          </a:solidFill>
          <a:ln w="9525">
            <a:noFill/>
            <a:miter lim="800000"/>
            <a:headEnd/>
            <a:tailEnd/>
          </a:ln>
        </p:spPr>
        <p:txBody>
          <a:bodyPr wrap="none">
            <a:prstTxWarp prst="textNoShape">
              <a:avLst/>
            </a:prstTxWarp>
            <a:spAutoFit/>
          </a:bodyPr>
          <a:lstStyle/>
          <a:p>
            <a:r>
              <a:rPr lang="en-US" sz="1400"/>
              <a:t>Discotheque</a:t>
            </a:r>
          </a:p>
        </p:txBody>
      </p:sp>
      <p:sp>
        <p:nvSpPr>
          <p:cNvPr id="172047" name="TextBox 16"/>
          <p:cNvSpPr txBox="1">
            <a:spLocks noChangeArrowheads="1"/>
          </p:cNvSpPr>
          <p:nvPr/>
        </p:nvSpPr>
        <p:spPr bwMode="auto">
          <a:xfrm>
            <a:off x="6553200" y="3044825"/>
            <a:ext cx="838200" cy="307975"/>
          </a:xfrm>
          <a:prstGeom prst="rect">
            <a:avLst/>
          </a:prstGeom>
          <a:solidFill>
            <a:schemeClr val="bg1"/>
          </a:solidFill>
          <a:ln w="9525">
            <a:noFill/>
            <a:miter lim="800000"/>
            <a:headEnd/>
            <a:tailEnd/>
          </a:ln>
        </p:spPr>
        <p:txBody>
          <a:bodyPr wrap="none">
            <a:prstTxWarp prst="textNoShape">
              <a:avLst/>
            </a:prstTxWarp>
            <a:spAutoFit/>
          </a:bodyPr>
          <a:lstStyle/>
          <a:p>
            <a:r>
              <a:rPr lang="en-US" sz="1400"/>
              <a:t>Subway</a:t>
            </a:r>
          </a:p>
        </p:txBody>
      </p:sp>
      <p:sp>
        <p:nvSpPr>
          <p:cNvPr id="172048" name="TextBox 17"/>
          <p:cNvSpPr txBox="1">
            <a:spLocks noChangeArrowheads="1"/>
          </p:cNvSpPr>
          <p:nvPr/>
        </p:nvSpPr>
        <p:spPr bwMode="auto">
          <a:xfrm>
            <a:off x="7499350" y="3044825"/>
            <a:ext cx="654050" cy="307975"/>
          </a:xfrm>
          <a:prstGeom prst="rect">
            <a:avLst/>
          </a:prstGeom>
          <a:solidFill>
            <a:schemeClr val="bg1"/>
          </a:solidFill>
          <a:ln w="9525">
            <a:noFill/>
            <a:miter lim="800000"/>
            <a:headEnd/>
            <a:tailEnd/>
          </a:ln>
        </p:spPr>
        <p:txBody>
          <a:bodyPr wrap="none">
            <a:prstTxWarp prst="textNoShape">
              <a:avLst/>
            </a:prstTxWarp>
            <a:spAutoFit/>
          </a:bodyPr>
          <a:lstStyle/>
          <a:p>
            <a:r>
              <a:rPr lang="en-US" sz="1400"/>
              <a:t>Stage</a:t>
            </a:r>
          </a:p>
        </p:txBody>
      </p:sp>
      <p:sp>
        <p:nvSpPr>
          <p:cNvPr id="172049" name="TextBox 18"/>
          <p:cNvSpPr txBox="1">
            <a:spLocks noChangeArrowheads="1"/>
          </p:cNvSpPr>
          <p:nvPr/>
        </p:nvSpPr>
        <p:spPr bwMode="auto">
          <a:xfrm>
            <a:off x="8150225" y="3044825"/>
            <a:ext cx="1069975" cy="307975"/>
          </a:xfrm>
          <a:prstGeom prst="rect">
            <a:avLst/>
          </a:prstGeom>
          <a:solidFill>
            <a:schemeClr val="bg1"/>
          </a:solidFill>
          <a:ln w="9525">
            <a:noFill/>
            <a:miter lim="800000"/>
            <a:headEnd/>
            <a:tailEnd/>
          </a:ln>
        </p:spPr>
        <p:txBody>
          <a:bodyPr wrap="none">
            <a:prstTxWarp prst="textNoShape">
              <a:avLst/>
            </a:prstTxWarp>
            <a:spAutoFit/>
          </a:bodyPr>
          <a:lstStyle/>
          <a:p>
            <a:r>
              <a:rPr lang="en-US" sz="1400"/>
              <a:t>Restaurant</a:t>
            </a:r>
          </a:p>
        </p:txBody>
      </p:sp>
      <p:sp>
        <p:nvSpPr>
          <p:cNvPr id="172050" name="TextBox 19"/>
          <p:cNvSpPr txBox="1">
            <a:spLocks noChangeArrowheads="1"/>
          </p:cNvSpPr>
          <p:nvPr/>
        </p:nvSpPr>
        <p:spPr bwMode="auto">
          <a:xfrm>
            <a:off x="6402388" y="4152900"/>
            <a:ext cx="1069975" cy="523875"/>
          </a:xfrm>
          <a:prstGeom prst="rect">
            <a:avLst/>
          </a:prstGeom>
          <a:solidFill>
            <a:schemeClr val="bg1"/>
          </a:solidFill>
          <a:ln w="9525">
            <a:noFill/>
            <a:miter lim="800000"/>
            <a:headEnd/>
            <a:tailEnd/>
          </a:ln>
        </p:spPr>
        <p:txBody>
          <a:bodyPr wrap="none">
            <a:prstTxWarp prst="textNoShape">
              <a:avLst/>
            </a:prstTxWarp>
            <a:spAutoFit/>
          </a:bodyPr>
          <a:lstStyle/>
          <a:p>
            <a:r>
              <a:rPr lang="en-US" sz="1400"/>
              <a:t>Restaurant</a:t>
            </a:r>
            <a:br>
              <a:rPr lang="en-US" sz="1400"/>
            </a:br>
            <a:r>
              <a:rPr lang="en-US" sz="1400"/>
              <a:t>patio</a:t>
            </a:r>
          </a:p>
        </p:txBody>
      </p:sp>
      <p:sp>
        <p:nvSpPr>
          <p:cNvPr id="172051" name="TextBox 20"/>
          <p:cNvSpPr txBox="1">
            <a:spLocks noChangeArrowheads="1"/>
          </p:cNvSpPr>
          <p:nvPr/>
        </p:nvSpPr>
        <p:spPr bwMode="auto">
          <a:xfrm>
            <a:off x="7350125" y="4152900"/>
            <a:ext cx="973138" cy="307975"/>
          </a:xfrm>
          <a:prstGeom prst="rect">
            <a:avLst/>
          </a:prstGeom>
          <a:solidFill>
            <a:schemeClr val="bg1"/>
          </a:solidFill>
          <a:ln w="9525">
            <a:noFill/>
            <a:miter lim="800000"/>
            <a:headEnd/>
            <a:tailEnd/>
          </a:ln>
        </p:spPr>
        <p:txBody>
          <a:bodyPr wrap="none">
            <a:prstTxWarp prst="textNoShape">
              <a:avLst/>
            </a:prstTxWarp>
            <a:spAutoFit/>
          </a:bodyPr>
          <a:lstStyle/>
          <a:p>
            <a:r>
              <a:rPr lang="en-US" sz="1400"/>
              <a:t>Courtyard</a:t>
            </a:r>
          </a:p>
        </p:txBody>
      </p:sp>
      <p:sp>
        <p:nvSpPr>
          <p:cNvPr id="172052" name="TextBox 21"/>
          <p:cNvSpPr txBox="1">
            <a:spLocks noChangeArrowheads="1"/>
          </p:cNvSpPr>
          <p:nvPr/>
        </p:nvSpPr>
        <p:spPr bwMode="auto">
          <a:xfrm>
            <a:off x="8382000" y="4152900"/>
            <a:ext cx="654050" cy="307975"/>
          </a:xfrm>
          <a:prstGeom prst="rect">
            <a:avLst/>
          </a:prstGeom>
          <a:solidFill>
            <a:schemeClr val="bg1"/>
          </a:solidFill>
          <a:ln w="9525">
            <a:noFill/>
            <a:miter lim="800000"/>
            <a:headEnd/>
            <a:tailEnd/>
          </a:ln>
        </p:spPr>
        <p:txBody>
          <a:bodyPr wrap="none">
            <a:prstTxWarp prst="textNoShape">
              <a:avLst/>
            </a:prstTxWarp>
            <a:spAutoFit/>
          </a:bodyPr>
          <a:lstStyle/>
          <a:p>
            <a:r>
              <a:rPr lang="en-US" sz="1400"/>
              <a:t>Canal</a:t>
            </a:r>
          </a:p>
        </p:txBody>
      </p:sp>
      <p:sp>
        <p:nvSpPr>
          <p:cNvPr id="172053" name="TextBox 22"/>
          <p:cNvSpPr txBox="1">
            <a:spLocks noChangeArrowheads="1"/>
          </p:cNvSpPr>
          <p:nvPr/>
        </p:nvSpPr>
        <p:spPr bwMode="auto">
          <a:xfrm>
            <a:off x="6629400" y="5372100"/>
            <a:ext cx="736600" cy="307975"/>
          </a:xfrm>
          <a:prstGeom prst="rect">
            <a:avLst/>
          </a:prstGeom>
          <a:solidFill>
            <a:schemeClr val="bg1"/>
          </a:solidFill>
          <a:ln w="9525">
            <a:noFill/>
            <a:miter lim="800000"/>
            <a:headEnd/>
            <a:tailEnd/>
          </a:ln>
        </p:spPr>
        <p:txBody>
          <a:bodyPr wrap="none">
            <a:prstTxWarp prst="textNoShape">
              <a:avLst/>
            </a:prstTxWarp>
            <a:spAutoFit/>
          </a:bodyPr>
          <a:lstStyle/>
          <a:p>
            <a:r>
              <a:rPr lang="en-US" sz="1400"/>
              <a:t>Harbor</a:t>
            </a:r>
          </a:p>
        </p:txBody>
      </p:sp>
      <p:sp>
        <p:nvSpPr>
          <p:cNvPr id="172054" name="TextBox 23"/>
          <p:cNvSpPr txBox="1">
            <a:spLocks noChangeArrowheads="1"/>
          </p:cNvSpPr>
          <p:nvPr/>
        </p:nvSpPr>
        <p:spPr bwMode="auto">
          <a:xfrm>
            <a:off x="7543800" y="5372100"/>
            <a:ext cx="658813" cy="307975"/>
          </a:xfrm>
          <a:prstGeom prst="rect">
            <a:avLst/>
          </a:prstGeom>
          <a:solidFill>
            <a:schemeClr val="bg1"/>
          </a:solidFill>
          <a:ln w="9525">
            <a:noFill/>
            <a:miter lim="800000"/>
            <a:headEnd/>
            <a:tailEnd/>
          </a:ln>
        </p:spPr>
        <p:txBody>
          <a:bodyPr wrap="none">
            <a:prstTxWarp prst="textNoShape">
              <a:avLst/>
            </a:prstTxWarp>
            <a:spAutoFit/>
          </a:bodyPr>
          <a:lstStyle/>
          <a:p>
            <a:r>
              <a:rPr lang="en-US" sz="1400"/>
              <a:t>Coast</a:t>
            </a:r>
          </a:p>
        </p:txBody>
      </p:sp>
      <p:sp>
        <p:nvSpPr>
          <p:cNvPr id="172055" name="TextBox 24"/>
          <p:cNvSpPr txBox="1">
            <a:spLocks noChangeArrowheads="1"/>
          </p:cNvSpPr>
          <p:nvPr/>
        </p:nvSpPr>
        <p:spPr bwMode="auto">
          <a:xfrm>
            <a:off x="8305800" y="5307013"/>
            <a:ext cx="773113" cy="522287"/>
          </a:xfrm>
          <a:prstGeom prst="rect">
            <a:avLst/>
          </a:prstGeom>
          <a:solidFill>
            <a:schemeClr val="bg1"/>
          </a:solidFill>
          <a:ln w="9525">
            <a:noFill/>
            <a:miter lim="800000"/>
            <a:headEnd/>
            <a:tailEnd/>
          </a:ln>
        </p:spPr>
        <p:txBody>
          <a:bodyPr wrap="none">
            <a:prstTxWarp prst="textNoShape">
              <a:avLst/>
            </a:prstTxWarp>
            <a:spAutoFit/>
          </a:bodyPr>
          <a:lstStyle/>
          <a:p>
            <a:r>
              <a:rPr lang="en-US" sz="1400"/>
              <a:t>Athletic</a:t>
            </a:r>
            <a:br>
              <a:rPr lang="en-US" sz="1400"/>
            </a:br>
            <a:r>
              <a:rPr lang="en-US" sz="1400"/>
              <a:t>field</a:t>
            </a:r>
          </a:p>
        </p:txBody>
      </p:sp>
      <p:sp>
        <p:nvSpPr>
          <p:cNvPr id="172056" name="TextBox 25"/>
          <p:cNvSpPr txBox="1">
            <a:spLocks noChangeArrowheads="1"/>
          </p:cNvSpPr>
          <p:nvPr/>
        </p:nvSpPr>
        <p:spPr bwMode="auto">
          <a:xfrm>
            <a:off x="1981200" y="76200"/>
            <a:ext cx="1817688" cy="369888"/>
          </a:xfrm>
          <a:prstGeom prst="rect">
            <a:avLst/>
          </a:prstGeom>
          <a:noFill/>
          <a:ln w="9525">
            <a:noFill/>
            <a:miter lim="800000"/>
            <a:headEnd/>
            <a:tailEnd/>
          </a:ln>
        </p:spPr>
        <p:txBody>
          <a:bodyPr wrap="none">
            <a:prstTxWarp prst="textNoShape">
              <a:avLst/>
            </a:prstTxWarp>
            <a:spAutoFit/>
          </a:bodyPr>
          <a:lstStyle/>
          <a:p>
            <a:r>
              <a:rPr lang="en-US"/>
              <a:t>Training images</a:t>
            </a:r>
          </a:p>
        </p:txBody>
      </p:sp>
      <p:sp>
        <p:nvSpPr>
          <p:cNvPr id="172057" name="TextBox 26"/>
          <p:cNvSpPr txBox="1">
            <a:spLocks noChangeArrowheads="1"/>
          </p:cNvSpPr>
          <p:nvPr/>
        </p:nvSpPr>
        <p:spPr bwMode="auto">
          <a:xfrm>
            <a:off x="4038600" y="76200"/>
            <a:ext cx="2428875" cy="369888"/>
          </a:xfrm>
          <a:prstGeom prst="rect">
            <a:avLst/>
          </a:prstGeom>
          <a:noFill/>
          <a:ln w="9525">
            <a:noFill/>
            <a:miter lim="800000"/>
            <a:headEnd/>
            <a:tailEnd/>
          </a:ln>
        </p:spPr>
        <p:txBody>
          <a:bodyPr wrap="none">
            <a:prstTxWarp prst="textNoShape">
              <a:avLst/>
            </a:prstTxWarp>
            <a:spAutoFit/>
          </a:bodyPr>
          <a:lstStyle/>
          <a:p>
            <a:r>
              <a:rPr lang="en-US"/>
              <a:t>Correct classifications</a:t>
            </a:r>
          </a:p>
        </p:txBody>
      </p:sp>
      <p:sp>
        <p:nvSpPr>
          <p:cNvPr id="172058" name="TextBox 27"/>
          <p:cNvSpPr txBox="1">
            <a:spLocks noChangeArrowheads="1"/>
          </p:cNvSpPr>
          <p:nvPr/>
        </p:nvSpPr>
        <p:spPr bwMode="auto">
          <a:xfrm>
            <a:off x="6705600" y="87313"/>
            <a:ext cx="2160588" cy="369887"/>
          </a:xfrm>
          <a:prstGeom prst="rect">
            <a:avLst/>
          </a:prstGeom>
          <a:noFill/>
          <a:ln w="9525">
            <a:noFill/>
            <a:miter lim="800000"/>
            <a:headEnd/>
            <a:tailEnd/>
          </a:ln>
        </p:spPr>
        <p:txBody>
          <a:bodyPr wrap="none">
            <a:prstTxWarp prst="textNoShape">
              <a:avLst/>
            </a:prstTxWarp>
            <a:spAutoFit/>
          </a:bodyPr>
          <a:lstStyle/>
          <a:p>
            <a:r>
              <a:rPr lang="en-US"/>
              <a:t>Miss-classifications</a:t>
            </a:r>
          </a:p>
        </p:txBody>
      </p:sp>
    </p:spTree>
    <p:extLst>
      <p:ext uri="{BB962C8B-B14F-4D97-AF65-F5344CB8AC3E}">
        <p14:creationId xmlns:p14="http://schemas.microsoft.com/office/powerpoint/2010/main" val="3822803778"/>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3839"/>
            <a:ext cx="8229600" cy="1143000"/>
          </a:xfrm>
        </p:spPr>
        <p:txBody>
          <a:bodyPr/>
          <a:lstStyle/>
          <a:p>
            <a:r>
              <a:rPr lang="en-US" dirty="0" smtClean="0"/>
              <a:t>Features</a:t>
            </a:r>
            <a:endParaRPr lang="en-US" dirty="0"/>
          </a:p>
        </p:txBody>
      </p:sp>
      <p:sp>
        <p:nvSpPr>
          <p:cNvPr id="3" name="TextBox 2"/>
          <p:cNvSpPr txBox="1"/>
          <p:nvPr/>
        </p:nvSpPr>
        <p:spPr>
          <a:xfrm>
            <a:off x="457200" y="1318766"/>
            <a:ext cx="8432800" cy="5047536"/>
          </a:xfrm>
          <a:prstGeom prst="rect">
            <a:avLst/>
          </a:prstGeom>
          <a:noFill/>
        </p:spPr>
        <p:txBody>
          <a:bodyPr wrap="square" rtlCol="0">
            <a:spAutoFit/>
          </a:bodyPr>
          <a:lstStyle/>
          <a:p>
            <a:pPr marL="285750" indent="-285750">
              <a:buFont typeface="Wingdings" charset="2"/>
              <a:buChar char="§"/>
            </a:pPr>
            <a:r>
              <a:rPr lang="en-US" sz="2300" dirty="0" smtClean="0"/>
              <a:t>Where:</a:t>
            </a:r>
          </a:p>
          <a:p>
            <a:pPr marL="742950" lvl="1" indent="-285750">
              <a:buFont typeface="Wingdings" charset="2"/>
              <a:buChar char="§"/>
            </a:pPr>
            <a:r>
              <a:rPr lang="en-US" sz="2300" dirty="0" smtClean="0"/>
              <a:t>Interest points</a:t>
            </a:r>
          </a:p>
          <a:p>
            <a:pPr marL="1200150" lvl="2" indent="-285750">
              <a:buFont typeface="Wingdings" charset="2"/>
              <a:buChar char="§"/>
            </a:pPr>
            <a:r>
              <a:rPr lang="en-US" sz="2300" dirty="0" smtClean="0"/>
              <a:t>Corners</a:t>
            </a:r>
          </a:p>
          <a:p>
            <a:pPr marL="1200150" lvl="2" indent="-285750">
              <a:buFont typeface="Wingdings" charset="2"/>
              <a:buChar char="§"/>
            </a:pPr>
            <a:r>
              <a:rPr lang="en-US" sz="2300" dirty="0" smtClean="0"/>
              <a:t>Blobs</a:t>
            </a:r>
          </a:p>
          <a:p>
            <a:pPr marL="742950" lvl="1" indent="-285750">
              <a:buFont typeface="Wingdings" charset="2"/>
              <a:buChar char="§"/>
            </a:pPr>
            <a:r>
              <a:rPr lang="en-US" sz="2300" dirty="0" smtClean="0"/>
              <a:t>Grid</a:t>
            </a:r>
          </a:p>
          <a:p>
            <a:pPr marL="742950" lvl="1" indent="-285750">
              <a:buFont typeface="Wingdings" charset="2"/>
              <a:buChar char="§"/>
            </a:pPr>
            <a:r>
              <a:rPr lang="en-US" sz="2300" dirty="0" smtClean="0"/>
              <a:t>Spatial Pyramids</a:t>
            </a:r>
          </a:p>
          <a:p>
            <a:pPr marL="742950" lvl="1" indent="-285750">
              <a:buFont typeface="Wingdings" charset="2"/>
              <a:buChar char="§"/>
            </a:pPr>
            <a:r>
              <a:rPr lang="en-US" sz="2300" dirty="0" smtClean="0"/>
              <a:t>Global</a:t>
            </a:r>
          </a:p>
          <a:p>
            <a:pPr marL="742950" lvl="1" indent="-285750">
              <a:buFont typeface="Wingdings" charset="2"/>
              <a:buChar char="§"/>
            </a:pPr>
            <a:endParaRPr lang="en-US" sz="2300" dirty="0"/>
          </a:p>
          <a:p>
            <a:pPr marL="285750" indent="-285750">
              <a:buFont typeface="Wingdings" charset="2"/>
              <a:buChar char="§"/>
            </a:pPr>
            <a:r>
              <a:rPr lang="en-US" sz="2300" dirty="0" smtClean="0"/>
              <a:t>What: (Descriptors)</a:t>
            </a:r>
          </a:p>
          <a:p>
            <a:pPr marL="742950" lvl="1" indent="-285750">
              <a:buFont typeface="Wingdings" charset="2"/>
              <a:buChar char="§"/>
            </a:pPr>
            <a:r>
              <a:rPr lang="en-US" sz="2300" dirty="0" smtClean="0"/>
              <a:t>Sift, HOG</a:t>
            </a:r>
          </a:p>
          <a:p>
            <a:pPr marL="742950" lvl="1" indent="-285750">
              <a:buFont typeface="Wingdings" charset="2"/>
              <a:buChar char="§"/>
            </a:pPr>
            <a:r>
              <a:rPr lang="en-US" sz="2300" dirty="0" smtClean="0"/>
              <a:t>Shape Context</a:t>
            </a:r>
          </a:p>
          <a:p>
            <a:pPr marL="742950" lvl="1" indent="-285750">
              <a:buFont typeface="Wingdings" charset="2"/>
              <a:buChar char="§"/>
            </a:pPr>
            <a:r>
              <a:rPr lang="en-US" sz="2300" dirty="0" smtClean="0"/>
              <a:t>Bag of words</a:t>
            </a:r>
          </a:p>
          <a:p>
            <a:pPr marL="742950" lvl="1" indent="-285750">
              <a:buFont typeface="Wingdings" charset="2"/>
              <a:buChar char="§"/>
            </a:pPr>
            <a:r>
              <a:rPr lang="en-US" sz="2300" dirty="0" smtClean="0"/>
              <a:t>Filter banks</a:t>
            </a:r>
          </a:p>
          <a:p>
            <a:endParaRPr lang="en-US" sz="2300" dirty="0" smtClean="0"/>
          </a:p>
        </p:txBody>
      </p:sp>
      <p:grpSp>
        <p:nvGrpSpPr>
          <p:cNvPr id="60" name="Group 59"/>
          <p:cNvGrpSpPr/>
          <p:nvPr/>
        </p:nvGrpSpPr>
        <p:grpSpPr>
          <a:xfrm>
            <a:off x="4485073" y="1847929"/>
            <a:ext cx="1209006" cy="4544686"/>
            <a:chOff x="4241711" y="3273405"/>
            <a:chExt cx="822792" cy="3092897"/>
          </a:xfrm>
        </p:grpSpPr>
        <p:pic>
          <p:nvPicPr>
            <p:cNvPr id="19" name="Picture 5" descr="sift1"/>
            <p:cNvPicPr>
              <a:picLocks noChangeAspect="1" noChangeArrowheads="1"/>
            </p:cNvPicPr>
            <p:nvPr/>
          </p:nvPicPr>
          <p:blipFill>
            <a:blip r:embed="rId2" cstate="print"/>
            <a:srcRect/>
            <a:stretch>
              <a:fillRect/>
            </a:stretch>
          </p:blipFill>
          <p:spPr bwMode="auto">
            <a:xfrm>
              <a:off x="4241711" y="3273405"/>
              <a:ext cx="779556" cy="779556"/>
            </a:xfrm>
            <a:prstGeom prst="rect">
              <a:avLst/>
            </a:prstGeom>
            <a:noFill/>
            <a:ln w="9525">
              <a:solidFill>
                <a:schemeClr val="tx1"/>
              </a:solidFill>
              <a:miter lim="800000"/>
              <a:headEnd/>
              <a:tailEnd/>
            </a:ln>
          </p:spPr>
        </p:pic>
        <p:grpSp>
          <p:nvGrpSpPr>
            <p:cNvPr id="20" name="Group 19"/>
            <p:cNvGrpSpPr/>
            <p:nvPr/>
          </p:nvGrpSpPr>
          <p:grpSpPr>
            <a:xfrm>
              <a:off x="4246931" y="4116866"/>
              <a:ext cx="774336" cy="767377"/>
              <a:chOff x="919985" y="75689"/>
              <a:chExt cx="3956815" cy="3773899"/>
            </a:xfrm>
          </p:grpSpPr>
          <p:pic>
            <p:nvPicPr>
              <p:cNvPr id="21" name="Picture 2" descr="C:\Documents and Settings\Derek Hoiem\My Documents\Classes\Spring10 - Computer Vision\figs\7\lena_canny.png"/>
              <p:cNvPicPr>
                <a:picLocks noChangeAspect="1" noChangeArrowheads="1"/>
              </p:cNvPicPr>
              <p:nvPr/>
            </p:nvPicPr>
            <p:blipFill rotWithShape="1">
              <a:blip r:embed="rId3" cstate="print"/>
              <a:srcRect l="34728" r="40746" b="83425"/>
              <a:stretch/>
            </p:blipFill>
            <p:spPr bwMode="auto">
              <a:xfrm>
                <a:off x="919985" y="75689"/>
                <a:ext cx="3956815" cy="3773899"/>
              </a:xfrm>
              <a:prstGeom prst="rect">
                <a:avLst/>
              </a:prstGeom>
              <a:noFill/>
              <a:ln w="9525">
                <a:noFill/>
                <a:miter lim="800000"/>
                <a:headEnd/>
                <a:tailEnd/>
              </a:ln>
            </p:spPr>
          </p:pic>
          <p:grpSp>
            <p:nvGrpSpPr>
              <p:cNvPr id="22" name="Group 28"/>
              <p:cNvGrpSpPr>
                <a:grpSpLocks/>
              </p:cNvGrpSpPr>
              <p:nvPr/>
            </p:nvGrpSpPr>
            <p:grpSpPr bwMode="auto">
              <a:xfrm>
                <a:off x="1008021" y="115788"/>
                <a:ext cx="3810000" cy="3733800"/>
                <a:chOff x="1200" y="1152"/>
                <a:chExt cx="2400" cy="2352"/>
              </a:xfrm>
            </p:grpSpPr>
            <p:sp>
              <p:nvSpPr>
                <p:cNvPr id="23" name="Oval 29"/>
                <p:cNvSpPr>
                  <a:spLocks noChangeArrowheads="1"/>
                </p:cNvSpPr>
                <p:nvPr/>
              </p:nvSpPr>
              <p:spPr bwMode="auto">
                <a:xfrm>
                  <a:off x="1200" y="1152"/>
                  <a:ext cx="2400" cy="2352"/>
                </a:xfrm>
                <a:prstGeom prst="ellipse">
                  <a:avLst/>
                </a:prstGeom>
                <a:noFill/>
                <a:ln w="25400">
                  <a:solidFill>
                    <a:srgbClr val="FF0000"/>
                  </a:solidFill>
                  <a:round/>
                  <a:headEnd type="none" w="sm" len="sm"/>
                  <a:tailEnd type="none" w="sm" len="sm"/>
                </a:ln>
              </p:spPr>
              <p:txBody>
                <a:bodyPr wrap="none" anchor="ctr"/>
                <a:lstStyle/>
                <a:p>
                  <a:pPr eaLnBrk="0" hangingPunct="0"/>
                  <a:endParaRPr lang="de-DE" sz="2100" b="1">
                    <a:solidFill>
                      <a:schemeClr val="bg2"/>
                    </a:solidFill>
                  </a:endParaRPr>
                </a:p>
              </p:txBody>
            </p:sp>
            <p:sp>
              <p:nvSpPr>
                <p:cNvPr id="24" name="Oval 30"/>
                <p:cNvSpPr>
                  <a:spLocks noChangeArrowheads="1"/>
                </p:cNvSpPr>
                <p:nvPr/>
              </p:nvSpPr>
              <p:spPr bwMode="auto">
                <a:xfrm>
                  <a:off x="1824" y="1776"/>
                  <a:ext cx="1152" cy="1152"/>
                </a:xfrm>
                <a:prstGeom prst="ellipse">
                  <a:avLst/>
                </a:prstGeom>
                <a:noFill/>
                <a:ln w="25400">
                  <a:solidFill>
                    <a:srgbClr val="FF0000"/>
                  </a:solidFill>
                  <a:round/>
                  <a:headEnd type="none" w="sm" len="sm"/>
                  <a:tailEnd type="none" w="sm" len="sm"/>
                </a:ln>
              </p:spPr>
              <p:txBody>
                <a:bodyPr wrap="none" anchor="ctr"/>
                <a:lstStyle/>
                <a:p>
                  <a:pPr eaLnBrk="0" hangingPunct="0"/>
                  <a:endParaRPr lang="de-DE" sz="2100" b="1">
                    <a:solidFill>
                      <a:schemeClr val="bg2"/>
                    </a:solidFill>
                  </a:endParaRPr>
                </a:p>
              </p:txBody>
            </p:sp>
            <p:sp>
              <p:nvSpPr>
                <p:cNvPr id="25" name="Oval 31"/>
                <p:cNvSpPr>
                  <a:spLocks noChangeArrowheads="1"/>
                </p:cNvSpPr>
                <p:nvPr/>
              </p:nvSpPr>
              <p:spPr bwMode="auto">
                <a:xfrm>
                  <a:off x="2112" y="2064"/>
                  <a:ext cx="576" cy="576"/>
                </a:xfrm>
                <a:prstGeom prst="ellipse">
                  <a:avLst/>
                </a:prstGeom>
                <a:noFill/>
                <a:ln w="25400">
                  <a:solidFill>
                    <a:srgbClr val="FF0000"/>
                  </a:solidFill>
                  <a:round/>
                  <a:headEnd type="none" w="sm" len="sm"/>
                  <a:tailEnd type="none" w="sm" len="sm"/>
                </a:ln>
              </p:spPr>
              <p:txBody>
                <a:bodyPr wrap="none" anchor="ctr"/>
                <a:lstStyle/>
                <a:p>
                  <a:pPr eaLnBrk="0" hangingPunct="0"/>
                  <a:endParaRPr lang="de-DE" sz="2100" b="1">
                    <a:solidFill>
                      <a:schemeClr val="bg2"/>
                    </a:solidFill>
                  </a:endParaRPr>
                </a:p>
              </p:txBody>
            </p:sp>
            <p:sp>
              <p:nvSpPr>
                <p:cNvPr id="26" name="Oval 32"/>
                <p:cNvSpPr>
                  <a:spLocks noChangeArrowheads="1"/>
                </p:cNvSpPr>
                <p:nvPr/>
              </p:nvSpPr>
              <p:spPr bwMode="auto">
                <a:xfrm>
                  <a:off x="2256" y="2208"/>
                  <a:ext cx="288" cy="288"/>
                </a:xfrm>
                <a:prstGeom prst="ellipse">
                  <a:avLst/>
                </a:prstGeom>
                <a:noFill/>
                <a:ln w="25400">
                  <a:solidFill>
                    <a:srgbClr val="FF0000"/>
                  </a:solidFill>
                  <a:round/>
                  <a:headEnd type="none" w="sm" len="sm"/>
                  <a:tailEnd type="none" w="sm" len="sm"/>
                </a:ln>
              </p:spPr>
              <p:txBody>
                <a:bodyPr wrap="none" anchor="ctr"/>
                <a:lstStyle/>
                <a:p>
                  <a:pPr eaLnBrk="0" hangingPunct="0"/>
                  <a:endParaRPr lang="de-DE" sz="2100" b="1">
                    <a:solidFill>
                      <a:schemeClr val="bg2"/>
                    </a:solidFill>
                  </a:endParaRPr>
                </a:p>
              </p:txBody>
            </p:sp>
            <p:sp>
              <p:nvSpPr>
                <p:cNvPr id="27" name="Oval 33"/>
                <p:cNvSpPr>
                  <a:spLocks noChangeArrowheads="1"/>
                </p:cNvSpPr>
                <p:nvPr/>
              </p:nvSpPr>
              <p:spPr bwMode="auto">
                <a:xfrm>
                  <a:off x="2352" y="2304"/>
                  <a:ext cx="96" cy="96"/>
                </a:xfrm>
                <a:prstGeom prst="ellipse">
                  <a:avLst/>
                </a:prstGeom>
                <a:noFill/>
                <a:ln w="25400">
                  <a:solidFill>
                    <a:srgbClr val="FF0000"/>
                  </a:solidFill>
                  <a:round/>
                  <a:headEnd type="none" w="sm" len="sm"/>
                  <a:tailEnd type="none" w="sm" len="sm"/>
                </a:ln>
              </p:spPr>
              <p:txBody>
                <a:bodyPr wrap="none" anchor="ctr"/>
                <a:lstStyle/>
                <a:p>
                  <a:pPr eaLnBrk="0" hangingPunct="0"/>
                  <a:endParaRPr lang="de-DE" sz="2100" b="1">
                    <a:solidFill>
                      <a:schemeClr val="bg2"/>
                    </a:solidFill>
                  </a:endParaRPr>
                </a:p>
              </p:txBody>
            </p:sp>
            <p:sp>
              <p:nvSpPr>
                <p:cNvPr id="28" name="Line 34"/>
                <p:cNvSpPr>
                  <a:spLocks noChangeShapeType="1"/>
                </p:cNvSpPr>
                <p:nvPr/>
              </p:nvSpPr>
              <p:spPr bwMode="auto">
                <a:xfrm>
                  <a:off x="1200" y="2352"/>
                  <a:ext cx="2400" cy="0"/>
                </a:xfrm>
                <a:prstGeom prst="line">
                  <a:avLst/>
                </a:prstGeom>
                <a:noFill/>
                <a:ln w="25400">
                  <a:solidFill>
                    <a:srgbClr val="FF0000"/>
                  </a:solidFill>
                  <a:round/>
                  <a:headEnd type="none" w="sm" len="sm"/>
                  <a:tailEnd type="none" w="sm" len="sm"/>
                </a:ln>
              </p:spPr>
              <p:txBody>
                <a:bodyPr wrap="none" anchor="ctr"/>
                <a:lstStyle/>
                <a:p>
                  <a:endParaRPr lang="en-US"/>
                </a:p>
              </p:txBody>
            </p:sp>
            <p:sp>
              <p:nvSpPr>
                <p:cNvPr id="29" name="Line 35"/>
                <p:cNvSpPr>
                  <a:spLocks noChangeShapeType="1"/>
                </p:cNvSpPr>
                <p:nvPr/>
              </p:nvSpPr>
              <p:spPr bwMode="auto">
                <a:xfrm flipV="1">
                  <a:off x="1392" y="1728"/>
                  <a:ext cx="2064" cy="1200"/>
                </a:xfrm>
                <a:prstGeom prst="line">
                  <a:avLst/>
                </a:prstGeom>
                <a:noFill/>
                <a:ln w="25400">
                  <a:solidFill>
                    <a:srgbClr val="FF0000"/>
                  </a:solidFill>
                  <a:round/>
                  <a:headEnd type="none" w="sm" len="sm"/>
                  <a:tailEnd type="none" w="sm" len="sm"/>
                </a:ln>
              </p:spPr>
              <p:txBody>
                <a:bodyPr wrap="none" anchor="ctr"/>
                <a:lstStyle/>
                <a:p>
                  <a:endParaRPr lang="en-US"/>
                </a:p>
              </p:txBody>
            </p:sp>
            <p:sp>
              <p:nvSpPr>
                <p:cNvPr id="30" name="Line 36"/>
                <p:cNvSpPr>
                  <a:spLocks noChangeShapeType="1"/>
                </p:cNvSpPr>
                <p:nvPr/>
              </p:nvSpPr>
              <p:spPr bwMode="auto">
                <a:xfrm flipV="1">
                  <a:off x="1824" y="1344"/>
                  <a:ext cx="1152" cy="2016"/>
                </a:xfrm>
                <a:prstGeom prst="line">
                  <a:avLst/>
                </a:prstGeom>
                <a:noFill/>
                <a:ln w="25400">
                  <a:solidFill>
                    <a:srgbClr val="FF0000"/>
                  </a:solidFill>
                  <a:round/>
                  <a:headEnd type="none" w="sm" len="sm"/>
                  <a:tailEnd type="none" w="sm" len="sm"/>
                </a:ln>
              </p:spPr>
              <p:txBody>
                <a:bodyPr wrap="none" anchor="ctr"/>
                <a:lstStyle/>
                <a:p>
                  <a:endParaRPr lang="en-US"/>
                </a:p>
              </p:txBody>
            </p:sp>
            <p:sp>
              <p:nvSpPr>
                <p:cNvPr id="31" name="Line 37"/>
                <p:cNvSpPr>
                  <a:spLocks noChangeShapeType="1"/>
                </p:cNvSpPr>
                <p:nvPr/>
              </p:nvSpPr>
              <p:spPr bwMode="auto">
                <a:xfrm flipV="1">
                  <a:off x="2400" y="1200"/>
                  <a:ext cx="0" cy="2304"/>
                </a:xfrm>
                <a:prstGeom prst="line">
                  <a:avLst/>
                </a:prstGeom>
                <a:noFill/>
                <a:ln w="25400">
                  <a:solidFill>
                    <a:srgbClr val="FF0000"/>
                  </a:solidFill>
                  <a:round/>
                  <a:headEnd type="none" w="sm" len="sm"/>
                  <a:tailEnd type="none" w="sm" len="sm"/>
                </a:ln>
              </p:spPr>
              <p:txBody>
                <a:bodyPr wrap="none" anchor="ctr"/>
                <a:lstStyle/>
                <a:p>
                  <a:endParaRPr lang="en-US"/>
                </a:p>
              </p:txBody>
            </p:sp>
            <p:sp>
              <p:nvSpPr>
                <p:cNvPr id="32" name="Line 38"/>
                <p:cNvSpPr>
                  <a:spLocks noChangeShapeType="1"/>
                </p:cNvSpPr>
                <p:nvPr/>
              </p:nvSpPr>
              <p:spPr bwMode="auto">
                <a:xfrm flipH="1" flipV="1">
                  <a:off x="1824" y="1344"/>
                  <a:ext cx="1152" cy="2016"/>
                </a:xfrm>
                <a:prstGeom prst="line">
                  <a:avLst/>
                </a:prstGeom>
                <a:noFill/>
                <a:ln w="25400">
                  <a:solidFill>
                    <a:srgbClr val="FF0000"/>
                  </a:solidFill>
                  <a:round/>
                  <a:headEnd type="none" w="sm" len="sm"/>
                  <a:tailEnd type="none" w="sm" len="sm"/>
                </a:ln>
              </p:spPr>
              <p:txBody>
                <a:bodyPr wrap="none" anchor="ctr"/>
                <a:lstStyle/>
                <a:p>
                  <a:endParaRPr lang="en-US"/>
                </a:p>
              </p:txBody>
            </p:sp>
            <p:sp>
              <p:nvSpPr>
                <p:cNvPr id="33" name="Line 39"/>
                <p:cNvSpPr>
                  <a:spLocks noChangeShapeType="1"/>
                </p:cNvSpPr>
                <p:nvPr/>
              </p:nvSpPr>
              <p:spPr bwMode="auto">
                <a:xfrm flipH="1" flipV="1">
                  <a:off x="1392" y="1776"/>
                  <a:ext cx="2016" cy="1152"/>
                </a:xfrm>
                <a:prstGeom prst="line">
                  <a:avLst/>
                </a:prstGeom>
                <a:noFill/>
                <a:ln w="25400">
                  <a:solidFill>
                    <a:srgbClr val="FF0000"/>
                  </a:solidFill>
                  <a:round/>
                  <a:headEnd type="none" w="sm" len="sm"/>
                  <a:tailEnd type="none" w="sm" len="sm"/>
                </a:ln>
              </p:spPr>
              <p:txBody>
                <a:bodyPr wrap="none" anchor="ctr"/>
                <a:lstStyle/>
                <a:p>
                  <a:endParaRPr lang="en-US"/>
                </a:p>
              </p:txBody>
            </p:sp>
          </p:grpSp>
        </p:grpSp>
        <p:grpSp>
          <p:nvGrpSpPr>
            <p:cNvPr id="58" name="Group 57"/>
            <p:cNvGrpSpPr/>
            <p:nvPr/>
          </p:nvGrpSpPr>
          <p:grpSpPr>
            <a:xfrm>
              <a:off x="4295274" y="5153961"/>
              <a:ext cx="725994" cy="381000"/>
              <a:chOff x="4800600" y="2832100"/>
              <a:chExt cx="2667000" cy="1206500"/>
            </a:xfrm>
          </p:grpSpPr>
          <p:pic>
            <p:nvPicPr>
              <p:cNvPr id="34" name="Picture 9" descr="brodatz1_1"/>
              <p:cNvPicPr>
                <a:picLocks noChangeAspect="1" noChangeArrowheads="1"/>
              </p:cNvPicPr>
              <p:nvPr/>
            </p:nvPicPr>
            <p:blipFill>
              <a:blip r:embed="rId4" cstate="print"/>
              <a:srcRect/>
              <a:stretch>
                <a:fillRect/>
              </a:stretch>
            </p:blipFill>
            <p:spPr bwMode="auto">
              <a:xfrm>
                <a:off x="5486400" y="3892550"/>
                <a:ext cx="146050" cy="146050"/>
              </a:xfrm>
              <a:prstGeom prst="rect">
                <a:avLst/>
              </a:prstGeom>
              <a:noFill/>
              <a:ln w="3175">
                <a:solidFill>
                  <a:schemeClr val="bg1"/>
                </a:solidFill>
                <a:miter lim="800000"/>
                <a:headEnd/>
                <a:tailEnd/>
              </a:ln>
            </p:spPr>
          </p:pic>
          <p:pic>
            <p:nvPicPr>
              <p:cNvPr id="35" name="Picture 10" descr="brodatz1_4"/>
              <p:cNvPicPr>
                <a:picLocks noChangeAspect="1" noChangeArrowheads="1"/>
              </p:cNvPicPr>
              <p:nvPr/>
            </p:nvPicPr>
            <p:blipFill>
              <a:blip r:embed="rId5" cstate="print"/>
              <a:srcRect/>
              <a:stretch>
                <a:fillRect/>
              </a:stretch>
            </p:blipFill>
            <p:spPr bwMode="auto">
              <a:xfrm>
                <a:off x="5943600" y="3892550"/>
                <a:ext cx="146050" cy="146050"/>
              </a:xfrm>
              <a:prstGeom prst="rect">
                <a:avLst/>
              </a:prstGeom>
              <a:noFill/>
              <a:ln w="3175">
                <a:solidFill>
                  <a:schemeClr val="bg1"/>
                </a:solidFill>
                <a:miter lim="800000"/>
                <a:headEnd/>
                <a:tailEnd/>
              </a:ln>
            </p:spPr>
          </p:pic>
          <p:pic>
            <p:nvPicPr>
              <p:cNvPr id="36" name="Picture 11" descr="brodatz1_2"/>
              <p:cNvPicPr>
                <a:picLocks noChangeAspect="1" noChangeArrowheads="1"/>
              </p:cNvPicPr>
              <p:nvPr/>
            </p:nvPicPr>
            <p:blipFill>
              <a:blip r:embed="rId6" cstate="print"/>
              <a:srcRect/>
              <a:stretch>
                <a:fillRect/>
              </a:stretch>
            </p:blipFill>
            <p:spPr bwMode="auto">
              <a:xfrm>
                <a:off x="5715000" y="3892550"/>
                <a:ext cx="146050" cy="146050"/>
              </a:xfrm>
              <a:prstGeom prst="rect">
                <a:avLst/>
              </a:prstGeom>
              <a:noFill/>
              <a:ln w="3175">
                <a:solidFill>
                  <a:schemeClr val="bg1"/>
                </a:solidFill>
                <a:miter lim="800000"/>
                <a:headEnd/>
                <a:tailEnd/>
              </a:ln>
            </p:spPr>
          </p:pic>
          <p:pic>
            <p:nvPicPr>
              <p:cNvPr id="37" name="Picture 12" descr="brodatz1_5"/>
              <p:cNvPicPr>
                <a:picLocks noChangeAspect="1" noChangeArrowheads="1"/>
              </p:cNvPicPr>
              <p:nvPr/>
            </p:nvPicPr>
            <p:blipFill>
              <a:blip r:embed="rId7" cstate="print"/>
              <a:srcRect/>
              <a:stretch>
                <a:fillRect/>
              </a:stretch>
            </p:blipFill>
            <p:spPr bwMode="auto">
              <a:xfrm>
                <a:off x="6172200" y="3892550"/>
                <a:ext cx="146050" cy="146050"/>
              </a:xfrm>
              <a:prstGeom prst="rect">
                <a:avLst/>
              </a:prstGeom>
              <a:noFill/>
              <a:ln w="3175">
                <a:solidFill>
                  <a:schemeClr val="bg1"/>
                </a:solidFill>
                <a:miter lim="800000"/>
                <a:headEnd/>
                <a:tailEnd/>
              </a:ln>
            </p:spPr>
          </p:pic>
          <p:pic>
            <p:nvPicPr>
              <p:cNvPr id="38" name="Picture 13" descr="brodatz1_6"/>
              <p:cNvPicPr>
                <a:picLocks noChangeAspect="1" noChangeArrowheads="1"/>
              </p:cNvPicPr>
              <p:nvPr/>
            </p:nvPicPr>
            <p:blipFill>
              <a:blip r:embed="rId8" cstate="print"/>
              <a:srcRect/>
              <a:stretch>
                <a:fillRect/>
              </a:stretch>
            </p:blipFill>
            <p:spPr bwMode="auto">
              <a:xfrm>
                <a:off x="6400800" y="3892550"/>
                <a:ext cx="146050" cy="146050"/>
              </a:xfrm>
              <a:prstGeom prst="rect">
                <a:avLst/>
              </a:prstGeom>
              <a:noFill/>
              <a:ln w="3175">
                <a:solidFill>
                  <a:schemeClr val="bg1"/>
                </a:solidFill>
                <a:miter lim="800000"/>
                <a:headEnd/>
                <a:tailEnd/>
              </a:ln>
            </p:spPr>
          </p:pic>
          <p:sp>
            <p:nvSpPr>
              <p:cNvPr id="39" name="Rectangle 17"/>
              <p:cNvSpPr>
                <a:spLocks noChangeArrowheads="1"/>
              </p:cNvSpPr>
              <p:nvPr/>
            </p:nvSpPr>
            <p:spPr bwMode="auto">
              <a:xfrm>
                <a:off x="5486400" y="3111500"/>
                <a:ext cx="152400" cy="698500"/>
              </a:xfrm>
              <a:prstGeom prst="rect">
                <a:avLst/>
              </a:prstGeom>
              <a:solidFill>
                <a:srgbClr val="FFCC99"/>
              </a:solidFill>
              <a:ln w="6350">
                <a:solidFill>
                  <a:srgbClr val="FF6600"/>
                </a:solidFill>
                <a:miter lim="800000"/>
                <a:headEnd/>
                <a:tailEnd/>
              </a:ln>
            </p:spPr>
            <p:txBody>
              <a:bodyPr anchor="ctr">
                <a:spAutoFit/>
              </a:bodyPr>
              <a:lstStyle/>
              <a:p>
                <a:pPr eaLnBrk="0" hangingPunct="0"/>
                <a:endParaRPr lang="en-US" sz="2400">
                  <a:solidFill>
                    <a:srgbClr val="000000"/>
                  </a:solidFill>
                  <a:ea typeface="+mn-ea"/>
                  <a:cs typeface="Arial" charset="0"/>
                </a:endParaRPr>
              </a:p>
            </p:txBody>
          </p:sp>
          <p:sp>
            <p:nvSpPr>
              <p:cNvPr id="40" name="Rectangle 18"/>
              <p:cNvSpPr>
                <a:spLocks noChangeArrowheads="1"/>
              </p:cNvSpPr>
              <p:nvPr/>
            </p:nvSpPr>
            <p:spPr bwMode="auto">
              <a:xfrm>
                <a:off x="5715000" y="2971800"/>
                <a:ext cx="152400" cy="838200"/>
              </a:xfrm>
              <a:prstGeom prst="rect">
                <a:avLst/>
              </a:prstGeom>
              <a:solidFill>
                <a:srgbClr val="FFCC99"/>
              </a:solidFill>
              <a:ln w="6350">
                <a:solidFill>
                  <a:srgbClr val="FF6600"/>
                </a:solidFill>
                <a:miter lim="800000"/>
                <a:headEnd/>
                <a:tailEnd/>
              </a:ln>
            </p:spPr>
            <p:txBody>
              <a:bodyPr anchor="ctr">
                <a:spAutoFit/>
              </a:bodyPr>
              <a:lstStyle/>
              <a:p>
                <a:pPr eaLnBrk="0" hangingPunct="0"/>
                <a:endParaRPr lang="en-US" sz="2400">
                  <a:solidFill>
                    <a:srgbClr val="000000"/>
                  </a:solidFill>
                  <a:ea typeface="+mn-ea"/>
                  <a:cs typeface="Arial" charset="0"/>
                </a:endParaRPr>
              </a:p>
            </p:txBody>
          </p:sp>
          <p:sp>
            <p:nvSpPr>
              <p:cNvPr id="41" name="Rectangle 19"/>
              <p:cNvSpPr>
                <a:spLocks noChangeArrowheads="1"/>
              </p:cNvSpPr>
              <p:nvPr/>
            </p:nvSpPr>
            <p:spPr bwMode="auto">
              <a:xfrm>
                <a:off x="5943600" y="3076575"/>
                <a:ext cx="152400" cy="733425"/>
              </a:xfrm>
              <a:prstGeom prst="rect">
                <a:avLst/>
              </a:prstGeom>
              <a:solidFill>
                <a:srgbClr val="FFCC99"/>
              </a:solidFill>
              <a:ln w="6350">
                <a:solidFill>
                  <a:srgbClr val="FF6600"/>
                </a:solidFill>
                <a:miter lim="800000"/>
                <a:headEnd/>
                <a:tailEnd/>
              </a:ln>
            </p:spPr>
            <p:txBody>
              <a:bodyPr anchor="ctr">
                <a:spAutoFit/>
              </a:bodyPr>
              <a:lstStyle/>
              <a:p>
                <a:pPr eaLnBrk="0" hangingPunct="0"/>
                <a:endParaRPr lang="en-US" sz="2400">
                  <a:solidFill>
                    <a:srgbClr val="000000"/>
                  </a:solidFill>
                  <a:ea typeface="+mn-ea"/>
                  <a:cs typeface="Arial" charset="0"/>
                </a:endParaRPr>
              </a:p>
            </p:txBody>
          </p:sp>
          <p:sp>
            <p:nvSpPr>
              <p:cNvPr id="42" name="Rectangle 20"/>
              <p:cNvSpPr>
                <a:spLocks noChangeArrowheads="1"/>
              </p:cNvSpPr>
              <p:nvPr/>
            </p:nvSpPr>
            <p:spPr bwMode="auto">
              <a:xfrm>
                <a:off x="6172200" y="2971800"/>
                <a:ext cx="152400" cy="838200"/>
              </a:xfrm>
              <a:prstGeom prst="rect">
                <a:avLst/>
              </a:prstGeom>
              <a:solidFill>
                <a:srgbClr val="FFCC99"/>
              </a:solidFill>
              <a:ln w="6350">
                <a:solidFill>
                  <a:srgbClr val="FF6600"/>
                </a:solidFill>
                <a:miter lim="800000"/>
                <a:headEnd/>
                <a:tailEnd/>
              </a:ln>
            </p:spPr>
            <p:txBody>
              <a:bodyPr anchor="ctr">
                <a:spAutoFit/>
              </a:bodyPr>
              <a:lstStyle/>
              <a:p>
                <a:pPr eaLnBrk="0" hangingPunct="0"/>
                <a:endParaRPr lang="en-US" sz="2400">
                  <a:solidFill>
                    <a:srgbClr val="000000"/>
                  </a:solidFill>
                  <a:ea typeface="+mn-ea"/>
                  <a:cs typeface="Arial" charset="0"/>
                </a:endParaRPr>
              </a:p>
            </p:txBody>
          </p:sp>
          <p:sp>
            <p:nvSpPr>
              <p:cNvPr id="43" name="Rectangle 21"/>
              <p:cNvSpPr>
                <a:spLocks noChangeArrowheads="1"/>
              </p:cNvSpPr>
              <p:nvPr/>
            </p:nvSpPr>
            <p:spPr bwMode="auto">
              <a:xfrm>
                <a:off x="6400800" y="2832100"/>
                <a:ext cx="152400" cy="977900"/>
              </a:xfrm>
              <a:prstGeom prst="rect">
                <a:avLst/>
              </a:prstGeom>
              <a:solidFill>
                <a:srgbClr val="FFCC99"/>
              </a:solidFill>
              <a:ln w="6350">
                <a:solidFill>
                  <a:srgbClr val="FF6600"/>
                </a:solidFill>
                <a:miter lim="800000"/>
                <a:headEnd/>
                <a:tailEnd/>
              </a:ln>
            </p:spPr>
            <p:txBody>
              <a:bodyPr anchor="ctr">
                <a:spAutoFit/>
              </a:bodyPr>
              <a:lstStyle/>
              <a:p>
                <a:pPr eaLnBrk="0" hangingPunct="0"/>
                <a:endParaRPr lang="en-US" sz="2400">
                  <a:solidFill>
                    <a:srgbClr val="000000"/>
                  </a:solidFill>
                  <a:ea typeface="+mn-ea"/>
                  <a:cs typeface="Arial" charset="0"/>
                </a:endParaRPr>
              </a:p>
            </p:txBody>
          </p:sp>
          <p:pic>
            <p:nvPicPr>
              <p:cNvPr id="44" name="Picture 52" descr="hexholes_patch1"/>
              <p:cNvPicPr>
                <a:picLocks noChangeAspect="1" noChangeArrowheads="1"/>
              </p:cNvPicPr>
              <p:nvPr/>
            </p:nvPicPr>
            <p:blipFill>
              <a:blip r:embed="rId9" cstate="print"/>
              <a:srcRect/>
              <a:stretch>
                <a:fillRect/>
              </a:stretch>
            </p:blipFill>
            <p:spPr bwMode="auto">
              <a:xfrm>
                <a:off x="4800600" y="3886200"/>
                <a:ext cx="153988" cy="152400"/>
              </a:xfrm>
              <a:prstGeom prst="rect">
                <a:avLst/>
              </a:prstGeom>
              <a:noFill/>
              <a:ln w="3175">
                <a:solidFill>
                  <a:schemeClr val="bg1"/>
                </a:solidFill>
                <a:miter lim="800000"/>
                <a:headEnd/>
                <a:tailEnd/>
              </a:ln>
            </p:spPr>
          </p:pic>
          <p:pic>
            <p:nvPicPr>
              <p:cNvPr id="45" name="Picture 53" descr="hexholes_patch2"/>
              <p:cNvPicPr>
                <a:picLocks noChangeAspect="1" noChangeArrowheads="1"/>
              </p:cNvPicPr>
              <p:nvPr/>
            </p:nvPicPr>
            <p:blipFill>
              <a:blip r:embed="rId10" cstate="print"/>
              <a:srcRect/>
              <a:stretch>
                <a:fillRect/>
              </a:stretch>
            </p:blipFill>
            <p:spPr bwMode="auto">
              <a:xfrm>
                <a:off x="5029200" y="3887788"/>
                <a:ext cx="152400" cy="150812"/>
              </a:xfrm>
              <a:prstGeom prst="rect">
                <a:avLst/>
              </a:prstGeom>
              <a:noFill/>
              <a:ln w="3175">
                <a:solidFill>
                  <a:schemeClr val="bg1"/>
                </a:solidFill>
                <a:miter lim="800000"/>
                <a:headEnd/>
                <a:tailEnd/>
              </a:ln>
            </p:spPr>
          </p:pic>
          <p:pic>
            <p:nvPicPr>
              <p:cNvPr id="46" name="Picture 54" descr="hexholes_patch3"/>
              <p:cNvPicPr>
                <a:picLocks noChangeAspect="1" noChangeArrowheads="1"/>
              </p:cNvPicPr>
              <p:nvPr/>
            </p:nvPicPr>
            <p:blipFill>
              <a:blip r:embed="rId11" cstate="print"/>
              <a:srcRect/>
              <a:stretch>
                <a:fillRect/>
              </a:stretch>
            </p:blipFill>
            <p:spPr bwMode="auto">
              <a:xfrm>
                <a:off x="5256213" y="3886200"/>
                <a:ext cx="153987" cy="152400"/>
              </a:xfrm>
              <a:prstGeom prst="rect">
                <a:avLst/>
              </a:prstGeom>
              <a:noFill/>
              <a:ln w="3175">
                <a:solidFill>
                  <a:schemeClr val="bg1"/>
                </a:solidFill>
                <a:miter lim="800000"/>
                <a:headEnd/>
                <a:tailEnd/>
              </a:ln>
            </p:spPr>
          </p:pic>
          <p:pic>
            <p:nvPicPr>
              <p:cNvPr id="47" name="Picture 55" descr="brodatz2_1"/>
              <p:cNvPicPr>
                <a:picLocks noChangeAspect="1" noChangeArrowheads="1"/>
              </p:cNvPicPr>
              <p:nvPr/>
            </p:nvPicPr>
            <p:blipFill>
              <a:blip r:embed="rId12" cstate="print"/>
              <a:srcRect/>
              <a:stretch>
                <a:fillRect/>
              </a:stretch>
            </p:blipFill>
            <p:spPr bwMode="auto">
              <a:xfrm>
                <a:off x="6629400" y="3892550"/>
                <a:ext cx="146050" cy="146050"/>
              </a:xfrm>
              <a:prstGeom prst="rect">
                <a:avLst/>
              </a:prstGeom>
              <a:noFill/>
              <a:ln w="3175">
                <a:solidFill>
                  <a:schemeClr val="bg1"/>
                </a:solidFill>
                <a:miter lim="800000"/>
                <a:headEnd/>
                <a:tailEnd/>
              </a:ln>
            </p:spPr>
          </p:pic>
          <p:pic>
            <p:nvPicPr>
              <p:cNvPr id="48" name="Picture 56" descr="brodatz2_2"/>
              <p:cNvPicPr>
                <a:picLocks noChangeAspect="1" noChangeArrowheads="1"/>
              </p:cNvPicPr>
              <p:nvPr/>
            </p:nvPicPr>
            <p:blipFill>
              <a:blip r:embed="rId13" cstate="print"/>
              <a:srcRect/>
              <a:stretch>
                <a:fillRect/>
              </a:stretch>
            </p:blipFill>
            <p:spPr bwMode="auto">
              <a:xfrm>
                <a:off x="6858000" y="3892550"/>
                <a:ext cx="146050" cy="146050"/>
              </a:xfrm>
              <a:prstGeom prst="rect">
                <a:avLst/>
              </a:prstGeom>
              <a:noFill/>
              <a:ln w="3175">
                <a:solidFill>
                  <a:schemeClr val="bg1"/>
                </a:solidFill>
                <a:miter lim="800000"/>
                <a:headEnd/>
                <a:tailEnd/>
              </a:ln>
            </p:spPr>
          </p:pic>
          <p:pic>
            <p:nvPicPr>
              <p:cNvPr id="49" name="Picture 57" descr="brodatz2_3"/>
              <p:cNvPicPr>
                <a:picLocks noChangeAspect="1" noChangeArrowheads="1"/>
              </p:cNvPicPr>
              <p:nvPr/>
            </p:nvPicPr>
            <p:blipFill>
              <a:blip r:embed="rId14" cstate="print"/>
              <a:srcRect/>
              <a:stretch>
                <a:fillRect/>
              </a:stretch>
            </p:blipFill>
            <p:spPr bwMode="auto">
              <a:xfrm>
                <a:off x="7086600" y="3892550"/>
                <a:ext cx="146050" cy="146050"/>
              </a:xfrm>
              <a:prstGeom prst="rect">
                <a:avLst/>
              </a:prstGeom>
              <a:noFill/>
              <a:ln w="3175">
                <a:solidFill>
                  <a:schemeClr val="bg1"/>
                </a:solidFill>
                <a:miter lim="800000"/>
                <a:headEnd/>
                <a:tailEnd/>
              </a:ln>
            </p:spPr>
          </p:pic>
          <p:pic>
            <p:nvPicPr>
              <p:cNvPr id="50" name="Picture 58" descr="brodatz2_5"/>
              <p:cNvPicPr>
                <a:picLocks noChangeAspect="1" noChangeArrowheads="1"/>
              </p:cNvPicPr>
              <p:nvPr/>
            </p:nvPicPr>
            <p:blipFill>
              <a:blip r:embed="rId15" cstate="print"/>
              <a:srcRect/>
              <a:stretch>
                <a:fillRect/>
              </a:stretch>
            </p:blipFill>
            <p:spPr bwMode="auto">
              <a:xfrm>
                <a:off x="7315200" y="3892550"/>
                <a:ext cx="146050" cy="146050"/>
              </a:xfrm>
              <a:prstGeom prst="rect">
                <a:avLst/>
              </a:prstGeom>
              <a:noFill/>
              <a:ln w="3175">
                <a:solidFill>
                  <a:schemeClr val="bg1"/>
                </a:solidFill>
                <a:miter lim="800000"/>
                <a:headEnd/>
                <a:tailEnd/>
              </a:ln>
            </p:spPr>
          </p:pic>
          <p:sp>
            <p:nvSpPr>
              <p:cNvPr id="51" name="Rectangle 59"/>
              <p:cNvSpPr>
                <a:spLocks noChangeArrowheads="1"/>
              </p:cNvSpPr>
              <p:nvPr/>
            </p:nvSpPr>
            <p:spPr bwMode="auto">
              <a:xfrm>
                <a:off x="6629400" y="3740150"/>
                <a:ext cx="152400" cy="76200"/>
              </a:xfrm>
              <a:prstGeom prst="rect">
                <a:avLst/>
              </a:prstGeom>
              <a:solidFill>
                <a:srgbClr val="FFCC99"/>
              </a:solidFill>
              <a:ln w="6350">
                <a:solidFill>
                  <a:srgbClr val="FF6600"/>
                </a:solidFill>
                <a:miter lim="800000"/>
                <a:headEnd/>
                <a:tailEnd/>
              </a:ln>
            </p:spPr>
            <p:txBody>
              <a:bodyPr anchor="ctr">
                <a:spAutoFit/>
              </a:bodyPr>
              <a:lstStyle/>
              <a:p>
                <a:pPr eaLnBrk="0" hangingPunct="0"/>
                <a:endParaRPr lang="en-US" sz="2400">
                  <a:solidFill>
                    <a:srgbClr val="000000"/>
                  </a:solidFill>
                  <a:ea typeface="+mn-ea"/>
                  <a:cs typeface="Arial" charset="0"/>
                </a:endParaRPr>
              </a:p>
            </p:txBody>
          </p:sp>
          <p:sp>
            <p:nvSpPr>
              <p:cNvPr id="52" name="Rectangle 60"/>
              <p:cNvSpPr>
                <a:spLocks noChangeArrowheads="1"/>
              </p:cNvSpPr>
              <p:nvPr/>
            </p:nvSpPr>
            <p:spPr bwMode="auto">
              <a:xfrm>
                <a:off x="6858000" y="3657600"/>
                <a:ext cx="152400" cy="158750"/>
              </a:xfrm>
              <a:prstGeom prst="rect">
                <a:avLst/>
              </a:prstGeom>
              <a:solidFill>
                <a:srgbClr val="FFCC99"/>
              </a:solidFill>
              <a:ln w="6350">
                <a:solidFill>
                  <a:srgbClr val="FF6600"/>
                </a:solidFill>
                <a:miter lim="800000"/>
                <a:headEnd/>
                <a:tailEnd/>
              </a:ln>
            </p:spPr>
            <p:txBody>
              <a:bodyPr anchor="ctr">
                <a:spAutoFit/>
              </a:bodyPr>
              <a:lstStyle/>
              <a:p>
                <a:pPr eaLnBrk="0" hangingPunct="0"/>
                <a:endParaRPr lang="en-US" sz="2400">
                  <a:solidFill>
                    <a:srgbClr val="000000"/>
                  </a:solidFill>
                  <a:ea typeface="+mn-ea"/>
                  <a:cs typeface="Arial" charset="0"/>
                </a:endParaRPr>
              </a:p>
            </p:txBody>
          </p:sp>
          <p:sp>
            <p:nvSpPr>
              <p:cNvPr id="53" name="Rectangle 61"/>
              <p:cNvSpPr>
                <a:spLocks noChangeArrowheads="1"/>
              </p:cNvSpPr>
              <p:nvPr/>
            </p:nvSpPr>
            <p:spPr bwMode="auto">
              <a:xfrm>
                <a:off x="7086600" y="3740150"/>
                <a:ext cx="152400" cy="76200"/>
              </a:xfrm>
              <a:prstGeom prst="rect">
                <a:avLst/>
              </a:prstGeom>
              <a:solidFill>
                <a:srgbClr val="FFCC99"/>
              </a:solidFill>
              <a:ln w="6350">
                <a:solidFill>
                  <a:srgbClr val="FF6600"/>
                </a:solidFill>
                <a:miter lim="800000"/>
                <a:headEnd/>
                <a:tailEnd/>
              </a:ln>
            </p:spPr>
            <p:txBody>
              <a:bodyPr anchor="ctr">
                <a:spAutoFit/>
              </a:bodyPr>
              <a:lstStyle/>
              <a:p>
                <a:pPr eaLnBrk="0" hangingPunct="0"/>
                <a:endParaRPr lang="en-US" sz="2400">
                  <a:solidFill>
                    <a:srgbClr val="000000"/>
                  </a:solidFill>
                  <a:ea typeface="+mn-ea"/>
                  <a:cs typeface="Arial" charset="0"/>
                </a:endParaRPr>
              </a:p>
            </p:txBody>
          </p:sp>
          <p:sp>
            <p:nvSpPr>
              <p:cNvPr id="54" name="Rectangle 62"/>
              <p:cNvSpPr>
                <a:spLocks noChangeArrowheads="1"/>
              </p:cNvSpPr>
              <p:nvPr/>
            </p:nvSpPr>
            <p:spPr bwMode="auto">
              <a:xfrm>
                <a:off x="7315200" y="3740150"/>
                <a:ext cx="152400" cy="76200"/>
              </a:xfrm>
              <a:prstGeom prst="rect">
                <a:avLst/>
              </a:prstGeom>
              <a:solidFill>
                <a:srgbClr val="FFCC99"/>
              </a:solidFill>
              <a:ln w="6350">
                <a:solidFill>
                  <a:srgbClr val="FF6600"/>
                </a:solidFill>
                <a:miter lim="800000"/>
                <a:headEnd/>
                <a:tailEnd/>
              </a:ln>
            </p:spPr>
            <p:txBody>
              <a:bodyPr anchor="ctr">
                <a:spAutoFit/>
              </a:bodyPr>
              <a:lstStyle/>
              <a:p>
                <a:pPr eaLnBrk="0" hangingPunct="0"/>
                <a:endParaRPr lang="en-US" sz="2400">
                  <a:solidFill>
                    <a:srgbClr val="000000"/>
                  </a:solidFill>
                  <a:ea typeface="+mn-ea"/>
                  <a:cs typeface="Arial" charset="0"/>
                </a:endParaRPr>
              </a:p>
            </p:txBody>
          </p:sp>
          <p:sp>
            <p:nvSpPr>
              <p:cNvPr id="55" name="Rectangle 63"/>
              <p:cNvSpPr>
                <a:spLocks noChangeArrowheads="1"/>
              </p:cNvSpPr>
              <p:nvPr/>
            </p:nvSpPr>
            <p:spPr bwMode="auto">
              <a:xfrm>
                <a:off x="4800600" y="3733800"/>
                <a:ext cx="152400" cy="76200"/>
              </a:xfrm>
              <a:prstGeom prst="rect">
                <a:avLst/>
              </a:prstGeom>
              <a:solidFill>
                <a:srgbClr val="FFCC99"/>
              </a:solidFill>
              <a:ln w="6350">
                <a:solidFill>
                  <a:srgbClr val="FF6600"/>
                </a:solidFill>
                <a:miter lim="800000"/>
                <a:headEnd/>
                <a:tailEnd/>
              </a:ln>
            </p:spPr>
            <p:txBody>
              <a:bodyPr anchor="ctr">
                <a:spAutoFit/>
              </a:bodyPr>
              <a:lstStyle/>
              <a:p>
                <a:pPr eaLnBrk="0" hangingPunct="0"/>
                <a:endParaRPr lang="en-US" sz="2400">
                  <a:solidFill>
                    <a:srgbClr val="000000"/>
                  </a:solidFill>
                  <a:ea typeface="+mn-ea"/>
                  <a:cs typeface="Arial" charset="0"/>
                </a:endParaRPr>
              </a:p>
            </p:txBody>
          </p:sp>
          <p:sp>
            <p:nvSpPr>
              <p:cNvPr id="56" name="Rectangle 64"/>
              <p:cNvSpPr>
                <a:spLocks noChangeArrowheads="1"/>
              </p:cNvSpPr>
              <p:nvPr/>
            </p:nvSpPr>
            <p:spPr bwMode="auto">
              <a:xfrm>
                <a:off x="5029200" y="3733800"/>
                <a:ext cx="152400" cy="76200"/>
              </a:xfrm>
              <a:prstGeom prst="rect">
                <a:avLst/>
              </a:prstGeom>
              <a:solidFill>
                <a:srgbClr val="FFCC99"/>
              </a:solidFill>
              <a:ln w="6350">
                <a:solidFill>
                  <a:srgbClr val="FF6600"/>
                </a:solidFill>
                <a:miter lim="800000"/>
                <a:headEnd/>
                <a:tailEnd/>
              </a:ln>
            </p:spPr>
            <p:txBody>
              <a:bodyPr anchor="ctr">
                <a:spAutoFit/>
              </a:bodyPr>
              <a:lstStyle/>
              <a:p>
                <a:pPr eaLnBrk="0" hangingPunct="0"/>
                <a:endParaRPr lang="en-US" sz="2400">
                  <a:solidFill>
                    <a:srgbClr val="000000"/>
                  </a:solidFill>
                  <a:ea typeface="+mn-ea"/>
                  <a:cs typeface="Arial" charset="0"/>
                </a:endParaRPr>
              </a:p>
            </p:txBody>
          </p:sp>
          <p:sp>
            <p:nvSpPr>
              <p:cNvPr id="57" name="Rectangle 65"/>
              <p:cNvSpPr>
                <a:spLocks noChangeArrowheads="1"/>
              </p:cNvSpPr>
              <p:nvPr/>
            </p:nvSpPr>
            <p:spPr bwMode="auto">
              <a:xfrm>
                <a:off x="5257800" y="3657600"/>
                <a:ext cx="152400" cy="152400"/>
              </a:xfrm>
              <a:prstGeom prst="rect">
                <a:avLst/>
              </a:prstGeom>
              <a:solidFill>
                <a:srgbClr val="FFCC99"/>
              </a:solidFill>
              <a:ln w="6350">
                <a:solidFill>
                  <a:srgbClr val="FF6600"/>
                </a:solidFill>
                <a:miter lim="800000"/>
                <a:headEnd/>
                <a:tailEnd/>
              </a:ln>
            </p:spPr>
            <p:txBody>
              <a:bodyPr anchor="ctr">
                <a:spAutoFit/>
              </a:bodyPr>
              <a:lstStyle/>
              <a:p>
                <a:pPr eaLnBrk="0" hangingPunct="0"/>
                <a:endParaRPr lang="en-US" sz="2400">
                  <a:solidFill>
                    <a:srgbClr val="000000"/>
                  </a:solidFill>
                  <a:ea typeface="+mn-ea"/>
                  <a:cs typeface="Arial" charset="0"/>
                </a:endParaRPr>
              </a:p>
            </p:txBody>
          </p:sp>
        </p:grpSp>
        <p:pic>
          <p:nvPicPr>
            <p:cNvPr id="59" name="Picture 58" descr="filter_color.jpg"/>
            <p:cNvPicPr>
              <a:picLocks noChangeAspect="1"/>
            </p:cNvPicPr>
            <p:nvPr/>
          </p:nvPicPr>
          <p:blipFill>
            <a:blip r:embed="rId16"/>
            <a:stretch>
              <a:fillRect/>
            </a:stretch>
          </p:blipFill>
          <p:spPr>
            <a:xfrm>
              <a:off x="4305906" y="5797828"/>
              <a:ext cx="758597" cy="568474"/>
            </a:xfrm>
            <a:prstGeom prst="rect">
              <a:avLst/>
            </a:prstGeom>
          </p:spPr>
        </p:pic>
      </p:grpSp>
      <p:grpSp>
        <p:nvGrpSpPr>
          <p:cNvPr id="7" name="Group 6"/>
          <p:cNvGrpSpPr/>
          <p:nvPr/>
        </p:nvGrpSpPr>
        <p:grpSpPr>
          <a:xfrm>
            <a:off x="7078909" y="1922997"/>
            <a:ext cx="1225047" cy="4025913"/>
            <a:chOff x="7078909" y="1922997"/>
            <a:chExt cx="1225047" cy="4025913"/>
          </a:xfrm>
        </p:grpSpPr>
        <p:grpSp>
          <p:nvGrpSpPr>
            <p:cNvPr id="6" name="Group 5"/>
            <p:cNvGrpSpPr/>
            <p:nvPr/>
          </p:nvGrpSpPr>
          <p:grpSpPr>
            <a:xfrm>
              <a:off x="7078909" y="1922997"/>
              <a:ext cx="1225047" cy="4025913"/>
              <a:chOff x="7078909" y="1940638"/>
              <a:chExt cx="1225047" cy="4025913"/>
            </a:xfrm>
          </p:grpSpPr>
          <p:pic>
            <p:nvPicPr>
              <p:cNvPr id="4" name="Picture 5" descr="SIFT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078909" y="1940638"/>
                <a:ext cx="1206817" cy="87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image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a:xfrm>
                <a:off x="7078909" y="5135269"/>
                <a:ext cx="1181295" cy="831282"/>
              </a:xfrm>
              <a:prstGeom prst="rect">
                <a:avLst/>
              </a:prstGeom>
              <a:noFill/>
            </p:spPr>
          </p:pic>
          <p:pic>
            <p:nvPicPr>
              <p:cNvPr id="9" name="Picture 498"/>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078909" y="2916238"/>
                <a:ext cx="1225047" cy="889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image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a:xfrm>
                <a:off x="7078909" y="4052961"/>
                <a:ext cx="1181295" cy="831282"/>
              </a:xfrm>
              <a:prstGeom prst="rect">
                <a:avLst/>
              </a:prstGeom>
              <a:noFill/>
            </p:spPr>
          </p:pic>
          <p:cxnSp>
            <p:nvCxnSpPr>
              <p:cNvPr id="13" name="Straight Connector 12"/>
              <p:cNvCxnSpPr/>
              <p:nvPr/>
            </p:nvCxnSpPr>
            <p:spPr>
              <a:xfrm>
                <a:off x="7669557" y="4052961"/>
                <a:ext cx="0" cy="83128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7078909" y="4468602"/>
                <a:ext cx="1181295"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61" name="Rectangle 60"/>
            <p:cNvSpPr/>
            <p:nvPr/>
          </p:nvSpPr>
          <p:spPr>
            <a:xfrm>
              <a:off x="7078909" y="5117628"/>
              <a:ext cx="1181295" cy="831282"/>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424675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a:xfrm>
            <a:off x="457200" y="20631"/>
            <a:ext cx="8229600" cy="1143000"/>
          </a:xfrm>
        </p:spPr>
        <p:txBody>
          <a:bodyPr/>
          <a:lstStyle/>
          <a:p>
            <a:r>
              <a:rPr lang="en-US" dirty="0">
                <a:latin typeface="Calibri" charset="0"/>
              </a:rPr>
              <a:t>Often used features</a:t>
            </a:r>
          </a:p>
        </p:txBody>
      </p:sp>
      <p:sp>
        <p:nvSpPr>
          <p:cNvPr id="92162" name="Content Placeholder 2"/>
          <p:cNvSpPr>
            <a:spLocks noGrp="1"/>
          </p:cNvSpPr>
          <p:nvPr>
            <p:ph idx="1"/>
          </p:nvPr>
        </p:nvSpPr>
        <p:spPr>
          <a:xfrm>
            <a:off x="457200" y="1600188"/>
            <a:ext cx="8229600" cy="3048000"/>
          </a:xfrm>
        </p:spPr>
        <p:txBody>
          <a:bodyPr>
            <a:normAutofit/>
          </a:bodyPr>
          <a:lstStyle/>
          <a:p>
            <a:r>
              <a:rPr lang="en-US" dirty="0">
                <a:latin typeface="Calibri" charset="0"/>
              </a:rPr>
              <a:t>Scene: GIST, Spatial pyramid </a:t>
            </a:r>
            <a:r>
              <a:rPr lang="en-US" dirty="0" err="1" smtClean="0">
                <a:latin typeface="Calibri" charset="0"/>
              </a:rPr>
              <a:t>BoW</a:t>
            </a:r>
            <a:endParaRPr lang="en-US" dirty="0" smtClean="0">
              <a:latin typeface="Calibri" charset="0"/>
            </a:endParaRPr>
          </a:p>
          <a:p>
            <a:endParaRPr lang="en-US" dirty="0">
              <a:latin typeface="Calibri" charset="0"/>
            </a:endParaRPr>
          </a:p>
          <a:p>
            <a:r>
              <a:rPr lang="en-US" dirty="0">
                <a:latin typeface="Calibri" charset="0"/>
              </a:rPr>
              <a:t>Object: Spatial pyramid </a:t>
            </a:r>
            <a:r>
              <a:rPr lang="en-US" dirty="0" err="1">
                <a:latin typeface="Calibri" charset="0"/>
              </a:rPr>
              <a:t>BoW</a:t>
            </a:r>
            <a:r>
              <a:rPr lang="en-US" dirty="0">
                <a:latin typeface="Calibri" charset="0"/>
              </a:rPr>
              <a:t>, </a:t>
            </a:r>
            <a:r>
              <a:rPr lang="en-US" dirty="0" smtClean="0">
                <a:latin typeface="Calibri" charset="0"/>
              </a:rPr>
              <a:t>HOG</a:t>
            </a:r>
          </a:p>
          <a:p>
            <a:endParaRPr lang="en-US" dirty="0">
              <a:latin typeface="Calibri" charset="0"/>
            </a:endParaRPr>
          </a:p>
          <a:p>
            <a:r>
              <a:rPr lang="en-US" dirty="0">
                <a:latin typeface="Calibri" charset="0"/>
              </a:rPr>
              <a:t>Material: </a:t>
            </a:r>
            <a:r>
              <a:rPr lang="en-US" dirty="0" smtClean="0">
                <a:latin typeface="Calibri" charset="0"/>
              </a:rPr>
              <a:t>texture</a:t>
            </a:r>
            <a:endParaRPr lang="en-US" dirty="0">
              <a:latin typeface="Calibri" charset="0"/>
            </a:endParaRPr>
          </a:p>
          <a:p>
            <a:pPr lvl="2"/>
            <a:endParaRPr lang="en-US" dirty="0" smtClean="0">
              <a:latin typeface="Calibri" charset="0"/>
            </a:endParaRPr>
          </a:p>
          <a:p>
            <a:endParaRPr lang="en-US" dirty="0">
              <a:latin typeface="Calibri" charset="0"/>
            </a:endParaRPr>
          </a:p>
        </p:txBody>
      </p:sp>
      <p:sp>
        <p:nvSpPr>
          <p:cNvPr id="2" name="Rectangle 1"/>
          <p:cNvSpPr/>
          <p:nvPr/>
        </p:nvSpPr>
        <p:spPr>
          <a:xfrm>
            <a:off x="1166967" y="5272859"/>
            <a:ext cx="3137413" cy="400110"/>
          </a:xfrm>
          <a:prstGeom prst="rect">
            <a:avLst/>
          </a:prstGeom>
        </p:spPr>
        <p:txBody>
          <a:bodyPr wrap="square">
            <a:spAutoFit/>
          </a:bodyPr>
          <a:lstStyle/>
          <a:p>
            <a:pPr lvl="2"/>
            <a:r>
              <a:rPr lang="en-US" sz="2000" dirty="0" smtClean="0">
                <a:latin typeface="Calibri" charset="0"/>
              </a:rPr>
              <a:t>Any other cue?</a:t>
            </a:r>
            <a:endParaRPr lang="en-US" sz="2000" dirty="0">
              <a:latin typeface="Calibri" charset="0"/>
            </a:endParaRPr>
          </a:p>
        </p:txBody>
      </p:sp>
      <p:pic>
        <p:nvPicPr>
          <p:cNvPr id="5" name="Content Placeholder 5" descr="free-stock-images-water-photos-01.jpg"/>
          <p:cNvPicPr>
            <a:picLocks noChangeAspect="1"/>
          </p:cNvPicPr>
          <p:nvPr/>
        </p:nvPicPr>
        <p:blipFill>
          <a:blip r:embed="rId2">
            <a:extLst>
              <a:ext uri="{BEBA8EAE-BF5A-486C-A8C5-ECC9F3942E4B}">
                <a14:imgProps xmlns:a14="http://schemas.microsoft.com/office/drawing/2010/main">
                  <a14:imgLayer r:embed="rId3">
                    <a14:imgEffect>
                      <a14:artisticTexturizer/>
                    </a14:imgEffect>
                    <a14:imgEffect>
                      <a14:saturation sat="0"/>
                    </a14:imgEffect>
                  </a14:imgLayer>
                </a14:imgProps>
              </a:ext>
              <a:ext uri="{28A0092B-C50C-407E-A947-70E740481C1C}">
                <a14:useLocalDpi xmlns:a14="http://schemas.microsoft.com/office/drawing/2010/main" val="0"/>
              </a:ext>
            </a:extLst>
          </a:blip>
          <a:srcRect t="13336" b="13336"/>
          <a:stretch>
            <a:fillRect/>
          </a:stretch>
        </p:blipFill>
        <p:spPr>
          <a:xfrm>
            <a:off x="4933741" y="4648189"/>
            <a:ext cx="1499607" cy="824726"/>
          </a:xfrm>
          <a:prstGeom prst="rect">
            <a:avLst/>
          </a:prstGeom>
        </p:spPr>
      </p:pic>
      <p:pic>
        <p:nvPicPr>
          <p:cNvPr id="3" name="Picture 2" descr="free-stock-images-water-photos-0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8324" y="4648187"/>
            <a:ext cx="1507388" cy="824727"/>
          </a:xfrm>
          <a:prstGeom prst="rect">
            <a:avLst/>
          </a:prstGeom>
        </p:spPr>
      </p:pic>
      <p:sp>
        <p:nvSpPr>
          <p:cNvPr id="7" name="Rectangle 6"/>
          <p:cNvSpPr/>
          <p:nvPr/>
        </p:nvSpPr>
        <p:spPr>
          <a:xfrm>
            <a:off x="804656" y="6019694"/>
            <a:ext cx="5018673" cy="707886"/>
          </a:xfrm>
          <a:prstGeom prst="rect">
            <a:avLst/>
          </a:prstGeom>
        </p:spPr>
        <p:txBody>
          <a:bodyPr wrap="square">
            <a:spAutoFit/>
          </a:bodyPr>
          <a:lstStyle/>
          <a:p>
            <a:pPr lvl="2"/>
            <a:r>
              <a:rPr lang="en-US" sz="4000" dirty="0" smtClean="0">
                <a:latin typeface="Calibri" charset="0"/>
              </a:rPr>
              <a:t>What about color?</a:t>
            </a:r>
            <a:endParaRPr lang="en-US" sz="4000" dirty="0">
              <a:latin typeface="Calibri" charset="0"/>
            </a:endParaRPr>
          </a:p>
        </p:txBody>
      </p:sp>
    </p:spTree>
    <p:extLst>
      <p:ext uri="{BB962C8B-B14F-4D97-AF65-F5344CB8AC3E}">
        <p14:creationId xmlns:p14="http://schemas.microsoft.com/office/powerpoint/2010/main" val="32727865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pPr eaLnBrk="1" hangingPunct="1"/>
            <a:r>
              <a:rPr lang="en-US" dirty="0">
                <a:latin typeface="Arial" charset="0"/>
                <a:cs typeface="Arial" charset="0"/>
              </a:rPr>
              <a:t>Color </a:t>
            </a:r>
            <a:r>
              <a:rPr lang="en-US" dirty="0" smtClean="0">
                <a:latin typeface="Arial" charset="0"/>
                <a:cs typeface="Arial" charset="0"/>
              </a:rPr>
              <a:t>Spaces</a:t>
            </a:r>
            <a:endParaRPr lang="en-US" dirty="0">
              <a:latin typeface="Arial" charset="0"/>
              <a:cs typeface="Arial" charset="0"/>
            </a:endParaRPr>
          </a:p>
        </p:txBody>
      </p:sp>
      <p:pic>
        <p:nvPicPr>
          <p:cNvPr id="2" name="Picture 4" descr="File:AdditiveColor.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16764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3200400"/>
            <a:ext cx="167005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218" name="Object 2"/>
          <p:cNvGraphicFramePr>
            <a:graphicFrameLocks noChangeAspect="1"/>
          </p:cNvGraphicFramePr>
          <p:nvPr/>
        </p:nvGraphicFramePr>
        <p:xfrm>
          <a:off x="3733800" y="5181600"/>
          <a:ext cx="2476500" cy="1333500"/>
        </p:xfrm>
        <a:graphic>
          <a:graphicData uri="http://schemas.openxmlformats.org/presentationml/2006/ole">
            <mc:AlternateContent xmlns:mc="http://schemas.openxmlformats.org/markup-compatibility/2006">
              <mc:Choice xmlns:v="urn:schemas-microsoft-com:vml" Requires="v">
                <p:oleObj spid="_x0000_s141377" name="Bitmap Image" r:id="rId6" imgW="2476190" imgH="1333333" progId="Paint.Picture">
                  <p:embed/>
                </p:oleObj>
              </mc:Choice>
              <mc:Fallback>
                <p:oleObj name="Bitmap Image" r:id="rId6" imgW="2476190" imgH="1333333" progId="Paint.Pictur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3800" y="5181600"/>
                        <a:ext cx="2476500"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9224" name="Text Box 8"/>
          <p:cNvSpPr txBox="1">
            <a:spLocks noChangeArrowheads="1"/>
          </p:cNvSpPr>
          <p:nvPr/>
        </p:nvSpPr>
        <p:spPr bwMode="auto">
          <a:xfrm>
            <a:off x="609600" y="2286000"/>
            <a:ext cx="2209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ea typeface="Arial" charset="0"/>
                <a:cs typeface="Arial" charset="0"/>
              </a:defRPr>
            </a:lvl9pPr>
          </a:lstStyle>
          <a:p>
            <a:pPr algn="l" rtl="0" eaLnBrk="1" hangingPunct="1">
              <a:spcBef>
                <a:spcPct val="50000"/>
              </a:spcBef>
              <a:buFontTx/>
              <a:buChar char="•"/>
            </a:pPr>
            <a:r>
              <a:rPr lang="en-US" sz="3200"/>
              <a:t> RGB</a:t>
            </a:r>
          </a:p>
        </p:txBody>
      </p:sp>
      <p:sp>
        <p:nvSpPr>
          <p:cNvPr id="9225" name="Text Box 9"/>
          <p:cNvSpPr txBox="1">
            <a:spLocks noChangeArrowheads="1"/>
          </p:cNvSpPr>
          <p:nvPr/>
        </p:nvSpPr>
        <p:spPr bwMode="auto">
          <a:xfrm>
            <a:off x="609600" y="3200400"/>
            <a:ext cx="2209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ea typeface="Arial" charset="0"/>
                <a:cs typeface="Arial" charset="0"/>
              </a:defRPr>
            </a:lvl9pPr>
          </a:lstStyle>
          <a:p>
            <a:pPr algn="l" rtl="0" eaLnBrk="1" hangingPunct="1">
              <a:spcBef>
                <a:spcPct val="50000"/>
              </a:spcBef>
              <a:buFontTx/>
              <a:buChar char="•"/>
            </a:pPr>
            <a:r>
              <a:rPr lang="en-US" sz="3200"/>
              <a:t> HSV</a:t>
            </a:r>
          </a:p>
        </p:txBody>
      </p:sp>
      <p:sp>
        <p:nvSpPr>
          <p:cNvPr id="9226" name="Text Box 10"/>
          <p:cNvSpPr txBox="1">
            <a:spLocks noChangeArrowheads="1"/>
          </p:cNvSpPr>
          <p:nvPr/>
        </p:nvSpPr>
        <p:spPr bwMode="auto">
          <a:xfrm>
            <a:off x="685800" y="5257800"/>
            <a:ext cx="2362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ea typeface="Arial" charset="0"/>
                <a:cs typeface="Arial" charset="0"/>
              </a:defRPr>
            </a:lvl9pPr>
          </a:lstStyle>
          <a:p>
            <a:pPr algn="l" rtl="0" eaLnBrk="1" hangingPunct="1">
              <a:spcBef>
                <a:spcPct val="50000"/>
              </a:spcBef>
              <a:buFontTx/>
              <a:buChar char="•"/>
            </a:pPr>
            <a:r>
              <a:rPr lang="en-US" sz="3200"/>
              <a:t> Opponent</a:t>
            </a:r>
          </a:p>
        </p:txBody>
      </p:sp>
    </p:spTree>
    <p:extLst>
      <p:ext uri="{BB962C8B-B14F-4D97-AF65-F5344CB8AC3E}">
        <p14:creationId xmlns:p14="http://schemas.microsoft.com/office/powerpoint/2010/main" val="37745727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9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4" name="Rectangle 2"/>
          <p:cNvSpPr>
            <a:spLocks noGrp="1" noChangeArrowheads="1"/>
          </p:cNvSpPr>
          <p:nvPr>
            <p:ph type="title"/>
          </p:nvPr>
        </p:nvSpPr>
        <p:spPr/>
        <p:txBody>
          <a:bodyPr/>
          <a:lstStyle/>
          <a:p>
            <a:pPr eaLnBrk="1" hangingPunct="1"/>
            <a:r>
              <a:rPr lang="en-US">
                <a:latin typeface="Arial" charset="0"/>
                <a:cs typeface="Arial" charset="0"/>
              </a:rPr>
              <a:t>Color Descriptors</a:t>
            </a:r>
          </a:p>
        </p:txBody>
      </p:sp>
      <p:sp>
        <p:nvSpPr>
          <p:cNvPr id="10245" name="Rectangle 3"/>
          <p:cNvSpPr>
            <a:spLocks noGrp="1" noChangeArrowheads="1"/>
          </p:cNvSpPr>
          <p:nvPr>
            <p:ph type="body" sz="half" idx="1"/>
          </p:nvPr>
        </p:nvSpPr>
        <p:spPr>
          <a:xfrm>
            <a:off x="457200" y="1600200"/>
            <a:ext cx="8229600" cy="533400"/>
          </a:xfrm>
        </p:spPr>
        <p:txBody>
          <a:bodyPr/>
          <a:lstStyle/>
          <a:p>
            <a:pPr algn="l" rtl="0" eaLnBrk="1" hangingPunct="1">
              <a:buFontTx/>
              <a:buNone/>
            </a:pPr>
            <a:r>
              <a:rPr lang="en-US" sz="2800" b="1">
                <a:latin typeface="Arial" charset="0"/>
                <a:cs typeface="Arial" charset="0"/>
              </a:rPr>
              <a:t>Opponent color space</a:t>
            </a:r>
            <a:endParaRPr lang="en-US" sz="2800">
              <a:latin typeface="Arial" charset="0"/>
              <a:cs typeface="Arial" charset="0"/>
            </a:endParaRPr>
          </a:p>
        </p:txBody>
      </p:sp>
      <p:graphicFrame>
        <p:nvGraphicFramePr>
          <p:cNvPr id="10242" name="Object 2"/>
          <p:cNvGraphicFramePr>
            <a:graphicFrameLocks noGrp="1" noChangeAspect="1"/>
          </p:cNvGraphicFramePr>
          <p:nvPr>
            <p:ph sz="quarter" idx="2"/>
          </p:nvPr>
        </p:nvGraphicFramePr>
        <p:xfrm>
          <a:off x="5029200" y="1828800"/>
          <a:ext cx="2476500" cy="1333500"/>
        </p:xfrm>
        <a:graphic>
          <a:graphicData uri="http://schemas.openxmlformats.org/presentationml/2006/ole">
            <mc:AlternateContent xmlns:mc="http://schemas.openxmlformats.org/markup-compatibility/2006">
              <mc:Choice xmlns:v="urn:schemas-microsoft-com:vml" Requires="v">
                <p:oleObj spid="_x0000_s144510" name="Bitmap Image" r:id="rId4" imgW="2476190" imgH="1333333" progId="Paint.Picture">
                  <p:embed/>
                </p:oleObj>
              </mc:Choice>
              <mc:Fallback>
                <p:oleObj name="Bitmap Image" r:id="rId4" imgW="2476190" imgH="1333333"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1828800"/>
                        <a:ext cx="2476500"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0243" name="Object 3"/>
          <p:cNvGraphicFramePr>
            <a:graphicFrameLocks noGrp="1" noChangeAspect="1"/>
          </p:cNvGraphicFramePr>
          <p:nvPr>
            <p:ph sz="quarter" idx="3"/>
          </p:nvPr>
        </p:nvGraphicFramePr>
        <p:xfrm>
          <a:off x="457200" y="4800600"/>
          <a:ext cx="8382000" cy="1295400"/>
        </p:xfrm>
        <a:graphic>
          <a:graphicData uri="http://schemas.openxmlformats.org/presentationml/2006/ole">
            <mc:AlternateContent xmlns:mc="http://schemas.openxmlformats.org/markup-compatibility/2006">
              <mc:Choice xmlns:v="urn:schemas-microsoft-com:vml" Requires="v">
                <p:oleObj spid="_x0000_s144511" name="Bitmap Image" r:id="rId6" imgW="7714286" imgH="923810" progId="Paint.Picture">
                  <p:embed/>
                </p:oleObj>
              </mc:Choice>
              <mc:Fallback>
                <p:oleObj name="Bitmap Image" r:id="rId6" imgW="7714286" imgH="923810" progId="Paint.Pictur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4800600"/>
                        <a:ext cx="83820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247" name="Text Box 7"/>
          <p:cNvSpPr txBox="1">
            <a:spLocks noChangeArrowheads="1"/>
          </p:cNvSpPr>
          <p:nvPr/>
        </p:nvSpPr>
        <p:spPr bwMode="auto">
          <a:xfrm>
            <a:off x="609600" y="3733800"/>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ea typeface="Arial" charset="0"/>
                <a:cs typeface="Arial" charset="0"/>
              </a:defRPr>
            </a:lvl9pPr>
          </a:lstStyle>
          <a:p>
            <a:pPr algn="l" rtl="0" eaLnBrk="1" hangingPunct="1">
              <a:spcBef>
                <a:spcPct val="50000"/>
              </a:spcBef>
              <a:buFontTx/>
              <a:buChar char="•"/>
            </a:pPr>
            <a:r>
              <a:rPr lang="en-US" sz="2400" dirty="0"/>
              <a:t> color information</a:t>
            </a:r>
            <a:r>
              <a:rPr lang="he-IL" sz="2400" dirty="0"/>
              <a:t> </a:t>
            </a:r>
            <a:r>
              <a:rPr lang="en-US" sz="2400" dirty="0"/>
              <a:t>is represented by channel O</a:t>
            </a:r>
            <a:r>
              <a:rPr lang="en-US" sz="1600" dirty="0"/>
              <a:t>1</a:t>
            </a:r>
            <a:r>
              <a:rPr lang="en-US" sz="2400" dirty="0"/>
              <a:t> and O</a:t>
            </a:r>
            <a:r>
              <a:rPr lang="en-US" sz="1600" dirty="0"/>
              <a:t>2</a:t>
            </a:r>
          </a:p>
        </p:txBody>
      </p:sp>
      <p:sp>
        <p:nvSpPr>
          <p:cNvPr id="10248" name="Text Box 8"/>
          <p:cNvSpPr txBox="1">
            <a:spLocks noChangeArrowheads="1"/>
          </p:cNvSpPr>
          <p:nvPr/>
        </p:nvSpPr>
        <p:spPr bwMode="auto">
          <a:xfrm>
            <a:off x="609600" y="4267200"/>
            <a:ext cx="739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ea typeface="Arial" charset="0"/>
                <a:cs typeface="Arial" charset="0"/>
              </a:defRPr>
            </a:lvl9pPr>
          </a:lstStyle>
          <a:p>
            <a:pPr algn="l" rtl="0" eaLnBrk="1" hangingPunct="1">
              <a:spcBef>
                <a:spcPct val="50000"/>
              </a:spcBef>
              <a:buFontTx/>
              <a:buChar char="•"/>
            </a:pPr>
            <a:r>
              <a:rPr lang="en-US" sz="2400"/>
              <a:t> O</a:t>
            </a:r>
            <a:r>
              <a:rPr lang="en-US" sz="1600"/>
              <a:t>1</a:t>
            </a:r>
            <a:r>
              <a:rPr lang="en-US" sz="2400"/>
              <a:t> and O</a:t>
            </a:r>
            <a:r>
              <a:rPr lang="en-US" sz="1600"/>
              <a:t>2</a:t>
            </a:r>
            <a:r>
              <a:rPr lang="en-US" sz="2400"/>
              <a:t> are invariant to offset</a:t>
            </a:r>
          </a:p>
        </p:txBody>
      </p:sp>
      <p:sp>
        <p:nvSpPr>
          <p:cNvPr id="10249" name="Text Box 9"/>
          <p:cNvSpPr txBox="1">
            <a:spLocks noChangeArrowheads="1"/>
          </p:cNvSpPr>
          <p:nvPr/>
        </p:nvSpPr>
        <p:spPr bwMode="auto">
          <a:xfrm>
            <a:off x="609600" y="3200400"/>
            <a:ext cx="739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ea typeface="Arial" charset="0"/>
                <a:cs typeface="Arial" charset="0"/>
              </a:defRPr>
            </a:lvl9pPr>
          </a:lstStyle>
          <a:p>
            <a:pPr algn="l" rtl="0" eaLnBrk="1" hangingPunct="1">
              <a:spcBef>
                <a:spcPct val="50000"/>
              </a:spcBef>
              <a:buFontTx/>
              <a:buChar char="•"/>
            </a:pPr>
            <a:r>
              <a:rPr lang="en-US" sz="2400" dirty="0"/>
              <a:t> intensity information is represented by channel O</a:t>
            </a:r>
            <a:r>
              <a:rPr lang="en-US" sz="1600" dirty="0"/>
              <a:t>3</a:t>
            </a:r>
          </a:p>
        </p:txBody>
      </p:sp>
    </p:spTree>
    <p:extLst>
      <p:ext uri="{BB962C8B-B14F-4D97-AF65-F5344CB8AC3E}">
        <p14:creationId xmlns:p14="http://schemas.microsoft.com/office/powerpoint/2010/main" val="38491713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4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24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7" grpId="0"/>
      <p:bldP spid="10248" grpId="0"/>
      <p:bldP spid="10249"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a:latin typeface="Arial" charset="0"/>
                <a:cs typeface="Arial" charset="0"/>
              </a:rPr>
              <a:t>Color Descriptors</a:t>
            </a:r>
          </a:p>
        </p:txBody>
      </p:sp>
      <p:sp>
        <p:nvSpPr>
          <p:cNvPr id="58374" name="Text Box 6"/>
          <p:cNvSpPr txBox="1">
            <a:spLocks noChangeArrowheads="1"/>
          </p:cNvSpPr>
          <p:nvPr/>
        </p:nvSpPr>
        <p:spPr bwMode="auto">
          <a:xfrm>
            <a:off x="838200" y="1524000"/>
            <a:ext cx="5638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ea typeface="Arial" charset="0"/>
                <a:cs typeface="Arial" charset="0"/>
              </a:defRPr>
            </a:lvl9pPr>
          </a:lstStyle>
          <a:p>
            <a:pPr algn="l" rtl="0" eaLnBrk="1" hangingPunct="1">
              <a:spcBef>
                <a:spcPct val="50000"/>
              </a:spcBef>
              <a:buFontTx/>
              <a:buChar char="•"/>
            </a:pPr>
            <a:r>
              <a:rPr lang="en-US" sz="2400"/>
              <a:t> </a:t>
            </a:r>
            <a:r>
              <a:rPr lang="en-US" sz="2800"/>
              <a:t>RGB color histogram</a:t>
            </a:r>
          </a:p>
        </p:txBody>
      </p:sp>
      <p:sp>
        <p:nvSpPr>
          <p:cNvPr id="58375" name="Text Box 7"/>
          <p:cNvSpPr txBox="1">
            <a:spLocks noChangeArrowheads="1"/>
          </p:cNvSpPr>
          <p:nvPr/>
        </p:nvSpPr>
        <p:spPr bwMode="auto">
          <a:xfrm>
            <a:off x="838200" y="2209800"/>
            <a:ext cx="3505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ea typeface="Arial" charset="0"/>
                <a:cs typeface="Arial" charset="0"/>
              </a:defRPr>
            </a:lvl9pPr>
          </a:lstStyle>
          <a:p>
            <a:pPr algn="l" rtl="0" eaLnBrk="1" hangingPunct="1">
              <a:spcBef>
                <a:spcPct val="50000"/>
              </a:spcBef>
              <a:buFontTx/>
              <a:buChar char="•"/>
            </a:pPr>
            <a:r>
              <a:rPr lang="en-US" sz="2400"/>
              <a:t> </a:t>
            </a:r>
            <a:r>
              <a:rPr lang="en-US" sz="2800"/>
              <a:t>Opponent O</a:t>
            </a:r>
            <a:r>
              <a:rPr lang="en-US" sz="1600"/>
              <a:t>1</a:t>
            </a:r>
            <a:r>
              <a:rPr lang="en-US" sz="2800"/>
              <a:t>, O</a:t>
            </a:r>
            <a:r>
              <a:rPr lang="en-US" sz="1600"/>
              <a:t>2</a:t>
            </a:r>
          </a:p>
        </p:txBody>
      </p:sp>
      <p:sp>
        <p:nvSpPr>
          <p:cNvPr id="58376" name="Text Box 8"/>
          <p:cNvSpPr txBox="1">
            <a:spLocks noChangeArrowheads="1"/>
          </p:cNvSpPr>
          <p:nvPr/>
        </p:nvSpPr>
        <p:spPr bwMode="auto">
          <a:xfrm>
            <a:off x="838200" y="2819400"/>
            <a:ext cx="8305800" cy="161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914400" indent="-34290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ea typeface="Arial" charset="0"/>
                <a:cs typeface="Arial" charset="0"/>
              </a:defRPr>
            </a:lvl9pPr>
          </a:lstStyle>
          <a:p>
            <a:pPr algn="l" rtl="0" eaLnBrk="1" hangingPunct="1">
              <a:buFontTx/>
              <a:buChar char="•"/>
            </a:pPr>
            <a:r>
              <a:rPr lang="en-US" sz="2400"/>
              <a:t> </a:t>
            </a:r>
            <a:r>
              <a:rPr lang="en-US" sz="2800"/>
              <a:t>Color moments</a:t>
            </a:r>
          </a:p>
          <a:p>
            <a:pPr lvl="1" algn="l" rtl="0" eaLnBrk="1" hangingPunct="1">
              <a:buFontTx/>
              <a:buChar char="•"/>
            </a:pPr>
            <a:r>
              <a:rPr lang="en-US" sz="2400">
                <a:ea typeface="ＭＳ Ｐゴシック" charset="0"/>
              </a:rPr>
              <a:t>Use all generalized color moments up to the second degree and the first order.</a:t>
            </a:r>
          </a:p>
          <a:p>
            <a:pPr lvl="1" algn="l" rtl="0" eaLnBrk="1" hangingPunct="1">
              <a:buFontTx/>
              <a:buChar char="•"/>
            </a:pPr>
            <a:r>
              <a:rPr lang="en-US" sz="2400">
                <a:ea typeface="ＭＳ Ｐゴシック" charset="0"/>
              </a:rPr>
              <a:t>Gives information on the distribution of the colors.</a:t>
            </a:r>
          </a:p>
        </p:txBody>
      </p:sp>
    </p:spTree>
    <p:extLst>
      <p:ext uri="{BB962C8B-B14F-4D97-AF65-F5344CB8AC3E}">
        <p14:creationId xmlns:p14="http://schemas.microsoft.com/office/powerpoint/2010/main" val="2014497075"/>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idx="4294967295"/>
          </p:nvPr>
        </p:nvSpPr>
        <p:spPr/>
        <p:txBody>
          <a:bodyPr/>
          <a:lstStyle/>
          <a:p>
            <a:pPr eaLnBrk="1" hangingPunct="1"/>
            <a:r>
              <a:rPr lang="en-US">
                <a:latin typeface="Arial" charset="0"/>
                <a:cs typeface="Arial" charset="0"/>
              </a:rPr>
              <a:t>Color Descriptors</a:t>
            </a:r>
          </a:p>
        </p:txBody>
      </p:sp>
      <p:sp>
        <p:nvSpPr>
          <p:cNvPr id="58371" name="Rectangle 3"/>
          <p:cNvSpPr>
            <a:spLocks noGrp="1" noChangeArrowheads="1"/>
          </p:cNvSpPr>
          <p:nvPr>
            <p:ph type="body" sz="half" idx="4294967295"/>
          </p:nvPr>
        </p:nvSpPr>
        <p:spPr>
          <a:xfrm>
            <a:off x="457200" y="1447800"/>
            <a:ext cx="8686800" cy="1524000"/>
          </a:xfrm>
        </p:spPr>
        <p:txBody>
          <a:bodyPr/>
          <a:lstStyle/>
          <a:p>
            <a:pPr algn="l" rtl="0" eaLnBrk="1" hangingPunct="1">
              <a:lnSpc>
                <a:spcPct val="90000"/>
              </a:lnSpc>
            </a:pPr>
            <a:r>
              <a:rPr lang="en-US" sz="2800">
                <a:latin typeface="Arial" charset="0"/>
                <a:cs typeface="Arial" charset="0"/>
              </a:rPr>
              <a:t>RGB-SIFT</a:t>
            </a:r>
            <a:r>
              <a:rPr lang="en-US" sz="2000">
                <a:latin typeface="Arial" charset="0"/>
                <a:cs typeface="Arial" charset="0"/>
              </a:rPr>
              <a:t> descriptors are computed for every RGB channel independently</a:t>
            </a:r>
          </a:p>
          <a:p>
            <a:pPr lvl="1" algn="l" rtl="0" eaLnBrk="1" hangingPunct="1">
              <a:lnSpc>
                <a:spcPct val="90000"/>
              </a:lnSpc>
            </a:pPr>
            <a:r>
              <a:rPr lang="en-US" sz="2000">
                <a:latin typeface="Arial" charset="0"/>
                <a:cs typeface="Arial" charset="0"/>
              </a:rPr>
              <a:t>Normalize each channel separately </a:t>
            </a:r>
          </a:p>
          <a:p>
            <a:pPr lvl="1" algn="l" rtl="0" eaLnBrk="1" hangingPunct="1">
              <a:lnSpc>
                <a:spcPct val="90000"/>
              </a:lnSpc>
            </a:pPr>
            <a:r>
              <a:rPr lang="en-US" sz="2000">
                <a:latin typeface="Arial" charset="0"/>
                <a:cs typeface="Arial" charset="0"/>
              </a:rPr>
              <a:t>Invariant to light color change</a:t>
            </a:r>
            <a:endParaRPr lang="en-US" sz="2400">
              <a:latin typeface="Arial" charset="0"/>
              <a:cs typeface="Arial" charset="0"/>
            </a:endParaRPr>
          </a:p>
        </p:txBody>
      </p:sp>
      <p:sp>
        <p:nvSpPr>
          <p:cNvPr id="163844" name="Rectangle 3"/>
          <p:cNvSpPr>
            <a:spLocks noChangeArrowheads="1"/>
          </p:cNvSpPr>
          <p:nvPr/>
        </p:nvSpPr>
        <p:spPr bwMode="auto">
          <a:xfrm>
            <a:off x="457200" y="2667000"/>
            <a:ext cx="853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rtl="0">
              <a:buFontTx/>
              <a:buChar char="•"/>
            </a:pPr>
            <a:r>
              <a:rPr lang="en-US" sz="2800" dirty="0" err="1"/>
              <a:t>rg</a:t>
            </a:r>
            <a:r>
              <a:rPr lang="en-US" sz="2800" dirty="0"/>
              <a:t>-SIFT</a:t>
            </a:r>
            <a:r>
              <a:rPr lang="en-US" sz="3600" dirty="0"/>
              <a:t> - </a:t>
            </a:r>
            <a:r>
              <a:rPr lang="en-US" sz="2000" dirty="0"/>
              <a:t>SIFT descriptors over to r and g channels of the normalized-RGB space (2x128 dimensions per descriptor)</a:t>
            </a:r>
          </a:p>
        </p:txBody>
      </p:sp>
      <p:sp>
        <p:nvSpPr>
          <p:cNvPr id="163845" name="Rectangle 3"/>
          <p:cNvSpPr>
            <a:spLocks noChangeArrowheads="1"/>
          </p:cNvSpPr>
          <p:nvPr/>
        </p:nvSpPr>
        <p:spPr bwMode="auto">
          <a:xfrm>
            <a:off x="457200" y="3505200"/>
            <a:ext cx="853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rtl="0">
              <a:spcBef>
                <a:spcPct val="20000"/>
              </a:spcBef>
              <a:buFontTx/>
              <a:buChar char="•"/>
            </a:pPr>
            <a:r>
              <a:rPr lang="en-US" sz="2800" dirty="0" err="1"/>
              <a:t>OpponentSIFT</a:t>
            </a:r>
            <a:r>
              <a:rPr lang="en-US" sz="2800" dirty="0"/>
              <a:t> - </a:t>
            </a:r>
            <a:r>
              <a:rPr lang="en-US" sz="2000" dirty="0"/>
              <a:t>describes all the channels in the opponent color space</a:t>
            </a:r>
          </a:p>
        </p:txBody>
      </p:sp>
      <p:sp>
        <p:nvSpPr>
          <p:cNvPr id="163846" name="Rectangle 3"/>
          <p:cNvSpPr>
            <a:spLocks noChangeArrowheads="1"/>
          </p:cNvSpPr>
          <p:nvPr/>
        </p:nvSpPr>
        <p:spPr bwMode="auto">
          <a:xfrm>
            <a:off x="457200" y="4114800"/>
            <a:ext cx="8458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rtl="0">
              <a:spcBef>
                <a:spcPct val="20000"/>
              </a:spcBef>
              <a:buFontTx/>
              <a:buChar char="•"/>
            </a:pPr>
            <a:r>
              <a:rPr lang="en-US" sz="2800"/>
              <a:t>C-SIFT</a:t>
            </a:r>
            <a:r>
              <a:rPr lang="en-US" sz="3600"/>
              <a:t> - </a:t>
            </a:r>
            <a:r>
              <a:rPr lang="en-US" sz="2000"/>
              <a:t>Use O</a:t>
            </a:r>
            <a:r>
              <a:rPr lang="en-US" sz="1600"/>
              <a:t>1</a:t>
            </a:r>
            <a:r>
              <a:rPr lang="en-US" sz="2000"/>
              <a:t>/O</a:t>
            </a:r>
            <a:r>
              <a:rPr lang="en-US" sz="1600"/>
              <a:t>3</a:t>
            </a:r>
            <a:r>
              <a:rPr lang="en-US" sz="2000"/>
              <a:t> and O</a:t>
            </a:r>
            <a:r>
              <a:rPr lang="en-US" sz="1600"/>
              <a:t>2</a:t>
            </a:r>
            <a:r>
              <a:rPr lang="en-US" sz="2000"/>
              <a:t>/O</a:t>
            </a:r>
            <a:r>
              <a:rPr lang="en-US" sz="1600"/>
              <a:t>3</a:t>
            </a:r>
            <a:r>
              <a:rPr lang="en-US" sz="2000"/>
              <a:t> of the opponent color space </a:t>
            </a:r>
            <a:br>
              <a:rPr lang="en-US" sz="2000"/>
            </a:br>
            <a:r>
              <a:rPr lang="en-US" sz="2000"/>
              <a:t>(2x128 dimensions per descriptor)</a:t>
            </a:r>
          </a:p>
          <a:p>
            <a:pPr marL="742950" lvl="1" indent="-285750" algn="l" rtl="0">
              <a:spcBef>
                <a:spcPct val="20000"/>
              </a:spcBef>
              <a:buFontTx/>
              <a:buChar char="–"/>
            </a:pPr>
            <a:r>
              <a:rPr lang="en-US" sz="2000"/>
              <a:t>Scale-invariant with respect to light intensity.</a:t>
            </a:r>
          </a:p>
          <a:p>
            <a:pPr marL="742950" lvl="1" indent="-285750" algn="l" rtl="0">
              <a:spcBef>
                <a:spcPct val="20000"/>
              </a:spcBef>
              <a:buFontTx/>
              <a:buChar char="–"/>
            </a:pPr>
            <a:r>
              <a:rPr lang="en-US" sz="2000"/>
              <a:t>Due to the definition of the color space, the offset does not cancel out when taking the derivative</a:t>
            </a:r>
          </a:p>
          <a:p>
            <a:pPr marL="742950" lvl="1" indent="-285750" algn="l" rtl="0">
              <a:spcBef>
                <a:spcPct val="20000"/>
              </a:spcBef>
            </a:pPr>
            <a:r>
              <a:rPr lang="en-US" sz="1600">
                <a:solidFill>
                  <a:schemeClr val="accent2"/>
                </a:solidFill>
              </a:rPr>
              <a:t>G. J. Burghouts and J. M. Geusebroek </a:t>
            </a:r>
          </a:p>
          <a:p>
            <a:pPr marL="742950" lvl="1" indent="-285750" algn="l" rtl="0">
              <a:spcBef>
                <a:spcPct val="20000"/>
              </a:spcBef>
            </a:pPr>
            <a:r>
              <a:rPr lang="en-US" sz="1600">
                <a:solidFill>
                  <a:schemeClr val="accent2"/>
                </a:solidFill>
              </a:rPr>
              <a:t>Performance evaluation of local color invariants 2009</a:t>
            </a:r>
          </a:p>
        </p:txBody>
      </p:sp>
    </p:spTree>
    <p:extLst>
      <p:ext uri="{BB962C8B-B14F-4D97-AF65-F5344CB8AC3E}">
        <p14:creationId xmlns:p14="http://schemas.microsoft.com/office/powerpoint/2010/main" val="26465234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4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84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38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4" grpId="0"/>
      <p:bldP spid="163845" grpId="0"/>
      <p:bldP spid="163846" grpId="0"/>
    </p:bld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71" name="Rectangle 2"/>
          <p:cNvSpPr>
            <a:spLocks noGrp="1" noChangeArrowheads="1"/>
          </p:cNvSpPr>
          <p:nvPr>
            <p:ph type="title"/>
          </p:nvPr>
        </p:nvSpPr>
        <p:spPr/>
        <p:txBody>
          <a:bodyPr/>
          <a:lstStyle/>
          <a:p>
            <a:pPr eaLnBrk="1" hangingPunct="1"/>
            <a:r>
              <a:rPr lang="en-US">
                <a:latin typeface="Arial" charset="0"/>
                <a:cs typeface="Arial" charset="0"/>
              </a:rPr>
              <a:t>Color Descriptors</a:t>
            </a:r>
          </a:p>
        </p:txBody>
      </p:sp>
      <p:graphicFrame>
        <p:nvGraphicFramePr>
          <p:cNvPr id="195603" name="Group 19"/>
          <p:cNvGraphicFramePr>
            <a:graphicFrameLocks noGrp="1"/>
          </p:cNvGraphicFramePr>
          <p:nvPr>
            <p:ph sz="half" idx="1"/>
          </p:nvPr>
        </p:nvGraphicFramePr>
        <p:xfrm>
          <a:off x="457200" y="1798638"/>
          <a:ext cx="7924800" cy="4525963"/>
        </p:xfrm>
        <a:graphic>
          <a:graphicData uri="http://schemas.openxmlformats.org/drawingml/2006/table">
            <a:tbl>
              <a:tblPr rtl="1"/>
              <a:tblGrid>
                <a:gridCol w="3962400"/>
                <a:gridCol w="3962400"/>
              </a:tblGrid>
              <a:tr h="15081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cs typeface="Arial" charset="0"/>
                        </a:rPr>
                        <a:t>Light color change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cs typeface="Arial" charset="0"/>
                        </a:rPr>
                        <a:t>Light intensity change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097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cs typeface="Arial" charset="0"/>
                        </a:rPr>
                        <a:t>Light color change and shift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cs typeface="Arial" charset="0"/>
                        </a:rPr>
                        <a:t>Light intensity shift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081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cs typeface="Arial" charset="0"/>
                        </a:rPr>
                        <a:t>Light intensity shift and change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1286" name="Text Box 4"/>
          <p:cNvSpPr txBox="1">
            <a:spLocks noChangeArrowheads="1"/>
          </p:cNvSpPr>
          <p:nvPr/>
        </p:nvSpPr>
        <p:spPr bwMode="auto">
          <a:xfrm>
            <a:off x="152400" y="1295400"/>
            <a:ext cx="8839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ea typeface="Arial" charset="0"/>
                <a:cs typeface="Arial" charset="0"/>
              </a:defRPr>
            </a:lvl9pPr>
          </a:lstStyle>
          <a:p>
            <a:pPr algn="l" rtl="0" eaLnBrk="1" hangingPunct="1">
              <a:spcBef>
                <a:spcPct val="50000"/>
              </a:spcBef>
            </a:pPr>
            <a:r>
              <a:rPr lang="en-US" sz="2000"/>
              <a:t>Studies the invariance properties and the distinctiveness of color descriptors</a:t>
            </a:r>
          </a:p>
        </p:txBody>
      </p:sp>
      <p:graphicFrame>
        <p:nvGraphicFramePr>
          <p:cNvPr id="11266" name="Object 2"/>
          <p:cNvGraphicFramePr>
            <a:graphicFrameLocks noGrp="1" noChangeAspect="1"/>
          </p:cNvGraphicFramePr>
          <p:nvPr>
            <p:ph sz="half" idx="2"/>
          </p:nvPr>
        </p:nvGraphicFramePr>
        <p:xfrm>
          <a:off x="685800" y="2179638"/>
          <a:ext cx="2286000" cy="1095375"/>
        </p:xfrm>
        <a:graphic>
          <a:graphicData uri="http://schemas.openxmlformats.org/presentationml/2006/ole">
            <mc:AlternateContent xmlns:mc="http://schemas.openxmlformats.org/markup-compatibility/2006">
              <mc:Choice xmlns:v="urn:schemas-microsoft-com:vml" Requires="v">
                <p:oleObj spid="_x0000_s150837" name="Bitmap Image" r:id="rId4" imgW="2723810" imgH="1305107" progId="Paint.Picture">
                  <p:embed/>
                </p:oleObj>
              </mc:Choice>
              <mc:Fallback>
                <p:oleObj name="Bitmap Image" r:id="rId4" imgW="2723810" imgH="1305107"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2179638"/>
                        <a:ext cx="2286000" cy="109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1267" name="Object 3"/>
          <p:cNvGraphicFramePr>
            <a:graphicFrameLocks noChangeAspect="1"/>
          </p:cNvGraphicFramePr>
          <p:nvPr/>
        </p:nvGraphicFramePr>
        <p:xfrm>
          <a:off x="609600" y="3627438"/>
          <a:ext cx="2057400" cy="1114425"/>
        </p:xfrm>
        <a:graphic>
          <a:graphicData uri="http://schemas.openxmlformats.org/presentationml/2006/ole">
            <mc:AlternateContent xmlns:mc="http://schemas.openxmlformats.org/markup-compatibility/2006">
              <mc:Choice xmlns:v="urn:schemas-microsoft-com:vml" Requires="v">
                <p:oleObj spid="_x0000_s150838" name="Bitmap Image" r:id="rId6" imgW="2409524" imgH="1305107" progId="Paint.Picture">
                  <p:embed/>
                </p:oleObj>
              </mc:Choice>
              <mc:Fallback>
                <p:oleObj name="Bitmap Image" r:id="rId6" imgW="2409524" imgH="1305107" progId="Paint.Pictur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3627438"/>
                        <a:ext cx="2057400" cy="111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1268" name="Object 4"/>
          <p:cNvGraphicFramePr>
            <a:graphicFrameLocks noChangeAspect="1"/>
          </p:cNvGraphicFramePr>
          <p:nvPr/>
        </p:nvGraphicFramePr>
        <p:xfrm>
          <a:off x="609600" y="5151438"/>
          <a:ext cx="3048000" cy="1120775"/>
        </p:xfrm>
        <a:graphic>
          <a:graphicData uri="http://schemas.openxmlformats.org/presentationml/2006/ole">
            <mc:AlternateContent xmlns:mc="http://schemas.openxmlformats.org/markup-compatibility/2006">
              <mc:Choice xmlns:v="urn:schemas-microsoft-com:vml" Requires="v">
                <p:oleObj spid="_x0000_s150839" name="Bitmap Image" r:id="rId8" imgW="3629532" imgH="1333333" progId="Paint.Picture">
                  <p:embed/>
                </p:oleObj>
              </mc:Choice>
              <mc:Fallback>
                <p:oleObj name="Bitmap Image" r:id="rId8" imgW="3629532" imgH="1333333" progId="Paint.Picture">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 y="5151438"/>
                        <a:ext cx="3048000" cy="112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1269" name="Object 5"/>
          <p:cNvGraphicFramePr>
            <a:graphicFrameLocks noChangeAspect="1"/>
          </p:cNvGraphicFramePr>
          <p:nvPr/>
        </p:nvGraphicFramePr>
        <p:xfrm>
          <a:off x="4495800" y="2103438"/>
          <a:ext cx="2438400" cy="1125537"/>
        </p:xfrm>
        <a:graphic>
          <a:graphicData uri="http://schemas.openxmlformats.org/presentationml/2006/ole">
            <mc:AlternateContent xmlns:mc="http://schemas.openxmlformats.org/markup-compatibility/2006">
              <mc:Choice xmlns:v="urn:schemas-microsoft-com:vml" Requires="v">
                <p:oleObj spid="_x0000_s150840" name="Bitmap Image" r:id="rId10" imgW="2809524" imgH="1295238" progId="Paint.Picture">
                  <p:embed/>
                </p:oleObj>
              </mc:Choice>
              <mc:Fallback>
                <p:oleObj name="Bitmap Image" r:id="rId10" imgW="2809524" imgH="1295238" progId="Paint.Picture">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95800" y="2103438"/>
                        <a:ext cx="2438400" cy="1125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1270" name="Object 6"/>
          <p:cNvGraphicFramePr>
            <a:graphicFrameLocks noChangeAspect="1"/>
          </p:cNvGraphicFramePr>
          <p:nvPr/>
        </p:nvGraphicFramePr>
        <p:xfrm>
          <a:off x="4495800" y="3627438"/>
          <a:ext cx="3048000" cy="1103312"/>
        </p:xfrm>
        <a:graphic>
          <a:graphicData uri="http://schemas.openxmlformats.org/presentationml/2006/ole">
            <mc:AlternateContent xmlns:mc="http://schemas.openxmlformats.org/markup-compatibility/2006">
              <mc:Choice xmlns:v="urn:schemas-microsoft-com:vml" Requires="v">
                <p:oleObj spid="_x0000_s150841" name="Bitmap Image" r:id="rId12" imgW="3657143" imgH="1324160" progId="Paint.Picture">
                  <p:embed/>
                </p:oleObj>
              </mc:Choice>
              <mc:Fallback>
                <p:oleObj name="Bitmap Image" r:id="rId12" imgW="3657143" imgH="1324160" progId="Paint.Picture">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95800" y="3627438"/>
                        <a:ext cx="3048000" cy="1103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1785341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7267" name="Group 3"/>
          <p:cNvGraphicFramePr>
            <a:graphicFrameLocks noGrp="1"/>
          </p:cNvGraphicFramePr>
          <p:nvPr/>
        </p:nvGraphicFramePr>
        <p:xfrm>
          <a:off x="711200" y="2287588"/>
          <a:ext cx="3556000" cy="3424238"/>
        </p:xfrm>
        <a:graphic>
          <a:graphicData uri="http://schemas.openxmlformats.org/drawingml/2006/table">
            <a:tbl>
              <a:tblPr/>
              <a:tblGrid>
                <a:gridCol w="355600"/>
                <a:gridCol w="355600"/>
                <a:gridCol w="355600"/>
                <a:gridCol w="355600"/>
                <a:gridCol w="355600"/>
                <a:gridCol w="355600"/>
                <a:gridCol w="355600"/>
                <a:gridCol w="369888"/>
                <a:gridCol w="341312"/>
                <a:gridCol w="355600"/>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r>
            </a:tbl>
          </a:graphicData>
        </a:graphic>
      </p:graphicFrame>
      <p:graphicFrame>
        <p:nvGraphicFramePr>
          <p:cNvPr id="267391" name="Group 127"/>
          <p:cNvGraphicFramePr>
            <a:graphicFrameLocks noGrp="1"/>
          </p:cNvGraphicFramePr>
          <p:nvPr/>
        </p:nvGraphicFramePr>
        <p:xfrm>
          <a:off x="4724400" y="2286000"/>
          <a:ext cx="3581400" cy="3429002"/>
        </p:xfrm>
        <a:graphic>
          <a:graphicData uri="http://schemas.openxmlformats.org/drawingml/2006/table">
            <a:tbl>
              <a:tblPr/>
              <a:tblGrid>
                <a:gridCol w="358775"/>
                <a:gridCol w="358775"/>
                <a:gridCol w="355600"/>
                <a:gridCol w="358775"/>
                <a:gridCol w="358775"/>
                <a:gridCol w="358775"/>
                <a:gridCol w="358775"/>
                <a:gridCol w="355600"/>
                <a:gridCol w="358775"/>
                <a:gridCol w="358775"/>
              </a:tblGrid>
              <a:tr h="328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7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372" name="Rectangle 251"/>
          <p:cNvSpPr>
            <a:spLocks noChangeArrowheads="1"/>
          </p:cNvSpPr>
          <p:nvPr/>
        </p:nvSpPr>
        <p:spPr bwMode="auto">
          <a:xfrm>
            <a:off x="6172200" y="2590800"/>
            <a:ext cx="381000" cy="381000"/>
          </a:xfrm>
          <a:prstGeom prst="rect">
            <a:avLst/>
          </a:prstGeom>
          <a:noFill/>
          <a:ln w="38100">
            <a:solidFill>
              <a:srgbClr val="FF0000"/>
            </a:solidFill>
            <a:miter lim="800000"/>
            <a:headEnd/>
            <a:tailEnd/>
          </a:ln>
        </p:spPr>
        <p:txBody>
          <a:bodyPr wrap="none" anchor="ctr"/>
          <a:lstStyle/>
          <a:p>
            <a:endParaRPr lang="en-US"/>
          </a:p>
        </p:txBody>
      </p:sp>
      <p:graphicFrame>
        <p:nvGraphicFramePr>
          <p:cNvPr id="267516" name="Group 252"/>
          <p:cNvGraphicFramePr>
            <a:graphicFrameLocks noGrp="1"/>
          </p:cNvGraphicFramePr>
          <p:nvPr/>
        </p:nvGraphicFramePr>
        <p:xfrm>
          <a:off x="711200" y="2287588"/>
          <a:ext cx="3556000" cy="3424238"/>
        </p:xfrm>
        <a:graphic>
          <a:graphicData uri="http://schemas.openxmlformats.org/drawingml/2006/table">
            <a:tbl>
              <a:tblPr/>
              <a:tblGrid>
                <a:gridCol w="355600"/>
                <a:gridCol w="355600"/>
                <a:gridCol w="355600"/>
                <a:gridCol w="355600"/>
                <a:gridCol w="355600"/>
                <a:gridCol w="355600"/>
                <a:gridCol w="355600"/>
                <a:gridCol w="369888"/>
                <a:gridCol w="341312"/>
                <a:gridCol w="355600"/>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r>
            </a:tbl>
          </a:graphicData>
        </a:graphic>
      </p:graphicFrame>
      <p:sp>
        <p:nvSpPr>
          <p:cNvPr id="5496" name="Rectangle 375"/>
          <p:cNvSpPr>
            <a:spLocks noChangeArrowheads="1"/>
          </p:cNvSpPr>
          <p:nvPr/>
        </p:nvSpPr>
        <p:spPr bwMode="auto">
          <a:xfrm>
            <a:off x="1752600" y="2286000"/>
            <a:ext cx="1066800" cy="990600"/>
          </a:xfrm>
          <a:prstGeom prst="rect">
            <a:avLst/>
          </a:prstGeom>
          <a:noFill/>
          <a:ln w="38100">
            <a:solidFill>
              <a:srgbClr val="FF0000"/>
            </a:solidFill>
            <a:miter lim="800000"/>
            <a:headEnd/>
            <a:tailEnd/>
          </a:ln>
        </p:spPr>
        <p:txBody>
          <a:bodyPr wrap="none" anchor="ctr"/>
          <a:lstStyle/>
          <a:p>
            <a:endParaRPr lang="en-US"/>
          </a:p>
        </p:txBody>
      </p:sp>
      <p:graphicFrame>
        <p:nvGraphicFramePr>
          <p:cNvPr id="5122" name="Object 381"/>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4518" name="Equation" r:id="rId5" imgW="7315200" imgH="4495800" progId="Equation.3">
                  <p:embed/>
                </p:oleObj>
              </mc:Choice>
              <mc:Fallback>
                <p:oleObj name="Equation" r:id="rId5" imgW="7315200" imgH="4495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graphicFrame>
        <p:nvGraphicFramePr>
          <p:cNvPr id="5123" name="Object 381"/>
          <p:cNvGraphicFramePr>
            <a:graphicFrameLocks noChangeAspect="1"/>
          </p:cNvGraphicFramePr>
          <p:nvPr/>
        </p:nvGraphicFramePr>
        <p:xfrm>
          <a:off x="1593850" y="1295400"/>
          <a:ext cx="1625600" cy="936625"/>
        </p:xfrm>
        <a:graphic>
          <a:graphicData uri="http://schemas.openxmlformats.org/presentationml/2006/ole">
            <mc:AlternateContent xmlns:mc="http://schemas.openxmlformats.org/markup-compatibility/2006">
              <mc:Choice xmlns:v="urn:schemas-microsoft-com:vml" Requires="v">
                <p:oleObj spid="_x0000_s4519" name="Equation" r:id="rId7" imgW="7315200" imgH="4178300" progId="Equation.3">
                  <p:embed/>
                </p:oleObj>
              </mc:Choice>
              <mc:Fallback>
                <p:oleObj name="Equation" r:id="rId7" imgW="7315200" imgH="41783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93850" y="1295400"/>
                        <a:ext cx="1625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sp>
        <p:nvSpPr>
          <p:cNvPr id="5497" name="Rectangle 16"/>
          <p:cNvSpPr txBox="1">
            <a:spLocks noChangeArrowheads="1"/>
          </p:cNvSpPr>
          <p:nvPr/>
        </p:nvSpPr>
        <p:spPr bwMode="auto">
          <a:xfrm>
            <a:off x="457200" y="0"/>
            <a:ext cx="8229600" cy="1143000"/>
          </a:xfrm>
          <a:prstGeom prst="rect">
            <a:avLst/>
          </a:prstGeom>
          <a:noFill/>
          <a:ln w="9525">
            <a:noFill/>
            <a:miter lim="800000"/>
            <a:headEnd/>
            <a:tailEnd/>
          </a:ln>
        </p:spPr>
        <p:txBody>
          <a:bodyPr/>
          <a:lstStyle/>
          <a:p>
            <a:r>
              <a:rPr lang="en-US" sz="3600">
                <a:solidFill>
                  <a:srgbClr val="000000"/>
                </a:solidFill>
                <a:latin typeface="Calibri" pitchFamily="34" charset="0"/>
              </a:rPr>
              <a:t>Image filtering</a:t>
            </a:r>
          </a:p>
        </p:txBody>
      </p:sp>
      <p:grpSp>
        <p:nvGrpSpPr>
          <p:cNvPr id="5498" name="Group 4"/>
          <p:cNvGrpSpPr>
            <a:grpSpLocks noChangeAspect="1"/>
          </p:cNvGrpSpPr>
          <p:nvPr/>
        </p:nvGrpSpPr>
        <p:grpSpPr bwMode="auto">
          <a:xfrm>
            <a:off x="7543800" y="304800"/>
            <a:ext cx="1143000" cy="973138"/>
            <a:chOff x="3799" y="2064"/>
            <a:chExt cx="1433" cy="1136"/>
          </a:xfrm>
        </p:grpSpPr>
        <p:grpSp>
          <p:nvGrpSpPr>
            <p:cNvPr id="5500" name="Group 5"/>
            <p:cNvGrpSpPr>
              <a:grpSpLocks/>
            </p:cNvGrpSpPr>
            <p:nvPr/>
          </p:nvGrpSpPr>
          <p:grpSpPr bwMode="auto">
            <a:xfrm>
              <a:off x="4080" y="2064"/>
              <a:ext cx="1152" cy="1136"/>
              <a:chOff x="144" y="144"/>
              <a:chExt cx="1152" cy="1136"/>
            </a:xfrm>
          </p:grpSpPr>
          <p:sp>
            <p:nvSpPr>
              <p:cNvPr id="5502" name="Rectangle 6"/>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5503" name="Rectangle 7"/>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5504" name="Rectangle 8"/>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5505" name="Rectangle 9"/>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5506" name="Rectangle 10"/>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5507" name="Rectangle 11"/>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5508" name="Rectangle 12"/>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5509" name="Rectangle 13"/>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5510" name="Rectangle 14"/>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5511" name="Line 15"/>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5512" name="Line 16"/>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5513" name="Line 17"/>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5514" name="Line 18"/>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5515" name="Line 19"/>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5516" name="Line 20"/>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5517" name="Line 21"/>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5518" name="Line 22"/>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pic>
          <p:nvPicPr>
            <p:cNvPr id="5501" name="Picture 23" descr="txp_fig"/>
            <p:cNvPicPr>
              <a:picLocks noChangeAspect="1" noChangeArrowheads="1"/>
            </p:cNvPicPr>
            <p:nvPr>
              <p:custDataLst>
                <p:tags r:id="rId2"/>
              </p:custDataLst>
            </p:nvPr>
          </p:nvPicPr>
          <p:blipFill>
            <a:blip r:embed="rId9" cstate="print">
              <a:clrChange>
                <a:clrFrom>
                  <a:srgbClr val="FFFFFF"/>
                </a:clrFrom>
                <a:clrTo>
                  <a:srgbClr val="FFFFFF">
                    <a:alpha val="0"/>
                  </a:srgbClr>
                </a:clrTo>
              </a:clrChange>
            </a:blip>
            <a:srcRect/>
            <a:stretch>
              <a:fillRect/>
            </a:stretch>
          </p:blipFill>
          <p:spPr bwMode="auto">
            <a:xfrm>
              <a:off x="3799" y="2352"/>
              <a:ext cx="192" cy="576"/>
            </a:xfrm>
            <a:prstGeom prst="rect">
              <a:avLst/>
            </a:prstGeom>
            <a:noFill/>
            <a:ln w="9525">
              <a:noFill/>
              <a:miter lim="800000"/>
              <a:headEnd/>
              <a:tailEnd/>
            </a:ln>
          </p:spPr>
        </p:pic>
      </p:grpSp>
      <p:graphicFrame>
        <p:nvGraphicFramePr>
          <p:cNvPr id="5124" name="Object 26"/>
          <p:cNvGraphicFramePr>
            <a:graphicFrameLocks noChangeAspect="1"/>
          </p:cNvGraphicFramePr>
          <p:nvPr/>
        </p:nvGraphicFramePr>
        <p:xfrm>
          <a:off x="6477000" y="533400"/>
          <a:ext cx="1020763" cy="563563"/>
        </p:xfrm>
        <a:graphic>
          <a:graphicData uri="http://schemas.openxmlformats.org/presentationml/2006/ole">
            <mc:AlternateContent xmlns:mc="http://schemas.openxmlformats.org/markup-compatibility/2006">
              <mc:Choice xmlns:v="urn:schemas-microsoft-com:vml" Requires="v">
                <p:oleObj spid="_x0000_s4520" name="Equation" r:id="rId10" imgW="7315200" imgH="4038600" progId="Equation.3">
                  <p:embed/>
                </p:oleObj>
              </mc:Choice>
              <mc:Fallback>
                <p:oleObj name="Equation" r:id="rId10" imgW="7315200" imgH="40386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7000" y="533400"/>
                        <a:ext cx="1020763"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sp>
        <p:nvSpPr>
          <p:cNvPr id="5499" name="Text Box 376"/>
          <p:cNvSpPr txBox="1">
            <a:spLocks noChangeArrowheads="1"/>
          </p:cNvSpPr>
          <p:nvPr/>
        </p:nvSpPr>
        <p:spPr bwMode="auto">
          <a:xfrm>
            <a:off x="7762875" y="6550025"/>
            <a:ext cx="1381125" cy="307975"/>
          </a:xfrm>
          <a:prstGeom prst="rect">
            <a:avLst/>
          </a:prstGeom>
          <a:noFill/>
          <a:ln w="9525">
            <a:noFill/>
            <a:miter lim="800000"/>
            <a:headEnd/>
            <a:tailEnd/>
          </a:ln>
        </p:spPr>
        <p:txBody>
          <a:bodyPr wrap="none">
            <a:spAutoFit/>
          </a:bodyPr>
          <a:lstStyle/>
          <a:p>
            <a:pPr eaLnBrk="0" hangingPunct="0"/>
            <a:r>
              <a:rPr lang="en-US" sz="1400">
                <a:cs typeface="Arial" charset="0"/>
              </a:rPr>
              <a:t>Credit: S. Seitz</a:t>
            </a:r>
          </a:p>
        </p:txBody>
      </p:sp>
      <p:graphicFrame>
        <p:nvGraphicFramePr>
          <p:cNvPr id="5125" name="Object 381"/>
          <p:cNvGraphicFramePr>
            <a:graphicFrameLocks noChangeAspect="1"/>
          </p:cNvGraphicFramePr>
          <p:nvPr/>
        </p:nvGraphicFramePr>
        <p:xfrm>
          <a:off x="1835150" y="5943600"/>
          <a:ext cx="5091113" cy="874713"/>
        </p:xfrm>
        <a:graphic>
          <a:graphicData uri="http://schemas.openxmlformats.org/presentationml/2006/ole">
            <mc:AlternateContent xmlns:mc="http://schemas.openxmlformats.org/markup-compatibility/2006">
              <mc:Choice xmlns:v="urn:schemas-microsoft-com:vml" Requires="v">
                <p:oleObj spid="_x0000_s4521" name="Equation" r:id="rId12" imgW="7315200" imgH="1257300" progId="Equation.3">
                  <p:embed/>
                </p:oleObj>
              </mc:Choice>
              <mc:Fallback>
                <p:oleObj name="Equation" r:id="rId12" imgW="7315200" imgH="12573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35150" y="5943600"/>
                        <a:ext cx="509111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765411250"/>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1" name="Rectangle 8"/>
          <p:cNvSpPr>
            <a:spLocks noGrp="1" noChangeArrowheads="1"/>
          </p:cNvSpPr>
          <p:nvPr>
            <p:ph type="title"/>
          </p:nvPr>
        </p:nvSpPr>
        <p:spPr/>
        <p:txBody>
          <a:bodyPr/>
          <a:lstStyle/>
          <a:p>
            <a:pPr eaLnBrk="1" hangingPunct="1"/>
            <a:r>
              <a:rPr lang="en-US">
                <a:latin typeface="Arial" charset="0"/>
                <a:cs typeface="Arial" charset="0"/>
              </a:rPr>
              <a:t>Color Descriptors</a:t>
            </a:r>
          </a:p>
        </p:txBody>
      </p:sp>
      <p:graphicFrame>
        <p:nvGraphicFramePr>
          <p:cNvPr id="12290" name="Object 2"/>
          <p:cNvGraphicFramePr>
            <a:graphicFrameLocks noGrp="1" noChangeAspect="1"/>
          </p:cNvGraphicFramePr>
          <p:nvPr>
            <p:ph idx="1"/>
          </p:nvPr>
        </p:nvGraphicFramePr>
        <p:xfrm>
          <a:off x="76200" y="1447800"/>
          <a:ext cx="8915400" cy="4891088"/>
        </p:xfrm>
        <a:graphic>
          <a:graphicData uri="http://schemas.openxmlformats.org/presentationml/2006/ole">
            <mc:AlternateContent xmlns:mc="http://schemas.openxmlformats.org/markup-compatibility/2006">
              <mc:Choice xmlns:v="urn:schemas-microsoft-com:vml" Requires="v">
                <p:oleObj spid="_x0000_s152641" name="Bitmap Image" r:id="rId4" imgW="8438095" imgH="4629796" progId="Paint.Picture">
                  <p:embed/>
                </p:oleObj>
              </mc:Choice>
              <mc:Fallback>
                <p:oleObj name="Bitmap Image" r:id="rId4" imgW="8438095" imgH="4629796"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1447800"/>
                        <a:ext cx="8915400" cy="4891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 name="מלבן 3"/>
          <p:cNvSpPr>
            <a:spLocks noChangeArrowheads="1"/>
          </p:cNvSpPr>
          <p:nvPr/>
        </p:nvSpPr>
        <p:spPr bwMode="auto">
          <a:xfrm>
            <a:off x="98425" y="2384425"/>
            <a:ext cx="8893175" cy="228600"/>
          </a:xfrm>
          <a:prstGeom prst="rect">
            <a:avLst/>
          </a:prstGeom>
          <a:noFill/>
          <a:ln w="47625">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מלבן 4"/>
          <p:cNvSpPr>
            <a:spLocks noChangeArrowheads="1"/>
          </p:cNvSpPr>
          <p:nvPr/>
        </p:nvSpPr>
        <p:spPr bwMode="auto">
          <a:xfrm>
            <a:off x="76200" y="4019550"/>
            <a:ext cx="8893175" cy="228600"/>
          </a:xfrm>
          <a:prstGeom prst="rect">
            <a:avLst/>
          </a:prstGeom>
          <a:noFill/>
          <a:ln w="47625">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 name="מלבן 6"/>
          <p:cNvSpPr>
            <a:spLocks noChangeArrowheads="1"/>
          </p:cNvSpPr>
          <p:nvPr/>
        </p:nvSpPr>
        <p:spPr bwMode="auto">
          <a:xfrm>
            <a:off x="85725" y="4476750"/>
            <a:ext cx="8893175" cy="228600"/>
          </a:xfrm>
          <a:prstGeom prst="rect">
            <a:avLst/>
          </a:prstGeom>
          <a:noFill/>
          <a:ln w="47625">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 name="מלבן 7"/>
          <p:cNvSpPr>
            <a:spLocks noChangeArrowheads="1"/>
          </p:cNvSpPr>
          <p:nvPr/>
        </p:nvSpPr>
        <p:spPr bwMode="auto">
          <a:xfrm>
            <a:off x="88900" y="5391150"/>
            <a:ext cx="8893175" cy="228600"/>
          </a:xfrm>
          <a:prstGeom prst="rect">
            <a:avLst/>
          </a:prstGeom>
          <a:noFill/>
          <a:ln w="47625">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 name="מלבן 8"/>
          <p:cNvSpPr>
            <a:spLocks noChangeArrowheads="1"/>
          </p:cNvSpPr>
          <p:nvPr/>
        </p:nvSpPr>
        <p:spPr bwMode="auto">
          <a:xfrm>
            <a:off x="85725" y="6096000"/>
            <a:ext cx="8893175" cy="228600"/>
          </a:xfrm>
          <a:prstGeom prst="rect">
            <a:avLst/>
          </a:prstGeom>
          <a:noFill/>
          <a:ln w="47625">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extLst>
      <p:ext uri="{BB962C8B-B14F-4D97-AF65-F5344CB8AC3E}">
        <p14:creationId xmlns:p14="http://schemas.microsoft.com/office/powerpoint/2010/main" val="40537829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7"/>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7" grpId="0" animBg="1"/>
      <p:bldP spid="7" grpId="1" animBg="1"/>
      <p:bldP spid="8" grpId="0" animBg="1"/>
      <p:bldP spid="8" grpId="1" animBg="1"/>
      <p:bldP spid="9" grpId="0" animBg="1"/>
    </p:bld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7" name="Rectangle 13"/>
          <p:cNvSpPr>
            <a:spLocks noGrp="1" noChangeArrowheads="1"/>
          </p:cNvSpPr>
          <p:nvPr>
            <p:ph type="title"/>
          </p:nvPr>
        </p:nvSpPr>
        <p:spPr/>
        <p:txBody>
          <a:bodyPr/>
          <a:lstStyle/>
          <a:p>
            <a:pPr eaLnBrk="1" hangingPunct="1"/>
            <a:r>
              <a:rPr lang="en-US">
                <a:latin typeface="Arial" charset="0"/>
                <a:cs typeface="Arial" charset="0"/>
              </a:rPr>
              <a:t>Color Descriptors</a:t>
            </a:r>
          </a:p>
        </p:txBody>
      </p:sp>
      <p:graphicFrame>
        <p:nvGraphicFramePr>
          <p:cNvPr id="13314" name="Object 2"/>
          <p:cNvGraphicFramePr>
            <a:graphicFrameLocks noGrp="1" noChangeAspect="1"/>
          </p:cNvGraphicFramePr>
          <p:nvPr>
            <p:ph sz="half" idx="1"/>
          </p:nvPr>
        </p:nvGraphicFramePr>
        <p:xfrm>
          <a:off x="1828800" y="1219200"/>
          <a:ext cx="5181600" cy="3186113"/>
        </p:xfrm>
        <a:graphic>
          <a:graphicData uri="http://schemas.openxmlformats.org/presentationml/2006/ole">
            <mc:AlternateContent xmlns:mc="http://schemas.openxmlformats.org/markup-compatibility/2006">
              <mc:Choice xmlns:v="urn:schemas-microsoft-com:vml" Requires="v">
                <p:oleObj spid="_x0000_s155835" name="Bitmap Image" r:id="rId4" imgW="4029637" imgH="2476190" progId="Paint.Picture">
                  <p:embed/>
                </p:oleObj>
              </mc:Choice>
              <mc:Fallback>
                <p:oleObj name="Bitmap Image" r:id="rId4" imgW="4029637" imgH="2476190" progId="Paint.Picture">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1219200"/>
                        <a:ext cx="5181600" cy="318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3315" name="Object 3"/>
          <p:cNvGraphicFramePr>
            <a:graphicFrameLocks noGrp="1" noChangeAspect="1"/>
          </p:cNvGraphicFramePr>
          <p:nvPr>
            <p:ph sz="quarter" idx="2"/>
          </p:nvPr>
        </p:nvGraphicFramePr>
        <p:xfrm>
          <a:off x="4495800" y="4419600"/>
          <a:ext cx="3660775" cy="2185988"/>
        </p:xfrm>
        <a:graphic>
          <a:graphicData uri="http://schemas.openxmlformats.org/presentationml/2006/ole">
            <mc:AlternateContent xmlns:mc="http://schemas.openxmlformats.org/markup-compatibility/2006">
              <mc:Choice xmlns:v="urn:schemas-microsoft-com:vml" Requires="v">
                <p:oleObj spid="_x0000_s155836" name="Bitmap Image" r:id="rId6" imgW="4067743" imgH="2429214" progId="Paint.Picture">
                  <p:embed/>
                </p:oleObj>
              </mc:Choice>
              <mc:Fallback>
                <p:oleObj name="Bitmap Image" r:id="rId6" imgW="4067743" imgH="2429214" progId="Paint.Pictur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4419600"/>
                        <a:ext cx="3660775" cy="218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3316" name="Object 4"/>
          <p:cNvGraphicFramePr>
            <a:graphicFrameLocks noGrp="1" noChangeAspect="1"/>
          </p:cNvGraphicFramePr>
          <p:nvPr>
            <p:ph sz="quarter" idx="3"/>
          </p:nvPr>
        </p:nvGraphicFramePr>
        <p:xfrm>
          <a:off x="533400" y="4419600"/>
          <a:ext cx="3568700" cy="2187575"/>
        </p:xfrm>
        <a:graphic>
          <a:graphicData uri="http://schemas.openxmlformats.org/presentationml/2006/ole">
            <mc:AlternateContent xmlns:mc="http://schemas.openxmlformats.org/markup-compatibility/2006">
              <mc:Choice xmlns:v="urn:schemas-microsoft-com:vml" Requires="v">
                <p:oleObj spid="_x0000_s155837" name="Bitmap Image" r:id="rId8" imgW="4086795" imgH="2505425" progId="Paint.Picture">
                  <p:embed/>
                </p:oleObj>
              </mc:Choice>
              <mc:Fallback>
                <p:oleObj name="Bitmap Image" r:id="rId8" imgW="4086795" imgH="2505425" progId="Paint.Picture">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400" y="4419600"/>
                        <a:ext cx="3568700" cy="218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9365960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41" name="Rectangle 2"/>
          <p:cNvSpPr>
            <a:spLocks noGrp="1" noChangeArrowheads="1"/>
          </p:cNvSpPr>
          <p:nvPr>
            <p:ph type="title"/>
          </p:nvPr>
        </p:nvSpPr>
        <p:spPr/>
        <p:txBody>
          <a:bodyPr/>
          <a:lstStyle/>
          <a:p>
            <a:pPr eaLnBrk="1" hangingPunct="1"/>
            <a:r>
              <a:rPr lang="en-US">
                <a:latin typeface="Arial" charset="0"/>
                <a:cs typeface="Arial" charset="0"/>
              </a:rPr>
              <a:t>Color Descriptors</a:t>
            </a:r>
          </a:p>
        </p:txBody>
      </p:sp>
      <p:graphicFrame>
        <p:nvGraphicFramePr>
          <p:cNvPr id="14338" name="Object 2"/>
          <p:cNvGraphicFramePr>
            <a:graphicFrameLocks noGrp="1" noChangeAspect="1"/>
          </p:cNvGraphicFramePr>
          <p:nvPr>
            <p:ph sz="half" idx="1"/>
          </p:nvPr>
        </p:nvGraphicFramePr>
        <p:xfrm>
          <a:off x="1905000" y="1219200"/>
          <a:ext cx="4953000" cy="3049588"/>
        </p:xfrm>
        <a:graphic>
          <a:graphicData uri="http://schemas.openxmlformats.org/presentationml/2006/ole">
            <mc:AlternateContent xmlns:mc="http://schemas.openxmlformats.org/markup-compatibility/2006">
              <mc:Choice xmlns:v="urn:schemas-microsoft-com:vml" Requires="v">
                <p:oleObj spid="_x0000_s157883" name="Bitmap Image" r:id="rId4" imgW="4458322" imgH="2742857" progId="Paint.Picture">
                  <p:embed/>
                </p:oleObj>
              </mc:Choice>
              <mc:Fallback>
                <p:oleObj name="Bitmap Image" r:id="rId4" imgW="4458322" imgH="2742857"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1219200"/>
                        <a:ext cx="4953000" cy="304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4339" name="Object 3"/>
          <p:cNvGraphicFramePr>
            <a:graphicFrameLocks noGrp="1" noChangeAspect="1"/>
          </p:cNvGraphicFramePr>
          <p:nvPr>
            <p:ph sz="quarter" idx="2"/>
          </p:nvPr>
        </p:nvGraphicFramePr>
        <p:xfrm>
          <a:off x="5181600" y="4267200"/>
          <a:ext cx="3517900" cy="2185988"/>
        </p:xfrm>
        <a:graphic>
          <a:graphicData uri="http://schemas.openxmlformats.org/presentationml/2006/ole">
            <mc:AlternateContent xmlns:mc="http://schemas.openxmlformats.org/markup-compatibility/2006">
              <mc:Choice xmlns:v="urn:schemas-microsoft-com:vml" Requires="v">
                <p:oleObj spid="_x0000_s157884" name="Bitmap Image" r:id="rId6" imgW="4476190" imgH="2781688" progId="Paint.Picture">
                  <p:embed/>
                </p:oleObj>
              </mc:Choice>
              <mc:Fallback>
                <p:oleObj name="Bitmap Image" r:id="rId6" imgW="4476190" imgH="2781688" progId="Paint.Pictur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1600" y="4267200"/>
                        <a:ext cx="3517900" cy="218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4340" name="Object 4"/>
          <p:cNvGraphicFramePr>
            <a:graphicFrameLocks noGrp="1" noChangeAspect="1"/>
          </p:cNvGraphicFramePr>
          <p:nvPr>
            <p:ph sz="quarter" idx="3"/>
          </p:nvPr>
        </p:nvGraphicFramePr>
        <p:xfrm>
          <a:off x="685800" y="4267200"/>
          <a:ext cx="3516313" cy="2187575"/>
        </p:xfrm>
        <a:graphic>
          <a:graphicData uri="http://schemas.openxmlformats.org/presentationml/2006/ole">
            <mc:AlternateContent xmlns:mc="http://schemas.openxmlformats.org/markup-compatibility/2006">
              <mc:Choice xmlns:v="urn:schemas-microsoft-com:vml" Requires="v">
                <p:oleObj spid="_x0000_s157885" name="Bitmap Image" r:id="rId8" imgW="4486901" imgH="2790476" progId="Paint.Picture">
                  <p:embed/>
                </p:oleObj>
              </mc:Choice>
              <mc:Fallback>
                <p:oleObj name="Bitmap Image" r:id="rId8" imgW="4486901" imgH="2790476" progId="Paint.Picture">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5800" y="4267200"/>
                        <a:ext cx="3516313" cy="218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4342" name="TextBox 5"/>
          <p:cNvSpPr txBox="1">
            <a:spLocks noChangeArrowheads="1"/>
          </p:cNvSpPr>
          <p:nvPr/>
        </p:nvSpPr>
        <p:spPr bwMode="auto">
          <a:xfrm>
            <a:off x="381000" y="6400800"/>
            <a:ext cx="7162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ea typeface="Arial" charset="0"/>
                <a:cs typeface="Arial" charset="0"/>
              </a:defRPr>
            </a:lvl9pPr>
          </a:lstStyle>
          <a:p>
            <a:pPr algn="l" rtl="0" eaLnBrk="1" hangingPunct="1"/>
            <a:r>
              <a:rPr lang="en-US"/>
              <a:t>Increased invariance can reduce discriminative power</a:t>
            </a:r>
          </a:p>
        </p:txBody>
      </p:sp>
    </p:spTree>
    <p:extLst>
      <p:ext uri="{BB962C8B-B14F-4D97-AF65-F5344CB8AC3E}">
        <p14:creationId xmlns:p14="http://schemas.microsoft.com/office/powerpoint/2010/main" val="20583535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5"/>
          <p:cNvSpPr>
            <a:spLocks noGrp="1" noChangeArrowheads="1"/>
          </p:cNvSpPr>
          <p:nvPr>
            <p:ph type="title"/>
          </p:nvPr>
        </p:nvSpPr>
        <p:spPr/>
        <p:txBody>
          <a:bodyPr/>
          <a:lstStyle/>
          <a:p>
            <a:pPr eaLnBrk="1" hangingPunct="1"/>
            <a:r>
              <a:rPr lang="en-US">
                <a:latin typeface="Arial" charset="0"/>
                <a:cs typeface="Arial" charset="0"/>
              </a:rPr>
              <a:t>Color Descriptors</a:t>
            </a:r>
          </a:p>
        </p:txBody>
      </p:sp>
      <p:graphicFrame>
        <p:nvGraphicFramePr>
          <p:cNvPr id="15362" name="Object 2"/>
          <p:cNvGraphicFramePr>
            <a:graphicFrameLocks noGrp="1" noChangeAspect="1"/>
          </p:cNvGraphicFramePr>
          <p:nvPr>
            <p:ph idx="1"/>
          </p:nvPr>
        </p:nvGraphicFramePr>
        <p:xfrm>
          <a:off x="762000" y="2057400"/>
          <a:ext cx="6894513" cy="4525963"/>
        </p:xfrm>
        <a:graphic>
          <a:graphicData uri="http://schemas.openxmlformats.org/presentationml/2006/ole">
            <mc:AlternateContent xmlns:mc="http://schemas.openxmlformats.org/markup-compatibility/2006">
              <mc:Choice xmlns:v="urn:schemas-microsoft-com:vml" Requires="v">
                <p:oleObj spid="_x0000_s159808" name="Bitmap Image" r:id="rId4" imgW="7849696" imgH="5152381" progId="Paint.Picture">
                  <p:embed/>
                </p:oleObj>
              </mc:Choice>
              <mc:Fallback>
                <p:oleObj name="Bitmap Image" r:id="rId4" imgW="7849696" imgH="5152381"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2057400"/>
                        <a:ext cx="689451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5364" name="Text Box 7"/>
          <p:cNvSpPr txBox="1">
            <a:spLocks noChangeArrowheads="1"/>
          </p:cNvSpPr>
          <p:nvPr/>
        </p:nvSpPr>
        <p:spPr bwMode="auto">
          <a:xfrm>
            <a:off x="2514600" y="1676400"/>
            <a:ext cx="548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ea typeface="Arial" charset="0"/>
                <a:cs typeface="Arial" charset="0"/>
              </a:defRPr>
            </a:lvl9pPr>
          </a:lstStyle>
          <a:p>
            <a:pPr algn="l" rtl="0" eaLnBrk="1" hangingPunct="1">
              <a:spcBef>
                <a:spcPct val="50000"/>
              </a:spcBef>
            </a:pPr>
            <a:r>
              <a:rPr lang="en-US"/>
              <a:t>Descriptor performance on image benchmark</a:t>
            </a:r>
          </a:p>
        </p:txBody>
      </p:sp>
    </p:spTree>
    <p:extLst>
      <p:ext uri="{BB962C8B-B14F-4D97-AF65-F5344CB8AC3E}">
        <p14:creationId xmlns:p14="http://schemas.microsoft.com/office/powerpoint/2010/main" val="4144034883"/>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כותרת 1"/>
          <p:cNvSpPr>
            <a:spLocks noGrp="1"/>
          </p:cNvSpPr>
          <p:nvPr>
            <p:ph type="title"/>
          </p:nvPr>
        </p:nvSpPr>
        <p:spPr/>
        <p:txBody>
          <a:bodyPr/>
          <a:lstStyle/>
          <a:p>
            <a:r>
              <a:rPr lang="en-US">
                <a:latin typeface="Arial" charset="0"/>
                <a:cs typeface="Arial" charset="0"/>
              </a:rPr>
              <a:t>Color Descriptors</a:t>
            </a:r>
          </a:p>
        </p:txBody>
      </p:sp>
      <p:pic>
        <p:nvPicPr>
          <p:cNvPr id="593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219200"/>
            <a:ext cx="6477000" cy="547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אליפסה 4"/>
          <p:cNvSpPr>
            <a:spLocks noChangeArrowheads="1"/>
          </p:cNvSpPr>
          <p:nvPr/>
        </p:nvSpPr>
        <p:spPr bwMode="auto">
          <a:xfrm>
            <a:off x="2895600" y="4953000"/>
            <a:ext cx="1981200" cy="381000"/>
          </a:xfrm>
          <a:prstGeom prst="ellipse">
            <a:avLst/>
          </a:prstGeom>
          <a:noFill/>
          <a:ln w="349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 name="אליפסה 5"/>
          <p:cNvSpPr>
            <a:spLocks noChangeArrowheads="1"/>
          </p:cNvSpPr>
          <p:nvPr/>
        </p:nvSpPr>
        <p:spPr bwMode="auto">
          <a:xfrm>
            <a:off x="2971800" y="2438400"/>
            <a:ext cx="1981200" cy="381000"/>
          </a:xfrm>
          <a:prstGeom prst="ellipse">
            <a:avLst/>
          </a:prstGeom>
          <a:noFill/>
          <a:ln w="349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56676" name="Picture 4" descr="C:\Users\oded\Downloads\VOCtrainval_06-Nov-2007\VOCdevkit\VOC2007\JPEGImages\00013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2057400"/>
            <a:ext cx="1619250" cy="136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7" name="Picture 5" descr="C:\Users\oded\Downloads\VOCtrainval_06-Nov-2007\VOCdevkit\VOC2007\JPEGImages\00064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2667000"/>
            <a:ext cx="16192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5" name="Picture 3" descr="C:\Users\oded\Downloads\VOCtrainval_06-Nov-2007\VOCdevkit\VOC2007\JPEGImages\00189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23200" y="3200400"/>
            <a:ext cx="1320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8" name="Picture 6" descr="C:\Users\oded\Downloads\VOCtrainval_06-Nov-2007\VOCdevkit\VOC2007\JPEGImages\00449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0" y="4572000"/>
            <a:ext cx="1295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9" name="Picture 7" descr="C:\Users\oded\Downloads\VOCtrainval_06-Nov-2007\VOCdevkit\VOC2007\JPEGImages\002209.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48600" y="45720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80" name="Picture 8" descr="C:\Users\oded\Downloads\VOCtrainval_06-Nov-2007\VOCdevkit\VOC2007\JPEGImages\004239.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81800" y="4572000"/>
            <a:ext cx="914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94913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amond(in)">
                                      <p:cBhvr>
                                        <p:cTn id="10" dur="2000"/>
                                        <p:tgtEl>
                                          <p:spTgt spid="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5667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667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667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667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668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66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t>
            </a:r>
            <a:r>
              <a:rPr lang="en-US" dirty="0"/>
              <a:t>a</a:t>
            </a:r>
            <a:r>
              <a:rPr lang="en-US" dirty="0" smtClean="0"/>
              <a:t>bout motion?</a:t>
            </a:r>
            <a:endParaRPr lang="en-US" dirty="0"/>
          </a:p>
        </p:txBody>
      </p:sp>
      <p:pic>
        <p:nvPicPr>
          <p:cNvPr id="4" name="Content Placeholder 3" descr="tumblr_m9epg0zOEj1qdlh1io1_500.gif"/>
          <p:cNvPicPr>
            <a:picLocks noGrp="1" noChangeAspect="1"/>
          </p:cNvPicPr>
          <p:nvPr>
            <p:ph idx="1"/>
          </p:nvPr>
        </p:nvPicPr>
        <p:blipFill>
          <a:blip r:embed="rId2">
            <a:extLst>
              <a:ext uri="{28A0092B-C50C-407E-A947-70E740481C1C}">
                <a14:useLocalDpi xmlns:a14="http://schemas.microsoft.com/office/drawing/2010/main" val="0"/>
              </a:ext>
            </a:extLst>
          </a:blip>
          <a:srcRect l="10812" r="10812"/>
          <a:stretch>
            <a:fillRect/>
          </a:stretch>
        </p:blipFill>
        <p:spPr/>
      </p:pic>
    </p:spTree>
    <p:extLst>
      <p:ext uri="{BB962C8B-B14F-4D97-AF65-F5344CB8AC3E}">
        <p14:creationId xmlns:p14="http://schemas.microsoft.com/office/powerpoint/2010/main" val="3041234667"/>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normAutofit fontScale="90000"/>
          </a:bodyPr>
          <a:lstStyle/>
          <a:p>
            <a:r>
              <a:rPr lang="en-US" dirty="0">
                <a:latin typeface="Arial" charset="0"/>
              </a:rPr>
              <a:t>Motion and perceptual organization</a:t>
            </a:r>
          </a:p>
        </p:txBody>
      </p:sp>
      <p:sp>
        <p:nvSpPr>
          <p:cNvPr id="23555" name="Rectangle 3"/>
          <p:cNvSpPr>
            <a:spLocks noGrp="1" noChangeArrowheads="1"/>
          </p:cNvSpPr>
          <p:nvPr>
            <p:ph type="body" idx="1"/>
          </p:nvPr>
        </p:nvSpPr>
        <p:spPr>
          <a:xfrm>
            <a:off x="457200" y="1108194"/>
            <a:ext cx="8229600" cy="4525963"/>
          </a:xfrm>
        </p:spPr>
        <p:txBody>
          <a:bodyPr/>
          <a:lstStyle/>
          <a:p>
            <a:pPr>
              <a:buFontTx/>
              <a:buChar char="•"/>
            </a:pPr>
            <a:r>
              <a:rPr lang="en-US" dirty="0">
                <a:latin typeface="Arial" charset="0"/>
              </a:rPr>
              <a:t>Sometimes, motion is the only cue</a:t>
            </a:r>
          </a:p>
        </p:txBody>
      </p:sp>
      <p:pic>
        <p:nvPicPr>
          <p:cNvPr id="2355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0" y="1728788"/>
            <a:ext cx="4668838" cy="444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6250" y="1752600"/>
            <a:ext cx="3282950" cy="463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4665" name="Oval 9"/>
          <p:cNvSpPr>
            <a:spLocks noChangeArrowheads="1"/>
          </p:cNvSpPr>
          <p:nvPr/>
        </p:nvSpPr>
        <p:spPr bwMode="auto">
          <a:xfrm>
            <a:off x="228600" y="3657600"/>
            <a:ext cx="5029200" cy="1219200"/>
          </a:xfrm>
          <a:prstGeom prst="ellipse">
            <a:avLst/>
          </a:prstGeom>
          <a:noFill/>
          <a:ln w="1270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sz="2400" b="1">
              <a:solidFill>
                <a:srgbClr val="000000"/>
              </a:solidFill>
              <a:cs typeface="Arial" charset="0"/>
            </a:endParaRPr>
          </a:p>
        </p:txBody>
      </p:sp>
    </p:spTree>
    <p:extLst>
      <p:ext uri="{BB962C8B-B14F-4D97-AF65-F5344CB8AC3E}">
        <p14:creationId xmlns:p14="http://schemas.microsoft.com/office/powerpoint/2010/main" val="6676284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346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4665"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normAutofit fontScale="90000"/>
          </a:bodyPr>
          <a:lstStyle/>
          <a:p>
            <a:r>
              <a:rPr lang="en-US">
                <a:latin typeface="Arial" charset="0"/>
              </a:rPr>
              <a:t>Motion and perceptual organization</a:t>
            </a:r>
          </a:p>
        </p:txBody>
      </p:sp>
      <p:sp>
        <p:nvSpPr>
          <p:cNvPr id="25603" name="Rectangle 3"/>
          <p:cNvSpPr>
            <a:spLocks noGrp="1" noChangeArrowheads="1"/>
          </p:cNvSpPr>
          <p:nvPr>
            <p:ph type="body" idx="1"/>
          </p:nvPr>
        </p:nvSpPr>
        <p:spPr/>
        <p:txBody>
          <a:bodyPr/>
          <a:lstStyle/>
          <a:p>
            <a:pPr>
              <a:buFontTx/>
              <a:buChar char="•"/>
            </a:pPr>
            <a:r>
              <a:rPr lang="en-US">
                <a:latin typeface="Arial" charset="0"/>
              </a:rPr>
              <a:t>Even </a:t>
            </a:r>
            <a:r>
              <a:rPr lang="ja-JP" altLang="en-US">
                <a:latin typeface="Arial" charset="0"/>
              </a:rPr>
              <a:t>“</a:t>
            </a:r>
            <a:r>
              <a:rPr lang="en-US">
                <a:latin typeface="Arial" charset="0"/>
              </a:rPr>
              <a:t>impoverished</a:t>
            </a:r>
            <a:r>
              <a:rPr lang="ja-JP" altLang="en-US">
                <a:latin typeface="Arial" charset="0"/>
              </a:rPr>
              <a:t>”</a:t>
            </a:r>
            <a:r>
              <a:rPr lang="en-US">
                <a:latin typeface="Arial" charset="0"/>
              </a:rPr>
              <a:t> motion data can evoke a strong percept</a:t>
            </a:r>
          </a:p>
        </p:txBody>
      </p:sp>
      <p:pic>
        <p:nvPicPr>
          <p:cNvPr id="1744901" name="Picture 5" descr="JoMovi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5788" y="1900238"/>
            <a:ext cx="3373437"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88742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449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fontScale="90000"/>
          </a:bodyPr>
          <a:lstStyle/>
          <a:p>
            <a:r>
              <a:rPr lang="en-US">
                <a:latin typeface="Arial" charset="0"/>
              </a:rPr>
              <a:t>Motion and perceptual organization</a:t>
            </a:r>
          </a:p>
        </p:txBody>
      </p:sp>
      <p:sp>
        <p:nvSpPr>
          <p:cNvPr id="26627" name="Rectangle 3"/>
          <p:cNvSpPr>
            <a:spLocks noGrp="1" noChangeArrowheads="1"/>
          </p:cNvSpPr>
          <p:nvPr>
            <p:ph type="body" idx="1"/>
          </p:nvPr>
        </p:nvSpPr>
        <p:spPr/>
        <p:txBody>
          <a:bodyPr/>
          <a:lstStyle/>
          <a:p>
            <a:pPr>
              <a:buFontTx/>
              <a:buChar char="•"/>
            </a:pPr>
            <a:r>
              <a:rPr lang="en-US">
                <a:latin typeface="Arial" charset="0"/>
              </a:rPr>
              <a:t>Even </a:t>
            </a:r>
            <a:r>
              <a:rPr lang="ja-JP" altLang="en-US">
                <a:latin typeface="Arial" charset="0"/>
              </a:rPr>
              <a:t>“</a:t>
            </a:r>
            <a:r>
              <a:rPr lang="en-US">
                <a:latin typeface="Arial" charset="0"/>
              </a:rPr>
              <a:t>impoverished</a:t>
            </a:r>
            <a:r>
              <a:rPr lang="ja-JP" altLang="en-US">
                <a:latin typeface="Arial" charset="0"/>
              </a:rPr>
              <a:t>”</a:t>
            </a:r>
            <a:r>
              <a:rPr lang="en-US">
                <a:latin typeface="Arial" charset="0"/>
              </a:rPr>
              <a:t> motion data can evoke a strong percept</a:t>
            </a:r>
          </a:p>
        </p:txBody>
      </p:sp>
      <p:pic>
        <p:nvPicPr>
          <p:cNvPr id="26628" name="Picture 7" descr="JoMovi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905000"/>
            <a:ext cx="337502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4725732"/>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457200" y="3710"/>
            <a:ext cx="8229600" cy="1143000"/>
          </a:xfrm>
        </p:spPr>
        <p:txBody>
          <a:bodyPr/>
          <a:lstStyle/>
          <a:p>
            <a:r>
              <a:rPr lang="en-US" dirty="0">
                <a:latin typeface="Arial" charset="0"/>
              </a:rPr>
              <a:t>Video</a:t>
            </a:r>
          </a:p>
        </p:txBody>
      </p:sp>
      <p:sp>
        <p:nvSpPr>
          <p:cNvPr id="1028" name="Rectangle 3"/>
          <p:cNvSpPr>
            <a:spLocks noGrp="1" noChangeArrowheads="1"/>
          </p:cNvSpPr>
          <p:nvPr>
            <p:ph type="body" idx="1"/>
          </p:nvPr>
        </p:nvSpPr>
        <p:spPr>
          <a:xfrm>
            <a:off x="457200" y="973679"/>
            <a:ext cx="8229600" cy="4525963"/>
          </a:xfrm>
        </p:spPr>
        <p:txBody>
          <a:bodyPr>
            <a:normAutofit/>
          </a:bodyPr>
          <a:lstStyle/>
          <a:p>
            <a:pPr>
              <a:buFontTx/>
              <a:buChar char="•"/>
            </a:pPr>
            <a:r>
              <a:rPr lang="en-US" sz="2800">
                <a:latin typeface="Arial" charset="0"/>
              </a:rPr>
              <a:t>A video is a sequence of frames captured over time</a:t>
            </a:r>
          </a:p>
          <a:p>
            <a:pPr>
              <a:buFontTx/>
              <a:buChar char="•"/>
            </a:pPr>
            <a:r>
              <a:rPr lang="en-US" sz="2800">
                <a:latin typeface="Arial" charset="0"/>
              </a:rPr>
              <a:t>Now our image data is a function of space </a:t>
            </a:r>
            <a:br>
              <a:rPr lang="en-US" sz="2800">
                <a:latin typeface="Arial" charset="0"/>
              </a:rPr>
            </a:br>
            <a:r>
              <a:rPr lang="en-US" sz="2800">
                <a:latin typeface="Arial" charset="0"/>
              </a:rPr>
              <a:t>(x, y) and time (t)</a:t>
            </a:r>
          </a:p>
        </p:txBody>
      </p:sp>
      <p:graphicFrame>
        <p:nvGraphicFramePr>
          <p:cNvPr id="1026" name="Object 2"/>
          <p:cNvGraphicFramePr>
            <a:graphicFrameLocks noGrp="1" noChangeAspect="1"/>
          </p:cNvGraphicFramePr>
          <p:nvPr>
            <p:ph sz="half" idx="4294967295"/>
          </p:nvPr>
        </p:nvGraphicFramePr>
        <p:xfrm>
          <a:off x="2362200" y="2862263"/>
          <a:ext cx="4953000" cy="3859212"/>
        </p:xfrm>
        <a:graphic>
          <a:graphicData uri="http://schemas.openxmlformats.org/presentationml/2006/ole">
            <mc:AlternateContent xmlns:mc="http://schemas.openxmlformats.org/markup-compatibility/2006">
              <mc:Choice xmlns:v="urn:schemas-microsoft-com:vml" Requires="v">
                <p:oleObj spid="_x0000_s107604" name="Image" r:id="rId4" imgW="9307937" imgH="7250794" progId="">
                  <p:embed/>
                </p:oleObj>
              </mc:Choice>
              <mc:Fallback>
                <p:oleObj name="Image" r:id="rId4" imgW="9307937" imgH="725079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2862263"/>
                        <a:ext cx="4953000" cy="3859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50590132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9315" name="Group 3"/>
          <p:cNvGraphicFramePr>
            <a:graphicFrameLocks noGrp="1"/>
          </p:cNvGraphicFramePr>
          <p:nvPr/>
        </p:nvGraphicFramePr>
        <p:xfrm>
          <a:off x="4724400" y="2286000"/>
          <a:ext cx="3581400" cy="3429002"/>
        </p:xfrm>
        <a:graphic>
          <a:graphicData uri="http://schemas.openxmlformats.org/drawingml/2006/table">
            <a:tbl>
              <a:tblPr/>
              <a:tblGrid>
                <a:gridCol w="358775"/>
                <a:gridCol w="358775"/>
                <a:gridCol w="355600"/>
                <a:gridCol w="358775"/>
                <a:gridCol w="358775"/>
                <a:gridCol w="358775"/>
                <a:gridCol w="358775"/>
                <a:gridCol w="355600"/>
                <a:gridCol w="358775"/>
                <a:gridCol w="358775"/>
              </a:tblGrid>
              <a:tr h="328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7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273" name="Rectangle 127"/>
          <p:cNvSpPr>
            <a:spLocks noChangeArrowheads="1"/>
          </p:cNvSpPr>
          <p:nvPr/>
        </p:nvSpPr>
        <p:spPr bwMode="auto">
          <a:xfrm>
            <a:off x="6477000" y="2590800"/>
            <a:ext cx="381000" cy="381000"/>
          </a:xfrm>
          <a:prstGeom prst="rect">
            <a:avLst/>
          </a:prstGeom>
          <a:noFill/>
          <a:ln w="38100">
            <a:solidFill>
              <a:srgbClr val="FF0000"/>
            </a:solidFill>
            <a:miter lim="800000"/>
            <a:headEnd/>
            <a:tailEnd/>
          </a:ln>
        </p:spPr>
        <p:txBody>
          <a:bodyPr wrap="none" anchor="ctr"/>
          <a:lstStyle/>
          <a:p>
            <a:endParaRPr lang="en-US"/>
          </a:p>
        </p:txBody>
      </p:sp>
      <p:graphicFrame>
        <p:nvGraphicFramePr>
          <p:cNvPr id="269440" name="Group 128"/>
          <p:cNvGraphicFramePr>
            <a:graphicFrameLocks noGrp="1"/>
          </p:cNvGraphicFramePr>
          <p:nvPr/>
        </p:nvGraphicFramePr>
        <p:xfrm>
          <a:off x="711200" y="2287588"/>
          <a:ext cx="3556000" cy="3424238"/>
        </p:xfrm>
        <a:graphic>
          <a:graphicData uri="http://schemas.openxmlformats.org/drawingml/2006/table">
            <a:tbl>
              <a:tblPr/>
              <a:tblGrid>
                <a:gridCol w="355600"/>
                <a:gridCol w="355600"/>
                <a:gridCol w="355600"/>
                <a:gridCol w="355600"/>
                <a:gridCol w="355600"/>
                <a:gridCol w="355600"/>
                <a:gridCol w="355600"/>
                <a:gridCol w="369888"/>
                <a:gridCol w="341312"/>
                <a:gridCol w="355600"/>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r>
            </a:tbl>
          </a:graphicData>
        </a:graphic>
      </p:graphicFrame>
      <p:sp>
        <p:nvSpPr>
          <p:cNvPr id="6397" name="Rectangle 252"/>
          <p:cNvSpPr>
            <a:spLocks noChangeArrowheads="1"/>
          </p:cNvSpPr>
          <p:nvPr/>
        </p:nvSpPr>
        <p:spPr bwMode="auto">
          <a:xfrm>
            <a:off x="2133600" y="2286000"/>
            <a:ext cx="1066800" cy="990600"/>
          </a:xfrm>
          <a:prstGeom prst="rect">
            <a:avLst/>
          </a:prstGeom>
          <a:noFill/>
          <a:ln w="38100">
            <a:solidFill>
              <a:srgbClr val="FF0000"/>
            </a:solidFill>
            <a:miter lim="800000"/>
            <a:headEnd/>
            <a:tailEnd/>
          </a:ln>
        </p:spPr>
        <p:txBody>
          <a:bodyPr wrap="none" anchor="ctr"/>
          <a:lstStyle/>
          <a:p>
            <a:endParaRPr lang="en-US"/>
          </a:p>
        </p:txBody>
      </p:sp>
      <p:graphicFrame>
        <p:nvGraphicFramePr>
          <p:cNvPr id="6146" name="Object 381"/>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5542" name="Equation" r:id="rId5" imgW="7315200" imgH="4495800" progId="Equation.3">
                  <p:embed/>
                </p:oleObj>
              </mc:Choice>
              <mc:Fallback>
                <p:oleObj name="Equation" r:id="rId5" imgW="7315200" imgH="4495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graphicFrame>
        <p:nvGraphicFramePr>
          <p:cNvPr id="6147" name="Object 381"/>
          <p:cNvGraphicFramePr>
            <a:graphicFrameLocks noChangeAspect="1"/>
          </p:cNvGraphicFramePr>
          <p:nvPr/>
        </p:nvGraphicFramePr>
        <p:xfrm>
          <a:off x="1593850" y="1295400"/>
          <a:ext cx="1625600" cy="936625"/>
        </p:xfrm>
        <a:graphic>
          <a:graphicData uri="http://schemas.openxmlformats.org/presentationml/2006/ole">
            <mc:AlternateContent xmlns:mc="http://schemas.openxmlformats.org/markup-compatibility/2006">
              <mc:Choice xmlns:v="urn:schemas-microsoft-com:vml" Requires="v">
                <p:oleObj spid="_x0000_s5543" name="Equation" r:id="rId7" imgW="7315200" imgH="4178300" progId="Equation.3">
                  <p:embed/>
                </p:oleObj>
              </mc:Choice>
              <mc:Fallback>
                <p:oleObj name="Equation" r:id="rId7" imgW="7315200" imgH="41783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93850" y="1295400"/>
                        <a:ext cx="1625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sp>
        <p:nvSpPr>
          <p:cNvPr id="6398" name="Rectangle 16"/>
          <p:cNvSpPr txBox="1">
            <a:spLocks noChangeArrowheads="1"/>
          </p:cNvSpPr>
          <p:nvPr/>
        </p:nvSpPr>
        <p:spPr bwMode="auto">
          <a:xfrm>
            <a:off x="457200" y="0"/>
            <a:ext cx="8229600" cy="1143000"/>
          </a:xfrm>
          <a:prstGeom prst="rect">
            <a:avLst/>
          </a:prstGeom>
          <a:noFill/>
          <a:ln w="9525">
            <a:noFill/>
            <a:miter lim="800000"/>
            <a:headEnd/>
            <a:tailEnd/>
          </a:ln>
        </p:spPr>
        <p:txBody>
          <a:bodyPr/>
          <a:lstStyle/>
          <a:p>
            <a:r>
              <a:rPr lang="en-US" sz="3600">
                <a:solidFill>
                  <a:srgbClr val="000000"/>
                </a:solidFill>
                <a:latin typeface="Calibri" pitchFamily="34" charset="0"/>
              </a:rPr>
              <a:t>Image filtering</a:t>
            </a:r>
          </a:p>
        </p:txBody>
      </p:sp>
      <p:grpSp>
        <p:nvGrpSpPr>
          <p:cNvPr id="6399" name="Group 4"/>
          <p:cNvGrpSpPr>
            <a:grpSpLocks noChangeAspect="1"/>
          </p:cNvGrpSpPr>
          <p:nvPr/>
        </p:nvGrpSpPr>
        <p:grpSpPr bwMode="auto">
          <a:xfrm>
            <a:off x="7543800" y="304800"/>
            <a:ext cx="1143000" cy="973138"/>
            <a:chOff x="3799" y="2064"/>
            <a:chExt cx="1433" cy="1136"/>
          </a:xfrm>
        </p:grpSpPr>
        <p:grpSp>
          <p:nvGrpSpPr>
            <p:cNvPr id="6401" name="Group 5"/>
            <p:cNvGrpSpPr>
              <a:grpSpLocks/>
            </p:cNvGrpSpPr>
            <p:nvPr/>
          </p:nvGrpSpPr>
          <p:grpSpPr bwMode="auto">
            <a:xfrm>
              <a:off x="4080" y="2064"/>
              <a:ext cx="1152" cy="1136"/>
              <a:chOff x="144" y="144"/>
              <a:chExt cx="1152" cy="1136"/>
            </a:xfrm>
          </p:grpSpPr>
          <p:sp>
            <p:nvSpPr>
              <p:cNvPr id="6403" name="Rectangle 6"/>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6404" name="Rectangle 7"/>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6405" name="Rectangle 8"/>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6406" name="Rectangle 9"/>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6407" name="Rectangle 10"/>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6408" name="Rectangle 11"/>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6409" name="Rectangle 12"/>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6410" name="Rectangle 13"/>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6411" name="Rectangle 14"/>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6412" name="Line 15"/>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6413" name="Line 16"/>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6414" name="Line 17"/>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6415" name="Line 18"/>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6416" name="Line 19"/>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6417" name="Line 20"/>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6418" name="Line 21"/>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6419" name="Line 22"/>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pic>
          <p:nvPicPr>
            <p:cNvPr id="6402" name="Picture 23" descr="txp_fig"/>
            <p:cNvPicPr>
              <a:picLocks noChangeAspect="1" noChangeArrowheads="1"/>
            </p:cNvPicPr>
            <p:nvPr>
              <p:custDataLst>
                <p:tags r:id="rId2"/>
              </p:custDataLst>
            </p:nvPr>
          </p:nvPicPr>
          <p:blipFill>
            <a:blip r:embed="rId9" cstate="print">
              <a:clrChange>
                <a:clrFrom>
                  <a:srgbClr val="FFFFFF"/>
                </a:clrFrom>
                <a:clrTo>
                  <a:srgbClr val="FFFFFF">
                    <a:alpha val="0"/>
                  </a:srgbClr>
                </a:clrTo>
              </a:clrChange>
            </a:blip>
            <a:srcRect/>
            <a:stretch>
              <a:fillRect/>
            </a:stretch>
          </p:blipFill>
          <p:spPr bwMode="auto">
            <a:xfrm>
              <a:off x="3799" y="2352"/>
              <a:ext cx="192" cy="576"/>
            </a:xfrm>
            <a:prstGeom prst="rect">
              <a:avLst/>
            </a:prstGeom>
            <a:noFill/>
            <a:ln w="9525">
              <a:noFill/>
              <a:miter lim="800000"/>
              <a:headEnd/>
              <a:tailEnd/>
            </a:ln>
          </p:spPr>
        </p:pic>
      </p:grpSp>
      <p:graphicFrame>
        <p:nvGraphicFramePr>
          <p:cNvPr id="6148" name="Object 26"/>
          <p:cNvGraphicFramePr>
            <a:graphicFrameLocks noChangeAspect="1"/>
          </p:cNvGraphicFramePr>
          <p:nvPr/>
        </p:nvGraphicFramePr>
        <p:xfrm>
          <a:off x="6477000" y="533400"/>
          <a:ext cx="1020763" cy="563563"/>
        </p:xfrm>
        <a:graphic>
          <a:graphicData uri="http://schemas.openxmlformats.org/presentationml/2006/ole">
            <mc:AlternateContent xmlns:mc="http://schemas.openxmlformats.org/markup-compatibility/2006">
              <mc:Choice xmlns:v="urn:schemas-microsoft-com:vml" Requires="v">
                <p:oleObj spid="_x0000_s5544" name="Equation" r:id="rId10" imgW="7315200" imgH="4038600" progId="Equation.3">
                  <p:embed/>
                </p:oleObj>
              </mc:Choice>
              <mc:Fallback>
                <p:oleObj name="Equation" r:id="rId10" imgW="7315200" imgH="40386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7000" y="533400"/>
                        <a:ext cx="1020763"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sp>
        <p:nvSpPr>
          <p:cNvPr id="6400" name="Text Box 376"/>
          <p:cNvSpPr txBox="1">
            <a:spLocks noChangeArrowheads="1"/>
          </p:cNvSpPr>
          <p:nvPr/>
        </p:nvSpPr>
        <p:spPr bwMode="auto">
          <a:xfrm>
            <a:off x="7762875" y="6550025"/>
            <a:ext cx="1381125" cy="307975"/>
          </a:xfrm>
          <a:prstGeom prst="rect">
            <a:avLst/>
          </a:prstGeom>
          <a:noFill/>
          <a:ln w="9525">
            <a:noFill/>
            <a:miter lim="800000"/>
            <a:headEnd/>
            <a:tailEnd/>
          </a:ln>
        </p:spPr>
        <p:txBody>
          <a:bodyPr wrap="none">
            <a:spAutoFit/>
          </a:bodyPr>
          <a:lstStyle/>
          <a:p>
            <a:pPr eaLnBrk="0" hangingPunct="0"/>
            <a:r>
              <a:rPr lang="en-US" sz="1400">
                <a:cs typeface="Arial" charset="0"/>
              </a:rPr>
              <a:t>Credit: S. Seitz</a:t>
            </a:r>
          </a:p>
        </p:txBody>
      </p:sp>
      <p:graphicFrame>
        <p:nvGraphicFramePr>
          <p:cNvPr id="6149" name="Object 381"/>
          <p:cNvGraphicFramePr>
            <a:graphicFrameLocks noChangeAspect="1"/>
          </p:cNvGraphicFramePr>
          <p:nvPr/>
        </p:nvGraphicFramePr>
        <p:xfrm>
          <a:off x="1835150" y="5943600"/>
          <a:ext cx="5091113" cy="874713"/>
        </p:xfrm>
        <a:graphic>
          <a:graphicData uri="http://schemas.openxmlformats.org/presentationml/2006/ole">
            <mc:AlternateContent xmlns:mc="http://schemas.openxmlformats.org/markup-compatibility/2006">
              <mc:Choice xmlns:v="urn:schemas-microsoft-com:vml" Requires="v">
                <p:oleObj spid="_x0000_s5545" name="Equation" r:id="rId12" imgW="7315200" imgH="1257300" progId="Equation.3">
                  <p:embed/>
                </p:oleObj>
              </mc:Choice>
              <mc:Fallback>
                <p:oleObj name="Equation" r:id="rId12" imgW="7315200" imgH="12573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35150" y="5943600"/>
                        <a:ext cx="509111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18606526"/>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r.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07999" y="1532468"/>
            <a:ext cx="8229600" cy="4525963"/>
          </a:xfrm>
        </p:spPr>
      </p:pic>
      <p:sp>
        <p:nvSpPr>
          <p:cNvPr id="5" name="Oval 4"/>
          <p:cNvSpPr/>
          <p:nvPr/>
        </p:nvSpPr>
        <p:spPr>
          <a:xfrm>
            <a:off x="4013198" y="3945468"/>
            <a:ext cx="321733" cy="321733"/>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4690531" y="4741335"/>
            <a:ext cx="321733" cy="321733"/>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5571068" y="3784601"/>
            <a:ext cx="491064" cy="48260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4766732" y="3073401"/>
            <a:ext cx="491064" cy="48260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4428065" y="1803401"/>
            <a:ext cx="491064" cy="48260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7086600" y="4665133"/>
            <a:ext cx="491064" cy="48260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4351863" y="4275669"/>
            <a:ext cx="321733" cy="321733"/>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5249335" y="5342469"/>
            <a:ext cx="321733" cy="321733"/>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5088468" y="3649135"/>
            <a:ext cx="321733" cy="321733"/>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6062132" y="4580468"/>
            <a:ext cx="321733" cy="321733"/>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7535332" y="4732870"/>
            <a:ext cx="321733" cy="321733"/>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1906305"/>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descr="tumblr_m9epg0zOEj1qdlh1io1_500.gif"/>
          <p:cNvPicPr>
            <a:picLocks noChangeAspect="1"/>
          </p:cNvPicPr>
          <p:nvPr/>
        </p:nvPicPr>
        <p:blipFill>
          <a:blip r:embed="rId2">
            <a:extLst>
              <a:ext uri="{28A0092B-C50C-407E-A947-70E740481C1C}">
                <a14:useLocalDpi xmlns:a14="http://schemas.microsoft.com/office/drawing/2010/main" val="0"/>
              </a:ext>
            </a:extLst>
          </a:blip>
          <a:srcRect l="10812" r="10812"/>
          <a:stretch>
            <a:fillRect/>
          </a:stretch>
        </p:blipFill>
        <p:spPr>
          <a:xfrm>
            <a:off x="626533" y="1752600"/>
            <a:ext cx="8229600" cy="4525963"/>
          </a:xfrm>
          <a:prstGeom prst="rect">
            <a:avLst/>
          </a:prstGeom>
        </p:spPr>
      </p:pic>
    </p:spTree>
    <p:extLst>
      <p:ext uri="{BB962C8B-B14F-4D97-AF65-F5344CB8AC3E}">
        <p14:creationId xmlns:p14="http://schemas.microsoft.com/office/powerpoint/2010/main" val="2769269036"/>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Grp="1" noChangeArrowheads="1"/>
          </p:cNvSpPr>
          <p:nvPr>
            <p:ph type="title"/>
          </p:nvPr>
        </p:nvSpPr>
        <p:spPr/>
        <p:txBody>
          <a:bodyPr/>
          <a:lstStyle/>
          <a:p>
            <a:r>
              <a:rPr lang="en-US">
                <a:latin typeface="Arial" charset="0"/>
              </a:rPr>
              <a:t>Motion estimation techniques</a:t>
            </a:r>
          </a:p>
        </p:txBody>
      </p:sp>
      <p:sp>
        <p:nvSpPr>
          <p:cNvPr id="1702917" name="Rectangle 5"/>
          <p:cNvSpPr>
            <a:spLocks noGrp="1" noChangeArrowheads="1"/>
          </p:cNvSpPr>
          <p:nvPr>
            <p:ph type="body" idx="1"/>
          </p:nvPr>
        </p:nvSpPr>
        <p:spPr>
          <a:xfrm>
            <a:off x="228600" y="1236127"/>
            <a:ext cx="8458200" cy="4876800"/>
          </a:xfrm>
        </p:spPr>
        <p:txBody>
          <a:bodyPr>
            <a:noAutofit/>
          </a:bodyPr>
          <a:lstStyle/>
          <a:p>
            <a:pPr>
              <a:buFontTx/>
              <a:buChar char="•"/>
            </a:pPr>
            <a:r>
              <a:rPr lang="en-US" sz="2800" dirty="0">
                <a:latin typeface="Arial" charset="0"/>
              </a:rPr>
              <a:t>Feature-based methods</a:t>
            </a:r>
          </a:p>
          <a:p>
            <a:pPr lvl="1"/>
            <a:r>
              <a:rPr lang="en-US" sz="2400" dirty="0">
                <a:latin typeface="Arial" charset="0"/>
              </a:rPr>
              <a:t>Extract visual features (corners, textured areas) and track them over multiple frames</a:t>
            </a:r>
          </a:p>
          <a:p>
            <a:pPr lvl="1"/>
            <a:r>
              <a:rPr lang="en-US" sz="2400" dirty="0">
                <a:latin typeface="Arial" charset="0"/>
              </a:rPr>
              <a:t>Sparse motion fields, but more robust tracking</a:t>
            </a:r>
          </a:p>
          <a:p>
            <a:pPr lvl="1"/>
            <a:r>
              <a:rPr lang="en-US" sz="2400" dirty="0">
                <a:latin typeface="Arial" charset="0"/>
              </a:rPr>
              <a:t>Suitable when image motion is large (10s of pixels)</a:t>
            </a:r>
          </a:p>
          <a:p>
            <a:pPr lvl="1"/>
            <a:endParaRPr lang="en-US" sz="2400" dirty="0">
              <a:latin typeface="Arial" charset="0"/>
            </a:endParaRPr>
          </a:p>
          <a:p>
            <a:pPr>
              <a:buFontTx/>
              <a:buChar char="•"/>
            </a:pPr>
            <a:r>
              <a:rPr lang="en-US" sz="2800" dirty="0">
                <a:latin typeface="Arial" charset="0"/>
              </a:rPr>
              <a:t>Direct methods</a:t>
            </a:r>
          </a:p>
          <a:p>
            <a:pPr lvl="1"/>
            <a:r>
              <a:rPr lang="en-US" sz="2400" dirty="0">
                <a:latin typeface="Arial" charset="0"/>
              </a:rPr>
              <a:t>Directly recover image motion at each pixel from </a:t>
            </a:r>
            <a:r>
              <a:rPr lang="en-US" sz="2400" dirty="0" err="1">
                <a:latin typeface="Arial" charset="0"/>
              </a:rPr>
              <a:t>spatio</a:t>
            </a:r>
            <a:r>
              <a:rPr lang="en-US" sz="2400" dirty="0">
                <a:latin typeface="Arial" charset="0"/>
              </a:rPr>
              <a:t>-temporal image brightness variations</a:t>
            </a:r>
          </a:p>
          <a:p>
            <a:pPr lvl="1"/>
            <a:r>
              <a:rPr lang="en-US" sz="2400" dirty="0">
                <a:latin typeface="Arial" charset="0"/>
              </a:rPr>
              <a:t>Dense motion fields, but sensitive to appearance variations</a:t>
            </a:r>
          </a:p>
          <a:p>
            <a:pPr lvl="1"/>
            <a:r>
              <a:rPr lang="en-US" sz="2400" dirty="0">
                <a:latin typeface="Arial" charset="0"/>
              </a:rPr>
              <a:t>Suitable for video and when image motion is small </a:t>
            </a:r>
            <a:br>
              <a:rPr lang="en-US" sz="2400" dirty="0">
                <a:latin typeface="Arial" charset="0"/>
              </a:rPr>
            </a:br>
            <a:endParaRPr lang="en-US" sz="1000" dirty="0">
              <a:latin typeface="Arial" charset="0"/>
            </a:endParaRPr>
          </a:p>
          <a:p>
            <a:pPr lvl="1"/>
            <a:endParaRPr lang="en-US" sz="1400" dirty="0">
              <a:solidFill>
                <a:srgbClr val="0000FF"/>
              </a:solidFill>
              <a:latin typeface="Arial" charset="0"/>
            </a:endParaRPr>
          </a:p>
        </p:txBody>
      </p:sp>
    </p:spTree>
    <p:extLst>
      <p:ext uri="{BB962C8B-B14F-4D97-AF65-F5344CB8AC3E}">
        <p14:creationId xmlns:p14="http://schemas.microsoft.com/office/powerpoint/2010/main" val="35559968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0291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0291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0291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02917">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02917">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02917">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02917">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0291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2917" grpId="0" build="p"/>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normAutofit fontScale="90000"/>
          </a:bodyPr>
          <a:lstStyle/>
          <a:p>
            <a:r>
              <a:rPr lang="en-US">
                <a:latin typeface="Arial" charset="0"/>
              </a:rPr>
              <a:t>Feature-based matching for motion</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l="35156" t="36658" r="49219" b="45013"/>
          <a:stretch>
            <a:fillRect/>
          </a:stretch>
        </p:blipFill>
        <p:spPr bwMode="auto">
          <a:xfrm>
            <a:off x="7391400" y="2438400"/>
            <a:ext cx="152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l="17969" t="36658" r="64844" b="45013"/>
          <a:stretch>
            <a:fillRect/>
          </a:stretch>
        </p:blipFill>
        <p:spPr bwMode="auto">
          <a:xfrm>
            <a:off x="5486400" y="2438400"/>
            <a:ext cx="1676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5791200" y="1905000"/>
            <a:ext cx="1600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a:latin typeface="Arial" charset="0"/>
              </a:rPr>
              <a:t>Time t</a:t>
            </a:r>
          </a:p>
        </p:txBody>
      </p:sp>
      <p:sp>
        <p:nvSpPr>
          <p:cNvPr id="10" name="TextBox 9"/>
          <p:cNvSpPr txBox="1">
            <a:spLocks noChangeArrowheads="1"/>
          </p:cNvSpPr>
          <p:nvPr/>
        </p:nvSpPr>
        <p:spPr bwMode="auto">
          <a:xfrm>
            <a:off x="7543800" y="1905000"/>
            <a:ext cx="1600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a:latin typeface="Arial" charset="0"/>
              </a:rPr>
              <a:t>Time t+1</a:t>
            </a:r>
          </a:p>
        </p:txBody>
      </p:sp>
      <p:cxnSp>
        <p:nvCxnSpPr>
          <p:cNvPr id="14" name="Straight Arrow Connector 13"/>
          <p:cNvCxnSpPr>
            <a:cxnSpLocks noChangeShapeType="1"/>
          </p:cNvCxnSpPr>
          <p:nvPr/>
        </p:nvCxnSpPr>
        <p:spPr bwMode="auto">
          <a:xfrm rot="5400000" flipH="1" flipV="1">
            <a:off x="6285707" y="3010694"/>
            <a:ext cx="228600" cy="1587"/>
          </a:xfrm>
          <a:prstGeom prst="straightConnector1">
            <a:avLst/>
          </a:prstGeom>
          <a:noFill/>
          <a:ln w="38100">
            <a:solidFill>
              <a:srgbClr val="FF0000"/>
            </a:solidFill>
            <a:round/>
            <a:headEnd/>
            <a:tailEnd type="arrow" w="med" len="med"/>
          </a:ln>
        </p:spPr>
      </p:cxnSp>
      <p:grpSp>
        <p:nvGrpSpPr>
          <p:cNvPr id="5" name="Group 4"/>
          <p:cNvGrpSpPr/>
          <p:nvPr/>
        </p:nvGrpSpPr>
        <p:grpSpPr>
          <a:xfrm>
            <a:off x="672963" y="2634101"/>
            <a:ext cx="1635619" cy="1308908"/>
            <a:chOff x="1682191" y="2908629"/>
            <a:chExt cx="1635619" cy="1308908"/>
          </a:xfrm>
        </p:grpSpPr>
        <p:sp>
          <p:nvSpPr>
            <p:cNvPr id="2" name="Rectangle 1"/>
            <p:cNvSpPr/>
            <p:nvPr/>
          </p:nvSpPr>
          <p:spPr>
            <a:xfrm>
              <a:off x="1682191" y="2908629"/>
              <a:ext cx="1635619" cy="1308908"/>
            </a:xfrm>
            <a:prstGeom prst="rect">
              <a:avLst/>
            </a:prstGeom>
            <a:no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Oval 2"/>
            <p:cNvSpPr/>
            <p:nvPr/>
          </p:nvSpPr>
          <p:spPr>
            <a:xfrm>
              <a:off x="2139820" y="3304725"/>
              <a:ext cx="102967" cy="10734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2020335" y="3187045"/>
              <a:ext cx="353376" cy="355938"/>
            </a:xfrm>
            <a:prstGeom prst="rect">
              <a:avLst/>
            </a:prstGeom>
            <a:no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139820" y="3569207"/>
              <a:ext cx="594918" cy="261610"/>
            </a:xfrm>
            <a:prstGeom prst="rect">
              <a:avLst/>
            </a:prstGeom>
            <a:noFill/>
          </p:spPr>
          <p:txBody>
            <a:bodyPr wrap="square" rtlCol="0">
              <a:spAutoFit/>
            </a:bodyPr>
            <a:lstStyle/>
            <a:p>
              <a:r>
                <a:rPr lang="en-US" sz="1100" dirty="0" smtClean="0"/>
                <a:t>(</a:t>
              </a:r>
              <a:r>
                <a:rPr lang="en-US" sz="1100" dirty="0" err="1" smtClean="0"/>
                <a:t>Tx,Ty</a:t>
              </a:r>
              <a:r>
                <a:rPr lang="en-US" sz="1050" dirty="0" smtClean="0"/>
                <a:t>)</a:t>
              </a:r>
              <a:endParaRPr lang="en-US" sz="1100" dirty="0"/>
            </a:p>
          </p:txBody>
        </p:sp>
        <p:sp>
          <p:nvSpPr>
            <p:cNvPr id="19" name="Rectangle 18"/>
            <p:cNvSpPr/>
            <p:nvPr/>
          </p:nvSpPr>
          <p:spPr>
            <a:xfrm>
              <a:off x="1750836" y="2988723"/>
              <a:ext cx="1052547" cy="786754"/>
            </a:xfrm>
            <a:prstGeom prst="rect">
              <a:avLst/>
            </a:prstGeom>
            <a:no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2689911" y="2637836"/>
            <a:ext cx="1635619" cy="1308908"/>
            <a:chOff x="7128478" y="5289821"/>
            <a:chExt cx="1635619" cy="1308908"/>
          </a:xfrm>
        </p:grpSpPr>
        <p:sp>
          <p:nvSpPr>
            <p:cNvPr id="20" name="Rectangle 19"/>
            <p:cNvSpPr/>
            <p:nvPr/>
          </p:nvSpPr>
          <p:spPr>
            <a:xfrm>
              <a:off x="7128478" y="5289821"/>
              <a:ext cx="1635619" cy="1308908"/>
            </a:xfrm>
            <a:prstGeom prst="rect">
              <a:avLst/>
            </a:prstGeom>
            <a:no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7895014" y="5937641"/>
              <a:ext cx="102967" cy="10734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7775529" y="5819961"/>
              <a:ext cx="353376" cy="355938"/>
            </a:xfrm>
            <a:prstGeom prst="rect">
              <a:avLst/>
            </a:prstGeom>
            <a:no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7895014" y="6202123"/>
              <a:ext cx="594918" cy="261610"/>
            </a:xfrm>
            <a:prstGeom prst="rect">
              <a:avLst/>
            </a:prstGeom>
            <a:noFill/>
          </p:spPr>
          <p:txBody>
            <a:bodyPr wrap="square" rtlCol="0">
              <a:spAutoFit/>
            </a:bodyPr>
            <a:lstStyle/>
            <a:p>
              <a:r>
                <a:rPr lang="en-US" sz="1100" dirty="0" smtClean="0"/>
                <a:t>(</a:t>
              </a:r>
              <a:r>
                <a:rPr lang="en-US" sz="1100" dirty="0" err="1"/>
                <a:t>H</a:t>
              </a:r>
              <a:r>
                <a:rPr lang="en-US" sz="1100" dirty="0" err="1" smtClean="0"/>
                <a:t>x,Hy</a:t>
              </a:r>
              <a:r>
                <a:rPr lang="en-US" sz="1050" dirty="0" smtClean="0"/>
                <a:t>)</a:t>
              </a:r>
              <a:endParaRPr lang="en-US" sz="1100" dirty="0"/>
            </a:p>
          </p:txBody>
        </p:sp>
        <p:sp>
          <p:nvSpPr>
            <p:cNvPr id="24" name="Rectangle 23"/>
            <p:cNvSpPr/>
            <p:nvPr/>
          </p:nvSpPr>
          <p:spPr>
            <a:xfrm>
              <a:off x="7506030" y="5621639"/>
              <a:ext cx="1052547" cy="786754"/>
            </a:xfrm>
            <a:prstGeom prst="rect">
              <a:avLst/>
            </a:prstGeom>
            <a:no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6" name="Straight Arrow Connector 25"/>
          <p:cNvCxnSpPr>
            <a:cxnSpLocks noChangeShapeType="1"/>
          </p:cNvCxnSpPr>
          <p:nvPr/>
        </p:nvCxnSpPr>
        <p:spPr bwMode="auto">
          <a:xfrm>
            <a:off x="1233559" y="3105688"/>
            <a:ext cx="381000" cy="214688"/>
          </a:xfrm>
          <a:prstGeom prst="straightConnector1">
            <a:avLst/>
          </a:prstGeom>
          <a:noFill/>
          <a:ln w="38100">
            <a:solidFill>
              <a:srgbClr val="FF0000"/>
            </a:solidFill>
            <a:round/>
            <a:headEnd/>
            <a:tailEnd type="arrow" w="med" len="med"/>
          </a:ln>
        </p:spPr>
      </p:cxnSp>
    </p:spTree>
    <p:extLst>
      <p:ext uri="{BB962C8B-B14F-4D97-AF65-F5344CB8AC3E}">
        <p14:creationId xmlns:p14="http://schemas.microsoft.com/office/powerpoint/2010/main" val="21990281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752600"/>
            <a:ext cx="5865813"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Box 5"/>
          <p:cNvSpPr txBox="1">
            <a:spLocks noChangeArrowheads="1"/>
          </p:cNvSpPr>
          <p:nvPr/>
        </p:nvSpPr>
        <p:spPr bwMode="auto">
          <a:xfrm>
            <a:off x="3041650" y="977840"/>
            <a:ext cx="29019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3200" dirty="0"/>
              <a:t>Tracked Points</a:t>
            </a:r>
          </a:p>
        </p:txBody>
      </p:sp>
      <p:sp>
        <p:nvSpPr>
          <p:cNvPr id="26629" name="TextBox 3"/>
          <p:cNvSpPr txBox="1">
            <a:spLocks noChangeArrowheads="1"/>
          </p:cNvSpPr>
          <p:nvPr/>
        </p:nvSpPr>
        <p:spPr bwMode="auto">
          <a:xfrm>
            <a:off x="6689725" y="6508750"/>
            <a:ext cx="2441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hlinkClick r:id="rId4"/>
              </a:rPr>
              <a:t>Matikainen et al. 2009</a:t>
            </a:r>
            <a:endParaRPr lang="en-US"/>
          </a:p>
        </p:txBody>
      </p:sp>
    </p:spTree>
    <p:extLst>
      <p:ext uri="{BB962C8B-B14F-4D97-AF65-F5344CB8AC3E}">
        <p14:creationId xmlns:p14="http://schemas.microsoft.com/office/powerpoint/2010/main" val="2391384514"/>
      </p:ext>
    </p:ext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2"/>
          <p:cNvSpPr>
            <a:spLocks noGrp="1" noChangeArrowheads="1"/>
          </p:cNvSpPr>
          <p:nvPr>
            <p:ph type="title"/>
          </p:nvPr>
        </p:nvSpPr>
        <p:spPr/>
        <p:txBody>
          <a:bodyPr/>
          <a:lstStyle/>
          <a:p>
            <a:r>
              <a:rPr lang="en-US" dirty="0"/>
              <a:t>O</a:t>
            </a:r>
            <a:r>
              <a:rPr lang="en-US" dirty="0" smtClean="0"/>
              <a:t>ptical </a:t>
            </a:r>
            <a:r>
              <a:rPr lang="en-US" dirty="0"/>
              <a:t>flow</a:t>
            </a:r>
          </a:p>
        </p:txBody>
      </p:sp>
      <p:sp>
        <p:nvSpPr>
          <p:cNvPr id="497667" name="Rectangle 3"/>
          <p:cNvSpPr>
            <a:spLocks noGrp="1" noChangeArrowheads="1"/>
          </p:cNvSpPr>
          <p:nvPr>
            <p:ph type="body" idx="1"/>
          </p:nvPr>
        </p:nvSpPr>
        <p:spPr>
          <a:xfrm>
            <a:off x="685800" y="3276606"/>
            <a:ext cx="7772400" cy="990600"/>
          </a:xfrm>
        </p:spPr>
        <p:txBody>
          <a:bodyPr>
            <a:normAutofit/>
          </a:bodyPr>
          <a:lstStyle/>
          <a:p>
            <a:r>
              <a:rPr lang="en-US" sz="2800" dirty="0"/>
              <a:t>How to estimate pixel motion from image H to image I?</a:t>
            </a:r>
          </a:p>
        </p:txBody>
      </p:sp>
      <p:sp>
        <p:nvSpPr>
          <p:cNvPr id="497668" name="Rectangle 4"/>
          <p:cNvSpPr>
            <a:spLocks noChangeArrowheads="1"/>
          </p:cNvSpPr>
          <p:nvPr/>
        </p:nvSpPr>
        <p:spPr bwMode="auto">
          <a:xfrm>
            <a:off x="1752600" y="1219200"/>
            <a:ext cx="2209800" cy="16764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7669" name="Oval 5"/>
          <p:cNvSpPr>
            <a:spLocks noChangeArrowheads="1"/>
          </p:cNvSpPr>
          <p:nvPr/>
        </p:nvSpPr>
        <p:spPr bwMode="auto">
          <a:xfrm>
            <a:off x="2286000" y="1752600"/>
            <a:ext cx="76200" cy="76200"/>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7670" name="Oval 6"/>
          <p:cNvSpPr>
            <a:spLocks noChangeArrowheads="1"/>
          </p:cNvSpPr>
          <p:nvPr/>
        </p:nvSpPr>
        <p:spPr bwMode="auto">
          <a:xfrm>
            <a:off x="3200400" y="1752600"/>
            <a:ext cx="76200" cy="762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7671" name="Oval 7"/>
          <p:cNvSpPr>
            <a:spLocks noChangeArrowheads="1"/>
          </p:cNvSpPr>
          <p:nvPr/>
        </p:nvSpPr>
        <p:spPr bwMode="auto">
          <a:xfrm>
            <a:off x="2286000" y="2286000"/>
            <a:ext cx="76200" cy="76200"/>
          </a:xfrm>
          <a:prstGeom prst="ellipse">
            <a:avLst/>
          </a:prstGeom>
          <a:solidFill>
            <a:srgbClr val="33CC33"/>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7673" name="Oval 9"/>
          <p:cNvSpPr>
            <a:spLocks noChangeArrowheads="1"/>
          </p:cNvSpPr>
          <p:nvPr/>
        </p:nvSpPr>
        <p:spPr bwMode="auto">
          <a:xfrm>
            <a:off x="3200400" y="2286000"/>
            <a:ext cx="76200" cy="76200"/>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497707" name="Group 43"/>
          <p:cNvGrpSpPr>
            <a:grpSpLocks/>
          </p:cNvGrpSpPr>
          <p:nvPr/>
        </p:nvGrpSpPr>
        <p:grpSpPr bwMode="auto">
          <a:xfrm>
            <a:off x="2362200" y="1600200"/>
            <a:ext cx="1066800" cy="968375"/>
            <a:chOff x="1488" y="1008"/>
            <a:chExt cx="672" cy="610"/>
          </a:xfrm>
        </p:grpSpPr>
        <p:sp>
          <p:nvSpPr>
            <p:cNvPr id="497686" name="Line 22"/>
            <p:cNvSpPr>
              <a:spLocks noChangeShapeType="1"/>
            </p:cNvSpPr>
            <p:nvPr/>
          </p:nvSpPr>
          <p:spPr bwMode="auto">
            <a:xfrm flipV="1">
              <a:off x="1488" y="1008"/>
              <a:ext cx="96" cy="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97687" name="Line 23"/>
            <p:cNvSpPr>
              <a:spLocks noChangeShapeType="1"/>
            </p:cNvSpPr>
            <p:nvPr/>
          </p:nvSpPr>
          <p:spPr bwMode="auto">
            <a:xfrm>
              <a:off x="1488" y="1461"/>
              <a:ext cx="14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97688" name="Line 24"/>
            <p:cNvSpPr>
              <a:spLocks noChangeShapeType="1"/>
            </p:cNvSpPr>
            <p:nvPr/>
          </p:nvSpPr>
          <p:spPr bwMode="auto">
            <a:xfrm>
              <a:off x="2063" y="1152"/>
              <a:ext cx="97" cy="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97689" name="Line 25"/>
            <p:cNvSpPr>
              <a:spLocks noChangeShapeType="1"/>
            </p:cNvSpPr>
            <p:nvPr/>
          </p:nvSpPr>
          <p:spPr bwMode="auto">
            <a:xfrm flipH="1">
              <a:off x="2043" y="1495"/>
              <a:ext cx="0" cy="12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497690" name="Rectangle 26"/>
          <p:cNvSpPr>
            <a:spLocks noChangeArrowheads="1"/>
          </p:cNvSpPr>
          <p:nvPr/>
        </p:nvSpPr>
        <p:spPr bwMode="auto">
          <a:xfrm>
            <a:off x="5105400" y="1219200"/>
            <a:ext cx="2209800" cy="16764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7695" name="Oval 31"/>
          <p:cNvSpPr>
            <a:spLocks noChangeArrowheads="1"/>
          </p:cNvSpPr>
          <p:nvPr/>
        </p:nvSpPr>
        <p:spPr bwMode="auto">
          <a:xfrm>
            <a:off x="5867400" y="1562100"/>
            <a:ext cx="76200" cy="76200"/>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7696" name="Oval 32"/>
          <p:cNvSpPr>
            <a:spLocks noChangeArrowheads="1"/>
          </p:cNvSpPr>
          <p:nvPr/>
        </p:nvSpPr>
        <p:spPr bwMode="auto">
          <a:xfrm>
            <a:off x="6781800" y="1943100"/>
            <a:ext cx="76200" cy="762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7697" name="Oval 33"/>
          <p:cNvSpPr>
            <a:spLocks noChangeArrowheads="1"/>
          </p:cNvSpPr>
          <p:nvPr/>
        </p:nvSpPr>
        <p:spPr bwMode="auto">
          <a:xfrm>
            <a:off x="5943600" y="2281238"/>
            <a:ext cx="76200" cy="76200"/>
          </a:xfrm>
          <a:prstGeom prst="ellipse">
            <a:avLst/>
          </a:prstGeom>
          <a:solidFill>
            <a:srgbClr val="33CC33"/>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7698" name="Oval 34"/>
          <p:cNvSpPr>
            <a:spLocks noChangeArrowheads="1"/>
          </p:cNvSpPr>
          <p:nvPr/>
        </p:nvSpPr>
        <p:spPr bwMode="auto">
          <a:xfrm>
            <a:off x="6629400" y="2481263"/>
            <a:ext cx="76200" cy="76200"/>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7705" name="Rectangle 41"/>
          <p:cNvSpPr>
            <a:spLocks noChangeArrowheads="1"/>
          </p:cNvSpPr>
          <p:nvPr/>
        </p:nvSpPr>
        <p:spPr bwMode="auto">
          <a:xfrm>
            <a:off x="685800" y="4207930"/>
            <a:ext cx="7772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742950" lvl="1" indent="-285750">
              <a:spcBef>
                <a:spcPct val="20000"/>
              </a:spcBef>
              <a:buFontTx/>
              <a:buChar char="•"/>
            </a:pPr>
            <a:r>
              <a:rPr lang="en-US" sz="1800" b="0" dirty="0">
                <a:latin typeface="Arial" charset="0"/>
              </a:rPr>
              <a:t>Solve pixel correspondence problem</a:t>
            </a:r>
          </a:p>
          <a:p>
            <a:pPr marL="1143000" lvl="2" indent="-228600">
              <a:spcBef>
                <a:spcPct val="20000"/>
              </a:spcBef>
              <a:buFontTx/>
              <a:buChar char="–"/>
            </a:pPr>
            <a:r>
              <a:rPr lang="en-US" sz="1600" b="0" dirty="0">
                <a:latin typeface="Arial" charset="0"/>
              </a:rPr>
              <a:t>given a pixel in H, look for nearby pixels of the same color in I</a:t>
            </a:r>
          </a:p>
        </p:txBody>
      </p:sp>
      <p:pic>
        <p:nvPicPr>
          <p:cNvPr id="497712" name="Picture 48" descr="Edittex"/>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2271713" y="2965450"/>
            <a:ext cx="1090612"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97713" name="Picture 49" descr="Edittex"/>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5692775" y="2984500"/>
            <a:ext cx="958850" cy="31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497717" name="Group 53"/>
          <p:cNvGrpSpPr>
            <a:grpSpLocks/>
          </p:cNvGrpSpPr>
          <p:nvPr/>
        </p:nvGrpSpPr>
        <p:grpSpPr bwMode="auto">
          <a:xfrm>
            <a:off x="685800" y="4576764"/>
            <a:ext cx="7772400" cy="2052638"/>
            <a:chOff x="432" y="2883"/>
            <a:chExt cx="4896" cy="1293"/>
          </a:xfrm>
        </p:grpSpPr>
        <p:sp>
          <p:nvSpPr>
            <p:cNvPr id="497703" name="Rectangle 39"/>
            <p:cNvSpPr>
              <a:spLocks noChangeArrowheads="1"/>
            </p:cNvSpPr>
            <p:nvPr/>
          </p:nvSpPr>
          <p:spPr bwMode="auto">
            <a:xfrm>
              <a:off x="432" y="3024"/>
              <a:ext cx="4896" cy="1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pPr>
              <a:r>
                <a:rPr lang="en-US" b="0">
                  <a:latin typeface="Arial" charset="0"/>
                </a:rPr>
                <a:t>Key assumptions</a:t>
              </a:r>
            </a:p>
            <a:p>
              <a:pPr marL="742950" lvl="1" indent="-285750">
                <a:spcBef>
                  <a:spcPct val="20000"/>
                </a:spcBef>
                <a:buFontTx/>
                <a:buChar char="•"/>
              </a:pPr>
              <a:r>
                <a:rPr lang="en-US" sz="2000">
                  <a:solidFill>
                    <a:schemeClr val="hlink"/>
                  </a:solidFill>
                  <a:latin typeface="Arial" charset="0"/>
                </a:rPr>
                <a:t>color constancy</a:t>
              </a:r>
              <a:r>
                <a:rPr lang="en-US" sz="2000">
                  <a:latin typeface="Arial" charset="0"/>
                </a:rPr>
                <a:t>:  </a:t>
              </a:r>
              <a:r>
                <a:rPr lang="en-US" sz="2000" b="0">
                  <a:latin typeface="Arial" charset="0"/>
                </a:rPr>
                <a:t>a point in H looks the same in I</a:t>
              </a:r>
            </a:p>
            <a:p>
              <a:pPr marL="1143000" lvl="2" indent="-228600">
                <a:spcBef>
                  <a:spcPct val="20000"/>
                </a:spcBef>
                <a:buFontTx/>
                <a:buChar char="–"/>
              </a:pPr>
              <a:r>
                <a:rPr lang="en-US" sz="1800" b="0">
                  <a:latin typeface="Arial" charset="0"/>
                </a:rPr>
                <a:t>For grayscale images, this is </a:t>
              </a:r>
              <a:r>
                <a:rPr lang="en-US" sz="1800">
                  <a:latin typeface="Arial" charset="0"/>
                </a:rPr>
                <a:t>brightness constancy</a:t>
              </a:r>
            </a:p>
            <a:p>
              <a:pPr marL="742950" lvl="1" indent="-285750">
                <a:spcBef>
                  <a:spcPct val="20000"/>
                </a:spcBef>
                <a:buFontTx/>
                <a:buChar char="•"/>
              </a:pPr>
              <a:r>
                <a:rPr lang="en-US" sz="2000">
                  <a:solidFill>
                    <a:srgbClr val="FF0000"/>
                  </a:solidFill>
                  <a:latin typeface="Arial" charset="0"/>
                </a:rPr>
                <a:t>small motion</a:t>
              </a:r>
              <a:r>
                <a:rPr lang="en-US" sz="2000" b="0">
                  <a:latin typeface="Arial" charset="0"/>
                </a:rPr>
                <a:t>:  points do not move very far</a:t>
              </a:r>
            </a:p>
            <a:p>
              <a:pPr marL="342900" indent="-342900">
                <a:spcBef>
                  <a:spcPct val="20000"/>
                </a:spcBef>
              </a:pPr>
              <a:r>
                <a:rPr lang="en-US" b="0">
                  <a:latin typeface="Arial" charset="0"/>
                </a:rPr>
                <a:t>This is called the </a:t>
              </a:r>
              <a:r>
                <a:rPr lang="en-US">
                  <a:latin typeface="Arial" charset="0"/>
                </a:rPr>
                <a:t>optical flow</a:t>
              </a:r>
              <a:r>
                <a:rPr lang="en-US" b="0">
                  <a:latin typeface="Arial" charset="0"/>
                </a:rPr>
                <a:t> problem</a:t>
              </a:r>
            </a:p>
          </p:txBody>
        </p:sp>
        <p:grpSp>
          <p:nvGrpSpPr>
            <p:cNvPr id="497716" name="Group 52"/>
            <p:cNvGrpSpPr>
              <a:grpSpLocks/>
            </p:cNvGrpSpPr>
            <p:nvPr/>
          </p:nvGrpSpPr>
          <p:grpSpPr bwMode="auto">
            <a:xfrm>
              <a:off x="2688" y="2883"/>
              <a:ext cx="1809" cy="155"/>
              <a:chOff x="2688" y="2883"/>
              <a:chExt cx="1809" cy="155"/>
            </a:xfrm>
          </p:grpSpPr>
          <p:sp>
            <p:nvSpPr>
              <p:cNvPr id="497714" name="Rectangle 50"/>
              <p:cNvSpPr>
                <a:spLocks noChangeArrowheads="1"/>
              </p:cNvSpPr>
              <p:nvPr/>
            </p:nvSpPr>
            <p:spPr bwMode="auto">
              <a:xfrm>
                <a:off x="2688" y="2894"/>
                <a:ext cx="432" cy="144"/>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7715" name="Rectangle 51"/>
              <p:cNvSpPr>
                <a:spLocks noChangeArrowheads="1"/>
              </p:cNvSpPr>
              <p:nvPr/>
            </p:nvSpPr>
            <p:spPr bwMode="auto">
              <a:xfrm>
                <a:off x="3873" y="2883"/>
                <a:ext cx="624" cy="144"/>
              </a:xfrm>
              <a:prstGeom prst="rect">
                <a:avLst/>
              </a:prstGeom>
              <a:noFill/>
              <a:ln w="28575">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spTree>
    <p:extLst>
      <p:ext uri="{BB962C8B-B14F-4D97-AF65-F5344CB8AC3E}">
        <p14:creationId xmlns:p14="http://schemas.microsoft.com/office/powerpoint/2010/main" val="30670626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97707"/>
                                        </p:tgtEl>
                                        <p:attrNameLst>
                                          <p:attrName>style.visibility</p:attrName>
                                        </p:attrNameLst>
                                      </p:cBhvr>
                                      <p:to>
                                        <p:strVal val="visible"/>
                                      </p:to>
                                    </p:set>
                                    <p:animEffect transition="in" filter="wipe(left)">
                                      <p:cBhvr>
                                        <p:cTn id="7" dur="500"/>
                                        <p:tgtEl>
                                          <p:spTgt spid="4977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497705">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499"/>
                                          </p:stCondLst>
                                        </p:cTn>
                                        <p:tgtEl>
                                          <p:spTgt spid="497705">
                                            <p:txEl>
                                              <p:pRg st="1" end="1"/>
                                            </p:txEl>
                                          </p:spTgt>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499"/>
                                          </p:stCondLst>
                                        </p:cTn>
                                        <p:tgtEl>
                                          <p:spTgt spid="4977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7705" grpId="0" build="p" autoUpdateAnimBg="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
          <p:cNvGrpSpPr>
            <a:grpSpLocks/>
          </p:cNvGrpSpPr>
          <p:nvPr/>
        </p:nvGrpSpPr>
        <p:grpSpPr bwMode="auto">
          <a:xfrm>
            <a:off x="1087438" y="1552575"/>
            <a:ext cx="2967037" cy="1997075"/>
            <a:chOff x="685" y="1476"/>
            <a:chExt cx="1869" cy="1258"/>
          </a:xfrm>
        </p:grpSpPr>
        <p:pic>
          <p:nvPicPr>
            <p:cNvPr id="7171" name="Picture 3" descr="SEQ_INITI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 y="1476"/>
              <a:ext cx="1387" cy="109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172" name="Object 4"/>
            <p:cNvGraphicFramePr>
              <a:graphicFrameLocks noChangeAspect="1"/>
            </p:cNvGraphicFramePr>
            <p:nvPr/>
          </p:nvGraphicFramePr>
          <p:xfrm>
            <a:off x="2084" y="2531"/>
            <a:ext cx="470" cy="203"/>
          </p:xfrm>
          <a:graphic>
            <a:graphicData uri="http://schemas.openxmlformats.org/presentationml/2006/ole">
              <mc:AlternateContent xmlns:mc="http://schemas.openxmlformats.org/markup-compatibility/2006">
                <mc:Choice xmlns:v="urn:schemas-microsoft-com:vml" Requires="v">
                  <p:oleObj spid="_x0000_s191912" name="Equation" r:id="rId4" imgW="469800" imgH="203040" progId="Equation.3">
                    <p:embed/>
                  </p:oleObj>
                </mc:Choice>
                <mc:Fallback>
                  <p:oleObj name="Equation" r:id="rId4" imgW="469800" imgH="2030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4" y="2531"/>
                          <a:ext cx="470" cy="2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pSp>
      <p:sp>
        <p:nvSpPr>
          <p:cNvPr id="7173" name="Rectangle 5"/>
          <p:cNvSpPr>
            <a:spLocks noGrp="1" noChangeArrowheads="1"/>
          </p:cNvSpPr>
          <p:nvPr>
            <p:ph type="title"/>
          </p:nvPr>
        </p:nvSpPr>
        <p:spPr>
          <a:xfrm>
            <a:off x="587375" y="560388"/>
            <a:ext cx="7913688" cy="862012"/>
          </a:xfrm>
        </p:spPr>
        <p:txBody>
          <a:bodyPr/>
          <a:lstStyle/>
          <a:p>
            <a:r>
              <a:rPr lang="en-US"/>
              <a:t>What is Optical Flow?</a:t>
            </a:r>
          </a:p>
        </p:txBody>
      </p:sp>
      <p:grpSp>
        <p:nvGrpSpPr>
          <p:cNvPr id="7174" name="Group 6"/>
          <p:cNvGrpSpPr>
            <a:grpSpLocks/>
          </p:cNvGrpSpPr>
          <p:nvPr/>
        </p:nvGrpSpPr>
        <p:grpSpPr bwMode="auto">
          <a:xfrm>
            <a:off x="3306763" y="2259013"/>
            <a:ext cx="1917700" cy="714375"/>
            <a:chOff x="2083" y="1921"/>
            <a:chExt cx="1208" cy="450"/>
          </a:xfrm>
        </p:grpSpPr>
        <p:sp>
          <p:nvSpPr>
            <p:cNvPr id="7175" name="AutoShape 7"/>
            <p:cNvSpPr>
              <a:spLocks noChangeArrowheads="1"/>
            </p:cNvSpPr>
            <p:nvPr/>
          </p:nvSpPr>
          <p:spPr bwMode="auto">
            <a:xfrm>
              <a:off x="2353" y="1921"/>
              <a:ext cx="938" cy="450"/>
            </a:xfrm>
            <a:prstGeom prst="cube">
              <a:avLst>
                <a:gd name="adj" fmla="val 25000"/>
              </a:avLst>
            </a:prstGeom>
            <a:solidFill>
              <a:srgbClr val="0000FF"/>
            </a:solidFill>
            <a:ln w="12700">
              <a:solidFill>
                <a:schemeClr val="bg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76" name="AutoShape 8"/>
            <p:cNvSpPr>
              <a:spLocks noChangeArrowheads="1"/>
            </p:cNvSpPr>
            <p:nvPr/>
          </p:nvSpPr>
          <p:spPr bwMode="auto">
            <a:xfrm>
              <a:off x="2083" y="2060"/>
              <a:ext cx="266" cy="192"/>
            </a:xfrm>
            <a:prstGeom prst="rightArrow">
              <a:avLst>
                <a:gd name="adj1" fmla="val 50000"/>
                <a:gd name="adj2" fmla="val 24745"/>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77" name="Text Box 9"/>
            <p:cNvSpPr txBox="1">
              <a:spLocks noChangeArrowheads="1"/>
            </p:cNvSpPr>
            <p:nvPr/>
          </p:nvSpPr>
          <p:spPr bwMode="auto">
            <a:xfrm>
              <a:off x="2310" y="2082"/>
              <a:ext cx="90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solidFill>
                    <a:schemeClr val="bg1"/>
                  </a:solidFill>
                  <a:effectLst>
                    <a:outerShdw blurRad="38100" dist="38100" dir="2700000" algn="tl">
                      <a:srgbClr val="DDDDDD"/>
                    </a:outerShdw>
                  </a:effectLst>
                </a:rPr>
                <a:t>Optical Flow</a:t>
              </a:r>
            </a:p>
          </p:txBody>
        </p:sp>
      </p:grpSp>
      <p:grpSp>
        <p:nvGrpSpPr>
          <p:cNvPr id="7178" name="Group 10"/>
          <p:cNvGrpSpPr>
            <a:grpSpLocks/>
          </p:cNvGrpSpPr>
          <p:nvPr/>
        </p:nvGrpSpPr>
        <p:grpSpPr bwMode="auto">
          <a:xfrm>
            <a:off x="852488" y="1792288"/>
            <a:ext cx="2201862" cy="2120900"/>
            <a:chOff x="537" y="1627"/>
            <a:chExt cx="1387" cy="1336"/>
          </a:xfrm>
        </p:grpSpPr>
        <p:pic>
          <p:nvPicPr>
            <p:cNvPr id="7179" name="Picture 11" descr="SEQ_INITI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 y="1650"/>
              <a:ext cx="1387" cy="1093"/>
            </a:xfrm>
            <a:prstGeom prst="rect">
              <a:avLst/>
            </a:prstGeom>
            <a:noFill/>
            <a:extLst>
              <a:ext uri="{909E8E84-426E-40dd-AFC4-6F175D3DCCD1}">
                <a14:hiddenFill xmlns:a14="http://schemas.microsoft.com/office/drawing/2010/main">
                  <a:solidFill>
                    <a:srgbClr val="FFFFFF"/>
                  </a:solidFill>
                </a14:hiddenFill>
              </a:ext>
            </a:extLst>
          </p:spPr>
        </p:pic>
        <p:sp>
          <p:nvSpPr>
            <p:cNvPr id="7180" name="Rectangle 12"/>
            <p:cNvSpPr>
              <a:spLocks noChangeArrowheads="1"/>
            </p:cNvSpPr>
            <p:nvPr/>
          </p:nvSpPr>
          <p:spPr bwMode="auto">
            <a:xfrm>
              <a:off x="667" y="2118"/>
              <a:ext cx="86" cy="86"/>
            </a:xfrm>
            <a:prstGeom prst="rect">
              <a:avLst/>
            </a:prstGeom>
            <a:noFill/>
            <a:ln w="12700">
              <a:solidFill>
                <a:srgbClr val="FFFF00"/>
              </a:solidFill>
              <a:miter lim="800000"/>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81" name="Rectangle 13"/>
            <p:cNvSpPr>
              <a:spLocks noChangeArrowheads="1"/>
            </p:cNvSpPr>
            <p:nvPr/>
          </p:nvSpPr>
          <p:spPr bwMode="auto">
            <a:xfrm>
              <a:off x="881" y="1743"/>
              <a:ext cx="86" cy="86"/>
            </a:xfrm>
            <a:prstGeom prst="rect">
              <a:avLst/>
            </a:prstGeom>
            <a:noFill/>
            <a:ln w="12700">
              <a:solidFill>
                <a:schemeClr val="tx2"/>
              </a:solidFill>
              <a:miter lim="800000"/>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82" name="Rectangle 14"/>
            <p:cNvSpPr>
              <a:spLocks noChangeArrowheads="1"/>
            </p:cNvSpPr>
            <p:nvPr/>
          </p:nvSpPr>
          <p:spPr bwMode="auto">
            <a:xfrm>
              <a:off x="1824" y="2232"/>
              <a:ext cx="86" cy="86"/>
            </a:xfrm>
            <a:prstGeom prst="rect">
              <a:avLst/>
            </a:prstGeom>
            <a:noFill/>
            <a:ln w="12700">
              <a:solidFill>
                <a:srgbClr val="FF7C80"/>
              </a:solidFill>
              <a:miter lim="800000"/>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83" name="Rectangle 15"/>
            <p:cNvSpPr>
              <a:spLocks noChangeArrowheads="1"/>
            </p:cNvSpPr>
            <p:nvPr/>
          </p:nvSpPr>
          <p:spPr bwMode="auto">
            <a:xfrm>
              <a:off x="1707" y="1874"/>
              <a:ext cx="86" cy="86"/>
            </a:xfrm>
            <a:prstGeom prst="rect">
              <a:avLst/>
            </a:prstGeom>
            <a:noFill/>
            <a:ln w="12700">
              <a:solidFill>
                <a:srgbClr val="66FF99"/>
              </a:solidFill>
              <a:miter lim="800000"/>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aphicFrame>
          <p:nvGraphicFramePr>
            <p:cNvPr id="7184" name="Object 16"/>
            <p:cNvGraphicFramePr>
              <a:graphicFrameLocks noChangeAspect="1"/>
            </p:cNvGraphicFramePr>
            <p:nvPr/>
          </p:nvGraphicFramePr>
          <p:xfrm>
            <a:off x="967" y="2734"/>
            <a:ext cx="584" cy="229"/>
          </p:xfrm>
          <a:graphic>
            <a:graphicData uri="http://schemas.openxmlformats.org/presentationml/2006/ole">
              <mc:AlternateContent xmlns:mc="http://schemas.openxmlformats.org/markup-compatibility/2006">
                <mc:Choice xmlns:v="urn:schemas-microsoft-com:vml" Requires="v">
                  <p:oleObj spid="_x0000_s191913" name="Equation" r:id="rId6" imgW="583920" imgH="228600" progId="Equation.3">
                    <p:embed/>
                  </p:oleObj>
                </mc:Choice>
                <mc:Fallback>
                  <p:oleObj name="Equation" r:id="rId6" imgW="583920" imgH="228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7" y="2734"/>
                          <a:ext cx="584" cy="2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7185" name="Object 17"/>
            <p:cNvGraphicFramePr>
              <a:graphicFrameLocks noChangeAspect="1"/>
            </p:cNvGraphicFramePr>
            <p:nvPr/>
          </p:nvGraphicFramePr>
          <p:xfrm>
            <a:off x="579" y="1944"/>
            <a:ext cx="139" cy="170"/>
          </p:xfrm>
          <a:graphic>
            <a:graphicData uri="http://schemas.openxmlformats.org/presentationml/2006/ole">
              <mc:AlternateContent xmlns:mc="http://schemas.openxmlformats.org/markup-compatibility/2006">
                <mc:Choice xmlns:v="urn:schemas-microsoft-com:vml" Requires="v">
                  <p:oleObj spid="_x0000_s191914" name="Equation" r:id="rId8" imgW="177480" imgH="215640" progId="Equation.3">
                    <p:embed/>
                  </p:oleObj>
                </mc:Choice>
                <mc:Fallback>
                  <p:oleObj name="Equation" r:id="rId8" imgW="177480" imgH="21564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9" y="1944"/>
                          <a:ext cx="139" cy="1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7186" name="Object 18"/>
            <p:cNvGraphicFramePr>
              <a:graphicFrameLocks noChangeAspect="1"/>
            </p:cNvGraphicFramePr>
            <p:nvPr/>
          </p:nvGraphicFramePr>
          <p:xfrm>
            <a:off x="970" y="1627"/>
            <a:ext cx="149" cy="170"/>
          </p:xfrm>
          <a:graphic>
            <a:graphicData uri="http://schemas.openxmlformats.org/presentationml/2006/ole">
              <mc:AlternateContent xmlns:mc="http://schemas.openxmlformats.org/markup-compatibility/2006">
                <mc:Choice xmlns:v="urn:schemas-microsoft-com:vml" Requires="v">
                  <p:oleObj spid="_x0000_s191915" name="Equation" r:id="rId10" imgW="190440" imgH="215640" progId="Equation.3">
                    <p:embed/>
                  </p:oleObj>
                </mc:Choice>
                <mc:Fallback>
                  <p:oleObj name="Equation" r:id="rId10" imgW="190440" imgH="21564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0" y="1627"/>
                          <a:ext cx="149" cy="1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7187" name="Object 19"/>
            <p:cNvGraphicFramePr>
              <a:graphicFrameLocks noChangeAspect="1"/>
            </p:cNvGraphicFramePr>
            <p:nvPr/>
          </p:nvGraphicFramePr>
          <p:xfrm>
            <a:off x="1779" y="1801"/>
            <a:ext cx="139" cy="180"/>
          </p:xfrm>
          <a:graphic>
            <a:graphicData uri="http://schemas.openxmlformats.org/presentationml/2006/ole">
              <mc:AlternateContent xmlns:mc="http://schemas.openxmlformats.org/markup-compatibility/2006">
                <mc:Choice xmlns:v="urn:schemas-microsoft-com:vml" Requires="v">
                  <p:oleObj spid="_x0000_s191916" name="Equation" r:id="rId12" imgW="177480" imgH="228600" progId="Equation.3">
                    <p:embed/>
                  </p:oleObj>
                </mc:Choice>
                <mc:Fallback>
                  <p:oleObj name="Equation" r:id="rId12" imgW="177480" imgH="2286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79" y="1801"/>
                          <a:ext cx="139" cy="1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7188" name="Object 20"/>
            <p:cNvGraphicFramePr>
              <a:graphicFrameLocks noChangeAspect="1"/>
            </p:cNvGraphicFramePr>
            <p:nvPr/>
          </p:nvGraphicFramePr>
          <p:xfrm>
            <a:off x="1732" y="2257"/>
            <a:ext cx="149" cy="170"/>
          </p:xfrm>
          <a:graphic>
            <a:graphicData uri="http://schemas.openxmlformats.org/presentationml/2006/ole">
              <mc:AlternateContent xmlns:mc="http://schemas.openxmlformats.org/markup-compatibility/2006">
                <mc:Choice xmlns:v="urn:schemas-microsoft-com:vml" Requires="v">
                  <p:oleObj spid="_x0000_s191917" name="Equation" r:id="rId14" imgW="190440" imgH="215640" progId="Equation.3">
                    <p:embed/>
                  </p:oleObj>
                </mc:Choice>
                <mc:Fallback>
                  <p:oleObj name="Equation" r:id="rId14" imgW="190440" imgH="21564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2" y="2257"/>
                          <a:ext cx="149" cy="1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pSp>
      <p:grpSp>
        <p:nvGrpSpPr>
          <p:cNvPr id="7189" name="Group 21"/>
          <p:cNvGrpSpPr>
            <a:grpSpLocks/>
          </p:cNvGrpSpPr>
          <p:nvPr/>
        </p:nvGrpSpPr>
        <p:grpSpPr bwMode="auto">
          <a:xfrm>
            <a:off x="5251450" y="1828800"/>
            <a:ext cx="2962275" cy="2130425"/>
            <a:chOff x="3308" y="1650"/>
            <a:chExt cx="1866" cy="1342"/>
          </a:xfrm>
        </p:grpSpPr>
        <p:sp>
          <p:nvSpPr>
            <p:cNvPr id="7190" name="AutoShape 22"/>
            <p:cNvSpPr>
              <a:spLocks noChangeArrowheads="1"/>
            </p:cNvSpPr>
            <p:nvPr/>
          </p:nvSpPr>
          <p:spPr bwMode="auto">
            <a:xfrm>
              <a:off x="3308" y="2057"/>
              <a:ext cx="274" cy="192"/>
            </a:xfrm>
            <a:prstGeom prst="rightArrow">
              <a:avLst>
                <a:gd name="adj1" fmla="val 50000"/>
                <a:gd name="adj2" fmla="val 25489"/>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7191" name="Picture 23" descr="SEQ_INITI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8" y="1650"/>
              <a:ext cx="1387" cy="1093"/>
            </a:xfrm>
            <a:prstGeom prst="rect">
              <a:avLst/>
            </a:prstGeom>
            <a:noFill/>
            <a:extLst>
              <a:ext uri="{909E8E84-426E-40dd-AFC4-6F175D3DCCD1}">
                <a14:hiddenFill xmlns:a14="http://schemas.microsoft.com/office/drawing/2010/main">
                  <a:solidFill>
                    <a:srgbClr val="FFFFFF"/>
                  </a:solidFill>
                </a14:hiddenFill>
              </a:ext>
            </a:extLst>
          </p:spPr>
        </p:pic>
        <p:sp>
          <p:nvSpPr>
            <p:cNvPr id="7192" name="Rectangle 24"/>
            <p:cNvSpPr>
              <a:spLocks noChangeArrowheads="1"/>
            </p:cNvSpPr>
            <p:nvPr/>
          </p:nvSpPr>
          <p:spPr bwMode="auto">
            <a:xfrm>
              <a:off x="3788" y="2118"/>
              <a:ext cx="86" cy="86"/>
            </a:xfrm>
            <a:prstGeom prst="rect">
              <a:avLst/>
            </a:prstGeom>
            <a:noFill/>
            <a:ln w="12700">
              <a:solidFill>
                <a:srgbClr val="FFFF00"/>
              </a:solidFill>
              <a:miter lim="800000"/>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93" name="Rectangle 25"/>
            <p:cNvSpPr>
              <a:spLocks noChangeArrowheads="1"/>
            </p:cNvSpPr>
            <p:nvPr/>
          </p:nvSpPr>
          <p:spPr bwMode="auto">
            <a:xfrm>
              <a:off x="4002" y="1743"/>
              <a:ext cx="86" cy="86"/>
            </a:xfrm>
            <a:prstGeom prst="rect">
              <a:avLst/>
            </a:prstGeom>
            <a:noFill/>
            <a:ln w="12700">
              <a:solidFill>
                <a:schemeClr val="tx2"/>
              </a:solidFill>
              <a:miter lim="800000"/>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94" name="Rectangle 26"/>
            <p:cNvSpPr>
              <a:spLocks noChangeArrowheads="1"/>
            </p:cNvSpPr>
            <p:nvPr/>
          </p:nvSpPr>
          <p:spPr bwMode="auto">
            <a:xfrm>
              <a:off x="4945" y="2232"/>
              <a:ext cx="86" cy="86"/>
            </a:xfrm>
            <a:prstGeom prst="rect">
              <a:avLst/>
            </a:prstGeom>
            <a:noFill/>
            <a:ln w="12700">
              <a:solidFill>
                <a:srgbClr val="FF7C80"/>
              </a:solidFill>
              <a:miter lim="800000"/>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95" name="Rectangle 27"/>
            <p:cNvSpPr>
              <a:spLocks noChangeArrowheads="1"/>
            </p:cNvSpPr>
            <p:nvPr/>
          </p:nvSpPr>
          <p:spPr bwMode="auto">
            <a:xfrm>
              <a:off x="4828" y="1874"/>
              <a:ext cx="86" cy="86"/>
            </a:xfrm>
            <a:prstGeom prst="rect">
              <a:avLst/>
            </a:prstGeom>
            <a:noFill/>
            <a:ln w="12700">
              <a:solidFill>
                <a:srgbClr val="66FF99"/>
              </a:solidFill>
              <a:miter lim="800000"/>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96" name="Line 28"/>
            <p:cNvSpPr>
              <a:spLocks noChangeShapeType="1"/>
            </p:cNvSpPr>
            <p:nvPr/>
          </p:nvSpPr>
          <p:spPr bwMode="auto">
            <a:xfrm flipH="1" flipV="1">
              <a:off x="3683" y="2141"/>
              <a:ext cx="145" cy="22"/>
            </a:xfrm>
            <a:prstGeom prst="line">
              <a:avLst/>
            </a:prstGeom>
            <a:noFill/>
            <a:ln w="12700">
              <a:solidFill>
                <a:srgbClr val="FFFF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97" name="Line 29"/>
            <p:cNvSpPr>
              <a:spLocks noChangeShapeType="1"/>
            </p:cNvSpPr>
            <p:nvPr/>
          </p:nvSpPr>
          <p:spPr bwMode="auto">
            <a:xfrm flipH="1" flipV="1">
              <a:off x="3914" y="1674"/>
              <a:ext cx="113" cy="99"/>
            </a:xfrm>
            <a:prstGeom prst="line">
              <a:avLst/>
            </a:prstGeom>
            <a:noFill/>
            <a:ln w="12700">
              <a:solidFill>
                <a:schemeClr val="tx2"/>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aphicFrame>
          <p:nvGraphicFramePr>
            <p:cNvPr id="7198" name="Object 30"/>
            <p:cNvGraphicFramePr>
              <a:graphicFrameLocks noChangeAspect="1"/>
            </p:cNvGraphicFramePr>
            <p:nvPr/>
          </p:nvGraphicFramePr>
          <p:xfrm>
            <a:off x="3683" y="1968"/>
            <a:ext cx="119" cy="170"/>
          </p:xfrm>
          <a:graphic>
            <a:graphicData uri="http://schemas.openxmlformats.org/presentationml/2006/ole">
              <mc:AlternateContent xmlns:mc="http://schemas.openxmlformats.org/markup-compatibility/2006">
                <mc:Choice xmlns:v="urn:schemas-microsoft-com:vml" Requires="v">
                  <p:oleObj spid="_x0000_s191918" name="Equation" r:id="rId16" imgW="152280" imgH="215640" progId="Equation.3">
                    <p:embed/>
                  </p:oleObj>
                </mc:Choice>
                <mc:Fallback>
                  <p:oleObj name="Equation" r:id="rId16" imgW="152280" imgH="215640"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683" y="1968"/>
                          <a:ext cx="119" cy="1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7199" name="Object 31"/>
            <p:cNvGraphicFramePr>
              <a:graphicFrameLocks noChangeAspect="1"/>
            </p:cNvGraphicFramePr>
            <p:nvPr/>
          </p:nvGraphicFramePr>
          <p:xfrm>
            <a:off x="3846" y="1683"/>
            <a:ext cx="129" cy="170"/>
          </p:xfrm>
          <a:graphic>
            <a:graphicData uri="http://schemas.openxmlformats.org/presentationml/2006/ole">
              <mc:AlternateContent xmlns:mc="http://schemas.openxmlformats.org/markup-compatibility/2006">
                <mc:Choice xmlns:v="urn:schemas-microsoft-com:vml" Requires="v">
                  <p:oleObj spid="_x0000_s191919" name="Equation" r:id="rId18" imgW="164880" imgH="215640" progId="Equation.3">
                    <p:embed/>
                  </p:oleObj>
                </mc:Choice>
                <mc:Fallback>
                  <p:oleObj name="Equation" r:id="rId18" imgW="164880" imgH="215640" progId="Equation.3">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846" y="1683"/>
                          <a:ext cx="129" cy="1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7200" name="Object 32"/>
            <p:cNvGraphicFramePr>
              <a:graphicFrameLocks noChangeAspect="1"/>
            </p:cNvGraphicFramePr>
            <p:nvPr/>
          </p:nvGraphicFramePr>
          <p:xfrm>
            <a:off x="4914" y="1848"/>
            <a:ext cx="119" cy="180"/>
          </p:xfrm>
          <a:graphic>
            <a:graphicData uri="http://schemas.openxmlformats.org/presentationml/2006/ole">
              <mc:AlternateContent xmlns:mc="http://schemas.openxmlformats.org/markup-compatibility/2006">
                <mc:Choice xmlns:v="urn:schemas-microsoft-com:vml" Requires="v">
                  <p:oleObj spid="_x0000_s191920" name="Equation" r:id="rId20" imgW="152280" imgH="228600" progId="Equation.3">
                    <p:embed/>
                  </p:oleObj>
                </mc:Choice>
                <mc:Fallback>
                  <p:oleObj name="Equation" r:id="rId20" imgW="152280" imgH="228600" progId="Equation.3">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914" y="1848"/>
                          <a:ext cx="119" cy="1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7201" name="Object 33"/>
            <p:cNvGraphicFramePr>
              <a:graphicFrameLocks noChangeAspect="1"/>
            </p:cNvGraphicFramePr>
            <p:nvPr/>
          </p:nvGraphicFramePr>
          <p:xfrm>
            <a:off x="5045" y="2291"/>
            <a:ext cx="129" cy="170"/>
          </p:xfrm>
          <a:graphic>
            <a:graphicData uri="http://schemas.openxmlformats.org/presentationml/2006/ole">
              <mc:AlternateContent xmlns:mc="http://schemas.openxmlformats.org/markup-compatibility/2006">
                <mc:Choice xmlns:v="urn:schemas-microsoft-com:vml" Requires="v">
                  <p:oleObj spid="_x0000_s191921" name="Equation" r:id="rId22" imgW="164880" imgH="215640" progId="Equation.3">
                    <p:embed/>
                  </p:oleObj>
                </mc:Choice>
                <mc:Fallback>
                  <p:oleObj name="Equation" r:id="rId22" imgW="164880" imgH="215640" progId="Equation.3">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045" y="2291"/>
                          <a:ext cx="129" cy="1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7202" name="Line 34"/>
            <p:cNvSpPr>
              <a:spLocks noChangeShapeType="1"/>
            </p:cNvSpPr>
            <p:nvPr/>
          </p:nvSpPr>
          <p:spPr bwMode="auto">
            <a:xfrm flipV="1">
              <a:off x="4867" y="1810"/>
              <a:ext cx="140" cy="95"/>
            </a:xfrm>
            <a:prstGeom prst="line">
              <a:avLst/>
            </a:prstGeom>
            <a:noFill/>
            <a:ln w="12700">
              <a:solidFill>
                <a:srgbClr val="66FF99"/>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03" name="Line 35"/>
            <p:cNvSpPr>
              <a:spLocks noChangeShapeType="1"/>
            </p:cNvSpPr>
            <p:nvPr/>
          </p:nvSpPr>
          <p:spPr bwMode="auto">
            <a:xfrm>
              <a:off x="4984" y="2268"/>
              <a:ext cx="127" cy="27"/>
            </a:xfrm>
            <a:prstGeom prst="line">
              <a:avLst/>
            </a:prstGeom>
            <a:noFill/>
            <a:ln w="12700">
              <a:solidFill>
                <a:srgbClr val="FF7C8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aphicFrame>
          <p:nvGraphicFramePr>
            <p:cNvPr id="7204" name="Object 36"/>
            <p:cNvGraphicFramePr>
              <a:graphicFrameLocks noChangeAspect="1"/>
            </p:cNvGraphicFramePr>
            <p:nvPr/>
          </p:nvGraphicFramePr>
          <p:xfrm>
            <a:off x="4745" y="2763"/>
            <a:ext cx="267" cy="229"/>
          </p:xfrm>
          <a:graphic>
            <a:graphicData uri="http://schemas.openxmlformats.org/presentationml/2006/ole">
              <mc:AlternateContent xmlns:mc="http://schemas.openxmlformats.org/markup-compatibility/2006">
                <mc:Choice xmlns:v="urn:schemas-microsoft-com:vml" Requires="v">
                  <p:oleObj spid="_x0000_s191922" name="Equation" r:id="rId24" imgW="266400" imgH="228600" progId="Equation.3">
                    <p:embed/>
                  </p:oleObj>
                </mc:Choice>
                <mc:Fallback>
                  <p:oleObj name="Equation" r:id="rId24" imgW="266400" imgH="228600" progId="Equation.3">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745" y="2763"/>
                          <a:ext cx="267" cy="2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7205" name="Text Box 37"/>
            <p:cNvSpPr txBox="1">
              <a:spLocks noChangeArrowheads="1"/>
            </p:cNvSpPr>
            <p:nvPr/>
          </p:nvSpPr>
          <p:spPr bwMode="auto">
            <a:xfrm>
              <a:off x="3670" y="2776"/>
              <a:ext cx="1098" cy="2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r>
                <a:rPr lang="en-US" sz="1600" b="1">
                  <a:effectLst>
                    <a:outerShdw blurRad="38100" dist="38100" dir="2700000" algn="tl">
                      <a:srgbClr val="DDDDDD"/>
                    </a:outerShdw>
                  </a:effectLst>
                </a:rPr>
                <a:t>Velocity vectors</a:t>
              </a:r>
            </a:p>
          </p:txBody>
        </p:sp>
      </p:grpSp>
    </p:spTree>
    <p:extLst>
      <p:ext uri="{BB962C8B-B14F-4D97-AF65-F5344CB8AC3E}">
        <p14:creationId xmlns:p14="http://schemas.microsoft.com/office/powerpoint/2010/main" val="29360102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717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717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71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52239"/>
          <a:stretch/>
        </p:blipFill>
        <p:spPr bwMode="auto">
          <a:xfrm>
            <a:off x="662275" y="1323109"/>
            <a:ext cx="7641310" cy="2418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p:cNvSpPr txBox="1">
            <a:spLocks noChangeArrowheads="1"/>
          </p:cNvSpPr>
          <p:nvPr/>
        </p:nvSpPr>
        <p:spPr bwMode="auto">
          <a:xfrm>
            <a:off x="6940550" y="6462713"/>
            <a:ext cx="20494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2000" dirty="0">
                <a:hlinkClick r:id="rId3"/>
              </a:rPr>
              <a:t>Efros et al. 2003</a:t>
            </a:r>
            <a:endParaRPr lang="en-US" sz="2000" dirty="0"/>
          </a:p>
        </p:txBody>
      </p:sp>
    </p:spTree>
    <p:extLst>
      <p:ext uri="{BB962C8B-B14F-4D97-AF65-F5344CB8AC3E}">
        <p14:creationId xmlns:p14="http://schemas.microsoft.com/office/powerpoint/2010/main" val="439782833"/>
      </p:ext>
    </p:extLst>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682" name="Rectangle 2"/>
          <p:cNvSpPr>
            <a:spLocks noGrp="1" noChangeArrowheads="1"/>
          </p:cNvSpPr>
          <p:nvPr>
            <p:ph type="title"/>
          </p:nvPr>
        </p:nvSpPr>
        <p:spPr/>
        <p:txBody>
          <a:bodyPr/>
          <a:lstStyle/>
          <a:p>
            <a:r>
              <a:rPr lang="en-US"/>
              <a:t>Block-based motion prediction</a:t>
            </a:r>
          </a:p>
        </p:txBody>
      </p:sp>
      <p:sp>
        <p:nvSpPr>
          <p:cNvPr id="711683" name="Rectangle 3"/>
          <p:cNvSpPr>
            <a:spLocks noGrp="1" noChangeArrowheads="1"/>
          </p:cNvSpPr>
          <p:nvPr>
            <p:ph type="body" idx="1"/>
          </p:nvPr>
        </p:nvSpPr>
        <p:spPr/>
        <p:txBody>
          <a:bodyPr/>
          <a:lstStyle/>
          <a:p>
            <a:r>
              <a:rPr lang="en-US" dirty="0"/>
              <a:t>Break image up into square blocks</a:t>
            </a:r>
          </a:p>
          <a:p>
            <a:r>
              <a:rPr lang="en-US" dirty="0"/>
              <a:t>Estimate translation for each </a:t>
            </a:r>
            <a:r>
              <a:rPr lang="en-US" dirty="0" smtClean="0"/>
              <a:t>bloc</a:t>
            </a:r>
            <a:endParaRPr lang="en-US" dirty="0"/>
          </a:p>
        </p:txBody>
      </p:sp>
      <p:grpSp>
        <p:nvGrpSpPr>
          <p:cNvPr id="711684" name="Group 4"/>
          <p:cNvGrpSpPr>
            <a:grpSpLocks/>
          </p:cNvGrpSpPr>
          <p:nvPr/>
        </p:nvGrpSpPr>
        <p:grpSpPr bwMode="auto">
          <a:xfrm>
            <a:off x="2971800" y="3687763"/>
            <a:ext cx="3657600" cy="2438400"/>
            <a:chOff x="1776" y="1680"/>
            <a:chExt cx="2304" cy="1536"/>
          </a:xfrm>
        </p:grpSpPr>
        <p:pic>
          <p:nvPicPr>
            <p:cNvPr id="71168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9" y="1681"/>
              <a:ext cx="2157" cy="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11686" name="Rectangle 6"/>
            <p:cNvSpPr>
              <a:spLocks noChangeArrowheads="1"/>
            </p:cNvSpPr>
            <p:nvPr/>
          </p:nvSpPr>
          <p:spPr bwMode="auto">
            <a:xfrm>
              <a:off x="1776" y="1680"/>
              <a:ext cx="384" cy="384"/>
            </a:xfrm>
            <a:prstGeom prst="rect">
              <a:avLst/>
            </a:prstGeom>
            <a:noFill/>
            <a:ln w="381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1687" name="Rectangle 7"/>
            <p:cNvSpPr>
              <a:spLocks noChangeArrowheads="1"/>
            </p:cNvSpPr>
            <p:nvPr/>
          </p:nvSpPr>
          <p:spPr bwMode="auto">
            <a:xfrm>
              <a:off x="2160" y="1680"/>
              <a:ext cx="384" cy="384"/>
            </a:xfrm>
            <a:prstGeom prst="rect">
              <a:avLst/>
            </a:prstGeom>
            <a:noFill/>
            <a:ln w="381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1688" name="Rectangle 8"/>
            <p:cNvSpPr>
              <a:spLocks noChangeArrowheads="1"/>
            </p:cNvSpPr>
            <p:nvPr/>
          </p:nvSpPr>
          <p:spPr bwMode="auto">
            <a:xfrm>
              <a:off x="2544" y="1680"/>
              <a:ext cx="384" cy="384"/>
            </a:xfrm>
            <a:prstGeom prst="rect">
              <a:avLst/>
            </a:prstGeom>
            <a:noFill/>
            <a:ln w="381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1689" name="Rectangle 9"/>
            <p:cNvSpPr>
              <a:spLocks noChangeArrowheads="1"/>
            </p:cNvSpPr>
            <p:nvPr/>
          </p:nvSpPr>
          <p:spPr bwMode="auto">
            <a:xfrm>
              <a:off x="2928" y="1680"/>
              <a:ext cx="384" cy="384"/>
            </a:xfrm>
            <a:prstGeom prst="rect">
              <a:avLst/>
            </a:prstGeom>
            <a:noFill/>
            <a:ln w="381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1690" name="Rectangle 10"/>
            <p:cNvSpPr>
              <a:spLocks noChangeArrowheads="1"/>
            </p:cNvSpPr>
            <p:nvPr/>
          </p:nvSpPr>
          <p:spPr bwMode="auto">
            <a:xfrm>
              <a:off x="3312" y="1680"/>
              <a:ext cx="384" cy="384"/>
            </a:xfrm>
            <a:prstGeom prst="rect">
              <a:avLst/>
            </a:prstGeom>
            <a:noFill/>
            <a:ln w="381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1691" name="Rectangle 11"/>
            <p:cNvSpPr>
              <a:spLocks noChangeArrowheads="1"/>
            </p:cNvSpPr>
            <p:nvPr/>
          </p:nvSpPr>
          <p:spPr bwMode="auto">
            <a:xfrm>
              <a:off x="1776" y="2064"/>
              <a:ext cx="384" cy="384"/>
            </a:xfrm>
            <a:prstGeom prst="rect">
              <a:avLst/>
            </a:prstGeom>
            <a:noFill/>
            <a:ln w="381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1692" name="Rectangle 12"/>
            <p:cNvSpPr>
              <a:spLocks noChangeArrowheads="1"/>
            </p:cNvSpPr>
            <p:nvPr/>
          </p:nvSpPr>
          <p:spPr bwMode="auto">
            <a:xfrm>
              <a:off x="2160" y="2064"/>
              <a:ext cx="384" cy="384"/>
            </a:xfrm>
            <a:prstGeom prst="rect">
              <a:avLst/>
            </a:prstGeom>
            <a:noFill/>
            <a:ln w="381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1693" name="Rectangle 13"/>
            <p:cNvSpPr>
              <a:spLocks noChangeArrowheads="1"/>
            </p:cNvSpPr>
            <p:nvPr/>
          </p:nvSpPr>
          <p:spPr bwMode="auto">
            <a:xfrm>
              <a:off x="2544" y="2064"/>
              <a:ext cx="384" cy="384"/>
            </a:xfrm>
            <a:prstGeom prst="rect">
              <a:avLst/>
            </a:prstGeom>
            <a:noFill/>
            <a:ln w="381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1694" name="Rectangle 14"/>
            <p:cNvSpPr>
              <a:spLocks noChangeArrowheads="1"/>
            </p:cNvSpPr>
            <p:nvPr/>
          </p:nvSpPr>
          <p:spPr bwMode="auto">
            <a:xfrm>
              <a:off x="2928" y="2064"/>
              <a:ext cx="384" cy="384"/>
            </a:xfrm>
            <a:prstGeom prst="rect">
              <a:avLst/>
            </a:prstGeom>
            <a:noFill/>
            <a:ln w="381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1695" name="Rectangle 15"/>
            <p:cNvSpPr>
              <a:spLocks noChangeArrowheads="1"/>
            </p:cNvSpPr>
            <p:nvPr/>
          </p:nvSpPr>
          <p:spPr bwMode="auto">
            <a:xfrm>
              <a:off x="3312" y="2064"/>
              <a:ext cx="384" cy="384"/>
            </a:xfrm>
            <a:prstGeom prst="rect">
              <a:avLst/>
            </a:prstGeom>
            <a:noFill/>
            <a:ln w="381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1696" name="Rectangle 16"/>
            <p:cNvSpPr>
              <a:spLocks noChangeArrowheads="1"/>
            </p:cNvSpPr>
            <p:nvPr/>
          </p:nvSpPr>
          <p:spPr bwMode="auto">
            <a:xfrm>
              <a:off x="1776" y="2448"/>
              <a:ext cx="384" cy="384"/>
            </a:xfrm>
            <a:prstGeom prst="rect">
              <a:avLst/>
            </a:prstGeom>
            <a:noFill/>
            <a:ln w="381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1697" name="Rectangle 17"/>
            <p:cNvSpPr>
              <a:spLocks noChangeArrowheads="1"/>
            </p:cNvSpPr>
            <p:nvPr/>
          </p:nvSpPr>
          <p:spPr bwMode="auto">
            <a:xfrm>
              <a:off x="2160" y="2448"/>
              <a:ext cx="384" cy="384"/>
            </a:xfrm>
            <a:prstGeom prst="rect">
              <a:avLst/>
            </a:prstGeom>
            <a:noFill/>
            <a:ln w="381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1698" name="Rectangle 18"/>
            <p:cNvSpPr>
              <a:spLocks noChangeArrowheads="1"/>
            </p:cNvSpPr>
            <p:nvPr/>
          </p:nvSpPr>
          <p:spPr bwMode="auto">
            <a:xfrm>
              <a:off x="2544" y="2448"/>
              <a:ext cx="384" cy="384"/>
            </a:xfrm>
            <a:prstGeom prst="rect">
              <a:avLst/>
            </a:prstGeom>
            <a:noFill/>
            <a:ln w="381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1699" name="Rectangle 19"/>
            <p:cNvSpPr>
              <a:spLocks noChangeArrowheads="1"/>
            </p:cNvSpPr>
            <p:nvPr/>
          </p:nvSpPr>
          <p:spPr bwMode="auto">
            <a:xfrm>
              <a:off x="2928" y="2448"/>
              <a:ext cx="384" cy="384"/>
            </a:xfrm>
            <a:prstGeom prst="rect">
              <a:avLst/>
            </a:prstGeom>
            <a:noFill/>
            <a:ln w="381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1700" name="Rectangle 20"/>
            <p:cNvSpPr>
              <a:spLocks noChangeArrowheads="1"/>
            </p:cNvSpPr>
            <p:nvPr/>
          </p:nvSpPr>
          <p:spPr bwMode="auto">
            <a:xfrm>
              <a:off x="3312" y="2448"/>
              <a:ext cx="384" cy="384"/>
            </a:xfrm>
            <a:prstGeom prst="rect">
              <a:avLst/>
            </a:prstGeom>
            <a:noFill/>
            <a:ln w="381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1701" name="Rectangle 21"/>
            <p:cNvSpPr>
              <a:spLocks noChangeArrowheads="1"/>
            </p:cNvSpPr>
            <p:nvPr/>
          </p:nvSpPr>
          <p:spPr bwMode="auto">
            <a:xfrm>
              <a:off x="1776" y="2832"/>
              <a:ext cx="384" cy="384"/>
            </a:xfrm>
            <a:prstGeom prst="rect">
              <a:avLst/>
            </a:prstGeom>
            <a:noFill/>
            <a:ln w="381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1702" name="Rectangle 22"/>
            <p:cNvSpPr>
              <a:spLocks noChangeArrowheads="1"/>
            </p:cNvSpPr>
            <p:nvPr/>
          </p:nvSpPr>
          <p:spPr bwMode="auto">
            <a:xfrm>
              <a:off x="2160" y="2832"/>
              <a:ext cx="384" cy="384"/>
            </a:xfrm>
            <a:prstGeom prst="rect">
              <a:avLst/>
            </a:prstGeom>
            <a:noFill/>
            <a:ln w="381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1703" name="Rectangle 23"/>
            <p:cNvSpPr>
              <a:spLocks noChangeArrowheads="1"/>
            </p:cNvSpPr>
            <p:nvPr/>
          </p:nvSpPr>
          <p:spPr bwMode="auto">
            <a:xfrm>
              <a:off x="2544" y="2832"/>
              <a:ext cx="384" cy="384"/>
            </a:xfrm>
            <a:prstGeom prst="rect">
              <a:avLst/>
            </a:prstGeom>
            <a:noFill/>
            <a:ln w="381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1704" name="Rectangle 24"/>
            <p:cNvSpPr>
              <a:spLocks noChangeArrowheads="1"/>
            </p:cNvSpPr>
            <p:nvPr/>
          </p:nvSpPr>
          <p:spPr bwMode="auto">
            <a:xfrm>
              <a:off x="2928" y="2832"/>
              <a:ext cx="384" cy="384"/>
            </a:xfrm>
            <a:prstGeom prst="rect">
              <a:avLst/>
            </a:prstGeom>
            <a:noFill/>
            <a:ln w="381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1705" name="Rectangle 25"/>
            <p:cNvSpPr>
              <a:spLocks noChangeArrowheads="1"/>
            </p:cNvSpPr>
            <p:nvPr/>
          </p:nvSpPr>
          <p:spPr bwMode="auto">
            <a:xfrm>
              <a:off x="3312" y="2832"/>
              <a:ext cx="384" cy="384"/>
            </a:xfrm>
            <a:prstGeom prst="rect">
              <a:avLst/>
            </a:prstGeom>
            <a:noFill/>
            <a:ln w="381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1706" name="Rectangle 26"/>
            <p:cNvSpPr>
              <a:spLocks noChangeArrowheads="1"/>
            </p:cNvSpPr>
            <p:nvPr/>
          </p:nvSpPr>
          <p:spPr bwMode="auto">
            <a:xfrm>
              <a:off x="3696" y="1680"/>
              <a:ext cx="384" cy="384"/>
            </a:xfrm>
            <a:prstGeom prst="rect">
              <a:avLst/>
            </a:prstGeom>
            <a:noFill/>
            <a:ln w="381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1707" name="Rectangle 27"/>
            <p:cNvSpPr>
              <a:spLocks noChangeArrowheads="1"/>
            </p:cNvSpPr>
            <p:nvPr/>
          </p:nvSpPr>
          <p:spPr bwMode="auto">
            <a:xfrm>
              <a:off x="3696" y="2064"/>
              <a:ext cx="384" cy="384"/>
            </a:xfrm>
            <a:prstGeom prst="rect">
              <a:avLst/>
            </a:prstGeom>
            <a:noFill/>
            <a:ln w="381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1708" name="Rectangle 28"/>
            <p:cNvSpPr>
              <a:spLocks noChangeArrowheads="1"/>
            </p:cNvSpPr>
            <p:nvPr/>
          </p:nvSpPr>
          <p:spPr bwMode="auto">
            <a:xfrm>
              <a:off x="3696" y="2448"/>
              <a:ext cx="384" cy="384"/>
            </a:xfrm>
            <a:prstGeom prst="rect">
              <a:avLst/>
            </a:prstGeom>
            <a:noFill/>
            <a:ln w="381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1709" name="Rectangle 29"/>
            <p:cNvSpPr>
              <a:spLocks noChangeArrowheads="1"/>
            </p:cNvSpPr>
            <p:nvPr/>
          </p:nvSpPr>
          <p:spPr bwMode="auto">
            <a:xfrm>
              <a:off x="3696" y="2832"/>
              <a:ext cx="384" cy="384"/>
            </a:xfrm>
            <a:prstGeom prst="rect">
              <a:avLst/>
            </a:prstGeom>
            <a:noFill/>
            <a:ln w="381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1710" name="Line 30"/>
            <p:cNvSpPr>
              <a:spLocks noChangeShapeType="1"/>
            </p:cNvSpPr>
            <p:nvPr/>
          </p:nvSpPr>
          <p:spPr bwMode="auto">
            <a:xfrm flipH="1">
              <a:off x="3024" y="2256"/>
              <a:ext cx="192" cy="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11711" name="Line 31"/>
            <p:cNvSpPr>
              <a:spLocks noChangeShapeType="1"/>
            </p:cNvSpPr>
            <p:nvPr/>
          </p:nvSpPr>
          <p:spPr bwMode="auto">
            <a:xfrm>
              <a:off x="2640" y="2640"/>
              <a:ext cx="192" cy="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Tree>
    <p:extLst>
      <p:ext uri="{BB962C8B-B14F-4D97-AF65-F5344CB8AC3E}">
        <p14:creationId xmlns:p14="http://schemas.microsoft.com/office/powerpoint/2010/main" val="1338785848"/>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describe a video?</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75836921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9315" name="Group 3"/>
          <p:cNvGraphicFramePr>
            <a:graphicFrameLocks noGrp="1"/>
          </p:cNvGraphicFramePr>
          <p:nvPr/>
        </p:nvGraphicFramePr>
        <p:xfrm>
          <a:off x="4724400" y="2286000"/>
          <a:ext cx="3581400" cy="3429002"/>
        </p:xfrm>
        <a:graphic>
          <a:graphicData uri="http://schemas.openxmlformats.org/drawingml/2006/table">
            <a:tbl>
              <a:tblPr/>
              <a:tblGrid>
                <a:gridCol w="358775"/>
                <a:gridCol w="358775"/>
                <a:gridCol w="355600"/>
                <a:gridCol w="358775"/>
                <a:gridCol w="358775"/>
                <a:gridCol w="358775"/>
                <a:gridCol w="358775"/>
                <a:gridCol w="355600"/>
                <a:gridCol w="358775"/>
                <a:gridCol w="358775"/>
              </a:tblGrid>
              <a:tr h="328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7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7297" name="Rectangle 127"/>
          <p:cNvSpPr>
            <a:spLocks noChangeArrowheads="1"/>
          </p:cNvSpPr>
          <p:nvPr/>
        </p:nvSpPr>
        <p:spPr bwMode="auto">
          <a:xfrm>
            <a:off x="6172200" y="4343400"/>
            <a:ext cx="381000" cy="381000"/>
          </a:xfrm>
          <a:prstGeom prst="rect">
            <a:avLst/>
          </a:prstGeom>
          <a:noFill/>
          <a:ln w="38100">
            <a:solidFill>
              <a:srgbClr val="FF0000"/>
            </a:solidFill>
            <a:miter lim="800000"/>
            <a:headEnd/>
            <a:tailEnd/>
          </a:ln>
        </p:spPr>
        <p:txBody>
          <a:bodyPr wrap="none" anchor="ctr"/>
          <a:lstStyle/>
          <a:p>
            <a:endParaRPr lang="en-US"/>
          </a:p>
        </p:txBody>
      </p:sp>
      <p:graphicFrame>
        <p:nvGraphicFramePr>
          <p:cNvPr id="269440" name="Group 128"/>
          <p:cNvGraphicFramePr>
            <a:graphicFrameLocks noGrp="1"/>
          </p:cNvGraphicFramePr>
          <p:nvPr/>
        </p:nvGraphicFramePr>
        <p:xfrm>
          <a:off x="711200" y="2287588"/>
          <a:ext cx="3556000" cy="3424238"/>
        </p:xfrm>
        <a:graphic>
          <a:graphicData uri="http://schemas.openxmlformats.org/drawingml/2006/table">
            <a:tbl>
              <a:tblPr/>
              <a:tblGrid>
                <a:gridCol w="355600"/>
                <a:gridCol w="355600"/>
                <a:gridCol w="355600"/>
                <a:gridCol w="355600"/>
                <a:gridCol w="355600"/>
                <a:gridCol w="355600"/>
                <a:gridCol w="355600"/>
                <a:gridCol w="369888"/>
                <a:gridCol w="341312"/>
                <a:gridCol w="355600"/>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r>
            </a:tbl>
          </a:graphicData>
        </a:graphic>
      </p:graphicFrame>
      <p:sp>
        <p:nvSpPr>
          <p:cNvPr id="7421" name="Rectangle 252"/>
          <p:cNvSpPr>
            <a:spLocks noChangeArrowheads="1"/>
          </p:cNvSpPr>
          <p:nvPr/>
        </p:nvSpPr>
        <p:spPr bwMode="auto">
          <a:xfrm>
            <a:off x="1812925" y="4025900"/>
            <a:ext cx="1066800" cy="990600"/>
          </a:xfrm>
          <a:prstGeom prst="rect">
            <a:avLst/>
          </a:prstGeom>
          <a:noFill/>
          <a:ln w="38100">
            <a:solidFill>
              <a:srgbClr val="FF0000"/>
            </a:solidFill>
            <a:miter lim="800000"/>
            <a:headEnd/>
            <a:tailEnd/>
          </a:ln>
        </p:spPr>
        <p:txBody>
          <a:bodyPr wrap="none" anchor="ctr"/>
          <a:lstStyle/>
          <a:p>
            <a:endParaRPr lang="en-US"/>
          </a:p>
        </p:txBody>
      </p:sp>
      <p:graphicFrame>
        <p:nvGraphicFramePr>
          <p:cNvPr id="7170" name="Object 381"/>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6566" name="Equation" r:id="rId5" imgW="7315200" imgH="4495800" progId="Equation.3">
                  <p:embed/>
                </p:oleObj>
              </mc:Choice>
              <mc:Fallback>
                <p:oleObj name="Equation" r:id="rId5" imgW="7315200" imgH="4495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graphicFrame>
        <p:nvGraphicFramePr>
          <p:cNvPr id="7171" name="Object 381"/>
          <p:cNvGraphicFramePr>
            <a:graphicFrameLocks noChangeAspect="1"/>
          </p:cNvGraphicFramePr>
          <p:nvPr/>
        </p:nvGraphicFramePr>
        <p:xfrm>
          <a:off x="1593850" y="1295400"/>
          <a:ext cx="1625600" cy="936625"/>
        </p:xfrm>
        <a:graphic>
          <a:graphicData uri="http://schemas.openxmlformats.org/presentationml/2006/ole">
            <mc:AlternateContent xmlns:mc="http://schemas.openxmlformats.org/markup-compatibility/2006">
              <mc:Choice xmlns:v="urn:schemas-microsoft-com:vml" Requires="v">
                <p:oleObj spid="_x0000_s6567" name="Equation" r:id="rId7" imgW="7315200" imgH="4178300" progId="Equation.3">
                  <p:embed/>
                </p:oleObj>
              </mc:Choice>
              <mc:Fallback>
                <p:oleObj name="Equation" r:id="rId7" imgW="7315200" imgH="41783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93850" y="1295400"/>
                        <a:ext cx="1625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sp>
        <p:nvSpPr>
          <p:cNvPr id="7422" name="Rectangle 16"/>
          <p:cNvSpPr txBox="1">
            <a:spLocks noChangeArrowheads="1"/>
          </p:cNvSpPr>
          <p:nvPr/>
        </p:nvSpPr>
        <p:spPr bwMode="auto">
          <a:xfrm>
            <a:off x="457200" y="0"/>
            <a:ext cx="8229600" cy="1143000"/>
          </a:xfrm>
          <a:prstGeom prst="rect">
            <a:avLst/>
          </a:prstGeom>
          <a:noFill/>
          <a:ln w="9525">
            <a:noFill/>
            <a:miter lim="800000"/>
            <a:headEnd/>
            <a:tailEnd/>
          </a:ln>
        </p:spPr>
        <p:txBody>
          <a:bodyPr/>
          <a:lstStyle/>
          <a:p>
            <a:r>
              <a:rPr lang="en-US" sz="3600">
                <a:solidFill>
                  <a:srgbClr val="000000"/>
                </a:solidFill>
                <a:latin typeface="Calibri" pitchFamily="34" charset="0"/>
              </a:rPr>
              <a:t>Image filtering</a:t>
            </a:r>
          </a:p>
        </p:txBody>
      </p:sp>
      <p:grpSp>
        <p:nvGrpSpPr>
          <p:cNvPr id="7423" name="Group 4"/>
          <p:cNvGrpSpPr>
            <a:grpSpLocks noChangeAspect="1"/>
          </p:cNvGrpSpPr>
          <p:nvPr/>
        </p:nvGrpSpPr>
        <p:grpSpPr bwMode="auto">
          <a:xfrm>
            <a:off x="7543800" y="304800"/>
            <a:ext cx="1143000" cy="973138"/>
            <a:chOff x="3799" y="2064"/>
            <a:chExt cx="1433" cy="1136"/>
          </a:xfrm>
        </p:grpSpPr>
        <p:grpSp>
          <p:nvGrpSpPr>
            <p:cNvPr id="7426" name="Group 5"/>
            <p:cNvGrpSpPr>
              <a:grpSpLocks/>
            </p:cNvGrpSpPr>
            <p:nvPr/>
          </p:nvGrpSpPr>
          <p:grpSpPr bwMode="auto">
            <a:xfrm>
              <a:off x="4080" y="2064"/>
              <a:ext cx="1152" cy="1136"/>
              <a:chOff x="144" y="144"/>
              <a:chExt cx="1152" cy="1136"/>
            </a:xfrm>
          </p:grpSpPr>
          <p:sp>
            <p:nvSpPr>
              <p:cNvPr id="7428" name="Rectangle 6"/>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7429" name="Rectangle 7"/>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7430" name="Rectangle 8"/>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7431" name="Rectangle 9"/>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7432" name="Rectangle 10"/>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7433" name="Rectangle 11"/>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7434" name="Rectangle 12"/>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7435" name="Rectangle 13"/>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7436" name="Rectangle 14"/>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7437" name="Line 15"/>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7438" name="Line 16"/>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7439" name="Line 17"/>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7440" name="Line 18"/>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7441" name="Line 19"/>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7442" name="Line 20"/>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7443" name="Line 21"/>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7444" name="Line 22"/>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pic>
          <p:nvPicPr>
            <p:cNvPr id="7427" name="Picture 23" descr="txp_fig"/>
            <p:cNvPicPr>
              <a:picLocks noChangeAspect="1" noChangeArrowheads="1"/>
            </p:cNvPicPr>
            <p:nvPr>
              <p:custDataLst>
                <p:tags r:id="rId2"/>
              </p:custDataLst>
            </p:nvPr>
          </p:nvPicPr>
          <p:blipFill>
            <a:blip r:embed="rId9" cstate="print">
              <a:clrChange>
                <a:clrFrom>
                  <a:srgbClr val="FFFFFF"/>
                </a:clrFrom>
                <a:clrTo>
                  <a:srgbClr val="FFFFFF">
                    <a:alpha val="0"/>
                  </a:srgbClr>
                </a:clrTo>
              </a:clrChange>
            </a:blip>
            <a:srcRect/>
            <a:stretch>
              <a:fillRect/>
            </a:stretch>
          </p:blipFill>
          <p:spPr bwMode="auto">
            <a:xfrm>
              <a:off x="3799" y="2352"/>
              <a:ext cx="192" cy="576"/>
            </a:xfrm>
            <a:prstGeom prst="rect">
              <a:avLst/>
            </a:prstGeom>
            <a:noFill/>
            <a:ln w="9525">
              <a:noFill/>
              <a:miter lim="800000"/>
              <a:headEnd/>
              <a:tailEnd/>
            </a:ln>
          </p:spPr>
        </p:pic>
      </p:grpSp>
      <p:graphicFrame>
        <p:nvGraphicFramePr>
          <p:cNvPr id="7172" name="Object 26"/>
          <p:cNvGraphicFramePr>
            <a:graphicFrameLocks noChangeAspect="1"/>
          </p:cNvGraphicFramePr>
          <p:nvPr/>
        </p:nvGraphicFramePr>
        <p:xfrm>
          <a:off x="6477000" y="533400"/>
          <a:ext cx="1020763" cy="563563"/>
        </p:xfrm>
        <a:graphic>
          <a:graphicData uri="http://schemas.openxmlformats.org/presentationml/2006/ole">
            <mc:AlternateContent xmlns:mc="http://schemas.openxmlformats.org/markup-compatibility/2006">
              <mc:Choice xmlns:v="urn:schemas-microsoft-com:vml" Requires="v">
                <p:oleObj spid="_x0000_s6568" name="Equation" r:id="rId10" imgW="7315200" imgH="4038600" progId="Equation.3">
                  <p:embed/>
                </p:oleObj>
              </mc:Choice>
              <mc:Fallback>
                <p:oleObj name="Equation" r:id="rId10" imgW="7315200" imgH="40386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7000" y="533400"/>
                        <a:ext cx="1020763"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sp>
        <p:nvSpPr>
          <p:cNvPr id="7424" name="Text Box 376"/>
          <p:cNvSpPr txBox="1">
            <a:spLocks noChangeArrowheads="1"/>
          </p:cNvSpPr>
          <p:nvPr/>
        </p:nvSpPr>
        <p:spPr bwMode="auto">
          <a:xfrm>
            <a:off x="7762875" y="6550025"/>
            <a:ext cx="1381125" cy="307975"/>
          </a:xfrm>
          <a:prstGeom prst="rect">
            <a:avLst/>
          </a:prstGeom>
          <a:noFill/>
          <a:ln w="9525">
            <a:noFill/>
            <a:miter lim="800000"/>
            <a:headEnd/>
            <a:tailEnd/>
          </a:ln>
        </p:spPr>
        <p:txBody>
          <a:bodyPr wrap="none">
            <a:spAutoFit/>
          </a:bodyPr>
          <a:lstStyle/>
          <a:p>
            <a:pPr eaLnBrk="0" hangingPunct="0"/>
            <a:r>
              <a:rPr lang="en-US" sz="1400">
                <a:cs typeface="Arial" charset="0"/>
              </a:rPr>
              <a:t>Credit: S. Seitz</a:t>
            </a:r>
          </a:p>
        </p:txBody>
      </p:sp>
      <p:sp>
        <p:nvSpPr>
          <p:cNvPr id="7425" name="TextBox 31"/>
          <p:cNvSpPr txBox="1">
            <a:spLocks noChangeArrowheads="1"/>
          </p:cNvSpPr>
          <p:nvPr/>
        </p:nvSpPr>
        <p:spPr bwMode="auto">
          <a:xfrm>
            <a:off x="6216650" y="4351338"/>
            <a:ext cx="325438" cy="369887"/>
          </a:xfrm>
          <a:prstGeom prst="rect">
            <a:avLst/>
          </a:prstGeom>
          <a:noFill/>
          <a:ln w="9525">
            <a:noFill/>
            <a:miter lim="800000"/>
            <a:headEnd/>
            <a:tailEnd/>
          </a:ln>
        </p:spPr>
        <p:txBody>
          <a:bodyPr wrap="none">
            <a:spAutoFit/>
          </a:bodyPr>
          <a:lstStyle/>
          <a:p>
            <a:r>
              <a:rPr lang="en-US" b="1"/>
              <a:t>?</a:t>
            </a:r>
          </a:p>
        </p:txBody>
      </p:sp>
      <p:graphicFrame>
        <p:nvGraphicFramePr>
          <p:cNvPr id="7173" name="Object 381"/>
          <p:cNvGraphicFramePr>
            <a:graphicFrameLocks noChangeAspect="1"/>
          </p:cNvGraphicFramePr>
          <p:nvPr/>
        </p:nvGraphicFramePr>
        <p:xfrm>
          <a:off x="1835150" y="5943600"/>
          <a:ext cx="5091113" cy="874713"/>
        </p:xfrm>
        <a:graphic>
          <a:graphicData uri="http://schemas.openxmlformats.org/presentationml/2006/ole">
            <mc:AlternateContent xmlns:mc="http://schemas.openxmlformats.org/markup-compatibility/2006">
              <mc:Choice xmlns:v="urn:schemas-microsoft-com:vml" Requires="v">
                <p:oleObj spid="_x0000_s6569" name="Equation" r:id="rId12" imgW="7315200" imgH="1257300" progId="Equation.3">
                  <p:embed/>
                </p:oleObj>
              </mc:Choice>
              <mc:Fallback>
                <p:oleObj name="Equation" r:id="rId12" imgW="7315200" imgH="12573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35150" y="5943600"/>
                        <a:ext cx="509111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959710233"/>
      </p:ext>
    </p:extLst>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dirty="0">
                <a:latin typeface="Arial" charset="0"/>
                <a:cs typeface="Arial" charset="0"/>
              </a:rPr>
              <a:t>Video Descriptors</a:t>
            </a:r>
          </a:p>
        </p:txBody>
      </p:sp>
      <p:sp>
        <p:nvSpPr>
          <p:cNvPr id="68611" name="Rectangle 3"/>
          <p:cNvSpPr>
            <a:spLocks noGrp="1" noChangeArrowheads="1"/>
          </p:cNvSpPr>
          <p:nvPr>
            <p:ph type="body" idx="1"/>
          </p:nvPr>
        </p:nvSpPr>
        <p:spPr/>
        <p:txBody>
          <a:bodyPr/>
          <a:lstStyle/>
          <a:p>
            <a:pPr marL="0" indent="0" algn="l" rtl="0">
              <a:buNone/>
            </a:pPr>
            <a:r>
              <a:rPr lang="en-US" dirty="0" smtClean="0">
                <a:latin typeface="Arial" charset="0"/>
                <a:cs typeface="Arial" charset="0"/>
              </a:rPr>
              <a:t>Where:</a:t>
            </a:r>
          </a:p>
          <a:p>
            <a:pPr marL="0" indent="0" algn="l" rtl="0">
              <a:buNone/>
            </a:pPr>
            <a:r>
              <a:rPr lang="en-US" dirty="0">
                <a:latin typeface="Arial" charset="0"/>
                <a:cs typeface="Arial" charset="0"/>
              </a:rPr>
              <a:t>	</a:t>
            </a:r>
            <a:r>
              <a:rPr lang="en-US" dirty="0" smtClean="0">
                <a:latin typeface="Arial" charset="0"/>
                <a:cs typeface="Arial" charset="0"/>
              </a:rPr>
              <a:t>Interest points</a:t>
            </a:r>
          </a:p>
          <a:p>
            <a:pPr marL="0" indent="0" algn="l" rtl="0">
              <a:buNone/>
            </a:pPr>
            <a:r>
              <a:rPr lang="en-US" dirty="0" smtClean="0">
                <a:latin typeface="Arial" charset="0"/>
                <a:cs typeface="Arial" charset="0"/>
              </a:rPr>
              <a:t>	Grid </a:t>
            </a:r>
            <a:endParaRPr lang="en-US" dirty="0">
              <a:latin typeface="Arial" charset="0"/>
              <a:cs typeface="Arial" charset="0"/>
            </a:endParaRPr>
          </a:p>
          <a:p>
            <a:pPr marL="0" indent="0" algn="l" rtl="0">
              <a:buNone/>
            </a:pPr>
            <a:endParaRPr lang="en-US" dirty="0" smtClean="0">
              <a:latin typeface="Arial" charset="0"/>
              <a:cs typeface="Arial" charset="0"/>
            </a:endParaRPr>
          </a:p>
          <a:p>
            <a:pPr marL="0" indent="0" algn="l" rtl="0">
              <a:buNone/>
            </a:pPr>
            <a:r>
              <a:rPr lang="en-US" dirty="0" smtClean="0">
                <a:latin typeface="Arial" charset="0"/>
                <a:cs typeface="Arial" charset="0"/>
              </a:rPr>
              <a:t>What:</a:t>
            </a:r>
          </a:p>
          <a:p>
            <a:pPr marL="0" indent="0" algn="l" rtl="0">
              <a:buNone/>
            </a:pPr>
            <a:r>
              <a:rPr lang="en-US" dirty="0">
                <a:latin typeface="Arial" charset="0"/>
                <a:cs typeface="Arial" charset="0"/>
              </a:rPr>
              <a:t>	</a:t>
            </a:r>
            <a:r>
              <a:rPr lang="en-US" dirty="0" smtClean="0">
                <a:latin typeface="Arial" charset="0"/>
                <a:cs typeface="Arial" charset="0"/>
              </a:rPr>
              <a:t>Descriptors</a:t>
            </a:r>
            <a:endParaRPr lang="en-US" dirty="0">
              <a:latin typeface="Arial" charset="0"/>
              <a:cs typeface="Arial" charset="0"/>
            </a:endParaRPr>
          </a:p>
        </p:txBody>
      </p:sp>
    </p:spTree>
    <p:extLst>
      <p:ext uri="{BB962C8B-B14F-4D97-AF65-F5344CB8AC3E}">
        <p14:creationId xmlns:p14="http://schemas.microsoft.com/office/powerpoint/2010/main" val="3616424468"/>
      </p:ext>
    </p:extLst>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ChangeArrowheads="1"/>
          </p:cNvSpPr>
          <p:nvPr/>
        </p:nvSpPr>
        <p:spPr bwMode="auto">
          <a:xfrm>
            <a:off x="1225550" y="315913"/>
            <a:ext cx="6915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Aft>
                <a:spcPct val="0"/>
              </a:spcAft>
            </a:pPr>
            <a:r>
              <a:rPr lang="en-GB" sz="3600" b="1">
                <a:solidFill>
                  <a:srgbClr val="727DE0"/>
                </a:solidFill>
                <a:effectLst>
                  <a:outerShdw blurRad="38100" dist="38100" dir="2700000" algn="tl">
                    <a:srgbClr val="DDDDDD"/>
                  </a:outerShdw>
                </a:effectLst>
              </a:rPr>
              <a:t>Space-Time Features: Detector</a:t>
            </a:r>
            <a:endParaRPr lang="fr-FR" sz="3600" b="1">
              <a:solidFill>
                <a:srgbClr val="727DE0"/>
              </a:solidFill>
              <a:effectLst>
                <a:outerShdw blurRad="38100" dist="38100" dir="2700000" algn="tl">
                  <a:srgbClr val="DDDDDD"/>
                </a:outerShdw>
              </a:effectLst>
            </a:endParaRPr>
          </a:p>
        </p:txBody>
      </p:sp>
      <p:sp>
        <p:nvSpPr>
          <p:cNvPr id="289795" name="Rectangle 3"/>
          <p:cNvSpPr>
            <a:spLocks noChangeArrowheads="1"/>
          </p:cNvSpPr>
          <p:nvPr/>
        </p:nvSpPr>
        <p:spPr bwMode="auto">
          <a:xfrm>
            <a:off x="134938" y="1200150"/>
            <a:ext cx="34305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Aft>
                <a:spcPct val="0"/>
              </a:spcAft>
            </a:pPr>
            <a:r>
              <a:rPr lang="en-US">
                <a:sym typeface="Symbol" charset="0"/>
              </a:rPr>
              <a:t> </a:t>
            </a:r>
            <a:r>
              <a:rPr lang="en-US"/>
              <a:t>Space-time corner detector</a:t>
            </a:r>
            <a:endParaRPr lang="fr-FR"/>
          </a:p>
        </p:txBody>
      </p:sp>
      <p:sp>
        <p:nvSpPr>
          <p:cNvPr id="289798" name="Rectangle 6"/>
          <p:cNvSpPr>
            <a:spLocks noChangeArrowheads="1"/>
          </p:cNvSpPr>
          <p:nvPr/>
        </p:nvSpPr>
        <p:spPr bwMode="auto">
          <a:xfrm>
            <a:off x="323850" y="1524000"/>
            <a:ext cx="1981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Aft>
                <a:spcPct val="0"/>
              </a:spcAft>
            </a:pPr>
            <a:r>
              <a:rPr lang="en-US" sz="1600" dirty="0">
                <a:solidFill>
                  <a:srgbClr val="727DE0"/>
                </a:solidFill>
              </a:rPr>
              <a:t>[Laptev, IJCV 2005]</a:t>
            </a:r>
            <a:endParaRPr lang="fr-FR" sz="1600" dirty="0">
              <a:solidFill>
                <a:srgbClr val="727DE0"/>
              </a:solidFill>
            </a:endParaRPr>
          </a:p>
        </p:txBody>
      </p:sp>
      <p:pic>
        <p:nvPicPr>
          <p:cNvPr id="289835" name="features_ActionKiss_Kids_item00050_1_400_part.avi">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12">
            <a:extLst>
              <a:ext uri="{28A0092B-C50C-407E-A947-70E740481C1C}">
                <a14:useLocalDpi xmlns:a14="http://schemas.microsoft.com/office/drawing/2010/main" val="0"/>
              </a:ext>
            </a:extLst>
          </a:blip>
          <a:srcRect/>
          <a:stretch>
            <a:fillRect/>
          </a:stretch>
        </p:blipFill>
        <p:spPr bwMode="auto">
          <a:xfrm>
            <a:off x="4572000" y="4419600"/>
            <a:ext cx="41148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89836" name="features_ActionAnswerPhone_Erin Brockovich_item01768_43_141_part.avi">
            <a:hlinkClick r:id="" action="ppaction://media"/>
          </p:cNvPr>
          <p:cNvPicPr>
            <a:picLocks noRot="1" noChangeAspect="1" noChangeArrowheads="1"/>
          </p:cNvPicPr>
          <p:nvPr>
            <a:videoFile r:link="rId4"/>
            <p:extLst>
              <p:ext uri="{DAA4B4D4-6D71-4841-9C94-3DE7FCFB9230}">
                <p14:media xmlns:p14="http://schemas.microsoft.com/office/powerpoint/2010/main" r:link="rId3"/>
              </p:ext>
            </p:extLst>
          </p:nvPr>
        </p:nvPicPr>
        <p:blipFill>
          <a:blip r:embed="rId13">
            <a:extLst>
              <a:ext uri="{28A0092B-C50C-407E-A947-70E740481C1C}">
                <a14:useLocalDpi xmlns:a14="http://schemas.microsoft.com/office/drawing/2010/main" val="0"/>
              </a:ext>
            </a:extLst>
          </a:blip>
          <a:srcRect/>
          <a:stretch>
            <a:fillRect/>
          </a:stretch>
        </p:blipFill>
        <p:spPr bwMode="auto">
          <a:xfrm>
            <a:off x="609600" y="4419600"/>
            <a:ext cx="36576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89837" name="Picture 45" descr="football_cube08f"/>
          <p:cNvPicPr>
            <a:picLocks noChangeAspect="1" noChangeArrowheads="1"/>
          </p:cNvPicPr>
          <p:nvPr/>
        </p:nvPicPr>
        <p:blipFill>
          <a:blip r:embed="rId14">
            <a:extLst>
              <a:ext uri="{28A0092B-C50C-407E-A947-70E740481C1C}">
                <a14:useLocalDpi xmlns:a14="http://schemas.microsoft.com/office/drawing/2010/main" val="0"/>
              </a:ext>
            </a:extLst>
          </a:blip>
          <a:srcRect l="8643" t="11511"/>
          <a:stretch>
            <a:fillRect/>
          </a:stretch>
        </p:blipFill>
        <p:spPr bwMode="auto">
          <a:xfrm>
            <a:off x="5943600" y="1933575"/>
            <a:ext cx="2895600" cy="2105025"/>
          </a:xfrm>
          <a:prstGeom prst="rect">
            <a:avLst/>
          </a:prstGeom>
          <a:noFill/>
          <a:extLst>
            <a:ext uri="{909E8E84-426E-40dd-AFC4-6F175D3DCCD1}">
              <a14:hiddenFill xmlns:a14="http://schemas.microsoft.com/office/drawing/2010/main">
                <a:solidFill>
                  <a:srgbClr val="FFFFFF"/>
                </a:solidFill>
              </a14:hiddenFill>
            </a:ext>
          </a:extLst>
        </p:spPr>
      </p:pic>
      <p:sp>
        <p:nvSpPr>
          <p:cNvPr id="289839" name="AutoShape 47"/>
          <p:cNvSpPr>
            <a:spLocks noChangeArrowheads="1"/>
          </p:cNvSpPr>
          <p:nvPr/>
        </p:nvSpPr>
        <p:spPr bwMode="auto">
          <a:xfrm rot="5400000">
            <a:off x="5372100" y="2657475"/>
            <a:ext cx="533400" cy="457200"/>
          </a:xfrm>
          <a:custGeom>
            <a:avLst/>
            <a:gdLst>
              <a:gd name="G0" fmla="+- 10800 0 0"/>
              <a:gd name="G1" fmla="+- 18337 0 0"/>
              <a:gd name="G2" fmla="+- 7521 0 0"/>
              <a:gd name="G3" fmla="*/ 10800 1 2"/>
              <a:gd name="G4" fmla="+- G3 10800 0"/>
              <a:gd name="G5" fmla="+- 21600 10800 18337"/>
              <a:gd name="G6" fmla="+- 18337 7521 0"/>
              <a:gd name="G7" fmla="*/ G6 1 2"/>
              <a:gd name="G8" fmla="*/ 18337 2 1"/>
              <a:gd name="G9" fmla="+- G8 0 21600"/>
              <a:gd name="G10" fmla="*/ 21600 G0 G1"/>
              <a:gd name="G11" fmla="*/ 21600 G4 G1"/>
              <a:gd name="G12" fmla="*/ 21600 G5 G1"/>
              <a:gd name="G13" fmla="*/ 21600 G7 G1"/>
              <a:gd name="G14" fmla="*/ 18337 1 2"/>
              <a:gd name="G15" fmla="+- G5 0 G4"/>
              <a:gd name="G16" fmla="+- G0 0 G4"/>
              <a:gd name="G17" fmla="*/ G2 G15 G16"/>
              <a:gd name="T0" fmla="*/ 16200 w 21600"/>
              <a:gd name="T1" fmla="*/ 0 h 21600"/>
              <a:gd name="T2" fmla="*/ 10800 w 21600"/>
              <a:gd name="T3" fmla="*/ 7521 h 21600"/>
              <a:gd name="T4" fmla="*/ 0 w 21600"/>
              <a:gd name="T5" fmla="*/ 19083 h 21600"/>
              <a:gd name="T6" fmla="*/ 9169 w 21600"/>
              <a:gd name="T7" fmla="*/ 21600 h 21600"/>
              <a:gd name="T8" fmla="*/ 18337 w 21600"/>
              <a:gd name="T9" fmla="*/ 15230 h 21600"/>
              <a:gd name="T10" fmla="*/ 21600 w 21600"/>
              <a:gd name="T11" fmla="*/ 7521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0"/>
                </a:moveTo>
                <a:lnTo>
                  <a:pt x="10800" y="7521"/>
                </a:lnTo>
                <a:lnTo>
                  <a:pt x="14063" y="7521"/>
                </a:lnTo>
                <a:lnTo>
                  <a:pt x="14063" y="16565"/>
                </a:lnTo>
                <a:lnTo>
                  <a:pt x="0" y="16565"/>
                </a:lnTo>
                <a:lnTo>
                  <a:pt x="0" y="21600"/>
                </a:lnTo>
                <a:lnTo>
                  <a:pt x="18337" y="21600"/>
                </a:lnTo>
                <a:lnTo>
                  <a:pt x="18337" y="7521"/>
                </a:lnTo>
                <a:lnTo>
                  <a:pt x="21600" y="7521"/>
                </a:lnTo>
                <a:close/>
              </a:path>
            </a:pathLst>
          </a:cu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289843" name="Picture 51" descr="txp_fig"/>
          <p:cNvPicPr>
            <a:picLocks noChangeAspect="1" noChangeArrowheads="1"/>
          </p:cNvPicPr>
          <p:nvPr>
            <p:custDataLst>
              <p:tags r:id="rId5"/>
            </p:custDataLst>
          </p:nvPr>
        </p:nvPicPr>
        <p:blipFill>
          <a:blip r:embed="rId15">
            <a:extLst>
              <a:ext uri="{28A0092B-C50C-407E-A947-70E740481C1C}">
                <a14:useLocalDpi xmlns:a14="http://schemas.microsoft.com/office/drawing/2010/main" val="0"/>
              </a:ext>
            </a:extLst>
          </a:blip>
          <a:srcRect/>
          <a:stretch>
            <a:fillRect/>
          </a:stretch>
        </p:blipFill>
        <p:spPr bwMode="auto">
          <a:xfrm>
            <a:off x="504825" y="2057400"/>
            <a:ext cx="2819400"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89851" name="Picture 59" descr="txp_fig"/>
          <p:cNvPicPr>
            <a:picLocks noChangeAspect="1" noChangeArrowheads="1"/>
          </p:cNvPicPr>
          <p:nvPr>
            <p:custDataLst>
              <p:tags r:id="rId6"/>
            </p:custDataLst>
          </p:nvPr>
        </p:nvPicPr>
        <p:blipFill>
          <a:blip r:embed="rId16">
            <a:extLst>
              <a:ext uri="{28A0092B-C50C-407E-A947-70E740481C1C}">
                <a14:useLocalDpi xmlns:a14="http://schemas.microsoft.com/office/drawing/2010/main" val="0"/>
              </a:ext>
            </a:extLst>
          </a:blip>
          <a:srcRect/>
          <a:stretch>
            <a:fillRect/>
          </a:stretch>
        </p:blipFill>
        <p:spPr bwMode="auto">
          <a:xfrm>
            <a:off x="533400" y="2514600"/>
            <a:ext cx="3587750" cy="782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89852" name="Rectangle 60"/>
          <p:cNvSpPr>
            <a:spLocks noChangeArrowheads="1"/>
          </p:cNvSpPr>
          <p:nvPr/>
        </p:nvSpPr>
        <p:spPr bwMode="auto">
          <a:xfrm>
            <a:off x="133350" y="3429000"/>
            <a:ext cx="6019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Aft>
                <a:spcPct val="0"/>
              </a:spcAft>
            </a:pPr>
            <a:r>
              <a:rPr lang="en-US">
                <a:sym typeface="Symbol" charset="0"/>
              </a:rPr>
              <a:t> </a:t>
            </a:r>
            <a:r>
              <a:rPr lang="en-US"/>
              <a:t>Dense scale sampling (no explicit scale selection)</a:t>
            </a:r>
            <a:endParaRPr lang="fr-FR"/>
          </a:p>
        </p:txBody>
      </p:sp>
      <p:pic>
        <p:nvPicPr>
          <p:cNvPr id="289858" name="Picture 66" descr="txp_fig"/>
          <p:cNvPicPr>
            <a:picLocks noChangeAspect="1" noChangeArrowheads="1"/>
          </p:cNvPicPr>
          <p:nvPr>
            <p:custDataLst>
              <p:tags r:id="rId7"/>
            </p:custDataLst>
          </p:nvPr>
        </p:nvPicPr>
        <p:blipFill>
          <a:blip r:embed="rId17">
            <a:extLst>
              <a:ext uri="{28A0092B-C50C-407E-A947-70E740481C1C}">
                <a14:useLocalDpi xmlns:a14="http://schemas.microsoft.com/office/drawing/2010/main" val="0"/>
              </a:ext>
            </a:extLst>
          </a:blip>
          <a:srcRect/>
          <a:stretch>
            <a:fillRect/>
          </a:stretch>
        </p:blipFill>
        <p:spPr bwMode="auto">
          <a:xfrm>
            <a:off x="533400" y="3900488"/>
            <a:ext cx="4135438" cy="26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89860" name="football01_divx.avi">
            <a:hlinkClick r:id="" action="ppaction://media"/>
          </p:cNvPr>
          <p:cNvPicPr>
            <a:picLocks noRot="1" noChangeAspect="1" noChangeArrowheads="1"/>
          </p:cNvPicPr>
          <p:nvPr>
            <a:videoFile r:link="rId9"/>
            <p:extLst>
              <p:ext uri="{DAA4B4D4-6D71-4841-9C94-3DE7FCFB9230}">
                <p14:media xmlns:p14="http://schemas.microsoft.com/office/powerpoint/2010/main" r:link="rId8"/>
              </p:ext>
            </p:extLst>
          </p:nvPr>
        </p:nvPicPr>
        <p:blipFill>
          <a:blip r:embed="rId18">
            <a:extLst>
              <a:ext uri="{28A0092B-C50C-407E-A947-70E740481C1C}">
                <a14:useLocalDpi xmlns:a14="http://schemas.microsoft.com/office/drawing/2010/main" val="0"/>
              </a:ext>
            </a:extLst>
          </a:blip>
          <a:srcRect/>
          <a:stretch>
            <a:fillRect/>
          </a:stretch>
        </p:blipFill>
        <p:spPr bwMode="auto">
          <a:xfrm>
            <a:off x="4038600" y="1143000"/>
            <a:ext cx="18288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41322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8983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289835"/>
                </p:tgtEl>
              </p:cMediaNode>
            </p:video>
            <p:video>
              <p:cMediaNode>
                <p:cTn id="8" repeatCount="indefinite" fill="hold" display="0">
                  <p:stCondLst>
                    <p:cond delay="indefinite"/>
                  </p:stCondLst>
                  <p:endCondLst>
                    <p:cond evt="onNext" delay="0">
                      <p:tgtEl>
                        <p:sldTgt/>
                      </p:tgtEl>
                    </p:cond>
                    <p:cond evt="onPrev" delay="0">
                      <p:tgtEl>
                        <p:sldTgt/>
                      </p:tgtEl>
                    </p:cond>
                  </p:endCondLst>
                </p:cTn>
                <p:tgtEl>
                  <p:spTgt spid="289836"/>
                </p:tgtEl>
              </p:cMediaNode>
            </p:video>
            <p:video>
              <p:cMediaNode>
                <p:cTn id="9" fill="hold" display="0">
                  <p:stCondLst>
                    <p:cond delay="indefinite"/>
                  </p:stCondLst>
                  <p:endCondLst>
                    <p:cond evt="onNext" delay="0">
                      <p:tgtEl>
                        <p:sldTgt/>
                      </p:tgtEl>
                    </p:cond>
                    <p:cond evt="onPrev" delay="0">
                      <p:tgtEl>
                        <p:sldTgt/>
                      </p:tgtEl>
                    </p:cond>
                  </p:endCondLst>
                </p:cTn>
                <p:tgtEl>
                  <p:spTgt spid="289860"/>
                </p:tgtEl>
              </p:cMediaNode>
            </p:video>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0" y="0"/>
            <a:ext cx="8686800" cy="838200"/>
          </a:xfrm>
        </p:spPr>
        <p:txBody>
          <a:bodyPr/>
          <a:lstStyle/>
          <a:p>
            <a:pPr rtl="0"/>
            <a:r>
              <a:rPr lang="en-US" sz="3600">
                <a:latin typeface="Arial" charset="0"/>
                <a:cs typeface="Arial" charset="0"/>
              </a:rPr>
              <a:t>Space-Time Interest Points </a:t>
            </a:r>
          </a:p>
        </p:txBody>
      </p:sp>
      <p:sp>
        <p:nvSpPr>
          <p:cNvPr id="114691" name="Rectangle 3"/>
          <p:cNvSpPr>
            <a:spLocks noGrp="1" noChangeArrowheads="1"/>
          </p:cNvSpPr>
          <p:nvPr>
            <p:ph type="body" idx="1"/>
          </p:nvPr>
        </p:nvSpPr>
        <p:spPr>
          <a:xfrm>
            <a:off x="5334000" y="990600"/>
            <a:ext cx="3810000" cy="4953000"/>
          </a:xfrm>
        </p:spPr>
        <p:txBody>
          <a:bodyPr/>
          <a:lstStyle/>
          <a:p>
            <a:pPr algn="l" rtl="0"/>
            <a:r>
              <a:rPr lang="en-US" sz="2400">
                <a:latin typeface="Arial" charset="0"/>
                <a:cs typeface="Arial" charset="0"/>
              </a:rPr>
              <a:t>Consider a synthetic sequence of a ball moving towards a wall and colliding with it</a:t>
            </a:r>
          </a:p>
          <a:p>
            <a:pPr algn="l" rtl="0"/>
            <a:endParaRPr lang="en-US" sz="2400">
              <a:latin typeface="Arial" charset="0"/>
              <a:cs typeface="Arial" charset="0"/>
            </a:endParaRPr>
          </a:p>
          <a:p>
            <a:pPr algn="l" rtl="0"/>
            <a:endParaRPr lang="en-US" sz="2400">
              <a:latin typeface="Arial" charset="0"/>
              <a:cs typeface="Arial" charset="0"/>
            </a:endParaRPr>
          </a:p>
          <a:p>
            <a:pPr algn="l" rtl="0"/>
            <a:endParaRPr lang="en-US" sz="2400">
              <a:latin typeface="Arial" charset="0"/>
              <a:cs typeface="Arial" charset="0"/>
            </a:endParaRPr>
          </a:p>
          <a:p>
            <a:pPr algn="l" rtl="0"/>
            <a:endParaRPr lang="en-US" sz="2400">
              <a:latin typeface="Arial" charset="0"/>
              <a:cs typeface="Arial" charset="0"/>
            </a:endParaRPr>
          </a:p>
          <a:p>
            <a:pPr algn="l" rtl="0"/>
            <a:endParaRPr lang="en-US" sz="2400">
              <a:latin typeface="Arial" charset="0"/>
              <a:cs typeface="Arial" charset="0"/>
            </a:endParaRPr>
          </a:p>
          <a:p>
            <a:pPr algn="l" rtl="0"/>
            <a:r>
              <a:rPr lang="en-US" sz="2400">
                <a:latin typeface="Arial" charset="0"/>
                <a:cs typeface="Arial" charset="0"/>
              </a:rPr>
              <a:t>An interest point is detected at the collision point</a:t>
            </a:r>
          </a:p>
        </p:txBody>
      </p:sp>
      <p:pic>
        <p:nvPicPr>
          <p:cNvPr id="696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90600"/>
            <a:ext cx="5029200" cy="485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3" name="Oval 5"/>
          <p:cNvSpPr>
            <a:spLocks noChangeArrowheads="1"/>
          </p:cNvSpPr>
          <p:nvPr/>
        </p:nvSpPr>
        <p:spPr bwMode="auto">
          <a:xfrm>
            <a:off x="2552700" y="3009900"/>
            <a:ext cx="838200" cy="838200"/>
          </a:xfrm>
          <a:prstGeom prst="ellipse">
            <a:avLst/>
          </a:pr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4694" name="Line 6"/>
          <p:cNvSpPr>
            <a:spLocks noChangeShapeType="1"/>
          </p:cNvSpPr>
          <p:nvPr/>
        </p:nvSpPr>
        <p:spPr bwMode="auto">
          <a:xfrm flipH="1" flipV="1">
            <a:off x="3276600" y="3886200"/>
            <a:ext cx="2362200" cy="13716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8593443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469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4691">
                                            <p:txEl>
                                              <p:pRg st="6" end="6"/>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46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3" grpId="0" animBg="1"/>
      <p:bldP spid="114694"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0" y="0"/>
            <a:ext cx="8686800" cy="838200"/>
          </a:xfrm>
        </p:spPr>
        <p:txBody>
          <a:bodyPr/>
          <a:lstStyle/>
          <a:p>
            <a:pPr rtl="0"/>
            <a:r>
              <a:rPr lang="en-US" sz="3600">
                <a:latin typeface="Arial" charset="0"/>
                <a:cs typeface="Arial" charset="0"/>
              </a:rPr>
              <a:t>Space-Time Interest Points</a:t>
            </a:r>
          </a:p>
        </p:txBody>
      </p:sp>
      <p:sp>
        <p:nvSpPr>
          <p:cNvPr id="116739" name="Rectangle 3"/>
          <p:cNvSpPr>
            <a:spLocks noGrp="1" noChangeArrowheads="1"/>
          </p:cNvSpPr>
          <p:nvPr>
            <p:ph type="body" idx="1"/>
          </p:nvPr>
        </p:nvSpPr>
        <p:spPr>
          <a:xfrm>
            <a:off x="228600" y="838200"/>
            <a:ext cx="8915400" cy="5181600"/>
          </a:xfrm>
        </p:spPr>
        <p:txBody>
          <a:bodyPr/>
          <a:lstStyle/>
          <a:p>
            <a:pPr algn="l" rtl="0">
              <a:lnSpc>
                <a:spcPct val="90000"/>
              </a:lnSpc>
            </a:pPr>
            <a:r>
              <a:rPr lang="en-US" sz="2400">
                <a:latin typeface="Arial" charset="0"/>
                <a:cs typeface="Arial" charset="0"/>
              </a:rPr>
              <a:t>Consider a synthetic sequence of 2 balls moving towards each other</a:t>
            </a:r>
          </a:p>
          <a:p>
            <a:pPr algn="l" rtl="0">
              <a:lnSpc>
                <a:spcPct val="90000"/>
              </a:lnSpc>
            </a:pPr>
            <a:endParaRPr lang="en-US" sz="2400">
              <a:latin typeface="Arial" charset="0"/>
              <a:cs typeface="Arial" charset="0"/>
            </a:endParaRPr>
          </a:p>
          <a:p>
            <a:pPr algn="l" rtl="0">
              <a:lnSpc>
                <a:spcPct val="90000"/>
              </a:lnSpc>
            </a:pPr>
            <a:endParaRPr lang="en-US" sz="2400">
              <a:latin typeface="Arial" charset="0"/>
              <a:cs typeface="Arial" charset="0"/>
            </a:endParaRPr>
          </a:p>
          <a:p>
            <a:pPr algn="l" rtl="0">
              <a:lnSpc>
                <a:spcPct val="90000"/>
              </a:lnSpc>
            </a:pPr>
            <a:endParaRPr lang="en-US" sz="2400">
              <a:latin typeface="Arial" charset="0"/>
              <a:cs typeface="Arial" charset="0"/>
            </a:endParaRPr>
          </a:p>
          <a:p>
            <a:pPr algn="l" rtl="0">
              <a:lnSpc>
                <a:spcPct val="90000"/>
              </a:lnSpc>
            </a:pPr>
            <a:endParaRPr lang="en-US" sz="2400">
              <a:latin typeface="Arial" charset="0"/>
              <a:cs typeface="Arial" charset="0"/>
            </a:endParaRPr>
          </a:p>
          <a:p>
            <a:pPr algn="l" rtl="0">
              <a:lnSpc>
                <a:spcPct val="90000"/>
              </a:lnSpc>
            </a:pPr>
            <a:endParaRPr lang="en-US" sz="2400">
              <a:latin typeface="Arial" charset="0"/>
              <a:cs typeface="Arial" charset="0"/>
            </a:endParaRPr>
          </a:p>
          <a:p>
            <a:pPr algn="l" rtl="0">
              <a:lnSpc>
                <a:spcPct val="90000"/>
              </a:lnSpc>
            </a:pPr>
            <a:endParaRPr lang="en-US" sz="2400">
              <a:latin typeface="Arial" charset="0"/>
              <a:cs typeface="Arial" charset="0"/>
            </a:endParaRPr>
          </a:p>
          <a:p>
            <a:pPr algn="l" rtl="0">
              <a:lnSpc>
                <a:spcPct val="90000"/>
              </a:lnSpc>
            </a:pPr>
            <a:endParaRPr lang="en-US" sz="2400">
              <a:latin typeface="Arial" charset="0"/>
              <a:cs typeface="Arial" charset="0"/>
            </a:endParaRPr>
          </a:p>
          <a:p>
            <a:pPr algn="l" rtl="0">
              <a:lnSpc>
                <a:spcPct val="90000"/>
              </a:lnSpc>
            </a:pPr>
            <a:endParaRPr lang="en-US" sz="2400">
              <a:latin typeface="Arial" charset="0"/>
              <a:cs typeface="Arial" charset="0"/>
            </a:endParaRPr>
          </a:p>
          <a:p>
            <a:pPr algn="l" rtl="0">
              <a:lnSpc>
                <a:spcPct val="90000"/>
              </a:lnSpc>
            </a:pPr>
            <a:endParaRPr lang="en-US" sz="2400">
              <a:latin typeface="Arial" charset="0"/>
              <a:cs typeface="Arial" charset="0"/>
            </a:endParaRPr>
          </a:p>
          <a:p>
            <a:pPr algn="l" rtl="0">
              <a:lnSpc>
                <a:spcPct val="90000"/>
              </a:lnSpc>
            </a:pPr>
            <a:r>
              <a:rPr lang="en-US" sz="2400">
                <a:latin typeface="Arial" charset="0"/>
                <a:cs typeface="Arial" charset="0"/>
              </a:rPr>
              <a:t>Different interest points are calculated at different spatial and temporal scales</a:t>
            </a:r>
          </a:p>
        </p:txBody>
      </p:sp>
      <p:pic>
        <p:nvPicPr>
          <p:cNvPr id="706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747838"/>
            <a:ext cx="7370763" cy="305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1" name="Line 5"/>
          <p:cNvSpPr>
            <a:spLocks noChangeShapeType="1"/>
          </p:cNvSpPr>
          <p:nvPr/>
        </p:nvSpPr>
        <p:spPr bwMode="auto">
          <a:xfrm>
            <a:off x="3505200" y="2057400"/>
            <a:ext cx="21336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0662" name="Text Box 6"/>
          <p:cNvSpPr txBox="1">
            <a:spLocks noChangeArrowheads="1"/>
          </p:cNvSpPr>
          <p:nvPr/>
        </p:nvSpPr>
        <p:spPr bwMode="auto">
          <a:xfrm>
            <a:off x="3581400" y="1600200"/>
            <a:ext cx="1981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ea typeface="Arial" charset="0"/>
                <a:cs typeface="Arial" charset="0"/>
              </a:defRPr>
            </a:lvl9pPr>
          </a:lstStyle>
          <a:p>
            <a:pPr algn="ctr" rtl="0" eaLnBrk="1" hangingPunct="1">
              <a:spcBef>
                <a:spcPct val="50000"/>
              </a:spcBef>
            </a:pPr>
            <a:r>
              <a:rPr lang="en-US"/>
              <a:t>coarser scale</a:t>
            </a:r>
          </a:p>
        </p:txBody>
      </p:sp>
    </p:spTree>
    <p:extLst>
      <p:ext uri="{BB962C8B-B14F-4D97-AF65-F5344CB8AC3E}">
        <p14:creationId xmlns:p14="http://schemas.microsoft.com/office/powerpoint/2010/main" val="28268531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673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50" name="Title 1"/>
          <p:cNvSpPr>
            <a:spLocks noGrp="1"/>
          </p:cNvSpPr>
          <p:nvPr>
            <p:ph type="title"/>
          </p:nvPr>
        </p:nvSpPr>
        <p:spPr>
          <a:xfrm>
            <a:off x="457200" y="-114821"/>
            <a:ext cx="8229600" cy="1143000"/>
          </a:xfrm>
        </p:spPr>
        <p:txBody>
          <a:bodyPr/>
          <a:lstStyle/>
          <a:p>
            <a:r>
              <a:rPr lang="en-US" dirty="0">
                <a:latin typeface="Calibri" charset="0"/>
              </a:rPr>
              <a:t>Representing Motion</a:t>
            </a:r>
          </a:p>
        </p:txBody>
      </p:sp>
      <p:sp>
        <p:nvSpPr>
          <p:cNvPr id="27651" name="TextBox 5"/>
          <p:cNvSpPr txBox="1">
            <a:spLocks noChangeArrowheads="1"/>
          </p:cNvSpPr>
          <p:nvPr/>
        </p:nvSpPr>
        <p:spPr bwMode="auto">
          <a:xfrm>
            <a:off x="2006600" y="850900"/>
            <a:ext cx="5111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3200"/>
              <a:t>Space-Time Interest Points</a:t>
            </a:r>
          </a:p>
        </p:txBody>
      </p:sp>
      <p:pic>
        <p:nvPicPr>
          <p:cNvPr id="2765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350" y="1905000"/>
            <a:ext cx="5410200" cy="445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Box 12"/>
          <p:cNvSpPr txBox="1">
            <a:spLocks noChangeArrowheads="1"/>
          </p:cNvSpPr>
          <p:nvPr/>
        </p:nvSpPr>
        <p:spPr bwMode="auto">
          <a:xfrm>
            <a:off x="5670550" y="3640138"/>
            <a:ext cx="23622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t>Corner detectors in space-time</a:t>
            </a:r>
          </a:p>
        </p:txBody>
      </p:sp>
      <p:sp>
        <p:nvSpPr>
          <p:cNvPr id="27654" name="TextBox 13"/>
          <p:cNvSpPr txBox="1">
            <a:spLocks noChangeArrowheads="1"/>
          </p:cNvSpPr>
          <p:nvPr/>
        </p:nvSpPr>
        <p:spPr bwMode="auto">
          <a:xfrm>
            <a:off x="7675563" y="6475413"/>
            <a:ext cx="1447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hlinkClick r:id="rId4"/>
              </a:rPr>
              <a:t>Laptev 2005</a:t>
            </a:r>
            <a:endParaRPr lang="en-US"/>
          </a:p>
        </p:txBody>
      </p:sp>
    </p:spTree>
    <p:extLst>
      <p:ext uri="{BB962C8B-B14F-4D97-AF65-F5344CB8AC3E}">
        <p14:creationId xmlns:p14="http://schemas.microsoft.com/office/powerpoint/2010/main" val="4213141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Box 5"/>
          <p:cNvSpPr txBox="1">
            <a:spLocks noChangeArrowheads="1"/>
          </p:cNvSpPr>
          <p:nvPr/>
        </p:nvSpPr>
        <p:spPr bwMode="auto">
          <a:xfrm>
            <a:off x="2006600" y="850900"/>
            <a:ext cx="5111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3200"/>
              <a:t>Space-Time Interest Points</a:t>
            </a:r>
          </a:p>
        </p:txBody>
      </p:sp>
      <p:pic>
        <p:nvPicPr>
          <p:cNvPr id="286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3" y="1905000"/>
            <a:ext cx="8732837"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Box 13"/>
          <p:cNvSpPr txBox="1">
            <a:spLocks noChangeArrowheads="1"/>
          </p:cNvSpPr>
          <p:nvPr/>
        </p:nvSpPr>
        <p:spPr bwMode="auto">
          <a:xfrm>
            <a:off x="7675563" y="6475413"/>
            <a:ext cx="1447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hlinkClick r:id="rId4"/>
              </a:rPr>
              <a:t>Laptev 2005</a:t>
            </a:r>
            <a:endParaRPr lang="en-US"/>
          </a:p>
        </p:txBody>
      </p:sp>
    </p:spTree>
    <p:extLst>
      <p:ext uri="{BB962C8B-B14F-4D97-AF65-F5344CB8AC3E}">
        <p14:creationId xmlns:p14="http://schemas.microsoft.com/office/powerpoint/2010/main" val="3078484111"/>
      </p:ext>
    </p:extLst>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27" name="Picture 23" descr="lunch-bagtra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33850" y="3517900"/>
            <a:ext cx="692150" cy="762000"/>
          </a:xfrm>
          <a:prstGeom prst="rect">
            <a:avLst/>
          </a:prstGeom>
          <a:noFill/>
          <a:extLst>
            <a:ext uri="{909E8E84-426E-40dd-AFC4-6F175D3DCCD1}">
              <a14:hiddenFill xmlns:a14="http://schemas.microsoft.com/office/drawing/2010/main">
                <a:solidFill>
                  <a:srgbClr val="FFFFFF"/>
                </a:solidFill>
              </a14:hiddenFill>
            </a:ext>
          </a:extLst>
        </p:spPr>
      </p:pic>
      <p:sp>
        <p:nvSpPr>
          <p:cNvPr id="328706" name="Text Box 2"/>
          <p:cNvSpPr txBox="1">
            <a:spLocks noChangeArrowheads="1"/>
          </p:cNvSpPr>
          <p:nvPr/>
        </p:nvSpPr>
        <p:spPr bwMode="auto">
          <a:xfrm>
            <a:off x="1066800" y="1092200"/>
            <a:ext cx="6324600" cy="3101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40820" rIns="81639" bIns="40820"/>
          <a:lstStyle>
            <a:lvl1pPr algn="l" defTabSz="407988">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sz="2400">
                <a:solidFill>
                  <a:schemeClr val="tx1"/>
                </a:solidFill>
                <a:latin typeface="Times New Roman" charset="0"/>
                <a:ea typeface="ＭＳ Ｐゴシック" charset="0"/>
                <a:cs typeface="Times New Roman" charset="0"/>
              </a:defRPr>
            </a:lvl1pPr>
            <a:lvl2pPr marL="979488" indent="-325438" algn="l" defTabSz="407988">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sz="2400">
                <a:solidFill>
                  <a:schemeClr val="tx1"/>
                </a:solidFill>
                <a:latin typeface="Times New Roman" charset="0"/>
                <a:ea typeface="Times New Roman" charset="0"/>
                <a:cs typeface="Times New Roman" charset="0"/>
              </a:defRPr>
            </a:lvl2pPr>
            <a:lvl3pPr marL="587375" indent="-195263" algn="l" defTabSz="407988">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sz="2400">
                <a:solidFill>
                  <a:schemeClr val="tx1"/>
                </a:solidFill>
                <a:latin typeface="Times New Roman" charset="0"/>
                <a:ea typeface="Times New Roman" charset="0"/>
                <a:cs typeface="Times New Roman" charset="0"/>
              </a:defRPr>
            </a:lvl3pPr>
            <a:lvl4pPr marL="782638" indent="-195263" algn="l" defTabSz="407988">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sz="2400">
                <a:solidFill>
                  <a:schemeClr val="tx1"/>
                </a:solidFill>
                <a:latin typeface="Times New Roman" charset="0"/>
                <a:ea typeface="Times New Roman" charset="0"/>
                <a:cs typeface="Times New Roman" charset="0"/>
              </a:defRPr>
            </a:lvl4pPr>
            <a:lvl5pPr marL="979488" indent="-196850" algn="l" defTabSz="407988">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sz="2400">
                <a:solidFill>
                  <a:schemeClr val="tx1"/>
                </a:solidFill>
                <a:latin typeface="Times New Roman" charset="0"/>
                <a:ea typeface="Times New Roman" charset="0"/>
                <a:cs typeface="Times New Roman" charset="0"/>
              </a:defRPr>
            </a:lvl5pPr>
            <a:lvl6pPr marL="1436688" indent="-196850" defTabSz="407988"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sz="2400">
                <a:solidFill>
                  <a:schemeClr val="tx1"/>
                </a:solidFill>
                <a:latin typeface="Times New Roman" charset="0"/>
                <a:ea typeface="Times New Roman" charset="0"/>
                <a:cs typeface="Times New Roman" charset="0"/>
              </a:defRPr>
            </a:lvl6pPr>
            <a:lvl7pPr marL="1893888" indent="-196850" defTabSz="407988"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sz="2400">
                <a:solidFill>
                  <a:schemeClr val="tx1"/>
                </a:solidFill>
                <a:latin typeface="Times New Roman" charset="0"/>
                <a:ea typeface="Times New Roman" charset="0"/>
                <a:cs typeface="Times New Roman" charset="0"/>
              </a:defRPr>
            </a:lvl7pPr>
            <a:lvl8pPr marL="2351088" indent="-196850" defTabSz="407988"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sz="2400">
                <a:solidFill>
                  <a:schemeClr val="tx1"/>
                </a:solidFill>
                <a:latin typeface="Times New Roman" charset="0"/>
                <a:ea typeface="Times New Roman" charset="0"/>
                <a:cs typeface="Times New Roman" charset="0"/>
              </a:defRPr>
            </a:lvl8pPr>
            <a:lvl9pPr marL="2808288" indent="-196850" defTabSz="407988"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sz="2400">
                <a:solidFill>
                  <a:schemeClr val="tx1"/>
                </a:solidFill>
                <a:latin typeface="Times New Roman" charset="0"/>
                <a:ea typeface="Times New Roman" charset="0"/>
                <a:cs typeface="Times New Roman" charset="0"/>
              </a:defRPr>
            </a:lvl9pPr>
          </a:lstStyle>
          <a:p>
            <a:pPr hangingPunct="0">
              <a:buClr>
                <a:srgbClr val="000000"/>
              </a:buClr>
              <a:buSzPct val="45000"/>
            </a:pPr>
            <a:r>
              <a:rPr lang="en-GB" sz="2500" dirty="0" smtClean="0">
                <a:solidFill>
                  <a:srgbClr val="000000"/>
                </a:solidFill>
                <a:latin typeface="Arial" charset="0"/>
              </a:rPr>
              <a:t>In </a:t>
            </a:r>
            <a:r>
              <a:rPr lang="en-GB" sz="2500" dirty="0">
                <a:solidFill>
                  <a:srgbClr val="000000"/>
                </a:solidFill>
                <a:latin typeface="Arial" charset="0"/>
              </a:rPr>
              <a:t>the spatial domain:</a:t>
            </a:r>
          </a:p>
          <a:p>
            <a:pPr marL="654050" lvl="1" indent="0" hangingPunct="0">
              <a:buClr>
                <a:srgbClr val="000000"/>
              </a:buClr>
              <a:buSzPct val="37000"/>
            </a:pPr>
            <a:r>
              <a:rPr lang="en-GB" sz="2000" dirty="0">
                <a:solidFill>
                  <a:srgbClr val="000000"/>
                </a:solidFill>
                <a:latin typeface="Arial" charset="0"/>
                <a:ea typeface="ＭＳ Ｐゴシック" charset="0"/>
              </a:rPr>
              <a:t>1x1 (standard </a:t>
            </a:r>
            <a:r>
              <a:rPr lang="en-GB" sz="2000" dirty="0" err="1">
                <a:solidFill>
                  <a:srgbClr val="000000"/>
                </a:solidFill>
                <a:latin typeface="Arial" charset="0"/>
                <a:ea typeface="ＭＳ Ｐゴシック" charset="0"/>
              </a:rPr>
              <a:t>BoF</a:t>
            </a:r>
            <a:r>
              <a:rPr lang="en-GB" sz="2000" dirty="0">
                <a:solidFill>
                  <a:srgbClr val="000000"/>
                </a:solidFill>
                <a:latin typeface="Arial" charset="0"/>
                <a:ea typeface="ＭＳ Ｐゴシック" charset="0"/>
              </a:rPr>
              <a:t>)</a:t>
            </a:r>
          </a:p>
          <a:p>
            <a:pPr marL="654050" lvl="1" indent="0" hangingPunct="0">
              <a:buClr>
                <a:srgbClr val="000000"/>
              </a:buClr>
              <a:buSzPct val="37000"/>
            </a:pPr>
            <a:r>
              <a:rPr lang="en-GB" sz="2000" dirty="0">
                <a:solidFill>
                  <a:srgbClr val="000000"/>
                </a:solidFill>
                <a:latin typeface="Arial" charset="0"/>
                <a:ea typeface="ＭＳ Ｐゴシック" charset="0"/>
              </a:rPr>
              <a:t>2x2, o2x2 (50% overlap)</a:t>
            </a:r>
          </a:p>
          <a:p>
            <a:pPr marL="654050" lvl="1" indent="0" hangingPunct="0">
              <a:buClr>
                <a:srgbClr val="000000"/>
              </a:buClr>
              <a:buSzPct val="37000"/>
            </a:pPr>
            <a:r>
              <a:rPr lang="en-GB" sz="2000" dirty="0">
                <a:solidFill>
                  <a:srgbClr val="000000"/>
                </a:solidFill>
                <a:latin typeface="Arial" charset="0"/>
                <a:ea typeface="ＭＳ Ｐゴシック" charset="0"/>
              </a:rPr>
              <a:t>h3x1 (horizontal), v1x3 (vertical)</a:t>
            </a:r>
          </a:p>
          <a:p>
            <a:pPr marL="654050" lvl="1" indent="0" hangingPunct="0">
              <a:buClr>
                <a:srgbClr val="000000"/>
              </a:buClr>
              <a:buSzPct val="37000"/>
            </a:pPr>
            <a:r>
              <a:rPr lang="en-GB" sz="2000" dirty="0" smtClean="0">
                <a:solidFill>
                  <a:srgbClr val="000000"/>
                </a:solidFill>
                <a:latin typeface="Arial" charset="0"/>
                <a:ea typeface="ＭＳ Ｐゴシック" charset="0"/>
              </a:rPr>
              <a:t>3x3</a:t>
            </a:r>
            <a:br>
              <a:rPr lang="en-GB" sz="2000" dirty="0" smtClean="0">
                <a:solidFill>
                  <a:srgbClr val="000000"/>
                </a:solidFill>
                <a:latin typeface="Arial" charset="0"/>
                <a:ea typeface="ＭＳ Ｐゴシック" charset="0"/>
              </a:rPr>
            </a:br>
            <a:endParaRPr lang="en-GB" sz="2000" dirty="0">
              <a:solidFill>
                <a:srgbClr val="000000"/>
              </a:solidFill>
              <a:latin typeface="Arial" charset="0"/>
              <a:ea typeface="ＭＳ Ｐゴシック" charset="0"/>
            </a:endParaRPr>
          </a:p>
          <a:p>
            <a:pPr hangingPunct="0">
              <a:buClr>
                <a:srgbClr val="000000"/>
              </a:buClr>
              <a:buSzPct val="37000"/>
            </a:pPr>
            <a:r>
              <a:rPr lang="en-GB" sz="2500" dirty="0">
                <a:solidFill>
                  <a:srgbClr val="000000"/>
                </a:solidFill>
                <a:latin typeface="Arial" charset="0"/>
              </a:rPr>
              <a:t>  In the temporal domain:</a:t>
            </a:r>
          </a:p>
          <a:p>
            <a:pPr marL="654050" lvl="1" indent="0" hangingPunct="0">
              <a:buClr>
                <a:srgbClr val="000000"/>
              </a:buClr>
              <a:buSzPct val="37000"/>
            </a:pPr>
            <a:r>
              <a:rPr lang="en-GB" sz="2000" dirty="0">
                <a:solidFill>
                  <a:srgbClr val="000000"/>
                </a:solidFill>
                <a:latin typeface="Arial" charset="0"/>
                <a:ea typeface="ＭＳ Ｐゴシック" charset="0"/>
              </a:rPr>
              <a:t>t1 (standard </a:t>
            </a:r>
            <a:r>
              <a:rPr lang="en-GB" sz="2000" dirty="0" err="1">
                <a:solidFill>
                  <a:srgbClr val="000000"/>
                </a:solidFill>
                <a:latin typeface="Arial" charset="0"/>
                <a:ea typeface="ＭＳ Ｐゴシック" charset="0"/>
              </a:rPr>
              <a:t>BoF</a:t>
            </a:r>
            <a:r>
              <a:rPr lang="en-GB" sz="2000" dirty="0">
                <a:solidFill>
                  <a:srgbClr val="000000"/>
                </a:solidFill>
                <a:latin typeface="Arial" charset="0"/>
                <a:ea typeface="ＭＳ Ｐゴシック" charset="0"/>
              </a:rPr>
              <a:t>), t2, t3</a:t>
            </a:r>
          </a:p>
        </p:txBody>
      </p:sp>
      <p:pic>
        <p:nvPicPr>
          <p:cNvPr id="3287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250" y="4061604"/>
            <a:ext cx="6684963" cy="17160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28708" name="Text Box 4"/>
          <p:cNvSpPr txBox="1">
            <a:spLocks noChangeArrowheads="1"/>
          </p:cNvSpPr>
          <p:nvPr/>
        </p:nvSpPr>
        <p:spPr bwMode="auto">
          <a:xfrm>
            <a:off x="340494" y="267454"/>
            <a:ext cx="8164513" cy="439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40820" rIns="81639" bIns="40820"/>
          <a:lstStyle>
            <a:lvl1pPr algn="l" defTabSz="407988">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sz="2400">
                <a:solidFill>
                  <a:schemeClr val="tx1"/>
                </a:solidFill>
                <a:latin typeface="Times New Roman" charset="0"/>
                <a:ea typeface="ＭＳ Ｐゴシック" charset="0"/>
                <a:cs typeface="Times New Roman" charset="0"/>
              </a:defRPr>
            </a:lvl1pPr>
            <a:lvl2pPr marL="392113" indent="-196850" algn="l" defTabSz="407988">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sz="2400">
                <a:solidFill>
                  <a:schemeClr val="tx1"/>
                </a:solidFill>
                <a:latin typeface="Times New Roman" charset="0"/>
                <a:ea typeface="Times New Roman" charset="0"/>
                <a:cs typeface="Times New Roman" charset="0"/>
              </a:defRPr>
            </a:lvl2pPr>
            <a:lvl3pPr marL="587375" indent="-195263" algn="l" defTabSz="407988">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sz="2400">
                <a:solidFill>
                  <a:schemeClr val="tx1"/>
                </a:solidFill>
                <a:latin typeface="Times New Roman" charset="0"/>
                <a:ea typeface="Times New Roman" charset="0"/>
                <a:cs typeface="Times New Roman" charset="0"/>
              </a:defRPr>
            </a:lvl3pPr>
            <a:lvl4pPr marL="782638" indent="-195263" algn="l" defTabSz="407988">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sz="2400">
                <a:solidFill>
                  <a:schemeClr val="tx1"/>
                </a:solidFill>
                <a:latin typeface="Times New Roman" charset="0"/>
                <a:ea typeface="Times New Roman" charset="0"/>
                <a:cs typeface="Times New Roman" charset="0"/>
              </a:defRPr>
            </a:lvl4pPr>
            <a:lvl5pPr marL="979488" indent="-196850" algn="l" defTabSz="407988">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sz="2400">
                <a:solidFill>
                  <a:schemeClr val="tx1"/>
                </a:solidFill>
                <a:latin typeface="Times New Roman" charset="0"/>
                <a:ea typeface="Times New Roman" charset="0"/>
                <a:cs typeface="Times New Roman" charset="0"/>
              </a:defRPr>
            </a:lvl5pPr>
            <a:lvl6pPr marL="1436688" indent="-196850" defTabSz="407988"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sz="2400">
                <a:solidFill>
                  <a:schemeClr val="tx1"/>
                </a:solidFill>
                <a:latin typeface="Times New Roman" charset="0"/>
                <a:ea typeface="Times New Roman" charset="0"/>
                <a:cs typeface="Times New Roman" charset="0"/>
              </a:defRPr>
            </a:lvl6pPr>
            <a:lvl7pPr marL="1893888" indent="-196850" defTabSz="407988"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sz="2400">
                <a:solidFill>
                  <a:schemeClr val="tx1"/>
                </a:solidFill>
                <a:latin typeface="Times New Roman" charset="0"/>
                <a:ea typeface="Times New Roman" charset="0"/>
                <a:cs typeface="Times New Roman" charset="0"/>
              </a:defRPr>
            </a:lvl7pPr>
            <a:lvl8pPr marL="2351088" indent="-196850" defTabSz="407988"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sz="2400">
                <a:solidFill>
                  <a:schemeClr val="tx1"/>
                </a:solidFill>
                <a:latin typeface="Times New Roman" charset="0"/>
                <a:ea typeface="Times New Roman" charset="0"/>
                <a:cs typeface="Times New Roman" charset="0"/>
              </a:defRPr>
            </a:lvl8pPr>
            <a:lvl9pPr marL="2808288" indent="-196850" defTabSz="407988"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sz="2400">
                <a:solidFill>
                  <a:schemeClr val="tx1"/>
                </a:solidFill>
                <a:latin typeface="Times New Roman" charset="0"/>
                <a:ea typeface="Times New Roman" charset="0"/>
                <a:cs typeface="Times New Roman" charset="0"/>
              </a:defRPr>
            </a:lvl9pPr>
          </a:lstStyle>
          <a:p>
            <a:pPr algn="ctr" hangingPunct="0">
              <a:lnSpc>
                <a:spcPct val="93000"/>
              </a:lnSpc>
              <a:buClr>
                <a:srgbClr val="000000"/>
              </a:buClr>
              <a:buSzPct val="45000"/>
              <a:buFont typeface="Wingdings" charset="0"/>
              <a:buNone/>
            </a:pPr>
            <a:r>
              <a:rPr lang="en-GB" sz="2500" dirty="0" err="1">
                <a:solidFill>
                  <a:srgbClr val="000000"/>
                </a:solidFill>
                <a:latin typeface="Arial" charset="0"/>
              </a:rPr>
              <a:t>S</a:t>
            </a:r>
            <a:r>
              <a:rPr lang="en-GB" sz="2500" dirty="0" err="1" smtClean="0">
                <a:solidFill>
                  <a:srgbClr val="000000"/>
                </a:solidFill>
                <a:latin typeface="Arial" charset="0"/>
              </a:rPr>
              <a:t>patio</a:t>
            </a:r>
            <a:r>
              <a:rPr lang="en-GB" sz="2500" dirty="0" smtClean="0">
                <a:solidFill>
                  <a:srgbClr val="000000"/>
                </a:solidFill>
                <a:latin typeface="Arial" charset="0"/>
              </a:rPr>
              <a:t>-Temporal </a:t>
            </a:r>
            <a:r>
              <a:rPr lang="en-GB" sz="2500" dirty="0">
                <a:solidFill>
                  <a:srgbClr val="000000"/>
                </a:solidFill>
                <a:latin typeface="Arial" charset="0"/>
              </a:rPr>
              <a:t>grids</a:t>
            </a:r>
          </a:p>
        </p:txBody>
      </p:sp>
      <p:pic>
        <p:nvPicPr>
          <p:cNvPr id="328711" name="Picture 7" descr="lunch-bagtra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1700" y="4533900"/>
            <a:ext cx="565150" cy="622300"/>
          </a:xfrm>
          <a:prstGeom prst="rect">
            <a:avLst/>
          </a:prstGeom>
          <a:noFill/>
          <a:extLst>
            <a:ext uri="{909E8E84-426E-40dd-AFC4-6F175D3DCCD1}">
              <a14:hiddenFill xmlns:a14="http://schemas.microsoft.com/office/drawing/2010/main">
                <a:solidFill>
                  <a:srgbClr val="FFFFFF"/>
                </a:solidFill>
              </a14:hiddenFill>
            </a:ext>
          </a:extLst>
        </p:spPr>
      </p:pic>
      <p:pic>
        <p:nvPicPr>
          <p:cNvPr id="328719" name="Picture 15" descr="lunch-bagtra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00" y="3556000"/>
            <a:ext cx="692150" cy="762000"/>
          </a:xfrm>
          <a:prstGeom prst="rect">
            <a:avLst/>
          </a:prstGeom>
          <a:noFill/>
          <a:extLst>
            <a:ext uri="{909E8E84-426E-40dd-AFC4-6F175D3DCCD1}">
              <a14:hiddenFill xmlns:a14="http://schemas.microsoft.com/office/drawing/2010/main">
                <a:solidFill>
                  <a:srgbClr val="FFFFFF"/>
                </a:solidFill>
              </a14:hiddenFill>
            </a:ext>
          </a:extLst>
        </p:spPr>
      </p:pic>
      <p:pic>
        <p:nvPicPr>
          <p:cNvPr id="328720" name="Picture 16" descr="lunch-bagtra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87400" y="3708400"/>
            <a:ext cx="692150" cy="762000"/>
          </a:xfrm>
          <a:prstGeom prst="rect">
            <a:avLst/>
          </a:prstGeom>
          <a:noFill/>
          <a:extLst>
            <a:ext uri="{909E8E84-426E-40dd-AFC4-6F175D3DCCD1}">
              <a14:hiddenFill xmlns:a14="http://schemas.microsoft.com/office/drawing/2010/main">
                <a:solidFill>
                  <a:srgbClr val="FFFFFF"/>
                </a:solidFill>
              </a14:hiddenFill>
            </a:ext>
          </a:extLst>
        </p:spPr>
      </p:pic>
      <p:pic>
        <p:nvPicPr>
          <p:cNvPr id="328721" name="Picture 17" descr="lunch-bagtra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06600" y="3479800"/>
            <a:ext cx="692150" cy="762000"/>
          </a:xfrm>
          <a:prstGeom prst="rect">
            <a:avLst/>
          </a:prstGeom>
          <a:noFill/>
          <a:extLst>
            <a:ext uri="{909E8E84-426E-40dd-AFC4-6F175D3DCCD1}">
              <a14:hiddenFill xmlns:a14="http://schemas.microsoft.com/office/drawing/2010/main">
                <a:solidFill>
                  <a:srgbClr val="FFFFFF"/>
                </a:solidFill>
              </a14:hiddenFill>
            </a:ext>
          </a:extLst>
        </p:spPr>
      </p:pic>
      <p:pic>
        <p:nvPicPr>
          <p:cNvPr id="328722" name="Picture 18" descr="lunch-bagtra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9000" y="3632200"/>
            <a:ext cx="692150" cy="762000"/>
          </a:xfrm>
          <a:prstGeom prst="rect">
            <a:avLst/>
          </a:prstGeom>
          <a:noFill/>
          <a:extLst>
            <a:ext uri="{909E8E84-426E-40dd-AFC4-6F175D3DCCD1}">
              <a14:hiddenFill xmlns:a14="http://schemas.microsoft.com/office/drawing/2010/main">
                <a:solidFill>
                  <a:srgbClr val="FFFFFF"/>
                </a:solidFill>
              </a14:hiddenFill>
            </a:ext>
          </a:extLst>
        </p:spPr>
      </p:pic>
      <p:pic>
        <p:nvPicPr>
          <p:cNvPr id="328723" name="Picture 19" descr="lunch-bagtra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11400" y="3784600"/>
            <a:ext cx="692150" cy="762000"/>
          </a:xfrm>
          <a:prstGeom prst="rect">
            <a:avLst/>
          </a:prstGeom>
          <a:noFill/>
          <a:extLst>
            <a:ext uri="{909E8E84-426E-40dd-AFC4-6F175D3DCCD1}">
              <a14:hiddenFill xmlns:a14="http://schemas.microsoft.com/office/drawing/2010/main">
                <a:solidFill>
                  <a:srgbClr val="FFFFFF"/>
                </a:solidFill>
              </a14:hiddenFill>
            </a:ext>
          </a:extLst>
        </p:spPr>
      </p:pic>
      <p:pic>
        <p:nvPicPr>
          <p:cNvPr id="328724" name="Picture 20" descr="lunch-bagtra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54400" y="3556000"/>
            <a:ext cx="692150" cy="762000"/>
          </a:xfrm>
          <a:prstGeom prst="rect">
            <a:avLst/>
          </a:prstGeom>
          <a:noFill/>
          <a:extLst>
            <a:ext uri="{909E8E84-426E-40dd-AFC4-6F175D3DCCD1}">
              <a14:hiddenFill xmlns:a14="http://schemas.microsoft.com/office/drawing/2010/main">
                <a:solidFill>
                  <a:srgbClr val="FFFFFF"/>
                </a:solidFill>
              </a14:hiddenFill>
            </a:ext>
          </a:extLst>
        </p:spPr>
      </p:pic>
      <p:pic>
        <p:nvPicPr>
          <p:cNvPr id="328726" name="Picture 22" descr="lunch-bagtra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06800" y="3708400"/>
            <a:ext cx="692150" cy="762000"/>
          </a:xfrm>
          <a:prstGeom prst="rect">
            <a:avLst/>
          </a:prstGeom>
          <a:noFill/>
          <a:extLst>
            <a:ext uri="{909E8E84-426E-40dd-AFC4-6F175D3DCCD1}">
              <a14:hiddenFill xmlns:a14="http://schemas.microsoft.com/office/drawing/2010/main">
                <a:solidFill>
                  <a:srgbClr val="FFFFFF"/>
                </a:solidFill>
              </a14:hiddenFill>
            </a:ext>
          </a:extLst>
        </p:spPr>
      </p:pic>
      <p:pic>
        <p:nvPicPr>
          <p:cNvPr id="328728" name="Picture 24" descr="lunch-bagtra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92600" y="3708400"/>
            <a:ext cx="692150" cy="762000"/>
          </a:xfrm>
          <a:prstGeom prst="rect">
            <a:avLst/>
          </a:prstGeom>
          <a:noFill/>
          <a:extLst>
            <a:ext uri="{909E8E84-426E-40dd-AFC4-6F175D3DCCD1}">
              <a14:hiddenFill xmlns:a14="http://schemas.microsoft.com/office/drawing/2010/main">
                <a:solidFill>
                  <a:srgbClr val="FFFFFF"/>
                </a:solidFill>
              </a14:hiddenFill>
            </a:ext>
          </a:extLst>
        </p:spPr>
      </p:pic>
      <p:sp>
        <p:nvSpPr>
          <p:cNvPr id="328729" name="AutoShape 25"/>
          <p:cNvSpPr>
            <a:spLocks noChangeArrowheads="1"/>
          </p:cNvSpPr>
          <p:nvPr/>
        </p:nvSpPr>
        <p:spPr bwMode="auto">
          <a:xfrm rot="5400000">
            <a:off x="12306300" y="3162300"/>
            <a:ext cx="457200" cy="228600"/>
          </a:xfrm>
          <a:prstGeom prst="rightArrow">
            <a:avLst>
              <a:gd name="adj1" fmla="val 50000"/>
              <a:gd name="adj2" fmla="val 50000"/>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28730" name="AutoShape 26"/>
          <p:cNvSpPr>
            <a:spLocks noChangeArrowheads="1"/>
          </p:cNvSpPr>
          <p:nvPr/>
        </p:nvSpPr>
        <p:spPr bwMode="auto">
          <a:xfrm rot="5400000">
            <a:off x="13754100" y="3162300"/>
            <a:ext cx="457200" cy="228600"/>
          </a:xfrm>
          <a:prstGeom prst="rightArrow">
            <a:avLst>
              <a:gd name="adj1" fmla="val 50000"/>
              <a:gd name="adj2" fmla="val 50000"/>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28731" name="AutoShape 27"/>
          <p:cNvSpPr>
            <a:spLocks noChangeArrowheads="1"/>
          </p:cNvSpPr>
          <p:nvPr/>
        </p:nvSpPr>
        <p:spPr bwMode="auto">
          <a:xfrm rot="5400000">
            <a:off x="15151100" y="3162300"/>
            <a:ext cx="457200" cy="228600"/>
          </a:xfrm>
          <a:prstGeom prst="rightArrow">
            <a:avLst>
              <a:gd name="adj1" fmla="val 50000"/>
              <a:gd name="adj2" fmla="val 50000"/>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28732" name="AutoShape 28"/>
          <p:cNvSpPr>
            <a:spLocks noChangeArrowheads="1"/>
          </p:cNvSpPr>
          <p:nvPr/>
        </p:nvSpPr>
        <p:spPr bwMode="auto">
          <a:xfrm rot="5400000">
            <a:off x="16611600" y="3124200"/>
            <a:ext cx="457200" cy="228600"/>
          </a:xfrm>
          <a:prstGeom prst="rightArrow">
            <a:avLst>
              <a:gd name="adj1" fmla="val 50000"/>
              <a:gd name="adj2" fmla="val 50000"/>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28733" name="Text Box 29"/>
          <p:cNvSpPr txBox="1">
            <a:spLocks noChangeArrowheads="1"/>
          </p:cNvSpPr>
          <p:nvPr/>
        </p:nvSpPr>
        <p:spPr bwMode="auto">
          <a:xfrm>
            <a:off x="7556500" y="4658115"/>
            <a:ext cx="1143000" cy="439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40820" rIns="81639" bIns="40820"/>
          <a:lstStyle>
            <a:lvl1pPr algn="l" defTabSz="407988">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sz="2400">
                <a:solidFill>
                  <a:schemeClr val="tx1"/>
                </a:solidFill>
                <a:latin typeface="Times New Roman" charset="0"/>
                <a:ea typeface="ＭＳ Ｐゴシック" charset="0"/>
                <a:cs typeface="Times New Roman" charset="0"/>
              </a:defRPr>
            </a:lvl1pPr>
            <a:lvl2pPr marL="392113" indent="-196850" algn="l" defTabSz="407988">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sz="2400">
                <a:solidFill>
                  <a:schemeClr val="tx1"/>
                </a:solidFill>
                <a:latin typeface="Times New Roman" charset="0"/>
                <a:ea typeface="Times New Roman" charset="0"/>
                <a:cs typeface="Times New Roman" charset="0"/>
              </a:defRPr>
            </a:lvl2pPr>
            <a:lvl3pPr marL="587375" indent="-195263" algn="l" defTabSz="407988">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sz="2400">
                <a:solidFill>
                  <a:schemeClr val="tx1"/>
                </a:solidFill>
                <a:latin typeface="Times New Roman" charset="0"/>
                <a:ea typeface="Times New Roman" charset="0"/>
                <a:cs typeface="Times New Roman" charset="0"/>
              </a:defRPr>
            </a:lvl3pPr>
            <a:lvl4pPr marL="782638" indent="-195263" algn="l" defTabSz="407988">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sz="2400">
                <a:solidFill>
                  <a:schemeClr val="tx1"/>
                </a:solidFill>
                <a:latin typeface="Times New Roman" charset="0"/>
                <a:ea typeface="Times New Roman" charset="0"/>
                <a:cs typeface="Times New Roman" charset="0"/>
              </a:defRPr>
            </a:lvl4pPr>
            <a:lvl5pPr marL="979488" indent="-196850" algn="l" defTabSz="407988">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sz="2400">
                <a:solidFill>
                  <a:schemeClr val="tx1"/>
                </a:solidFill>
                <a:latin typeface="Times New Roman" charset="0"/>
                <a:ea typeface="Times New Roman" charset="0"/>
                <a:cs typeface="Times New Roman" charset="0"/>
              </a:defRPr>
            </a:lvl5pPr>
            <a:lvl6pPr marL="1436688" indent="-196850" defTabSz="407988"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sz="2400">
                <a:solidFill>
                  <a:schemeClr val="tx1"/>
                </a:solidFill>
                <a:latin typeface="Times New Roman" charset="0"/>
                <a:ea typeface="Times New Roman" charset="0"/>
                <a:cs typeface="Times New Roman" charset="0"/>
              </a:defRPr>
            </a:lvl6pPr>
            <a:lvl7pPr marL="1893888" indent="-196850" defTabSz="407988"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sz="2400">
                <a:solidFill>
                  <a:schemeClr val="tx1"/>
                </a:solidFill>
                <a:latin typeface="Times New Roman" charset="0"/>
                <a:ea typeface="Times New Roman" charset="0"/>
                <a:cs typeface="Times New Roman" charset="0"/>
              </a:defRPr>
            </a:lvl7pPr>
            <a:lvl8pPr marL="2351088" indent="-196850" defTabSz="407988"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sz="2400">
                <a:solidFill>
                  <a:schemeClr val="tx1"/>
                </a:solidFill>
                <a:latin typeface="Times New Roman" charset="0"/>
                <a:ea typeface="Times New Roman" charset="0"/>
                <a:cs typeface="Times New Roman" charset="0"/>
              </a:defRPr>
            </a:lvl8pPr>
            <a:lvl9pPr marL="2808288" indent="-196850" defTabSz="407988"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sz="2400">
                <a:solidFill>
                  <a:schemeClr val="tx1"/>
                </a:solidFill>
                <a:latin typeface="Times New Roman" charset="0"/>
                <a:ea typeface="Times New Roman" charset="0"/>
                <a:cs typeface="Times New Roman" charset="0"/>
              </a:defRPr>
            </a:lvl9pPr>
          </a:lstStyle>
          <a:p>
            <a:pPr algn="ctr" hangingPunct="0">
              <a:lnSpc>
                <a:spcPct val="93000"/>
              </a:lnSpc>
              <a:buClr>
                <a:srgbClr val="000000"/>
              </a:buClr>
              <a:buSzPct val="45000"/>
              <a:buFont typeface="Wingdings" charset="0"/>
              <a:buNone/>
            </a:pPr>
            <a:r>
              <a:rPr lang="en-GB" sz="2500" dirty="0">
                <a:solidFill>
                  <a:srgbClr val="3333B3"/>
                </a:solidFill>
                <a:latin typeface="Arial" charset="0"/>
                <a:sym typeface="Symbol" charset="0"/>
              </a:rPr>
              <a:t>  </a:t>
            </a:r>
            <a:endParaRPr lang="en-GB" sz="2500" dirty="0">
              <a:solidFill>
                <a:srgbClr val="000000"/>
              </a:solidFill>
              <a:latin typeface="Arial" charset="0"/>
              <a:sym typeface="Symbol" charset="0"/>
            </a:endParaRPr>
          </a:p>
        </p:txBody>
      </p:sp>
    </p:spTree>
    <p:extLst>
      <p:ext uri="{BB962C8B-B14F-4D97-AF65-F5344CB8AC3E}">
        <p14:creationId xmlns:p14="http://schemas.microsoft.com/office/powerpoint/2010/main" val="142731251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dirty="0">
                <a:latin typeface="Arial" charset="0"/>
                <a:cs typeface="Arial" charset="0"/>
              </a:rPr>
              <a:t>Video Descriptors</a:t>
            </a:r>
          </a:p>
        </p:txBody>
      </p:sp>
      <p:sp>
        <p:nvSpPr>
          <p:cNvPr id="68611" name="Rectangle 3"/>
          <p:cNvSpPr>
            <a:spLocks noGrp="1" noChangeArrowheads="1"/>
          </p:cNvSpPr>
          <p:nvPr>
            <p:ph type="body" idx="1"/>
          </p:nvPr>
        </p:nvSpPr>
        <p:spPr/>
        <p:txBody>
          <a:bodyPr/>
          <a:lstStyle/>
          <a:p>
            <a:pPr marL="0" indent="0" algn="l" rtl="0">
              <a:buNone/>
            </a:pPr>
            <a:r>
              <a:rPr lang="en-US" dirty="0" smtClean="0">
                <a:solidFill>
                  <a:srgbClr val="A6A6A6"/>
                </a:solidFill>
                <a:latin typeface="Arial" charset="0"/>
                <a:cs typeface="Arial" charset="0"/>
              </a:rPr>
              <a:t>Where:</a:t>
            </a:r>
          </a:p>
          <a:p>
            <a:pPr marL="0" indent="0" algn="l" rtl="0">
              <a:buNone/>
            </a:pPr>
            <a:r>
              <a:rPr lang="en-US" dirty="0">
                <a:solidFill>
                  <a:srgbClr val="A6A6A6"/>
                </a:solidFill>
                <a:latin typeface="Arial" charset="0"/>
                <a:cs typeface="Arial" charset="0"/>
              </a:rPr>
              <a:t>	</a:t>
            </a:r>
            <a:r>
              <a:rPr lang="en-US" dirty="0" smtClean="0">
                <a:solidFill>
                  <a:srgbClr val="A6A6A6"/>
                </a:solidFill>
                <a:latin typeface="Arial" charset="0"/>
                <a:cs typeface="Arial" charset="0"/>
              </a:rPr>
              <a:t>Interest points</a:t>
            </a:r>
          </a:p>
          <a:p>
            <a:pPr marL="0" indent="0" algn="l" rtl="0">
              <a:buNone/>
            </a:pPr>
            <a:r>
              <a:rPr lang="en-US" dirty="0" smtClean="0">
                <a:solidFill>
                  <a:srgbClr val="A6A6A6"/>
                </a:solidFill>
                <a:latin typeface="Arial" charset="0"/>
                <a:cs typeface="Arial" charset="0"/>
              </a:rPr>
              <a:t>	Grid </a:t>
            </a:r>
            <a:endParaRPr lang="en-US" dirty="0">
              <a:solidFill>
                <a:srgbClr val="A6A6A6"/>
              </a:solidFill>
              <a:latin typeface="Arial" charset="0"/>
              <a:cs typeface="Arial" charset="0"/>
            </a:endParaRPr>
          </a:p>
          <a:p>
            <a:pPr marL="0" indent="0" algn="l" rtl="0">
              <a:buNone/>
            </a:pPr>
            <a:endParaRPr lang="en-US" dirty="0" smtClean="0">
              <a:latin typeface="Arial" charset="0"/>
              <a:cs typeface="Arial" charset="0"/>
            </a:endParaRPr>
          </a:p>
          <a:p>
            <a:pPr marL="0" indent="0" algn="l" rtl="0">
              <a:buNone/>
            </a:pPr>
            <a:r>
              <a:rPr lang="en-US" dirty="0" smtClean="0">
                <a:latin typeface="Arial" charset="0"/>
                <a:cs typeface="Arial" charset="0"/>
              </a:rPr>
              <a:t>What:</a:t>
            </a:r>
          </a:p>
          <a:p>
            <a:pPr marL="0" indent="0" algn="l" rtl="0">
              <a:buNone/>
            </a:pPr>
            <a:r>
              <a:rPr lang="en-US" dirty="0">
                <a:latin typeface="Arial" charset="0"/>
                <a:cs typeface="Arial" charset="0"/>
              </a:rPr>
              <a:t>	</a:t>
            </a:r>
            <a:r>
              <a:rPr lang="en-US" dirty="0" smtClean="0">
                <a:latin typeface="Arial" charset="0"/>
                <a:cs typeface="Arial" charset="0"/>
              </a:rPr>
              <a:t>Descriptors</a:t>
            </a:r>
            <a:endParaRPr lang="en-US" dirty="0">
              <a:latin typeface="Arial" charset="0"/>
              <a:cs typeface="Arial" charset="0"/>
            </a:endParaRPr>
          </a:p>
        </p:txBody>
      </p:sp>
    </p:spTree>
    <p:extLst>
      <p:ext uri="{BB962C8B-B14F-4D97-AF65-F5344CB8AC3E}">
        <p14:creationId xmlns:p14="http://schemas.microsoft.com/office/powerpoint/2010/main" val="624051337"/>
      </p:ext>
    </p:extLst>
  </p:cSld>
  <p:clrMapOvr>
    <a:masterClrMapping/>
  </p:clrMapOvr>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p:txBody>
          <a:bodyPr/>
          <a:lstStyle/>
          <a:p>
            <a:r>
              <a:rPr lang="en-US">
                <a:latin typeface="Arial" charset="0"/>
                <a:cs typeface="Arial" charset="0"/>
              </a:rPr>
              <a:t>Video Descriptors</a:t>
            </a:r>
          </a:p>
        </p:txBody>
      </p:sp>
      <p:sp>
        <p:nvSpPr>
          <p:cNvPr id="16388" name="Rectangle 3"/>
          <p:cNvSpPr>
            <a:spLocks noGrp="1" noChangeArrowheads="1"/>
          </p:cNvSpPr>
          <p:nvPr>
            <p:ph type="body" sz="half" idx="1"/>
          </p:nvPr>
        </p:nvSpPr>
        <p:spPr>
          <a:xfrm>
            <a:off x="457200" y="1600200"/>
            <a:ext cx="4038600" cy="609600"/>
          </a:xfrm>
        </p:spPr>
        <p:txBody>
          <a:bodyPr/>
          <a:lstStyle/>
          <a:p>
            <a:pPr algn="l" rtl="0">
              <a:lnSpc>
                <a:spcPct val="80000"/>
              </a:lnSpc>
            </a:pPr>
            <a:r>
              <a:rPr lang="en-US" sz="2400">
                <a:latin typeface="Arial" charset="0"/>
                <a:cs typeface="Arial" charset="0"/>
              </a:rPr>
              <a:t>Space-Time SIFT</a:t>
            </a:r>
            <a:endParaRPr lang="he-IL" sz="2400">
              <a:latin typeface="Arial" charset="0"/>
              <a:cs typeface="Arial" charset="0"/>
            </a:endParaRPr>
          </a:p>
          <a:p>
            <a:pPr algn="l" rtl="0">
              <a:lnSpc>
                <a:spcPct val="80000"/>
              </a:lnSpc>
              <a:buFontTx/>
              <a:buNone/>
            </a:pPr>
            <a:r>
              <a:rPr lang="en-US" sz="1200" b="1">
                <a:latin typeface="Arial" charset="0"/>
                <a:cs typeface="Arial" charset="0"/>
              </a:rPr>
              <a:t> 	</a:t>
            </a:r>
            <a:endParaRPr lang="en-US" sz="2400">
              <a:latin typeface="Arial" charset="0"/>
              <a:cs typeface="Arial" charset="0"/>
            </a:endParaRPr>
          </a:p>
        </p:txBody>
      </p:sp>
      <p:graphicFrame>
        <p:nvGraphicFramePr>
          <p:cNvPr id="16386" name="Object 4"/>
          <p:cNvGraphicFramePr>
            <a:graphicFrameLocks noGrp="1" noChangeAspect="1"/>
          </p:cNvGraphicFramePr>
          <p:nvPr>
            <p:ph sz="quarter" idx="2"/>
          </p:nvPr>
        </p:nvGraphicFramePr>
        <p:xfrm>
          <a:off x="990600" y="2133600"/>
          <a:ext cx="6248400" cy="3349625"/>
        </p:xfrm>
        <a:graphic>
          <a:graphicData uri="http://schemas.openxmlformats.org/presentationml/2006/ole">
            <mc:AlternateContent xmlns:mc="http://schemas.openxmlformats.org/markup-compatibility/2006">
              <mc:Choice xmlns:v="urn:schemas-microsoft-com:vml" Requires="v">
                <p:oleObj spid="_x0000_s192548" name="Bitmap Image" r:id="rId4" imgW="4761905" imgH="2553056" progId="Paint.Picture">
                  <p:embed/>
                </p:oleObj>
              </mc:Choice>
              <mc:Fallback>
                <p:oleObj name="Bitmap Image" r:id="rId4" imgW="4761905" imgH="2553056"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2133600"/>
                        <a:ext cx="6248400" cy="334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6389" name="Text Box 6"/>
          <p:cNvSpPr txBox="1">
            <a:spLocks noChangeArrowheads="1"/>
          </p:cNvSpPr>
          <p:nvPr/>
        </p:nvSpPr>
        <p:spPr bwMode="auto">
          <a:xfrm>
            <a:off x="4876800" y="5791200"/>
            <a:ext cx="41148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ea typeface="Arial" charset="0"/>
                <a:cs typeface="Arial" charset="0"/>
              </a:defRPr>
            </a:lvl9pPr>
          </a:lstStyle>
          <a:p>
            <a:pPr algn="l" rtl="0" eaLnBrk="1" hangingPunct="1">
              <a:spcBef>
                <a:spcPct val="50000"/>
              </a:spcBef>
            </a:pPr>
            <a:r>
              <a:rPr lang="en-US" sz="1400" b="1">
                <a:hlinkClick r:id="rId6"/>
              </a:rPr>
              <a:t>P. Scovanner</a:t>
            </a:r>
            <a:r>
              <a:rPr lang="en-US" sz="1400" b="1"/>
              <a:t>, </a:t>
            </a:r>
            <a:r>
              <a:rPr lang="en-US" sz="1400" b="1">
                <a:hlinkClick r:id="rId7"/>
              </a:rPr>
              <a:t>S. Ali</a:t>
            </a:r>
            <a:r>
              <a:rPr lang="en-US" sz="1400" b="1"/>
              <a:t>, </a:t>
            </a:r>
            <a:r>
              <a:rPr lang="en-US" sz="1400" b="1">
                <a:hlinkClick r:id="rId8"/>
              </a:rPr>
              <a:t>M. Shah</a:t>
            </a:r>
            <a:r>
              <a:rPr lang="en-US" sz="1400"/>
              <a:t> </a:t>
            </a:r>
            <a:br>
              <a:rPr lang="en-US" sz="1400"/>
            </a:br>
            <a:r>
              <a:rPr lang="en-US" sz="1400" b="1"/>
              <a:t>A 3-dimensional sift descriptor and its application to action recognition - 2007</a:t>
            </a:r>
          </a:p>
        </p:txBody>
      </p:sp>
      <p:pic>
        <p:nvPicPr>
          <p:cNvPr id="118791"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 y="5486400"/>
            <a:ext cx="45307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מלבן 8"/>
          <p:cNvSpPr>
            <a:spLocks noChangeArrowheads="1"/>
          </p:cNvSpPr>
          <p:nvPr/>
        </p:nvSpPr>
        <p:spPr bwMode="auto">
          <a:xfrm>
            <a:off x="5029200" y="1981200"/>
            <a:ext cx="2362200" cy="22860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מלבן 9"/>
          <p:cNvSpPr>
            <a:spLocks noChangeArrowheads="1"/>
          </p:cNvSpPr>
          <p:nvPr/>
        </p:nvSpPr>
        <p:spPr bwMode="auto">
          <a:xfrm>
            <a:off x="4495800" y="4191000"/>
            <a:ext cx="1371600" cy="12192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מלבן 10"/>
          <p:cNvSpPr>
            <a:spLocks noChangeArrowheads="1"/>
          </p:cNvSpPr>
          <p:nvPr/>
        </p:nvSpPr>
        <p:spPr bwMode="auto">
          <a:xfrm>
            <a:off x="2895600" y="2209800"/>
            <a:ext cx="4267200" cy="31242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5" name="Text Box 11"/>
          <p:cNvSpPr txBox="1">
            <a:spLocks noChangeArrowheads="1"/>
          </p:cNvSpPr>
          <p:nvPr/>
        </p:nvSpPr>
        <p:spPr bwMode="auto">
          <a:xfrm>
            <a:off x="5715000" y="4953000"/>
            <a:ext cx="3048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ea typeface="Arial" charset="0"/>
                <a:cs typeface="Arial" charset="0"/>
              </a:defRPr>
            </a:lvl9pPr>
          </a:lstStyle>
          <a:p>
            <a:pPr algn="l" rtl="0" eaLnBrk="1" hangingPunct="1">
              <a:spcBef>
                <a:spcPct val="50000"/>
              </a:spcBef>
            </a:pPr>
            <a:r>
              <a:rPr lang="en-US"/>
              <a:t>64-directions histogram</a:t>
            </a:r>
          </a:p>
        </p:txBody>
      </p:sp>
    </p:spTree>
    <p:extLst>
      <p:ext uri="{BB962C8B-B14F-4D97-AF65-F5344CB8AC3E}">
        <p14:creationId xmlns:p14="http://schemas.microsoft.com/office/powerpoint/2010/main" val="34973574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639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87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6395"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ChangeArrowheads="1"/>
          </p:cNvSpPr>
          <p:nvPr/>
        </p:nvSpPr>
        <p:spPr bwMode="auto">
          <a:xfrm>
            <a:off x="8415338" y="4895850"/>
            <a:ext cx="230187" cy="27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lgn="l" defTabSz="449263">
              <a:lnSpc>
                <a:spcPct val="102000"/>
              </a:lnSpc>
              <a:spcAft>
                <a:spcPts val="450"/>
              </a:spcAft>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a:solidFill>
                  <a:srgbClr val="000000"/>
                </a:solidFill>
                <a:latin typeface="Symbol" charset="0"/>
              </a:rPr>
              <a:t></a:t>
            </a:r>
          </a:p>
        </p:txBody>
      </p:sp>
      <p:sp>
        <p:nvSpPr>
          <p:cNvPr id="330755" name="Rectangle 3"/>
          <p:cNvSpPr>
            <a:spLocks noChangeArrowheads="1"/>
          </p:cNvSpPr>
          <p:nvPr/>
        </p:nvSpPr>
        <p:spPr bwMode="auto">
          <a:xfrm>
            <a:off x="938213" y="315913"/>
            <a:ext cx="7346950" cy="606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defTabSz="449263">
              <a:lnSpc>
                <a:spcPct val="93000"/>
              </a:lnSpc>
              <a:spcAft>
                <a:spcPct val="0"/>
              </a:spcAft>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600" b="1">
                <a:solidFill>
                  <a:srgbClr val="727DE0"/>
                </a:solidFill>
                <a:effectLst>
                  <a:outerShdw blurRad="38100" dist="38100" dir="2700000" algn="tl">
                    <a:srgbClr val="DDDDDD"/>
                  </a:outerShdw>
                </a:effectLst>
              </a:rPr>
              <a:t>Space-Time Features: Descriptor</a:t>
            </a:r>
          </a:p>
        </p:txBody>
      </p:sp>
      <p:sp>
        <p:nvSpPr>
          <p:cNvPr id="330756" name="Line 4"/>
          <p:cNvSpPr>
            <a:spLocks noChangeShapeType="1"/>
          </p:cNvSpPr>
          <p:nvPr/>
        </p:nvSpPr>
        <p:spPr bwMode="auto">
          <a:xfrm flipH="1">
            <a:off x="5913438" y="4813300"/>
            <a:ext cx="536575" cy="533400"/>
          </a:xfrm>
          <a:prstGeom prst="line">
            <a:avLst/>
          </a:prstGeom>
          <a:noFill/>
          <a:ln w="9360">
            <a:solidFill>
              <a:srgbClr val="0000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30757" name="Line 5"/>
          <p:cNvSpPr>
            <a:spLocks noChangeShapeType="1"/>
          </p:cNvSpPr>
          <p:nvPr/>
        </p:nvSpPr>
        <p:spPr bwMode="auto">
          <a:xfrm flipH="1">
            <a:off x="5913438" y="5089525"/>
            <a:ext cx="546100" cy="1588"/>
          </a:xfrm>
          <a:prstGeom prst="line">
            <a:avLst/>
          </a:prstGeom>
          <a:noFill/>
          <a:ln w="9360">
            <a:solidFill>
              <a:srgbClr val="0000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30758" name="Line 6"/>
          <p:cNvSpPr>
            <a:spLocks noChangeShapeType="1"/>
          </p:cNvSpPr>
          <p:nvPr/>
        </p:nvSpPr>
        <p:spPr bwMode="auto">
          <a:xfrm>
            <a:off x="6172200" y="4889500"/>
            <a:ext cx="1588" cy="441325"/>
          </a:xfrm>
          <a:prstGeom prst="line">
            <a:avLst/>
          </a:prstGeom>
          <a:noFill/>
          <a:ln w="9360">
            <a:solidFill>
              <a:srgbClr val="0000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30759" name="Line 7"/>
          <p:cNvSpPr>
            <a:spLocks noChangeShapeType="1"/>
          </p:cNvSpPr>
          <p:nvPr/>
        </p:nvSpPr>
        <p:spPr bwMode="auto">
          <a:xfrm>
            <a:off x="6100763" y="5041900"/>
            <a:ext cx="147637" cy="98425"/>
          </a:xfrm>
          <a:prstGeom prst="line">
            <a:avLst/>
          </a:prstGeom>
          <a:noFill/>
          <a:ln w="9360">
            <a:solidFill>
              <a:srgbClr val="0000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30760" name="Rectangle 8"/>
          <p:cNvSpPr>
            <a:spLocks noChangeArrowheads="1"/>
          </p:cNvSpPr>
          <p:nvPr/>
        </p:nvSpPr>
        <p:spPr bwMode="auto">
          <a:xfrm>
            <a:off x="5838825" y="4737100"/>
            <a:ext cx="685800" cy="660400"/>
          </a:xfrm>
          <a:prstGeom prst="rect">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0761" name="AutoShape 9"/>
          <p:cNvSpPr>
            <a:spLocks noChangeArrowheads="1"/>
          </p:cNvSpPr>
          <p:nvPr/>
        </p:nvSpPr>
        <p:spPr bwMode="auto">
          <a:xfrm rot="2700000">
            <a:off x="7924800" y="4191000"/>
            <a:ext cx="533400" cy="228600"/>
          </a:xfrm>
          <a:prstGeom prst="rightArrow">
            <a:avLst>
              <a:gd name="adj1" fmla="val 50000"/>
              <a:gd name="adj2" fmla="val 58333"/>
            </a:avLst>
          </a:prstGeom>
          <a:solidFill>
            <a:srgbClr val="99CC00"/>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0762" name="AutoShape 10"/>
          <p:cNvSpPr>
            <a:spLocks noChangeArrowheads="1"/>
          </p:cNvSpPr>
          <p:nvPr/>
        </p:nvSpPr>
        <p:spPr bwMode="auto">
          <a:xfrm rot="7920000">
            <a:off x="6553200" y="4194175"/>
            <a:ext cx="533400" cy="228600"/>
          </a:xfrm>
          <a:prstGeom prst="rightArrow">
            <a:avLst>
              <a:gd name="adj1" fmla="val 50000"/>
              <a:gd name="adj2" fmla="val 58333"/>
            </a:avLst>
          </a:prstGeom>
          <a:solidFill>
            <a:srgbClr val="99CC00"/>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0763" name="Rectangle 11"/>
          <p:cNvSpPr>
            <a:spLocks noChangeArrowheads="1"/>
          </p:cNvSpPr>
          <p:nvPr/>
        </p:nvSpPr>
        <p:spPr bwMode="auto">
          <a:xfrm>
            <a:off x="4038600" y="4584700"/>
            <a:ext cx="2043113" cy="774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defTabSz="449263">
              <a:lnSpc>
                <a:spcPct val="93000"/>
              </a:lnSpc>
              <a:spcAft>
                <a:spcPct val="0"/>
              </a:spcAft>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a:t>Histogram of oriented spatial grad. (HOG)‏</a:t>
            </a:r>
          </a:p>
        </p:txBody>
      </p:sp>
      <p:sp>
        <p:nvSpPr>
          <p:cNvPr id="330764" name="Rectangle 12"/>
          <p:cNvSpPr>
            <a:spLocks noChangeArrowheads="1"/>
          </p:cNvSpPr>
          <p:nvPr/>
        </p:nvSpPr>
        <p:spPr bwMode="auto">
          <a:xfrm>
            <a:off x="6867525" y="4629150"/>
            <a:ext cx="1219200" cy="774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defTabSz="449263">
              <a:lnSpc>
                <a:spcPct val="93000"/>
              </a:lnSpc>
              <a:spcAft>
                <a:spcPct val="0"/>
              </a:spcAft>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a:t>Histogram of optical flow (HOF)‏</a:t>
            </a:r>
          </a:p>
        </p:txBody>
      </p:sp>
      <p:sp>
        <p:nvSpPr>
          <p:cNvPr id="330765" name="Rectangle 13"/>
          <p:cNvSpPr>
            <a:spLocks noChangeArrowheads="1"/>
          </p:cNvSpPr>
          <p:nvPr/>
        </p:nvSpPr>
        <p:spPr bwMode="auto">
          <a:xfrm rot="10800000">
            <a:off x="8420100" y="4926013"/>
            <a:ext cx="228600" cy="228600"/>
          </a:xfrm>
          <a:prstGeom prst="rect">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nvGrpSpPr>
          <p:cNvPr id="330766" name="Group 14"/>
          <p:cNvGrpSpPr>
            <a:grpSpLocks/>
          </p:cNvGrpSpPr>
          <p:nvPr/>
        </p:nvGrpSpPr>
        <p:grpSpPr bwMode="auto">
          <a:xfrm>
            <a:off x="8386763" y="4591050"/>
            <a:ext cx="303212" cy="277813"/>
            <a:chOff x="5283" y="2892"/>
            <a:chExt cx="191" cy="175"/>
          </a:xfrm>
        </p:grpSpPr>
        <p:sp>
          <p:nvSpPr>
            <p:cNvPr id="330767" name="Rectangle 15"/>
            <p:cNvSpPr>
              <a:spLocks noChangeArrowheads="1"/>
            </p:cNvSpPr>
            <p:nvPr/>
          </p:nvSpPr>
          <p:spPr bwMode="auto">
            <a:xfrm>
              <a:off x="5283" y="2892"/>
              <a:ext cx="192" cy="176"/>
            </a:xfrm>
            <a:prstGeom prst="rect">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0768" name="Line 16"/>
            <p:cNvSpPr>
              <a:spLocks noChangeShapeType="1"/>
            </p:cNvSpPr>
            <p:nvPr/>
          </p:nvSpPr>
          <p:spPr bwMode="auto">
            <a:xfrm flipV="1">
              <a:off x="5379" y="2920"/>
              <a:ext cx="1" cy="119"/>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grpSp>
        <p:nvGrpSpPr>
          <p:cNvPr id="330769" name="Group 17"/>
          <p:cNvGrpSpPr>
            <a:grpSpLocks/>
          </p:cNvGrpSpPr>
          <p:nvPr/>
        </p:nvGrpSpPr>
        <p:grpSpPr bwMode="auto">
          <a:xfrm>
            <a:off x="8699500" y="4903788"/>
            <a:ext cx="303213" cy="277812"/>
            <a:chOff x="5480" y="3089"/>
            <a:chExt cx="191" cy="175"/>
          </a:xfrm>
        </p:grpSpPr>
        <p:sp>
          <p:nvSpPr>
            <p:cNvPr id="330770" name="Rectangle 18"/>
            <p:cNvSpPr>
              <a:spLocks noChangeArrowheads="1"/>
            </p:cNvSpPr>
            <p:nvPr/>
          </p:nvSpPr>
          <p:spPr bwMode="auto">
            <a:xfrm rot="5400000">
              <a:off x="5489" y="3082"/>
              <a:ext cx="176" cy="192"/>
            </a:xfrm>
            <a:prstGeom prst="rect">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0771" name="Line 19"/>
            <p:cNvSpPr>
              <a:spLocks noChangeShapeType="1"/>
            </p:cNvSpPr>
            <p:nvPr/>
          </p:nvSpPr>
          <p:spPr bwMode="auto">
            <a:xfrm>
              <a:off x="5512" y="3177"/>
              <a:ext cx="128" cy="1"/>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grpSp>
        <p:nvGrpSpPr>
          <p:cNvPr id="330772" name="Group 20"/>
          <p:cNvGrpSpPr>
            <a:grpSpLocks/>
          </p:cNvGrpSpPr>
          <p:nvPr/>
        </p:nvGrpSpPr>
        <p:grpSpPr bwMode="auto">
          <a:xfrm>
            <a:off x="8074025" y="4903788"/>
            <a:ext cx="303213" cy="277812"/>
            <a:chOff x="5086" y="3089"/>
            <a:chExt cx="191" cy="175"/>
          </a:xfrm>
        </p:grpSpPr>
        <p:sp>
          <p:nvSpPr>
            <p:cNvPr id="330773" name="Rectangle 21"/>
            <p:cNvSpPr>
              <a:spLocks noChangeArrowheads="1"/>
            </p:cNvSpPr>
            <p:nvPr/>
          </p:nvSpPr>
          <p:spPr bwMode="auto">
            <a:xfrm rot="16200000">
              <a:off x="5093" y="3081"/>
              <a:ext cx="176" cy="192"/>
            </a:xfrm>
            <a:prstGeom prst="rect">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0774" name="Line 22"/>
            <p:cNvSpPr>
              <a:spLocks noChangeShapeType="1"/>
            </p:cNvSpPr>
            <p:nvPr/>
          </p:nvSpPr>
          <p:spPr bwMode="auto">
            <a:xfrm flipH="1">
              <a:off x="5117" y="3177"/>
              <a:ext cx="130" cy="1"/>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grpSp>
        <p:nvGrpSpPr>
          <p:cNvPr id="330775" name="Group 23"/>
          <p:cNvGrpSpPr>
            <a:grpSpLocks/>
          </p:cNvGrpSpPr>
          <p:nvPr/>
        </p:nvGrpSpPr>
        <p:grpSpPr bwMode="auto">
          <a:xfrm>
            <a:off x="8386763" y="5207000"/>
            <a:ext cx="303212" cy="277813"/>
            <a:chOff x="5283" y="3280"/>
            <a:chExt cx="191" cy="175"/>
          </a:xfrm>
        </p:grpSpPr>
        <p:sp>
          <p:nvSpPr>
            <p:cNvPr id="330776" name="Rectangle 24"/>
            <p:cNvSpPr>
              <a:spLocks noChangeArrowheads="1"/>
            </p:cNvSpPr>
            <p:nvPr/>
          </p:nvSpPr>
          <p:spPr bwMode="auto">
            <a:xfrm rot="10800000">
              <a:off x="5283" y="3281"/>
              <a:ext cx="192" cy="176"/>
            </a:xfrm>
            <a:prstGeom prst="rect">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0777" name="Line 25"/>
            <p:cNvSpPr>
              <a:spLocks noChangeShapeType="1"/>
            </p:cNvSpPr>
            <p:nvPr/>
          </p:nvSpPr>
          <p:spPr bwMode="auto">
            <a:xfrm>
              <a:off x="5379" y="3310"/>
              <a:ext cx="1" cy="117"/>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grpSp>
        <p:nvGrpSpPr>
          <p:cNvPr id="330778" name="Group 26"/>
          <p:cNvGrpSpPr>
            <a:grpSpLocks/>
          </p:cNvGrpSpPr>
          <p:nvPr/>
        </p:nvGrpSpPr>
        <p:grpSpPr bwMode="auto">
          <a:xfrm>
            <a:off x="4914900" y="5848350"/>
            <a:ext cx="531813" cy="150813"/>
            <a:chOff x="3096" y="3684"/>
            <a:chExt cx="335" cy="95"/>
          </a:xfrm>
        </p:grpSpPr>
        <p:sp>
          <p:nvSpPr>
            <p:cNvPr id="330779" name="Line 27"/>
            <p:cNvSpPr>
              <a:spLocks noChangeShapeType="1"/>
            </p:cNvSpPr>
            <p:nvPr/>
          </p:nvSpPr>
          <p:spPr bwMode="auto">
            <a:xfrm flipH="1">
              <a:off x="3095" y="3780"/>
              <a:ext cx="338" cy="1"/>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30780" name="Rectangle 28"/>
            <p:cNvSpPr>
              <a:spLocks noChangeArrowheads="1"/>
            </p:cNvSpPr>
            <p:nvPr/>
          </p:nvSpPr>
          <p:spPr bwMode="auto">
            <a:xfrm>
              <a:off x="3127" y="3716"/>
              <a:ext cx="30" cy="64"/>
            </a:xfrm>
            <a:prstGeom prst="rect">
              <a:avLst/>
            </a:prstGeom>
            <a:solidFill>
              <a:srgbClr val="CC0000"/>
            </a:solidFill>
            <a:ln w="9360">
              <a:solidFill>
                <a:srgbClr val="CC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0781" name="Rectangle 29"/>
            <p:cNvSpPr>
              <a:spLocks noChangeArrowheads="1"/>
            </p:cNvSpPr>
            <p:nvPr/>
          </p:nvSpPr>
          <p:spPr bwMode="auto">
            <a:xfrm>
              <a:off x="3169" y="3684"/>
              <a:ext cx="30" cy="96"/>
            </a:xfrm>
            <a:prstGeom prst="rect">
              <a:avLst/>
            </a:prstGeom>
            <a:solidFill>
              <a:srgbClr val="CC0000"/>
            </a:solidFill>
            <a:ln w="9360">
              <a:solidFill>
                <a:srgbClr val="CC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0782" name="Rectangle 30"/>
            <p:cNvSpPr>
              <a:spLocks noChangeArrowheads="1"/>
            </p:cNvSpPr>
            <p:nvPr/>
          </p:nvSpPr>
          <p:spPr bwMode="auto">
            <a:xfrm flipH="1">
              <a:off x="3211" y="3716"/>
              <a:ext cx="30" cy="64"/>
            </a:xfrm>
            <a:prstGeom prst="rect">
              <a:avLst/>
            </a:prstGeom>
            <a:solidFill>
              <a:srgbClr val="CC0000"/>
            </a:solidFill>
            <a:ln w="9360">
              <a:solidFill>
                <a:srgbClr val="CC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0783" name="Rectangle 31"/>
            <p:cNvSpPr>
              <a:spLocks noChangeArrowheads="1"/>
            </p:cNvSpPr>
            <p:nvPr/>
          </p:nvSpPr>
          <p:spPr bwMode="auto">
            <a:xfrm>
              <a:off x="3253" y="3748"/>
              <a:ext cx="30" cy="32"/>
            </a:xfrm>
            <a:prstGeom prst="rect">
              <a:avLst/>
            </a:prstGeom>
            <a:solidFill>
              <a:srgbClr val="CC0000"/>
            </a:solidFill>
            <a:ln w="9360">
              <a:solidFill>
                <a:srgbClr val="CC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0784" name="Rectangle 32"/>
            <p:cNvSpPr>
              <a:spLocks noChangeArrowheads="1"/>
            </p:cNvSpPr>
            <p:nvPr/>
          </p:nvSpPr>
          <p:spPr bwMode="auto">
            <a:xfrm>
              <a:off x="3381" y="3684"/>
              <a:ext cx="30" cy="93"/>
            </a:xfrm>
            <a:prstGeom prst="rect">
              <a:avLst/>
            </a:prstGeom>
            <a:solidFill>
              <a:srgbClr val="CC0000"/>
            </a:solidFill>
            <a:ln w="9360">
              <a:solidFill>
                <a:srgbClr val="CC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0785" name="Rectangle 33"/>
            <p:cNvSpPr>
              <a:spLocks noChangeArrowheads="1"/>
            </p:cNvSpPr>
            <p:nvPr/>
          </p:nvSpPr>
          <p:spPr bwMode="auto">
            <a:xfrm flipH="1">
              <a:off x="3297" y="3684"/>
              <a:ext cx="30" cy="96"/>
            </a:xfrm>
            <a:prstGeom prst="rect">
              <a:avLst/>
            </a:prstGeom>
            <a:solidFill>
              <a:srgbClr val="CC0000"/>
            </a:solidFill>
            <a:ln w="9360">
              <a:solidFill>
                <a:srgbClr val="CC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0786" name="Rectangle 34"/>
            <p:cNvSpPr>
              <a:spLocks noChangeArrowheads="1"/>
            </p:cNvSpPr>
            <p:nvPr/>
          </p:nvSpPr>
          <p:spPr bwMode="auto">
            <a:xfrm flipH="1">
              <a:off x="3340" y="3716"/>
              <a:ext cx="30" cy="64"/>
            </a:xfrm>
            <a:prstGeom prst="rect">
              <a:avLst/>
            </a:prstGeom>
            <a:solidFill>
              <a:srgbClr val="CC0000"/>
            </a:solidFill>
            <a:ln w="9360">
              <a:solidFill>
                <a:srgbClr val="CC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330787" name="Group 35"/>
          <p:cNvGrpSpPr>
            <a:grpSpLocks/>
          </p:cNvGrpSpPr>
          <p:nvPr/>
        </p:nvGrpSpPr>
        <p:grpSpPr bwMode="auto">
          <a:xfrm>
            <a:off x="4400550" y="5715000"/>
            <a:ext cx="579438" cy="284163"/>
            <a:chOff x="2772" y="3600"/>
            <a:chExt cx="365" cy="179"/>
          </a:xfrm>
        </p:grpSpPr>
        <p:sp>
          <p:nvSpPr>
            <p:cNvPr id="330788" name="Line 36"/>
            <p:cNvSpPr>
              <a:spLocks noChangeShapeType="1"/>
            </p:cNvSpPr>
            <p:nvPr/>
          </p:nvSpPr>
          <p:spPr bwMode="auto">
            <a:xfrm flipH="1">
              <a:off x="2771" y="3780"/>
              <a:ext cx="368" cy="1"/>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30789" name="Rectangle 37"/>
            <p:cNvSpPr>
              <a:spLocks noChangeArrowheads="1"/>
            </p:cNvSpPr>
            <p:nvPr/>
          </p:nvSpPr>
          <p:spPr bwMode="auto">
            <a:xfrm>
              <a:off x="2805" y="3714"/>
              <a:ext cx="33" cy="66"/>
            </a:xfrm>
            <a:prstGeom prst="rect">
              <a:avLst/>
            </a:prstGeom>
            <a:solidFill>
              <a:srgbClr val="CC0000"/>
            </a:solidFill>
            <a:ln w="9360">
              <a:solidFill>
                <a:srgbClr val="CC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0790" name="Rectangle 38"/>
            <p:cNvSpPr>
              <a:spLocks noChangeArrowheads="1"/>
            </p:cNvSpPr>
            <p:nvPr/>
          </p:nvSpPr>
          <p:spPr bwMode="auto">
            <a:xfrm>
              <a:off x="2851" y="3739"/>
              <a:ext cx="32" cy="41"/>
            </a:xfrm>
            <a:prstGeom prst="rect">
              <a:avLst/>
            </a:prstGeom>
            <a:solidFill>
              <a:srgbClr val="CC0000"/>
            </a:solidFill>
            <a:ln w="9360">
              <a:solidFill>
                <a:srgbClr val="CC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0791" name="Rectangle 39"/>
            <p:cNvSpPr>
              <a:spLocks noChangeArrowheads="1"/>
            </p:cNvSpPr>
            <p:nvPr/>
          </p:nvSpPr>
          <p:spPr bwMode="auto">
            <a:xfrm flipH="1">
              <a:off x="2897" y="3739"/>
              <a:ext cx="33" cy="41"/>
            </a:xfrm>
            <a:prstGeom prst="rect">
              <a:avLst/>
            </a:prstGeom>
            <a:solidFill>
              <a:srgbClr val="CC0000"/>
            </a:solidFill>
            <a:ln w="9360">
              <a:solidFill>
                <a:srgbClr val="CC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0792" name="Rectangle 40"/>
            <p:cNvSpPr>
              <a:spLocks noChangeArrowheads="1"/>
            </p:cNvSpPr>
            <p:nvPr/>
          </p:nvSpPr>
          <p:spPr bwMode="auto">
            <a:xfrm>
              <a:off x="2943" y="3676"/>
              <a:ext cx="33" cy="104"/>
            </a:xfrm>
            <a:prstGeom prst="rect">
              <a:avLst/>
            </a:prstGeom>
            <a:solidFill>
              <a:srgbClr val="CC0000"/>
            </a:solidFill>
            <a:ln w="9360">
              <a:solidFill>
                <a:srgbClr val="CC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0793" name="Rectangle 41"/>
            <p:cNvSpPr>
              <a:spLocks noChangeArrowheads="1"/>
            </p:cNvSpPr>
            <p:nvPr/>
          </p:nvSpPr>
          <p:spPr bwMode="auto">
            <a:xfrm>
              <a:off x="3083" y="3600"/>
              <a:ext cx="33" cy="177"/>
            </a:xfrm>
            <a:prstGeom prst="rect">
              <a:avLst/>
            </a:prstGeom>
            <a:solidFill>
              <a:srgbClr val="CC0000"/>
            </a:solidFill>
            <a:ln w="9360">
              <a:solidFill>
                <a:srgbClr val="CC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0794" name="Rectangle 42"/>
            <p:cNvSpPr>
              <a:spLocks noChangeArrowheads="1"/>
            </p:cNvSpPr>
            <p:nvPr/>
          </p:nvSpPr>
          <p:spPr bwMode="auto">
            <a:xfrm flipH="1">
              <a:off x="2991" y="3704"/>
              <a:ext cx="33" cy="76"/>
            </a:xfrm>
            <a:prstGeom prst="rect">
              <a:avLst/>
            </a:prstGeom>
            <a:solidFill>
              <a:srgbClr val="CC0000"/>
            </a:solidFill>
            <a:ln w="9360">
              <a:solidFill>
                <a:srgbClr val="CC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0795" name="Rectangle 43"/>
            <p:cNvSpPr>
              <a:spLocks noChangeArrowheads="1"/>
            </p:cNvSpPr>
            <p:nvPr/>
          </p:nvSpPr>
          <p:spPr bwMode="auto">
            <a:xfrm flipH="1">
              <a:off x="3037" y="3666"/>
              <a:ext cx="33" cy="114"/>
            </a:xfrm>
            <a:prstGeom prst="rect">
              <a:avLst/>
            </a:prstGeom>
            <a:solidFill>
              <a:srgbClr val="CC0000"/>
            </a:solidFill>
            <a:ln w="9360">
              <a:solidFill>
                <a:srgbClr val="CC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330796" name="Group 44"/>
          <p:cNvGrpSpPr>
            <a:grpSpLocks/>
          </p:cNvGrpSpPr>
          <p:nvPr/>
        </p:nvGrpSpPr>
        <p:grpSpPr bwMode="auto">
          <a:xfrm>
            <a:off x="5400675" y="5791200"/>
            <a:ext cx="531813" cy="207963"/>
            <a:chOff x="3402" y="3648"/>
            <a:chExt cx="335" cy="131"/>
          </a:xfrm>
        </p:grpSpPr>
        <p:sp>
          <p:nvSpPr>
            <p:cNvPr id="330797" name="Line 45"/>
            <p:cNvSpPr>
              <a:spLocks noChangeShapeType="1"/>
            </p:cNvSpPr>
            <p:nvPr/>
          </p:nvSpPr>
          <p:spPr bwMode="auto">
            <a:xfrm flipH="1">
              <a:off x="3401" y="3780"/>
              <a:ext cx="338" cy="1"/>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30798" name="Rectangle 46"/>
            <p:cNvSpPr>
              <a:spLocks noChangeArrowheads="1"/>
            </p:cNvSpPr>
            <p:nvPr/>
          </p:nvSpPr>
          <p:spPr bwMode="auto">
            <a:xfrm>
              <a:off x="3432" y="3718"/>
              <a:ext cx="30" cy="61"/>
            </a:xfrm>
            <a:prstGeom prst="rect">
              <a:avLst/>
            </a:prstGeom>
            <a:solidFill>
              <a:srgbClr val="CC0000"/>
            </a:solidFill>
            <a:ln w="9360">
              <a:solidFill>
                <a:srgbClr val="CC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0799" name="Rectangle 47"/>
            <p:cNvSpPr>
              <a:spLocks noChangeArrowheads="1"/>
            </p:cNvSpPr>
            <p:nvPr/>
          </p:nvSpPr>
          <p:spPr bwMode="auto">
            <a:xfrm>
              <a:off x="3475" y="3683"/>
              <a:ext cx="30" cy="97"/>
            </a:xfrm>
            <a:prstGeom prst="rect">
              <a:avLst/>
            </a:prstGeom>
            <a:solidFill>
              <a:srgbClr val="CC0000"/>
            </a:solidFill>
            <a:ln w="9360">
              <a:solidFill>
                <a:srgbClr val="CC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0800" name="Rectangle 48"/>
            <p:cNvSpPr>
              <a:spLocks noChangeArrowheads="1"/>
            </p:cNvSpPr>
            <p:nvPr/>
          </p:nvSpPr>
          <p:spPr bwMode="auto">
            <a:xfrm flipH="1">
              <a:off x="3517" y="3718"/>
              <a:ext cx="30" cy="61"/>
            </a:xfrm>
            <a:prstGeom prst="rect">
              <a:avLst/>
            </a:prstGeom>
            <a:solidFill>
              <a:srgbClr val="CC0000"/>
            </a:solidFill>
            <a:ln w="9360">
              <a:solidFill>
                <a:srgbClr val="CC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0801" name="Rectangle 49"/>
            <p:cNvSpPr>
              <a:spLocks noChangeArrowheads="1"/>
            </p:cNvSpPr>
            <p:nvPr/>
          </p:nvSpPr>
          <p:spPr bwMode="auto">
            <a:xfrm>
              <a:off x="3559" y="3648"/>
              <a:ext cx="30" cy="132"/>
            </a:xfrm>
            <a:prstGeom prst="rect">
              <a:avLst/>
            </a:prstGeom>
            <a:solidFill>
              <a:srgbClr val="CC0000"/>
            </a:solidFill>
            <a:ln w="9360">
              <a:solidFill>
                <a:srgbClr val="CC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0802" name="Rectangle 50"/>
            <p:cNvSpPr>
              <a:spLocks noChangeArrowheads="1"/>
            </p:cNvSpPr>
            <p:nvPr/>
          </p:nvSpPr>
          <p:spPr bwMode="auto">
            <a:xfrm>
              <a:off x="3687" y="3648"/>
              <a:ext cx="30" cy="129"/>
            </a:xfrm>
            <a:prstGeom prst="rect">
              <a:avLst/>
            </a:prstGeom>
            <a:solidFill>
              <a:srgbClr val="CC0000"/>
            </a:solidFill>
            <a:ln w="9360">
              <a:solidFill>
                <a:srgbClr val="CC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0803" name="Rectangle 51"/>
            <p:cNvSpPr>
              <a:spLocks noChangeArrowheads="1"/>
            </p:cNvSpPr>
            <p:nvPr/>
          </p:nvSpPr>
          <p:spPr bwMode="auto">
            <a:xfrm flipH="1">
              <a:off x="3603" y="3674"/>
              <a:ext cx="30" cy="105"/>
            </a:xfrm>
            <a:prstGeom prst="rect">
              <a:avLst/>
            </a:prstGeom>
            <a:solidFill>
              <a:srgbClr val="CC0000"/>
            </a:solidFill>
            <a:ln w="9360">
              <a:solidFill>
                <a:srgbClr val="CC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0804" name="Rectangle 52"/>
            <p:cNvSpPr>
              <a:spLocks noChangeArrowheads="1"/>
            </p:cNvSpPr>
            <p:nvPr/>
          </p:nvSpPr>
          <p:spPr bwMode="auto">
            <a:xfrm flipH="1">
              <a:off x="3646" y="3710"/>
              <a:ext cx="30" cy="70"/>
            </a:xfrm>
            <a:prstGeom prst="rect">
              <a:avLst/>
            </a:prstGeom>
            <a:solidFill>
              <a:srgbClr val="CC0000"/>
            </a:solidFill>
            <a:ln w="9360">
              <a:solidFill>
                <a:srgbClr val="CC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330805" name="Group 53"/>
          <p:cNvGrpSpPr>
            <a:grpSpLocks/>
          </p:cNvGrpSpPr>
          <p:nvPr/>
        </p:nvGrpSpPr>
        <p:grpSpPr bwMode="auto">
          <a:xfrm>
            <a:off x="7753350" y="5886450"/>
            <a:ext cx="531813" cy="150813"/>
            <a:chOff x="4884" y="3708"/>
            <a:chExt cx="335" cy="95"/>
          </a:xfrm>
        </p:grpSpPr>
        <p:sp>
          <p:nvSpPr>
            <p:cNvPr id="330806" name="Line 54"/>
            <p:cNvSpPr>
              <a:spLocks noChangeShapeType="1"/>
            </p:cNvSpPr>
            <p:nvPr/>
          </p:nvSpPr>
          <p:spPr bwMode="auto">
            <a:xfrm flipH="1">
              <a:off x="4883" y="3804"/>
              <a:ext cx="338" cy="1"/>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30807" name="Rectangle 55"/>
            <p:cNvSpPr>
              <a:spLocks noChangeArrowheads="1"/>
            </p:cNvSpPr>
            <p:nvPr/>
          </p:nvSpPr>
          <p:spPr bwMode="auto">
            <a:xfrm>
              <a:off x="4914" y="3740"/>
              <a:ext cx="30" cy="64"/>
            </a:xfrm>
            <a:prstGeom prst="rect">
              <a:avLst/>
            </a:prstGeom>
            <a:solidFill>
              <a:srgbClr val="CC0000"/>
            </a:solidFill>
            <a:ln w="9360">
              <a:solidFill>
                <a:srgbClr val="CC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0808" name="Rectangle 56"/>
            <p:cNvSpPr>
              <a:spLocks noChangeArrowheads="1"/>
            </p:cNvSpPr>
            <p:nvPr/>
          </p:nvSpPr>
          <p:spPr bwMode="auto">
            <a:xfrm>
              <a:off x="4957" y="3708"/>
              <a:ext cx="30" cy="96"/>
            </a:xfrm>
            <a:prstGeom prst="rect">
              <a:avLst/>
            </a:prstGeom>
            <a:solidFill>
              <a:srgbClr val="CC0000"/>
            </a:solidFill>
            <a:ln w="9360">
              <a:solidFill>
                <a:srgbClr val="CC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0809" name="Rectangle 57"/>
            <p:cNvSpPr>
              <a:spLocks noChangeArrowheads="1"/>
            </p:cNvSpPr>
            <p:nvPr/>
          </p:nvSpPr>
          <p:spPr bwMode="auto">
            <a:xfrm flipH="1">
              <a:off x="4999" y="3740"/>
              <a:ext cx="30" cy="64"/>
            </a:xfrm>
            <a:prstGeom prst="rect">
              <a:avLst/>
            </a:prstGeom>
            <a:solidFill>
              <a:srgbClr val="CC0000"/>
            </a:solidFill>
            <a:ln w="9360">
              <a:solidFill>
                <a:srgbClr val="CC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0810" name="Rectangle 58"/>
            <p:cNvSpPr>
              <a:spLocks noChangeArrowheads="1"/>
            </p:cNvSpPr>
            <p:nvPr/>
          </p:nvSpPr>
          <p:spPr bwMode="auto">
            <a:xfrm>
              <a:off x="5040" y="3772"/>
              <a:ext cx="30" cy="32"/>
            </a:xfrm>
            <a:prstGeom prst="rect">
              <a:avLst/>
            </a:prstGeom>
            <a:solidFill>
              <a:srgbClr val="CC0000"/>
            </a:solidFill>
            <a:ln w="9360">
              <a:solidFill>
                <a:srgbClr val="CC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0811" name="Rectangle 59"/>
            <p:cNvSpPr>
              <a:spLocks noChangeArrowheads="1"/>
            </p:cNvSpPr>
            <p:nvPr/>
          </p:nvSpPr>
          <p:spPr bwMode="auto">
            <a:xfrm>
              <a:off x="5169" y="3708"/>
              <a:ext cx="30" cy="93"/>
            </a:xfrm>
            <a:prstGeom prst="rect">
              <a:avLst/>
            </a:prstGeom>
            <a:solidFill>
              <a:srgbClr val="CC0000"/>
            </a:solidFill>
            <a:ln w="9360">
              <a:solidFill>
                <a:srgbClr val="CC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0812" name="Rectangle 60"/>
            <p:cNvSpPr>
              <a:spLocks noChangeArrowheads="1"/>
            </p:cNvSpPr>
            <p:nvPr/>
          </p:nvSpPr>
          <p:spPr bwMode="auto">
            <a:xfrm flipH="1">
              <a:off x="5085" y="3708"/>
              <a:ext cx="30" cy="96"/>
            </a:xfrm>
            <a:prstGeom prst="rect">
              <a:avLst/>
            </a:prstGeom>
            <a:solidFill>
              <a:srgbClr val="CC0000"/>
            </a:solidFill>
            <a:ln w="9360">
              <a:solidFill>
                <a:srgbClr val="CC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0813" name="Rectangle 61"/>
            <p:cNvSpPr>
              <a:spLocks noChangeArrowheads="1"/>
            </p:cNvSpPr>
            <p:nvPr/>
          </p:nvSpPr>
          <p:spPr bwMode="auto">
            <a:xfrm flipH="1">
              <a:off x="5128" y="3740"/>
              <a:ext cx="30" cy="64"/>
            </a:xfrm>
            <a:prstGeom prst="rect">
              <a:avLst/>
            </a:prstGeom>
            <a:solidFill>
              <a:srgbClr val="CC0000"/>
            </a:solidFill>
            <a:ln w="9360">
              <a:solidFill>
                <a:srgbClr val="CC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330814" name="Group 62"/>
          <p:cNvGrpSpPr>
            <a:grpSpLocks/>
          </p:cNvGrpSpPr>
          <p:nvPr/>
        </p:nvGrpSpPr>
        <p:grpSpPr bwMode="auto">
          <a:xfrm>
            <a:off x="7239000" y="5753100"/>
            <a:ext cx="579438" cy="284163"/>
            <a:chOff x="4560" y="3624"/>
            <a:chExt cx="365" cy="179"/>
          </a:xfrm>
        </p:grpSpPr>
        <p:sp>
          <p:nvSpPr>
            <p:cNvPr id="330815" name="Line 63"/>
            <p:cNvSpPr>
              <a:spLocks noChangeShapeType="1"/>
            </p:cNvSpPr>
            <p:nvPr/>
          </p:nvSpPr>
          <p:spPr bwMode="auto">
            <a:xfrm flipH="1">
              <a:off x="4559" y="3804"/>
              <a:ext cx="368" cy="1"/>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30816" name="Rectangle 64"/>
            <p:cNvSpPr>
              <a:spLocks noChangeArrowheads="1"/>
            </p:cNvSpPr>
            <p:nvPr/>
          </p:nvSpPr>
          <p:spPr bwMode="auto">
            <a:xfrm>
              <a:off x="4593" y="3738"/>
              <a:ext cx="33" cy="66"/>
            </a:xfrm>
            <a:prstGeom prst="rect">
              <a:avLst/>
            </a:prstGeom>
            <a:solidFill>
              <a:srgbClr val="CC0000"/>
            </a:solidFill>
            <a:ln w="9360">
              <a:solidFill>
                <a:srgbClr val="CC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0817" name="Rectangle 65"/>
            <p:cNvSpPr>
              <a:spLocks noChangeArrowheads="1"/>
            </p:cNvSpPr>
            <p:nvPr/>
          </p:nvSpPr>
          <p:spPr bwMode="auto">
            <a:xfrm>
              <a:off x="4639" y="3763"/>
              <a:ext cx="32" cy="41"/>
            </a:xfrm>
            <a:prstGeom prst="rect">
              <a:avLst/>
            </a:prstGeom>
            <a:solidFill>
              <a:srgbClr val="CC0000"/>
            </a:solidFill>
            <a:ln w="9360">
              <a:solidFill>
                <a:srgbClr val="CC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0818" name="Rectangle 66"/>
            <p:cNvSpPr>
              <a:spLocks noChangeArrowheads="1"/>
            </p:cNvSpPr>
            <p:nvPr/>
          </p:nvSpPr>
          <p:spPr bwMode="auto">
            <a:xfrm flipH="1">
              <a:off x="4685" y="3763"/>
              <a:ext cx="33" cy="41"/>
            </a:xfrm>
            <a:prstGeom prst="rect">
              <a:avLst/>
            </a:prstGeom>
            <a:solidFill>
              <a:srgbClr val="CC0000"/>
            </a:solidFill>
            <a:ln w="9360">
              <a:solidFill>
                <a:srgbClr val="CC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0819" name="Rectangle 67"/>
            <p:cNvSpPr>
              <a:spLocks noChangeArrowheads="1"/>
            </p:cNvSpPr>
            <p:nvPr/>
          </p:nvSpPr>
          <p:spPr bwMode="auto">
            <a:xfrm>
              <a:off x="4730" y="3700"/>
              <a:ext cx="33" cy="104"/>
            </a:xfrm>
            <a:prstGeom prst="rect">
              <a:avLst/>
            </a:prstGeom>
            <a:solidFill>
              <a:srgbClr val="CC0000"/>
            </a:solidFill>
            <a:ln w="9360">
              <a:solidFill>
                <a:srgbClr val="CC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0820" name="Rectangle 68"/>
            <p:cNvSpPr>
              <a:spLocks noChangeArrowheads="1"/>
            </p:cNvSpPr>
            <p:nvPr/>
          </p:nvSpPr>
          <p:spPr bwMode="auto">
            <a:xfrm>
              <a:off x="4871" y="3624"/>
              <a:ext cx="33" cy="177"/>
            </a:xfrm>
            <a:prstGeom prst="rect">
              <a:avLst/>
            </a:prstGeom>
            <a:solidFill>
              <a:srgbClr val="CC0000"/>
            </a:solidFill>
            <a:ln w="9360">
              <a:solidFill>
                <a:srgbClr val="CC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0821" name="Rectangle 69"/>
            <p:cNvSpPr>
              <a:spLocks noChangeArrowheads="1"/>
            </p:cNvSpPr>
            <p:nvPr/>
          </p:nvSpPr>
          <p:spPr bwMode="auto">
            <a:xfrm flipH="1">
              <a:off x="4779" y="3728"/>
              <a:ext cx="33" cy="76"/>
            </a:xfrm>
            <a:prstGeom prst="rect">
              <a:avLst/>
            </a:prstGeom>
            <a:solidFill>
              <a:srgbClr val="CC0000"/>
            </a:solidFill>
            <a:ln w="9360">
              <a:solidFill>
                <a:srgbClr val="CC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0822" name="Rectangle 70"/>
            <p:cNvSpPr>
              <a:spLocks noChangeArrowheads="1"/>
            </p:cNvSpPr>
            <p:nvPr/>
          </p:nvSpPr>
          <p:spPr bwMode="auto">
            <a:xfrm flipH="1">
              <a:off x="4825" y="3690"/>
              <a:ext cx="33" cy="114"/>
            </a:xfrm>
            <a:prstGeom prst="rect">
              <a:avLst/>
            </a:prstGeom>
            <a:solidFill>
              <a:srgbClr val="CC0000"/>
            </a:solidFill>
            <a:ln w="9360">
              <a:solidFill>
                <a:srgbClr val="CC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330823" name="Group 71"/>
          <p:cNvGrpSpPr>
            <a:grpSpLocks/>
          </p:cNvGrpSpPr>
          <p:nvPr/>
        </p:nvGrpSpPr>
        <p:grpSpPr bwMode="auto">
          <a:xfrm>
            <a:off x="8239125" y="5829300"/>
            <a:ext cx="531813" cy="207963"/>
            <a:chOff x="5190" y="3672"/>
            <a:chExt cx="335" cy="131"/>
          </a:xfrm>
        </p:grpSpPr>
        <p:sp>
          <p:nvSpPr>
            <p:cNvPr id="330824" name="Line 72"/>
            <p:cNvSpPr>
              <a:spLocks noChangeShapeType="1"/>
            </p:cNvSpPr>
            <p:nvPr/>
          </p:nvSpPr>
          <p:spPr bwMode="auto">
            <a:xfrm flipH="1">
              <a:off x="5189" y="3804"/>
              <a:ext cx="338" cy="1"/>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30825" name="Rectangle 73"/>
            <p:cNvSpPr>
              <a:spLocks noChangeArrowheads="1"/>
            </p:cNvSpPr>
            <p:nvPr/>
          </p:nvSpPr>
          <p:spPr bwMode="auto">
            <a:xfrm>
              <a:off x="5220" y="3742"/>
              <a:ext cx="30" cy="61"/>
            </a:xfrm>
            <a:prstGeom prst="rect">
              <a:avLst/>
            </a:prstGeom>
            <a:solidFill>
              <a:srgbClr val="CC0000"/>
            </a:solidFill>
            <a:ln w="9360">
              <a:solidFill>
                <a:srgbClr val="CC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0826" name="Rectangle 74"/>
            <p:cNvSpPr>
              <a:spLocks noChangeArrowheads="1"/>
            </p:cNvSpPr>
            <p:nvPr/>
          </p:nvSpPr>
          <p:spPr bwMode="auto">
            <a:xfrm>
              <a:off x="5262" y="3707"/>
              <a:ext cx="30" cy="97"/>
            </a:xfrm>
            <a:prstGeom prst="rect">
              <a:avLst/>
            </a:prstGeom>
            <a:solidFill>
              <a:srgbClr val="CC0000"/>
            </a:solidFill>
            <a:ln w="9360">
              <a:solidFill>
                <a:srgbClr val="CC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0827" name="Rectangle 75"/>
            <p:cNvSpPr>
              <a:spLocks noChangeArrowheads="1"/>
            </p:cNvSpPr>
            <p:nvPr/>
          </p:nvSpPr>
          <p:spPr bwMode="auto">
            <a:xfrm flipH="1">
              <a:off x="5304" y="3742"/>
              <a:ext cx="30" cy="61"/>
            </a:xfrm>
            <a:prstGeom prst="rect">
              <a:avLst/>
            </a:prstGeom>
            <a:solidFill>
              <a:srgbClr val="CC0000"/>
            </a:solidFill>
            <a:ln w="9360">
              <a:solidFill>
                <a:srgbClr val="CC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0828" name="Rectangle 76"/>
            <p:cNvSpPr>
              <a:spLocks noChangeArrowheads="1"/>
            </p:cNvSpPr>
            <p:nvPr/>
          </p:nvSpPr>
          <p:spPr bwMode="auto">
            <a:xfrm>
              <a:off x="5346" y="3672"/>
              <a:ext cx="30" cy="132"/>
            </a:xfrm>
            <a:prstGeom prst="rect">
              <a:avLst/>
            </a:prstGeom>
            <a:solidFill>
              <a:srgbClr val="CC0000"/>
            </a:solidFill>
            <a:ln w="9360">
              <a:solidFill>
                <a:srgbClr val="CC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0829" name="Rectangle 77"/>
            <p:cNvSpPr>
              <a:spLocks noChangeArrowheads="1"/>
            </p:cNvSpPr>
            <p:nvPr/>
          </p:nvSpPr>
          <p:spPr bwMode="auto">
            <a:xfrm>
              <a:off x="5475" y="3672"/>
              <a:ext cx="30" cy="129"/>
            </a:xfrm>
            <a:prstGeom prst="rect">
              <a:avLst/>
            </a:prstGeom>
            <a:solidFill>
              <a:srgbClr val="CC0000"/>
            </a:solidFill>
            <a:ln w="9360">
              <a:solidFill>
                <a:srgbClr val="CC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0830" name="Rectangle 78"/>
            <p:cNvSpPr>
              <a:spLocks noChangeArrowheads="1"/>
            </p:cNvSpPr>
            <p:nvPr/>
          </p:nvSpPr>
          <p:spPr bwMode="auto">
            <a:xfrm flipH="1">
              <a:off x="5391" y="3698"/>
              <a:ext cx="30" cy="105"/>
            </a:xfrm>
            <a:prstGeom prst="rect">
              <a:avLst/>
            </a:prstGeom>
            <a:solidFill>
              <a:srgbClr val="CC0000"/>
            </a:solidFill>
            <a:ln w="9360">
              <a:solidFill>
                <a:srgbClr val="CC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0831" name="Rectangle 79"/>
            <p:cNvSpPr>
              <a:spLocks noChangeArrowheads="1"/>
            </p:cNvSpPr>
            <p:nvPr/>
          </p:nvSpPr>
          <p:spPr bwMode="auto">
            <a:xfrm flipH="1">
              <a:off x="5434" y="3734"/>
              <a:ext cx="30" cy="70"/>
            </a:xfrm>
            <a:prstGeom prst="rect">
              <a:avLst/>
            </a:prstGeom>
            <a:solidFill>
              <a:srgbClr val="CC0000"/>
            </a:solidFill>
            <a:ln w="9360">
              <a:solidFill>
                <a:srgbClr val="CC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330832" name="Rectangle 80"/>
          <p:cNvSpPr>
            <a:spLocks noChangeArrowheads="1"/>
          </p:cNvSpPr>
          <p:nvPr/>
        </p:nvSpPr>
        <p:spPr bwMode="auto">
          <a:xfrm>
            <a:off x="4267200" y="6048375"/>
            <a:ext cx="2043113" cy="554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defTabSz="449263">
              <a:lnSpc>
                <a:spcPct val="93000"/>
              </a:lnSpc>
              <a:spcAft>
                <a:spcPct val="0"/>
              </a:spcAft>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a:t>3x3x2x4bins </a:t>
            </a:r>
            <a:r>
              <a:rPr lang="en-GB" sz="1600" b="1"/>
              <a:t>HOG</a:t>
            </a:r>
            <a:r>
              <a:rPr lang="en-GB" sz="1600"/>
              <a:t> descriptor</a:t>
            </a:r>
          </a:p>
        </p:txBody>
      </p:sp>
      <p:sp>
        <p:nvSpPr>
          <p:cNvPr id="330833" name="Rectangle 81"/>
          <p:cNvSpPr>
            <a:spLocks noChangeArrowheads="1"/>
          </p:cNvSpPr>
          <p:nvPr/>
        </p:nvSpPr>
        <p:spPr bwMode="auto">
          <a:xfrm>
            <a:off x="7024688" y="6038850"/>
            <a:ext cx="2043112" cy="554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defTabSz="449263">
              <a:lnSpc>
                <a:spcPct val="93000"/>
              </a:lnSpc>
              <a:spcAft>
                <a:spcPct val="0"/>
              </a:spcAft>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a:t>3x3x2x5bins </a:t>
            </a:r>
            <a:r>
              <a:rPr lang="en-GB" sz="1600" b="1"/>
              <a:t>HOF </a:t>
            </a:r>
            <a:r>
              <a:rPr lang="en-GB" sz="1600"/>
              <a:t>descriptor</a:t>
            </a:r>
          </a:p>
        </p:txBody>
      </p:sp>
      <p:pic>
        <p:nvPicPr>
          <p:cNvPr id="330834" name="Picture 8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8413" y="2124075"/>
            <a:ext cx="7191375" cy="19446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30835" name="Rectangle 83"/>
          <p:cNvSpPr>
            <a:spLocks noChangeArrowheads="1"/>
          </p:cNvSpPr>
          <p:nvPr/>
        </p:nvSpPr>
        <p:spPr bwMode="auto">
          <a:xfrm>
            <a:off x="684213" y="5399088"/>
            <a:ext cx="2439987" cy="773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defTabSz="449263">
              <a:lnSpc>
                <a:spcPct val="93000"/>
              </a:lnSpc>
              <a:spcAft>
                <a:spcPct val="0"/>
              </a:spcAft>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a:solidFill>
                  <a:srgbClr val="FF0000"/>
                </a:solidFill>
              </a:rPr>
              <a:t>Public code available at www.irisa.fr/vista/actions</a:t>
            </a:r>
          </a:p>
          <a:p>
            <a:pPr defTabSz="449263">
              <a:lnSpc>
                <a:spcPct val="93000"/>
              </a:lnSpc>
              <a:spcAft>
                <a:spcPct val="0"/>
              </a:spcAft>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600">
              <a:solidFill>
                <a:srgbClr val="FF0000"/>
              </a:solidFill>
            </a:endParaRPr>
          </a:p>
        </p:txBody>
      </p:sp>
      <p:sp>
        <p:nvSpPr>
          <p:cNvPr id="330836" name="Rectangle 84"/>
          <p:cNvSpPr>
            <a:spLocks noChangeArrowheads="1"/>
          </p:cNvSpPr>
          <p:nvPr/>
        </p:nvSpPr>
        <p:spPr bwMode="auto">
          <a:xfrm>
            <a:off x="684213" y="5246688"/>
            <a:ext cx="2439987" cy="858837"/>
          </a:xfrm>
          <a:prstGeom prst="rect">
            <a:avLst/>
          </a:prstGeom>
          <a:noFill/>
          <a:ln w="19080">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0837" name="Rectangle 85"/>
          <p:cNvSpPr>
            <a:spLocks noChangeArrowheads="1"/>
          </p:cNvSpPr>
          <p:nvPr/>
        </p:nvSpPr>
        <p:spPr bwMode="auto">
          <a:xfrm>
            <a:off x="647700" y="1492250"/>
            <a:ext cx="3733800" cy="703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lgn="l" defTabSz="449263">
              <a:lnSpc>
                <a:spcPct val="93000"/>
              </a:lnSpc>
              <a:spcAft>
                <a:spcPct val="0"/>
              </a:spcAft>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t>Multi-scale space-time patches from corner detector</a:t>
            </a:r>
          </a:p>
        </p:txBody>
      </p:sp>
    </p:spTree>
    <p:extLst>
      <p:ext uri="{BB962C8B-B14F-4D97-AF65-F5344CB8AC3E}">
        <p14:creationId xmlns:p14="http://schemas.microsoft.com/office/powerpoint/2010/main" val="99431447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9315" name="Group 3"/>
          <p:cNvGraphicFramePr>
            <a:graphicFrameLocks noGrp="1"/>
          </p:cNvGraphicFramePr>
          <p:nvPr/>
        </p:nvGraphicFramePr>
        <p:xfrm>
          <a:off x="4724400" y="2286000"/>
          <a:ext cx="3581400" cy="3429002"/>
        </p:xfrm>
        <a:graphic>
          <a:graphicData uri="http://schemas.openxmlformats.org/drawingml/2006/table">
            <a:tbl>
              <a:tblPr/>
              <a:tblGrid>
                <a:gridCol w="358775"/>
                <a:gridCol w="358775"/>
                <a:gridCol w="355600"/>
                <a:gridCol w="358775"/>
                <a:gridCol w="358775"/>
                <a:gridCol w="358775"/>
                <a:gridCol w="358775"/>
                <a:gridCol w="355600"/>
                <a:gridCol w="358775"/>
                <a:gridCol w="358775"/>
              </a:tblGrid>
              <a:tr h="328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7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Futura Bk BT" pitchFamily="34" charset="0"/>
                        </a:rPr>
                        <a:t>50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8321" name="Rectangle 127"/>
          <p:cNvSpPr>
            <a:spLocks noChangeArrowheads="1"/>
          </p:cNvSpPr>
          <p:nvPr/>
        </p:nvSpPr>
        <p:spPr bwMode="auto">
          <a:xfrm>
            <a:off x="6858000" y="3657600"/>
            <a:ext cx="381000" cy="381000"/>
          </a:xfrm>
          <a:prstGeom prst="rect">
            <a:avLst/>
          </a:prstGeom>
          <a:noFill/>
          <a:ln w="38100">
            <a:solidFill>
              <a:srgbClr val="FF0000"/>
            </a:solidFill>
            <a:miter lim="800000"/>
            <a:headEnd/>
            <a:tailEnd/>
          </a:ln>
        </p:spPr>
        <p:txBody>
          <a:bodyPr wrap="none" anchor="ctr"/>
          <a:lstStyle/>
          <a:p>
            <a:endParaRPr lang="en-US"/>
          </a:p>
        </p:txBody>
      </p:sp>
      <p:graphicFrame>
        <p:nvGraphicFramePr>
          <p:cNvPr id="269440" name="Group 128"/>
          <p:cNvGraphicFramePr>
            <a:graphicFrameLocks noGrp="1"/>
          </p:cNvGraphicFramePr>
          <p:nvPr/>
        </p:nvGraphicFramePr>
        <p:xfrm>
          <a:off x="711200" y="2287588"/>
          <a:ext cx="3556000" cy="3424238"/>
        </p:xfrm>
        <a:graphic>
          <a:graphicData uri="http://schemas.openxmlformats.org/drawingml/2006/table">
            <a:tbl>
              <a:tblPr/>
              <a:tblGrid>
                <a:gridCol w="355600"/>
                <a:gridCol w="355600"/>
                <a:gridCol w="355600"/>
                <a:gridCol w="355600"/>
                <a:gridCol w="355600"/>
                <a:gridCol w="355600"/>
                <a:gridCol w="355600"/>
                <a:gridCol w="369888"/>
                <a:gridCol w="341312"/>
                <a:gridCol w="355600"/>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r>
            </a:tbl>
          </a:graphicData>
        </a:graphic>
      </p:graphicFrame>
      <p:sp>
        <p:nvSpPr>
          <p:cNvPr id="8445" name="Rectangle 252"/>
          <p:cNvSpPr>
            <a:spLocks noChangeArrowheads="1"/>
          </p:cNvSpPr>
          <p:nvPr/>
        </p:nvSpPr>
        <p:spPr bwMode="auto">
          <a:xfrm>
            <a:off x="2514600" y="3352800"/>
            <a:ext cx="1066800" cy="990600"/>
          </a:xfrm>
          <a:prstGeom prst="rect">
            <a:avLst/>
          </a:prstGeom>
          <a:noFill/>
          <a:ln w="38100">
            <a:solidFill>
              <a:srgbClr val="FF0000"/>
            </a:solidFill>
            <a:miter lim="800000"/>
            <a:headEnd/>
            <a:tailEnd/>
          </a:ln>
        </p:spPr>
        <p:txBody>
          <a:bodyPr wrap="none" anchor="ctr"/>
          <a:lstStyle/>
          <a:p>
            <a:endParaRPr lang="en-US"/>
          </a:p>
        </p:txBody>
      </p:sp>
      <p:graphicFrame>
        <p:nvGraphicFramePr>
          <p:cNvPr id="8194" name="Object 381"/>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7590" name="Equation" r:id="rId5" imgW="7315200" imgH="4495800" progId="Equation.3">
                  <p:embed/>
                </p:oleObj>
              </mc:Choice>
              <mc:Fallback>
                <p:oleObj name="Equation" r:id="rId5" imgW="7315200" imgH="4495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graphicFrame>
        <p:nvGraphicFramePr>
          <p:cNvPr id="8195" name="Object 381"/>
          <p:cNvGraphicFramePr>
            <a:graphicFrameLocks noChangeAspect="1"/>
          </p:cNvGraphicFramePr>
          <p:nvPr/>
        </p:nvGraphicFramePr>
        <p:xfrm>
          <a:off x="1593850" y="1295400"/>
          <a:ext cx="1625600" cy="936625"/>
        </p:xfrm>
        <a:graphic>
          <a:graphicData uri="http://schemas.openxmlformats.org/presentationml/2006/ole">
            <mc:AlternateContent xmlns:mc="http://schemas.openxmlformats.org/markup-compatibility/2006">
              <mc:Choice xmlns:v="urn:schemas-microsoft-com:vml" Requires="v">
                <p:oleObj spid="_x0000_s7591" name="Equation" r:id="rId7" imgW="7315200" imgH="4178300" progId="Equation.3">
                  <p:embed/>
                </p:oleObj>
              </mc:Choice>
              <mc:Fallback>
                <p:oleObj name="Equation" r:id="rId7" imgW="7315200" imgH="41783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93850" y="1295400"/>
                        <a:ext cx="1625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sp>
        <p:nvSpPr>
          <p:cNvPr id="8446" name="Rectangle 16"/>
          <p:cNvSpPr txBox="1">
            <a:spLocks noChangeArrowheads="1"/>
          </p:cNvSpPr>
          <p:nvPr/>
        </p:nvSpPr>
        <p:spPr bwMode="auto">
          <a:xfrm>
            <a:off x="457200" y="0"/>
            <a:ext cx="8229600" cy="1143000"/>
          </a:xfrm>
          <a:prstGeom prst="rect">
            <a:avLst/>
          </a:prstGeom>
          <a:noFill/>
          <a:ln w="9525">
            <a:noFill/>
            <a:miter lim="800000"/>
            <a:headEnd/>
            <a:tailEnd/>
          </a:ln>
        </p:spPr>
        <p:txBody>
          <a:bodyPr/>
          <a:lstStyle/>
          <a:p>
            <a:r>
              <a:rPr lang="en-US" sz="3600">
                <a:solidFill>
                  <a:srgbClr val="000000"/>
                </a:solidFill>
                <a:latin typeface="Calibri" pitchFamily="34" charset="0"/>
              </a:rPr>
              <a:t>Image filtering</a:t>
            </a:r>
          </a:p>
        </p:txBody>
      </p:sp>
      <p:grpSp>
        <p:nvGrpSpPr>
          <p:cNvPr id="8447" name="Group 4"/>
          <p:cNvGrpSpPr>
            <a:grpSpLocks noChangeAspect="1"/>
          </p:cNvGrpSpPr>
          <p:nvPr/>
        </p:nvGrpSpPr>
        <p:grpSpPr bwMode="auto">
          <a:xfrm>
            <a:off x="7543800" y="304800"/>
            <a:ext cx="1143000" cy="973138"/>
            <a:chOff x="3799" y="2064"/>
            <a:chExt cx="1433" cy="1136"/>
          </a:xfrm>
        </p:grpSpPr>
        <p:grpSp>
          <p:nvGrpSpPr>
            <p:cNvPr id="8450" name="Group 5"/>
            <p:cNvGrpSpPr>
              <a:grpSpLocks/>
            </p:cNvGrpSpPr>
            <p:nvPr/>
          </p:nvGrpSpPr>
          <p:grpSpPr bwMode="auto">
            <a:xfrm>
              <a:off x="4080" y="2064"/>
              <a:ext cx="1152" cy="1136"/>
              <a:chOff x="144" y="144"/>
              <a:chExt cx="1152" cy="1136"/>
            </a:xfrm>
          </p:grpSpPr>
          <p:sp>
            <p:nvSpPr>
              <p:cNvPr id="8452" name="Rectangle 6"/>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8453" name="Rectangle 7"/>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8454" name="Rectangle 8"/>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8455" name="Rectangle 9"/>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8456" name="Rectangle 10"/>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8457" name="Rectangle 11"/>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8458" name="Rectangle 12"/>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8459" name="Rectangle 13"/>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8460" name="Rectangle 14"/>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8461" name="Line 15"/>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8462" name="Line 16"/>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8463" name="Line 17"/>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8464" name="Line 18"/>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8465" name="Line 19"/>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8466" name="Line 20"/>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8467" name="Line 21"/>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8468" name="Line 22"/>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pic>
          <p:nvPicPr>
            <p:cNvPr id="8451" name="Picture 23" descr="txp_fig"/>
            <p:cNvPicPr>
              <a:picLocks noChangeAspect="1" noChangeArrowheads="1"/>
            </p:cNvPicPr>
            <p:nvPr>
              <p:custDataLst>
                <p:tags r:id="rId2"/>
              </p:custDataLst>
            </p:nvPr>
          </p:nvPicPr>
          <p:blipFill>
            <a:blip r:embed="rId9" cstate="print">
              <a:clrChange>
                <a:clrFrom>
                  <a:srgbClr val="FFFFFF"/>
                </a:clrFrom>
                <a:clrTo>
                  <a:srgbClr val="FFFFFF">
                    <a:alpha val="0"/>
                  </a:srgbClr>
                </a:clrTo>
              </a:clrChange>
            </a:blip>
            <a:srcRect/>
            <a:stretch>
              <a:fillRect/>
            </a:stretch>
          </p:blipFill>
          <p:spPr bwMode="auto">
            <a:xfrm>
              <a:off x="3799" y="2352"/>
              <a:ext cx="192" cy="576"/>
            </a:xfrm>
            <a:prstGeom prst="rect">
              <a:avLst/>
            </a:prstGeom>
            <a:noFill/>
            <a:ln w="9525">
              <a:noFill/>
              <a:miter lim="800000"/>
              <a:headEnd/>
              <a:tailEnd/>
            </a:ln>
          </p:spPr>
        </p:pic>
      </p:grpSp>
      <p:graphicFrame>
        <p:nvGraphicFramePr>
          <p:cNvPr id="8196" name="Object 26"/>
          <p:cNvGraphicFramePr>
            <a:graphicFrameLocks noChangeAspect="1"/>
          </p:cNvGraphicFramePr>
          <p:nvPr/>
        </p:nvGraphicFramePr>
        <p:xfrm>
          <a:off x="6477000" y="533400"/>
          <a:ext cx="1020763" cy="563563"/>
        </p:xfrm>
        <a:graphic>
          <a:graphicData uri="http://schemas.openxmlformats.org/presentationml/2006/ole">
            <mc:AlternateContent xmlns:mc="http://schemas.openxmlformats.org/markup-compatibility/2006">
              <mc:Choice xmlns:v="urn:schemas-microsoft-com:vml" Requires="v">
                <p:oleObj spid="_x0000_s7592" name="Equation" r:id="rId10" imgW="7315200" imgH="4038600" progId="Equation.3">
                  <p:embed/>
                </p:oleObj>
              </mc:Choice>
              <mc:Fallback>
                <p:oleObj name="Equation" r:id="rId10" imgW="7315200" imgH="40386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7000" y="533400"/>
                        <a:ext cx="1020763"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sp>
        <p:nvSpPr>
          <p:cNvPr id="8448" name="Text Box 376"/>
          <p:cNvSpPr txBox="1">
            <a:spLocks noChangeArrowheads="1"/>
          </p:cNvSpPr>
          <p:nvPr/>
        </p:nvSpPr>
        <p:spPr bwMode="auto">
          <a:xfrm>
            <a:off x="7762875" y="6550025"/>
            <a:ext cx="1381125" cy="307975"/>
          </a:xfrm>
          <a:prstGeom prst="rect">
            <a:avLst/>
          </a:prstGeom>
          <a:noFill/>
          <a:ln w="9525">
            <a:noFill/>
            <a:miter lim="800000"/>
            <a:headEnd/>
            <a:tailEnd/>
          </a:ln>
        </p:spPr>
        <p:txBody>
          <a:bodyPr wrap="none">
            <a:spAutoFit/>
          </a:bodyPr>
          <a:lstStyle/>
          <a:p>
            <a:pPr eaLnBrk="0" hangingPunct="0"/>
            <a:r>
              <a:rPr lang="en-US" sz="1400">
                <a:cs typeface="Arial" charset="0"/>
              </a:rPr>
              <a:t>Credit: S. Seitz</a:t>
            </a:r>
          </a:p>
        </p:txBody>
      </p:sp>
      <p:sp>
        <p:nvSpPr>
          <p:cNvPr id="8449" name="TextBox 31"/>
          <p:cNvSpPr txBox="1">
            <a:spLocks noChangeArrowheads="1"/>
          </p:cNvSpPr>
          <p:nvPr/>
        </p:nvSpPr>
        <p:spPr bwMode="auto">
          <a:xfrm>
            <a:off x="6858000" y="3657600"/>
            <a:ext cx="325438" cy="369888"/>
          </a:xfrm>
          <a:prstGeom prst="rect">
            <a:avLst/>
          </a:prstGeom>
          <a:noFill/>
          <a:ln w="9525">
            <a:noFill/>
            <a:miter lim="800000"/>
            <a:headEnd/>
            <a:tailEnd/>
          </a:ln>
        </p:spPr>
        <p:txBody>
          <a:bodyPr wrap="none">
            <a:spAutoFit/>
          </a:bodyPr>
          <a:lstStyle/>
          <a:p>
            <a:r>
              <a:rPr lang="en-US" b="1"/>
              <a:t>?</a:t>
            </a:r>
          </a:p>
        </p:txBody>
      </p:sp>
      <p:graphicFrame>
        <p:nvGraphicFramePr>
          <p:cNvPr id="8197" name="Object 381"/>
          <p:cNvGraphicFramePr>
            <a:graphicFrameLocks noChangeAspect="1"/>
          </p:cNvGraphicFramePr>
          <p:nvPr/>
        </p:nvGraphicFramePr>
        <p:xfrm>
          <a:off x="1835150" y="5943600"/>
          <a:ext cx="5091113" cy="874713"/>
        </p:xfrm>
        <a:graphic>
          <a:graphicData uri="http://schemas.openxmlformats.org/presentationml/2006/ole">
            <mc:AlternateContent xmlns:mc="http://schemas.openxmlformats.org/markup-compatibility/2006">
              <mc:Choice xmlns:v="urn:schemas-microsoft-com:vml" Requires="v">
                <p:oleObj spid="_x0000_s7593" name="Equation" r:id="rId12" imgW="7315200" imgH="1257300" progId="Equation.3">
                  <p:embed/>
                </p:oleObj>
              </mc:Choice>
              <mc:Fallback>
                <p:oleObj name="Equation" r:id="rId12" imgW="7315200" imgH="12573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35150" y="5943600"/>
                        <a:ext cx="509111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679205075"/>
      </p:ext>
    </p:extLst>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048000"/>
            <a:ext cx="8191500" cy="345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Box 5"/>
          <p:cNvSpPr txBox="1">
            <a:spLocks noChangeArrowheads="1"/>
          </p:cNvSpPr>
          <p:nvPr/>
        </p:nvSpPr>
        <p:spPr bwMode="auto">
          <a:xfrm>
            <a:off x="2209800" y="256999"/>
            <a:ext cx="406558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3200" dirty="0"/>
              <a:t>Space-Time Volumes</a:t>
            </a:r>
          </a:p>
        </p:txBody>
      </p:sp>
      <p:sp>
        <p:nvSpPr>
          <p:cNvPr id="29701" name="TextBox 3"/>
          <p:cNvSpPr txBox="1">
            <a:spLocks noChangeArrowheads="1"/>
          </p:cNvSpPr>
          <p:nvPr/>
        </p:nvSpPr>
        <p:spPr bwMode="auto">
          <a:xfrm>
            <a:off x="7221538" y="6500813"/>
            <a:ext cx="190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hlinkClick r:id="rId4"/>
              </a:rPr>
              <a:t>Blank et al. 2005</a:t>
            </a:r>
            <a:endParaRPr lang="en-US"/>
          </a:p>
        </p:txBody>
      </p:sp>
      <p:pic>
        <p:nvPicPr>
          <p:cNvPr id="2970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743075"/>
            <a:ext cx="36195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wn Arrow 5"/>
          <p:cNvSpPr/>
          <p:nvPr/>
        </p:nvSpPr>
        <p:spPr>
          <a:xfrm>
            <a:off x="1924050" y="2819400"/>
            <a:ext cx="28575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204785762"/>
      </p:ext>
    </p:extLst>
  </p:cSld>
  <p:clrMapOvr>
    <a:masterClrMapping/>
  </p:clrMapOvr>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כותרת 1"/>
          <p:cNvSpPr>
            <a:spLocks noGrp="1"/>
          </p:cNvSpPr>
          <p:nvPr>
            <p:ph type="title"/>
          </p:nvPr>
        </p:nvSpPr>
        <p:spPr/>
        <p:txBody>
          <a:bodyPr/>
          <a:lstStyle/>
          <a:p>
            <a:r>
              <a:rPr lang="en-US">
                <a:latin typeface="Arial" charset="0"/>
                <a:cs typeface="Arial" charset="0"/>
              </a:rPr>
              <a:t>3D Shape Context</a:t>
            </a:r>
          </a:p>
        </p:txBody>
      </p:sp>
      <p:sp>
        <p:nvSpPr>
          <p:cNvPr id="66563" name="מלבן 5"/>
          <p:cNvSpPr>
            <a:spLocks noChangeArrowheads="1"/>
          </p:cNvSpPr>
          <p:nvPr/>
        </p:nvSpPr>
        <p:spPr bwMode="auto">
          <a:xfrm>
            <a:off x="457200" y="6325658"/>
            <a:ext cx="838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rtl="0"/>
            <a:r>
              <a:rPr lang="en-US" sz="1400" dirty="0"/>
              <a:t>M. </a:t>
            </a:r>
            <a:r>
              <a:rPr lang="en-US" sz="1400" dirty="0" err="1"/>
              <a:t>Grundmann</a:t>
            </a:r>
            <a:r>
              <a:rPr lang="en-US" sz="1400" dirty="0"/>
              <a:t>, F. Meier, and I. </a:t>
            </a:r>
            <a:r>
              <a:rPr lang="en-US" sz="1400" dirty="0" err="1"/>
              <a:t>Essa</a:t>
            </a:r>
            <a:r>
              <a:rPr lang="en-US" sz="1400" dirty="0"/>
              <a:t> (2008) “3D Shape Context and Distance Transform for Action Recognition”</a:t>
            </a:r>
            <a:endParaRPr lang="en-US" sz="1400" b="1" dirty="0"/>
          </a:p>
        </p:txBody>
      </p:sp>
      <p:pic>
        <p:nvPicPr>
          <p:cNvPr id="66564" name="Picture 2" descr="http://academics.irfanessa.com/wp-content/uploads/2008/08/3dfigure_feat_sm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819400"/>
            <a:ext cx="4572000"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TextBox 7"/>
          <p:cNvSpPr txBox="1">
            <a:spLocks noChangeArrowheads="1"/>
          </p:cNvSpPr>
          <p:nvPr/>
        </p:nvSpPr>
        <p:spPr bwMode="auto">
          <a:xfrm>
            <a:off x="457200" y="1828800"/>
            <a:ext cx="7772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ea typeface="Arial" charset="0"/>
                <a:cs typeface="Arial" charset="0"/>
              </a:defRPr>
            </a:lvl9pPr>
          </a:lstStyle>
          <a:p>
            <a:pPr algn="l" rtl="0" eaLnBrk="1" hangingPunct="1"/>
            <a:r>
              <a:rPr lang="en-US" sz="2400"/>
              <a:t>Represent an action in a video sequence by a 3D point cloud extracted by sampling 2D silhouettes over time</a:t>
            </a:r>
          </a:p>
        </p:txBody>
      </p:sp>
    </p:spTree>
    <p:extLst>
      <p:ext uri="{BB962C8B-B14F-4D97-AF65-F5344CB8AC3E}">
        <p14:creationId xmlns:p14="http://schemas.microsoft.com/office/powerpoint/2010/main" val="1661713960"/>
      </p:ext>
    </p:extLst>
  </p:cSld>
  <p:clrMapOvr>
    <a:masterClrMapping/>
  </p:clrMapOvr>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5" name="Rectangle 3"/>
          <p:cNvSpPr>
            <a:spLocks noChangeArrowheads="1"/>
          </p:cNvSpPr>
          <p:nvPr/>
        </p:nvSpPr>
        <p:spPr bwMode="auto">
          <a:xfrm>
            <a:off x="1495945" y="277068"/>
            <a:ext cx="519805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Aft>
                <a:spcPct val="0"/>
              </a:spcAft>
            </a:pPr>
            <a:r>
              <a:rPr lang="en-US" sz="3600" dirty="0"/>
              <a:t>Bag of space-time </a:t>
            </a:r>
            <a:r>
              <a:rPr lang="en-US" sz="3600" dirty="0" smtClean="0"/>
              <a:t>features</a:t>
            </a:r>
            <a:endParaRPr lang="fr-FR" sz="3600" dirty="0"/>
          </a:p>
        </p:txBody>
      </p:sp>
      <p:pic>
        <p:nvPicPr>
          <p:cNvPr id="284676" name="walk07a_harris.avi">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990600" y="2324100"/>
            <a:ext cx="3200400" cy="2400300"/>
          </a:xfrm>
          <a:prstGeom prst="rect">
            <a:avLst/>
          </a:prstGeom>
          <a:noFill/>
          <a:extLst>
            <a:ext uri="{909E8E84-426E-40dd-AFC4-6F175D3DCCD1}">
              <a14:hiddenFill xmlns:a14="http://schemas.microsoft.com/office/drawing/2010/main">
                <a:solidFill>
                  <a:srgbClr val="FFFFFF"/>
                </a:solidFill>
              </a14:hiddenFill>
            </a:ext>
          </a:extLst>
        </p:spPr>
      </p:pic>
      <p:pic>
        <p:nvPicPr>
          <p:cNvPr id="284680" name="Picture 8" descr="walkpatch_1_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5210654"/>
            <a:ext cx="409575" cy="363538"/>
          </a:xfrm>
          <a:prstGeom prst="rect">
            <a:avLst/>
          </a:prstGeom>
          <a:noFill/>
          <a:extLst>
            <a:ext uri="{909E8E84-426E-40dd-AFC4-6F175D3DCCD1}">
              <a14:hiddenFill xmlns:a14="http://schemas.microsoft.com/office/drawing/2010/main">
                <a:solidFill>
                  <a:srgbClr val="FFFFFF"/>
                </a:solidFill>
              </a14:hiddenFill>
            </a:ext>
          </a:extLst>
        </p:spPr>
      </p:pic>
      <p:pic>
        <p:nvPicPr>
          <p:cNvPr id="284681" name="Picture 9" descr="walkpatch_1_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3000" y="5363054"/>
            <a:ext cx="401638" cy="357188"/>
          </a:xfrm>
          <a:prstGeom prst="rect">
            <a:avLst/>
          </a:prstGeom>
          <a:noFill/>
          <a:extLst>
            <a:ext uri="{909E8E84-426E-40dd-AFC4-6F175D3DCCD1}">
              <a14:hiddenFill xmlns:a14="http://schemas.microsoft.com/office/drawing/2010/main">
                <a:solidFill>
                  <a:srgbClr val="FFFFFF"/>
                </a:solidFill>
              </a14:hiddenFill>
            </a:ext>
          </a:extLst>
        </p:spPr>
      </p:pic>
      <p:pic>
        <p:nvPicPr>
          <p:cNvPr id="284682" name="Picture 10" descr="walkpatch_2_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 y="5667854"/>
            <a:ext cx="409575" cy="365125"/>
          </a:xfrm>
          <a:prstGeom prst="rect">
            <a:avLst/>
          </a:prstGeom>
          <a:noFill/>
          <a:extLst>
            <a:ext uri="{909E8E84-426E-40dd-AFC4-6F175D3DCCD1}">
              <a14:hiddenFill xmlns:a14="http://schemas.microsoft.com/office/drawing/2010/main">
                <a:solidFill>
                  <a:srgbClr val="FFFFFF"/>
                </a:solidFill>
              </a14:hiddenFill>
            </a:ext>
          </a:extLst>
        </p:spPr>
      </p:pic>
      <p:pic>
        <p:nvPicPr>
          <p:cNvPr id="284683" name="Picture 11" descr="walkpatch_3_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4400" y="5972654"/>
            <a:ext cx="409575" cy="363538"/>
          </a:xfrm>
          <a:prstGeom prst="rect">
            <a:avLst/>
          </a:prstGeom>
          <a:noFill/>
          <a:extLst>
            <a:ext uri="{909E8E84-426E-40dd-AFC4-6F175D3DCCD1}">
              <a14:hiddenFill xmlns:a14="http://schemas.microsoft.com/office/drawing/2010/main">
                <a:solidFill>
                  <a:srgbClr val="FFFFFF"/>
                </a:solidFill>
              </a14:hiddenFill>
            </a:ext>
          </a:extLst>
        </p:spPr>
      </p:pic>
      <p:pic>
        <p:nvPicPr>
          <p:cNvPr id="284684" name="Picture 12" descr="walkpatch_4_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95400" y="5820254"/>
            <a:ext cx="409575" cy="365125"/>
          </a:xfrm>
          <a:prstGeom prst="rect">
            <a:avLst/>
          </a:prstGeom>
          <a:noFill/>
          <a:extLst>
            <a:ext uri="{909E8E84-426E-40dd-AFC4-6F175D3DCCD1}">
              <a14:hiddenFill xmlns:a14="http://schemas.microsoft.com/office/drawing/2010/main">
                <a:solidFill>
                  <a:srgbClr val="FFFFFF"/>
                </a:solidFill>
              </a14:hiddenFill>
            </a:ext>
          </a:extLst>
        </p:spPr>
      </p:pic>
      <p:sp>
        <p:nvSpPr>
          <p:cNvPr id="284685" name="AutoShape 13"/>
          <p:cNvSpPr>
            <a:spLocks noChangeArrowheads="1"/>
          </p:cNvSpPr>
          <p:nvPr/>
        </p:nvSpPr>
        <p:spPr bwMode="auto">
          <a:xfrm>
            <a:off x="3962400" y="5667854"/>
            <a:ext cx="457200" cy="228600"/>
          </a:xfrm>
          <a:prstGeom prst="rightArrow">
            <a:avLst>
              <a:gd name="adj1" fmla="val 50000"/>
              <a:gd name="adj2" fmla="val 50000"/>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4687" name="Rectangle 15"/>
          <p:cNvSpPr>
            <a:spLocks noChangeArrowheads="1"/>
          </p:cNvSpPr>
          <p:nvPr/>
        </p:nvSpPr>
        <p:spPr bwMode="auto">
          <a:xfrm>
            <a:off x="4267200" y="4982054"/>
            <a:ext cx="25098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Aft>
                <a:spcPct val="0"/>
              </a:spcAft>
            </a:pPr>
            <a:r>
              <a:rPr lang="en-US" sz="1600"/>
              <a:t>Histogram of visual words</a:t>
            </a:r>
            <a:endParaRPr lang="fr-FR" sz="1600"/>
          </a:p>
        </p:txBody>
      </p:sp>
      <p:sp>
        <p:nvSpPr>
          <p:cNvPr id="284691" name="Line 19"/>
          <p:cNvSpPr>
            <a:spLocks noChangeShapeType="1"/>
          </p:cNvSpPr>
          <p:nvPr/>
        </p:nvSpPr>
        <p:spPr bwMode="auto">
          <a:xfrm>
            <a:off x="4572000" y="6125054"/>
            <a:ext cx="1752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84692" name="Line 20"/>
          <p:cNvSpPr>
            <a:spLocks noChangeShapeType="1"/>
          </p:cNvSpPr>
          <p:nvPr/>
        </p:nvSpPr>
        <p:spPr bwMode="auto">
          <a:xfrm flipV="1">
            <a:off x="4572000" y="5363054"/>
            <a:ext cx="0" cy="762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84693" name="Rectangle 21"/>
          <p:cNvSpPr>
            <a:spLocks noChangeArrowheads="1"/>
          </p:cNvSpPr>
          <p:nvPr/>
        </p:nvSpPr>
        <p:spPr bwMode="auto">
          <a:xfrm flipH="1">
            <a:off x="4676775" y="5886929"/>
            <a:ext cx="228600" cy="244475"/>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4694" name="Rectangle 22"/>
          <p:cNvSpPr>
            <a:spLocks noChangeArrowheads="1"/>
          </p:cNvSpPr>
          <p:nvPr/>
        </p:nvSpPr>
        <p:spPr bwMode="auto">
          <a:xfrm flipH="1">
            <a:off x="5086350" y="5429729"/>
            <a:ext cx="228600" cy="701675"/>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4695" name="Rectangle 23"/>
          <p:cNvSpPr>
            <a:spLocks noChangeArrowheads="1"/>
          </p:cNvSpPr>
          <p:nvPr/>
        </p:nvSpPr>
        <p:spPr bwMode="auto">
          <a:xfrm flipH="1">
            <a:off x="5514975" y="5553554"/>
            <a:ext cx="228600" cy="577850"/>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4696" name="Rectangle 24"/>
          <p:cNvSpPr>
            <a:spLocks noChangeArrowheads="1"/>
          </p:cNvSpPr>
          <p:nvPr/>
        </p:nvSpPr>
        <p:spPr bwMode="auto">
          <a:xfrm flipH="1">
            <a:off x="5924550" y="6010754"/>
            <a:ext cx="228600" cy="120650"/>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284697" name="Picture 25" descr="walkpatch_1_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9000" y="2938463"/>
            <a:ext cx="989013" cy="676275"/>
          </a:xfrm>
          <a:prstGeom prst="rect">
            <a:avLst/>
          </a:prstGeom>
          <a:noFill/>
          <a:extLst>
            <a:ext uri="{909E8E84-426E-40dd-AFC4-6F175D3DCCD1}">
              <a14:hiddenFill xmlns:a14="http://schemas.microsoft.com/office/drawing/2010/main">
                <a:solidFill>
                  <a:srgbClr val="FFFFFF"/>
                </a:solidFill>
              </a14:hiddenFill>
            </a:ext>
          </a:extLst>
        </p:spPr>
      </p:pic>
      <p:pic>
        <p:nvPicPr>
          <p:cNvPr id="284698" name="Picture 26" descr="walkpatch_1_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6201254"/>
            <a:ext cx="381000" cy="260350"/>
          </a:xfrm>
          <a:prstGeom prst="rect">
            <a:avLst/>
          </a:prstGeom>
          <a:noFill/>
          <a:extLst>
            <a:ext uri="{909E8E84-426E-40dd-AFC4-6F175D3DCCD1}">
              <a14:hiddenFill xmlns:a14="http://schemas.microsoft.com/office/drawing/2010/main">
                <a:solidFill>
                  <a:srgbClr val="FFFFFF"/>
                </a:solidFill>
              </a14:hiddenFill>
            </a:ext>
          </a:extLst>
        </p:spPr>
      </p:pic>
      <p:pic>
        <p:nvPicPr>
          <p:cNvPr id="284699" name="Picture 27" descr="walkpatch_2_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10150" y="6201254"/>
            <a:ext cx="381000" cy="260350"/>
          </a:xfrm>
          <a:prstGeom prst="rect">
            <a:avLst/>
          </a:prstGeom>
          <a:noFill/>
          <a:extLst>
            <a:ext uri="{909E8E84-426E-40dd-AFC4-6F175D3DCCD1}">
              <a14:hiddenFill xmlns:a14="http://schemas.microsoft.com/office/drawing/2010/main">
                <a:solidFill>
                  <a:srgbClr val="FFFFFF"/>
                </a:solidFill>
              </a14:hiddenFill>
            </a:ext>
          </a:extLst>
        </p:spPr>
      </p:pic>
      <p:pic>
        <p:nvPicPr>
          <p:cNvPr id="284700" name="Picture 28" descr="walkpatch_2_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5400" y="3019425"/>
            <a:ext cx="989013" cy="676275"/>
          </a:xfrm>
          <a:prstGeom prst="rect">
            <a:avLst/>
          </a:prstGeom>
          <a:noFill/>
          <a:extLst>
            <a:ext uri="{909E8E84-426E-40dd-AFC4-6F175D3DCCD1}">
              <a14:hiddenFill xmlns:a14="http://schemas.microsoft.com/office/drawing/2010/main">
                <a:solidFill>
                  <a:srgbClr val="FFFFFF"/>
                </a:solidFill>
              </a14:hiddenFill>
            </a:ext>
          </a:extLst>
        </p:spPr>
      </p:pic>
      <p:pic>
        <p:nvPicPr>
          <p:cNvPr id="284701" name="Picture 29" descr="walkpatch_2_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97738" y="3757613"/>
            <a:ext cx="968375" cy="661987"/>
          </a:xfrm>
          <a:prstGeom prst="rect">
            <a:avLst/>
          </a:prstGeom>
          <a:noFill/>
          <a:extLst>
            <a:ext uri="{909E8E84-426E-40dd-AFC4-6F175D3DCCD1}">
              <a14:hiddenFill xmlns:a14="http://schemas.microsoft.com/office/drawing/2010/main">
                <a:solidFill>
                  <a:srgbClr val="FFFFFF"/>
                </a:solidFill>
              </a14:hiddenFill>
            </a:ext>
          </a:extLst>
        </p:spPr>
      </p:pic>
      <p:pic>
        <p:nvPicPr>
          <p:cNvPr id="284702" name="Picture 30" descr="walkpatch_3_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57825" y="6188554"/>
            <a:ext cx="381000" cy="260350"/>
          </a:xfrm>
          <a:prstGeom prst="rect">
            <a:avLst/>
          </a:prstGeom>
          <a:noFill/>
          <a:extLst>
            <a:ext uri="{909E8E84-426E-40dd-AFC4-6F175D3DCCD1}">
              <a14:hiddenFill xmlns:a14="http://schemas.microsoft.com/office/drawing/2010/main">
                <a:solidFill>
                  <a:srgbClr val="FFFFFF"/>
                </a:solidFill>
              </a14:hiddenFill>
            </a:ext>
          </a:extLst>
        </p:spPr>
      </p:pic>
      <p:pic>
        <p:nvPicPr>
          <p:cNvPr id="284703" name="Picture 31" descr="walkpatch_3_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72200" y="2962275"/>
            <a:ext cx="989013" cy="677863"/>
          </a:xfrm>
          <a:prstGeom prst="rect">
            <a:avLst/>
          </a:prstGeom>
          <a:noFill/>
          <a:extLst>
            <a:ext uri="{909E8E84-426E-40dd-AFC4-6F175D3DCCD1}">
              <a14:hiddenFill xmlns:a14="http://schemas.microsoft.com/office/drawing/2010/main">
                <a:solidFill>
                  <a:srgbClr val="FFFFFF"/>
                </a:solidFill>
              </a14:hiddenFill>
            </a:ext>
          </a:extLst>
        </p:spPr>
      </p:pic>
      <p:pic>
        <p:nvPicPr>
          <p:cNvPr id="284704" name="Picture 32" descr="walkpatch_4_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905500" y="6217129"/>
            <a:ext cx="381000" cy="260350"/>
          </a:xfrm>
          <a:prstGeom prst="rect">
            <a:avLst/>
          </a:prstGeom>
          <a:noFill/>
          <a:extLst>
            <a:ext uri="{909E8E84-426E-40dd-AFC4-6F175D3DCCD1}">
              <a14:hiddenFill xmlns:a14="http://schemas.microsoft.com/office/drawing/2010/main">
                <a:solidFill>
                  <a:srgbClr val="FFFFFF"/>
                </a:solidFill>
              </a14:hiddenFill>
            </a:ext>
          </a:extLst>
        </p:spPr>
      </p:pic>
      <p:pic>
        <p:nvPicPr>
          <p:cNvPr id="284705" name="Picture 33" descr="walkpatch_4_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81600" y="3781425"/>
            <a:ext cx="989013" cy="676275"/>
          </a:xfrm>
          <a:prstGeom prst="rect">
            <a:avLst/>
          </a:prstGeom>
          <a:noFill/>
          <a:extLst>
            <a:ext uri="{909E8E84-426E-40dd-AFC4-6F175D3DCCD1}">
              <a14:hiddenFill xmlns:a14="http://schemas.microsoft.com/office/drawing/2010/main">
                <a:solidFill>
                  <a:srgbClr val="FFFFFF"/>
                </a:solidFill>
              </a14:hiddenFill>
            </a:ext>
          </a:extLst>
        </p:spPr>
      </p:pic>
      <p:pic>
        <p:nvPicPr>
          <p:cNvPr id="284706" name="Picture 34" descr="walkpatch_4_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248400" y="3781425"/>
            <a:ext cx="989013" cy="676275"/>
          </a:xfrm>
          <a:prstGeom prst="rect">
            <a:avLst/>
          </a:prstGeom>
          <a:noFill/>
          <a:extLst>
            <a:ext uri="{909E8E84-426E-40dd-AFC4-6F175D3DCCD1}">
              <a14:hiddenFill xmlns:a14="http://schemas.microsoft.com/office/drawing/2010/main">
                <a:solidFill>
                  <a:srgbClr val="FFFFFF"/>
                </a:solidFill>
              </a14:hiddenFill>
            </a:ext>
          </a:extLst>
        </p:spPr>
      </p:pic>
      <p:sp>
        <p:nvSpPr>
          <p:cNvPr id="284707" name="AutoShape 35"/>
          <p:cNvSpPr>
            <a:spLocks noChangeArrowheads="1"/>
          </p:cNvSpPr>
          <p:nvPr/>
        </p:nvSpPr>
        <p:spPr bwMode="auto">
          <a:xfrm>
            <a:off x="4495800" y="3552825"/>
            <a:ext cx="457200" cy="228600"/>
          </a:xfrm>
          <a:prstGeom prst="rightArrow">
            <a:avLst>
              <a:gd name="adj1" fmla="val 50000"/>
              <a:gd name="adj2" fmla="val 50000"/>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4708" name="Rectangle 36"/>
          <p:cNvSpPr>
            <a:spLocks noChangeArrowheads="1"/>
          </p:cNvSpPr>
          <p:nvPr/>
        </p:nvSpPr>
        <p:spPr bwMode="auto">
          <a:xfrm>
            <a:off x="5153025" y="2476500"/>
            <a:ext cx="31194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Aft>
                <a:spcPct val="0"/>
              </a:spcAft>
            </a:pPr>
            <a:r>
              <a:rPr lang="en-US" sz="1600"/>
              <a:t>Collection of space-time patches</a:t>
            </a:r>
            <a:endParaRPr lang="fr-FR" sz="1600"/>
          </a:p>
        </p:txBody>
      </p:sp>
      <p:sp>
        <p:nvSpPr>
          <p:cNvPr id="284711" name="AutoShape 39"/>
          <p:cNvSpPr>
            <a:spLocks noChangeArrowheads="1"/>
          </p:cNvSpPr>
          <p:nvPr/>
        </p:nvSpPr>
        <p:spPr bwMode="auto">
          <a:xfrm>
            <a:off x="1828800" y="5667854"/>
            <a:ext cx="457200" cy="228600"/>
          </a:xfrm>
          <a:prstGeom prst="rightArrow">
            <a:avLst>
              <a:gd name="adj1" fmla="val 50000"/>
              <a:gd name="adj2" fmla="val 50000"/>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284715" name="Group 43"/>
          <p:cNvGrpSpPr>
            <a:grpSpLocks/>
          </p:cNvGrpSpPr>
          <p:nvPr/>
        </p:nvGrpSpPr>
        <p:grpSpPr bwMode="auto">
          <a:xfrm>
            <a:off x="2438400" y="5391629"/>
            <a:ext cx="1447800" cy="825500"/>
            <a:chOff x="1536" y="3522"/>
            <a:chExt cx="912" cy="520"/>
          </a:xfrm>
        </p:grpSpPr>
        <p:sp>
          <p:nvSpPr>
            <p:cNvPr id="284710" name="Rectangle 38"/>
            <p:cNvSpPr>
              <a:spLocks noChangeArrowheads="1"/>
            </p:cNvSpPr>
            <p:nvPr/>
          </p:nvSpPr>
          <p:spPr bwMode="auto">
            <a:xfrm>
              <a:off x="1536" y="3522"/>
              <a:ext cx="912" cy="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Aft>
                  <a:spcPct val="0"/>
                </a:spcAft>
              </a:pPr>
              <a:r>
                <a:rPr lang="en-US" sz="1600"/>
                <a:t>HOG &amp; HOF</a:t>
              </a:r>
              <a:br>
                <a:rPr lang="en-US" sz="1600"/>
              </a:br>
              <a:r>
                <a:rPr lang="en-US" sz="1600"/>
                <a:t>patch descriptors</a:t>
              </a:r>
              <a:endParaRPr lang="fr-FR" sz="1600"/>
            </a:p>
          </p:txBody>
        </p:sp>
        <p:sp>
          <p:nvSpPr>
            <p:cNvPr id="284713" name="Rectangle 41"/>
            <p:cNvSpPr>
              <a:spLocks noChangeArrowheads="1"/>
            </p:cNvSpPr>
            <p:nvPr/>
          </p:nvSpPr>
          <p:spPr bwMode="auto">
            <a:xfrm>
              <a:off x="1554" y="3534"/>
              <a:ext cx="846" cy="50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284714" name="Rectangle 42"/>
          <p:cNvSpPr>
            <a:spLocks noChangeArrowheads="1"/>
          </p:cNvSpPr>
          <p:nvPr/>
        </p:nvSpPr>
        <p:spPr bwMode="auto">
          <a:xfrm>
            <a:off x="256381" y="6353175"/>
            <a:ext cx="17732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Aft>
                <a:spcPct val="0"/>
              </a:spcAft>
            </a:pPr>
            <a:r>
              <a:rPr lang="en-US" sz="1600"/>
              <a:t>Visual vocabulary</a:t>
            </a:r>
            <a:endParaRPr lang="fr-FR" sz="1600"/>
          </a:p>
        </p:txBody>
      </p:sp>
      <p:sp>
        <p:nvSpPr>
          <p:cNvPr id="284716" name="Rectangle 44"/>
          <p:cNvSpPr>
            <a:spLocks noChangeArrowheads="1"/>
          </p:cNvSpPr>
          <p:nvPr/>
        </p:nvSpPr>
        <p:spPr bwMode="auto">
          <a:xfrm>
            <a:off x="5998346" y="6521450"/>
            <a:ext cx="314565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l">
              <a:spcAft>
                <a:spcPct val="0"/>
              </a:spcAft>
            </a:pPr>
            <a:r>
              <a:rPr lang="en-US" sz="1400" dirty="0">
                <a:solidFill>
                  <a:srgbClr val="727DE0"/>
                </a:solidFill>
              </a:rPr>
              <a:t>[</a:t>
            </a:r>
            <a:r>
              <a:rPr lang="en-US" sz="1400" dirty="0" err="1">
                <a:solidFill>
                  <a:srgbClr val="727DE0"/>
                </a:solidFill>
              </a:rPr>
              <a:t>Schuldt</a:t>
            </a:r>
            <a:r>
              <a:rPr lang="ja-JP" altLang="en-US" sz="1400" dirty="0">
                <a:solidFill>
                  <a:srgbClr val="727DE0"/>
                </a:solidFill>
              </a:rPr>
              <a:t>’</a:t>
            </a:r>
            <a:r>
              <a:rPr lang="en-US" sz="1400" dirty="0">
                <a:solidFill>
                  <a:srgbClr val="727DE0"/>
                </a:solidFill>
              </a:rPr>
              <a:t>04, </a:t>
            </a:r>
            <a:r>
              <a:rPr lang="en-US" sz="1400" dirty="0" err="1">
                <a:solidFill>
                  <a:srgbClr val="727DE0"/>
                </a:solidFill>
              </a:rPr>
              <a:t>Niebles</a:t>
            </a:r>
            <a:r>
              <a:rPr lang="ja-JP" altLang="en-US" sz="1400" dirty="0">
                <a:solidFill>
                  <a:srgbClr val="727DE0"/>
                </a:solidFill>
              </a:rPr>
              <a:t>’</a:t>
            </a:r>
            <a:r>
              <a:rPr lang="en-US" sz="1400" dirty="0">
                <a:solidFill>
                  <a:srgbClr val="727DE0"/>
                </a:solidFill>
              </a:rPr>
              <a:t>06, Zhang</a:t>
            </a:r>
            <a:r>
              <a:rPr lang="ja-JP" altLang="en-US" sz="1400" dirty="0">
                <a:solidFill>
                  <a:srgbClr val="727DE0"/>
                </a:solidFill>
              </a:rPr>
              <a:t>’</a:t>
            </a:r>
            <a:r>
              <a:rPr lang="en-US" sz="1400" dirty="0">
                <a:solidFill>
                  <a:srgbClr val="727DE0"/>
                </a:solidFill>
              </a:rPr>
              <a:t>07]</a:t>
            </a:r>
            <a:endParaRPr lang="fr-FR" sz="1400" dirty="0">
              <a:solidFill>
                <a:srgbClr val="727DE0"/>
              </a:solidFill>
            </a:endParaRPr>
          </a:p>
        </p:txBody>
      </p:sp>
    </p:spTree>
    <p:extLst>
      <p:ext uri="{BB962C8B-B14F-4D97-AF65-F5344CB8AC3E}">
        <p14:creationId xmlns:p14="http://schemas.microsoft.com/office/powerpoint/2010/main" val="29622568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5600" fill="hold"/>
                                        <p:tgtEl>
                                          <p:spTgt spid="28467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84676"/>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284676"/>
                                        </p:tgtEl>
                                      </p:cBhvr>
                                    </p:cmd>
                                  </p:childTnLst>
                                </p:cTn>
                              </p:par>
                            </p:childTnLst>
                          </p:cTn>
                        </p:par>
                      </p:childTnLst>
                    </p:cTn>
                  </p:par>
                </p:childTnLst>
              </p:cTn>
              <p:nextCondLst>
                <p:cond evt="onClick" delay="0">
                  <p:tgtEl>
                    <p:spTgt spid="284676"/>
                  </p:tgtEl>
                </p:cond>
              </p:nextCondLst>
            </p:seq>
            <p:video>
              <p:cMediaNode>
                <p:cTn id="12" repeatCount="indefinite" fill="hold" display="0">
                  <p:stCondLst>
                    <p:cond delay="indefinite"/>
                  </p:stCondLst>
                  <p:endCondLst>
                    <p:cond evt="onNext" delay="0">
                      <p:tgtEl>
                        <p:sldTgt/>
                      </p:tgtEl>
                    </p:cond>
                    <p:cond evt="onPrev" delay="0">
                      <p:tgtEl>
                        <p:sldTgt/>
                      </p:tgtEl>
                    </p:cond>
                  </p:endCondLst>
                </p:cTn>
                <p:tgtEl>
                  <p:spTgt spid="284676"/>
                </p:tgtEl>
              </p:cMediaNode>
            </p:video>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0B3DC583-EFBB-FA42-85E1-16EAE427F85C}" type="slidenum">
              <a:rPr lang="en-US"/>
              <a:pPr/>
              <a:t>143</a:t>
            </a:fld>
            <a:endParaRPr lang="en-US"/>
          </a:p>
        </p:txBody>
      </p:sp>
      <p:pic>
        <p:nvPicPr>
          <p:cNvPr id="149509" name="Picture 5" descr="rotsnak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3770476"/>
      </p:ext>
    </p:extLst>
  </p:cSld>
  <p:clrMapOvr>
    <a:masterClrMapping/>
  </p:clrMapOvr>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82093"/>
            <a:ext cx="9013351" cy="523220"/>
          </a:xfrm>
          <a:prstGeom prst="rect">
            <a:avLst/>
          </a:prstGeom>
          <a:noFill/>
        </p:spPr>
        <p:txBody>
          <a:bodyPr wrap="square" rtlCol="0">
            <a:spAutoFit/>
          </a:bodyPr>
          <a:lstStyle/>
          <a:p>
            <a:pPr algn="ctr"/>
            <a:r>
              <a:rPr lang="en-US" sz="2800" dirty="0" smtClean="0"/>
              <a:t>What are the best Features to represent/find furry stuff?</a:t>
            </a:r>
            <a:endParaRPr lang="en-US" sz="2800" dirty="0"/>
          </a:p>
        </p:txBody>
      </p:sp>
      <p:pic>
        <p:nvPicPr>
          <p:cNvPr id="3" name="Picture 2" descr="demonshee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255" y="2146341"/>
            <a:ext cx="1825657" cy="1025411"/>
          </a:xfrm>
          <a:prstGeom prst="rect">
            <a:avLst/>
          </a:prstGeom>
        </p:spPr>
      </p:pic>
      <p:pic>
        <p:nvPicPr>
          <p:cNvPr id="4" name="Picture 3" descr="2558608225494795498jjDzI1Bc.jpg"/>
          <p:cNvPicPr>
            <a:picLocks noChangeAspect="1"/>
          </p:cNvPicPr>
          <p:nvPr/>
        </p:nvPicPr>
        <p:blipFill rotWithShape="1">
          <a:blip r:embed="rId3">
            <a:extLst>
              <a:ext uri="{28A0092B-C50C-407E-A947-70E740481C1C}">
                <a14:useLocalDpi xmlns:a14="http://schemas.microsoft.com/office/drawing/2010/main" val="0"/>
              </a:ext>
            </a:extLst>
          </a:blip>
          <a:srcRect l="44848" t="19101" b="16964"/>
          <a:stretch/>
        </p:blipFill>
        <p:spPr>
          <a:xfrm>
            <a:off x="2955750" y="1980521"/>
            <a:ext cx="1652073" cy="2382461"/>
          </a:xfrm>
          <a:prstGeom prst="rect">
            <a:avLst/>
          </a:prstGeom>
        </p:spPr>
      </p:pic>
      <p:pic>
        <p:nvPicPr>
          <p:cNvPr id="5" name="Picture 4" descr="1301822454484552481MtVm23kc.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274" y="3921742"/>
            <a:ext cx="1693628" cy="1270222"/>
          </a:xfrm>
          <a:prstGeom prst="rect">
            <a:avLst/>
          </a:prstGeom>
        </p:spPr>
      </p:pic>
      <p:pic>
        <p:nvPicPr>
          <p:cNvPr id="6" name="Picture 5" descr="2771121832919608257cTUFl07c.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6181" y="4607587"/>
            <a:ext cx="1498808" cy="1434970"/>
          </a:xfrm>
          <a:prstGeom prst="rect">
            <a:avLst/>
          </a:prstGeom>
        </p:spPr>
      </p:pic>
      <p:pic>
        <p:nvPicPr>
          <p:cNvPr id="7" name="Picture 6" descr="2181567228_144fbd6788.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3485" y="2272348"/>
            <a:ext cx="2553767" cy="1762099"/>
          </a:xfrm>
          <a:prstGeom prst="rect">
            <a:avLst/>
          </a:prstGeom>
        </p:spPr>
      </p:pic>
      <p:pic>
        <p:nvPicPr>
          <p:cNvPr id="8" name="Picture 7" descr="2180781079_3bafff2145_z.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39620" y="4275598"/>
            <a:ext cx="2642181" cy="1766959"/>
          </a:xfrm>
          <a:prstGeom prst="rect">
            <a:avLst/>
          </a:prstGeom>
        </p:spPr>
      </p:pic>
    </p:spTree>
    <p:extLst>
      <p:ext uri="{BB962C8B-B14F-4D97-AF65-F5344CB8AC3E}">
        <p14:creationId xmlns:p14="http://schemas.microsoft.com/office/powerpoint/2010/main" val="2196849616"/>
      </p:ext>
    </p:extLst>
  </p:cSld>
  <p:clrMapOvr>
    <a:masterClrMapping/>
  </p:clrMapOvr>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5737" y="382093"/>
            <a:ext cx="8271604" cy="584776"/>
          </a:xfrm>
          <a:prstGeom prst="rect">
            <a:avLst/>
          </a:prstGeom>
          <a:noFill/>
        </p:spPr>
        <p:txBody>
          <a:bodyPr wrap="square" rtlCol="0">
            <a:spAutoFit/>
          </a:bodyPr>
          <a:lstStyle/>
          <a:p>
            <a:pPr algn="ctr"/>
            <a:r>
              <a:rPr lang="en-US" sz="3200" dirty="0" smtClean="0"/>
              <a:t>What about Wheel?</a:t>
            </a:r>
            <a:endParaRPr lang="en-US" sz="3200" dirty="0"/>
          </a:p>
        </p:txBody>
      </p:sp>
      <p:pic>
        <p:nvPicPr>
          <p:cNvPr id="3" name="Picture 2" descr="Three_Wheel_Motorcycl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224" y="1269038"/>
            <a:ext cx="1528449" cy="1014720"/>
          </a:xfrm>
          <a:prstGeom prst="rect">
            <a:avLst/>
          </a:prstGeom>
        </p:spPr>
      </p:pic>
      <p:pic>
        <p:nvPicPr>
          <p:cNvPr id="4" name="Picture 3" descr="STbicycle008_1345388280.jpg"/>
          <p:cNvPicPr>
            <a:picLocks noChangeAspect="1"/>
          </p:cNvPicPr>
          <p:nvPr/>
        </p:nvPicPr>
        <p:blipFill rotWithShape="1">
          <a:blip r:embed="rId3">
            <a:extLst>
              <a:ext uri="{28A0092B-C50C-407E-A947-70E740481C1C}">
                <a14:useLocalDpi xmlns:a14="http://schemas.microsoft.com/office/drawing/2010/main" val="0"/>
              </a:ext>
            </a:extLst>
          </a:blip>
          <a:srcRect l="35754"/>
          <a:stretch/>
        </p:blipFill>
        <p:spPr>
          <a:xfrm>
            <a:off x="764224" y="3292226"/>
            <a:ext cx="1786936" cy="1849679"/>
          </a:xfrm>
          <a:prstGeom prst="rect">
            <a:avLst/>
          </a:prstGeom>
        </p:spPr>
      </p:pic>
      <p:pic>
        <p:nvPicPr>
          <p:cNvPr id="5" name="Picture 4" descr="trai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9252" y="1711307"/>
            <a:ext cx="2031921" cy="1523941"/>
          </a:xfrm>
          <a:prstGeom prst="rect">
            <a:avLst/>
          </a:prstGeom>
        </p:spPr>
      </p:pic>
      <p:pic>
        <p:nvPicPr>
          <p:cNvPr id="6" name="Picture 5" descr="250px-TricycleAntiqu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5598" y="4934850"/>
            <a:ext cx="1969213" cy="1480849"/>
          </a:xfrm>
          <a:prstGeom prst="rect">
            <a:avLst/>
          </a:prstGeom>
        </p:spPr>
      </p:pic>
      <p:pic>
        <p:nvPicPr>
          <p:cNvPr id="7" name="Picture 6" descr="jf_10yaris_Wheel.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4997" y="3692202"/>
            <a:ext cx="1709819" cy="1710988"/>
          </a:xfrm>
          <a:prstGeom prst="rect">
            <a:avLst/>
          </a:prstGeom>
        </p:spPr>
      </p:pic>
      <p:pic>
        <p:nvPicPr>
          <p:cNvPr id="8" name="Picture 7" descr="Wheel.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82139" y="1472180"/>
            <a:ext cx="2744886" cy="2744886"/>
          </a:xfrm>
          <a:prstGeom prst="rect">
            <a:avLst/>
          </a:prstGeom>
        </p:spPr>
      </p:pic>
    </p:spTree>
    <p:extLst>
      <p:ext uri="{BB962C8B-B14F-4D97-AF65-F5344CB8AC3E}">
        <p14:creationId xmlns:p14="http://schemas.microsoft.com/office/powerpoint/2010/main" val="1316447762"/>
      </p:ext>
    </p:extLst>
  </p:cSld>
  <p:clrMapOvr>
    <a:masterClrMapping/>
  </p:clrMapOvr>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5737" y="382093"/>
            <a:ext cx="8271604" cy="584776"/>
          </a:xfrm>
          <a:prstGeom prst="rect">
            <a:avLst/>
          </a:prstGeom>
          <a:noFill/>
        </p:spPr>
        <p:txBody>
          <a:bodyPr wrap="square" rtlCol="0">
            <a:spAutoFit/>
          </a:bodyPr>
          <a:lstStyle/>
          <a:p>
            <a:pPr algn="ctr"/>
            <a:r>
              <a:rPr lang="en-US" sz="3200" dirty="0" smtClean="0"/>
              <a:t>What about </a:t>
            </a:r>
            <a:r>
              <a:rPr lang="en-US" sz="3200" dirty="0" err="1" smtClean="0"/>
              <a:t>Wood?c</a:t>
            </a:r>
            <a:endParaRPr lang="en-US" sz="3200" dirty="0"/>
          </a:p>
        </p:txBody>
      </p:sp>
      <p:pic>
        <p:nvPicPr>
          <p:cNvPr id="9" name="Picture 8" descr="Beautiful-Wooden-Garden-Benches-Desig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263" y="1502943"/>
            <a:ext cx="1858739" cy="1394054"/>
          </a:xfrm>
          <a:prstGeom prst="rect">
            <a:avLst/>
          </a:prstGeom>
        </p:spPr>
      </p:pic>
      <p:pic>
        <p:nvPicPr>
          <p:cNvPr id="10" name="Picture 9" descr="Photo25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4490" y="4632418"/>
            <a:ext cx="1991455" cy="1493591"/>
          </a:xfrm>
          <a:prstGeom prst="rect">
            <a:avLst/>
          </a:prstGeom>
        </p:spPr>
      </p:pic>
      <p:pic>
        <p:nvPicPr>
          <p:cNvPr id="11" name="Picture 10" descr="15607372-old-wooden-bench.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133" y="3584927"/>
            <a:ext cx="1960165" cy="1303510"/>
          </a:xfrm>
          <a:prstGeom prst="rect">
            <a:avLst/>
          </a:prstGeom>
        </p:spPr>
      </p:pic>
      <p:pic>
        <p:nvPicPr>
          <p:cNvPr id="12" name="Picture 11" descr="wood.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4087" y="1349888"/>
            <a:ext cx="1957046" cy="2079361"/>
          </a:xfrm>
          <a:prstGeom prst="rect">
            <a:avLst/>
          </a:prstGeom>
        </p:spPr>
      </p:pic>
      <p:pic>
        <p:nvPicPr>
          <p:cNvPr id="13" name="Picture 12" descr="TextureX wood grain light plank maple oak walnut cedar Textur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73637" y="1876749"/>
            <a:ext cx="2067720" cy="1378480"/>
          </a:xfrm>
          <a:prstGeom prst="rect">
            <a:avLst/>
          </a:prstGeom>
        </p:spPr>
      </p:pic>
      <p:pic>
        <p:nvPicPr>
          <p:cNvPr id="14" name="Picture 13" descr="stacked_wood.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32830" y="4727409"/>
            <a:ext cx="2517445" cy="1671741"/>
          </a:xfrm>
          <a:prstGeom prst="rect">
            <a:avLst/>
          </a:prstGeom>
        </p:spPr>
      </p:pic>
    </p:spTree>
    <p:extLst>
      <p:ext uri="{BB962C8B-B14F-4D97-AF65-F5344CB8AC3E}">
        <p14:creationId xmlns:p14="http://schemas.microsoft.com/office/powerpoint/2010/main" val="4154901571"/>
      </p:ext>
    </p:extLst>
  </p:cSld>
  <p:clrMapOvr>
    <a:masterClrMapping/>
  </p:clrMapOvr>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5737" y="382093"/>
            <a:ext cx="8271604" cy="584776"/>
          </a:xfrm>
          <a:prstGeom prst="rect">
            <a:avLst/>
          </a:prstGeom>
          <a:noFill/>
        </p:spPr>
        <p:txBody>
          <a:bodyPr wrap="square" rtlCol="0">
            <a:spAutoFit/>
          </a:bodyPr>
          <a:lstStyle/>
          <a:p>
            <a:pPr algn="ctr"/>
            <a:r>
              <a:rPr lang="en-US" sz="3200" dirty="0" smtClean="0"/>
              <a:t>What about Robin?</a:t>
            </a:r>
            <a:endParaRPr lang="en-US" sz="3200" dirty="0"/>
          </a:p>
        </p:txBody>
      </p:sp>
      <p:pic>
        <p:nvPicPr>
          <p:cNvPr id="9" name="Picture 8" descr="7110303261_a2390af5e9_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459" y="1809321"/>
            <a:ext cx="1912351" cy="1275579"/>
          </a:xfrm>
          <a:prstGeom prst="rect">
            <a:avLst/>
          </a:prstGeom>
        </p:spPr>
      </p:pic>
      <p:pic>
        <p:nvPicPr>
          <p:cNvPr id="10" name="Picture 9" descr="4276092839_be3b420628.jpg"/>
          <p:cNvPicPr>
            <a:picLocks noChangeAspect="1"/>
          </p:cNvPicPr>
          <p:nvPr/>
        </p:nvPicPr>
        <p:blipFill rotWithShape="1">
          <a:blip r:embed="rId3">
            <a:extLst>
              <a:ext uri="{28A0092B-C50C-407E-A947-70E740481C1C}">
                <a14:useLocalDpi xmlns:a14="http://schemas.microsoft.com/office/drawing/2010/main" val="0"/>
              </a:ext>
            </a:extLst>
          </a:blip>
          <a:srcRect l="31822"/>
          <a:stretch/>
        </p:blipFill>
        <p:spPr>
          <a:xfrm>
            <a:off x="2508651" y="1333056"/>
            <a:ext cx="1809650" cy="1751843"/>
          </a:xfrm>
          <a:prstGeom prst="rect">
            <a:avLst/>
          </a:prstGeom>
        </p:spPr>
      </p:pic>
      <p:pic>
        <p:nvPicPr>
          <p:cNvPr id="11" name="Picture 10" descr="Black-robin-1.jpg"/>
          <p:cNvPicPr>
            <a:picLocks noChangeAspect="1"/>
          </p:cNvPicPr>
          <p:nvPr/>
        </p:nvPicPr>
        <p:blipFill rotWithShape="1">
          <a:blip r:embed="rId4">
            <a:extLst>
              <a:ext uri="{28A0092B-C50C-407E-A947-70E740481C1C}">
                <a14:useLocalDpi xmlns:a14="http://schemas.microsoft.com/office/drawing/2010/main" val="0"/>
              </a:ext>
            </a:extLst>
          </a:blip>
          <a:srcRect l="28177"/>
          <a:stretch/>
        </p:blipFill>
        <p:spPr>
          <a:xfrm>
            <a:off x="4135802" y="2011606"/>
            <a:ext cx="2216653" cy="2067794"/>
          </a:xfrm>
          <a:prstGeom prst="rect">
            <a:avLst/>
          </a:prstGeom>
        </p:spPr>
      </p:pic>
      <p:pic>
        <p:nvPicPr>
          <p:cNvPr id="12" name="Picture 11" descr="blackRobin50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7000" y="4079400"/>
            <a:ext cx="2188889" cy="1457800"/>
          </a:xfrm>
          <a:prstGeom prst="rect">
            <a:avLst/>
          </a:prstGeom>
        </p:spPr>
      </p:pic>
      <p:pic>
        <p:nvPicPr>
          <p:cNvPr id="13" name="Picture 12" descr="00014874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03133" y="4911014"/>
            <a:ext cx="1187203" cy="1009652"/>
          </a:xfrm>
          <a:prstGeom prst="rect">
            <a:avLst/>
          </a:prstGeom>
        </p:spPr>
      </p:pic>
      <p:pic>
        <p:nvPicPr>
          <p:cNvPr id="14" name="Picture 13" descr="Black_Robin_on_Rangatira_Island.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36241" y="2954984"/>
            <a:ext cx="2998441" cy="2248831"/>
          </a:xfrm>
          <a:prstGeom prst="rect">
            <a:avLst/>
          </a:prstGeom>
        </p:spPr>
      </p:pic>
    </p:spTree>
    <p:extLst>
      <p:ext uri="{BB962C8B-B14F-4D97-AF65-F5344CB8AC3E}">
        <p14:creationId xmlns:p14="http://schemas.microsoft.com/office/powerpoint/2010/main" val="415490157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1363" name="Group 3"/>
          <p:cNvGraphicFramePr>
            <a:graphicFrameLocks noGrp="1"/>
          </p:cNvGraphicFramePr>
          <p:nvPr/>
        </p:nvGraphicFramePr>
        <p:xfrm>
          <a:off x="711200" y="2287588"/>
          <a:ext cx="3556000" cy="3424238"/>
        </p:xfrm>
        <a:graphic>
          <a:graphicData uri="http://schemas.openxmlformats.org/drawingml/2006/table">
            <a:tbl>
              <a:tblPr/>
              <a:tblGrid>
                <a:gridCol w="355600"/>
                <a:gridCol w="355600"/>
                <a:gridCol w="355600"/>
                <a:gridCol w="355600"/>
                <a:gridCol w="355600"/>
                <a:gridCol w="355600"/>
                <a:gridCol w="355600"/>
                <a:gridCol w="369888"/>
                <a:gridCol w="341312"/>
                <a:gridCol w="355600"/>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r>
            </a:tbl>
          </a:graphicData>
        </a:graphic>
      </p:graphicFrame>
      <p:graphicFrame>
        <p:nvGraphicFramePr>
          <p:cNvPr id="271488" name="Group 128"/>
          <p:cNvGraphicFramePr>
            <a:graphicFrameLocks noGrp="1"/>
          </p:cNvGraphicFramePr>
          <p:nvPr>
            <p:ph idx="1"/>
          </p:nvPr>
        </p:nvGraphicFramePr>
        <p:xfrm>
          <a:off x="4724400" y="2286000"/>
          <a:ext cx="3581400" cy="3429000"/>
        </p:xfrm>
        <a:graphic>
          <a:graphicData uri="http://schemas.openxmlformats.org/drawingml/2006/table">
            <a:tbl>
              <a:tblPr/>
              <a:tblGrid>
                <a:gridCol w="357188"/>
                <a:gridCol w="360362"/>
                <a:gridCol w="355600"/>
                <a:gridCol w="360363"/>
                <a:gridCol w="357187"/>
                <a:gridCol w="357188"/>
                <a:gridCol w="360362"/>
                <a:gridCol w="355600"/>
                <a:gridCol w="360363"/>
                <a:gridCol w="357187"/>
              </a:tblGrid>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40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6969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40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6969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50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80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80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50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80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80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50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50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40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6969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9218" name="Object 381"/>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8614" name="Equation" r:id="rId5" imgW="7315200" imgH="4495800" progId="Equation.3">
                  <p:embed/>
                </p:oleObj>
              </mc:Choice>
              <mc:Fallback>
                <p:oleObj name="Equation" r:id="rId5" imgW="7315200" imgH="4495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graphicFrame>
        <p:nvGraphicFramePr>
          <p:cNvPr id="9219" name="Object 381"/>
          <p:cNvGraphicFramePr>
            <a:graphicFrameLocks noChangeAspect="1"/>
          </p:cNvGraphicFramePr>
          <p:nvPr/>
        </p:nvGraphicFramePr>
        <p:xfrm>
          <a:off x="1593850" y="1295400"/>
          <a:ext cx="1625600" cy="936625"/>
        </p:xfrm>
        <a:graphic>
          <a:graphicData uri="http://schemas.openxmlformats.org/presentationml/2006/ole">
            <mc:AlternateContent xmlns:mc="http://schemas.openxmlformats.org/markup-compatibility/2006">
              <mc:Choice xmlns:v="urn:schemas-microsoft-com:vml" Requires="v">
                <p:oleObj spid="_x0000_s8615" name="Equation" r:id="rId7" imgW="7315200" imgH="4178300" progId="Equation.3">
                  <p:embed/>
                </p:oleObj>
              </mc:Choice>
              <mc:Fallback>
                <p:oleObj name="Equation" r:id="rId7" imgW="7315200" imgH="41783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93850" y="1295400"/>
                        <a:ext cx="1625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sp>
        <p:nvSpPr>
          <p:cNvPr id="9468" name="Rectangle 16"/>
          <p:cNvSpPr txBox="1">
            <a:spLocks noChangeArrowheads="1"/>
          </p:cNvSpPr>
          <p:nvPr/>
        </p:nvSpPr>
        <p:spPr bwMode="auto">
          <a:xfrm>
            <a:off x="457200" y="0"/>
            <a:ext cx="8229600" cy="1143000"/>
          </a:xfrm>
          <a:prstGeom prst="rect">
            <a:avLst/>
          </a:prstGeom>
          <a:noFill/>
          <a:ln w="9525">
            <a:noFill/>
            <a:miter lim="800000"/>
            <a:headEnd/>
            <a:tailEnd/>
          </a:ln>
        </p:spPr>
        <p:txBody>
          <a:bodyPr/>
          <a:lstStyle/>
          <a:p>
            <a:r>
              <a:rPr lang="en-US" sz="3600">
                <a:solidFill>
                  <a:srgbClr val="000000"/>
                </a:solidFill>
                <a:latin typeface="Calibri" pitchFamily="34" charset="0"/>
              </a:rPr>
              <a:t>Image filtering</a:t>
            </a:r>
          </a:p>
        </p:txBody>
      </p:sp>
      <p:grpSp>
        <p:nvGrpSpPr>
          <p:cNvPr id="9469" name="Group 4"/>
          <p:cNvGrpSpPr>
            <a:grpSpLocks/>
          </p:cNvGrpSpPr>
          <p:nvPr/>
        </p:nvGrpSpPr>
        <p:grpSpPr bwMode="auto">
          <a:xfrm>
            <a:off x="6477000" y="304800"/>
            <a:ext cx="685800" cy="584200"/>
            <a:chOff x="3799" y="2064"/>
            <a:chExt cx="1433" cy="1136"/>
          </a:xfrm>
        </p:grpSpPr>
        <p:grpSp>
          <p:nvGrpSpPr>
            <p:cNvPr id="9471" name="Group 5"/>
            <p:cNvGrpSpPr>
              <a:grpSpLocks/>
            </p:cNvGrpSpPr>
            <p:nvPr/>
          </p:nvGrpSpPr>
          <p:grpSpPr bwMode="auto">
            <a:xfrm>
              <a:off x="4080" y="2064"/>
              <a:ext cx="1152" cy="1136"/>
              <a:chOff x="144" y="144"/>
              <a:chExt cx="1152" cy="1136"/>
            </a:xfrm>
          </p:grpSpPr>
          <p:sp>
            <p:nvSpPr>
              <p:cNvPr id="9473" name="Rectangle 6"/>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9474" name="Rectangle 7"/>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9475" name="Rectangle 8"/>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9476" name="Rectangle 9"/>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9477" name="Rectangle 10"/>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9478" name="Rectangle 11"/>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9479" name="Rectangle 12"/>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9480" name="Rectangle 13"/>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9481" name="Rectangle 14"/>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9482" name="Line 15"/>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9483" name="Line 16"/>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9484" name="Line 17"/>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9485" name="Line 18"/>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9486" name="Line 19"/>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9487" name="Line 20"/>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9488" name="Line 21"/>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9489" name="Line 22"/>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pic>
          <p:nvPicPr>
            <p:cNvPr id="9472" name="Picture 23" descr="txp_fig"/>
            <p:cNvPicPr>
              <a:picLocks noChangeAspect="1" noChangeArrowheads="1"/>
            </p:cNvPicPr>
            <p:nvPr>
              <p:custDataLst>
                <p:tags r:id="rId2"/>
              </p:custDataLst>
            </p:nvPr>
          </p:nvPicPr>
          <p:blipFill>
            <a:blip r:embed="rId9" cstate="print">
              <a:clrChange>
                <a:clrFrom>
                  <a:srgbClr val="FFFFFF"/>
                </a:clrFrom>
                <a:clrTo>
                  <a:srgbClr val="FFFFFF">
                    <a:alpha val="0"/>
                  </a:srgbClr>
                </a:clrTo>
              </a:clrChange>
            </a:blip>
            <a:srcRect/>
            <a:stretch>
              <a:fillRect/>
            </a:stretch>
          </p:blipFill>
          <p:spPr bwMode="auto">
            <a:xfrm>
              <a:off x="3799" y="2352"/>
              <a:ext cx="192" cy="576"/>
            </a:xfrm>
            <a:prstGeom prst="rect">
              <a:avLst/>
            </a:prstGeom>
            <a:noFill/>
            <a:ln w="9525">
              <a:noFill/>
              <a:miter lim="800000"/>
              <a:headEnd/>
              <a:tailEnd/>
            </a:ln>
          </p:spPr>
        </p:pic>
      </p:grpSp>
      <p:graphicFrame>
        <p:nvGraphicFramePr>
          <p:cNvPr id="9220" name="Object 26"/>
          <p:cNvGraphicFramePr>
            <a:graphicFrameLocks noChangeAspect="1"/>
          </p:cNvGraphicFramePr>
          <p:nvPr/>
        </p:nvGraphicFramePr>
        <p:xfrm>
          <a:off x="5322888" y="228600"/>
          <a:ext cx="1020762" cy="563563"/>
        </p:xfrm>
        <a:graphic>
          <a:graphicData uri="http://schemas.openxmlformats.org/presentationml/2006/ole">
            <mc:AlternateContent xmlns:mc="http://schemas.openxmlformats.org/markup-compatibility/2006">
              <mc:Choice xmlns:v="urn:schemas-microsoft-com:vml" Requires="v">
                <p:oleObj spid="_x0000_s8616" name="Equation" r:id="rId10" imgW="7315200" imgH="4038600" progId="Equation.3">
                  <p:embed/>
                </p:oleObj>
              </mc:Choice>
              <mc:Fallback>
                <p:oleObj name="Equation" r:id="rId10" imgW="7315200" imgH="40386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22888" y="228600"/>
                        <a:ext cx="1020762"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sp>
        <p:nvSpPr>
          <p:cNvPr id="9470" name="Text Box 376"/>
          <p:cNvSpPr txBox="1">
            <a:spLocks noChangeArrowheads="1"/>
          </p:cNvSpPr>
          <p:nvPr/>
        </p:nvSpPr>
        <p:spPr bwMode="auto">
          <a:xfrm>
            <a:off x="7762875" y="6550025"/>
            <a:ext cx="1381125" cy="307975"/>
          </a:xfrm>
          <a:prstGeom prst="rect">
            <a:avLst/>
          </a:prstGeom>
          <a:noFill/>
          <a:ln w="9525">
            <a:noFill/>
            <a:miter lim="800000"/>
            <a:headEnd/>
            <a:tailEnd/>
          </a:ln>
        </p:spPr>
        <p:txBody>
          <a:bodyPr wrap="none">
            <a:spAutoFit/>
          </a:bodyPr>
          <a:lstStyle/>
          <a:p>
            <a:pPr eaLnBrk="0" hangingPunct="0"/>
            <a:r>
              <a:rPr lang="en-US" sz="1400">
                <a:cs typeface="Arial" charset="0"/>
              </a:rPr>
              <a:t>Credit: S. Seitz</a:t>
            </a:r>
          </a:p>
        </p:txBody>
      </p:sp>
      <p:graphicFrame>
        <p:nvGraphicFramePr>
          <p:cNvPr id="9221" name="Object 381"/>
          <p:cNvGraphicFramePr>
            <a:graphicFrameLocks noChangeAspect="1"/>
          </p:cNvGraphicFramePr>
          <p:nvPr/>
        </p:nvGraphicFramePr>
        <p:xfrm>
          <a:off x="1835150" y="5943600"/>
          <a:ext cx="5091113" cy="874713"/>
        </p:xfrm>
        <a:graphic>
          <a:graphicData uri="http://schemas.openxmlformats.org/presentationml/2006/ole">
            <mc:AlternateContent xmlns:mc="http://schemas.openxmlformats.org/markup-compatibility/2006">
              <mc:Choice xmlns:v="urn:schemas-microsoft-com:vml" Requires="v">
                <p:oleObj spid="_x0000_s8617" name="Equation" r:id="rId12" imgW="7315200" imgH="1257300" progId="Equation.3">
                  <p:embed/>
                </p:oleObj>
              </mc:Choice>
              <mc:Fallback>
                <p:oleObj name="Equation" r:id="rId12" imgW="7315200" imgH="12573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35150" y="5943600"/>
                        <a:ext cx="509111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90278202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ChangeArrowheads="1"/>
          </p:cNvSpPr>
          <p:nvPr/>
        </p:nvSpPr>
        <p:spPr bwMode="auto">
          <a:xfrm>
            <a:off x="533400" y="1981200"/>
            <a:ext cx="4191000" cy="4114800"/>
          </a:xfrm>
          <a:prstGeom prst="rect">
            <a:avLst/>
          </a:prstGeom>
          <a:noFill/>
          <a:ln w="9525">
            <a:noFill/>
            <a:miter lim="800000"/>
            <a:headEnd/>
            <a:tailEnd/>
          </a:ln>
        </p:spPr>
        <p:txBody>
          <a:bodyPr/>
          <a:lstStyle/>
          <a:p>
            <a:pPr marL="342900" indent="-342900">
              <a:spcBef>
                <a:spcPct val="20000"/>
              </a:spcBef>
            </a:pPr>
            <a:r>
              <a:rPr lang="en-US" sz="2800"/>
              <a:t>What does it do?</a:t>
            </a:r>
          </a:p>
          <a:p>
            <a:pPr marL="342900" indent="-342900">
              <a:spcBef>
                <a:spcPct val="20000"/>
              </a:spcBef>
              <a:buFontTx/>
              <a:buChar char="•"/>
            </a:pPr>
            <a:r>
              <a:rPr lang="en-US" sz="2400"/>
              <a:t>Replaces each pixel with an average of its neighborhood</a:t>
            </a:r>
            <a:endParaRPr lang="en-US" sz="2000"/>
          </a:p>
          <a:p>
            <a:pPr marL="342900" indent="-342900">
              <a:spcBef>
                <a:spcPct val="20000"/>
              </a:spcBef>
              <a:buFontTx/>
              <a:buChar char="•"/>
            </a:pPr>
            <a:endParaRPr lang="en-US" sz="2000"/>
          </a:p>
          <a:p>
            <a:pPr marL="342900" indent="-342900">
              <a:spcBef>
                <a:spcPct val="20000"/>
              </a:spcBef>
              <a:buFontTx/>
              <a:buChar char="•"/>
            </a:pPr>
            <a:r>
              <a:rPr lang="en-US" sz="2400"/>
              <a:t>Achieve smoothing effect (remove sharp features)</a:t>
            </a:r>
          </a:p>
        </p:txBody>
      </p:sp>
      <p:grpSp>
        <p:nvGrpSpPr>
          <p:cNvPr id="10244" name="Group 4"/>
          <p:cNvGrpSpPr>
            <a:grpSpLocks/>
          </p:cNvGrpSpPr>
          <p:nvPr/>
        </p:nvGrpSpPr>
        <p:grpSpPr bwMode="auto">
          <a:xfrm>
            <a:off x="5486400" y="2514600"/>
            <a:ext cx="2274888" cy="1803400"/>
            <a:chOff x="3799" y="2064"/>
            <a:chExt cx="1433" cy="1136"/>
          </a:xfrm>
        </p:grpSpPr>
        <p:grpSp>
          <p:nvGrpSpPr>
            <p:cNvPr id="10247" name="Group 5"/>
            <p:cNvGrpSpPr>
              <a:grpSpLocks/>
            </p:cNvGrpSpPr>
            <p:nvPr/>
          </p:nvGrpSpPr>
          <p:grpSpPr bwMode="auto">
            <a:xfrm>
              <a:off x="4080" y="2064"/>
              <a:ext cx="1152" cy="1136"/>
              <a:chOff x="144" y="144"/>
              <a:chExt cx="1152" cy="1136"/>
            </a:xfrm>
          </p:grpSpPr>
          <p:sp>
            <p:nvSpPr>
              <p:cNvPr id="10249" name="Rectangle 6"/>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1</a:t>
                </a:r>
              </a:p>
            </p:txBody>
          </p:sp>
          <p:sp>
            <p:nvSpPr>
              <p:cNvPr id="10250" name="Rectangle 7"/>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1</a:t>
                </a:r>
              </a:p>
            </p:txBody>
          </p:sp>
          <p:sp>
            <p:nvSpPr>
              <p:cNvPr id="10251" name="Rectangle 8"/>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1</a:t>
                </a:r>
              </a:p>
            </p:txBody>
          </p:sp>
          <p:sp>
            <p:nvSpPr>
              <p:cNvPr id="10252" name="Rectangle 9"/>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1</a:t>
                </a:r>
              </a:p>
            </p:txBody>
          </p:sp>
          <p:sp>
            <p:nvSpPr>
              <p:cNvPr id="10253" name="Rectangle 10"/>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1</a:t>
                </a:r>
              </a:p>
            </p:txBody>
          </p:sp>
          <p:sp>
            <p:nvSpPr>
              <p:cNvPr id="10254" name="Rectangle 11"/>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1</a:t>
                </a:r>
              </a:p>
            </p:txBody>
          </p:sp>
          <p:sp>
            <p:nvSpPr>
              <p:cNvPr id="10255" name="Rectangle 12"/>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1</a:t>
                </a:r>
              </a:p>
            </p:txBody>
          </p:sp>
          <p:sp>
            <p:nvSpPr>
              <p:cNvPr id="10256" name="Rectangle 13"/>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1</a:t>
                </a:r>
              </a:p>
            </p:txBody>
          </p:sp>
          <p:sp>
            <p:nvSpPr>
              <p:cNvPr id="10257" name="Rectangle 14"/>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1</a:t>
                </a:r>
              </a:p>
            </p:txBody>
          </p:sp>
          <p:sp>
            <p:nvSpPr>
              <p:cNvPr id="10258" name="Line 15"/>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10259" name="Line 16"/>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10260" name="Line 17"/>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10261" name="Line 18"/>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10262" name="Line 19"/>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10263" name="Line 20"/>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10264" name="Line 21"/>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10265" name="Line 22"/>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pic>
          <p:nvPicPr>
            <p:cNvPr id="10248" name="Picture 23" descr="txp_fig"/>
            <p:cNvPicPr>
              <a:picLocks noChangeAspect="1" noChangeArrowheads="1"/>
            </p:cNvPicPr>
            <p:nvPr>
              <p:custDataLst>
                <p:tags r:id="rId2"/>
              </p:custDataLst>
            </p:nvPr>
          </p:nvPicPr>
          <p:blipFill>
            <a:blip r:embed="rId4" cstate="print">
              <a:clrChange>
                <a:clrFrom>
                  <a:srgbClr val="FFFFFF"/>
                </a:clrFrom>
                <a:clrTo>
                  <a:srgbClr val="FFFFFF">
                    <a:alpha val="0"/>
                  </a:srgbClr>
                </a:clrTo>
              </a:clrChange>
            </a:blip>
            <a:srcRect/>
            <a:stretch>
              <a:fillRect/>
            </a:stretch>
          </p:blipFill>
          <p:spPr bwMode="auto">
            <a:xfrm>
              <a:off x="3799" y="2352"/>
              <a:ext cx="192" cy="576"/>
            </a:xfrm>
            <a:prstGeom prst="rect">
              <a:avLst/>
            </a:prstGeom>
            <a:noFill/>
            <a:ln w="9525">
              <a:noFill/>
              <a:miter lim="800000"/>
              <a:headEnd/>
              <a:tailEnd/>
            </a:ln>
          </p:spPr>
        </p:pic>
      </p:grpSp>
      <p:sp>
        <p:nvSpPr>
          <p:cNvPr id="10245" name="Text Box 24"/>
          <p:cNvSpPr txBox="1">
            <a:spLocks noChangeArrowheads="1"/>
          </p:cNvSpPr>
          <p:nvPr/>
        </p:nvSpPr>
        <p:spPr bwMode="auto">
          <a:xfrm>
            <a:off x="6019800" y="6400800"/>
            <a:ext cx="3019425" cy="336550"/>
          </a:xfrm>
          <a:prstGeom prst="rect">
            <a:avLst/>
          </a:prstGeom>
          <a:noFill/>
          <a:ln w="9525">
            <a:noFill/>
            <a:miter lim="800000"/>
            <a:headEnd/>
            <a:tailEnd/>
          </a:ln>
        </p:spPr>
        <p:txBody>
          <a:bodyPr wrap="none">
            <a:spAutoFit/>
          </a:bodyPr>
          <a:lstStyle/>
          <a:p>
            <a:pPr eaLnBrk="0" hangingPunct="0"/>
            <a:r>
              <a:rPr lang="en-US" sz="1600"/>
              <a:t>Slide credit: David Lowe (UBC)</a:t>
            </a:r>
          </a:p>
        </p:txBody>
      </p:sp>
      <p:graphicFrame>
        <p:nvGraphicFramePr>
          <p:cNvPr id="10242" name="Object 25"/>
          <p:cNvGraphicFramePr>
            <a:graphicFrameLocks noChangeAspect="1"/>
          </p:cNvGraphicFramePr>
          <p:nvPr/>
        </p:nvGraphicFramePr>
        <p:xfrm>
          <a:off x="6389688" y="1752600"/>
          <a:ext cx="1020762" cy="563563"/>
        </p:xfrm>
        <a:graphic>
          <a:graphicData uri="http://schemas.openxmlformats.org/presentationml/2006/ole">
            <mc:AlternateContent xmlns:mc="http://schemas.openxmlformats.org/markup-compatibility/2006">
              <mc:Choice xmlns:v="urn:schemas-microsoft-com:vml" Requires="v">
                <p:oleObj spid="_x0000_s9326" name="Equation" r:id="rId5" imgW="7315200" imgH="4038600" progId="Equation.3">
                  <p:embed/>
                </p:oleObj>
              </mc:Choice>
              <mc:Fallback>
                <p:oleObj name="Equation" r:id="rId5" imgW="7315200" imgH="403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89688" y="1752600"/>
                        <a:ext cx="1020762"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sp>
        <p:nvSpPr>
          <p:cNvPr id="26" name="Rectangle 16"/>
          <p:cNvSpPr txBox="1">
            <a:spLocks noChangeArrowheads="1"/>
          </p:cNvSpPr>
          <p:nvPr/>
        </p:nvSpPr>
        <p:spPr>
          <a:xfrm>
            <a:off x="457200" y="0"/>
            <a:ext cx="8229600" cy="1143000"/>
          </a:xfrm>
          <a:prstGeom prst="rect">
            <a:avLst/>
          </a:prstGeom>
          <a:noFill/>
        </p:spPr>
        <p:txBody>
          <a:bodyPr/>
          <a:lstStyle/>
          <a:p>
            <a:pPr>
              <a:defRPr/>
            </a:pPr>
            <a:r>
              <a:rPr lang="en-US" sz="3600" dirty="0">
                <a:latin typeface="+mj-lt"/>
                <a:ea typeface="+mj-ea"/>
                <a:cs typeface="+mj-cs"/>
              </a:rPr>
              <a:t>Box Filter</a:t>
            </a:r>
          </a:p>
        </p:txBody>
      </p:sp>
    </p:spTree>
    <p:extLst>
      <p:ext uri="{BB962C8B-B14F-4D97-AF65-F5344CB8AC3E}">
        <p14:creationId xmlns:p14="http://schemas.microsoft.com/office/powerpoint/2010/main" val="96136327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19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p:cNvPicPr>
            <a:picLocks noChangeAspect="1" noChangeArrowheads="1"/>
          </p:cNvPicPr>
          <p:nvPr/>
        </p:nvPicPr>
        <p:blipFill>
          <a:blip r:embed="rId2" cstate="print"/>
          <a:srcRect/>
          <a:stretch>
            <a:fillRect/>
          </a:stretch>
        </p:blipFill>
        <p:spPr bwMode="auto">
          <a:xfrm>
            <a:off x="0" y="2286000"/>
            <a:ext cx="4572000" cy="4572000"/>
          </a:xfrm>
          <a:prstGeom prst="rect">
            <a:avLst/>
          </a:prstGeom>
          <a:noFill/>
          <a:ln w="9525">
            <a:noFill/>
            <a:miter lim="800000"/>
            <a:headEnd/>
            <a:tailEnd/>
          </a:ln>
        </p:spPr>
      </p:pic>
      <p:pic>
        <p:nvPicPr>
          <p:cNvPr id="30723" name="Picture 4"/>
          <p:cNvPicPr>
            <a:picLocks noChangeAspect="1" noChangeArrowheads="1"/>
          </p:cNvPicPr>
          <p:nvPr/>
        </p:nvPicPr>
        <p:blipFill>
          <a:blip r:embed="rId3" cstate="print"/>
          <a:srcRect/>
          <a:stretch>
            <a:fillRect/>
          </a:stretch>
        </p:blipFill>
        <p:spPr bwMode="auto">
          <a:xfrm>
            <a:off x="4572000" y="2286000"/>
            <a:ext cx="4572000" cy="4572000"/>
          </a:xfrm>
          <a:prstGeom prst="rect">
            <a:avLst/>
          </a:prstGeom>
          <a:noFill/>
          <a:ln w="9525">
            <a:noFill/>
            <a:miter lim="800000"/>
            <a:headEnd/>
            <a:tailEnd/>
          </a:ln>
        </p:spPr>
      </p:pic>
      <p:pic>
        <p:nvPicPr>
          <p:cNvPr id="30724" name="Picture 5"/>
          <p:cNvPicPr>
            <a:picLocks noChangeAspect="1" noChangeArrowheads="1"/>
          </p:cNvPicPr>
          <p:nvPr/>
        </p:nvPicPr>
        <p:blipFill>
          <a:blip r:embed="rId4" cstate="print"/>
          <a:srcRect/>
          <a:stretch>
            <a:fillRect/>
          </a:stretch>
        </p:blipFill>
        <p:spPr bwMode="auto">
          <a:xfrm>
            <a:off x="4419600" y="1905000"/>
            <a:ext cx="317500" cy="317500"/>
          </a:xfrm>
          <a:prstGeom prst="rect">
            <a:avLst/>
          </a:prstGeom>
          <a:noFill/>
          <a:ln w="9525">
            <a:noFill/>
            <a:miter lim="800000"/>
            <a:headEnd/>
            <a:tailEnd/>
          </a:ln>
        </p:spPr>
      </p:pic>
      <p:sp>
        <p:nvSpPr>
          <p:cNvPr id="30725" name="Rectangle 16"/>
          <p:cNvSpPr txBox="1">
            <a:spLocks noChangeArrowheads="1"/>
          </p:cNvSpPr>
          <p:nvPr/>
        </p:nvSpPr>
        <p:spPr bwMode="auto">
          <a:xfrm>
            <a:off x="457200" y="0"/>
            <a:ext cx="8229600" cy="1143000"/>
          </a:xfrm>
          <a:prstGeom prst="rect">
            <a:avLst/>
          </a:prstGeom>
          <a:noFill/>
          <a:ln w="9525">
            <a:noFill/>
            <a:miter lim="800000"/>
            <a:headEnd/>
            <a:tailEnd/>
          </a:ln>
        </p:spPr>
        <p:txBody>
          <a:bodyPr/>
          <a:lstStyle/>
          <a:p>
            <a:r>
              <a:rPr lang="en-US" sz="3600">
                <a:solidFill>
                  <a:srgbClr val="000000"/>
                </a:solidFill>
                <a:latin typeface="Calibri" pitchFamily="34" charset="0"/>
              </a:rPr>
              <a:t>Smoothing with box filter</a:t>
            </a:r>
          </a:p>
        </p:txBody>
      </p:sp>
    </p:spTree>
    <p:extLst>
      <p:ext uri="{BB962C8B-B14F-4D97-AF65-F5344CB8AC3E}">
        <p14:creationId xmlns:p14="http://schemas.microsoft.com/office/powerpoint/2010/main" val="26105434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smtClean="0"/>
              <a:t>Practice with linear filters</a:t>
            </a:r>
          </a:p>
        </p:txBody>
      </p:sp>
      <p:grpSp>
        <p:nvGrpSpPr>
          <p:cNvPr id="32771" name="Group 3"/>
          <p:cNvGrpSpPr>
            <a:grpSpLocks/>
          </p:cNvGrpSpPr>
          <p:nvPr/>
        </p:nvGrpSpPr>
        <p:grpSpPr bwMode="auto">
          <a:xfrm>
            <a:off x="3886200" y="2971800"/>
            <a:ext cx="1225550" cy="1295400"/>
            <a:chOff x="144" y="144"/>
            <a:chExt cx="1152" cy="1136"/>
          </a:xfrm>
        </p:grpSpPr>
        <p:sp>
          <p:nvSpPr>
            <p:cNvPr id="32776" name="Rectangle 4"/>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32777" name="Rectangle 5"/>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32778" name="Rectangle 6"/>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32779" name="Rectangle 7"/>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32780" name="Rectangle 8"/>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32781" name="Rectangle 9"/>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32782" name="Rectangle 10"/>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32783" name="Rectangle 11"/>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32784" name="Rectangle 12"/>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32785" name="Line 13"/>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32786" name="Line 14"/>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32787" name="Line 15"/>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32788" name="Line 16"/>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32789" name="Line 17"/>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32790" name="Line 18"/>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32791" name="Line 19"/>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32792" name="Line 20"/>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sp>
        <p:nvSpPr>
          <p:cNvPr id="32772" name="Text Box 22"/>
          <p:cNvSpPr txBox="1">
            <a:spLocks noChangeArrowheads="1"/>
          </p:cNvSpPr>
          <p:nvPr/>
        </p:nvSpPr>
        <p:spPr bwMode="auto">
          <a:xfrm>
            <a:off x="1127125" y="4689475"/>
            <a:ext cx="1198563" cy="457200"/>
          </a:xfrm>
          <a:prstGeom prst="rect">
            <a:avLst/>
          </a:prstGeom>
          <a:noFill/>
          <a:ln w="9525">
            <a:noFill/>
            <a:miter lim="800000"/>
            <a:headEnd/>
            <a:tailEnd/>
          </a:ln>
        </p:spPr>
        <p:txBody>
          <a:bodyPr wrap="none">
            <a:spAutoFit/>
          </a:bodyPr>
          <a:lstStyle/>
          <a:p>
            <a:r>
              <a:rPr lang="en-US">
                <a:latin typeface="Times" pitchFamily="18" charset="0"/>
              </a:rPr>
              <a:t>Original</a:t>
            </a:r>
          </a:p>
        </p:txBody>
      </p:sp>
      <p:sp>
        <p:nvSpPr>
          <p:cNvPr id="32773" name="Text Box 23"/>
          <p:cNvSpPr txBox="1">
            <a:spLocks noChangeArrowheads="1"/>
          </p:cNvSpPr>
          <p:nvPr/>
        </p:nvSpPr>
        <p:spPr bwMode="auto">
          <a:xfrm>
            <a:off x="6858000" y="2971800"/>
            <a:ext cx="565150" cy="1006475"/>
          </a:xfrm>
          <a:prstGeom prst="rect">
            <a:avLst/>
          </a:prstGeom>
          <a:noFill/>
          <a:ln w="9525">
            <a:noFill/>
            <a:miter lim="800000"/>
            <a:headEnd/>
            <a:tailEnd/>
          </a:ln>
        </p:spPr>
        <p:txBody>
          <a:bodyPr wrap="none">
            <a:spAutoFit/>
          </a:bodyPr>
          <a:lstStyle/>
          <a:p>
            <a:r>
              <a:rPr lang="en-US" sz="6000" b="1">
                <a:latin typeface="Times" pitchFamily="18" charset="0"/>
              </a:rPr>
              <a:t>?</a:t>
            </a:r>
          </a:p>
        </p:txBody>
      </p:sp>
      <p:pic>
        <p:nvPicPr>
          <p:cNvPr id="32774" name="Picture 24"/>
          <p:cNvPicPr>
            <a:picLocks noChangeAspect="1" noChangeArrowheads="1"/>
          </p:cNvPicPr>
          <p:nvPr/>
        </p:nvPicPr>
        <p:blipFill>
          <a:blip r:embed="rId3" cstate="print"/>
          <a:srcRect/>
          <a:stretch>
            <a:fillRect/>
          </a:stretch>
        </p:blipFill>
        <p:spPr bwMode="auto">
          <a:xfrm>
            <a:off x="914400" y="2667000"/>
            <a:ext cx="1876425" cy="1857375"/>
          </a:xfrm>
          <a:prstGeom prst="rect">
            <a:avLst/>
          </a:prstGeom>
          <a:noFill/>
          <a:ln w="38100">
            <a:solidFill>
              <a:schemeClr val="tx1"/>
            </a:solidFill>
            <a:miter lim="800000"/>
            <a:headEnd/>
            <a:tailEnd/>
          </a:ln>
        </p:spPr>
      </p:pic>
      <p:sp>
        <p:nvSpPr>
          <p:cNvPr id="32775" name="Text Box 25"/>
          <p:cNvSpPr txBox="1">
            <a:spLocks noChangeArrowheads="1"/>
          </p:cNvSpPr>
          <p:nvPr/>
        </p:nvSpPr>
        <p:spPr bwMode="auto">
          <a:xfrm>
            <a:off x="7467600" y="6553200"/>
            <a:ext cx="1495425" cy="304800"/>
          </a:xfrm>
          <a:prstGeom prst="rect">
            <a:avLst/>
          </a:prstGeom>
          <a:noFill/>
          <a:ln w="9525">
            <a:noFill/>
            <a:miter lim="800000"/>
            <a:headEnd/>
            <a:tailEnd/>
          </a:ln>
        </p:spPr>
        <p:txBody>
          <a:bodyPr wrap="none">
            <a:spAutoFit/>
          </a:bodyPr>
          <a:lstStyle/>
          <a:p>
            <a:r>
              <a:rPr lang="en-US" sz="1400"/>
              <a:t>Source: D. Lowe</a:t>
            </a:r>
          </a:p>
        </p:txBody>
      </p:sp>
    </p:spTree>
    <p:extLst>
      <p:ext uri="{BB962C8B-B14F-4D97-AF65-F5344CB8AC3E}">
        <p14:creationId xmlns:p14="http://schemas.microsoft.com/office/powerpoint/2010/main" val="228517236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smtClean="0"/>
              <a:t>Practice with linear filters</a:t>
            </a:r>
          </a:p>
        </p:txBody>
      </p:sp>
      <p:grpSp>
        <p:nvGrpSpPr>
          <p:cNvPr id="33795" name="Group 3"/>
          <p:cNvGrpSpPr>
            <a:grpSpLocks/>
          </p:cNvGrpSpPr>
          <p:nvPr/>
        </p:nvGrpSpPr>
        <p:grpSpPr bwMode="auto">
          <a:xfrm>
            <a:off x="3886200" y="2971800"/>
            <a:ext cx="1225550" cy="1295400"/>
            <a:chOff x="144" y="144"/>
            <a:chExt cx="1152" cy="1136"/>
          </a:xfrm>
        </p:grpSpPr>
        <p:sp>
          <p:nvSpPr>
            <p:cNvPr id="33801" name="Rectangle 4"/>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33802" name="Rectangle 5"/>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33803" name="Rectangle 6"/>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33804" name="Rectangle 7"/>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33805" name="Rectangle 8"/>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33806" name="Rectangle 9"/>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33807" name="Rectangle 10"/>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33808" name="Rectangle 11"/>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33809" name="Rectangle 12"/>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33810" name="Line 13"/>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33811" name="Line 14"/>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33812" name="Line 15"/>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33813" name="Line 16"/>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33814" name="Line 17"/>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33815" name="Line 18"/>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33816" name="Line 19"/>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33817" name="Line 20"/>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pic>
        <p:nvPicPr>
          <p:cNvPr id="33796" name="Picture 22"/>
          <p:cNvPicPr>
            <a:picLocks noChangeAspect="1" noChangeArrowheads="1"/>
          </p:cNvPicPr>
          <p:nvPr/>
        </p:nvPicPr>
        <p:blipFill>
          <a:blip r:embed="rId3" cstate="print"/>
          <a:srcRect/>
          <a:stretch>
            <a:fillRect/>
          </a:stretch>
        </p:blipFill>
        <p:spPr bwMode="auto">
          <a:xfrm>
            <a:off x="6248400" y="2667000"/>
            <a:ext cx="1876425" cy="1857375"/>
          </a:xfrm>
          <a:prstGeom prst="rect">
            <a:avLst/>
          </a:prstGeom>
          <a:noFill/>
          <a:ln w="38100">
            <a:solidFill>
              <a:schemeClr val="tx1"/>
            </a:solidFill>
            <a:miter lim="800000"/>
            <a:headEnd/>
            <a:tailEnd/>
          </a:ln>
        </p:spPr>
      </p:pic>
      <p:sp>
        <p:nvSpPr>
          <p:cNvPr id="33797" name="Text Box 23"/>
          <p:cNvSpPr txBox="1">
            <a:spLocks noChangeArrowheads="1"/>
          </p:cNvSpPr>
          <p:nvPr/>
        </p:nvSpPr>
        <p:spPr bwMode="auto">
          <a:xfrm>
            <a:off x="1127125" y="4689475"/>
            <a:ext cx="1198563" cy="457200"/>
          </a:xfrm>
          <a:prstGeom prst="rect">
            <a:avLst/>
          </a:prstGeom>
          <a:noFill/>
          <a:ln w="9525">
            <a:noFill/>
            <a:miter lim="800000"/>
            <a:headEnd/>
            <a:tailEnd/>
          </a:ln>
        </p:spPr>
        <p:txBody>
          <a:bodyPr wrap="none">
            <a:spAutoFit/>
          </a:bodyPr>
          <a:lstStyle/>
          <a:p>
            <a:r>
              <a:rPr lang="en-US">
                <a:latin typeface="Times" pitchFamily="18" charset="0"/>
              </a:rPr>
              <a:t>Original</a:t>
            </a:r>
          </a:p>
        </p:txBody>
      </p:sp>
      <p:sp>
        <p:nvSpPr>
          <p:cNvPr id="33798" name="Text Box 24"/>
          <p:cNvSpPr txBox="1">
            <a:spLocks noChangeArrowheads="1"/>
          </p:cNvSpPr>
          <p:nvPr/>
        </p:nvSpPr>
        <p:spPr bwMode="auto">
          <a:xfrm>
            <a:off x="6324600" y="4724400"/>
            <a:ext cx="2133600" cy="822325"/>
          </a:xfrm>
          <a:prstGeom prst="rect">
            <a:avLst/>
          </a:prstGeom>
          <a:noFill/>
          <a:ln w="9525">
            <a:noFill/>
            <a:miter lim="800000"/>
            <a:headEnd/>
            <a:tailEnd/>
          </a:ln>
        </p:spPr>
        <p:txBody>
          <a:bodyPr>
            <a:spAutoFit/>
          </a:bodyPr>
          <a:lstStyle/>
          <a:p>
            <a:r>
              <a:rPr lang="en-US">
                <a:latin typeface="Times" pitchFamily="18" charset="0"/>
              </a:rPr>
              <a:t>Filtered </a:t>
            </a:r>
          </a:p>
          <a:p>
            <a:r>
              <a:rPr lang="en-US">
                <a:latin typeface="Times" pitchFamily="18" charset="0"/>
              </a:rPr>
              <a:t>(no change)</a:t>
            </a:r>
          </a:p>
        </p:txBody>
      </p:sp>
      <p:pic>
        <p:nvPicPr>
          <p:cNvPr id="33799" name="Picture 25"/>
          <p:cNvPicPr>
            <a:picLocks noChangeAspect="1" noChangeArrowheads="1"/>
          </p:cNvPicPr>
          <p:nvPr/>
        </p:nvPicPr>
        <p:blipFill>
          <a:blip r:embed="rId3" cstate="print"/>
          <a:srcRect/>
          <a:stretch>
            <a:fillRect/>
          </a:stretch>
        </p:blipFill>
        <p:spPr bwMode="auto">
          <a:xfrm>
            <a:off x="914400" y="2667000"/>
            <a:ext cx="1876425" cy="1857375"/>
          </a:xfrm>
          <a:prstGeom prst="rect">
            <a:avLst/>
          </a:prstGeom>
          <a:noFill/>
          <a:ln w="38100">
            <a:solidFill>
              <a:schemeClr val="tx1"/>
            </a:solidFill>
            <a:miter lim="800000"/>
            <a:headEnd/>
            <a:tailEnd/>
          </a:ln>
        </p:spPr>
      </p:pic>
      <p:sp>
        <p:nvSpPr>
          <p:cNvPr id="33800" name="Text Box 26"/>
          <p:cNvSpPr txBox="1">
            <a:spLocks noChangeArrowheads="1"/>
          </p:cNvSpPr>
          <p:nvPr/>
        </p:nvSpPr>
        <p:spPr bwMode="auto">
          <a:xfrm>
            <a:off x="7467600" y="6553200"/>
            <a:ext cx="1495425" cy="304800"/>
          </a:xfrm>
          <a:prstGeom prst="rect">
            <a:avLst/>
          </a:prstGeom>
          <a:noFill/>
          <a:ln w="9525">
            <a:noFill/>
            <a:miter lim="800000"/>
            <a:headEnd/>
            <a:tailEnd/>
          </a:ln>
        </p:spPr>
        <p:txBody>
          <a:bodyPr wrap="none">
            <a:spAutoFit/>
          </a:bodyPr>
          <a:lstStyle/>
          <a:p>
            <a:r>
              <a:rPr lang="en-US" sz="1400"/>
              <a:t>Source: D. Lowe</a:t>
            </a:r>
          </a:p>
        </p:txBody>
      </p:sp>
    </p:spTree>
    <p:extLst>
      <p:ext uri="{BB962C8B-B14F-4D97-AF65-F5344CB8AC3E}">
        <p14:creationId xmlns:p14="http://schemas.microsoft.com/office/powerpoint/2010/main" val="177840225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864"/>
            <a:ext cx="8229600" cy="1143000"/>
          </a:xfrm>
        </p:spPr>
        <p:txBody>
          <a:bodyPr/>
          <a:lstStyle/>
          <a:p>
            <a:r>
              <a:rPr lang="en-US" dirty="0" smtClean="0"/>
              <a:t>Typical Paradigms of Recognition</a:t>
            </a:r>
            <a:endParaRPr lang="en-US" dirty="0"/>
          </a:p>
        </p:txBody>
      </p:sp>
      <p:grpSp>
        <p:nvGrpSpPr>
          <p:cNvPr id="6" name="Group 5"/>
          <p:cNvGrpSpPr/>
          <p:nvPr/>
        </p:nvGrpSpPr>
        <p:grpSpPr>
          <a:xfrm>
            <a:off x="205823" y="2230608"/>
            <a:ext cx="2032229" cy="3301861"/>
            <a:chOff x="2690984" y="1667507"/>
            <a:chExt cx="2127447" cy="3843012"/>
          </a:xfrm>
        </p:grpSpPr>
        <p:pic>
          <p:nvPicPr>
            <p:cNvPr id="7" name="Picture 6" descr="10916625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5715" y="3153053"/>
              <a:ext cx="1157832" cy="899022"/>
            </a:xfrm>
            <a:prstGeom prst="rect">
              <a:avLst/>
            </a:prstGeom>
          </p:spPr>
        </p:pic>
        <p:pic>
          <p:nvPicPr>
            <p:cNvPr id="10" name="Picture 9" descr="Glenn_Standing_Lef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4123" y="1974448"/>
              <a:ext cx="381837" cy="988706"/>
            </a:xfrm>
            <a:prstGeom prst="rect">
              <a:avLst/>
            </a:prstGeom>
          </p:spPr>
        </p:pic>
        <p:pic>
          <p:nvPicPr>
            <p:cNvPr id="11" name="Picture 10" descr="1878289-friesian-horse-in-front-of-a-white-background.jpg"/>
            <p:cNvPicPr>
              <a:picLocks noChangeAspect="1"/>
            </p:cNvPicPr>
            <p:nvPr/>
          </p:nvPicPr>
          <p:blipFill rotWithShape="1">
            <a:blip r:embed="rId5">
              <a:extLst>
                <a:ext uri="{28A0092B-C50C-407E-A947-70E740481C1C}">
                  <a14:useLocalDpi xmlns:a14="http://schemas.microsoft.com/office/drawing/2010/main" val="0"/>
                </a:ext>
              </a:extLst>
            </a:blip>
            <a:srcRect l="21139"/>
            <a:stretch/>
          </p:blipFill>
          <p:spPr>
            <a:xfrm>
              <a:off x="4006253" y="3537130"/>
              <a:ext cx="812178" cy="1029891"/>
            </a:xfrm>
            <a:prstGeom prst="rect">
              <a:avLst/>
            </a:prstGeom>
          </p:spPr>
        </p:pic>
        <p:pic>
          <p:nvPicPr>
            <p:cNvPr id="12" name="Picture 11" descr="dog_sit_white_background.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5691" y="4143119"/>
              <a:ext cx="594763" cy="698847"/>
            </a:xfrm>
            <a:prstGeom prst="rect">
              <a:avLst/>
            </a:prstGeom>
          </p:spPr>
        </p:pic>
        <p:pic>
          <p:nvPicPr>
            <p:cNvPr id="13" name="Picture 12" descr="1234705234yOA072.jpg"/>
            <p:cNvPicPr>
              <a:picLocks noChangeAspect="1"/>
            </p:cNvPicPr>
            <p:nvPr/>
          </p:nvPicPr>
          <p:blipFill rotWithShape="1">
            <a:blip r:embed="rId7">
              <a:extLst>
                <a:ext uri="{28A0092B-C50C-407E-A947-70E740481C1C}">
                  <a14:useLocalDpi xmlns:a14="http://schemas.microsoft.com/office/drawing/2010/main" val="0"/>
                </a:ext>
              </a:extLst>
            </a:blip>
            <a:srcRect t="15063"/>
            <a:stretch/>
          </p:blipFill>
          <p:spPr>
            <a:xfrm>
              <a:off x="4157083" y="2986976"/>
              <a:ext cx="516868" cy="569325"/>
            </a:xfrm>
            <a:prstGeom prst="rect">
              <a:avLst/>
            </a:prstGeom>
          </p:spPr>
        </p:pic>
        <p:pic>
          <p:nvPicPr>
            <p:cNvPr id="14" name="Picture 13" descr="KHS_Manhattan_Green_cruiser_bicycle.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39261" y="1667507"/>
              <a:ext cx="985859" cy="613880"/>
            </a:xfrm>
            <a:prstGeom prst="rect">
              <a:avLst/>
            </a:prstGeom>
          </p:spPr>
        </p:pic>
        <p:pic>
          <p:nvPicPr>
            <p:cNvPr id="15" name="Picture 14" descr="ED_02SideChair_F.jpg"/>
            <p:cNvPicPr>
              <a:picLocks noChangeAspect="1"/>
            </p:cNvPicPr>
            <p:nvPr/>
          </p:nvPicPr>
          <p:blipFill rotWithShape="1">
            <a:blip r:embed="rId9">
              <a:extLst>
                <a:ext uri="{28A0092B-C50C-407E-A947-70E740481C1C}">
                  <a14:useLocalDpi xmlns:a14="http://schemas.microsoft.com/office/drawing/2010/main" val="0"/>
                </a:ext>
              </a:extLst>
            </a:blip>
            <a:srcRect l="6803" t="3770" r="8327"/>
            <a:stretch/>
          </p:blipFill>
          <p:spPr>
            <a:xfrm>
              <a:off x="4143547" y="4627468"/>
              <a:ext cx="592572" cy="883051"/>
            </a:xfrm>
            <a:prstGeom prst="rect">
              <a:avLst/>
            </a:prstGeom>
          </p:spPr>
        </p:pic>
        <p:pic>
          <p:nvPicPr>
            <p:cNvPr id="16" name="Picture 15" descr="cutcaster-photo-100892816-Potted-plant-towards-white-background.jpg"/>
            <p:cNvPicPr>
              <a:picLocks noChangeAspect="1"/>
            </p:cNvPicPr>
            <p:nvPr/>
          </p:nvPicPr>
          <p:blipFill rotWithShape="1">
            <a:blip r:embed="rId10">
              <a:extLst>
                <a:ext uri="{28A0092B-C50C-407E-A947-70E740481C1C}">
                  <a14:useLocalDpi xmlns:a14="http://schemas.microsoft.com/office/drawing/2010/main" val="0"/>
                </a:ext>
              </a:extLst>
            </a:blip>
            <a:srcRect t="14541"/>
            <a:stretch/>
          </p:blipFill>
          <p:spPr>
            <a:xfrm>
              <a:off x="3490471" y="2309627"/>
              <a:ext cx="699203" cy="795530"/>
            </a:xfrm>
            <a:prstGeom prst="rect">
              <a:avLst/>
            </a:prstGeom>
          </p:spPr>
        </p:pic>
        <p:pic>
          <p:nvPicPr>
            <p:cNvPr id="17" name="Picture 16" descr="White_Background_216.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90984" y="3778799"/>
              <a:ext cx="940607" cy="798252"/>
            </a:xfrm>
            <a:prstGeom prst="rect">
              <a:avLst/>
            </a:prstGeom>
          </p:spPr>
        </p:pic>
        <p:pic>
          <p:nvPicPr>
            <p:cNvPr id="18" name="Picture 17" descr="6826712-black-lcd-tv-monitor-on-white-background.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00255" y="2614381"/>
              <a:ext cx="760776" cy="701906"/>
            </a:xfrm>
            <a:prstGeom prst="rect">
              <a:avLst/>
            </a:prstGeom>
          </p:spPr>
        </p:pic>
        <p:pic>
          <p:nvPicPr>
            <p:cNvPr id="8" name="Picture 7" descr="2009_Yamaha_V_Star_Custom_Motorbike-1.jpg"/>
            <p:cNvPicPr>
              <a:picLocks noChangeAspect="1"/>
            </p:cNvPicPr>
            <p:nvPr/>
          </p:nvPicPr>
          <p:blipFill rotWithShape="1">
            <a:blip r:embed="rId13">
              <a:extLst>
                <a:ext uri="{28A0092B-C50C-407E-A947-70E740481C1C}">
                  <a14:useLocalDpi xmlns:a14="http://schemas.microsoft.com/office/drawing/2010/main" val="0"/>
                </a:ext>
              </a:extLst>
            </a:blip>
            <a:srcRect t="8822" b="13286"/>
            <a:stretch/>
          </p:blipFill>
          <p:spPr>
            <a:xfrm>
              <a:off x="2886185" y="4821694"/>
              <a:ext cx="1137595" cy="664579"/>
            </a:xfrm>
            <a:prstGeom prst="rect">
              <a:avLst/>
            </a:prstGeom>
          </p:spPr>
        </p:pic>
      </p:grpSp>
      <p:sp>
        <p:nvSpPr>
          <p:cNvPr id="89" name="Chevron 88"/>
          <p:cNvSpPr/>
          <p:nvPr/>
        </p:nvSpPr>
        <p:spPr>
          <a:xfrm>
            <a:off x="3385993" y="3294628"/>
            <a:ext cx="572532" cy="964587"/>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latin typeface="Calibri"/>
            </a:endParaRPr>
          </a:p>
        </p:txBody>
      </p:sp>
      <p:pic>
        <p:nvPicPr>
          <p:cNvPr id="94" name="Picture 93" descr="car%20rental.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38504" y="1931211"/>
            <a:ext cx="834420" cy="469361"/>
          </a:xfrm>
          <a:prstGeom prst="rect">
            <a:avLst/>
          </a:prstGeom>
        </p:spPr>
      </p:pic>
      <p:sp>
        <p:nvSpPr>
          <p:cNvPr id="40" name="Chevron 39"/>
          <p:cNvSpPr/>
          <p:nvPr/>
        </p:nvSpPr>
        <p:spPr>
          <a:xfrm>
            <a:off x="2086423" y="3315194"/>
            <a:ext cx="572532" cy="964587"/>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latin typeface="Calibri"/>
            </a:endParaRPr>
          </a:p>
        </p:txBody>
      </p:sp>
      <p:sp>
        <p:nvSpPr>
          <p:cNvPr id="41" name="Rounded Rectangle 40"/>
          <p:cNvSpPr/>
          <p:nvPr/>
        </p:nvSpPr>
        <p:spPr>
          <a:xfrm>
            <a:off x="2689275" y="1931211"/>
            <a:ext cx="653644" cy="3899647"/>
          </a:xfrm>
          <a:prstGeom prst="roundRect">
            <a:avLst/>
          </a:prstGeom>
        </p:spPr>
        <p:style>
          <a:lnRef idx="1">
            <a:schemeClr val="accent1"/>
          </a:lnRef>
          <a:fillRef idx="3">
            <a:schemeClr val="accent1"/>
          </a:fillRef>
          <a:effectRef idx="2">
            <a:schemeClr val="accent1"/>
          </a:effectRef>
          <a:fontRef idx="minor">
            <a:schemeClr val="lt1"/>
          </a:fontRef>
        </p:style>
        <p:txBody>
          <a:bodyPr vert="vert" rtlCol="0" anchor="ctr"/>
          <a:lstStyle/>
          <a:p>
            <a:pPr algn="ctr"/>
            <a:r>
              <a:rPr lang="en-US" sz="2400" b="1" dirty="0">
                <a:solidFill>
                  <a:prstClr val="white"/>
                </a:solidFill>
                <a:latin typeface="Calibri"/>
              </a:rPr>
              <a:t>Feature Computation</a:t>
            </a:r>
          </a:p>
        </p:txBody>
      </p:sp>
      <p:sp>
        <p:nvSpPr>
          <p:cNvPr id="42" name="Rounded Rectangle 41"/>
          <p:cNvSpPr/>
          <p:nvPr/>
        </p:nvSpPr>
        <p:spPr>
          <a:xfrm>
            <a:off x="3958525" y="1903609"/>
            <a:ext cx="1046510" cy="3899647"/>
          </a:xfrm>
          <a:prstGeom prst="roundRect">
            <a:avLst/>
          </a:prstGeom>
        </p:spPr>
        <p:style>
          <a:lnRef idx="1">
            <a:schemeClr val="accent1"/>
          </a:lnRef>
          <a:fillRef idx="3">
            <a:schemeClr val="accent1"/>
          </a:fillRef>
          <a:effectRef idx="2">
            <a:schemeClr val="accent1"/>
          </a:effectRef>
          <a:fontRef idx="minor">
            <a:schemeClr val="lt1"/>
          </a:fontRef>
        </p:style>
        <p:txBody>
          <a:bodyPr vert="vert" rtlCol="0" anchor="ctr"/>
          <a:lstStyle/>
          <a:p>
            <a:pPr algn="ctr"/>
            <a:r>
              <a:rPr lang="en-US" sz="4000" b="1" dirty="0">
                <a:solidFill>
                  <a:prstClr val="white"/>
                </a:solidFill>
                <a:latin typeface="Calibri"/>
              </a:rPr>
              <a:t>Model</a:t>
            </a:r>
          </a:p>
        </p:txBody>
      </p:sp>
      <p:sp>
        <p:nvSpPr>
          <p:cNvPr id="43" name="Chevron 42"/>
          <p:cNvSpPr/>
          <p:nvPr/>
        </p:nvSpPr>
        <p:spPr>
          <a:xfrm>
            <a:off x="5005035" y="3408640"/>
            <a:ext cx="572532" cy="964587"/>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latin typeface="Calibri"/>
            </a:endParaRPr>
          </a:p>
        </p:txBody>
      </p:sp>
      <p:cxnSp>
        <p:nvCxnSpPr>
          <p:cNvPr id="63" name="Straight Connector 62"/>
          <p:cNvCxnSpPr/>
          <p:nvPr/>
        </p:nvCxnSpPr>
        <p:spPr>
          <a:xfrm>
            <a:off x="6084330" y="2723402"/>
            <a:ext cx="0" cy="2217238"/>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flipV="1">
            <a:off x="6084330" y="4940640"/>
            <a:ext cx="2785912" cy="1"/>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grpSp>
        <p:nvGrpSpPr>
          <p:cNvPr id="71" name="Group 70"/>
          <p:cNvGrpSpPr/>
          <p:nvPr/>
        </p:nvGrpSpPr>
        <p:grpSpPr>
          <a:xfrm>
            <a:off x="5577567" y="2644527"/>
            <a:ext cx="3427201" cy="2700218"/>
            <a:chOff x="5577567" y="2644527"/>
            <a:chExt cx="3427201" cy="2700218"/>
          </a:xfrm>
        </p:grpSpPr>
        <p:pic>
          <p:nvPicPr>
            <p:cNvPr id="19" name="Picture 18"/>
            <p:cNvPicPr>
              <a:picLocks noChangeAspect="1"/>
            </p:cNvPicPr>
            <p:nvPr/>
          </p:nvPicPr>
          <p:blipFill>
            <a:blip/>
            <a:stretch>
              <a:fillRect/>
            </a:stretch>
          </p:blipFill>
          <p:spPr>
            <a:xfrm>
              <a:off x="5577567" y="2644527"/>
              <a:ext cx="3427201" cy="2700218"/>
            </a:xfrm>
            <a:prstGeom prst="rect">
              <a:avLst/>
            </a:prstGeom>
            <a:ln>
              <a:solidFill>
                <a:schemeClr val="bg1"/>
              </a:solidFill>
            </a:ln>
          </p:spPr>
        </p:pic>
        <p:sp>
          <p:nvSpPr>
            <p:cNvPr id="69" name="Rectangle 68"/>
            <p:cNvSpPr/>
            <p:nvPr/>
          </p:nvSpPr>
          <p:spPr>
            <a:xfrm>
              <a:off x="6089159" y="2723402"/>
              <a:ext cx="2785912" cy="2206736"/>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46" name="Freeform 45"/>
          <p:cNvSpPr/>
          <p:nvPr/>
        </p:nvSpPr>
        <p:spPr>
          <a:xfrm>
            <a:off x="6094011" y="3350193"/>
            <a:ext cx="2760075" cy="1564972"/>
          </a:xfrm>
          <a:custGeom>
            <a:avLst/>
            <a:gdLst>
              <a:gd name="connsiteX0" fmla="*/ 2760075 w 2760075"/>
              <a:gd name="connsiteY0" fmla="*/ 1564972 h 1564972"/>
              <a:gd name="connsiteX1" fmla="*/ 2715074 w 2760075"/>
              <a:gd name="connsiteY1" fmla="*/ 1544972 h 1564972"/>
              <a:gd name="connsiteX2" fmla="*/ 2675073 w 2760075"/>
              <a:gd name="connsiteY2" fmla="*/ 1529972 h 1564972"/>
              <a:gd name="connsiteX3" fmla="*/ 2585070 w 2760075"/>
              <a:gd name="connsiteY3" fmla="*/ 1524972 h 1564972"/>
              <a:gd name="connsiteX4" fmla="*/ 2565070 w 2760075"/>
              <a:gd name="connsiteY4" fmla="*/ 1519972 h 1564972"/>
              <a:gd name="connsiteX5" fmla="*/ 2535069 w 2760075"/>
              <a:gd name="connsiteY5" fmla="*/ 1509973 h 1564972"/>
              <a:gd name="connsiteX6" fmla="*/ 2485067 w 2760075"/>
              <a:gd name="connsiteY6" fmla="*/ 1504973 h 1564972"/>
              <a:gd name="connsiteX7" fmla="*/ 2460067 w 2760075"/>
              <a:gd name="connsiteY7" fmla="*/ 1499973 h 1564972"/>
              <a:gd name="connsiteX8" fmla="*/ 2445066 w 2760075"/>
              <a:gd name="connsiteY8" fmla="*/ 1494973 h 1564972"/>
              <a:gd name="connsiteX9" fmla="*/ 2365064 w 2760075"/>
              <a:gd name="connsiteY9" fmla="*/ 1484973 h 1564972"/>
              <a:gd name="connsiteX10" fmla="*/ 2325063 w 2760075"/>
              <a:gd name="connsiteY10" fmla="*/ 1474973 h 1564972"/>
              <a:gd name="connsiteX11" fmla="*/ 2310063 w 2760075"/>
              <a:gd name="connsiteY11" fmla="*/ 1464973 h 1564972"/>
              <a:gd name="connsiteX12" fmla="*/ 2285062 w 2760075"/>
              <a:gd name="connsiteY12" fmla="*/ 1459974 h 1564972"/>
              <a:gd name="connsiteX13" fmla="*/ 2270062 w 2760075"/>
              <a:gd name="connsiteY13" fmla="*/ 1454974 h 1564972"/>
              <a:gd name="connsiteX14" fmla="*/ 2085057 w 2760075"/>
              <a:gd name="connsiteY14" fmla="*/ 1434974 h 1564972"/>
              <a:gd name="connsiteX15" fmla="*/ 2060056 w 2760075"/>
              <a:gd name="connsiteY15" fmla="*/ 1429974 h 1564972"/>
              <a:gd name="connsiteX16" fmla="*/ 2025055 w 2760075"/>
              <a:gd name="connsiteY16" fmla="*/ 1419974 h 1564972"/>
              <a:gd name="connsiteX17" fmla="*/ 1990054 w 2760075"/>
              <a:gd name="connsiteY17" fmla="*/ 1414974 h 1564972"/>
              <a:gd name="connsiteX18" fmla="*/ 1970053 w 2760075"/>
              <a:gd name="connsiteY18" fmla="*/ 1409974 h 1564972"/>
              <a:gd name="connsiteX19" fmla="*/ 1880051 w 2760075"/>
              <a:gd name="connsiteY19" fmla="*/ 1404975 h 1564972"/>
              <a:gd name="connsiteX20" fmla="*/ 1850050 w 2760075"/>
              <a:gd name="connsiteY20" fmla="*/ 1399975 h 1564972"/>
              <a:gd name="connsiteX21" fmla="*/ 1825049 w 2760075"/>
              <a:gd name="connsiteY21" fmla="*/ 1379975 h 1564972"/>
              <a:gd name="connsiteX22" fmla="*/ 1800049 w 2760075"/>
              <a:gd name="connsiteY22" fmla="*/ 1369975 h 1564972"/>
              <a:gd name="connsiteX23" fmla="*/ 1785048 w 2760075"/>
              <a:gd name="connsiteY23" fmla="*/ 1364975 h 1564972"/>
              <a:gd name="connsiteX24" fmla="*/ 1735047 w 2760075"/>
              <a:gd name="connsiteY24" fmla="*/ 1354975 h 1564972"/>
              <a:gd name="connsiteX25" fmla="*/ 1715046 w 2760075"/>
              <a:gd name="connsiteY25" fmla="*/ 1344976 h 1564972"/>
              <a:gd name="connsiteX26" fmla="*/ 1700046 w 2760075"/>
              <a:gd name="connsiteY26" fmla="*/ 1334976 h 1564972"/>
              <a:gd name="connsiteX27" fmla="*/ 1635044 w 2760075"/>
              <a:gd name="connsiteY27" fmla="*/ 1314976 h 1564972"/>
              <a:gd name="connsiteX28" fmla="*/ 1600043 w 2760075"/>
              <a:gd name="connsiteY28" fmla="*/ 1309976 h 1564972"/>
              <a:gd name="connsiteX29" fmla="*/ 1570042 w 2760075"/>
              <a:gd name="connsiteY29" fmla="*/ 1294977 h 1564972"/>
              <a:gd name="connsiteX30" fmla="*/ 1495040 w 2760075"/>
              <a:gd name="connsiteY30" fmla="*/ 1264977 h 1564972"/>
              <a:gd name="connsiteX31" fmla="*/ 1405038 w 2760075"/>
              <a:gd name="connsiteY31" fmla="*/ 1249977 h 1564972"/>
              <a:gd name="connsiteX32" fmla="*/ 1355037 w 2760075"/>
              <a:gd name="connsiteY32" fmla="*/ 1239978 h 1564972"/>
              <a:gd name="connsiteX33" fmla="*/ 1320036 w 2760075"/>
              <a:gd name="connsiteY33" fmla="*/ 1229978 h 1564972"/>
              <a:gd name="connsiteX34" fmla="*/ 1295035 w 2760075"/>
              <a:gd name="connsiteY34" fmla="*/ 1224978 h 1564972"/>
              <a:gd name="connsiteX35" fmla="*/ 1280035 w 2760075"/>
              <a:gd name="connsiteY35" fmla="*/ 1214978 h 1564972"/>
              <a:gd name="connsiteX36" fmla="*/ 1255034 w 2760075"/>
              <a:gd name="connsiteY36" fmla="*/ 1194978 h 1564972"/>
              <a:gd name="connsiteX37" fmla="*/ 1245034 w 2760075"/>
              <a:gd name="connsiteY37" fmla="*/ 1174979 h 1564972"/>
              <a:gd name="connsiteX38" fmla="*/ 1165031 w 2760075"/>
              <a:gd name="connsiteY38" fmla="*/ 1154979 h 1564972"/>
              <a:gd name="connsiteX39" fmla="*/ 1140031 w 2760075"/>
              <a:gd name="connsiteY39" fmla="*/ 1149979 h 1564972"/>
              <a:gd name="connsiteX40" fmla="*/ 1115030 w 2760075"/>
              <a:gd name="connsiteY40" fmla="*/ 1144979 h 1564972"/>
              <a:gd name="connsiteX41" fmla="*/ 1100030 w 2760075"/>
              <a:gd name="connsiteY41" fmla="*/ 1134979 h 1564972"/>
              <a:gd name="connsiteX42" fmla="*/ 1080029 w 2760075"/>
              <a:gd name="connsiteY42" fmla="*/ 1119980 h 1564972"/>
              <a:gd name="connsiteX43" fmla="*/ 1055028 w 2760075"/>
              <a:gd name="connsiteY43" fmla="*/ 1104980 h 1564972"/>
              <a:gd name="connsiteX44" fmla="*/ 1000027 w 2760075"/>
              <a:gd name="connsiteY44" fmla="*/ 1054981 h 1564972"/>
              <a:gd name="connsiteX45" fmla="*/ 940025 w 2760075"/>
              <a:gd name="connsiteY45" fmla="*/ 1044981 h 1564972"/>
              <a:gd name="connsiteX46" fmla="*/ 905024 w 2760075"/>
              <a:gd name="connsiteY46" fmla="*/ 1024981 h 1564972"/>
              <a:gd name="connsiteX47" fmla="*/ 875023 w 2760075"/>
              <a:gd name="connsiteY47" fmla="*/ 1004982 h 1564972"/>
              <a:gd name="connsiteX48" fmla="*/ 820022 w 2760075"/>
              <a:gd name="connsiteY48" fmla="*/ 984982 h 1564972"/>
              <a:gd name="connsiteX49" fmla="*/ 810022 w 2760075"/>
              <a:gd name="connsiteY49" fmla="*/ 969982 h 1564972"/>
              <a:gd name="connsiteX50" fmla="*/ 795021 w 2760075"/>
              <a:gd name="connsiteY50" fmla="*/ 964983 h 1564972"/>
              <a:gd name="connsiteX51" fmla="*/ 760020 w 2760075"/>
              <a:gd name="connsiteY51" fmla="*/ 949983 h 1564972"/>
              <a:gd name="connsiteX52" fmla="*/ 715019 w 2760075"/>
              <a:gd name="connsiteY52" fmla="*/ 939983 h 1564972"/>
              <a:gd name="connsiteX53" fmla="*/ 700019 w 2760075"/>
              <a:gd name="connsiteY53" fmla="*/ 934983 h 1564972"/>
              <a:gd name="connsiteX54" fmla="*/ 590016 w 2760075"/>
              <a:gd name="connsiteY54" fmla="*/ 929983 h 1564972"/>
              <a:gd name="connsiteX55" fmla="*/ 575015 w 2760075"/>
              <a:gd name="connsiteY55" fmla="*/ 919983 h 1564972"/>
              <a:gd name="connsiteX56" fmla="*/ 560015 w 2760075"/>
              <a:gd name="connsiteY56" fmla="*/ 874984 h 1564972"/>
              <a:gd name="connsiteX57" fmla="*/ 500013 w 2760075"/>
              <a:gd name="connsiteY57" fmla="*/ 854985 h 1564972"/>
              <a:gd name="connsiteX58" fmla="*/ 495013 w 2760075"/>
              <a:gd name="connsiteY58" fmla="*/ 834985 h 1564972"/>
              <a:gd name="connsiteX59" fmla="*/ 475012 w 2760075"/>
              <a:gd name="connsiteY59" fmla="*/ 809985 h 1564972"/>
              <a:gd name="connsiteX60" fmla="*/ 475012 w 2760075"/>
              <a:gd name="connsiteY60" fmla="*/ 714987 h 1564972"/>
              <a:gd name="connsiteX61" fmla="*/ 470012 w 2760075"/>
              <a:gd name="connsiteY61" fmla="*/ 684988 h 1564972"/>
              <a:gd name="connsiteX62" fmla="*/ 465012 w 2760075"/>
              <a:gd name="connsiteY62" fmla="*/ 669988 h 1564972"/>
              <a:gd name="connsiteX63" fmla="*/ 415011 w 2760075"/>
              <a:gd name="connsiteY63" fmla="*/ 664988 h 1564972"/>
              <a:gd name="connsiteX64" fmla="*/ 355009 w 2760075"/>
              <a:gd name="connsiteY64" fmla="*/ 644988 h 1564972"/>
              <a:gd name="connsiteX65" fmla="*/ 340009 w 2760075"/>
              <a:gd name="connsiteY65" fmla="*/ 624989 h 1564972"/>
              <a:gd name="connsiteX66" fmla="*/ 330009 w 2760075"/>
              <a:gd name="connsiteY66" fmla="*/ 594989 h 1564972"/>
              <a:gd name="connsiteX67" fmla="*/ 325008 w 2760075"/>
              <a:gd name="connsiteY67" fmla="*/ 574990 h 1564972"/>
              <a:gd name="connsiteX68" fmla="*/ 310008 w 2760075"/>
              <a:gd name="connsiteY68" fmla="*/ 569990 h 1564972"/>
              <a:gd name="connsiteX69" fmla="*/ 270007 w 2760075"/>
              <a:gd name="connsiteY69" fmla="*/ 509991 h 1564972"/>
              <a:gd name="connsiteX70" fmla="*/ 260007 w 2760075"/>
              <a:gd name="connsiteY70" fmla="*/ 479991 h 1564972"/>
              <a:gd name="connsiteX71" fmla="*/ 240006 w 2760075"/>
              <a:gd name="connsiteY71" fmla="*/ 469992 h 1564972"/>
              <a:gd name="connsiteX72" fmla="*/ 205005 w 2760075"/>
              <a:gd name="connsiteY72" fmla="*/ 449992 h 1564972"/>
              <a:gd name="connsiteX73" fmla="*/ 185005 w 2760075"/>
              <a:gd name="connsiteY73" fmla="*/ 434992 h 1564972"/>
              <a:gd name="connsiteX74" fmla="*/ 140003 w 2760075"/>
              <a:gd name="connsiteY74" fmla="*/ 424992 h 1564972"/>
              <a:gd name="connsiteX75" fmla="*/ 125003 w 2760075"/>
              <a:gd name="connsiteY75" fmla="*/ 389993 h 1564972"/>
              <a:gd name="connsiteX76" fmla="*/ 115003 w 2760075"/>
              <a:gd name="connsiteY76" fmla="*/ 374993 h 1564972"/>
              <a:gd name="connsiteX77" fmla="*/ 110003 w 2760075"/>
              <a:gd name="connsiteY77" fmla="*/ 359994 h 1564972"/>
              <a:gd name="connsiteX78" fmla="*/ 70001 w 2760075"/>
              <a:gd name="connsiteY78" fmla="*/ 274995 h 1564972"/>
              <a:gd name="connsiteX79" fmla="*/ 95002 w 2760075"/>
              <a:gd name="connsiteY79" fmla="*/ 269995 h 1564972"/>
              <a:gd name="connsiteX80" fmla="*/ 70001 w 2760075"/>
              <a:gd name="connsiteY80" fmla="*/ 224996 h 1564972"/>
              <a:gd name="connsiteX81" fmla="*/ 50001 w 2760075"/>
              <a:gd name="connsiteY81" fmla="*/ 189997 h 1564972"/>
              <a:gd name="connsiteX82" fmla="*/ 40001 w 2760075"/>
              <a:gd name="connsiteY82" fmla="*/ 154997 h 1564972"/>
              <a:gd name="connsiteX83" fmla="*/ 40001 w 2760075"/>
              <a:gd name="connsiteY83" fmla="*/ 39999 h 1564972"/>
              <a:gd name="connsiteX84" fmla="*/ 25000 w 2760075"/>
              <a:gd name="connsiteY84" fmla="*/ 34999 h 1564972"/>
              <a:gd name="connsiteX85" fmla="*/ 10000 w 2760075"/>
              <a:gd name="connsiteY85" fmla="*/ 5000 h 1564972"/>
              <a:gd name="connsiteX86" fmla="*/ 0 w 2760075"/>
              <a:gd name="connsiteY86" fmla="*/ 0 h 15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2760075" h="1564972">
                <a:moveTo>
                  <a:pt x="2760075" y="1564972"/>
                </a:moveTo>
                <a:cubicBezTo>
                  <a:pt x="2706060" y="1532564"/>
                  <a:pt x="2760851" y="1562138"/>
                  <a:pt x="2715074" y="1544972"/>
                </a:cubicBezTo>
                <a:cubicBezTo>
                  <a:pt x="2693965" y="1537056"/>
                  <a:pt x="2697660" y="1532025"/>
                  <a:pt x="2675073" y="1529972"/>
                </a:cubicBezTo>
                <a:cubicBezTo>
                  <a:pt x="2645149" y="1527252"/>
                  <a:pt x="2615071" y="1526639"/>
                  <a:pt x="2585070" y="1524972"/>
                </a:cubicBezTo>
                <a:cubicBezTo>
                  <a:pt x="2578403" y="1523305"/>
                  <a:pt x="2571652" y="1521946"/>
                  <a:pt x="2565070" y="1519972"/>
                </a:cubicBezTo>
                <a:cubicBezTo>
                  <a:pt x="2554973" y="1516943"/>
                  <a:pt x="2545558" y="1511022"/>
                  <a:pt x="2535069" y="1509973"/>
                </a:cubicBezTo>
                <a:lnTo>
                  <a:pt x="2485067" y="1504973"/>
                </a:lnTo>
                <a:cubicBezTo>
                  <a:pt x="2476734" y="1503306"/>
                  <a:pt x="2468312" y="1502034"/>
                  <a:pt x="2460067" y="1499973"/>
                </a:cubicBezTo>
                <a:cubicBezTo>
                  <a:pt x="2454954" y="1498695"/>
                  <a:pt x="2450234" y="1496007"/>
                  <a:pt x="2445066" y="1494973"/>
                </a:cubicBezTo>
                <a:cubicBezTo>
                  <a:pt x="2427229" y="1491406"/>
                  <a:pt x="2380664" y="1486706"/>
                  <a:pt x="2365064" y="1484973"/>
                </a:cubicBezTo>
                <a:cubicBezTo>
                  <a:pt x="2351730" y="1481640"/>
                  <a:pt x="2337980" y="1479670"/>
                  <a:pt x="2325063" y="1474973"/>
                </a:cubicBezTo>
                <a:cubicBezTo>
                  <a:pt x="2319416" y="1472919"/>
                  <a:pt x="2315690" y="1467083"/>
                  <a:pt x="2310063" y="1464973"/>
                </a:cubicBezTo>
                <a:cubicBezTo>
                  <a:pt x="2302105" y="1461989"/>
                  <a:pt x="2293307" y="1462035"/>
                  <a:pt x="2285062" y="1459974"/>
                </a:cubicBezTo>
                <a:cubicBezTo>
                  <a:pt x="2279949" y="1458696"/>
                  <a:pt x="2275274" y="1455756"/>
                  <a:pt x="2270062" y="1454974"/>
                </a:cubicBezTo>
                <a:cubicBezTo>
                  <a:pt x="2206449" y="1445432"/>
                  <a:pt x="2149263" y="1442678"/>
                  <a:pt x="2085057" y="1434974"/>
                </a:cubicBezTo>
                <a:cubicBezTo>
                  <a:pt x="2076619" y="1433961"/>
                  <a:pt x="2068301" y="1432035"/>
                  <a:pt x="2060056" y="1429974"/>
                </a:cubicBezTo>
                <a:cubicBezTo>
                  <a:pt x="2031499" y="1422835"/>
                  <a:pt x="2059343" y="1426208"/>
                  <a:pt x="2025055" y="1419974"/>
                </a:cubicBezTo>
                <a:cubicBezTo>
                  <a:pt x="2013460" y="1417866"/>
                  <a:pt x="2001649" y="1417082"/>
                  <a:pt x="1990054" y="1414974"/>
                </a:cubicBezTo>
                <a:cubicBezTo>
                  <a:pt x="1983293" y="1413745"/>
                  <a:pt x="1976897" y="1410596"/>
                  <a:pt x="1970053" y="1409974"/>
                </a:cubicBezTo>
                <a:cubicBezTo>
                  <a:pt x="1940129" y="1407254"/>
                  <a:pt x="1910052" y="1406641"/>
                  <a:pt x="1880051" y="1404975"/>
                </a:cubicBezTo>
                <a:cubicBezTo>
                  <a:pt x="1870051" y="1403308"/>
                  <a:pt x="1859668" y="1403181"/>
                  <a:pt x="1850050" y="1399975"/>
                </a:cubicBezTo>
                <a:cubicBezTo>
                  <a:pt x="1824929" y="1391602"/>
                  <a:pt x="1844162" y="1390896"/>
                  <a:pt x="1825049" y="1379975"/>
                </a:cubicBezTo>
                <a:cubicBezTo>
                  <a:pt x="1817256" y="1375522"/>
                  <a:pt x="1808453" y="1373126"/>
                  <a:pt x="1800049" y="1369975"/>
                </a:cubicBezTo>
                <a:cubicBezTo>
                  <a:pt x="1795114" y="1368124"/>
                  <a:pt x="1790193" y="1366118"/>
                  <a:pt x="1785048" y="1364975"/>
                </a:cubicBezTo>
                <a:cubicBezTo>
                  <a:pt x="1770903" y="1361832"/>
                  <a:pt x="1749540" y="1360410"/>
                  <a:pt x="1735047" y="1354975"/>
                </a:cubicBezTo>
                <a:cubicBezTo>
                  <a:pt x="1728068" y="1352358"/>
                  <a:pt x="1721518" y="1348674"/>
                  <a:pt x="1715046" y="1344976"/>
                </a:cubicBezTo>
                <a:cubicBezTo>
                  <a:pt x="1709828" y="1341995"/>
                  <a:pt x="1705593" y="1337287"/>
                  <a:pt x="1700046" y="1334976"/>
                </a:cubicBezTo>
                <a:cubicBezTo>
                  <a:pt x="1690412" y="1330962"/>
                  <a:pt x="1652180" y="1318091"/>
                  <a:pt x="1635044" y="1314976"/>
                </a:cubicBezTo>
                <a:cubicBezTo>
                  <a:pt x="1623449" y="1312868"/>
                  <a:pt x="1611710" y="1311643"/>
                  <a:pt x="1600043" y="1309976"/>
                </a:cubicBezTo>
                <a:cubicBezTo>
                  <a:pt x="1557056" y="1281318"/>
                  <a:pt x="1611445" y="1315676"/>
                  <a:pt x="1570042" y="1294977"/>
                </a:cubicBezTo>
                <a:cubicBezTo>
                  <a:pt x="1530587" y="1275251"/>
                  <a:pt x="1584997" y="1279970"/>
                  <a:pt x="1495040" y="1264977"/>
                </a:cubicBezTo>
                <a:cubicBezTo>
                  <a:pt x="1465039" y="1259977"/>
                  <a:pt x="1434862" y="1255941"/>
                  <a:pt x="1405038" y="1249977"/>
                </a:cubicBezTo>
                <a:lnTo>
                  <a:pt x="1355037" y="1239978"/>
                </a:lnTo>
                <a:cubicBezTo>
                  <a:pt x="1289582" y="1225953"/>
                  <a:pt x="1372494" y="1243092"/>
                  <a:pt x="1320036" y="1229978"/>
                </a:cubicBezTo>
                <a:cubicBezTo>
                  <a:pt x="1311791" y="1227917"/>
                  <a:pt x="1303369" y="1226645"/>
                  <a:pt x="1295035" y="1224978"/>
                </a:cubicBezTo>
                <a:cubicBezTo>
                  <a:pt x="1290035" y="1221645"/>
                  <a:pt x="1284728" y="1218732"/>
                  <a:pt x="1280035" y="1214978"/>
                </a:cubicBezTo>
                <a:cubicBezTo>
                  <a:pt x="1244411" y="1186480"/>
                  <a:pt x="1301201" y="1225756"/>
                  <a:pt x="1255034" y="1194978"/>
                </a:cubicBezTo>
                <a:cubicBezTo>
                  <a:pt x="1251701" y="1188312"/>
                  <a:pt x="1250997" y="1179451"/>
                  <a:pt x="1245034" y="1174979"/>
                </a:cubicBezTo>
                <a:cubicBezTo>
                  <a:pt x="1233851" y="1166593"/>
                  <a:pt x="1169024" y="1155778"/>
                  <a:pt x="1165031" y="1154979"/>
                </a:cubicBezTo>
                <a:lnTo>
                  <a:pt x="1140031" y="1149979"/>
                </a:lnTo>
                <a:lnTo>
                  <a:pt x="1115030" y="1144979"/>
                </a:lnTo>
                <a:cubicBezTo>
                  <a:pt x="1110030" y="1141646"/>
                  <a:pt x="1104920" y="1138472"/>
                  <a:pt x="1100030" y="1134979"/>
                </a:cubicBezTo>
                <a:cubicBezTo>
                  <a:pt x="1093249" y="1130136"/>
                  <a:pt x="1086963" y="1124602"/>
                  <a:pt x="1080029" y="1119980"/>
                </a:cubicBezTo>
                <a:cubicBezTo>
                  <a:pt x="1071942" y="1114589"/>
                  <a:pt x="1062447" y="1111257"/>
                  <a:pt x="1055028" y="1104980"/>
                </a:cubicBezTo>
                <a:cubicBezTo>
                  <a:pt x="1037485" y="1090136"/>
                  <a:pt x="1022205" y="1066070"/>
                  <a:pt x="1000027" y="1054981"/>
                </a:cubicBezTo>
                <a:cubicBezTo>
                  <a:pt x="983274" y="1046605"/>
                  <a:pt x="954282" y="1046565"/>
                  <a:pt x="940025" y="1044981"/>
                </a:cubicBezTo>
                <a:cubicBezTo>
                  <a:pt x="888162" y="1010406"/>
                  <a:pt x="968431" y="1063023"/>
                  <a:pt x="905024" y="1024981"/>
                </a:cubicBezTo>
                <a:cubicBezTo>
                  <a:pt x="894718" y="1018798"/>
                  <a:pt x="886276" y="1009202"/>
                  <a:pt x="875023" y="1004982"/>
                </a:cubicBezTo>
                <a:cubicBezTo>
                  <a:pt x="830087" y="988131"/>
                  <a:pt x="848532" y="994485"/>
                  <a:pt x="820022" y="984982"/>
                </a:cubicBezTo>
                <a:cubicBezTo>
                  <a:pt x="816689" y="979982"/>
                  <a:pt x="814715" y="973736"/>
                  <a:pt x="810022" y="969982"/>
                </a:cubicBezTo>
                <a:cubicBezTo>
                  <a:pt x="805906" y="966690"/>
                  <a:pt x="799735" y="967340"/>
                  <a:pt x="795021" y="964983"/>
                </a:cubicBezTo>
                <a:cubicBezTo>
                  <a:pt x="764125" y="949537"/>
                  <a:pt x="797490" y="958310"/>
                  <a:pt x="760020" y="949983"/>
                </a:cubicBezTo>
                <a:cubicBezTo>
                  <a:pt x="736826" y="944829"/>
                  <a:pt x="736355" y="946079"/>
                  <a:pt x="715019" y="939983"/>
                </a:cubicBezTo>
                <a:cubicBezTo>
                  <a:pt x="709951" y="938535"/>
                  <a:pt x="705273" y="935403"/>
                  <a:pt x="700019" y="934983"/>
                </a:cubicBezTo>
                <a:cubicBezTo>
                  <a:pt x="663430" y="932056"/>
                  <a:pt x="626684" y="931650"/>
                  <a:pt x="590016" y="929983"/>
                </a:cubicBezTo>
                <a:cubicBezTo>
                  <a:pt x="585016" y="926650"/>
                  <a:pt x="577893" y="925259"/>
                  <a:pt x="575015" y="919983"/>
                </a:cubicBezTo>
                <a:cubicBezTo>
                  <a:pt x="567444" y="906103"/>
                  <a:pt x="571964" y="885339"/>
                  <a:pt x="560015" y="874984"/>
                </a:cubicBezTo>
                <a:cubicBezTo>
                  <a:pt x="544083" y="861177"/>
                  <a:pt x="500013" y="854985"/>
                  <a:pt x="500013" y="854985"/>
                </a:cubicBezTo>
                <a:cubicBezTo>
                  <a:pt x="498346" y="848318"/>
                  <a:pt x="497720" y="841301"/>
                  <a:pt x="495013" y="834985"/>
                </a:cubicBezTo>
                <a:cubicBezTo>
                  <a:pt x="490282" y="823945"/>
                  <a:pt x="483078" y="818050"/>
                  <a:pt x="475012" y="809985"/>
                </a:cubicBezTo>
                <a:cubicBezTo>
                  <a:pt x="460511" y="766486"/>
                  <a:pt x="475012" y="816231"/>
                  <a:pt x="475012" y="714987"/>
                </a:cubicBezTo>
                <a:cubicBezTo>
                  <a:pt x="475012" y="704849"/>
                  <a:pt x="472211" y="694884"/>
                  <a:pt x="470012" y="684988"/>
                </a:cubicBezTo>
                <a:cubicBezTo>
                  <a:pt x="468869" y="679843"/>
                  <a:pt x="469965" y="671789"/>
                  <a:pt x="465012" y="669988"/>
                </a:cubicBezTo>
                <a:cubicBezTo>
                  <a:pt x="449270" y="664264"/>
                  <a:pt x="431678" y="666655"/>
                  <a:pt x="415011" y="664988"/>
                </a:cubicBezTo>
                <a:cubicBezTo>
                  <a:pt x="402806" y="661937"/>
                  <a:pt x="368307" y="656385"/>
                  <a:pt x="355009" y="644988"/>
                </a:cubicBezTo>
                <a:cubicBezTo>
                  <a:pt x="348682" y="639565"/>
                  <a:pt x="345009" y="631655"/>
                  <a:pt x="340009" y="624989"/>
                </a:cubicBezTo>
                <a:cubicBezTo>
                  <a:pt x="336676" y="614989"/>
                  <a:pt x="332566" y="605215"/>
                  <a:pt x="330009" y="594989"/>
                </a:cubicBezTo>
                <a:cubicBezTo>
                  <a:pt x="328342" y="588323"/>
                  <a:pt x="329301" y="580356"/>
                  <a:pt x="325008" y="574990"/>
                </a:cubicBezTo>
                <a:cubicBezTo>
                  <a:pt x="321715" y="570875"/>
                  <a:pt x="315008" y="571657"/>
                  <a:pt x="310008" y="569990"/>
                </a:cubicBezTo>
                <a:cubicBezTo>
                  <a:pt x="296674" y="549990"/>
                  <a:pt x="277608" y="532794"/>
                  <a:pt x="270007" y="509991"/>
                </a:cubicBezTo>
                <a:cubicBezTo>
                  <a:pt x="266674" y="499991"/>
                  <a:pt x="269435" y="484704"/>
                  <a:pt x="260007" y="479991"/>
                </a:cubicBezTo>
                <a:cubicBezTo>
                  <a:pt x="253340" y="476658"/>
                  <a:pt x="246327" y="473942"/>
                  <a:pt x="240006" y="469992"/>
                </a:cubicBezTo>
                <a:cubicBezTo>
                  <a:pt x="205407" y="448369"/>
                  <a:pt x="234479" y="459816"/>
                  <a:pt x="205005" y="449992"/>
                </a:cubicBezTo>
                <a:cubicBezTo>
                  <a:pt x="198338" y="444992"/>
                  <a:pt x="192240" y="439126"/>
                  <a:pt x="185005" y="434992"/>
                </a:cubicBezTo>
                <a:cubicBezTo>
                  <a:pt x="174868" y="429200"/>
                  <a:pt x="147346" y="426216"/>
                  <a:pt x="140003" y="424992"/>
                </a:cubicBezTo>
                <a:cubicBezTo>
                  <a:pt x="114899" y="387339"/>
                  <a:pt x="144374" y="435191"/>
                  <a:pt x="125003" y="389993"/>
                </a:cubicBezTo>
                <a:cubicBezTo>
                  <a:pt x="122636" y="384470"/>
                  <a:pt x="117690" y="380368"/>
                  <a:pt x="115003" y="374993"/>
                </a:cubicBezTo>
                <a:cubicBezTo>
                  <a:pt x="112646" y="370279"/>
                  <a:pt x="111913" y="364906"/>
                  <a:pt x="110003" y="359994"/>
                </a:cubicBezTo>
                <a:cubicBezTo>
                  <a:pt x="79694" y="282061"/>
                  <a:pt x="98790" y="303781"/>
                  <a:pt x="70001" y="274995"/>
                </a:cubicBezTo>
                <a:cubicBezTo>
                  <a:pt x="78335" y="273328"/>
                  <a:pt x="91654" y="277806"/>
                  <a:pt x="95002" y="269995"/>
                </a:cubicBezTo>
                <a:cubicBezTo>
                  <a:pt x="103927" y="249172"/>
                  <a:pt x="78259" y="236793"/>
                  <a:pt x="70001" y="224996"/>
                </a:cubicBezTo>
                <a:cubicBezTo>
                  <a:pt x="62295" y="213988"/>
                  <a:pt x="56010" y="202015"/>
                  <a:pt x="50001" y="189997"/>
                </a:cubicBezTo>
                <a:cubicBezTo>
                  <a:pt x="46415" y="182824"/>
                  <a:pt x="41603" y="161405"/>
                  <a:pt x="40001" y="154997"/>
                </a:cubicBezTo>
                <a:cubicBezTo>
                  <a:pt x="50881" y="106036"/>
                  <a:pt x="58667" y="95993"/>
                  <a:pt x="40001" y="39999"/>
                </a:cubicBezTo>
                <a:cubicBezTo>
                  <a:pt x="38334" y="34999"/>
                  <a:pt x="30000" y="36666"/>
                  <a:pt x="25000" y="34999"/>
                </a:cubicBezTo>
                <a:cubicBezTo>
                  <a:pt x="20933" y="22800"/>
                  <a:pt x="19692" y="14692"/>
                  <a:pt x="10000" y="5000"/>
                </a:cubicBezTo>
                <a:cubicBezTo>
                  <a:pt x="7365" y="2365"/>
                  <a:pt x="3333" y="1667"/>
                  <a:pt x="0"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51" name="Freeform 50"/>
          <p:cNvSpPr/>
          <p:nvPr/>
        </p:nvSpPr>
        <p:spPr>
          <a:xfrm>
            <a:off x="6109011" y="3315194"/>
            <a:ext cx="2740075" cy="1599971"/>
          </a:xfrm>
          <a:custGeom>
            <a:avLst/>
            <a:gdLst>
              <a:gd name="connsiteX0" fmla="*/ 2740075 w 2740075"/>
              <a:gd name="connsiteY0" fmla="*/ 1599971 h 1599971"/>
              <a:gd name="connsiteX1" fmla="*/ 2725074 w 2740075"/>
              <a:gd name="connsiteY1" fmla="*/ 1574971 h 1599971"/>
              <a:gd name="connsiteX2" fmla="*/ 2710074 w 2740075"/>
              <a:gd name="connsiteY2" fmla="*/ 1564971 h 1599971"/>
              <a:gd name="connsiteX3" fmla="*/ 2675073 w 2740075"/>
              <a:gd name="connsiteY3" fmla="*/ 1544972 h 1599971"/>
              <a:gd name="connsiteX4" fmla="*/ 2650072 w 2740075"/>
              <a:gd name="connsiteY4" fmla="*/ 1519972 h 1599971"/>
              <a:gd name="connsiteX5" fmla="*/ 2615071 w 2740075"/>
              <a:gd name="connsiteY5" fmla="*/ 1489973 h 1599971"/>
              <a:gd name="connsiteX6" fmla="*/ 2600071 w 2740075"/>
              <a:gd name="connsiteY6" fmla="*/ 1479973 h 1599971"/>
              <a:gd name="connsiteX7" fmla="*/ 2585071 w 2740075"/>
              <a:gd name="connsiteY7" fmla="*/ 1474973 h 1599971"/>
              <a:gd name="connsiteX8" fmla="*/ 2570070 w 2740075"/>
              <a:gd name="connsiteY8" fmla="*/ 1459973 h 1599971"/>
              <a:gd name="connsiteX9" fmla="*/ 2515069 w 2740075"/>
              <a:gd name="connsiteY9" fmla="*/ 1439974 h 1599971"/>
              <a:gd name="connsiteX10" fmla="*/ 2400066 w 2740075"/>
              <a:gd name="connsiteY10" fmla="*/ 1434974 h 1599971"/>
              <a:gd name="connsiteX11" fmla="*/ 2375065 w 2740075"/>
              <a:gd name="connsiteY11" fmla="*/ 1429974 h 1599971"/>
              <a:gd name="connsiteX12" fmla="*/ 2360064 w 2740075"/>
              <a:gd name="connsiteY12" fmla="*/ 1424974 h 1599971"/>
              <a:gd name="connsiteX13" fmla="*/ 2340064 w 2740075"/>
              <a:gd name="connsiteY13" fmla="*/ 1419974 h 1599971"/>
              <a:gd name="connsiteX14" fmla="*/ 2325063 w 2740075"/>
              <a:gd name="connsiteY14" fmla="*/ 1414974 h 1599971"/>
              <a:gd name="connsiteX15" fmla="*/ 2265062 w 2740075"/>
              <a:gd name="connsiteY15" fmla="*/ 1399974 h 1599971"/>
              <a:gd name="connsiteX16" fmla="*/ 2235061 w 2740075"/>
              <a:gd name="connsiteY16" fmla="*/ 1384975 h 1599971"/>
              <a:gd name="connsiteX17" fmla="*/ 2205060 w 2740075"/>
              <a:gd name="connsiteY17" fmla="*/ 1369975 h 1599971"/>
              <a:gd name="connsiteX18" fmla="*/ 2155059 w 2740075"/>
              <a:gd name="connsiteY18" fmla="*/ 1344975 h 1599971"/>
              <a:gd name="connsiteX19" fmla="*/ 2105057 w 2740075"/>
              <a:gd name="connsiteY19" fmla="*/ 1324976 h 1599971"/>
              <a:gd name="connsiteX20" fmla="*/ 2055056 w 2740075"/>
              <a:gd name="connsiteY20" fmla="*/ 1319976 h 1599971"/>
              <a:gd name="connsiteX21" fmla="*/ 2010055 w 2740075"/>
              <a:gd name="connsiteY21" fmla="*/ 1304976 h 1599971"/>
              <a:gd name="connsiteX22" fmla="*/ 1985054 w 2740075"/>
              <a:gd name="connsiteY22" fmla="*/ 1294976 h 1599971"/>
              <a:gd name="connsiteX23" fmla="*/ 1960054 w 2740075"/>
              <a:gd name="connsiteY23" fmla="*/ 1289976 h 1599971"/>
              <a:gd name="connsiteX24" fmla="*/ 1920052 w 2740075"/>
              <a:gd name="connsiteY24" fmla="*/ 1279976 h 1599971"/>
              <a:gd name="connsiteX25" fmla="*/ 1900052 w 2740075"/>
              <a:gd name="connsiteY25" fmla="*/ 1269977 h 1599971"/>
              <a:gd name="connsiteX26" fmla="*/ 1860051 w 2740075"/>
              <a:gd name="connsiteY26" fmla="*/ 1259977 h 1599971"/>
              <a:gd name="connsiteX27" fmla="*/ 1820050 w 2740075"/>
              <a:gd name="connsiteY27" fmla="*/ 1244977 h 1599971"/>
              <a:gd name="connsiteX28" fmla="*/ 1785049 w 2740075"/>
              <a:gd name="connsiteY28" fmla="*/ 1234977 h 1599971"/>
              <a:gd name="connsiteX29" fmla="*/ 1770048 w 2740075"/>
              <a:gd name="connsiteY29" fmla="*/ 1224977 h 1599971"/>
              <a:gd name="connsiteX30" fmla="*/ 1640045 w 2740075"/>
              <a:gd name="connsiteY30" fmla="*/ 1229977 h 1599971"/>
              <a:gd name="connsiteX31" fmla="*/ 1615044 w 2740075"/>
              <a:gd name="connsiteY31" fmla="*/ 1234977 h 1599971"/>
              <a:gd name="connsiteX32" fmla="*/ 1580043 w 2740075"/>
              <a:gd name="connsiteY32" fmla="*/ 1224977 h 1599971"/>
              <a:gd name="connsiteX33" fmla="*/ 1525042 w 2740075"/>
              <a:gd name="connsiteY33" fmla="*/ 1209978 h 1599971"/>
              <a:gd name="connsiteX34" fmla="*/ 1505041 w 2740075"/>
              <a:gd name="connsiteY34" fmla="*/ 1199978 h 1599971"/>
              <a:gd name="connsiteX35" fmla="*/ 1465040 w 2740075"/>
              <a:gd name="connsiteY35" fmla="*/ 1189978 h 1599971"/>
              <a:gd name="connsiteX36" fmla="*/ 1425039 w 2740075"/>
              <a:gd name="connsiteY36" fmla="*/ 1169978 h 1599971"/>
              <a:gd name="connsiteX37" fmla="*/ 1400038 w 2740075"/>
              <a:gd name="connsiteY37" fmla="*/ 1159979 h 1599971"/>
              <a:gd name="connsiteX38" fmla="*/ 1380038 w 2740075"/>
              <a:gd name="connsiteY38" fmla="*/ 1154979 h 1599971"/>
              <a:gd name="connsiteX39" fmla="*/ 1345037 w 2740075"/>
              <a:gd name="connsiteY39" fmla="*/ 1144979 h 1599971"/>
              <a:gd name="connsiteX40" fmla="*/ 1305036 w 2740075"/>
              <a:gd name="connsiteY40" fmla="*/ 1129979 h 1599971"/>
              <a:gd name="connsiteX41" fmla="*/ 1290035 w 2740075"/>
              <a:gd name="connsiteY41" fmla="*/ 1124979 h 1599971"/>
              <a:gd name="connsiteX42" fmla="*/ 1240034 w 2740075"/>
              <a:gd name="connsiteY42" fmla="*/ 1114979 h 1599971"/>
              <a:gd name="connsiteX43" fmla="*/ 1220033 w 2740075"/>
              <a:gd name="connsiteY43" fmla="*/ 1109980 h 1599971"/>
              <a:gd name="connsiteX44" fmla="*/ 1195033 w 2740075"/>
              <a:gd name="connsiteY44" fmla="*/ 1104980 h 1599971"/>
              <a:gd name="connsiteX45" fmla="*/ 1155031 w 2740075"/>
              <a:gd name="connsiteY45" fmla="*/ 1084980 h 1599971"/>
              <a:gd name="connsiteX46" fmla="*/ 1140031 w 2740075"/>
              <a:gd name="connsiteY46" fmla="*/ 1074980 h 1599971"/>
              <a:gd name="connsiteX47" fmla="*/ 1125031 w 2740075"/>
              <a:gd name="connsiteY47" fmla="*/ 1069980 h 1599971"/>
              <a:gd name="connsiteX48" fmla="*/ 1110030 w 2740075"/>
              <a:gd name="connsiteY48" fmla="*/ 1059980 h 1599971"/>
              <a:gd name="connsiteX49" fmla="*/ 1050029 w 2740075"/>
              <a:gd name="connsiteY49" fmla="*/ 1054981 h 1599971"/>
              <a:gd name="connsiteX50" fmla="*/ 1015028 w 2740075"/>
              <a:gd name="connsiteY50" fmla="*/ 1034981 h 1599971"/>
              <a:gd name="connsiteX51" fmla="*/ 985027 w 2740075"/>
              <a:gd name="connsiteY51" fmla="*/ 1024981 h 1599971"/>
              <a:gd name="connsiteX52" fmla="*/ 965026 w 2740075"/>
              <a:gd name="connsiteY52" fmla="*/ 1014981 h 1599971"/>
              <a:gd name="connsiteX53" fmla="*/ 940026 w 2740075"/>
              <a:gd name="connsiteY53" fmla="*/ 1009981 h 1599971"/>
              <a:gd name="connsiteX54" fmla="*/ 915025 w 2740075"/>
              <a:gd name="connsiteY54" fmla="*/ 999982 h 1599971"/>
              <a:gd name="connsiteX55" fmla="*/ 895024 w 2740075"/>
              <a:gd name="connsiteY55" fmla="*/ 994982 h 1599971"/>
              <a:gd name="connsiteX56" fmla="*/ 825022 w 2740075"/>
              <a:gd name="connsiteY56" fmla="*/ 974982 h 1599971"/>
              <a:gd name="connsiteX57" fmla="*/ 800022 w 2740075"/>
              <a:gd name="connsiteY57" fmla="*/ 964982 h 1599971"/>
              <a:gd name="connsiteX58" fmla="*/ 770021 w 2740075"/>
              <a:gd name="connsiteY58" fmla="*/ 954982 h 1599971"/>
              <a:gd name="connsiteX59" fmla="*/ 715019 w 2740075"/>
              <a:gd name="connsiteY59" fmla="*/ 929983 h 1599971"/>
              <a:gd name="connsiteX60" fmla="*/ 680019 w 2740075"/>
              <a:gd name="connsiteY60" fmla="*/ 914983 h 1599971"/>
              <a:gd name="connsiteX61" fmla="*/ 650018 w 2740075"/>
              <a:gd name="connsiteY61" fmla="*/ 909983 h 1599971"/>
              <a:gd name="connsiteX62" fmla="*/ 625017 w 2740075"/>
              <a:gd name="connsiteY62" fmla="*/ 904983 h 1599971"/>
              <a:gd name="connsiteX63" fmla="*/ 610017 w 2740075"/>
              <a:gd name="connsiteY63" fmla="*/ 889984 h 1599971"/>
              <a:gd name="connsiteX64" fmla="*/ 545015 w 2740075"/>
              <a:gd name="connsiteY64" fmla="*/ 844984 h 1599971"/>
              <a:gd name="connsiteX65" fmla="*/ 525014 w 2740075"/>
              <a:gd name="connsiteY65" fmla="*/ 819985 h 1599971"/>
              <a:gd name="connsiteX66" fmla="*/ 515014 w 2740075"/>
              <a:gd name="connsiteY66" fmla="*/ 769986 h 1599971"/>
              <a:gd name="connsiteX67" fmla="*/ 510014 w 2740075"/>
              <a:gd name="connsiteY67" fmla="*/ 754986 h 1599971"/>
              <a:gd name="connsiteX68" fmla="*/ 495013 w 2740075"/>
              <a:gd name="connsiteY68" fmla="*/ 749986 h 1599971"/>
              <a:gd name="connsiteX69" fmla="*/ 450012 w 2740075"/>
              <a:gd name="connsiteY69" fmla="*/ 719987 h 1599971"/>
              <a:gd name="connsiteX70" fmla="*/ 415011 w 2740075"/>
              <a:gd name="connsiteY70" fmla="*/ 679987 h 1599971"/>
              <a:gd name="connsiteX71" fmla="*/ 390011 w 2740075"/>
              <a:gd name="connsiteY71" fmla="*/ 644988 h 1599971"/>
              <a:gd name="connsiteX72" fmla="*/ 355010 w 2740075"/>
              <a:gd name="connsiteY72" fmla="*/ 624988 h 1599971"/>
              <a:gd name="connsiteX73" fmla="*/ 310008 w 2740075"/>
              <a:gd name="connsiteY73" fmla="*/ 609989 h 1599971"/>
              <a:gd name="connsiteX74" fmla="*/ 300008 w 2740075"/>
              <a:gd name="connsiteY74" fmla="*/ 574989 h 1599971"/>
              <a:gd name="connsiteX75" fmla="*/ 295008 w 2740075"/>
              <a:gd name="connsiteY75" fmla="*/ 559990 h 1599971"/>
              <a:gd name="connsiteX76" fmla="*/ 180005 w 2740075"/>
              <a:gd name="connsiteY76" fmla="*/ 569989 h 1599971"/>
              <a:gd name="connsiteX77" fmla="*/ 185005 w 2740075"/>
              <a:gd name="connsiteY77" fmla="*/ 554990 h 1599971"/>
              <a:gd name="connsiteX78" fmla="*/ 190005 w 2740075"/>
              <a:gd name="connsiteY78" fmla="*/ 534990 h 1599971"/>
              <a:gd name="connsiteX79" fmla="*/ 185005 w 2740075"/>
              <a:gd name="connsiteY79" fmla="*/ 514990 h 1599971"/>
              <a:gd name="connsiteX80" fmla="*/ 180005 w 2740075"/>
              <a:gd name="connsiteY80" fmla="*/ 499991 h 1599971"/>
              <a:gd name="connsiteX81" fmla="*/ 185005 w 2740075"/>
              <a:gd name="connsiteY81" fmla="*/ 439992 h 1599971"/>
              <a:gd name="connsiteX82" fmla="*/ 175005 w 2740075"/>
              <a:gd name="connsiteY82" fmla="*/ 394993 h 1599971"/>
              <a:gd name="connsiteX83" fmla="*/ 165004 w 2740075"/>
              <a:gd name="connsiteY83" fmla="*/ 379993 h 1599971"/>
              <a:gd name="connsiteX84" fmla="*/ 135004 w 2740075"/>
              <a:gd name="connsiteY84" fmla="*/ 369993 h 1599971"/>
              <a:gd name="connsiteX85" fmla="*/ 125003 w 2740075"/>
              <a:gd name="connsiteY85" fmla="*/ 359993 h 1599971"/>
              <a:gd name="connsiteX86" fmla="*/ 115003 w 2740075"/>
              <a:gd name="connsiteY86" fmla="*/ 289994 h 1599971"/>
              <a:gd name="connsiteX87" fmla="*/ 100003 w 2740075"/>
              <a:gd name="connsiteY87" fmla="*/ 279995 h 1599971"/>
              <a:gd name="connsiteX88" fmla="*/ 75002 w 2740075"/>
              <a:gd name="connsiteY88" fmla="*/ 249995 h 1599971"/>
              <a:gd name="connsiteX89" fmla="*/ 90002 w 2740075"/>
              <a:gd name="connsiteY89" fmla="*/ 239995 h 1599971"/>
              <a:gd name="connsiteX90" fmla="*/ 100003 w 2740075"/>
              <a:gd name="connsiteY90" fmla="*/ 209996 h 1599971"/>
              <a:gd name="connsiteX91" fmla="*/ 90002 w 2740075"/>
              <a:gd name="connsiteY91" fmla="*/ 184996 h 1599971"/>
              <a:gd name="connsiteX92" fmla="*/ 75002 w 2740075"/>
              <a:gd name="connsiteY92" fmla="*/ 139997 h 1599971"/>
              <a:gd name="connsiteX93" fmla="*/ 65002 w 2740075"/>
              <a:gd name="connsiteY93" fmla="*/ 114998 h 1599971"/>
              <a:gd name="connsiteX94" fmla="*/ 50001 w 2740075"/>
              <a:gd name="connsiteY94" fmla="*/ 99998 h 1599971"/>
              <a:gd name="connsiteX95" fmla="*/ 45001 w 2740075"/>
              <a:gd name="connsiteY95" fmla="*/ 39999 h 1599971"/>
              <a:gd name="connsiteX96" fmla="*/ 40001 w 2740075"/>
              <a:gd name="connsiteY96" fmla="*/ 19999 h 1599971"/>
              <a:gd name="connsiteX97" fmla="*/ 25001 w 2740075"/>
              <a:gd name="connsiteY97" fmla="*/ 14999 h 1599971"/>
              <a:gd name="connsiteX98" fmla="*/ 15000 w 2740075"/>
              <a:gd name="connsiteY98" fmla="*/ 5000 h 1599971"/>
              <a:gd name="connsiteX99" fmla="*/ 0 w 2740075"/>
              <a:gd name="connsiteY99" fmla="*/ 0 h 1599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2740075" h="1599971">
                <a:moveTo>
                  <a:pt x="2740075" y="1599971"/>
                </a:moveTo>
                <a:cubicBezTo>
                  <a:pt x="2735075" y="1591638"/>
                  <a:pt x="2731399" y="1582350"/>
                  <a:pt x="2725074" y="1574971"/>
                </a:cubicBezTo>
                <a:cubicBezTo>
                  <a:pt x="2721163" y="1570409"/>
                  <a:pt x="2715292" y="1567952"/>
                  <a:pt x="2710074" y="1564971"/>
                </a:cubicBezTo>
                <a:cubicBezTo>
                  <a:pt x="2665654" y="1539589"/>
                  <a:pt x="2711628" y="1569340"/>
                  <a:pt x="2675073" y="1544972"/>
                </a:cubicBezTo>
                <a:cubicBezTo>
                  <a:pt x="2648408" y="1504975"/>
                  <a:pt x="2683405" y="1553303"/>
                  <a:pt x="2650072" y="1519972"/>
                </a:cubicBezTo>
                <a:cubicBezTo>
                  <a:pt x="2618044" y="1487946"/>
                  <a:pt x="2644511" y="1499786"/>
                  <a:pt x="2615071" y="1489973"/>
                </a:cubicBezTo>
                <a:cubicBezTo>
                  <a:pt x="2610071" y="1486640"/>
                  <a:pt x="2605446" y="1482660"/>
                  <a:pt x="2600071" y="1479973"/>
                </a:cubicBezTo>
                <a:cubicBezTo>
                  <a:pt x="2595357" y="1477616"/>
                  <a:pt x="2589456" y="1477896"/>
                  <a:pt x="2585071" y="1474973"/>
                </a:cubicBezTo>
                <a:cubicBezTo>
                  <a:pt x="2579187" y="1471051"/>
                  <a:pt x="2576066" y="1463721"/>
                  <a:pt x="2570070" y="1459973"/>
                </a:cubicBezTo>
                <a:cubicBezTo>
                  <a:pt x="2565086" y="1456858"/>
                  <a:pt x="2518582" y="1440127"/>
                  <a:pt x="2515069" y="1439974"/>
                </a:cubicBezTo>
                <a:lnTo>
                  <a:pt x="2400066" y="1434974"/>
                </a:lnTo>
                <a:cubicBezTo>
                  <a:pt x="2391732" y="1433307"/>
                  <a:pt x="2383310" y="1432035"/>
                  <a:pt x="2375065" y="1429974"/>
                </a:cubicBezTo>
                <a:cubicBezTo>
                  <a:pt x="2369952" y="1428696"/>
                  <a:pt x="2365132" y="1426422"/>
                  <a:pt x="2360064" y="1424974"/>
                </a:cubicBezTo>
                <a:cubicBezTo>
                  <a:pt x="2353457" y="1423086"/>
                  <a:pt x="2346671" y="1421862"/>
                  <a:pt x="2340064" y="1419974"/>
                </a:cubicBezTo>
                <a:cubicBezTo>
                  <a:pt x="2334996" y="1418526"/>
                  <a:pt x="2330208" y="1416117"/>
                  <a:pt x="2325063" y="1414974"/>
                </a:cubicBezTo>
                <a:cubicBezTo>
                  <a:pt x="2308192" y="1411225"/>
                  <a:pt x="2280218" y="1410077"/>
                  <a:pt x="2265062" y="1399974"/>
                </a:cubicBezTo>
                <a:cubicBezTo>
                  <a:pt x="2245676" y="1387051"/>
                  <a:pt x="2255762" y="1391874"/>
                  <a:pt x="2235061" y="1384975"/>
                </a:cubicBezTo>
                <a:cubicBezTo>
                  <a:pt x="2200924" y="1362217"/>
                  <a:pt x="2238701" y="1385501"/>
                  <a:pt x="2205060" y="1369975"/>
                </a:cubicBezTo>
                <a:cubicBezTo>
                  <a:pt x="2188141" y="1362166"/>
                  <a:pt x="2172361" y="1351895"/>
                  <a:pt x="2155059" y="1344975"/>
                </a:cubicBezTo>
                <a:cubicBezTo>
                  <a:pt x="2138392" y="1338309"/>
                  <a:pt x="2122919" y="1326762"/>
                  <a:pt x="2105057" y="1324976"/>
                </a:cubicBezTo>
                <a:lnTo>
                  <a:pt x="2055056" y="1319976"/>
                </a:lnTo>
                <a:cubicBezTo>
                  <a:pt x="2013288" y="1299092"/>
                  <a:pt x="2058518" y="1319514"/>
                  <a:pt x="2010055" y="1304976"/>
                </a:cubicBezTo>
                <a:cubicBezTo>
                  <a:pt x="2001458" y="1302397"/>
                  <a:pt x="1993651" y="1297555"/>
                  <a:pt x="1985054" y="1294976"/>
                </a:cubicBezTo>
                <a:cubicBezTo>
                  <a:pt x="1976914" y="1292534"/>
                  <a:pt x="1968335" y="1291887"/>
                  <a:pt x="1960054" y="1289976"/>
                </a:cubicBezTo>
                <a:cubicBezTo>
                  <a:pt x="1946662" y="1286886"/>
                  <a:pt x="1933091" y="1284322"/>
                  <a:pt x="1920052" y="1279976"/>
                </a:cubicBezTo>
                <a:cubicBezTo>
                  <a:pt x="1912981" y="1277619"/>
                  <a:pt x="1907123" y="1272334"/>
                  <a:pt x="1900052" y="1269977"/>
                </a:cubicBezTo>
                <a:cubicBezTo>
                  <a:pt x="1887013" y="1265631"/>
                  <a:pt x="1872920" y="1264803"/>
                  <a:pt x="1860051" y="1259977"/>
                </a:cubicBezTo>
                <a:cubicBezTo>
                  <a:pt x="1846717" y="1254977"/>
                  <a:pt x="1833560" y="1249480"/>
                  <a:pt x="1820050" y="1244977"/>
                </a:cubicBezTo>
                <a:cubicBezTo>
                  <a:pt x="1810436" y="1241772"/>
                  <a:pt x="1794681" y="1239793"/>
                  <a:pt x="1785049" y="1234977"/>
                </a:cubicBezTo>
                <a:cubicBezTo>
                  <a:pt x="1779674" y="1232290"/>
                  <a:pt x="1775048" y="1228310"/>
                  <a:pt x="1770048" y="1224977"/>
                </a:cubicBezTo>
                <a:cubicBezTo>
                  <a:pt x="1726714" y="1226644"/>
                  <a:pt x="1683321" y="1227185"/>
                  <a:pt x="1640045" y="1229977"/>
                </a:cubicBezTo>
                <a:cubicBezTo>
                  <a:pt x="1631564" y="1230524"/>
                  <a:pt x="1623543" y="1234977"/>
                  <a:pt x="1615044" y="1234977"/>
                </a:cubicBezTo>
                <a:cubicBezTo>
                  <a:pt x="1606717" y="1234977"/>
                  <a:pt x="1588688" y="1227334"/>
                  <a:pt x="1580043" y="1224977"/>
                </a:cubicBezTo>
                <a:cubicBezTo>
                  <a:pt x="1573022" y="1223062"/>
                  <a:pt x="1538473" y="1215734"/>
                  <a:pt x="1525042" y="1209978"/>
                </a:cubicBezTo>
                <a:cubicBezTo>
                  <a:pt x="1518191" y="1207042"/>
                  <a:pt x="1512112" y="1202335"/>
                  <a:pt x="1505041" y="1199978"/>
                </a:cubicBezTo>
                <a:cubicBezTo>
                  <a:pt x="1492002" y="1195632"/>
                  <a:pt x="1477333" y="1196124"/>
                  <a:pt x="1465040" y="1189978"/>
                </a:cubicBezTo>
                <a:cubicBezTo>
                  <a:pt x="1451706" y="1183311"/>
                  <a:pt x="1438880" y="1175514"/>
                  <a:pt x="1425039" y="1169978"/>
                </a:cubicBezTo>
                <a:cubicBezTo>
                  <a:pt x="1416705" y="1166645"/>
                  <a:pt x="1408553" y="1162817"/>
                  <a:pt x="1400038" y="1159979"/>
                </a:cubicBezTo>
                <a:cubicBezTo>
                  <a:pt x="1393519" y="1157806"/>
                  <a:pt x="1386668" y="1156787"/>
                  <a:pt x="1380038" y="1154979"/>
                </a:cubicBezTo>
                <a:cubicBezTo>
                  <a:pt x="1368332" y="1151786"/>
                  <a:pt x="1356548" y="1148816"/>
                  <a:pt x="1345037" y="1144979"/>
                </a:cubicBezTo>
                <a:cubicBezTo>
                  <a:pt x="1331527" y="1140476"/>
                  <a:pt x="1318419" y="1134845"/>
                  <a:pt x="1305036" y="1129979"/>
                </a:cubicBezTo>
                <a:cubicBezTo>
                  <a:pt x="1300083" y="1128178"/>
                  <a:pt x="1295171" y="1126164"/>
                  <a:pt x="1290035" y="1124979"/>
                </a:cubicBezTo>
                <a:cubicBezTo>
                  <a:pt x="1273473" y="1121157"/>
                  <a:pt x="1256654" y="1118540"/>
                  <a:pt x="1240034" y="1114979"/>
                </a:cubicBezTo>
                <a:cubicBezTo>
                  <a:pt x="1233314" y="1113539"/>
                  <a:pt x="1226741" y="1111471"/>
                  <a:pt x="1220033" y="1109980"/>
                </a:cubicBezTo>
                <a:cubicBezTo>
                  <a:pt x="1211737" y="1108137"/>
                  <a:pt x="1203366" y="1106647"/>
                  <a:pt x="1195033" y="1104980"/>
                </a:cubicBezTo>
                <a:cubicBezTo>
                  <a:pt x="1181699" y="1098313"/>
                  <a:pt x="1168119" y="1092118"/>
                  <a:pt x="1155031" y="1084980"/>
                </a:cubicBezTo>
                <a:cubicBezTo>
                  <a:pt x="1149755" y="1082103"/>
                  <a:pt x="1145406" y="1077667"/>
                  <a:pt x="1140031" y="1074980"/>
                </a:cubicBezTo>
                <a:cubicBezTo>
                  <a:pt x="1135317" y="1072623"/>
                  <a:pt x="1129745" y="1072337"/>
                  <a:pt x="1125031" y="1069980"/>
                </a:cubicBezTo>
                <a:cubicBezTo>
                  <a:pt x="1119656" y="1067293"/>
                  <a:pt x="1115923" y="1061158"/>
                  <a:pt x="1110030" y="1059980"/>
                </a:cubicBezTo>
                <a:cubicBezTo>
                  <a:pt x="1090350" y="1056044"/>
                  <a:pt x="1070029" y="1056647"/>
                  <a:pt x="1050029" y="1054981"/>
                </a:cubicBezTo>
                <a:cubicBezTo>
                  <a:pt x="1036500" y="1045962"/>
                  <a:pt x="1030885" y="1041324"/>
                  <a:pt x="1015028" y="1034981"/>
                </a:cubicBezTo>
                <a:cubicBezTo>
                  <a:pt x="1005241" y="1031066"/>
                  <a:pt x="994455" y="1029695"/>
                  <a:pt x="985027" y="1024981"/>
                </a:cubicBezTo>
                <a:cubicBezTo>
                  <a:pt x="978360" y="1021648"/>
                  <a:pt x="972097" y="1017338"/>
                  <a:pt x="965026" y="1014981"/>
                </a:cubicBezTo>
                <a:cubicBezTo>
                  <a:pt x="956964" y="1012294"/>
                  <a:pt x="948166" y="1012423"/>
                  <a:pt x="940026" y="1009981"/>
                </a:cubicBezTo>
                <a:cubicBezTo>
                  <a:pt x="931429" y="1007402"/>
                  <a:pt x="923540" y="1002820"/>
                  <a:pt x="915025" y="999982"/>
                </a:cubicBezTo>
                <a:cubicBezTo>
                  <a:pt x="908505" y="997809"/>
                  <a:pt x="901592" y="997003"/>
                  <a:pt x="895024" y="994982"/>
                </a:cubicBezTo>
                <a:cubicBezTo>
                  <a:pt x="829325" y="974768"/>
                  <a:pt x="872319" y="984441"/>
                  <a:pt x="825022" y="974982"/>
                </a:cubicBezTo>
                <a:cubicBezTo>
                  <a:pt x="816689" y="971649"/>
                  <a:pt x="808457" y="968049"/>
                  <a:pt x="800022" y="964982"/>
                </a:cubicBezTo>
                <a:cubicBezTo>
                  <a:pt x="790115" y="961380"/>
                  <a:pt x="779174" y="960212"/>
                  <a:pt x="770021" y="954982"/>
                </a:cubicBezTo>
                <a:cubicBezTo>
                  <a:pt x="729053" y="931574"/>
                  <a:pt x="748056" y="938242"/>
                  <a:pt x="715019" y="929983"/>
                </a:cubicBezTo>
                <a:cubicBezTo>
                  <a:pt x="702791" y="923869"/>
                  <a:pt x="693261" y="917926"/>
                  <a:pt x="680019" y="914983"/>
                </a:cubicBezTo>
                <a:cubicBezTo>
                  <a:pt x="670122" y="912784"/>
                  <a:pt x="659993" y="911797"/>
                  <a:pt x="650018" y="909983"/>
                </a:cubicBezTo>
                <a:cubicBezTo>
                  <a:pt x="641656" y="908463"/>
                  <a:pt x="633351" y="906650"/>
                  <a:pt x="625017" y="904983"/>
                </a:cubicBezTo>
                <a:cubicBezTo>
                  <a:pt x="620017" y="899983"/>
                  <a:pt x="615771" y="894094"/>
                  <a:pt x="610017" y="889984"/>
                </a:cubicBezTo>
                <a:cubicBezTo>
                  <a:pt x="581274" y="869455"/>
                  <a:pt x="574853" y="889738"/>
                  <a:pt x="545015" y="844984"/>
                </a:cubicBezTo>
                <a:cubicBezTo>
                  <a:pt x="532400" y="826063"/>
                  <a:pt x="539264" y="834234"/>
                  <a:pt x="525014" y="819985"/>
                </a:cubicBezTo>
                <a:cubicBezTo>
                  <a:pt x="513718" y="786097"/>
                  <a:pt x="526505" y="827439"/>
                  <a:pt x="515014" y="769986"/>
                </a:cubicBezTo>
                <a:cubicBezTo>
                  <a:pt x="513980" y="764818"/>
                  <a:pt x="513741" y="758713"/>
                  <a:pt x="510014" y="754986"/>
                </a:cubicBezTo>
                <a:cubicBezTo>
                  <a:pt x="506287" y="751259"/>
                  <a:pt x="499727" y="752343"/>
                  <a:pt x="495013" y="749986"/>
                </a:cubicBezTo>
                <a:cubicBezTo>
                  <a:pt x="481592" y="743276"/>
                  <a:pt x="461731" y="730032"/>
                  <a:pt x="450012" y="719987"/>
                </a:cubicBezTo>
                <a:cubicBezTo>
                  <a:pt x="437063" y="708889"/>
                  <a:pt x="424944" y="693230"/>
                  <a:pt x="415011" y="679987"/>
                </a:cubicBezTo>
                <a:cubicBezTo>
                  <a:pt x="406496" y="668634"/>
                  <a:pt x="400146" y="655123"/>
                  <a:pt x="390011" y="644988"/>
                </a:cubicBezTo>
                <a:cubicBezTo>
                  <a:pt x="384131" y="639108"/>
                  <a:pt x="361381" y="627438"/>
                  <a:pt x="355010" y="624988"/>
                </a:cubicBezTo>
                <a:cubicBezTo>
                  <a:pt x="340252" y="619312"/>
                  <a:pt x="310008" y="609989"/>
                  <a:pt x="310008" y="609989"/>
                </a:cubicBezTo>
                <a:cubicBezTo>
                  <a:pt x="298018" y="574018"/>
                  <a:pt x="312567" y="618944"/>
                  <a:pt x="300008" y="574989"/>
                </a:cubicBezTo>
                <a:cubicBezTo>
                  <a:pt x="298560" y="569922"/>
                  <a:pt x="296675" y="564990"/>
                  <a:pt x="295008" y="559990"/>
                </a:cubicBezTo>
                <a:cubicBezTo>
                  <a:pt x="250888" y="573225"/>
                  <a:pt x="229016" y="586325"/>
                  <a:pt x="180005" y="569989"/>
                </a:cubicBezTo>
                <a:cubicBezTo>
                  <a:pt x="175005" y="568323"/>
                  <a:pt x="183557" y="560057"/>
                  <a:pt x="185005" y="554990"/>
                </a:cubicBezTo>
                <a:cubicBezTo>
                  <a:pt x="186893" y="548383"/>
                  <a:pt x="188338" y="541657"/>
                  <a:pt x="190005" y="534990"/>
                </a:cubicBezTo>
                <a:cubicBezTo>
                  <a:pt x="188338" y="528323"/>
                  <a:pt x="186893" y="521597"/>
                  <a:pt x="185005" y="514990"/>
                </a:cubicBezTo>
                <a:cubicBezTo>
                  <a:pt x="183557" y="509923"/>
                  <a:pt x="180005" y="505261"/>
                  <a:pt x="180005" y="499991"/>
                </a:cubicBezTo>
                <a:cubicBezTo>
                  <a:pt x="180005" y="479922"/>
                  <a:pt x="183338" y="459992"/>
                  <a:pt x="185005" y="439992"/>
                </a:cubicBezTo>
                <a:cubicBezTo>
                  <a:pt x="183085" y="428471"/>
                  <a:pt x="181160" y="407301"/>
                  <a:pt x="175005" y="394993"/>
                </a:cubicBezTo>
                <a:cubicBezTo>
                  <a:pt x="172317" y="389618"/>
                  <a:pt x="170100" y="383178"/>
                  <a:pt x="165004" y="379993"/>
                </a:cubicBezTo>
                <a:cubicBezTo>
                  <a:pt x="156065" y="374406"/>
                  <a:pt x="145004" y="373326"/>
                  <a:pt x="135004" y="369993"/>
                </a:cubicBezTo>
                <a:cubicBezTo>
                  <a:pt x="131670" y="366660"/>
                  <a:pt x="127429" y="364035"/>
                  <a:pt x="125003" y="359993"/>
                </a:cubicBezTo>
                <a:cubicBezTo>
                  <a:pt x="115620" y="344355"/>
                  <a:pt x="115458" y="291472"/>
                  <a:pt x="115003" y="289994"/>
                </a:cubicBezTo>
                <a:cubicBezTo>
                  <a:pt x="113236" y="284251"/>
                  <a:pt x="104619" y="283842"/>
                  <a:pt x="100003" y="279995"/>
                </a:cubicBezTo>
                <a:cubicBezTo>
                  <a:pt x="85565" y="267964"/>
                  <a:pt x="84835" y="264745"/>
                  <a:pt x="75002" y="249995"/>
                </a:cubicBezTo>
                <a:cubicBezTo>
                  <a:pt x="80002" y="246662"/>
                  <a:pt x="86817" y="245091"/>
                  <a:pt x="90002" y="239995"/>
                </a:cubicBezTo>
                <a:cubicBezTo>
                  <a:pt x="95589" y="231057"/>
                  <a:pt x="100003" y="209996"/>
                  <a:pt x="100003" y="209996"/>
                </a:cubicBezTo>
                <a:cubicBezTo>
                  <a:pt x="96669" y="201663"/>
                  <a:pt x="93021" y="193448"/>
                  <a:pt x="90002" y="184996"/>
                </a:cubicBezTo>
                <a:cubicBezTo>
                  <a:pt x="84684" y="170106"/>
                  <a:pt x="80874" y="154677"/>
                  <a:pt x="75002" y="139997"/>
                </a:cubicBezTo>
                <a:cubicBezTo>
                  <a:pt x="71669" y="131664"/>
                  <a:pt x="69759" y="122609"/>
                  <a:pt x="65002" y="114998"/>
                </a:cubicBezTo>
                <a:cubicBezTo>
                  <a:pt x="61254" y="109002"/>
                  <a:pt x="55001" y="104998"/>
                  <a:pt x="50001" y="99998"/>
                </a:cubicBezTo>
                <a:cubicBezTo>
                  <a:pt x="48334" y="79998"/>
                  <a:pt x="47490" y="59913"/>
                  <a:pt x="45001" y="39999"/>
                </a:cubicBezTo>
                <a:cubicBezTo>
                  <a:pt x="44149" y="33180"/>
                  <a:pt x="44294" y="25365"/>
                  <a:pt x="40001" y="19999"/>
                </a:cubicBezTo>
                <a:cubicBezTo>
                  <a:pt x="36709" y="15883"/>
                  <a:pt x="30001" y="16666"/>
                  <a:pt x="25001" y="14999"/>
                </a:cubicBezTo>
                <a:cubicBezTo>
                  <a:pt x="21667" y="11666"/>
                  <a:pt x="19042" y="7425"/>
                  <a:pt x="15000" y="5000"/>
                </a:cubicBezTo>
                <a:cubicBezTo>
                  <a:pt x="10480" y="2289"/>
                  <a:pt x="0" y="0"/>
                  <a:pt x="0" y="0"/>
                </a:cubicBezTo>
              </a:path>
            </a:pathLst>
          </a:custGeom>
          <a:ln>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52" name="Freeform 51"/>
          <p:cNvSpPr/>
          <p:nvPr/>
        </p:nvSpPr>
        <p:spPr>
          <a:xfrm>
            <a:off x="6094011" y="3715186"/>
            <a:ext cx="2755075" cy="1164979"/>
          </a:xfrm>
          <a:custGeom>
            <a:avLst/>
            <a:gdLst>
              <a:gd name="connsiteX0" fmla="*/ 2755075 w 2755075"/>
              <a:gd name="connsiteY0" fmla="*/ 1164979 h 1164979"/>
              <a:gd name="connsiteX1" fmla="*/ 2725074 w 2755075"/>
              <a:gd name="connsiteY1" fmla="*/ 1129980 h 1164979"/>
              <a:gd name="connsiteX2" fmla="*/ 2705073 w 2755075"/>
              <a:gd name="connsiteY2" fmla="*/ 1119980 h 1164979"/>
              <a:gd name="connsiteX3" fmla="*/ 2690073 w 2755075"/>
              <a:gd name="connsiteY3" fmla="*/ 1109980 h 1164979"/>
              <a:gd name="connsiteX4" fmla="*/ 2685073 w 2755075"/>
              <a:gd name="connsiteY4" fmla="*/ 1094981 h 1164979"/>
              <a:gd name="connsiteX5" fmla="*/ 2645072 w 2755075"/>
              <a:gd name="connsiteY5" fmla="*/ 1074981 h 1164979"/>
              <a:gd name="connsiteX6" fmla="*/ 2610071 w 2755075"/>
              <a:gd name="connsiteY6" fmla="*/ 1044981 h 1164979"/>
              <a:gd name="connsiteX7" fmla="*/ 2590070 w 2755075"/>
              <a:gd name="connsiteY7" fmla="*/ 1039982 h 1164979"/>
              <a:gd name="connsiteX8" fmla="*/ 2560070 w 2755075"/>
              <a:gd name="connsiteY8" fmla="*/ 1029982 h 1164979"/>
              <a:gd name="connsiteX9" fmla="*/ 2540069 w 2755075"/>
              <a:gd name="connsiteY9" fmla="*/ 1019982 h 1164979"/>
              <a:gd name="connsiteX10" fmla="*/ 2500068 w 2755075"/>
              <a:gd name="connsiteY10" fmla="*/ 1014982 h 1164979"/>
              <a:gd name="connsiteX11" fmla="*/ 2465067 w 2755075"/>
              <a:gd name="connsiteY11" fmla="*/ 999982 h 1164979"/>
              <a:gd name="connsiteX12" fmla="*/ 2355064 w 2755075"/>
              <a:gd name="connsiteY12" fmla="*/ 989982 h 1164979"/>
              <a:gd name="connsiteX13" fmla="*/ 2340063 w 2755075"/>
              <a:gd name="connsiteY13" fmla="*/ 979983 h 1164979"/>
              <a:gd name="connsiteX14" fmla="*/ 2325063 w 2755075"/>
              <a:gd name="connsiteY14" fmla="*/ 964983 h 1164979"/>
              <a:gd name="connsiteX15" fmla="*/ 2270062 w 2755075"/>
              <a:gd name="connsiteY15" fmla="*/ 959983 h 1164979"/>
              <a:gd name="connsiteX16" fmla="*/ 2210060 w 2755075"/>
              <a:gd name="connsiteY16" fmla="*/ 944983 h 1164979"/>
              <a:gd name="connsiteX17" fmla="*/ 2185059 w 2755075"/>
              <a:gd name="connsiteY17" fmla="*/ 934983 h 1164979"/>
              <a:gd name="connsiteX18" fmla="*/ 2155058 w 2755075"/>
              <a:gd name="connsiteY18" fmla="*/ 924984 h 1164979"/>
              <a:gd name="connsiteX19" fmla="*/ 2135058 w 2755075"/>
              <a:gd name="connsiteY19" fmla="*/ 914984 h 1164979"/>
              <a:gd name="connsiteX20" fmla="*/ 2110057 w 2755075"/>
              <a:gd name="connsiteY20" fmla="*/ 909984 h 1164979"/>
              <a:gd name="connsiteX21" fmla="*/ 2060056 w 2755075"/>
              <a:gd name="connsiteY21" fmla="*/ 884984 h 1164979"/>
              <a:gd name="connsiteX22" fmla="*/ 2010054 w 2755075"/>
              <a:gd name="connsiteY22" fmla="*/ 859985 h 1164979"/>
              <a:gd name="connsiteX23" fmla="*/ 1865050 w 2755075"/>
              <a:gd name="connsiteY23" fmla="*/ 839985 h 1164979"/>
              <a:gd name="connsiteX24" fmla="*/ 1840050 w 2755075"/>
              <a:gd name="connsiteY24" fmla="*/ 829985 h 1164979"/>
              <a:gd name="connsiteX25" fmla="*/ 1790048 w 2755075"/>
              <a:gd name="connsiteY25" fmla="*/ 804986 h 1164979"/>
              <a:gd name="connsiteX26" fmla="*/ 1770048 w 2755075"/>
              <a:gd name="connsiteY26" fmla="*/ 799986 h 1164979"/>
              <a:gd name="connsiteX27" fmla="*/ 1725047 w 2755075"/>
              <a:gd name="connsiteY27" fmla="*/ 784986 h 1164979"/>
              <a:gd name="connsiteX28" fmla="*/ 1655045 w 2755075"/>
              <a:gd name="connsiteY28" fmla="*/ 764987 h 1164979"/>
              <a:gd name="connsiteX29" fmla="*/ 1640044 w 2755075"/>
              <a:gd name="connsiteY29" fmla="*/ 759987 h 1164979"/>
              <a:gd name="connsiteX30" fmla="*/ 1595043 w 2755075"/>
              <a:gd name="connsiteY30" fmla="*/ 739987 h 1164979"/>
              <a:gd name="connsiteX31" fmla="*/ 1520041 w 2755075"/>
              <a:gd name="connsiteY31" fmla="*/ 734987 h 1164979"/>
              <a:gd name="connsiteX32" fmla="*/ 1465040 w 2755075"/>
              <a:gd name="connsiteY32" fmla="*/ 729987 h 1164979"/>
              <a:gd name="connsiteX33" fmla="*/ 1420038 w 2755075"/>
              <a:gd name="connsiteY33" fmla="*/ 724987 h 1164979"/>
              <a:gd name="connsiteX34" fmla="*/ 1375037 w 2755075"/>
              <a:gd name="connsiteY34" fmla="*/ 704988 h 1164979"/>
              <a:gd name="connsiteX35" fmla="*/ 1355037 w 2755075"/>
              <a:gd name="connsiteY35" fmla="*/ 699988 h 1164979"/>
              <a:gd name="connsiteX36" fmla="*/ 1280035 w 2755075"/>
              <a:gd name="connsiteY36" fmla="*/ 684988 h 1164979"/>
              <a:gd name="connsiteX37" fmla="*/ 1255034 w 2755075"/>
              <a:gd name="connsiteY37" fmla="*/ 669988 h 1164979"/>
              <a:gd name="connsiteX38" fmla="*/ 1240033 w 2755075"/>
              <a:gd name="connsiteY38" fmla="*/ 659988 h 1164979"/>
              <a:gd name="connsiteX39" fmla="*/ 1140031 w 2755075"/>
              <a:gd name="connsiteY39" fmla="*/ 639989 h 1164979"/>
              <a:gd name="connsiteX40" fmla="*/ 1120030 w 2755075"/>
              <a:gd name="connsiteY40" fmla="*/ 634989 h 1164979"/>
              <a:gd name="connsiteX41" fmla="*/ 1105030 w 2755075"/>
              <a:gd name="connsiteY41" fmla="*/ 619989 h 1164979"/>
              <a:gd name="connsiteX42" fmla="*/ 1095029 w 2755075"/>
              <a:gd name="connsiteY42" fmla="*/ 604989 h 1164979"/>
              <a:gd name="connsiteX43" fmla="*/ 1050028 w 2755075"/>
              <a:gd name="connsiteY43" fmla="*/ 569990 h 1164979"/>
              <a:gd name="connsiteX44" fmla="*/ 960026 w 2755075"/>
              <a:gd name="connsiteY44" fmla="*/ 554990 h 1164979"/>
              <a:gd name="connsiteX45" fmla="*/ 920025 w 2755075"/>
              <a:gd name="connsiteY45" fmla="*/ 549990 h 1164979"/>
              <a:gd name="connsiteX46" fmla="*/ 900024 w 2755075"/>
              <a:gd name="connsiteY46" fmla="*/ 544991 h 1164979"/>
              <a:gd name="connsiteX47" fmla="*/ 880024 w 2755075"/>
              <a:gd name="connsiteY47" fmla="*/ 524991 h 1164979"/>
              <a:gd name="connsiteX48" fmla="*/ 865023 w 2755075"/>
              <a:gd name="connsiteY48" fmla="*/ 519991 h 1164979"/>
              <a:gd name="connsiteX49" fmla="*/ 845023 w 2755075"/>
              <a:gd name="connsiteY49" fmla="*/ 504991 h 1164979"/>
              <a:gd name="connsiteX50" fmla="*/ 825022 w 2755075"/>
              <a:gd name="connsiteY50" fmla="*/ 479992 h 1164979"/>
              <a:gd name="connsiteX51" fmla="*/ 740020 w 2755075"/>
              <a:gd name="connsiteY51" fmla="*/ 464992 h 1164979"/>
              <a:gd name="connsiteX52" fmla="*/ 725019 w 2755075"/>
              <a:gd name="connsiteY52" fmla="*/ 449992 h 1164979"/>
              <a:gd name="connsiteX53" fmla="*/ 715019 w 2755075"/>
              <a:gd name="connsiteY53" fmla="*/ 434993 h 1164979"/>
              <a:gd name="connsiteX54" fmla="*/ 700019 w 2755075"/>
              <a:gd name="connsiteY54" fmla="*/ 429993 h 1164979"/>
              <a:gd name="connsiteX55" fmla="*/ 690018 w 2755075"/>
              <a:gd name="connsiteY55" fmla="*/ 419993 h 1164979"/>
              <a:gd name="connsiteX56" fmla="*/ 675018 w 2755075"/>
              <a:gd name="connsiteY56" fmla="*/ 409993 h 1164979"/>
              <a:gd name="connsiteX57" fmla="*/ 665018 w 2755075"/>
              <a:gd name="connsiteY57" fmla="*/ 394993 h 1164979"/>
              <a:gd name="connsiteX58" fmla="*/ 640017 w 2755075"/>
              <a:gd name="connsiteY58" fmla="*/ 389993 h 1164979"/>
              <a:gd name="connsiteX59" fmla="*/ 625017 w 2755075"/>
              <a:gd name="connsiteY59" fmla="*/ 384993 h 1164979"/>
              <a:gd name="connsiteX60" fmla="*/ 605016 w 2755075"/>
              <a:gd name="connsiteY60" fmla="*/ 359994 h 1164979"/>
              <a:gd name="connsiteX61" fmla="*/ 595016 w 2755075"/>
              <a:gd name="connsiteY61" fmla="*/ 309995 h 1164979"/>
              <a:gd name="connsiteX62" fmla="*/ 570015 w 2755075"/>
              <a:gd name="connsiteY62" fmla="*/ 284995 h 1164979"/>
              <a:gd name="connsiteX63" fmla="*/ 555015 w 2755075"/>
              <a:gd name="connsiteY63" fmla="*/ 264996 h 1164979"/>
              <a:gd name="connsiteX64" fmla="*/ 545014 w 2755075"/>
              <a:gd name="connsiteY64" fmla="*/ 249996 h 1164979"/>
              <a:gd name="connsiteX65" fmla="*/ 505013 w 2755075"/>
              <a:gd name="connsiteY65" fmla="*/ 219996 h 1164979"/>
              <a:gd name="connsiteX66" fmla="*/ 490013 w 2755075"/>
              <a:gd name="connsiteY66" fmla="*/ 209997 h 1164979"/>
              <a:gd name="connsiteX67" fmla="*/ 465012 w 2755075"/>
              <a:gd name="connsiteY67" fmla="*/ 199997 h 1164979"/>
              <a:gd name="connsiteX68" fmla="*/ 435011 w 2755075"/>
              <a:gd name="connsiteY68" fmla="*/ 189997 h 1164979"/>
              <a:gd name="connsiteX69" fmla="*/ 420011 w 2755075"/>
              <a:gd name="connsiteY69" fmla="*/ 184997 h 1164979"/>
              <a:gd name="connsiteX70" fmla="*/ 395010 w 2755075"/>
              <a:gd name="connsiteY70" fmla="*/ 159998 h 1164979"/>
              <a:gd name="connsiteX71" fmla="*/ 365009 w 2755075"/>
              <a:gd name="connsiteY71" fmla="*/ 149998 h 1164979"/>
              <a:gd name="connsiteX72" fmla="*/ 360009 w 2755075"/>
              <a:gd name="connsiteY72" fmla="*/ 134998 h 1164979"/>
              <a:gd name="connsiteX73" fmla="*/ 345009 w 2755075"/>
              <a:gd name="connsiteY73" fmla="*/ 129998 h 1164979"/>
              <a:gd name="connsiteX74" fmla="*/ 300008 w 2755075"/>
              <a:gd name="connsiteY74" fmla="*/ 124998 h 1164979"/>
              <a:gd name="connsiteX75" fmla="*/ 285007 w 2755075"/>
              <a:gd name="connsiteY75" fmla="*/ 99999 h 1164979"/>
              <a:gd name="connsiteX76" fmla="*/ 280007 w 2755075"/>
              <a:gd name="connsiteY76" fmla="*/ 74999 h 1164979"/>
              <a:gd name="connsiteX77" fmla="*/ 230006 w 2755075"/>
              <a:gd name="connsiteY77" fmla="*/ 50000 h 1164979"/>
              <a:gd name="connsiteX78" fmla="*/ 190005 w 2755075"/>
              <a:gd name="connsiteY78" fmla="*/ 20000 h 1164979"/>
              <a:gd name="connsiteX79" fmla="*/ 160004 w 2755075"/>
              <a:gd name="connsiteY79" fmla="*/ 0 h 1164979"/>
              <a:gd name="connsiteX80" fmla="*/ 145003 w 2755075"/>
              <a:gd name="connsiteY80" fmla="*/ 5000 h 1164979"/>
              <a:gd name="connsiteX81" fmla="*/ 135003 w 2755075"/>
              <a:gd name="connsiteY81" fmla="*/ 20000 h 1164979"/>
              <a:gd name="connsiteX82" fmla="*/ 105002 w 2755075"/>
              <a:gd name="connsiteY82" fmla="*/ 30000 h 1164979"/>
              <a:gd name="connsiteX83" fmla="*/ 90002 w 2755075"/>
              <a:gd name="connsiteY83" fmla="*/ 35000 h 1164979"/>
              <a:gd name="connsiteX84" fmla="*/ 75002 w 2755075"/>
              <a:gd name="connsiteY84" fmla="*/ 40000 h 1164979"/>
              <a:gd name="connsiteX85" fmla="*/ 65001 w 2755075"/>
              <a:gd name="connsiteY85" fmla="*/ 50000 h 1164979"/>
              <a:gd name="connsiteX86" fmla="*/ 15000 w 2755075"/>
              <a:gd name="connsiteY86" fmla="*/ 50000 h 1164979"/>
              <a:gd name="connsiteX87" fmla="*/ 0 w 2755075"/>
              <a:gd name="connsiteY87" fmla="*/ 50000 h 116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755075" h="1164979">
                <a:moveTo>
                  <a:pt x="2755075" y="1164979"/>
                </a:moveTo>
                <a:cubicBezTo>
                  <a:pt x="2745075" y="1153313"/>
                  <a:pt x="2736496" y="1140259"/>
                  <a:pt x="2725074" y="1129980"/>
                </a:cubicBezTo>
                <a:cubicBezTo>
                  <a:pt x="2719533" y="1124994"/>
                  <a:pt x="2711545" y="1123678"/>
                  <a:pt x="2705073" y="1119980"/>
                </a:cubicBezTo>
                <a:cubicBezTo>
                  <a:pt x="2699855" y="1116999"/>
                  <a:pt x="2695073" y="1113313"/>
                  <a:pt x="2690073" y="1109980"/>
                </a:cubicBezTo>
                <a:cubicBezTo>
                  <a:pt x="2688406" y="1104980"/>
                  <a:pt x="2688365" y="1099096"/>
                  <a:pt x="2685073" y="1094981"/>
                </a:cubicBezTo>
                <a:cubicBezTo>
                  <a:pt x="2678023" y="1086169"/>
                  <a:pt x="2652623" y="1078001"/>
                  <a:pt x="2645072" y="1074981"/>
                </a:cubicBezTo>
                <a:cubicBezTo>
                  <a:pt x="2635759" y="1065668"/>
                  <a:pt x="2623395" y="1050691"/>
                  <a:pt x="2610071" y="1044981"/>
                </a:cubicBezTo>
                <a:cubicBezTo>
                  <a:pt x="2603754" y="1042274"/>
                  <a:pt x="2596652" y="1041957"/>
                  <a:pt x="2590070" y="1039982"/>
                </a:cubicBezTo>
                <a:cubicBezTo>
                  <a:pt x="2579974" y="1036953"/>
                  <a:pt x="2569857" y="1033897"/>
                  <a:pt x="2560070" y="1029982"/>
                </a:cubicBezTo>
                <a:cubicBezTo>
                  <a:pt x="2553149" y="1027214"/>
                  <a:pt x="2547300" y="1021790"/>
                  <a:pt x="2540069" y="1019982"/>
                </a:cubicBezTo>
                <a:cubicBezTo>
                  <a:pt x="2527033" y="1016723"/>
                  <a:pt x="2513402" y="1016649"/>
                  <a:pt x="2500068" y="1014982"/>
                </a:cubicBezTo>
                <a:cubicBezTo>
                  <a:pt x="2489228" y="1009562"/>
                  <a:pt x="2477328" y="1002434"/>
                  <a:pt x="2465067" y="999982"/>
                </a:cubicBezTo>
                <a:cubicBezTo>
                  <a:pt x="2430893" y="993147"/>
                  <a:pt x="2387332" y="992133"/>
                  <a:pt x="2355064" y="989982"/>
                </a:cubicBezTo>
                <a:cubicBezTo>
                  <a:pt x="2350064" y="986649"/>
                  <a:pt x="2344680" y="983830"/>
                  <a:pt x="2340063" y="979983"/>
                </a:cubicBezTo>
                <a:cubicBezTo>
                  <a:pt x="2334631" y="975456"/>
                  <a:pt x="2331862" y="966926"/>
                  <a:pt x="2325063" y="964983"/>
                </a:cubicBezTo>
                <a:cubicBezTo>
                  <a:pt x="2307362" y="959926"/>
                  <a:pt x="2288396" y="961650"/>
                  <a:pt x="2270062" y="959983"/>
                </a:cubicBezTo>
                <a:cubicBezTo>
                  <a:pt x="2227713" y="938810"/>
                  <a:pt x="2276078" y="960218"/>
                  <a:pt x="2210060" y="944983"/>
                </a:cubicBezTo>
                <a:cubicBezTo>
                  <a:pt x="2201314" y="942965"/>
                  <a:pt x="2193494" y="938050"/>
                  <a:pt x="2185059" y="934983"/>
                </a:cubicBezTo>
                <a:cubicBezTo>
                  <a:pt x="2175152" y="931381"/>
                  <a:pt x="2164845" y="928899"/>
                  <a:pt x="2155058" y="924984"/>
                </a:cubicBezTo>
                <a:cubicBezTo>
                  <a:pt x="2148137" y="922216"/>
                  <a:pt x="2142129" y="917341"/>
                  <a:pt x="2135058" y="914984"/>
                </a:cubicBezTo>
                <a:cubicBezTo>
                  <a:pt x="2126995" y="912297"/>
                  <a:pt x="2118391" y="911651"/>
                  <a:pt x="2110057" y="909984"/>
                </a:cubicBezTo>
                <a:cubicBezTo>
                  <a:pt x="2080387" y="890204"/>
                  <a:pt x="2109260" y="908137"/>
                  <a:pt x="2060056" y="884984"/>
                </a:cubicBezTo>
                <a:cubicBezTo>
                  <a:pt x="2043195" y="877050"/>
                  <a:pt x="2028326" y="863639"/>
                  <a:pt x="2010054" y="859985"/>
                </a:cubicBezTo>
                <a:cubicBezTo>
                  <a:pt x="1928829" y="843740"/>
                  <a:pt x="1976957" y="851764"/>
                  <a:pt x="1865050" y="839985"/>
                </a:cubicBezTo>
                <a:cubicBezTo>
                  <a:pt x="1856717" y="836652"/>
                  <a:pt x="1848078" y="833999"/>
                  <a:pt x="1840050" y="829985"/>
                </a:cubicBezTo>
                <a:cubicBezTo>
                  <a:pt x="1792387" y="806155"/>
                  <a:pt x="1877253" y="836696"/>
                  <a:pt x="1790048" y="804986"/>
                </a:cubicBezTo>
                <a:cubicBezTo>
                  <a:pt x="1783590" y="802638"/>
                  <a:pt x="1776616" y="802007"/>
                  <a:pt x="1770048" y="799986"/>
                </a:cubicBezTo>
                <a:cubicBezTo>
                  <a:pt x="1754935" y="795336"/>
                  <a:pt x="1740387" y="788821"/>
                  <a:pt x="1725047" y="784986"/>
                </a:cubicBezTo>
                <a:cubicBezTo>
                  <a:pt x="1674825" y="772431"/>
                  <a:pt x="1698081" y="779331"/>
                  <a:pt x="1655045" y="764987"/>
                </a:cubicBezTo>
                <a:cubicBezTo>
                  <a:pt x="1650045" y="763320"/>
                  <a:pt x="1644564" y="762699"/>
                  <a:pt x="1640044" y="759987"/>
                </a:cubicBezTo>
                <a:cubicBezTo>
                  <a:pt x="1621326" y="748756"/>
                  <a:pt x="1615863" y="742179"/>
                  <a:pt x="1595043" y="739987"/>
                </a:cubicBezTo>
                <a:cubicBezTo>
                  <a:pt x="1570125" y="737364"/>
                  <a:pt x="1545042" y="736654"/>
                  <a:pt x="1520041" y="734987"/>
                </a:cubicBezTo>
                <a:cubicBezTo>
                  <a:pt x="1474927" y="723709"/>
                  <a:pt x="1493079" y="720641"/>
                  <a:pt x="1465040" y="729987"/>
                </a:cubicBezTo>
                <a:cubicBezTo>
                  <a:pt x="1450039" y="728320"/>
                  <a:pt x="1434796" y="728149"/>
                  <a:pt x="1420038" y="724987"/>
                </a:cubicBezTo>
                <a:cubicBezTo>
                  <a:pt x="1398765" y="720429"/>
                  <a:pt x="1394224" y="712182"/>
                  <a:pt x="1375037" y="704988"/>
                </a:cubicBezTo>
                <a:cubicBezTo>
                  <a:pt x="1368603" y="702575"/>
                  <a:pt x="1361761" y="701404"/>
                  <a:pt x="1355037" y="699988"/>
                </a:cubicBezTo>
                <a:cubicBezTo>
                  <a:pt x="1330088" y="694736"/>
                  <a:pt x="1305036" y="689988"/>
                  <a:pt x="1280035" y="684988"/>
                </a:cubicBezTo>
                <a:cubicBezTo>
                  <a:pt x="1271701" y="679988"/>
                  <a:pt x="1263275" y="675139"/>
                  <a:pt x="1255034" y="669988"/>
                </a:cubicBezTo>
                <a:cubicBezTo>
                  <a:pt x="1249938" y="666803"/>
                  <a:pt x="1245525" y="662429"/>
                  <a:pt x="1240033" y="659988"/>
                </a:cubicBezTo>
                <a:cubicBezTo>
                  <a:pt x="1205535" y="644657"/>
                  <a:pt x="1180522" y="646737"/>
                  <a:pt x="1140031" y="639989"/>
                </a:cubicBezTo>
                <a:cubicBezTo>
                  <a:pt x="1133252" y="638859"/>
                  <a:pt x="1126697" y="636656"/>
                  <a:pt x="1120030" y="634989"/>
                </a:cubicBezTo>
                <a:cubicBezTo>
                  <a:pt x="1115030" y="629989"/>
                  <a:pt x="1109557" y="625421"/>
                  <a:pt x="1105030" y="619989"/>
                </a:cubicBezTo>
                <a:cubicBezTo>
                  <a:pt x="1101183" y="615372"/>
                  <a:pt x="1098876" y="609605"/>
                  <a:pt x="1095029" y="604989"/>
                </a:cubicBezTo>
                <a:cubicBezTo>
                  <a:pt x="1085737" y="593839"/>
                  <a:pt x="1061764" y="572924"/>
                  <a:pt x="1050028" y="569990"/>
                </a:cubicBezTo>
                <a:cubicBezTo>
                  <a:pt x="1010359" y="560073"/>
                  <a:pt x="1025860" y="563219"/>
                  <a:pt x="960026" y="554990"/>
                </a:cubicBezTo>
                <a:cubicBezTo>
                  <a:pt x="946692" y="553323"/>
                  <a:pt x="933280" y="552199"/>
                  <a:pt x="920025" y="549990"/>
                </a:cubicBezTo>
                <a:cubicBezTo>
                  <a:pt x="913246" y="548860"/>
                  <a:pt x="906691" y="546657"/>
                  <a:pt x="900024" y="544991"/>
                </a:cubicBezTo>
                <a:cubicBezTo>
                  <a:pt x="893357" y="538324"/>
                  <a:pt x="887696" y="530471"/>
                  <a:pt x="880024" y="524991"/>
                </a:cubicBezTo>
                <a:cubicBezTo>
                  <a:pt x="875735" y="521927"/>
                  <a:pt x="869599" y="522606"/>
                  <a:pt x="865023" y="519991"/>
                </a:cubicBezTo>
                <a:cubicBezTo>
                  <a:pt x="857788" y="515857"/>
                  <a:pt x="851690" y="509991"/>
                  <a:pt x="845023" y="504991"/>
                </a:cubicBezTo>
                <a:cubicBezTo>
                  <a:pt x="840698" y="492019"/>
                  <a:pt x="841469" y="484104"/>
                  <a:pt x="825022" y="479992"/>
                </a:cubicBezTo>
                <a:cubicBezTo>
                  <a:pt x="797109" y="473014"/>
                  <a:pt x="740020" y="464992"/>
                  <a:pt x="740020" y="464992"/>
                </a:cubicBezTo>
                <a:cubicBezTo>
                  <a:pt x="735020" y="459992"/>
                  <a:pt x="729546" y="455424"/>
                  <a:pt x="725019" y="449992"/>
                </a:cubicBezTo>
                <a:cubicBezTo>
                  <a:pt x="721172" y="445376"/>
                  <a:pt x="719711" y="438747"/>
                  <a:pt x="715019" y="434993"/>
                </a:cubicBezTo>
                <a:cubicBezTo>
                  <a:pt x="710903" y="431701"/>
                  <a:pt x="705019" y="431660"/>
                  <a:pt x="700019" y="429993"/>
                </a:cubicBezTo>
                <a:cubicBezTo>
                  <a:pt x="696685" y="426660"/>
                  <a:pt x="693699" y="422938"/>
                  <a:pt x="690018" y="419993"/>
                </a:cubicBezTo>
                <a:cubicBezTo>
                  <a:pt x="685325" y="416239"/>
                  <a:pt x="679267" y="414242"/>
                  <a:pt x="675018" y="409993"/>
                </a:cubicBezTo>
                <a:cubicBezTo>
                  <a:pt x="670769" y="405744"/>
                  <a:pt x="670236" y="397974"/>
                  <a:pt x="665018" y="394993"/>
                </a:cubicBezTo>
                <a:cubicBezTo>
                  <a:pt x="657639" y="390777"/>
                  <a:pt x="648262" y="392054"/>
                  <a:pt x="640017" y="389993"/>
                </a:cubicBezTo>
                <a:cubicBezTo>
                  <a:pt x="634904" y="388715"/>
                  <a:pt x="630017" y="386660"/>
                  <a:pt x="625017" y="384993"/>
                </a:cubicBezTo>
                <a:cubicBezTo>
                  <a:pt x="618462" y="378440"/>
                  <a:pt x="607820" y="369108"/>
                  <a:pt x="605016" y="359994"/>
                </a:cubicBezTo>
                <a:cubicBezTo>
                  <a:pt x="600018" y="343749"/>
                  <a:pt x="602204" y="325397"/>
                  <a:pt x="595016" y="309995"/>
                </a:cubicBezTo>
                <a:cubicBezTo>
                  <a:pt x="590032" y="299315"/>
                  <a:pt x="577845" y="293803"/>
                  <a:pt x="570015" y="284995"/>
                </a:cubicBezTo>
                <a:cubicBezTo>
                  <a:pt x="564479" y="278767"/>
                  <a:pt x="559859" y="271777"/>
                  <a:pt x="555015" y="264996"/>
                </a:cubicBezTo>
                <a:cubicBezTo>
                  <a:pt x="551522" y="260106"/>
                  <a:pt x="549481" y="254016"/>
                  <a:pt x="545014" y="249996"/>
                </a:cubicBezTo>
                <a:cubicBezTo>
                  <a:pt x="532625" y="238847"/>
                  <a:pt x="518881" y="229241"/>
                  <a:pt x="505013" y="219996"/>
                </a:cubicBezTo>
                <a:cubicBezTo>
                  <a:pt x="500013" y="216663"/>
                  <a:pt x="495388" y="212684"/>
                  <a:pt x="490013" y="209997"/>
                </a:cubicBezTo>
                <a:cubicBezTo>
                  <a:pt x="481985" y="205983"/>
                  <a:pt x="473447" y="203064"/>
                  <a:pt x="465012" y="199997"/>
                </a:cubicBezTo>
                <a:cubicBezTo>
                  <a:pt x="455105" y="196395"/>
                  <a:pt x="445011" y="193330"/>
                  <a:pt x="435011" y="189997"/>
                </a:cubicBezTo>
                <a:lnTo>
                  <a:pt x="420011" y="184997"/>
                </a:lnTo>
                <a:cubicBezTo>
                  <a:pt x="411677" y="176664"/>
                  <a:pt x="406190" y="163725"/>
                  <a:pt x="395010" y="159998"/>
                </a:cubicBezTo>
                <a:lnTo>
                  <a:pt x="365009" y="149998"/>
                </a:lnTo>
                <a:cubicBezTo>
                  <a:pt x="363342" y="144998"/>
                  <a:pt x="363736" y="138725"/>
                  <a:pt x="360009" y="134998"/>
                </a:cubicBezTo>
                <a:cubicBezTo>
                  <a:pt x="356282" y="131271"/>
                  <a:pt x="350208" y="130864"/>
                  <a:pt x="345009" y="129998"/>
                </a:cubicBezTo>
                <a:cubicBezTo>
                  <a:pt x="330122" y="127517"/>
                  <a:pt x="315008" y="126665"/>
                  <a:pt x="300008" y="124998"/>
                </a:cubicBezTo>
                <a:cubicBezTo>
                  <a:pt x="288216" y="113207"/>
                  <a:pt x="289334" y="117307"/>
                  <a:pt x="285007" y="99999"/>
                </a:cubicBezTo>
                <a:cubicBezTo>
                  <a:pt x="282946" y="91754"/>
                  <a:pt x="286295" y="80715"/>
                  <a:pt x="280007" y="74999"/>
                </a:cubicBezTo>
                <a:cubicBezTo>
                  <a:pt x="266219" y="62465"/>
                  <a:pt x="244913" y="61180"/>
                  <a:pt x="230006" y="50000"/>
                </a:cubicBezTo>
                <a:cubicBezTo>
                  <a:pt x="216672" y="40000"/>
                  <a:pt x="202905" y="30554"/>
                  <a:pt x="190005" y="20000"/>
                </a:cubicBezTo>
                <a:cubicBezTo>
                  <a:pt x="164255" y="-1067"/>
                  <a:pt x="186946" y="8981"/>
                  <a:pt x="160004" y="0"/>
                </a:cubicBezTo>
                <a:cubicBezTo>
                  <a:pt x="155004" y="1667"/>
                  <a:pt x="149119" y="1707"/>
                  <a:pt x="145003" y="5000"/>
                </a:cubicBezTo>
                <a:cubicBezTo>
                  <a:pt x="140310" y="8754"/>
                  <a:pt x="140099" y="16815"/>
                  <a:pt x="135003" y="20000"/>
                </a:cubicBezTo>
                <a:cubicBezTo>
                  <a:pt x="126064" y="25587"/>
                  <a:pt x="115002" y="26667"/>
                  <a:pt x="105002" y="30000"/>
                </a:cubicBezTo>
                <a:lnTo>
                  <a:pt x="90002" y="35000"/>
                </a:lnTo>
                <a:lnTo>
                  <a:pt x="75002" y="40000"/>
                </a:lnTo>
                <a:cubicBezTo>
                  <a:pt x="71668" y="43333"/>
                  <a:pt x="69044" y="47575"/>
                  <a:pt x="65001" y="50000"/>
                </a:cubicBezTo>
                <a:cubicBezTo>
                  <a:pt x="47694" y="60383"/>
                  <a:pt x="35375" y="52037"/>
                  <a:pt x="15000" y="50000"/>
                </a:cubicBezTo>
                <a:cubicBezTo>
                  <a:pt x="10025" y="49503"/>
                  <a:pt x="5000" y="50000"/>
                  <a:pt x="0" y="50000"/>
                </a:cubicBezTo>
              </a:path>
            </a:pathLst>
          </a:custGeom>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53" name="Freeform 52"/>
          <p:cNvSpPr/>
          <p:nvPr/>
        </p:nvSpPr>
        <p:spPr>
          <a:xfrm>
            <a:off x="6098941" y="3415192"/>
            <a:ext cx="2755145" cy="1464973"/>
          </a:xfrm>
          <a:custGeom>
            <a:avLst/>
            <a:gdLst>
              <a:gd name="connsiteX0" fmla="*/ 2755145 w 2755145"/>
              <a:gd name="connsiteY0" fmla="*/ 1464973 h 1464973"/>
              <a:gd name="connsiteX1" fmla="*/ 2745145 w 2755145"/>
              <a:gd name="connsiteY1" fmla="*/ 1439974 h 1464973"/>
              <a:gd name="connsiteX2" fmla="*/ 2700143 w 2755145"/>
              <a:gd name="connsiteY2" fmla="*/ 1404974 h 1464973"/>
              <a:gd name="connsiteX3" fmla="*/ 2685143 w 2755145"/>
              <a:gd name="connsiteY3" fmla="*/ 1394975 h 1464973"/>
              <a:gd name="connsiteX4" fmla="*/ 2650142 w 2755145"/>
              <a:gd name="connsiteY4" fmla="*/ 1379975 h 1464973"/>
              <a:gd name="connsiteX5" fmla="*/ 2635142 w 2755145"/>
              <a:gd name="connsiteY5" fmla="*/ 1374975 h 1464973"/>
              <a:gd name="connsiteX6" fmla="*/ 2620141 w 2755145"/>
              <a:gd name="connsiteY6" fmla="*/ 1364975 h 1464973"/>
              <a:gd name="connsiteX7" fmla="*/ 2595141 w 2755145"/>
              <a:gd name="connsiteY7" fmla="*/ 1354975 h 1464973"/>
              <a:gd name="connsiteX8" fmla="*/ 2570140 w 2755145"/>
              <a:gd name="connsiteY8" fmla="*/ 1339976 h 1464973"/>
              <a:gd name="connsiteX9" fmla="*/ 2555140 w 2755145"/>
              <a:gd name="connsiteY9" fmla="*/ 1329976 h 1464973"/>
              <a:gd name="connsiteX10" fmla="*/ 2535139 w 2755145"/>
              <a:gd name="connsiteY10" fmla="*/ 1324976 h 1464973"/>
              <a:gd name="connsiteX11" fmla="*/ 2520139 w 2755145"/>
              <a:gd name="connsiteY11" fmla="*/ 1314976 h 1464973"/>
              <a:gd name="connsiteX12" fmla="*/ 2490138 w 2755145"/>
              <a:gd name="connsiteY12" fmla="*/ 1289976 h 1464973"/>
              <a:gd name="connsiteX13" fmla="*/ 2415136 w 2755145"/>
              <a:gd name="connsiteY13" fmla="*/ 1259977 h 1464973"/>
              <a:gd name="connsiteX14" fmla="*/ 2380135 w 2755145"/>
              <a:gd name="connsiteY14" fmla="*/ 1239977 h 1464973"/>
              <a:gd name="connsiteX15" fmla="*/ 2325133 w 2755145"/>
              <a:gd name="connsiteY15" fmla="*/ 1219978 h 1464973"/>
              <a:gd name="connsiteX16" fmla="*/ 2310133 w 2755145"/>
              <a:gd name="connsiteY16" fmla="*/ 1214978 h 1464973"/>
              <a:gd name="connsiteX17" fmla="*/ 2280132 w 2755145"/>
              <a:gd name="connsiteY17" fmla="*/ 1209978 h 1464973"/>
              <a:gd name="connsiteX18" fmla="*/ 2250131 w 2755145"/>
              <a:gd name="connsiteY18" fmla="*/ 1199978 h 1464973"/>
              <a:gd name="connsiteX19" fmla="*/ 2175129 w 2755145"/>
              <a:gd name="connsiteY19" fmla="*/ 1194978 h 1464973"/>
              <a:gd name="connsiteX20" fmla="*/ 2160129 w 2755145"/>
              <a:gd name="connsiteY20" fmla="*/ 1184978 h 1464973"/>
              <a:gd name="connsiteX21" fmla="*/ 2135128 w 2755145"/>
              <a:gd name="connsiteY21" fmla="*/ 1179978 h 1464973"/>
              <a:gd name="connsiteX22" fmla="*/ 2105127 w 2755145"/>
              <a:gd name="connsiteY22" fmla="*/ 1169979 h 1464973"/>
              <a:gd name="connsiteX23" fmla="*/ 2075126 w 2755145"/>
              <a:gd name="connsiteY23" fmla="*/ 1154979 h 1464973"/>
              <a:gd name="connsiteX24" fmla="*/ 2040125 w 2755145"/>
              <a:gd name="connsiteY24" fmla="*/ 1139979 h 1464973"/>
              <a:gd name="connsiteX25" fmla="*/ 2020125 w 2755145"/>
              <a:gd name="connsiteY25" fmla="*/ 1124979 h 1464973"/>
              <a:gd name="connsiteX26" fmla="*/ 1960123 w 2755145"/>
              <a:gd name="connsiteY26" fmla="*/ 1104980 h 1464973"/>
              <a:gd name="connsiteX27" fmla="*/ 1875121 w 2755145"/>
              <a:gd name="connsiteY27" fmla="*/ 1094980 h 1464973"/>
              <a:gd name="connsiteX28" fmla="*/ 1800119 w 2755145"/>
              <a:gd name="connsiteY28" fmla="*/ 1084980 h 1464973"/>
              <a:gd name="connsiteX29" fmla="*/ 1740117 w 2755145"/>
              <a:gd name="connsiteY29" fmla="*/ 1069980 h 1464973"/>
              <a:gd name="connsiteX30" fmla="*/ 1725117 w 2755145"/>
              <a:gd name="connsiteY30" fmla="*/ 1059981 h 1464973"/>
              <a:gd name="connsiteX31" fmla="*/ 1695116 w 2755145"/>
              <a:gd name="connsiteY31" fmla="*/ 1049981 h 1464973"/>
              <a:gd name="connsiteX32" fmla="*/ 1660115 w 2755145"/>
              <a:gd name="connsiteY32" fmla="*/ 1039981 h 1464973"/>
              <a:gd name="connsiteX33" fmla="*/ 1625114 w 2755145"/>
              <a:gd name="connsiteY33" fmla="*/ 1034981 h 1464973"/>
              <a:gd name="connsiteX34" fmla="*/ 1595113 w 2755145"/>
              <a:gd name="connsiteY34" fmla="*/ 1009982 h 1464973"/>
              <a:gd name="connsiteX35" fmla="*/ 1575113 w 2755145"/>
              <a:gd name="connsiteY35" fmla="*/ 999982 h 1464973"/>
              <a:gd name="connsiteX36" fmla="*/ 1555112 w 2755145"/>
              <a:gd name="connsiteY36" fmla="*/ 984982 h 1464973"/>
              <a:gd name="connsiteX37" fmla="*/ 1540112 w 2755145"/>
              <a:gd name="connsiteY37" fmla="*/ 979982 h 1464973"/>
              <a:gd name="connsiteX38" fmla="*/ 1525111 w 2755145"/>
              <a:gd name="connsiteY38" fmla="*/ 969982 h 1464973"/>
              <a:gd name="connsiteX39" fmla="*/ 1460110 w 2755145"/>
              <a:gd name="connsiteY39" fmla="*/ 964982 h 1464973"/>
              <a:gd name="connsiteX40" fmla="*/ 1435109 w 2755145"/>
              <a:gd name="connsiteY40" fmla="*/ 944983 h 1464973"/>
              <a:gd name="connsiteX41" fmla="*/ 1395108 w 2755145"/>
              <a:gd name="connsiteY41" fmla="*/ 919983 h 1464973"/>
              <a:gd name="connsiteX42" fmla="*/ 1375107 w 2755145"/>
              <a:gd name="connsiteY42" fmla="*/ 914983 h 1464973"/>
              <a:gd name="connsiteX43" fmla="*/ 1360107 w 2755145"/>
              <a:gd name="connsiteY43" fmla="*/ 899984 h 1464973"/>
              <a:gd name="connsiteX44" fmla="*/ 1290105 w 2755145"/>
              <a:gd name="connsiteY44" fmla="*/ 879984 h 1464973"/>
              <a:gd name="connsiteX45" fmla="*/ 1260104 w 2755145"/>
              <a:gd name="connsiteY45" fmla="*/ 869984 h 1464973"/>
              <a:gd name="connsiteX46" fmla="*/ 1245104 w 2755145"/>
              <a:gd name="connsiteY46" fmla="*/ 859984 h 1464973"/>
              <a:gd name="connsiteX47" fmla="*/ 1195102 w 2755145"/>
              <a:gd name="connsiteY47" fmla="*/ 839985 h 1464973"/>
              <a:gd name="connsiteX48" fmla="*/ 1185102 w 2755145"/>
              <a:gd name="connsiteY48" fmla="*/ 824985 h 1464973"/>
              <a:gd name="connsiteX49" fmla="*/ 1170102 w 2755145"/>
              <a:gd name="connsiteY49" fmla="*/ 819985 h 1464973"/>
              <a:gd name="connsiteX50" fmla="*/ 1150101 w 2755145"/>
              <a:gd name="connsiteY50" fmla="*/ 814985 h 1464973"/>
              <a:gd name="connsiteX51" fmla="*/ 1135101 w 2755145"/>
              <a:gd name="connsiteY51" fmla="*/ 809985 h 1464973"/>
              <a:gd name="connsiteX52" fmla="*/ 1070099 w 2755145"/>
              <a:gd name="connsiteY52" fmla="*/ 794985 h 1464973"/>
              <a:gd name="connsiteX53" fmla="*/ 1040098 w 2755145"/>
              <a:gd name="connsiteY53" fmla="*/ 769986 h 1464973"/>
              <a:gd name="connsiteX54" fmla="*/ 1035098 w 2755145"/>
              <a:gd name="connsiteY54" fmla="*/ 719987 h 1464973"/>
              <a:gd name="connsiteX55" fmla="*/ 1030098 w 2755145"/>
              <a:gd name="connsiteY55" fmla="*/ 704987 h 1464973"/>
              <a:gd name="connsiteX56" fmla="*/ 1010097 w 2755145"/>
              <a:gd name="connsiteY56" fmla="*/ 694987 h 1464973"/>
              <a:gd name="connsiteX57" fmla="*/ 965096 w 2755145"/>
              <a:gd name="connsiteY57" fmla="*/ 674988 h 1464973"/>
              <a:gd name="connsiteX58" fmla="*/ 955096 w 2755145"/>
              <a:gd name="connsiteY58" fmla="*/ 659988 h 1464973"/>
              <a:gd name="connsiteX59" fmla="*/ 940095 w 2755145"/>
              <a:gd name="connsiteY59" fmla="*/ 629988 h 1464973"/>
              <a:gd name="connsiteX60" fmla="*/ 920095 w 2755145"/>
              <a:gd name="connsiteY60" fmla="*/ 619989 h 1464973"/>
              <a:gd name="connsiteX61" fmla="*/ 870093 w 2755145"/>
              <a:gd name="connsiteY61" fmla="*/ 569990 h 1464973"/>
              <a:gd name="connsiteX62" fmla="*/ 855093 w 2755145"/>
              <a:gd name="connsiteY62" fmla="*/ 564990 h 1464973"/>
              <a:gd name="connsiteX63" fmla="*/ 830092 w 2755145"/>
              <a:gd name="connsiteY63" fmla="*/ 554990 h 1464973"/>
              <a:gd name="connsiteX64" fmla="*/ 800092 w 2755145"/>
              <a:gd name="connsiteY64" fmla="*/ 544990 h 1464973"/>
              <a:gd name="connsiteX65" fmla="*/ 785091 w 2755145"/>
              <a:gd name="connsiteY65" fmla="*/ 529990 h 1464973"/>
              <a:gd name="connsiteX66" fmla="*/ 750090 w 2755145"/>
              <a:gd name="connsiteY66" fmla="*/ 524990 h 1464973"/>
              <a:gd name="connsiteX67" fmla="*/ 720089 w 2755145"/>
              <a:gd name="connsiteY67" fmla="*/ 519990 h 1464973"/>
              <a:gd name="connsiteX68" fmla="*/ 715089 w 2755145"/>
              <a:gd name="connsiteY68" fmla="*/ 489991 h 1464973"/>
              <a:gd name="connsiteX69" fmla="*/ 685088 w 2755145"/>
              <a:gd name="connsiteY69" fmla="*/ 474991 h 1464973"/>
              <a:gd name="connsiteX70" fmla="*/ 670088 w 2755145"/>
              <a:gd name="connsiteY70" fmla="*/ 464991 h 1464973"/>
              <a:gd name="connsiteX71" fmla="*/ 650087 w 2755145"/>
              <a:gd name="connsiteY71" fmla="*/ 459992 h 1464973"/>
              <a:gd name="connsiteX72" fmla="*/ 620087 w 2755145"/>
              <a:gd name="connsiteY72" fmla="*/ 449992 h 1464973"/>
              <a:gd name="connsiteX73" fmla="*/ 605086 w 2755145"/>
              <a:gd name="connsiteY73" fmla="*/ 404993 h 1464973"/>
              <a:gd name="connsiteX74" fmla="*/ 600086 w 2755145"/>
              <a:gd name="connsiteY74" fmla="*/ 389993 h 1464973"/>
              <a:gd name="connsiteX75" fmla="*/ 590086 w 2755145"/>
              <a:gd name="connsiteY75" fmla="*/ 369993 h 1464973"/>
              <a:gd name="connsiteX76" fmla="*/ 565085 w 2755145"/>
              <a:gd name="connsiteY76" fmla="*/ 364993 h 1464973"/>
              <a:gd name="connsiteX77" fmla="*/ 545085 w 2755145"/>
              <a:gd name="connsiteY77" fmla="*/ 359993 h 1464973"/>
              <a:gd name="connsiteX78" fmla="*/ 540084 w 2755145"/>
              <a:gd name="connsiteY78" fmla="*/ 309994 h 1464973"/>
              <a:gd name="connsiteX79" fmla="*/ 510084 w 2755145"/>
              <a:gd name="connsiteY79" fmla="*/ 239996 h 1464973"/>
              <a:gd name="connsiteX80" fmla="*/ 475083 w 2755145"/>
              <a:gd name="connsiteY80" fmla="*/ 234996 h 1464973"/>
              <a:gd name="connsiteX81" fmla="*/ 405081 w 2755145"/>
              <a:gd name="connsiteY81" fmla="*/ 239996 h 1464973"/>
              <a:gd name="connsiteX82" fmla="*/ 390080 w 2755145"/>
              <a:gd name="connsiteY82" fmla="*/ 249995 h 1464973"/>
              <a:gd name="connsiteX83" fmla="*/ 370080 w 2755145"/>
              <a:gd name="connsiteY83" fmla="*/ 259995 h 1464973"/>
              <a:gd name="connsiteX84" fmla="*/ 310078 w 2755145"/>
              <a:gd name="connsiteY84" fmla="*/ 264995 h 1464973"/>
              <a:gd name="connsiteX85" fmla="*/ 285077 w 2755145"/>
              <a:gd name="connsiteY85" fmla="*/ 259995 h 1464973"/>
              <a:gd name="connsiteX86" fmla="*/ 300078 w 2755145"/>
              <a:gd name="connsiteY86" fmla="*/ 214996 h 1464973"/>
              <a:gd name="connsiteX87" fmla="*/ 285077 w 2755145"/>
              <a:gd name="connsiteY87" fmla="*/ 179997 h 1464973"/>
              <a:gd name="connsiteX88" fmla="*/ 270077 w 2755145"/>
              <a:gd name="connsiteY88" fmla="*/ 149997 h 1464973"/>
              <a:gd name="connsiteX89" fmla="*/ 255077 w 2755145"/>
              <a:gd name="connsiteY89" fmla="*/ 144997 h 1464973"/>
              <a:gd name="connsiteX90" fmla="*/ 260077 w 2755145"/>
              <a:gd name="connsiteY90" fmla="*/ 124998 h 1464973"/>
              <a:gd name="connsiteX91" fmla="*/ 230076 w 2755145"/>
              <a:gd name="connsiteY91" fmla="*/ 99998 h 1464973"/>
              <a:gd name="connsiteX92" fmla="*/ 225076 w 2755145"/>
              <a:gd name="connsiteY92" fmla="*/ 29999 h 1464973"/>
              <a:gd name="connsiteX93" fmla="*/ 210075 w 2755145"/>
              <a:gd name="connsiteY93" fmla="*/ 0 h 1464973"/>
              <a:gd name="connsiteX94" fmla="*/ 160074 w 2755145"/>
              <a:gd name="connsiteY94" fmla="*/ 5000 h 1464973"/>
              <a:gd name="connsiteX95" fmla="*/ 130073 w 2755145"/>
              <a:gd name="connsiteY95" fmla="*/ 15000 h 1464973"/>
              <a:gd name="connsiteX96" fmla="*/ 110073 w 2755145"/>
              <a:gd name="connsiteY96" fmla="*/ 20000 h 1464973"/>
              <a:gd name="connsiteX97" fmla="*/ 95072 w 2755145"/>
              <a:gd name="connsiteY97" fmla="*/ 44999 h 1464973"/>
              <a:gd name="connsiteX98" fmla="*/ 85072 w 2755145"/>
              <a:gd name="connsiteY98" fmla="*/ 64999 h 1464973"/>
              <a:gd name="connsiteX99" fmla="*/ 75072 w 2755145"/>
              <a:gd name="connsiteY99" fmla="*/ 114998 h 1464973"/>
              <a:gd name="connsiteX100" fmla="*/ 50071 w 2755145"/>
              <a:gd name="connsiteY100" fmla="*/ 174997 h 1464973"/>
              <a:gd name="connsiteX101" fmla="*/ 15070 w 2755145"/>
              <a:gd name="connsiteY101" fmla="*/ 169997 h 1464973"/>
              <a:gd name="connsiteX102" fmla="*/ 5070 w 2755145"/>
              <a:gd name="connsiteY102" fmla="*/ 154997 h 1464973"/>
              <a:gd name="connsiteX103" fmla="*/ 70 w 2755145"/>
              <a:gd name="connsiteY103" fmla="*/ 129998 h 146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2755145" h="1464973">
                <a:moveTo>
                  <a:pt x="2755145" y="1464973"/>
                </a:moveTo>
                <a:cubicBezTo>
                  <a:pt x="2751812" y="1456640"/>
                  <a:pt x="2751210" y="1446590"/>
                  <a:pt x="2745145" y="1439974"/>
                </a:cubicBezTo>
                <a:cubicBezTo>
                  <a:pt x="2732304" y="1425966"/>
                  <a:pt x="2715346" y="1416376"/>
                  <a:pt x="2700143" y="1404974"/>
                </a:cubicBezTo>
                <a:cubicBezTo>
                  <a:pt x="2695336" y="1401369"/>
                  <a:pt x="2690518" y="1397662"/>
                  <a:pt x="2685143" y="1394975"/>
                </a:cubicBezTo>
                <a:cubicBezTo>
                  <a:pt x="2673790" y="1389299"/>
                  <a:pt x="2661927" y="1384689"/>
                  <a:pt x="2650142" y="1379975"/>
                </a:cubicBezTo>
                <a:cubicBezTo>
                  <a:pt x="2645248" y="1378018"/>
                  <a:pt x="2639856" y="1377332"/>
                  <a:pt x="2635142" y="1374975"/>
                </a:cubicBezTo>
                <a:cubicBezTo>
                  <a:pt x="2629767" y="1372288"/>
                  <a:pt x="2625516" y="1367662"/>
                  <a:pt x="2620141" y="1364975"/>
                </a:cubicBezTo>
                <a:cubicBezTo>
                  <a:pt x="2612113" y="1360961"/>
                  <a:pt x="2603169" y="1358989"/>
                  <a:pt x="2595141" y="1354975"/>
                </a:cubicBezTo>
                <a:cubicBezTo>
                  <a:pt x="2586449" y="1350629"/>
                  <a:pt x="2578381" y="1345126"/>
                  <a:pt x="2570140" y="1339976"/>
                </a:cubicBezTo>
                <a:cubicBezTo>
                  <a:pt x="2565044" y="1336791"/>
                  <a:pt x="2560663" y="1332343"/>
                  <a:pt x="2555140" y="1329976"/>
                </a:cubicBezTo>
                <a:cubicBezTo>
                  <a:pt x="2548823" y="1327269"/>
                  <a:pt x="2541806" y="1326643"/>
                  <a:pt x="2535139" y="1324976"/>
                </a:cubicBezTo>
                <a:cubicBezTo>
                  <a:pt x="2530139" y="1321643"/>
                  <a:pt x="2524882" y="1318665"/>
                  <a:pt x="2520139" y="1314976"/>
                </a:cubicBezTo>
                <a:cubicBezTo>
                  <a:pt x="2509864" y="1306984"/>
                  <a:pt x="2501669" y="1296016"/>
                  <a:pt x="2490138" y="1289976"/>
                </a:cubicBezTo>
                <a:cubicBezTo>
                  <a:pt x="2466286" y="1277482"/>
                  <a:pt x="2436677" y="1276132"/>
                  <a:pt x="2415136" y="1259977"/>
                </a:cubicBezTo>
                <a:cubicBezTo>
                  <a:pt x="2390919" y="1241815"/>
                  <a:pt x="2403041" y="1247612"/>
                  <a:pt x="2380135" y="1239977"/>
                </a:cubicBezTo>
                <a:cubicBezTo>
                  <a:pt x="2358704" y="1218550"/>
                  <a:pt x="2376573" y="1232838"/>
                  <a:pt x="2325133" y="1219978"/>
                </a:cubicBezTo>
                <a:cubicBezTo>
                  <a:pt x="2320020" y="1218700"/>
                  <a:pt x="2315278" y="1216121"/>
                  <a:pt x="2310133" y="1214978"/>
                </a:cubicBezTo>
                <a:cubicBezTo>
                  <a:pt x="2300236" y="1212779"/>
                  <a:pt x="2289968" y="1212437"/>
                  <a:pt x="2280132" y="1209978"/>
                </a:cubicBezTo>
                <a:cubicBezTo>
                  <a:pt x="2269905" y="1207421"/>
                  <a:pt x="2260566" y="1201469"/>
                  <a:pt x="2250131" y="1199978"/>
                </a:cubicBezTo>
                <a:cubicBezTo>
                  <a:pt x="2225327" y="1196435"/>
                  <a:pt x="2200130" y="1196645"/>
                  <a:pt x="2175129" y="1194978"/>
                </a:cubicBezTo>
                <a:cubicBezTo>
                  <a:pt x="2170129" y="1191645"/>
                  <a:pt x="2165756" y="1187088"/>
                  <a:pt x="2160129" y="1184978"/>
                </a:cubicBezTo>
                <a:cubicBezTo>
                  <a:pt x="2152171" y="1181994"/>
                  <a:pt x="2143327" y="1182214"/>
                  <a:pt x="2135128" y="1179978"/>
                </a:cubicBezTo>
                <a:cubicBezTo>
                  <a:pt x="2124958" y="1177205"/>
                  <a:pt x="2114857" y="1174033"/>
                  <a:pt x="2105127" y="1169979"/>
                </a:cubicBezTo>
                <a:cubicBezTo>
                  <a:pt x="2094806" y="1165679"/>
                  <a:pt x="2085278" y="1159664"/>
                  <a:pt x="2075126" y="1154979"/>
                </a:cubicBezTo>
                <a:cubicBezTo>
                  <a:pt x="2063601" y="1149660"/>
                  <a:pt x="2051268" y="1146057"/>
                  <a:pt x="2040125" y="1139979"/>
                </a:cubicBezTo>
                <a:cubicBezTo>
                  <a:pt x="2032809" y="1135989"/>
                  <a:pt x="2027760" y="1128319"/>
                  <a:pt x="2020125" y="1124979"/>
                </a:cubicBezTo>
                <a:cubicBezTo>
                  <a:pt x="2000810" y="1116529"/>
                  <a:pt x="1980576" y="1110093"/>
                  <a:pt x="1960123" y="1104980"/>
                </a:cubicBezTo>
                <a:cubicBezTo>
                  <a:pt x="1917043" y="1094210"/>
                  <a:pt x="1953291" y="1102086"/>
                  <a:pt x="1875121" y="1094980"/>
                </a:cubicBezTo>
                <a:cubicBezTo>
                  <a:pt x="1834732" y="1091308"/>
                  <a:pt x="1835141" y="1090817"/>
                  <a:pt x="1800119" y="1084980"/>
                </a:cubicBezTo>
                <a:cubicBezTo>
                  <a:pt x="1751012" y="1060428"/>
                  <a:pt x="1818319" y="1091306"/>
                  <a:pt x="1740117" y="1069980"/>
                </a:cubicBezTo>
                <a:cubicBezTo>
                  <a:pt x="1734320" y="1068399"/>
                  <a:pt x="1730608" y="1062421"/>
                  <a:pt x="1725117" y="1059981"/>
                </a:cubicBezTo>
                <a:cubicBezTo>
                  <a:pt x="1715484" y="1055700"/>
                  <a:pt x="1705116" y="1053314"/>
                  <a:pt x="1695116" y="1049981"/>
                </a:cubicBezTo>
                <a:cubicBezTo>
                  <a:pt x="1682262" y="1045696"/>
                  <a:pt x="1673930" y="1042493"/>
                  <a:pt x="1660115" y="1039981"/>
                </a:cubicBezTo>
                <a:cubicBezTo>
                  <a:pt x="1648520" y="1037873"/>
                  <a:pt x="1636781" y="1036648"/>
                  <a:pt x="1625114" y="1034981"/>
                </a:cubicBezTo>
                <a:cubicBezTo>
                  <a:pt x="1564675" y="1004762"/>
                  <a:pt x="1637518" y="1045317"/>
                  <a:pt x="1595113" y="1009982"/>
                </a:cubicBezTo>
                <a:cubicBezTo>
                  <a:pt x="1589387" y="1005211"/>
                  <a:pt x="1581434" y="1003932"/>
                  <a:pt x="1575113" y="999982"/>
                </a:cubicBezTo>
                <a:cubicBezTo>
                  <a:pt x="1568046" y="995565"/>
                  <a:pt x="1562348" y="989117"/>
                  <a:pt x="1555112" y="984982"/>
                </a:cubicBezTo>
                <a:cubicBezTo>
                  <a:pt x="1550536" y="982367"/>
                  <a:pt x="1544826" y="982339"/>
                  <a:pt x="1540112" y="979982"/>
                </a:cubicBezTo>
                <a:cubicBezTo>
                  <a:pt x="1534737" y="977295"/>
                  <a:pt x="1531018" y="971089"/>
                  <a:pt x="1525111" y="969982"/>
                </a:cubicBezTo>
                <a:cubicBezTo>
                  <a:pt x="1503752" y="965977"/>
                  <a:pt x="1481777" y="966649"/>
                  <a:pt x="1460110" y="964982"/>
                </a:cubicBezTo>
                <a:cubicBezTo>
                  <a:pt x="1430906" y="955248"/>
                  <a:pt x="1457726" y="967598"/>
                  <a:pt x="1435109" y="944983"/>
                </a:cubicBezTo>
                <a:cubicBezTo>
                  <a:pt x="1425670" y="935545"/>
                  <a:pt x="1407782" y="924735"/>
                  <a:pt x="1395108" y="919983"/>
                </a:cubicBezTo>
                <a:cubicBezTo>
                  <a:pt x="1388673" y="917570"/>
                  <a:pt x="1381774" y="916650"/>
                  <a:pt x="1375107" y="914983"/>
                </a:cubicBezTo>
                <a:cubicBezTo>
                  <a:pt x="1370107" y="909983"/>
                  <a:pt x="1366431" y="903146"/>
                  <a:pt x="1360107" y="899984"/>
                </a:cubicBezTo>
                <a:cubicBezTo>
                  <a:pt x="1321839" y="880851"/>
                  <a:pt x="1322658" y="888862"/>
                  <a:pt x="1290105" y="879984"/>
                </a:cubicBezTo>
                <a:cubicBezTo>
                  <a:pt x="1279935" y="877211"/>
                  <a:pt x="1260104" y="869984"/>
                  <a:pt x="1260104" y="869984"/>
                </a:cubicBezTo>
                <a:cubicBezTo>
                  <a:pt x="1255104" y="866651"/>
                  <a:pt x="1250683" y="862216"/>
                  <a:pt x="1245104" y="859984"/>
                </a:cubicBezTo>
                <a:cubicBezTo>
                  <a:pt x="1186841" y="836679"/>
                  <a:pt x="1228858" y="862485"/>
                  <a:pt x="1195102" y="839985"/>
                </a:cubicBezTo>
                <a:cubicBezTo>
                  <a:pt x="1191769" y="834985"/>
                  <a:pt x="1189794" y="828739"/>
                  <a:pt x="1185102" y="824985"/>
                </a:cubicBezTo>
                <a:cubicBezTo>
                  <a:pt x="1180986" y="821693"/>
                  <a:pt x="1175170" y="821433"/>
                  <a:pt x="1170102" y="819985"/>
                </a:cubicBezTo>
                <a:cubicBezTo>
                  <a:pt x="1163494" y="818097"/>
                  <a:pt x="1156709" y="816873"/>
                  <a:pt x="1150101" y="814985"/>
                </a:cubicBezTo>
                <a:cubicBezTo>
                  <a:pt x="1145033" y="813537"/>
                  <a:pt x="1140214" y="811263"/>
                  <a:pt x="1135101" y="809985"/>
                </a:cubicBezTo>
                <a:cubicBezTo>
                  <a:pt x="1113528" y="804592"/>
                  <a:pt x="1091766" y="799985"/>
                  <a:pt x="1070099" y="794985"/>
                </a:cubicBezTo>
                <a:cubicBezTo>
                  <a:pt x="1057681" y="788777"/>
                  <a:pt x="1043786" y="785965"/>
                  <a:pt x="1040098" y="769986"/>
                </a:cubicBezTo>
                <a:cubicBezTo>
                  <a:pt x="1036332" y="753665"/>
                  <a:pt x="1037645" y="736542"/>
                  <a:pt x="1035098" y="719987"/>
                </a:cubicBezTo>
                <a:cubicBezTo>
                  <a:pt x="1034297" y="714778"/>
                  <a:pt x="1033825" y="708714"/>
                  <a:pt x="1030098" y="704987"/>
                </a:cubicBezTo>
                <a:cubicBezTo>
                  <a:pt x="1024827" y="699716"/>
                  <a:pt x="1016613" y="698607"/>
                  <a:pt x="1010097" y="694987"/>
                </a:cubicBezTo>
                <a:cubicBezTo>
                  <a:pt x="974711" y="675329"/>
                  <a:pt x="997702" y="683139"/>
                  <a:pt x="965096" y="674988"/>
                </a:cubicBezTo>
                <a:cubicBezTo>
                  <a:pt x="961763" y="669988"/>
                  <a:pt x="957783" y="665363"/>
                  <a:pt x="955096" y="659988"/>
                </a:cubicBezTo>
                <a:cubicBezTo>
                  <a:pt x="948758" y="647311"/>
                  <a:pt x="952379" y="640224"/>
                  <a:pt x="940095" y="629988"/>
                </a:cubicBezTo>
                <a:cubicBezTo>
                  <a:pt x="934369" y="625217"/>
                  <a:pt x="926762" y="623322"/>
                  <a:pt x="920095" y="619989"/>
                </a:cubicBezTo>
                <a:cubicBezTo>
                  <a:pt x="901315" y="597453"/>
                  <a:pt x="894558" y="585280"/>
                  <a:pt x="870093" y="569990"/>
                </a:cubicBezTo>
                <a:cubicBezTo>
                  <a:pt x="865624" y="567197"/>
                  <a:pt x="860028" y="566841"/>
                  <a:pt x="855093" y="564990"/>
                </a:cubicBezTo>
                <a:cubicBezTo>
                  <a:pt x="846689" y="561839"/>
                  <a:pt x="838527" y="558057"/>
                  <a:pt x="830092" y="554990"/>
                </a:cubicBezTo>
                <a:cubicBezTo>
                  <a:pt x="820186" y="551388"/>
                  <a:pt x="800092" y="544990"/>
                  <a:pt x="800092" y="544990"/>
                </a:cubicBezTo>
                <a:cubicBezTo>
                  <a:pt x="795092" y="539990"/>
                  <a:pt x="791657" y="532616"/>
                  <a:pt x="785091" y="529990"/>
                </a:cubicBezTo>
                <a:cubicBezTo>
                  <a:pt x="774148" y="525613"/>
                  <a:pt x="761738" y="526782"/>
                  <a:pt x="750090" y="524990"/>
                </a:cubicBezTo>
                <a:cubicBezTo>
                  <a:pt x="740070" y="523448"/>
                  <a:pt x="730089" y="521657"/>
                  <a:pt x="720089" y="519990"/>
                </a:cubicBezTo>
                <a:cubicBezTo>
                  <a:pt x="718422" y="509990"/>
                  <a:pt x="721313" y="497993"/>
                  <a:pt x="715089" y="489991"/>
                </a:cubicBezTo>
                <a:cubicBezTo>
                  <a:pt x="708225" y="481166"/>
                  <a:pt x="694862" y="480421"/>
                  <a:pt x="685088" y="474991"/>
                </a:cubicBezTo>
                <a:cubicBezTo>
                  <a:pt x="679835" y="472073"/>
                  <a:pt x="675611" y="467358"/>
                  <a:pt x="670088" y="464991"/>
                </a:cubicBezTo>
                <a:cubicBezTo>
                  <a:pt x="663771" y="462284"/>
                  <a:pt x="656669" y="461967"/>
                  <a:pt x="650087" y="459992"/>
                </a:cubicBezTo>
                <a:cubicBezTo>
                  <a:pt x="639991" y="456963"/>
                  <a:pt x="630087" y="453325"/>
                  <a:pt x="620087" y="449992"/>
                </a:cubicBezTo>
                <a:lnTo>
                  <a:pt x="605086" y="404993"/>
                </a:lnTo>
                <a:cubicBezTo>
                  <a:pt x="603419" y="399993"/>
                  <a:pt x="602443" y="394707"/>
                  <a:pt x="600086" y="389993"/>
                </a:cubicBezTo>
                <a:cubicBezTo>
                  <a:pt x="596753" y="383326"/>
                  <a:pt x="596151" y="374325"/>
                  <a:pt x="590086" y="369993"/>
                </a:cubicBezTo>
                <a:cubicBezTo>
                  <a:pt x="583170" y="365053"/>
                  <a:pt x="573381" y="366837"/>
                  <a:pt x="565085" y="364993"/>
                </a:cubicBezTo>
                <a:cubicBezTo>
                  <a:pt x="558377" y="363502"/>
                  <a:pt x="551752" y="361660"/>
                  <a:pt x="545085" y="359993"/>
                </a:cubicBezTo>
                <a:cubicBezTo>
                  <a:pt x="522585" y="337498"/>
                  <a:pt x="543041" y="363211"/>
                  <a:pt x="540084" y="309994"/>
                </a:cubicBezTo>
                <a:cubicBezTo>
                  <a:pt x="538809" y="287040"/>
                  <a:pt x="536237" y="251883"/>
                  <a:pt x="510084" y="239996"/>
                </a:cubicBezTo>
                <a:cubicBezTo>
                  <a:pt x="499355" y="235119"/>
                  <a:pt x="486750" y="236663"/>
                  <a:pt x="475083" y="234996"/>
                </a:cubicBezTo>
                <a:cubicBezTo>
                  <a:pt x="451749" y="236663"/>
                  <a:pt x="428119" y="235931"/>
                  <a:pt x="405081" y="239996"/>
                </a:cubicBezTo>
                <a:cubicBezTo>
                  <a:pt x="399163" y="241040"/>
                  <a:pt x="395298" y="247014"/>
                  <a:pt x="390080" y="249995"/>
                </a:cubicBezTo>
                <a:cubicBezTo>
                  <a:pt x="383608" y="253693"/>
                  <a:pt x="377406" y="258621"/>
                  <a:pt x="370080" y="259995"/>
                </a:cubicBezTo>
                <a:cubicBezTo>
                  <a:pt x="350354" y="263694"/>
                  <a:pt x="330079" y="263328"/>
                  <a:pt x="310078" y="264995"/>
                </a:cubicBezTo>
                <a:cubicBezTo>
                  <a:pt x="301744" y="263328"/>
                  <a:pt x="289294" y="267374"/>
                  <a:pt x="285077" y="259995"/>
                </a:cubicBezTo>
                <a:cubicBezTo>
                  <a:pt x="276787" y="245488"/>
                  <a:pt x="292919" y="225735"/>
                  <a:pt x="300078" y="214996"/>
                </a:cubicBezTo>
                <a:cubicBezTo>
                  <a:pt x="288381" y="156510"/>
                  <a:pt x="304290" y="212015"/>
                  <a:pt x="285077" y="179997"/>
                </a:cubicBezTo>
                <a:cubicBezTo>
                  <a:pt x="276714" y="166060"/>
                  <a:pt x="284668" y="161670"/>
                  <a:pt x="270077" y="149997"/>
                </a:cubicBezTo>
                <a:cubicBezTo>
                  <a:pt x="265961" y="146705"/>
                  <a:pt x="260077" y="146664"/>
                  <a:pt x="255077" y="144997"/>
                </a:cubicBezTo>
                <a:cubicBezTo>
                  <a:pt x="256744" y="138331"/>
                  <a:pt x="261049" y="131800"/>
                  <a:pt x="260077" y="124998"/>
                </a:cubicBezTo>
                <a:cubicBezTo>
                  <a:pt x="257902" y="109777"/>
                  <a:pt x="240616" y="105268"/>
                  <a:pt x="230076" y="99998"/>
                </a:cubicBezTo>
                <a:cubicBezTo>
                  <a:pt x="208055" y="66966"/>
                  <a:pt x="225076" y="99299"/>
                  <a:pt x="225076" y="29999"/>
                </a:cubicBezTo>
                <a:cubicBezTo>
                  <a:pt x="225076" y="19649"/>
                  <a:pt x="215131" y="7583"/>
                  <a:pt x="210075" y="0"/>
                </a:cubicBezTo>
                <a:cubicBezTo>
                  <a:pt x="193408" y="1667"/>
                  <a:pt x="176537" y="1913"/>
                  <a:pt x="160074" y="5000"/>
                </a:cubicBezTo>
                <a:cubicBezTo>
                  <a:pt x="149713" y="6943"/>
                  <a:pt x="140300" y="12443"/>
                  <a:pt x="130073" y="15000"/>
                </a:cubicBezTo>
                <a:lnTo>
                  <a:pt x="110073" y="20000"/>
                </a:lnTo>
                <a:cubicBezTo>
                  <a:pt x="93443" y="36627"/>
                  <a:pt x="104808" y="22283"/>
                  <a:pt x="95072" y="44999"/>
                </a:cubicBezTo>
                <a:cubicBezTo>
                  <a:pt x="92136" y="51850"/>
                  <a:pt x="87689" y="58020"/>
                  <a:pt x="85072" y="64999"/>
                </a:cubicBezTo>
                <a:cubicBezTo>
                  <a:pt x="78163" y="83424"/>
                  <a:pt x="80391" y="95053"/>
                  <a:pt x="75072" y="114998"/>
                </a:cubicBezTo>
                <a:cubicBezTo>
                  <a:pt x="63805" y="157246"/>
                  <a:pt x="66700" y="150054"/>
                  <a:pt x="50071" y="174997"/>
                </a:cubicBezTo>
                <a:cubicBezTo>
                  <a:pt x="38404" y="173330"/>
                  <a:pt x="25840" y="174783"/>
                  <a:pt x="15070" y="169997"/>
                </a:cubicBezTo>
                <a:cubicBezTo>
                  <a:pt x="9579" y="167556"/>
                  <a:pt x="7757" y="160372"/>
                  <a:pt x="5070" y="154997"/>
                </a:cubicBezTo>
                <a:cubicBezTo>
                  <a:pt x="-984" y="142889"/>
                  <a:pt x="70" y="141439"/>
                  <a:pt x="70" y="129998"/>
                </a:cubicBezTo>
              </a:path>
            </a:pathLst>
          </a:custGeom>
          <a:ln>
            <a:solidFill>
              <a:schemeClr val="accent4">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56" name="Freeform 55"/>
          <p:cNvSpPr/>
          <p:nvPr/>
        </p:nvSpPr>
        <p:spPr>
          <a:xfrm>
            <a:off x="6114011" y="2860202"/>
            <a:ext cx="2745075" cy="2004964"/>
          </a:xfrm>
          <a:custGeom>
            <a:avLst/>
            <a:gdLst>
              <a:gd name="connsiteX0" fmla="*/ 2745075 w 2745075"/>
              <a:gd name="connsiteY0" fmla="*/ 2004964 h 2004964"/>
              <a:gd name="connsiteX1" fmla="*/ 2690074 w 2745075"/>
              <a:gd name="connsiteY1" fmla="*/ 1974964 h 2004964"/>
              <a:gd name="connsiteX2" fmla="*/ 2630072 w 2745075"/>
              <a:gd name="connsiteY2" fmla="*/ 1944965 h 2004964"/>
              <a:gd name="connsiteX3" fmla="*/ 2600071 w 2745075"/>
              <a:gd name="connsiteY3" fmla="*/ 1929965 h 2004964"/>
              <a:gd name="connsiteX4" fmla="*/ 2565070 w 2745075"/>
              <a:gd name="connsiteY4" fmla="*/ 1909965 h 2004964"/>
              <a:gd name="connsiteX5" fmla="*/ 2540070 w 2745075"/>
              <a:gd name="connsiteY5" fmla="*/ 1899965 h 2004964"/>
              <a:gd name="connsiteX6" fmla="*/ 2510069 w 2745075"/>
              <a:gd name="connsiteY6" fmla="*/ 1884966 h 2004964"/>
              <a:gd name="connsiteX7" fmla="*/ 2500068 w 2745075"/>
              <a:gd name="connsiteY7" fmla="*/ 1864966 h 2004964"/>
              <a:gd name="connsiteX8" fmla="*/ 2485068 w 2745075"/>
              <a:gd name="connsiteY8" fmla="*/ 1859966 h 2004964"/>
              <a:gd name="connsiteX9" fmla="*/ 2465067 w 2745075"/>
              <a:gd name="connsiteY9" fmla="*/ 1849966 h 2004964"/>
              <a:gd name="connsiteX10" fmla="*/ 2430066 w 2745075"/>
              <a:gd name="connsiteY10" fmla="*/ 1814967 h 2004964"/>
              <a:gd name="connsiteX11" fmla="*/ 2410066 w 2745075"/>
              <a:gd name="connsiteY11" fmla="*/ 1799967 h 2004964"/>
              <a:gd name="connsiteX12" fmla="*/ 2395066 w 2745075"/>
              <a:gd name="connsiteY12" fmla="*/ 1789967 h 2004964"/>
              <a:gd name="connsiteX13" fmla="*/ 2280062 w 2745075"/>
              <a:gd name="connsiteY13" fmla="*/ 1784968 h 2004964"/>
              <a:gd name="connsiteX14" fmla="*/ 2245061 w 2745075"/>
              <a:gd name="connsiteY14" fmla="*/ 1764968 h 2004964"/>
              <a:gd name="connsiteX15" fmla="*/ 2220061 w 2745075"/>
              <a:gd name="connsiteY15" fmla="*/ 1744968 h 2004964"/>
              <a:gd name="connsiteX16" fmla="*/ 2210060 w 2745075"/>
              <a:gd name="connsiteY16" fmla="*/ 1734968 h 2004964"/>
              <a:gd name="connsiteX17" fmla="*/ 2195060 w 2745075"/>
              <a:gd name="connsiteY17" fmla="*/ 1729969 h 2004964"/>
              <a:gd name="connsiteX18" fmla="*/ 2065057 w 2745075"/>
              <a:gd name="connsiteY18" fmla="*/ 1709969 h 2004964"/>
              <a:gd name="connsiteX19" fmla="*/ 1975054 w 2745075"/>
              <a:gd name="connsiteY19" fmla="*/ 1699969 h 2004964"/>
              <a:gd name="connsiteX20" fmla="*/ 1955054 w 2745075"/>
              <a:gd name="connsiteY20" fmla="*/ 1679969 h 2004964"/>
              <a:gd name="connsiteX21" fmla="*/ 1935053 w 2745075"/>
              <a:gd name="connsiteY21" fmla="*/ 1664970 h 2004964"/>
              <a:gd name="connsiteX22" fmla="*/ 1920053 w 2745075"/>
              <a:gd name="connsiteY22" fmla="*/ 1649970 h 2004964"/>
              <a:gd name="connsiteX23" fmla="*/ 1895052 w 2745075"/>
              <a:gd name="connsiteY23" fmla="*/ 1639970 h 2004964"/>
              <a:gd name="connsiteX24" fmla="*/ 1850051 w 2745075"/>
              <a:gd name="connsiteY24" fmla="*/ 1629970 h 2004964"/>
              <a:gd name="connsiteX25" fmla="*/ 1835050 w 2745075"/>
              <a:gd name="connsiteY25" fmla="*/ 1599971 h 2004964"/>
              <a:gd name="connsiteX26" fmla="*/ 1800049 w 2745075"/>
              <a:gd name="connsiteY26" fmla="*/ 1594971 h 2004964"/>
              <a:gd name="connsiteX27" fmla="*/ 1750048 w 2745075"/>
              <a:gd name="connsiteY27" fmla="*/ 1584971 h 2004964"/>
              <a:gd name="connsiteX28" fmla="*/ 1735047 w 2745075"/>
              <a:gd name="connsiteY28" fmla="*/ 1574971 h 2004964"/>
              <a:gd name="connsiteX29" fmla="*/ 1710047 w 2745075"/>
              <a:gd name="connsiteY29" fmla="*/ 1544972 h 2004964"/>
              <a:gd name="connsiteX30" fmla="*/ 1690046 w 2745075"/>
              <a:gd name="connsiteY30" fmla="*/ 1539972 h 2004964"/>
              <a:gd name="connsiteX31" fmla="*/ 1680046 w 2745075"/>
              <a:gd name="connsiteY31" fmla="*/ 1524972 h 2004964"/>
              <a:gd name="connsiteX32" fmla="*/ 1630045 w 2745075"/>
              <a:gd name="connsiteY32" fmla="*/ 1509973 h 2004964"/>
              <a:gd name="connsiteX33" fmla="*/ 1605044 w 2745075"/>
              <a:gd name="connsiteY33" fmla="*/ 1489973 h 2004964"/>
              <a:gd name="connsiteX34" fmla="*/ 1565043 w 2745075"/>
              <a:gd name="connsiteY34" fmla="*/ 1469973 h 2004964"/>
              <a:gd name="connsiteX35" fmla="*/ 1470040 w 2745075"/>
              <a:gd name="connsiteY35" fmla="*/ 1409974 h 2004964"/>
              <a:gd name="connsiteX36" fmla="*/ 1435039 w 2745075"/>
              <a:gd name="connsiteY36" fmla="*/ 1404974 h 2004964"/>
              <a:gd name="connsiteX37" fmla="*/ 1420039 w 2745075"/>
              <a:gd name="connsiteY37" fmla="*/ 1389975 h 2004964"/>
              <a:gd name="connsiteX38" fmla="*/ 1400038 w 2745075"/>
              <a:gd name="connsiteY38" fmla="*/ 1359975 h 2004964"/>
              <a:gd name="connsiteX39" fmla="*/ 1380038 w 2745075"/>
              <a:gd name="connsiteY39" fmla="*/ 1344976 h 2004964"/>
              <a:gd name="connsiteX40" fmla="*/ 1350037 w 2745075"/>
              <a:gd name="connsiteY40" fmla="*/ 1324976 h 2004964"/>
              <a:gd name="connsiteX41" fmla="*/ 1335037 w 2745075"/>
              <a:gd name="connsiteY41" fmla="*/ 1309976 h 2004964"/>
              <a:gd name="connsiteX42" fmla="*/ 1305036 w 2745075"/>
              <a:gd name="connsiteY42" fmla="*/ 1294976 h 2004964"/>
              <a:gd name="connsiteX43" fmla="*/ 1320036 w 2745075"/>
              <a:gd name="connsiteY43" fmla="*/ 1289977 h 2004964"/>
              <a:gd name="connsiteX44" fmla="*/ 1325036 w 2745075"/>
              <a:gd name="connsiteY44" fmla="*/ 1304976 h 2004964"/>
              <a:gd name="connsiteX45" fmla="*/ 1315036 w 2745075"/>
              <a:gd name="connsiteY45" fmla="*/ 1289977 h 2004964"/>
              <a:gd name="connsiteX46" fmla="*/ 1255034 w 2745075"/>
              <a:gd name="connsiteY46" fmla="*/ 1249977 h 2004964"/>
              <a:gd name="connsiteX47" fmla="*/ 1210033 w 2745075"/>
              <a:gd name="connsiteY47" fmla="*/ 1234978 h 2004964"/>
              <a:gd name="connsiteX48" fmla="*/ 1125031 w 2745075"/>
              <a:gd name="connsiteY48" fmla="*/ 1224978 h 2004964"/>
              <a:gd name="connsiteX49" fmla="*/ 1105030 w 2745075"/>
              <a:gd name="connsiteY49" fmla="*/ 1219978 h 2004964"/>
              <a:gd name="connsiteX50" fmla="*/ 1080030 w 2745075"/>
              <a:gd name="connsiteY50" fmla="*/ 1189978 h 2004964"/>
              <a:gd name="connsiteX51" fmla="*/ 1065029 w 2745075"/>
              <a:gd name="connsiteY51" fmla="*/ 1184978 h 2004964"/>
              <a:gd name="connsiteX52" fmla="*/ 1010028 w 2745075"/>
              <a:gd name="connsiteY52" fmla="*/ 1169979 h 2004964"/>
              <a:gd name="connsiteX53" fmla="*/ 980027 w 2745075"/>
              <a:gd name="connsiteY53" fmla="*/ 1154979 h 2004964"/>
              <a:gd name="connsiteX54" fmla="*/ 965026 w 2745075"/>
              <a:gd name="connsiteY54" fmla="*/ 1144979 h 2004964"/>
              <a:gd name="connsiteX55" fmla="*/ 960026 w 2745075"/>
              <a:gd name="connsiteY55" fmla="*/ 1119980 h 2004964"/>
              <a:gd name="connsiteX56" fmla="*/ 930025 w 2745075"/>
              <a:gd name="connsiteY56" fmla="*/ 1099980 h 2004964"/>
              <a:gd name="connsiteX57" fmla="*/ 920025 w 2745075"/>
              <a:gd name="connsiteY57" fmla="*/ 1084980 h 2004964"/>
              <a:gd name="connsiteX58" fmla="*/ 900025 w 2745075"/>
              <a:gd name="connsiteY58" fmla="*/ 1054981 h 2004964"/>
              <a:gd name="connsiteX59" fmla="*/ 840023 w 2745075"/>
              <a:gd name="connsiteY59" fmla="*/ 1034981 h 2004964"/>
              <a:gd name="connsiteX60" fmla="*/ 820022 w 2745075"/>
              <a:gd name="connsiteY60" fmla="*/ 1014982 h 2004964"/>
              <a:gd name="connsiteX61" fmla="*/ 805022 w 2745075"/>
              <a:gd name="connsiteY61" fmla="*/ 1004982 h 2004964"/>
              <a:gd name="connsiteX62" fmla="*/ 800022 w 2745075"/>
              <a:gd name="connsiteY62" fmla="*/ 989982 h 2004964"/>
              <a:gd name="connsiteX63" fmla="*/ 785022 w 2745075"/>
              <a:gd name="connsiteY63" fmla="*/ 994982 h 2004964"/>
              <a:gd name="connsiteX64" fmla="*/ 775021 w 2745075"/>
              <a:gd name="connsiteY64" fmla="*/ 1004982 h 2004964"/>
              <a:gd name="connsiteX65" fmla="*/ 755021 w 2745075"/>
              <a:gd name="connsiteY65" fmla="*/ 974982 h 2004964"/>
              <a:gd name="connsiteX66" fmla="*/ 740020 w 2745075"/>
              <a:gd name="connsiteY66" fmla="*/ 964982 h 2004964"/>
              <a:gd name="connsiteX67" fmla="*/ 720020 w 2745075"/>
              <a:gd name="connsiteY67" fmla="*/ 924983 h 2004964"/>
              <a:gd name="connsiteX68" fmla="*/ 715020 w 2745075"/>
              <a:gd name="connsiteY68" fmla="*/ 884984 h 2004964"/>
              <a:gd name="connsiteX69" fmla="*/ 690019 w 2745075"/>
              <a:gd name="connsiteY69" fmla="*/ 869984 h 2004964"/>
              <a:gd name="connsiteX70" fmla="*/ 660018 w 2745075"/>
              <a:gd name="connsiteY70" fmla="*/ 854984 h 2004964"/>
              <a:gd name="connsiteX71" fmla="*/ 665018 w 2745075"/>
              <a:gd name="connsiteY71" fmla="*/ 839985 h 2004964"/>
              <a:gd name="connsiteX72" fmla="*/ 650018 w 2745075"/>
              <a:gd name="connsiteY72" fmla="*/ 834985 h 2004964"/>
              <a:gd name="connsiteX73" fmla="*/ 630017 w 2745075"/>
              <a:gd name="connsiteY73" fmla="*/ 824985 h 2004964"/>
              <a:gd name="connsiteX74" fmla="*/ 620017 w 2745075"/>
              <a:gd name="connsiteY74" fmla="*/ 809985 h 2004964"/>
              <a:gd name="connsiteX75" fmla="*/ 605017 w 2745075"/>
              <a:gd name="connsiteY75" fmla="*/ 764986 h 2004964"/>
              <a:gd name="connsiteX76" fmla="*/ 575016 w 2745075"/>
              <a:gd name="connsiteY76" fmla="*/ 759986 h 2004964"/>
              <a:gd name="connsiteX77" fmla="*/ 560015 w 2745075"/>
              <a:gd name="connsiteY77" fmla="*/ 754986 h 2004964"/>
              <a:gd name="connsiteX78" fmla="*/ 555015 w 2745075"/>
              <a:gd name="connsiteY78" fmla="*/ 739987 h 2004964"/>
              <a:gd name="connsiteX79" fmla="*/ 550015 w 2745075"/>
              <a:gd name="connsiteY79" fmla="*/ 719987 h 2004964"/>
              <a:gd name="connsiteX80" fmla="*/ 535015 w 2745075"/>
              <a:gd name="connsiteY80" fmla="*/ 714987 h 2004964"/>
              <a:gd name="connsiteX81" fmla="*/ 525014 w 2745075"/>
              <a:gd name="connsiteY81" fmla="*/ 699987 h 2004964"/>
              <a:gd name="connsiteX82" fmla="*/ 510014 w 2745075"/>
              <a:gd name="connsiteY82" fmla="*/ 664988 h 2004964"/>
              <a:gd name="connsiteX83" fmla="*/ 505014 w 2745075"/>
              <a:gd name="connsiteY83" fmla="*/ 639988 h 2004964"/>
              <a:gd name="connsiteX84" fmla="*/ 475013 w 2745075"/>
              <a:gd name="connsiteY84" fmla="*/ 629989 h 2004964"/>
              <a:gd name="connsiteX85" fmla="*/ 445012 w 2745075"/>
              <a:gd name="connsiteY85" fmla="*/ 614989 h 2004964"/>
              <a:gd name="connsiteX86" fmla="*/ 410011 w 2745075"/>
              <a:gd name="connsiteY86" fmla="*/ 604989 h 2004964"/>
              <a:gd name="connsiteX87" fmla="*/ 430012 w 2745075"/>
              <a:gd name="connsiteY87" fmla="*/ 584989 h 2004964"/>
              <a:gd name="connsiteX88" fmla="*/ 440012 w 2745075"/>
              <a:gd name="connsiteY88" fmla="*/ 569990 h 2004964"/>
              <a:gd name="connsiteX89" fmla="*/ 425012 w 2745075"/>
              <a:gd name="connsiteY89" fmla="*/ 564990 h 2004964"/>
              <a:gd name="connsiteX90" fmla="*/ 405011 w 2745075"/>
              <a:gd name="connsiteY90" fmla="*/ 549990 h 2004964"/>
              <a:gd name="connsiteX91" fmla="*/ 370010 w 2745075"/>
              <a:gd name="connsiteY91" fmla="*/ 499991 h 2004964"/>
              <a:gd name="connsiteX92" fmla="*/ 340009 w 2745075"/>
              <a:gd name="connsiteY92" fmla="*/ 504991 h 2004964"/>
              <a:gd name="connsiteX93" fmla="*/ 310009 w 2745075"/>
              <a:gd name="connsiteY93" fmla="*/ 514991 h 2004964"/>
              <a:gd name="connsiteX94" fmla="*/ 295008 w 2745075"/>
              <a:gd name="connsiteY94" fmla="*/ 484991 h 2004964"/>
              <a:gd name="connsiteX95" fmla="*/ 260007 w 2745075"/>
              <a:gd name="connsiteY95" fmla="*/ 489991 h 2004964"/>
              <a:gd name="connsiteX96" fmla="*/ 245007 w 2745075"/>
              <a:gd name="connsiteY96" fmla="*/ 484991 h 2004964"/>
              <a:gd name="connsiteX97" fmla="*/ 195005 w 2745075"/>
              <a:gd name="connsiteY97" fmla="*/ 479991 h 2004964"/>
              <a:gd name="connsiteX98" fmla="*/ 180005 w 2745075"/>
              <a:gd name="connsiteY98" fmla="*/ 469991 h 2004964"/>
              <a:gd name="connsiteX99" fmla="*/ 140004 w 2745075"/>
              <a:gd name="connsiteY99" fmla="*/ 464992 h 2004964"/>
              <a:gd name="connsiteX100" fmla="*/ 110003 w 2745075"/>
              <a:gd name="connsiteY100" fmla="*/ 469991 h 2004964"/>
              <a:gd name="connsiteX101" fmla="*/ 100003 w 2745075"/>
              <a:gd name="connsiteY101" fmla="*/ 454992 h 2004964"/>
              <a:gd name="connsiteX102" fmla="*/ 90003 w 2745075"/>
              <a:gd name="connsiteY102" fmla="*/ 379993 h 2004964"/>
              <a:gd name="connsiteX103" fmla="*/ 70002 w 2745075"/>
              <a:gd name="connsiteY103" fmla="*/ 279995 h 2004964"/>
              <a:gd name="connsiteX104" fmla="*/ 75002 w 2745075"/>
              <a:gd name="connsiteY104" fmla="*/ 174997 h 2004964"/>
              <a:gd name="connsiteX105" fmla="*/ 85002 w 2745075"/>
              <a:gd name="connsiteY105" fmla="*/ 159997 h 2004964"/>
              <a:gd name="connsiteX106" fmla="*/ 80002 w 2745075"/>
              <a:gd name="connsiteY106" fmla="*/ 30000 h 2004964"/>
              <a:gd name="connsiteX107" fmla="*/ 65002 w 2745075"/>
              <a:gd name="connsiteY107" fmla="*/ 20000 h 2004964"/>
              <a:gd name="connsiteX108" fmla="*/ 25001 w 2745075"/>
              <a:gd name="connsiteY108" fmla="*/ 10000 h 2004964"/>
              <a:gd name="connsiteX109" fmla="*/ 0 w 2745075"/>
              <a:gd name="connsiteY109" fmla="*/ 0 h 200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2745075" h="2004964">
                <a:moveTo>
                  <a:pt x="2745075" y="2004964"/>
                </a:moveTo>
                <a:cubicBezTo>
                  <a:pt x="2662277" y="1971846"/>
                  <a:pt x="2789992" y="2024922"/>
                  <a:pt x="2690074" y="1974964"/>
                </a:cubicBezTo>
                <a:lnTo>
                  <a:pt x="2630072" y="1944965"/>
                </a:lnTo>
                <a:cubicBezTo>
                  <a:pt x="2620072" y="1939965"/>
                  <a:pt x="2609779" y="1935512"/>
                  <a:pt x="2600071" y="1929965"/>
                </a:cubicBezTo>
                <a:cubicBezTo>
                  <a:pt x="2588404" y="1923298"/>
                  <a:pt x="2577089" y="1915974"/>
                  <a:pt x="2565070" y="1909965"/>
                </a:cubicBezTo>
                <a:cubicBezTo>
                  <a:pt x="2557042" y="1905951"/>
                  <a:pt x="2548241" y="1903679"/>
                  <a:pt x="2540070" y="1899965"/>
                </a:cubicBezTo>
                <a:cubicBezTo>
                  <a:pt x="2529892" y="1895339"/>
                  <a:pt x="2520069" y="1889966"/>
                  <a:pt x="2510069" y="1884966"/>
                </a:cubicBezTo>
                <a:cubicBezTo>
                  <a:pt x="2506735" y="1878299"/>
                  <a:pt x="2505339" y="1870236"/>
                  <a:pt x="2500068" y="1864966"/>
                </a:cubicBezTo>
                <a:cubicBezTo>
                  <a:pt x="2496341" y="1861239"/>
                  <a:pt x="2489912" y="1862042"/>
                  <a:pt x="2485068" y="1859966"/>
                </a:cubicBezTo>
                <a:cubicBezTo>
                  <a:pt x="2478217" y="1857030"/>
                  <a:pt x="2471388" y="1853916"/>
                  <a:pt x="2465067" y="1849966"/>
                </a:cubicBezTo>
                <a:cubicBezTo>
                  <a:pt x="2429514" y="1827747"/>
                  <a:pt x="2458954" y="1843854"/>
                  <a:pt x="2430066" y="1814967"/>
                </a:cubicBezTo>
                <a:cubicBezTo>
                  <a:pt x="2424173" y="1809075"/>
                  <a:pt x="2416847" y="1804811"/>
                  <a:pt x="2410066" y="1799967"/>
                </a:cubicBezTo>
                <a:cubicBezTo>
                  <a:pt x="2405176" y="1796474"/>
                  <a:pt x="2401036" y="1790656"/>
                  <a:pt x="2395066" y="1789967"/>
                </a:cubicBezTo>
                <a:cubicBezTo>
                  <a:pt x="2356948" y="1785569"/>
                  <a:pt x="2318397" y="1786634"/>
                  <a:pt x="2280062" y="1784968"/>
                </a:cubicBezTo>
                <a:cubicBezTo>
                  <a:pt x="2263456" y="1776665"/>
                  <a:pt x="2259194" y="1775567"/>
                  <a:pt x="2245061" y="1764968"/>
                </a:cubicBezTo>
                <a:cubicBezTo>
                  <a:pt x="2236523" y="1758565"/>
                  <a:pt x="2228164" y="1751913"/>
                  <a:pt x="2220061" y="1744968"/>
                </a:cubicBezTo>
                <a:cubicBezTo>
                  <a:pt x="2216482" y="1741900"/>
                  <a:pt x="2214103" y="1737393"/>
                  <a:pt x="2210060" y="1734968"/>
                </a:cubicBezTo>
                <a:cubicBezTo>
                  <a:pt x="2205541" y="1732257"/>
                  <a:pt x="2200060" y="1731635"/>
                  <a:pt x="2195060" y="1729969"/>
                </a:cubicBezTo>
                <a:cubicBezTo>
                  <a:pt x="2147691" y="1698390"/>
                  <a:pt x="2188301" y="1721992"/>
                  <a:pt x="2065057" y="1709969"/>
                </a:cubicBezTo>
                <a:cubicBezTo>
                  <a:pt x="2035014" y="1707038"/>
                  <a:pt x="2005055" y="1703302"/>
                  <a:pt x="1975054" y="1699969"/>
                </a:cubicBezTo>
                <a:cubicBezTo>
                  <a:pt x="1941206" y="1688686"/>
                  <a:pt x="1975569" y="1704585"/>
                  <a:pt x="1955054" y="1679969"/>
                </a:cubicBezTo>
                <a:cubicBezTo>
                  <a:pt x="1949719" y="1673567"/>
                  <a:pt x="1941380" y="1670393"/>
                  <a:pt x="1935053" y="1664970"/>
                </a:cubicBezTo>
                <a:cubicBezTo>
                  <a:pt x="1929684" y="1660368"/>
                  <a:pt x="1926049" y="1653718"/>
                  <a:pt x="1920053" y="1649970"/>
                </a:cubicBezTo>
                <a:cubicBezTo>
                  <a:pt x="1912442" y="1645213"/>
                  <a:pt x="1903456" y="1643121"/>
                  <a:pt x="1895052" y="1639970"/>
                </a:cubicBezTo>
                <a:cubicBezTo>
                  <a:pt x="1875358" y="1632585"/>
                  <a:pt x="1875778" y="1634258"/>
                  <a:pt x="1850051" y="1629970"/>
                </a:cubicBezTo>
                <a:cubicBezTo>
                  <a:pt x="1847832" y="1623315"/>
                  <a:pt x="1842634" y="1603341"/>
                  <a:pt x="1835050" y="1599971"/>
                </a:cubicBezTo>
                <a:cubicBezTo>
                  <a:pt x="1824280" y="1595185"/>
                  <a:pt x="1811655" y="1597019"/>
                  <a:pt x="1800049" y="1594971"/>
                </a:cubicBezTo>
                <a:cubicBezTo>
                  <a:pt x="1783311" y="1592017"/>
                  <a:pt x="1766715" y="1588304"/>
                  <a:pt x="1750048" y="1584971"/>
                </a:cubicBezTo>
                <a:cubicBezTo>
                  <a:pt x="1745048" y="1581638"/>
                  <a:pt x="1739297" y="1579220"/>
                  <a:pt x="1735047" y="1574971"/>
                </a:cubicBezTo>
                <a:cubicBezTo>
                  <a:pt x="1721241" y="1561166"/>
                  <a:pt x="1729159" y="1555893"/>
                  <a:pt x="1710047" y="1544972"/>
                </a:cubicBezTo>
                <a:cubicBezTo>
                  <a:pt x="1704080" y="1541563"/>
                  <a:pt x="1696713" y="1541639"/>
                  <a:pt x="1690046" y="1539972"/>
                </a:cubicBezTo>
                <a:cubicBezTo>
                  <a:pt x="1686713" y="1534972"/>
                  <a:pt x="1684295" y="1529221"/>
                  <a:pt x="1680046" y="1524972"/>
                </a:cubicBezTo>
                <a:cubicBezTo>
                  <a:pt x="1664886" y="1509812"/>
                  <a:pt x="1652076" y="1513120"/>
                  <a:pt x="1630045" y="1509973"/>
                </a:cubicBezTo>
                <a:cubicBezTo>
                  <a:pt x="1595431" y="1498436"/>
                  <a:pt x="1633829" y="1514645"/>
                  <a:pt x="1605044" y="1489973"/>
                </a:cubicBezTo>
                <a:cubicBezTo>
                  <a:pt x="1590016" y="1477092"/>
                  <a:pt x="1581403" y="1475426"/>
                  <a:pt x="1565043" y="1469973"/>
                </a:cubicBezTo>
                <a:cubicBezTo>
                  <a:pt x="1554003" y="1461945"/>
                  <a:pt x="1493479" y="1413322"/>
                  <a:pt x="1470040" y="1409974"/>
                </a:cubicBezTo>
                <a:lnTo>
                  <a:pt x="1435039" y="1404974"/>
                </a:lnTo>
                <a:cubicBezTo>
                  <a:pt x="1430039" y="1399974"/>
                  <a:pt x="1424380" y="1395556"/>
                  <a:pt x="1420039" y="1389975"/>
                </a:cubicBezTo>
                <a:cubicBezTo>
                  <a:pt x="1412660" y="1380488"/>
                  <a:pt x="1408023" y="1368958"/>
                  <a:pt x="1400038" y="1359975"/>
                </a:cubicBezTo>
                <a:cubicBezTo>
                  <a:pt x="1394502" y="1353747"/>
                  <a:pt x="1386705" y="1349976"/>
                  <a:pt x="1380038" y="1344976"/>
                </a:cubicBezTo>
                <a:cubicBezTo>
                  <a:pt x="1358408" y="1312530"/>
                  <a:pt x="1384809" y="1344845"/>
                  <a:pt x="1350037" y="1324976"/>
                </a:cubicBezTo>
                <a:cubicBezTo>
                  <a:pt x="1343898" y="1321468"/>
                  <a:pt x="1340469" y="1314503"/>
                  <a:pt x="1335037" y="1309976"/>
                </a:cubicBezTo>
                <a:cubicBezTo>
                  <a:pt x="1322114" y="1299207"/>
                  <a:pt x="1320069" y="1299987"/>
                  <a:pt x="1305036" y="1294976"/>
                </a:cubicBezTo>
                <a:cubicBezTo>
                  <a:pt x="1310036" y="1293310"/>
                  <a:pt x="1315322" y="1287620"/>
                  <a:pt x="1320036" y="1289977"/>
                </a:cubicBezTo>
                <a:cubicBezTo>
                  <a:pt x="1324750" y="1292334"/>
                  <a:pt x="1330306" y="1304976"/>
                  <a:pt x="1325036" y="1304976"/>
                </a:cubicBezTo>
                <a:cubicBezTo>
                  <a:pt x="1319027" y="1304976"/>
                  <a:pt x="1318369" y="1294977"/>
                  <a:pt x="1315036" y="1289977"/>
                </a:cubicBezTo>
                <a:cubicBezTo>
                  <a:pt x="1298798" y="1241262"/>
                  <a:pt x="1316764" y="1266221"/>
                  <a:pt x="1255034" y="1249977"/>
                </a:cubicBezTo>
                <a:cubicBezTo>
                  <a:pt x="1239743" y="1245953"/>
                  <a:pt x="1225766" y="1236551"/>
                  <a:pt x="1210033" y="1234978"/>
                </a:cubicBezTo>
                <a:cubicBezTo>
                  <a:pt x="1183215" y="1232296"/>
                  <a:pt x="1152051" y="1229891"/>
                  <a:pt x="1125031" y="1224978"/>
                </a:cubicBezTo>
                <a:cubicBezTo>
                  <a:pt x="1118270" y="1223749"/>
                  <a:pt x="1111697" y="1221645"/>
                  <a:pt x="1105030" y="1219978"/>
                </a:cubicBezTo>
                <a:cubicBezTo>
                  <a:pt x="1097651" y="1208910"/>
                  <a:pt x="1091579" y="1197677"/>
                  <a:pt x="1080030" y="1189978"/>
                </a:cubicBezTo>
                <a:cubicBezTo>
                  <a:pt x="1075644" y="1187054"/>
                  <a:pt x="1070078" y="1186492"/>
                  <a:pt x="1065029" y="1184978"/>
                </a:cubicBezTo>
                <a:cubicBezTo>
                  <a:pt x="1035320" y="1176066"/>
                  <a:pt x="1035060" y="1176237"/>
                  <a:pt x="1010028" y="1169979"/>
                </a:cubicBezTo>
                <a:cubicBezTo>
                  <a:pt x="967036" y="1141320"/>
                  <a:pt x="1021431" y="1175680"/>
                  <a:pt x="980027" y="1154979"/>
                </a:cubicBezTo>
                <a:cubicBezTo>
                  <a:pt x="974652" y="1152292"/>
                  <a:pt x="970026" y="1148312"/>
                  <a:pt x="965026" y="1144979"/>
                </a:cubicBezTo>
                <a:cubicBezTo>
                  <a:pt x="963359" y="1136646"/>
                  <a:pt x="965243" y="1126688"/>
                  <a:pt x="960026" y="1119980"/>
                </a:cubicBezTo>
                <a:cubicBezTo>
                  <a:pt x="952647" y="1110493"/>
                  <a:pt x="930025" y="1099980"/>
                  <a:pt x="930025" y="1099980"/>
                </a:cubicBezTo>
                <a:cubicBezTo>
                  <a:pt x="926692" y="1094980"/>
                  <a:pt x="922392" y="1090503"/>
                  <a:pt x="920025" y="1084980"/>
                </a:cubicBezTo>
                <a:cubicBezTo>
                  <a:pt x="911269" y="1064549"/>
                  <a:pt x="922753" y="1064072"/>
                  <a:pt x="900025" y="1054981"/>
                </a:cubicBezTo>
                <a:cubicBezTo>
                  <a:pt x="880450" y="1047151"/>
                  <a:pt x="840023" y="1034981"/>
                  <a:pt x="840023" y="1034981"/>
                </a:cubicBezTo>
                <a:cubicBezTo>
                  <a:pt x="833356" y="1028315"/>
                  <a:pt x="827181" y="1021118"/>
                  <a:pt x="820022" y="1014982"/>
                </a:cubicBezTo>
                <a:cubicBezTo>
                  <a:pt x="815459" y="1011071"/>
                  <a:pt x="808776" y="1009674"/>
                  <a:pt x="805022" y="1004982"/>
                </a:cubicBezTo>
                <a:cubicBezTo>
                  <a:pt x="801730" y="1000866"/>
                  <a:pt x="801689" y="994982"/>
                  <a:pt x="800022" y="989982"/>
                </a:cubicBezTo>
                <a:cubicBezTo>
                  <a:pt x="795022" y="991649"/>
                  <a:pt x="789541" y="992270"/>
                  <a:pt x="785022" y="994982"/>
                </a:cubicBezTo>
                <a:cubicBezTo>
                  <a:pt x="780979" y="997407"/>
                  <a:pt x="778944" y="1007597"/>
                  <a:pt x="775021" y="1004982"/>
                </a:cubicBezTo>
                <a:cubicBezTo>
                  <a:pt x="765021" y="998315"/>
                  <a:pt x="765021" y="981648"/>
                  <a:pt x="755021" y="974982"/>
                </a:cubicBezTo>
                <a:lnTo>
                  <a:pt x="740020" y="964982"/>
                </a:lnTo>
                <a:cubicBezTo>
                  <a:pt x="730340" y="950463"/>
                  <a:pt x="724337" y="943692"/>
                  <a:pt x="720020" y="924983"/>
                </a:cubicBezTo>
                <a:cubicBezTo>
                  <a:pt x="716999" y="911890"/>
                  <a:pt x="721454" y="896780"/>
                  <a:pt x="715020" y="884984"/>
                </a:cubicBezTo>
                <a:cubicBezTo>
                  <a:pt x="710366" y="876452"/>
                  <a:pt x="698260" y="875135"/>
                  <a:pt x="690019" y="869984"/>
                </a:cubicBezTo>
                <a:cubicBezTo>
                  <a:pt x="667863" y="856137"/>
                  <a:pt x="683150" y="862694"/>
                  <a:pt x="660018" y="854984"/>
                </a:cubicBezTo>
                <a:cubicBezTo>
                  <a:pt x="661685" y="849984"/>
                  <a:pt x="667375" y="844699"/>
                  <a:pt x="665018" y="839985"/>
                </a:cubicBezTo>
                <a:cubicBezTo>
                  <a:pt x="662661" y="835271"/>
                  <a:pt x="654862" y="837061"/>
                  <a:pt x="650018" y="834985"/>
                </a:cubicBezTo>
                <a:cubicBezTo>
                  <a:pt x="643167" y="832049"/>
                  <a:pt x="636684" y="828318"/>
                  <a:pt x="630017" y="824985"/>
                </a:cubicBezTo>
                <a:cubicBezTo>
                  <a:pt x="626684" y="819985"/>
                  <a:pt x="621917" y="815686"/>
                  <a:pt x="620017" y="809985"/>
                </a:cubicBezTo>
                <a:cubicBezTo>
                  <a:pt x="617387" y="802094"/>
                  <a:pt x="618650" y="771802"/>
                  <a:pt x="605017" y="764986"/>
                </a:cubicBezTo>
                <a:cubicBezTo>
                  <a:pt x="595949" y="760452"/>
                  <a:pt x="584913" y="762185"/>
                  <a:pt x="575016" y="759986"/>
                </a:cubicBezTo>
                <a:cubicBezTo>
                  <a:pt x="569871" y="758843"/>
                  <a:pt x="565015" y="756653"/>
                  <a:pt x="560015" y="754986"/>
                </a:cubicBezTo>
                <a:cubicBezTo>
                  <a:pt x="558348" y="749986"/>
                  <a:pt x="556463" y="745054"/>
                  <a:pt x="555015" y="739987"/>
                </a:cubicBezTo>
                <a:cubicBezTo>
                  <a:pt x="553127" y="733380"/>
                  <a:pt x="554308" y="725353"/>
                  <a:pt x="550015" y="719987"/>
                </a:cubicBezTo>
                <a:cubicBezTo>
                  <a:pt x="546723" y="715871"/>
                  <a:pt x="540015" y="716654"/>
                  <a:pt x="535015" y="714987"/>
                </a:cubicBezTo>
                <a:cubicBezTo>
                  <a:pt x="531681" y="709987"/>
                  <a:pt x="527381" y="705510"/>
                  <a:pt x="525014" y="699987"/>
                </a:cubicBezTo>
                <a:cubicBezTo>
                  <a:pt x="505638" y="654780"/>
                  <a:pt x="535123" y="702652"/>
                  <a:pt x="510014" y="664988"/>
                </a:cubicBezTo>
                <a:cubicBezTo>
                  <a:pt x="508347" y="656655"/>
                  <a:pt x="511023" y="645997"/>
                  <a:pt x="505014" y="639988"/>
                </a:cubicBezTo>
                <a:cubicBezTo>
                  <a:pt x="497560" y="632535"/>
                  <a:pt x="485013" y="633322"/>
                  <a:pt x="475013" y="629989"/>
                </a:cubicBezTo>
                <a:cubicBezTo>
                  <a:pt x="437317" y="617425"/>
                  <a:pt x="483776" y="634370"/>
                  <a:pt x="445012" y="614989"/>
                </a:cubicBezTo>
                <a:cubicBezTo>
                  <a:pt x="437838" y="611402"/>
                  <a:pt x="416420" y="606591"/>
                  <a:pt x="410011" y="604989"/>
                </a:cubicBezTo>
                <a:cubicBezTo>
                  <a:pt x="416678" y="598322"/>
                  <a:pt x="423876" y="592147"/>
                  <a:pt x="430012" y="584989"/>
                </a:cubicBezTo>
                <a:cubicBezTo>
                  <a:pt x="433923" y="580427"/>
                  <a:pt x="441469" y="575820"/>
                  <a:pt x="440012" y="569990"/>
                </a:cubicBezTo>
                <a:cubicBezTo>
                  <a:pt x="438734" y="564877"/>
                  <a:pt x="430012" y="566657"/>
                  <a:pt x="425012" y="564990"/>
                </a:cubicBezTo>
                <a:cubicBezTo>
                  <a:pt x="418345" y="559990"/>
                  <a:pt x="410127" y="556568"/>
                  <a:pt x="405011" y="549990"/>
                </a:cubicBezTo>
                <a:cubicBezTo>
                  <a:pt x="337750" y="463517"/>
                  <a:pt x="438433" y="568411"/>
                  <a:pt x="370010" y="499991"/>
                </a:cubicBezTo>
                <a:cubicBezTo>
                  <a:pt x="360010" y="501658"/>
                  <a:pt x="349845" y="502532"/>
                  <a:pt x="340009" y="504991"/>
                </a:cubicBezTo>
                <a:cubicBezTo>
                  <a:pt x="329783" y="507548"/>
                  <a:pt x="310009" y="514991"/>
                  <a:pt x="310009" y="514991"/>
                </a:cubicBezTo>
                <a:cubicBezTo>
                  <a:pt x="308323" y="509933"/>
                  <a:pt x="301985" y="486542"/>
                  <a:pt x="295008" y="484991"/>
                </a:cubicBezTo>
                <a:cubicBezTo>
                  <a:pt x="283503" y="482434"/>
                  <a:pt x="271674" y="488324"/>
                  <a:pt x="260007" y="489991"/>
                </a:cubicBezTo>
                <a:cubicBezTo>
                  <a:pt x="255007" y="488324"/>
                  <a:pt x="250216" y="485792"/>
                  <a:pt x="245007" y="484991"/>
                </a:cubicBezTo>
                <a:cubicBezTo>
                  <a:pt x="228451" y="482444"/>
                  <a:pt x="211327" y="483757"/>
                  <a:pt x="195005" y="479991"/>
                </a:cubicBezTo>
                <a:cubicBezTo>
                  <a:pt x="189150" y="478640"/>
                  <a:pt x="185803" y="471572"/>
                  <a:pt x="180005" y="469991"/>
                </a:cubicBezTo>
                <a:cubicBezTo>
                  <a:pt x="167041" y="466456"/>
                  <a:pt x="153338" y="466658"/>
                  <a:pt x="140004" y="464992"/>
                </a:cubicBezTo>
                <a:cubicBezTo>
                  <a:pt x="130004" y="466658"/>
                  <a:pt x="119839" y="472450"/>
                  <a:pt x="110003" y="469991"/>
                </a:cubicBezTo>
                <a:cubicBezTo>
                  <a:pt x="104173" y="468534"/>
                  <a:pt x="101903" y="460693"/>
                  <a:pt x="100003" y="454992"/>
                </a:cubicBezTo>
                <a:cubicBezTo>
                  <a:pt x="95840" y="442502"/>
                  <a:pt x="91184" y="386840"/>
                  <a:pt x="90003" y="379993"/>
                </a:cubicBezTo>
                <a:cubicBezTo>
                  <a:pt x="84227" y="346494"/>
                  <a:pt x="76669" y="313328"/>
                  <a:pt x="70002" y="279995"/>
                </a:cubicBezTo>
                <a:cubicBezTo>
                  <a:pt x="71669" y="244996"/>
                  <a:pt x="70656" y="209765"/>
                  <a:pt x="75002" y="174997"/>
                </a:cubicBezTo>
                <a:cubicBezTo>
                  <a:pt x="75747" y="169034"/>
                  <a:pt x="84795" y="166003"/>
                  <a:pt x="85002" y="159997"/>
                </a:cubicBezTo>
                <a:cubicBezTo>
                  <a:pt x="86496" y="116658"/>
                  <a:pt x="86135" y="72929"/>
                  <a:pt x="80002" y="30000"/>
                </a:cubicBezTo>
                <a:cubicBezTo>
                  <a:pt x="79152" y="24051"/>
                  <a:pt x="70649" y="22054"/>
                  <a:pt x="65002" y="20000"/>
                </a:cubicBezTo>
                <a:cubicBezTo>
                  <a:pt x="52085" y="15303"/>
                  <a:pt x="38335" y="13333"/>
                  <a:pt x="25001" y="10000"/>
                </a:cubicBezTo>
                <a:cubicBezTo>
                  <a:pt x="2713" y="4428"/>
                  <a:pt x="9859" y="9859"/>
                  <a:pt x="0" y="0"/>
                </a:cubicBezTo>
              </a:path>
            </a:pathLst>
          </a:cu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57" name="Freeform 56"/>
          <p:cNvSpPr/>
          <p:nvPr/>
        </p:nvSpPr>
        <p:spPr>
          <a:xfrm>
            <a:off x="6069010" y="2840202"/>
            <a:ext cx="2760075" cy="2024964"/>
          </a:xfrm>
          <a:custGeom>
            <a:avLst/>
            <a:gdLst>
              <a:gd name="connsiteX0" fmla="*/ 2760075 w 2760075"/>
              <a:gd name="connsiteY0" fmla="*/ 2024964 h 2024964"/>
              <a:gd name="connsiteX1" fmla="*/ 2740075 w 2760075"/>
              <a:gd name="connsiteY1" fmla="*/ 1999964 h 2024964"/>
              <a:gd name="connsiteX2" fmla="*/ 2735075 w 2760075"/>
              <a:gd name="connsiteY2" fmla="*/ 1979964 h 2024964"/>
              <a:gd name="connsiteX3" fmla="*/ 2675073 w 2760075"/>
              <a:gd name="connsiteY3" fmla="*/ 1974964 h 2024964"/>
              <a:gd name="connsiteX4" fmla="*/ 2665073 w 2760075"/>
              <a:gd name="connsiteY4" fmla="*/ 1939965 h 2024964"/>
              <a:gd name="connsiteX5" fmla="*/ 2650072 w 2760075"/>
              <a:gd name="connsiteY5" fmla="*/ 1934965 h 2024964"/>
              <a:gd name="connsiteX6" fmla="*/ 2595071 w 2760075"/>
              <a:gd name="connsiteY6" fmla="*/ 1924965 h 2024964"/>
              <a:gd name="connsiteX7" fmla="*/ 2585071 w 2760075"/>
              <a:gd name="connsiteY7" fmla="*/ 1909966 h 2024964"/>
              <a:gd name="connsiteX8" fmla="*/ 2575070 w 2760075"/>
              <a:gd name="connsiteY8" fmla="*/ 1874966 h 2024964"/>
              <a:gd name="connsiteX9" fmla="*/ 2535069 w 2760075"/>
              <a:gd name="connsiteY9" fmla="*/ 1859967 h 2024964"/>
              <a:gd name="connsiteX10" fmla="*/ 2475067 w 2760075"/>
              <a:gd name="connsiteY10" fmla="*/ 1844967 h 2024964"/>
              <a:gd name="connsiteX11" fmla="*/ 2460067 w 2760075"/>
              <a:gd name="connsiteY11" fmla="*/ 1774968 h 2024964"/>
              <a:gd name="connsiteX12" fmla="*/ 2455067 w 2760075"/>
              <a:gd name="connsiteY12" fmla="*/ 1759968 h 2024964"/>
              <a:gd name="connsiteX13" fmla="*/ 2420066 w 2760075"/>
              <a:gd name="connsiteY13" fmla="*/ 1749969 h 2024964"/>
              <a:gd name="connsiteX14" fmla="*/ 2360064 w 2760075"/>
              <a:gd name="connsiteY14" fmla="*/ 1744969 h 2024964"/>
              <a:gd name="connsiteX15" fmla="*/ 2315063 w 2760075"/>
              <a:gd name="connsiteY15" fmla="*/ 1739969 h 2024964"/>
              <a:gd name="connsiteX16" fmla="*/ 2275062 w 2760075"/>
              <a:gd name="connsiteY16" fmla="*/ 1729969 h 2024964"/>
              <a:gd name="connsiteX17" fmla="*/ 2235061 w 2760075"/>
              <a:gd name="connsiteY17" fmla="*/ 1719969 h 2024964"/>
              <a:gd name="connsiteX18" fmla="*/ 2200060 w 2760075"/>
              <a:gd name="connsiteY18" fmla="*/ 1689970 h 2024964"/>
              <a:gd name="connsiteX19" fmla="*/ 2190060 w 2760075"/>
              <a:gd name="connsiteY19" fmla="*/ 1674970 h 2024964"/>
              <a:gd name="connsiteX20" fmla="*/ 2100057 w 2760075"/>
              <a:gd name="connsiteY20" fmla="*/ 1669970 h 2024964"/>
              <a:gd name="connsiteX21" fmla="*/ 2080057 w 2760075"/>
              <a:gd name="connsiteY21" fmla="*/ 1664970 h 2024964"/>
              <a:gd name="connsiteX22" fmla="*/ 2070056 w 2760075"/>
              <a:gd name="connsiteY22" fmla="*/ 1649970 h 2024964"/>
              <a:gd name="connsiteX23" fmla="*/ 2025055 w 2760075"/>
              <a:gd name="connsiteY23" fmla="*/ 1609971 h 2024964"/>
              <a:gd name="connsiteX24" fmla="*/ 2010055 w 2760075"/>
              <a:gd name="connsiteY24" fmla="*/ 1594971 h 2024964"/>
              <a:gd name="connsiteX25" fmla="*/ 1995054 w 2760075"/>
              <a:gd name="connsiteY25" fmla="*/ 1589971 h 2024964"/>
              <a:gd name="connsiteX26" fmla="*/ 1905052 w 2760075"/>
              <a:gd name="connsiteY26" fmla="*/ 1584972 h 2024964"/>
              <a:gd name="connsiteX27" fmla="*/ 1860051 w 2760075"/>
              <a:gd name="connsiteY27" fmla="*/ 1564972 h 2024964"/>
              <a:gd name="connsiteX28" fmla="*/ 1805049 w 2760075"/>
              <a:gd name="connsiteY28" fmla="*/ 1544972 h 2024964"/>
              <a:gd name="connsiteX29" fmla="*/ 1780048 w 2760075"/>
              <a:gd name="connsiteY29" fmla="*/ 1529973 h 2024964"/>
              <a:gd name="connsiteX30" fmla="*/ 1750048 w 2760075"/>
              <a:gd name="connsiteY30" fmla="*/ 1499973 h 2024964"/>
              <a:gd name="connsiteX31" fmla="*/ 1725047 w 2760075"/>
              <a:gd name="connsiteY31" fmla="*/ 1479973 h 2024964"/>
              <a:gd name="connsiteX32" fmla="*/ 1715047 w 2760075"/>
              <a:gd name="connsiteY32" fmla="*/ 1464974 h 2024964"/>
              <a:gd name="connsiteX33" fmla="*/ 1700046 w 2760075"/>
              <a:gd name="connsiteY33" fmla="*/ 1459974 h 2024964"/>
              <a:gd name="connsiteX34" fmla="*/ 1695046 w 2760075"/>
              <a:gd name="connsiteY34" fmla="*/ 1444974 h 2024964"/>
              <a:gd name="connsiteX35" fmla="*/ 1645045 w 2760075"/>
              <a:gd name="connsiteY35" fmla="*/ 1419975 h 2024964"/>
              <a:gd name="connsiteX36" fmla="*/ 1615044 w 2760075"/>
              <a:gd name="connsiteY36" fmla="*/ 1399975 h 2024964"/>
              <a:gd name="connsiteX37" fmla="*/ 1600044 w 2760075"/>
              <a:gd name="connsiteY37" fmla="*/ 1394975 h 2024964"/>
              <a:gd name="connsiteX38" fmla="*/ 1590043 w 2760075"/>
              <a:gd name="connsiteY38" fmla="*/ 1384975 h 2024964"/>
              <a:gd name="connsiteX39" fmla="*/ 1550042 w 2760075"/>
              <a:gd name="connsiteY39" fmla="*/ 1374975 h 2024964"/>
              <a:gd name="connsiteX40" fmla="*/ 1535042 w 2760075"/>
              <a:gd name="connsiteY40" fmla="*/ 1364976 h 2024964"/>
              <a:gd name="connsiteX41" fmla="*/ 1525042 w 2760075"/>
              <a:gd name="connsiteY41" fmla="*/ 1334976 h 2024964"/>
              <a:gd name="connsiteX42" fmla="*/ 1505041 w 2760075"/>
              <a:gd name="connsiteY42" fmla="*/ 1329976 h 2024964"/>
              <a:gd name="connsiteX43" fmla="*/ 1480040 w 2760075"/>
              <a:gd name="connsiteY43" fmla="*/ 1319976 h 2024964"/>
              <a:gd name="connsiteX44" fmla="*/ 1450039 w 2760075"/>
              <a:gd name="connsiteY44" fmla="*/ 1314976 h 2024964"/>
              <a:gd name="connsiteX45" fmla="*/ 1415039 w 2760075"/>
              <a:gd name="connsiteY45" fmla="*/ 1304977 h 2024964"/>
              <a:gd name="connsiteX46" fmla="*/ 1405038 w 2760075"/>
              <a:gd name="connsiteY46" fmla="*/ 1274977 h 2024964"/>
              <a:gd name="connsiteX47" fmla="*/ 1380038 w 2760075"/>
              <a:gd name="connsiteY47" fmla="*/ 1209978 h 2024964"/>
              <a:gd name="connsiteX48" fmla="*/ 1370037 w 2760075"/>
              <a:gd name="connsiteY48" fmla="*/ 1199979 h 2024964"/>
              <a:gd name="connsiteX49" fmla="*/ 1340036 w 2760075"/>
              <a:gd name="connsiteY49" fmla="*/ 1194979 h 2024964"/>
              <a:gd name="connsiteX50" fmla="*/ 1310036 w 2760075"/>
              <a:gd name="connsiteY50" fmla="*/ 1179979 h 2024964"/>
              <a:gd name="connsiteX51" fmla="*/ 1305036 w 2760075"/>
              <a:gd name="connsiteY51" fmla="*/ 1159979 h 2024964"/>
              <a:gd name="connsiteX52" fmla="*/ 1295035 w 2760075"/>
              <a:gd name="connsiteY52" fmla="*/ 1144980 h 2024964"/>
              <a:gd name="connsiteX53" fmla="*/ 1290035 w 2760075"/>
              <a:gd name="connsiteY53" fmla="*/ 1129980 h 2024964"/>
              <a:gd name="connsiteX54" fmla="*/ 1225033 w 2760075"/>
              <a:gd name="connsiteY54" fmla="*/ 1114980 h 2024964"/>
              <a:gd name="connsiteX55" fmla="*/ 1220033 w 2760075"/>
              <a:gd name="connsiteY55" fmla="*/ 1099980 h 2024964"/>
              <a:gd name="connsiteX56" fmla="*/ 1215033 w 2760075"/>
              <a:gd name="connsiteY56" fmla="*/ 1064981 h 2024964"/>
              <a:gd name="connsiteX57" fmla="*/ 1175032 w 2760075"/>
              <a:gd name="connsiteY57" fmla="*/ 1039981 h 2024964"/>
              <a:gd name="connsiteX58" fmla="*/ 1160032 w 2760075"/>
              <a:gd name="connsiteY58" fmla="*/ 1029982 h 2024964"/>
              <a:gd name="connsiteX59" fmla="*/ 1155031 w 2760075"/>
              <a:gd name="connsiteY59" fmla="*/ 1009982 h 2024964"/>
              <a:gd name="connsiteX60" fmla="*/ 1125031 w 2760075"/>
              <a:gd name="connsiteY60" fmla="*/ 984982 h 2024964"/>
              <a:gd name="connsiteX61" fmla="*/ 1095030 w 2760075"/>
              <a:gd name="connsiteY61" fmla="*/ 974983 h 2024964"/>
              <a:gd name="connsiteX62" fmla="*/ 1070029 w 2760075"/>
              <a:gd name="connsiteY62" fmla="*/ 994982 h 2024964"/>
              <a:gd name="connsiteX63" fmla="*/ 1055029 w 2760075"/>
              <a:gd name="connsiteY63" fmla="*/ 984982 h 2024964"/>
              <a:gd name="connsiteX64" fmla="*/ 1025028 w 2760075"/>
              <a:gd name="connsiteY64" fmla="*/ 949983 h 2024964"/>
              <a:gd name="connsiteX65" fmla="*/ 1010027 w 2760075"/>
              <a:gd name="connsiteY65" fmla="*/ 929983 h 2024964"/>
              <a:gd name="connsiteX66" fmla="*/ 995027 w 2760075"/>
              <a:gd name="connsiteY66" fmla="*/ 924984 h 2024964"/>
              <a:gd name="connsiteX67" fmla="*/ 975026 w 2760075"/>
              <a:gd name="connsiteY67" fmla="*/ 914984 h 2024964"/>
              <a:gd name="connsiteX68" fmla="*/ 945026 w 2760075"/>
              <a:gd name="connsiteY68" fmla="*/ 889984 h 2024964"/>
              <a:gd name="connsiteX69" fmla="*/ 940026 w 2760075"/>
              <a:gd name="connsiteY69" fmla="*/ 869985 h 2024964"/>
              <a:gd name="connsiteX70" fmla="*/ 935025 w 2760075"/>
              <a:gd name="connsiteY70" fmla="*/ 834985 h 2024964"/>
              <a:gd name="connsiteX71" fmla="*/ 920025 w 2760075"/>
              <a:gd name="connsiteY71" fmla="*/ 824985 h 2024964"/>
              <a:gd name="connsiteX72" fmla="*/ 905025 w 2760075"/>
              <a:gd name="connsiteY72" fmla="*/ 809986 h 2024964"/>
              <a:gd name="connsiteX73" fmla="*/ 900024 w 2760075"/>
              <a:gd name="connsiteY73" fmla="*/ 794986 h 2024964"/>
              <a:gd name="connsiteX74" fmla="*/ 850023 w 2760075"/>
              <a:gd name="connsiteY74" fmla="*/ 774986 h 2024964"/>
              <a:gd name="connsiteX75" fmla="*/ 830023 w 2760075"/>
              <a:gd name="connsiteY75" fmla="*/ 764986 h 2024964"/>
              <a:gd name="connsiteX76" fmla="*/ 810022 w 2760075"/>
              <a:gd name="connsiteY76" fmla="*/ 709987 h 2024964"/>
              <a:gd name="connsiteX77" fmla="*/ 790021 w 2760075"/>
              <a:gd name="connsiteY77" fmla="*/ 664988 h 2024964"/>
              <a:gd name="connsiteX78" fmla="*/ 780021 w 2760075"/>
              <a:gd name="connsiteY78" fmla="*/ 649989 h 2024964"/>
              <a:gd name="connsiteX79" fmla="*/ 765021 w 2760075"/>
              <a:gd name="connsiteY79" fmla="*/ 609989 h 2024964"/>
              <a:gd name="connsiteX80" fmla="*/ 690019 w 2760075"/>
              <a:gd name="connsiteY80" fmla="*/ 584990 h 2024964"/>
              <a:gd name="connsiteX81" fmla="*/ 675018 w 2760075"/>
              <a:gd name="connsiteY81" fmla="*/ 574990 h 2024964"/>
              <a:gd name="connsiteX82" fmla="*/ 655018 w 2760075"/>
              <a:gd name="connsiteY82" fmla="*/ 534991 h 2024964"/>
              <a:gd name="connsiteX83" fmla="*/ 640017 w 2760075"/>
              <a:gd name="connsiteY83" fmla="*/ 529991 h 2024964"/>
              <a:gd name="connsiteX84" fmla="*/ 605016 w 2760075"/>
              <a:gd name="connsiteY84" fmla="*/ 524991 h 2024964"/>
              <a:gd name="connsiteX85" fmla="*/ 580016 w 2760075"/>
              <a:gd name="connsiteY85" fmla="*/ 519991 h 2024964"/>
              <a:gd name="connsiteX86" fmla="*/ 560015 w 2760075"/>
              <a:gd name="connsiteY86" fmla="*/ 499991 h 2024964"/>
              <a:gd name="connsiteX87" fmla="*/ 545015 w 2760075"/>
              <a:gd name="connsiteY87" fmla="*/ 494991 h 2024964"/>
              <a:gd name="connsiteX88" fmla="*/ 475013 w 2760075"/>
              <a:gd name="connsiteY88" fmla="*/ 489991 h 2024964"/>
              <a:gd name="connsiteX89" fmla="*/ 460012 w 2760075"/>
              <a:gd name="connsiteY89" fmla="*/ 479992 h 2024964"/>
              <a:gd name="connsiteX90" fmla="*/ 410011 w 2760075"/>
              <a:gd name="connsiteY90" fmla="*/ 469992 h 2024964"/>
              <a:gd name="connsiteX91" fmla="*/ 340009 w 2760075"/>
              <a:gd name="connsiteY91" fmla="*/ 464992 h 2024964"/>
              <a:gd name="connsiteX92" fmla="*/ 320009 w 2760075"/>
              <a:gd name="connsiteY92" fmla="*/ 459992 h 2024964"/>
              <a:gd name="connsiteX93" fmla="*/ 305008 w 2760075"/>
              <a:gd name="connsiteY93" fmla="*/ 454992 h 2024964"/>
              <a:gd name="connsiteX94" fmla="*/ 270007 w 2760075"/>
              <a:gd name="connsiteY94" fmla="*/ 449992 h 2024964"/>
              <a:gd name="connsiteX95" fmla="*/ 265007 w 2760075"/>
              <a:gd name="connsiteY95" fmla="*/ 429993 h 2024964"/>
              <a:gd name="connsiteX96" fmla="*/ 270007 w 2760075"/>
              <a:gd name="connsiteY96" fmla="*/ 414993 h 2024964"/>
              <a:gd name="connsiteX97" fmla="*/ 240006 w 2760075"/>
              <a:gd name="connsiteY97" fmla="*/ 399993 h 2024964"/>
              <a:gd name="connsiteX98" fmla="*/ 200005 w 2760075"/>
              <a:gd name="connsiteY98" fmla="*/ 379993 h 2024964"/>
              <a:gd name="connsiteX99" fmla="*/ 180005 w 2760075"/>
              <a:gd name="connsiteY99" fmla="*/ 369994 h 2024964"/>
              <a:gd name="connsiteX100" fmla="*/ 175005 w 2760075"/>
              <a:gd name="connsiteY100" fmla="*/ 354994 h 2024964"/>
              <a:gd name="connsiteX101" fmla="*/ 185005 w 2760075"/>
              <a:gd name="connsiteY101" fmla="*/ 334994 h 2024964"/>
              <a:gd name="connsiteX102" fmla="*/ 165004 w 2760075"/>
              <a:gd name="connsiteY102" fmla="*/ 319995 h 2024964"/>
              <a:gd name="connsiteX103" fmla="*/ 95002 w 2760075"/>
              <a:gd name="connsiteY103" fmla="*/ 304995 h 2024964"/>
              <a:gd name="connsiteX104" fmla="*/ 65002 w 2760075"/>
              <a:gd name="connsiteY104" fmla="*/ 294995 h 2024964"/>
              <a:gd name="connsiteX105" fmla="*/ 80002 w 2760075"/>
              <a:gd name="connsiteY105" fmla="*/ 154998 h 2024964"/>
              <a:gd name="connsiteX106" fmla="*/ 75002 w 2760075"/>
              <a:gd name="connsiteY106" fmla="*/ 124998 h 2024964"/>
              <a:gd name="connsiteX107" fmla="*/ 70002 w 2760075"/>
              <a:gd name="connsiteY107" fmla="*/ 109998 h 2024964"/>
              <a:gd name="connsiteX108" fmla="*/ 60001 w 2760075"/>
              <a:gd name="connsiteY108" fmla="*/ 45000 h 2024964"/>
              <a:gd name="connsiteX109" fmla="*/ 20000 w 2760075"/>
              <a:gd name="connsiteY109" fmla="*/ 10000 h 2024964"/>
              <a:gd name="connsiteX110" fmla="*/ 0 w 2760075"/>
              <a:gd name="connsiteY110" fmla="*/ 0 h 202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760075" h="2024964">
                <a:moveTo>
                  <a:pt x="2760075" y="2024964"/>
                </a:moveTo>
                <a:cubicBezTo>
                  <a:pt x="2753408" y="2016631"/>
                  <a:pt x="2745258" y="2009293"/>
                  <a:pt x="2740075" y="1999964"/>
                </a:cubicBezTo>
                <a:cubicBezTo>
                  <a:pt x="2736738" y="1993957"/>
                  <a:pt x="2741489" y="1982431"/>
                  <a:pt x="2735075" y="1979964"/>
                </a:cubicBezTo>
                <a:cubicBezTo>
                  <a:pt x="2716343" y="1972759"/>
                  <a:pt x="2695074" y="1976631"/>
                  <a:pt x="2675073" y="1974964"/>
                </a:cubicBezTo>
                <a:cubicBezTo>
                  <a:pt x="2675030" y="1974791"/>
                  <a:pt x="2667464" y="1942356"/>
                  <a:pt x="2665073" y="1939965"/>
                </a:cubicBezTo>
                <a:cubicBezTo>
                  <a:pt x="2661346" y="1936238"/>
                  <a:pt x="2655226" y="1936069"/>
                  <a:pt x="2650072" y="1934965"/>
                </a:cubicBezTo>
                <a:cubicBezTo>
                  <a:pt x="2631851" y="1931061"/>
                  <a:pt x="2613405" y="1928298"/>
                  <a:pt x="2595071" y="1924965"/>
                </a:cubicBezTo>
                <a:cubicBezTo>
                  <a:pt x="2591738" y="1919965"/>
                  <a:pt x="2587438" y="1915489"/>
                  <a:pt x="2585071" y="1909966"/>
                </a:cubicBezTo>
                <a:cubicBezTo>
                  <a:pt x="2584975" y="1909742"/>
                  <a:pt x="2577501" y="1877397"/>
                  <a:pt x="2575070" y="1874966"/>
                </a:cubicBezTo>
                <a:cubicBezTo>
                  <a:pt x="2565974" y="1865870"/>
                  <a:pt x="2546581" y="1863106"/>
                  <a:pt x="2535069" y="1859967"/>
                </a:cubicBezTo>
                <a:cubicBezTo>
                  <a:pt x="2484173" y="1846088"/>
                  <a:pt x="2517376" y="1853428"/>
                  <a:pt x="2475067" y="1844967"/>
                </a:cubicBezTo>
                <a:cubicBezTo>
                  <a:pt x="2469120" y="1809287"/>
                  <a:pt x="2470746" y="1814125"/>
                  <a:pt x="2460067" y="1774968"/>
                </a:cubicBezTo>
                <a:cubicBezTo>
                  <a:pt x="2458680" y="1769883"/>
                  <a:pt x="2459536" y="1762761"/>
                  <a:pt x="2455067" y="1759968"/>
                </a:cubicBezTo>
                <a:cubicBezTo>
                  <a:pt x="2444777" y="1753537"/>
                  <a:pt x="2432051" y="1751861"/>
                  <a:pt x="2420066" y="1749969"/>
                </a:cubicBezTo>
                <a:cubicBezTo>
                  <a:pt x="2400242" y="1746839"/>
                  <a:pt x="2380044" y="1746872"/>
                  <a:pt x="2360064" y="1744969"/>
                </a:cubicBezTo>
                <a:cubicBezTo>
                  <a:pt x="2345039" y="1743538"/>
                  <a:pt x="2330063" y="1741636"/>
                  <a:pt x="2315063" y="1739969"/>
                </a:cubicBezTo>
                <a:lnTo>
                  <a:pt x="2275062" y="1729969"/>
                </a:lnTo>
                <a:cubicBezTo>
                  <a:pt x="2264466" y="1727524"/>
                  <a:pt x="2245985" y="1725431"/>
                  <a:pt x="2235061" y="1719969"/>
                </a:cubicBezTo>
                <a:cubicBezTo>
                  <a:pt x="2221793" y="1713335"/>
                  <a:pt x="2209285" y="1700732"/>
                  <a:pt x="2200060" y="1689970"/>
                </a:cubicBezTo>
                <a:cubicBezTo>
                  <a:pt x="2196149" y="1685408"/>
                  <a:pt x="2195953" y="1676148"/>
                  <a:pt x="2190060" y="1674970"/>
                </a:cubicBezTo>
                <a:cubicBezTo>
                  <a:pt x="2160596" y="1669077"/>
                  <a:pt x="2130058" y="1671637"/>
                  <a:pt x="2100057" y="1669970"/>
                </a:cubicBezTo>
                <a:cubicBezTo>
                  <a:pt x="2093390" y="1668303"/>
                  <a:pt x="2085775" y="1668782"/>
                  <a:pt x="2080057" y="1664970"/>
                </a:cubicBezTo>
                <a:cubicBezTo>
                  <a:pt x="2075057" y="1661637"/>
                  <a:pt x="2074049" y="1654461"/>
                  <a:pt x="2070056" y="1649970"/>
                </a:cubicBezTo>
                <a:cubicBezTo>
                  <a:pt x="2014482" y="1587452"/>
                  <a:pt x="2060885" y="1639828"/>
                  <a:pt x="2025055" y="1609971"/>
                </a:cubicBezTo>
                <a:cubicBezTo>
                  <a:pt x="2019623" y="1605444"/>
                  <a:pt x="2015939" y="1598893"/>
                  <a:pt x="2010055" y="1594971"/>
                </a:cubicBezTo>
                <a:cubicBezTo>
                  <a:pt x="2005669" y="1592047"/>
                  <a:pt x="2000301" y="1590471"/>
                  <a:pt x="1995054" y="1589971"/>
                </a:cubicBezTo>
                <a:cubicBezTo>
                  <a:pt x="1965142" y="1587123"/>
                  <a:pt x="1935053" y="1586638"/>
                  <a:pt x="1905052" y="1584972"/>
                </a:cubicBezTo>
                <a:cubicBezTo>
                  <a:pt x="1884095" y="1574494"/>
                  <a:pt x="1883457" y="1573483"/>
                  <a:pt x="1860051" y="1564972"/>
                </a:cubicBezTo>
                <a:cubicBezTo>
                  <a:pt x="1842934" y="1558748"/>
                  <a:pt x="1821616" y="1553255"/>
                  <a:pt x="1805049" y="1544972"/>
                </a:cubicBezTo>
                <a:cubicBezTo>
                  <a:pt x="1796356" y="1540626"/>
                  <a:pt x="1788289" y="1535123"/>
                  <a:pt x="1780048" y="1529973"/>
                </a:cubicBezTo>
                <a:cubicBezTo>
                  <a:pt x="1756593" y="1515315"/>
                  <a:pt x="1770763" y="1524830"/>
                  <a:pt x="1750048" y="1499973"/>
                </a:cubicBezTo>
                <a:cubicBezTo>
                  <a:pt x="1741143" y="1489288"/>
                  <a:pt x="1737155" y="1488045"/>
                  <a:pt x="1725047" y="1479973"/>
                </a:cubicBezTo>
                <a:cubicBezTo>
                  <a:pt x="1721714" y="1474973"/>
                  <a:pt x="1719739" y="1468728"/>
                  <a:pt x="1715047" y="1464974"/>
                </a:cubicBezTo>
                <a:cubicBezTo>
                  <a:pt x="1710931" y="1461682"/>
                  <a:pt x="1703773" y="1463701"/>
                  <a:pt x="1700046" y="1459974"/>
                </a:cubicBezTo>
                <a:cubicBezTo>
                  <a:pt x="1696319" y="1456247"/>
                  <a:pt x="1698420" y="1449023"/>
                  <a:pt x="1695046" y="1444974"/>
                </a:cubicBezTo>
                <a:cubicBezTo>
                  <a:pt x="1681376" y="1428569"/>
                  <a:pt x="1664278" y="1426385"/>
                  <a:pt x="1645045" y="1419975"/>
                </a:cubicBezTo>
                <a:cubicBezTo>
                  <a:pt x="1635045" y="1413308"/>
                  <a:pt x="1625550" y="1405812"/>
                  <a:pt x="1615044" y="1399975"/>
                </a:cubicBezTo>
                <a:cubicBezTo>
                  <a:pt x="1610437" y="1397415"/>
                  <a:pt x="1604563" y="1397687"/>
                  <a:pt x="1600044" y="1394975"/>
                </a:cubicBezTo>
                <a:cubicBezTo>
                  <a:pt x="1596001" y="1392550"/>
                  <a:pt x="1594086" y="1387400"/>
                  <a:pt x="1590043" y="1384975"/>
                </a:cubicBezTo>
                <a:cubicBezTo>
                  <a:pt x="1582355" y="1380362"/>
                  <a:pt x="1555420" y="1376051"/>
                  <a:pt x="1550042" y="1374975"/>
                </a:cubicBezTo>
                <a:cubicBezTo>
                  <a:pt x="1545042" y="1371642"/>
                  <a:pt x="1538227" y="1370072"/>
                  <a:pt x="1535042" y="1364976"/>
                </a:cubicBezTo>
                <a:cubicBezTo>
                  <a:pt x="1529455" y="1356037"/>
                  <a:pt x="1535268" y="1337532"/>
                  <a:pt x="1525042" y="1334976"/>
                </a:cubicBezTo>
                <a:cubicBezTo>
                  <a:pt x="1518375" y="1333309"/>
                  <a:pt x="1511561" y="1332149"/>
                  <a:pt x="1505041" y="1329976"/>
                </a:cubicBezTo>
                <a:cubicBezTo>
                  <a:pt x="1496526" y="1327138"/>
                  <a:pt x="1488699" y="1322338"/>
                  <a:pt x="1480040" y="1319976"/>
                </a:cubicBezTo>
                <a:cubicBezTo>
                  <a:pt x="1470259" y="1317309"/>
                  <a:pt x="1459980" y="1316964"/>
                  <a:pt x="1450039" y="1314976"/>
                </a:cubicBezTo>
                <a:cubicBezTo>
                  <a:pt x="1434337" y="1311836"/>
                  <a:pt x="1429340" y="1309744"/>
                  <a:pt x="1415039" y="1304977"/>
                </a:cubicBezTo>
                <a:lnTo>
                  <a:pt x="1405038" y="1274977"/>
                </a:lnTo>
                <a:cubicBezTo>
                  <a:pt x="1399196" y="1257453"/>
                  <a:pt x="1385529" y="1215468"/>
                  <a:pt x="1380038" y="1209978"/>
                </a:cubicBezTo>
                <a:cubicBezTo>
                  <a:pt x="1376704" y="1206645"/>
                  <a:pt x="1374451" y="1201634"/>
                  <a:pt x="1370037" y="1199979"/>
                </a:cubicBezTo>
                <a:cubicBezTo>
                  <a:pt x="1360544" y="1196420"/>
                  <a:pt x="1350036" y="1196646"/>
                  <a:pt x="1340036" y="1194979"/>
                </a:cubicBezTo>
                <a:cubicBezTo>
                  <a:pt x="1331479" y="1192127"/>
                  <a:pt x="1315575" y="1188287"/>
                  <a:pt x="1310036" y="1179979"/>
                </a:cubicBezTo>
                <a:cubicBezTo>
                  <a:pt x="1306224" y="1174261"/>
                  <a:pt x="1307743" y="1166295"/>
                  <a:pt x="1305036" y="1159979"/>
                </a:cubicBezTo>
                <a:cubicBezTo>
                  <a:pt x="1302669" y="1154456"/>
                  <a:pt x="1298369" y="1149980"/>
                  <a:pt x="1295035" y="1144980"/>
                </a:cubicBezTo>
                <a:cubicBezTo>
                  <a:pt x="1293368" y="1139980"/>
                  <a:pt x="1293327" y="1134096"/>
                  <a:pt x="1290035" y="1129980"/>
                </a:cubicBezTo>
                <a:cubicBezTo>
                  <a:pt x="1275776" y="1112156"/>
                  <a:pt x="1240100" y="1116487"/>
                  <a:pt x="1225033" y="1114980"/>
                </a:cubicBezTo>
                <a:cubicBezTo>
                  <a:pt x="1223366" y="1109980"/>
                  <a:pt x="1221067" y="1105148"/>
                  <a:pt x="1220033" y="1099980"/>
                </a:cubicBezTo>
                <a:cubicBezTo>
                  <a:pt x="1217722" y="1088424"/>
                  <a:pt x="1220676" y="1075327"/>
                  <a:pt x="1215033" y="1064981"/>
                </a:cubicBezTo>
                <a:cubicBezTo>
                  <a:pt x="1202123" y="1041314"/>
                  <a:pt x="1192153" y="1048541"/>
                  <a:pt x="1175032" y="1039981"/>
                </a:cubicBezTo>
                <a:cubicBezTo>
                  <a:pt x="1169657" y="1037294"/>
                  <a:pt x="1165032" y="1033315"/>
                  <a:pt x="1160032" y="1029982"/>
                </a:cubicBezTo>
                <a:cubicBezTo>
                  <a:pt x="1158365" y="1023315"/>
                  <a:pt x="1158441" y="1015948"/>
                  <a:pt x="1155031" y="1009982"/>
                </a:cubicBezTo>
                <a:cubicBezTo>
                  <a:pt x="1151023" y="1002968"/>
                  <a:pt x="1132962" y="988507"/>
                  <a:pt x="1125031" y="984982"/>
                </a:cubicBezTo>
                <a:cubicBezTo>
                  <a:pt x="1115398" y="980701"/>
                  <a:pt x="1095030" y="974983"/>
                  <a:pt x="1095030" y="974983"/>
                </a:cubicBezTo>
                <a:cubicBezTo>
                  <a:pt x="1090677" y="979335"/>
                  <a:pt x="1076334" y="994982"/>
                  <a:pt x="1070029" y="994982"/>
                </a:cubicBezTo>
                <a:cubicBezTo>
                  <a:pt x="1064020" y="994982"/>
                  <a:pt x="1059278" y="989231"/>
                  <a:pt x="1055029" y="984982"/>
                </a:cubicBezTo>
                <a:cubicBezTo>
                  <a:pt x="1044163" y="974117"/>
                  <a:pt x="1034759" y="961875"/>
                  <a:pt x="1025028" y="949983"/>
                </a:cubicBezTo>
                <a:cubicBezTo>
                  <a:pt x="1019751" y="943533"/>
                  <a:pt x="1016429" y="935318"/>
                  <a:pt x="1010027" y="929983"/>
                </a:cubicBezTo>
                <a:cubicBezTo>
                  <a:pt x="1005978" y="926609"/>
                  <a:pt x="999871" y="927060"/>
                  <a:pt x="995027" y="924984"/>
                </a:cubicBezTo>
                <a:cubicBezTo>
                  <a:pt x="988176" y="922048"/>
                  <a:pt x="981498" y="918682"/>
                  <a:pt x="975026" y="914984"/>
                </a:cubicBezTo>
                <a:cubicBezTo>
                  <a:pt x="958784" y="905703"/>
                  <a:pt x="958814" y="903772"/>
                  <a:pt x="945026" y="889984"/>
                </a:cubicBezTo>
                <a:cubicBezTo>
                  <a:pt x="943359" y="883318"/>
                  <a:pt x="941255" y="876746"/>
                  <a:pt x="940026" y="869985"/>
                </a:cubicBezTo>
                <a:cubicBezTo>
                  <a:pt x="937918" y="858390"/>
                  <a:pt x="939812" y="845754"/>
                  <a:pt x="935025" y="834985"/>
                </a:cubicBezTo>
                <a:cubicBezTo>
                  <a:pt x="932584" y="829494"/>
                  <a:pt x="924642" y="828832"/>
                  <a:pt x="920025" y="824985"/>
                </a:cubicBezTo>
                <a:cubicBezTo>
                  <a:pt x="914593" y="820458"/>
                  <a:pt x="910025" y="814986"/>
                  <a:pt x="905025" y="809986"/>
                </a:cubicBezTo>
                <a:cubicBezTo>
                  <a:pt x="903358" y="804986"/>
                  <a:pt x="904026" y="798416"/>
                  <a:pt x="900024" y="794986"/>
                </a:cubicBezTo>
                <a:cubicBezTo>
                  <a:pt x="885139" y="782228"/>
                  <a:pt x="867802" y="779430"/>
                  <a:pt x="850023" y="774986"/>
                </a:cubicBezTo>
                <a:cubicBezTo>
                  <a:pt x="843356" y="771653"/>
                  <a:pt x="833107" y="771771"/>
                  <a:pt x="830023" y="764986"/>
                </a:cubicBezTo>
                <a:cubicBezTo>
                  <a:pt x="799241" y="697270"/>
                  <a:pt x="847580" y="735026"/>
                  <a:pt x="810022" y="709987"/>
                </a:cubicBezTo>
                <a:cubicBezTo>
                  <a:pt x="787391" y="676043"/>
                  <a:pt x="813823" y="718538"/>
                  <a:pt x="790021" y="664988"/>
                </a:cubicBezTo>
                <a:cubicBezTo>
                  <a:pt x="787580" y="659497"/>
                  <a:pt x="782508" y="655459"/>
                  <a:pt x="780021" y="649989"/>
                </a:cubicBezTo>
                <a:cubicBezTo>
                  <a:pt x="774128" y="637025"/>
                  <a:pt x="775833" y="619256"/>
                  <a:pt x="765021" y="609989"/>
                </a:cubicBezTo>
                <a:cubicBezTo>
                  <a:pt x="753520" y="600132"/>
                  <a:pt x="711347" y="590322"/>
                  <a:pt x="690019" y="584990"/>
                </a:cubicBezTo>
                <a:cubicBezTo>
                  <a:pt x="685019" y="581657"/>
                  <a:pt x="678511" y="579880"/>
                  <a:pt x="675018" y="574990"/>
                </a:cubicBezTo>
                <a:cubicBezTo>
                  <a:pt x="666461" y="563011"/>
                  <a:pt x="667536" y="545005"/>
                  <a:pt x="655018" y="534991"/>
                </a:cubicBezTo>
                <a:cubicBezTo>
                  <a:pt x="650902" y="531699"/>
                  <a:pt x="645185" y="531025"/>
                  <a:pt x="640017" y="529991"/>
                </a:cubicBezTo>
                <a:cubicBezTo>
                  <a:pt x="628460" y="527680"/>
                  <a:pt x="616641" y="526928"/>
                  <a:pt x="605016" y="524991"/>
                </a:cubicBezTo>
                <a:cubicBezTo>
                  <a:pt x="596633" y="523594"/>
                  <a:pt x="588349" y="521658"/>
                  <a:pt x="580016" y="519991"/>
                </a:cubicBezTo>
                <a:cubicBezTo>
                  <a:pt x="573349" y="513324"/>
                  <a:pt x="567687" y="505471"/>
                  <a:pt x="560015" y="499991"/>
                </a:cubicBezTo>
                <a:cubicBezTo>
                  <a:pt x="555726" y="496928"/>
                  <a:pt x="550249" y="495607"/>
                  <a:pt x="545015" y="494991"/>
                </a:cubicBezTo>
                <a:cubicBezTo>
                  <a:pt x="521782" y="492258"/>
                  <a:pt x="498347" y="491658"/>
                  <a:pt x="475013" y="489991"/>
                </a:cubicBezTo>
                <a:cubicBezTo>
                  <a:pt x="470013" y="486658"/>
                  <a:pt x="465387" y="482679"/>
                  <a:pt x="460012" y="479992"/>
                </a:cubicBezTo>
                <a:cubicBezTo>
                  <a:pt x="446726" y="473350"/>
                  <a:pt x="421396" y="471076"/>
                  <a:pt x="410011" y="469992"/>
                </a:cubicBezTo>
                <a:cubicBezTo>
                  <a:pt x="386723" y="467774"/>
                  <a:pt x="363343" y="466659"/>
                  <a:pt x="340009" y="464992"/>
                </a:cubicBezTo>
                <a:cubicBezTo>
                  <a:pt x="333342" y="463325"/>
                  <a:pt x="326616" y="461880"/>
                  <a:pt x="320009" y="459992"/>
                </a:cubicBezTo>
                <a:cubicBezTo>
                  <a:pt x="314941" y="458544"/>
                  <a:pt x="310176" y="456026"/>
                  <a:pt x="305008" y="454992"/>
                </a:cubicBezTo>
                <a:cubicBezTo>
                  <a:pt x="293451" y="452681"/>
                  <a:pt x="281674" y="451659"/>
                  <a:pt x="270007" y="449992"/>
                </a:cubicBezTo>
                <a:cubicBezTo>
                  <a:pt x="268340" y="443326"/>
                  <a:pt x="265007" y="436865"/>
                  <a:pt x="265007" y="429993"/>
                </a:cubicBezTo>
                <a:cubicBezTo>
                  <a:pt x="265007" y="424723"/>
                  <a:pt x="271964" y="419887"/>
                  <a:pt x="270007" y="414993"/>
                </a:cubicBezTo>
                <a:cubicBezTo>
                  <a:pt x="266598" y="406470"/>
                  <a:pt x="246695" y="403033"/>
                  <a:pt x="240006" y="399993"/>
                </a:cubicBezTo>
                <a:cubicBezTo>
                  <a:pt x="226435" y="393824"/>
                  <a:pt x="213339" y="386660"/>
                  <a:pt x="200005" y="379993"/>
                </a:cubicBezTo>
                <a:lnTo>
                  <a:pt x="180005" y="369994"/>
                </a:lnTo>
                <a:cubicBezTo>
                  <a:pt x="178338" y="364994"/>
                  <a:pt x="174260" y="360211"/>
                  <a:pt x="175005" y="354994"/>
                </a:cubicBezTo>
                <a:cubicBezTo>
                  <a:pt x="176059" y="347615"/>
                  <a:pt x="187053" y="342161"/>
                  <a:pt x="185005" y="334994"/>
                </a:cubicBezTo>
                <a:cubicBezTo>
                  <a:pt x="182715" y="326981"/>
                  <a:pt x="172071" y="324411"/>
                  <a:pt x="165004" y="319995"/>
                </a:cubicBezTo>
                <a:cubicBezTo>
                  <a:pt x="138349" y="303337"/>
                  <a:pt x="133707" y="308865"/>
                  <a:pt x="95002" y="304995"/>
                </a:cubicBezTo>
                <a:cubicBezTo>
                  <a:pt x="85002" y="301662"/>
                  <a:pt x="64383" y="305518"/>
                  <a:pt x="65002" y="294995"/>
                </a:cubicBezTo>
                <a:cubicBezTo>
                  <a:pt x="71096" y="191396"/>
                  <a:pt x="64925" y="237921"/>
                  <a:pt x="80002" y="154998"/>
                </a:cubicBezTo>
                <a:cubicBezTo>
                  <a:pt x="78335" y="144998"/>
                  <a:pt x="77201" y="134895"/>
                  <a:pt x="75002" y="124998"/>
                </a:cubicBezTo>
                <a:cubicBezTo>
                  <a:pt x="73859" y="119853"/>
                  <a:pt x="70945" y="115183"/>
                  <a:pt x="70002" y="109998"/>
                </a:cubicBezTo>
                <a:cubicBezTo>
                  <a:pt x="69970" y="109822"/>
                  <a:pt x="63829" y="52656"/>
                  <a:pt x="60001" y="45000"/>
                </a:cubicBezTo>
                <a:cubicBezTo>
                  <a:pt x="56386" y="37770"/>
                  <a:pt x="21950" y="11300"/>
                  <a:pt x="20000" y="10000"/>
                </a:cubicBezTo>
                <a:cubicBezTo>
                  <a:pt x="13798" y="5866"/>
                  <a:pt x="0" y="0"/>
                  <a:pt x="0" y="0"/>
                </a:cubicBezTo>
              </a:path>
            </a:pathLst>
          </a:custGeom>
          <a:ln>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58" name="Freeform 57"/>
          <p:cNvSpPr/>
          <p:nvPr/>
        </p:nvSpPr>
        <p:spPr>
          <a:xfrm>
            <a:off x="6129011" y="2873658"/>
            <a:ext cx="2725075" cy="1986508"/>
          </a:xfrm>
          <a:custGeom>
            <a:avLst/>
            <a:gdLst>
              <a:gd name="connsiteX0" fmla="*/ 2725075 w 2725075"/>
              <a:gd name="connsiteY0" fmla="*/ 1986508 h 1986508"/>
              <a:gd name="connsiteX1" fmla="*/ 2710075 w 2725075"/>
              <a:gd name="connsiteY1" fmla="*/ 1961508 h 1986508"/>
              <a:gd name="connsiteX2" fmla="*/ 2675074 w 2725075"/>
              <a:gd name="connsiteY2" fmla="*/ 1956508 h 1986508"/>
              <a:gd name="connsiteX3" fmla="*/ 2640073 w 2725075"/>
              <a:gd name="connsiteY3" fmla="*/ 1931509 h 1986508"/>
              <a:gd name="connsiteX4" fmla="*/ 2630072 w 2725075"/>
              <a:gd name="connsiteY4" fmla="*/ 1916509 h 1986508"/>
              <a:gd name="connsiteX5" fmla="*/ 2565071 w 2725075"/>
              <a:gd name="connsiteY5" fmla="*/ 1911509 h 1986508"/>
              <a:gd name="connsiteX6" fmla="*/ 2535070 w 2725075"/>
              <a:gd name="connsiteY6" fmla="*/ 1896509 h 1986508"/>
              <a:gd name="connsiteX7" fmla="*/ 2515069 w 2725075"/>
              <a:gd name="connsiteY7" fmla="*/ 1856510 h 1986508"/>
              <a:gd name="connsiteX8" fmla="*/ 2500069 w 2725075"/>
              <a:gd name="connsiteY8" fmla="*/ 1851510 h 1986508"/>
              <a:gd name="connsiteX9" fmla="*/ 2455068 w 2725075"/>
              <a:gd name="connsiteY9" fmla="*/ 1841510 h 1986508"/>
              <a:gd name="connsiteX10" fmla="*/ 2440067 w 2725075"/>
              <a:gd name="connsiteY10" fmla="*/ 1831510 h 1986508"/>
              <a:gd name="connsiteX11" fmla="*/ 2435067 w 2725075"/>
              <a:gd name="connsiteY11" fmla="*/ 1811511 h 1986508"/>
              <a:gd name="connsiteX12" fmla="*/ 2425067 w 2725075"/>
              <a:gd name="connsiteY12" fmla="*/ 1796511 h 1986508"/>
              <a:gd name="connsiteX13" fmla="*/ 2405066 w 2725075"/>
              <a:gd name="connsiteY13" fmla="*/ 1766512 h 1986508"/>
              <a:gd name="connsiteX14" fmla="*/ 2375065 w 2725075"/>
              <a:gd name="connsiteY14" fmla="*/ 1756512 h 1986508"/>
              <a:gd name="connsiteX15" fmla="*/ 2355065 w 2725075"/>
              <a:gd name="connsiteY15" fmla="*/ 1726512 h 1986508"/>
              <a:gd name="connsiteX16" fmla="*/ 2345065 w 2725075"/>
              <a:gd name="connsiteY16" fmla="*/ 1711513 h 1986508"/>
              <a:gd name="connsiteX17" fmla="*/ 2330064 w 2725075"/>
              <a:gd name="connsiteY17" fmla="*/ 1706513 h 1986508"/>
              <a:gd name="connsiteX18" fmla="*/ 2290063 w 2725075"/>
              <a:gd name="connsiteY18" fmla="*/ 1671513 h 1986508"/>
              <a:gd name="connsiteX19" fmla="*/ 2280063 w 2725075"/>
              <a:gd name="connsiteY19" fmla="*/ 1651514 h 1986508"/>
              <a:gd name="connsiteX20" fmla="*/ 2235062 w 2725075"/>
              <a:gd name="connsiteY20" fmla="*/ 1631514 h 1986508"/>
              <a:gd name="connsiteX21" fmla="*/ 2215061 w 2725075"/>
              <a:gd name="connsiteY21" fmla="*/ 1621514 h 1986508"/>
              <a:gd name="connsiteX22" fmla="*/ 2200061 w 2725075"/>
              <a:gd name="connsiteY22" fmla="*/ 1611514 h 1986508"/>
              <a:gd name="connsiteX23" fmla="*/ 2165060 w 2725075"/>
              <a:gd name="connsiteY23" fmla="*/ 1601515 h 1986508"/>
              <a:gd name="connsiteX24" fmla="*/ 2135059 w 2725075"/>
              <a:gd name="connsiteY24" fmla="*/ 1586515 h 1986508"/>
              <a:gd name="connsiteX25" fmla="*/ 2095058 w 2725075"/>
              <a:gd name="connsiteY25" fmla="*/ 1551516 h 1986508"/>
              <a:gd name="connsiteX26" fmla="*/ 2055057 w 2725075"/>
              <a:gd name="connsiteY26" fmla="*/ 1521516 h 1986508"/>
              <a:gd name="connsiteX27" fmla="*/ 2035056 w 2725075"/>
              <a:gd name="connsiteY27" fmla="*/ 1481517 h 1986508"/>
              <a:gd name="connsiteX28" fmla="*/ 2030056 w 2725075"/>
              <a:gd name="connsiteY28" fmla="*/ 1466517 h 1986508"/>
              <a:gd name="connsiteX29" fmla="*/ 1995055 w 2725075"/>
              <a:gd name="connsiteY29" fmla="*/ 1446517 h 1986508"/>
              <a:gd name="connsiteX30" fmla="*/ 1960054 w 2725075"/>
              <a:gd name="connsiteY30" fmla="*/ 1431518 h 1986508"/>
              <a:gd name="connsiteX31" fmla="*/ 1940054 w 2725075"/>
              <a:gd name="connsiteY31" fmla="*/ 1416518 h 1986508"/>
              <a:gd name="connsiteX32" fmla="*/ 1895052 w 2725075"/>
              <a:gd name="connsiteY32" fmla="*/ 1396518 h 1986508"/>
              <a:gd name="connsiteX33" fmla="*/ 1845051 w 2725075"/>
              <a:gd name="connsiteY33" fmla="*/ 1376519 h 1986508"/>
              <a:gd name="connsiteX34" fmla="*/ 1830050 w 2725075"/>
              <a:gd name="connsiteY34" fmla="*/ 1371519 h 1986508"/>
              <a:gd name="connsiteX35" fmla="*/ 1815050 w 2725075"/>
              <a:gd name="connsiteY35" fmla="*/ 1366519 h 1986508"/>
              <a:gd name="connsiteX36" fmla="*/ 1810050 w 2725075"/>
              <a:gd name="connsiteY36" fmla="*/ 1351519 h 1986508"/>
              <a:gd name="connsiteX37" fmla="*/ 1775049 w 2725075"/>
              <a:gd name="connsiteY37" fmla="*/ 1336519 h 1986508"/>
              <a:gd name="connsiteX38" fmla="*/ 1760049 w 2725075"/>
              <a:gd name="connsiteY38" fmla="*/ 1326520 h 1986508"/>
              <a:gd name="connsiteX39" fmla="*/ 1750048 w 2725075"/>
              <a:gd name="connsiteY39" fmla="*/ 1311520 h 1986508"/>
              <a:gd name="connsiteX40" fmla="*/ 1735048 w 2725075"/>
              <a:gd name="connsiteY40" fmla="*/ 1306520 h 1986508"/>
              <a:gd name="connsiteX41" fmla="*/ 1680046 w 2725075"/>
              <a:gd name="connsiteY41" fmla="*/ 1291520 h 1986508"/>
              <a:gd name="connsiteX42" fmla="*/ 1650046 w 2725075"/>
              <a:gd name="connsiteY42" fmla="*/ 1281520 h 1986508"/>
              <a:gd name="connsiteX43" fmla="*/ 1640045 w 2725075"/>
              <a:gd name="connsiteY43" fmla="*/ 1271521 h 1986508"/>
              <a:gd name="connsiteX44" fmla="*/ 1605044 w 2725075"/>
              <a:gd name="connsiteY44" fmla="*/ 1266521 h 1986508"/>
              <a:gd name="connsiteX45" fmla="*/ 1575044 w 2725075"/>
              <a:gd name="connsiteY45" fmla="*/ 1256521 h 1986508"/>
              <a:gd name="connsiteX46" fmla="*/ 1535042 w 2725075"/>
              <a:gd name="connsiteY46" fmla="*/ 1236521 h 1986508"/>
              <a:gd name="connsiteX47" fmla="*/ 1490041 w 2725075"/>
              <a:gd name="connsiteY47" fmla="*/ 1201522 h 1986508"/>
              <a:gd name="connsiteX48" fmla="*/ 1475041 w 2725075"/>
              <a:gd name="connsiteY48" fmla="*/ 1181522 h 1986508"/>
              <a:gd name="connsiteX49" fmla="*/ 1465041 w 2725075"/>
              <a:gd name="connsiteY49" fmla="*/ 1166523 h 1986508"/>
              <a:gd name="connsiteX50" fmla="*/ 1425039 w 2725075"/>
              <a:gd name="connsiteY50" fmla="*/ 1151523 h 1986508"/>
              <a:gd name="connsiteX51" fmla="*/ 1380038 w 2725075"/>
              <a:gd name="connsiteY51" fmla="*/ 1101524 h 1986508"/>
              <a:gd name="connsiteX52" fmla="*/ 1355038 w 2725075"/>
              <a:gd name="connsiteY52" fmla="*/ 1081524 h 1986508"/>
              <a:gd name="connsiteX53" fmla="*/ 1320037 w 2725075"/>
              <a:gd name="connsiteY53" fmla="*/ 1051525 h 1986508"/>
              <a:gd name="connsiteX54" fmla="*/ 1300036 w 2725075"/>
              <a:gd name="connsiteY54" fmla="*/ 1046525 h 1986508"/>
              <a:gd name="connsiteX55" fmla="*/ 1285036 w 2725075"/>
              <a:gd name="connsiteY55" fmla="*/ 1006525 h 1986508"/>
              <a:gd name="connsiteX56" fmla="*/ 1255035 w 2725075"/>
              <a:gd name="connsiteY56" fmla="*/ 991526 h 1986508"/>
              <a:gd name="connsiteX57" fmla="*/ 1195033 w 2725075"/>
              <a:gd name="connsiteY57" fmla="*/ 976526 h 1986508"/>
              <a:gd name="connsiteX58" fmla="*/ 1180033 w 2725075"/>
              <a:gd name="connsiteY58" fmla="*/ 951526 h 1986508"/>
              <a:gd name="connsiteX59" fmla="*/ 1170032 w 2725075"/>
              <a:gd name="connsiteY59" fmla="*/ 931527 h 1986508"/>
              <a:gd name="connsiteX60" fmla="*/ 1140032 w 2725075"/>
              <a:gd name="connsiteY60" fmla="*/ 921527 h 1986508"/>
              <a:gd name="connsiteX61" fmla="*/ 1090030 w 2725075"/>
              <a:gd name="connsiteY61" fmla="*/ 911527 h 1986508"/>
              <a:gd name="connsiteX62" fmla="*/ 1075030 w 2725075"/>
              <a:gd name="connsiteY62" fmla="*/ 906527 h 1986508"/>
              <a:gd name="connsiteX63" fmla="*/ 1055029 w 2725075"/>
              <a:gd name="connsiteY63" fmla="*/ 901527 h 1986508"/>
              <a:gd name="connsiteX64" fmla="*/ 1025028 w 2725075"/>
              <a:gd name="connsiteY64" fmla="*/ 886528 h 1986508"/>
              <a:gd name="connsiteX65" fmla="*/ 995028 w 2725075"/>
              <a:gd name="connsiteY65" fmla="*/ 876528 h 1986508"/>
              <a:gd name="connsiteX66" fmla="*/ 980027 w 2725075"/>
              <a:gd name="connsiteY66" fmla="*/ 866528 h 1986508"/>
              <a:gd name="connsiteX67" fmla="*/ 950026 w 2725075"/>
              <a:gd name="connsiteY67" fmla="*/ 856528 h 1986508"/>
              <a:gd name="connsiteX68" fmla="*/ 915025 w 2725075"/>
              <a:gd name="connsiteY68" fmla="*/ 821529 h 1986508"/>
              <a:gd name="connsiteX69" fmla="*/ 885025 w 2725075"/>
              <a:gd name="connsiteY69" fmla="*/ 796529 h 1986508"/>
              <a:gd name="connsiteX70" fmla="*/ 875024 w 2725075"/>
              <a:gd name="connsiteY70" fmla="*/ 786529 h 1986508"/>
              <a:gd name="connsiteX71" fmla="*/ 855024 w 2725075"/>
              <a:gd name="connsiteY71" fmla="*/ 781530 h 1986508"/>
              <a:gd name="connsiteX72" fmla="*/ 840023 w 2725075"/>
              <a:gd name="connsiteY72" fmla="*/ 776530 h 1986508"/>
              <a:gd name="connsiteX73" fmla="*/ 780022 w 2725075"/>
              <a:gd name="connsiteY73" fmla="*/ 766530 h 1986508"/>
              <a:gd name="connsiteX74" fmla="*/ 760021 w 2725075"/>
              <a:gd name="connsiteY74" fmla="*/ 761530 h 1986508"/>
              <a:gd name="connsiteX75" fmla="*/ 720020 w 2725075"/>
              <a:gd name="connsiteY75" fmla="*/ 741530 h 1986508"/>
              <a:gd name="connsiteX76" fmla="*/ 705020 w 2725075"/>
              <a:gd name="connsiteY76" fmla="*/ 731530 h 1986508"/>
              <a:gd name="connsiteX77" fmla="*/ 690019 w 2725075"/>
              <a:gd name="connsiteY77" fmla="*/ 726531 h 1986508"/>
              <a:gd name="connsiteX78" fmla="*/ 655018 w 2725075"/>
              <a:gd name="connsiteY78" fmla="*/ 711531 h 1986508"/>
              <a:gd name="connsiteX79" fmla="*/ 640018 w 2725075"/>
              <a:gd name="connsiteY79" fmla="*/ 706531 h 1986508"/>
              <a:gd name="connsiteX80" fmla="*/ 605017 w 2725075"/>
              <a:gd name="connsiteY80" fmla="*/ 691531 h 1986508"/>
              <a:gd name="connsiteX81" fmla="*/ 535015 w 2725075"/>
              <a:gd name="connsiteY81" fmla="*/ 686531 h 1986508"/>
              <a:gd name="connsiteX82" fmla="*/ 425012 w 2725075"/>
              <a:gd name="connsiteY82" fmla="*/ 661532 h 1986508"/>
              <a:gd name="connsiteX83" fmla="*/ 360010 w 2725075"/>
              <a:gd name="connsiteY83" fmla="*/ 641532 h 1986508"/>
              <a:gd name="connsiteX84" fmla="*/ 260008 w 2725075"/>
              <a:gd name="connsiteY84" fmla="*/ 636532 h 1986508"/>
              <a:gd name="connsiteX85" fmla="*/ 235007 w 2725075"/>
              <a:gd name="connsiteY85" fmla="*/ 626532 h 1986508"/>
              <a:gd name="connsiteX86" fmla="*/ 200006 w 2725075"/>
              <a:gd name="connsiteY86" fmla="*/ 616533 h 1986508"/>
              <a:gd name="connsiteX87" fmla="*/ 190006 w 2725075"/>
              <a:gd name="connsiteY87" fmla="*/ 601533 h 1986508"/>
              <a:gd name="connsiteX88" fmla="*/ 175005 w 2725075"/>
              <a:gd name="connsiteY88" fmla="*/ 586533 h 1986508"/>
              <a:gd name="connsiteX89" fmla="*/ 150005 w 2725075"/>
              <a:gd name="connsiteY89" fmla="*/ 561534 h 1986508"/>
              <a:gd name="connsiteX90" fmla="*/ 135004 w 2725075"/>
              <a:gd name="connsiteY90" fmla="*/ 531534 h 1986508"/>
              <a:gd name="connsiteX91" fmla="*/ 95003 w 2725075"/>
              <a:gd name="connsiteY91" fmla="*/ 506535 h 1986508"/>
              <a:gd name="connsiteX92" fmla="*/ 75003 w 2725075"/>
              <a:gd name="connsiteY92" fmla="*/ 496535 h 1986508"/>
              <a:gd name="connsiteX93" fmla="*/ 15001 w 2725075"/>
              <a:gd name="connsiteY93" fmla="*/ 441536 h 1986508"/>
              <a:gd name="connsiteX94" fmla="*/ 20001 w 2725075"/>
              <a:gd name="connsiteY94" fmla="*/ 421536 h 1986508"/>
              <a:gd name="connsiteX95" fmla="*/ 40002 w 2725075"/>
              <a:gd name="connsiteY95" fmla="*/ 406536 h 1986508"/>
              <a:gd name="connsiteX96" fmla="*/ 30001 w 2725075"/>
              <a:gd name="connsiteY96" fmla="*/ 351537 h 1986508"/>
              <a:gd name="connsiteX97" fmla="*/ 25001 w 2725075"/>
              <a:gd name="connsiteY97" fmla="*/ 196540 h 1986508"/>
              <a:gd name="connsiteX98" fmla="*/ 0 w 2725075"/>
              <a:gd name="connsiteY98" fmla="*/ 136541 h 1986508"/>
              <a:gd name="connsiteX99" fmla="*/ 5001 w 2725075"/>
              <a:gd name="connsiteY99" fmla="*/ 31543 h 1986508"/>
              <a:gd name="connsiteX100" fmla="*/ 10001 w 2725075"/>
              <a:gd name="connsiteY100" fmla="*/ 6544 h 1986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2725075" h="1986508">
                <a:moveTo>
                  <a:pt x="2725075" y="1986508"/>
                </a:moveTo>
                <a:cubicBezTo>
                  <a:pt x="2720075" y="1978175"/>
                  <a:pt x="2718408" y="1966508"/>
                  <a:pt x="2710075" y="1961508"/>
                </a:cubicBezTo>
                <a:cubicBezTo>
                  <a:pt x="2699969" y="1955445"/>
                  <a:pt x="2686362" y="1959894"/>
                  <a:pt x="2675074" y="1956508"/>
                </a:cubicBezTo>
                <a:cubicBezTo>
                  <a:pt x="2671018" y="1955291"/>
                  <a:pt x="2640089" y="1931525"/>
                  <a:pt x="2640073" y="1931509"/>
                </a:cubicBezTo>
                <a:cubicBezTo>
                  <a:pt x="2635824" y="1927260"/>
                  <a:pt x="2635879" y="1918057"/>
                  <a:pt x="2630072" y="1916509"/>
                </a:cubicBezTo>
                <a:cubicBezTo>
                  <a:pt x="2609075" y="1910910"/>
                  <a:pt x="2586738" y="1913176"/>
                  <a:pt x="2565071" y="1911509"/>
                </a:cubicBezTo>
                <a:cubicBezTo>
                  <a:pt x="2556897" y="1908785"/>
                  <a:pt x="2540172" y="1904672"/>
                  <a:pt x="2535070" y="1896509"/>
                </a:cubicBezTo>
                <a:cubicBezTo>
                  <a:pt x="2523100" y="1877358"/>
                  <a:pt x="2532738" y="1867111"/>
                  <a:pt x="2515069" y="1856510"/>
                </a:cubicBezTo>
                <a:cubicBezTo>
                  <a:pt x="2510550" y="1853798"/>
                  <a:pt x="2505137" y="1852958"/>
                  <a:pt x="2500069" y="1851510"/>
                </a:cubicBezTo>
                <a:cubicBezTo>
                  <a:pt x="2483595" y="1846803"/>
                  <a:pt x="2472250" y="1844946"/>
                  <a:pt x="2455068" y="1841510"/>
                </a:cubicBezTo>
                <a:cubicBezTo>
                  <a:pt x="2450068" y="1838177"/>
                  <a:pt x="2443401" y="1836510"/>
                  <a:pt x="2440067" y="1831510"/>
                </a:cubicBezTo>
                <a:cubicBezTo>
                  <a:pt x="2436255" y="1825793"/>
                  <a:pt x="2437774" y="1817827"/>
                  <a:pt x="2435067" y="1811511"/>
                </a:cubicBezTo>
                <a:cubicBezTo>
                  <a:pt x="2432700" y="1805988"/>
                  <a:pt x="2428400" y="1801511"/>
                  <a:pt x="2425067" y="1796511"/>
                </a:cubicBezTo>
                <a:cubicBezTo>
                  <a:pt x="2420090" y="1776602"/>
                  <a:pt x="2424490" y="1775144"/>
                  <a:pt x="2405066" y="1766512"/>
                </a:cubicBezTo>
                <a:cubicBezTo>
                  <a:pt x="2395433" y="1762231"/>
                  <a:pt x="2375065" y="1756512"/>
                  <a:pt x="2375065" y="1756512"/>
                </a:cubicBezTo>
                <a:lnTo>
                  <a:pt x="2355065" y="1726512"/>
                </a:lnTo>
                <a:cubicBezTo>
                  <a:pt x="2351732" y="1721512"/>
                  <a:pt x="2350766" y="1713413"/>
                  <a:pt x="2345065" y="1711513"/>
                </a:cubicBezTo>
                <a:lnTo>
                  <a:pt x="2330064" y="1706513"/>
                </a:lnTo>
                <a:cubicBezTo>
                  <a:pt x="2300814" y="1677264"/>
                  <a:pt x="2314869" y="1688050"/>
                  <a:pt x="2290063" y="1671513"/>
                </a:cubicBezTo>
                <a:cubicBezTo>
                  <a:pt x="2286730" y="1664847"/>
                  <a:pt x="2284835" y="1657240"/>
                  <a:pt x="2280063" y="1651514"/>
                </a:cubicBezTo>
                <a:cubicBezTo>
                  <a:pt x="2270443" y="1639971"/>
                  <a:pt x="2245940" y="1635865"/>
                  <a:pt x="2235062" y="1631514"/>
                </a:cubicBezTo>
                <a:cubicBezTo>
                  <a:pt x="2228141" y="1628746"/>
                  <a:pt x="2221533" y="1625212"/>
                  <a:pt x="2215061" y="1621514"/>
                </a:cubicBezTo>
                <a:cubicBezTo>
                  <a:pt x="2209843" y="1618533"/>
                  <a:pt x="2205584" y="1613881"/>
                  <a:pt x="2200061" y="1611514"/>
                </a:cubicBezTo>
                <a:cubicBezTo>
                  <a:pt x="2177617" y="1601896"/>
                  <a:pt x="2184532" y="1611250"/>
                  <a:pt x="2165060" y="1601515"/>
                </a:cubicBezTo>
                <a:cubicBezTo>
                  <a:pt x="2126289" y="1582130"/>
                  <a:pt x="2172761" y="1599082"/>
                  <a:pt x="2135059" y="1586515"/>
                </a:cubicBezTo>
                <a:cubicBezTo>
                  <a:pt x="2106726" y="1544015"/>
                  <a:pt x="2153392" y="1609848"/>
                  <a:pt x="2095058" y="1551516"/>
                </a:cubicBezTo>
                <a:cubicBezTo>
                  <a:pt x="2066330" y="1522789"/>
                  <a:pt x="2081238" y="1530243"/>
                  <a:pt x="2055057" y="1521516"/>
                </a:cubicBezTo>
                <a:cubicBezTo>
                  <a:pt x="2041247" y="1500804"/>
                  <a:pt x="2045540" y="1509474"/>
                  <a:pt x="2035056" y="1481517"/>
                </a:cubicBezTo>
                <a:cubicBezTo>
                  <a:pt x="2033205" y="1476582"/>
                  <a:pt x="2033430" y="1470566"/>
                  <a:pt x="2030056" y="1466517"/>
                </a:cubicBezTo>
                <a:cubicBezTo>
                  <a:pt x="2016444" y="1450183"/>
                  <a:pt x="2011254" y="1452996"/>
                  <a:pt x="1995055" y="1446517"/>
                </a:cubicBezTo>
                <a:cubicBezTo>
                  <a:pt x="1983270" y="1441803"/>
                  <a:pt x="1971197" y="1437596"/>
                  <a:pt x="1960054" y="1431518"/>
                </a:cubicBezTo>
                <a:cubicBezTo>
                  <a:pt x="1952738" y="1427528"/>
                  <a:pt x="1947391" y="1420469"/>
                  <a:pt x="1940054" y="1416518"/>
                </a:cubicBezTo>
                <a:cubicBezTo>
                  <a:pt x="1925601" y="1408736"/>
                  <a:pt x="1909957" y="1403397"/>
                  <a:pt x="1895052" y="1396518"/>
                </a:cubicBezTo>
                <a:cubicBezTo>
                  <a:pt x="1856799" y="1378864"/>
                  <a:pt x="1894603" y="1393036"/>
                  <a:pt x="1845051" y="1376519"/>
                </a:cubicBezTo>
                <a:lnTo>
                  <a:pt x="1830050" y="1371519"/>
                </a:lnTo>
                <a:lnTo>
                  <a:pt x="1815050" y="1366519"/>
                </a:lnTo>
                <a:cubicBezTo>
                  <a:pt x="1813383" y="1361519"/>
                  <a:pt x="1813777" y="1355246"/>
                  <a:pt x="1810050" y="1351519"/>
                </a:cubicBezTo>
                <a:cubicBezTo>
                  <a:pt x="1799647" y="1341116"/>
                  <a:pt x="1787001" y="1342495"/>
                  <a:pt x="1775049" y="1336519"/>
                </a:cubicBezTo>
                <a:cubicBezTo>
                  <a:pt x="1769674" y="1333832"/>
                  <a:pt x="1765049" y="1329853"/>
                  <a:pt x="1760049" y="1326520"/>
                </a:cubicBezTo>
                <a:cubicBezTo>
                  <a:pt x="1756715" y="1321520"/>
                  <a:pt x="1754741" y="1315274"/>
                  <a:pt x="1750048" y="1311520"/>
                </a:cubicBezTo>
                <a:cubicBezTo>
                  <a:pt x="1745932" y="1308228"/>
                  <a:pt x="1739983" y="1308371"/>
                  <a:pt x="1735048" y="1306520"/>
                </a:cubicBezTo>
                <a:cubicBezTo>
                  <a:pt x="1696505" y="1292067"/>
                  <a:pt x="1723564" y="1298773"/>
                  <a:pt x="1680046" y="1291520"/>
                </a:cubicBezTo>
                <a:cubicBezTo>
                  <a:pt x="1670046" y="1288187"/>
                  <a:pt x="1657500" y="1288973"/>
                  <a:pt x="1650046" y="1281520"/>
                </a:cubicBezTo>
                <a:cubicBezTo>
                  <a:pt x="1646712" y="1278187"/>
                  <a:pt x="1644517" y="1273012"/>
                  <a:pt x="1640045" y="1271521"/>
                </a:cubicBezTo>
                <a:cubicBezTo>
                  <a:pt x="1628864" y="1267794"/>
                  <a:pt x="1616711" y="1268188"/>
                  <a:pt x="1605044" y="1266521"/>
                </a:cubicBezTo>
                <a:cubicBezTo>
                  <a:pt x="1595044" y="1263188"/>
                  <a:pt x="1584640" y="1260883"/>
                  <a:pt x="1575044" y="1256521"/>
                </a:cubicBezTo>
                <a:cubicBezTo>
                  <a:pt x="1510106" y="1227004"/>
                  <a:pt x="1578471" y="1250996"/>
                  <a:pt x="1535042" y="1236521"/>
                </a:cubicBezTo>
                <a:cubicBezTo>
                  <a:pt x="1520042" y="1224855"/>
                  <a:pt x="1504049" y="1214363"/>
                  <a:pt x="1490041" y="1201522"/>
                </a:cubicBezTo>
                <a:cubicBezTo>
                  <a:pt x="1483898" y="1195891"/>
                  <a:pt x="1479885" y="1188303"/>
                  <a:pt x="1475041" y="1181522"/>
                </a:cubicBezTo>
                <a:cubicBezTo>
                  <a:pt x="1471548" y="1176632"/>
                  <a:pt x="1469657" y="1170370"/>
                  <a:pt x="1465041" y="1166523"/>
                </a:cubicBezTo>
                <a:cubicBezTo>
                  <a:pt x="1453834" y="1157185"/>
                  <a:pt x="1438496" y="1154887"/>
                  <a:pt x="1425039" y="1151523"/>
                </a:cubicBezTo>
                <a:cubicBezTo>
                  <a:pt x="1378701" y="1116770"/>
                  <a:pt x="1435463" y="1162489"/>
                  <a:pt x="1380038" y="1101524"/>
                </a:cubicBezTo>
                <a:cubicBezTo>
                  <a:pt x="1372859" y="1093628"/>
                  <a:pt x="1363014" y="1088614"/>
                  <a:pt x="1355038" y="1081524"/>
                </a:cubicBezTo>
                <a:cubicBezTo>
                  <a:pt x="1343474" y="1071245"/>
                  <a:pt x="1334797" y="1057850"/>
                  <a:pt x="1320037" y="1051525"/>
                </a:cubicBezTo>
                <a:cubicBezTo>
                  <a:pt x="1313720" y="1048818"/>
                  <a:pt x="1306703" y="1048192"/>
                  <a:pt x="1300036" y="1046525"/>
                </a:cubicBezTo>
                <a:cubicBezTo>
                  <a:pt x="1297025" y="1037493"/>
                  <a:pt x="1288772" y="1011756"/>
                  <a:pt x="1285036" y="1006525"/>
                </a:cubicBezTo>
                <a:cubicBezTo>
                  <a:pt x="1279584" y="998892"/>
                  <a:pt x="1263515" y="993787"/>
                  <a:pt x="1255035" y="991526"/>
                </a:cubicBezTo>
                <a:cubicBezTo>
                  <a:pt x="1235115" y="986214"/>
                  <a:pt x="1195033" y="976526"/>
                  <a:pt x="1195033" y="976526"/>
                </a:cubicBezTo>
                <a:cubicBezTo>
                  <a:pt x="1190033" y="968193"/>
                  <a:pt x="1184753" y="960021"/>
                  <a:pt x="1180033" y="951526"/>
                </a:cubicBezTo>
                <a:cubicBezTo>
                  <a:pt x="1176413" y="945011"/>
                  <a:pt x="1175995" y="935999"/>
                  <a:pt x="1170032" y="931527"/>
                </a:cubicBezTo>
                <a:cubicBezTo>
                  <a:pt x="1161599" y="925203"/>
                  <a:pt x="1150258" y="924083"/>
                  <a:pt x="1140032" y="921527"/>
                </a:cubicBezTo>
                <a:cubicBezTo>
                  <a:pt x="1110195" y="914068"/>
                  <a:pt x="1126810" y="917657"/>
                  <a:pt x="1090030" y="911527"/>
                </a:cubicBezTo>
                <a:cubicBezTo>
                  <a:pt x="1085030" y="909860"/>
                  <a:pt x="1080098" y="907975"/>
                  <a:pt x="1075030" y="906527"/>
                </a:cubicBezTo>
                <a:cubicBezTo>
                  <a:pt x="1068422" y="904639"/>
                  <a:pt x="1061410" y="904079"/>
                  <a:pt x="1055029" y="901527"/>
                </a:cubicBezTo>
                <a:cubicBezTo>
                  <a:pt x="1044648" y="897375"/>
                  <a:pt x="1035349" y="890828"/>
                  <a:pt x="1025028" y="886528"/>
                </a:cubicBezTo>
                <a:cubicBezTo>
                  <a:pt x="1015298" y="882474"/>
                  <a:pt x="1004660" y="880809"/>
                  <a:pt x="995028" y="876528"/>
                </a:cubicBezTo>
                <a:cubicBezTo>
                  <a:pt x="989536" y="874087"/>
                  <a:pt x="985519" y="868969"/>
                  <a:pt x="980027" y="866528"/>
                </a:cubicBezTo>
                <a:cubicBezTo>
                  <a:pt x="970394" y="862247"/>
                  <a:pt x="950026" y="856528"/>
                  <a:pt x="950026" y="856528"/>
                </a:cubicBezTo>
                <a:cubicBezTo>
                  <a:pt x="923138" y="838603"/>
                  <a:pt x="944123" y="854782"/>
                  <a:pt x="915025" y="821529"/>
                </a:cubicBezTo>
                <a:cubicBezTo>
                  <a:pt x="894239" y="797774"/>
                  <a:pt x="907215" y="814280"/>
                  <a:pt x="885025" y="796529"/>
                </a:cubicBezTo>
                <a:cubicBezTo>
                  <a:pt x="881344" y="793584"/>
                  <a:pt x="879241" y="788637"/>
                  <a:pt x="875024" y="786529"/>
                </a:cubicBezTo>
                <a:cubicBezTo>
                  <a:pt x="868878" y="783456"/>
                  <a:pt x="861631" y="783418"/>
                  <a:pt x="855024" y="781530"/>
                </a:cubicBezTo>
                <a:cubicBezTo>
                  <a:pt x="849956" y="780082"/>
                  <a:pt x="845136" y="777808"/>
                  <a:pt x="840023" y="776530"/>
                </a:cubicBezTo>
                <a:cubicBezTo>
                  <a:pt x="812384" y="769620"/>
                  <a:pt x="811070" y="772175"/>
                  <a:pt x="780022" y="766530"/>
                </a:cubicBezTo>
                <a:cubicBezTo>
                  <a:pt x="773261" y="765301"/>
                  <a:pt x="766688" y="763197"/>
                  <a:pt x="760021" y="761530"/>
                </a:cubicBezTo>
                <a:cubicBezTo>
                  <a:pt x="746687" y="754863"/>
                  <a:pt x="732424" y="749799"/>
                  <a:pt x="720020" y="741530"/>
                </a:cubicBezTo>
                <a:cubicBezTo>
                  <a:pt x="715020" y="738197"/>
                  <a:pt x="710395" y="734217"/>
                  <a:pt x="705020" y="731530"/>
                </a:cubicBezTo>
                <a:cubicBezTo>
                  <a:pt x="700306" y="729173"/>
                  <a:pt x="694913" y="728488"/>
                  <a:pt x="690019" y="726531"/>
                </a:cubicBezTo>
                <a:cubicBezTo>
                  <a:pt x="678233" y="721817"/>
                  <a:pt x="666803" y="716245"/>
                  <a:pt x="655018" y="711531"/>
                </a:cubicBezTo>
                <a:cubicBezTo>
                  <a:pt x="650124" y="709574"/>
                  <a:pt x="644862" y="708607"/>
                  <a:pt x="640018" y="706531"/>
                </a:cubicBezTo>
                <a:cubicBezTo>
                  <a:pt x="631280" y="702786"/>
                  <a:pt x="615791" y="692798"/>
                  <a:pt x="605017" y="691531"/>
                </a:cubicBezTo>
                <a:cubicBezTo>
                  <a:pt x="581784" y="688798"/>
                  <a:pt x="558349" y="688198"/>
                  <a:pt x="535015" y="686531"/>
                </a:cubicBezTo>
                <a:cubicBezTo>
                  <a:pt x="491633" y="657609"/>
                  <a:pt x="535058" y="683540"/>
                  <a:pt x="425012" y="661532"/>
                </a:cubicBezTo>
                <a:cubicBezTo>
                  <a:pt x="398254" y="656181"/>
                  <a:pt x="388164" y="644660"/>
                  <a:pt x="360010" y="641532"/>
                </a:cubicBezTo>
                <a:cubicBezTo>
                  <a:pt x="326838" y="637846"/>
                  <a:pt x="293342" y="638199"/>
                  <a:pt x="260008" y="636532"/>
                </a:cubicBezTo>
                <a:cubicBezTo>
                  <a:pt x="251674" y="633199"/>
                  <a:pt x="243522" y="629370"/>
                  <a:pt x="235007" y="626532"/>
                </a:cubicBezTo>
                <a:cubicBezTo>
                  <a:pt x="223496" y="622695"/>
                  <a:pt x="210613" y="622425"/>
                  <a:pt x="200006" y="616533"/>
                </a:cubicBezTo>
                <a:cubicBezTo>
                  <a:pt x="194753" y="613615"/>
                  <a:pt x="193853" y="606149"/>
                  <a:pt x="190006" y="601533"/>
                </a:cubicBezTo>
                <a:cubicBezTo>
                  <a:pt x="185479" y="596101"/>
                  <a:pt x="179532" y="591965"/>
                  <a:pt x="175005" y="586533"/>
                </a:cubicBezTo>
                <a:cubicBezTo>
                  <a:pt x="154171" y="561533"/>
                  <a:pt x="177506" y="579866"/>
                  <a:pt x="150005" y="561534"/>
                </a:cubicBezTo>
                <a:cubicBezTo>
                  <a:pt x="146711" y="551654"/>
                  <a:pt x="143814" y="538582"/>
                  <a:pt x="135004" y="531534"/>
                </a:cubicBezTo>
                <a:cubicBezTo>
                  <a:pt x="122726" y="521712"/>
                  <a:pt x="108585" y="514457"/>
                  <a:pt x="95003" y="506535"/>
                </a:cubicBezTo>
                <a:cubicBezTo>
                  <a:pt x="88565" y="502779"/>
                  <a:pt x="80693" y="501349"/>
                  <a:pt x="75003" y="496535"/>
                </a:cubicBezTo>
                <a:cubicBezTo>
                  <a:pt x="-16467" y="419141"/>
                  <a:pt x="59611" y="471276"/>
                  <a:pt x="15001" y="441536"/>
                </a:cubicBezTo>
                <a:cubicBezTo>
                  <a:pt x="16668" y="434869"/>
                  <a:pt x="16007" y="427128"/>
                  <a:pt x="20001" y="421536"/>
                </a:cubicBezTo>
                <a:cubicBezTo>
                  <a:pt x="24845" y="414755"/>
                  <a:pt x="37607" y="414518"/>
                  <a:pt x="40002" y="406536"/>
                </a:cubicBezTo>
                <a:cubicBezTo>
                  <a:pt x="42444" y="398395"/>
                  <a:pt x="32952" y="363342"/>
                  <a:pt x="30001" y="351537"/>
                </a:cubicBezTo>
                <a:cubicBezTo>
                  <a:pt x="49670" y="292535"/>
                  <a:pt x="36504" y="338412"/>
                  <a:pt x="25001" y="196540"/>
                </a:cubicBezTo>
                <a:cubicBezTo>
                  <a:pt x="20784" y="144536"/>
                  <a:pt x="31134" y="159890"/>
                  <a:pt x="0" y="136541"/>
                </a:cubicBezTo>
                <a:cubicBezTo>
                  <a:pt x="1667" y="101542"/>
                  <a:pt x="2206" y="66470"/>
                  <a:pt x="5001" y="31543"/>
                </a:cubicBezTo>
                <a:cubicBezTo>
                  <a:pt x="10405" y="-36002"/>
                  <a:pt x="10001" y="29555"/>
                  <a:pt x="10001" y="6544"/>
                </a:cubicBezTo>
              </a:path>
            </a:pathLst>
          </a:cu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59" name="Freeform 58"/>
          <p:cNvSpPr/>
          <p:nvPr/>
        </p:nvSpPr>
        <p:spPr>
          <a:xfrm>
            <a:off x="6114011" y="2865202"/>
            <a:ext cx="2705074" cy="1974964"/>
          </a:xfrm>
          <a:custGeom>
            <a:avLst/>
            <a:gdLst>
              <a:gd name="connsiteX0" fmla="*/ 2705074 w 2705074"/>
              <a:gd name="connsiteY0" fmla="*/ 1974964 h 1974964"/>
              <a:gd name="connsiteX1" fmla="*/ 2650073 w 2705074"/>
              <a:gd name="connsiteY1" fmla="*/ 1924965 h 1974964"/>
              <a:gd name="connsiteX2" fmla="*/ 2645072 w 2705074"/>
              <a:gd name="connsiteY2" fmla="*/ 1894965 h 1974964"/>
              <a:gd name="connsiteX3" fmla="*/ 2625072 w 2705074"/>
              <a:gd name="connsiteY3" fmla="*/ 1889966 h 1974964"/>
              <a:gd name="connsiteX4" fmla="*/ 2610071 w 2705074"/>
              <a:gd name="connsiteY4" fmla="*/ 1884966 h 1974964"/>
              <a:gd name="connsiteX5" fmla="*/ 2575070 w 2705074"/>
              <a:gd name="connsiteY5" fmla="*/ 1839966 h 1974964"/>
              <a:gd name="connsiteX6" fmla="*/ 2555070 w 2705074"/>
              <a:gd name="connsiteY6" fmla="*/ 1814967 h 1974964"/>
              <a:gd name="connsiteX7" fmla="*/ 2485068 w 2705074"/>
              <a:gd name="connsiteY7" fmla="*/ 1799967 h 1974964"/>
              <a:gd name="connsiteX8" fmla="*/ 2455067 w 2705074"/>
              <a:gd name="connsiteY8" fmla="*/ 1769968 h 1974964"/>
              <a:gd name="connsiteX9" fmla="*/ 2450067 w 2705074"/>
              <a:gd name="connsiteY9" fmla="*/ 1754968 h 1974964"/>
              <a:gd name="connsiteX10" fmla="*/ 2400066 w 2705074"/>
              <a:gd name="connsiteY10" fmla="*/ 1689969 h 1974964"/>
              <a:gd name="connsiteX11" fmla="*/ 2395066 w 2705074"/>
              <a:gd name="connsiteY11" fmla="*/ 1674969 h 1974964"/>
              <a:gd name="connsiteX12" fmla="*/ 2390065 w 2705074"/>
              <a:gd name="connsiteY12" fmla="*/ 1654970 h 1974964"/>
              <a:gd name="connsiteX13" fmla="*/ 2315063 w 2705074"/>
              <a:gd name="connsiteY13" fmla="*/ 1639970 h 1974964"/>
              <a:gd name="connsiteX14" fmla="*/ 2280062 w 2705074"/>
              <a:gd name="connsiteY14" fmla="*/ 1629970 h 1974964"/>
              <a:gd name="connsiteX15" fmla="*/ 2240061 w 2705074"/>
              <a:gd name="connsiteY15" fmla="*/ 1579971 h 1974964"/>
              <a:gd name="connsiteX16" fmla="*/ 2215061 w 2705074"/>
              <a:gd name="connsiteY16" fmla="*/ 1554972 h 1974964"/>
              <a:gd name="connsiteX17" fmla="*/ 2200060 w 2705074"/>
              <a:gd name="connsiteY17" fmla="*/ 1544972 h 1974964"/>
              <a:gd name="connsiteX18" fmla="*/ 2145059 w 2705074"/>
              <a:gd name="connsiteY18" fmla="*/ 1519972 h 1974964"/>
              <a:gd name="connsiteX19" fmla="*/ 2135058 w 2705074"/>
              <a:gd name="connsiteY19" fmla="*/ 1509972 h 1974964"/>
              <a:gd name="connsiteX20" fmla="*/ 2070057 w 2705074"/>
              <a:gd name="connsiteY20" fmla="*/ 1479973 h 1974964"/>
              <a:gd name="connsiteX21" fmla="*/ 2050056 w 2705074"/>
              <a:gd name="connsiteY21" fmla="*/ 1474973 h 1974964"/>
              <a:gd name="connsiteX22" fmla="*/ 2040056 w 2705074"/>
              <a:gd name="connsiteY22" fmla="*/ 1454973 h 1974964"/>
              <a:gd name="connsiteX23" fmla="*/ 2030056 w 2705074"/>
              <a:gd name="connsiteY23" fmla="*/ 1439974 h 1974964"/>
              <a:gd name="connsiteX24" fmla="*/ 2040056 w 2705074"/>
              <a:gd name="connsiteY24" fmla="*/ 1424974 h 1974964"/>
              <a:gd name="connsiteX25" fmla="*/ 2045056 w 2705074"/>
              <a:gd name="connsiteY25" fmla="*/ 1409974 h 1974964"/>
              <a:gd name="connsiteX26" fmla="*/ 2040056 w 2705074"/>
              <a:gd name="connsiteY26" fmla="*/ 1389975 h 1974964"/>
              <a:gd name="connsiteX27" fmla="*/ 2000055 w 2705074"/>
              <a:gd name="connsiteY27" fmla="*/ 1374975 h 1974964"/>
              <a:gd name="connsiteX28" fmla="*/ 1985054 w 2705074"/>
              <a:gd name="connsiteY28" fmla="*/ 1369975 h 1974964"/>
              <a:gd name="connsiteX29" fmla="*/ 1965054 w 2705074"/>
              <a:gd name="connsiteY29" fmla="*/ 1364975 h 1974964"/>
              <a:gd name="connsiteX30" fmla="*/ 1945053 w 2705074"/>
              <a:gd name="connsiteY30" fmla="*/ 1324976 h 1974964"/>
              <a:gd name="connsiteX31" fmla="*/ 1930053 w 2705074"/>
              <a:gd name="connsiteY31" fmla="*/ 1304976 h 1974964"/>
              <a:gd name="connsiteX32" fmla="*/ 1920053 w 2705074"/>
              <a:gd name="connsiteY32" fmla="*/ 1284977 h 1974964"/>
              <a:gd name="connsiteX33" fmla="*/ 1885052 w 2705074"/>
              <a:gd name="connsiteY33" fmla="*/ 1269977 h 1974964"/>
              <a:gd name="connsiteX34" fmla="*/ 1855051 w 2705074"/>
              <a:gd name="connsiteY34" fmla="*/ 1249977 h 1974964"/>
              <a:gd name="connsiteX35" fmla="*/ 1820050 w 2705074"/>
              <a:gd name="connsiteY35" fmla="*/ 1239977 h 1974964"/>
              <a:gd name="connsiteX36" fmla="*/ 1775049 w 2705074"/>
              <a:gd name="connsiteY36" fmla="*/ 1229978 h 1974964"/>
              <a:gd name="connsiteX37" fmla="*/ 1715047 w 2705074"/>
              <a:gd name="connsiteY37" fmla="*/ 1184978 h 1974964"/>
              <a:gd name="connsiteX38" fmla="*/ 1695046 w 2705074"/>
              <a:gd name="connsiteY38" fmla="*/ 1174979 h 1974964"/>
              <a:gd name="connsiteX39" fmla="*/ 1630045 w 2705074"/>
              <a:gd name="connsiteY39" fmla="*/ 1124979 h 1974964"/>
              <a:gd name="connsiteX40" fmla="*/ 1580043 w 2705074"/>
              <a:gd name="connsiteY40" fmla="*/ 1109980 h 1974964"/>
              <a:gd name="connsiteX41" fmla="*/ 1550042 w 2705074"/>
              <a:gd name="connsiteY41" fmla="*/ 1084980 h 1974964"/>
              <a:gd name="connsiteX42" fmla="*/ 1510041 w 2705074"/>
              <a:gd name="connsiteY42" fmla="*/ 1054981 h 1974964"/>
              <a:gd name="connsiteX43" fmla="*/ 1465040 w 2705074"/>
              <a:gd name="connsiteY43" fmla="*/ 1029981 h 1974964"/>
              <a:gd name="connsiteX44" fmla="*/ 1435039 w 2705074"/>
              <a:gd name="connsiteY44" fmla="*/ 1019981 h 1974964"/>
              <a:gd name="connsiteX45" fmla="*/ 1410039 w 2705074"/>
              <a:gd name="connsiteY45" fmla="*/ 994982 h 1974964"/>
              <a:gd name="connsiteX46" fmla="*/ 1400038 w 2705074"/>
              <a:gd name="connsiteY46" fmla="*/ 954983 h 1974964"/>
              <a:gd name="connsiteX47" fmla="*/ 1395038 w 2705074"/>
              <a:gd name="connsiteY47" fmla="*/ 939983 h 1974964"/>
              <a:gd name="connsiteX48" fmla="*/ 1375038 w 2705074"/>
              <a:gd name="connsiteY48" fmla="*/ 924983 h 1974964"/>
              <a:gd name="connsiteX49" fmla="*/ 1340037 w 2705074"/>
              <a:gd name="connsiteY49" fmla="*/ 909983 h 1974964"/>
              <a:gd name="connsiteX50" fmla="*/ 1290035 w 2705074"/>
              <a:gd name="connsiteY50" fmla="*/ 904983 h 1974964"/>
              <a:gd name="connsiteX51" fmla="*/ 1185032 w 2705074"/>
              <a:gd name="connsiteY51" fmla="*/ 899984 h 1974964"/>
              <a:gd name="connsiteX52" fmla="*/ 1175032 w 2705074"/>
              <a:gd name="connsiteY52" fmla="*/ 884984 h 1974964"/>
              <a:gd name="connsiteX53" fmla="*/ 1125031 w 2705074"/>
              <a:gd name="connsiteY53" fmla="*/ 869984 h 1974964"/>
              <a:gd name="connsiteX54" fmla="*/ 1080030 w 2705074"/>
              <a:gd name="connsiteY54" fmla="*/ 864984 h 1974964"/>
              <a:gd name="connsiteX55" fmla="*/ 1065029 w 2705074"/>
              <a:gd name="connsiteY55" fmla="*/ 849984 h 1974964"/>
              <a:gd name="connsiteX56" fmla="*/ 1020028 w 2705074"/>
              <a:gd name="connsiteY56" fmla="*/ 819985 h 1974964"/>
              <a:gd name="connsiteX57" fmla="*/ 1000027 w 2705074"/>
              <a:gd name="connsiteY57" fmla="*/ 809985 h 1974964"/>
              <a:gd name="connsiteX58" fmla="*/ 985027 w 2705074"/>
              <a:gd name="connsiteY58" fmla="*/ 804985 h 1974964"/>
              <a:gd name="connsiteX59" fmla="*/ 960026 w 2705074"/>
              <a:gd name="connsiteY59" fmla="*/ 784986 h 1974964"/>
              <a:gd name="connsiteX60" fmla="*/ 930025 w 2705074"/>
              <a:gd name="connsiteY60" fmla="*/ 729987 h 1974964"/>
              <a:gd name="connsiteX61" fmla="*/ 925025 w 2705074"/>
              <a:gd name="connsiteY61" fmla="*/ 714987 h 1974964"/>
              <a:gd name="connsiteX62" fmla="*/ 910025 w 2705074"/>
              <a:gd name="connsiteY62" fmla="*/ 689987 h 1974964"/>
              <a:gd name="connsiteX63" fmla="*/ 900025 w 2705074"/>
              <a:gd name="connsiteY63" fmla="*/ 659988 h 1974964"/>
              <a:gd name="connsiteX64" fmla="*/ 895025 w 2705074"/>
              <a:gd name="connsiteY64" fmla="*/ 644988 h 1974964"/>
              <a:gd name="connsiteX65" fmla="*/ 890024 w 2705074"/>
              <a:gd name="connsiteY65" fmla="*/ 619989 h 1974964"/>
              <a:gd name="connsiteX66" fmla="*/ 855023 w 2705074"/>
              <a:gd name="connsiteY66" fmla="*/ 599989 h 1974964"/>
              <a:gd name="connsiteX67" fmla="*/ 800022 w 2705074"/>
              <a:gd name="connsiteY67" fmla="*/ 584989 h 1974964"/>
              <a:gd name="connsiteX68" fmla="*/ 795022 w 2705074"/>
              <a:gd name="connsiteY68" fmla="*/ 534990 h 1974964"/>
              <a:gd name="connsiteX69" fmla="*/ 765021 w 2705074"/>
              <a:gd name="connsiteY69" fmla="*/ 509991 h 1974964"/>
              <a:gd name="connsiteX70" fmla="*/ 720020 w 2705074"/>
              <a:gd name="connsiteY70" fmla="*/ 469991 h 1974964"/>
              <a:gd name="connsiteX71" fmla="*/ 705019 w 2705074"/>
              <a:gd name="connsiteY71" fmla="*/ 459992 h 1974964"/>
              <a:gd name="connsiteX72" fmla="*/ 660018 w 2705074"/>
              <a:gd name="connsiteY72" fmla="*/ 444992 h 1974964"/>
              <a:gd name="connsiteX73" fmla="*/ 580016 w 2705074"/>
              <a:gd name="connsiteY73" fmla="*/ 454992 h 1974964"/>
              <a:gd name="connsiteX74" fmla="*/ 545015 w 2705074"/>
              <a:gd name="connsiteY74" fmla="*/ 459992 h 1974964"/>
              <a:gd name="connsiteX75" fmla="*/ 510014 w 2705074"/>
              <a:gd name="connsiteY75" fmla="*/ 474991 h 1974964"/>
              <a:gd name="connsiteX76" fmla="*/ 455012 w 2705074"/>
              <a:gd name="connsiteY76" fmla="*/ 484991 h 1974964"/>
              <a:gd name="connsiteX77" fmla="*/ 400011 w 2705074"/>
              <a:gd name="connsiteY77" fmla="*/ 499991 h 1974964"/>
              <a:gd name="connsiteX78" fmla="*/ 320009 w 2705074"/>
              <a:gd name="connsiteY78" fmla="*/ 494991 h 1974964"/>
              <a:gd name="connsiteX79" fmla="*/ 290008 w 2705074"/>
              <a:gd name="connsiteY79" fmla="*/ 489991 h 1974964"/>
              <a:gd name="connsiteX80" fmla="*/ 255007 w 2705074"/>
              <a:gd name="connsiteY80" fmla="*/ 484991 h 1974964"/>
              <a:gd name="connsiteX81" fmla="*/ 190005 w 2705074"/>
              <a:gd name="connsiteY81" fmla="*/ 474991 h 1974964"/>
              <a:gd name="connsiteX82" fmla="*/ 175005 w 2705074"/>
              <a:gd name="connsiteY82" fmla="*/ 469991 h 1974964"/>
              <a:gd name="connsiteX83" fmla="*/ 145004 w 2705074"/>
              <a:gd name="connsiteY83" fmla="*/ 449992 h 1974964"/>
              <a:gd name="connsiteX84" fmla="*/ 140004 w 2705074"/>
              <a:gd name="connsiteY84" fmla="*/ 414992 h 1974964"/>
              <a:gd name="connsiteX85" fmla="*/ 135004 w 2705074"/>
              <a:gd name="connsiteY85" fmla="*/ 374993 h 1974964"/>
              <a:gd name="connsiteX86" fmla="*/ 125003 w 2705074"/>
              <a:gd name="connsiteY86" fmla="*/ 344994 h 1974964"/>
              <a:gd name="connsiteX87" fmla="*/ 100003 w 2705074"/>
              <a:gd name="connsiteY87" fmla="*/ 324994 h 1974964"/>
              <a:gd name="connsiteX88" fmla="*/ 90003 w 2705074"/>
              <a:gd name="connsiteY88" fmla="*/ 309994 h 1974964"/>
              <a:gd name="connsiteX89" fmla="*/ 55002 w 2705074"/>
              <a:gd name="connsiteY89" fmla="*/ 289995 h 1974964"/>
              <a:gd name="connsiteX90" fmla="*/ 30001 w 2705074"/>
              <a:gd name="connsiteY90" fmla="*/ 259995 h 1974964"/>
              <a:gd name="connsiteX91" fmla="*/ 25001 w 2705074"/>
              <a:gd name="connsiteY91" fmla="*/ 239996 h 1974964"/>
              <a:gd name="connsiteX92" fmla="*/ 15000 w 2705074"/>
              <a:gd name="connsiteY92" fmla="*/ 39999 h 1974964"/>
              <a:gd name="connsiteX93" fmla="*/ 5000 w 2705074"/>
              <a:gd name="connsiteY93" fmla="*/ 5000 h 1974964"/>
              <a:gd name="connsiteX94" fmla="*/ 0 w 2705074"/>
              <a:gd name="connsiteY94" fmla="*/ 0 h 197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2705074" h="1974964">
                <a:moveTo>
                  <a:pt x="2705074" y="1974964"/>
                </a:moveTo>
                <a:cubicBezTo>
                  <a:pt x="2660824" y="1930716"/>
                  <a:pt x="2680762" y="1945425"/>
                  <a:pt x="2650073" y="1924965"/>
                </a:cubicBezTo>
                <a:cubicBezTo>
                  <a:pt x="2648406" y="1914965"/>
                  <a:pt x="2650965" y="1903214"/>
                  <a:pt x="2645072" y="1894965"/>
                </a:cubicBezTo>
                <a:cubicBezTo>
                  <a:pt x="2641078" y="1889373"/>
                  <a:pt x="2631679" y="1891854"/>
                  <a:pt x="2625072" y="1889966"/>
                </a:cubicBezTo>
                <a:cubicBezTo>
                  <a:pt x="2620004" y="1888518"/>
                  <a:pt x="2615071" y="1886633"/>
                  <a:pt x="2610071" y="1884966"/>
                </a:cubicBezTo>
                <a:cubicBezTo>
                  <a:pt x="2600879" y="1848199"/>
                  <a:pt x="2612310" y="1877205"/>
                  <a:pt x="2575070" y="1839966"/>
                </a:cubicBezTo>
                <a:cubicBezTo>
                  <a:pt x="2567524" y="1832420"/>
                  <a:pt x="2562616" y="1822513"/>
                  <a:pt x="2555070" y="1814967"/>
                </a:cubicBezTo>
                <a:cubicBezTo>
                  <a:pt x="2535868" y="1795766"/>
                  <a:pt x="2512001" y="1802415"/>
                  <a:pt x="2485068" y="1799967"/>
                </a:cubicBezTo>
                <a:cubicBezTo>
                  <a:pt x="2468372" y="1787446"/>
                  <a:pt x="2463840" y="1787514"/>
                  <a:pt x="2455067" y="1769968"/>
                </a:cubicBezTo>
                <a:cubicBezTo>
                  <a:pt x="2452710" y="1765254"/>
                  <a:pt x="2452829" y="1759457"/>
                  <a:pt x="2450067" y="1754968"/>
                </a:cubicBezTo>
                <a:cubicBezTo>
                  <a:pt x="2423287" y="1711453"/>
                  <a:pt x="2425185" y="1715088"/>
                  <a:pt x="2400066" y="1689969"/>
                </a:cubicBezTo>
                <a:cubicBezTo>
                  <a:pt x="2398399" y="1684969"/>
                  <a:pt x="2396514" y="1680037"/>
                  <a:pt x="2395066" y="1674969"/>
                </a:cubicBezTo>
                <a:cubicBezTo>
                  <a:pt x="2393178" y="1668362"/>
                  <a:pt x="2394924" y="1659829"/>
                  <a:pt x="2390065" y="1654970"/>
                </a:cubicBezTo>
                <a:cubicBezTo>
                  <a:pt x="2376546" y="1641452"/>
                  <a:pt x="2323543" y="1640818"/>
                  <a:pt x="2315063" y="1639970"/>
                </a:cubicBezTo>
                <a:cubicBezTo>
                  <a:pt x="2303396" y="1636637"/>
                  <a:pt x="2290915" y="1635396"/>
                  <a:pt x="2280062" y="1629970"/>
                </a:cubicBezTo>
                <a:cubicBezTo>
                  <a:pt x="2268777" y="1624328"/>
                  <a:pt x="2241082" y="1581196"/>
                  <a:pt x="2240061" y="1579971"/>
                </a:cubicBezTo>
                <a:cubicBezTo>
                  <a:pt x="2232516" y="1570918"/>
                  <a:pt x="2223930" y="1562732"/>
                  <a:pt x="2215061" y="1554972"/>
                </a:cubicBezTo>
                <a:cubicBezTo>
                  <a:pt x="2210538" y="1551015"/>
                  <a:pt x="2205336" y="1547850"/>
                  <a:pt x="2200060" y="1544972"/>
                </a:cubicBezTo>
                <a:cubicBezTo>
                  <a:pt x="2164926" y="1525809"/>
                  <a:pt x="2170814" y="1528557"/>
                  <a:pt x="2145059" y="1519972"/>
                </a:cubicBezTo>
                <a:cubicBezTo>
                  <a:pt x="2141725" y="1516639"/>
                  <a:pt x="2139101" y="1512397"/>
                  <a:pt x="2135058" y="1509972"/>
                </a:cubicBezTo>
                <a:cubicBezTo>
                  <a:pt x="2121173" y="1501642"/>
                  <a:pt x="2088341" y="1486067"/>
                  <a:pt x="2070057" y="1479973"/>
                </a:cubicBezTo>
                <a:cubicBezTo>
                  <a:pt x="2063537" y="1477800"/>
                  <a:pt x="2056723" y="1476640"/>
                  <a:pt x="2050056" y="1474973"/>
                </a:cubicBezTo>
                <a:cubicBezTo>
                  <a:pt x="2046723" y="1468306"/>
                  <a:pt x="2043754" y="1461444"/>
                  <a:pt x="2040056" y="1454973"/>
                </a:cubicBezTo>
                <a:cubicBezTo>
                  <a:pt x="2037075" y="1449756"/>
                  <a:pt x="2030056" y="1445983"/>
                  <a:pt x="2030056" y="1439974"/>
                </a:cubicBezTo>
                <a:cubicBezTo>
                  <a:pt x="2030056" y="1433965"/>
                  <a:pt x="2037369" y="1430349"/>
                  <a:pt x="2040056" y="1424974"/>
                </a:cubicBezTo>
                <a:cubicBezTo>
                  <a:pt x="2042413" y="1420260"/>
                  <a:pt x="2043389" y="1414974"/>
                  <a:pt x="2045056" y="1409974"/>
                </a:cubicBezTo>
                <a:cubicBezTo>
                  <a:pt x="2043389" y="1403308"/>
                  <a:pt x="2043868" y="1395692"/>
                  <a:pt x="2040056" y="1389975"/>
                </a:cubicBezTo>
                <a:cubicBezTo>
                  <a:pt x="2031825" y="1377629"/>
                  <a:pt x="2011375" y="1377805"/>
                  <a:pt x="2000055" y="1374975"/>
                </a:cubicBezTo>
                <a:cubicBezTo>
                  <a:pt x="1994942" y="1373697"/>
                  <a:pt x="1990122" y="1371423"/>
                  <a:pt x="1985054" y="1369975"/>
                </a:cubicBezTo>
                <a:cubicBezTo>
                  <a:pt x="1978447" y="1368087"/>
                  <a:pt x="1971721" y="1366642"/>
                  <a:pt x="1965054" y="1364975"/>
                </a:cubicBezTo>
                <a:cubicBezTo>
                  <a:pt x="1958387" y="1351642"/>
                  <a:pt x="1952564" y="1337852"/>
                  <a:pt x="1945053" y="1324976"/>
                </a:cubicBezTo>
                <a:cubicBezTo>
                  <a:pt x="1940854" y="1317778"/>
                  <a:pt x="1934470" y="1312043"/>
                  <a:pt x="1930053" y="1304976"/>
                </a:cubicBezTo>
                <a:cubicBezTo>
                  <a:pt x="1926103" y="1298656"/>
                  <a:pt x="1924825" y="1290703"/>
                  <a:pt x="1920053" y="1284977"/>
                </a:cubicBezTo>
                <a:cubicBezTo>
                  <a:pt x="1910966" y="1274073"/>
                  <a:pt x="1897581" y="1273109"/>
                  <a:pt x="1885052" y="1269977"/>
                </a:cubicBezTo>
                <a:cubicBezTo>
                  <a:pt x="1875052" y="1263310"/>
                  <a:pt x="1866711" y="1252892"/>
                  <a:pt x="1855051" y="1249977"/>
                </a:cubicBezTo>
                <a:cubicBezTo>
                  <a:pt x="1792523" y="1234346"/>
                  <a:pt x="1870264" y="1254323"/>
                  <a:pt x="1820050" y="1239977"/>
                </a:cubicBezTo>
                <a:cubicBezTo>
                  <a:pt x="1803570" y="1235269"/>
                  <a:pt x="1792238" y="1233415"/>
                  <a:pt x="1775049" y="1229978"/>
                </a:cubicBezTo>
                <a:cubicBezTo>
                  <a:pt x="1770294" y="1226280"/>
                  <a:pt x="1731632" y="1194454"/>
                  <a:pt x="1715047" y="1184978"/>
                </a:cubicBezTo>
                <a:cubicBezTo>
                  <a:pt x="1708575" y="1181280"/>
                  <a:pt x="1701713" y="1178312"/>
                  <a:pt x="1695046" y="1174979"/>
                </a:cubicBezTo>
                <a:cubicBezTo>
                  <a:pt x="1676117" y="1156050"/>
                  <a:pt x="1656467" y="1133785"/>
                  <a:pt x="1630045" y="1124979"/>
                </a:cubicBezTo>
                <a:cubicBezTo>
                  <a:pt x="1593524" y="1112807"/>
                  <a:pt x="1610270" y="1117536"/>
                  <a:pt x="1580043" y="1109980"/>
                </a:cubicBezTo>
                <a:cubicBezTo>
                  <a:pt x="1528369" y="1084143"/>
                  <a:pt x="1585381" y="1116783"/>
                  <a:pt x="1550042" y="1084980"/>
                </a:cubicBezTo>
                <a:cubicBezTo>
                  <a:pt x="1537653" y="1073831"/>
                  <a:pt x="1523520" y="1064784"/>
                  <a:pt x="1510041" y="1054981"/>
                </a:cubicBezTo>
                <a:cubicBezTo>
                  <a:pt x="1495579" y="1044464"/>
                  <a:pt x="1482106" y="1037092"/>
                  <a:pt x="1465040" y="1029981"/>
                </a:cubicBezTo>
                <a:cubicBezTo>
                  <a:pt x="1455310" y="1025927"/>
                  <a:pt x="1445039" y="1023314"/>
                  <a:pt x="1435039" y="1019981"/>
                </a:cubicBezTo>
                <a:cubicBezTo>
                  <a:pt x="1426706" y="1011648"/>
                  <a:pt x="1417110" y="1004410"/>
                  <a:pt x="1410039" y="994982"/>
                </a:cubicBezTo>
                <a:cubicBezTo>
                  <a:pt x="1405751" y="989265"/>
                  <a:pt x="1400588" y="957184"/>
                  <a:pt x="1400038" y="954983"/>
                </a:cubicBezTo>
                <a:cubicBezTo>
                  <a:pt x="1398760" y="949870"/>
                  <a:pt x="1398412" y="944032"/>
                  <a:pt x="1395038" y="939983"/>
                </a:cubicBezTo>
                <a:cubicBezTo>
                  <a:pt x="1389703" y="933581"/>
                  <a:pt x="1382105" y="929400"/>
                  <a:pt x="1375038" y="924983"/>
                </a:cubicBezTo>
                <a:cubicBezTo>
                  <a:pt x="1368773" y="921067"/>
                  <a:pt x="1349063" y="911372"/>
                  <a:pt x="1340037" y="909983"/>
                </a:cubicBezTo>
                <a:cubicBezTo>
                  <a:pt x="1323481" y="907436"/>
                  <a:pt x="1306751" y="906061"/>
                  <a:pt x="1290035" y="904983"/>
                </a:cubicBezTo>
                <a:cubicBezTo>
                  <a:pt x="1255067" y="902727"/>
                  <a:pt x="1220033" y="901650"/>
                  <a:pt x="1185032" y="899984"/>
                </a:cubicBezTo>
                <a:cubicBezTo>
                  <a:pt x="1181699" y="894984"/>
                  <a:pt x="1179648" y="888831"/>
                  <a:pt x="1175032" y="884984"/>
                </a:cubicBezTo>
                <a:cubicBezTo>
                  <a:pt x="1161113" y="873385"/>
                  <a:pt x="1141778" y="872217"/>
                  <a:pt x="1125031" y="869984"/>
                </a:cubicBezTo>
                <a:cubicBezTo>
                  <a:pt x="1110071" y="867989"/>
                  <a:pt x="1095030" y="866651"/>
                  <a:pt x="1080030" y="864984"/>
                </a:cubicBezTo>
                <a:cubicBezTo>
                  <a:pt x="1075030" y="859984"/>
                  <a:pt x="1070398" y="854586"/>
                  <a:pt x="1065029" y="849984"/>
                </a:cubicBezTo>
                <a:cubicBezTo>
                  <a:pt x="1051185" y="838118"/>
                  <a:pt x="1035928" y="828818"/>
                  <a:pt x="1020028" y="819985"/>
                </a:cubicBezTo>
                <a:cubicBezTo>
                  <a:pt x="1013512" y="816365"/>
                  <a:pt x="1006878" y="812921"/>
                  <a:pt x="1000027" y="809985"/>
                </a:cubicBezTo>
                <a:cubicBezTo>
                  <a:pt x="995183" y="807909"/>
                  <a:pt x="990027" y="806652"/>
                  <a:pt x="985027" y="804985"/>
                </a:cubicBezTo>
                <a:cubicBezTo>
                  <a:pt x="976693" y="798319"/>
                  <a:pt x="967572" y="792532"/>
                  <a:pt x="960026" y="784986"/>
                </a:cubicBezTo>
                <a:cubicBezTo>
                  <a:pt x="950895" y="775856"/>
                  <a:pt x="930045" y="730032"/>
                  <a:pt x="930025" y="729987"/>
                </a:cubicBezTo>
                <a:cubicBezTo>
                  <a:pt x="927844" y="725189"/>
                  <a:pt x="927382" y="719701"/>
                  <a:pt x="925025" y="714987"/>
                </a:cubicBezTo>
                <a:cubicBezTo>
                  <a:pt x="920679" y="706295"/>
                  <a:pt x="914047" y="698834"/>
                  <a:pt x="910025" y="689987"/>
                </a:cubicBezTo>
                <a:cubicBezTo>
                  <a:pt x="905663" y="680391"/>
                  <a:pt x="903358" y="669988"/>
                  <a:pt x="900025" y="659988"/>
                </a:cubicBezTo>
                <a:cubicBezTo>
                  <a:pt x="898358" y="654988"/>
                  <a:pt x="896059" y="650156"/>
                  <a:pt x="895025" y="644988"/>
                </a:cubicBezTo>
                <a:cubicBezTo>
                  <a:pt x="893358" y="636655"/>
                  <a:pt x="894528" y="627195"/>
                  <a:pt x="890024" y="619989"/>
                </a:cubicBezTo>
                <a:cubicBezTo>
                  <a:pt x="880433" y="604645"/>
                  <a:pt x="868679" y="605841"/>
                  <a:pt x="855023" y="599989"/>
                </a:cubicBezTo>
                <a:cubicBezTo>
                  <a:pt x="816845" y="583627"/>
                  <a:pt x="854477" y="592768"/>
                  <a:pt x="800022" y="584989"/>
                </a:cubicBezTo>
                <a:cubicBezTo>
                  <a:pt x="798355" y="568323"/>
                  <a:pt x="802105" y="550168"/>
                  <a:pt x="795022" y="534990"/>
                </a:cubicBezTo>
                <a:cubicBezTo>
                  <a:pt x="789517" y="523194"/>
                  <a:pt x="774750" y="518639"/>
                  <a:pt x="765021" y="509991"/>
                </a:cubicBezTo>
                <a:cubicBezTo>
                  <a:pt x="726233" y="475515"/>
                  <a:pt x="782300" y="518427"/>
                  <a:pt x="720020" y="469991"/>
                </a:cubicBezTo>
                <a:cubicBezTo>
                  <a:pt x="715276" y="466302"/>
                  <a:pt x="710394" y="462679"/>
                  <a:pt x="705019" y="459992"/>
                </a:cubicBezTo>
                <a:cubicBezTo>
                  <a:pt x="686187" y="450577"/>
                  <a:pt x="679118" y="449767"/>
                  <a:pt x="660018" y="444992"/>
                </a:cubicBezTo>
                <a:lnTo>
                  <a:pt x="580016" y="454992"/>
                </a:lnTo>
                <a:cubicBezTo>
                  <a:pt x="568330" y="456516"/>
                  <a:pt x="556572" y="457681"/>
                  <a:pt x="545015" y="459992"/>
                </a:cubicBezTo>
                <a:cubicBezTo>
                  <a:pt x="527273" y="463540"/>
                  <a:pt x="528606" y="468019"/>
                  <a:pt x="510014" y="474991"/>
                </a:cubicBezTo>
                <a:cubicBezTo>
                  <a:pt x="495506" y="480431"/>
                  <a:pt x="467788" y="483166"/>
                  <a:pt x="455012" y="484991"/>
                </a:cubicBezTo>
                <a:cubicBezTo>
                  <a:pt x="416949" y="497679"/>
                  <a:pt x="435348" y="492924"/>
                  <a:pt x="400011" y="499991"/>
                </a:cubicBezTo>
                <a:cubicBezTo>
                  <a:pt x="373344" y="498324"/>
                  <a:pt x="346619" y="497410"/>
                  <a:pt x="320009" y="494991"/>
                </a:cubicBezTo>
                <a:cubicBezTo>
                  <a:pt x="309912" y="494073"/>
                  <a:pt x="300028" y="491533"/>
                  <a:pt x="290008" y="489991"/>
                </a:cubicBezTo>
                <a:cubicBezTo>
                  <a:pt x="278360" y="488199"/>
                  <a:pt x="266655" y="486783"/>
                  <a:pt x="255007" y="484991"/>
                </a:cubicBezTo>
                <a:cubicBezTo>
                  <a:pt x="164817" y="471116"/>
                  <a:pt x="291496" y="489489"/>
                  <a:pt x="190005" y="474991"/>
                </a:cubicBezTo>
                <a:cubicBezTo>
                  <a:pt x="185005" y="473324"/>
                  <a:pt x="179612" y="472550"/>
                  <a:pt x="175005" y="469991"/>
                </a:cubicBezTo>
                <a:cubicBezTo>
                  <a:pt x="164499" y="464155"/>
                  <a:pt x="145004" y="449992"/>
                  <a:pt x="145004" y="449992"/>
                </a:cubicBezTo>
                <a:cubicBezTo>
                  <a:pt x="143337" y="438325"/>
                  <a:pt x="141562" y="426674"/>
                  <a:pt x="140004" y="414992"/>
                </a:cubicBezTo>
                <a:cubicBezTo>
                  <a:pt x="138228" y="401673"/>
                  <a:pt x="137820" y="388131"/>
                  <a:pt x="135004" y="374993"/>
                </a:cubicBezTo>
                <a:cubicBezTo>
                  <a:pt x="132795" y="364686"/>
                  <a:pt x="131048" y="353629"/>
                  <a:pt x="125003" y="344994"/>
                </a:cubicBezTo>
                <a:cubicBezTo>
                  <a:pt x="118883" y="336251"/>
                  <a:pt x="107549" y="332540"/>
                  <a:pt x="100003" y="324994"/>
                </a:cubicBezTo>
                <a:cubicBezTo>
                  <a:pt x="95754" y="320745"/>
                  <a:pt x="94252" y="314243"/>
                  <a:pt x="90003" y="309994"/>
                </a:cubicBezTo>
                <a:cubicBezTo>
                  <a:pt x="74869" y="294861"/>
                  <a:pt x="72163" y="295715"/>
                  <a:pt x="55002" y="289995"/>
                </a:cubicBezTo>
                <a:cubicBezTo>
                  <a:pt x="45990" y="280984"/>
                  <a:pt x="35223" y="272178"/>
                  <a:pt x="30001" y="259995"/>
                </a:cubicBezTo>
                <a:cubicBezTo>
                  <a:pt x="27294" y="253679"/>
                  <a:pt x="26668" y="246662"/>
                  <a:pt x="25001" y="239996"/>
                </a:cubicBezTo>
                <a:cubicBezTo>
                  <a:pt x="21667" y="173330"/>
                  <a:pt x="31190" y="104755"/>
                  <a:pt x="15000" y="39999"/>
                </a:cubicBezTo>
                <a:cubicBezTo>
                  <a:pt x="13398" y="33592"/>
                  <a:pt x="8586" y="12172"/>
                  <a:pt x="5000" y="5000"/>
                </a:cubicBezTo>
                <a:cubicBezTo>
                  <a:pt x="3946" y="2892"/>
                  <a:pt x="1667" y="1667"/>
                  <a:pt x="0" y="0"/>
                </a:cubicBezTo>
              </a:path>
            </a:pathLst>
          </a:custGeom>
          <a:ln>
            <a:solidFill>
              <a:srgbClr val="8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60" name="Freeform 59"/>
          <p:cNvSpPr/>
          <p:nvPr/>
        </p:nvSpPr>
        <p:spPr>
          <a:xfrm>
            <a:off x="6128823" y="2899965"/>
            <a:ext cx="2710144" cy="2004965"/>
          </a:xfrm>
          <a:custGeom>
            <a:avLst/>
            <a:gdLst>
              <a:gd name="connsiteX0" fmla="*/ 2745075 w 2745075"/>
              <a:gd name="connsiteY0" fmla="*/ 2004965 h 2004965"/>
              <a:gd name="connsiteX1" fmla="*/ 2690073 w 2745075"/>
              <a:gd name="connsiteY1" fmla="*/ 1964966 h 2004965"/>
              <a:gd name="connsiteX2" fmla="*/ 2605071 w 2745075"/>
              <a:gd name="connsiteY2" fmla="*/ 1894967 h 2004965"/>
              <a:gd name="connsiteX3" fmla="*/ 2575070 w 2745075"/>
              <a:gd name="connsiteY3" fmla="*/ 1869967 h 2004965"/>
              <a:gd name="connsiteX4" fmla="*/ 2565070 w 2745075"/>
              <a:gd name="connsiteY4" fmla="*/ 1849968 h 2004965"/>
              <a:gd name="connsiteX5" fmla="*/ 2555070 w 2745075"/>
              <a:gd name="connsiteY5" fmla="*/ 1799969 h 2004965"/>
              <a:gd name="connsiteX6" fmla="*/ 2535069 w 2745075"/>
              <a:gd name="connsiteY6" fmla="*/ 1764969 h 2004965"/>
              <a:gd name="connsiteX7" fmla="*/ 2520069 w 2745075"/>
              <a:gd name="connsiteY7" fmla="*/ 1754969 h 2004965"/>
              <a:gd name="connsiteX8" fmla="*/ 2510068 w 2745075"/>
              <a:gd name="connsiteY8" fmla="*/ 1744970 h 2004965"/>
              <a:gd name="connsiteX9" fmla="*/ 2500068 w 2745075"/>
              <a:gd name="connsiteY9" fmla="*/ 1724970 h 2004965"/>
              <a:gd name="connsiteX10" fmla="*/ 2495068 w 2745075"/>
              <a:gd name="connsiteY10" fmla="*/ 1704970 h 2004965"/>
              <a:gd name="connsiteX11" fmla="*/ 2480067 w 2745075"/>
              <a:gd name="connsiteY11" fmla="*/ 1689971 h 2004965"/>
              <a:gd name="connsiteX12" fmla="*/ 2445067 w 2745075"/>
              <a:gd name="connsiteY12" fmla="*/ 1639972 h 2004965"/>
              <a:gd name="connsiteX13" fmla="*/ 2415066 w 2745075"/>
              <a:gd name="connsiteY13" fmla="*/ 1619972 h 2004965"/>
              <a:gd name="connsiteX14" fmla="*/ 2390065 w 2745075"/>
              <a:gd name="connsiteY14" fmla="*/ 1604972 h 2004965"/>
              <a:gd name="connsiteX15" fmla="*/ 2380065 w 2745075"/>
              <a:gd name="connsiteY15" fmla="*/ 1584973 h 2004965"/>
              <a:gd name="connsiteX16" fmla="*/ 2370064 w 2745075"/>
              <a:gd name="connsiteY16" fmla="*/ 1569973 h 2004965"/>
              <a:gd name="connsiteX17" fmla="*/ 2365064 w 2745075"/>
              <a:gd name="connsiteY17" fmla="*/ 1554973 h 2004965"/>
              <a:gd name="connsiteX18" fmla="*/ 2315063 w 2745075"/>
              <a:gd name="connsiteY18" fmla="*/ 1524974 h 2004965"/>
              <a:gd name="connsiteX19" fmla="*/ 2300063 w 2745075"/>
              <a:gd name="connsiteY19" fmla="*/ 1519974 h 2004965"/>
              <a:gd name="connsiteX20" fmla="*/ 2265062 w 2745075"/>
              <a:gd name="connsiteY20" fmla="*/ 1504974 h 2004965"/>
              <a:gd name="connsiteX21" fmla="*/ 2255061 w 2745075"/>
              <a:gd name="connsiteY21" fmla="*/ 1494974 h 2004965"/>
              <a:gd name="connsiteX22" fmla="*/ 2215060 w 2745075"/>
              <a:gd name="connsiteY22" fmla="*/ 1459975 h 2004965"/>
              <a:gd name="connsiteX23" fmla="*/ 2200060 w 2745075"/>
              <a:gd name="connsiteY23" fmla="*/ 1439975 h 2004965"/>
              <a:gd name="connsiteX24" fmla="*/ 2195060 w 2745075"/>
              <a:gd name="connsiteY24" fmla="*/ 1424975 h 2004965"/>
              <a:gd name="connsiteX25" fmla="*/ 2185059 w 2745075"/>
              <a:gd name="connsiteY25" fmla="*/ 1414976 h 2004965"/>
              <a:gd name="connsiteX26" fmla="*/ 2160059 w 2745075"/>
              <a:gd name="connsiteY26" fmla="*/ 1384976 h 2004965"/>
              <a:gd name="connsiteX27" fmla="*/ 2150058 w 2745075"/>
              <a:gd name="connsiteY27" fmla="*/ 1369976 h 2004965"/>
              <a:gd name="connsiteX28" fmla="*/ 2135058 w 2745075"/>
              <a:gd name="connsiteY28" fmla="*/ 1359977 h 2004965"/>
              <a:gd name="connsiteX29" fmla="*/ 2115058 w 2745075"/>
              <a:gd name="connsiteY29" fmla="*/ 1344977 h 2004965"/>
              <a:gd name="connsiteX30" fmla="*/ 2090057 w 2745075"/>
              <a:gd name="connsiteY30" fmla="*/ 1309978 h 2004965"/>
              <a:gd name="connsiteX31" fmla="*/ 2070056 w 2745075"/>
              <a:gd name="connsiteY31" fmla="*/ 1289978 h 2004965"/>
              <a:gd name="connsiteX32" fmla="*/ 2055056 w 2745075"/>
              <a:gd name="connsiteY32" fmla="*/ 1284978 h 2004965"/>
              <a:gd name="connsiteX33" fmla="*/ 1995054 w 2745075"/>
              <a:gd name="connsiteY33" fmla="*/ 1274978 h 2004965"/>
              <a:gd name="connsiteX34" fmla="*/ 1940053 w 2745075"/>
              <a:gd name="connsiteY34" fmla="*/ 1259978 h 2004965"/>
              <a:gd name="connsiteX35" fmla="*/ 1905052 w 2745075"/>
              <a:gd name="connsiteY35" fmla="*/ 1234979 h 2004965"/>
              <a:gd name="connsiteX36" fmla="*/ 1895051 w 2745075"/>
              <a:gd name="connsiteY36" fmla="*/ 1224979 h 2004965"/>
              <a:gd name="connsiteX37" fmla="*/ 1880051 w 2745075"/>
              <a:gd name="connsiteY37" fmla="*/ 1214979 h 2004965"/>
              <a:gd name="connsiteX38" fmla="*/ 1850050 w 2745075"/>
              <a:gd name="connsiteY38" fmla="*/ 1194980 h 2004965"/>
              <a:gd name="connsiteX39" fmla="*/ 1835050 w 2745075"/>
              <a:gd name="connsiteY39" fmla="*/ 1199980 h 2004965"/>
              <a:gd name="connsiteX40" fmla="*/ 1760048 w 2745075"/>
              <a:gd name="connsiteY40" fmla="*/ 1174980 h 2004965"/>
              <a:gd name="connsiteX41" fmla="*/ 1745047 w 2745075"/>
              <a:gd name="connsiteY41" fmla="*/ 1159980 h 2004965"/>
              <a:gd name="connsiteX42" fmla="*/ 1725047 w 2745075"/>
              <a:gd name="connsiteY42" fmla="*/ 1134981 h 2004965"/>
              <a:gd name="connsiteX43" fmla="*/ 1710046 w 2745075"/>
              <a:gd name="connsiteY43" fmla="*/ 1129981 h 2004965"/>
              <a:gd name="connsiteX44" fmla="*/ 1705046 w 2745075"/>
              <a:gd name="connsiteY44" fmla="*/ 1114981 h 2004965"/>
              <a:gd name="connsiteX45" fmla="*/ 1670045 w 2745075"/>
              <a:gd name="connsiteY45" fmla="*/ 1069982 h 2004965"/>
              <a:gd name="connsiteX46" fmla="*/ 1655045 w 2745075"/>
              <a:gd name="connsiteY46" fmla="*/ 1034983 h 2004965"/>
              <a:gd name="connsiteX47" fmla="*/ 1640045 w 2745075"/>
              <a:gd name="connsiteY47" fmla="*/ 1029983 h 2004965"/>
              <a:gd name="connsiteX48" fmla="*/ 1605044 w 2745075"/>
              <a:gd name="connsiteY48" fmla="*/ 1014983 h 2004965"/>
              <a:gd name="connsiteX49" fmla="*/ 1585043 w 2745075"/>
              <a:gd name="connsiteY49" fmla="*/ 999983 h 2004965"/>
              <a:gd name="connsiteX50" fmla="*/ 1570043 w 2745075"/>
              <a:gd name="connsiteY50" fmla="*/ 989983 h 2004965"/>
              <a:gd name="connsiteX51" fmla="*/ 1560042 w 2745075"/>
              <a:gd name="connsiteY51" fmla="*/ 979984 h 2004965"/>
              <a:gd name="connsiteX52" fmla="*/ 1530042 w 2745075"/>
              <a:gd name="connsiteY52" fmla="*/ 964984 h 2004965"/>
              <a:gd name="connsiteX53" fmla="*/ 1505041 w 2745075"/>
              <a:gd name="connsiteY53" fmla="*/ 959984 h 2004965"/>
              <a:gd name="connsiteX54" fmla="*/ 1465040 w 2745075"/>
              <a:gd name="connsiteY54" fmla="*/ 949984 h 2004965"/>
              <a:gd name="connsiteX55" fmla="*/ 1440039 w 2745075"/>
              <a:gd name="connsiteY55" fmla="*/ 934984 h 2004965"/>
              <a:gd name="connsiteX56" fmla="*/ 1395038 w 2745075"/>
              <a:gd name="connsiteY56" fmla="*/ 909985 h 2004965"/>
              <a:gd name="connsiteX57" fmla="*/ 1385038 w 2745075"/>
              <a:gd name="connsiteY57" fmla="*/ 894985 h 2004965"/>
              <a:gd name="connsiteX58" fmla="*/ 1375037 w 2745075"/>
              <a:gd name="connsiteY58" fmla="*/ 884985 h 2004965"/>
              <a:gd name="connsiteX59" fmla="*/ 1355037 w 2745075"/>
              <a:gd name="connsiteY59" fmla="*/ 854986 h 2004965"/>
              <a:gd name="connsiteX60" fmla="*/ 1340036 w 2745075"/>
              <a:gd name="connsiteY60" fmla="*/ 839986 h 2004965"/>
              <a:gd name="connsiteX61" fmla="*/ 1320036 w 2745075"/>
              <a:gd name="connsiteY61" fmla="*/ 809987 h 2004965"/>
              <a:gd name="connsiteX62" fmla="*/ 1300035 w 2745075"/>
              <a:gd name="connsiteY62" fmla="*/ 794987 h 2004965"/>
              <a:gd name="connsiteX63" fmla="*/ 1285035 w 2745075"/>
              <a:gd name="connsiteY63" fmla="*/ 779987 h 2004965"/>
              <a:gd name="connsiteX64" fmla="*/ 1200032 w 2745075"/>
              <a:gd name="connsiteY64" fmla="*/ 774987 h 2004965"/>
              <a:gd name="connsiteX65" fmla="*/ 1185032 w 2745075"/>
              <a:gd name="connsiteY65" fmla="*/ 769987 h 2004965"/>
              <a:gd name="connsiteX66" fmla="*/ 1180032 w 2745075"/>
              <a:gd name="connsiteY66" fmla="*/ 754988 h 2004965"/>
              <a:gd name="connsiteX67" fmla="*/ 1165032 w 2745075"/>
              <a:gd name="connsiteY67" fmla="*/ 719988 h 2004965"/>
              <a:gd name="connsiteX68" fmla="*/ 1140031 w 2745075"/>
              <a:gd name="connsiteY68" fmla="*/ 699989 h 2004965"/>
              <a:gd name="connsiteX69" fmla="*/ 1125030 w 2745075"/>
              <a:gd name="connsiteY69" fmla="*/ 694989 h 2004965"/>
              <a:gd name="connsiteX70" fmla="*/ 1105030 w 2745075"/>
              <a:gd name="connsiteY70" fmla="*/ 684989 h 2004965"/>
              <a:gd name="connsiteX71" fmla="*/ 1090029 w 2745075"/>
              <a:gd name="connsiteY71" fmla="*/ 679989 h 2004965"/>
              <a:gd name="connsiteX72" fmla="*/ 1045028 w 2745075"/>
              <a:gd name="connsiteY72" fmla="*/ 659989 h 2004965"/>
              <a:gd name="connsiteX73" fmla="*/ 995027 w 2745075"/>
              <a:gd name="connsiteY73" fmla="*/ 614990 h 2004965"/>
              <a:gd name="connsiteX74" fmla="*/ 985027 w 2745075"/>
              <a:gd name="connsiteY74" fmla="*/ 594991 h 2004965"/>
              <a:gd name="connsiteX75" fmla="*/ 975026 w 2745075"/>
              <a:gd name="connsiteY75" fmla="*/ 584991 h 2004965"/>
              <a:gd name="connsiteX76" fmla="*/ 960026 w 2745075"/>
              <a:gd name="connsiteY76" fmla="*/ 564991 h 2004965"/>
              <a:gd name="connsiteX77" fmla="*/ 935025 w 2745075"/>
              <a:gd name="connsiteY77" fmla="*/ 534992 h 2004965"/>
              <a:gd name="connsiteX78" fmla="*/ 930025 w 2745075"/>
              <a:gd name="connsiteY78" fmla="*/ 519992 h 2004965"/>
              <a:gd name="connsiteX79" fmla="*/ 905024 w 2745075"/>
              <a:gd name="connsiteY79" fmla="*/ 489992 h 2004965"/>
              <a:gd name="connsiteX80" fmla="*/ 890024 w 2745075"/>
              <a:gd name="connsiteY80" fmla="*/ 469993 h 2004965"/>
              <a:gd name="connsiteX81" fmla="*/ 805022 w 2745075"/>
              <a:gd name="connsiteY81" fmla="*/ 464993 h 2004965"/>
              <a:gd name="connsiteX82" fmla="*/ 790021 w 2745075"/>
              <a:gd name="connsiteY82" fmla="*/ 454993 h 2004965"/>
              <a:gd name="connsiteX83" fmla="*/ 780021 w 2745075"/>
              <a:gd name="connsiteY83" fmla="*/ 439993 h 2004965"/>
              <a:gd name="connsiteX84" fmla="*/ 790021 w 2745075"/>
              <a:gd name="connsiteY84" fmla="*/ 399994 h 2004965"/>
              <a:gd name="connsiteX85" fmla="*/ 660018 w 2745075"/>
              <a:gd name="connsiteY85" fmla="*/ 374995 h 2004965"/>
              <a:gd name="connsiteX86" fmla="*/ 650017 w 2745075"/>
              <a:gd name="connsiteY86" fmla="*/ 359995 h 2004965"/>
              <a:gd name="connsiteX87" fmla="*/ 620017 w 2745075"/>
              <a:gd name="connsiteY87" fmla="*/ 324996 h 2004965"/>
              <a:gd name="connsiteX88" fmla="*/ 570015 w 2745075"/>
              <a:gd name="connsiteY88" fmla="*/ 314996 h 2004965"/>
              <a:gd name="connsiteX89" fmla="*/ 540014 w 2745075"/>
              <a:gd name="connsiteY89" fmla="*/ 294996 h 2004965"/>
              <a:gd name="connsiteX90" fmla="*/ 530014 w 2745075"/>
              <a:gd name="connsiteY90" fmla="*/ 279996 h 2004965"/>
              <a:gd name="connsiteX91" fmla="*/ 490013 w 2745075"/>
              <a:gd name="connsiteY91" fmla="*/ 259997 h 2004965"/>
              <a:gd name="connsiteX92" fmla="*/ 475013 w 2745075"/>
              <a:gd name="connsiteY92" fmla="*/ 239997 h 2004965"/>
              <a:gd name="connsiteX93" fmla="*/ 465012 w 2745075"/>
              <a:gd name="connsiteY93" fmla="*/ 229997 h 2004965"/>
              <a:gd name="connsiteX94" fmla="*/ 430011 w 2745075"/>
              <a:gd name="connsiteY94" fmla="*/ 194998 h 2004965"/>
              <a:gd name="connsiteX95" fmla="*/ 415011 w 2745075"/>
              <a:gd name="connsiteY95" fmla="*/ 184998 h 2004965"/>
              <a:gd name="connsiteX96" fmla="*/ 295008 w 2745075"/>
              <a:gd name="connsiteY96" fmla="*/ 119999 h 2004965"/>
              <a:gd name="connsiteX97" fmla="*/ 280007 w 2745075"/>
              <a:gd name="connsiteY97" fmla="*/ 124999 h 2004965"/>
              <a:gd name="connsiteX98" fmla="*/ 250007 w 2745075"/>
              <a:gd name="connsiteY98" fmla="*/ 119999 h 2004965"/>
              <a:gd name="connsiteX99" fmla="*/ 240006 w 2745075"/>
              <a:gd name="connsiteY99" fmla="*/ 90000 h 2004965"/>
              <a:gd name="connsiteX100" fmla="*/ 240006 w 2745075"/>
              <a:gd name="connsiteY100" fmla="*/ 15001 h 2004965"/>
              <a:gd name="connsiteX101" fmla="*/ 190005 w 2745075"/>
              <a:gd name="connsiteY101" fmla="*/ 10001 h 2004965"/>
              <a:gd name="connsiteX102" fmla="*/ 0 w 2745075"/>
              <a:gd name="connsiteY102" fmla="*/ 1 h 200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745075" h="2004965">
                <a:moveTo>
                  <a:pt x="2745075" y="2004965"/>
                </a:moveTo>
                <a:cubicBezTo>
                  <a:pt x="2672991" y="1932884"/>
                  <a:pt x="2767782" y="2022400"/>
                  <a:pt x="2690073" y="1964966"/>
                </a:cubicBezTo>
                <a:cubicBezTo>
                  <a:pt x="2660555" y="1943150"/>
                  <a:pt x="2633369" y="1918343"/>
                  <a:pt x="2605071" y="1894967"/>
                </a:cubicBezTo>
                <a:lnTo>
                  <a:pt x="2575070" y="1869967"/>
                </a:lnTo>
                <a:cubicBezTo>
                  <a:pt x="2571737" y="1863301"/>
                  <a:pt x="2567031" y="1857159"/>
                  <a:pt x="2565070" y="1849968"/>
                </a:cubicBezTo>
                <a:cubicBezTo>
                  <a:pt x="2559542" y="1829699"/>
                  <a:pt x="2563700" y="1817228"/>
                  <a:pt x="2555070" y="1799969"/>
                </a:cubicBezTo>
                <a:cubicBezTo>
                  <a:pt x="2549060" y="1787950"/>
                  <a:pt x="2543319" y="1775576"/>
                  <a:pt x="2535069" y="1764969"/>
                </a:cubicBezTo>
                <a:cubicBezTo>
                  <a:pt x="2531380" y="1760226"/>
                  <a:pt x="2524762" y="1758723"/>
                  <a:pt x="2520069" y="1754969"/>
                </a:cubicBezTo>
                <a:cubicBezTo>
                  <a:pt x="2516388" y="1752024"/>
                  <a:pt x="2513402" y="1748303"/>
                  <a:pt x="2510068" y="1744970"/>
                </a:cubicBezTo>
                <a:cubicBezTo>
                  <a:pt x="2506735" y="1738303"/>
                  <a:pt x="2502685" y="1731949"/>
                  <a:pt x="2500068" y="1724970"/>
                </a:cubicBezTo>
                <a:cubicBezTo>
                  <a:pt x="2497655" y="1718536"/>
                  <a:pt x="2498478" y="1710936"/>
                  <a:pt x="2495068" y="1704970"/>
                </a:cubicBezTo>
                <a:cubicBezTo>
                  <a:pt x="2491560" y="1698831"/>
                  <a:pt x="2484408" y="1695552"/>
                  <a:pt x="2480067" y="1689971"/>
                </a:cubicBezTo>
                <a:cubicBezTo>
                  <a:pt x="2478023" y="1687343"/>
                  <a:pt x="2451624" y="1645800"/>
                  <a:pt x="2445067" y="1639972"/>
                </a:cubicBezTo>
                <a:cubicBezTo>
                  <a:pt x="2436084" y="1631987"/>
                  <a:pt x="2424681" y="1627183"/>
                  <a:pt x="2415066" y="1619972"/>
                </a:cubicBezTo>
                <a:cubicBezTo>
                  <a:pt x="2393103" y="1603500"/>
                  <a:pt x="2418744" y="1614532"/>
                  <a:pt x="2390065" y="1604972"/>
                </a:cubicBezTo>
                <a:cubicBezTo>
                  <a:pt x="2386732" y="1598306"/>
                  <a:pt x="2383763" y="1591444"/>
                  <a:pt x="2380065" y="1584973"/>
                </a:cubicBezTo>
                <a:cubicBezTo>
                  <a:pt x="2377083" y="1579755"/>
                  <a:pt x="2372752" y="1575348"/>
                  <a:pt x="2370064" y="1569973"/>
                </a:cubicBezTo>
                <a:cubicBezTo>
                  <a:pt x="2367707" y="1565259"/>
                  <a:pt x="2368791" y="1558700"/>
                  <a:pt x="2365064" y="1554973"/>
                </a:cubicBezTo>
                <a:cubicBezTo>
                  <a:pt x="2356173" y="1546082"/>
                  <a:pt x="2328876" y="1530893"/>
                  <a:pt x="2315063" y="1524974"/>
                </a:cubicBezTo>
                <a:cubicBezTo>
                  <a:pt x="2310219" y="1522898"/>
                  <a:pt x="2304907" y="1522050"/>
                  <a:pt x="2300063" y="1519974"/>
                </a:cubicBezTo>
                <a:cubicBezTo>
                  <a:pt x="2256813" y="1501439"/>
                  <a:pt x="2300239" y="1516700"/>
                  <a:pt x="2265062" y="1504974"/>
                </a:cubicBezTo>
                <a:cubicBezTo>
                  <a:pt x="2261728" y="1501641"/>
                  <a:pt x="2258565" y="1498128"/>
                  <a:pt x="2255061" y="1494974"/>
                </a:cubicBezTo>
                <a:cubicBezTo>
                  <a:pt x="2241892" y="1483122"/>
                  <a:pt x="2227588" y="1472503"/>
                  <a:pt x="2215060" y="1459975"/>
                </a:cubicBezTo>
                <a:cubicBezTo>
                  <a:pt x="2209167" y="1454083"/>
                  <a:pt x="2205060" y="1446642"/>
                  <a:pt x="2200060" y="1439975"/>
                </a:cubicBezTo>
                <a:cubicBezTo>
                  <a:pt x="2198393" y="1434975"/>
                  <a:pt x="2197772" y="1429494"/>
                  <a:pt x="2195060" y="1424975"/>
                </a:cubicBezTo>
                <a:cubicBezTo>
                  <a:pt x="2192634" y="1420933"/>
                  <a:pt x="2188163" y="1418524"/>
                  <a:pt x="2185059" y="1414976"/>
                </a:cubicBezTo>
                <a:cubicBezTo>
                  <a:pt x="2176487" y="1405180"/>
                  <a:pt x="2168051" y="1395251"/>
                  <a:pt x="2160059" y="1384976"/>
                </a:cubicBezTo>
                <a:cubicBezTo>
                  <a:pt x="2156369" y="1380232"/>
                  <a:pt x="2154307" y="1374225"/>
                  <a:pt x="2150058" y="1369976"/>
                </a:cubicBezTo>
                <a:cubicBezTo>
                  <a:pt x="2145809" y="1365727"/>
                  <a:pt x="2139948" y="1363470"/>
                  <a:pt x="2135058" y="1359977"/>
                </a:cubicBezTo>
                <a:cubicBezTo>
                  <a:pt x="2128277" y="1355133"/>
                  <a:pt x="2120951" y="1350869"/>
                  <a:pt x="2115058" y="1344977"/>
                </a:cubicBezTo>
                <a:cubicBezTo>
                  <a:pt x="2093101" y="1323021"/>
                  <a:pt x="2107096" y="1329855"/>
                  <a:pt x="2090057" y="1309978"/>
                </a:cubicBezTo>
                <a:cubicBezTo>
                  <a:pt x="2083921" y="1302820"/>
                  <a:pt x="2077728" y="1295458"/>
                  <a:pt x="2070056" y="1289978"/>
                </a:cubicBezTo>
                <a:cubicBezTo>
                  <a:pt x="2065767" y="1286915"/>
                  <a:pt x="2060169" y="1286256"/>
                  <a:pt x="2055056" y="1284978"/>
                </a:cubicBezTo>
                <a:cubicBezTo>
                  <a:pt x="2035560" y="1280104"/>
                  <a:pt x="2014809" y="1277800"/>
                  <a:pt x="1995054" y="1274978"/>
                </a:cubicBezTo>
                <a:cubicBezTo>
                  <a:pt x="1956991" y="1262291"/>
                  <a:pt x="1975390" y="1267045"/>
                  <a:pt x="1940053" y="1259978"/>
                </a:cubicBezTo>
                <a:cubicBezTo>
                  <a:pt x="1921293" y="1231842"/>
                  <a:pt x="1941278" y="1255679"/>
                  <a:pt x="1905052" y="1234979"/>
                </a:cubicBezTo>
                <a:cubicBezTo>
                  <a:pt x="1900959" y="1232640"/>
                  <a:pt x="1898732" y="1227924"/>
                  <a:pt x="1895051" y="1224979"/>
                </a:cubicBezTo>
                <a:cubicBezTo>
                  <a:pt x="1890358" y="1221225"/>
                  <a:pt x="1884668" y="1218826"/>
                  <a:pt x="1880051" y="1214979"/>
                </a:cubicBezTo>
                <a:cubicBezTo>
                  <a:pt x="1855083" y="1194173"/>
                  <a:pt x="1876411" y="1203767"/>
                  <a:pt x="1850050" y="1194980"/>
                </a:cubicBezTo>
                <a:cubicBezTo>
                  <a:pt x="1845050" y="1196647"/>
                  <a:pt x="1840320" y="1199980"/>
                  <a:pt x="1835050" y="1199980"/>
                </a:cubicBezTo>
                <a:cubicBezTo>
                  <a:pt x="1812378" y="1199980"/>
                  <a:pt x="1776328" y="1191259"/>
                  <a:pt x="1760048" y="1174980"/>
                </a:cubicBezTo>
                <a:cubicBezTo>
                  <a:pt x="1755048" y="1169980"/>
                  <a:pt x="1749704" y="1165302"/>
                  <a:pt x="1745047" y="1159980"/>
                </a:cubicBezTo>
                <a:cubicBezTo>
                  <a:pt x="1738019" y="1151949"/>
                  <a:pt x="1733150" y="1141926"/>
                  <a:pt x="1725047" y="1134981"/>
                </a:cubicBezTo>
                <a:cubicBezTo>
                  <a:pt x="1721045" y="1131551"/>
                  <a:pt x="1715046" y="1131648"/>
                  <a:pt x="1710046" y="1129981"/>
                </a:cubicBezTo>
                <a:cubicBezTo>
                  <a:pt x="1708379" y="1124981"/>
                  <a:pt x="1707758" y="1119500"/>
                  <a:pt x="1705046" y="1114981"/>
                </a:cubicBezTo>
                <a:cubicBezTo>
                  <a:pt x="1688401" y="1087240"/>
                  <a:pt x="1686536" y="1086471"/>
                  <a:pt x="1670045" y="1069982"/>
                </a:cubicBezTo>
                <a:cubicBezTo>
                  <a:pt x="1667043" y="1057972"/>
                  <a:pt x="1665836" y="1043615"/>
                  <a:pt x="1655045" y="1034983"/>
                </a:cubicBezTo>
                <a:cubicBezTo>
                  <a:pt x="1650929" y="1031691"/>
                  <a:pt x="1645045" y="1031650"/>
                  <a:pt x="1640045" y="1029983"/>
                </a:cubicBezTo>
                <a:cubicBezTo>
                  <a:pt x="1616803" y="1006744"/>
                  <a:pt x="1647702" y="1033942"/>
                  <a:pt x="1605044" y="1014983"/>
                </a:cubicBezTo>
                <a:cubicBezTo>
                  <a:pt x="1597429" y="1011598"/>
                  <a:pt x="1591824" y="1004827"/>
                  <a:pt x="1585043" y="999983"/>
                </a:cubicBezTo>
                <a:cubicBezTo>
                  <a:pt x="1580153" y="996490"/>
                  <a:pt x="1574736" y="993737"/>
                  <a:pt x="1570043" y="989983"/>
                </a:cubicBezTo>
                <a:cubicBezTo>
                  <a:pt x="1566362" y="987038"/>
                  <a:pt x="1563723" y="982929"/>
                  <a:pt x="1560042" y="979984"/>
                </a:cubicBezTo>
                <a:cubicBezTo>
                  <a:pt x="1548931" y="971096"/>
                  <a:pt x="1543486" y="968345"/>
                  <a:pt x="1530042" y="964984"/>
                </a:cubicBezTo>
                <a:cubicBezTo>
                  <a:pt x="1521797" y="962923"/>
                  <a:pt x="1513322" y="961895"/>
                  <a:pt x="1505041" y="959984"/>
                </a:cubicBezTo>
                <a:cubicBezTo>
                  <a:pt x="1491649" y="956894"/>
                  <a:pt x="1465040" y="949984"/>
                  <a:pt x="1465040" y="949984"/>
                </a:cubicBezTo>
                <a:cubicBezTo>
                  <a:pt x="1447829" y="932775"/>
                  <a:pt x="1463405" y="945368"/>
                  <a:pt x="1440039" y="934984"/>
                </a:cubicBezTo>
                <a:cubicBezTo>
                  <a:pt x="1413503" y="923191"/>
                  <a:pt x="1414590" y="923019"/>
                  <a:pt x="1395038" y="909985"/>
                </a:cubicBezTo>
                <a:cubicBezTo>
                  <a:pt x="1391705" y="904985"/>
                  <a:pt x="1388792" y="899677"/>
                  <a:pt x="1385038" y="894985"/>
                </a:cubicBezTo>
                <a:cubicBezTo>
                  <a:pt x="1382093" y="891304"/>
                  <a:pt x="1377866" y="888756"/>
                  <a:pt x="1375037" y="884985"/>
                </a:cubicBezTo>
                <a:cubicBezTo>
                  <a:pt x="1367826" y="875371"/>
                  <a:pt x="1363535" y="863484"/>
                  <a:pt x="1355037" y="854986"/>
                </a:cubicBezTo>
                <a:cubicBezTo>
                  <a:pt x="1350037" y="849986"/>
                  <a:pt x="1344377" y="845568"/>
                  <a:pt x="1340036" y="839986"/>
                </a:cubicBezTo>
                <a:cubicBezTo>
                  <a:pt x="1332657" y="830500"/>
                  <a:pt x="1329651" y="817198"/>
                  <a:pt x="1320036" y="809987"/>
                </a:cubicBezTo>
                <a:cubicBezTo>
                  <a:pt x="1313369" y="804987"/>
                  <a:pt x="1306362" y="800410"/>
                  <a:pt x="1300035" y="794987"/>
                </a:cubicBezTo>
                <a:cubicBezTo>
                  <a:pt x="1294666" y="790385"/>
                  <a:pt x="1291969" y="781374"/>
                  <a:pt x="1285035" y="779987"/>
                </a:cubicBezTo>
                <a:cubicBezTo>
                  <a:pt x="1257203" y="774421"/>
                  <a:pt x="1228366" y="776654"/>
                  <a:pt x="1200032" y="774987"/>
                </a:cubicBezTo>
                <a:cubicBezTo>
                  <a:pt x="1195032" y="773320"/>
                  <a:pt x="1188759" y="773714"/>
                  <a:pt x="1185032" y="769987"/>
                </a:cubicBezTo>
                <a:cubicBezTo>
                  <a:pt x="1181305" y="766261"/>
                  <a:pt x="1181480" y="760055"/>
                  <a:pt x="1180032" y="754988"/>
                </a:cubicBezTo>
                <a:cubicBezTo>
                  <a:pt x="1175442" y="738924"/>
                  <a:pt x="1177211" y="732166"/>
                  <a:pt x="1165032" y="719988"/>
                </a:cubicBezTo>
                <a:cubicBezTo>
                  <a:pt x="1157486" y="712442"/>
                  <a:pt x="1149081" y="705645"/>
                  <a:pt x="1140031" y="699989"/>
                </a:cubicBezTo>
                <a:cubicBezTo>
                  <a:pt x="1135561" y="697196"/>
                  <a:pt x="1129875" y="697065"/>
                  <a:pt x="1125030" y="694989"/>
                </a:cubicBezTo>
                <a:cubicBezTo>
                  <a:pt x="1118179" y="692053"/>
                  <a:pt x="1111881" y="687925"/>
                  <a:pt x="1105030" y="684989"/>
                </a:cubicBezTo>
                <a:cubicBezTo>
                  <a:pt x="1100185" y="682913"/>
                  <a:pt x="1094743" y="682346"/>
                  <a:pt x="1090029" y="679989"/>
                </a:cubicBezTo>
                <a:cubicBezTo>
                  <a:pt x="1046777" y="658364"/>
                  <a:pt x="1083196" y="669531"/>
                  <a:pt x="1045028" y="659989"/>
                </a:cubicBezTo>
                <a:cubicBezTo>
                  <a:pt x="1027020" y="647985"/>
                  <a:pt x="1004841" y="634617"/>
                  <a:pt x="995027" y="614990"/>
                </a:cubicBezTo>
                <a:cubicBezTo>
                  <a:pt x="991694" y="608324"/>
                  <a:pt x="989162" y="601192"/>
                  <a:pt x="985027" y="594991"/>
                </a:cubicBezTo>
                <a:cubicBezTo>
                  <a:pt x="982412" y="591069"/>
                  <a:pt x="978044" y="588613"/>
                  <a:pt x="975026" y="584991"/>
                </a:cubicBezTo>
                <a:cubicBezTo>
                  <a:pt x="969691" y="578589"/>
                  <a:pt x="965026" y="571658"/>
                  <a:pt x="960026" y="564991"/>
                </a:cubicBezTo>
                <a:cubicBezTo>
                  <a:pt x="948562" y="530599"/>
                  <a:pt x="965297" y="571315"/>
                  <a:pt x="935025" y="534992"/>
                </a:cubicBezTo>
                <a:cubicBezTo>
                  <a:pt x="931651" y="530943"/>
                  <a:pt x="932640" y="524568"/>
                  <a:pt x="930025" y="519992"/>
                </a:cubicBezTo>
                <a:cubicBezTo>
                  <a:pt x="915485" y="494548"/>
                  <a:pt x="919057" y="506831"/>
                  <a:pt x="905024" y="489992"/>
                </a:cubicBezTo>
                <a:cubicBezTo>
                  <a:pt x="899689" y="483591"/>
                  <a:pt x="898108" y="472014"/>
                  <a:pt x="890024" y="469993"/>
                </a:cubicBezTo>
                <a:cubicBezTo>
                  <a:pt x="862488" y="463110"/>
                  <a:pt x="833356" y="466660"/>
                  <a:pt x="805022" y="464993"/>
                </a:cubicBezTo>
                <a:cubicBezTo>
                  <a:pt x="800022" y="461660"/>
                  <a:pt x="794270" y="459242"/>
                  <a:pt x="790021" y="454993"/>
                </a:cubicBezTo>
                <a:cubicBezTo>
                  <a:pt x="785772" y="450744"/>
                  <a:pt x="780766" y="445956"/>
                  <a:pt x="780021" y="439993"/>
                </a:cubicBezTo>
                <a:cubicBezTo>
                  <a:pt x="778924" y="431218"/>
                  <a:pt x="786756" y="409789"/>
                  <a:pt x="790021" y="399994"/>
                </a:cubicBezTo>
                <a:cubicBezTo>
                  <a:pt x="760675" y="341302"/>
                  <a:pt x="795212" y="395792"/>
                  <a:pt x="660018" y="374995"/>
                </a:cubicBezTo>
                <a:cubicBezTo>
                  <a:pt x="654078" y="374081"/>
                  <a:pt x="653510" y="364885"/>
                  <a:pt x="650017" y="359995"/>
                </a:cubicBezTo>
                <a:cubicBezTo>
                  <a:pt x="645057" y="353051"/>
                  <a:pt x="628791" y="330009"/>
                  <a:pt x="620017" y="324996"/>
                </a:cubicBezTo>
                <a:cubicBezTo>
                  <a:pt x="613874" y="321486"/>
                  <a:pt x="571840" y="315300"/>
                  <a:pt x="570015" y="314996"/>
                </a:cubicBezTo>
                <a:cubicBezTo>
                  <a:pt x="560015" y="308329"/>
                  <a:pt x="546681" y="304996"/>
                  <a:pt x="540014" y="294996"/>
                </a:cubicBezTo>
                <a:cubicBezTo>
                  <a:pt x="536681" y="289996"/>
                  <a:pt x="534904" y="283489"/>
                  <a:pt x="530014" y="279996"/>
                </a:cubicBezTo>
                <a:cubicBezTo>
                  <a:pt x="504945" y="262091"/>
                  <a:pt x="508791" y="278775"/>
                  <a:pt x="490013" y="259997"/>
                </a:cubicBezTo>
                <a:cubicBezTo>
                  <a:pt x="484120" y="254104"/>
                  <a:pt x="480348" y="246399"/>
                  <a:pt x="475013" y="239997"/>
                </a:cubicBezTo>
                <a:cubicBezTo>
                  <a:pt x="471995" y="236375"/>
                  <a:pt x="468346" y="233330"/>
                  <a:pt x="465012" y="229997"/>
                </a:cubicBezTo>
                <a:cubicBezTo>
                  <a:pt x="456211" y="203596"/>
                  <a:pt x="464397" y="217922"/>
                  <a:pt x="430011" y="194998"/>
                </a:cubicBezTo>
                <a:lnTo>
                  <a:pt x="415011" y="184998"/>
                </a:lnTo>
                <a:cubicBezTo>
                  <a:pt x="393329" y="83815"/>
                  <a:pt x="422878" y="109344"/>
                  <a:pt x="295008" y="119999"/>
                </a:cubicBezTo>
                <a:cubicBezTo>
                  <a:pt x="289755" y="120437"/>
                  <a:pt x="285007" y="123332"/>
                  <a:pt x="280007" y="124999"/>
                </a:cubicBezTo>
                <a:cubicBezTo>
                  <a:pt x="270007" y="123332"/>
                  <a:pt x="257637" y="126675"/>
                  <a:pt x="250007" y="119999"/>
                </a:cubicBezTo>
                <a:cubicBezTo>
                  <a:pt x="242074" y="113058"/>
                  <a:pt x="240006" y="90000"/>
                  <a:pt x="240006" y="90000"/>
                </a:cubicBezTo>
                <a:cubicBezTo>
                  <a:pt x="245386" y="68481"/>
                  <a:pt x="256571" y="33071"/>
                  <a:pt x="240006" y="15001"/>
                </a:cubicBezTo>
                <a:cubicBezTo>
                  <a:pt x="228687" y="2654"/>
                  <a:pt x="206716" y="11140"/>
                  <a:pt x="190005" y="10001"/>
                </a:cubicBezTo>
                <a:cubicBezTo>
                  <a:pt x="37593" y="-390"/>
                  <a:pt x="73919" y="1"/>
                  <a:pt x="0" y="1"/>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3" name="Oval 2"/>
          <p:cNvSpPr/>
          <p:nvPr/>
        </p:nvSpPr>
        <p:spPr>
          <a:xfrm>
            <a:off x="149379" y="1241778"/>
            <a:ext cx="3752702" cy="5362222"/>
          </a:xfrm>
          <a:prstGeom prst="ellipse">
            <a:avLst/>
          </a:prstGeom>
          <a:solidFill>
            <a:schemeClr val="accent6">
              <a:lumMod val="60000"/>
              <a:lumOff val="40000"/>
              <a:alpha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47792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smtClean="0"/>
              <a:t>Practice with linear filters</a:t>
            </a:r>
          </a:p>
        </p:txBody>
      </p:sp>
      <p:grpSp>
        <p:nvGrpSpPr>
          <p:cNvPr id="34819" name="Group 3"/>
          <p:cNvGrpSpPr>
            <a:grpSpLocks/>
          </p:cNvGrpSpPr>
          <p:nvPr/>
        </p:nvGrpSpPr>
        <p:grpSpPr bwMode="auto">
          <a:xfrm>
            <a:off x="3886200" y="2971800"/>
            <a:ext cx="1225550" cy="1295400"/>
            <a:chOff x="144" y="144"/>
            <a:chExt cx="1152" cy="1136"/>
          </a:xfrm>
        </p:grpSpPr>
        <p:sp>
          <p:nvSpPr>
            <p:cNvPr id="34824" name="Rectangle 4"/>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34825" name="Rectangle 5"/>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34826" name="Rectangle 6"/>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34827" name="Rectangle 7"/>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34828" name="Rectangle 8"/>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34829" name="Rectangle 9"/>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34830" name="Rectangle 10"/>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34831" name="Rectangle 11"/>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34832" name="Rectangle 12"/>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34833" name="Line 13"/>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34834" name="Line 14"/>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34835" name="Line 15"/>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34836" name="Line 16"/>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34837" name="Line 17"/>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34838" name="Line 18"/>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34839" name="Line 19"/>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34840" name="Line 20"/>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pic>
        <p:nvPicPr>
          <p:cNvPr id="34820" name="Picture 21"/>
          <p:cNvPicPr>
            <a:picLocks noChangeAspect="1" noChangeArrowheads="1"/>
          </p:cNvPicPr>
          <p:nvPr/>
        </p:nvPicPr>
        <p:blipFill>
          <a:blip r:embed="rId3" cstate="print"/>
          <a:srcRect/>
          <a:stretch>
            <a:fillRect/>
          </a:stretch>
        </p:blipFill>
        <p:spPr bwMode="auto">
          <a:xfrm>
            <a:off x="914400" y="2667000"/>
            <a:ext cx="1876425" cy="1857375"/>
          </a:xfrm>
          <a:prstGeom prst="rect">
            <a:avLst/>
          </a:prstGeom>
          <a:noFill/>
          <a:ln w="38100">
            <a:solidFill>
              <a:schemeClr val="tx1"/>
            </a:solidFill>
            <a:miter lim="800000"/>
            <a:headEnd/>
            <a:tailEnd/>
          </a:ln>
        </p:spPr>
      </p:pic>
      <p:sp>
        <p:nvSpPr>
          <p:cNvPr id="34821" name="Text Box 22"/>
          <p:cNvSpPr txBox="1">
            <a:spLocks noChangeArrowheads="1"/>
          </p:cNvSpPr>
          <p:nvPr/>
        </p:nvSpPr>
        <p:spPr bwMode="auto">
          <a:xfrm>
            <a:off x="1127125" y="4689475"/>
            <a:ext cx="1198563" cy="457200"/>
          </a:xfrm>
          <a:prstGeom prst="rect">
            <a:avLst/>
          </a:prstGeom>
          <a:noFill/>
          <a:ln w="9525">
            <a:noFill/>
            <a:miter lim="800000"/>
            <a:headEnd/>
            <a:tailEnd/>
          </a:ln>
        </p:spPr>
        <p:txBody>
          <a:bodyPr wrap="none">
            <a:spAutoFit/>
          </a:bodyPr>
          <a:lstStyle/>
          <a:p>
            <a:r>
              <a:rPr lang="en-US">
                <a:latin typeface="Times" pitchFamily="18" charset="0"/>
              </a:rPr>
              <a:t>Original</a:t>
            </a:r>
          </a:p>
        </p:txBody>
      </p:sp>
      <p:sp>
        <p:nvSpPr>
          <p:cNvPr id="34822" name="Text Box 23"/>
          <p:cNvSpPr txBox="1">
            <a:spLocks noChangeArrowheads="1"/>
          </p:cNvSpPr>
          <p:nvPr/>
        </p:nvSpPr>
        <p:spPr bwMode="auto">
          <a:xfrm>
            <a:off x="6858000" y="2971800"/>
            <a:ext cx="565150" cy="1006475"/>
          </a:xfrm>
          <a:prstGeom prst="rect">
            <a:avLst/>
          </a:prstGeom>
          <a:noFill/>
          <a:ln w="9525">
            <a:noFill/>
            <a:miter lim="800000"/>
            <a:headEnd/>
            <a:tailEnd/>
          </a:ln>
        </p:spPr>
        <p:txBody>
          <a:bodyPr wrap="none">
            <a:spAutoFit/>
          </a:bodyPr>
          <a:lstStyle/>
          <a:p>
            <a:r>
              <a:rPr lang="en-US" sz="6000" b="1">
                <a:latin typeface="Times" pitchFamily="18" charset="0"/>
              </a:rPr>
              <a:t>?</a:t>
            </a:r>
          </a:p>
        </p:txBody>
      </p:sp>
      <p:sp>
        <p:nvSpPr>
          <p:cNvPr id="34823" name="Text Box 24"/>
          <p:cNvSpPr txBox="1">
            <a:spLocks noChangeArrowheads="1"/>
          </p:cNvSpPr>
          <p:nvPr/>
        </p:nvSpPr>
        <p:spPr bwMode="auto">
          <a:xfrm>
            <a:off x="7467600" y="6553200"/>
            <a:ext cx="1495425" cy="304800"/>
          </a:xfrm>
          <a:prstGeom prst="rect">
            <a:avLst/>
          </a:prstGeom>
          <a:noFill/>
          <a:ln w="9525">
            <a:noFill/>
            <a:miter lim="800000"/>
            <a:headEnd/>
            <a:tailEnd/>
          </a:ln>
        </p:spPr>
        <p:txBody>
          <a:bodyPr wrap="none">
            <a:spAutoFit/>
          </a:bodyPr>
          <a:lstStyle/>
          <a:p>
            <a:r>
              <a:rPr lang="en-US" sz="1400"/>
              <a:t>Source: D. Lowe</a:t>
            </a:r>
          </a:p>
        </p:txBody>
      </p:sp>
    </p:spTree>
    <p:extLst>
      <p:ext uri="{BB962C8B-B14F-4D97-AF65-F5344CB8AC3E}">
        <p14:creationId xmlns:p14="http://schemas.microsoft.com/office/powerpoint/2010/main" val="110049041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smtClean="0"/>
              <a:t>Practice with linear filters</a:t>
            </a:r>
          </a:p>
        </p:txBody>
      </p:sp>
      <p:grpSp>
        <p:nvGrpSpPr>
          <p:cNvPr id="35843" name="Group 3"/>
          <p:cNvGrpSpPr>
            <a:grpSpLocks/>
          </p:cNvGrpSpPr>
          <p:nvPr/>
        </p:nvGrpSpPr>
        <p:grpSpPr bwMode="auto">
          <a:xfrm>
            <a:off x="3886200" y="2971800"/>
            <a:ext cx="1225550" cy="1295400"/>
            <a:chOff x="144" y="144"/>
            <a:chExt cx="1152" cy="1136"/>
          </a:xfrm>
        </p:grpSpPr>
        <p:sp>
          <p:nvSpPr>
            <p:cNvPr id="35850" name="Rectangle 4"/>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35851" name="Rectangle 5"/>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35852" name="Rectangle 6"/>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35853" name="Rectangle 7"/>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35854" name="Rectangle 8"/>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35855" name="Rectangle 9"/>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35856" name="Rectangle 10"/>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35857" name="Rectangle 11"/>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35858" name="Rectangle 12"/>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35859" name="Line 13"/>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35860" name="Line 14"/>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35861" name="Line 15"/>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35862" name="Line 16"/>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35863" name="Line 17"/>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35864" name="Line 18"/>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35865" name="Line 19"/>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35866" name="Line 20"/>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pic>
        <p:nvPicPr>
          <p:cNvPr id="35844" name="Picture 21"/>
          <p:cNvPicPr>
            <a:picLocks noChangeAspect="1" noChangeArrowheads="1"/>
          </p:cNvPicPr>
          <p:nvPr/>
        </p:nvPicPr>
        <p:blipFill>
          <a:blip r:embed="rId3" cstate="print"/>
          <a:srcRect/>
          <a:stretch>
            <a:fillRect/>
          </a:stretch>
        </p:blipFill>
        <p:spPr bwMode="auto">
          <a:xfrm>
            <a:off x="914400" y="2667000"/>
            <a:ext cx="1876425" cy="1857375"/>
          </a:xfrm>
          <a:prstGeom prst="rect">
            <a:avLst/>
          </a:prstGeom>
          <a:noFill/>
          <a:ln w="38100">
            <a:solidFill>
              <a:schemeClr val="tx1"/>
            </a:solidFill>
            <a:miter lim="800000"/>
            <a:headEnd/>
            <a:tailEnd/>
          </a:ln>
        </p:spPr>
      </p:pic>
      <p:sp>
        <p:nvSpPr>
          <p:cNvPr id="35845" name="Text Box 22"/>
          <p:cNvSpPr txBox="1">
            <a:spLocks noChangeArrowheads="1"/>
          </p:cNvSpPr>
          <p:nvPr/>
        </p:nvSpPr>
        <p:spPr bwMode="auto">
          <a:xfrm>
            <a:off x="1127125" y="4689475"/>
            <a:ext cx="1198563" cy="457200"/>
          </a:xfrm>
          <a:prstGeom prst="rect">
            <a:avLst/>
          </a:prstGeom>
          <a:noFill/>
          <a:ln w="9525">
            <a:noFill/>
            <a:miter lim="800000"/>
            <a:headEnd/>
            <a:tailEnd/>
          </a:ln>
        </p:spPr>
        <p:txBody>
          <a:bodyPr wrap="none">
            <a:spAutoFit/>
          </a:bodyPr>
          <a:lstStyle/>
          <a:p>
            <a:r>
              <a:rPr lang="en-US">
                <a:latin typeface="Times" pitchFamily="18" charset="0"/>
              </a:rPr>
              <a:t>Original</a:t>
            </a:r>
          </a:p>
        </p:txBody>
      </p:sp>
      <p:pic>
        <p:nvPicPr>
          <p:cNvPr id="35846" name="Picture 23"/>
          <p:cNvPicPr>
            <a:picLocks noChangeAspect="1" noChangeArrowheads="1"/>
          </p:cNvPicPr>
          <p:nvPr/>
        </p:nvPicPr>
        <p:blipFill>
          <a:blip r:embed="rId3" cstate="print"/>
          <a:srcRect l="8000"/>
          <a:stretch>
            <a:fillRect/>
          </a:stretch>
        </p:blipFill>
        <p:spPr bwMode="auto">
          <a:xfrm>
            <a:off x="6477000" y="2667000"/>
            <a:ext cx="1828800" cy="1857375"/>
          </a:xfrm>
          <a:prstGeom prst="rect">
            <a:avLst/>
          </a:prstGeom>
          <a:noFill/>
          <a:ln w="38100">
            <a:noFill/>
            <a:miter lim="800000"/>
            <a:headEnd/>
            <a:tailEnd/>
          </a:ln>
        </p:spPr>
      </p:pic>
      <p:sp>
        <p:nvSpPr>
          <p:cNvPr id="35847" name="Rectangle 24"/>
          <p:cNvSpPr>
            <a:spLocks noChangeArrowheads="1"/>
          </p:cNvSpPr>
          <p:nvPr/>
        </p:nvSpPr>
        <p:spPr bwMode="auto">
          <a:xfrm>
            <a:off x="6477000" y="2667000"/>
            <a:ext cx="1905000" cy="1828800"/>
          </a:xfrm>
          <a:prstGeom prst="rect">
            <a:avLst/>
          </a:prstGeom>
          <a:noFill/>
          <a:ln w="38100">
            <a:solidFill>
              <a:schemeClr val="tx1"/>
            </a:solidFill>
            <a:miter lim="800000"/>
            <a:headEnd/>
            <a:tailEnd/>
          </a:ln>
        </p:spPr>
        <p:txBody>
          <a:bodyPr wrap="none" anchor="ctr"/>
          <a:lstStyle/>
          <a:p>
            <a:endParaRPr lang="en-US"/>
          </a:p>
        </p:txBody>
      </p:sp>
      <p:sp>
        <p:nvSpPr>
          <p:cNvPr id="35848" name="Text Box 25"/>
          <p:cNvSpPr txBox="1">
            <a:spLocks noChangeArrowheads="1"/>
          </p:cNvSpPr>
          <p:nvPr/>
        </p:nvSpPr>
        <p:spPr bwMode="auto">
          <a:xfrm>
            <a:off x="6553200" y="4724400"/>
            <a:ext cx="1544638" cy="822325"/>
          </a:xfrm>
          <a:prstGeom prst="rect">
            <a:avLst/>
          </a:prstGeom>
          <a:noFill/>
          <a:ln w="9525">
            <a:noFill/>
            <a:miter lim="800000"/>
            <a:headEnd/>
            <a:tailEnd/>
          </a:ln>
        </p:spPr>
        <p:txBody>
          <a:bodyPr wrap="none">
            <a:spAutoFit/>
          </a:bodyPr>
          <a:lstStyle/>
          <a:p>
            <a:r>
              <a:rPr lang="en-US">
                <a:latin typeface="Times" pitchFamily="18" charset="0"/>
              </a:rPr>
              <a:t>Shifted left</a:t>
            </a:r>
          </a:p>
          <a:p>
            <a:r>
              <a:rPr lang="en-US">
                <a:latin typeface="Times" pitchFamily="18" charset="0"/>
              </a:rPr>
              <a:t>By 1 pixel</a:t>
            </a:r>
          </a:p>
        </p:txBody>
      </p:sp>
      <p:sp>
        <p:nvSpPr>
          <p:cNvPr id="35849" name="Text Box 26"/>
          <p:cNvSpPr txBox="1">
            <a:spLocks noChangeArrowheads="1"/>
          </p:cNvSpPr>
          <p:nvPr/>
        </p:nvSpPr>
        <p:spPr bwMode="auto">
          <a:xfrm>
            <a:off x="7467600" y="6553200"/>
            <a:ext cx="1495425" cy="304800"/>
          </a:xfrm>
          <a:prstGeom prst="rect">
            <a:avLst/>
          </a:prstGeom>
          <a:noFill/>
          <a:ln w="9525">
            <a:noFill/>
            <a:miter lim="800000"/>
            <a:headEnd/>
            <a:tailEnd/>
          </a:ln>
        </p:spPr>
        <p:txBody>
          <a:bodyPr wrap="none">
            <a:spAutoFit/>
          </a:bodyPr>
          <a:lstStyle/>
          <a:p>
            <a:r>
              <a:rPr lang="en-US" sz="1400"/>
              <a:t>Source: D. Lowe</a:t>
            </a:r>
          </a:p>
        </p:txBody>
      </p:sp>
    </p:spTree>
    <p:extLst>
      <p:ext uri="{BB962C8B-B14F-4D97-AF65-F5344CB8AC3E}">
        <p14:creationId xmlns:p14="http://schemas.microsoft.com/office/powerpoint/2010/main" val="342434021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smtClean="0"/>
              <a:t>Practice with linear filters</a:t>
            </a:r>
          </a:p>
        </p:txBody>
      </p:sp>
      <p:pic>
        <p:nvPicPr>
          <p:cNvPr id="36867" name="Picture 3"/>
          <p:cNvPicPr>
            <a:picLocks noChangeAspect="1" noChangeArrowheads="1"/>
          </p:cNvPicPr>
          <p:nvPr/>
        </p:nvPicPr>
        <p:blipFill>
          <a:blip r:embed="rId4" cstate="print"/>
          <a:srcRect/>
          <a:stretch>
            <a:fillRect/>
          </a:stretch>
        </p:blipFill>
        <p:spPr bwMode="auto">
          <a:xfrm>
            <a:off x="457200" y="2590800"/>
            <a:ext cx="1876425" cy="1857375"/>
          </a:xfrm>
          <a:prstGeom prst="rect">
            <a:avLst/>
          </a:prstGeom>
          <a:noFill/>
          <a:ln w="38100">
            <a:solidFill>
              <a:schemeClr val="tx1"/>
            </a:solidFill>
            <a:miter lim="800000"/>
            <a:headEnd/>
            <a:tailEnd/>
          </a:ln>
        </p:spPr>
      </p:pic>
      <p:sp>
        <p:nvSpPr>
          <p:cNvPr id="36868" name="Text Box 4"/>
          <p:cNvSpPr txBox="1">
            <a:spLocks noChangeArrowheads="1"/>
          </p:cNvSpPr>
          <p:nvPr/>
        </p:nvSpPr>
        <p:spPr bwMode="auto">
          <a:xfrm>
            <a:off x="669925" y="4613275"/>
            <a:ext cx="1198563" cy="457200"/>
          </a:xfrm>
          <a:prstGeom prst="rect">
            <a:avLst/>
          </a:prstGeom>
          <a:noFill/>
          <a:ln w="9525">
            <a:noFill/>
            <a:miter lim="800000"/>
            <a:headEnd/>
            <a:tailEnd/>
          </a:ln>
        </p:spPr>
        <p:txBody>
          <a:bodyPr wrap="none">
            <a:spAutoFit/>
          </a:bodyPr>
          <a:lstStyle/>
          <a:p>
            <a:r>
              <a:rPr lang="en-US">
                <a:latin typeface="Times" pitchFamily="18" charset="0"/>
              </a:rPr>
              <a:t>Original</a:t>
            </a:r>
          </a:p>
        </p:txBody>
      </p:sp>
      <p:grpSp>
        <p:nvGrpSpPr>
          <p:cNvPr id="36869" name="Group 5"/>
          <p:cNvGrpSpPr>
            <a:grpSpLocks/>
          </p:cNvGrpSpPr>
          <p:nvPr/>
        </p:nvGrpSpPr>
        <p:grpSpPr bwMode="auto">
          <a:xfrm>
            <a:off x="4953000" y="2895600"/>
            <a:ext cx="1371600" cy="1066800"/>
            <a:chOff x="3799" y="2064"/>
            <a:chExt cx="1433" cy="1136"/>
          </a:xfrm>
        </p:grpSpPr>
        <p:grpSp>
          <p:nvGrpSpPr>
            <p:cNvPr id="36892" name="Group 6"/>
            <p:cNvGrpSpPr>
              <a:grpSpLocks/>
            </p:cNvGrpSpPr>
            <p:nvPr/>
          </p:nvGrpSpPr>
          <p:grpSpPr bwMode="auto">
            <a:xfrm>
              <a:off x="4080" y="2064"/>
              <a:ext cx="1152" cy="1136"/>
              <a:chOff x="144" y="144"/>
              <a:chExt cx="1152" cy="1136"/>
            </a:xfrm>
          </p:grpSpPr>
          <p:sp>
            <p:nvSpPr>
              <p:cNvPr id="36894" name="Rectangle 7"/>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36895" name="Rectangle 8"/>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36896" name="Rectangle 9"/>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36897" name="Rectangle 10"/>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36898" name="Rectangle 11"/>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36899" name="Rectangle 12"/>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36900" name="Rectangle 13"/>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36901" name="Rectangle 14"/>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36902" name="Rectangle 15"/>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36903" name="Line 16"/>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36904" name="Line 17"/>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36905" name="Line 18"/>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36906" name="Line 19"/>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36907" name="Line 20"/>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36908" name="Line 21"/>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36909" name="Line 22"/>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36910" name="Line 23"/>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pic>
          <p:nvPicPr>
            <p:cNvPr id="36893" name="Picture 24" descr="txp_fig"/>
            <p:cNvPicPr>
              <a:picLocks noChangeAspect="1" noChangeArrowheads="1"/>
            </p:cNvPicPr>
            <p:nvPr>
              <p:custDataLst>
                <p:tags r:id="rId1"/>
              </p:custDataLst>
            </p:nvPr>
          </p:nvPicPr>
          <p:blipFill>
            <a:blip r:embed="rId5" cstate="print">
              <a:clrChange>
                <a:clrFrom>
                  <a:srgbClr val="FFFFFF"/>
                </a:clrFrom>
                <a:clrTo>
                  <a:srgbClr val="FFFFFF">
                    <a:alpha val="0"/>
                  </a:srgbClr>
                </a:clrTo>
              </a:clrChange>
            </a:blip>
            <a:srcRect/>
            <a:stretch>
              <a:fillRect/>
            </a:stretch>
          </p:blipFill>
          <p:spPr bwMode="auto">
            <a:xfrm>
              <a:off x="3799" y="2352"/>
              <a:ext cx="192" cy="576"/>
            </a:xfrm>
            <a:prstGeom prst="rect">
              <a:avLst/>
            </a:prstGeom>
            <a:noFill/>
            <a:ln w="9525">
              <a:noFill/>
              <a:miter lim="800000"/>
              <a:headEnd/>
              <a:tailEnd/>
            </a:ln>
          </p:spPr>
        </p:pic>
      </p:grpSp>
      <p:grpSp>
        <p:nvGrpSpPr>
          <p:cNvPr id="36870" name="Group 25"/>
          <p:cNvGrpSpPr>
            <a:grpSpLocks/>
          </p:cNvGrpSpPr>
          <p:nvPr/>
        </p:nvGrpSpPr>
        <p:grpSpPr bwMode="auto">
          <a:xfrm>
            <a:off x="2971800" y="2895600"/>
            <a:ext cx="1149350" cy="1066800"/>
            <a:chOff x="144" y="144"/>
            <a:chExt cx="1152" cy="1136"/>
          </a:xfrm>
        </p:grpSpPr>
        <p:sp>
          <p:nvSpPr>
            <p:cNvPr id="36875" name="Rectangle 26"/>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36876" name="Rectangle 27"/>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36877" name="Rectangle 28"/>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36878" name="Rectangle 29"/>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36879" name="Rectangle 30"/>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2</a:t>
              </a:r>
            </a:p>
          </p:txBody>
        </p:sp>
        <p:sp>
          <p:nvSpPr>
            <p:cNvPr id="36880" name="Rectangle 31"/>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36881" name="Rectangle 32"/>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36882" name="Rectangle 33"/>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36883" name="Rectangle 34"/>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36884" name="Line 35"/>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36885" name="Line 36"/>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36886" name="Line 37"/>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36887" name="Line 38"/>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36888" name="Line 39"/>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36889" name="Line 40"/>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36890" name="Line 41"/>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36891" name="Line 42"/>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sp>
        <p:nvSpPr>
          <p:cNvPr id="36871" name="Text Box 43"/>
          <p:cNvSpPr txBox="1">
            <a:spLocks noChangeArrowheads="1"/>
          </p:cNvSpPr>
          <p:nvPr/>
        </p:nvSpPr>
        <p:spPr bwMode="auto">
          <a:xfrm>
            <a:off x="4343400" y="2819400"/>
            <a:ext cx="438150" cy="1006475"/>
          </a:xfrm>
          <a:prstGeom prst="rect">
            <a:avLst/>
          </a:prstGeom>
          <a:noFill/>
          <a:ln w="9525">
            <a:noFill/>
            <a:miter lim="800000"/>
            <a:headEnd/>
            <a:tailEnd/>
          </a:ln>
        </p:spPr>
        <p:txBody>
          <a:bodyPr wrap="none">
            <a:spAutoFit/>
          </a:bodyPr>
          <a:lstStyle/>
          <a:p>
            <a:r>
              <a:rPr lang="en-US" sz="6000" b="1">
                <a:latin typeface="Times" pitchFamily="18" charset="0"/>
              </a:rPr>
              <a:t>-</a:t>
            </a:r>
          </a:p>
        </p:txBody>
      </p:sp>
      <p:sp>
        <p:nvSpPr>
          <p:cNvPr id="36872" name="Text Box 44"/>
          <p:cNvSpPr txBox="1">
            <a:spLocks noChangeArrowheads="1"/>
          </p:cNvSpPr>
          <p:nvPr/>
        </p:nvSpPr>
        <p:spPr bwMode="auto">
          <a:xfrm>
            <a:off x="7467600" y="2895600"/>
            <a:ext cx="565150" cy="1006475"/>
          </a:xfrm>
          <a:prstGeom prst="rect">
            <a:avLst/>
          </a:prstGeom>
          <a:noFill/>
          <a:ln w="9525">
            <a:noFill/>
            <a:miter lim="800000"/>
            <a:headEnd/>
            <a:tailEnd/>
          </a:ln>
        </p:spPr>
        <p:txBody>
          <a:bodyPr wrap="none">
            <a:spAutoFit/>
          </a:bodyPr>
          <a:lstStyle/>
          <a:p>
            <a:r>
              <a:rPr lang="en-US" sz="6000" b="1">
                <a:latin typeface="Times" pitchFamily="18" charset="0"/>
              </a:rPr>
              <a:t>?</a:t>
            </a:r>
          </a:p>
        </p:txBody>
      </p:sp>
      <p:sp>
        <p:nvSpPr>
          <p:cNvPr id="36873" name="Text Box 45"/>
          <p:cNvSpPr txBox="1">
            <a:spLocks noChangeArrowheads="1"/>
          </p:cNvSpPr>
          <p:nvPr/>
        </p:nvSpPr>
        <p:spPr bwMode="auto">
          <a:xfrm>
            <a:off x="2895600" y="4343400"/>
            <a:ext cx="3657600" cy="457200"/>
          </a:xfrm>
          <a:prstGeom prst="rect">
            <a:avLst/>
          </a:prstGeom>
          <a:noFill/>
          <a:ln w="9525">
            <a:noFill/>
            <a:miter lim="800000"/>
            <a:headEnd/>
            <a:tailEnd/>
          </a:ln>
        </p:spPr>
        <p:txBody>
          <a:bodyPr>
            <a:spAutoFit/>
          </a:bodyPr>
          <a:lstStyle/>
          <a:p>
            <a:r>
              <a:rPr lang="en-US">
                <a:latin typeface="Times" pitchFamily="18" charset="0"/>
              </a:rPr>
              <a:t>(Note that filter sums to 1)</a:t>
            </a:r>
          </a:p>
        </p:txBody>
      </p:sp>
      <p:sp>
        <p:nvSpPr>
          <p:cNvPr id="36874" name="Text Box 46"/>
          <p:cNvSpPr txBox="1">
            <a:spLocks noChangeArrowheads="1"/>
          </p:cNvSpPr>
          <p:nvPr/>
        </p:nvSpPr>
        <p:spPr bwMode="auto">
          <a:xfrm>
            <a:off x="7467600" y="6553200"/>
            <a:ext cx="1495425" cy="304800"/>
          </a:xfrm>
          <a:prstGeom prst="rect">
            <a:avLst/>
          </a:prstGeom>
          <a:noFill/>
          <a:ln w="9525">
            <a:noFill/>
            <a:miter lim="800000"/>
            <a:headEnd/>
            <a:tailEnd/>
          </a:ln>
        </p:spPr>
        <p:txBody>
          <a:bodyPr wrap="none">
            <a:spAutoFit/>
          </a:bodyPr>
          <a:lstStyle/>
          <a:p>
            <a:r>
              <a:rPr lang="en-US" sz="1400"/>
              <a:t>Source: D. Lowe</a:t>
            </a:r>
          </a:p>
        </p:txBody>
      </p:sp>
    </p:spTree>
    <p:extLst>
      <p:ext uri="{BB962C8B-B14F-4D97-AF65-F5344CB8AC3E}">
        <p14:creationId xmlns:p14="http://schemas.microsoft.com/office/powerpoint/2010/main" val="219913760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smtClean="0"/>
              <a:t>Practice with linear filters</a:t>
            </a:r>
          </a:p>
        </p:txBody>
      </p:sp>
      <p:pic>
        <p:nvPicPr>
          <p:cNvPr id="37891" name="Picture 3"/>
          <p:cNvPicPr>
            <a:picLocks noChangeAspect="1" noChangeArrowheads="1"/>
          </p:cNvPicPr>
          <p:nvPr/>
        </p:nvPicPr>
        <p:blipFill>
          <a:blip r:embed="rId4" cstate="print"/>
          <a:srcRect/>
          <a:stretch>
            <a:fillRect/>
          </a:stretch>
        </p:blipFill>
        <p:spPr bwMode="auto">
          <a:xfrm>
            <a:off x="457200" y="2590800"/>
            <a:ext cx="1876425" cy="1857375"/>
          </a:xfrm>
          <a:prstGeom prst="rect">
            <a:avLst/>
          </a:prstGeom>
          <a:noFill/>
          <a:ln w="38100">
            <a:solidFill>
              <a:schemeClr val="tx1"/>
            </a:solidFill>
            <a:miter lim="800000"/>
            <a:headEnd/>
            <a:tailEnd/>
          </a:ln>
        </p:spPr>
      </p:pic>
      <p:sp>
        <p:nvSpPr>
          <p:cNvPr id="37892" name="Text Box 4"/>
          <p:cNvSpPr txBox="1">
            <a:spLocks noChangeArrowheads="1"/>
          </p:cNvSpPr>
          <p:nvPr/>
        </p:nvSpPr>
        <p:spPr bwMode="auto">
          <a:xfrm>
            <a:off x="669925" y="4613275"/>
            <a:ext cx="1198563" cy="457200"/>
          </a:xfrm>
          <a:prstGeom prst="rect">
            <a:avLst/>
          </a:prstGeom>
          <a:noFill/>
          <a:ln w="9525">
            <a:noFill/>
            <a:miter lim="800000"/>
            <a:headEnd/>
            <a:tailEnd/>
          </a:ln>
        </p:spPr>
        <p:txBody>
          <a:bodyPr wrap="none">
            <a:spAutoFit/>
          </a:bodyPr>
          <a:lstStyle/>
          <a:p>
            <a:r>
              <a:rPr lang="en-US">
                <a:latin typeface="Times" pitchFamily="18" charset="0"/>
              </a:rPr>
              <a:t>Original</a:t>
            </a:r>
          </a:p>
        </p:txBody>
      </p:sp>
      <p:grpSp>
        <p:nvGrpSpPr>
          <p:cNvPr id="37893" name="Group 5"/>
          <p:cNvGrpSpPr>
            <a:grpSpLocks/>
          </p:cNvGrpSpPr>
          <p:nvPr/>
        </p:nvGrpSpPr>
        <p:grpSpPr bwMode="auto">
          <a:xfrm>
            <a:off x="4953000" y="2895600"/>
            <a:ext cx="1371600" cy="1066800"/>
            <a:chOff x="3799" y="2064"/>
            <a:chExt cx="1433" cy="1136"/>
          </a:xfrm>
        </p:grpSpPr>
        <p:grpSp>
          <p:nvGrpSpPr>
            <p:cNvPr id="37916" name="Group 6"/>
            <p:cNvGrpSpPr>
              <a:grpSpLocks/>
            </p:cNvGrpSpPr>
            <p:nvPr/>
          </p:nvGrpSpPr>
          <p:grpSpPr bwMode="auto">
            <a:xfrm>
              <a:off x="4080" y="2064"/>
              <a:ext cx="1152" cy="1136"/>
              <a:chOff x="144" y="144"/>
              <a:chExt cx="1152" cy="1136"/>
            </a:xfrm>
          </p:grpSpPr>
          <p:sp>
            <p:nvSpPr>
              <p:cNvPr id="37918" name="Rectangle 7"/>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37919" name="Rectangle 8"/>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37920" name="Rectangle 9"/>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37921" name="Rectangle 10"/>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37922" name="Rectangle 11"/>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37923" name="Rectangle 12"/>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37924" name="Rectangle 13"/>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37925" name="Rectangle 14"/>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37926" name="Rectangle 15"/>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37927" name="Line 16"/>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37928" name="Line 17"/>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37929" name="Line 18"/>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37930" name="Line 19"/>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37931" name="Line 20"/>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37932" name="Line 21"/>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37933" name="Line 22"/>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37934" name="Line 23"/>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pic>
          <p:nvPicPr>
            <p:cNvPr id="37917" name="Picture 24" descr="txp_fig"/>
            <p:cNvPicPr>
              <a:picLocks noChangeAspect="1" noChangeArrowheads="1"/>
            </p:cNvPicPr>
            <p:nvPr>
              <p:custDataLst>
                <p:tags r:id="rId1"/>
              </p:custDataLst>
            </p:nvPr>
          </p:nvPicPr>
          <p:blipFill>
            <a:blip r:embed="rId5" cstate="print">
              <a:clrChange>
                <a:clrFrom>
                  <a:srgbClr val="FFFFFF"/>
                </a:clrFrom>
                <a:clrTo>
                  <a:srgbClr val="FFFFFF">
                    <a:alpha val="0"/>
                  </a:srgbClr>
                </a:clrTo>
              </a:clrChange>
            </a:blip>
            <a:srcRect/>
            <a:stretch>
              <a:fillRect/>
            </a:stretch>
          </p:blipFill>
          <p:spPr bwMode="auto">
            <a:xfrm>
              <a:off x="3799" y="2352"/>
              <a:ext cx="192" cy="576"/>
            </a:xfrm>
            <a:prstGeom prst="rect">
              <a:avLst/>
            </a:prstGeom>
            <a:noFill/>
            <a:ln w="9525">
              <a:noFill/>
              <a:miter lim="800000"/>
              <a:headEnd/>
              <a:tailEnd/>
            </a:ln>
          </p:spPr>
        </p:pic>
      </p:grpSp>
      <p:grpSp>
        <p:nvGrpSpPr>
          <p:cNvPr id="37894" name="Group 25"/>
          <p:cNvGrpSpPr>
            <a:grpSpLocks/>
          </p:cNvGrpSpPr>
          <p:nvPr/>
        </p:nvGrpSpPr>
        <p:grpSpPr bwMode="auto">
          <a:xfrm>
            <a:off x="2971800" y="2895600"/>
            <a:ext cx="1149350" cy="1066800"/>
            <a:chOff x="144" y="144"/>
            <a:chExt cx="1152" cy="1136"/>
          </a:xfrm>
        </p:grpSpPr>
        <p:sp>
          <p:nvSpPr>
            <p:cNvPr id="37899" name="Rectangle 26"/>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37900" name="Rectangle 27"/>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37901" name="Rectangle 28"/>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37902" name="Rectangle 29"/>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37903" name="Rectangle 30"/>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2</a:t>
              </a:r>
            </a:p>
          </p:txBody>
        </p:sp>
        <p:sp>
          <p:nvSpPr>
            <p:cNvPr id="37904" name="Rectangle 31"/>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37905" name="Rectangle 32"/>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37906" name="Rectangle 33"/>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37907" name="Rectangle 34"/>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37908" name="Line 35"/>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37909" name="Line 36"/>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37910" name="Line 37"/>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37911" name="Line 38"/>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37912" name="Line 39"/>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37913" name="Line 40"/>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37914" name="Line 41"/>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37915" name="Line 42"/>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sp>
        <p:nvSpPr>
          <p:cNvPr id="37895" name="Text Box 43"/>
          <p:cNvSpPr txBox="1">
            <a:spLocks noChangeArrowheads="1"/>
          </p:cNvSpPr>
          <p:nvPr/>
        </p:nvSpPr>
        <p:spPr bwMode="auto">
          <a:xfrm>
            <a:off x="4343400" y="2819400"/>
            <a:ext cx="438150" cy="1006475"/>
          </a:xfrm>
          <a:prstGeom prst="rect">
            <a:avLst/>
          </a:prstGeom>
          <a:noFill/>
          <a:ln w="9525">
            <a:noFill/>
            <a:miter lim="800000"/>
            <a:headEnd/>
            <a:tailEnd/>
          </a:ln>
        </p:spPr>
        <p:txBody>
          <a:bodyPr wrap="none">
            <a:spAutoFit/>
          </a:bodyPr>
          <a:lstStyle/>
          <a:p>
            <a:r>
              <a:rPr lang="en-US" sz="6000" b="1">
                <a:latin typeface="Times" pitchFamily="18" charset="0"/>
              </a:rPr>
              <a:t>-</a:t>
            </a:r>
          </a:p>
        </p:txBody>
      </p:sp>
      <p:sp>
        <p:nvSpPr>
          <p:cNvPr id="37896" name="Text Box 44"/>
          <p:cNvSpPr txBox="1">
            <a:spLocks noChangeArrowheads="1"/>
          </p:cNvSpPr>
          <p:nvPr/>
        </p:nvSpPr>
        <p:spPr bwMode="auto">
          <a:xfrm>
            <a:off x="4419600" y="4724400"/>
            <a:ext cx="4419600" cy="1187450"/>
          </a:xfrm>
          <a:prstGeom prst="rect">
            <a:avLst/>
          </a:prstGeom>
          <a:noFill/>
          <a:ln w="9525">
            <a:noFill/>
            <a:miter lim="800000"/>
            <a:headEnd/>
            <a:tailEnd/>
          </a:ln>
        </p:spPr>
        <p:txBody>
          <a:bodyPr>
            <a:spAutoFit/>
          </a:bodyPr>
          <a:lstStyle/>
          <a:p>
            <a:r>
              <a:rPr lang="en-US" b="1"/>
              <a:t>Sharpening filter</a:t>
            </a:r>
          </a:p>
          <a:p>
            <a:pPr lvl="1">
              <a:buFontTx/>
              <a:buChar char="-"/>
            </a:pPr>
            <a:r>
              <a:rPr lang="en-US"/>
              <a:t> Accentuates differences with local average</a:t>
            </a:r>
          </a:p>
        </p:txBody>
      </p:sp>
      <p:pic>
        <p:nvPicPr>
          <p:cNvPr id="37897" name="Picture 45"/>
          <p:cNvPicPr>
            <a:picLocks noChangeAspect="1" noChangeArrowheads="1"/>
          </p:cNvPicPr>
          <p:nvPr/>
        </p:nvPicPr>
        <p:blipFill>
          <a:blip r:embed="rId6" cstate="print"/>
          <a:srcRect/>
          <a:stretch>
            <a:fillRect/>
          </a:stretch>
        </p:blipFill>
        <p:spPr bwMode="auto">
          <a:xfrm>
            <a:off x="6781800" y="2514600"/>
            <a:ext cx="1876425" cy="1876425"/>
          </a:xfrm>
          <a:prstGeom prst="rect">
            <a:avLst/>
          </a:prstGeom>
          <a:noFill/>
          <a:ln w="9525">
            <a:noFill/>
            <a:miter lim="800000"/>
            <a:headEnd/>
            <a:tailEnd/>
          </a:ln>
        </p:spPr>
      </p:pic>
      <p:sp>
        <p:nvSpPr>
          <p:cNvPr id="37898" name="Text Box 46"/>
          <p:cNvSpPr txBox="1">
            <a:spLocks noChangeArrowheads="1"/>
          </p:cNvSpPr>
          <p:nvPr/>
        </p:nvSpPr>
        <p:spPr bwMode="auto">
          <a:xfrm>
            <a:off x="7467600" y="6553200"/>
            <a:ext cx="1495425" cy="304800"/>
          </a:xfrm>
          <a:prstGeom prst="rect">
            <a:avLst/>
          </a:prstGeom>
          <a:noFill/>
          <a:ln w="9525">
            <a:noFill/>
            <a:miter lim="800000"/>
            <a:headEnd/>
            <a:tailEnd/>
          </a:ln>
        </p:spPr>
        <p:txBody>
          <a:bodyPr wrap="none">
            <a:spAutoFit/>
          </a:bodyPr>
          <a:lstStyle/>
          <a:p>
            <a:r>
              <a:rPr lang="en-US" sz="1400"/>
              <a:t>Source: D. Lowe</a:t>
            </a:r>
          </a:p>
        </p:txBody>
      </p:sp>
    </p:spTree>
    <p:extLst>
      <p:ext uri="{BB962C8B-B14F-4D97-AF65-F5344CB8AC3E}">
        <p14:creationId xmlns:p14="http://schemas.microsoft.com/office/powerpoint/2010/main" val="63644718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cstate="print"/>
          <a:srcRect t="18013"/>
          <a:stretch>
            <a:fillRect/>
          </a:stretch>
        </p:blipFill>
        <p:spPr bwMode="auto">
          <a:xfrm>
            <a:off x="762000" y="1676400"/>
            <a:ext cx="7586663" cy="4356100"/>
          </a:xfrm>
          <a:prstGeom prst="rect">
            <a:avLst/>
          </a:prstGeom>
          <a:noFill/>
          <a:ln w="9525">
            <a:noFill/>
            <a:miter lim="800000"/>
            <a:headEnd/>
            <a:tailEnd/>
          </a:ln>
        </p:spPr>
      </p:pic>
      <p:sp>
        <p:nvSpPr>
          <p:cNvPr id="38915" name="Rectangle 3"/>
          <p:cNvSpPr>
            <a:spLocks noGrp="1" noChangeArrowheads="1"/>
          </p:cNvSpPr>
          <p:nvPr>
            <p:ph type="title"/>
          </p:nvPr>
        </p:nvSpPr>
        <p:spPr/>
        <p:txBody>
          <a:bodyPr/>
          <a:lstStyle/>
          <a:p>
            <a:r>
              <a:rPr lang="en-US" smtClean="0"/>
              <a:t>Sharpening</a:t>
            </a:r>
          </a:p>
        </p:txBody>
      </p:sp>
      <p:sp>
        <p:nvSpPr>
          <p:cNvPr id="38916" name="Text Box 5"/>
          <p:cNvSpPr txBox="1">
            <a:spLocks noChangeArrowheads="1"/>
          </p:cNvSpPr>
          <p:nvPr/>
        </p:nvSpPr>
        <p:spPr bwMode="auto">
          <a:xfrm>
            <a:off x="7467600" y="6553200"/>
            <a:ext cx="1495425" cy="304800"/>
          </a:xfrm>
          <a:prstGeom prst="rect">
            <a:avLst/>
          </a:prstGeom>
          <a:noFill/>
          <a:ln w="9525">
            <a:noFill/>
            <a:miter lim="800000"/>
            <a:headEnd/>
            <a:tailEnd/>
          </a:ln>
        </p:spPr>
        <p:txBody>
          <a:bodyPr wrap="none">
            <a:spAutoFit/>
          </a:bodyPr>
          <a:lstStyle/>
          <a:p>
            <a:r>
              <a:rPr lang="en-US" sz="1400"/>
              <a:t>Source: D. Lowe</a:t>
            </a:r>
          </a:p>
        </p:txBody>
      </p:sp>
    </p:spTree>
    <p:extLst>
      <p:ext uri="{BB962C8B-B14F-4D97-AF65-F5344CB8AC3E}">
        <p14:creationId xmlns:p14="http://schemas.microsoft.com/office/powerpoint/2010/main" val="74994621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smtClean="0"/>
              <a:t>Other filters</a:t>
            </a:r>
          </a:p>
        </p:txBody>
      </p:sp>
      <p:grpSp>
        <p:nvGrpSpPr>
          <p:cNvPr id="39939" name="Group 5"/>
          <p:cNvGrpSpPr>
            <a:grpSpLocks noChangeAspect="1"/>
          </p:cNvGrpSpPr>
          <p:nvPr/>
        </p:nvGrpSpPr>
        <p:grpSpPr bwMode="auto">
          <a:xfrm>
            <a:off x="3886200" y="3200400"/>
            <a:ext cx="1390650" cy="1371600"/>
            <a:chOff x="144" y="144"/>
            <a:chExt cx="1152" cy="1136"/>
          </a:xfrm>
        </p:grpSpPr>
        <p:sp>
          <p:nvSpPr>
            <p:cNvPr id="39944" name="Rectangle 6"/>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-1</a:t>
              </a:r>
            </a:p>
          </p:txBody>
        </p:sp>
        <p:sp>
          <p:nvSpPr>
            <p:cNvPr id="39945" name="Rectangle 7"/>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0</a:t>
              </a:r>
            </a:p>
          </p:txBody>
        </p:sp>
        <p:sp>
          <p:nvSpPr>
            <p:cNvPr id="39946" name="Rectangle 8"/>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1</a:t>
              </a:r>
            </a:p>
          </p:txBody>
        </p:sp>
        <p:sp>
          <p:nvSpPr>
            <p:cNvPr id="39947" name="Rectangle 9"/>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-2</a:t>
              </a:r>
            </a:p>
          </p:txBody>
        </p:sp>
        <p:sp>
          <p:nvSpPr>
            <p:cNvPr id="39948" name="Rectangle 10"/>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0</a:t>
              </a:r>
            </a:p>
          </p:txBody>
        </p:sp>
        <p:sp>
          <p:nvSpPr>
            <p:cNvPr id="39949" name="Rectangle 11"/>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2</a:t>
              </a:r>
            </a:p>
          </p:txBody>
        </p:sp>
        <p:sp>
          <p:nvSpPr>
            <p:cNvPr id="39950" name="Rectangle 12"/>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-1</a:t>
              </a:r>
            </a:p>
          </p:txBody>
        </p:sp>
        <p:sp>
          <p:nvSpPr>
            <p:cNvPr id="39951" name="Rectangle 13"/>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0</a:t>
              </a:r>
            </a:p>
          </p:txBody>
        </p:sp>
        <p:sp>
          <p:nvSpPr>
            <p:cNvPr id="39952" name="Rectangle 14"/>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1</a:t>
              </a:r>
            </a:p>
          </p:txBody>
        </p:sp>
        <p:sp>
          <p:nvSpPr>
            <p:cNvPr id="39953" name="Line 15"/>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39954" name="Line 16"/>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39955" name="Line 17"/>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39956" name="Line 18"/>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39957" name="Line 19"/>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39958" name="Line 20"/>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39959" name="Line 21"/>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39960" name="Line 22"/>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pic>
        <p:nvPicPr>
          <p:cNvPr id="39940" name="Picture 4" descr="C:\Documents and Settings\Derek Hoiem\My Documents\Classes\Spring10 - Computer Vision\figs\einstein.jpg"/>
          <p:cNvPicPr>
            <a:picLocks noChangeAspect="1" noChangeArrowheads="1"/>
          </p:cNvPicPr>
          <p:nvPr/>
        </p:nvPicPr>
        <p:blipFill>
          <a:blip r:embed="rId2" cstate="print"/>
          <a:srcRect/>
          <a:stretch>
            <a:fillRect/>
          </a:stretch>
        </p:blipFill>
        <p:spPr bwMode="auto">
          <a:xfrm>
            <a:off x="0" y="1371600"/>
            <a:ext cx="3629025" cy="4648200"/>
          </a:xfrm>
          <a:prstGeom prst="rect">
            <a:avLst/>
          </a:prstGeom>
          <a:noFill/>
          <a:ln w="9525">
            <a:noFill/>
            <a:miter lim="800000"/>
            <a:headEnd/>
            <a:tailEnd/>
          </a:ln>
        </p:spPr>
      </p:pic>
      <p:pic>
        <p:nvPicPr>
          <p:cNvPr id="114693" name="Picture 5" descr="C:\Documents and Settings\Derek Hoiem\My Documents\Classes\Spring10 - Computer Vision\figs\einstein_sobel_v.png"/>
          <p:cNvPicPr>
            <a:picLocks noChangeAspect="1" noChangeArrowheads="1"/>
          </p:cNvPicPr>
          <p:nvPr/>
        </p:nvPicPr>
        <p:blipFill>
          <a:blip r:embed="rId3" cstate="print"/>
          <a:srcRect/>
          <a:stretch>
            <a:fillRect/>
          </a:stretch>
        </p:blipFill>
        <p:spPr bwMode="auto">
          <a:xfrm>
            <a:off x="5514975" y="1371600"/>
            <a:ext cx="3629025" cy="4648200"/>
          </a:xfrm>
          <a:prstGeom prst="rect">
            <a:avLst/>
          </a:prstGeom>
          <a:noFill/>
          <a:ln w="9525">
            <a:noFill/>
            <a:miter lim="800000"/>
            <a:headEnd/>
            <a:tailEnd/>
          </a:ln>
        </p:spPr>
      </p:pic>
      <p:sp>
        <p:nvSpPr>
          <p:cNvPr id="68" name="TextBox 67"/>
          <p:cNvSpPr txBox="1">
            <a:spLocks noChangeArrowheads="1"/>
          </p:cNvSpPr>
          <p:nvPr/>
        </p:nvSpPr>
        <p:spPr bwMode="auto">
          <a:xfrm>
            <a:off x="6477000" y="6019800"/>
            <a:ext cx="2009775" cy="708025"/>
          </a:xfrm>
          <a:prstGeom prst="rect">
            <a:avLst/>
          </a:prstGeom>
          <a:noFill/>
          <a:ln w="9525">
            <a:noFill/>
            <a:miter lim="800000"/>
            <a:headEnd/>
            <a:tailEnd/>
          </a:ln>
        </p:spPr>
        <p:txBody>
          <a:bodyPr wrap="none">
            <a:spAutoFit/>
          </a:bodyPr>
          <a:lstStyle/>
          <a:p>
            <a:pPr algn="ctr"/>
            <a:r>
              <a:rPr lang="en-US" sz="2000"/>
              <a:t>Vertical Edge</a:t>
            </a:r>
          </a:p>
          <a:p>
            <a:pPr algn="ctr"/>
            <a:r>
              <a:rPr lang="en-US" sz="2000"/>
              <a:t>(absolute value)</a:t>
            </a:r>
          </a:p>
        </p:txBody>
      </p:sp>
      <p:sp>
        <p:nvSpPr>
          <p:cNvPr id="69" name="TextBox 68"/>
          <p:cNvSpPr txBox="1">
            <a:spLocks noChangeArrowheads="1"/>
          </p:cNvSpPr>
          <p:nvPr/>
        </p:nvSpPr>
        <p:spPr bwMode="auto">
          <a:xfrm>
            <a:off x="4178300" y="4648200"/>
            <a:ext cx="774700" cy="369888"/>
          </a:xfrm>
          <a:prstGeom prst="rect">
            <a:avLst/>
          </a:prstGeom>
          <a:noFill/>
          <a:ln w="9525">
            <a:noFill/>
            <a:miter lim="800000"/>
            <a:headEnd/>
            <a:tailEnd/>
          </a:ln>
        </p:spPr>
        <p:txBody>
          <a:bodyPr wrap="none">
            <a:spAutoFit/>
          </a:bodyPr>
          <a:lstStyle/>
          <a:p>
            <a:r>
              <a:rPr lang="en-US"/>
              <a:t>Sobel</a:t>
            </a:r>
          </a:p>
        </p:txBody>
      </p:sp>
    </p:spTree>
    <p:extLst>
      <p:ext uri="{BB962C8B-B14F-4D97-AF65-F5344CB8AC3E}">
        <p14:creationId xmlns:p14="http://schemas.microsoft.com/office/powerpoint/2010/main" val="36309075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469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6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smtClean="0"/>
              <a:t>Other filters</a:t>
            </a:r>
          </a:p>
        </p:txBody>
      </p:sp>
      <p:grpSp>
        <p:nvGrpSpPr>
          <p:cNvPr id="40963" name="Group 5"/>
          <p:cNvGrpSpPr>
            <a:grpSpLocks noChangeAspect="1"/>
          </p:cNvGrpSpPr>
          <p:nvPr/>
        </p:nvGrpSpPr>
        <p:grpSpPr bwMode="auto">
          <a:xfrm>
            <a:off x="3886200" y="3211513"/>
            <a:ext cx="1390650" cy="1371600"/>
            <a:chOff x="144" y="144"/>
            <a:chExt cx="1152" cy="1136"/>
          </a:xfrm>
        </p:grpSpPr>
        <p:sp>
          <p:nvSpPr>
            <p:cNvPr id="40969" name="Rectangle 6"/>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-1</a:t>
              </a:r>
            </a:p>
          </p:txBody>
        </p:sp>
        <p:sp>
          <p:nvSpPr>
            <p:cNvPr id="40970" name="Rectangle 7"/>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-2</a:t>
              </a:r>
            </a:p>
          </p:txBody>
        </p:sp>
        <p:sp>
          <p:nvSpPr>
            <p:cNvPr id="40971" name="Rectangle 8"/>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-1</a:t>
              </a:r>
            </a:p>
          </p:txBody>
        </p:sp>
        <p:sp>
          <p:nvSpPr>
            <p:cNvPr id="40972" name="Rectangle 9"/>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0</a:t>
              </a:r>
            </a:p>
          </p:txBody>
        </p:sp>
        <p:sp>
          <p:nvSpPr>
            <p:cNvPr id="40973" name="Rectangle 10"/>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0</a:t>
              </a:r>
            </a:p>
          </p:txBody>
        </p:sp>
        <p:sp>
          <p:nvSpPr>
            <p:cNvPr id="40974" name="Rectangle 11"/>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0</a:t>
              </a:r>
            </a:p>
          </p:txBody>
        </p:sp>
        <p:sp>
          <p:nvSpPr>
            <p:cNvPr id="40975" name="Rectangle 12"/>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1</a:t>
              </a:r>
            </a:p>
          </p:txBody>
        </p:sp>
        <p:sp>
          <p:nvSpPr>
            <p:cNvPr id="40976" name="Rectangle 13"/>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2</a:t>
              </a:r>
            </a:p>
          </p:txBody>
        </p:sp>
        <p:sp>
          <p:nvSpPr>
            <p:cNvPr id="40977" name="Rectangle 14"/>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1</a:t>
              </a:r>
            </a:p>
          </p:txBody>
        </p:sp>
        <p:sp>
          <p:nvSpPr>
            <p:cNvPr id="40978" name="Line 15"/>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40979" name="Line 16"/>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40980" name="Line 17"/>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40981" name="Line 18"/>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40982" name="Line 19"/>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40983" name="Line 20"/>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40984" name="Line 21"/>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40985" name="Line 22"/>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sp>
        <p:nvSpPr>
          <p:cNvPr id="67" name="TextBox 66"/>
          <p:cNvSpPr txBox="1">
            <a:spLocks noChangeArrowheads="1"/>
          </p:cNvSpPr>
          <p:nvPr/>
        </p:nvSpPr>
        <p:spPr bwMode="auto">
          <a:xfrm>
            <a:off x="6477000" y="6019800"/>
            <a:ext cx="2009775" cy="708025"/>
          </a:xfrm>
          <a:prstGeom prst="rect">
            <a:avLst/>
          </a:prstGeom>
          <a:noFill/>
          <a:ln w="9525">
            <a:noFill/>
            <a:miter lim="800000"/>
            <a:headEnd/>
            <a:tailEnd/>
          </a:ln>
        </p:spPr>
        <p:txBody>
          <a:bodyPr wrap="none">
            <a:spAutoFit/>
          </a:bodyPr>
          <a:lstStyle/>
          <a:p>
            <a:pPr algn="ctr"/>
            <a:r>
              <a:rPr lang="en-US" sz="2000"/>
              <a:t>Horizontal Edge</a:t>
            </a:r>
          </a:p>
          <a:p>
            <a:pPr algn="ctr"/>
            <a:r>
              <a:rPr lang="en-US" sz="2000"/>
              <a:t>(absolute value)</a:t>
            </a:r>
          </a:p>
        </p:txBody>
      </p:sp>
      <p:pic>
        <p:nvPicPr>
          <p:cNvPr id="40965" name="Picture 4" descr="C:\Documents and Settings\Derek Hoiem\My Documents\Classes\Spring10 - Computer Vision\figs\einstein.jpg"/>
          <p:cNvPicPr>
            <a:picLocks noChangeAspect="1" noChangeArrowheads="1"/>
          </p:cNvPicPr>
          <p:nvPr/>
        </p:nvPicPr>
        <p:blipFill>
          <a:blip r:embed="rId3" cstate="print"/>
          <a:srcRect/>
          <a:stretch>
            <a:fillRect/>
          </a:stretch>
        </p:blipFill>
        <p:spPr bwMode="auto">
          <a:xfrm>
            <a:off x="0" y="1371600"/>
            <a:ext cx="3629025" cy="4648200"/>
          </a:xfrm>
          <a:prstGeom prst="rect">
            <a:avLst/>
          </a:prstGeom>
          <a:noFill/>
          <a:ln w="9525">
            <a:noFill/>
            <a:miter lim="800000"/>
            <a:headEnd/>
            <a:tailEnd/>
          </a:ln>
        </p:spPr>
      </p:pic>
      <p:pic>
        <p:nvPicPr>
          <p:cNvPr id="195587" name="Picture 3" descr="C:\Documents and Settings\Derek Hoiem\My Documents\Classes\Spring10 - Computer Vision\figs\einstein_sobel_h.png"/>
          <p:cNvPicPr>
            <a:picLocks noChangeAspect="1" noChangeArrowheads="1"/>
          </p:cNvPicPr>
          <p:nvPr/>
        </p:nvPicPr>
        <p:blipFill>
          <a:blip r:embed="rId4" cstate="print"/>
          <a:srcRect/>
          <a:stretch>
            <a:fillRect/>
          </a:stretch>
        </p:blipFill>
        <p:spPr bwMode="auto">
          <a:xfrm>
            <a:off x="5514975" y="1371600"/>
            <a:ext cx="3629025" cy="4648200"/>
          </a:xfrm>
          <a:prstGeom prst="rect">
            <a:avLst/>
          </a:prstGeom>
          <a:noFill/>
          <a:ln w="9525">
            <a:noFill/>
            <a:miter lim="800000"/>
            <a:headEnd/>
            <a:tailEnd/>
          </a:ln>
        </p:spPr>
      </p:pic>
      <p:sp>
        <p:nvSpPr>
          <p:cNvPr id="49" name="TextBox 48"/>
          <p:cNvSpPr txBox="1">
            <a:spLocks noChangeArrowheads="1"/>
          </p:cNvSpPr>
          <p:nvPr/>
        </p:nvSpPr>
        <p:spPr bwMode="auto">
          <a:xfrm>
            <a:off x="4178300" y="4659313"/>
            <a:ext cx="774700" cy="369887"/>
          </a:xfrm>
          <a:prstGeom prst="rect">
            <a:avLst/>
          </a:prstGeom>
          <a:noFill/>
          <a:ln w="9525">
            <a:noFill/>
            <a:miter lim="800000"/>
            <a:headEnd/>
            <a:tailEnd/>
          </a:ln>
        </p:spPr>
        <p:txBody>
          <a:bodyPr wrap="none">
            <a:spAutoFit/>
          </a:bodyPr>
          <a:lstStyle/>
          <a:p>
            <a:r>
              <a:rPr lang="en-US"/>
              <a:t>Sobel</a:t>
            </a:r>
          </a:p>
        </p:txBody>
      </p:sp>
    </p:spTree>
    <p:extLst>
      <p:ext uri="{BB962C8B-B14F-4D97-AF65-F5344CB8AC3E}">
        <p14:creationId xmlns:p14="http://schemas.microsoft.com/office/powerpoint/2010/main" val="36203216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558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4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gradient filters</a:t>
            </a:r>
            <a:endParaRPr lang="en-US" dirty="0"/>
          </a:p>
        </p:txBody>
      </p:sp>
      <p:grpSp>
        <p:nvGrpSpPr>
          <p:cNvPr id="4" name="Group 5"/>
          <p:cNvGrpSpPr>
            <a:grpSpLocks noChangeAspect="1"/>
          </p:cNvGrpSpPr>
          <p:nvPr/>
        </p:nvGrpSpPr>
        <p:grpSpPr bwMode="auto">
          <a:xfrm>
            <a:off x="2073275" y="3124200"/>
            <a:ext cx="1390650" cy="1371600"/>
            <a:chOff x="144" y="144"/>
            <a:chExt cx="1152" cy="1136"/>
          </a:xfrm>
        </p:grpSpPr>
        <p:sp>
          <p:nvSpPr>
            <p:cNvPr id="5" name="Rectangle 6"/>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dirty="0"/>
                <a:t>0</a:t>
              </a:r>
            </a:p>
          </p:txBody>
        </p:sp>
        <p:sp>
          <p:nvSpPr>
            <p:cNvPr id="6" name="Rectangle 7"/>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dirty="0"/>
                <a:t>0</a:t>
              </a:r>
            </a:p>
          </p:txBody>
        </p:sp>
        <p:sp>
          <p:nvSpPr>
            <p:cNvPr id="7" name="Rectangle 8"/>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dirty="0"/>
                <a:t>0</a:t>
              </a:r>
            </a:p>
          </p:txBody>
        </p:sp>
        <p:sp>
          <p:nvSpPr>
            <p:cNvPr id="8" name="Rectangle 9"/>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dirty="0" smtClean="0"/>
                <a:t>1</a:t>
              </a:r>
              <a:endParaRPr lang="en-US" sz="2000" dirty="0"/>
            </a:p>
          </p:txBody>
        </p:sp>
        <p:sp>
          <p:nvSpPr>
            <p:cNvPr id="9" name="Rectangle 10"/>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dirty="0"/>
                <a:t>0</a:t>
              </a:r>
            </a:p>
          </p:txBody>
        </p:sp>
        <p:sp>
          <p:nvSpPr>
            <p:cNvPr id="10" name="Rectangle 11"/>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dirty="0" smtClean="0"/>
                <a:t>-1</a:t>
              </a:r>
              <a:endParaRPr lang="en-US" sz="2000" dirty="0"/>
            </a:p>
          </p:txBody>
        </p:sp>
        <p:sp>
          <p:nvSpPr>
            <p:cNvPr id="11" name="Rectangle 12"/>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dirty="0"/>
                <a:t>0</a:t>
              </a:r>
            </a:p>
          </p:txBody>
        </p:sp>
        <p:sp>
          <p:nvSpPr>
            <p:cNvPr id="12" name="Rectangle 13"/>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dirty="0"/>
                <a:t>0</a:t>
              </a:r>
            </a:p>
          </p:txBody>
        </p:sp>
        <p:sp>
          <p:nvSpPr>
            <p:cNvPr id="13" name="Rectangle 14"/>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dirty="0"/>
                <a:t>0</a:t>
              </a:r>
            </a:p>
          </p:txBody>
        </p:sp>
        <p:sp>
          <p:nvSpPr>
            <p:cNvPr id="14" name="Line 15"/>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15" name="Line 16"/>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16" name="Line 17"/>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17" name="Line 18"/>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18" name="Line 19"/>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19" name="Line 20"/>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20" name="Line 21"/>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21" name="Line 22"/>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grpSp>
        <p:nvGrpSpPr>
          <p:cNvPr id="22" name="Group 5"/>
          <p:cNvGrpSpPr>
            <a:grpSpLocks noChangeAspect="1"/>
          </p:cNvGrpSpPr>
          <p:nvPr/>
        </p:nvGrpSpPr>
        <p:grpSpPr bwMode="auto">
          <a:xfrm>
            <a:off x="5048989" y="3094463"/>
            <a:ext cx="1390650" cy="1371600"/>
            <a:chOff x="144" y="144"/>
            <a:chExt cx="1152" cy="1136"/>
          </a:xfrm>
        </p:grpSpPr>
        <p:sp>
          <p:nvSpPr>
            <p:cNvPr id="23" name="Rectangle 6"/>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dirty="0" smtClean="0"/>
                <a:t>0</a:t>
              </a:r>
              <a:endParaRPr lang="en-US" sz="2000" dirty="0"/>
            </a:p>
          </p:txBody>
        </p:sp>
        <p:sp>
          <p:nvSpPr>
            <p:cNvPr id="24" name="Rectangle 7"/>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dirty="0" smtClean="0"/>
                <a:t>-1</a:t>
              </a:r>
              <a:endParaRPr lang="en-US" sz="2000" dirty="0"/>
            </a:p>
          </p:txBody>
        </p:sp>
        <p:sp>
          <p:nvSpPr>
            <p:cNvPr id="25" name="Rectangle 8"/>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dirty="0" smtClean="0"/>
                <a:t>0</a:t>
              </a:r>
              <a:endParaRPr lang="en-US" sz="2000" dirty="0"/>
            </a:p>
          </p:txBody>
        </p:sp>
        <p:sp>
          <p:nvSpPr>
            <p:cNvPr id="26" name="Rectangle 9"/>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0</a:t>
              </a:r>
            </a:p>
          </p:txBody>
        </p:sp>
        <p:sp>
          <p:nvSpPr>
            <p:cNvPr id="27" name="Rectangle 10"/>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0</a:t>
              </a:r>
            </a:p>
          </p:txBody>
        </p:sp>
        <p:sp>
          <p:nvSpPr>
            <p:cNvPr id="28" name="Rectangle 11"/>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0</a:t>
              </a:r>
            </a:p>
          </p:txBody>
        </p:sp>
        <p:sp>
          <p:nvSpPr>
            <p:cNvPr id="29" name="Rectangle 12"/>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dirty="0" smtClean="0"/>
                <a:t>0</a:t>
              </a:r>
              <a:endParaRPr lang="en-US" sz="2000" dirty="0"/>
            </a:p>
          </p:txBody>
        </p:sp>
        <p:sp>
          <p:nvSpPr>
            <p:cNvPr id="30" name="Rectangle 13"/>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dirty="0" smtClean="0"/>
                <a:t>1</a:t>
              </a:r>
              <a:endParaRPr lang="en-US" sz="2000" dirty="0"/>
            </a:p>
          </p:txBody>
        </p:sp>
        <p:sp>
          <p:nvSpPr>
            <p:cNvPr id="31" name="Rectangle 14"/>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dirty="0" smtClean="0"/>
                <a:t>0</a:t>
              </a:r>
              <a:endParaRPr lang="en-US" sz="2000" dirty="0"/>
            </a:p>
          </p:txBody>
        </p:sp>
        <p:sp>
          <p:nvSpPr>
            <p:cNvPr id="32" name="Line 15"/>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33" name="Line 16"/>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34" name="Line 17"/>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35" name="Line 18"/>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36" name="Line 19"/>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37" name="Line 20"/>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38" name="Line 21"/>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39" name="Line 22"/>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grpSp>
        <p:nvGrpSpPr>
          <p:cNvPr id="40" name="Group 5"/>
          <p:cNvGrpSpPr>
            <a:grpSpLocks noChangeAspect="1"/>
          </p:cNvGrpSpPr>
          <p:nvPr/>
        </p:nvGrpSpPr>
        <p:grpSpPr bwMode="auto">
          <a:xfrm>
            <a:off x="2073275" y="5105803"/>
            <a:ext cx="1390650" cy="456395"/>
            <a:chOff x="144" y="523"/>
            <a:chExt cx="1152" cy="378"/>
          </a:xfrm>
        </p:grpSpPr>
        <p:sp>
          <p:nvSpPr>
            <p:cNvPr id="44" name="Rectangle 9"/>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dirty="0" smtClean="0"/>
                <a:t>1</a:t>
              </a:r>
              <a:endParaRPr lang="en-US" sz="2000" dirty="0"/>
            </a:p>
          </p:txBody>
        </p:sp>
        <p:sp>
          <p:nvSpPr>
            <p:cNvPr id="45" name="Rectangle 10"/>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dirty="0"/>
                <a:t>0</a:t>
              </a:r>
            </a:p>
          </p:txBody>
        </p:sp>
        <p:sp>
          <p:nvSpPr>
            <p:cNvPr id="46" name="Rectangle 11"/>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dirty="0" smtClean="0"/>
                <a:t>-1</a:t>
              </a:r>
              <a:endParaRPr lang="en-US" sz="2000" dirty="0"/>
            </a:p>
          </p:txBody>
        </p:sp>
        <p:sp>
          <p:nvSpPr>
            <p:cNvPr id="50" name="Line 15"/>
            <p:cNvSpPr>
              <a:spLocks noChangeShapeType="1"/>
            </p:cNvSpPr>
            <p:nvPr/>
          </p:nvSpPr>
          <p:spPr bwMode="auto">
            <a:xfrm>
              <a:off x="144" y="523"/>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51" name="Line 16"/>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52" name="Line 17"/>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53" name="Line 18"/>
            <p:cNvSpPr>
              <a:spLocks noChangeShapeType="1"/>
            </p:cNvSpPr>
            <p:nvPr/>
          </p:nvSpPr>
          <p:spPr bwMode="auto">
            <a:xfrm flipV="1">
              <a:off x="165" y="901"/>
              <a:ext cx="1131" cy="0"/>
            </a:xfrm>
            <a:prstGeom prst="line">
              <a:avLst/>
            </a:prstGeom>
            <a:noFill/>
            <a:ln w="28575" cap="sq">
              <a:solidFill>
                <a:schemeClr val="tx1"/>
              </a:solidFill>
              <a:round/>
              <a:headEnd/>
              <a:tailEnd/>
            </a:ln>
          </p:spPr>
          <p:txBody>
            <a:bodyPr lIns="0" tIns="0" rIns="0" bIns="0" anchor="ctr" anchorCtr="1"/>
            <a:lstStyle/>
            <a:p>
              <a:endParaRPr lang="en-US"/>
            </a:p>
          </p:txBody>
        </p:sp>
        <p:sp>
          <p:nvSpPr>
            <p:cNvPr id="54" name="Line 19"/>
            <p:cNvSpPr>
              <a:spLocks noChangeShapeType="1"/>
            </p:cNvSpPr>
            <p:nvPr/>
          </p:nvSpPr>
          <p:spPr bwMode="auto">
            <a:xfrm>
              <a:off x="152" y="523"/>
              <a:ext cx="0" cy="378"/>
            </a:xfrm>
            <a:prstGeom prst="line">
              <a:avLst/>
            </a:prstGeom>
            <a:noFill/>
            <a:ln w="28575" cap="sq">
              <a:solidFill>
                <a:schemeClr val="tx1"/>
              </a:solidFill>
              <a:round/>
              <a:headEnd/>
              <a:tailEnd/>
            </a:ln>
          </p:spPr>
          <p:txBody>
            <a:bodyPr lIns="0" tIns="0" rIns="0" bIns="0" anchor="ctr" anchorCtr="1"/>
            <a:lstStyle/>
            <a:p>
              <a:endParaRPr lang="en-US"/>
            </a:p>
          </p:txBody>
        </p:sp>
        <p:sp>
          <p:nvSpPr>
            <p:cNvPr id="55" name="Line 20"/>
            <p:cNvSpPr>
              <a:spLocks noChangeShapeType="1"/>
            </p:cNvSpPr>
            <p:nvPr/>
          </p:nvSpPr>
          <p:spPr bwMode="auto">
            <a:xfrm>
              <a:off x="528" y="523"/>
              <a:ext cx="0" cy="378"/>
            </a:xfrm>
            <a:prstGeom prst="line">
              <a:avLst/>
            </a:prstGeom>
            <a:noFill/>
            <a:ln w="12700">
              <a:solidFill>
                <a:schemeClr val="tx1"/>
              </a:solidFill>
              <a:round/>
              <a:headEnd/>
              <a:tailEnd/>
            </a:ln>
          </p:spPr>
          <p:txBody>
            <a:bodyPr lIns="0" tIns="0" rIns="0" bIns="0" anchor="ctr" anchorCtr="1"/>
            <a:lstStyle/>
            <a:p>
              <a:endParaRPr lang="en-US"/>
            </a:p>
          </p:txBody>
        </p:sp>
        <p:sp>
          <p:nvSpPr>
            <p:cNvPr id="56" name="Line 21"/>
            <p:cNvSpPr>
              <a:spLocks noChangeShapeType="1"/>
            </p:cNvSpPr>
            <p:nvPr/>
          </p:nvSpPr>
          <p:spPr bwMode="auto">
            <a:xfrm>
              <a:off x="912" y="523"/>
              <a:ext cx="0" cy="378"/>
            </a:xfrm>
            <a:prstGeom prst="line">
              <a:avLst/>
            </a:prstGeom>
            <a:noFill/>
            <a:ln w="12700">
              <a:solidFill>
                <a:schemeClr val="tx1"/>
              </a:solidFill>
              <a:round/>
              <a:headEnd/>
              <a:tailEnd/>
            </a:ln>
          </p:spPr>
          <p:txBody>
            <a:bodyPr lIns="0" tIns="0" rIns="0" bIns="0" anchor="ctr" anchorCtr="1"/>
            <a:lstStyle/>
            <a:p>
              <a:endParaRPr lang="en-US"/>
            </a:p>
          </p:txBody>
        </p:sp>
        <p:sp>
          <p:nvSpPr>
            <p:cNvPr id="57" name="Line 22"/>
            <p:cNvSpPr>
              <a:spLocks noChangeShapeType="1"/>
            </p:cNvSpPr>
            <p:nvPr/>
          </p:nvSpPr>
          <p:spPr bwMode="auto">
            <a:xfrm>
              <a:off x="1296" y="523"/>
              <a:ext cx="0" cy="378"/>
            </a:xfrm>
            <a:prstGeom prst="line">
              <a:avLst/>
            </a:prstGeom>
            <a:noFill/>
            <a:ln w="28575" cap="sq">
              <a:solidFill>
                <a:schemeClr val="tx1"/>
              </a:solidFill>
              <a:round/>
              <a:headEnd/>
              <a:tailEnd/>
            </a:ln>
          </p:spPr>
          <p:txBody>
            <a:bodyPr lIns="0" tIns="0" rIns="0" bIns="0" anchor="ctr" anchorCtr="1"/>
            <a:lstStyle/>
            <a:p>
              <a:endParaRPr lang="en-US"/>
            </a:p>
          </p:txBody>
        </p:sp>
      </p:grpSp>
      <p:sp>
        <p:nvSpPr>
          <p:cNvPr id="58" name="TextBox 57"/>
          <p:cNvSpPr txBox="1"/>
          <p:nvPr/>
        </p:nvSpPr>
        <p:spPr>
          <a:xfrm>
            <a:off x="2573675" y="4600303"/>
            <a:ext cx="389850" cy="369332"/>
          </a:xfrm>
          <a:prstGeom prst="rect">
            <a:avLst/>
          </a:prstGeom>
          <a:noFill/>
        </p:spPr>
        <p:txBody>
          <a:bodyPr wrap="none" rtlCol="0">
            <a:spAutoFit/>
          </a:bodyPr>
          <a:lstStyle/>
          <a:p>
            <a:r>
              <a:rPr lang="en-US" dirty="0" smtClean="0"/>
              <a:t>or</a:t>
            </a:r>
            <a:endParaRPr lang="en-US" dirty="0"/>
          </a:p>
        </p:txBody>
      </p:sp>
      <p:sp>
        <p:nvSpPr>
          <p:cNvPr id="59" name="TextBox 58"/>
          <p:cNvSpPr txBox="1"/>
          <p:nvPr/>
        </p:nvSpPr>
        <p:spPr>
          <a:xfrm>
            <a:off x="1663919" y="2657962"/>
            <a:ext cx="2172390" cy="369332"/>
          </a:xfrm>
          <a:prstGeom prst="rect">
            <a:avLst/>
          </a:prstGeom>
          <a:noFill/>
        </p:spPr>
        <p:txBody>
          <a:bodyPr wrap="none" rtlCol="0">
            <a:spAutoFit/>
          </a:bodyPr>
          <a:lstStyle/>
          <a:p>
            <a:r>
              <a:rPr lang="en-US" dirty="0" smtClean="0"/>
              <a:t>Horizontal Gradient</a:t>
            </a:r>
            <a:endParaRPr lang="en-US" dirty="0"/>
          </a:p>
        </p:txBody>
      </p:sp>
      <p:sp>
        <p:nvSpPr>
          <p:cNvPr id="60" name="TextBox 59"/>
          <p:cNvSpPr txBox="1"/>
          <p:nvPr/>
        </p:nvSpPr>
        <p:spPr>
          <a:xfrm>
            <a:off x="5626205" y="2657962"/>
            <a:ext cx="1941622" cy="369332"/>
          </a:xfrm>
          <a:prstGeom prst="rect">
            <a:avLst/>
          </a:prstGeom>
          <a:noFill/>
        </p:spPr>
        <p:txBody>
          <a:bodyPr wrap="none" rtlCol="0">
            <a:spAutoFit/>
          </a:bodyPr>
          <a:lstStyle/>
          <a:p>
            <a:r>
              <a:rPr lang="en-US" dirty="0" smtClean="0"/>
              <a:t>Vertical Gradient</a:t>
            </a:r>
            <a:endParaRPr lang="en-US" dirty="0"/>
          </a:p>
        </p:txBody>
      </p:sp>
      <p:grpSp>
        <p:nvGrpSpPr>
          <p:cNvPr id="61" name="Group 5"/>
          <p:cNvGrpSpPr>
            <a:grpSpLocks noChangeAspect="1"/>
          </p:cNvGrpSpPr>
          <p:nvPr/>
        </p:nvGrpSpPr>
        <p:grpSpPr bwMode="auto">
          <a:xfrm rot="5400000">
            <a:off x="6872503" y="3519213"/>
            <a:ext cx="1390650" cy="463639"/>
            <a:chOff x="144" y="520"/>
            <a:chExt cx="1152" cy="384"/>
          </a:xfrm>
        </p:grpSpPr>
        <p:sp>
          <p:nvSpPr>
            <p:cNvPr id="62" name="Rectangle 9"/>
            <p:cNvSpPr>
              <a:spLocks noChangeArrowheads="1"/>
            </p:cNvSpPr>
            <p:nvPr/>
          </p:nvSpPr>
          <p:spPr bwMode="auto">
            <a:xfrm rot="16200000">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dirty="0" smtClean="0"/>
                <a:t>1</a:t>
              </a:r>
              <a:endParaRPr lang="en-US" sz="2000" dirty="0"/>
            </a:p>
          </p:txBody>
        </p:sp>
        <p:sp>
          <p:nvSpPr>
            <p:cNvPr id="63" name="Rectangle 10"/>
            <p:cNvSpPr>
              <a:spLocks noChangeArrowheads="1"/>
            </p:cNvSpPr>
            <p:nvPr/>
          </p:nvSpPr>
          <p:spPr bwMode="auto">
            <a:xfrm rot="16200000">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dirty="0"/>
                <a:t>0</a:t>
              </a:r>
            </a:p>
          </p:txBody>
        </p:sp>
        <p:sp>
          <p:nvSpPr>
            <p:cNvPr id="64" name="Rectangle 11"/>
            <p:cNvSpPr>
              <a:spLocks noChangeArrowheads="1"/>
            </p:cNvSpPr>
            <p:nvPr/>
          </p:nvSpPr>
          <p:spPr bwMode="auto">
            <a:xfrm rot="16200000">
              <a:off x="157"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dirty="0" smtClean="0"/>
                <a:t>-1</a:t>
              </a:r>
              <a:endParaRPr lang="en-US" sz="2000" dirty="0"/>
            </a:p>
          </p:txBody>
        </p:sp>
        <p:sp>
          <p:nvSpPr>
            <p:cNvPr id="65" name="Line 15"/>
            <p:cNvSpPr>
              <a:spLocks noChangeShapeType="1"/>
            </p:cNvSpPr>
            <p:nvPr/>
          </p:nvSpPr>
          <p:spPr bwMode="auto">
            <a:xfrm>
              <a:off x="144" y="523"/>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66" name="Line 16"/>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67" name="Line 17"/>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68" name="Line 18"/>
            <p:cNvSpPr>
              <a:spLocks noChangeShapeType="1"/>
            </p:cNvSpPr>
            <p:nvPr/>
          </p:nvSpPr>
          <p:spPr bwMode="auto">
            <a:xfrm flipV="1">
              <a:off x="165" y="901"/>
              <a:ext cx="1131" cy="0"/>
            </a:xfrm>
            <a:prstGeom prst="line">
              <a:avLst/>
            </a:prstGeom>
            <a:noFill/>
            <a:ln w="28575" cap="sq">
              <a:solidFill>
                <a:schemeClr val="tx1"/>
              </a:solidFill>
              <a:round/>
              <a:headEnd/>
              <a:tailEnd/>
            </a:ln>
          </p:spPr>
          <p:txBody>
            <a:bodyPr lIns="0" tIns="0" rIns="0" bIns="0" anchor="ctr" anchorCtr="1"/>
            <a:lstStyle/>
            <a:p>
              <a:endParaRPr lang="en-US"/>
            </a:p>
          </p:txBody>
        </p:sp>
        <p:sp>
          <p:nvSpPr>
            <p:cNvPr id="69" name="Line 19"/>
            <p:cNvSpPr>
              <a:spLocks noChangeShapeType="1"/>
            </p:cNvSpPr>
            <p:nvPr/>
          </p:nvSpPr>
          <p:spPr bwMode="auto">
            <a:xfrm>
              <a:off x="152" y="523"/>
              <a:ext cx="0" cy="378"/>
            </a:xfrm>
            <a:prstGeom prst="line">
              <a:avLst/>
            </a:prstGeom>
            <a:noFill/>
            <a:ln w="28575" cap="sq">
              <a:solidFill>
                <a:schemeClr val="tx1"/>
              </a:solidFill>
              <a:round/>
              <a:headEnd/>
              <a:tailEnd/>
            </a:ln>
          </p:spPr>
          <p:txBody>
            <a:bodyPr lIns="0" tIns="0" rIns="0" bIns="0" anchor="ctr" anchorCtr="1"/>
            <a:lstStyle/>
            <a:p>
              <a:endParaRPr lang="en-US"/>
            </a:p>
          </p:txBody>
        </p:sp>
        <p:sp>
          <p:nvSpPr>
            <p:cNvPr id="70" name="Line 20"/>
            <p:cNvSpPr>
              <a:spLocks noChangeShapeType="1"/>
            </p:cNvSpPr>
            <p:nvPr/>
          </p:nvSpPr>
          <p:spPr bwMode="auto">
            <a:xfrm>
              <a:off x="528" y="523"/>
              <a:ext cx="0" cy="378"/>
            </a:xfrm>
            <a:prstGeom prst="line">
              <a:avLst/>
            </a:prstGeom>
            <a:noFill/>
            <a:ln w="12700">
              <a:solidFill>
                <a:schemeClr val="tx1"/>
              </a:solidFill>
              <a:round/>
              <a:headEnd/>
              <a:tailEnd/>
            </a:ln>
          </p:spPr>
          <p:txBody>
            <a:bodyPr lIns="0" tIns="0" rIns="0" bIns="0" anchor="ctr" anchorCtr="1"/>
            <a:lstStyle/>
            <a:p>
              <a:endParaRPr lang="en-US"/>
            </a:p>
          </p:txBody>
        </p:sp>
        <p:sp>
          <p:nvSpPr>
            <p:cNvPr id="71" name="Line 21"/>
            <p:cNvSpPr>
              <a:spLocks noChangeShapeType="1"/>
            </p:cNvSpPr>
            <p:nvPr/>
          </p:nvSpPr>
          <p:spPr bwMode="auto">
            <a:xfrm>
              <a:off x="912" y="523"/>
              <a:ext cx="0" cy="378"/>
            </a:xfrm>
            <a:prstGeom prst="line">
              <a:avLst/>
            </a:prstGeom>
            <a:noFill/>
            <a:ln w="12700">
              <a:solidFill>
                <a:schemeClr val="tx1"/>
              </a:solidFill>
              <a:round/>
              <a:headEnd/>
              <a:tailEnd/>
            </a:ln>
          </p:spPr>
          <p:txBody>
            <a:bodyPr lIns="0" tIns="0" rIns="0" bIns="0" anchor="ctr" anchorCtr="1"/>
            <a:lstStyle/>
            <a:p>
              <a:endParaRPr lang="en-US"/>
            </a:p>
          </p:txBody>
        </p:sp>
        <p:sp>
          <p:nvSpPr>
            <p:cNvPr id="72" name="Line 22"/>
            <p:cNvSpPr>
              <a:spLocks noChangeShapeType="1"/>
            </p:cNvSpPr>
            <p:nvPr/>
          </p:nvSpPr>
          <p:spPr bwMode="auto">
            <a:xfrm>
              <a:off x="1296" y="523"/>
              <a:ext cx="0" cy="378"/>
            </a:xfrm>
            <a:prstGeom prst="line">
              <a:avLst/>
            </a:prstGeom>
            <a:noFill/>
            <a:ln w="28575" cap="sq">
              <a:solidFill>
                <a:schemeClr val="tx1"/>
              </a:solidFill>
              <a:round/>
              <a:headEnd/>
              <a:tailEnd/>
            </a:ln>
          </p:spPr>
          <p:txBody>
            <a:bodyPr lIns="0" tIns="0" rIns="0" bIns="0" anchor="ctr" anchorCtr="1"/>
            <a:lstStyle/>
            <a:p>
              <a:endParaRPr lang="en-US"/>
            </a:p>
          </p:txBody>
        </p:sp>
      </p:grpSp>
      <p:sp>
        <p:nvSpPr>
          <p:cNvPr id="73" name="TextBox 72"/>
          <p:cNvSpPr txBox="1"/>
          <p:nvPr/>
        </p:nvSpPr>
        <p:spPr>
          <a:xfrm>
            <a:off x="6753611" y="3531329"/>
            <a:ext cx="389850" cy="369332"/>
          </a:xfrm>
          <a:prstGeom prst="rect">
            <a:avLst/>
          </a:prstGeom>
          <a:noFill/>
        </p:spPr>
        <p:txBody>
          <a:bodyPr wrap="none" rtlCol="0">
            <a:spAutoFit/>
          </a:bodyPr>
          <a:lstStyle/>
          <a:p>
            <a:r>
              <a:rPr lang="en-US" dirty="0" smtClean="0"/>
              <a:t>or</a:t>
            </a:r>
            <a:endParaRPr lang="en-US" dirty="0"/>
          </a:p>
        </p:txBody>
      </p:sp>
    </p:spTree>
    <p:extLst>
      <p:ext uri="{BB962C8B-B14F-4D97-AF65-F5344CB8AC3E}">
        <p14:creationId xmlns:p14="http://schemas.microsoft.com/office/powerpoint/2010/main" val="328624507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p:cNvSpPr>
            <a:spLocks noGrp="1" noChangeArrowheads="1"/>
          </p:cNvSpPr>
          <p:nvPr>
            <p:ph type="body" idx="1"/>
          </p:nvPr>
        </p:nvSpPr>
        <p:spPr>
          <a:xfrm>
            <a:off x="152400" y="1447800"/>
            <a:ext cx="8839200" cy="4953000"/>
          </a:xfrm>
        </p:spPr>
        <p:txBody>
          <a:bodyPr>
            <a:normAutofit/>
          </a:bodyPr>
          <a:lstStyle/>
          <a:p>
            <a:pPr eaLnBrk="1" hangingPunct="1">
              <a:lnSpc>
                <a:spcPct val="80000"/>
              </a:lnSpc>
            </a:pPr>
            <a:r>
              <a:rPr lang="en-US" sz="2800" dirty="0" smtClean="0"/>
              <a:t>Spatially-weighted average</a:t>
            </a:r>
          </a:p>
          <a:p>
            <a:pPr eaLnBrk="1" hangingPunct="1">
              <a:lnSpc>
                <a:spcPct val="80000"/>
              </a:lnSpc>
            </a:pPr>
            <a:endParaRPr lang="en-US" sz="2000" dirty="0" smtClean="0"/>
          </a:p>
          <a:p>
            <a:pPr eaLnBrk="1" hangingPunct="1">
              <a:lnSpc>
                <a:spcPct val="80000"/>
              </a:lnSpc>
            </a:pPr>
            <a:endParaRPr lang="en-US" sz="2000" dirty="0" smtClean="0"/>
          </a:p>
          <a:p>
            <a:pPr eaLnBrk="1" hangingPunct="1">
              <a:lnSpc>
                <a:spcPct val="80000"/>
              </a:lnSpc>
            </a:pPr>
            <a:endParaRPr lang="en-US" sz="2000" dirty="0" smtClean="0"/>
          </a:p>
          <a:p>
            <a:pPr eaLnBrk="1" hangingPunct="1">
              <a:lnSpc>
                <a:spcPct val="80000"/>
              </a:lnSpc>
            </a:pPr>
            <a:endParaRPr lang="en-US" sz="2000" dirty="0" smtClean="0"/>
          </a:p>
          <a:p>
            <a:pPr eaLnBrk="1" hangingPunct="1">
              <a:lnSpc>
                <a:spcPct val="80000"/>
              </a:lnSpc>
            </a:pPr>
            <a:endParaRPr lang="en-US" sz="2000" dirty="0" smtClean="0"/>
          </a:p>
          <a:p>
            <a:pPr eaLnBrk="1" hangingPunct="1">
              <a:lnSpc>
                <a:spcPct val="80000"/>
              </a:lnSpc>
            </a:pPr>
            <a:endParaRPr lang="en-US" sz="2000" dirty="0" smtClean="0"/>
          </a:p>
          <a:p>
            <a:pPr eaLnBrk="1" hangingPunct="1">
              <a:lnSpc>
                <a:spcPct val="80000"/>
              </a:lnSpc>
            </a:pPr>
            <a:endParaRPr lang="en-US" sz="2000" dirty="0" smtClean="0"/>
          </a:p>
          <a:p>
            <a:pPr eaLnBrk="1" hangingPunct="1">
              <a:lnSpc>
                <a:spcPct val="80000"/>
              </a:lnSpc>
            </a:pPr>
            <a:endParaRPr lang="en-US" sz="2000" dirty="0" smtClean="0"/>
          </a:p>
          <a:p>
            <a:pPr eaLnBrk="1" hangingPunct="1">
              <a:lnSpc>
                <a:spcPct val="80000"/>
              </a:lnSpc>
            </a:pPr>
            <a:endParaRPr lang="en-US" sz="2000" dirty="0" smtClean="0"/>
          </a:p>
          <a:p>
            <a:pPr eaLnBrk="1" hangingPunct="1">
              <a:lnSpc>
                <a:spcPct val="80000"/>
              </a:lnSpc>
            </a:pPr>
            <a:endParaRPr lang="en-US" sz="2000" dirty="0" smtClean="0"/>
          </a:p>
          <a:p>
            <a:pPr eaLnBrk="1" hangingPunct="1">
              <a:lnSpc>
                <a:spcPct val="80000"/>
              </a:lnSpc>
            </a:pPr>
            <a:endParaRPr lang="en-US" sz="2000" dirty="0" smtClean="0"/>
          </a:p>
          <a:p>
            <a:pPr eaLnBrk="1" hangingPunct="1">
              <a:lnSpc>
                <a:spcPct val="80000"/>
              </a:lnSpc>
            </a:pPr>
            <a:endParaRPr lang="en-US" sz="2000" dirty="0" smtClean="0"/>
          </a:p>
          <a:p>
            <a:pPr eaLnBrk="1" hangingPunct="1">
              <a:lnSpc>
                <a:spcPct val="80000"/>
              </a:lnSpc>
            </a:pPr>
            <a:endParaRPr lang="en-US" sz="2000" dirty="0" smtClean="0"/>
          </a:p>
          <a:p>
            <a:pPr eaLnBrk="1" hangingPunct="1">
              <a:lnSpc>
                <a:spcPct val="80000"/>
              </a:lnSpc>
            </a:pPr>
            <a:endParaRPr lang="en-US" sz="2800" dirty="0" smtClean="0"/>
          </a:p>
          <a:p>
            <a:pPr eaLnBrk="1" hangingPunct="1">
              <a:lnSpc>
                <a:spcPct val="80000"/>
              </a:lnSpc>
            </a:pPr>
            <a:endParaRPr lang="en-US" sz="2800" dirty="0" smtClean="0"/>
          </a:p>
          <a:p>
            <a:pPr eaLnBrk="1" hangingPunct="1">
              <a:lnSpc>
                <a:spcPct val="80000"/>
              </a:lnSpc>
              <a:buFont typeface="Arial" charset="0"/>
              <a:buNone/>
            </a:pPr>
            <a:endParaRPr lang="en-US" sz="2800" dirty="0" smtClean="0"/>
          </a:p>
          <a:p>
            <a:pPr eaLnBrk="1" hangingPunct="1">
              <a:lnSpc>
                <a:spcPct val="80000"/>
              </a:lnSpc>
              <a:buFontTx/>
              <a:buNone/>
            </a:pPr>
            <a:endParaRPr lang="en-US" sz="2800" dirty="0" smtClean="0"/>
          </a:p>
          <a:p>
            <a:pPr eaLnBrk="1" hangingPunct="1">
              <a:lnSpc>
                <a:spcPct val="80000"/>
              </a:lnSpc>
              <a:buFontTx/>
              <a:buNone/>
            </a:pPr>
            <a:endParaRPr lang="en-US" sz="2800" dirty="0" smtClean="0">
              <a:latin typeface="Courier New" pitchFamily="49" charset="0"/>
            </a:endParaRPr>
          </a:p>
        </p:txBody>
      </p:sp>
      <p:pic>
        <p:nvPicPr>
          <p:cNvPr id="45059" name="Picture 4" descr="realgaussian"/>
          <p:cNvPicPr>
            <a:picLocks noChangeAspect="1" noChangeArrowheads="1"/>
          </p:cNvPicPr>
          <p:nvPr/>
        </p:nvPicPr>
        <p:blipFill>
          <a:blip r:embed="rId4" cstate="print"/>
          <a:srcRect l="3360" t="15573" b="4480"/>
          <a:stretch>
            <a:fillRect/>
          </a:stretch>
        </p:blipFill>
        <p:spPr bwMode="auto">
          <a:xfrm>
            <a:off x="228600" y="2057400"/>
            <a:ext cx="2943225" cy="1827213"/>
          </a:xfrm>
          <a:prstGeom prst="rect">
            <a:avLst/>
          </a:prstGeom>
          <a:noFill/>
          <a:ln w="9525">
            <a:noFill/>
            <a:miter lim="800000"/>
            <a:headEnd/>
            <a:tailEnd/>
          </a:ln>
        </p:spPr>
      </p:pic>
      <p:pic>
        <p:nvPicPr>
          <p:cNvPr id="45060" name="Picture 5"/>
          <p:cNvPicPr>
            <a:picLocks noChangeAspect="1" noChangeArrowheads="1"/>
          </p:cNvPicPr>
          <p:nvPr/>
        </p:nvPicPr>
        <p:blipFill>
          <a:blip r:embed="rId5" cstate="print"/>
          <a:srcRect/>
          <a:stretch>
            <a:fillRect/>
          </a:stretch>
        </p:blipFill>
        <p:spPr bwMode="auto">
          <a:xfrm>
            <a:off x="3352800" y="2057400"/>
            <a:ext cx="1828800" cy="1828800"/>
          </a:xfrm>
          <a:prstGeom prst="rect">
            <a:avLst/>
          </a:prstGeom>
          <a:noFill/>
          <a:ln w="9525">
            <a:noFill/>
            <a:miter lim="800000"/>
            <a:headEnd/>
            <a:tailEnd/>
          </a:ln>
        </p:spPr>
      </p:pic>
      <p:pic>
        <p:nvPicPr>
          <p:cNvPr id="45061" name="Picture 6" descr="txp_fig"/>
          <p:cNvPicPr>
            <a:picLocks noChangeAspect="1" noChangeArrowheads="1"/>
          </p:cNvPicPr>
          <p:nvPr>
            <p:custDataLst>
              <p:tags r:id="rId1"/>
            </p:custDataLst>
          </p:nvPr>
        </p:nvPicPr>
        <p:blipFill>
          <a:blip r:embed="rId6" cstate="print">
            <a:clrChange>
              <a:clrFrom>
                <a:srgbClr val="FFFFFF"/>
              </a:clrFrom>
              <a:clrTo>
                <a:srgbClr val="FFFFFF">
                  <a:alpha val="0"/>
                </a:srgbClr>
              </a:clrTo>
            </a:clrChange>
          </a:blip>
          <a:srcRect/>
          <a:stretch>
            <a:fillRect/>
          </a:stretch>
        </p:blipFill>
        <p:spPr bwMode="auto">
          <a:xfrm>
            <a:off x="2743200" y="4419600"/>
            <a:ext cx="2514600" cy="760413"/>
          </a:xfrm>
          <a:prstGeom prst="rect">
            <a:avLst/>
          </a:prstGeom>
          <a:noFill/>
          <a:ln w="9525">
            <a:noFill/>
            <a:miter lim="800000"/>
            <a:headEnd/>
            <a:tailEnd/>
          </a:ln>
        </p:spPr>
      </p:pic>
      <p:sp>
        <p:nvSpPr>
          <p:cNvPr id="45062" name="Text Box 7"/>
          <p:cNvSpPr txBox="1">
            <a:spLocks noChangeArrowheads="1"/>
          </p:cNvSpPr>
          <p:nvPr/>
        </p:nvSpPr>
        <p:spPr bwMode="auto">
          <a:xfrm>
            <a:off x="5437188" y="2343150"/>
            <a:ext cx="3478212" cy="1314450"/>
          </a:xfrm>
          <a:prstGeom prst="rect">
            <a:avLst/>
          </a:prstGeom>
          <a:noFill/>
          <a:ln w="9525">
            <a:noFill/>
            <a:miter lim="800000"/>
            <a:headEnd/>
            <a:tailEnd/>
          </a:ln>
        </p:spPr>
        <p:txBody>
          <a:bodyPr wrap="none">
            <a:spAutoFit/>
          </a:bodyPr>
          <a:lstStyle/>
          <a:p>
            <a:r>
              <a:rPr lang="en-US" sz="1600">
                <a:latin typeface="Tahoma" pitchFamily="34" charset="0"/>
              </a:rPr>
              <a:t>0.003   0.013   0.022   0.013   0.003</a:t>
            </a:r>
          </a:p>
          <a:p>
            <a:r>
              <a:rPr lang="en-US" sz="1600">
                <a:latin typeface="Tahoma" pitchFamily="34" charset="0"/>
              </a:rPr>
              <a:t>0.013   0.059   0.097   0.059   0.013</a:t>
            </a:r>
          </a:p>
          <a:p>
            <a:r>
              <a:rPr lang="en-US" sz="1600">
                <a:latin typeface="Tahoma" pitchFamily="34" charset="0"/>
              </a:rPr>
              <a:t>0.022   0.097   0.159   0.097   0.022</a:t>
            </a:r>
          </a:p>
          <a:p>
            <a:r>
              <a:rPr lang="en-US" sz="1600">
                <a:latin typeface="Tahoma" pitchFamily="34" charset="0"/>
              </a:rPr>
              <a:t>0.013   0.059   0.097   0.059   0.013</a:t>
            </a:r>
          </a:p>
          <a:p>
            <a:r>
              <a:rPr lang="en-US" sz="1600">
                <a:latin typeface="Tahoma" pitchFamily="34" charset="0"/>
              </a:rPr>
              <a:t>0.003   0.013   0.022   0.013   0.003</a:t>
            </a:r>
          </a:p>
        </p:txBody>
      </p:sp>
      <p:sp>
        <p:nvSpPr>
          <p:cNvPr id="45063" name="Text Box 8"/>
          <p:cNvSpPr txBox="1">
            <a:spLocks noChangeArrowheads="1"/>
          </p:cNvSpPr>
          <p:nvPr/>
        </p:nvSpPr>
        <p:spPr bwMode="auto">
          <a:xfrm>
            <a:off x="6591300" y="3900488"/>
            <a:ext cx="1404938" cy="366712"/>
          </a:xfrm>
          <a:prstGeom prst="rect">
            <a:avLst/>
          </a:prstGeom>
          <a:noFill/>
          <a:ln w="9525">
            <a:noFill/>
            <a:miter lim="800000"/>
            <a:headEnd/>
            <a:tailEnd/>
          </a:ln>
        </p:spPr>
        <p:txBody>
          <a:bodyPr wrap="none">
            <a:spAutoFit/>
          </a:bodyPr>
          <a:lstStyle/>
          <a:p>
            <a:r>
              <a:rPr lang="en-US">
                <a:latin typeface="Tahoma" pitchFamily="34" charset="0"/>
                <a:sym typeface="Symbol" pitchFamily="18" charset="2"/>
              </a:rPr>
              <a:t>5 x 5,  = 1</a:t>
            </a:r>
            <a:endParaRPr lang="en-US">
              <a:latin typeface="Tahoma" pitchFamily="34" charset="0"/>
            </a:endParaRPr>
          </a:p>
        </p:txBody>
      </p:sp>
      <p:sp>
        <p:nvSpPr>
          <p:cNvPr id="45064" name="Rectangle 9"/>
          <p:cNvSpPr>
            <a:spLocks noChangeArrowheads="1"/>
          </p:cNvSpPr>
          <p:nvPr/>
        </p:nvSpPr>
        <p:spPr bwMode="auto">
          <a:xfrm>
            <a:off x="5410200" y="2057400"/>
            <a:ext cx="3505200" cy="1828800"/>
          </a:xfrm>
          <a:prstGeom prst="rect">
            <a:avLst/>
          </a:prstGeom>
          <a:noFill/>
          <a:ln w="9525">
            <a:solidFill>
              <a:schemeClr val="tx1"/>
            </a:solidFill>
            <a:miter lim="800000"/>
            <a:headEnd/>
            <a:tailEnd/>
          </a:ln>
        </p:spPr>
        <p:txBody>
          <a:bodyPr wrap="none" anchor="ctr"/>
          <a:lstStyle/>
          <a:p>
            <a:endParaRPr lang="en-US"/>
          </a:p>
        </p:txBody>
      </p:sp>
      <p:sp>
        <p:nvSpPr>
          <p:cNvPr id="50185" name="Text Box 10"/>
          <p:cNvSpPr txBox="1">
            <a:spLocks noChangeArrowheads="1"/>
          </p:cNvSpPr>
          <p:nvPr/>
        </p:nvSpPr>
        <p:spPr bwMode="auto">
          <a:xfrm>
            <a:off x="6280150" y="6488113"/>
            <a:ext cx="2863850" cy="369887"/>
          </a:xfrm>
          <a:prstGeom prst="rect">
            <a:avLst/>
          </a:prstGeom>
          <a:noFill/>
          <a:ln w="9525">
            <a:noFill/>
            <a:miter lim="800000"/>
            <a:headEnd/>
            <a:tailEnd/>
          </a:ln>
        </p:spPr>
        <p:txBody>
          <a:bodyPr wrap="none">
            <a:spAutoFit/>
          </a:bodyPr>
          <a:lstStyle/>
          <a:p>
            <a:pPr eaLnBrk="0" hangingPunct="0">
              <a:defRPr/>
            </a:pPr>
            <a:r>
              <a:rPr lang="en-US" sz="1400" dirty="0">
                <a:solidFill>
                  <a:schemeClr val="bg1">
                    <a:lumMod val="50000"/>
                  </a:schemeClr>
                </a:solidFill>
                <a:latin typeface="Times" pitchFamily="18" charset="0"/>
              </a:rPr>
              <a:t>Slide credit: Christopher Rasmussen</a:t>
            </a:r>
            <a:r>
              <a:rPr lang="en-US" dirty="0">
                <a:solidFill>
                  <a:schemeClr val="bg1">
                    <a:lumMod val="50000"/>
                  </a:schemeClr>
                </a:solidFill>
                <a:latin typeface="Times" pitchFamily="18" charset="0"/>
              </a:rPr>
              <a:t> </a:t>
            </a:r>
          </a:p>
        </p:txBody>
      </p:sp>
      <p:sp>
        <p:nvSpPr>
          <p:cNvPr id="11" name="Rectangle 16"/>
          <p:cNvSpPr txBox="1">
            <a:spLocks noChangeArrowheads="1"/>
          </p:cNvSpPr>
          <p:nvPr/>
        </p:nvSpPr>
        <p:spPr>
          <a:xfrm>
            <a:off x="457200" y="0"/>
            <a:ext cx="8229600" cy="1143000"/>
          </a:xfrm>
          <a:prstGeom prst="rect">
            <a:avLst/>
          </a:prstGeom>
          <a:noFill/>
        </p:spPr>
        <p:txBody>
          <a:bodyPr/>
          <a:lstStyle/>
          <a:p>
            <a:pPr>
              <a:defRPr/>
            </a:pPr>
            <a:r>
              <a:rPr lang="en-US" sz="3600" dirty="0">
                <a:latin typeface="+mj-lt"/>
                <a:ea typeface="+mj-ea"/>
                <a:cs typeface="+mj-cs"/>
              </a:rPr>
              <a:t>Important filter: Gaussian</a:t>
            </a:r>
          </a:p>
        </p:txBody>
      </p:sp>
    </p:spTree>
    <p:extLst>
      <p:ext uri="{BB962C8B-B14F-4D97-AF65-F5344CB8AC3E}">
        <p14:creationId xmlns:p14="http://schemas.microsoft.com/office/powerpoint/2010/main" val="35086956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5"/>
          <p:cNvPicPr>
            <a:picLocks noChangeAspect="1" noChangeArrowheads="1"/>
          </p:cNvPicPr>
          <p:nvPr/>
        </p:nvPicPr>
        <p:blipFill>
          <a:blip r:embed="rId2" cstate="print"/>
          <a:srcRect/>
          <a:stretch>
            <a:fillRect/>
          </a:stretch>
        </p:blipFill>
        <p:spPr bwMode="auto">
          <a:xfrm>
            <a:off x="4419600" y="1828800"/>
            <a:ext cx="317500" cy="317500"/>
          </a:xfrm>
          <a:prstGeom prst="rect">
            <a:avLst/>
          </a:prstGeom>
          <a:noFill/>
          <a:ln w="9525">
            <a:noFill/>
            <a:miter lim="800000"/>
            <a:headEnd/>
            <a:tailEnd/>
          </a:ln>
        </p:spPr>
      </p:pic>
      <p:pic>
        <p:nvPicPr>
          <p:cNvPr id="46083" name="Picture 4"/>
          <p:cNvPicPr>
            <a:picLocks noChangeAspect="1" noChangeArrowheads="1"/>
          </p:cNvPicPr>
          <p:nvPr/>
        </p:nvPicPr>
        <p:blipFill>
          <a:blip r:embed="rId3" cstate="print"/>
          <a:srcRect/>
          <a:stretch>
            <a:fillRect/>
          </a:stretch>
        </p:blipFill>
        <p:spPr bwMode="auto">
          <a:xfrm>
            <a:off x="4648200" y="2362200"/>
            <a:ext cx="4495800" cy="4495800"/>
          </a:xfrm>
          <a:prstGeom prst="rect">
            <a:avLst/>
          </a:prstGeom>
          <a:noFill/>
          <a:ln w="9525">
            <a:noFill/>
            <a:miter lim="800000"/>
            <a:headEnd/>
            <a:tailEnd/>
          </a:ln>
        </p:spPr>
      </p:pic>
      <p:pic>
        <p:nvPicPr>
          <p:cNvPr id="46084" name="Picture 3"/>
          <p:cNvPicPr>
            <a:picLocks noChangeAspect="1" noChangeArrowheads="1"/>
          </p:cNvPicPr>
          <p:nvPr/>
        </p:nvPicPr>
        <p:blipFill>
          <a:blip r:embed="rId4" cstate="print"/>
          <a:srcRect/>
          <a:stretch>
            <a:fillRect/>
          </a:stretch>
        </p:blipFill>
        <p:spPr bwMode="auto">
          <a:xfrm>
            <a:off x="0" y="2362200"/>
            <a:ext cx="4495800" cy="4495800"/>
          </a:xfrm>
          <a:prstGeom prst="rect">
            <a:avLst/>
          </a:prstGeom>
          <a:noFill/>
          <a:ln w="9525">
            <a:noFill/>
            <a:miter lim="800000"/>
            <a:headEnd/>
            <a:tailEnd/>
          </a:ln>
        </p:spPr>
      </p:pic>
      <p:sp>
        <p:nvSpPr>
          <p:cNvPr id="46085" name="Rectangle 16"/>
          <p:cNvSpPr txBox="1">
            <a:spLocks noChangeArrowheads="1"/>
          </p:cNvSpPr>
          <p:nvPr/>
        </p:nvSpPr>
        <p:spPr bwMode="auto">
          <a:xfrm>
            <a:off x="457200" y="0"/>
            <a:ext cx="8229600" cy="1143000"/>
          </a:xfrm>
          <a:prstGeom prst="rect">
            <a:avLst/>
          </a:prstGeom>
          <a:noFill/>
          <a:ln w="9525">
            <a:noFill/>
            <a:miter lim="800000"/>
            <a:headEnd/>
            <a:tailEnd/>
          </a:ln>
        </p:spPr>
        <p:txBody>
          <a:bodyPr/>
          <a:lstStyle/>
          <a:p>
            <a:r>
              <a:rPr lang="en-US" sz="3600">
                <a:solidFill>
                  <a:srgbClr val="000000"/>
                </a:solidFill>
                <a:latin typeface="Calibri" pitchFamily="34" charset="0"/>
              </a:rPr>
              <a:t>Smoothing with Gaussian filter</a:t>
            </a:r>
          </a:p>
        </p:txBody>
      </p:sp>
    </p:spTree>
    <p:extLst>
      <p:ext uri="{BB962C8B-B14F-4D97-AF65-F5344CB8AC3E}">
        <p14:creationId xmlns:p14="http://schemas.microsoft.com/office/powerpoint/2010/main" val="22522749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utterfly_circles"/>
          <p:cNvPicPr>
            <a:picLocks noChangeAspect="1" noChangeArrowheads="1"/>
          </p:cNvPicPr>
          <p:nvPr/>
        </p:nvPicPr>
        <p:blipFill>
          <a:blip r:embed="rId2" cstate="print"/>
          <a:srcRect/>
          <a:stretch>
            <a:fillRect/>
          </a:stretch>
        </p:blipFill>
        <p:spPr bwMode="auto">
          <a:xfrm>
            <a:off x="1101821" y="1460441"/>
            <a:ext cx="6785203" cy="4895892"/>
          </a:xfrm>
          <a:prstGeom prst="rect">
            <a:avLst/>
          </a:prstGeom>
          <a:noFill/>
        </p:spPr>
      </p:pic>
      <p:cxnSp>
        <p:nvCxnSpPr>
          <p:cNvPr id="6" name="Straight Arrow Connector 5"/>
          <p:cNvCxnSpPr/>
          <p:nvPr/>
        </p:nvCxnSpPr>
        <p:spPr>
          <a:xfrm flipV="1">
            <a:off x="2200171" y="1993405"/>
            <a:ext cx="938949" cy="48766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pic>
        <p:nvPicPr>
          <p:cNvPr id="8" name="Picture 5" descr="sift1"/>
          <p:cNvPicPr>
            <a:picLocks noChangeAspect="1" noChangeArrowheads="1"/>
          </p:cNvPicPr>
          <p:nvPr/>
        </p:nvPicPr>
        <p:blipFill>
          <a:blip r:embed="rId3" cstate="print"/>
          <a:srcRect/>
          <a:stretch>
            <a:fillRect/>
          </a:stretch>
        </p:blipFill>
        <p:spPr bwMode="auto">
          <a:xfrm>
            <a:off x="3139120" y="240805"/>
            <a:ext cx="1752600" cy="17526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480428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
          <p:cNvPicPr>
            <a:picLocks noChangeAspect="1" noChangeArrowheads="1"/>
          </p:cNvPicPr>
          <p:nvPr/>
        </p:nvPicPr>
        <p:blipFill>
          <a:blip r:embed="rId2" cstate="print"/>
          <a:srcRect/>
          <a:stretch>
            <a:fillRect/>
          </a:stretch>
        </p:blipFill>
        <p:spPr bwMode="auto">
          <a:xfrm>
            <a:off x="0" y="2362200"/>
            <a:ext cx="4495800" cy="4495800"/>
          </a:xfrm>
          <a:prstGeom prst="rect">
            <a:avLst/>
          </a:prstGeom>
          <a:noFill/>
          <a:ln w="9525">
            <a:noFill/>
            <a:miter lim="800000"/>
            <a:headEnd/>
            <a:tailEnd/>
          </a:ln>
        </p:spPr>
      </p:pic>
      <p:pic>
        <p:nvPicPr>
          <p:cNvPr id="47107" name="Picture 4"/>
          <p:cNvPicPr>
            <a:picLocks noChangeAspect="1" noChangeArrowheads="1"/>
          </p:cNvPicPr>
          <p:nvPr/>
        </p:nvPicPr>
        <p:blipFill>
          <a:blip r:embed="rId3" cstate="print"/>
          <a:srcRect/>
          <a:stretch>
            <a:fillRect/>
          </a:stretch>
        </p:blipFill>
        <p:spPr bwMode="auto">
          <a:xfrm>
            <a:off x="4648200" y="2362200"/>
            <a:ext cx="4495800" cy="4495800"/>
          </a:xfrm>
          <a:prstGeom prst="rect">
            <a:avLst/>
          </a:prstGeom>
          <a:noFill/>
          <a:ln w="9525">
            <a:noFill/>
            <a:miter lim="800000"/>
            <a:headEnd/>
            <a:tailEnd/>
          </a:ln>
        </p:spPr>
      </p:pic>
      <p:pic>
        <p:nvPicPr>
          <p:cNvPr id="47108" name="Picture 5"/>
          <p:cNvPicPr>
            <a:picLocks noChangeAspect="1" noChangeArrowheads="1"/>
          </p:cNvPicPr>
          <p:nvPr/>
        </p:nvPicPr>
        <p:blipFill>
          <a:blip r:embed="rId4" cstate="print"/>
          <a:srcRect/>
          <a:stretch>
            <a:fillRect/>
          </a:stretch>
        </p:blipFill>
        <p:spPr bwMode="auto">
          <a:xfrm>
            <a:off x="4419600" y="1828800"/>
            <a:ext cx="317500" cy="317500"/>
          </a:xfrm>
          <a:prstGeom prst="rect">
            <a:avLst/>
          </a:prstGeom>
          <a:noFill/>
          <a:ln w="9525">
            <a:noFill/>
            <a:miter lim="800000"/>
            <a:headEnd/>
            <a:tailEnd/>
          </a:ln>
        </p:spPr>
      </p:pic>
      <p:sp>
        <p:nvSpPr>
          <p:cNvPr id="47109" name="Rectangle 16"/>
          <p:cNvSpPr txBox="1">
            <a:spLocks noChangeArrowheads="1"/>
          </p:cNvSpPr>
          <p:nvPr/>
        </p:nvSpPr>
        <p:spPr bwMode="auto">
          <a:xfrm>
            <a:off x="457200" y="0"/>
            <a:ext cx="8229600" cy="1143000"/>
          </a:xfrm>
          <a:prstGeom prst="rect">
            <a:avLst/>
          </a:prstGeom>
          <a:noFill/>
          <a:ln w="9525">
            <a:noFill/>
            <a:miter lim="800000"/>
            <a:headEnd/>
            <a:tailEnd/>
          </a:ln>
        </p:spPr>
        <p:txBody>
          <a:bodyPr/>
          <a:lstStyle/>
          <a:p>
            <a:r>
              <a:rPr lang="en-US" sz="3600">
                <a:solidFill>
                  <a:srgbClr val="000000"/>
                </a:solidFill>
                <a:latin typeface="Calibri" pitchFamily="34" charset="0"/>
              </a:rPr>
              <a:t>Smoothing with box filter</a:t>
            </a:r>
          </a:p>
        </p:txBody>
      </p:sp>
    </p:spTree>
    <p:extLst>
      <p:ext uri="{BB962C8B-B14F-4D97-AF65-F5344CB8AC3E}">
        <p14:creationId xmlns:p14="http://schemas.microsoft.com/office/powerpoint/2010/main" val="42494805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11" descr="gauss_sigma2_hsize30.jpg"/>
          <p:cNvPicPr>
            <a:picLocks noChangeAspect="1"/>
          </p:cNvPicPr>
          <p:nvPr/>
        </p:nvPicPr>
        <p:blipFill>
          <a:blip r:embed="rId3" cstate="print"/>
          <a:srcRect/>
          <a:stretch>
            <a:fillRect/>
          </a:stretch>
        </p:blipFill>
        <p:spPr bwMode="auto">
          <a:xfrm>
            <a:off x="884238" y="2768600"/>
            <a:ext cx="3843337" cy="2376488"/>
          </a:xfrm>
          <a:prstGeom prst="rect">
            <a:avLst/>
          </a:prstGeom>
          <a:noFill/>
          <a:ln w="9525">
            <a:noFill/>
            <a:miter lim="800000"/>
            <a:headEnd/>
            <a:tailEnd/>
          </a:ln>
        </p:spPr>
      </p:pic>
      <p:sp>
        <p:nvSpPr>
          <p:cNvPr id="103427" name="Rectangle 3074"/>
          <p:cNvSpPr>
            <a:spLocks noGrp="1" noChangeArrowheads="1"/>
          </p:cNvSpPr>
          <p:nvPr>
            <p:ph type="title"/>
          </p:nvPr>
        </p:nvSpPr>
        <p:spPr>
          <a:xfrm>
            <a:off x="592138" y="0"/>
            <a:ext cx="7808912" cy="1104900"/>
          </a:xfrm>
        </p:spPr>
        <p:txBody>
          <a:bodyPr/>
          <a:lstStyle/>
          <a:p>
            <a:pPr eaLnBrk="1" hangingPunct="1"/>
            <a:r>
              <a:rPr lang="en-US" smtClean="0"/>
              <a:t>Gaussian filters</a:t>
            </a:r>
          </a:p>
        </p:txBody>
      </p:sp>
      <p:sp>
        <p:nvSpPr>
          <p:cNvPr id="103428" name="Rectangle 3075"/>
          <p:cNvSpPr>
            <a:spLocks noGrp="1" noChangeArrowheads="1"/>
          </p:cNvSpPr>
          <p:nvPr>
            <p:ph type="body" idx="1"/>
          </p:nvPr>
        </p:nvSpPr>
        <p:spPr>
          <a:xfrm>
            <a:off x="446088" y="1019175"/>
            <a:ext cx="8229600" cy="4525963"/>
          </a:xfrm>
        </p:spPr>
        <p:txBody>
          <a:bodyPr/>
          <a:lstStyle/>
          <a:p>
            <a:pPr eaLnBrk="1" hangingPunct="1"/>
            <a:r>
              <a:rPr lang="en-US" sz="2800" dirty="0" smtClean="0"/>
              <a:t>What parameters matter here?</a:t>
            </a:r>
          </a:p>
          <a:p>
            <a:pPr eaLnBrk="1" hangingPunct="1"/>
            <a:r>
              <a:rPr lang="en-US" sz="2800" b="1" dirty="0" smtClean="0"/>
              <a:t>Variance</a:t>
            </a:r>
            <a:r>
              <a:rPr lang="en-US" sz="2800" dirty="0" smtClean="0"/>
              <a:t> of Gaussian: determines extent of smoothing</a:t>
            </a:r>
          </a:p>
          <a:p>
            <a:pPr eaLnBrk="1" hangingPunct="1">
              <a:buFontTx/>
              <a:buNone/>
            </a:pPr>
            <a:endParaRPr lang="en-US" sz="2800" dirty="0" smtClean="0"/>
          </a:p>
        </p:txBody>
      </p:sp>
      <p:sp>
        <p:nvSpPr>
          <p:cNvPr id="103429" name="Text Box 3349"/>
          <p:cNvSpPr txBox="1">
            <a:spLocks noChangeArrowheads="1"/>
          </p:cNvSpPr>
          <p:nvPr/>
        </p:nvSpPr>
        <p:spPr bwMode="auto">
          <a:xfrm>
            <a:off x="2095500" y="5113338"/>
            <a:ext cx="3425825" cy="479425"/>
          </a:xfrm>
          <a:prstGeom prst="rect">
            <a:avLst/>
          </a:prstGeom>
          <a:noFill/>
          <a:ln w="9525">
            <a:noFill/>
            <a:miter lim="800000"/>
            <a:headEnd/>
            <a:tailEnd/>
          </a:ln>
        </p:spPr>
        <p:txBody>
          <a:bodyPr>
            <a:spAutoFit/>
          </a:bodyPr>
          <a:lstStyle/>
          <a:p>
            <a:pPr algn="ctr" eaLnBrk="0" hangingPunct="0">
              <a:lnSpc>
                <a:spcPct val="90000"/>
              </a:lnSpc>
              <a:spcBef>
                <a:spcPct val="20000"/>
              </a:spcBef>
              <a:buClr>
                <a:srgbClr val="333399"/>
              </a:buClr>
              <a:buSzPct val="75000"/>
              <a:buFont typeface="Monotype Sorts"/>
              <a:buNone/>
            </a:pPr>
            <a:endParaRPr lang="en-US" sz="2800">
              <a:solidFill>
                <a:srgbClr val="000000"/>
              </a:solidFill>
              <a:latin typeface="Tahoma" pitchFamily="34" charset="0"/>
            </a:endParaRPr>
          </a:p>
        </p:txBody>
      </p:sp>
      <p:pic>
        <p:nvPicPr>
          <p:cNvPr id="103431" name="Picture 14" descr="gauss_sigma5_hsize30.jpg"/>
          <p:cNvPicPr>
            <a:picLocks noChangeAspect="1"/>
          </p:cNvPicPr>
          <p:nvPr/>
        </p:nvPicPr>
        <p:blipFill>
          <a:blip r:embed="rId4" cstate="print"/>
          <a:srcRect/>
          <a:stretch>
            <a:fillRect/>
          </a:stretch>
        </p:blipFill>
        <p:spPr bwMode="auto">
          <a:xfrm>
            <a:off x="4498975" y="2805113"/>
            <a:ext cx="3843338" cy="2376487"/>
          </a:xfrm>
          <a:prstGeom prst="rect">
            <a:avLst/>
          </a:prstGeom>
          <a:noFill/>
          <a:ln w="9525">
            <a:noFill/>
            <a:miter lim="800000"/>
            <a:headEnd/>
            <a:tailEnd/>
          </a:ln>
        </p:spPr>
      </p:pic>
      <p:pic>
        <p:nvPicPr>
          <p:cNvPr id="103432" name="Picture 15" descr="gauss_sigma5_hsize30_2d.jpg"/>
          <p:cNvPicPr>
            <a:picLocks noChangeAspect="1"/>
          </p:cNvPicPr>
          <p:nvPr/>
        </p:nvPicPr>
        <p:blipFill>
          <a:blip r:embed="rId5" cstate="print"/>
          <a:srcRect l="26300" t="5916" r="22746" b="10709"/>
          <a:stretch>
            <a:fillRect/>
          </a:stretch>
        </p:blipFill>
        <p:spPr bwMode="auto">
          <a:xfrm>
            <a:off x="7237413" y="2760663"/>
            <a:ext cx="912812" cy="923925"/>
          </a:xfrm>
          <a:prstGeom prst="rect">
            <a:avLst/>
          </a:prstGeom>
          <a:noFill/>
          <a:ln w="9525">
            <a:noFill/>
            <a:miter lim="800000"/>
            <a:headEnd/>
            <a:tailEnd/>
          </a:ln>
        </p:spPr>
      </p:pic>
      <p:pic>
        <p:nvPicPr>
          <p:cNvPr id="103433" name="Picture 16" descr="gauss_sigma2_hsize30_2d.jpg"/>
          <p:cNvPicPr>
            <a:picLocks noChangeAspect="1"/>
          </p:cNvPicPr>
          <p:nvPr/>
        </p:nvPicPr>
        <p:blipFill>
          <a:blip r:embed="rId6" cstate="print"/>
          <a:srcRect l="26237" t="6770" r="22217" b="9853"/>
          <a:stretch>
            <a:fillRect/>
          </a:stretch>
        </p:blipFill>
        <p:spPr bwMode="auto">
          <a:xfrm>
            <a:off x="811213" y="2771775"/>
            <a:ext cx="912812" cy="912813"/>
          </a:xfrm>
          <a:prstGeom prst="rect">
            <a:avLst/>
          </a:prstGeom>
          <a:noFill/>
          <a:ln w="9525">
            <a:noFill/>
            <a:miter lim="800000"/>
            <a:headEnd/>
            <a:tailEnd/>
          </a:ln>
        </p:spPr>
      </p:pic>
      <p:sp>
        <p:nvSpPr>
          <p:cNvPr id="11" name="Text Box 5"/>
          <p:cNvSpPr txBox="1">
            <a:spLocks noChangeArrowheads="1"/>
          </p:cNvSpPr>
          <p:nvPr/>
        </p:nvSpPr>
        <p:spPr bwMode="auto">
          <a:xfrm>
            <a:off x="7315200" y="6553200"/>
            <a:ext cx="1800225" cy="304800"/>
          </a:xfrm>
          <a:prstGeom prst="rect">
            <a:avLst/>
          </a:prstGeom>
          <a:noFill/>
          <a:ln w="9525">
            <a:noFill/>
            <a:miter lim="800000"/>
            <a:headEnd/>
            <a:tailEnd/>
          </a:ln>
        </p:spPr>
        <p:txBody>
          <a:bodyPr wrap="none">
            <a:spAutoFit/>
          </a:bodyPr>
          <a:lstStyle/>
          <a:p>
            <a:pPr>
              <a:defRPr/>
            </a:pPr>
            <a:r>
              <a:rPr lang="en-US" sz="1400" dirty="0">
                <a:solidFill>
                  <a:schemeClr val="bg1">
                    <a:lumMod val="50000"/>
                  </a:schemeClr>
                </a:solidFill>
              </a:rPr>
              <a:t>Source: K. </a:t>
            </a:r>
            <a:r>
              <a:rPr lang="en-US" sz="1400" dirty="0" err="1">
                <a:solidFill>
                  <a:schemeClr val="bg1">
                    <a:lumMod val="50000"/>
                  </a:schemeClr>
                </a:solidFill>
              </a:rPr>
              <a:t>Grauman</a:t>
            </a:r>
            <a:endParaRPr lang="en-US" sz="1400" dirty="0">
              <a:solidFill>
                <a:schemeClr val="bg1">
                  <a:lumMod val="50000"/>
                </a:schemeClr>
              </a:solidFill>
            </a:endParaRPr>
          </a:p>
        </p:txBody>
      </p:sp>
    </p:spTree>
    <p:extLst>
      <p:ext uri="{BB962C8B-B14F-4D97-AF65-F5344CB8AC3E}">
        <p14:creationId xmlns:p14="http://schemas.microsoft.com/office/powerpoint/2010/main" val="214238241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6" descr="filter_sigma1_size30.jpg"/>
          <p:cNvPicPr>
            <a:picLocks noChangeAspect="1"/>
          </p:cNvPicPr>
          <p:nvPr/>
        </p:nvPicPr>
        <p:blipFill>
          <a:blip r:embed="rId3" cstate="print"/>
          <a:srcRect/>
          <a:stretch>
            <a:fillRect/>
          </a:stretch>
        </p:blipFill>
        <p:spPr bwMode="auto">
          <a:xfrm>
            <a:off x="701675" y="4132785"/>
            <a:ext cx="1449388" cy="1036638"/>
          </a:xfrm>
          <a:prstGeom prst="rect">
            <a:avLst/>
          </a:prstGeom>
          <a:noFill/>
          <a:ln w="9525">
            <a:noFill/>
            <a:miter lim="800000"/>
            <a:headEnd/>
            <a:tailEnd/>
          </a:ln>
        </p:spPr>
      </p:pic>
      <p:pic>
        <p:nvPicPr>
          <p:cNvPr id="83971" name="Picture 27" descr="filter_sigma4_size30.jpg"/>
          <p:cNvPicPr>
            <a:picLocks noChangeAspect="1"/>
          </p:cNvPicPr>
          <p:nvPr/>
        </p:nvPicPr>
        <p:blipFill>
          <a:blip r:embed="rId4" cstate="print"/>
          <a:srcRect/>
          <a:stretch>
            <a:fillRect/>
          </a:stretch>
        </p:blipFill>
        <p:spPr bwMode="auto">
          <a:xfrm>
            <a:off x="3732213" y="4169298"/>
            <a:ext cx="1449387" cy="1036637"/>
          </a:xfrm>
          <a:prstGeom prst="rect">
            <a:avLst/>
          </a:prstGeom>
          <a:noFill/>
          <a:ln w="9525">
            <a:noFill/>
            <a:miter lim="800000"/>
            <a:headEnd/>
            <a:tailEnd/>
          </a:ln>
        </p:spPr>
      </p:pic>
      <p:sp>
        <p:nvSpPr>
          <p:cNvPr id="105476" name="Rectangle 2"/>
          <p:cNvSpPr>
            <a:spLocks noGrp="1" noChangeArrowheads="1"/>
          </p:cNvSpPr>
          <p:nvPr>
            <p:ph type="title"/>
          </p:nvPr>
        </p:nvSpPr>
        <p:spPr>
          <a:xfrm>
            <a:off x="457200" y="7938"/>
            <a:ext cx="8229600" cy="1143000"/>
          </a:xfrm>
        </p:spPr>
        <p:txBody>
          <a:bodyPr/>
          <a:lstStyle/>
          <a:p>
            <a:r>
              <a:rPr lang="en-US" sz="4000" smtClean="0"/>
              <a:t>Smoothing with a Gaussian</a:t>
            </a:r>
          </a:p>
        </p:txBody>
      </p:sp>
      <p:pic>
        <p:nvPicPr>
          <p:cNvPr id="83974" name="Picture 21" descr="filter_sigma10_size30.jpg"/>
          <p:cNvPicPr>
            <a:picLocks noChangeAspect="1"/>
          </p:cNvPicPr>
          <p:nvPr/>
        </p:nvPicPr>
        <p:blipFill>
          <a:blip r:embed="rId5" cstate="print"/>
          <a:srcRect/>
          <a:stretch>
            <a:fillRect/>
          </a:stretch>
        </p:blipFill>
        <p:spPr bwMode="auto">
          <a:xfrm>
            <a:off x="7029450" y="4132785"/>
            <a:ext cx="1449388" cy="1036638"/>
          </a:xfrm>
          <a:prstGeom prst="rect">
            <a:avLst/>
          </a:prstGeom>
          <a:noFill/>
          <a:ln w="9525">
            <a:noFill/>
            <a:miter lim="800000"/>
            <a:headEnd/>
            <a:tailEnd/>
          </a:ln>
        </p:spPr>
      </p:pic>
      <p:pic>
        <p:nvPicPr>
          <p:cNvPr id="105479" name="Picture 22" descr="blurred_sigma1.jpg"/>
          <p:cNvPicPr>
            <a:picLocks noChangeAspect="1"/>
          </p:cNvPicPr>
          <p:nvPr/>
        </p:nvPicPr>
        <p:blipFill>
          <a:blip r:embed="rId6" cstate="print"/>
          <a:srcRect l="12660" t="6389" r="12981" b="12152"/>
          <a:stretch>
            <a:fillRect/>
          </a:stretch>
        </p:blipFill>
        <p:spPr bwMode="auto">
          <a:xfrm>
            <a:off x="109538" y="2343673"/>
            <a:ext cx="2527300" cy="1862137"/>
          </a:xfrm>
          <a:prstGeom prst="rect">
            <a:avLst/>
          </a:prstGeom>
          <a:noFill/>
          <a:ln w="9525">
            <a:noFill/>
            <a:miter lim="800000"/>
            <a:headEnd/>
            <a:tailEnd/>
          </a:ln>
        </p:spPr>
      </p:pic>
      <p:pic>
        <p:nvPicPr>
          <p:cNvPr id="83976" name="Picture 23" descr="blurred_sigma4.jpg"/>
          <p:cNvPicPr>
            <a:picLocks noChangeAspect="1"/>
          </p:cNvPicPr>
          <p:nvPr/>
        </p:nvPicPr>
        <p:blipFill>
          <a:blip r:embed="rId7" cstate="print"/>
          <a:srcRect l="12892" t="4791" r="11906" b="12152"/>
          <a:stretch>
            <a:fillRect/>
          </a:stretch>
        </p:blipFill>
        <p:spPr bwMode="auto">
          <a:xfrm>
            <a:off x="3148013" y="2307160"/>
            <a:ext cx="2555875" cy="1898650"/>
          </a:xfrm>
          <a:prstGeom prst="rect">
            <a:avLst/>
          </a:prstGeom>
          <a:noFill/>
          <a:ln w="9525">
            <a:noFill/>
            <a:miter lim="800000"/>
            <a:headEnd/>
            <a:tailEnd/>
          </a:ln>
        </p:spPr>
      </p:pic>
      <p:pic>
        <p:nvPicPr>
          <p:cNvPr id="83977" name="Picture 25" descr="blurred_sigma10.jpg"/>
          <p:cNvPicPr>
            <a:picLocks noChangeAspect="1"/>
          </p:cNvPicPr>
          <p:nvPr/>
        </p:nvPicPr>
        <p:blipFill>
          <a:blip r:embed="rId8" cstate="print"/>
          <a:srcRect l="11816" t="4791" r="12981" b="12152"/>
          <a:stretch>
            <a:fillRect/>
          </a:stretch>
        </p:blipFill>
        <p:spPr bwMode="auto">
          <a:xfrm>
            <a:off x="6397625" y="2307160"/>
            <a:ext cx="2555875" cy="1898650"/>
          </a:xfrm>
          <a:prstGeom prst="rect">
            <a:avLst/>
          </a:prstGeom>
          <a:noFill/>
          <a:ln w="9525">
            <a:noFill/>
            <a:miter lim="800000"/>
            <a:headEnd/>
            <a:tailEnd/>
          </a:ln>
        </p:spPr>
      </p:pic>
      <p:sp>
        <p:nvSpPr>
          <p:cNvPr id="83978" name="Text Box 10"/>
          <p:cNvSpPr txBox="1">
            <a:spLocks noChangeArrowheads="1"/>
          </p:cNvSpPr>
          <p:nvPr/>
        </p:nvSpPr>
        <p:spPr bwMode="auto">
          <a:xfrm>
            <a:off x="5630863" y="2964385"/>
            <a:ext cx="1908175" cy="701675"/>
          </a:xfrm>
          <a:prstGeom prst="rect">
            <a:avLst/>
          </a:prstGeom>
          <a:noFill/>
          <a:ln w="9525">
            <a:noFill/>
            <a:miter lim="800000"/>
            <a:headEnd/>
            <a:tailEnd/>
          </a:ln>
        </p:spPr>
        <p:txBody>
          <a:bodyPr>
            <a:spAutoFit/>
          </a:bodyPr>
          <a:lstStyle/>
          <a:p>
            <a:pPr>
              <a:spcBef>
                <a:spcPct val="50000"/>
              </a:spcBef>
            </a:pPr>
            <a:r>
              <a:rPr lang="en-US" sz="4000">
                <a:solidFill>
                  <a:srgbClr val="000000"/>
                </a:solidFill>
              </a:rPr>
              <a:t>…</a:t>
            </a:r>
          </a:p>
        </p:txBody>
      </p:sp>
      <p:sp>
        <p:nvSpPr>
          <p:cNvPr id="105483" name="Text Box 11"/>
          <p:cNvSpPr txBox="1">
            <a:spLocks noChangeArrowheads="1"/>
          </p:cNvSpPr>
          <p:nvPr/>
        </p:nvSpPr>
        <p:spPr bwMode="auto">
          <a:xfrm>
            <a:off x="482600" y="1159932"/>
            <a:ext cx="8640763" cy="830263"/>
          </a:xfrm>
          <a:prstGeom prst="rect">
            <a:avLst/>
          </a:prstGeom>
          <a:noFill/>
          <a:ln w="9525">
            <a:noFill/>
            <a:miter lim="800000"/>
            <a:headEnd/>
            <a:tailEnd/>
          </a:ln>
        </p:spPr>
        <p:txBody>
          <a:bodyPr>
            <a:spAutoFit/>
          </a:bodyPr>
          <a:lstStyle/>
          <a:p>
            <a:pPr eaLnBrk="0" hangingPunct="0">
              <a:spcBef>
                <a:spcPct val="20000"/>
              </a:spcBef>
            </a:pPr>
            <a:r>
              <a:rPr lang="en-US" sz="2400" b="0">
                <a:solidFill>
                  <a:srgbClr val="000000"/>
                </a:solidFill>
              </a:rPr>
              <a:t>Parameter </a:t>
            </a:r>
            <a:r>
              <a:rPr lang="el-GR" sz="2400" b="0">
                <a:solidFill>
                  <a:srgbClr val="000000"/>
                </a:solidFill>
              </a:rPr>
              <a:t>σ</a:t>
            </a:r>
            <a:r>
              <a:rPr lang="en-US" sz="2400" b="0">
                <a:solidFill>
                  <a:srgbClr val="000000"/>
                </a:solidFill>
              </a:rPr>
              <a:t> is the “scale” / “width” / “spread” of the Gaussian kernel, and controls the amount of smoothing.</a:t>
            </a:r>
          </a:p>
        </p:txBody>
      </p:sp>
      <p:sp>
        <p:nvSpPr>
          <p:cNvPr id="12" name="Text Box 5"/>
          <p:cNvSpPr txBox="1">
            <a:spLocks noChangeArrowheads="1"/>
          </p:cNvSpPr>
          <p:nvPr/>
        </p:nvSpPr>
        <p:spPr bwMode="auto">
          <a:xfrm>
            <a:off x="7315200" y="6553200"/>
            <a:ext cx="1800225" cy="304800"/>
          </a:xfrm>
          <a:prstGeom prst="rect">
            <a:avLst/>
          </a:prstGeom>
          <a:noFill/>
          <a:ln w="9525">
            <a:noFill/>
            <a:miter lim="800000"/>
            <a:headEnd/>
            <a:tailEnd/>
          </a:ln>
        </p:spPr>
        <p:txBody>
          <a:bodyPr wrap="none">
            <a:spAutoFit/>
          </a:bodyPr>
          <a:lstStyle/>
          <a:p>
            <a:pPr>
              <a:defRPr/>
            </a:pPr>
            <a:r>
              <a:rPr lang="en-US" sz="1400" dirty="0">
                <a:solidFill>
                  <a:schemeClr val="bg1">
                    <a:lumMod val="50000"/>
                  </a:schemeClr>
                </a:solidFill>
              </a:rPr>
              <a:t>Source: K. </a:t>
            </a:r>
            <a:r>
              <a:rPr lang="en-US" sz="1400" dirty="0" err="1">
                <a:solidFill>
                  <a:schemeClr val="bg1">
                    <a:lumMod val="50000"/>
                  </a:schemeClr>
                </a:solidFill>
              </a:rPr>
              <a:t>Grauman</a:t>
            </a:r>
            <a:endParaRPr lang="en-US" sz="1400" dirty="0">
              <a:solidFill>
                <a:schemeClr val="bg1">
                  <a:lumMod val="50000"/>
                </a:schemeClr>
              </a:solidFill>
            </a:endParaRPr>
          </a:p>
        </p:txBody>
      </p:sp>
    </p:spTree>
    <p:extLst>
      <p:ext uri="{BB962C8B-B14F-4D97-AF65-F5344CB8AC3E}">
        <p14:creationId xmlns:p14="http://schemas.microsoft.com/office/powerpoint/2010/main" val="28336344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97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397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397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397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39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142"/>
            <a:ext cx="8229600" cy="1143000"/>
          </a:xfrm>
        </p:spPr>
        <p:txBody>
          <a:bodyPr/>
          <a:lstStyle/>
          <a:p>
            <a:r>
              <a:rPr lang="en-US" dirty="0" smtClean="0"/>
              <a:t>Filter bank</a:t>
            </a:r>
            <a:endParaRPr lang="en-US" dirty="0"/>
          </a:p>
        </p:txBody>
      </p:sp>
      <p:pic>
        <p:nvPicPr>
          <p:cNvPr id="5" name="Picture 4" descr="filter_color.jpg"/>
          <p:cNvPicPr>
            <a:picLocks noChangeAspect="1"/>
          </p:cNvPicPr>
          <p:nvPr/>
        </p:nvPicPr>
        <p:blipFill>
          <a:blip r:embed="rId3"/>
          <a:stretch>
            <a:fillRect/>
          </a:stretch>
        </p:blipFill>
        <p:spPr>
          <a:xfrm>
            <a:off x="838200" y="914400"/>
            <a:ext cx="7219613" cy="5410200"/>
          </a:xfrm>
          <a:prstGeom prst="rect">
            <a:avLst/>
          </a:prstGeom>
        </p:spPr>
      </p:pic>
    </p:spTree>
    <p:extLst>
      <p:ext uri="{BB962C8B-B14F-4D97-AF65-F5344CB8AC3E}">
        <p14:creationId xmlns:p14="http://schemas.microsoft.com/office/powerpoint/2010/main" val="411332404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descr="capital.jpg"/>
          <p:cNvPicPr>
            <a:picLocks noChangeAspect="1"/>
          </p:cNvPicPr>
          <p:nvPr/>
        </p:nvPicPr>
        <p:blipFill>
          <a:blip r:embed="rId2" cstate="print"/>
          <a:stretch>
            <a:fillRect/>
          </a:stretch>
        </p:blipFill>
        <p:spPr>
          <a:xfrm>
            <a:off x="1828800" y="101600"/>
            <a:ext cx="5486400" cy="6654800"/>
          </a:xfrm>
          <a:prstGeom prst="rect">
            <a:avLst/>
          </a:prstGeom>
        </p:spPr>
      </p:pic>
      <p:sp>
        <p:nvSpPr>
          <p:cNvPr id="6" name="TextBox 5"/>
          <p:cNvSpPr txBox="1"/>
          <p:nvPr/>
        </p:nvSpPr>
        <p:spPr>
          <a:xfrm rot="16200000">
            <a:off x="-4399674" y="2165936"/>
            <a:ext cx="9091737" cy="292388"/>
          </a:xfrm>
          <a:prstGeom prst="rect">
            <a:avLst/>
          </a:prstGeom>
          <a:noFill/>
        </p:spPr>
        <p:txBody>
          <a:bodyPr wrap="square" rtlCol="0">
            <a:spAutoFit/>
          </a:bodyPr>
          <a:lstStyle/>
          <a:p>
            <a:r>
              <a:rPr lang="en-US" sz="1300" dirty="0" smtClean="0"/>
              <a:t>Image from http://www.texasexplorer.com/austincap2.jpg</a:t>
            </a:r>
            <a:endParaRPr lang="en-US" sz="1300" dirty="0"/>
          </a:p>
        </p:txBody>
      </p:sp>
      <p:sp>
        <p:nvSpPr>
          <p:cNvPr id="7" name="TextBox 6"/>
          <p:cNvSpPr txBox="1"/>
          <p:nvPr/>
        </p:nvSpPr>
        <p:spPr>
          <a:xfrm>
            <a:off x="0" y="6590884"/>
            <a:ext cx="3491880" cy="276999"/>
          </a:xfrm>
          <a:prstGeom prst="rect">
            <a:avLst/>
          </a:prstGeom>
          <a:noFill/>
        </p:spPr>
        <p:txBody>
          <a:bodyPr wrap="square" rtlCol="0">
            <a:spAutoFit/>
          </a:bodyPr>
          <a:lstStyle/>
          <a:p>
            <a:r>
              <a:rPr lang="en-US" sz="1200" dirty="0" smtClean="0"/>
              <a:t>Kristen </a:t>
            </a:r>
            <a:r>
              <a:rPr lang="en-US" sz="1200" dirty="0" err="1" smtClean="0"/>
              <a:t>Grauman</a:t>
            </a:r>
            <a:endParaRPr lang="en-US" sz="1200" dirty="0"/>
          </a:p>
        </p:txBody>
      </p:sp>
    </p:spTree>
    <p:extLst>
      <p:ext uri="{BB962C8B-B14F-4D97-AF65-F5344CB8AC3E}">
        <p14:creationId xmlns:p14="http://schemas.microsoft.com/office/powerpoint/2010/main" val="244018227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709837" y="325395"/>
            <a:ext cx="4198995" cy="369332"/>
          </a:xfrm>
          <a:prstGeom prst="rect">
            <a:avLst/>
          </a:prstGeom>
          <a:noFill/>
        </p:spPr>
        <p:txBody>
          <a:bodyPr wrap="square" rtlCol="0">
            <a:spAutoFit/>
          </a:bodyPr>
          <a:lstStyle/>
          <a:p>
            <a:r>
              <a:rPr lang="en-US" dirty="0" smtClean="0"/>
              <a:t>Showing magnitude of responses</a:t>
            </a:r>
            <a:endParaRPr lang="en-US" dirty="0"/>
          </a:p>
        </p:txBody>
      </p:sp>
      <p:pic>
        <p:nvPicPr>
          <p:cNvPr id="9" name="Picture 8" descr="capital.jpgfiltermag1.jpg"/>
          <p:cNvPicPr>
            <a:picLocks noChangeAspect="1"/>
          </p:cNvPicPr>
          <p:nvPr/>
        </p:nvPicPr>
        <p:blipFill>
          <a:blip r:embed="rId3" cstate="print"/>
          <a:stretch>
            <a:fillRect/>
          </a:stretch>
        </p:blipFill>
        <p:spPr>
          <a:xfrm>
            <a:off x="0" y="0"/>
            <a:ext cx="9144000" cy="6858000"/>
          </a:xfrm>
          <a:prstGeom prst="rect">
            <a:avLst/>
          </a:prstGeom>
        </p:spPr>
      </p:pic>
      <p:pic>
        <p:nvPicPr>
          <p:cNvPr id="10" name="Picture 9" descr="filter1.jpg"/>
          <p:cNvPicPr>
            <a:picLocks noChangeAspect="1"/>
          </p:cNvPicPr>
          <p:nvPr/>
        </p:nvPicPr>
        <p:blipFill>
          <a:blip r:embed="rId4" cstate="print"/>
          <a:stretch>
            <a:fillRect/>
          </a:stretch>
        </p:blipFill>
        <p:spPr>
          <a:xfrm>
            <a:off x="6373310" y="1"/>
            <a:ext cx="2770689" cy="2078017"/>
          </a:xfrm>
          <a:prstGeom prst="rect">
            <a:avLst/>
          </a:prstGeom>
        </p:spPr>
      </p:pic>
      <p:sp>
        <p:nvSpPr>
          <p:cNvPr id="5" name="TextBox 4"/>
          <p:cNvSpPr txBox="1"/>
          <p:nvPr/>
        </p:nvSpPr>
        <p:spPr>
          <a:xfrm>
            <a:off x="0" y="6561348"/>
            <a:ext cx="3491880" cy="276999"/>
          </a:xfrm>
          <a:prstGeom prst="rect">
            <a:avLst/>
          </a:prstGeom>
          <a:noFill/>
        </p:spPr>
        <p:txBody>
          <a:bodyPr wrap="square" rtlCol="0">
            <a:spAutoFit/>
          </a:bodyPr>
          <a:lstStyle/>
          <a:p>
            <a:r>
              <a:rPr lang="en-US" sz="1200" dirty="0" smtClean="0"/>
              <a:t>Kristen </a:t>
            </a:r>
            <a:r>
              <a:rPr lang="en-US" sz="1200" dirty="0" err="1" smtClean="0"/>
              <a:t>Grauman</a:t>
            </a:r>
            <a:endParaRPr lang="en-US" sz="1200" dirty="0"/>
          </a:p>
        </p:txBody>
      </p:sp>
    </p:spTree>
    <p:extLst>
      <p:ext uri="{BB962C8B-B14F-4D97-AF65-F5344CB8AC3E}">
        <p14:creationId xmlns:p14="http://schemas.microsoft.com/office/powerpoint/2010/main" val="67493369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capital.jpgfiltermag2.jpg"/>
          <p:cNvPicPr>
            <a:picLocks noChangeAspect="1"/>
          </p:cNvPicPr>
          <p:nvPr/>
        </p:nvPicPr>
        <p:blipFill>
          <a:blip r:embed="rId3" cstate="print"/>
          <a:stretch>
            <a:fillRect/>
          </a:stretch>
        </p:blipFill>
        <p:spPr>
          <a:xfrm>
            <a:off x="0" y="0"/>
            <a:ext cx="9144000" cy="6858000"/>
          </a:xfrm>
          <a:prstGeom prst="rect">
            <a:avLst/>
          </a:prstGeom>
        </p:spPr>
      </p:pic>
      <p:pic>
        <p:nvPicPr>
          <p:cNvPr id="4" name="Picture 3" descr="filter2.jpg"/>
          <p:cNvPicPr>
            <a:picLocks noChangeAspect="1"/>
          </p:cNvPicPr>
          <p:nvPr/>
        </p:nvPicPr>
        <p:blipFill>
          <a:blip r:embed="rId4" cstate="print"/>
          <a:stretch>
            <a:fillRect/>
          </a:stretch>
        </p:blipFill>
        <p:spPr>
          <a:xfrm>
            <a:off x="6397650" y="0"/>
            <a:ext cx="2746349" cy="2059762"/>
          </a:xfrm>
          <a:prstGeom prst="rect">
            <a:avLst/>
          </a:prstGeom>
        </p:spPr>
      </p:pic>
      <p:sp>
        <p:nvSpPr>
          <p:cNvPr id="5" name="TextBox 4"/>
          <p:cNvSpPr txBox="1"/>
          <p:nvPr/>
        </p:nvSpPr>
        <p:spPr>
          <a:xfrm>
            <a:off x="0" y="6561348"/>
            <a:ext cx="3491880" cy="276999"/>
          </a:xfrm>
          <a:prstGeom prst="rect">
            <a:avLst/>
          </a:prstGeom>
          <a:noFill/>
        </p:spPr>
        <p:txBody>
          <a:bodyPr wrap="square" rtlCol="0">
            <a:spAutoFit/>
          </a:bodyPr>
          <a:lstStyle/>
          <a:p>
            <a:r>
              <a:rPr lang="en-US" sz="1200" dirty="0" smtClean="0"/>
              <a:t>Kristen </a:t>
            </a:r>
            <a:r>
              <a:rPr lang="en-US" sz="1200" dirty="0" err="1" smtClean="0"/>
              <a:t>Grauman</a:t>
            </a:r>
            <a:endParaRPr lang="en-US" sz="1200" dirty="0"/>
          </a:p>
        </p:txBody>
      </p:sp>
    </p:spTree>
    <p:extLst>
      <p:ext uri="{BB962C8B-B14F-4D97-AF65-F5344CB8AC3E}">
        <p14:creationId xmlns:p14="http://schemas.microsoft.com/office/powerpoint/2010/main" val="337226664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capital.jpgfiltermag3.jpg"/>
          <p:cNvPicPr>
            <a:picLocks noChangeAspect="1"/>
          </p:cNvPicPr>
          <p:nvPr/>
        </p:nvPicPr>
        <p:blipFill>
          <a:blip r:embed="rId3" cstate="print"/>
          <a:stretch>
            <a:fillRect/>
          </a:stretch>
        </p:blipFill>
        <p:spPr>
          <a:xfrm>
            <a:off x="0" y="0"/>
            <a:ext cx="9144000" cy="6858000"/>
          </a:xfrm>
          <a:prstGeom prst="rect">
            <a:avLst/>
          </a:prstGeom>
        </p:spPr>
      </p:pic>
      <p:pic>
        <p:nvPicPr>
          <p:cNvPr id="4" name="Picture 3" descr="filter3.jpg"/>
          <p:cNvPicPr>
            <a:picLocks noChangeAspect="1"/>
          </p:cNvPicPr>
          <p:nvPr/>
        </p:nvPicPr>
        <p:blipFill>
          <a:blip r:embed="rId4" cstate="print"/>
          <a:stretch>
            <a:fillRect/>
          </a:stretch>
        </p:blipFill>
        <p:spPr>
          <a:xfrm>
            <a:off x="6470676" y="0"/>
            <a:ext cx="2673324" cy="2004993"/>
          </a:xfrm>
          <a:prstGeom prst="rect">
            <a:avLst/>
          </a:prstGeom>
        </p:spPr>
      </p:pic>
      <p:sp>
        <p:nvSpPr>
          <p:cNvPr id="5" name="TextBox 4"/>
          <p:cNvSpPr txBox="1"/>
          <p:nvPr/>
        </p:nvSpPr>
        <p:spPr>
          <a:xfrm>
            <a:off x="0" y="6561348"/>
            <a:ext cx="3491880" cy="276999"/>
          </a:xfrm>
          <a:prstGeom prst="rect">
            <a:avLst/>
          </a:prstGeom>
          <a:noFill/>
        </p:spPr>
        <p:txBody>
          <a:bodyPr wrap="square" rtlCol="0">
            <a:spAutoFit/>
          </a:bodyPr>
          <a:lstStyle/>
          <a:p>
            <a:r>
              <a:rPr lang="en-US" sz="1200" dirty="0" smtClean="0"/>
              <a:t>Kristen </a:t>
            </a:r>
            <a:r>
              <a:rPr lang="en-US" sz="1200" dirty="0" err="1" smtClean="0"/>
              <a:t>Grauman</a:t>
            </a:r>
            <a:endParaRPr lang="en-US" sz="1200" dirty="0"/>
          </a:p>
        </p:txBody>
      </p:sp>
    </p:spTree>
    <p:extLst>
      <p:ext uri="{BB962C8B-B14F-4D97-AF65-F5344CB8AC3E}">
        <p14:creationId xmlns:p14="http://schemas.microsoft.com/office/powerpoint/2010/main" val="33196182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capital.jpgfiltermag4.jpg"/>
          <p:cNvPicPr>
            <a:picLocks noChangeAspect="1"/>
          </p:cNvPicPr>
          <p:nvPr/>
        </p:nvPicPr>
        <p:blipFill>
          <a:blip r:embed="rId3" cstate="print"/>
          <a:stretch>
            <a:fillRect/>
          </a:stretch>
        </p:blipFill>
        <p:spPr>
          <a:xfrm>
            <a:off x="0" y="0"/>
            <a:ext cx="9144000" cy="6858000"/>
          </a:xfrm>
          <a:prstGeom prst="rect">
            <a:avLst/>
          </a:prstGeom>
        </p:spPr>
      </p:pic>
      <p:pic>
        <p:nvPicPr>
          <p:cNvPr id="4" name="Picture 3" descr="filter4.jpg"/>
          <p:cNvPicPr>
            <a:picLocks noChangeAspect="1"/>
          </p:cNvPicPr>
          <p:nvPr/>
        </p:nvPicPr>
        <p:blipFill>
          <a:blip r:embed="rId4" cstate="print"/>
          <a:stretch>
            <a:fillRect/>
          </a:stretch>
        </p:blipFill>
        <p:spPr>
          <a:xfrm>
            <a:off x="6470676" y="0"/>
            <a:ext cx="2673324" cy="2004993"/>
          </a:xfrm>
          <a:prstGeom prst="rect">
            <a:avLst/>
          </a:prstGeom>
        </p:spPr>
      </p:pic>
      <p:sp>
        <p:nvSpPr>
          <p:cNvPr id="5" name="TextBox 4"/>
          <p:cNvSpPr txBox="1"/>
          <p:nvPr/>
        </p:nvSpPr>
        <p:spPr>
          <a:xfrm>
            <a:off x="0" y="6561348"/>
            <a:ext cx="3491880" cy="276999"/>
          </a:xfrm>
          <a:prstGeom prst="rect">
            <a:avLst/>
          </a:prstGeom>
          <a:noFill/>
        </p:spPr>
        <p:txBody>
          <a:bodyPr wrap="square" rtlCol="0">
            <a:spAutoFit/>
          </a:bodyPr>
          <a:lstStyle/>
          <a:p>
            <a:r>
              <a:rPr lang="en-US" sz="1200" dirty="0" smtClean="0"/>
              <a:t>Kristen </a:t>
            </a:r>
            <a:r>
              <a:rPr lang="en-US" sz="1200" dirty="0" err="1" smtClean="0"/>
              <a:t>Grauman</a:t>
            </a:r>
            <a:endParaRPr lang="en-US" sz="1200" dirty="0"/>
          </a:p>
        </p:txBody>
      </p:sp>
    </p:spTree>
    <p:extLst>
      <p:ext uri="{BB962C8B-B14F-4D97-AF65-F5344CB8AC3E}">
        <p14:creationId xmlns:p14="http://schemas.microsoft.com/office/powerpoint/2010/main" val="131505358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capital.jpgfiltermag5.jpg"/>
          <p:cNvPicPr>
            <a:picLocks noChangeAspect="1"/>
          </p:cNvPicPr>
          <p:nvPr/>
        </p:nvPicPr>
        <p:blipFill>
          <a:blip r:embed="rId2" cstate="print"/>
          <a:stretch>
            <a:fillRect/>
          </a:stretch>
        </p:blipFill>
        <p:spPr>
          <a:xfrm>
            <a:off x="0" y="0"/>
            <a:ext cx="9144000" cy="6858000"/>
          </a:xfrm>
          <a:prstGeom prst="rect">
            <a:avLst/>
          </a:prstGeom>
        </p:spPr>
      </p:pic>
      <p:pic>
        <p:nvPicPr>
          <p:cNvPr id="4" name="Picture 3" descr="filter5.jpg"/>
          <p:cNvPicPr>
            <a:picLocks noChangeAspect="1"/>
          </p:cNvPicPr>
          <p:nvPr/>
        </p:nvPicPr>
        <p:blipFill>
          <a:blip r:embed="rId3" cstate="print"/>
          <a:stretch>
            <a:fillRect/>
          </a:stretch>
        </p:blipFill>
        <p:spPr>
          <a:xfrm>
            <a:off x="6470676" y="0"/>
            <a:ext cx="2673324" cy="2004993"/>
          </a:xfrm>
          <a:prstGeom prst="rect">
            <a:avLst/>
          </a:prstGeom>
        </p:spPr>
      </p:pic>
      <p:sp>
        <p:nvSpPr>
          <p:cNvPr id="5" name="TextBox 4"/>
          <p:cNvSpPr txBox="1"/>
          <p:nvPr/>
        </p:nvSpPr>
        <p:spPr>
          <a:xfrm>
            <a:off x="0" y="6561348"/>
            <a:ext cx="3491880" cy="276999"/>
          </a:xfrm>
          <a:prstGeom prst="rect">
            <a:avLst/>
          </a:prstGeom>
          <a:noFill/>
        </p:spPr>
        <p:txBody>
          <a:bodyPr wrap="square" rtlCol="0">
            <a:spAutoFit/>
          </a:bodyPr>
          <a:lstStyle/>
          <a:p>
            <a:r>
              <a:rPr lang="en-US" sz="1200" dirty="0" smtClean="0"/>
              <a:t>Kristen </a:t>
            </a:r>
            <a:r>
              <a:rPr lang="en-US" sz="1200" dirty="0" err="1" smtClean="0"/>
              <a:t>Grauman</a:t>
            </a:r>
            <a:endParaRPr lang="en-US" sz="1200" dirty="0"/>
          </a:p>
        </p:txBody>
      </p:sp>
    </p:spTree>
    <p:extLst>
      <p:ext uri="{BB962C8B-B14F-4D97-AF65-F5344CB8AC3E}">
        <p14:creationId xmlns:p14="http://schemas.microsoft.com/office/powerpoint/2010/main" val="38322281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lena"/>
          <p:cNvPicPr>
            <a:picLocks noChangeAspect="1" noChangeArrowheads="1"/>
          </p:cNvPicPr>
          <p:nvPr/>
        </p:nvPicPr>
        <p:blipFill>
          <a:blip r:embed="rId2" cstate="print"/>
          <a:srcRect/>
          <a:stretch>
            <a:fillRect/>
          </a:stretch>
        </p:blipFill>
        <p:spPr bwMode="auto">
          <a:xfrm>
            <a:off x="0" y="1676400"/>
            <a:ext cx="4876800" cy="4876800"/>
          </a:xfrm>
          <a:prstGeom prst="rect">
            <a:avLst/>
          </a:prstGeom>
          <a:noFill/>
          <a:ln w="9525">
            <a:noFill/>
            <a:miter lim="800000"/>
            <a:headEnd/>
            <a:tailEnd/>
          </a:ln>
        </p:spPr>
      </p:pic>
      <p:pic>
        <p:nvPicPr>
          <p:cNvPr id="11" name="Picture 2" descr="C:\Documents and Settings\Derek Hoiem\My Documents\Classes\Spring10 - Computer Vision\figs\7\lena_canny.png"/>
          <p:cNvPicPr>
            <a:picLocks noChangeAspect="1" noChangeArrowheads="1"/>
          </p:cNvPicPr>
          <p:nvPr/>
        </p:nvPicPr>
        <p:blipFill>
          <a:blip r:embed="rId3" cstate="print"/>
          <a:srcRect/>
          <a:stretch>
            <a:fillRect/>
          </a:stretch>
        </p:blipFill>
        <p:spPr bwMode="auto">
          <a:xfrm>
            <a:off x="4267200" y="1676400"/>
            <a:ext cx="4876800" cy="4876800"/>
          </a:xfrm>
          <a:prstGeom prst="rect">
            <a:avLst/>
          </a:prstGeom>
          <a:noFill/>
          <a:ln w="9525">
            <a:noFill/>
            <a:miter lim="800000"/>
            <a:headEnd/>
            <a:tailEnd/>
          </a:ln>
        </p:spPr>
      </p:pic>
      <p:grpSp>
        <p:nvGrpSpPr>
          <p:cNvPr id="25" name="Group 24"/>
          <p:cNvGrpSpPr/>
          <p:nvPr/>
        </p:nvGrpSpPr>
        <p:grpSpPr>
          <a:xfrm>
            <a:off x="919985" y="75689"/>
            <a:ext cx="3956815" cy="3773899"/>
            <a:chOff x="919985" y="75689"/>
            <a:chExt cx="3956815" cy="3773899"/>
          </a:xfrm>
        </p:grpSpPr>
        <p:pic>
          <p:nvPicPr>
            <p:cNvPr id="24" name="Picture 2" descr="C:\Documents and Settings\Derek Hoiem\My Documents\Classes\Spring10 - Computer Vision\figs\7\lena_canny.png"/>
            <p:cNvPicPr>
              <a:picLocks noChangeAspect="1" noChangeArrowheads="1"/>
            </p:cNvPicPr>
            <p:nvPr/>
          </p:nvPicPr>
          <p:blipFill rotWithShape="1">
            <a:blip r:embed="rId3" cstate="print"/>
            <a:srcRect l="34728" r="40746" b="83425"/>
            <a:stretch/>
          </p:blipFill>
          <p:spPr bwMode="auto">
            <a:xfrm>
              <a:off x="919985" y="75689"/>
              <a:ext cx="3956815" cy="3773899"/>
            </a:xfrm>
            <a:prstGeom prst="rect">
              <a:avLst/>
            </a:prstGeom>
            <a:noFill/>
            <a:ln w="9525">
              <a:noFill/>
              <a:miter lim="800000"/>
              <a:headEnd/>
              <a:tailEnd/>
            </a:ln>
          </p:spPr>
        </p:pic>
        <p:grpSp>
          <p:nvGrpSpPr>
            <p:cNvPr id="12" name="Group 28"/>
            <p:cNvGrpSpPr>
              <a:grpSpLocks/>
            </p:cNvGrpSpPr>
            <p:nvPr/>
          </p:nvGrpSpPr>
          <p:grpSpPr bwMode="auto">
            <a:xfrm>
              <a:off x="1008021" y="115788"/>
              <a:ext cx="3810000" cy="3733800"/>
              <a:chOff x="1200" y="1152"/>
              <a:chExt cx="2400" cy="2352"/>
            </a:xfrm>
          </p:grpSpPr>
          <p:sp>
            <p:nvSpPr>
              <p:cNvPr id="13" name="Oval 29"/>
              <p:cNvSpPr>
                <a:spLocks noChangeArrowheads="1"/>
              </p:cNvSpPr>
              <p:nvPr/>
            </p:nvSpPr>
            <p:spPr bwMode="auto">
              <a:xfrm>
                <a:off x="1200" y="1152"/>
                <a:ext cx="2400" cy="2352"/>
              </a:xfrm>
              <a:prstGeom prst="ellipse">
                <a:avLst/>
              </a:prstGeom>
              <a:noFill/>
              <a:ln w="25400">
                <a:solidFill>
                  <a:srgbClr val="FF0000"/>
                </a:solidFill>
                <a:round/>
                <a:headEnd type="none" w="sm" len="sm"/>
                <a:tailEnd type="none" w="sm" len="sm"/>
              </a:ln>
            </p:spPr>
            <p:txBody>
              <a:bodyPr wrap="none" anchor="ctr"/>
              <a:lstStyle/>
              <a:p>
                <a:pPr eaLnBrk="0" hangingPunct="0"/>
                <a:endParaRPr lang="de-DE" sz="2100" b="1">
                  <a:solidFill>
                    <a:schemeClr val="bg2"/>
                  </a:solidFill>
                </a:endParaRPr>
              </a:p>
            </p:txBody>
          </p:sp>
          <p:sp>
            <p:nvSpPr>
              <p:cNvPr id="14" name="Oval 30"/>
              <p:cNvSpPr>
                <a:spLocks noChangeArrowheads="1"/>
              </p:cNvSpPr>
              <p:nvPr/>
            </p:nvSpPr>
            <p:spPr bwMode="auto">
              <a:xfrm>
                <a:off x="1824" y="1776"/>
                <a:ext cx="1152" cy="1152"/>
              </a:xfrm>
              <a:prstGeom prst="ellipse">
                <a:avLst/>
              </a:prstGeom>
              <a:noFill/>
              <a:ln w="25400">
                <a:solidFill>
                  <a:srgbClr val="FF0000"/>
                </a:solidFill>
                <a:round/>
                <a:headEnd type="none" w="sm" len="sm"/>
                <a:tailEnd type="none" w="sm" len="sm"/>
              </a:ln>
            </p:spPr>
            <p:txBody>
              <a:bodyPr wrap="none" anchor="ctr"/>
              <a:lstStyle/>
              <a:p>
                <a:pPr eaLnBrk="0" hangingPunct="0"/>
                <a:endParaRPr lang="de-DE" sz="2100" b="1">
                  <a:solidFill>
                    <a:schemeClr val="bg2"/>
                  </a:solidFill>
                </a:endParaRPr>
              </a:p>
            </p:txBody>
          </p:sp>
          <p:sp>
            <p:nvSpPr>
              <p:cNvPr id="15" name="Oval 31"/>
              <p:cNvSpPr>
                <a:spLocks noChangeArrowheads="1"/>
              </p:cNvSpPr>
              <p:nvPr/>
            </p:nvSpPr>
            <p:spPr bwMode="auto">
              <a:xfrm>
                <a:off x="2112" y="2064"/>
                <a:ext cx="576" cy="576"/>
              </a:xfrm>
              <a:prstGeom prst="ellipse">
                <a:avLst/>
              </a:prstGeom>
              <a:noFill/>
              <a:ln w="25400">
                <a:solidFill>
                  <a:srgbClr val="FF0000"/>
                </a:solidFill>
                <a:round/>
                <a:headEnd type="none" w="sm" len="sm"/>
                <a:tailEnd type="none" w="sm" len="sm"/>
              </a:ln>
            </p:spPr>
            <p:txBody>
              <a:bodyPr wrap="none" anchor="ctr"/>
              <a:lstStyle/>
              <a:p>
                <a:pPr eaLnBrk="0" hangingPunct="0"/>
                <a:endParaRPr lang="de-DE" sz="2100" b="1">
                  <a:solidFill>
                    <a:schemeClr val="bg2"/>
                  </a:solidFill>
                </a:endParaRPr>
              </a:p>
            </p:txBody>
          </p:sp>
          <p:sp>
            <p:nvSpPr>
              <p:cNvPr id="16" name="Oval 32"/>
              <p:cNvSpPr>
                <a:spLocks noChangeArrowheads="1"/>
              </p:cNvSpPr>
              <p:nvPr/>
            </p:nvSpPr>
            <p:spPr bwMode="auto">
              <a:xfrm>
                <a:off x="2256" y="2208"/>
                <a:ext cx="288" cy="288"/>
              </a:xfrm>
              <a:prstGeom prst="ellipse">
                <a:avLst/>
              </a:prstGeom>
              <a:noFill/>
              <a:ln w="25400">
                <a:solidFill>
                  <a:srgbClr val="FF0000"/>
                </a:solidFill>
                <a:round/>
                <a:headEnd type="none" w="sm" len="sm"/>
                <a:tailEnd type="none" w="sm" len="sm"/>
              </a:ln>
            </p:spPr>
            <p:txBody>
              <a:bodyPr wrap="none" anchor="ctr"/>
              <a:lstStyle/>
              <a:p>
                <a:pPr eaLnBrk="0" hangingPunct="0"/>
                <a:endParaRPr lang="de-DE" sz="2100" b="1">
                  <a:solidFill>
                    <a:schemeClr val="bg2"/>
                  </a:solidFill>
                </a:endParaRPr>
              </a:p>
            </p:txBody>
          </p:sp>
          <p:sp>
            <p:nvSpPr>
              <p:cNvPr id="17" name="Oval 33"/>
              <p:cNvSpPr>
                <a:spLocks noChangeArrowheads="1"/>
              </p:cNvSpPr>
              <p:nvPr/>
            </p:nvSpPr>
            <p:spPr bwMode="auto">
              <a:xfrm>
                <a:off x="2352" y="2304"/>
                <a:ext cx="96" cy="96"/>
              </a:xfrm>
              <a:prstGeom prst="ellipse">
                <a:avLst/>
              </a:prstGeom>
              <a:noFill/>
              <a:ln w="25400">
                <a:solidFill>
                  <a:srgbClr val="FF0000"/>
                </a:solidFill>
                <a:round/>
                <a:headEnd type="none" w="sm" len="sm"/>
                <a:tailEnd type="none" w="sm" len="sm"/>
              </a:ln>
            </p:spPr>
            <p:txBody>
              <a:bodyPr wrap="none" anchor="ctr"/>
              <a:lstStyle/>
              <a:p>
                <a:pPr eaLnBrk="0" hangingPunct="0"/>
                <a:endParaRPr lang="de-DE" sz="2100" b="1">
                  <a:solidFill>
                    <a:schemeClr val="bg2"/>
                  </a:solidFill>
                </a:endParaRPr>
              </a:p>
            </p:txBody>
          </p:sp>
          <p:sp>
            <p:nvSpPr>
              <p:cNvPr id="18" name="Line 34"/>
              <p:cNvSpPr>
                <a:spLocks noChangeShapeType="1"/>
              </p:cNvSpPr>
              <p:nvPr/>
            </p:nvSpPr>
            <p:spPr bwMode="auto">
              <a:xfrm>
                <a:off x="1200" y="2352"/>
                <a:ext cx="2400" cy="0"/>
              </a:xfrm>
              <a:prstGeom prst="line">
                <a:avLst/>
              </a:prstGeom>
              <a:noFill/>
              <a:ln w="25400">
                <a:solidFill>
                  <a:srgbClr val="FF0000"/>
                </a:solidFill>
                <a:round/>
                <a:headEnd type="none" w="sm" len="sm"/>
                <a:tailEnd type="none" w="sm" len="sm"/>
              </a:ln>
            </p:spPr>
            <p:txBody>
              <a:bodyPr wrap="none" anchor="ctr"/>
              <a:lstStyle/>
              <a:p>
                <a:endParaRPr lang="en-US"/>
              </a:p>
            </p:txBody>
          </p:sp>
          <p:sp>
            <p:nvSpPr>
              <p:cNvPr id="19" name="Line 35"/>
              <p:cNvSpPr>
                <a:spLocks noChangeShapeType="1"/>
              </p:cNvSpPr>
              <p:nvPr/>
            </p:nvSpPr>
            <p:spPr bwMode="auto">
              <a:xfrm flipV="1">
                <a:off x="1392" y="1728"/>
                <a:ext cx="2064" cy="1200"/>
              </a:xfrm>
              <a:prstGeom prst="line">
                <a:avLst/>
              </a:prstGeom>
              <a:noFill/>
              <a:ln w="25400">
                <a:solidFill>
                  <a:srgbClr val="FF0000"/>
                </a:solidFill>
                <a:round/>
                <a:headEnd type="none" w="sm" len="sm"/>
                <a:tailEnd type="none" w="sm" len="sm"/>
              </a:ln>
            </p:spPr>
            <p:txBody>
              <a:bodyPr wrap="none" anchor="ctr"/>
              <a:lstStyle/>
              <a:p>
                <a:endParaRPr lang="en-US"/>
              </a:p>
            </p:txBody>
          </p:sp>
          <p:sp>
            <p:nvSpPr>
              <p:cNvPr id="20" name="Line 36"/>
              <p:cNvSpPr>
                <a:spLocks noChangeShapeType="1"/>
              </p:cNvSpPr>
              <p:nvPr/>
            </p:nvSpPr>
            <p:spPr bwMode="auto">
              <a:xfrm flipV="1">
                <a:off x="1824" y="1344"/>
                <a:ext cx="1152" cy="2016"/>
              </a:xfrm>
              <a:prstGeom prst="line">
                <a:avLst/>
              </a:prstGeom>
              <a:noFill/>
              <a:ln w="25400">
                <a:solidFill>
                  <a:srgbClr val="FF0000"/>
                </a:solidFill>
                <a:round/>
                <a:headEnd type="none" w="sm" len="sm"/>
                <a:tailEnd type="none" w="sm" len="sm"/>
              </a:ln>
            </p:spPr>
            <p:txBody>
              <a:bodyPr wrap="none" anchor="ctr"/>
              <a:lstStyle/>
              <a:p>
                <a:endParaRPr lang="en-US"/>
              </a:p>
            </p:txBody>
          </p:sp>
          <p:sp>
            <p:nvSpPr>
              <p:cNvPr id="21" name="Line 37"/>
              <p:cNvSpPr>
                <a:spLocks noChangeShapeType="1"/>
              </p:cNvSpPr>
              <p:nvPr/>
            </p:nvSpPr>
            <p:spPr bwMode="auto">
              <a:xfrm flipV="1">
                <a:off x="2400" y="1200"/>
                <a:ext cx="0" cy="2304"/>
              </a:xfrm>
              <a:prstGeom prst="line">
                <a:avLst/>
              </a:prstGeom>
              <a:noFill/>
              <a:ln w="25400">
                <a:solidFill>
                  <a:srgbClr val="FF0000"/>
                </a:solidFill>
                <a:round/>
                <a:headEnd type="none" w="sm" len="sm"/>
                <a:tailEnd type="none" w="sm" len="sm"/>
              </a:ln>
            </p:spPr>
            <p:txBody>
              <a:bodyPr wrap="none" anchor="ctr"/>
              <a:lstStyle/>
              <a:p>
                <a:endParaRPr lang="en-US"/>
              </a:p>
            </p:txBody>
          </p:sp>
          <p:sp>
            <p:nvSpPr>
              <p:cNvPr id="22" name="Line 38"/>
              <p:cNvSpPr>
                <a:spLocks noChangeShapeType="1"/>
              </p:cNvSpPr>
              <p:nvPr/>
            </p:nvSpPr>
            <p:spPr bwMode="auto">
              <a:xfrm flipH="1" flipV="1">
                <a:off x="1824" y="1344"/>
                <a:ext cx="1152" cy="2016"/>
              </a:xfrm>
              <a:prstGeom prst="line">
                <a:avLst/>
              </a:prstGeom>
              <a:noFill/>
              <a:ln w="25400">
                <a:solidFill>
                  <a:srgbClr val="FF0000"/>
                </a:solidFill>
                <a:round/>
                <a:headEnd type="none" w="sm" len="sm"/>
                <a:tailEnd type="none" w="sm" len="sm"/>
              </a:ln>
            </p:spPr>
            <p:txBody>
              <a:bodyPr wrap="none" anchor="ctr"/>
              <a:lstStyle/>
              <a:p>
                <a:endParaRPr lang="en-US"/>
              </a:p>
            </p:txBody>
          </p:sp>
          <p:sp>
            <p:nvSpPr>
              <p:cNvPr id="23" name="Line 39"/>
              <p:cNvSpPr>
                <a:spLocks noChangeShapeType="1"/>
              </p:cNvSpPr>
              <p:nvPr/>
            </p:nvSpPr>
            <p:spPr bwMode="auto">
              <a:xfrm flipH="1" flipV="1">
                <a:off x="1392" y="1776"/>
                <a:ext cx="2016" cy="1152"/>
              </a:xfrm>
              <a:prstGeom prst="line">
                <a:avLst/>
              </a:prstGeom>
              <a:noFill/>
              <a:ln w="25400">
                <a:solidFill>
                  <a:srgbClr val="FF0000"/>
                </a:solidFill>
                <a:round/>
                <a:headEnd type="none" w="sm" len="sm"/>
                <a:tailEnd type="none" w="sm" len="sm"/>
              </a:ln>
            </p:spPr>
            <p:txBody>
              <a:bodyPr wrap="none" anchor="ctr"/>
              <a:lstStyle/>
              <a:p>
                <a:endParaRPr lang="en-US"/>
              </a:p>
            </p:txBody>
          </p:sp>
        </p:grpSp>
      </p:grpSp>
      <p:cxnSp>
        <p:nvCxnSpPr>
          <p:cNvPr id="27" name="Straight Arrow Connector 26"/>
          <p:cNvCxnSpPr/>
          <p:nvPr/>
        </p:nvCxnSpPr>
        <p:spPr>
          <a:xfrm flipH="1" flipV="1">
            <a:off x="2989221" y="2020788"/>
            <a:ext cx="3832786" cy="22860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14438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capital.jpgfiltermag6.jpg"/>
          <p:cNvPicPr>
            <a:picLocks noChangeAspect="1"/>
          </p:cNvPicPr>
          <p:nvPr/>
        </p:nvPicPr>
        <p:blipFill>
          <a:blip r:embed="rId3" cstate="print"/>
          <a:stretch>
            <a:fillRect/>
          </a:stretch>
        </p:blipFill>
        <p:spPr>
          <a:xfrm>
            <a:off x="0" y="0"/>
            <a:ext cx="9144000" cy="6858000"/>
          </a:xfrm>
          <a:prstGeom prst="rect">
            <a:avLst/>
          </a:prstGeom>
        </p:spPr>
      </p:pic>
      <p:pic>
        <p:nvPicPr>
          <p:cNvPr id="4" name="Picture 3" descr="filter6.jpg"/>
          <p:cNvPicPr>
            <a:picLocks noChangeAspect="1"/>
          </p:cNvPicPr>
          <p:nvPr/>
        </p:nvPicPr>
        <p:blipFill>
          <a:blip r:embed="rId4" cstate="print"/>
          <a:stretch>
            <a:fillRect/>
          </a:stretch>
        </p:blipFill>
        <p:spPr>
          <a:xfrm>
            <a:off x="6507188" y="0"/>
            <a:ext cx="2636811" cy="1977608"/>
          </a:xfrm>
          <a:prstGeom prst="rect">
            <a:avLst/>
          </a:prstGeom>
        </p:spPr>
      </p:pic>
      <p:sp>
        <p:nvSpPr>
          <p:cNvPr id="5" name="TextBox 4"/>
          <p:cNvSpPr txBox="1"/>
          <p:nvPr/>
        </p:nvSpPr>
        <p:spPr>
          <a:xfrm>
            <a:off x="0" y="6561348"/>
            <a:ext cx="3491880" cy="276999"/>
          </a:xfrm>
          <a:prstGeom prst="rect">
            <a:avLst/>
          </a:prstGeom>
          <a:noFill/>
        </p:spPr>
        <p:txBody>
          <a:bodyPr wrap="square" rtlCol="0">
            <a:spAutoFit/>
          </a:bodyPr>
          <a:lstStyle/>
          <a:p>
            <a:r>
              <a:rPr lang="en-US" sz="1200" dirty="0" smtClean="0"/>
              <a:t>Kristen </a:t>
            </a:r>
            <a:r>
              <a:rPr lang="en-US" sz="1200" dirty="0" err="1" smtClean="0"/>
              <a:t>Grauman</a:t>
            </a:r>
            <a:endParaRPr lang="en-US" sz="1200" dirty="0"/>
          </a:p>
        </p:txBody>
      </p:sp>
    </p:spTree>
    <p:extLst>
      <p:ext uri="{BB962C8B-B14F-4D97-AF65-F5344CB8AC3E}">
        <p14:creationId xmlns:p14="http://schemas.microsoft.com/office/powerpoint/2010/main" val="407271801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capital.jpgfiltermag7.jpg"/>
          <p:cNvPicPr>
            <a:picLocks noChangeAspect="1"/>
          </p:cNvPicPr>
          <p:nvPr/>
        </p:nvPicPr>
        <p:blipFill>
          <a:blip r:embed="rId3" cstate="print"/>
          <a:stretch>
            <a:fillRect/>
          </a:stretch>
        </p:blipFill>
        <p:spPr>
          <a:xfrm>
            <a:off x="0" y="0"/>
            <a:ext cx="9144000" cy="6858000"/>
          </a:xfrm>
          <a:prstGeom prst="rect">
            <a:avLst/>
          </a:prstGeom>
        </p:spPr>
      </p:pic>
      <p:pic>
        <p:nvPicPr>
          <p:cNvPr id="4" name="Picture 3" descr="filter7.jpg"/>
          <p:cNvPicPr>
            <a:picLocks noChangeAspect="1"/>
          </p:cNvPicPr>
          <p:nvPr/>
        </p:nvPicPr>
        <p:blipFill>
          <a:blip r:embed="rId4" cstate="print"/>
          <a:stretch>
            <a:fillRect/>
          </a:stretch>
        </p:blipFill>
        <p:spPr>
          <a:xfrm>
            <a:off x="6470676" y="0"/>
            <a:ext cx="2673324" cy="2004993"/>
          </a:xfrm>
          <a:prstGeom prst="rect">
            <a:avLst/>
          </a:prstGeom>
        </p:spPr>
      </p:pic>
      <p:sp>
        <p:nvSpPr>
          <p:cNvPr id="5" name="TextBox 4"/>
          <p:cNvSpPr txBox="1"/>
          <p:nvPr/>
        </p:nvSpPr>
        <p:spPr>
          <a:xfrm>
            <a:off x="0" y="6561348"/>
            <a:ext cx="3491880" cy="276999"/>
          </a:xfrm>
          <a:prstGeom prst="rect">
            <a:avLst/>
          </a:prstGeom>
          <a:noFill/>
        </p:spPr>
        <p:txBody>
          <a:bodyPr wrap="square" rtlCol="0">
            <a:spAutoFit/>
          </a:bodyPr>
          <a:lstStyle/>
          <a:p>
            <a:r>
              <a:rPr lang="en-US" sz="1200" dirty="0" smtClean="0"/>
              <a:t>Kristen </a:t>
            </a:r>
            <a:r>
              <a:rPr lang="en-US" sz="1200" dirty="0" err="1" smtClean="0"/>
              <a:t>Grauman</a:t>
            </a:r>
            <a:endParaRPr lang="en-US" sz="1200" dirty="0"/>
          </a:p>
        </p:txBody>
      </p:sp>
    </p:spTree>
    <p:extLst>
      <p:ext uri="{BB962C8B-B14F-4D97-AF65-F5344CB8AC3E}">
        <p14:creationId xmlns:p14="http://schemas.microsoft.com/office/powerpoint/2010/main" val="344960535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capital.jpgfiltermag8.jpg"/>
          <p:cNvPicPr>
            <a:picLocks noChangeAspect="1"/>
          </p:cNvPicPr>
          <p:nvPr/>
        </p:nvPicPr>
        <p:blipFill>
          <a:blip r:embed="rId3" cstate="print"/>
          <a:stretch>
            <a:fillRect/>
          </a:stretch>
        </p:blipFill>
        <p:spPr>
          <a:xfrm>
            <a:off x="0" y="0"/>
            <a:ext cx="9144000" cy="6858000"/>
          </a:xfrm>
          <a:prstGeom prst="rect">
            <a:avLst/>
          </a:prstGeom>
        </p:spPr>
      </p:pic>
      <p:pic>
        <p:nvPicPr>
          <p:cNvPr id="4" name="Picture 3" descr="filter8.jpg"/>
          <p:cNvPicPr>
            <a:picLocks noChangeAspect="1"/>
          </p:cNvPicPr>
          <p:nvPr/>
        </p:nvPicPr>
        <p:blipFill>
          <a:blip r:embed="rId4" cstate="print"/>
          <a:stretch>
            <a:fillRect/>
          </a:stretch>
        </p:blipFill>
        <p:spPr>
          <a:xfrm>
            <a:off x="6470676" y="0"/>
            <a:ext cx="2673324" cy="2004993"/>
          </a:xfrm>
          <a:prstGeom prst="rect">
            <a:avLst/>
          </a:prstGeom>
        </p:spPr>
      </p:pic>
      <p:sp>
        <p:nvSpPr>
          <p:cNvPr id="5" name="TextBox 4"/>
          <p:cNvSpPr txBox="1"/>
          <p:nvPr/>
        </p:nvSpPr>
        <p:spPr>
          <a:xfrm>
            <a:off x="0" y="6561348"/>
            <a:ext cx="3491880" cy="276999"/>
          </a:xfrm>
          <a:prstGeom prst="rect">
            <a:avLst/>
          </a:prstGeom>
          <a:noFill/>
        </p:spPr>
        <p:txBody>
          <a:bodyPr wrap="square" rtlCol="0">
            <a:spAutoFit/>
          </a:bodyPr>
          <a:lstStyle/>
          <a:p>
            <a:r>
              <a:rPr lang="en-US" sz="1200" dirty="0" smtClean="0"/>
              <a:t>Kristen </a:t>
            </a:r>
            <a:r>
              <a:rPr lang="en-US" sz="1200" dirty="0" err="1" smtClean="0"/>
              <a:t>Grauman</a:t>
            </a:r>
            <a:endParaRPr lang="en-US" sz="1200" dirty="0"/>
          </a:p>
        </p:txBody>
      </p:sp>
    </p:spTree>
    <p:extLst>
      <p:ext uri="{BB962C8B-B14F-4D97-AF65-F5344CB8AC3E}">
        <p14:creationId xmlns:p14="http://schemas.microsoft.com/office/powerpoint/2010/main" val="282088815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capital.jpgfiltermag9.jpg"/>
          <p:cNvPicPr>
            <a:picLocks noChangeAspect="1"/>
          </p:cNvPicPr>
          <p:nvPr/>
        </p:nvPicPr>
        <p:blipFill>
          <a:blip r:embed="rId3" cstate="print"/>
          <a:stretch>
            <a:fillRect/>
          </a:stretch>
        </p:blipFill>
        <p:spPr>
          <a:xfrm>
            <a:off x="0" y="0"/>
            <a:ext cx="9144000" cy="6858000"/>
          </a:xfrm>
          <a:prstGeom prst="rect">
            <a:avLst/>
          </a:prstGeom>
        </p:spPr>
      </p:pic>
      <p:pic>
        <p:nvPicPr>
          <p:cNvPr id="4" name="Picture 3" descr="filter9.jpg"/>
          <p:cNvPicPr>
            <a:picLocks noChangeAspect="1"/>
          </p:cNvPicPr>
          <p:nvPr/>
        </p:nvPicPr>
        <p:blipFill>
          <a:blip r:embed="rId4" cstate="print"/>
          <a:stretch>
            <a:fillRect/>
          </a:stretch>
        </p:blipFill>
        <p:spPr>
          <a:xfrm>
            <a:off x="6507188" y="0"/>
            <a:ext cx="2636811" cy="1977608"/>
          </a:xfrm>
          <a:prstGeom prst="rect">
            <a:avLst/>
          </a:prstGeom>
        </p:spPr>
      </p:pic>
      <p:sp>
        <p:nvSpPr>
          <p:cNvPr id="5" name="TextBox 4"/>
          <p:cNvSpPr txBox="1"/>
          <p:nvPr/>
        </p:nvSpPr>
        <p:spPr>
          <a:xfrm>
            <a:off x="0" y="6561348"/>
            <a:ext cx="3491880" cy="276999"/>
          </a:xfrm>
          <a:prstGeom prst="rect">
            <a:avLst/>
          </a:prstGeom>
          <a:noFill/>
        </p:spPr>
        <p:txBody>
          <a:bodyPr wrap="square" rtlCol="0">
            <a:spAutoFit/>
          </a:bodyPr>
          <a:lstStyle/>
          <a:p>
            <a:r>
              <a:rPr lang="en-US" sz="1200" dirty="0" smtClean="0"/>
              <a:t>Kristen </a:t>
            </a:r>
            <a:r>
              <a:rPr lang="en-US" sz="1200" dirty="0" err="1" smtClean="0"/>
              <a:t>Grauman</a:t>
            </a:r>
            <a:endParaRPr lang="en-US" sz="1200" dirty="0"/>
          </a:p>
        </p:txBody>
      </p:sp>
    </p:spTree>
    <p:extLst>
      <p:ext uri="{BB962C8B-B14F-4D97-AF65-F5344CB8AC3E}">
        <p14:creationId xmlns:p14="http://schemas.microsoft.com/office/powerpoint/2010/main" val="59003429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capital.jpgfiltermag10.jpg"/>
          <p:cNvPicPr>
            <a:picLocks noChangeAspect="1"/>
          </p:cNvPicPr>
          <p:nvPr/>
        </p:nvPicPr>
        <p:blipFill>
          <a:blip r:embed="rId3" cstate="print"/>
          <a:stretch>
            <a:fillRect/>
          </a:stretch>
        </p:blipFill>
        <p:spPr>
          <a:xfrm>
            <a:off x="0" y="0"/>
            <a:ext cx="9144000" cy="6858000"/>
          </a:xfrm>
          <a:prstGeom prst="rect">
            <a:avLst/>
          </a:prstGeom>
        </p:spPr>
      </p:pic>
      <p:pic>
        <p:nvPicPr>
          <p:cNvPr id="4" name="Picture 3" descr="filter10.jpg"/>
          <p:cNvPicPr>
            <a:picLocks noChangeAspect="1"/>
          </p:cNvPicPr>
          <p:nvPr/>
        </p:nvPicPr>
        <p:blipFill>
          <a:blip r:embed="rId4" cstate="print"/>
          <a:stretch>
            <a:fillRect/>
          </a:stretch>
        </p:blipFill>
        <p:spPr>
          <a:xfrm>
            <a:off x="6434162" y="0"/>
            <a:ext cx="2709837" cy="2032378"/>
          </a:xfrm>
          <a:prstGeom prst="rect">
            <a:avLst/>
          </a:prstGeom>
        </p:spPr>
      </p:pic>
      <p:sp>
        <p:nvSpPr>
          <p:cNvPr id="5" name="TextBox 4"/>
          <p:cNvSpPr txBox="1"/>
          <p:nvPr/>
        </p:nvSpPr>
        <p:spPr>
          <a:xfrm>
            <a:off x="0" y="6561348"/>
            <a:ext cx="3491880" cy="276999"/>
          </a:xfrm>
          <a:prstGeom prst="rect">
            <a:avLst/>
          </a:prstGeom>
          <a:noFill/>
        </p:spPr>
        <p:txBody>
          <a:bodyPr wrap="square" rtlCol="0">
            <a:spAutoFit/>
          </a:bodyPr>
          <a:lstStyle/>
          <a:p>
            <a:r>
              <a:rPr lang="en-US" sz="1200" dirty="0" smtClean="0"/>
              <a:t>Kristen </a:t>
            </a:r>
            <a:r>
              <a:rPr lang="en-US" sz="1200" dirty="0" err="1" smtClean="0"/>
              <a:t>Grauman</a:t>
            </a:r>
            <a:endParaRPr lang="en-US" sz="1200" dirty="0"/>
          </a:p>
        </p:txBody>
      </p:sp>
    </p:spTree>
    <p:extLst>
      <p:ext uri="{BB962C8B-B14F-4D97-AF65-F5344CB8AC3E}">
        <p14:creationId xmlns:p14="http://schemas.microsoft.com/office/powerpoint/2010/main" val="46641771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smtClean="0"/>
              <a:t>How can we represent texture?</a:t>
            </a:r>
          </a:p>
        </p:txBody>
      </p:sp>
      <p:sp>
        <p:nvSpPr>
          <p:cNvPr id="65539" name="Content Placeholder 2"/>
          <p:cNvSpPr>
            <a:spLocks noGrp="1"/>
          </p:cNvSpPr>
          <p:nvPr>
            <p:ph idx="1"/>
          </p:nvPr>
        </p:nvSpPr>
        <p:spPr/>
        <p:txBody>
          <a:bodyPr/>
          <a:lstStyle/>
          <a:p>
            <a:endParaRPr lang="en-US" dirty="0" smtClean="0"/>
          </a:p>
          <a:p>
            <a:r>
              <a:rPr lang="en-US" dirty="0" smtClean="0"/>
              <a:t>Measure responses of various filters at different orientations and scales</a:t>
            </a:r>
          </a:p>
          <a:p>
            <a:endParaRPr lang="en-US" dirty="0" smtClean="0"/>
          </a:p>
          <a:p>
            <a:r>
              <a:rPr lang="en-US" dirty="0" smtClean="0"/>
              <a:t>Idea 1: Record simple statistics (e.g., mean, std.) of absolute filter responses</a:t>
            </a:r>
          </a:p>
          <a:p>
            <a:endParaRPr lang="en-US" dirty="0" smtClean="0"/>
          </a:p>
          <a:p>
            <a:endParaRPr lang="en-US" dirty="0" smtClean="0"/>
          </a:p>
          <a:p>
            <a:pPr>
              <a:buFont typeface="Arial" charset="0"/>
              <a:buNone/>
            </a:pPr>
            <a:endParaRPr lang="en-US" dirty="0" smtClean="0"/>
          </a:p>
        </p:txBody>
      </p:sp>
    </p:spTree>
    <p:extLst>
      <p:ext uri="{BB962C8B-B14F-4D97-AF65-F5344CB8AC3E}">
        <p14:creationId xmlns:p14="http://schemas.microsoft.com/office/powerpoint/2010/main" val="87688197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068"/>
            <a:ext cx="8229600" cy="1143000"/>
          </a:xfrm>
        </p:spPr>
        <p:txBody>
          <a:bodyPr>
            <a:noAutofit/>
          </a:bodyPr>
          <a:lstStyle/>
          <a:p>
            <a:pPr>
              <a:defRPr/>
            </a:pPr>
            <a:r>
              <a:rPr lang="en-US" sz="3600" dirty="0" smtClean="0"/>
              <a:t>Can you match the texture to the response?</a:t>
            </a:r>
            <a:endParaRPr lang="en-US" sz="3600" dirty="0"/>
          </a:p>
        </p:txBody>
      </p:sp>
      <p:pic>
        <p:nvPicPr>
          <p:cNvPr id="66563" name="Picture 2"/>
          <p:cNvPicPr>
            <a:picLocks noChangeAspect="1" noChangeArrowheads="1"/>
          </p:cNvPicPr>
          <p:nvPr/>
        </p:nvPicPr>
        <p:blipFill>
          <a:blip r:embed="rId2" cstate="print"/>
          <a:srcRect l="9259" t="56296" r="29630" b="25926"/>
          <a:stretch>
            <a:fillRect/>
          </a:stretch>
        </p:blipFill>
        <p:spPr bwMode="auto">
          <a:xfrm>
            <a:off x="381000" y="2895600"/>
            <a:ext cx="4724400" cy="858838"/>
          </a:xfrm>
          <a:prstGeom prst="rect">
            <a:avLst/>
          </a:prstGeom>
          <a:noFill/>
          <a:ln w="9525">
            <a:noFill/>
            <a:miter lim="800000"/>
            <a:headEnd/>
            <a:tailEnd/>
          </a:ln>
        </p:spPr>
      </p:pic>
      <p:pic>
        <p:nvPicPr>
          <p:cNvPr id="66564" name="Picture 2"/>
          <p:cNvPicPr>
            <a:picLocks noChangeAspect="1" noChangeArrowheads="1"/>
          </p:cNvPicPr>
          <p:nvPr/>
        </p:nvPicPr>
        <p:blipFill>
          <a:blip r:embed="rId2" cstate="print"/>
          <a:srcRect l="7407" t="14815" r="27779" b="58517"/>
          <a:stretch>
            <a:fillRect/>
          </a:stretch>
        </p:blipFill>
        <p:spPr bwMode="auto">
          <a:xfrm>
            <a:off x="381000" y="1371600"/>
            <a:ext cx="4741863" cy="1219200"/>
          </a:xfrm>
          <a:prstGeom prst="rect">
            <a:avLst/>
          </a:prstGeom>
          <a:noFill/>
          <a:ln w="9525">
            <a:noFill/>
            <a:miter lim="800000"/>
            <a:headEnd/>
            <a:tailEnd/>
          </a:ln>
        </p:spPr>
      </p:pic>
      <p:pic>
        <p:nvPicPr>
          <p:cNvPr id="66565" name="Picture 3"/>
          <p:cNvPicPr>
            <a:picLocks noChangeAspect="1" noChangeArrowheads="1"/>
          </p:cNvPicPr>
          <p:nvPr/>
        </p:nvPicPr>
        <p:blipFill>
          <a:blip r:embed="rId3" cstate="print"/>
          <a:srcRect/>
          <a:stretch>
            <a:fillRect/>
          </a:stretch>
        </p:blipFill>
        <p:spPr bwMode="auto">
          <a:xfrm>
            <a:off x="6553200" y="2895600"/>
            <a:ext cx="1930400" cy="1447800"/>
          </a:xfrm>
          <a:prstGeom prst="rect">
            <a:avLst/>
          </a:prstGeom>
          <a:noFill/>
          <a:ln w="9525">
            <a:noFill/>
            <a:miter lim="800000"/>
            <a:headEnd/>
            <a:tailEnd/>
          </a:ln>
        </p:spPr>
      </p:pic>
      <p:sp>
        <p:nvSpPr>
          <p:cNvPr id="66566" name="TextBox 6"/>
          <p:cNvSpPr txBox="1">
            <a:spLocks noChangeArrowheads="1"/>
          </p:cNvSpPr>
          <p:nvPr/>
        </p:nvSpPr>
        <p:spPr bwMode="auto">
          <a:xfrm>
            <a:off x="1447800" y="6183313"/>
            <a:ext cx="2590800" cy="369887"/>
          </a:xfrm>
          <a:prstGeom prst="rect">
            <a:avLst/>
          </a:prstGeom>
          <a:noFill/>
          <a:ln w="9525">
            <a:noFill/>
            <a:miter lim="800000"/>
            <a:headEnd/>
            <a:tailEnd/>
          </a:ln>
        </p:spPr>
        <p:txBody>
          <a:bodyPr>
            <a:spAutoFit/>
          </a:bodyPr>
          <a:lstStyle/>
          <a:p>
            <a:r>
              <a:rPr lang="en-US"/>
              <a:t>Mean abs responses</a:t>
            </a:r>
          </a:p>
        </p:txBody>
      </p:sp>
      <p:pic>
        <p:nvPicPr>
          <p:cNvPr id="66567" name="Picture 3"/>
          <p:cNvPicPr>
            <a:picLocks noChangeAspect="1" noChangeArrowheads="1"/>
          </p:cNvPicPr>
          <p:nvPr/>
        </p:nvPicPr>
        <p:blipFill>
          <a:blip r:embed="rId4" cstate="print"/>
          <a:srcRect l="7407" t="56296" r="29630" b="25926"/>
          <a:stretch>
            <a:fillRect/>
          </a:stretch>
        </p:blipFill>
        <p:spPr bwMode="auto">
          <a:xfrm>
            <a:off x="381000" y="4114800"/>
            <a:ext cx="4749800" cy="838200"/>
          </a:xfrm>
          <a:prstGeom prst="rect">
            <a:avLst/>
          </a:prstGeom>
          <a:noFill/>
          <a:ln w="9525">
            <a:noFill/>
            <a:miter lim="800000"/>
            <a:headEnd/>
            <a:tailEnd/>
          </a:ln>
        </p:spPr>
      </p:pic>
      <p:pic>
        <p:nvPicPr>
          <p:cNvPr id="66568" name="Picture 4" descr="C:\Documents and Settings\Derek Hoiem\My Documents\Classes\Spring10 - Computer Vision\figs6\T01_05.jpg"/>
          <p:cNvPicPr>
            <a:picLocks noChangeAspect="1" noChangeArrowheads="1"/>
          </p:cNvPicPr>
          <p:nvPr/>
        </p:nvPicPr>
        <p:blipFill>
          <a:blip r:embed="rId5" cstate="print"/>
          <a:srcRect/>
          <a:stretch>
            <a:fillRect/>
          </a:stretch>
        </p:blipFill>
        <p:spPr bwMode="auto">
          <a:xfrm>
            <a:off x="6553200" y="4572000"/>
            <a:ext cx="1981200" cy="1485900"/>
          </a:xfrm>
          <a:prstGeom prst="rect">
            <a:avLst/>
          </a:prstGeom>
          <a:noFill/>
          <a:ln w="9525">
            <a:noFill/>
            <a:miter lim="800000"/>
            <a:headEnd/>
            <a:tailEnd/>
          </a:ln>
        </p:spPr>
      </p:pic>
      <p:pic>
        <p:nvPicPr>
          <p:cNvPr id="66569" name="Picture 5"/>
          <p:cNvPicPr>
            <a:picLocks noChangeAspect="1" noChangeArrowheads="1"/>
          </p:cNvPicPr>
          <p:nvPr/>
        </p:nvPicPr>
        <p:blipFill>
          <a:blip r:embed="rId6" cstate="print"/>
          <a:srcRect l="7407" t="59259" r="29630" b="20000"/>
          <a:stretch>
            <a:fillRect/>
          </a:stretch>
        </p:blipFill>
        <p:spPr bwMode="auto">
          <a:xfrm>
            <a:off x="334963" y="5257800"/>
            <a:ext cx="4811712" cy="990600"/>
          </a:xfrm>
          <a:prstGeom prst="rect">
            <a:avLst/>
          </a:prstGeom>
          <a:noFill/>
          <a:ln w="9525">
            <a:noFill/>
            <a:miter lim="800000"/>
            <a:headEnd/>
            <a:tailEnd/>
          </a:ln>
        </p:spPr>
      </p:pic>
      <p:pic>
        <p:nvPicPr>
          <p:cNvPr id="66570" name="Picture 6" descr="C:\Documents and Settings\Derek Hoiem\My Documents\Classes\Spring10 - Computer Vision\figs6\T09_01.jpg"/>
          <p:cNvPicPr>
            <a:picLocks noChangeAspect="1" noChangeArrowheads="1"/>
          </p:cNvPicPr>
          <p:nvPr/>
        </p:nvPicPr>
        <p:blipFill>
          <a:blip r:embed="rId7" cstate="print"/>
          <a:srcRect/>
          <a:stretch>
            <a:fillRect/>
          </a:stretch>
        </p:blipFill>
        <p:spPr bwMode="auto">
          <a:xfrm>
            <a:off x="6553200" y="1219200"/>
            <a:ext cx="1930400" cy="1447800"/>
          </a:xfrm>
          <a:prstGeom prst="rect">
            <a:avLst/>
          </a:prstGeom>
          <a:noFill/>
          <a:ln w="9525">
            <a:noFill/>
            <a:miter lim="800000"/>
            <a:headEnd/>
            <a:tailEnd/>
          </a:ln>
        </p:spPr>
      </p:pic>
      <p:sp>
        <p:nvSpPr>
          <p:cNvPr id="66571" name="TextBox 10"/>
          <p:cNvSpPr txBox="1">
            <a:spLocks noChangeArrowheads="1"/>
          </p:cNvSpPr>
          <p:nvPr/>
        </p:nvSpPr>
        <p:spPr bwMode="auto">
          <a:xfrm>
            <a:off x="1219200" y="1066800"/>
            <a:ext cx="2590800" cy="369888"/>
          </a:xfrm>
          <a:prstGeom prst="rect">
            <a:avLst/>
          </a:prstGeom>
          <a:noFill/>
          <a:ln w="9525">
            <a:noFill/>
            <a:miter lim="800000"/>
            <a:headEnd/>
            <a:tailEnd/>
          </a:ln>
        </p:spPr>
        <p:txBody>
          <a:bodyPr>
            <a:spAutoFit/>
          </a:bodyPr>
          <a:lstStyle/>
          <a:p>
            <a:pPr algn="ctr"/>
            <a:r>
              <a:rPr lang="en-US"/>
              <a:t>Filters</a:t>
            </a:r>
          </a:p>
        </p:txBody>
      </p:sp>
      <p:sp>
        <p:nvSpPr>
          <p:cNvPr id="66572" name="TextBox 11"/>
          <p:cNvSpPr txBox="1">
            <a:spLocks noChangeArrowheads="1"/>
          </p:cNvSpPr>
          <p:nvPr/>
        </p:nvSpPr>
        <p:spPr bwMode="auto">
          <a:xfrm>
            <a:off x="6248400" y="1219200"/>
            <a:ext cx="338138" cy="369888"/>
          </a:xfrm>
          <a:prstGeom prst="rect">
            <a:avLst/>
          </a:prstGeom>
          <a:noFill/>
          <a:ln w="9525">
            <a:noFill/>
            <a:miter lim="800000"/>
            <a:headEnd/>
            <a:tailEnd/>
          </a:ln>
        </p:spPr>
        <p:txBody>
          <a:bodyPr wrap="none">
            <a:spAutoFit/>
          </a:bodyPr>
          <a:lstStyle/>
          <a:p>
            <a:r>
              <a:rPr lang="en-US"/>
              <a:t>A</a:t>
            </a:r>
          </a:p>
        </p:txBody>
      </p:sp>
      <p:sp>
        <p:nvSpPr>
          <p:cNvPr id="66573" name="TextBox 12"/>
          <p:cNvSpPr txBox="1">
            <a:spLocks noChangeArrowheads="1"/>
          </p:cNvSpPr>
          <p:nvPr/>
        </p:nvSpPr>
        <p:spPr bwMode="auto">
          <a:xfrm>
            <a:off x="6248400" y="2819400"/>
            <a:ext cx="338138" cy="369888"/>
          </a:xfrm>
          <a:prstGeom prst="rect">
            <a:avLst/>
          </a:prstGeom>
          <a:noFill/>
          <a:ln w="9525">
            <a:noFill/>
            <a:miter lim="800000"/>
            <a:headEnd/>
            <a:tailEnd/>
          </a:ln>
        </p:spPr>
        <p:txBody>
          <a:bodyPr wrap="none">
            <a:spAutoFit/>
          </a:bodyPr>
          <a:lstStyle/>
          <a:p>
            <a:r>
              <a:rPr lang="en-US"/>
              <a:t>B</a:t>
            </a:r>
          </a:p>
        </p:txBody>
      </p:sp>
      <p:sp>
        <p:nvSpPr>
          <p:cNvPr id="66574" name="TextBox 13"/>
          <p:cNvSpPr txBox="1">
            <a:spLocks noChangeArrowheads="1"/>
          </p:cNvSpPr>
          <p:nvPr/>
        </p:nvSpPr>
        <p:spPr bwMode="auto">
          <a:xfrm>
            <a:off x="6248400" y="4572000"/>
            <a:ext cx="350838" cy="369888"/>
          </a:xfrm>
          <a:prstGeom prst="rect">
            <a:avLst/>
          </a:prstGeom>
          <a:noFill/>
          <a:ln w="9525">
            <a:noFill/>
            <a:miter lim="800000"/>
            <a:headEnd/>
            <a:tailEnd/>
          </a:ln>
        </p:spPr>
        <p:txBody>
          <a:bodyPr wrap="none">
            <a:spAutoFit/>
          </a:bodyPr>
          <a:lstStyle/>
          <a:p>
            <a:r>
              <a:rPr lang="en-US"/>
              <a:t>C</a:t>
            </a:r>
          </a:p>
        </p:txBody>
      </p:sp>
      <p:sp>
        <p:nvSpPr>
          <p:cNvPr id="66575" name="TextBox 14"/>
          <p:cNvSpPr txBox="1">
            <a:spLocks noChangeArrowheads="1"/>
          </p:cNvSpPr>
          <p:nvPr/>
        </p:nvSpPr>
        <p:spPr bwMode="auto">
          <a:xfrm>
            <a:off x="76200" y="3048000"/>
            <a:ext cx="312738" cy="369888"/>
          </a:xfrm>
          <a:prstGeom prst="rect">
            <a:avLst/>
          </a:prstGeom>
          <a:noFill/>
          <a:ln w="9525">
            <a:noFill/>
            <a:miter lim="800000"/>
            <a:headEnd/>
            <a:tailEnd/>
          </a:ln>
        </p:spPr>
        <p:txBody>
          <a:bodyPr wrap="none">
            <a:spAutoFit/>
          </a:bodyPr>
          <a:lstStyle/>
          <a:p>
            <a:r>
              <a:rPr lang="en-US"/>
              <a:t>1</a:t>
            </a:r>
          </a:p>
        </p:txBody>
      </p:sp>
      <p:sp>
        <p:nvSpPr>
          <p:cNvPr id="66576" name="TextBox 15"/>
          <p:cNvSpPr txBox="1">
            <a:spLocks noChangeArrowheads="1"/>
          </p:cNvSpPr>
          <p:nvPr/>
        </p:nvSpPr>
        <p:spPr bwMode="auto">
          <a:xfrm>
            <a:off x="76200" y="4267200"/>
            <a:ext cx="312738" cy="369888"/>
          </a:xfrm>
          <a:prstGeom prst="rect">
            <a:avLst/>
          </a:prstGeom>
          <a:noFill/>
          <a:ln w="9525">
            <a:noFill/>
            <a:miter lim="800000"/>
            <a:headEnd/>
            <a:tailEnd/>
          </a:ln>
        </p:spPr>
        <p:txBody>
          <a:bodyPr wrap="none">
            <a:spAutoFit/>
          </a:bodyPr>
          <a:lstStyle/>
          <a:p>
            <a:r>
              <a:rPr lang="en-US"/>
              <a:t>2</a:t>
            </a:r>
          </a:p>
        </p:txBody>
      </p:sp>
      <p:sp>
        <p:nvSpPr>
          <p:cNvPr id="66577" name="TextBox 16"/>
          <p:cNvSpPr txBox="1">
            <a:spLocks noChangeArrowheads="1"/>
          </p:cNvSpPr>
          <p:nvPr/>
        </p:nvSpPr>
        <p:spPr bwMode="auto">
          <a:xfrm>
            <a:off x="0" y="5638800"/>
            <a:ext cx="312738" cy="369888"/>
          </a:xfrm>
          <a:prstGeom prst="rect">
            <a:avLst/>
          </a:prstGeom>
          <a:noFill/>
          <a:ln w="9525">
            <a:noFill/>
            <a:miter lim="800000"/>
            <a:headEnd/>
            <a:tailEnd/>
          </a:ln>
        </p:spPr>
        <p:txBody>
          <a:bodyPr wrap="none">
            <a:spAutoFit/>
          </a:bodyPr>
          <a:lstStyle/>
          <a:p>
            <a:r>
              <a:rPr lang="en-US"/>
              <a:t>3</a:t>
            </a:r>
          </a:p>
        </p:txBody>
      </p:sp>
    </p:spTree>
    <p:extLst>
      <p:ext uri="{BB962C8B-B14F-4D97-AF65-F5344CB8AC3E}">
        <p14:creationId xmlns:p14="http://schemas.microsoft.com/office/powerpoint/2010/main" val="47478652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Representing texture by mean abs response</a:t>
            </a:r>
            <a:endParaRPr lang="en-US" dirty="0"/>
          </a:p>
        </p:txBody>
      </p:sp>
      <p:pic>
        <p:nvPicPr>
          <p:cNvPr id="67587" name="Picture 2"/>
          <p:cNvPicPr>
            <a:picLocks noChangeAspect="1" noChangeArrowheads="1"/>
          </p:cNvPicPr>
          <p:nvPr/>
        </p:nvPicPr>
        <p:blipFill>
          <a:blip r:embed="rId2" cstate="print"/>
          <a:srcRect l="9259" t="56296" r="29630" b="25926"/>
          <a:stretch>
            <a:fillRect/>
          </a:stretch>
        </p:blipFill>
        <p:spPr bwMode="auto">
          <a:xfrm>
            <a:off x="2438400" y="3200400"/>
            <a:ext cx="4724400" cy="858838"/>
          </a:xfrm>
          <a:prstGeom prst="rect">
            <a:avLst/>
          </a:prstGeom>
          <a:noFill/>
          <a:ln w="9525">
            <a:noFill/>
            <a:miter lim="800000"/>
            <a:headEnd/>
            <a:tailEnd/>
          </a:ln>
        </p:spPr>
      </p:pic>
      <p:pic>
        <p:nvPicPr>
          <p:cNvPr id="67588" name="Picture 2"/>
          <p:cNvPicPr>
            <a:picLocks noChangeAspect="1" noChangeArrowheads="1"/>
          </p:cNvPicPr>
          <p:nvPr/>
        </p:nvPicPr>
        <p:blipFill>
          <a:blip r:embed="rId2" cstate="print"/>
          <a:srcRect l="7407" t="14815" r="27779" b="58517"/>
          <a:stretch>
            <a:fillRect/>
          </a:stretch>
        </p:blipFill>
        <p:spPr bwMode="auto">
          <a:xfrm>
            <a:off x="2438400" y="1676400"/>
            <a:ext cx="4741863" cy="1219200"/>
          </a:xfrm>
          <a:prstGeom prst="rect">
            <a:avLst/>
          </a:prstGeom>
          <a:noFill/>
          <a:ln w="9525">
            <a:noFill/>
            <a:miter lim="800000"/>
            <a:headEnd/>
            <a:tailEnd/>
          </a:ln>
        </p:spPr>
      </p:pic>
      <p:pic>
        <p:nvPicPr>
          <p:cNvPr id="67589" name="Picture 3"/>
          <p:cNvPicPr>
            <a:picLocks noChangeAspect="1" noChangeArrowheads="1"/>
          </p:cNvPicPr>
          <p:nvPr/>
        </p:nvPicPr>
        <p:blipFill>
          <a:blip r:embed="rId3" cstate="print"/>
          <a:srcRect/>
          <a:stretch>
            <a:fillRect/>
          </a:stretch>
        </p:blipFill>
        <p:spPr bwMode="auto">
          <a:xfrm>
            <a:off x="685800" y="2895600"/>
            <a:ext cx="1371600" cy="1028700"/>
          </a:xfrm>
          <a:prstGeom prst="rect">
            <a:avLst/>
          </a:prstGeom>
          <a:noFill/>
          <a:ln w="9525">
            <a:noFill/>
            <a:miter lim="800000"/>
            <a:headEnd/>
            <a:tailEnd/>
          </a:ln>
        </p:spPr>
      </p:pic>
      <p:pic>
        <p:nvPicPr>
          <p:cNvPr id="67590" name="Picture 3"/>
          <p:cNvPicPr>
            <a:picLocks noChangeAspect="1" noChangeArrowheads="1"/>
          </p:cNvPicPr>
          <p:nvPr/>
        </p:nvPicPr>
        <p:blipFill>
          <a:blip r:embed="rId4" cstate="print"/>
          <a:srcRect l="7407" t="56296" r="29630" b="25926"/>
          <a:stretch>
            <a:fillRect/>
          </a:stretch>
        </p:blipFill>
        <p:spPr bwMode="auto">
          <a:xfrm>
            <a:off x="2438400" y="4419600"/>
            <a:ext cx="4749800" cy="838200"/>
          </a:xfrm>
          <a:prstGeom prst="rect">
            <a:avLst/>
          </a:prstGeom>
          <a:noFill/>
          <a:ln w="9525">
            <a:noFill/>
            <a:miter lim="800000"/>
            <a:headEnd/>
            <a:tailEnd/>
          </a:ln>
        </p:spPr>
      </p:pic>
      <p:pic>
        <p:nvPicPr>
          <p:cNvPr id="67591" name="Picture 4" descr="C:\Documents and Settings\Derek Hoiem\My Documents\Classes\Spring10 - Computer Vision\figs6\T01_05.jpg"/>
          <p:cNvPicPr>
            <a:picLocks noChangeAspect="1" noChangeArrowheads="1"/>
          </p:cNvPicPr>
          <p:nvPr/>
        </p:nvPicPr>
        <p:blipFill>
          <a:blip r:embed="rId5" cstate="print"/>
          <a:srcRect/>
          <a:stretch>
            <a:fillRect/>
          </a:stretch>
        </p:blipFill>
        <p:spPr bwMode="auto">
          <a:xfrm>
            <a:off x="685800" y="4267200"/>
            <a:ext cx="1358900" cy="1019175"/>
          </a:xfrm>
          <a:prstGeom prst="rect">
            <a:avLst/>
          </a:prstGeom>
          <a:noFill/>
          <a:ln w="9525">
            <a:noFill/>
            <a:miter lim="800000"/>
            <a:headEnd/>
            <a:tailEnd/>
          </a:ln>
        </p:spPr>
      </p:pic>
      <p:pic>
        <p:nvPicPr>
          <p:cNvPr id="67592" name="Picture 5"/>
          <p:cNvPicPr>
            <a:picLocks noChangeAspect="1" noChangeArrowheads="1"/>
          </p:cNvPicPr>
          <p:nvPr/>
        </p:nvPicPr>
        <p:blipFill>
          <a:blip r:embed="rId6" cstate="print"/>
          <a:srcRect l="7407" t="59259" r="29630" b="20000"/>
          <a:stretch>
            <a:fillRect/>
          </a:stretch>
        </p:blipFill>
        <p:spPr bwMode="auto">
          <a:xfrm>
            <a:off x="2392363" y="5562600"/>
            <a:ext cx="4811712" cy="990600"/>
          </a:xfrm>
          <a:prstGeom prst="rect">
            <a:avLst/>
          </a:prstGeom>
          <a:noFill/>
          <a:ln w="9525">
            <a:noFill/>
            <a:miter lim="800000"/>
            <a:headEnd/>
            <a:tailEnd/>
          </a:ln>
        </p:spPr>
      </p:pic>
      <p:pic>
        <p:nvPicPr>
          <p:cNvPr id="67593" name="Picture 6" descr="C:\Documents and Settings\Derek Hoiem\My Documents\Classes\Spring10 - Computer Vision\figs6\T09_01.jpg"/>
          <p:cNvPicPr>
            <a:picLocks noChangeAspect="1" noChangeArrowheads="1"/>
          </p:cNvPicPr>
          <p:nvPr/>
        </p:nvPicPr>
        <p:blipFill>
          <a:blip r:embed="rId7" cstate="print"/>
          <a:srcRect/>
          <a:stretch>
            <a:fillRect/>
          </a:stretch>
        </p:blipFill>
        <p:spPr bwMode="auto">
          <a:xfrm>
            <a:off x="685800" y="5562600"/>
            <a:ext cx="1320800" cy="990600"/>
          </a:xfrm>
          <a:prstGeom prst="rect">
            <a:avLst/>
          </a:prstGeom>
          <a:noFill/>
          <a:ln w="9525">
            <a:noFill/>
            <a:miter lim="800000"/>
            <a:headEnd/>
            <a:tailEnd/>
          </a:ln>
        </p:spPr>
      </p:pic>
      <p:sp>
        <p:nvSpPr>
          <p:cNvPr id="67594" name="TextBox 12"/>
          <p:cNvSpPr txBox="1">
            <a:spLocks noChangeArrowheads="1"/>
          </p:cNvSpPr>
          <p:nvPr/>
        </p:nvSpPr>
        <p:spPr bwMode="auto">
          <a:xfrm>
            <a:off x="3657600" y="6488113"/>
            <a:ext cx="2590800" cy="369887"/>
          </a:xfrm>
          <a:prstGeom prst="rect">
            <a:avLst/>
          </a:prstGeom>
          <a:noFill/>
          <a:ln w="9525">
            <a:noFill/>
            <a:miter lim="800000"/>
            <a:headEnd/>
            <a:tailEnd/>
          </a:ln>
        </p:spPr>
        <p:txBody>
          <a:bodyPr>
            <a:spAutoFit/>
          </a:bodyPr>
          <a:lstStyle/>
          <a:p>
            <a:r>
              <a:rPr lang="en-US"/>
              <a:t>Mean abs responses</a:t>
            </a:r>
          </a:p>
        </p:txBody>
      </p:sp>
      <p:sp>
        <p:nvSpPr>
          <p:cNvPr id="67595" name="TextBox 13"/>
          <p:cNvSpPr txBox="1">
            <a:spLocks noChangeArrowheads="1"/>
          </p:cNvSpPr>
          <p:nvPr/>
        </p:nvSpPr>
        <p:spPr bwMode="auto">
          <a:xfrm>
            <a:off x="3429000" y="1371600"/>
            <a:ext cx="2590800" cy="369888"/>
          </a:xfrm>
          <a:prstGeom prst="rect">
            <a:avLst/>
          </a:prstGeom>
          <a:noFill/>
          <a:ln w="9525">
            <a:noFill/>
            <a:miter lim="800000"/>
            <a:headEnd/>
            <a:tailEnd/>
          </a:ln>
        </p:spPr>
        <p:txBody>
          <a:bodyPr>
            <a:spAutoFit/>
          </a:bodyPr>
          <a:lstStyle/>
          <a:p>
            <a:pPr algn="ctr"/>
            <a:r>
              <a:rPr lang="en-US"/>
              <a:t>Filters</a:t>
            </a:r>
          </a:p>
        </p:txBody>
      </p:sp>
    </p:spTree>
    <p:extLst>
      <p:ext uri="{BB962C8B-B14F-4D97-AF65-F5344CB8AC3E}">
        <p14:creationId xmlns:p14="http://schemas.microsoft.com/office/powerpoint/2010/main" val="91132724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smtClean="0"/>
              <a:t>Representing texture</a:t>
            </a:r>
          </a:p>
        </p:txBody>
      </p:sp>
      <p:sp>
        <p:nvSpPr>
          <p:cNvPr id="58371" name="Content Placeholder 2"/>
          <p:cNvSpPr>
            <a:spLocks noGrp="1"/>
          </p:cNvSpPr>
          <p:nvPr>
            <p:ph idx="1"/>
          </p:nvPr>
        </p:nvSpPr>
        <p:spPr>
          <a:xfrm>
            <a:off x="457200" y="1209420"/>
            <a:ext cx="8229600" cy="4525963"/>
          </a:xfrm>
        </p:spPr>
        <p:txBody>
          <a:bodyPr/>
          <a:lstStyle/>
          <a:p>
            <a:r>
              <a:rPr lang="en-US" sz="2400" dirty="0" smtClean="0"/>
              <a:t>Idea 2: take vectors of filter responses at each pixel and cluster them, then take histograms </a:t>
            </a:r>
          </a:p>
        </p:txBody>
      </p:sp>
      <p:pic>
        <p:nvPicPr>
          <p:cNvPr id="58372" name="Picture 2"/>
          <p:cNvPicPr>
            <a:picLocks noChangeAspect="1" noChangeArrowheads="1"/>
          </p:cNvPicPr>
          <p:nvPr/>
        </p:nvPicPr>
        <p:blipFill>
          <a:blip r:embed="rId2" cstate="print"/>
          <a:srcRect/>
          <a:stretch>
            <a:fillRect/>
          </a:stretch>
        </p:blipFill>
        <p:spPr bwMode="auto">
          <a:xfrm>
            <a:off x="1066800" y="2209800"/>
            <a:ext cx="3505200" cy="1752600"/>
          </a:xfrm>
          <a:prstGeom prst="rect">
            <a:avLst/>
          </a:prstGeom>
          <a:noFill/>
          <a:ln w="9525">
            <a:noFill/>
            <a:miter lim="800000"/>
            <a:headEnd/>
            <a:tailEnd/>
          </a:ln>
        </p:spPr>
      </p:pic>
      <p:pic>
        <p:nvPicPr>
          <p:cNvPr id="58373" name="Picture 3"/>
          <p:cNvPicPr>
            <a:picLocks noChangeAspect="1" noChangeArrowheads="1"/>
          </p:cNvPicPr>
          <p:nvPr/>
        </p:nvPicPr>
        <p:blipFill>
          <a:blip r:embed="rId3" cstate="print"/>
          <a:srcRect/>
          <a:stretch>
            <a:fillRect/>
          </a:stretch>
        </p:blipFill>
        <p:spPr bwMode="auto">
          <a:xfrm>
            <a:off x="5486400" y="2209800"/>
            <a:ext cx="2190750" cy="1752600"/>
          </a:xfrm>
          <a:prstGeom prst="rect">
            <a:avLst/>
          </a:prstGeom>
          <a:noFill/>
          <a:ln w="9525">
            <a:noFill/>
            <a:miter lim="800000"/>
            <a:headEnd/>
            <a:tailEnd/>
          </a:ln>
        </p:spPr>
      </p:pic>
      <p:pic>
        <p:nvPicPr>
          <p:cNvPr id="58374" name="Picture 4"/>
          <p:cNvPicPr>
            <a:picLocks noChangeAspect="1" noChangeArrowheads="1"/>
          </p:cNvPicPr>
          <p:nvPr/>
        </p:nvPicPr>
        <p:blipFill>
          <a:blip r:embed="rId4" cstate="print"/>
          <a:srcRect/>
          <a:stretch>
            <a:fillRect/>
          </a:stretch>
        </p:blipFill>
        <p:spPr bwMode="auto">
          <a:xfrm>
            <a:off x="1447800" y="4267200"/>
            <a:ext cx="5715000" cy="2286000"/>
          </a:xfrm>
          <a:prstGeom prst="rect">
            <a:avLst/>
          </a:prstGeom>
          <a:noFill/>
          <a:ln w="9525">
            <a:noFill/>
            <a:miter lim="800000"/>
            <a:headEnd/>
            <a:tailEnd/>
          </a:ln>
        </p:spPr>
      </p:pic>
    </p:spTree>
    <p:extLst>
      <p:ext uri="{BB962C8B-B14F-4D97-AF65-F5344CB8AC3E}">
        <p14:creationId xmlns:p14="http://schemas.microsoft.com/office/powerpoint/2010/main" val="29690001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dirty="0" smtClean="0"/>
              <a:t>Representing texture</a:t>
            </a:r>
          </a:p>
        </p:txBody>
      </p:sp>
      <p:pic>
        <p:nvPicPr>
          <p:cNvPr id="7" name="Picture 6" descr="capital.jpgfiltermag1.jpg"/>
          <p:cNvPicPr>
            <a:picLocks noChangeAspect="1"/>
          </p:cNvPicPr>
          <p:nvPr/>
        </p:nvPicPr>
        <p:blipFill>
          <a:blip r:embed="rId2" cstate="print"/>
          <a:stretch>
            <a:fillRect/>
          </a:stretch>
        </p:blipFill>
        <p:spPr>
          <a:xfrm>
            <a:off x="-228600" y="2209800"/>
            <a:ext cx="2946400" cy="2209800"/>
          </a:xfrm>
          <a:prstGeom prst="rect">
            <a:avLst/>
          </a:prstGeom>
        </p:spPr>
      </p:pic>
      <p:pic>
        <p:nvPicPr>
          <p:cNvPr id="8" name="Picture 7" descr="capital.jpgfiltermag3.jpg"/>
          <p:cNvPicPr>
            <a:picLocks noChangeAspect="1"/>
          </p:cNvPicPr>
          <p:nvPr/>
        </p:nvPicPr>
        <p:blipFill>
          <a:blip r:embed="rId3" cstate="print"/>
          <a:stretch>
            <a:fillRect/>
          </a:stretch>
        </p:blipFill>
        <p:spPr>
          <a:xfrm>
            <a:off x="228600" y="3276600"/>
            <a:ext cx="2946400" cy="2209800"/>
          </a:xfrm>
          <a:prstGeom prst="rect">
            <a:avLst/>
          </a:prstGeom>
        </p:spPr>
      </p:pic>
      <p:pic>
        <p:nvPicPr>
          <p:cNvPr id="9" name="Picture 8" descr="capital.jpgfiltermag7.jpg"/>
          <p:cNvPicPr>
            <a:picLocks noChangeAspect="1"/>
          </p:cNvPicPr>
          <p:nvPr/>
        </p:nvPicPr>
        <p:blipFill>
          <a:blip r:embed="rId4" cstate="print"/>
          <a:stretch>
            <a:fillRect/>
          </a:stretch>
        </p:blipFill>
        <p:spPr>
          <a:xfrm>
            <a:off x="609600" y="4191000"/>
            <a:ext cx="2895600" cy="2171700"/>
          </a:xfrm>
          <a:prstGeom prst="rect">
            <a:avLst/>
          </a:prstGeom>
        </p:spPr>
      </p:pic>
      <p:grpSp>
        <p:nvGrpSpPr>
          <p:cNvPr id="14" name="Group 13"/>
          <p:cNvGrpSpPr/>
          <p:nvPr/>
        </p:nvGrpSpPr>
        <p:grpSpPr>
          <a:xfrm>
            <a:off x="3352800" y="2667000"/>
            <a:ext cx="6048332" cy="2819400"/>
            <a:chOff x="3352800" y="2667000"/>
            <a:chExt cx="6048332" cy="2819400"/>
          </a:xfrm>
        </p:grpSpPr>
        <p:pic>
          <p:nvPicPr>
            <p:cNvPr id="11" name="Picture 10" descr="texton_map.jpg"/>
            <p:cNvPicPr>
              <a:picLocks noChangeAspect="1"/>
            </p:cNvPicPr>
            <p:nvPr/>
          </p:nvPicPr>
          <p:blipFill>
            <a:blip r:embed="rId5"/>
            <a:stretch>
              <a:fillRect/>
            </a:stretch>
          </p:blipFill>
          <p:spPr>
            <a:xfrm>
              <a:off x="5638800" y="2667000"/>
              <a:ext cx="3762332" cy="2819400"/>
            </a:xfrm>
            <a:prstGeom prst="rect">
              <a:avLst/>
            </a:prstGeom>
          </p:spPr>
        </p:pic>
        <p:sp>
          <p:nvSpPr>
            <p:cNvPr id="12" name="Right Arrow 11"/>
            <p:cNvSpPr/>
            <p:nvPr/>
          </p:nvSpPr>
          <p:spPr>
            <a:xfrm>
              <a:off x="3429000" y="3810000"/>
              <a:ext cx="2438400" cy="3048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352800" y="2971800"/>
              <a:ext cx="2380028" cy="707886"/>
            </a:xfrm>
            <a:prstGeom prst="rect">
              <a:avLst/>
            </a:prstGeom>
            <a:noFill/>
          </p:spPr>
          <p:txBody>
            <a:bodyPr wrap="none" rtlCol="0">
              <a:spAutoFit/>
            </a:bodyPr>
            <a:lstStyle/>
            <a:p>
              <a:r>
                <a:rPr lang="en-US" sz="4000" dirty="0" smtClean="0"/>
                <a:t>clustering</a:t>
              </a:r>
              <a:endParaRPr lang="en-US" sz="4000" dirty="0"/>
            </a:p>
          </p:txBody>
        </p:sp>
      </p:grpSp>
    </p:spTree>
    <p:extLst>
      <p:ext uri="{BB962C8B-B14F-4D97-AF65-F5344CB8AC3E}">
        <p14:creationId xmlns:p14="http://schemas.microsoft.com/office/powerpoint/2010/main" val="13144136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hexholes"/>
          <p:cNvPicPr>
            <a:picLocks noChangeAspect="1" noChangeArrowheads="1"/>
          </p:cNvPicPr>
          <p:nvPr/>
        </p:nvPicPr>
        <p:blipFill>
          <a:blip r:embed="rId3" cstate="print"/>
          <a:srcRect/>
          <a:stretch>
            <a:fillRect/>
          </a:stretch>
        </p:blipFill>
        <p:spPr bwMode="auto">
          <a:xfrm>
            <a:off x="1676400" y="1066800"/>
            <a:ext cx="1295400" cy="1295400"/>
          </a:xfrm>
          <a:prstGeom prst="rect">
            <a:avLst/>
          </a:prstGeom>
          <a:noFill/>
          <a:ln w="3175">
            <a:solidFill>
              <a:schemeClr val="bg1"/>
            </a:solidFill>
            <a:miter lim="800000"/>
            <a:headEnd/>
            <a:tailEnd/>
          </a:ln>
        </p:spPr>
      </p:pic>
      <p:pic>
        <p:nvPicPr>
          <p:cNvPr id="9220" name="Picture 4" descr="D001_3"/>
          <p:cNvPicPr>
            <a:picLocks noChangeAspect="1" noChangeArrowheads="1"/>
          </p:cNvPicPr>
          <p:nvPr/>
        </p:nvPicPr>
        <p:blipFill>
          <a:blip r:embed="rId4" cstate="print"/>
          <a:srcRect/>
          <a:stretch>
            <a:fillRect/>
          </a:stretch>
        </p:blipFill>
        <p:spPr bwMode="auto">
          <a:xfrm>
            <a:off x="1676400" y="2819400"/>
            <a:ext cx="1295400" cy="1295400"/>
          </a:xfrm>
          <a:prstGeom prst="rect">
            <a:avLst/>
          </a:prstGeom>
          <a:noFill/>
          <a:ln w="3175">
            <a:solidFill>
              <a:schemeClr val="bg1"/>
            </a:solidFill>
            <a:miter lim="800000"/>
            <a:headEnd/>
            <a:tailEnd/>
          </a:ln>
        </p:spPr>
      </p:pic>
      <p:pic>
        <p:nvPicPr>
          <p:cNvPr id="9221" name="Picture 5" descr="D022_4"/>
          <p:cNvPicPr>
            <a:picLocks noChangeAspect="1" noChangeArrowheads="1"/>
          </p:cNvPicPr>
          <p:nvPr/>
        </p:nvPicPr>
        <p:blipFill>
          <a:blip r:embed="rId5" cstate="print"/>
          <a:srcRect/>
          <a:stretch>
            <a:fillRect/>
          </a:stretch>
        </p:blipFill>
        <p:spPr bwMode="auto">
          <a:xfrm>
            <a:off x="1676400" y="4603750"/>
            <a:ext cx="1295400" cy="1295400"/>
          </a:xfrm>
          <a:prstGeom prst="rect">
            <a:avLst/>
          </a:prstGeom>
          <a:noFill/>
          <a:ln w="3175">
            <a:solidFill>
              <a:schemeClr val="bg1"/>
            </a:solidFill>
            <a:miter lim="800000"/>
            <a:headEnd/>
            <a:tailEnd/>
          </a:ln>
        </p:spPr>
      </p:pic>
      <p:pic>
        <p:nvPicPr>
          <p:cNvPr id="9222" name="Picture 6" descr="hexholes_patch1"/>
          <p:cNvPicPr>
            <a:picLocks noChangeAspect="1" noChangeArrowheads="1"/>
          </p:cNvPicPr>
          <p:nvPr/>
        </p:nvPicPr>
        <p:blipFill>
          <a:blip r:embed="rId6" cstate="print"/>
          <a:srcRect/>
          <a:stretch>
            <a:fillRect/>
          </a:stretch>
        </p:blipFill>
        <p:spPr bwMode="auto">
          <a:xfrm>
            <a:off x="4800600" y="2209800"/>
            <a:ext cx="153988" cy="152400"/>
          </a:xfrm>
          <a:prstGeom prst="rect">
            <a:avLst/>
          </a:prstGeom>
          <a:noFill/>
          <a:ln w="3175">
            <a:solidFill>
              <a:schemeClr val="bg1"/>
            </a:solidFill>
            <a:miter lim="800000"/>
            <a:headEnd/>
            <a:tailEnd/>
          </a:ln>
        </p:spPr>
      </p:pic>
      <p:pic>
        <p:nvPicPr>
          <p:cNvPr id="9223" name="Picture 7" descr="hexholes_patch2"/>
          <p:cNvPicPr>
            <a:picLocks noChangeAspect="1" noChangeArrowheads="1"/>
          </p:cNvPicPr>
          <p:nvPr/>
        </p:nvPicPr>
        <p:blipFill>
          <a:blip r:embed="rId7" cstate="print"/>
          <a:srcRect/>
          <a:stretch>
            <a:fillRect/>
          </a:stretch>
        </p:blipFill>
        <p:spPr bwMode="auto">
          <a:xfrm>
            <a:off x="5029200" y="2211388"/>
            <a:ext cx="152400" cy="150812"/>
          </a:xfrm>
          <a:prstGeom prst="rect">
            <a:avLst/>
          </a:prstGeom>
          <a:noFill/>
          <a:ln w="3175">
            <a:solidFill>
              <a:schemeClr val="bg1"/>
            </a:solidFill>
            <a:miter lim="800000"/>
            <a:headEnd/>
            <a:tailEnd/>
          </a:ln>
        </p:spPr>
      </p:pic>
      <p:pic>
        <p:nvPicPr>
          <p:cNvPr id="9224" name="Picture 8" descr="hexholes_patch3"/>
          <p:cNvPicPr>
            <a:picLocks noChangeAspect="1" noChangeArrowheads="1"/>
          </p:cNvPicPr>
          <p:nvPr/>
        </p:nvPicPr>
        <p:blipFill>
          <a:blip r:embed="rId8" cstate="print"/>
          <a:srcRect/>
          <a:stretch>
            <a:fillRect/>
          </a:stretch>
        </p:blipFill>
        <p:spPr bwMode="auto">
          <a:xfrm>
            <a:off x="5256213" y="2209800"/>
            <a:ext cx="153987" cy="152400"/>
          </a:xfrm>
          <a:prstGeom prst="rect">
            <a:avLst/>
          </a:prstGeom>
          <a:noFill/>
          <a:ln w="3175">
            <a:solidFill>
              <a:schemeClr val="bg1"/>
            </a:solidFill>
            <a:miter lim="800000"/>
            <a:headEnd/>
            <a:tailEnd/>
          </a:ln>
        </p:spPr>
      </p:pic>
      <p:pic>
        <p:nvPicPr>
          <p:cNvPr id="9225" name="Picture 9" descr="brodatz1_1"/>
          <p:cNvPicPr>
            <a:picLocks noChangeAspect="1" noChangeArrowheads="1"/>
          </p:cNvPicPr>
          <p:nvPr/>
        </p:nvPicPr>
        <p:blipFill>
          <a:blip r:embed="rId9" cstate="print"/>
          <a:srcRect/>
          <a:stretch>
            <a:fillRect/>
          </a:stretch>
        </p:blipFill>
        <p:spPr bwMode="auto">
          <a:xfrm>
            <a:off x="5486400" y="3892550"/>
            <a:ext cx="146050" cy="146050"/>
          </a:xfrm>
          <a:prstGeom prst="rect">
            <a:avLst/>
          </a:prstGeom>
          <a:noFill/>
          <a:ln w="3175">
            <a:solidFill>
              <a:schemeClr val="bg1"/>
            </a:solidFill>
            <a:miter lim="800000"/>
            <a:headEnd/>
            <a:tailEnd/>
          </a:ln>
        </p:spPr>
      </p:pic>
      <p:pic>
        <p:nvPicPr>
          <p:cNvPr id="9226" name="Picture 10" descr="brodatz1_4"/>
          <p:cNvPicPr>
            <a:picLocks noChangeAspect="1" noChangeArrowheads="1"/>
          </p:cNvPicPr>
          <p:nvPr/>
        </p:nvPicPr>
        <p:blipFill>
          <a:blip r:embed="rId10" cstate="print"/>
          <a:srcRect/>
          <a:stretch>
            <a:fillRect/>
          </a:stretch>
        </p:blipFill>
        <p:spPr bwMode="auto">
          <a:xfrm>
            <a:off x="5943600" y="3892550"/>
            <a:ext cx="146050" cy="146050"/>
          </a:xfrm>
          <a:prstGeom prst="rect">
            <a:avLst/>
          </a:prstGeom>
          <a:noFill/>
          <a:ln w="3175">
            <a:solidFill>
              <a:schemeClr val="bg1"/>
            </a:solidFill>
            <a:miter lim="800000"/>
            <a:headEnd/>
            <a:tailEnd/>
          </a:ln>
        </p:spPr>
      </p:pic>
      <p:pic>
        <p:nvPicPr>
          <p:cNvPr id="9227" name="Picture 11" descr="brodatz1_2"/>
          <p:cNvPicPr>
            <a:picLocks noChangeAspect="1" noChangeArrowheads="1"/>
          </p:cNvPicPr>
          <p:nvPr/>
        </p:nvPicPr>
        <p:blipFill>
          <a:blip r:embed="rId11" cstate="print"/>
          <a:srcRect/>
          <a:stretch>
            <a:fillRect/>
          </a:stretch>
        </p:blipFill>
        <p:spPr bwMode="auto">
          <a:xfrm>
            <a:off x="5715000" y="3892550"/>
            <a:ext cx="146050" cy="146050"/>
          </a:xfrm>
          <a:prstGeom prst="rect">
            <a:avLst/>
          </a:prstGeom>
          <a:noFill/>
          <a:ln w="3175">
            <a:solidFill>
              <a:schemeClr val="bg1"/>
            </a:solidFill>
            <a:miter lim="800000"/>
            <a:headEnd/>
            <a:tailEnd/>
          </a:ln>
        </p:spPr>
      </p:pic>
      <p:pic>
        <p:nvPicPr>
          <p:cNvPr id="9228" name="Picture 12" descr="brodatz1_5"/>
          <p:cNvPicPr>
            <a:picLocks noChangeAspect="1" noChangeArrowheads="1"/>
          </p:cNvPicPr>
          <p:nvPr/>
        </p:nvPicPr>
        <p:blipFill>
          <a:blip r:embed="rId12" cstate="print"/>
          <a:srcRect/>
          <a:stretch>
            <a:fillRect/>
          </a:stretch>
        </p:blipFill>
        <p:spPr bwMode="auto">
          <a:xfrm>
            <a:off x="6172200" y="3892550"/>
            <a:ext cx="146050" cy="146050"/>
          </a:xfrm>
          <a:prstGeom prst="rect">
            <a:avLst/>
          </a:prstGeom>
          <a:noFill/>
          <a:ln w="3175">
            <a:solidFill>
              <a:schemeClr val="bg1"/>
            </a:solidFill>
            <a:miter lim="800000"/>
            <a:headEnd/>
            <a:tailEnd/>
          </a:ln>
        </p:spPr>
      </p:pic>
      <p:pic>
        <p:nvPicPr>
          <p:cNvPr id="9229" name="Picture 13" descr="brodatz1_6"/>
          <p:cNvPicPr>
            <a:picLocks noChangeAspect="1" noChangeArrowheads="1"/>
          </p:cNvPicPr>
          <p:nvPr/>
        </p:nvPicPr>
        <p:blipFill>
          <a:blip r:embed="rId13" cstate="print"/>
          <a:srcRect/>
          <a:stretch>
            <a:fillRect/>
          </a:stretch>
        </p:blipFill>
        <p:spPr bwMode="auto">
          <a:xfrm>
            <a:off x="6400800" y="3892550"/>
            <a:ext cx="146050" cy="146050"/>
          </a:xfrm>
          <a:prstGeom prst="rect">
            <a:avLst/>
          </a:prstGeom>
          <a:noFill/>
          <a:ln w="3175">
            <a:solidFill>
              <a:schemeClr val="bg1"/>
            </a:solidFill>
            <a:miter lim="800000"/>
            <a:headEnd/>
            <a:tailEnd/>
          </a:ln>
        </p:spPr>
      </p:pic>
      <p:sp>
        <p:nvSpPr>
          <p:cNvPr id="9230" name="Rectangle 14"/>
          <p:cNvSpPr>
            <a:spLocks noChangeArrowheads="1"/>
          </p:cNvSpPr>
          <p:nvPr/>
        </p:nvSpPr>
        <p:spPr bwMode="auto">
          <a:xfrm>
            <a:off x="4800600" y="1200150"/>
            <a:ext cx="152400" cy="933450"/>
          </a:xfrm>
          <a:prstGeom prst="rect">
            <a:avLst/>
          </a:prstGeom>
          <a:solidFill>
            <a:srgbClr val="FFCC99"/>
          </a:solidFill>
          <a:ln w="6350">
            <a:solidFill>
              <a:srgbClr val="FF6600"/>
            </a:solidFill>
            <a:miter lim="800000"/>
            <a:headEnd/>
            <a:tailEnd/>
          </a:ln>
        </p:spPr>
        <p:txBody>
          <a:bodyPr anchor="ctr">
            <a:spAutoFit/>
          </a:bodyPr>
          <a:lstStyle/>
          <a:p>
            <a:pPr eaLnBrk="0" hangingPunct="0"/>
            <a:endParaRPr lang="en-US" sz="2400">
              <a:solidFill>
                <a:srgbClr val="000000"/>
              </a:solidFill>
              <a:ea typeface="+mn-ea"/>
              <a:cs typeface="Arial" charset="0"/>
            </a:endParaRPr>
          </a:p>
        </p:txBody>
      </p:sp>
      <p:sp>
        <p:nvSpPr>
          <p:cNvPr id="9231" name="Rectangle 15"/>
          <p:cNvSpPr>
            <a:spLocks noChangeArrowheads="1"/>
          </p:cNvSpPr>
          <p:nvPr/>
        </p:nvSpPr>
        <p:spPr bwMode="auto">
          <a:xfrm>
            <a:off x="5029200" y="1066800"/>
            <a:ext cx="152400" cy="1066800"/>
          </a:xfrm>
          <a:prstGeom prst="rect">
            <a:avLst/>
          </a:prstGeom>
          <a:solidFill>
            <a:srgbClr val="FFCC99"/>
          </a:solidFill>
          <a:ln w="6350">
            <a:solidFill>
              <a:srgbClr val="FF6600"/>
            </a:solidFill>
            <a:miter lim="800000"/>
            <a:headEnd/>
            <a:tailEnd/>
          </a:ln>
        </p:spPr>
        <p:txBody>
          <a:bodyPr anchor="ctr">
            <a:spAutoFit/>
          </a:bodyPr>
          <a:lstStyle/>
          <a:p>
            <a:pPr eaLnBrk="0" hangingPunct="0"/>
            <a:endParaRPr lang="en-US" sz="2400">
              <a:solidFill>
                <a:srgbClr val="000000"/>
              </a:solidFill>
              <a:ea typeface="+mn-ea"/>
              <a:cs typeface="Arial" charset="0"/>
            </a:endParaRPr>
          </a:p>
        </p:txBody>
      </p:sp>
      <p:sp>
        <p:nvSpPr>
          <p:cNvPr id="9232" name="Rectangle 16"/>
          <p:cNvSpPr>
            <a:spLocks noChangeArrowheads="1"/>
          </p:cNvSpPr>
          <p:nvPr/>
        </p:nvSpPr>
        <p:spPr bwMode="auto">
          <a:xfrm>
            <a:off x="5257800" y="1200150"/>
            <a:ext cx="152400" cy="933450"/>
          </a:xfrm>
          <a:prstGeom prst="rect">
            <a:avLst/>
          </a:prstGeom>
          <a:solidFill>
            <a:srgbClr val="FFCC99"/>
          </a:solidFill>
          <a:ln w="6350">
            <a:solidFill>
              <a:srgbClr val="FF6600"/>
            </a:solidFill>
            <a:miter lim="800000"/>
            <a:headEnd/>
            <a:tailEnd/>
          </a:ln>
        </p:spPr>
        <p:txBody>
          <a:bodyPr anchor="ctr">
            <a:spAutoFit/>
          </a:bodyPr>
          <a:lstStyle/>
          <a:p>
            <a:pPr eaLnBrk="0" hangingPunct="0"/>
            <a:endParaRPr lang="en-US" sz="2400">
              <a:solidFill>
                <a:srgbClr val="000000"/>
              </a:solidFill>
              <a:ea typeface="+mn-ea"/>
              <a:cs typeface="Arial" charset="0"/>
            </a:endParaRPr>
          </a:p>
        </p:txBody>
      </p:sp>
      <p:sp>
        <p:nvSpPr>
          <p:cNvPr id="9233" name="Rectangle 17"/>
          <p:cNvSpPr>
            <a:spLocks noChangeArrowheads="1"/>
          </p:cNvSpPr>
          <p:nvPr/>
        </p:nvSpPr>
        <p:spPr bwMode="auto">
          <a:xfrm>
            <a:off x="5486400" y="3111500"/>
            <a:ext cx="152400" cy="698500"/>
          </a:xfrm>
          <a:prstGeom prst="rect">
            <a:avLst/>
          </a:prstGeom>
          <a:solidFill>
            <a:srgbClr val="FFCC99"/>
          </a:solidFill>
          <a:ln w="6350">
            <a:solidFill>
              <a:srgbClr val="FF6600"/>
            </a:solidFill>
            <a:miter lim="800000"/>
            <a:headEnd/>
            <a:tailEnd/>
          </a:ln>
        </p:spPr>
        <p:txBody>
          <a:bodyPr anchor="ctr">
            <a:spAutoFit/>
          </a:bodyPr>
          <a:lstStyle/>
          <a:p>
            <a:pPr eaLnBrk="0" hangingPunct="0"/>
            <a:endParaRPr lang="en-US" sz="2400">
              <a:solidFill>
                <a:srgbClr val="000000"/>
              </a:solidFill>
              <a:ea typeface="+mn-ea"/>
              <a:cs typeface="Arial" charset="0"/>
            </a:endParaRPr>
          </a:p>
        </p:txBody>
      </p:sp>
      <p:sp>
        <p:nvSpPr>
          <p:cNvPr id="9234" name="Rectangle 18"/>
          <p:cNvSpPr>
            <a:spLocks noChangeArrowheads="1"/>
          </p:cNvSpPr>
          <p:nvPr/>
        </p:nvSpPr>
        <p:spPr bwMode="auto">
          <a:xfrm>
            <a:off x="5715000" y="2971800"/>
            <a:ext cx="152400" cy="838200"/>
          </a:xfrm>
          <a:prstGeom prst="rect">
            <a:avLst/>
          </a:prstGeom>
          <a:solidFill>
            <a:srgbClr val="FFCC99"/>
          </a:solidFill>
          <a:ln w="6350">
            <a:solidFill>
              <a:srgbClr val="FF6600"/>
            </a:solidFill>
            <a:miter lim="800000"/>
            <a:headEnd/>
            <a:tailEnd/>
          </a:ln>
        </p:spPr>
        <p:txBody>
          <a:bodyPr anchor="ctr">
            <a:spAutoFit/>
          </a:bodyPr>
          <a:lstStyle/>
          <a:p>
            <a:pPr eaLnBrk="0" hangingPunct="0"/>
            <a:endParaRPr lang="en-US" sz="2400">
              <a:solidFill>
                <a:srgbClr val="000000"/>
              </a:solidFill>
              <a:ea typeface="+mn-ea"/>
              <a:cs typeface="Arial" charset="0"/>
            </a:endParaRPr>
          </a:p>
        </p:txBody>
      </p:sp>
      <p:sp>
        <p:nvSpPr>
          <p:cNvPr id="9235" name="Rectangle 19"/>
          <p:cNvSpPr>
            <a:spLocks noChangeArrowheads="1"/>
          </p:cNvSpPr>
          <p:nvPr/>
        </p:nvSpPr>
        <p:spPr bwMode="auto">
          <a:xfrm>
            <a:off x="5943600" y="3076575"/>
            <a:ext cx="152400" cy="733425"/>
          </a:xfrm>
          <a:prstGeom prst="rect">
            <a:avLst/>
          </a:prstGeom>
          <a:solidFill>
            <a:srgbClr val="FFCC99"/>
          </a:solidFill>
          <a:ln w="6350">
            <a:solidFill>
              <a:srgbClr val="FF6600"/>
            </a:solidFill>
            <a:miter lim="800000"/>
            <a:headEnd/>
            <a:tailEnd/>
          </a:ln>
        </p:spPr>
        <p:txBody>
          <a:bodyPr anchor="ctr">
            <a:spAutoFit/>
          </a:bodyPr>
          <a:lstStyle/>
          <a:p>
            <a:pPr eaLnBrk="0" hangingPunct="0"/>
            <a:endParaRPr lang="en-US" sz="2400">
              <a:solidFill>
                <a:srgbClr val="000000"/>
              </a:solidFill>
              <a:ea typeface="+mn-ea"/>
              <a:cs typeface="Arial" charset="0"/>
            </a:endParaRPr>
          </a:p>
        </p:txBody>
      </p:sp>
      <p:sp>
        <p:nvSpPr>
          <p:cNvPr id="9236" name="Rectangle 20"/>
          <p:cNvSpPr>
            <a:spLocks noChangeArrowheads="1"/>
          </p:cNvSpPr>
          <p:nvPr/>
        </p:nvSpPr>
        <p:spPr bwMode="auto">
          <a:xfrm>
            <a:off x="6172200" y="2971800"/>
            <a:ext cx="152400" cy="838200"/>
          </a:xfrm>
          <a:prstGeom prst="rect">
            <a:avLst/>
          </a:prstGeom>
          <a:solidFill>
            <a:srgbClr val="FFCC99"/>
          </a:solidFill>
          <a:ln w="6350">
            <a:solidFill>
              <a:srgbClr val="FF6600"/>
            </a:solidFill>
            <a:miter lim="800000"/>
            <a:headEnd/>
            <a:tailEnd/>
          </a:ln>
        </p:spPr>
        <p:txBody>
          <a:bodyPr anchor="ctr">
            <a:spAutoFit/>
          </a:bodyPr>
          <a:lstStyle/>
          <a:p>
            <a:pPr eaLnBrk="0" hangingPunct="0"/>
            <a:endParaRPr lang="en-US" sz="2400">
              <a:solidFill>
                <a:srgbClr val="000000"/>
              </a:solidFill>
              <a:ea typeface="+mn-ea"/>
              <a:cs typeface="Arial" charset="0"/>
            </a:endParaRPr>
          </a:p>
        </p:txBody>
      </p:sp>
      <p:sp>
        <p:nvSpPr>
          <p:cNvPr id="9237" name="Rectangle 21"/>
          <p:cNvSpPr>
            <a:spLocks noChangeArrowheads="1"/>
          </p:cNvSpPr>
          <p:nvPr/>
        </p:nvSpPr>
        <p:spPr bwMode="auto">
          <a:xfrm>
            <a:off x="6400800" y="2832100"/>
            <a:ext cx="152400" cy="977900"/>
          </a:xfrm>
          <a:prstGeom prst="rect">
            <a:avLst/>
          </a:prstGeom>
          <a:solidFill>
            <a:srgbClr val="FFCC99"/>
          </a:solidFill>
          <a:ln w="6350">
            <a:solidFill>
              <a:srgbClr val="FF6600"/>
            </a:solidFill>
            <a:miter lim="800000"/>
            <a:headEnd/>
            <a:tailEnd/>
          </a:ln>
        </p:spPr>
        <p:txBody>
          <a:bodyPr anchor="ctr">
            <a:spAutoFit/>
          </a:bodyPr>
          <a:lstStyle/>
          <a:p>
            <a:pPr eaLnBrk="0" hangingPunct="0"/>
            <a:endParaRPr lang="en-US" sz="2400">
              <a:solidFill>
                <a:srgbClr val="000000"/>
              </a:solidFill>
              <a:ea typeface="+mn-ea"/>
              <a:cs typeface="Arial" charset="0"/>
            </a:endParaRPr>
          </a:p>
        </p:txBody>
      </p:sp>
      <p:sp>
        <p:nvSpPr>
          <p:cNvPr id="9238" name="AutoShape 22"/>
          <p:cNvSpPr>
            <a:spLocks noChangeArrowheads="1"/>
          </p:cNvSpPr>
          <p:nvPr/>
        </p:nvSpPr>
        <p:spPr bwMode="auto">
          <a:xfrm>
            <a:off x="3679825" y="1524000"/>
            <a:ext cx="484188" cy="339725"/>
          </a:xfrm>
          <a:prstGeom prst="rightArrow">
            <a:avLst>
              <a:gd name="adj1" fmla="val 50000"/>
              <a:gd name="adj2" fmla="val 35631"/>
            </a:avLst>
          </a:prstGeom>
          <a:solidFill>
            <a:srgbClr val="FF9900"/>
          </a:solidFill>
          <a:ln w="19050">
            <a:solidFill>
              <a:srgbClr val="FF0000"/>
            </a:solidFill>
            <a:miter lim="800000"/>
            <a:headEnd/>
            <a:tailEnd/>
          </a:ln>
        </p:spPr>
        <p:txBody>
          <a:bodyPr wrap="none" anchor="ctr"/>
          <a:lstStyle/>
          <a:p>
            <a:pPr eaLnBrk="0" hangingPunct="0"/>
            <a:endParaRPr lang="en-US" sz="2400">
              <a:solidFill>
                <a:srgbClr val="000000"/>
              </a:solidFill>
              <a:ea typeface="+mn-ea"/>
              <a:cs typeface="Arial" charset="0"/>
            </a:endParaRPr>
          </a:p>
        </p:txBody>
      </p:sp>
      <p:sp>
        <p:nvSpPr>
          <p:cNvPr id="9239" name="AutoShape 23"/>
          <p:cNvSpPr>
            <a:spLocks noChangeArrowheads="1"/>
          </p:cNvSpPr>
          <p:nvPr/>
        </p:nvSpPr>
        <p:spPr bwMode="auto">
          <a:xfrm>
            <a:off x="3706813" y="3276600"/>
            <a:ext cx="484187" cy="339725"/>
          </a:xfrm>
          <a:prstGeom prst="rightArrow">
            <a:avLst>
              <a:gd name="adj1" fmla="val 50000"/>
              <a:gd name="adj2" fmla="val 35631"/>
            </a:avLst>
          </a:prstGeom>
          <a:solidFill>
            <a:srgbClr val="FF9900"/>
          </a:solidFill>
          <a:ln w="19050">
            <a:solidFill>
              <a:srgbClr val="FF0000"/>
            </a:solidFill>
            <a:miter lim="800000"/>
            <a:headEnd/>
            <a:tailEnd/>
          </a:ln>
        </p:spPr>
        <p:txBody>
          <a:bodyPr wrap="none" anchor="ctr"/>
          <a:lstStyle/>
          <a:p>
            <a:pPr eaLnBrk="0" hangingPunct="0"/>
            <a:endParaRPr lang="en-US" sz="2400">
              <a:solidFill>
                <a:srgbClr val="000000"/>
              </a:solidFill>
              <a:ea typeface="+mn-ea"/>
              <a:cs typeface="Arial" charset="0"/>
            </a:endParaRPr>
          </a:p>
        </p:txBody>
      </p:sp>
      <p:sp>
        <p:nvSpPr>
          <p:cNvPr id="9240" name="Text Box 24"/>
          <p:cNvSpPr txBox="1">
            <a:spLocks noChangeArrowheads="1"/>
          </p:cNvSpPr>
          <p:nvPr/>
        </p:nvSpPr>
        <p:spPr bwMode="auto">
          <a:xfrm>
            <a:off x="4711700" y="2376488"/>
            <a:ext cx="2863850" cy="366712"/>
          </a:xfrm>
          <a:prstGeom prst="rect">
            <a:avLst/>
          </a:prstGeom>
          <a:noFill/>
          <a:ln w="9525">
            <a:noFill/>
            <a:miter lim="800000"/>
            <a:headEnd/>
            <a:tailEnd/>
          </a:ln>
        </p:spPr>
        <p:txBody>
          <a:bodyPr wrap="none">
            <a:spAutoFit/>
          </a:bodyPr>
          <a:lstStyle/>
          <a:p>
            <a:pPr algn="ctr"/>
            <a:r>
              <a:rPr lang="en-US" dirty="0">
                <a:solidFill>
                  <a:srgbClr val="FFFFFF"/>
                </a:solidFill>
                <a:ea typeface="+mn-ea"/>
                <a:cs typeface="Arial" charset="0"/>
              </a:rPr>
              <a:t>Universal </a:t>
            </a:r>
            <a:r>
              <a:rPr lang="en-US" dirty="0" err="1">
                <a:solidFill>
                  <a:srgbClr val="FFFFFF"/>
                </a:solidFill>
                <a:ea typeface="+mn-ea"/>
                <a:cs typeface="Arial" charset="0"/>
              </a:rPr>
              <a:t>texton</a:t>
            </a:r>
            <a:r>
              <a:rPr lang="en-US" dirty="0">
                <a:solidFill>
                  <a:srgbClr val="FFFFFF"/>
                </a:solidFill>
                <a:ea typeface="+mn-ea"/>
                <a:cs typeface="Arial" charset="0"/>
              </a:rPr>
              <a:t> dictionary</a:t>
            </a:r>
          </a:p>
        </p:txBody>
      </p:sp>
      <p:pic>
        <p:nvPicPr>
          <p:cNvPr id="9241" name="Picture 25" descr="brodatz2_1"/>
          <p:cNvPicPr>
            <a:picLocks noChangeAspect="1" noChangeArrowheads="1"/>
          </p:cNvPicPr>
          <p:nvPr/>
        </p:nvPicPr>
        <p:blipFill>
          <a:blip r:embed="rId14" cstate="print"/>
          <a:srcRect/>
          <a:stretch>
            <a:fillRect/>
          </a:stretch>
        </p:blipFill>
        <p:spPr bwMode="auto">
          <a:xfrm>
            <a:off x="6629400" y="5753100"/>
            <a:ext cx="146050" cy="146050"/>
          </a:xfrm>
          <a:prstGeom prst="rect">
            <a:avLst/>
          </a:prstGeom>
          <a:noFill/>
          <a:ln w="3175">
            <a:solidFill>
              <a:schemeClr val="bg1"/>
            </a:solidFill>
            <a:miter lim="800000"/>
            <a:headEnd/>
            <a:tailEnd/>
          </a:ln>
        </p:spPr>
      </p:pic>
      <p:pic>
        <p:nvPicPr>
          <p:cNvPr id="9242" name="Picture 26" descr="brodatz2_2"/>
          <p:cNvPicPr>
            <a:picLocks noChangeAspect="1" noChangeArrowheads="1"/>
          </p:cNvPicPr>
          <p:nvPr/>
        </p:nvPicPr>
        <p:blipFill>
          <a:blip r:embed="rId15" cstate="print"/>
          <a:srcRect/>
          <a:stretch>
            <a:fillRect/>
          </a:stretch>
        </p:blipFill>
        <p:spPr bwMode="auto">
          <a:xfrm>
            <a:off x="6858000" y="5753100"/>
            <a:ext cx="146050" cy="146050"/>
          </a:xfrm>
          <a:prstGeom prst="rect">
            <a:avLst/>
          </a:prstGeom>
          <a:noFill/>
          <a:ln w="3175">
            <a:solidFill>
              <a:schemeClr val="bg1"/>
            </a:solidFill>
            <a:miter lim="800000"/>
            <a:headEnd/>
            <a:tailEnd/>
          </a:ln>
        </p:spPr>
      </p:pic>
      <p:pic>
        <p:nvPicPr>
          <p:cNvPr id="9243" name="Picture 27" descr="brodatz2_3"/>
          <p:cNvPicPr>
            <a:picLocks noChangeAspect="1" noChangeArrowheads="1"/>
          </p:cNvPicPr>
          <p:nvPr/>
        </p:nvPicPr>
        <p:blipFill>
          <a:blip r:embed="rId16" cstate="print"/>
          <a:srcRect/>
          <a:stretch>
            <a:fillRect/>
          </a:stretch>
        </p:blipFill>
        <p:spPr bwMode="auto">
          <a:xfrm>
            <a:off x="7086600" y="5753100"/>
            <a:ext cx="146050" cy="146050"/>
          </a:xfrm>
          <a:prstGeom prst="rect">
            <a:avLst/>
          </a:prstGeom>
          <a:noFill/>
          <a:ln w="3175">
            <a:solidFill>
              <a:schemeClr val="bg1"/>
            </a:solidFill>
            <a:miter lim="800000"/>
            <a:headEnd/>
            <a:tailEnd/>
          </a:ln>
        </p:spPr>
      </p:pic>
      <p:pic>
        <p:nvPicPr>
          <p:cNvPr id="9244" name="Picture 28" descr="brodatz2_5"/>
          <p:cNvPicPr>
            <a:picLocks noChangeAspect="1" noChangeArrowheads="1"/>
          </p:cNvPicPr>
          <p:nvPr/>
        </p:nvPicPr>
        <p:blipFill>
          <a:blip r:embed="rId17" cstate="print"/>
          <a:srcRect/>
          <a:stretch>
            <a:fillRect/>
          </a:stretch>
        </p:blipFill>
        <p:spPr bwMode="auto">
          <a:xfrm>
            <a:off x="7315200" y="5753100"/>
            <a:ext cx="146050" cy="146050"/>
          </a:xfrm>
          <a:prstGeom prst="rect">
            <a:avLst/>
          </a:prstGeom>
          <a:noFill/>
          <a:ln w="3175">
            <a:solidFill>
              <a:schemeClr val="bg1"/>
            </a:solidFill>
            <a:miter lim="800000"/>
            <a:headEnd/>
            <a:tailEnd/>
          </a:ln>
        </p:spPr>
      </p:pic>
      <p:sp>
        <p:nvSpPr>
          <p:cNvPr id="9245" name="Rectangle 29"/>
          <p:cNvSpPr>
            <a:spLocks noChangeArrowheads="1"/>
          </p:cNvSpPr>
          <p:nvPr/>
        </p:nvSpPr>
        <p:spPr bwMode="auto">
          <a:xfrm>
            <a:off x="6629400" y="4756150"/>
            <a:ext cx="152400" cy="920750"/>
          </a:xfrm>
          <a:prstGeom prst="rect">
            <a:avLst/>
          </a:prstGeom>
          <a:solidFill>
            <a:srgbClr val="FFCC99"/>
          </a:solidFill>
          <a:ln w="6350">
            <a:solidFill>
              <a:srgbClr val="FF6600"/>
            </a:solidFill>
            <a:miter lim="800000"/>
            <a:headEnd/>
            <a:tailEnd/>
          </a:ln>
        </p:spPr>
        <p:txBody>
          <a:bodyPr anchor="ctr">
            <a:spAutoFit/>
          </a:bodyPr>
          <a:lstStyle/>
          <a:p>
            <a:pPr eaLnBrk="0" hangingPunct="0"/>
            <a:endParaRPr lang="en-US" sz="2400">
              <a:solidFill>
                <a:srgbClr val="000000"/>
              </a:solidFill>
              <a:ea typeface="+mn-ea"/>
              <a:cs typeface="Arial" charset="0"/>
            </a:endParaRPr>
          </a:p>
        </p:txBody>
      </p:sp>
      <p:sp>
        <p:nvSpPr>
          <p:cNvPr id="9246" name="Rectangle 30"/>
          <p:cNvSpPr>
            <a:spLocks noChangeArrowheads="1"/>
          </p:cNvSpPr>
          <p:nvPr/>
        </p:nvSpPr>
        <p:spPr bwMode="auto">
          <a:xfrm>
            <a:off x="6858000" y="4572000"/>
            <a:ext cx="152400" cy="1104900"/>
          </a:xfrm>
          <a:prstGeom prst="rect">
            <a:avLst/>
          </a:prstGeom>
          <a:solidFill>
            <a:srgbClr val="FFCC99"/>
          </a:solidFill>
          <a:ln w="6350">
            <a:solidFill>
              <a:srgbClr val="FF6600"/>
            </a:solidFill>
            <a:miter lim="800000"/>
            <a:headEnd/>
            <a:tailEnd/>
          </a:ln>
        </p:spPr>
        <p:txBody>
          <a:bodyPr anchor="ctr">
            <a:spAutoFit/>
          </a:bodyPr>
          <a:lstStyle/>
          <a:p>
            <a:pPr eaLnBrk="0" hangingPunct="0"/>
            <a:endParaRPr lang="en-US" sz="2400">
              <a:solidFill>
                <a:srgbClr val="000000"/>
              </a:solidFill>
              <a:ea typeface="+mn-ea"/>
              <a:cs typeface="Arial" charset="0"/>
            </a:endParaRPr>
          </a:p>
        </p:txBody>
      </p:sp>
      <p:sp>
        <p:nvSpPr>
          <p:cNvPr id="9247" name="Rectangle 31"/>
          <p:cNvSpPr>
            <a:spLocks noChangeArrowheads="1"/>
          </p:cNvSpPr>
          <p:nvPr/>
        </p:nvSpPr>
        <p:spPr bwMode="auto">
          <a:xfrm>
            <a:off x="7086600" y="4708525"/>
            <a:ext cx="152400" cy="968375"/>
          </a:xfrm>
          <a:prstGeom prst="rect">
            <a:avLst/>
          </a:prstGeom>
          <a:solidFill>
            <a:srgbClr val="FFCC99"/>
          </a:solidFill>
          <a:ln w="6350">
            <a:solidFill>
              <a:srgbClr val="FF6600"/>
            </a:solidFill>
            <a:miter lim="800000"/>
            <a:headEnd/>
            <a:tailEnd/>
          </a:ln>
        </p:spPr>
        <p:txBody>
          <a:bodyPr anchor="ctr">
            <a:spAutoFit/>
          </a:bodyPr>
          <a:lstStyle/>
          <a:p>
            <a:pPr eaLnBrk="0" hangingPunct="0"/>
            <a:endParaRPr lang="en-US" sz="2400">
              <a:solidFill>
                <a:srgbClr val="000000"/>
              </a:solidFill>
              <a:ea typeface="+mn-ea"/>
              <a:cs typeface="Arial" charset="0"/>
            </a:endParaRPr>
          </a:p>
        </p:txBody>
      </p:sp>
      <p:sp>
        <p:nvSpPr>
          <p:cNvPr id="9248" name="Rectangle 32"/>
          <p:cNvSpPr>
            <a:spLocks noChangeArrowheads="1"/>
          </p:cNvSpPr>
          <p:nvPr/>
        </p:nvSpPr>
        <p:spPr bwMode="auto">
          <a:xfrm>
            <a:off x="7315200" y="4572000"/>
            <a:ext cx="152400" cy="1104900"/>
          </a:xfrm>
          <a:prstGeom prst="rect">
            <a:avLst/>
          </a:prstGeom>
          <a:solidFill>
            <a:srgbClr val="FFCC99"/>
          </a:solidFill>
          <a:ln w="6350">
            <a:solidFill>
              <a:srgbClr val="FF6600"/>
            </a:solidFill>
            <a:miter lim="800000"/>
            <a:headEnd/>
            <a:tailEnd/>
          </a:ln>
        </p:spPr>
        <p:txBody>
          <a:bodyPr anchor="ctr">
            <a:spAutoFit/>
          </a:bodyPr>
          <a:lstStyle/>
          <a:p>
            <a:pPr eaLnBrk="0" hangingPunct="0"/>
            <a:endParaRPr lang="en-US" sz="2400">
              <a:solidFill>
                <a:srgbClr val="000000"/>
              </a:solidFill>
              <a:ea typeface="+mn-ea"/>
              <a:cs typeface="Arial" charset="0"/>
            </a:endParaRPr>
          </a:p>
        </p:txBody>
      </p:sp>
      <p:sp>
        <p:nvSpPr>
          <p:cNvPr id="9249" name="AutoShape 33"/>
          <p:cNvSpPr>
            <a:spLocks noChangeArrowheads="1"/>
          </p:cNvSpPr>
          <p:nvPr/>
        </p:nvSpPr>
        <p:spPr bwMode="auto">
          <a:xfrm>
            <a:off x="3706813" y="5137150"/>
            <a:ext cx="484187" cy="339725"/>
          </a:xfrm>
          <a:prstGeom prst="rightArrow">
            <a:avLst>
              <a:gd name="adj1" fmla="val 50000"/>
              <a:gd name="adj2" fmla="val 35631"/>
            </a:avLst>
          </a:prstGeom>
          <a:solidFill>
            <a:srgbClr val="FF9900"/>
          </a:solidFill>
          <a:ln w="19050">
            <a:solidFill>
              <a:srgbClr val="FF0000"/>
            </a:solidFill>
            <a:miter lim="800000"/>
            <a:headEnd/>
            <a:tailEnd/>
          </a:ln>
        </p:spPr>
        <p:txBody>
          <a:bodyPr wrap="none" anchor="ctr"/>
          <a:lstStyle/>
          <a:p>
            <a:pPr eaLnBrk="0" hangingPunct="0"/>
            <a:endParaRPr lang="en-US" sz="2400">
              <a:solidFill>
                <a:srgbClr val="000000"/>
              </a:solidFill>
              <a:ea typeface="+mn-ea"/>
              <a:cs typeface="Arial" charset="0"/>
            </a:endParaRPr>
          </a:p>
        </p:txBody>
      </p:sp>
      <p:pic>
        <p:nvPicPr>
          <p:cNvPr id="9250" name="Picture 34" descr="brodatz1_1"/>
          <p:cNvPicPr>
            <a:picLocks noChangeAspect="1" noChangeArrowheads="1"/>
          </p:cNvPicPr>
          <p:nvPr/>
        </p:nvPicPr>
        <p:blipFill>
          <a:blip r:embed="rId9" cstate="print"/>
          <a:srcRect/>
          <a:stretch>
            <a:fillRect/>
          </a:stretch>
        </p:blipFill>
        <p:spPr bwMode="auto">
          <a:xfrm>
            <a:off x="5486400" y="2209800"/>
            <a:ext cx="146050" cy="146050"/>
          </a:xfrm>
          <a:prstGeom prst="rect">
            <a:avLst/>
          </a:prstGeom>
          <a:noFill/>
          <a:ln w="3175">
            <a:solidFill>
              <a:schemeClr val="bg1"/>
            </a:solidFill>
            <a:miter lim="800000"/>
            <a:headEnd/>
            <a:tailEnd/>
          </a:ln>
        </p:spPr>
      </p:pic>
      <p:pic>
        <p:nvPicPr>
          <p:cNvPr id="9251" name="Picture 35" descr="brodatz1_4"/>
          <p:cNvPicPr>
            <a:picLocks noChangeAspect="1" noChangeArrowheads="1"/>
          </p:cNvPicPr>
          <p:nvPr/>
        </p:nvPicPr>
        <p:blipFill>
          <a:blip r:embed="rId10" cstate="print"/>
          <a:srcRect/>
          <a:stretch>
            <a:fillRect/>
          </a:stretch>
        </p:blipFill>
        <p:spPr bwMode="auto">
          <a:xfrm>
            <a:off x="5943600" y="2209800"/>
            <a:ext cx="146050" cy="146050"/>
          </a:xfrm>
          <a:prstGeom prst="rect">
            <a:avLst/>
          </a:prstGeom>
          <a:noFill/>
          <a:ln w="3175">
            <a:solidFill>
              <a:schemeClr val="bg1"/>
            </a:solidFill>
            <a:miter lim="800000"/>
            <a:headEnd/>
            <a:tailEnd/>
          </a:ln>
        </p:spPr>
      </p:pic>
      <p:pic>
        <p:nvPicPr>
          <p:cNvPr id="9252" name="Picture 36" descr="brodatz1_2"/>
          <p:cNvPicPr>
            <a:picLocks noChangeAspect="1" noChangeArrowheads="1"/>
          </p:cNvPicPr>
          <p:nvPr/>
        </p:nvPicPr>
        <p:blipFill>
          <a:blip r:embed="rId11" cstate="print"/>
          <a:srcRect/>
          <a:stretch>
            <a:fillRect/>
          </a:stretch>
        </p:blipFill>
        <p:spPr bwMode="auto">
          <a:xfrm>
            <a:off x="5715000" y="2209800"/>
            <a:ext cx="146050" cy="146050"/>
          </a:xfrm>
          <a:prstGeom prst="rect">
            <a:avLst/>
          </a:prstGeom>
          <a:noFill/>
          <a:ln w="3175">
            <a:solidFill>
              <a:schemeClr val="bg1"/>
            </a:solidFill>
            <a:miter lim="800000"/>
            <a:headEnd/>
            <a:tailEnd/>
          </a:ln>
        </p:spPr>
      </p:pic>
      <p:pic>
        <p:nvPicPr>
          <p:cNvPr id="9253" name="Picture 37" descr="brodatz1_5"/>
          <p:cNvPicPr>
            <a:picLocks noChangeAspect="1" noChangeArrowheads="1"/>
          </p:cNvPicPr>
          <p:nvPr/>
        </p:nvPicPr>
        <p:blipFill>
          <a:blip r:embed="rId12" cstate="print"/>
          <a:srcRect/>
          <a:stretch>
            <a:fillRect/>
          </a:stretch>
        </p:blipFill>
        <p:spPr bwMode="auto">
          <a:xfrm>
            <a:off x="6172200" y="2209800"/>
            <a:ext cx="146050" cy="146050"/>
          </a:xfrm>
          <a:prstGeom prst="rect">
            <a:avLst/>
          </a:prstGeom>
          <a:noFill/>
          <a:ln w="3175">
            <a:solidFill>
              <a:schemeClr val="bg1"/>
            </a:solidFill>
            <a:miter lim="800000"/>
            <a:headEnd/>
            <a:tailEnd/>
          </a:ln>
        </p:spPr>
      </p:pic>
      <p:pic>
        <p:nvPicPr>
          <p:cNvPr id="9254" name="Picture 38" descr="brodatz1_6"/>
          <p:cNvPicPr>
            <a:picLocks noChangeAspect="1" noChangeArrowheads="1"/>
          </p:cNvPicPr>
          <p:nvPr/>
        </p:nvPicPr>
        <p:blipFill>
          <a:blip r:embed="rId13" cstate="print"/>
          <a:srcRect/>
          <a:stretch>
            <a:fillRect/>
          </a:stretch>
        </p:blipFill>
        <p:spPr bwMode="auto">
          <a:xfrm>
            <a:off x="6400800" y="2209800"/>
            <a:ext cx="146050" cy="146050"/>
          </a:xfrm>
          <a:prstGeom prst="rect">
            <a:avLst/>
          </a:prstGeom>
          <a:noFill/>
          <a:ln w="3175">
            <a:solidFill>
              <a:schemeClr val="bg1"/>
            </a:solidFill>
            <a:miter lim="800000"/>
            <a:headEnd/>
            <a:tailEnd/>
          </a:ln>
        </p:spPr>
      </p:pic>
      <p:pic>
        <p:nvPicPr>
          <p:cNvPr id="9255" name="Picture 39" descr="brodatz2_1"/>
          <p:cNvPicPr>
            <a:picLocks noChangeAspect="1" noChangeArrowheads="1"/>
          </p:cNvPicPr>
          <p:nvPr/>
        </p:nvPicPr>
        <p:blipFill>
          <a:blip r:embed="rId14" cstate="print"/>
          <a:srcRect/>
          <a:stretch>
            <a:fillRect/>
          </a:stretch>
        </p:blipFill>
        <p:spPr bwMode="auto">
          <a:xfrm>
            <a:off x="6629400" y="2209800"/>
            <a:ext cx="146050" cy="146050"/>
          </a:xfrm>
          <a:prstGeom prst="rect">
            <a:avLst/>
          </a:prstGeom>
          <a:noFill/>
          <a:ln w="3175">
            <a:solidFill>
              <a:schemeClr val="bg1"/>
            </a:solidFill>
            <a:miter lim="800000"/>
            <a:headEnd/>
            <a:tailEnd/>
          </a:ln>
        </p:spPr>
      </p:pic>
      <p:pic>
        <p:nvPicPr>
          <p:cNvPr id="9256" name="Picture 40" descr="brodatz2_2"/>
          <p:cNvPicPr>
            <a:picLocks noChangeAspect="1" noChangeArrowheads="1"/>
          </p:cNvPicPr>
          <p:nvPr/>
        </p:nvPicPr>
        <p:blipFill>
          <a:blip r:embed="rId15" cstate="print"/>
          <a:srcRect/>
          <a:stretch>
            <a:fillRect/>
          </a:stretch>
        </p:blipFill>
        <p:spPr bwMode="auto">
          <a:xfrm>
            <a:off x="6858000" y="2209800"/>
            <a:ext cx="146050" cy="146050"/>
          </a:xfrm>
          <a:prstGeom prst="rect">
            <a:avLst/>
          </a:prstGeom>
          <a:noFill/>
          <a:ln w="3175">
            <a:solidFill>
              <a:schemeClr val="bg1"/>
            </a:solidFill>
            <a:miter lim="800000"/>
            <a:headEnd/>
            <a:tailEnd/>
          </a:ln>
        </p:spPr>
      </p:pic>
      <p:pic>
        <p:nvPicPr>
          <p:cNvPr id="9257" name="Picture 41" descr="brodatz2_3"/>
          <p:cNvPicPr>
            <a:picLocks noChangeAspect="1" noChangeArrowheads="1"/>
          </p:cNvPicPr>
          <p:nvPr/>
        </p:nvPicPr>
        <p:blipFill>
          <a:blip r:embed="rId16" cstate="print"/>
          <a:srcRect/>
          <a:stretch>
            <a:fillRect/>
          </a:stretch>
        </p:blipFill>
        <p:spPr bwMode="auto">
          <a:xfrm>
            <a:off x="7086600" y="2209800"/>
            <a:ext cx="146050" cy="146050"/>
          </a:xfrm>
          <a:prstGeom prst="rect">
            <a:avLst/>
          </a:prstGeom>
          <a:noFill/>
          <a:ln w="3175">
            <a:solidFill>
              <a:schemeClr val="bg1"/>
            </a:solidFill>
            <a:miter lim="800000"/>
            <a:headEnd/>
            <a:tailEnd/>
          </a:ln>
        </p:spPr>
      </p:pic>
      <p:pic>
        <p:nvPicPr>
          <p:cNvPr id="9258" name="Picture 42" descr="brodatz2_5"/>
          <p:cNvPicPr>
            <a:picLocks noChangeAspect="1" noChangeArrowheads="1"/>
          </p:cNvPicPr>
          <p:nvPr/>
        </p:nvPicPr>
        <p:blipFill>
          <a:blip r:embed="rId17" cstate="print"/>
          <a:srcRect/>
          <a:stretch>
            <a:fillRect/>
          </a:stretch>
        </p:blipFill>
        <p:spPr bwMode="auto">
          <a:xfrm>
            <a:off x="7315200" y="2209800"/>
            <a:ext cx="146050" cy="146050"/>
          </a:xfrm>
          <a:prstGeom prst="rect">
            <a:avLst/>
          </a:prstGeom>
          <a:noFill/>
          <a:ln w="3175">
            <a:solidFill>
              <a:schemeClr val="bg1"/>
            </a:solidFill>
            <a:miter lim="800000"/>
            <a:headEnd/>
            <a:tailEnd/>
          </a:ln>
        </p:spPr>
      </p:pic>
      <p:sp>
        <p:nvSpPr>
          <p:cNvPr id="9259" name="Rectangle 43"/>
          <p:cNvSpPr>
            <a:spLocks noChangeArrowheads="1"/>
          </p:cNvSpPr>
          <p:nvPr/>
        </p:nvSpPr>
        <p:spPr bwMode="auto">
          <a:xfrm>
            <a:off x="5486400" y="1981200"/>
            <a:ext cx="152400" cy="152400"/>
          </a:xfrm>
          <a:prstGeom prst="rect">
            <a:avLst/>
          </a:prstGeom>
          <a:solidFill>
            <a:srgbClr val="FFCC99"/>
          </a:solidFill>
          <a:ln w="6350">
            <a:solidFill>
              <a:srgbClr val="FF6600"/>
            </a:solidFill>
            <a:miter lim="800000"/>
            <a:headEnd/>
            <a:tailEnd/>
          </a:ln>
        </p:spPr>
        <p:txBody>
          <a:bodyPr anchor="ctr">
            <a:spAutoFit/>
          </a:bodyPr>
          <a:lstStyle/>
          <a:p>
            <a:pPr eaLnBrk="0" hangingPunct="0"/>
            <a:endParaRPr lang="en-US" sz="2400">
              <a:solidFill>
                <a:srgbClr val="000000"/>
              </a:solidFill>
              <a:ea typeface="+mn-ea"/>
              <a:cs typeface="Arial" charset="0"/>
            </a:endParaRPr>
          </a:p>
        </p:txBody>
      </p:sp>
      <p:sp>
        <p:nvSpPr>
          <p:cNvPr id="9260" name="Rectangle 44"/>
          <p:cNvSpPr>
            <a:spLocks noChangeArrowheads="1"/>
          </p:cNvSpPr>
          <p:nvPr/>
        </p:nvSpPr>
        <p:spPr bwMode="auto">
          <a:xfrm>
            <a:off x="5715000" y="2057400"/>
            <a:ext cx="152400" cy="76200"/>
          </a:xfrm>
          <a:prstGeom prst="rect">
            <a:avLst/>
          </a:prstGeom>
          <a:solidFill>
            <a:srgbClr val="FFCC99"/>
          </a:solidFill>
          <a:ln w="6350">
            <a:solidFill>
              <a:srgbClr val="FF6600"/>
            </a:solidFill>
            <a:miter lim="800000"/>
            <a:headEnd/>
            <a:tailEnd/>
          </a:ln>
        </p:spPr>
        <p:txBody>
          <a:bodyPr anchor="ctr">
            <a:spAutoFit/>
          </a:bodyPr>
          <a:lstStyle/>
          <a:p>
            <a:pPr eaLnBrk="0" hangingPunct="0"/>
            <a:endParaRPr lang="en-US" sz="2400">
              <a:solidFill>
                <a:srgbClr val="000000"/>
              </a:solidFill>
              <a:ea typeface="+mn-ea"/>
              <a:cs typeface="Arial" charset="0"/>
            </a:endParaRPr>
          </a:p>
        </p:txBody>
      </p:sp>
      <p:sp>
        <p:nvSpPr>
          <p:cNvPr id="9261" name="Rectangle 45"/>
          <p:cNvSpPr>
            <a:spLocks noChangeArrowheads="1"/>
          </p:cNvSpPr>
          <p:nvPr/>
        </p:nvSpPr>
        <p:spPr bwMode="auto">
          <a:xfrm>
            <a:off x="5943600" y="1981200"/>
            <a:ext cx="152400" cy="152400"/>
          </a:xfrm>
          <a:prstGeom prst="rect">
            <a:avLst/>
          </a:prstGeom>
          <a:solidFill>
            <a:srgbClr val="FFCC99"/>
          </a:solidFill>
          <a:ln w="6350">
            <a:solidFill>
              <a:srgbClr val="FF6600"/>
            </a:solidFill>
            <a:miter lim="800000"/>
            <a:headEnd/>
            <a:tailEnd/>
          </a:ln>
        </p:spPr>
        <p:txBody>
          <a:bodyPr anchor="ctr">
            <a:spAutoFit/>
          </a:bodyPr>
          <a:lstStyle/>
          <a:p>
            <a:pPr eaLnBrk="0" hangingPunct="0"/>
            <a:endParaRPr lang="en-US" sz="2400">
              <a:solidFill>
                <a:srgbClr val="000000"/>
              </a:solidFill>
              <a:ea typeface="+mn-ea"/>
              <a:cs typeface="Arial" charset="0"/>
            </a:endParaRPr>
          </a:p>
        </p:txBody>
      </p:sp>
      <p:sp>
        <p:nvSpPr>
          <p:cNvPr id="9262" name="Rectangle 46"/>
          <p:cNvSpPr>
            <a:spLocks noChangeArrowheads="1"/>
          </p:cNvSpPr>
          <p:nvPr/>
        </p:nvSpPr>
        <p:spPr bwMode="auto">
          <a:xfrm>
            <a:off x="6172200" y="2057400"/>
            <a:ext cx="152400" cy="76200"/>
          </a:xfrm>
          <a:prstGeom prst="rect">
            <a:avLst/>
          </a:prstGeom>
          <a:solidFill>
            <a:srgbClr val="FFCC99"/>
          </a:solidFill>
          <a:ln w="6350">
            <a:solidFill>
              <a:srgbClr val="FF6600"/>
            </a:solidFill>
            <a:miter lim="800000"/>
            <a:headEnd/>
            <a:tailEnd/>
          </a:ln>
        </p:spPr>
        <p:txBody>
          <a:bodyPr anchor="ctr">
            <a:spAutoFit/>
          </a:bodyPr>
          <a:lstStyle/>
          <a:p>
            <a:pPr eaLnBrk="0" hangingPunct="0"/>
            <a:endParaRPr lang="en-US" sz="2400">
              <a:solidFill>
                <a:srgbClr val="000000"/>
              </a:solidFill>
              <a:ea typeface="+mn-ea"/>
              <a:cs typeface="Arial" charset="0"/>
            </a:endParaRPr>
          </a:p>
        </p:txBody>
      </p:sp>
      <p:sp>
        <p:nvSpPr>
          <p:cNvPr id="9263" name="Rectangle 47"/>
          <p:cNvSpPr>
            <a:spLocks noChangeArrowheads="1"/>
          </p:cNvSpPr>
          <p:nvPr/>
        </p:nvSpPr>
        <p:spPr bwMode="auto">
          <a:xfrm>
            <a:off x="6400800" y="1905000"/>
            <a:ext cx="152400" cy="228600"/>
          </a:xfrm>
          <a:prstGeom prst="rect">
            <a:avLst/>
          </a:prstGeom>
          <a:solidFill>
            <a:srgbClr val="FFCC99"/>
          </a:solidFill>
          <a:ln w="6350">
            <a:solidFill>
              <a:srgbClr val="FF6600"/>
            </a:solidFill>
            <a:miter lim="800000"/>
            <a:headEnd/>
            <a:tailEnd/>
          </a:ln>
        </p:spPr>
        <p:txBody>
          <a:bodyPr anchor="ctr">
            <a:spAutoFit/>
          </a:bodyPr>
          <a:lstStyle/>
          <a:p>
            <a:pPr eaLnBrk="0" hangingPunct="0"/>
            <a:endParaRPr lang="en-US" sz="2400">
              <a:solidFill>
                <a:srgbClr val="000000"/>
              </a:solidFill>
              <a:ea typeface="+mn-ea"/>
              <a:cs typeface="Arial" charset="0"/>
            </a:endParaRPr>
          </a:p>
        </p:txBody>
      </p:sp>
      <p:sp>
        <p:nvSpPr>
          <p:cNvPr id="9264" name="Rectangle 48"/>
          <p:cNvSpPr>
            <a:spLocks noChangeArrowheads="1"/>
          </p:cNvSpPr>
          <p:nvPr/>
        </p:nvSpPr>
        <p:spPr bwMode="auto">
          <a:xfrm>
            <a:off x="6629400" y="1981200"/>
            <a:ext cx="152400" cy="152400"/>
          </a:xfrm>
          <a:prstGeom prst="rect">
            <a:avLst/>
          </a:prstGeom>
          <a:solidFill>
            <a:srgbClr val="FFCC99"/>
          </a:solidFill>
          <a:ln w="6350">
            <a:solidFill>
              <a:srgbClr val="FF6600"/>
            </a:solidFill>
            <a:miter lim="800000"/>
            <a:headEnd/>
            <a:tailEnd/>
          </a:ln>
        </p:spPr>
        <p:txBody>
          <a:bodyPr anchor="ctr">
            <a:spAutoFit/>
          </a:bodyPr>
          <a:lstStyle/>
          <a:p>
            <a:pPr eaLnBrk="0" hangingPunct="0"/>
            <a:endParaRPr lang="en-US" sz="2400">
              <a:solidFill>
                <a:srgbClr val="000000"/>
              </a:solidFill>
              <a:ea typeface="+mn-ea"/>
              <a:cs typeface="Arial" charset="0"/>
            </a:endParaRPr>
          </a:p>
        </p:txBody>
      </p:sp>
      <p:sp>
        <p:nvSpPr>
          <p:cNvPr id="9265" name="Rectangle 49"/>
          <p:cNvSpPr>
            <a:spLocks noChangeArrowheads="1"/>
          </p:cNvSpPr>
          <p:nvPr/>
        </p:nvSpPr>
        <p:spPr bwMode="auto">
          <a:xfrm>
            <a:off x="6858000" y="2057400"/>
            <a:ext cx="152400" cy="76200"/>
          </a:xfrm>
          <a:prstGeom prst="rect">
            <a:avLst/>
          </a:prstGeom>
          <a:solidFill>
            <a:srgbClr val="FFCC99"/>
          </a:solidFill>
          <a:ln w="6350">
            <a:solidFill>
              <a:srgbClr val="FF6600"/>
            </a:solidFill>
            <a:miter lim="800000"/>
            <a:headEnd/>
            <a:tailEnd/>
          </a:ln>
        </p:spPr>
        <p:txBody>
          <a:bodyPr anchor="ctr">
            <a:spAutoFit/>
          </a:bodyPr>
          <a:lstStyle/>
          <a:p>
            <a:pPr eaLnBrk="0" hangingPunct="0"/>
            <a:endParaRPr lang="en-US" sz="2400">
              <a:solidFill>
                <a:srgbClr val="000000"/>
              </a:solidFill>
              <a:ea typeface="+mn-ea"/>
              <a:cs typeface="Arial" charset="0"/>
            </a:endParaRPr>
          </a:p>
        </p:txBody>
      </p:sp>
      <p:sp>
        <p:nvSpPr>
          <p:cNvPr id="9266" name="Rectangle 50"/>
          <p:cNvSpPr>
            <a:spLocks noChangeArrowheads="1"/>
          </p:cNvSpPr>
          <p:nvPr/>
        </p:nvSpPr>
        <p:spPr bwMode="auto">
          <a:xfrm>
            <a:off x="7086600" y="2057400"/>
            <a:ext cx="152400" cy="76200"/>
          </a:xfrm>
          <a:prstGeom prst="rect">
            <a:avLst/>
          </a:prstGeom>
          <a:solidFill>
            <a:srgbClr val="FFCC99"/>
          </a:solidFill>
          <a:ln w="6350">
            <a:solidFill>
              <a:srgbClr val="FF6600"/>
            </a:solidFill>
            <a:miter lim="800000"/>
            <a:headEnd/>
            <a:tailEnd/>
          </a:ln>
        </p:spPr>
        <p:txBody>
          <a:bodyPr anchor="ctr">
            <a:spAutoFit/>
          </a:bodyPr>
          <a:lstStyle/>
          <a:p>
            <a:pPr eaLnBrk="0" hangingPunct="0"/>
            <a:endParaRPr lang="en-US" sz="2400">
              <a:solidFill>
                <a:srgbClr val="000000"/>
              </a:solidFill>
              <a:ea typeface="+mn-ea"/>
              <a:cs typeface="Arial" charset="0"/>
            </a:endParaRPr>
          </a:p>
        </p:txBody>
      </p:sp>
      <p:sp>
        <p:nvSpPr>
          <p:cNvPr id="9267" name="Rectangle 51"/>
          <p:cNvSpPr>
            <a:spLocks noChangeArrowheads="1"/>
          </p:cNvSpPr>
          <p:nvPr/>
        </p:nvSpPr>
        <p:spPr bwMode="auto">
          <a:xfrm>
            <a:off x="7315200" y="1981200"/>
            <a:ext cx="152400" cy="152400"/>
          </a:xfrm>
          <a:prstGeom prst="rect">
            <a:avLst/>
          </a:prstGeom>
          <a:solidFill>
            <a:srgbClr val="FFCC99"/>
          </a:solidFill>
          <a:ln w="6350">
            <a:solidFill>
              <a:srgbClr val="FF6600"/>
            </a:solidFill>
            <a:miter lim="800000"/>
            <a:headEnd/>
            <a:tailEnd/>
          </a:ln>
        </p:spPr>
        <p:txBody>
          <a:bodyPr anchor="ctr">
            <a:spAutoFit/>
          </a:bodyPr>
          <a:lstStyle/>
          <a:p>
            <a:pPr eaLnBrk="0" hangingPunct="0"/>
            <a:endParaRPr lang="en-US" sz="2400">
              <a:solidFill>
                <a:srgbClr val="000000"/>
              </a:solidFill>
              <a:ea typeface="+mn-ea"/>
              <a:cs typeface="Arial" charset="0"/>
            </a:endParaRPr>
          </a:p>
        </p:txBody>
      </p:sp>
      <p:pic>
        <p:nvPicPr>
          <p:cNvPr id="9268" name="Picture 52" descr="hexholes_patch1"/>
          <p:cNvPicPr>
            <a:picLocks noChangeAspect="1" noChangeArrowheads="1"/>
          </p:cNvPicPr>
          <p:nvPr/>
        </p:nvPicPr>
        <p:blipFill>
          <a:blip r:embed="rId6" cstate="print"/>
          <a:srcRect/>
          <a:stretch>
            <a:fillRect/>
          </a:stretch>
        </p:blipFill>
        <p:spPr bwMode="auto">
          <a:xfrm>
            <a:off x="4800600" y="3886200"/>
            <a:ext cx="153988" cy="152400"/>
          </a:xfrm>
          <a:prstGeom prst="rect">
            <a:avLst/>
          </a:prstGeom>
          <a:noFill/>
          <a:ln w="3175">
            <a:solidFill>
              <a:schemeClr val="bg1"/>
            </a:solidFill>
            <a:miter lim="800000"/>
            <a:headEnd/>
            <a:tailEnd/>
          </a:ln>
        </p:spPr>
      </p:pic>
      <p:pic>
        <p:nvPicPr>
          <p:cNvPr id="9269" name="Picture 53" descr="hexholes_patch2"/>
          <p:cNvPicPr>
            <a:picLocks noChangeAspect="1" noChangeArrowheads="1"/>
          </p:cNvPicPr>
          <p:nvPr/>
        </p:nvPicPr>
        <p:blipFill>
          <a:blip r:embed="rId7" cstate="print"/>
          <a:srcRect/>
          <a:stretch>
            <a:fillRect/>
          </a:stretch>
        </p:blipFill>
        <p:spPr bwMode="auto">
          <a:xfrm>
            <a:off x="5029200" y="3887788"/>
            <a:ext cx="152400" cy="150812"/>
          </a:xfrm>
          <a:prstGeom prst="rect">
            <a:avLst/>
          </a:prstGeom>
          <a:noFill/>
          <a:ln w="3175">
            <a:solidFill>
              <a:schemeClr val="bg1"/>
            </a:solidFill>
            <a:miter lim="800000"/>
            <a:headEnd/>
            <a:tailEnd/>
          </a:ln>
        </p:spPr>
      </p:pic>
      <p:pic>
        <p:nvPicPr>
          <p:cNvPr id="9270" name="Picture 54" descr="hexholes_patch3"/>
          <p:cNvPicPr>
            <a:picLocks noChangeAspect="1" noChangeArrowheads="1"/>
          </p:cNvPicPr>
          <p:nvPr/>
        </p:nvPicPr>
        <p:blipFill>
          <a:blip r:embed="rId8" cstate="print"/>
          <a:srcRect/>
          <a:stretch>
            <a:fillRect/>
          </a:stretch>
        </p:blipFill>
        <p:spPr bwMode="auto">
          <a:xfrm>
            <a:off x="5256213" y="3886200"/>
            <a:ext cx="153987" cy="152400"/>
          </a:xfrm>
          <a:prstGeom prst="rect">
            <a:avLst/>
          </a:prstGeom>
          <a:noFill/>
          <a:ln w="3175">
            <a:solidFill>
              <a:schemeClr val="bg1"/>
            </a:solidFill>
            <a:miter lim="800000"/>
            <a:headEnd/>
            <a:tailEnd/>
          </a:ln>
        </p:spPr>
      </p:pic>
      <p:pic>
        <p:nvPicPr>
          <p:cNvPr id="9271" name="Picture 55" descr="brodatz2_1"/>
          <p:cNvPicPr>
            <a:picLocks noChangeAspect="1" noChangeArrowheads="1"/>
          </p:cNvPicPr>
          <p:nvPr/>
        </p:nvPicPr>
        <p:blipFill>
          <a:blip r:embed="rId14" cstate="print"/>
          <a:srcRect/>
          <a:stretch>
            <a:fillRect/>
          </a:stretch>
        </p:blipFill>
        <p:spPr bwMode="auto">
          <a:xfrm>
            <a:off x="6629400" y="3892550"/>
            <a:ext cx="146050" cy="146050"/>
          </a:xfrm>
          <a:prstGeom prst="rect">
            <a:avLst/>
          </a:prstGeom>
          <a:noFill/>
          <a:ln w="3175">
            <a:solidFill>
              <a:schemeClr val="bg1"/>
            </a:solidFill>
            <a:miter lim="800000"/>
            <a:headEnd/>
            <a:tailEnd/>
          </a:ln>
        </p:spPr>
      </p:pic>
      <p:pic>
        <p:nvPicPr>
          <p:cNvPr id="9272" name="Picture 56" descr="brodatz2_2"/>
          <p:cNvPicPr>
            <a:picLocks noChangeAspect="1" noChangeArrowheads="1"/>
          </p:cNvPicPr>
          <p:nvPr/>
        </p:nvPicPr>
        <p:blipFill>
          <a:blip r:embed="rId15" cstate="print"/>
          <a:srcRect/>
          <a:stretch>
            <a:fillRect/>
          </a:stretch>
        </p:blipFill>
        <p:spPr bwMode="auto">
          <a:xfrm>
            <a:off x="6858000" y="3892550"/>
            <a:ext cx="146050" cy="146050"/>
          </a:xfrm>
          <a:prstGeom prst="rect">
            <a:avLst/>
          </a:prstGeom>
          <a:noFill/>
          <a:ln w="3175">
            <a:solidFill>
              <a:schemeClr val="bg1"/>
            </a:solidFill>
            <a:miter lim="800000"/>
            <a:headEnd/>
            <a:tailEnd/>
          </a:ln>
        </p:spPr>
      </p:pic>
      <p:pic>
        <p:nvPicPr>
          <p:cNvPr id="9273" name="Picture 57" descr="brodatz2_3"/>
          <p:cNvPicPr>
            <a:picLocks noChangeAspect="1" noChangeArrowheads="1"/>
          </p:cNvPicPr>
          <p:nvPr/>
        </p:nvPicPr>
        <p:blipFill>
          <a:blip r:embed="rId16" cstate="print"/>
          <a:srcRect/>
          <a:stretch>
            <a:fillRect/>
          </a:stretch>
        </p:blipFill>
        <p:spPr bwMode="auto">
          <a:xfrm>
            <a:off x="7086600" y="3892550"/>
            <a:ext cx="146050" cy="146050"/>
          </a:xfrm>
          <a:prstGeom prst="rect">
            <a:avLst/>
          </a:prstGeom>
          <a:noFill/>
          <a:ln w="3175">
            <a:solidFill>
              <a:schemeClr val="bg1"/>
            </a:solidFill>
            <a:miter lim="800000"/>
            <a:headEnd/>
            <a:tailEnd/>
          </a:ln>
        </p:spPr>
      </p:pic>
      <p:pic>
        <p:nvPicPr>
          <p:cNvPr id="9274" name="Picture 58" descr="brodatz2_5"/>
          <p:cNvPicPr>
            <a:picLocks noChangeAspect="1" noChangeArrowheads="1"/>
          </p:cNvPicPr>
          <p:nvPr/>
        </p:nvPicPr>
        <p:blipFill>
          <a:blip r:embed="rId17" cstate="print"/>
          <a:srcRect/>
          <a:stretch>
            <a:fillRect/>
          </a:stretch>
        </p:blipFill>
        <p:spPr bwMode="auto">
          <a:xfrm>
            <a:off x="7315200" y="3892550"/>
            <a:ext cx="146050" cy="146050"/>
          </a:xfrm>
          <a:prstGeom prst="rect">
            <a:avLst/>
          </a:prstGeom>
          <a:noFill/>
          <a:ln w="3175">
            <a:solidFill>
              <a:schemeClr val="bg1"/>
            </a:solidFill>
            <a:miter lim="800000"/>
            <a:headEnd/>
            <a:tailEnd/>
          </a:ln>
        </p:spPr>
      </p:pic>
      <p:sp>
        <p:nvSpPr>
          <p:cNvPr id="9275" name="Rectangle 59"/>
          <p:cNvSpPr>
            <a:spLocks noChangeArrowheads="1"/>
          </p:cNvSpPr>
          <p:nvPr/>
        </p:nvSpPr>
        <p:spPr bwMode="auto">
          <a:xfrm>
            <a:off x="6629400" y="3740150"/>
            <a:ext cx="152400" cy="76200"/>
          </a:xfrm>
          <a:prstGeom prst="rect">
            <a:avLst/>
          </a:prstGeom>
          <a:solidFill>
            <a:srgbClr val="FFCC99"/>
          </a:solidFill>
          <a:ln w="6350">
            <a:solidFill>
              <a:srgbClr val="FF6600"/>
            </a:solidFill>
            <a:miter lim="800000"/>
            <a:headEnd/>
            <a:tailEnd/>
          </a:ln>
        </p:spPr>
        <p:txBody>
          <a:bodyPr anchor="ctr">
            <a:spAutoFit/>
          </a:bodyPr>
          <a:lstStyle/>
          <a:p>
            <a:pPr eaLnBrk="0" hangingPunct="0"/>
            <a:endParaRPr lang="en-US" sz="2400">
              <a:solidFill>
                <a:srgbClr val="000000"/>
              </a:solidFill>
              <a:ea typeface="+mn-ea"/>
              <a:cs typeface="Arial" charset="0"/>
            </a:endParaRPr>
          </a:p>
        </p:txBody>
      </p:sp>
      <p:sp>
        <p:nvSpPr>
          <p:cNvPr id="9276" name="Rectangle 60"/>
          <p:cNvSpPr>
            <a:spLocks noChangeArrowheads="1"/>
          </p:cNvSpPr>
          <p:nvPr/>
        </p:nvSpPr>
        <p:spPr bwMode="auto">
          <a:xfrm>
            <a:off x="6858000" y="3657600"/>
            <a:ext cx="152400" cy="158750"/>
          </a:xfrm>
          <a:prstGeom prst="rect">
            <a:avLst/>
          </a:prstGeom>
          <a:solidFill>
            <a:srgbClr val="FFCC99"/>
          </a:solidFill>
          <a:ln w="6350">
            <a:solidFill>
              <a:srgbClr val="FF6600"/>
            </a:solidFill>
            <a:miter lim="800000"/>
            <a:headEnd/>
            <a:tailEnd/>
          </a:ln>
        </p:spPr>
        <p:txBody>
          <a:bodyPr anchor="ctr">
            <a:spAutoFit/>
          </a:bodyPr>
          <a:lstStyle/>
          <a:p>
            <a:pPr eaLnBrk="0" hangingPunct="0"/>
            <a:endParaRPr lang="en-US" sz="2400">
              <a:solidFill>
                <a:srgbClr val="000000"/>
              </a:solidFill>
              <a:ea typeface="+mn-ea"/>
              <a:cs typeface="Arial" charset="0"/>
            </a:endParaRPr>
          </a:p>
        </p:txBody>
      </p:sp>
      <p:sp>
        <p:nvSpPr>
          <p:cNvPr id="9277" name="Rectangle 61"/>
          <p:cNvSpPr>
            <a:spLocks noChangeArrowheads="1"/>
          </p:cNvSpPr>
          <p:nvPr/>
        </p:nvSpPr>
        <p:spPr bwMode="auto">
          <a:xfrm>
            <a:off x="7086600" y="3740150"/>
            <a:ext cx="152400" cy="76200"/>
          </a:xfrm>
          <a:prstGeom prst="rect">
            <a:avLst/>
          </a:prstGeom>
          <a:solidFill>
            <a:srgbClr val="FFCC99"/>
          </a:solidFill>
          <a:ln w="6350">
            <a:solidFill>
              <a:srgbClr val="FF6600"/>
            </a:solidFill>
            <a:miter lim="800000"/>
            <a:headEnd/>
            <a:tailEnd/>
          </a:ln>
        </p:spPr>
        <p:txBody>
          <a:bodyPr anchor="ctr">
            <a:spAutoFit/>
          </a:bodyPr>
          <a:lstStyle/>
          <a:p>
            <a:pPr eaLnBrk="0" hangingPunct="0"/>
            <a:endParaRPr lang="en-US" sz="2400">
              <a:solidFill>
                <a:srgbClr val="000000"/>
              </a:solidFill>
              <a:ea typeface="+mn-ea"/>
              <a:cs typeface="Arial" charset="0"/>
            </a:endParaRPr>
          </a:p>
        </p:txBody>
      </p:sp>
      <p:sp>
        <p:nvSpPr>
          <p:cNvPr id="9278" name="Rectangle 62"/>
          <p:cNvSpPr>
            <a:spLocks noChangeArrowheads="1"/>
          </p:cNvSpPr>
          <p:nvPr/>
        </p:nvSpPr>
        <p:spPr bwMode="auto">
          <a:xfrm>
            <a:off x="7315200" y="3740150"/>
            <a:ext cx="152400" cy="76200"/>
          </a:xfrm>
          <a:prstGeom prst="rect">
            <a:avLst/>
          </a:prstGeom>
          <a:solidFill>
            <a:srgbClr val="FFCC99"/>
          </a:solidFill>
          <a:ln w="6350">
            <a:solidFill>
              <a:srgbClr val="FF6600"/>
            </a:solidFill>
            <a:miter lim="800000"/>
            <a:headEnd/>
            <a:tailEnd/>
          </a:ln>
        </p:spPr>
        <p:txBody>
          <a:bodyPr anchor="ctr">
            <a:spAutoFit/>
          </a:bodyPr>
          <a:lstStyle/>
          <a:p>
            <a:pPr eaLnBrk="0" hangingPunct="0"/>
            <a:endParaRPr lang="en-US" sz="2400">
              <a:solidFill>
                <a:srgbClr val="000000"/>
              </a:solidFill>
              <a:ea typeface="+mn-ea"/>
              <a:cs typeface="Arial" charset="0"/>
            </a:endParaRPr>
          </a:p>
        </p:txBody>
      </p:sp>
      <p:sp>
        <p:nvSpPr>
          <p:cNvPr id="9279" name="Rectangle 63"/>
          <p:cNvSpPr>
            <a:spLocks noChangeArrowheads="1"/>
          </p:cNvSpPr>
          <p:nvPr/>
        </p:nvSpPr>
        <p:spPr bwMode="auto">
          <a:xfrm>
            <a:off x="4800600" y="3733800"/>
            <a:ext cx="152400" cy="76200"/>
          </a:xfrm>
          <a:prstGeom prst="rect">
            <a:avLst/>
          </a:prstGeom>
          <a:solidFill>
            <a:srgbClr val="FFCC99"/>
          </a:solidFill>
          <a:ln w="6350">
            <a:solidFill>
              <a:srgbClr val="FF6600"/>
            </a:solidFill>
            <a:miter lim="800000"/>
            <a:headEnd/>
            <a:tailEnd/>
          </a:ln>
        </p:spPr>
        <p:txBody>
          <a:bodyPr anchor="ctr">
            <a:spAutoFit/>
          </a:bodyPr>
          <a:lstStyle/>
          <a:p>
            <a:pPr eaLnBrk="0" hangingPunct="0"/>
            <a:endParaRPr lang="en-US" sz="2400">
              <a:solidFill>
                <a:srgbClr val="000000"/>
              </a:solidFill>
              <a:ea typeface="+mn-ea"/>
              <a:cs typeface="Arial" charset="0"/>
            </a:endParaRPr>
          </a:p>
        </p:txBody>
      </p:sp>
      <p:sp>
        <p:nvSpPr>
          <p:cNvPr id="9280" name="Rectangle 64"/>
          <p:cNvSpPr>
            <a:spLocks noChangeArrowheads="1"/>
          </p:cNvSpPr>
          <p:nvPr/>
        </p:nvSpPr>
        <p:spPr bwMode="auto">
          <a:xfrm>
            <a:off x="5029200" y="3733800"/>
            <a:ext cx="152400" cy="76200"/>
          </a:xfrm>
          <a:prstGeom prst="rect">
            <a:avLst/>
          </a:prstGeom>
          <a:solidFill>
            <a:srgbClr val="FFCC99"/>
          </a:solidFill>
          <a:ln w="6350">
            <a:solidFill>
              <a:srgbClr val="FF6600"/>
            </a:solidFill>
            <a:miter lim="800000"/>
            <a:headEnd/>
            <a:tailEnd/>
          </a:ln>
        </p:spPr>
        <p:txBody>
          <a:bodyPr anchor="ctr">
            <a:spAutoFit/>
          </a:bodyPr>
          <a:lstStyle/>
          <a:p>
            <a:pPr eaLnBrk="0" hangingPunct="0"/>
            <a:endParaRPr lang="en-US" sz="2400">
              <a:solidFill>
                <a:srgbClr val="000000"/>
              </a:solidFill>
              <a:ea typeface="+mn-ea"/>
              <a:cs typeface="Arial" charset="0"/>
            </a:endParaRPr>
          </a:p>
        </p:txBody>
      </p:sp>
      <p:sp>
        <p:nvSpPr>
          <p:cNvPr id="9281" name="Rectangle 65"/>
          <p:cNvSpPr>
            <a:spLocks noChangeArrowheads="1"/>
          </p:cNvSpPr>
          <p:nvPr/>
        </p:nvSpPr>
        <p:spPr bwMode="auto">
          <a:xfrm>
            <a:off x="5257800" y="3657600"/>
            <a:ext cx="152400" cy="152400"/>
          </a:xfrm>
          <a:prstGeom prst="rect">
            <a:avLst/>
          </a:prstGeom>
          <a:solidFill>
            <a:srgbClr val="FFCC99"/>
          </a:solidFill>
          <a:ln w="6350">
            <a:solidFill>
              <a:srgbClr val="FF6600"/>
            </a:solidFill>
            <a:miter lim="800000"/>
            <a:headEnd/>
            <a:tailEnd/>
          </a:ln>
        </p:spPr>
        <p:txBody>
          <a:bodyPr anchor="ctr">
            <a:spAutoFit/>
          </a:bodyPr>
          <a:lstStyle/>
          <a:p>
            <a:pPr eaLnBrk="0" hangingPunct="0"/>
            <a:endParaRPr lang="en-US" sz="2400">
              <a:solidFill>
                <a:srgbClr val="000000"/>
              </a:solidFill>
              <a:ea typeface="+mn-ea"/>
              <a:cs typeface="Arial" charset="0"/>
            </a:endParaRPr>
          </a:p>
        </p:txBody>
      </p:sp>
      <p:pic>
        <p:nvPicPr>
          <p:cNvPr id="9282" name="Picture 66" descr="hexholes_patch1"/>
          <p:cNvPicPr>
            <a:picLocks noChangeAspect="1" noChangeArrowheads="1"/>
          </p:cNvPicPr>
          <p:nvPr/>
        </p:nvPicPr>
        <p:blipFill>
          <a:blip r:embed="rId6" cstate="print"/>
          <a:srcRect/>
          <a:stretch>
            <a:fillRect/>
          </a:stretch>
        </p:blipFill>
        <p:spPr bwMode="auto">
          <a:xfrm>
            <a:off x="4800600" y="5746750"/>
            <a:ext cx="153988" cy="152400"/>
          </a:xfrm>
          <a:prstGeom prst="rect">
            <a:avLst/>
          </a:prstGeom>
          <a:noFill/>
          <a:ln w="3175">
            <a:solidFill>
              <a:schemeClr val="bg1"/>
            </a:solidFill>
            <a:miter lim="800000"/>
            <a:headEnd/>
            <a:tailEnd/>
          </a:ln>
        </p:spPr>
      </p:pic>
      <p:pic>
        <p:nvPicPr>
          <p:cNvPr id="9283" name="Picture 67" descr="hexholes_patch2"/>
          <p:cNvPicPr>
            <a:picLocks noChangeAspect="1" noChangeArrowheads="1"/>
          </p:cNvPicPr>
          <p:nvPr/>
        </p:nvPicPr>
        <p:blipFill>
          <a:blip r:embed="rId7" cstate="print"/>
          <a:srcRect/>
          <a:stretch>
            <a:fillRect/>
          </a:stretch>
        </p:blipFill>
        <p:spPr bwMode="auto">
          <a:xfrm>
            <a:off x="5029200" y="5748338"/>
            <a:ext cx="152400" cy="150812"/>
          </a:xfrm>
          <a:prstGeom prst="rect">
            <a:avLst/>
          </a:prstGeom>
          <a:noFill/>
          <a:ln w="3175">
            <a:solidFill>
              <a:schemeClr val="bg1"/>
            </a:solidFill>
            <a:miter lim="800000"/>
            <a:headEnd/>
            <a:tailEnd/>
          </a:ln>
        </p:spPr>
      </p:pic>
      <p:pic>
        <p:nvPicPr>
          <p:cNvPr id="9284" name="Picture 68" descr="hexholes_patch3"/>
          <p:cNvPicPr>
            <a:picLocks noChangeAspect="1" noChangeArrowheads="1"/>
          </p:cNvPicPr>
          <p:nvPr/>
        </p:nvPicPr>
        <p:blipFill>
          <a:blip r:embed="rId8" cstate="print"/>
          <a:srcRect/>
          <a:stretch>
            <a:fillRect/>
          </a:stretch>
        </p:blipFill>
        <p:spPr bwMode="auto">
          <a:xfrm>
            <a:off x="5256213" y="5746750"/>
            <a:ext cx="153987" cy="152400"/>
          </a:xfrm>
          <a:prstGeom prst="rect">
            <a:avLst/>
          </a:prstGeom>
          <a:noFill/>
          <a:ln w="3175">
            <a:solidFill>
              <a:schemeClr val="bg1"/>
            </a:solidFill>
            <a:miter lim="800000"/>
            <a:headEnd/>
            <a:tailEnd/>
          </a:ln>
        </p:spPr>
      </p:pic>
      <p:sp>
        <p:nvSpPr>
          <p:cNvPr id="9285" name="Rectangle 69"/>
          <p:cNvSpPr>
            <a:spLocks noChangeArrowheads="1"/>
          </p:cNvSpPr>
          <p:nvPr/>
        </p:nvSpPr>
        <p:spPr bwMode="auto">
          <a:xfrm>
            <a:off x="4800600" y="5594350"/>
            <a:ext cx="152400" cy="76200"/>
          </a:xfrm>
          <a:prstGeom prst="rect">
            <a:avLst/>
          </a:prstGeom>
          <a:solidFill>
            <a:srgbClr val="FFCC99"/>
          </a:solidFill>
          <a:ln w="6350">
            <a:solidFill>
              <a:srgbClr val="FF6600"/>
            </a:solidFill>
            <a:miter lim="800000"/>
            <a:headEnd/>
            <a:tailEnd/>
          </a:ln>
        </p:spPr>
        <p:txBody>
          <a:bodyPr anchor="ctr">
            <a:spAutoFit/>
          </a:bodyPr>
          <a:lstStyle/>
          <a:p>
            <a:pPr eaLnBrk="0" hangingPunct="0"/>
            <a:endParaRPr lang="en-US" sz="2400">
              <a:solidFill>
                <a:srgbClr val="000000"/>
              </a:solidFill>
              <a:ea typeface="+mn-ea"/>
              <a:cs typeface="Arial" charset="0"/>
            </a:endParaRPr>
          </a:p>
        </p:txBody>
      </p:sp>
      <p:sp>
        <p:nvSpPr>
          <p:cNvPr id="9286" name="Rectangle 70"/>
          <p:cNvSpPr>
            <a:spLocks noChangeArrowheads="1"/>
          </p:cNvSpPr>
          <p:nvPr/>
        </p:nvSpPr>
        <p:spPr bwMode="auto">
          <a:xfrm>
            <a:off x="5029200" y="5441950"/>
            <a:ext cx="152400" cy="228600"/>
          </a:xfrm>
          <a:prstGeom prst="rect">
            <a:avLst/>
          </a:prstGeom>
          <a:solidFill>
            <a:srgbClr val="FFCC99"/>
          </a:solidFill>
          <a:ln w="6350">
            <a:solidFill>
              <a:srgbClr val="FF6600"/>
            </a:solidFill>
            <a:miter lim="800000"/>
            <a:headEnd/>
            <a:tailEnd/>
          </a:ln>
        </p:spPr>
        <p:txBody>
          <a:bodyPr anchor="ctr">
            <a:spAutoFit/>
          </a:bodyPr>
          <a:lstStyle/>
          <a:p>
            <a:pPr eaLnBrk="0" hangingPunct="0"/>
            <a:endParaRPr lang="en-US" sz="2400">
              <a:solidFill>
                <a:srgbClr val="000000"/>
              </a:solidFill>
              <a:ea typeface="+mn-ea"/>
              <a:cs typeface="Arial" charset="0"/>
            </a:endParaRPr>
          </a:p>
        </p:txBody>
      </p:sp>
      <p:sp>
        <p:nvSpPr>
          <p:cNvPr id="9287" name="Rectangle 71"/>
          <p:cNvSpPr>
            <a:spLocks noChangeArrowheads="1"/>
          </p:cNvSpPr>
          <p:nvPr/>
        </p:nvSpPr>
        <p:spPr bwMode="auto">
          <a:xfrm>
            <a:off x="5257800" y="5594350"/>
            <a:ext cx="152400" cy="76200"/>
          </a:xfrm>
          <a:prstGeom prst="rect">
            <a:avLst/>
          </a:prstGeom>
          <a:solidFill>
            <a:srgbClr val="FFCC99"/>
          </a:solidFill>
          <a:ln w="6350">
            <a:solidFill>
              <a:srgbClr val="FF6600"/>
            </a:solidFill>
            <a:miter lim="800000"/>
            <a:headEnd/>
            <a:tailEnd/>
          </a:ln>
        </p:spPr>
        <p:txBody>
          <a:bodyPr anchor="ctr">
            <a:spAutoFit/>
          </a:bodyPr>
          <a:lstStyle/>
          <a:p>
            <a:pPr eaLnBrk="0" hangingPunct="0"/>
            <a:endParaRPr lang="en-US" sz="2400">
              <a:solidFill>
                <a:srgbClr val="000000"/>
              </a:solidFill>
              <a:ea typeface="+mn-ea"/>
              <a:cs typeface="Arial" charset="0"/>
            </a:endParaRPr>
          </a:p>
        </p:txBody>
      </p:sp>
      <p:pic>
        <p:nvPicPr>
          <p:cNvPr id="9288" name="Picture 72" descr="brodatz1_1"/>
          <p:cNvPicPr>
            <a:picLocks noChangeAspect="1" noChangeArrowheads="1"/>
          </p:cNvPicPr>
          <p:nvPr/>
        </p:nvPicPr>
        <p:blipFill>
          <a:blip r:embed="rId9" cstate="print"/>
          <a:srcRect/>
          <a:stretch>
            <a:fillRect/>
          </a:stretch>
        </p:blipFill>
        <p:spPr bwMode="auto">
          <a:xfrm>
            <a:off x="5486400" y="5753100"/>
            <a:ext cx="146050" cy="146050"/>
          </a:xfrm>
          <a:prstGeom prst="rect">
            <a:avLst/>
          </a:prstGeom>
          <a:noFill/>
          <a:ln w="3175">
            <a:solidFill>
              <a:schemeClr val="bg1"/>
            </a:solidFill>
            <a:miter lim="800000"/>
            <a:headEnd/>
            <a:tailEnd/>
          </a:ln>
        </p:spPr>
      </p:pic>
      <p:pic>
        <p:nvPicPr>
          <p:cNvPr id="9289" name="Picture 73" descr="brodatz1_4"/>
          <p:cNvPicPr>
            <a:picLocks noChangeAspect="1" noChangeArrowheads="1"/>
          </p:cNvPicPr>
          <p:nvPr/>
        </p:nvPicPr>
        <p:blipFill>
          <a:blip r:embed="rId10" cstate="print"/>
          <a:srcRect/>
          <a:stretch>
            <a:fillRect/>
          </a:stretch>
        </p:blipFill>
        <p:spPr bwMode="auto">
          <a:xfrm>
            <a:off x="5943600" y="5753100"/>
            <a:ext cx="146050" cy="146050"/>
          </a:xfrm>
          <a:prstGeom prst="rect">
            <a:avLst/>
          </a:prstGeom>
          <a:noFill/>
          <a:ln w="3175">
            <a:solidFill>
              <a:schemeClr val="bg1"/>
            </a:solidFill>
            <a:miter lim="800000"/>
            <a:headEnd/>
            <a:tailEnd/>
          </a:ln>
        </p:spPr>
      </p:pic>
      <p:pic>
        <p:nvPicPr>
          <p:cNvPr id="9290" name="Picture 74" descr="brodatz1_2"/>
          <p:cNvPicPr>
            <a:picLocks noChangeAspect="1" noChangeArrowheads="1"/>
          </p:cNvPicPr>
          <p:nvPr/>
        </p:nvPicPr>
        <p:blipFill>
          <a:blip r:embed="rId11" cstate="print"/>
          <a:srcRect/>
          <a:stretch>
            <a:fillRect/>
          </a:stretch>
        </p:blipFill>
        <p:spPr bwMode="auto">
          <a:xfrm>
            <a:off x="5715000" y="5753100"/>
            <a:ext cx="146050" cy="146050"/>
          </a:xfrm>
          <a:prstGeom prst="rect">
            <a:avLst/>
          </a:prstGeom>
          <a:noFill/>
          <a:ln w="3175">
            <a:solidFill>
              <a:schemeClr val="bg1"/>
            </a:solidFill>
            <a:miter lim="800000"/>
            <a:headEnd/>
            <a:tailEnd/>
          </a:ln>
        </p:spPr>
      </p:pic>
      <p:pic>
        <p:nvPicPr>
          <p:cNvPr id="9291" name="Picture 75" descr="brodatz1_5"/>
          <p:cNvPicPr>
            <a:picLocks noChangeAspect="1" noChangeArrowheads="1"/>
          </p:cNvPicPr>
          <p:nvPr/>
        </p:nvPicPr>
        <p:blipFill>
          <a:blip r:embed="rId12" cstate="print"/>
          <a:srcRect/>
          <a:stretch>
            <a:fillRect/>
          </a:stretch>
        </p:blipFill>
        <p:spPr bwMode="auto">
          <a:xfrm>
            <a:off x="6172200" y="5753100"/>
            <a:ext cx="146050" cy="146050"/>
          </a:xfrm>
          <a:prstGeom prst="rect">
            <a:avLst/>
          </a:prstGeom>
          <a:noFill/>
          <a:ln w="3175">
            <a:solidFill>
              <a:schemeClr val="bg1"/>
            </a:solidFill>
            <a:miter lim="800000"/>
            <a:headEnd/>
            <a:tailEnd/>
          </a:ln>
        </p:spPr>
      </p:pic>
      <p:pic>
        <p:nvPicPr>
          <p:cNvPr id="9292" name="Picture 76" descr="brodatz1_6"/>
          <p:cNvPicPr>
            <a:picLocks noChangeAspect="1" noChangeArrowheads="1"/>
          </p:cNvPicPr>
          <p:nvPr/>
        </p:nvPicPr>
        <p:blipFill>
          <a:blip r:embed="rId13" cstate="print"/>
          <a:srcRect/>
          <a:stretch>
            <a:fillRect/>
          </a:stretch>
        </p:blipFill>
        <p:spPr bwMode="auto">
          <a:xfrm>
            <a:off x="6400800" y="5753100"/>
            <a:ext cx="146050" cy="146050"/>
          </a:xfrm>
          <a:prstGeom prst="rect">
            <a:avLst/>
          </a:prstGeom>
          <a:noFill/>
          <a:ln w="3175">
            <a:solidFill>
              <a:schemeClr val="bg1"/>
            </a:solidFill>
            <a:miter lim="800000"/>
            <a:headEnd/>
            <a:tailEnd/>
          </a:ln>
        </p:spPr>
      </p:pic>
      <p:sp>
        <p:nvSpPr>
          <p:cNvPr id="9293" name="Rectangle 77"/>
          <p:cNvSpPr>
            <a:spLocks noChangeArrowheads="1"/>
          </p:cNvSpPr>
          <p:nvPr/>
        </p:nvSpPr>
        <p:spPr bwMode="auto">
          <a:xfrm>
            <a:off x="5486400" y="5518150"/>
            <a:ext cx="152400" cy="158750"/>
          </a:xfrm>
          <a:prstGeom prst="rect">
            <a:avLst/>
          </a:prstGeom>
          <a:solidFill>
            <a:srgbClr val="FFCC99"/>
          </a:solidFill>
          <a:ln w="6350">
            <a:solidFill>
              <a:srgbClr val="FF6600"/>
            </a:solidFill>
            <a:miter lim="800000"/>
            <a:headEnd/>
            <a:tailEnd/>
          </a:ln>
        </p:spPr>
        <p:txBody>
          <a:bodyPr anchor="ctr">
            <a:spAutoFit/>
          </a:bodyPr>
          <a:lstStyle/>
          <a:p>
            <a:pPr eaLnBrk="0" hangingPunct="0"/>
            <a:endParaRPr lang="en-US" sz="2400">
              <a:solidFill>
                <a:srgbClr val="000000"/>
              </a:solidFill>
              <a:ea typeface="+mn-ea"/>
              <a:cs typeface="Arial" charset="0"/>
            </a:endParaRPr>
          </a:p>
        </p:txBody>
      </p:sp>
      <p:sp>
        <p:nvSpPr>
          <p:cNvPr id="9294" name="Rectangle 78"/>
          <p:cNvSpPr>
            <a:spLocks noChangeArrowheads="1"/>
          </p:cNvSpPr>
          <p:nvPr/>
        </p:nvSpPr>
        <p:spPr bwMode="auto">
          <a:xfrm>
            <a:off x="5715000" y="5600700"/>
            <a:ext cx="152400" cy="76200"/>
          </a:xfrm>
          <a:prstGeom prst="rect">
            <a:avLst/>
          </a:prstGeom>
          <a:solidFill>
            <a:srgbClr val="FFCC99"/>
          </a:solidFill>
          <a:ln w="6350">
            <a:solidFill>
              <a:srgbClr val="FF6600"/>
            </a:solidFill>
            <a:miter lim="800000"/>
            <a:headEnd/>
            <a:tailEnd/>
          </a:ln>
        </p:spPr>
        <p:txBody>
          <a:bodyPr anchor="ctr">
            <a:spAutoFit/>
          </a:bodyPr>
          <a:lstStyle/>
          <a:p>
            <a:pPr eaLnBrk="0" hangingPunct="0"/>
            <a:endParaRPr lang="en-US" sz="2400">
              <a:solidFill>
                <a:srgbClr val="000000"/>
              </a:solidFill>
              <a:ea typeface="+mn-ea"/>
              <a:cs typeface="Arial" charset="0"/>
            </a:endParaRPr>
          </a:p>
        </p:txBody>
      </p:sp>
      <p:sp>
        <p:nvSpPr>
          <p:cNvPr id="9295" name="Rectangle 79"/>
          <p:cNvSpPr>
            <a:spLocks noChangeArrowheads="1"/>
          </p:cNvSpPr>
          <p:nvPr/>
        </p:nvSpPr>
        <p:spPr bwMode="auto">
          <a:xfrm>
            <a:off x="5943600" y="5600700"/>
            <a:ext cx="152400" cy="76200"/>
          </a:xfrm>
          <a:prstGeom prst="rect">
            <a:avLst/>
          </a:prstGeom>
          <a:solidFill>
            <a:srgbClr val="FFCC99"/>
          </a:solidFill>
          <a:ln w="6350">
            <a:solidFill>
              <a:srgbClr val="FF6600"/>
            </a:solidFill>
            <a:miter lim="800000"/>
            <a:headEnd/>
            <a:tailEnd/>
          </a:ln>
        </p:spPr>
        <p:txBody>
          <a:bodyPr anchor="ctr">
            <a:spAutoFit/>
          </a:bodyPr>
          <a:lstStyle/>
          <a:p>
            <a:pPr eaLnBrk="0" hangingPunct="0"/>
            <a:endParaRPr lang="en-US" sz="2400">
              <a:solidFill>
                <a:srgbClr val="000000"/>
              </a:solidFill>
              <a:ea typeface="+mn-ea"/>
              <a:cs typeface="Arial" charset="0"/>
            </a:endParaRPr>
          </a:p>
        </p:txBody>
      </p:sp>
      <p:sp>
        <p:nvSpPr>
          <p:cNvPr id="9296" name="Rectangle 80"/>
          <p:cNvSpPr>
            <a:spLocks noChangeArrowheads="1"/>
          </p:cNvSpPr>
          <p:nvPr/>
        </p:nvSpPr>
        <p:spPr bwMode="auto">
          <a:xfrm>
            <a:off x="6172200" y="5518150"/>
            <a:ext cx="152400" cy="158750"/>
          </a:xfrm>
          <a:prstGeom prst="rect">
            <a:avLst/>
          </a:prstGeom>
          <a:solidFill>
            <a:srgbClr val="FFCC99"/>
          </a:solidFill>
          <a:ln w="6350">
            <a:solidFill>
              <a:srgbClr val="FF6600"/>
            </a:solidFill>
            <a:miter lim="800000"/>
            <a:headEnd/>
            <a:tailEnd/>
          </a:ln>
        </p:spPr>
        <p:txBody>
          <a:bodyPr anchor="ctr">
            <a:spAutoFit/>
          </a:bodyPr>
          <a:lstStyle/>
          <a:p>
            <a:pPr eaLnBrk="0" hangingPunct="0"/>
            <a:endParaRPr lang="en-US" sz="2400">
              <a:solidFill>
                <a:srgbClr val="000000"/>
              </a:solidFill>
              <a:ea typeface="+mn-ea"/>
              <a:cs typeface="Arial" charset="0"/>
            </a:endParaRPr>
          </a:p>
        </p:txBody>
      </p:sp>
      <p:sp>
        <p:nvSpPr>
          <p:cNvPr id="9297" name="Rectangle 81"/>
          <p:cNvSpPr>
            <a:spLocks noChangeArrowheads="1"/>
          </p:cNvSpPr>
          <p:nvPr/>
        </p:nvSpPr>
        <p:spPr bwMode="auto">
          <a:xfrm>
            <a:off x="6400800" y="5441950"/>
            <a:ext cx="152400" cy="234950"/>
          </a:xfrm>
          <a:prstGeom prst="rect">
            <a:avLst/>
          </a:prstGeom>
          <a:solidFill>
            <a:srgbClr val="FFCC99"/>
          </a:solidFill>
          <a:ln w="6350">
            <a:solidFill>
              <a:srgbClr val="FF6600"/>
            </a:solidFill>
            <a:miter lim="800000"/>
            <a:headEnd/>
            <a:tailEnd/>
          </a:ln>
        </p:spPr>
        <p:txBody>
          <a:bodyPr anchor="ctr">
            <a:spAutoFit/>
          </a:bodyPr>
          <a:lstStyle/>
          <a:p>
            <a:pPr eaLnBrk="0" hangingPunct="0"/>
            <a:endParaRPr lang="en-US" sz="2400">
              <a:solidFill>
                <a:srgbClr val="000000"/>
              </a:solidFill>
              <a:ea typeface="+mn-ea"/>
              <a:cs typeface="Arial" charset="0"/>
            </a:endParaRPr>
          </a:p>
        </p:txBody>
      </p:sp>
      <p:sp>
        <p:nvSpPr>
          <p:cNvPr id="9298" name="Text Box 82"/>
          <p:cNvSpPr txBox="1">
            <a:spLocks noChangeArrowheads="1"/>
          </p:cNvSpPr>
          <p:nvPr/>
        </p:nvSpPr>
        <p:spPr bwMode="auto">
          <a:xfrm>
            <a:off x="5534025" y="1374775"/>
            <a:ext cx="1187450" cy="366713"/>
          </a:xfrm>
          <a:prstGeom prst="rect">
            <a:avLst/>
          </a:prstGeom>
          <a:noFill/>
          <a:ln w="9525">
            <a:noFill/>
            <a:miter lim="800000"/>
            <a:headEnd/>
            <a:tailEnd/>
          </a:ln>
        </p:spPr>
        <p:txBody>
          <a:bodyPr wrap="none">
            <a:spAutoFit/>
          </a:bodyPr>
          <a:lstStyle/>
          <a:p>
            <a:pPr algn="ctr"/>
            <a:r>
              <a:rPr lang="en-US">
                <a:solidFill>
                  <a:srgbClr val="FFFFFF"/>
                </a:solidFill>
                <a:ea typeface="+mn-ea"/>
                <a:cs typeface="Arial" charset="0"/>
              </a:rPr>
              <a:t>histogram</a:t>
            </a:r>
          </a:p>
        </p:txBody>
      </p:sp>
      <p:sp>
        <p:nvSpPr>
          <p:cNvPr id="954452" name="Rectangle 84"/>
          <p:cNvSpPr>
            <a:spLocks noChangeArrowheads="1"/>
          </p:cNvSpPr>
          <p:nvPr/>
        </p:nvSpPr>
        <p:spPr bwMode="auto">
          <a:xfrm>
            <a:off x="152400" y="6140450"/>
            <a:ext cx="8915400" cy="641350"/>
          </a:xfrm>
          <a:prstGeom prst="rect">
            <a:avLst/>
          </a:prstGeom>
          <a:noFill/>
          <a:ln w="9525">
            <a:noFill/>
            <a:miter lim="800000"/>
            <a:headEnd/>
            <a:tailEnd/>
          </a:ln>
        </p:spPr>
        <p:txBody>
          <a:bodyPr>
            <a:spAutoFit/>
          </a:bodyPr>
          <a:lstStyle/>
          <a:p>
            <a:pPr eaLnBrk="0" hangingPunct="0"/>
            <a:r>
              <a:rPr lang="en-US">
                <a:solidFill>
                  <a:srgbClr val="FFFFFF"/>
                </a:solidFill>
                <a:ea typeface="+mn-ea"/>
                <a:cs typeface="Arial" charset="0"/>
              </a:rPr>
              <a:t>Julesz, 1981; Cula &amp; Dana, 2001; Leung &amp; Malik 2001; Mori, Belongie &amp; Malik, 2001; Schmid 2001; Varma &amp; Zisserman, 2002, 2003; Lazebnik, Schmid &amp; Ponce, 2003</a:t>
            </a:r>
          </a:p>
        </p:txBody>
      </p:sp>
    </p:spTree>
    <p:extLst>
      <p:ext uri="{BB962C8B-B14F-4D97-AF65-F5344CB8AC3E}">
        <p14:creationId xmlns:p14="http://schemas.microsoft.com/office/powerpoint/2010/main" val="2122520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544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445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7924" y="1726422"/>
            <a:ext cx="7007462" cy="4350427"/>
          </a:xfrm>
          <a:prstGeom prst="rect">
            <a:avLst/>
          </a:prstGeom>
        </p:spPr>
      </p:pic>
      <p:sp>
        <p:nvSpPr>
          <p:cNvPr id="3" name="Rectangle 2"/>
          <p:cNvSpPr/>
          <p:nvPr/>
        </p:nvSpPr>
        <p:spPr>
          <a:xfrm>
            <a:off x="2406671" y="2156131"/>
            <a:ext cx="508000" cy="488461"/>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5574507" y="3480839"/>
            <a:ext cx="508000" cy="488461"/>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6410753" y="4121700"/>
            <a:ext cx="606994" cy="66561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326282" y="3984931"/>
            <a:ext cx="606994" cy="66561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7883952" y="5432079"/>
            <a:ext cx="441434" cy="436359"/>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7131070" y="5115556"/>
            <a:ext cx="441434" cy="436359"/>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7572504" y="3903520"/>
            <a:ext cx="441434" cy="436359"/>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511673" y="5560381"/>
            <a:ext cx="441434" cy="436359"/>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317924" y="1726422"/>
            <a:ext cx="7007462" cy="4350427"/>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mtClean="0"/>
              <a:t>What about Scenes?</a:t>
            </a:r>
            <a:endParaRPr lang="en-US" dirty="0"/>
          </a:p>
        </p:txBody>
      </p:sp>
    </p:spTree>
    <p:extLst>
      <p:ext uri="{BB962C8B-B14F-4D97-AF65-F5344CB8AC3E}">
        <p14:creationId xmlns:p14="http://schemas.microsoft.com/office/powerpoint/2010/main" val="33945769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43" name="Rectangle 3"/>
          <p:cNvSpPr>
            <a:spLocks noChangeArrowheads="1"/>
          </p:cNvSpPr>
          <p:nvPr/>
        </p:nvSpPr>
        <p:spPr bwMode="auto">
          <a:xfrm>
            <a:off x="304800" y="914400"/>
            <a:ext cx="8610600" cy="1022350"/>
          </a:xfrm>
          <a:prstGeom prst="rect">
            <a:avLst/>
          </a:prstGeom>
          <a:noFill/>
          <a:ln w="9525">
            <a:noFill/>
            <a:miter lim="800000"/>
            <a:headEnd/>
            <a:tailEnd/>
          </a:ln>
          <a:effectLst>
            <a:outerShdw blurRad="63500" dist="17961" dir="2700000" algn="ctr" rotWithShape="0">
              <a:srgbClr val="000000">
                <a:alpha val="74998"/>
              </a:srgbClr>
            </a:outerShdw>
          </a:effectLst>
        </p:spPr>
        <p:txBody>
          <a:bodyPr anchor="ctr">
            <a:prstTxWarp prst="textNoShape">
              <a:avLst/>
            </a:prstTxWarp>
          </a:bodyPr>
          <a:lstStyle/>
          <a:p>
            <a:pPr eaLnBrk="0"/>
            <a:r>
              <a:rPr lang="en-US" sz="3700" b="1">
                <a:solidFill>
                  <a:srgbClr val="000000"/>
                </a:solidFill>
              </a:rPr>
              <a:t>Demo : Rapid image understanding</a:t>
            </a:r>
          </a:p>
        </p:txBody>
      </p:sp>
      <p:sp>
        <p:nvSpPr>
          <p:cNvPr id="1187845" name="Rectangle 5"/>
          <p:cNvSpPr>
            <a:spLocks noChangeArrowheads="1"/>
          </p:cNvSpPr>
          <p:nvPr/>
        </p:nvSpPr>
        <p:spPr bwMode="auto">
          <a:xfrm>
            <a:off x="762000" y="3810000"/>
            <a:ext cx="8001000" cy="1143000"/>
          </a:xfrm>
          <a:prstGeom prst="rect">
            <a:avLst/>
          </a:prstGeom>
          <a:noFill/>
          <a:ln w="9525">
            <a:noFill/>
            <a:miter lim="800000"/>
            <a:headEnd/>
            <a:tailEnd/>
          </a:ln>
          <a:effectLst>
            <a:outerShdw blurRad="63500" dist="17961" dir="2700000" algn="ctr" rotWithShape="0">
              <a:srgbClr val="000000">
                <a:alpha val="74998"/>
              </a:srgbClr>
            </a:outerShdw>
          </a:effectLst>
        </p:spPr>
        <p:txBody>
          <a:bodyPr anchor="ctr">
            <a:prstTxWarp prst="textNoShape">
              <a:avLst/>
            </a:prstTxWarp>
          </a:bodyPr>
          <a:lstStyle/>
          <a:p>
            <a:pPr eaLnBrk="0"/>
            <a:r>
              <a:rPr lang="en-US" sz="2900" u="sng">
                <a:solidFill>
                  <a:srgbClr val="000000"/>
                </a:solidFill>
              </a:rPr>
              <a:t>Instructions</a:t>
            </a:r>
            <a:r>
              <a:rPr lang="en-US" sz="2900">
                <a:solidFill>
                  <a:srgbClr val="000000"/>
                </a:solidFill>
              </a:rPr>
              <a:t>: 9 photographs will be shown for half a second each. Your task is to </a:t>
            </a:r>
            <a:r>
              <a:rPr lang="en-US" sz="2900" b="1">
                <a:solidFill>
                  <a:srgbClr val="000000"/>
                </a:solidFill>
              </a:rPr>
              <a:t>memorize these pictures</a:t>
            </a:r>
            <a:r>
              <a:rPr lang="en-US" sz="2900">
                <a:solidFill>
                  <a:srgbClr val="000000"/>
                </a:solidFill>
              </a:rPr>
              <a:t> </a:t>
            </a:r>
            <a:br>
              <a:rPr lang="en-US" sz="2900">
                <a:solidFill>
                  <a:srgbClr val="000000"/>
                </a:solidFill>
              </a:rPr>
            </a:br>
            <a:r>
              <a:rPr lang="en-US" sz="2900">
                <a:solidFill>
                  <a:srgbClr val="000000"/>
                </a:solidFill>
              </a:rPr>
              <a:t/>
            </a:r>
            <a:br>
              <a:rPr lang="en-US" sz="2900">
                <a:solidFill>
                  <a:srgbClr val="000000"/>
                </a:solidFill>
              </a:rPr>
            </a:br>
            <a:endParaRPr lang="en-US" sz="1900">
              <a:solidFill>
                <a:srgbClr val="000000"/>
              </a:solidFill>
            </a:endParaRPr>
          </a:p>
        </p:txBody>
      </p:sp>
      <p:sp>
        <p:nvSpPr>
          <p:cNvPr id="101380" name="TextBox 4"/>
          <p:cNvSpPr txBox="1">
            <a:spLocks noChangeArrowheads="1"/>
          </p:cNvSpPr>
          <p:nvPr/>
        </p:nvSpPr>
        <p:spPr bwMode="auto">
          <a:xfrm>
            <a:off x="304800" y="1676400"/>
            <a:ext cx="3200400" cy="369888"/>
          </a:xfrm>
          <a:prstGeom prst="rect">
            <a:avLst/>
          </a:prstGeom>
          <a:noFill/>
          <a:ln w="9525">
            <a:noFill/>
            <a:miter lim="800000"/>
            <a:headEnd/>
            <a:tailEnd/>
          </a:ln>
        </p:spPr>
        <p:txBody>
          <a:bodyPr>
            <a:prstTxWarp prst="textNoShape">
              <a:avLst/>
            </a:prstTxWarp>
            <a:spAutoFit/>
          </a:bodyPr>
          <a:lstStyle/>
          <a:p>
            <a:r>
              <a:rPr lang="en-US" dirty="0"/>
              <a:t>By </a:t>
            </a:r>
            <a:r>
              <a:rPr lang="en-US" dirty="0" err="1"/>
              <a:t>Aude</a:t>
            </a:r>
            <a:r>
              <a:rPr lang="en-US" dirty="0"/>
              <a:t> </a:t>
            </a:r>
            <a:r>
              <a:rPr lang="en-US" dirty="0" err="1"/>
              <a:t>Oliva</a:t>
            </a:r>
            <a:endParaRPr lang="en-US" dirty="0"/>
          </a:p>
        </p:txBody>
      </p:sp>
    </p:spTree>
    <p:extLst>
      <p:ext uri="{BB962C8B-B14F-4D97-AF65-F5344CB8AC3E}">
        <p14:creationId xmlns:p14="http://schemas.microsoft.com/office/powerpoint/2010/main" val="2868741514"/>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3"/>
          <p:cNvSpPr>
            <a:spLocks noChangeArrowheads="1"/>
          </p:cNvSpPr>
          <p:nvPr/>
        </p:nvSpPr>
        <p:spPr bwMode="auto">
          <a:xfrm>
            <a:off x="152400" y="1447800"/>
            <a:ext cx="8839200" cy="3810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pic>
        <p:nvPicPr>
          <p:cNvPr id="102403" name="Picture 2" descr="H08A"/>
          <p:cNvPicPr>
            <a:picLocks noChangeAspect="1" noChangeArrowheads="1"/>
          </p:cNvPicPr>
          <p:nvPr/>
        </p:nvPicPr>
        <p:blipFill>
          <a:blip r:embed="rId2"/>
          <a:srcRect/>
          <a:stretch>
            <a:fillRect/>
          </a:stretch>
        </p:blipFill>
        <p:spPr bwMode="auto">
          <a:xfrm>
            <a:off x="1600200" y="457200"/>
            <a:ext cx="6019800" cy="6019800"/>
          </a:xfrm>
          <a:prstGeom prst="rect">
            <a:avLst/>
          </a:prstGeom>
          <a:noFill/>
          <a:ln w="9525">
            <a:noFill/>
            <a:miter lim="800000"/>
            <a:headEnd/>
            <a:tailEnd/>
          </a:ln>
        </p:spPr>
      </p:pic>
      <p:sp>
        <p:nvSpPr>
          <p:cNvPr id="4" name="Text Box 376"/>
          <p:cNvSpPr txBox="1">
            <a:spLocks noChangeArrowheads="1"/>
          </p:cNvSpPr>
          <p:nvPr/>
        </p:nvSpPr>
        <p:spPr bwMode="auto">
          <a:xfrm>
            <a:off x="7762875" y="6550025"/>
            <a:ext cx="1521282" cy="307777"/>
          </a:xfrm>
          <a:prstGeom prst="rect">
            <a:avLst/>
          </a:prstGeom>
          <a:noFill/>
          <a:ln w="9525">
            <a:noFill/>
            <a:miter lim="800000"/>
            <a:headEnd/>
            <a:tailEnd/>
          </a:ln>
        </p:spPr>
        <p:txBody>
          <a:bodyPr wrap="none">
            <a:spAutoFit/>
          </a:bodyPr>
          <a:lstStyle/>
          <a:p>
            <a:pPr eaLnBrk="0" hangingPunct="0"/>
            <a:r>
              <a:rPr lang="en-US" sz="1400" dirty="0">
                <a:cs typeface="Arial" charset="0"/>
              </a:rPr>
              <a:t>Credit: A</a:t>
            </a:r>
            <a:r>
              <a:rPr lang="en-US" sz="1400" dirty="0" smtClean="0">
                <a:cs typeface="Arial" charset="0"/>
              </a:rPr>
              <a:t>. </a:t>
            </a:r>
            <a:r>
              <a:rPr lang="en-US" sz="1400" dirty="0" err="1" smtClean="0">
                <a:cs typeface="Arial" charset="0"/>
              </a:rPr>
              <a:t>Torralba</a:t>
            </a:r>
            <a:endParaRPr lang="en-US" sz="1400" dirty="0">
              <a:cs typeface="Arial" charset="0"/>
            </a:endParaRPr>
          </a:p>
        </p:txBody>
      </p:sp>
    </p:spTree>
    <p:extLst>
      <p:ext uri="{BB962C8B-B14F-4D97-AF65-F5344CB8AC3E}">
        <p14:creationId xmlns:p14="http://schemas.microsoft.com/office/powerpoint/2010/main" val="22741474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3"/>
          <p:cNvSpPr>
            <a:spLocks noChangeArrowheads="1"/>
          </p:cNvSpPr>
          <p:nvPr/>
        </p:nvSpPr>
        <p:spPr bwMode="auto">
          <a:xfrm>
            <a:off x="152400" y="1447800"/>
            <a:ext cx="8839200" cy="3810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pic>
        <p:nvPicPr>
          <p:cNvPr id="103427" name="Picture 2" descr="L02B"/>
          <p:cNvPicPr>
            <a:picLocks noGrp="1" noChangeAspect="1" noChangeArrowheads="1"/>
          </p:cNvPicPr>
          <p:nvPr>
            <p:ph/>
          </p:nvPr>
        </p:nvPicPr>
        <p:blipFill>
          <a:blip r:embed="rId2"/>
          <a:srcRect/>
          <a:stretch>
            <a:fillRect/>
          </a:stretch>
        </p:blipFill>
        <p:spPr>
          <a:xfrm>
            <a:off x="1905000" y="566738"/>
            <a:ext cx="5715000" cy="5605462"/>
          </a:xfrm>
        </p:spPr>
      </p:pic>
      <p:sp>
        <p:nvSpPr>
          <p:cNvPr id="4" name="Text Box 376"/>
          <p:cNvSpPr txBox="1">
            <a:spLocks noChangeArrowheads="1"/>
          </p:cNvSpPr>
          <p:nvPr/>
        </p:nvSpPr>
        <p:spPr bwMode="auto">
          <a:xfrm>
            <a:off x="7762875" y="6550025"/>
            <a:ext cx="1521282" cy="307777"/>
          </a:xfrm>
          <a:prstGeom prst="rect">
            <a:avLst/>
          </a:prstGeom>
          <a:noFill/>
          <a:ln w="9525">
            <a:noFill/>
            <a:miter lim="800000"/>
            <a:headEnd/>
            <a:tailEnd/>
          </a:ln>
        </p:spPr>
        <p:txBody>
          <a:bodyPr wrap="none">
            <a:spAutoFit/>
          </a:bodyPr>
          <a:lstStyle/>
          <a:p>
            <a:pPr eaLnBrk="0" hangingPunct="0"/>
            <a:r>
              <a:rPr lang="en-US" sz="1400" dirty="0">
                <a:cs typeface="Arial" charset="0"/>
              </a:rPr>
              <a:t>Credit: A</a:t>
            </a:r>
            <a:r>
              <a:rPr lang="en-US" sz="1400" dirty="0" smtClean="0">
                <a:cs typeface="Arial" charset="0"/>
              </a:rPr>
              <a:t>. </a:t>
            </a:r>
            <a:r>
              <a:rPr lang="en-US" sz="1400" dirty="0" err="1" smtClean="0">
                <a:cs typeface="Arial" charset="0"/>
              </a:rPr>
              <a:t>Torralba</a:t>
            </a:r>
            <a:endParaRPr lang="en-US" sz="1400" dirty="0">
              <a:cs typeface="Arial" charset="0"/>
            </a:endParaRPr>
          </a:p>
        </p:txBody>
      </p:sp>
    </p:spTree>
    <p:extLst>
      <p:ext uri="{BB962C8B-B14F-4D97-AF65-F5344CB8AC3E}">
        <p14:creationId xmlns:p14="http://schemas.microsoft.com/office/powerpoint/2010/main" val="18057246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3"/>
          <p:cNvSpPr>
            <a:spLocks noChangeArrowheads="1"/>
          </p:cNvSpPr>
          <p:nvPr/>
        </p:nvSpPr>
        <p:spPr bwMode="auto">
          <a:xfrm>
            <a:off x="152400" y="1447800"/>
            <a:ext cx="8839200" cy="3810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pic>
        <p:nvPicPr>
          <p:cNvPr id="104451" name="Picture 2" descr="L08A"/>
          <p:cNvPicPr>
            <a:picLocks noGrp="1" noChangeAspect="1" noChangeArrowheads="1"/>
          </p:cNvPicPr>
          <p:nvPr>
            <p:ph/>
          </p:nvPr>
        </p:nvPicPr>
        <p:blipFill>
          <a:blip r:embed="rId2"/>
          <a:srcRect/>
          <a:stretch>
            <a:fillRect/>
          </a:stretch>
        </p:blipFill>
        <p:spPr>
          <a:xfrm>
            <a:off x="1752600" y="533400"/>
            <a:ext cx="5867400" cy="5754688"/>
          </a:xfrm>
        </p:spPr>
      </p:pic>
      <p:sp>
        <p:nvSpPr>
          <p:cNvPr id="4" name="Text Box 376"/>
          <p:cNvSpPr txBox="1">
            <a:spLocks noChangeArrowheads="1"/>
          </p:cNvSpPr>
          <p:nvPr/>
        </p:nvSpPr>
        <p:spPr bwMode="auto">
          <a:xfrm>
            <a:off x="7762875" y="6550025"/>
            <a:ext cx="1521282" cy="307777"/>
          </a:xfrm>
          <a:prstGeom prst="rect">
            <a:avLst/>
          </a:prstGeom>
          <a:noFill/>
          <a:ln w="9525">
            <a:noFill/>
            <a:miter lim="800000"/>
            <a:headEnd/>
            <a:tailEnd/>
          </a:ln>
        </p:spPr>
        <p:txBody>
          <a:bodyPr wrap="none">
            <a:spAutoFit/>
          </a:bodyPr>
          <a:lstStyle/>
          <a:p>
            <a:pPr eaLnBrk="0" hangingPunct="0"/>
            <a:r>
              <a:rPr lang="en-US" sz="1400" dirty="0">
                <a:cs typeface="Arial" charset="0"/>
              </a:rPr>
              <a:t>Credit: A</a:t>
            </a:r>
            <a:r>
              <a:rPr lang="en-US" sz="1400" dirty="0" smtClean="0">
                <a:cs typeface="Arial" charset="0"/>
              </a:rPr>
              <a:t>. </a:t>
            </a:r>
            <a:r>
              <a:rPr lang="en-US" sz="1400" dirty="0" err="1" smtClean="0">
                <a:cs typeface="Arial" charset="0"/>
              </a:rPr>
              <a:t>Torralba</a:t>
            </a:r>
            <a:endParaRPr lang="en-US" sz="1400" dirty="0">
              <a:cs typeface="Arial" charset="0"/>
            </a:endParaRPr>
          </a:p>
        </p:txBody>
      </p:sp>
    </p:spTree>
    <p:extLst>
      <p:ext uri="{BB962C8B-B14F-4D97-AF65-F5344CB8AC3E}">
        <p14:creationId xmlns:p14="http://schemas.microsoft.com/office/powerpoint/2010/main" val="35185836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3"/>
          <p:cNvSpPr>
            <a:spLocks noChangeArrowheads="1"/>
          </p:cNvSpPr>
          <p:nvPr/>
        </p:nvSpPr>
        <p:spPr bwMode="auto">
          <a:xfrm>
            <a:off x="152400" y="1447800"/>
            <a:ext cx="8839200" cy="3810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pic>
        <p:nvPicPr>
          <p:cNvPr id="105475" name="Picture 5" descr="L20B"/>
          <p:cNvPicPr>
            <a:picLocks noGrp="1" noChangeAspect="1" noChangeArrowheads="1"/>
          </p:cNvPicPr>
          <p:nvPr>
            <p:ph/>
          </p:nvPr>
        </p:nvPicPr>
        <p:blipFill>
          <a:blip r:embed="rId2"/>
          <a:srcRect/>
          <a:stretch>
            <a:fillRect/>
          </a:stretch>
        </p:blipFill>
        <p:spPr>
          <a:xfrm>
            <a:off x="1828800" y="533400"/>
            <a:ext cx="5715000" cy="5715000"/>
          </a:xfrm>
        </p:spPr>
      </p:pic>
      <p:sp>
        <p:nvSpPr>
          <p:cNvPr id="4" name="Text Box 376"/>
          <p:cNvSpPr txBox="1">
            <a:spLocks noChangeArrowheads="1"/>
          </p:cNvSpPr>
          <p:nvPr/>
        </p:nvSpPr>
        <p:spPr bwMode="auto">
          <a:xfrm>
            <a:off x="7762875" y="6550025"/>
            <a:ext cx="1521282" cy="307777"/>
          </a:xfrm>
          <a:prstGeom prst="rect">
            <a:avLst/>
          </a:prstGeom>
          <a:noFill/>
          <a:ln w="9525">
            <a:noFill/>
            <a:miter lim="800000"/>
            <a:headEnd/>
            <a:tailEnd/>
          </a:ln>
        </p:spPr>
        <p:txBody>
          <a:bodyPr wrap="none">
            <a:spAutoFit/>
          </a:bodyPr>
          <a:lstStyle/>
          <a:p>
            <a:pPr eaLnBrk="0" hangingPunct="0"/>
            <a:r>
              <a:rPr lang="en-US" sz="1400" dirty="0">
                <a:cs typeface="Arial" charset="0"/>
              </a:rPr>
              <a:t>Credit: A</a:t>
            </a:r>
            <a:r>
              <a:rPr lang="en-US" sz="1400" dirty="0" smtClean="0">
                <a:cs typeface="Arial" charset="0"/>
              </a:rPr>
              <a:t>. </a:t>
            </a:r>
            <a:r>
              <a:rPr lang="en-US" sz="1400" dirty="0" err="1" smtClean="0">
                <a:cs typeface="Arial" charset="0"/>
              </a:rPr>
              <a:t>Torralba</a:t>
            </a:r>
            <a:endParaRPr lang="en-US" sz="1400" dirty="0">
              <a:cs typeface="Arial" charset="0"/>
            </a:endParaRPr>
          </a:p>
        </p:txBody>
      </p:sp>
    </p:spTree>
    <p:extLst>
      <p:ext uri="{BB962C8B-B14F-4D97-AF65-F5344CB8AC3E}">
        <p14:creationId xmlns:p14="http://schemas.microsoft.com/office/powerpoint/2010/main" val="34666322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3"/>
          <p:cNvSpPr>
            <a:spLocks noChangeArrowheads="1"/>
          </p:cNvSpPr>
          <p:nvPr/>
        </p:nvSpPr>
        <p:spPr bwMode="auto">
          <a:xfrm>
            <a:off x="152400" y="1447800"/>
            <a:ext cx="8839200" cy="3810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pic>
        <p:nvPicPr>
          <p:cNvPr id="106499" name="Picture 2" descr="M51A"/>
          <p:cNvPicPr>
            <a:picLocks noGrp="1" noChangeAspect="1" noChangeArrowheads="1"/>
          </p:cNvPicPr>
          <p:nvPr>
            <p:ph/>
          </p:nvPr>
        </p:nvPicPr>
        <p:blipFill>
          <a:blip r:embed="rId2"/>
          <a:srcRect/>
          <a:stretch>
            <a:fillRect/>
          </a:stretch>
        </p:blipFill>
        <p:spPr>
          <a:xfrm>
            <a:off x="1828800" y="457200"/>
            <a:ext cx="5638800" cy="5529263"/>
          </a:xfrm>
        </p:spPr>
      </p:pic>
      <p:sp>
        <p:nvSpPr>
          <p:cNvPr id="4" name="Text Box 376"/>
          <p:cNvSpPr txBox="1">
            <a:spLocks noChangeArrowheads="1"/>
          </p:cNvSpPr>
          <p:nvPr/>
        </p:nvSpPr>
        <p:spPr bwMode="auto">
          <a:xfrm>
            <a:off x="7762875" y="6550025"/>
            <a:ext cx="1521282" cy="307777"/>
          </a:xfrm>
          <a:prstGeom prst="rect">
            <a:avLst/>
          </a:prstGeom>
          <a:noFill/>
          <a:ln w="9525">
            <a:noFill/>
            <a:miter lim="800000"/>
            <a:headEnd/>
            <a:tailEnd/>
          </a:ln>
        </p:spPr>
        <p:txBody>
          <a:bodyPr wrap="none">
            <a:spAutoFit/>
          </a:bodyPr>
          <a:lstStyle/>
          <a:p>
            <a:pPr eaLnBrk="0" hangingPunct="0"/>
            <a:r>
              <a:rPr lang="en-US" sz="1400" dirty="0">
                <a:cs typeface="Arial" charset="0"/>
              </a:rPr>
              <a:t>Credit: A</a:t>
            </a:r>
            <a:r>
              <a:rPr lang="en-US" sz="1400" dirty="0" smtClean="0">
                <a:cs typeface="Arial" charset="0"/>
              </a:rPr>
              <a:t>. </a:t>
            </a:r>
            <a:r>
              <a:rPr lang="en-US" sz="1400" dirty="0" err="1" smtClean="0">
                <a:cs typeface="Arial" charset="0"/>
              </a:rPr>
              <a:t>Torralba</a:t>
            </a:r>
            <a:endParaRPr lang="en-US" sz="1400" dirty="0">
              <a:cs typeface="Arial" charset="0"/>
            </a:endParaRPr>
          </a:p>
        </p:txBody>
      </p:sp>
    </p:spTree>
    <p:extLst>
      <p:ext uri="{BB962C8B-B14F-4D97-AF65-F5344CB8AC3E}">
        <p14:creationId xmlns:p14="http://schemas.microsoft.com/office/powerpoint/2010/main" val="2266853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3"/>
          <p:cNvSpPr>
            <a:spLocks noChangeArrowheads="1"/>
          </p:cNvSpPr>
          <p:nvPr/>
        </p:nvSpPr>
        <p:spPr bwMode="auto">
          <a:xfrm>
            <a:off x="152400" y="1447800"/>
            <a:ext cx="8839200" cy="3810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pic>
        <p:nvPicPr>
          <p:cNvPr id="107523" name="Picture 2" descr="M39B"/>
          <p:cNvPicPr>
            <a:picLocks noGrp="1" noChangeAspect="1" noChangeArrowheads="1"/>
          </p:cNvPicPr>
          <p:nvPr>
            <p:ph/>
          </p:nvPr>
        </p:nvPicPr>
        <p:blipFill>
          <a:blip r:embed="rId2"/>
          <a:srcRect/>
          <a:stretch>
            <a:fillRect/>
          </a:stretch>
        </p:blipFill>
        <p:spPr>
          <a:xfrm>
            <a:off x="1676400" y="457200"/>
            <a:ext cx="5791200" cy="5680075"/>
          </a:xfrm>
        </p:spPr>
      </p:pic>
      <p:sp>
        <p:nvSpPr>
          <p:cNvPr id="4" name="Text Box 376"/>
          <p:cNvSpPr txBox="1">
            <a:spLocks noChangeArrowheads="1"/>
          </p:cNvSpPr>
          <p:nvPr/>
        </p:nvSpPr>
        <p:spPr bwMode="auto">
          <a:xfrm>
            <a:off x="7762875" y="6550025"/>
            <a:ext cx="1521282" cy="307777"/>
          </a:xfrm>
          <a:prstGeom prst="rect">
            <a:avLst/>
          </a:prstGeom>
          <a:noFill/>
          <a:ln w="9525">
            <a:noFill/>
            <a:miter lim="800000"/>
            <a:headEnd/>
            <a:tailEnd/>
          </a:ln>
        </p:spPr>
        <p:txBody>
          <a:bodyPr wrap="none">
            <a:spAutoFit/>
          </a:bodyPr>
          <a:lstStyle/>
          <a:p>
            <a:pPr eaLnBrk="0" hangingPunct="0"/>
            <a:r>
              <a:rPr lang="en-US" sz="1400" dirty="0">
                <a:cs typeface="Arial" charset="0"/>
              </a:rPr>
              <a:t>Credit: A</a:t>
            </a:r>
            <a:r>
              <a:rPr lang="en-US" sz="1400" dirty="0" smtClean="0">
                <a:cs typeface="Arial" charset="0"/>
              </a:rPr>
              <a:t>. </a:t>
            </a:r>
            <a:r>
              <a:rPr lang="en-US" sz="1400" dirty="0" err="1" smtClean="0">
                <a:cs typeface="Arial" charset="0"/>
              </a:rPr>
              <a:t>Torralba</a:t>
            </a:r>
            <a:endParaRPr lang="en-US" sz="1400" dirty="0">
              <a:cs typeface="Arial" charset="0"/>
            </a:endParaRPr>
          </a:p>
        </p:txBody>
      </p:sp>
    </p:spTree>
    <p:extLst>
      <p:ext uri="{BB962C8B-B14F-4D97-AF65-F5344CB8AC3E}">
        <p14:creationId xmlns:p14="http://schemas.microsoft.com/office/powerpoint/2010/main" val="183095892"/>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3"/>
          <p:cNvSpPr>
            <a:spLocks noChangeArrowheads="1"/>
          </p:cNvSpPr>
          <p:nvPr/>
        </p:nvSpPr>
        <p:spPr bwMode="auto">
          <a:xfrm>
            <a:off x="152400" y="1447800"/>
            <a:ext cx="8839200" cy="3810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pic>
        <p:nvPicPr>
          <p:cNvPr id="108547" name="Picture 2" descr="M05A"/>
          <p:cNvPicPr>
            <a:picLocks noGrp="1" noChangeAspect="1" noChangeArrowheads="1"/>
          </p:cNvPicPr>
          <p:nvPr>
            <p:ph/>
          </p:nvPr>
        </p:nvPicPr>
        <p:blipFill>
          <a:blip r:embed="rId2"/>
          <a:srcRect/>
          <a:stretch>
            <a:fillRect/>
          </a:stretch>
        </p:blipFill>
        <p:spPr>
          <a:xfrm>
            <a:off x="1676400" y="493713"/>
            <a:ext cx="5791200" cy="5678487"/>
          </a:xfrm>
        </p:spPr>
      </p:pic>
      <p:sp>
        <p:nvSpPr>
          <p:cNvPr id="4" name="Text Box 376"/>
          <p:cNvSpPr txBox="1">
            <a:spLocks noChangeArrowheads="1"/>
          </p:cNvSpPr>
          <p:nvPr/>
        </p:nvSpPr>
        <p:spPr bwMode="auto">
          <a:xfrm>
            <a:off x="7762875" y="6550025"/>
            <a:ext cx="1521282" cy="307777"/>
          </a:xfrm>
          <a:prstGeom prst="rect">
            <a:avLst/>
          </a:prstGeom>
          <a:noFill/>
          <a:ln w="9525">
            <a:noFill/>
            <a:miter lim="800000"/>
            <a:headEnd/>
            <a:tailEnd/>
          </a:ln>
        </p:spPr>
        <p:txBody>
          <a:bodyPr wrap="none">
            <a:spAutoFit/>
          </a:bodyPr>
          <a:lstStyle/>
          <a:p>
            <a:pPr eaLnBrk="0" hangingPunct="0"/>
            <a:r>
              <a:rPr lang="en-US" sz="1400" dirty="0">
                <a:cs typeface="Arial" charset="0"/>
              </a:rPr>
              <a:t>Credit: A</a:t>
            </a:r>
            <a:r>
              <a:rPr lang="en-US" sz="1400" dirty="0" smtClean="0">
                <a:cs typeface="Arial" charset="0"/>
              </a:rPr>
              <a:t>. </a:t>
            </a:r>
            <a:r>
              <a:rPr lang="en-US" sz="1400" dirty="0" err="1" smtClean="0">
                <a:cs typeface="Arial" charset="0"/>
              </a:rPr>
              <a:t>Torralba</a:t>
            </a:r>
            <a:endParaRPr lang="en-US" sz="1400" dirty="0">
              <a:cs typeface="Arial" charset="0"/>
            </a:endParaRPr>
          </a:p>
        </p:txBody>
      </p:sp>
    </p:spTree>
    <p:extLst>
      <p:ext uri="{BB962C8B-B14F-4D97-AF65-F5344CB8AC3E}">
        <p14:creationId xmlns:p14="http://schemas.microsoft.com/office/powerpoint/2010/main" val="822952045"/>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3"/>
          <p:cNvSpPr>
            <a:spLocks noChangeArrowheads="1"/>
          </p:cNvSpPr>
          <p:nvPr/>
        </p:nvSpPr>
        <p:spPr bwMode="auto">
          <a:xfrm>
            <a:off x="152400" y="1447800"/>
            <a:ext cx="8839200" cy="3810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pic>
        <p:nvPicPr>
          <p:cNvPr id="109571" name="Picture 2" descr="M10A"/>
          <p:cNvPicPr>
            <a:picLocks noGrp="1" noChangeAspect="1" noChangeArrowheads="1"/>
          </p:cNvPicPr>
          <p:nvPr>
            <p:ph/>
          </p:nvPr>
        </p:nvPicPr>
        <p:blipFill>
          <a:blip r:embed="rId2"/>
          <a:srcRect/>
          <a:stretch>
            <a:fillRect/>
          </a:stretch>
        </p:blipFill>
        <p:spPr>
          <a:xfrm>
            <a:off x="1752600" y="457200"/>
            <a:ext cx="5715000" cy="5605463"/>
          </a:xfrm>
        </p:spPr>
      </p:pic>
      <p:sp>
        <p:nvSpPr>
          <p:cNvPr id="4" name="Text Box 376"/>
          <p:cNvSpPr txBox="1">
            <a:spLocks noChangeArrowheads="1"/>
          </p:cNvSpPr>
          <p:nvPr/>
        </p:nvSpPr>
        <p:spPr bwMode="auto">
          <a:xfrm>
            <a:off x="7762875" y="6550025"/>
            <a:ext cx="1521282" cy="307777"/>
          </a:xfrm>
          <a:prstGeom prst="rect">
            <a:avLst/>
          </a:prstGeom>
          <a:noFill/>
          <a:ln w="9525">
            <a:noFill/>
            <a:miter lim="800000"/>
            <a:headEnd/>
            <a:tailEnd/>
          </a:ln>
        </p:spPr>
        <p:txBody>
          <a:bodyPr wrap="none">
            <a:spAutoFit/>
          </a:bodyPr>
          <a:lstStyle/>
          <a:p>
            <a:pPr eaLnBrk="0" hangingPunct="0"/>
            <a:r>
              <a:rPr lang="en-US" sz="1400" dirty="0">
                <a:cs typeface="Arial" charset="0"/>
              </a:rPr>
              <a:t>Credit: A</a:t>
            </a:r>
            <a:r>
              <a:rPr lang="en-US" sz="1400" dirty="0" smtClean="0">
                <a:cs typeface="Arial" charset="0"/>
              </a:rPr>
              <a:t>. </a:t>
            </a:r>
            <a:r>
              <a:rPr lang="en-US" sz="1400" dirty="0" err="1" smtClean="0">
                <a:cs typeface="Arial" charset="0"/>
              </a:rPr>
              <a:t>Torralba</a:t>
            </a:r>
            <a:endParaRPr lang="en-US" sz="1400" dirty="0">
              <a:cs typeface="Arial" charset="0"/>
            </a:endParaRPr>
          </a:p>
        </p:txBody>
      </p:sp>
    </p:spTree>
    <p:extLst>
      <p:ext uri="{BB962C8B-B14F-4D97-AF65-F5344CB8AC3E}">
        <p14:creationId xmlns:p14="http://schemas.microsoft.com/office/powerpoint/2010/main" val="132595392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descr="texton_ind_0"/>
          <p:cNvPicPr>
            <a:picLocks noChangeAspect="1" noChangeArrowheads="1"/>
          </p:cNvPicPr>
          <p:nvPr/>
        </p:nvPicPr>
        <p:blipFill>
          <a:blip r:embed="rId3" cstate="print"/>
          <a:srcRect/>
          <a:stretch>
            <a:fillRect/>
          </a:stretch>
        </p:blipFill>
        <p:spPr bwMode="auto">
          <a:xfrm>
            <a:off x="685800" y="4362450"/>
            <a:ext cx="1997075" cy="1612900"/>
          </a:xfrm>
          <a:prstGeom prst="rect">
            <a:avLst/>
          </a:prstGeom>
          <a:noFill/>
          <a:ln w="9525">
            <a:noFill/>
            <a:miter lim="800000"/>
            <a:headEnd/>
            <a:tailEnd/>
          </a:ln>
        </p:spPr>
      </p:pic>
      <p:grpSp>
        <p:nvGrpSpPr>
          <p:cNvPr id="2" name="Group 4"/>
          <p:cNvGrpSpPr>
            <a:grpSpLocks/>
          </p:cNvGrpSpPr>
          <p:nvPr/>
        </p:nvGrpSpPr>
        <p:grpSpPr bwMode="auto">
          <a:xfrm>
            <a:off x="3587750" y="4365625"/>
            <a:ext cx="2017713" cy="1609725"/>
            <a:chOff x="1968" y="2812"/>
            <a:chExt cx="1680" cy="1316"/>
          </a:xfrm>
        </p:grpSpPr>
        <p:pic>
          <p:nvPicPr>
            <p:cNvPr id="17447" name="Picture 5" descr="texton_ind_1_1"/>
            <p:cNvPicPr>
              <a:picLocks noChangeAspect="1" noChangeArrowheads="1"/>
            </p:cNvPicPr>
            <p:nvPr/>
          </p:nvPicPr>
          <p:blipFill>
            <a:blip r:embed="rId4" cstate="print"/>
            <a:srcRect/>
            <a:stretch>
              <a:fillRect/>
            </a:stretch>
          </p:blipFill>
          <p:spPr bwMode="auto">
            <a:xfrm>
              <a:off x="1968" y="3485"/>
              <a:ext cx="816" cy="643"/>
            </a:xfrm>
            <a:prstGeom prst="rect">
              <a:avLst/>
            </a:prstGeom>
            <a:noFill/>
            <a:ln w="9525">
              <a:noFill/>
              <a:miter lim="800000"/>
              <a:headEnd/>
              <a:tailEnd/>
            </a:ln>
          </p:spPr>
        </p:pic>
        <p:pic>
          <p:nvPicPr>
            <p:cNvPr id="17448" name="Picture 6" descr="texton_ind_1_2"/>
            <p:cNvPicPr>
              <a:picLocks noChangeAspect="1" noChangeArrowheads="1"/>
            </p:cNvPicPr>
            <p:nvPr/>
          </p:nvPicPr>
          <p:blipFill>
            <a:blip r:embed="rId5" cstate="print"/>
            <a:srcRect/>
            <a:stretch>
              <a:fillRect/>
            </a:stretch>
          </p:blipFill>
          <p:spPr bwMode="auto">
            <a:xfrm>
              <a:off x="1968" y="2812"/>
              <a:ext cx="816" cy="644"/>
            </a:xfrm>
            <a:prstGeom prst="rect">
              <a:avLst/>
            </a:prstGeom>
            <a:noFill/>
            <a:ln w="9525">
              <a:noFill/>
              <a:miter lim="800000"/>
              <a:headEnd/>
              <a:tailEnd/>
            </a:ln>
          </p:spPr>
        </p:pic>
        <p:pic>
          <p:nvPicPr>
            <p:cNvPr id="17449" name="Picture 7" descr="texton_ind_1_3"/>
            <p:cNvPicPr>
              <a:picLocks noChangeAspect="1" noChangeArrowheads="1"/>
            </p:cNvPicPr>
            <p:nvPr/>
          </p:nvPicPr>
          <p:blipFill>
            <a:blip r:embed="rId6" cstate="print"/>
            <a:srcRect/>
            <a:stretch>
              <a:fillRect/>
            </a:stretch>
          </p:blipFill>
          <p:spPr bwMode="auto">
            <a:xfrm>
              <a:off x="2832" y="2812"/>
              <a:ext cx="816" cy="643"/>
            </a:xfrm>
            <a:prstGeom prst="rect">
              <a:avLst/>
            </a:prstGeom>
            <a:noFill/>
            <a:ln w="9525">
              <a:noFill/>
              <a:miter lim="800000"/>
              <a:headEnd/>
              <a:tailEnd/>
            </a:ln>
          </p:spPr>
        </p:pic>
        <p:pic>
          <p:nvPicPr>
            <p:cNvPr id="17450" name="Picture 8" descr="texton_ind_1_4"/>
            <p:cNvPicPr>
              <a:picLocks noChangeAspect="1" noChangeArrowheads="1"/>
            </p:cNvPicPr>
            <p:nvPr/>
          </p:nvPicPr>
          <p:blipFill>
            <a:blip r:embed="rId7" cstate="print"/>
            <a:srcRect/>
            <a:stretch>
              <a:fillRect/>
            </a:stretch>
          </p:blipFill>
          <p:spPr bwMode="auto">
            <a:xfrm>
              <a:off x="2832" y="3485"/>
              <a:ext cx="816" cy="643"/>
            </a:xfrm>
            <a:prstGeom prst="rect">
              <a:avLst/>
            </a:prstGeom>
            <a:noFill/>
            <a:ln w="9525">
              <a:noFill/>
              <a:miter lim="800000"/>
              <a:headEnd/>
              <a:tailEnd/>
            </a:ln>
          </p:spPr>
        </p:pic>
      </p:grpSp>
      <p:sp>
        <p:nvSpPr>
          <p:cNvPr id="17413" name="AutoShape 9"/>
          <p:cNvSpPr>
            <a:spLocks noChangeArrowheads="1"/>
          </p:cNvSpPr>
          <p:nvPr/>
        </p:nvSpPr>
        <p:spPr bwMode="auto">
          <a:xfrm>
            <a:off x="4414838" y="3967163"/>
            <a:ext cx="344487" cy="307975"/>
          </a:xfrm>
          <a:prstGeom prst="downArrow">
            <a:avLst>
              <a:gd name="adj1" fmla="val 50000"/>
              <a:gd name="adj2" fmla="val 25000"/>
            </a:avLst>
          </a:prstGeom>
          <a:solidFill>
            <a:srgbClr val="FFCC99"/>
          </a:solidFill>
          <a:ln w="9525">
            <a:solidFill>
              <a:srgbClr val="FF6600"/>
            </a:solidFill>
            <a:miter lim="800000"/>
            <a:headEnd/>
            <a:tailEnd/>
          </a:ln>
        </p:spPr>
        <p:txBody>
          <a:bodyPr wrap="none" anchor="ctr"/>
          <a:lstStyle/>
          <a:p>
            <a:pPr eaLnBrk="0" hangingPunct="0"/>
            <a:endParaRPr lang="en-US" sz="2400" smtClean="0">
              <a:solidFill>
                <a:srgbClr val="000000"/>
              </a:solidFill>
              <a:ea typeface="+mn-ea"/>
              <a:cs typeface="Arial" charset="0"/>
            </a:endParaRPr>
          </a:p>
        </p:txBody>
      </p:sp>
      <p:pic>
        <p:nvPicPr>
          <p:cNvPr id="17414" name="Picture 10" descr="burma_bagan"/>
          <p:cNvPicPr>
            <a:picLocks noChangeArrowheads="1"/>
          </p:cNvPicPr>
          <p:nvPr/>
        </p:nvPicPr>
        <p:blipFill>
          <a:blip r:embed="rId8" cstate="print"/>
          <a:srcRect/>
          <a:stretch>
            <a:fillRect/>
          </a:stretch>
        </p:blipFill>
        <p:spPr bwMode="auto">
          <a:xfrm>
            <a:off x="3046413" y="1600200"/>
            <a:ext cx="3114675" cy="2274888"/>
          </a:xfrm>
          <a:prstGeom prst="rect">
            <a:avLst/>
          </a:prstGeom>
          <a:noFill/>
          <a:ln w="12700">
            <a:solidFill>
              <a:schemeClr val="bg1"/>
            </a:solidFill>
            <a:miter lim="800000"/>
            <a:headEnd/>
            <a:tailEnd/>
          </a:ln>
        </p:spPr>
      </p:pic>
      <p:grpSp>
        <p:nvGrpSpPr>
          <p:cNvPr id="3" name="Group 11"/>
          <p:cNvGrpSpPr>
            <a:grpSpLocks/>
          </p:cNvGrpSpPr>
          <p:nvPr/>
        </p:nvGrpSpPr>
        <p:grpSpPr bwMode="auto">
          <a:xfrm>
            <a:off x="3048000" y="1600200"/>
            <a:ext cx="3114675" cy="2274888"/>
            <a:chOff x="1488" y="480"/>
            <a:chExt cx="2784" cy="1929"/>
          </a:xfrm>
        </p:grpSpPr>
        <p:sp>
          <p:nvSpPr>
            <p:cNvPr id="17441" name="Line 12"/>
            <p:cNvSpPr>
              <a:spLocks noChangeShapeType="1"/>
            </p:cNvSpPr>
            <p:nvPr/>
          </p:nvSpPr>
          <p:spPr bwMode="auto">
            <a:xfrm>
              <a:off x="2880" y="480"/>
              <a:ext cx="0" cy="1929"/>
            </a:xfrm>
            <a:prstGeom prst="line">
              <a:avLst/>
            </a:prstGeom>
            <a:noFill/>
            <a:ln w="12700">
              <a:solidFill>
                <a:schemeClr val="bg1"/>
              </a:solidFill>
              <a:round/>
              <a:headEnd/>
              <a:tailEnd/>
            </a:ln>
          </p:spPr>
          <p:txBody>
            <a:bodyPr/>
            <a:lstStyle/>
            <a:p>
              <a:pPr eaLnBrk="0" hangingPunct="0"/>
              <a:endParaRPr lang="en-US" sz="2400" smtClean="0">
                <a:solidFill>
                  <a:srgbClr val="000000"/>
                </a:solidFill>
                <a:ea typeface="+mn-ea"/>
                <a:cs typeface="Arial" charset="0"/>
              </a:endParaRPr>
            </a:p>
          </p:txBody>
        </p:sp>
        <p:sp>
          <p:nvSpPr>
            <p:cNvPr id="17442" name="Line 13"/>
            <p:cNvSpPr>
              <a:spLocks noChangeShapeType="1"/>
            </p:cNvSpPr>
            <p:nvPr/>
          </p:nvSpPr>
          <p:spPr bwMode="auto">
            <a:xfrm>
              <a:off x="1488" y="1440"/>
              <a:ext cx="2784" cy="0"/>
            </a:xfrm>
            <a:prstGeom prst="line">
              <a:avLst/>
            </a:prstGeom>
            <a:noFill/>
            <a:ln w="12700">
              <a:solidFill>
                <a:schemeClr val="bg1"/>
              </a:solidFill>
              <a:round/>
              <a:headEnd/>
              <a:tailEnd/>
            </a:ln>
          </p:spPr>
          <p:txBody>
            <a:bodyPr/>
            <a:lstStyle/>
            <a:p>
              <a:pPr eaLnBrk="0" hangingPunct="0"/>
              <a:endParaRPr lang="en-US" sz="2400" smtClean="0">
                <a:solidFill>
                  <a:srgbClr val="000000"/>
                </a:solidFill>
                <a:ea typeface="+mn-ea"/>
                <a:cs typeface="Arial" charset="0"/>
              </a:endParaRPr>
            </a:p>
          </p:txBody>
        </p:sp>
        <p:sp>
          <p:nvSpPr>
            <p:cNvPr id="17443" name="Line 14"/>
            <p:cNvSpPr>
              <a:spLocks noChangeShapeType="1"/>
            </p:cNvSpPr>
            <p:nvPr/>
          </p:nvSpPr>
          <p:spPr bwMode="auto">
            <a:xfrm>
              <a:off x="1488" y="960"/>
              <a:ext cx="2784" cy="0"/>
            </a:xfrm>
            <a:prstGeom prst="line">
              <a:avLst/>
            </a:prstGeom>
            <a:noFill/>
            <a:ln w="12700">
              <a:solidFill>
                <a:schemeClr val="bg1"/>
              </a:solidFill>
              <a:round/>
              <a:headEnd/>
              <a:tailEnd/>
            </a:ln>
          </p:spPr>
          <p:txBody>
            <a:bodyPr/>
            <a:lstStyle/>
            <a:p>
              <a:pPr eaLnBrk="0" hangingPunct="0"/>
              <a:endParaRPr lang="en-US" sz="2400" smtClean="0">
                <a:solidFill>
                  <a:srgbClr val="000000"/>
                </a:solidFill>
                <a:ea typeface="+mn-ea"/>
                <a:cs typeface="Arial" charset="0"/>
              </a:endParaRPr>
            </a:p>
          </p:txBody>
        </p:sp>
        <p:sp>
          <p:nvSpPr>
            <p:cNvPr id="17444" name="Line 15"/>
            <p:cNvSpPr>
              <a:spLocks noChangeShapeType="1"/>
            </p:cNvSpPr>
            <p:nvPr/>
          </p:nvSpPr>
          <p:spPr bwMode="auto">
            <a:xfrm>
              <a:off x="1488" y="1920"/>
              <a:ext cx="2784" cy="0"/>
            </a:xfrm>
            <a:prstGeom prst="line">
              <a:avLst/>
            </a:prstGeom>
            <a:noFill/>
            <a:ln w="12700">
              <a:solidFill>
                <a:schemeClr val="bg1"/>
              </a:solidFill>
              <a:round/>
              <a:headEnd/>
              <a:tailEnd/>
            </a:ln>
          </p:spPr>
          <p:txBody>
            <a:bodyPr/>
            <a:lstStyle/>
            <a:p>
              <a:pPr eaLnBrk="0" hangingPunct="0"/>
              <a:endParaRPr lang="en-US" sz="2400" smtClean="0">
                <a:solidFill>
                  <a:srgbClr val="000000"/>
                </a:solidFill>
                <a:ea typeface="+mn-ea"/>
                <a:cs typeface="Arial" charset="0"/>
              </a:endParaRPr>
            </a:p>
          </p:txBody>
        </p:sp>
        <p:sp>
          <p:nvSpPr>
            <p:cNvPr id="17445" name="Line 16"/>
            <p:cNvSpPr>
              <a:spLocks noChangeShapeType="1"/>
            </p:cNvSpPr>
            <p:nvPr/>
          </p:nvSpPr>
          <p:spPr bwMode="auto">
            <a:xfrm>
              <a:off x="2176" y="480"/>
              <a:ext cx="0" cy="1929"/>
            </a:xfrm>
            <a:prstGeom prst="line">
              <a:avLst/>
            </a:prstGeom>
            <a:noFill/>
            <a:ln w="12700">
              <a:solidFill>
                <a:schemeClr val="bg1"/>
              </a:solidFill>
              <a:round/>
              <a:headEnd/>
              <a:tailEnd/>
            </a:ln>
          </p:spPr>
          <p:txBody>
            <a:bodyPr/>
            <a:lstStyle/>
            <a:p>
              <a:pPr eaLnBrk="0" hangingPunct="0"/>
              <a:endParaRPr lang="en-US" sz="2400" smtClean="0">
                <a:solidFill>
                  <a:srgbClr val="000000"/>
                </a:solidFill>
                <a:ea typeface="+mn-ea"/>
                <a:cs typeface="Arial" charset="0"/>
              </a:endParaRPr>
            </a:p>
          </p:txBody>
        </p:sp>
        <p:sp>
          <p:nvSpPr>
            <p:cNvPr id="17446" name="Line 17"/>
            <p:cNvSpPr>
              <a:spLocks noChangeShapeType="1"/>
            </p:cNvSpPr>
            <p:nvPr/>
          </p:nvSpPr>
          <p:spPr bwMode="auto">
            <a:xfrm>
              <a:off x="3570" y="480"/>
              <a:ext cx="0" cy="1929"/>
            </a:xfrm>
            <a:prstGeom prst="line">
              <a:avLst/>
            </a:prstGeom>
            <a:noFill/>
            <a:ln w="12700">
              <a:solidFill>
                <a:schemeClr val="bg1"/>
              </a:solidFill>
              <a:round/>
              <a:headEnd/>
              <a:tailEnd/>
            </a:ln>
          </p:spPr>
          <p:txBody>
            <a:bodyPr/>
            <a:lstStyle/>
            <a:p>
              <a:pPr eaLnBrk="0" hangingPunct="0"/>
              <a:endParaRPr lang="en-US" sz="2400" smtClean="0">
                <a:solidFill>
                  <a:srgbClr val="000000"/>
                </a:solidFill>
                <a:ea typeface="+mn-ea"/>
                <a:cs typeface="Arial" charset="0"/>
              </a:endParaRPr>
            </a:p>
          </p:txBody>
        </p:sp>
      </p:grpSp>
      <p:sp>
        <p:nvSpPr>
          <p:cNvPr id="17416" name="AutoShape 18"/>
          <p:cNvSpPr>
            <a:spLocks noChangeArrowheads="1"/>
          </p:cNvSpPr>
          <p:nvPr/>
        </p:nvSpPr>
        <p:spPr bwMode="auto">
          <a:xfrm rot="2426846">
            <a:off x="2657475" y="3932238"/>
            <a:ext cx="344488" cy="309562"/>
          </a:xfrm>
          <a:prstGeom prst="downArrow">
            <a:avLst>
              <a:gd name="adj1" fmla="val 50000"/>
              <a:gd name="adj2" fmla="val 25000"/>
            </a:avLst>
          </a:prstGeom>
          <a:solidFill>
            <a:srgbClr val="FFCC99"/>
          </a:solidFill>
          <a:ln w="9525">
            <a:solidFill>
              <a:srgbClr val="FF6600"/>
            </a:solidFill>
            <a:miter lim="800000"/>
            <a:headEnd/>
            <a:tailEnd/>
          </a:ln>
        </p:spPr>
        <p:txBody>
          <a:bodyPr wrap="none" anchor="ctr"/>
          <a:lstStyle/>
          <a:p>
            <a:pPr eaLnBrk="0" hangingPunct="0"/>
            <a:endParaRPr lang="en-US" sz="2400" smtClean="0">
              <a:solidFill>
                <a:srgbClr val="000000"/>
              </a:solidFill>
              <a:ea typeface="+mn-ea"/>
              <a:cs typeface="Arial" charset="0"/>
            </a:endParaRPr>
          </a:p>
        </p:txBody>
      </p:sp>
      <p:sp>
        <p:nvSpPr>
          <p:cNvPr id="17417" name="Text Box 19"/>
          <p:cNvSpPr txBox="1">
            <a:spLocks noChangeArrowheads="1"/>
          </p:cNvSpPr>
          <p:nvPr/>
        </p:nvSpPr>
        <p:spPr bwMode="auto">
          <a:xfrm>
            <a:off x="1323975" y="5988050"/>
            <a:ext cx="696913" cy="304800"/>
          </a:xfrm>
          <a:prstGeom prst="rect">
            <a:avLst/>
          </a:prstGeom>
          <a:noFill/>
          <a:ln w="9525">
            <a:noFill/>
            <a:miter lim="800000"/>
            <a:headEnd/>
            <a:tailEnd/>
          </a:ln>
        </p:spPr>
        <p:txBody>
          <a:bodyPr wrap="none">
            <a:spAutoFit/>
          </a:bodyPr>
          <a:lstStyle/>
          <a:p>
            <a:pPr>
              <a:spcBef>
                <a:spcPct val="50000"/>
              </a:spcBef>
            </a:pPr>
            <a:r>
              <a:rPr lang="en-US" sz="1400" smtClean="0">
                <a:solidFill>
                  <a:srgbClr val="FFFFFF"/>
                </a:solidFill>
                <a:ea typeface="+mn-ea"/>
                <a:cs typeface="Arial" charset="0"/>
              </a:rPr>
              <a:t>level 0</a:t>
            </a:r>
          </a:p>
        </p:txBody>
      </p:sp>
      <p:sp>
        <p:nvSpPr>
          <p:cNvPr id="17418" name="Text Box 20"/>
          <p:cNvSpPr txBox="1">
            <a:spLocks noChangeArrowheads="1"/>
          </p:cNvSpPr>
          <p:nvPr/>
        </p:nvSpPr>
        <p:spPr bwMode="auto">
          <a:xfrm>
            <a:off x="4244975" y="5984875"/>
            <a:ext cx="696913" cy="304800"/>
          </a:xfrm>
          <a:prstGeom prst="rect">
            <a:avLst/>
          </a:prstGeom>
          <a:noFill/>
          <a:ln w="9525">
            <a:noFill/>
            <a:miter lim="800000"/>
            <a:headEnd/>
            <a:tailEnd/>
          </a:ln>
        </p:spPr>
        <p:txBody>
          <a:bodyPr wrap="none">
            <a:spAutoFit/>
          </a:bodyPr>
          <a:lstStyle/>
          <a:p>
            <a:pPr>
              <a:spcBef>
                <a:spcPct val="50000"/>
              </a:spcBef>
            </a:pPr>
            <a:r>
              <a:rPr lang="en-US" sz="1400" smtClean="0">
                <a:solidFill>
                  <a:srgbClr val="FFFFFF"/>
                </a:solidFill>
                <a:ea typeface="+mn-ea"/>
                <a:cs typeface="Arial" charset="0"/>
              </a:rPr>
              <a:t>level 1</a:t>
            </a:r>
          </a:p>
        </p:txBody>
      </p:sp>
      <p:grpSp>
        <p:nvGrpSpPr>
          <p:cNvPr id="4" name="Group 21"/>
          <p:cNvGrpSpPr>
            <a:grpSpLocks/>
          </p:cNvGrpSpPr>
          <p:nvPr/>
        </p:nvGrpSpPr>
        <p:grpSpPr bwMode="auto">
          <a:xfrm>
            <a:off x="6172200" y="3932238"/>
            <a:ext cx="2362200" cy="2357437"/>
            <a:chOff x="3798" y="3007"/>
            <a:chExt cx="1420" cy="1293"/>
          </a:xfrm>
        </p:grpSpPr>
        <p:grpSp>
          <p:nvGrpSpPr>
            <p:cNvPr id="5" name="Group 22"/>
            <p:cNvGrpSpPr>
              <a:grpSpLocks/>
            </p:cNvGrpSpPr>
            <p:nvPr/>
          </p:nvGrpSpPr>
          <p:grpSpPr bwMode="auto">
            <a:xfrm>
              <a:off x="4005" y="3245"/>
              <a:ext cx="1213" cy="883"/>
              <a:chOff x="3792" y="2812"/>
              <a:chExt cx="1680" cy="1316"/>
            </a:xfrm>
          </p:grpSpPr>
          <p:pic>
            <p:nvPicPr>
              <p:cNvPr id="17425" name="Picture 23" descr="texton_ind_2_1"/>
              <p:cNvPicPr>
                <a:picLocks noChangeAspect="1" noChangeArrowheads="1"/>
              </p:cNvPicPr>
              <p:nvPr/>
            </p:nvPicPr>
            <p:blipFill>
              <a:blip r:embed="rId9" cstate="print"/>
              <a:srcRect/>
              <a:stretch>
                <a:fillRect/>
              </a:stretch>
            </p:blipFill>
            <p:spPr bwMode="auto">
              <a:xfrm>
                <a:off x="3792" y="2812"/>
                <a:ext cx="384" cy="303"/>
              </a:xfrm>
              <a:prstGeom prst="rect">
                <a:avLst/>
              </a:prstGeom>
              <a:noFill/>
              <a:ln w="9525">
                <a:noFill/>
                <a:miter lim="800000"/>
                <a:headEnd/>
                <a:tailEnd/>
              </a:ln>
            </p:spPr>
          </p:pic>
          <p:pic>
            <p:nvPicPr>
              <p:cNvPr id="17426" name="Picture 24" descr="texton_ind_2_2"/>
              <p:cNvPicPr>
                <a:picLocks noChangeAspect="1" noChangeArrowheads="1"/>
              </p:cNvPicPr>
              <p:nvPr/>
            </p:nvPicPr>
            <p:blipFill>
              <a:blip r:embed="rId10" cstate="print"/>
              <a:srcRect/>
              <a:stretch>
                <a:fillRect/>
              </a:stretch>
            </p:blipFill>
            <p:spPr bwMode="auto">
              <a:xfrm>
                <a:off x="4224" y="3153"/>
                <a:ext cx="384" cy="303"/>
              </a:xfrm>
              <a:prstGeom prst="rect">
                <a:avLst/>
              </a:prstGeom>
              <a:noFill/>
              <a:ln w="9525">
                <a:noFill/>
                <a:miter lim="800000"/>
                <a:headEnd/>
                <a:tailEnd/>
              </a:ln>
            </p:spPr>
          </p:pic>
          <p:pic>
            <p:nvPicPr>
              <p:cNvPr id="17427" name="Picture 25" descr="texton_ind_2_3"/>
              <p:cNvPicPr>
                <a:picLocks noChangeAspect="1" noChangeArrowheads="1"/>
              </p:cNvPicPr>
              <p:nvPr/>
            </p:nvPicPr>
            <p:blipFill>
              <a:blip r:embed="rId11" cstate="print"/>
              <a:srcRect/>
              <a:stretch>
                <a:fillRect/>
              </a:stretch>
            </p:blipFill>
            <p:spPr bwMode="auto">
              <a:xfrm>
                <a:off x="4656" y="2812"/>
                <a:ext cx="384" cy="303"/>
              </a:xfrm>
              <a:prstGeom prst="rect">
                <a:avLst/>
              </a:prstGeom>
              <a:noFill/>
              <a:ln w="9525">
                <a:noFill/>
                <a:miter lim="800000"/>
                <a:headEnd/>
                <a:tailEnd/>
              </a:ln>
            </p:spPr>
          </p:pic>
          <p:pic>
            <p:nvPicPr>
              <p:cNvPr id="17428" name="Picture 26" descr="texton_ind_2_4"/>
              <p:cNvPicPr>
                <a:picLocks noChangeAspect="1" noChangeArrowheads="1"/>
              </p:cNvPicPr>
              <p:nvPr/>
            </p:nvPicPr>
            <p:blipFill>
              <a:blip r:embed="rId12" cstate="print"/>
              <a:srcRect/>
              <a:stretch>
                <a:fillRect/>
              </a:stretch>
            </p:blipFill>
            <p:spPr bwMode="auto">
              <a:xfrm>
                <a:off x="5088" y="2817"/>
                <a:ext cx="384" cy="303"/>
              </a:xfrm>
              <a:prstGeom prst="rect">
                <a:avLst/>
              </a:prstGeom>
              <a:noFill/>
              <a:ln w="9525">
                <a:noFill/>
                <a:miter lim="800000"/>
                <a:headEnd/>
                <a:tailEnd/>
              </a:ln>
            </p:spPr>
          </p:pic>
          <p:pic>
            <p:nvPicPr>
              <p:cNvPr id="17429" name="Picture 27" descr="texton_ind_2_5"/>
              <p:cNvPicPr>
                <a:picLocks noChangeAspect="1" noChangeArrowheads="1"/>
              </p:cNvPicPr>
              <p:nvPr/>
            </p:nvPicPr>
            <p:blipFill>
              <a:blip r:embed="rId13" cstate="print"/>
              <a:srcRect/>
              <a:stretch>
                <a:fillRect/>
              </a:stretch>
            </p:blipFill>
            <p:spPr bwMode="auto">
              <a:xfrm>
                <a:off x="3792" y="3153"/>
                <a:ext cx="384" cy="302"/>
              </a:xfrm>
              <a:prstGeom prst="rect">
                <a:avLst/>
              </a:prstGeom>
              <a:noFill/>
              <a:ln w="9525">
                <a:noFill/>
                <a:miter lim="800000"/>
                <a:headEnd/>
                <a:tailEnd/>
              </a:ln>
            </p:spPr>
          </p:pic>
          <p:pic>
            <p:nvPicPr>
              <p:cNvPr id="17430" name="Picture 28" descr="texton_ind_2_6"/>
              <p:cNvPicPr>
                <a:picLocks noChangeAspect="1" noChangeArrowheads="1"/>
              </p:cNvPicPr>
              <p:nvPr/>
            </p:nvPicPr>
            <p:blipFill>
              <a:blip r:embed="rId14" cstate="print"/>
              <a:srcRect/>
              <a:stretch>
                <a:fillRect/>
              </a:stretch>
            </p:blipFill>
            <p:spPr bwMode="auto">
              <a:xfrm>
                <a:off x="4224" y="2812"/>
                <a:ext cx="384" cy="303"/>
              </a:xfrm>
              <a:prstGeom prst="rect">
                <a:avLst/>
              </a:prstGeom>
              <a:noFill/>
              <a:ln w="9525">
                <a:noFill/>
                <a:miter lim="800000"/>
                <a:headEnd/>
                <a:tailEnd/>
              </a:ln>
            </p:spPr>
          </p:pic>
          <p:pic>
            <p:nvPicPr>
              <p:cNvPr id="17431" name="Picture 29" descr="texton_ind_2_7"/>
              <p:cNvPicPr>
                <a:picLocks noChangeAspect="1" noChangeArrowheads="1"/>
              </p:cNvPicPr>
              <p:nvPr/>
            </p:nvPicPr>
            <p:blipFill>
              <a:blip r:embed="rId15" cstate="print"/>
              <a:srcRect/>
              <a:stretch>
                <a:fillRect/>
              </a:stretch>
            </p:blipFill>
            <p:spPr bwMode="auto">
              <a:xfrm>
                <a:off x="5088" y="3153"/>
                <a:ext cx="384" cy="303"/>
              </a:xfrm>
              <a:prstGeom prst="rect">
                <a:avLst/>
              </a:prstGeom>
              <a:noFill/>
              <a:ln w="9525">
                <a:noFill/>
                <a:miter lim="800000"/>
                <a:headEnd/>
                <a:tailEnd/>
              </a:ln>
            </p:spPr>
          </p:pic>
          <p:pic>
            <p:nvPicPr>
              <p:cNvPr id="17432" name="Picture 30" descr="texton_ind_2_8"/>
              <p:cNvPicPr>
                <a:picLocks noChangeAspect="1" noChangeArrowheads="1"/>
              </p:cNvPicPr>
              <p:nvPr/>
            </p:nvPicPr>
            <p:blipFill>
              <a:blip r:embed="rId16" cstate="print"/>
              <a:srcRect/>
              <a:stretch>
                <a:fillRect/>
              </a:stretch>
            </p:blipFill>
            <p:spPr bwMode="auto">
              <a:xfrm flipV="1">
                <a:off x="4656" y="3153"/>
                <a:ext cx="384" cy="302"/>
              </a:xfrm>
              <a:prstGeom prst="rect">
                <a:avLst/>
              </a:prstGeom>
              <a:noFill/>
              <a:ln w="9525">
                <a:noFill/>
                <a:miter lim="800000"/>
                <a:headEnd/>
                <a:tailEnd/>
              </a:ln>
            </p:spPr>
          </p:pic>
          <p:pic>
            <p:nvPicPr>
              <p:cNvPr id="17433" name="Picture 31" descr="texton_ind_2_9"/>
              <p:cNvPicPr>
                <a:picLocks noChangeAspect="1" noChangeArrowheads="1"/>
              </p:cNvPicPr>
              <p:nvPr/>
            </p:nvPicPr>
            <p:blipFill>
              <a:blip r:embed="rId17" cstate="print"/>
              <a:srcRect/>
              <a:stretch>
                <a:fillRect/>
              </a:stretch>
            </p:blipFill>
            <p:spPr bwMode="auto">
              <a:xfrm>
                <a:off x="3792" y="3489"/>
                <a:ext cx="384" cy="303"/>
              </a:xfrm>
              <a:prstGeom prst="rect">
                <a:avLst/>
              </a:prstGeom>
              <a:noFill/>
              <a:ln w="9525">
                <a:noFill/>
                <a:miter lim="800000"/>
                <a:headEnd/>
                <a:tailEnd/>
              </a:ln>
            </p:spPr>
          </p:pic>
          <p:pic>
            <p:nvPicPr>
              <p:cNvPr id="17434" name="Picture 32" descr="texton_ind_2_10"/>
              <p:cNvPicPr>
                <a:picLocks noChangeAspect="1" noChangeArrowheads="1"/>
              </p:cNvPicPr>
              <p:nvPr/>
            </p:nvPicPr>
            <p:blipFill>
              <a:blip r:embed="rId18" cstate="print"/>
              <a:srcRect/>
              <a:stretch>
                <a:fillRect/>
              </a:stretch>
            </p:blipFill>
            <p:spPr bwMode="auto">
              <a:xfrm>
                <a:off x="4656" y="3825"/>
                <a:ext cx="384" cy="303"/>
              </a:xfrm>
              <a:prstGeom prst="rect">
                <a:avLst/>
              </a:prstGeom>
              <a:noFill/>
              <a:ln w="9525">
                <a:noFill/>
                <a:miter lim="800000"/>
                <a:headEnd/>
                <a:tailEnd/>
              </a:ln>
            </p:spPr>
          </p:pic>
          <p:pic>
            <p:nvPicPr>
              <p:cNvPr id="17435" name="Picture 33" descr="texton_ind_2_11"/>
              <p:cNvPicPr>
                <a:picLocks noChangeAspect="1" noChangeArrowheads="1"/>
              </p:cNvPicPr>
              <p:nvPr/>
            </p:nvPicPr>
            <p:blipFill>
              <a:blip r:embed="rId19" cstate="print"/>
              <a:srcRect/>
              <a:stretch>
                <a:fillRect/>
              </a:stretch>
            </p:blipFill>
            <p:spPr bwMode="auto">
              <a:xfrm>
                <a:off x="4656" y="3489"/>
                <a:ext cx="384" cy="303"/>
              </a:xfrm>
              <a:prstGeom prst="rect">
                <a:avLst/>
              </a:prstGeom>
              <a:noFill/>
              <a:ln w="9525">
                <a:noFill/>
                <a:miter lim="800000"/>
                <a:headEnd/>
                <a:tailEnd/>
              </a:ln>
            </p:spPr>
          </p:pic>
          <p:pic>
            <p:nvPicPr>
              <p:cNvPr id="17436" name="Picture 34" descr="texton_ind_2_12"/>
              <p:cNvPicPr>
                <a:picLocks noChangeAspect="1" noChangeArrowheads="1"/>
              </p:cNvPicPr>
              <p:nvPr/>
            </p:nvPicPr>
            <p:blipFill>
              <a:blip r:embed="rId20" cstate="print"/>
              <a:srcRect/>
              <a:stretch>
                <a:fillRect/>
              </a:stretch>
            </p:blipFill>
            <p:spPr bwMode="auto">
              <a:xfrm>
                <a:off x="4224" y="3489"/>
                <a:ext cx="384" cy="303"/>
              </a:xfrm>
              <a:prstGeom prst="rect">
                <a:avLst/>
              </a:prstGeom>
              <a:noFill/>
              <a:ln w="9525">
                <a:noFill/>
                <a:miter lim="800000"/>
                <a:headEnd/>
                <a:tailEnd/>
              </a:ln>
            </p:spPr>
          </p:pic>
          <p:pic>
            <p:nvPicPr>
              <p:cNvPr id="17437" name="Picture 35" descr="texton_ind_2_13"/>
              <p:cNvPicPr>
                <a:picLocks noChangeAspect="1" noChangeArrowheads="1"/>
              </p:cNvPicPr>
              <p:nvPr/>
            </p:nvPicPr>
            <p:blipFill>
              <a:blip r:embed="rId21" cstate="print"/>
              <a:srcRect/>
              <a:stretch>
                <a:fillRect/>
              </a:stretch>
            </p:blipFill>
            <p:spPr bwMode="auto">
              <a:xfrm>
                <a:off x="3800" y="3831"/>
                <a:ext cx="376" cy="297"/>
              </a:xfrm>
              <a:prstGeom prst="rect">
                <a:avLst/>
              </a:prstGeom>
              <a:noFill/>
              <a:ln w="9525">
                <a:noFill/>
                <a:miter lim="800000"/>
                <a:headEnd/>
                <a:tailEnd/>
              </a:ln>
            </p:spPr>
          </p:pic>
          <p:pic>
            <p:nvPicPr>
              <p:cNvPr id="17438" name="Picture 36" descr="texton_ind_2_14"/>
              <p:cNvPicPr>
                <a:picLocks noChangeAspect="1" noChangeArrowheads="1"/>
              </p:cNvPicPr>
              <p:nvPr/>
            </p:nvPicPr>
            <p:blipFill>
              <a:blip r:embed="rId22" cstate="print"/>
              <a:srcRect/>
              <a:stretch>
                <a:fillRect/>
              </a:stretch>
            </p:blipFill>
            <p:spPr bwMode="auto">
              <a:xfrm>
                <a:off x="4224" y="3825"/>
                <a:ext cx="384" cy="303"/>
              </a:xfrm>
              <a:prstGeom prst="rect">
                <a:avLst/>
              </a:prstGeom>
              <a:noFill/>
              <a:ln w="9525">
                <a:noFill/>
                <a:miter lim="800000"/>
                <a:headEnd/>
                <a:tailEnd/>
              </a:ln>
            </p:spPr>
          </p:pic>
          <p:pic>
            <p:nvPicPr>
              <p:cNvPr id="17439" name="Picture 37" descr="texton_ind_2_15"/>
              <p:cNvPicPr>
                <a:picLocks noChangeAspect="1" noChangeArrowheads="1"/>
              </p:cNvPicPr>
              <p:nvPr/>
            </p:nvPicPr>
            <p:blipFill>
              <a:blip r:embed="rId23" cstate="print"/>
              <a:srcRect/>
              <a:stretch>
                <a:fillRect/>
              </a:stretch>
            </p:blipFill>
            <p:spPr bwMode="auto">
              <a:xfrm>
                <a:off x="5088" y="3825"/>
                <a:ext cx="384" cy="303"/>
              </a:xfrm>
              <a:prstGeom prst="rect">
                <a:avLst/>
              </a:prstGeom>
              <a:noFill/>
              <a:ln w="9525">
                <a:noFill/>
                <a:miter lim="800000"/>
                <a:headEnd/>
                <a:tailEnd/>
              </a:ln>
            </p:spPr>
          </p:pic>
          <p:pic>
            <p:nvPicPr>
              <p:cNvPr id="17440" name="Picture 38" descr="texton_ind_2_16"/>
              <p:cNvPicPr>
                <a:picLocks noChangeAspect="1" noChangeArrowheads="1"/>
              </p:cNvPicPr>
              <p:nvPr/>
            </p:nvPicPr>
            <p:blipFill>
              <a:blip r:embed="rId24" cstate="print"/>
              <a:srcRect/>
              <a:stretch>
                <a:fillRect/>
              </a:stretch>
            </p:blipFill>
            <p:spPr bwMode="auto">
              <a:xfrm>
                <a:off x="5088" y="3489"/>
                <a:ext cx="384" cy="303"/>
              </a:xfrm>
              <a:prstGeom prst="rect">
                <a:avLst/>
              </a:prstGeom>
              <a:noFill/>
              <a:ln w="9525">
                <a:noFill/>
                <a:miter lim="800000"/>
                <a:headEnd/>
                <a:tailEnd/>
              </a:ln>
            </p:spPr>
          </p:pic>
        </p:grpSp>
        <p:sp>
          <p:nvSpPr>
            <p:cNvPr id="17423" name="AutoShape 39"/>
            <p:cNvSpPr>
              <a:spLocks noChangeArrowheads="1"/>
            </p:cNvSpPr>
            <p:nvPr/>
          </p:nvSpPr>
          <p:spPr bwMode="auto">
            <a:xfrm rot="19173154" flipH="1">
              <a:off x="3798" y="3007"/>
              <a:ext cx="207" cy="170"/>
            </a:xfrm>
            <a:prstGeom prst="downArrow">
              <a:avLst>
                <a:gd name="adj1" fmla="val 50000"/>
                <a:gd name="adj2" fmla="val 25000"/>
              </a:avLst>
            </a:prstGeom>
            <a:solidFill>
              <a:srgbClr val="FFCC99"/>
            </a:solidFill>
            <a:ln w="9525">
              <a:solidFill>
                <a:srgbClr val="FF6600"/>
              </a:solidFill>
              <a:miter lim="800000"/>
              <a:headEnd/>
              <a:tailEnd/>
            </a:ln>
          </p:spPr>
          <p:txBody>
            <a:bodyPr wrap="none" anchor="ctr"/>
            <a:lstStyle/>
            <a:p>
              <a:pPr eaLnBrk="0" hangingPunct="0"/>
              <a:endParaRPr lang="en-US" sz="2400" smtClean="0">
                <a:solidFill>
                  <a:srgbClr val="000000"/>
                </a:solidFill>
                <a:ea typeface="+mn-ea"/>
                <a:cs typeface="Arial" charset="0"/>
              </a:endParaRPr>
            </a:p>
          </p:txBody>
        </p:sp>
        <p:sp>
          <p:nvSpPr>
            <p:cNvPr id="17424" name="Text Box 40"/>
            <p:cNvSpPr txBox="1">
              <a:spLocks noChangeArrowheads="1"/>
            </p:cNvSpPr>
            <p:nvPr/>
          </p:nvSpPr>
          <p:spPr bwMode="auto">
            <a:xfrm>
              <a:off x="4389" y="4133"/>
              <a:ext cx="419" cy="167"/>
            </a:xfrm>
            <a:prstGeom prst="rect">
              <a:avLst/>
            </a:prstGeom>
            <a:noFill/>
            <a:ln w="9525">
              <a:noFill/>
              <a:miter lim="800000"/>
              <a:headEnd/>
              <a:tailEnd/>
            </a:ln>
          </p:spPr>
          <p:txBody>
            <a:bodyPr wrap="none">
              <a:spAutoFit/>
            </a:bodyPr>
            <a:lstStyle/>
            <a:p>
              <a:pPr>
                <a:spcBef>
                  <a:spcPct val="50000"/>
                </a:spcBef>
              </a:pPr>
              <a:r>
                <a:rPr lang="en-US" sz="1400" smtClean="0">
                  <a:solidFill>
                    <a:srgbClr val="FFFFFF"/>
                  </a:solidFill>
                  <a:ea typeface="+mn-ea"/>
                  <a:cs typeface="Arial" charset="0"/>
                </a:rPr>
                <a:t>level 2</a:t>
              </a:r>
            </a:p>
          </p:txBody>
        </p:sp>
      </p:grpSp>
      <p:sp>
        <p:nvSpPr>
          <p:cNvPr id="17421" name="Text Box 42"/>
          <p:cNvSpPr txBox="1">
            <a:spLocks noChangeArrowheads="1"/>
          </p:cNvSpPr>
          <p:nvPr/>
        </p:nvSpPr>
        <p:spPr bwMode="auto">
          <a:xfrm>
            <a:off x="3082092" y="6477000"/>
            <a:ext cx="3027441" cy="307777"/>
          </a:xfrm>
          <a:prstGeom prst="rect">
            <a:avLst/>
          </a:prstGeom>
          <a:noFill/>
          <a:ln w="9525">
            <a:noFill/>
            <a:miter lim="800000"/>
            <a:headEnd/>
            <a:tailEnd/>
          </a:ln>
        </p:spPr>
        <p:txBody>
          <a:bodyPr wrap="none">
            <a:spAutoFit/>
          </a:bodyPr>
          <a:lstStyle/>
          <a:p>
            <a:pPr algn="ctr"/>
            <a:r>
              <a:rPr lang="en-US" sz="1400" dirty="0" err="1" smtClean="0">
                <a:solidFill>
                  <a:srgbClr val="A6A6A6"/>
                </a:solidFill>
                <a:ea typeface="+mn-ea"/>
                <a:cs typeface="Arial" charset="0"/>
              </a:rPr>
              <a:t>Lazebnik</a:t>
            </a:r>
            <a:r>
              <a:rPr lang="en-US" sz="1400" dirty="0" smtClean="0">
                <a:solidFill>
                  <a:srgbClr val="A6A6A6"/>
                </a:solidFill>
                <a:ea typeface="+mn-ea"/>
                <a:cs typeface="Arial" charset="0"/>
              </a:rPr>
              <a:t>, </a:t>
            </a:r>
            <a:r>
              <a:rPr lang="en-US" sz="1400" dirty="0" err="1" smtClean="0">
                <a:solidFill>
                  <a:srgbClr val="A6A6A6"/>
                </a:solidFill>
                <a:ea typeface="+mn-ea"/>
                <a:cs typeface="Arial" charset="0"/>
              </a:rPr>
              <a:t>Schmid</a:t>
            </a:r>
            <a:r>
              <a:rPr lang="en-US" sz="1400" dirty="0" smtClean="0">
                <a:solidFill>
                  <a:srgbClr val="A6A6A6"/>
                </a:solidFill>
                <a:ea typeface="+mn-ea"/>
                <a:cs typeface="Arial" charset="0"/>
              </a:rPr>
              <a:t> &amp; Ponce (CVPR 2006)</a:t>
            </a:r>
          </a:p>
        </p:txBody>
      </p:sp>
    </p:spTree>
    <p:extLst>
      <p:ext uri="{BB962C8B-B14F-4D97-AF65-F5344CB8AC3E}">
        <p14:creationId xmlns:p14="http://schemas.microsoft.com/office/powerpoint/2010/main" val="65945264"/>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3"/>
          <p:cNvSpPr>
            <a:spLocks noChangeArrowheads="1"/>
          </p:cNvSpPr>
          <p:nvPr/>
        </p:nvSpPr>
        <p:spPr bwMode="auto">
          <a:xfrm>
            <a:off x="152400" y="1447800"/>
            <a:ext cx="8839200" cy="3810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pic>
        <p:nvPicPr>
          <p:cNvPr id="110595" name="Picture 2" descr="H04A"/>
          <p:cNvPicPr>
            <a:picLocks noGrp="1" noChangeAspect="1" noChangeArrowheads="1"/>
          </p:cNvPicPr>
          <p:nvPr>
            <p:ph/>
          </p:nvPr>
        </p:nvPicPr>
        <p:blipFill>
          <a:blip r:embed="rId2"/>
          <a:srcRect/>
          <a:stretch>
            <a:fillRect/>
          </a:stretch>
        </p:blipFill>
        <p:spPr>
          <a:xfrm>
            <a:off x="1752600" y="642938"/>
            <a:ext cx="5715000" cy="5605462"/>
          </a:xfrm>
        </p:spPr>
      </p:pic>
      <p:sp>
        <p:nvSpPr>
          <p:cNvPr id="4" name="Text Box 376"/>
          <p:cNvSpPr txBox="1">
            <a:spLocks noChangeArrowheads="1"/>
          </p:cNvSpPr>
          <p:nvPr/>
        </p:nvSpPr>
        <p:spPr bwMode="auto">
          <a:xfrm>
            <a:off x="7762875" y="6550025"/>
            <a:ext cx="1521282" cy="307777"/>
          </a:xfrm>
          <a:prstGeom prst="rect">
            <a:avLst/>
          </a:prstGeom>
          <a:noFill/>
          <a:ln w="9525">
            <a:noFill/>
            <a:miter lim="800000"/>
            <a:headEnd/>
            <a:tailEnd/>
          </a:ln>
        </p:spPr>
        <p:txBody>
          <a:bodyPr wrap="none">
            <a:spAutoFit/>
          </a:bodyPr>
          <a:lstStyle/>
          <a:p>
            <a:pPr eaLnBrk="0" hangingPunct="0"/>
            <a:r>
              <a:rPr lang="en-US" sz="1400" dirty="0">
                <a:cs typeface="Arial" charset="0"/>
              </a:rPr>
              <a:t>Credit: A</a:t>
            </a:r>
            <a:r>
              <a:rPr lang="en-US" sz="1400" dirty="0" smtClean="0">
                <a:cs typeface="Arial" charset="0"/>
              </a:rPr>
              <a:t>. </a:t>
            </a:r>
            <a:r>
              <a:rPr lang="en-US" sz="1400" dirty="0" err="1" smtClean="0">
                <a:cs typeface="Arial" charset="0"/>
              </a:rPr>
              <a:t>Torralba</a:t>
            </a:r>
            <a:endParaRPr lang="en-US" sz="1400" dirty="0">
              <a:cs typeface="Arial" charset="0"/>
            </a:endParaRPr>
          </a:p>
        </p:txBody>
      </p:sp>
    </p:spTree>
    <p:extLst>
      <p:ext uri="{BB962C8B-B14F-4D97-AF65-F5344CB8AC3E}">
        <p14:creationId xmlns:p14="http://schemas.microsoft.com/office/powerpoint/2010/main" val="337286017"/>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4"/>
          <p:cNvSpPr>
            <a:spLocks noChangeArrowheads="1"/>
          </p:cNvSpPr>
          <p:nvPr/>
        </p:nvSpPr>
        <p:spPr bwMode="auto">
          <a:xfrm>
            <a:off x="152400" y="1447800"/>
            <a:ext cx="8839200" cy="3810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Tree>
    <p:extLst>
      <p:ext uri="{BB962C8B-B14F-4D97-AF65-F5344CB8AC3E}">
        <p14:creationId xmlns:p14="http://schemas.microsoft.com/office/powerpoint/2010/main" val="141978729"/>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6610" name="Rectangle 2"/>
          <p:cNvSpPr>
            <a:spLocks noGrp="1" noChangeArrowheads="1"/>
          </p:cNvSpPr>
          <p:nvPr>
            <p:ph type="ctrTitle"/>
          </p:nvPr>
        </p:nvSpPr>
        <p:spPr>
          <a:xfrm>
            <a:off x="0" y="3200400"/>
            <a:ext cx="9144000" cy="1143000"/>
          </a:xfrm>
        </p:spPr>
        <p:txBody>
          <a:bodyPr>
            <a:normAutofit fontScale="90000"/>
          </a:bodyPr>
          <a:lstStyle/>
          <a:p>
            <a:r>
              <a:rPr lang="en-US" sz="3200">
                <a:solidFill>
                  <a:schemeClr val="tx1"/>
                </a:solidFill>
                <a:ea typeface="ＭＳ Ｐゴシック" pitchFamily="-65" charset="-128"/>
                <a:cs typeface="ＭＳ Ｐゴシック" pitchFamily="-65" charset="-128"/>
              </a:rPr>
              <a:t/>
            </a:r>
            <a:br>
              <a:rPr lang="en-US" sz="3200">
                <a:solidFill>
                  <a:schemeClr val="tx1"/>
                </a:solidFill>
                <a:ea typeface="ＭＳ Ｐゴシック" pitchFamily="-65" charset="-128"/>
                <a:cs typeface="ＭＳ Ｐゴシック" pitchFamily="-65" charset="-128"/>
              </a:rPr>
            </a:br>
            <a:r>
              <a:rPr lang="en-US" sz="3200">
                <a:solidFill>
                  <a:schemeClr val="tx1"/>
                </a:solidFill>
                <a:ea typeface="ＭＳ Ｐゴシック" pitchFamily="-65" charset="-128"/>
                <a:cs typeface="ＭＳ Ｐゴシック" pitchFamily="-65" charset="-128"/>
              </a:rPr>
              <a:t>Which of the following pictures have you seen ?</a:t>
            </a:r>
            <a:br>
              <a:rPr lang="en-US" sz="3200">
                <a:solidFill>
                  <a:schemeClr val="tx1"/>
                </a:solidFill>
                <a:ea typeface="ＭＳ Ｐゴシック" pitchFamily="-65" charset="-128"/>
                <a:cs typeface="ＭＳ Ｐゴシック" pitchFamily="-65" charset="-128"/>
              </a:rPr>
            </a:br>
            <a:r>
              <a:rPr lang="en-US" sz="3200">
                <a:solidFill>
                  <a:schemeClr val="tx1"/>
                </a:solidFill>
                <a:ea typeface="ＭＳ Ｐゴシック" pitchFamily="-65" charset="-128"/>
                <a:cs typeface="ＭＳ Ｐゴシック" pitchFamily="-65" charset="-128"/>
              </a:rPr>
              <a:t/>
            </a:r>
            <a:br>
              <a:rPr lang="en-US" sz="3200">
                <a:solidFill>
                  <a:schemeClr val="tx1"/>
                </a:solidFill>
                <a:ea typeface="ＭＳ Ｐゴシック" pitchFamily="-65" charset="-128"/>
                <a:cs typeface="ＭＳ Ｐゴシック" pitchFamily="-65" charset="-128"/>
              </a:rPr>
            </a:br>
            <a:r>
              <a:rPr lang="en-US" sz="3200" b="1">
                <a:solidFill>
                  <a:schemeClr val="tx1"/>
                </a:solidFill>
                <a:ea typeface="ＭＳ Ｐゴシック" pitchFamily="-65" charset="-128"/>
                <a:cs typeface="ＭＳ Ｐゴシック" pitchFamily="-65" charset="-128"/>
              </a:rPr>
              <a:t>If you have seen the image</a:t>
            </a:r>
            <a:br>
              <a:rPr lang="en-US" sz="3200" b="1">
                <a:solidFill>
                  <a:schemeClr val="tx1"/>
                </a:solidFill>
                <a:ea typeface="ＭＳ Ｐゴシック" pitchFamily="-65" charset="-128"/>
                <a:cs typeface="ＭＳ Ｐゴシック" pitchFamily="-65" charset="-128"/>
              </a:rPr>
            </a:br>
            <a:r>
              <a:rPr lang="en-US" sz="3200" b="1">
                <a:solidFill>
                  <a:schemeClr val="tx1"/>
                </a:solidFill>
                <a:ea typeface="ＭＳ Ｐゴシック" pitchFamily="-65" charset="-128"/>
                <a:cs typeface="ＭＳ Ｐゴシック" pitchFamily="-65" charset="-128"/>
              </a:rPr>
              <a:t>   clap your hands once</a:t>
            </a:r>
            <a:r>
              <a:rPr lang="en-US" sz="3200">
                <a:solidFill>
                  <a:schemeClr val="tx1"/>
                </a:solidFill>
                <a:ea typeface="ＭＳ Ｐゴシック" pitchFamily="-65" charset="-128"/>
                <a:cs typeface="ＭＳ Ｐゴシック" pitchFamily="-65" charset="-128"/>
              </a:rPr>
              <a:t/>
            </a:r>
            <a:br>
              <a:rPr lang="en-US" sz="3200">
                <a:solidFill>
                  <a:schemeClr val="tx1"/>
                </a:solidFill>
                <a:ea typeface="ＭＳ Ｐゴシック" pitchFamily="-65" charset="-128"/>
                <a:cs typeface="ＭＳ Ｐゴシック" pitchFamily="-65" charset="-128"/>
              </a:rPr>
            </a:br>
            <a:r>
              <a:rPr lang="en-US" sz="3200">
                <a:solidFill>
                  <a:schemeClr val="tx1"/>
                </a:solidFill>
                <a:ea typeface="ＭＳ Ｐゴシック" pitchFamily="-65" charset="-128"/>
                <a:cs typeface="ＭＳ Ｐゴシック" pitchFamily="-65" charset="-128"/>
              </a:rPr>
              <a:t/>
            </a:r>
            <a:br>
              <a:rPr lang="en-US" sz="3200">
                <a:solidFill>
                  <a:schemeClr val="tx1"/>
                </a:solidFill>
                <a:ea typeface="ＭＳ Ｐゴシック" pitchFamily="-65" charset="-128"/>
                <a:cs typeface="ＭＳ Ｐゴシック" pitchFamily="-65" charset="-128"/>
              </a:rPr>
            </a:br>
            <a:r>
              <a:rPr lang="en-US" sz="3200">
                <a:solidFill>
                  <a:schemeClr val="tx1"/>
                </a:solidFill>
                <a:ea typeface="ＭＳ Ｐゴシック" pitchFamily="-65" charset="-128"/>
                <a:cs typeface="ＭＳ Ｐゴシック" pitchFamily="-65" charset="-128"/>
              </a:rPr>
              <a:t>If you have not seen the image</a:t>
            </a:r>
            <a:br>
              <a:rPr lang="en-US" sz="3200">
                <a:solidFill>
                  <a:schemeClr val="tx1"/>
                </a:solidFill>
                <a:ea typeface="ＭＳ Ｐゴシック" pitchFamily="-65" charset="-128"/>
                <a:cs typeface="ＭＳ Ｐゴシック" pitchFamily="-65" charset="-128"/>
              </a:rPr>
            </a:br>
            <a:r>
              <a:rPr lang="en-US" sz="3200">
                <a:solidFill>
                  <a:schemeClr val="tx1"/>
                </a:solidFill>
                <a:ea typeface="ＭＳ Ｐゴシック" pitchFamily="-65" charset="-128"/>
                <a:cs typeface="ＭＳ Ｐゴシック" pitchFamily="-65" charset="-128"/>
              </a:rPr>
              <a:t>do nothing</a:t>
            </a:r>
          </a:p>
        </p:txBody>
      </p:sp>
      <p:sp>
        <p:nvSpPr>
          <p:cNvPr id="1476611" name="Rectangle 3"/>
          <p:cNvSpPr>
            <a:spLocks noChangeArrowheads="1"/>
          </p:cNvSpPr>
          <p:nvPr/>
        </p:nvSpPr>
        <p:spPr bwMode="auto">
          <a:xfrm>
            <a:off x="457200" y="304800"/>
            <a:ext cx="7696200" cy="1022350"/>
          </a:xfrm>
          <a:prstGeom prst="rect">
            <a:avLst/>
          </a:prstGeom>
          <a:noFill/>
          <a:ln w="9525">
            <a:noFill/>
            <a:miter lim="800000"/>
            <a:headEnd/>
            <a:tailEnd/>
          </a:ln>
          <a:effectLst>
            <a:outerShdw blurRad="63500" dist="17961" dir="2700000" algn="ctr" rotWithShape="0">
              <a:srgbClr val="000000">
                <a:alpha val="74998"/>
              </a:srgbClr>
            </a:outerShdw>
          </a:effectLst>
        </p:spPr>
        <p:txBody>
          <a:bodyPr anchor="ctr">
            <a:prstTxWarp prst="textNoShape">
              <a:avLst/>
            </a:prstTxWarp>
          </a:bodyPr>
          <a:lstStyle/>
          <a:p>
            <a:pPr eaLnBrk="0"/>
            <a:r>
              <a:rPr lang="en-US" sz="4100" b="1"/>
              <a:t>Memory Test</a:t>
            </a:r>
          </a:p>
        </p:txBody>
      </p:sp>
      <p:sp>
        <p:nvSpPr>
          <p:cNvPr id="4" name="Text Box 376"/>
          <p:cNvSpPr txBox="1">
            <a:spLocks noChangeArrowheads="1"/>
          </p:cNvSpPr>
          <p:nvPr/>
        </p:nvSpPr>
        <p:spPr bwMode="auto">
          <a:xfrm>
            <a:off x="7762875" y="6550025"/>
            <a:ext cx="1521282" cy="307777"/>
          </a:xfrm>
          <a:prstGeom prst="rect">
            <a:avLst/>
          </a:prstGeom>
          <a:noFill/>
          <a:ln w="9525">
            <a:noFill/>
            <a:miter lim="800000"/>
            <a:headEnd/>
            <a:tailEnd/>
          </a:ln>
        </p:spPr>
        <p:txBody>
          <a:bodyPr wrap="none">
            <a:spAutoFit/>
          </a:bodyPr>
          <a:lstStyle/>
          <a:p>
            <a:pPr eaLnBrk="0" hangingPunct="0"/>
            <a:r>
              <a:rPr lang="en-US" sz="1400" dirty="0">
                <a:cs typeface="Arial" charset="0"/>
              </a:rPr>
              <a:t>Credit: A</a:t>
            </a:r>
            <a:r>
              <a:rPr lang="en-US" sz="1400" dirty="0" smtClean="0">
                <a:cs typeface="Arial" charset="0"/>
              </a:rPr>
              <a:t>. </a:t>
            </a:r>
            <a:r>
              <a:rPr lang="en-US" sz="1400" dirty="0" err="1" smtClean="0">
                <a:cs typeface="Arial" charset="0"/>
              </a:rPr>
              <a:t>Torralba</a:t>
            </a:r>
            <a:endParaRPr lang="en-US" sz="1400" dirty="0">
              <a:cs typeface="Arial" charset="0"/>
            </a:endParaRPr>
          </a:p>
        </p:txBody>
      </p:sp>
    </p:spTree>
    <p:extLst>
      <p:ext uri="{BB962C8B-B14F-4D97-AF65-F5344CB8AC3E}">
        <p14:creationId xmlns:p14="http://schemas.microsoft.com/office/powerpoint/2010/main" val="489167519"/>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5"/>
          <p:cNvSpPr>
            <a:spLocks noChangeArrowheads="1"/>
          </p:cNvSpPr>
          <p:nvPr/>
        </p:nvSpPr>
        <p:spPr bwMode="auto">
          <a:xfrm>
            <a:off x="152400" y="1447800"/>
            <a:ext cx="8839200" cy="381000"/>
          </a:xfrm>
          <a:prstGeom prst="rect">
            <a:avLst/>
          </a:prstGeom>
          <a:solidFill>
            <a:schemeClr val="bg1"/>
          </a:solidFill>
          <a:ln w="9525">
            <a:noFill/>
            <a:miter lim="800000"/>
            <a:headEnd/>
            <a:tailEnd/>
          </a:ln>
        </p:spPr>
        <p:txBody>
          <a:bodyPr wrap="none" anchor="ctr">
            <a:prstTxWarp prst="textNoShape">
              <a:avLst/>
            </a:prstTxWarp>
          </a:bodyPr>
          <a:lstStyle/>
          <a:p>
            <a:endParaRPr lang="en-US">
              <a:solidFill>
                <a:srgbClr val="000000"/>
              </a:solidFill>
            </a:endParaRPr>
          </a:p>
        </p:txBody>
      </p:sp>
      <p:pic>
        <p:nvPicPr>
          <p:cNvPr id="113667" name="Picture 2" descr="H13A"/>
          <p:cNvPicPr>
            <a:picLocks noGrp="1" noChangeAspect="1" noChangeArrowheads="1"/>
          </p:cNvPicPr>
          <p:nvPr>
            <p:ph/>
          </p:nvPr>
        </p:nvPicPr>
        <p:blipFill>
          <a:blip r:embed="rId2"/>
          <a:srcRect/>
          <a:stretch>
            <a:fillRect/>
          </a:stretch>
        </p:blipFill>
        <p:spPr>
          <a:xfrm>
            <a:off x="1905000" y="609600"/>
            <a:ext cx="5221288" cy="5121275"/>
          </a:xfrm>
        </p:spPr>
      </p:pic>
      <p:sp>
        <p:nvSpPr>
          <p:cNvPr id="113668" name="Text Box 6"/>
          <p:cNvSpPr txBox="1">
            <a:spLocks noChangeArrowheads="1"/>
          </p:cNvSpPr>
          <p:nvPr/>
        </p:nvSpPr>
        <p:spPr bwMode="auto">
          <a:xfrm>
            <a:off x="1752600" y="6019800"/>
            <a:ext cx="5748338" cy="584200"/>
          </a:xfrm>
          <a:prstGeom prst="rect">
            <a:avLst/>
          </a:prstGeom>
          <a:noFill/>
          <a:ln w="9525">
            <a:noFill/>
            <a:miter lim="800000"/>
            <a:headEnd/>
            <a:tailEnd/>
          </a:ln>
        </p:spPr>
        <p:txBody>
          <a:bodyPr wrap="none">
            <a:prstTxWarp prst="textNoShape">
              <a:avLst/>
            </a:prstTxWarp>
            <a:spAutoFit/>
          </a:bodyPr>
          <a:lstStyle/>
          <a:p>
            <a:r>
              <a:rPr lang="en-US" sz="3200" b="1">
                <a:solidFill>
                  <a:srgbClr val="000000"/>
                </a:solidFill>
              </a:rPr>
              <a:t>Have you seen this picture ?</a:t>
            </a:r>
          </a:p>
        </p:txBody>
      </p:sp>
      <p:sp>
        <p:nvSpPr>
          <p:cNvPr id="5" name="Text Box 376"/>
          <p:cNvSpPr txBox="1">
            <a:spLocks noChangeArrowheads="1"/>
          </p:cNvSpPr>
          <p:nvPr/>
        </p:nvSpPr>
        <p:spPr bwMode="auto">
          <a:xfrm>
            <a:off x="7762875" y="6550025"/>
            <a:ext cx="1521282" cy="307777"/>
          </a:xfrm>
          <a:prstGeom prst="rect">
            <a:avLst/>
          </a:prstGeom>
          <a:noFill/>
          <a:ln w="9525">
            <a:noFill/>
            <a:miter lim="800000"/>
            <a:headEnd/>
            <a:tailEnd/>
          </a:ln>
        </p:spPr>
        <p:txBody>
          <a:bodyPr wrap="none">
            <a:spAutoFit/>
          </a:bodyPr>
          <a:lstStyle/>
          <a:p>
            <a:pPr eaLnBrk="0" hangingPunct="0"/>
            <a:r>
              <a:rPr lang="en-US" sz="1400" dirty="0">
                <a:cs typeface="Arial" charset="0"/>
              </a:rPr>
              <a:t>Credit: A</a:t>
            </a:r>
            <a:r>
              <a:rPr lang="en-US" sz="1400" dirty="0" smtClean="0">
                <a:cs typeface="Arial" charset="0"/>
              </a:rPr>
              <a:t>. </a:t>
            </a:r>
            <a:r>
              <a:rPr lang="en-US" sz="1400" dirty="0" err="1" smtClean="0">
                <a:cs typeface="Arial" charset="0"/>
              </a:rPr>
              <a:t>Torralba</a:t>
            </a:r>
            <a:endParaRPr lang="en-US" sz="1400" dirty="0">
              <a:cs typeface="Arial" charset="0"/>
            </a:endParaRPr>
          </a:p>
        </p:txBody>
      </p:sp>
    </p:spTree>
    <p:extLst>
      <p:ext uri="{BB962C8B-B14F-4D97-AF65-F5344CB8AC3E}">
        <p14:creationId xmlns:p14="http://schemas.microsoft.com/office/powerpoint/2010/main" val="2697191811"/>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152400" y="1447800"/>
            <a:ext cx="8839200" cy="3810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pic>
        <p:nvPicPr>
          <p:cNvPr id="114691" name="Picture 3" descr="H13A"/>
          <p:cNvPicPr>
            <a:picLocks noGrp="1" noChangeAspect="1" noChangeArrowheads="1"/>
          </p:cNvPicPr>
          <p:nvPr>
            <p:ph/>
          </p:nvPr>
        </p:nvPicPr>
        <p:blipFill>
          <a:blip r:embed="rId2"/>
          <a:srcRect/>
          <a:stretch>
            <a:fillRect/>
          </a:stretch>
        </p:blipFill>
        <p:spPr>
          <a:xfrm>
            <a:off x="1905000" y="609600"/>
            <a:ext cx="5221288" cy="5121275"/>
          </a:xfrm>
        </p:spPr>
      </p:pic>
      <p:sp>
        <p:nvSpPr>
          <p:cNvPr id="114692" name="Rectangle 4"/>
          <p:cNvSpPr>
            <a:spLocks noChangeArrowheads="1"/>
          </p:cNvSpPr>
          <p:nvPr/>
        </p:nvSpPr>
        <p:spPr bwMode="auto">
          <a:xfrm>
            <a:off x="1838325" y="520700"/>
            <a:ext cx="5324475" cy="5294313"/>
          </a:xfrm>
          <a:prstGeom prst="rect">
            <a:avLst/>
          </a:prstGeom>
          <a:noFill/>
          <a:ln w="38100">
            <a:solidFill>
              <a:srgbClr val="FF0000"/>
            </a:solidFill>
            <a:miter lim="800000"/>
            <a:headEnd/>
            <a:tailEnd/>
          </a:ln>
        </p:spPr>
        <p:txBody>
          <a:bodyPr wrap="none" anchor="ctr">
            <a:prstTxWarp prst="textNoShape">
              <a:avLst/>
            </a:prstTxWarp>
          </a:bodyPr>
          <a:lstStyle/>
          <a:p>
            <a:endParaRPr lang="en-US"/>
          </a:p>
        </p:txBody>
      </p:sp>
      <p:sp>
        <p:nvSpPr>
          <p:cNvPr id="114693" name="Text Box 5"/>
          <p:cNvSpPr txBox="1">
            <a:spLocks noChangeArrowheads="1"/>
          </p:cNvSpPr>
          <p:nvPr/>
        </p:nvSpPr>
        <p:spPr bwMode="auto">
          <a:xfrm>
            <a:off x="3657600" y="3962400"/>
            <a:ext cx="1736725" cy="1189038"/>
          </a:xfrm>
          <a:prstGeom prst="rect">
            <a:avLst/>
          </a:prstGeom>
          <a:solidFill>
            <a:schemeClr val="bg1"/>
          </a:solidFill>
          <a:ln w="9525">
            <a:noFill/>
            <a:miter lim="800000"/>
            <a:headEnd/>
            <a:tailEnd/>
          </a:ln>
        </p:spPr>
        <p:txBody>
          <a:bodyPr wrap="none">
            <a:prstTxWarp prst="textNoShape">
              <a:avLst/>
            </a:prstTxWarp>
            <a:spAutoFit/>
          </a:bodyPr>
          <a:lstStyle/>
          <a:p>
            <a:r>
              <a:rPr lang="en-US" sz="7200" b="1">
                <a:solidFill>
                  <a:srgbClr val="FF0000"/>
                </a:solidFill>
                <a:latin typeface="Verdana" pitchFamily="-65" charset="0"/>
              </a:rPr>
              <a:t>NO</a:t>
            </a:r>
          </a:p>
        </p:txBody>
      </p:sp>
      <p:sp>
        <p:nvSpPr>
          <p:cNvPr id="6" name="Text Box 376"/>
          <p:cNvSpPr txBox="1">
            <a:spLocks noChangeArrowheads="1"/>
          </p:cNvSpPr>
          <p:nvPr/>
        </p:nvSpPr>
        <p:spPr bwMode="auto">
          <a:xfrm>
            <a:off x="7762875" y="6550025"/>
            <a:ext cx="1521282" cy="307777"/>
          </a:xfrm>
          <a:prstGeom prst="rect">
            <a:avLst/>
          </a:prstGeom>
          <a:noFill/>
          <a:ln w="9525">
            <a:noFill/>
            <a:miter lim="800000"/>
            <a:headEnd/>
            <a:tailEnd/>
          </a:ln>
        </p:spPr>
        <p:txBody>
          <a:bodyPr wrap="none">
            <a:spAutoFit/>
          </a:bodyPr>
          <a:lstStyle/>
          <a:p>
            <a:pPr eaLnBrk="0" hangingPunct="0"/>
            <a:r>
              <a:rPr lang="en-US" sz="1400" dirty="0">
                <a:cs typeface="Arial" charset="0"/>
              </a:rPr>
              <a:t>Credit: A</a:t>
            </a:r>
            <a:r>
              <a:rPr lang="en-US" sz="1400" dirty="0" smtClean="0">
                <a:cs typeface="Arial" charset="0"/>
              </a:rPr>
              <a:t>. </a:t>
            </a:r>
            <a:r>
              <a:rPr lang="en-US" sz="1400" dirty="0" err="1" smtClean="0">
                <a:cs typeface="Arial" charset="0"/>
              </a:rPr>
              <a:t>Torralba</a:t>
            </a:r>
            <a:endParaRPr lang="en-US" sz="1400" dirty="0">
              <a:cs typeface="Arial" charset="0"/>
            </a:endParaRPr>
          </a:p>
        </p:txBody>
      </p:sp>
    </p:spTree>
    <p:extLst>
      <p:ext uri="{BB962C8B-B14F-4D97-AF65-F5344CB8AC3E}">
        <p14:creationId xmlns:p14="http://schemas.microsoft.com/office/powerpoint/2010/main" val="1717295271"/>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5"/>
          <p:cNvSpPr>
            <a:spLocks noChangeArrowheads="1"/>
          </p:cNvSpPr>
          <p:nvPr/>
        </p:nvSpPr>
        <p:spPr bwMode="auto">
          <a:xfrm>
            <a:off x="76200" y="1447800"/>
            <a:ext cx="8839200" cy="381000"/>
          </a:xfrm>
          <a:prstGeom prst="rect">
            <a:avLst/>
          </a:prstGeom>
          <a:solidFill>
            <a:schemeClr val="bg1"/>
          </a:solidFill>
          <a:ln w="9525">
            <a:noFill/>
            <a:miter lim="800000"/>
            <a:headEnd/>
            <a:tailEnd/>
          </a:ln>
        </p:spPr>
        <p:txBody>
          <a:bodyPr wrap="none" anchor="ctr">
            <a:prstTxWarp prst="textNoShape">
              <a:avLst/>
            </a:prstTxWarp>
          </a:bodyPr>
          <a:lstStyle/>
          <a:p>
            <a:endParaRPr lang="en-US">
              <a:solidFill>
                <a:srgbClr val="000000"/>
              </a:solidFill>
            </a:endParaRPr>
          </a:p>
        </p:txBody>
      </p:sp>
      <p:pic>
        <p:nvPicPr>
          <p:cNvPr id="115715" name="Picture 2" descr="L20A"/>
          <p:cNvPicPr>
            <a:picLocks noGrp="1" noChangeAspect="1" noChangeArrowheads="1"/>
          </p:cNvPicPr>
          <p:nvPr>
            <p:ph/>
          </p:nvPr>
        </p:nvPicPr>
        <p:blipFill>
          <a:blip r:embed="rId2"/>
          <a:srcRect/>
          <a:stretch>
            <a:fillRect/>
          </a:stretch>
        </p:blipFill>
        <p:spPr>
          <a:xfrm>
            <a:off x="1905000" y="584200"/>
            <a:ext cx="5145088" cy="5046663"/>
          </a:xfrm>
        </p:spPr>
      </p:pic>
      <p:sp>
        <p:nvSpPr>
          <p:cNvPr id="115716" name="Text Box 6"/>
          <p:cNvSpPr txBox="1">
            <a:spLocks noChangeArrowheads="1"/>
          </p:cNvSpPr>
          <p:nvPr/>
        </p:nvSpPr>
        <p:spPr bwMode="auto">
          <a:xfrm>
            <a:off x="1752600" y="6019800"/>
            <a:ext cx="5748338" cy="584200"/>
          </a:xfrm>
          <a:prstGeom prst="rect">
            <a:avLst/>
          </a:prstGeom>
          <a:noFill/>
          <a:ln w="9525">
            <a:noFill/>
            <a:miter lim="800000"/>
            <a:headEnd/>
            <a:tailEnd/>
          </a:ln>
        </p:spPr>
        <p:txBody>
          <a:bodyPr wrap="none">
            <a:prstTxWarp prst="textNoShape">
              <a:avLst/>
            </a:prstTxWarp>
            <a:spAutoFit/>
          </a:bodyPr>
          <a:lstStyle/>
          <a:p>
            <a:r>
              <a:rPr lang="en-US" sz="3200" b="1">
                <a:solidFill>
                  <a:srgbClr val="000000"/>
                </a:solidFill>
              </a:rPr>
              <a:t>Have you seen this picture ?</a:t>
            </a:r>
          </a:p>
        </p:txBody>
      </p:sp>
      <p:sp>
        <p:nvSpPr>
          <p:cNvPr id="5" name="Text Box 376"/>
          <p:cNvSpPr txBox="1">
            <a:spLocks noChangeArrowheads="1"/>
          </p:cNvSpPr>
          <p:nvPr/>
        </p:nvSpPr>
        <p:spPr bwMode="auto">
          <a:xfrm>
            <a:off x="7762875" y="6550025"/>
            <a:ext cx="1521282" cy="307777"/>
          </a:xfrm>
          <a:prstGeom prst="rect">
            <a:avLst/>
          </a:prstGeom>
          <a:noFill/>
          <a:ln w="9525">
            <a:noFill/>
            <a:miter lim="800000"/>
            <a:headEnd/>
            <a:tailEnd/>
          </a:ln>
        </p:spPr>
        <p:txBody>
          <a:bodyPr wrap="none">
            <a:spAutoFit/>
          </a:bodyPr>
          <a:lstStyle/>
          <a:p>
            <a:pPr eaLnBrk="0" hangingPunct="0"/>
            <a:r>
              <a:rPr lang="en-US" sz="1400" dirty="0">
                <a:cs typeface="Arial" charset="0"/>
              </a:rPr>
              <a:t>Credit: A</a:t>
            </a:r>
            <a:r>
              <a:rPr lang="en-US" sz="1400" dirty="0" smtClean="0">
                <a:cs typeface="Arial" charset="0"/>
              </a:rPr>
              <a:t>. </a:t>
            </a:r>
            <a:r>
              <a:rPr lang="en-US" sz="1400" dirty="0" err="1" smtClean="0">
                <a:cs typeface="Arial" charset="0"/>
              </a:rPr>
              <a:t>Torralba</a:t>
            </a:r>
            <a:endParaRPr lang="en-US" sz="1400" dirty="0">
              <a:cs typeface="Arial" charset="0"/>
            </a:endParaRPr>
          </a:p>
        </p:txBody>
      </p:sp>
    </p:spTree>
    <p:extLst>
      <p:ext uri="{BB962C8B-B14F-4D97-AF65-F5344CB8AC3E}">
        <p14:creationId xmlns:p14="http://schemas.microsoft.com/office/powerpoint/2010/main" val="1865932015"/>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ChangeArrowheads="1"/>
          </p:cNvSpPr>
          <p:nvPr/>
        </p:nvSpPr>
        <p:spPr bwMode="auto">
          <a:xfrm>
            <a:off x="76200" y="1447800"/>
            <a:ext cx="8839200" cy="3810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pic>
        <p:nvPicPr>
          <p:cNvPr id="116739" name="Picture 3" descr="L20A"/>
          <p:cNvPicPr>
            <a:picLocks noGrp="1" noChangeAspect="1" noChangeArrowheads="1"/>
          </p:cNvPicPr>
          <p:nvPr>
            <p:ph/>
          </p:nvPr>
        </p:nvPicPr>
        <p:blipFill>
          <a:blip r:embed="rId2"/>
          <a:srcRect/>
          <a:stretch>
            <a:fillRect/>
          </a:stretch>
        </p:blipFill>
        <p:spPr>
          <a:xfrm>
            <a:off x="1905000" y="584200"/>
            <a:ext cx="5145088" cy="5046663"/>
          </a:xfrm>
        </p:spPr>
      </p:pic>
      <p:sp>
        <p:nvSpPr>
          <p:cNvPr id="116740" name="Rectangle 4"/>
          <p:cNvSpPr>
            <a:spLocks noChangeArrowheads="1"/>
          </p:cNvSpPr>
          <p:nvPr/>
        </p:nvSpPr>
        <p:spPr bwMode="auto">
          <a:xfrm>
            <a:off x="1914525" y="495300"/>
            <a:ext cx="5248275" cy="5219700"/>
          </a:xfrm>
          <a:prstGeom prst="rect">
            <a:avLst/>
          </a:prstGeom>
          <a:noFill/>
          <a:ln w="38100">
            <a:solidFill>
              <a:srgbClr val="FF0000"/>
            </a:solidFill>
            <a:miter lim="800000"/>
            <a:headEnd/>
            <a:tailEnd/>
          </a:ln>
        </p:spPr>
        <p:txBody>
          <a:bodyPr wrap="none" anchor="ctr">
            <a:prstTxWarp prst="textNoShape">
              <a:avLst/>
            </a:prstTxWarp>
          </a:bodyPr>
          <a:lstStyle/>
          <a:p>
            <a:endParaRPr lang="en-US"/>
          </a:p>
        </p:txBody>
      </p:sp>
      <p:sp>
        <p:nvSpPr>
          <p:cNvPr id="116741" name="Text Box 6"/>
          <p:cNvSpPr txBox="1">
            <a:spLocks noChangeArrowheads="1"/>
          </p:cNvSpPr>
          <p:nvPr/>
        </p:nvSpPr>
        <p:spPr bwMode="auto">
          <a:xfrm>
            <a:off x="3657600" y="3962400"/>
            <a:ext cx="1736725" cy="1189038"/>
          </a:xfrm>
          <a:prstGeom prst="rect">
            <a:avLst/>
          </a:prstGeom>
          <a:solidFill>
            <a:schemeClr val="bg1"/>
          </a:solidFill>
          <a:ln w="9525">
            <a:noFill/>
            <a:miter lim="800000"/>
            <a:headEnd/>
            <a:tailEnd/>
          </a:ln>
        </p:spPr>
        <p:txBody>
          <a:bodyPr wrap="none">
            <a:prstTxWarp prst="textNoShape">
              <a:avLst/>
            </a:prstTxWarp>
            <a:spAutoFit/>
          </a:bodyPr>
          <a:lstStyle/>
          <a:p>
            <a:r>
              <a:rPr lang="en-US" sz="7200" b="1">
                <a:solidFill>
                  <a:srgbClr val="FF0000"/>
                </a:solidFill>
                <a:latin typeface="Verdana" pitchFamily="-65" charset="0"/>
              </a:rPr>
              <a:t>NO</a:t>
            </a:r>
          </a:p>
        </p:txBody>
      </p:sp>
    </p:spTree>
    <p:extLst>
      <p:ext uri="{BB962C8B-B14F-4D97-AF65-F5344CB8AC3E}">
        <p14:creationId xmlns:p14="http://schemas.microsoft.com/office/powerpoint/2010/main" val="1632781754"/>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5"/>
          <p:cNvSpPr>
            <a:spLocks noChangeArrowheads="1"/>
          </p:cNvSpPr>
          <p:nvPr/>
        </p:nvSpPr>
        <p:spPr bwMode="auto">
          <a:xfrm>
            <a:off x="152400" y="1447800"/>
            <a:ext cx="8839200" cy="381000"/>
          </a:xfrm>
          <a:prstGeom prst="rect">
            <a:avLst/>
          </a:prstGeom>
          <a:solidFill>
            <a:schemeClr val="bg1"/>
          </a:solidFill>
          <a:ln w="9525">
            <a:noFill/>
            <a:miter lim="800000"/>
            <a:headEnd/>
            <a:tailEnd/>
          </a:ln>
        </p:spPr>
        <p:txBody>
          <a:bodyPr wrap="none" anchor="ctr">
            <a:prstTxWarp prst="textNoShape">
              <a:avLst/>
            </a:prstTxWarp>
          </a:bodyPr>
          <a:lstStyle/>
          <a:p>
            <a:endParaRPr lang="en-US">
              <a:solidFill>
                <a:srgbClr val="000000"/>
              </a:solidFill>
            </a:endParaRPr>
          </a:p>
        </p:txBody>
      </p:sp>
      <p:pic>
        <p:nvPicPr>
          <p:cNvPr id="117763" name="Picture 2" descr="L08B"/>
          <p:cNvPicPr>
            <a:picLocks noGrp="1" noChangeAspect="1" noChangeArrowheads="1"/>
          </p:cNvPicPr>
          <p:nvPr>
            <p:ph/>
          </p:nvPr>
        </p:nvPicPr>
        <p:blipFill>
          <a:blip r:embed="rId2"/>
          <a:srcRect/>
          <a:stretch>
            <a:fillRect/>
          </a:stretch>
        </p:blipFill>
        <p:spPr>
          <a:xfrm>
            <a:off x="2057400" y="457200"/>
            <a:ext cx="5221288" cy="5121275"/>
          </a:xfrm>
        </p:spPr>
      </p:pic>
      <p:sp>
        <p:nvSpPr>
          <p:cNvPr id="117764" name="Text Box 6"/>
          <p:cNvSpPr txBox="1">
            <a:spLocks noChangeArrowheads="1"/>
          </p:cNvSpPr>
          <p:nvPr/>
        </p:nvSpPr>
        <p:spPr bwMode="auto">
          <a:xfrm>
            <a:off x="1752600" y="6019800"/>
            <a:ext cx="5748338" cy="584200"/>
          </a:xfrm>
          <a:prstGeom prst="rect">
            <a:avLst/>
          </a:prstGeom>
          <a:noFill/>
          <a:ln w="9525">
            <a:noFill/>
            <a:miter lim="800000"/>
            <a:headEnd/>
            <a:tailEnd/>
          </a:ln>
        </p:spPr>
        <p:txBody>
          <a:bodyPr wrap="none">
            <a:prstTxWarp prst="textNoShape">
              <a:avLst/>
            </a:prstTxWarp>
            <a:spAutoFit/>
          </a:bodyPr>
          <a:lstStyle/>
          <a:p>
            <a:r>
              <a:rPr lang="en-US" sz="3200" b="1">
                <a:solidFill>
                  <a:srgbClr val="000000"/>
                </a:solidFill>
              </a:rPr>
              <a:t>Have you seen this picture ?</a:t>
            </a:r>
          </a:p>
        </p:txBody>
      </p:sp>
    </p:spTree>
    <p:extLst>
      <p:ext uri="{BB962C8B-B14F-4D97-AF65-F5344CB8AC3E}">
        <p14:creationId xmlns:p14="http://schemas.microsoft.com/office/powerpoint/2010/main" val="4003742742"/>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ChangeArrowheads="1"/>
          </p:cNvSpPr>
          <p:nvPr/>
        </p:nvSpPr>
        <p:spPr bwMode="auto">
          <a:xfrm>
            <a:off x="152400" y="1447800"/>
            <a:ext cx="8839200" cy="3810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pic>
        <p:nvPicPr>
          <p:cNvPr id="118787" name="Picture 3" descr="L08B"/>
          <p:cNvPicPr>
            <a:picLocks noGrp="1" noChangeAspect="1" noChangeArrowheads="1"/>
          </p:cNvPicPr>
          <p:nvPr>
            <p:ph/>
          </p:nvPr>
        </p:nvPicPr>
        <p:blipFill>
          <a:blip r:embed="rId2"/>
          <a:srcRect/>
          <a:stretch>
            <a:fillRect/>
          </a:stretch>
        </p:blipFill>
        <p:spPr>
          <a:xfrm>
            <a:off x="2057400" y="457200"/>
            <a:ext cx="5221288" cy="5121275"/>
          </a:xfrm>
        </p:spPr>
      </p:pic>
      <p:sp>
        <p:nvSpPr>
          <p:cNvPr id="118788" name="Rectangle 4"/>
          <p:cNvSpPr>
            <a:spLocks noChangeArrowheads="1"/>
          </p:cNvSpPr>
          <p:nvPr/>
        </p:nvSpPr>
        <p:spPr bwMode="auto">
          <a:xfrm>
            <a:off x="1990725" y="368300"/>
            <a:ext cx="5324475" cy="5295900"/>
          </a:xfrm>
          <a:prstGeom prst="rect">
            <a:avLst/>
          </a:prstGeom>
          <a:noFill/>
          <a:ln w="38100">
            <a:solidFill>
              <a:srgbClr val="FF0000"/>
            </a:solidFill>
            <a:miter lim="800000"/>
            <a:headEnd/>
            <a:tailEnd/>
          </a:ln>
        </p:spPr>
        <p:txBody>
          <a:bodyPr wrap="none" anchor="ctr">
            <a:prstTxWarp prst="textNoShape">
              <a:avLst/>
            </a:prstTxWarp>
          </a:bodyPr>
          <a:lstStyle/>
          <a:p>
            <a:endParaRPr lang="en-US"/>
          </a:p>
        </p:txBody>
      </p:sp>
      <p:sp>
        <p:nvSpPr>
          <p:cNvPr id="118789" name="Text Box 6"/>
          <p:cNvSpPr txBox="1">
            <a:spLocks noChangeArrowheads="1"/>
          </p:cNvSpPr>
          <p:nvPr/>
        </p:nvSpPr>
        <p:spPr bwMode="auto">
          <a:xfrm>
            <a:off x="3657600" y="3962400"/>
            <a:ext cx="1736725" cy="1189038"/>
          </a:xfrm>
          <a:prstGeom prst="rect">
            <a:avLst/>
          </a:prstGeom>
          <a:solidFill>
            <a:schemeClr val="bg1"/>
          </a:solidFill>
          <a:ln w="9525">
            <a:noFill/>
            <a:miter lim="800000"/>
            <a:headEnd/>
            <a:tailEnd/>
          </a:ln>
        </p:spPr>
        <p:txBody>
          <a:bodyPr wrap="none">
            <a:prstTxWarp prst="textNoShape">
              <a:avLst/>
            </a:prstTxWarp>
            <a:spAutoFit/>
          </a:bodyPr>
          <a:lstStyle/>
          <a:p>
            <a:r>
              <a:rPr lang="en-US" sz="7200" b="1">
                <a:solidFill>
                  <a:srgbClr val="FF0000"/>
                </a:solidFill>
                <a:latin typeface="Verdana" pitchFamily="-65" charset="0"/>
              </a:rPr>
              <a:t>NO</a:t>
            </a:r>
          </a:p>
        </p:txBody>
      </p:sp>
    </p:spTree>
    <p:extLst>
      <p:ext uri="{BB962C8B-B14F-4D97-AF65-F5344CB8AC3E}">
        <p14:creationId xmlns:p14="http://schemas.microsoft.com/office/powerpoint/2010/main" val="2938015563"/>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5"/>
          <p:cNvSpPr>
            <a:spLocks noChangeArrowheads="1"/>
          </p:cNvSpPr>
          <p:nvPr/>
        </p:nvSpPr>
        <p:spPr bwMode="auto">
          <a:xfrm>
            <a:off x="152400" y="1447800"/>
            <a:ext cx="8839200" cy="381000"/>
          </a:xfrm>
          <a:prstGeom prst="rect">
            <a:avLst/>
          </a:prstGeom>
          <a:solidFill>
            <a:schemeClr val="bg1"/>
          </a:solidFill>
          <a:ln w="9525">
            <a:noFill/>
            <a:miter lim="800000"/>
            <a:headEnd/>
            <a:tailEnd/>
          </a:ln>
        </p:spPr>
        <p:txBody>
          <a:bodyPr wrap="none" anchor="ctr">
            <a:prstTxWarp prst="textNoShape">
              <a:avLst/>
            </a:prstTxWarp>
          </a:bodyPr>
          <a:lstStyle/>
          <a:p>
            <a:endParaRPr lang="en-US">
              <a:solidFill>
                <a:srgbClr val="000000"/>
              </a:solidFill>
            </a:endParaRPr>
          </a:p>
        </p:txBody>
      </p:sp>
      <p:pic>
        <p:nvPicPr>
          <p:cNvPr id="119811" name="Picture 2" descr="M05B"/>
          <p:cNvPicPr>
            <a:picLocks noGrp="1" noChangeAspect="1" noChangeArrowheads="1"/>
          </p:cNvPicPr>
          <p:nvPr>
            <p:ph/>
          </p:nvPr>
        </p:nvPicPr>
        <p:blipFill>
          <a:blip r:embed="rId2"/>
          <a:srcRect/>
          <a:stretch>
            <a:fillRect/>
          </a:stretch>
        </p:blipFill>
        <p:spPr>
          <a:xfrm>
            <a:off x="2133600" y="457200"/>
            <a:ext cx="5219700" cy="5119688"/>
          </a:xfrm>
        </p:spPr>
      </p:pic>
      <p:sp>
        <p:nvSpPr>
          <p:cNvPr id="119812" name="Text Box 6"/>
          <p:cNvSpPr txBox="1">
            <a:spLocks noChangeArrowheads="1"/>
          </p:cNvSpPr>
          <p:nvPr/>
        </p:nvSpPr>
        <p:spPr bwMode="auto">
          <a:xfrm>
            <a:off x="1752600" y="6019800"/>
            <a:ext cx="5748338" cy="584200"/>
          </a:xfrm>
          <a:prstGeom prst="rect">
            <a:avLst/>
          </a:prstGeom>
          <a:noFill/>
          <a:ln w="9525">
            <a:noFill/>
            <a:miter lim="800000"/>
            <a:headEnd/>
            <a:tailEnd/>
          </a:ln>
        </p:spPr>
        <p:txBody>
          <a:bodyPr wrap="none">
            <a:prstTxWarp prst="textNoShape">
              <a:avLst/>
            </a:prstTxWarp>
            <a:spAutoFit/>
          </a:bodyPr>
          <a:lstStyle/>
          <a:p>
            <a:r>
              <a:rPr lang="en-US" sz="3200" b="1">
                <a:solidFill>
                  <a:srgbClr val="000000"/>
                </a:solidFill>
              </a:rPr>
              <a:t>Have you seen this picture ?</a:t>
            </a:r>
          </a:p>
        </p:txBody>
      </p:sp>
    </p:spTree>
    <p:extLst>
      <p:ext uri="{BB962C8B-B14F-4D97-AF65-F5344CB8AC3E}">
        <p14:creationId xmlns:p14="http://schemas.microsoft.com/office/powerpoint/2010/main" val="281152964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142"/>
            <a:ext cx="8229600" cy="1143000"/>
          </a:xfrm>
        </p:spPr>
        <p:txBody>
          <a:bodyPr/>
          <a:lstStyle/>
          <a:p>
            <a:r>
              <a:rPr lang="en-US" dirty="0" smtClean="0"/>
              <a:t>Filter bank</a:t>
            </a:r>
            <a:endParaRPr lang="en-US" dirty="0"/>
          </a:p>
        </p:txBody>
      </p:sp>
      <p:pic>
        <p:nvPicPr>
          <p:cNvPr id="5" name="Picture 4" descr="filter_color.jpg"/>
          <p:cNvPicPr>
            <a:picLocks noChangeAspect="1"/>
          </p:cNvPicPr>
          <p:nvPr/>
        </p:nvPicPr>
        <p:blipFill>
          <a:blip r:embed="rId3"/>
          <a:stretch>
            <a:fillRect/>
          </a:stretch>
        </p:blipFill>
        <p:spPr>
          <a:xfrm>
            <a:off x="838200" y="914400"/>
            <a:ext cx="7219613" cy="5410200"/>
          </a:xfrm>
          <a:prstGeom prst="rect">
            <a:avLst/>
          </a:prstGeom>
        </p:spPr>
      </p:pic>
    </p:spTree>
    <p:extLst>
      <p:ext uri="{BB962C8B-B14F-4D97-AF65-F5344CB8AC3E}">
        <p14:creationId xmlns:p14="http://schemas.microsoft.com/office/powerpoint/2010/main" val="2110758070"/>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ChangeArrowheads="1"/>
          </p:cNvSpPr>
          <p:nvPr/>
        </p:nvSpPr>
        <p:spPr bwMode="auto">
          <a:xfrm>
            <a:off x="152400" y="1447800"/>
            <a:ext cx="8839200" cy="3810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pic>
        <p:nvPicPr>
          <p:cNvPr id="120835" name="Picture 3" descr="M05B"/>
          <p:cNvPicPr>
            <a:picLocks noGrp="1" noChangeAspect="1" noChangeArrowheads="1"/>
          </p:cNvPicPr>
          <p:nvPr>
            <p:ph/>
          </p:nvPr>
        </p:nvPicPr>
        <p:blipFill>
          <a:blip r:embed="rId2"/>
          <a:srcRect/>
          <a:stretch>
            <a:fillRect/>
          </a:stretch>
        </p:blipFill>
        <p:spPr>
          <a:xfrm>
            <a:off x="2133600" y="457200"/>
            <a:ext cx="5219700" cy="5119688"/>
          </a:xfrm>
        </p:spPr>
      </p:pic>
      <p:sp>
        <p:nvSpPr>
          <p:cNvPr id="120836" name="Rectangle 4"/>
          <p:cNvSpPr>
            <a:spLocks noChangeArrowheads="1"/>
          </p:cNvSpPr>
          <p:nvPr/>
        </p:nvSpPr>
        <p:spPr bwMode="auto">
          <a:xfrm>
            <a:off x="2066925" y="368300"/>
            <a:ext cx="5324475" cy="5294313"/>
          </a:xfrm>
          <a:prstGeom prst="rect">
            <a:avLst/>
          </a:prstGeom>
          <a:noFill/>
          <a:ln w="38100">
            <a:solidFill>
              <a:srgbClr val="FF0000"/>
            </a:solidFill>
            <a:miter lim="800000"/>
            <a:headEnd/>
            <a:tailEnd/>
          </a:ln>
        </p:spPr>
        <p:txBody>
          <a:bodyPr wrap="none" anchor="ctr">
            <a:prstTxWarp prst="textNoShape">
              <a:avLst/>
            </a:prstTxWarp>
          </a:bodyPr>
          <a:lstStyle/>
          <a:p>
            <a:endParaRPr lang="en-US"/>
          </a:p>
        </p:txBody>
      </p:sp>
      <p:sp>
        <p:nvSpPr>
          <p:cNvPr id="120837" name="Text Box 6"/>
          <p:cNvSpPr txBox="1">
            <a:spLocks noChangeArrowheads="1"/>
          </p:cNvSpPr>
          <p:nvPr/>
        </p:nvSpPr>
        <p:spPr bwMode="auto">
          <a:xfrm>
            <a:off x="3962400" y="4114800"/>
            <a:ext cx="1736725" cy="1189038"/>
          </a:xfrm>
          <a:prstGeom prst="rect">
            <a:avLst/>
          </a:prstGeom>
          <a:solidFill>
            <a:schemeClr val="bg1"/>
          </a:solidFill>
          <a:ln w="9525">
            <a:noFill/>
            <a:miter lim="800000"/>
            <a:headEnd/>
            <a:tailEnd/>
          </a:ln>
        </p:spPr>
        <p:txBody>
          <a:bodyPr wrap="none">
            <a:prstTxWarp prst="textNoShape">
              <a:avLst/>
            </a:prstTxWarp>
            <a:spAutoFit/>
          </a:bodyPr>
          <a:lstStyle/>
          <a:p>
            <a:r>
              <a:rPr lang="en-US" sz="7200" b="1">
                <a:solidFill>
                  <a:srgbClr val="FF0000"/>
                </a:solidFill>
                <a:latin typeface="Verdana" pitchFamily="-65" charset="0"/>
              </a:rPr>
              <a:t>NO</a:t>
            </a:r>
          </a:p>
        </p:txBody>
      </p:sp>
      <p:sp>
        <p:nvSpPr>
          <p:cNvPr id="6" name="Text Box 376"/>
          <p:cNvSpPr txBox="1">
            <a:spLocks noChangeArrowheads="1"/>
          </p:cNvSpPr>
          <p:nvPr/>
        </p:nvSpPr>
        <p:spPr bwMode="auto">
          <a:xfrm>
            <a:off x="7762875" y="6550025"/>
            <a:ext cx="1521282" cy="307777"/>
          </a:xfrm>
          <a:prstGeom prst="rect">
            <a:avLst/>
          </a:prstGeom>
          <a:noFill/>
          <a:ln w="9525">
            <a:noFill/>
            <a:miter lim="800000"/>
            <a:headEnd/>
            <a:tailEnd/>
          </a:ln>
        </p:spPr>
        <p:txBody>
          <a:bodyPr wrap="none">
            <a:spAutoFit/>
          </a:bodyPr>
          <a:lstStyle/>
          <a:p>
            <a:pPr eaLnBrk="0" hangingPunct="0"/>
            <a:r>
              <a:rPr lang="en-US" sz="1400" dirty="0">
                <a:cs typeface="Arial" charset="0"/>
              </a:rPr>
              <a:t>Credit: A</a:t>
            </a:r>
            <a:r>
              <a:rPr lang="en-US" sz="1400" dirty="0" smtClean="0">
                <a:cs typeface="Arial" charset="0"/>
              </a:rPr>
              <a:t>. </a:t>
            </a:r>
            <a:r>
              <a:rPr lang="en-US" sz="1400" dirty="0" err="1" smtClean="0">
                <a:cs typeface="Arial" charset="0"/>
              </a:rPr>
              <a:t>Torralba</a:t>
            </a:r>
            <a:endParaRPr lang="en-US" sz="1400" dirty="0">
              <a:cs typeface="Arial" charset="0"/>
            </a:endParaRPr>
          </a:p>
        </p:txBody>
      </p:sp>
    </p:spTree>
    <p:extLst>
      <p:ext uri="{BB962C8B-B14F-4D97-AF65-F5344CB8AC3E}">
        <p14:creationId xmlns:p14="http://schemas.microsoft.com/office/powerpoint/2010/main" val="2677601462"/>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5"/>
          <p:cNvSpPr>
            <a:spLocks noChangeArrowheads="1"/>
          </p:cNvSpPr>
          <p:nvPr/>
        </p:nvSpPr>
        <p:spPr bwMode="auto">
          <a:xfrm>
            <a:off x="152400" y="1447800"/>
            <a:ext cx="8839200" cy="381000"/>
          </a:xfrm>
          <a:prstGeom prst="rect">
            <a:avLst/>
          </a:prstGeom>
          <a:solidFill>
            <a:schemeClr val="bg1"/>
          </a:solidFill>
          <a:ln w="9525">
            <a:noFill/>
            <a:miter lim="800000"/>
            <a:headEnd/>
            <a:tailEnd/>
          </a:ln>
        </p:spPr>
        <p:txBody>
          <a:bodyPr wrap="none" anchor="ctr">
            <a:prstTxWarp prst="textNoShape">
              <a:avLst/>
            </a:prstTxWarp>
          </a:bodyPr>
          <a:lstStyle/>
          <a:p>
            <a:endParaRPr lang="en-US">
              <a:solidFill>
                <a:srgbClr val="000000"/>
              </a:solidFill>
            </a:endParaRPr>
          </a:p>
        </p:txBody>
      </p:sp>
      <p:pic>
        <p:nvPicPr>
          <p:cNvPr id="121859" name="Picture 2" descr="M51A"/>
          <p:cNvPicPr>
            <a:picLocks noGrp="1" noChangeAspect="1" noChangeArrowheads="1"/>
          </p:cNvPicPr>
          <p:nvPr>
            <p:ph/>
          </p:nvPr>
        </p:nvPicPr>
        <p:blipFill>
          <a:blip r:embed="rId2"/>
          <a:srcRect/>
          <a:stretch>
            <a:fillRect/>
          </a:stretch>
        </p:blipFill>
        <p:spPr>
          <a:xfrm>
            <a:off x="2133600" y="609600"/>
            <a:ext cx="5146675" cy="5046663"/>
          </a:xfrm>
        </p:spPr>
      </p:pic>
      <p:sp>
        <p:nvSpPr>
          <p:cNvPr id="121860" name="Text Box 6"/>
          <p:cNvSpPr txBox="1">
            <a:spLocks noChangeArrowheads="1"/>
          </p:cNvSpPr>
          <p:nvPr/>
        </p:nvSpPr>
        <p:spPr bwMode="auto">
          <a:xfrm>
            <a:off x="1752600" y="6019800"/>
            <a:ext cx="5748338" cy="584200"/>
          </a:xfrm>
          <a:prstGeom prst="rect">
            <a:avLst/>
          </a:prstGeom>
          <a:noFill/>
          <a:ln w="9525">
            <a:noFill/>
            <a:miter lim="800000"/>
            <a:headEnd/>
            <a:tailEnd/>
          </a:ln>
        </p:spPr>
        <p:txBody>
          <a:bodyPr wrap="none">
            <a:prstTxWarp prst="textNoShape">
              <a:avLst/>
            </a:prstTxWarp>
            <a:spAutoFit/>
          </a:bodyPr>
          <a:lstStyle/>
          <a:p>
            <a:r>
              <a:rPr lang="en-US" sz="3200" b="1">
                <a:solidFill>
                  <a:srgbClr val="000000"/>
                </a:solidFill>
              </a:rPr>
              <a:t>Have you seen this picture ?</a:t>
            </a:r>
          </a:p>
        </p:txBody>
      </p:sp>
    </p:spTree>
    <p:extLst>
      <p:ext uri="{BB962C8B-B14F-4D97-AF65-F5344CB8AC3E}">
        <p14:creationId xmlns:p14="http://schemas.microsoft.com/office/powerpoint/2010/main" val="419987323"/>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ChangeArrowheads="1"/>
          </p:cNvSpPr>
          <p:nvPr/>
        </p:nvSpPr>
        <p:spPr bwMode="auto">
          <a:xfrm>
            <a:off x="152400" y="1447800"/>
            <a:ext cx="8839200" cy="3810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pic>
        <p:nvPicPr>
          <p:cNvPr id="122883" name="Picture 3" descr="M51A"/>
          <p:cNvPicPr>
            <a:picLocks noGrp="1" noChangeAspect="1" noChangeArrowheads="1"/>
          </p:cNvPicPr>
          <p:nvPr>
            <p:ph/>
          </p:nvPr>
        </p:nvPicPr>
        <p:blipFill>
          <a:blip r:embed="rId2"/>
          <a:srcRect/>
          <a:stretch>
            <a:fillRect/>
          </a:stretch>
        </p:blipFill>
        <p:spPr>
          <a:xfrm>
            <a:off x="2133600" y="609600"/>
            <a:ext cx="5146675" cy="5046663"/>
          </a:xfrm>
        </p:spPr>
      </p:pic>
      <p:sp>
        <p:nvSpPr>
          <p:cNvPr id="122884" name="Rectangle 4"/>
          <p:cNvSpPr>
            <a:spLocks noChangeArrowheads="1"/>
          </p:cNvSpPr>
          <p:nvPr/>
        </p:nvSpPr>
        <p:spPr bwMode="auto">
          <a:xfrm>
            <a:off x="2066925" y="520700"/>
            <a:ext cx="5248275" cy="5219700"/>
          </a:xfrm>
          <a:prstGeom prst="rect">
            <a:avLst/>
          </a:prstGeom>
          <a:noFill/>
          <a:ln w="38100">
            <a:solidFill>
              <a:srgbClr val="008000"/>
            </a:solidFill>
            <a:miter lim="800000"/>
            <a:headEnd/>
            <a:tailEnd/>
          </a:ln>
        </p:spPr>
        <p:txBody>
          <a:bodyPr wrap="none" anchor="ctr">
            <a:prstTxWarp prst="textNoShape">
              <a:avLst/>
            </a:prstTxWarp>
          </a:bodyPr>
          <a:lstStyle/>
          <a:p>
            <a:endParaRPr lang="en-US"/>
          </a:p>
        </p:txBody>
      </p:sp>
      <p:sp>
        <p:nvSpPr>
          <p:cNvPr id="122885" name="Text Box 6"/>
          <p:cNvSpPr txBox="1">
            <a:spLocks noChangeArrowheads="1"/>
          </p:cNvSpPr>
          <p:nvPr/>
        </p:nvSpPr>
        <p:spPr bwMode="auto">
          <a:xfrm>
            <a:off x="3733800" y="4114800"/>
            <a:ext cx="2008188" cy="1189038"/>
          </a:xfrm>
          <a:prstGeom prst="rect">
            <a:avLst/>
          </a:prstGeom>
          <a:solidFill>
            <a:schemeClr val="bg1"/>
          </a:solidFill>
          <a:ln w="9525">
            <a:noFill/>
            <a:miter lim="800000"/>
            <a:headEnd/>
            <a:tailEnd/>
          </a:ln>
        </p:spPr>
        <p:txBody>
          <a:bodyPr wrap="none">
            <a:prstTxWarp prst="textNoShape">
              <a:avLst/>
            </a:prstTxWarp>
            <a:spAutoFit/>
          </a:bodyPr>
          <a:lstStyle/>
          <a:p>
            <a:r>
              <a:rPr lang="en-US" sz="7200" b="1">
                <a:solidFill>
                  <a:srgbClr val="33CC33"/>
                </a:solidFill>
                <a:latin typeface="Verdana" pitchFamily="-65" charset="0"/>
              </a:rPr>
              <a:t>Yes</a:t>
            </a:r>
          </a:p>
        </p:txBody>
      </p:sp>
      <p:sp>
        <p:nvSpPr>
          <p:cNvPr id="6" name="Text Box 376"/>
          <p:cNvSpPr txBox="1">
            <a:spLocks noChangeArrowheads="1"/>
          </p:cNvSpPr>
          <p:nvPr/>
        </p:nvSpPr>
        <p:spPr bwMode="auto">
          <a:xfrm>
            <a:off x="7762875" y="6550025"/>
            <a:ext cx="1521282" cy="307777"/>
          </a:xfrm>
          <a:prstGeom prst="rect">
            <a:avLst/>
          </a:prstGeom>
          <a:noFill/>
          <a:ln w="9525">
            <a:noFill/>
            <a:miter lim="800000"/>
            <a:headEnd/>
            <a:tailEnd/>
          </a:ln>
        </p:spPr>
        <p:txBody>
          <a:bodyPr wrap="none">
            <a:spAutoFit/>
          </a:bodyPr>
          <a:lstStyle/>
          <a:p>
            <a:pPr eaLnBrk="0" hangingPunct="0"/>
            <a:r>
              <a:rPr lang="en-US" sz="1400" dirty="0">
                <a:cs typeface="Arial" charset="0"/>
              </a:rPr>
              <a:t>Credit: A</a:t>
            </a:r>
            <a:r>
              <a:rPr lang="en-US" sz="1400" dirty="0" smtClean="0">
                <a:cs typeface="Arial" charset="0"/>
              </a:rPr>
              <a:t>. </a:t>
            </a:r>
            <a:r>
              <a:rPr lang="en-US" sz="1400" dirty="0" err="1" smtClean="0">
                <a:cs typeface="Arial" charset="0"/>
              </a:rPr>
              <a:t>Torralba</a:t>
            </a:r>
            <a:endParaRPr lang="en-US" sz="1400" dirty="0">
              <a:cs typeface="Arial" charset="0"/>
            </a:endParaRPr>
          </a:p>
        </p:txBody>
      </p:sp>
    </p:spTree>
    <p:extLst>
      <p:ext uri="{BB962C8B-B14F-4D97-AF65-F5344CB8AC3E}">
        <p14:creationId xmlns:p14="http://schemas.microsoft.com/office/powerpoint/2010/main" val="335866921"/>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5"/>
          <p:cNvSpPr>
            <a:spLocks noChangeArrowheads="1"/>
          </p:cNvSpPr>
          <p:nvPr/>
        </p:nvSpPr>
        <p:spPr bwMode="auto">
          <a:xfrm>
            <a:off x="228600" y="1447800"/>
            <a:ext cx="8839200" cy="381000"/>
          </a:xfrm>
          <a:prstGeom prst="rect">
            <a:avLst/>
          </a:prstGeom>
          <a:solidFill>
            <a:schemeClr val="bg1"/>
          </a:solidFill>
          <a:ln w="9525">
            <a:noFill/>
            <a:miter lim="800000"/>
            <a:headEnd/>
            <a:tailEnd/>
          </a:ln>
        </p:spPr>
        <p:txBody>
          <a:bodyPr wrap="none" anchor="ctr">
            <a:prstTxWarp prst="textNoShape">
              <a:avLst/>
            </a:prstTxWarp>
          </a:bodyPr>
          <a:lstStyle/>
          <a:p>
            <a:endParaRPr lang="en-US">
              <a:solidFill>
                <a:srgbClr val="000000"/>
              </a:solidFill>
            </a:endParaRPr>
          </a:p>
        </p:txBody>
      </p:sp>
      <p:pic>
        <p:nvPicPr>
          <p:cNvPr id="123907" name="Picture 2" descr="L02A"/>
          <p:cNvPicPr>
            <a:picLocks noGrp="1" noChangeAspect="1" noChangeArrowheads="1"/>
          </p:cNvPicPr>
          <p:nvPr>
            <p:ph/>
          </p:nvPr>
        </p:nvPicPr>
        <p:blipFill>
          <a:blip r:embed="rId2"/>
          <a:srcRect/>
          <a:stretch>
            <a:fillRect/>
          </a:stretch>
        </p:blipFill>
        <p:spPr>
          <a:xfrm>
            <a:off x="2057400" y="457200"/>
            <a:ext cx="5257800" cy="5156200"/>
          </a:xfrm>
        </p:spPr>
      </p:pic>
      <p:sp>
        <p:nvSpPr>
          <p:cNvPr id="123908" name="Text Box 6"/>
          <p:cNvSpPr txBox="1">
            <a:spLocks noChangeArrowheads="1"/>
          </p:cNvSpPr>
          <p:nvPr/>
        </p:nvSpPr>
        <p:spPr bwMode="auto">
          <a:xfrm>
            <a:off x="1752600" y="6019800"/>
            <a:ext cx="5748338" cy="584200"/>
          </a:xfrm>
          <a:prstGeom prst="rect">
            <a:avLst/>
          </a:prstGeom>
          <a:noFill/>
          <a:ln w="9525">
            <a:noFill/>
            <a:miter lim="800000"/>
            <a:headEnd/>
            <a:tailEnd/>
          </a:ln>
        </p:spPr>
        <p:txBody>
          <a:bodyPr wrap="none">
            <a:prstTxWarp prst="textNoShape">
              <a:avLst/>
            </a:prstTxWarp>
            <a:spAutoFit/>
          </a:bodyPr>
          <a:lstStyle/>
          <a:p>
            <a:r>
              <a:rPr lang="en-US" sz="3200" b="1">
                <a:solidFill>
                  <a:srgbClr val="000000"/>
                </a:solidFill>
              </a:rPr>
              <a:t>Have you seen this picture ?</a:t>
            </a:r>
          </a:p>
        </p:txBody>
      </p:sp>
      <p:sp>
        <p:nvSpPr>
          <p:cNvPr id="5" name="Text Box 376"/>
          <p:cNvSpPr txBox="1">
            <a:spLocks noChangeArrowheads="1"/>
          </p:cNvSpPr>
          <p:nvPr/>
        </p:nvSpPr>
        <p:spPr bwMode="auto">
          <a:xfrm>
            <a:off x="7762875" y="6550025"/>
            <a:ext cx="1521282" cy="307777"/>
          </a:xfrm>
          <a:prstGeom prst="rect">
            <a:avLst/>
          </a:prstGeom>
          <a:noFill/>
          <a:ln w="9525">
            <a:noFill/>
            <a:miter lim="800000"/>
            <a:headEnd/>
            <a:tailEnd/>
          </a:ln>
        </p:spPr>
        <p:txBody>
          <a:bodyPr wrap="none">
            <a:spAutoFit/>
          </a:bodyPr>
          <a:lstStyle/>
          <a:p>
            <a:pPr eaLnBrk="0" hangingPunct="0"/>
            <a:r>
              <a:rPr lang="en-US" sz="1400" dirty="0">
                <a:cs typeface="Arial" charset="0"/>
              </a:rPr>
              <a:t>Credit: A</a:t>
            </a:r>
            <a:r>
              <a:rPr lang="en-US" sz="1400" dirty="0" smtClean="0">
                <a:cs typeface="Arial" charset="0"/>
              </a:rPr>
              <a:t>. </a:t>
            </a:r>
            <a:r>
              <a:rPr lang="en-US" sz="1400" dirty="0" err="1" smtClean="0">
                <a:cs typeface="Arial" charset="0"/>
              </a:rPr>
              <a:t>Torralba</a:t>
            </a:r>
            <a:endParaRPr lang="en-US" sz="1400" dirty="0">
              <a:cs typeface="Arial" charset="0"/>
            </a:endParaRPr>
          </a:p>
        </p:txBody>
      </p:sp>
    </p:spTree>
    <p:extLst>
      <p:ext uri="{BB962C8B-B14F-4D97-AF65-F5344CB8AC3E}">
        <p14:creationId xmlns:p14="http://schemas.microsoft.com/office/powerpoint/2010/main" val="122866942"/>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ChangeArrowheads="1"/>
          </p:cNvSpPr>
          <p:nvPr/>
        </p:nvSpPr>
        <p:spPr bwMode="auto">
          <a:xfrm>
            <a:off x="228600" y="1447800"/>
            <a:ext cx="8839200" cy="3810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pic>
        <p:nvPicPr>
          <p:cNvPr id="124931" name="Picture 3" descr="L02A"/>
          <p:cNvPicPr>
            <a:picLocks noGrp="1" noChangeAspect="1" noChangeArrowheads="1"/>
          </p:cNvPicPr>
          <p:nvPr>
            <p:ph/>
          </p:nvPr>
        </p:nvPicPr>
        <p:blipFill>
          <a:blip r:embed="rId2"/>
          <a:srcRect/>
          <a:stretch>
            <a:fillRect/>
          </a:stretch>
        </p:blipFill>
        <p:spPr>
          <a:xfrm>
            <a:off x="2057400" y="457200"/>
            <a:ext cx="5257800" cy="5156200"/>
          </a:xfrm>
        </p:spPr>
      </p:pic>
      <p:sp>
        <p:nvSpPr>
          <p:cNvPr id="124932" name="Rectangle 4"/>
          <p:cNvSpPr>
            <a:spLocks noChangeArrowheads="1"/>
          </p:cNvSpPr>
          <p:nvPr/>
        </p:nvSpPr>
        <p:spPr bwMode="auto">
          <a:xfrm>
            <a:off x="2066925" y="454025"/>
            <a:ext cx="5248275" cy="5219700"/>
          </a:xfrm>
          <a:prstGeom prst="rect">
            <a:avLst/>
          </a:prstGeom>
          <a:noFill/>
          <a:ln w="38100">
            <a:solidFill>
              <a:srgbClr val="FF0000"/>
            </a:solidFill>
            <a:miter lim="800000"/>
            <a:headEnd/>
            <a:tailEnd/>
          </a:ln>
        </p:spPr>
        <p:txBody>
          <a:bodyPr wrap="none" anchor="ctr">
            <a:prstTxWarp prst="textNoShape">
              <a:avLst/>
            </a:prstTxWarp>
          </a:bodyPr>
          <a:lstStyle/>
          <a:p>
            <a:endParaRPr lang="en-US"/>
          </a:p>
        </p:txBody>
      </p:sp>
      <p:sp>
        <p:nvSpPr>
          <p:cNvPr id="124933" name="Text Box 6"/>
          <p:cNvSpPr txBox="1">
            <a:spLocks noChangeArrowheads="1"/>
          </p:cNvSpPr>
          <p:nvPr/>
        </p:nvSpPr>
        <p:spPr bwMode="auto">
          <a:xfrm>
            <a:off x="3962400" y="4114800"/>
            <a:ext cx="1736725" cy="1189038"/>
          </a:xfrm>
          <a:prstGeom prst="rect">
            <a:avLst/>
          </a:prstGeom>
          <a:solidFill>
            <a:schemeClr val="bg1"/>
          </a:solidFill>
          <a:ln w="9525">
            <a:noFill/>
            <a:miter lim="800000"/>
            <a:headEnd/>
            <a:tailEnd/>
          </a:ln>
        </p:spPr>
        <p:txBody>
          <a:bodyPr wrap="none">
            <a:prstTxWarp prst="textNoShape">
              <a:avLst/>
            </a:prstTxWarp>
            <a:spAutoFit/>
          </a:bodyPr>
          <a:lstStyle/>
          <a:p>
            <a:r>
              <a:rPr lang="en-US" sz="7200" b="1">
                <a:solidFill>
                  <a:srgbClr val="FF0000"/>
                </a:solidFill>
                <a:latin typeface="Verdana" pitchFamily="-65" charset="0"/>
              </a:rPr>
              <a:t>NO</a:t>
            </a:r>
          </a:p>
        </p:txBody>
      </p:sp>
      <p:sp>
        <p:nvSpPr>
          <p:cNvPr id="6" name="Text Box 376"/>
          <p:cNvSpPr txBox="1">
            <a:spLocks noChangeArrowheads="1"/>
          </p:cNvSpPr>
          <p:nvPr/>
        </p:nvSpPr>
        <p:spPr bwMode="auto">
          <a:xfrm>
            <a:off x="7762875" y="6550025"/>
            <a:ext cx="1521282" cy="307777"/>
          </a:xfrm>
          <a:prstGeom prst="rect">
            <a:avLst/>
          </a:prstGeom>
          <a:noFill/>
          <a:ln w="9525">
            <a:noFill/>
            <a:miter lim="800000"/>
            <a:headEnd/>
            <a:tailEnd/>
          </a:ln>
        </p:spPr>
        <p:txBody>
          <a:bodyPr wrap="none">
            <a:spAutoFit/>
          </a:bodyPr>
          <a:lstStyle/>
          <a:p>
            <a:pPr eaLnBrk="0" hangingPunct="0"/>
            <a:r>
              <a:rPr lang="en-US" sz="1400" dirty="0">
                <a:cs typeface="Arial" charset="0"/>
              </a:rPr>
              <a:t>Credit: A</a:t>
            </a:r>
            <a:r>
              <a:rPr lang="en-US" sz="1400" dirty="0" smtClean="0">
                <a:cs typeface="Arial" charset="0"/>
              </a:rPr>
              <a:t>. </a:t>
            </a:r>
            <a:r>
              <a:rPr lang="en-US" sz="1400" dirty="0" err="1" smtClean="0">
                <a:cs typeface="Arial" charset="0"/>
              </a:rPr>
              <a:t>Torralba</a:t>
            </a:r>
            <a:endParaRPr lang="en-US" sz="1400" dirty="0">
              <a:cs typeface="Arial" charset="0"/>
            </a:endParaRPr>
          </a:p>
        </p:txBody>
      </p:sp>
    </p:spTree>
    <p:extLst>
      <p:ext uri="{BB962C8B-B14F-4D97-AF65-F5344CB8AC3E}">
        <p14:creationId xmlns:p14="http://schemas.microsoft.com/office/powerpoint/2010/main" val="3174519139"/>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3" descr="L08B"/>
          <p:cNvPicPr>
            <a:picLocks noChangeAspect="1" noChangeArrowheads="1"/>
          </p:cNvPicPr>
          <p:nvPr/>
        </p:nvPicPr>
        <p:blipFill>
          <a:blip r:embed="rId2"/>
          <a:srcRect/>
          <a:stretch>
            <a:fillRect/>
          </a:stretch>
        </p:blipFill>
        <p:spPr bwMode="auto">
          <a:xfrm>
            <a:off x="6473825" y="3906838"/>
            <a:ext cx="1755775" cy="1755775"/>
          </a:xfrm>
          <a:prstGeom prst="rect">
            <a:avLst/>
          </a:prstGeom>
          <a:noFill/>
          <a:ln w="38100">
            <a:solidFill>
              <a:srgbClr val="FF0000"/>
            </a:solidFill>
            <a:miter lim="800000"/>
            <a:headEnd/>
            <a:tailEnd/>
          </a:ln>
        </p:spPr>
      </p:pic>
      <p:pic>
        <p:nvPicPr>
          <p:cNvPr id="125955" name="Picture 4" descr="L20A"/>
          <p:cNvPicPr>
            <a:picLocks noChangeAspect="1" noChangeArrowheads="1"/>
          </p:cNvPicPr>
          <p:nvPr/>
        </p:nvPicPr>
        <p:blipFill>
          <a:blip r:embed="rId3"/>
          <a:srcRect/>
          <a:stretch>
            <a:fillRect/>
          </a:stretch>
        </p:blipFill>
        <p:spPr bwMode="auto">
          <a:xfrm>
            <a:off x="2781300" y="3910013"/>
            <a:ext cx="1755775" cy="1755775"/>
          </a:xfrm>
          <a:prstGeom prst="rect">
            <a:avLst/>
          </a:prstGeom>
          <a:noFill/>
          <a:ln w="38100">
            <a:solidFill>
              <a:srgbClr val="FF0000"/>
            </a:solidFill>
            <a:miter lim="800000"/>
            <a:headEnd/>
            <a:tailEnd/>
          </a:ln>
        </p:spPr>
      </p:pic>
      <p:pic>
        <p:nvPicPr>
          <p:cNvPr id="125956" name="Picture 8" descr="L08A"/>
          <p:cNvPicPr>
            <a:picLocks noChangeAspect="1" noChangeArrowheads="1"/>
          </p:cNvPicPr>
          <p:nvPr/>
        </p:nvPicPr>
        <p:blipFill>
          <a:blip r:embed="rId4"/>
          <a:srcRect/>
          <a:stretch>
            <a:fillRect/>
          </a:stretch>
        </p:blipFill>
        <p:spPr bwMode="auto">
          <a:xfrm>
            <a:off x="6477000" y="1069975"/>
            <a:ext cx="1752600" cy="1752600"/>
          </a:xfrm>
          <a:prstGeom prst="rect">
            <a:avLst/>
          </a:prstGeom>
          <a:noFill/>
          <a:ln w="38100">
            <a:solidFill>
              <a:srgbClr val="33CC33"/>
            </a:solidFill>
            <a:miter lim="800000"/>
            <a:headEnd/>
            <a:tailEnd/>
          </a:ln>
        </p:spPr>
      </p:pic>
      <p:pic>
        <p:nvPicPr>
          <p:cNvPr id="125957" name="Picture 9" descr="L20B"/>
          <p:cNvPicPr>
            <a:picLocks noChangeAspect="1" noChangeArrowheads="1"/>
          </p:cNvPicPr>
          <p:nvPr/>
        </p:nvPicPr>
        <p:blipFill>
          <a:blip r:embed="rId5"/>
          <a:srcRect/>
          <a:stretch>
            <a:fillRect/>
          </a:stretch>
        </p:blipFill>
        <p:spPr bwMode="auto">
          <a:xfrm>
            <a:off x="2743200" y="1069975"/>
            <a:ext cx="1752600" cy="1752600"/>
          </a:xfrm>
          <a:prstGeom prst="rect">
            <a:avLst/>
          </a:prstGeom>
          <a:noFill/>
          <a:ln w="38100">
            <a:solidFill>
              <a:srgbClr val="33CC33"/>
            </a:solidFill>
            <a:miter lim="800000"/>
            <a:headEnd/>
            <a:tailEnd/>
          </a:ln>
        </p:spPr>
      </p:pic>
      <p:pic>
        <p:nvPicPr>
          <p:cNvPr id="125958" name="Picture 11" descr="M05A"/>
          <p:cNvPicPr>
            <a:picLocks noChangeAspect="1" noChangeArrowheads="1"/>
          </p:cNvPicPr>
          <p:nvPr/>
        </p:nvPicPr>
        <p:blipFill>
          <a:blip r:embed="rId6"/>
          <a:srcRect/>
          <a:stretch>
            <a:fillRect/>
          </a:stretch>
        </p:blipFill>
        <p:spPr bwMode="auto">
          <a:xfrm>
            <a:off x="904875" y="1071563"/>
            <a:ext cx="1741488" cy="1741487"/>
          </a:xfrm>
          <a:prstGeom prst="rect">
            <a:avLst/>
          </a:prstGeom>
          <a:noFill/>
          <a:ln w="38100">
            <a:solidFill>
              <a:srgbClr val="33CC33"/>
            </a:solidFill>
            <a:miter lim="800000"/>
            <a:headEnd/>
            <a:tailEnd/>
          </a:ln>
        </p:spPr>
      </p:pic>
      <p:pic>
        <p:nvPicPr>
          <p:cNvPr id="125959" name="Picture 12" descr="M05B"/>
          <p:cNvPicPr>
            <a:picLocks noChangeAspect="1" noChangeArrowheads="1"/>
          </p:cNvPicPr>
          <p:nvPr/>
        </p:nvPicPr>
        <p:blipFill>
          <a:blip r:embed="rId7"/>
          <a:srcRect/>
          <a:stretch>
            <a:fillRect/>
          </a:stretch>
        </p:blipFill>
        <p:spPr bwMode="auto">
          <a:xfrm>
            <a:off x="884238" y="3890963"/>
            <a:ext cx="1778000" cy="1778000"/>
          </a:xfrm>
          <a:prstGeom prst="rect">
            <a:avLst/>
          </a:prstGeom>
          <a:noFill/>
          <a:ln w="38100">
            <a:solidFill>
              <a:srgbClr val="FF0000"/>
            </a:solidFill>
            <a:miter lim="800000"/>
            <a:headEnd/>
            <a:tailEnd/>
          </a:ln>
        </p:spPr>
      </p:pic>
      <p:pic>
        <p:nvPicPr>
          <p:cNvPr id="125960" name="Picture 14" descr="L02A"/>
          <p:cNvPicPr>
            <a:picLocks noGrp="1" noChangeAspect="1" noChangeArrowheads="1"/>
          </p:cNvPicPr>
          <p:nvPr>
            <p:ph sz="quarter" idx="4"/>
          </p:nvPr>
        </p:nvPicPr>
        <p:blipFill>
          <a:blip r:embed="rId8"/>
          <a:srcRect/>
          <a:stretch>
            <a:fillRect/>
          </a:stretch>
        </p:blipFill>
        <p:spPr>
          <a:xfrm>
            <a:off x="4656138" y="3886200"/>
            <a:ext cx="1743075" cy="1779588"/>
          </a:xfrm>
          <a:ln w="38100">
            <a:solidFill>
              <a:srgbClr val="FF0000"/>
            </a:solidFill>
          </a:ln>
        </p:spPr>
      </p:pic>
      <p:pic>
        <p:nvPicPr>
          <p:cNvPr id="125961" name="Picture 16" descr="L02B"/>
          <p:cNvPicPr>
            <a:picLocks noGrp="1" noChangeAspect="1" noChangeArrowheads="1"/>
          </p:cNvPicPr>
          <p:nvPr>
            <p:ph sz="quarter" idx="3"/>
          </p:nvPr>
        </p:nvPicPr>
        <p:blipFill>
          <a:blip r:embed="rId9"/>
          <a:srcRect/>
          <a:stretch>
            <a:fillRect/>
          </a:stretch>
        </p:blipFill>
        <p:spPr>
          <a:xfrm>
            <a:off x="4611688" y="1084263"/>
            <a:ext cx="1744662" cy="1746250"/>
          </a:xfrm>
          <a:ln w="38100">
            <a:solidFill>
              <a:srgbClr val="33CC33"/>
            </a:solidFill>
          </a:ln>
        </p:spPr>
      </p:pic>
      <p:sp>
        <p:nvSpPr>
          <p:cNvPr id="125962" name="Text Box 24"/>
          <p:cNvSpPr txBox="1">
            <a:spLocks noChangeArrowheads="1"/>
          </p:cNvSpPr>
          <p:nvPr/>
        </p:nvSpPr>
        <p:spPr bwMode="auto">
          <a:xfrm>
            <a:off x="914400" y="609600"/>
            <a:ext cx="3205163" cy="369888"/>
          </a:xfrm>
          <a:prstGeom prst="rect">
            <a:avLst/>
          </a:prstGeom>
          <a:noFill/>
          <a:ln w="9525">
            <a:noFill/>
            <a:miter lim="800000"/>
            <a:headEnd/>
            <a:tailEnd/>
          </a:ln>
        </p:spPr>
        <p:txBody>
          <a:bodyPr wrap="none">
            <a:prstTxWarp prst="textNoShape">
              <a:avLst/>
            </a:prstTxWarp>
            <a:spAutoFit/>
          </a:bodyPr>
          <a:lstStyle/>
          <a:p>
            <a:r>
              <a:rPr lang="en-US">
                <a:solidFill>
                  <a:srgbClr val="000000"/>
                </a:solidFill>
              </a:rPr>
              <a:t>You have seen these pictures</a:t>
            </a:r>
          </a:p>
        </p:txBody>
      </p:sp>
      <p:sp>
        <p:nvSpPr>
          <p:cNvPr id="125963" name="Text Box 25"/>
          <p:cNvSpPr txBox="1">
            <a:spLocks noChangeArrowheads="1"/>
          </p:cNvSpPr>
          <p:nvPr/>
        </p:nvSpPr>
        <p:spPr bwMode="auto">
          <a:xfrm>
            <a:off x="838200" y="3352800"/>
            <a:ext cx="3806825" cy="369888"/>
          </a:xfrm>
          <a:prstGeom prst="rect">
            <a:avLst/>
          </a:prstGeom>
          <a:noFill/>
          <a:ln w="9525">
            <a:noFill/>
            <a:miter lim="800000"/>
            <a:headEnd/>
            <a:tailEnd/>
          </a:ln>
        </p:spPr>
        <p:txBody>
          <a:bodyPr wrap="none">
            <a:prstTxWarp prst="textNoShape">
              <a:avLst/>
            </a:prstTxWarp>
            <a:spAutoFit/>
          </a:bodyPr>
          <a:lstStyle/>
          <a:p>
            <a:r>
              <a:rPr lang="en-US">
                <a:solidFill>
                  <a:srgbClr val="000000"/>
                </a:solidFill>
              </a:rPr>
              <a:t>You were tested with these pictures</a:t>
            </a:r>
          </a:p>
        </p:txBody>
      </p:sp>
      <p:sp>
        <p:nvSpPr>
          <p:cNvPr id="125964" name="Line 26"/>
          <p:cNvSpPr>
            <a:spLocks noChangeShapeType="1"/>
          </p:cNvSpPr>
          <p:nvPr/>
        </p:nvSpPr>
        <p:spPr bwMode="auto">
          <a:xfrm>
            <a:off x="533400" y="3124200"/>
            <a:ext cx="7848600" cy="0"/>
          </a:xfrm>
          <a:prstGeom prst="line">
            <a:avLst/>
          </a:prstGeom>
          <a:noFill/>
          <a:ln w="38100">
            <a:solidFill>
              <a:srgbClr val="DDDDDD"/>
            </a:solidFill>
            <a:prstDash val="dash"/>
            <a:round/>
            <a:headEnd/>
            <a:tailEnd/>
          </a:ln>
        </p:spPr>
        <p:txBody>
          <a:bodyPr>
            <a:prstTxWarp prst="textNoShape">
              <a:avLst/>
            </a:prstTxWarp>
          </a:bodyPr>
          <a:lstStyle/>
          <a:p>
            <a:endParaRPr lang="en-US"/>
          </a:p>
        </p:txBody>
      </p:sp>
    </p:spTree>
    <p:extLst>
      <p:ext uri="{BB962C8B-B14F-4D97-AF65-F5344CB8AC3E}">
        <p14:creationId xmlns:p14="http://schemas.microsoft.com/office/powerpoint/2010/main" val="3535171715"/>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381000" y="304800"/>
            <a:ext cx="7848600" cy="1022350"/>
          </a:xfrm>
        </p:spPr>
        <p:txBody>
          <a:bodyPr/>
          <a:lstStyle/>
          <a:p>
            <a:r>
              <a:rPr lang="en-US" smtClean="0">
                <a:ea typeface="ＭＳ Ｐゴシック" pitchFamily="-65" charset="-128"/>
                <a:cs typeface="ＭＳ Ｐゴシック" pitchFamily="-65" charset="-128"/>
              </a:rPr>
              <a:t>The gist of the scene</a:t>
            </a:r>
          </a:p>
        </p:txBody>
      </p:sp>
      <p:sp>
        <p:nvSpPr>
          <p:cNvPr id="126979" name="Rectangle 3"/>
          <p:cNvSpPr>
            <a:spLocks noGrp="1" noChangeArrowheads="1"/>
          </p:cNvSpPr>
          <p:nvPr>
            <p:ph type="body" sz="half" idx="1"/>
          </p:nvPr>
        </p:nvSpPr>
        <p:spPr>
          <a:xfrm>
            <a:off x="347663" y="1809750"/>
            <a:ext cx="8415337" cy="4724400"/>
          </a:xfrm>
        </p:spPr>
        <p:txBody>
          <a:bodyPr/>
          <a:lstStyle/>
          <a:p>
            <a:pPr>
              <a:buFontTx/>
              <a:buNone/>
            </a:pPr>
            <a:r>
              <a:rPr lang="en-US">
                <a:ea typeface="ＭＳ Ｐゴシック" pitchFamily="-65" charset="-128"/>
                <a:cs typeface="ＭＳ Ｐゴシック" pitchFamily="-65" charset="-128"/>
              </a:rPr>
              <a:t>In a glance, we remember the meaning of an image and its global layout but some objects and details are forgotten</a:t>
            </a:r>
          </a:p>
          <a:p>
            <a:endParaRPr lang="en-US">
              <a:ea typeface="ＭＳ Ｐゴシック" pitchFamily="-65" charset="-128"/>
              <a:cs typeface="ＭＳ Ｐゴシック" pitchFamily="-65" charset="-128"/>
            </a:endParaRPr>
          </a:p>
        </p:txBody>
      </p:sp>
      <p:pic>
        <p:nvPicPr>
          <p:cNvPr id="126980" name="Picture 7" descr="M05A"/>
          <p:cNvPicPr>
            <a:picLocks noChangeAspect="1" noChangeArrowheads="1"/>
          </p:cNvPicPr>
          <p:nvPr/>
        </p:nvPicPr>
        <p:blipFill>
          <a:blip r:embed="rId2"/>
          <a:srcRect/>
          <a:stretch>
            <a:fillRect/>
          </a:stretch>
        </p:blipFill>
        <p:spPr bwMode="auto">
          <a:xfrm>
            <a:off x="1752600" y="3962400"/>
            <a:ext cx="2395538" cy="2395538"/>
          </a:xfrm>
          <a:prstGeom prst="rect">
            <a:avLst/>
          </a:prstGeom>
          <a:noFill/>
          <a:ln w="38100">
            <a:solidFill>
              <a:srgbClr val="33CC33"/>
            </a:solidFill>
            <a:miter lim="800000"/>
            <a:headEnd/>
            <a:tailEnd/>
          </a:ln>
        </p:spPr>
      </p:pic>
      <p:pic>
        <p:nvPicPr>
          <p:cNvPr id="126981" name="Picture 8" descr="M05B"/>
          <p:cNvPicPr>
            <a:picLocks noChangeAspect="1" noChangeArrowheads="1"/>
          </p:cNvPicPr>
          <p:nvPr/>
        </p:nvPicPr>
        <p:blipFill>
          <a:blip r:embed="rId3"/>
          <a:srcRect/>
          <a:stretch>
            <a:fillRect/>
          </a:stretch>
        </p:blipFill>
        <p:spPr bwMode="auto">
          <a:xfrm>
            <a:off x="5029200" y="3962400"/>
            <a:ext cx="2438400" cy="2438400"/>
          </a:xfrm>
          <a:prstGeom prst="rect">
            <a:avLst/>
          </a:prstGeom>
          <a:noFill/>
          <a:ln w="38100">
            <a:solidFill>
              <a:srgbClr val="FF0000"/>
            </a:solidFill>
            <a:miter lim="800000"/>
            <a:headEnd/>
            <a:tailEnd/>
          </a:ln>
        </p:spPr>
      </p:pic>
    </p:spTree>
    <p:extLst>
      <p:ext uri="{BB962C8B-B14F-4D97-AF65-F5344CB8AC3E}">
        <p14:creationId xmlns:p14="http://schemas.microsoft.com/office/powerpoint/2010/main" val="1627531040"/>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4"/>
          <p:cNvSpPr>
            <a:spLocks noGrp="1" noChangeArrowheads="1"/>
          </p:cNvSpPr>
          <p:nvPr>
            <p:ph type="title" idx="4294967295"/>
          </p:nvPr>
        </p:nvSpPr>
        <p:spPr>
          <a:xfrm>
            <a:off x="0" y="0"/>
            <a:ext cx="9144000" cy="990600"/>
          </a:xfrm>
        </p:spPr>
        <p:txBody>
          <a:bodyPr/>
          <a:lstStyle/>
          <a:p>
            <a:pPr eaLnBrk="1" hangingPunct="1"/>
            <a:r>
              <a:rPr lang="en-US">
                <a:solidFill>
                  <a:schemeClr val="tx1"/>
                </a:solidFill>
                <a:ea typeface="ＭＳ Ｐゴシック" pitchFamily="-65" charset="-128"/>
                <a:cs typeface="ＭＳ Ｐゴシック" pitchFamily="-65" charset="-128"/>
              </a:rPr>
              <a:t>Which are the important elements?</a:t>
            </a:r>
          </a:p>
        </p:txBody>
      </p:sp>
      <p:sp>
        <p:nvSpPr>
          <p:cNvPr id="128003" name="Text Box 26"/>
          <p:cNvSpPr txBox="1">
            <a:spLocks noChangeArrowheads="1"/>
          </p:cNvSpPr>
          <p:nvPr/>
        </p:nvSpPr>
        <p:spPr bwMode="auto">
          <a:xfrm>
            <a:off x="381000" y="6172200"/>
            <a:ext cx="8305800" cy="457200"/>
          </a:xfrm>
          <a:prstGeom prst="rect">
            <a:avLst/>
          </a:prstGeom>
          <a:noFill/>
          <a:ln w="9525">
            <a:noFill/>
            <a:miter lim="800000"/>
            <a:headEnd/>
            <a:tailEnd/>
          </a:ln>
        </p:spPr>
        <p:txBody>
          <a:bodyPr>
            <a:prstTxWarp prst="textNoShape">
              <a:avLst/>
            </a:prstTxWarp>
            <a:spAutoFit/>
          </a:bodyPr>
          <a:lstStyle/>
          <a:p>
            <a:r>
              <a:rPr lang="en-US">
                <a:solidFill>
                  <a:srgbClr val="000000"/>
                </a:solidFill>
              </a:rPr>
              <a:t>Different content (i.e. objects), different spatial layout</a:t>
            </a:r>
          </a:p>
        </p:txBody>
      </p:sp>
      <p:pic>
        <p:nvPicPr>
          <p:cNvPr id="128004" name="Picture 7"/>
          <p:cNvPicPr>
            <a:picLocks noChangeAspect="1"/>
          </p:cNvPicPr>
          <p:nvPr/>
        </p:nvPicPr>
        <p:blipFill>
          <a:blip r:embed="rId3"/>
          <a:srcRect/>
          <a:stretch>
            <a:fillRect/>
          </a:stretch>
        </p:blipFill>
        <p:spPr bwMode="auto">
          <a:xfrm>
            <a:off x="0" y="990600"/>
            <a:ext cx="9144000" cy="2492375"/>
          </a:xfrm>
          <a:prstGeom prst="rect">
            <a:avLst/>
          </a:prstGeom>
          <a:noFill/>
          <a:ln w="9525">
            <a:noFill/>
            <a:miter lim="800000"/>
            <a:headEnd/>
            <a:tailEnd/>
          </a:ln>
        </p:spPr>
      </p:pic>
      <p:sp>
        <p:nvSpPr>
          <p:cNvPr id="128005" name="TextBox 4"/>
          <p:cNvSpPr txBox="1">
            <a:spLocks noChangeArrowheads="1"/>
          </p:cNvSpPr>
          <p:nvPr/>
        </p:nvSpPr>
        <p:spPr bwMode="auto">
          <a:xfrm>
            <a:off x="1143000" y="5299075"/>
            <a:ext cx="646113" cy="336550"/>
          </a:xfrm>
          <a:prstGeom prst="rect">
            <a:avLst/>
          </a:prstGeom>
          <a:noFill/>
          <a:ln w="9525">
            <a:noFill/>
            <a:miter lim="800000"/>
            <a:headEnd/>
            <a:tailEnd/>
          </a:ln>
        </p:spPr>
        <p:txBody>
          <a:bodyPr wrap="none">
            <a:prstTxWarp prst="textNoShape">
              <a:avLst/>
            </a:prstTxWarp>
            <a:spAutoFit/>
          </a:bodyPr>
          <a:lstStyle/>
          <a:p>
            <a:r>
              <a:rPr lang="en-US" sz="1600"/>
              <a:t>Floor</a:t>
            </a:r>
          </a:p>
        </p:txBody>
      </p:sp>
      <p:sp>
        <p:nvSpPr>
          <p:cNvPr id="128006" name="TextBox 5"/>
          <p:cNvSpPr txBox="1">
            <a:spLocks noChangeArrowheads="1"/>
          </p:cNvSpPr>
          <p:nvPr/>
        </p:nvSpPr>
        <p:spPr bwMode="auto">
          <a:xfrm>
            <a:off x="2438400" y="4384675"/>
            <a:ext cx="623888" cy="336550"/>
          </a:xfrm>
          <a:prstGeom prst="rect">
            <a:avLst/>
          </a:prstGeom>
          <a:noFill/>
          <a:ln w="9525">
            <a:noFill/>
            <a:miter lim="800000"/>
            <a:headEnd/>
            <a:tailEnd/>
          </a:ln>
        </p:spPr>
        <p:txBody>
          <a:bodyPr wrap="none">
            <a:prstTxWarp prst="textNoShape">
              <a:avLst/>
            </a:prstTxWarp>
            <a:spAutoFit/>
          </a:bodyPr>
          <a:lstStyle/>
          <a:p>
            <a:r>
              <a:rPr lang="en-US" sz="1600"/>
              <a:t>Door</a:t>
            </a:r>
          </a:p>
        </p:txBody>
      </p:sp>
      <p:sp>
        <p:nvSpPr>
          <p:cNvPr id="128007" name="TextBox 6"/>
          <p:cNvSpPr txBox="1">
            <a:spLocks noChangeArrowheads="1"/>
          </p:cNvSpPr>
          <p:nvPr/>
        </p:nvSpPr>
        <p:spPr bwMode="auto">
          <a:xfrm>
            <a:off x="1239838" y="3851275"/>
            <a:ext cx="623887" cy="336550"/>
          </a:xfrm>
          <a:prstGeom prst="rect">
            <a:avLst/>
          </a:prstGeom>
          <a:noFill/>
          <a:ln w="9525">
            <a:noFill/>
            <a:miter lim="800000"/>
            <a:headEnd/>
            <a:tailEnd/>
          </a:ln>
        </p:spPr>
        <p:txBody>
          <a:bodyPr wrap="none">
            <a:prstTxWarp prst="textNoShape">
              <a:avLst/>
            </a:prstTxWarp>
            <a:spAutoFit/>
          </a:bodyPr>
          <a:lstStyle/>
          <a:p>
            <a:r>
              <a:rPr lang="en-US" sz="1600"/>
              <a:t>Light</a:t>
            </a:r>
          </a:p>
        </p:txBody>
      </p:sp>
      <p:sp>
        <p:nvSpPr>
          <p:cNvPr id="128008" name="TextBox 8"/>
          <p:cNvSpPr txBox="1">
            <a:spLocks noChangeArrowheads="1"/>
          </p:cNvSpPr>
          <p:nvPr/>
        </p:nvSpPr>
        <p:spPr bwMode="auto">
          <a:xfrm>
            <a:off x="1841500" y="4441825"/>
            <a:ext cx="577850" cy="336550"/>
          </a:xfrm>
          <a:prstGeom prst="rect">
            <a:avLst/>
          </a:prstGeom>
          <a:noFill/>
          <a:ln w="9525">
            <a:noFill/>
            <a:miter lim="800000"/>
            <a:headEnd/>
            <a:tailEnd/>
          </a:ln>
        </p:spPr>
        <p:txBody>
          <a:bodyPr wrap="none">
            <a:prstTxWarp prst="textNoShape">
              <a:avLst/>
            </a:prstTxWarp>
            <a:spAutoFit/>
          </a:bodyPr>
          <a:lstStyle/>
          <a:p>
            <a:r>
              <a:rPr lang="en-US" sz="1600"/>
              <a:t>Wall</a:t>
            </a:r>
          </a:p>
        </p:txBody>
      </p:sp>
      <p:sp>
        <p:nvSpPr>
          <p:cNvPr id="128009" name="TextBox 9"/>
          <p:cNvSpPr txBox="1">
            <a:spLocks noChangeArrowheads="1"/>
          </p:cNvSpPr>
          <p:nvPr/>
        </p:nvSpPr>
        <p:spPr bwMode="auto">
          <a:xfrm>
            <a:off x="76200" y="4460875"/>
            <a:ext cx="577850" cy="336550"/>
          </a:xfrm>
          <a:prstGeom prst="rect">
            <a:avLst/>
          </a:prstGeom>
          <a:noFill/>
          <a:ln w="9525">
            <a:noFill/>
            <a:miter lim="800000"/>
            <a:headEnd/>
            <a:tailEnd/>
          </a:ln>
        </p:spPr>
        <p:txBody>
          <a:bodyPr wrap="none">
            <a:prstTxWarp prst="textNoShape">
              <a:avLst/>
            </a:prstTxWarp>
            <a:spAutoFit/>
          </a:bodyPr>
          <a:lstStyle/>
          <a:p>
            <a:r>
              <a:rPr lang="en-US" sz="1600"/>
              <a:t>Wall</a:t>
            </a:r>
          </a:p>
        </p:txBody>
      </p:sp>
      <p:sp>
        <p:nvSpPr>
          <p:cNvPr id="128010" name="TextBox 10"/>
          <p:cNvSpPr txBox="1">
            <a:spLocks noChangeArrowheads="1"/>
          </p:cNvSpPr>
          <p:nvPr/>
        </p:nvSpPr>
        <p:spPr bwMode="auto">
          <a:xfrm>
            <a:off x="685800" y="4460875"/>
            <a:ext cx="623888" cy="336550"/>
          </a:xfrm>
          <a:prstGeom prst="rect">
            <a:avLst/>
          </a:prstGeom>
          <a:noFill/>
          <a:ln w="9525">
            <a:noFill/>
            <a:miter lim="800000"/>
            <a:headEnd/>
            <a:tailEnd/>
          </a:ln>
        </p:spPr>
        <p:txBody>
          <a:bodyPr wrap="none">
            <a:prstTxWarp prst="textNoShape">
              <a:avLst/>
            </a:prstTxWarp>
            <a:spAutoFit/>
          </a:bodyPr>
          <a:lstStyle/>
          <a:p>
            <a:r>
              <a:rPr lang="en-US" sz="1600"/>
              <a:t>Door</a:t>
            </a:r>
          </a:p>
        </p:txBody>
      </p:sp>
      <p:sp>
        <p:nvSpPr>
          <p:cNvPr id="128011" name="TextBox 11"/>
          <p:cNvSpPr txBox="1">
            <a:spLocks noChangeArrowheads="1"/>
          </p:cNvSpPr>
          <p:nvPr/>
        </p:nvSpPr>
        <p:spPr bwMode="auto">
          <a:xfrm>
            <a:off x="1143000" y="3603625"/>
            <a:ext cx="801688" cy="336550"/>
          </a:xfrm>
          <a:prstGeom prst="rect">
            <a:avLst/>
          </a:prstGeom>
          <a:noFill/>
          <a:ln w="9525">
            <a:noFill/>
            <a:miter lim="800000"/>
            <a:headEnd/>
            <a:tailEnd/>
          </a:ln>
        </p:spPr>
        <p:txBody>
          <a:bodyPr wrap="none">
            <a:prstTxWarp prst="textNoShape">
              <a:avLst/>
            </a:prstTxWarp>
            <a:spAutoFit/>
          </a:bodyPr>
          <a:lstStyle/>
          <a:p>
            <a:r>
              <a:rPr lang="en-US" sz="1600"/>
              <a:t>Ceiling</a:t>
            </a:r>
          </a:p>
        </p:txBody>
      </p:sp>
      <p:sp>
        <p:nvSpPr>
          <p:cNvPr id="128012" name="Rectangle 12"/>
          <p:cNvSpPr>
            <a:spLocks noChangeArrowheads="1"/>
          </p:cNvSpPr>
          <p:nvPr/>
        </p:nvSpPr>
        <p:spPr bwMode="auto">
          <a:xfrm>
            <a:off x="0" y="3546475"/>
            <a:ext cx="3276600" cy="2438400"/>
          </a:xfrm>
          <a:prstGeom prst="rect">
            <a:avLst/>
          </a:prstGeom>
          <a:noFill/>
          <a:ln w="25400">
            <a:solidFill>
              <a:schemeClr val="tx1"/>
            </a:solidFill>
            <a:round/>
            <a:headEnd/>
            <a:tailEnd/>
          </a:ln>
        </p:spPr>
        <p:txBody>
          <a:bodyPr>
            <a:prstTxWarp prst="textNoShape">
              <a:avLst/>
            </a:prstTxWarp>
          </a:bodyPr>
          <a:lstStyle/>
          <a:p>
            <a:pPr eaLnBrk="0" hangingPunct="0"/>
            <a:endParaRPr lang="en-US" sz="1600"/>
          </a:p>
          <a:p>
            <a:pPr eaLnBrk="0" hangingPunct="0"/>
            <a:endParaRPr lang="en-US" sz="1600"/>
          </a:p>
        </p:txBody>
      </p:sp>
      <p:sp>
        <p:nvSpPr>
          <p:cNvPr id="128013" name="Rectangle 13"/>
          <p:cNvSpPr>
            <a:spLocks noChangeArrowheads="1"/>
          </p:cNvSpPr>
          <p:nvPr/>
        </p:nvSpPr>
        <p:spPr bwMode="auto">
          <a:xfrm>
            <a:off x="3352800" y="3546475"/>
            <a:ext cx="2438400" cy="2438400"/>
          </a:xfrm>
          <a:prstGeom prst="rect">
            <a:avLst/>
          </a:prstGeom>
          <a:noFill/>
          <a:ln w="25400">
            <a:solidFill>
              <a:schemeClr val="tx1"/>
            </a:solidFill>
            <a:round/>
            <a:headEnd/>
            <a:tailEnd/>
          </a:ln>
        </p:spPr>
        <p:txBody>
          <a:bodyPr>
            <a:prstTxWarp prst="textNoShape">
              <a:avLst/>
            </a:prstTxWarp>
          </a:bodyPr>
          <a:lstStyle/>
          <a:p>
            <a:pPr eaLnBrk="0" hangingPunct="0"/>
            <a:endParaRPr lang="en-US" sz="1600"/>
          </a:p>
          <a:p>
            <a:pPr eaLnBrk="0" hangingPunct="0"/>
            <a:endParaRPr lang="en-US" sz="1600"/>
          </a:p>
        </p:txBody>
      </p:sp>
      <p:sp>
        <p:nvSpPr>
          <p:cNvPr id="128014" name="TextBox 14"/>
          <p:cNvSpPr txBox="1">
            <a:spLocks noChangeArrowheads="1"/>
          </p:cNvSpPr>
          <p:nvPr/>
        </p:nvSpPr>
        <p:spPr bwMode="auto">
          <a:xfrm>
            <a:off x="4103688" y="4079875"/>
            <a:ext cx="915987" cy="336550"/>
          </a:xfrm>
          <a:prstGeom prst="rect">
            <a:avLst/>
          </a:prstGeom>
          <a:noFill/>
          <a:ln w="9525">
            <a:noFill/>
            <a:miter lim="800000"/>
            <a:headEnd/>
            <a:tailEnd/>
          </a:ln>
        </p:spPr>
        <p:txBody>
          <a:bodyPr wrap="none">
            <a:prstTxWarp prst="textNoShape">
              <a:avLst/>
            </a:prstTxWarp>
            <a:spAutoFit/>
          </a:bodyPr>
          <a:lstStyle/>
          <a:p>
            <a:r>
              <a:rPr lang="en-US" sz="1600"/>
              <a:t>Painting</a:t>
            </a:r>
          </a:p>
        </p:txBody>
      </p:sp>
      <p:sp>
        <p:nvSpPr>
          <p:cNvPr id="128015" name="TextBox 15"/>
          <p:cNvSpPr txBox="1">
            <a:spLocks noChangeArrowheads="1"/>
          </p:cNvSpPr>
          <p:nvPr/>
        </p:nvSpPr>
        <p:spPr bwMode="auto">
          <a:xfrm>
            <a:off x="4038600" y="4918075"/>
            <a:ext cx="1017588" cy="336550"/>
          </a:xfrm>
          <a:prstGeom prst="rect">
            <a:avLst/>
          </a:prstGeom>
          <a:noFill/>
          <a:ln w="9525">
            <a:noFill/>
            <a:miter lim="800000"/>
            <a:headEnd/>
            <a:tailEnd/>
          </a:ln>
        </p:spPr>
        <p:txBody>
          <a:bodyPr wrap="none">
            <a:prstTxWarp prst="textNoShape">
              <a:avLst/>
            </a:prstTxWarp>
            <a:spAutoFit/>
          </a:bodyPr>
          <a:lstStyle/>
          <a:p>
            <a:r>
              <a:rPr lang="en-US" sz="1600"/>
              <a:t>Fireplace</a:t>
            </a:r>
          </a:p>
        </p:txBody>
      </p:sp>
      <p:sp>
        <p:nvSpPr>
          <p:cNvPr id="128016" name="TextBox 16"/>
          <p:cNvSpPr txBox="1">
            <a:spLocks noChangeArrowheads="1"/>
          </p:cNvSpPr>
          <p:nvPr/>
        </p:nvSpPr>
        <p:spPr bwMode="auto">
          <a:xfrm>
            <a:off x="3284538" y="5070475"/>
            <a:ext cx="974725" cy="336550"/>
          </a:xfrm>
          <a:prstGeom prst="rect">
            <a:avLst/>
          </a:prstGeom>
          <a:noFill/>
          <a:ln w="9525">
            <a:noFill/>
            <a:miter lim="800000"/>
            <a:headEnd/>
            <a:tailEnd/>
          </a:ln>
        </p:spPr>
        <p:txBody>
          <a:bodyPr wrap="none">
            <a:prstTxWarp prst="textNoShape">
              <a:avLst/>
            </a:prstTxWarp>
            <a:spAutoFit/>
          </a:bodyPr>
          <a:lstStyle/>
          <a:p>
            <a:r>
              <a:rPr lang="en-US" sz="1600"/>
              <a:t>armchair</a:t>
            </a:r>
          </a:p>
        </p:txBody>
      </p:sp>
      <p:sp>
        <p:nvSpPr>
          <p:cNvPr id="128017" name="TextBox 17"/>
          <p:cNvSpPr txBox="1">
            <a:spLocks noChangeArrowheads="1"/>
          </p:cNvSpPr>
          <p:nvPr/>
        </p:nvSpPr>
        <p:spPr bwMode="auto">
          <a:xfrm>
            <a:off x="4800600" y="5113338"/>
            <a:ext cx="974725" cy="336550"/>
          </a:xfrm>
          <a:prstGeom prst="rect">
            <a:avLst/>
          </a:prstGeom>
          <a:noFill/>
          <a:ln w="9525">
            <a:noFill/>
            <a:miter lim="800000"/>
            <a:headEnd/>
            <a:tailEnd/>
          </a:ln>
        </p:spPr>
        <p:txBody>
          <a:bodyPr wrap="none">
            <a:prstTxWarp prst="textNoShape">
              <a:avLst/>
            </a:prstTxWarp>
            <a:spAutoFit/>
          </a:bodyPr>
          <a:lstStyle/>
          <a:p>
            <a:r>
              <a:rPr lang="en-US" sz="1600"/>
              <a:t>armchair</a:t>
            </a:r>
          </a:p>
        </p:txBody>
      </p:sp>
      <p:sp>
        <p:nvSpPr>
          <p:cNvPr id="128018" name="TextBox 18"/>
          <p:cNvSpPr txBox="1">
            <a:spLocks noChangeArrowheads="1"/>
          </p:cNvSpPr>
          <p:nvPr/>
        </p:nvSpPr>
        <p:spPr bwMode="auto">
          <a:xfrm>
            <a:off x="3894138" y="5603875"/>
            <a:ext cx="1279525" cy="336550"/>
          </a:xfrm>
          <a:prstGeom prst="rect">
            <a:avLst/>
          </a:prstGeom>
          <a:noFill/>
          <a:ln w="9525">
            <a:noFill/>
            <a:miter lim="800000"/>
            <a:headEnd/>
            <a:tailEnd/>
          </a:ln>
        </p:spPr>
        <p:txBody>
          <a:bodyPr wrap="none">
            <a:prstTxWarp prst="textNoShape">
              <a:avLst/>
            </a:prstTxWarp>
            <a:spAutoFit/>
          </a:bodyPr>
          <a:lstStyle/>
          <a:p>
            <a:r>
              <a:rPr lang="en-US" sz="1600"/>
              <a:t>Coffee table</a:t>
            </a:r>
          </a:p>
        </p:txBody>
      </p:sp>
      <p:sp>
        <p:nvSpPr>
          <p:cNvPr id="128019" name="TextBox 19"/>
          <p:cNvSpPr txBox="1">
            <a:spLocks noChangeArrowheads="1"/>
          </p:cNvSpPr>
          <p:nvPr/>
        </p:nvSpPr>
        <p:spPr bwMode="auto">
          <a:xfrm>
            <a:off x="990600" y="4308475"/>
            <a:ext cx="623888" cy="336550"/>
          </a:xfrm>
          <a:prstGeom prst="rect">
            <a:avLst/>
          </a:prstGeom>
          <a:noFill/>
          <a:ln w="9525">
            <a:noFill/>
            <a:miter lim="800000"/>
            <a:headEnd/>
            <a:tailEnd/>
          </a:ln>
        </p:spPr>
        <p:txBody>
          <a:bodyPr wrap="none">
            <a:prstTxWarp prst="textNoShape">
              <a:avLst/>
            </a:prstTxWarp>
            <a:spAutoFit/>
          </a:bodyPr>
          <a:lstStyle/>
          <a:p>
            <a:r>
              <a:rPr lang="en-US" sz="1600"/>
              <a:t>Door</a:t>
            </a:r>
          </a:p>
        </p:txBody>
      </p:sp>
      <p:sp>
        <p:nvSpPr>
          <p:cNvPr id="128020" name="TextBox 20"/>
          <p:cNvSpPr txBox="1">
            <a:spLocks noChangeArrowheads="1"/>
          </p:cNvSpPr>
          <p:nvPr/>
        </p:nvSpPr>
        <p:spPr bwMode="auto">
          <a:xfrm>
            <a:off x="1276350" y="4156075"/>
            <a:ext cx="623888" cy="336550"/>
          </a:xfrm>
          <a:prstGeom prst="rect">
            <a:avLst/>
          </a:prstGeom>
          <a:noFill/>
          <a:ln w="9525">
            <a:noFill/>
            <a:miter lim="800000"/>
            <a:headEnd/>
            <a:tailEnd/>
          </a:ln>
        </p:spPr>
        <p:txBody>
          <a:bodyPr wrap="none">
            <a:prstTxWarp prst="textNoShape">
              <a:avLst/>
            </a:prstTxWarp>
            <a:spAutoFit/>
          </a:bodyPr>
          <a:lstStyle/>
          <a:p>
            <a:r>
              <a:rPr lang="en-US" sz="1600"/>
              <a:t>Door</a:t>
            </a:r>
          </a:p>
        </p:txBody>
      </p:sp>
      <p:sp>
        <p:nvSpPr>
          <p:cNvPr id="128021" name="TextBox 21"/>
          <p:cNvSpPr txBox="1">
            <a:spLocks noChangeArrowheads="1"/>
          </p:cNvSpPr>
          <p:nvPr/>
        </p:nvSpPr>
        <p:spPr bwMode="auto">
          <a:xfrm>
            <a:off x="4114800" y="3470275"/>
            <a:ext cx="801688" cy="336550"/>
          </a:xfrm>
          <a:prstGeom prst="rect">
            <a:avLst/>
          </a:prstGeom>
          <a:noFill/>
          <a:ln w="9525">
            <a:noFill/>
            <a:miter lim="800000"/>
            <a:headEnd/>
            <a:tailEnd/>
          </a:ln>
        </p:spPr>
        <p:txBody>
          <a:bodyPr wrap="none">
            <a:prstTxWarp prst="textNoShape">
              <a:avLst/>
            </a:prstTxWarp>
            <a:spAutoFit/>
          </a:bodyPr>
          <a:lstStyle/>
          <a:p>
            <a:r>
              <a:rPr lang="en-US" sz="1600"/>
              <a:t>Ceiling</a:t>
            </a:r>
          </a:p>
        </p:txBody>
      </p:sp>
      <p:sp>
        <p:nvSpPr>
          <p:cNvPr id="128022" name="TextBox 22"/>
          <p:cNvSpPr txBox="1">
            <a:spLocks noChangeArrowheads="1"/>
          </p:cNvSpPr>
          <p:nvPr/>
        </p:nvSpPr>
        <p:spPr bwMode="auto">
          <a:xfrm>
            <a:off x="4267200" y="3665538"/>
            <a:ext cx="692150" cy="336550"/>
          </a:xfrm>
          <a:prstGeom prst="rect">
            <a:avLst/>
          </a:prstGeom>
          <a:noFill/>
          <a:ln w="9525">
            <a:noFill/>
            <a:miter lim="800000"/>
            <a:headEnd/>
            <a:tailEnd/>
          </a:ln>
        </p:spPr>
        <p:txBody>
          <a:bodyPr wrap="none">
            <a:prstTxWarp prst="textNoShape">
              <a:avLst/>
            </a:prstTxWarp>
            <a:spAutoFit/>
          </a:bodyPr>
          <a:lstStyle/>
          <a:p>
            <a:r>
              <a:rPr lang="en-US" sz="1600"/>
              <a:t>Lamp</a:t>
            </a:r>
          </a:p>
        </p:txBody>
      </p:sp>
      <p:sp>
        <p:nvSpPr>
          <p:cNvPr id="128023" name="TextBox 23"/>
          <p:cNvSpPr txBox="1">
            <a:spLocks noChangeArrowheads="1"/>
          </p:cNvSpPr>
          <p:nvPr/>
        </p:nvSpPr>
        <p:spPr bwMode="auto">
          <a:xfrm>
            <a:off x="5146675" y="4156075"/>
            <a:ext cx="715963" cy="336550"/>
          </a:xfrm>
          <a:prstGeom prst="rect">
            <a:avLst/>
          </a:prstGeom>
          <a:noFill/>
          <a:ln w="9525">
            <a:noFill/>
            <a:miter lim="800000"/>
            <a:headEnd/>
            <a:tailEnd/>
          </a:ln>
        </p:spPr>
        <p:txBody>
          <a:bodyPr wrap="none">
            <a:prstTxWarp prst="textNoShape">
              <a:avLst/>
            </a:prstTxWarp>
            <a:spAutoFit/>
          </a:bodyPr>
          <a:lstStyle/>
          <a:p>
            <a:r>
              <a:rPr lang="en-US" sz="1600"/>
              <a:t>mirror</a:t>
            </a:r>
          </a:p>
        </p:txBody>
      </p:sp>
      <p:sp>
        <p:nvSpPr>
          <p:cNvPr id="128024" name="TextBox 24"/>
          <p:cNvSpPr txBox="1">
            <a:spLocks noChangeArrowheads="1"/>
          </p:cNvSpPr>
          <p:nvPr/>
        </p:nvSpPr>
        <p:spPr bwMode="auto">
          <a:xfrm>
            <a:off x="3352800" y="4232275"/>
            <a:ext cx="715963" cy="336550"/>
          </a:xfrm>
          <a:prstGeom prst="rect">
            <a:avLst/>
          </a:prstGeom>
          <a:noFill/>
          <a:ln w="9525">
            <a:noFill/>
            <a:miter lim="800000"/>
            <a:headEnd/>
            <a:tailEnd/>
          </a:ln>
        </p:spPr>
        <p:txBody>
          <a:bodyPr wrap="none">
            <a:prstTxWarp prst="textNoShape">
              <a:avLst/>
            </a:prstTxWarp>
            <a:spAutoFit/>
          </a:bodyPr>
          <a:lstStyle/>
          <a:p>
            <a:r>
              <a:rPr lang="en-US" sz="1600"/>
              <a:t>mirror</a:t>
            </a:r>
          </a:p>
        </p:txBody>
      </p:sp>
      <p:sp>
        <p:nvSpPr>
          <p:cNvPr id="128025" name="TextBox 25"/>
          <p:cNvSpPr txBox="1">
            <a:spLocks noChangeArrowheads="1"/>
          </p:cNvSpPr>
          <p:nvPr/>
        </p:nvSpPr>
        <p:spPr bwMode="auto">
          <a:xfrm>
            <a:off x="4191000" y="4460875"/>
            <a:ext cx="531813" cy="336550"/>
          </a:xfrm>
          <a:prstGeom prst="rect">
            <a:avLst/>
          </a:prstGeom>
          <a:noFill/>
          <a:ln w="9525">
            <a:noFill/>
            <a:miter lim="800000"/>
            <a:headEnd/>
            <a:tailEnd/>
          </a:ln>
        </p:spPr>
        <p:txBody>
          <a:bodyPr wrap="none">
            <a:prstTxWarp prst="textNoShape">
              <a:avLst/>
            </a:prstTxWarp>
            <a:spAutoFit/>
          </a:bodyPr>
          <a:lstStyle/>
          <a:p>
            <a:r>
              <a:rPr lang="en-US" sz="1600"/>
              <a:t>wall</a:t>
            </a:r>
          </a:p>
        </p:txBody>
      </p:sp>
      <p:sp>
        <p:nvSpPr>
          <p:cNvPr id="128026" name="TextBox 26"/>
          <p:cNvSpPr txBox="1">
            <a:spLocks noChangeArrowheads="1"/>
          </p:cNvSpPr>
          <p:nvPr/>
        </p:nvSpPr>
        <p:spPr bwMode="auto">
          <a:xfrm>
            <a:off x="1828800" y="4156075"/>
            <a:ext cx="623888" cy="336550"/>
          </a:xfrm>
          <a:prstGeom prst="rect">
            <a:avLst/>
          </a:prstGeom>
          <a:noFill/>
          <a:ln w="9525">
            <a:noFill/>
            <a:miter lim="800000"/>
            <a:headEnd/>
            <a:tailEnd/>
          </a:ln>
        </p:spPr>
        <p:txBody>
          <a:bodyPr wrap="none">
            <a:prstTxWarp prst="textNoShape">
              <a:avLst/>
            </a:prstTxWarp>
            <a:spAutoFit/>
          </a:bodyPr>
          <a:lstStyle/>
          <a:p>
            <a:r>
              <a:rPr lang="en-US" sz="1600"/>
              <a:t>Door</a:t>
            </a:r>
          </a:p>
        </p:txBody>
      </p:sp>
      <p:sp>
        <p:nvSpPr>
          <p:cNvPr id="128027" name="Rectangle 27"/>
          <p:cNvSpPr>
            <a:spLocks noChangeArrowheads="1"/>
          </p:cNvSpPr>
          <p:nvPr/>
        </p:nvSpPr>
        <p:spPr bwMode="auto">
          <a:xfrm>
            <a:off x="5867400" y="3546475"/>
            <a:ext cx="3200400" cy="2438400"/>
          </a:xfrm>
          <a:prstGeom prst="rect">
            <a:avLst/>
          </a:prstGeom>
          <a:noFill/>
          <a:ln w="25400">
            <a:solidFill>
              <a:schemeClr val="tx1"/>
            </a:solidFill>
            <a:round/>
            <a:headEnd/>
            <a:tailEnd/>
          </a:ln>
        </p:spPr>
        <p:txBody>
          <a:bodyPr>
            <a:prstTxWarp prst="textNoShape">
              <a:avLst/>
            </a:prstTxWarp>
          </a:bodyPr>
          <a:lstStyle/>
          <a:p>
            <a:pPr eaLnBrk="0" hangingPunct="0"/>
            <a:endParaRPr lang="en-US" sz="1600"/>
          </a:p>
          <a:p>
            <a:pPr eaLnBrk="0" hangingPunct="0"/>
            <a:endParaRPr lang="en-US" sz="1600"/>
          </a:p>
        </p:txBody>
      </p:sp>
      <p:sp>
        <p:nvSpPr>
          <p:cNvPr id="128028" name="TextBox 28"/>
          <p:cNvSpPr txBox="1">
            <a:spLocks noChangeArrowheads="1"/>
          </p:cNvSpPr>
          <p:nvPr/>
        </p:nvSpPr>
        <p:spPr bwMode="auto">
          <a:xfrm>
            <a:off x="7772400" y="3698875"/>
            <a:ext cx="531813" cy="336550"/>
          </a:xfrm>
          <a:prstGeom prst="rect">
            <a:avLst/>
          </a:prstGeom>
          <a:noFill/>
          <a:ln w="9525">
            <a:noFill/>
            <a:miter lim="800000"/>
            <a:headEnd/>
            <a:tailEnd/>
          </a:ln>
        </p:spPr>
        <p:txBody>
          <a:bodyPr wrap="none">
            <a:prstTxWarp prst="textNoShape">
              <a:avLst/>
            </a:prstTxWarp>
            <a:spAutoFit/>
          </a:bodyPr>
          <a:lstStyle/>
          <a:p>
            <a:r>
              <a:rPr lang="en-US" sz="1600"/>
              <a:t>wall</a:t>
            </a:r>
          </a:p>
        </p:txBody>
      </p:sp>
      <p:sp>
        <p:nvSpPr>
          <p:cNvPr id="128029" name="TextBox 29"/>
          <p:cNvSpPr txBox="1">
            <a:spLocks noChangeArrowheads="1"/>
          </p:cNvSpPr>
          <p:nvPr/>
        </p:nvSpPr>
        <p:spPr bwMode="auto">
          <a:xfrm>
            <a:off x="6172200" y="4460875"/>
            <a:ext cx="531813" cy="336550"/>
          </a:xfrm>
          <a:prstGeom prst="rect">
            <a:avLst/>
          </a:prstGeom>
          <a:noFill/>
          <a:ln w="9525">
            <a:noFill/>
            <a:miter lim="800000"/>
            <a:headEnd/>
            <a:tailEnd/>
          </a:ln>
        </p:spPr>
        <p:txBody>
          <a:bodyPr wrap="none">
            <a:prstTxWarp prst="textNoShape">
              <a:avLst/>
            </a:prstTxWarp>
            <a:spAutoFit/>
          </a:bodyPr>
          <a:lstStyle/>
          <a:p>
            <a:r>
              <a:rPr lang="en-US" sz="1600"/>
              <a:t>wall</a:t>
            </a:r>
          </a:p>
        </p:txBody>
      </p:sp>
      <p:sp>
        <p:nvSpPr>
          <p:cNvPr id="128030" name="TextBox 30"/>
          <p:cNvSpPr txBox="1">
            <a:spLocks noChangeArrowheads="1"/>
          </p:cNvSpPr>
          <p:nvPr/>
        </p:nvSpPr>
        <p:spPr bwMode="auto">
          <a:xfrm>
            <a:off x="5943600" y="3927475"/>
            <a:ext cx="893763" cy="336550"/>
          </a:xfrm>
          <a:prstGeom prst="rect">
            <a:avLst/>
          </a:prstGeom>
          <a:noFill/>
          <a:ln w="9525">
            <a:noFill/>
            <a:miter lim="800000"/>
            <a:headEnd/>
            <a:tailEnd/>
          </a:ln>
        </p:spPr>
        <p:txBody>
          <a:bodyPr wrap="none">
            <a:prstTxWarp prst="textNoShape">
              <a:avLst/>
            </a:prstTxWarp>
            <a:spAutoFit/>
          </a:bodyPr>
          <a:lstStyle/>
          <a:p>
            <a:r>
              <a:rPr lang="en-US" sz="1600"/>
              <a:t>painting</a:t>
            </a:r>
          </a:p>
        </p:txBody>
      </p:sp>
      <p:sp>
        <p:nvSpPr>
          <p:cNvPr id="128031" name="TextBox 31"/>
          <p:cNvSpPr txBox="1">
            <a:spLocks noChangeArrowheads="1"/>
          </p:cNvSpPr>
          <p:nvPr/>
        </p:nvSpPr>
        <p:spPr bwMode="auto">
          <a:xfrm>
            <a:off x="6781800" y="4994275"/>
            <a:ext cx="544513" cy="336550"/>
          </a:xfrm>
          <a:prstGeom prst="rect">
            <a:avLst/>
          </a:prstGeom>
          <a:noFill/>
          <a:ln w="9525">
            <a:noFill/>
            <a:miter lim="800000"/>
            <a:headEnd/>
            <a:tailEnd/>
          </a:ln>
        </p:spPr>
        <p:txBody>
          <a:bodyPr wrap="none">
            <a:prstTxWarp prst="textNoShape">
              <a:avLst/>
            </a:prstTxWarp>
            <a:spAutoFit/>
          </a:bodyPr>
          <a:lstStyle/>
          <a:p>
            <a:r>
              <a:rPr lang="en-US" sz="1600"/>
              <a:t>Bed</a:t>
            </a:r>
          </a:p>
        </p:txBody>
      </p:sp>
      <p:sp>
        <p:nvSpPr>
          <p:cNvPr id="128032" name="TextBox 32"/>
          <p:cNvSpPr txBox="1">
            <a:spLocks noChangeArrowheads="1"/>
          </p:cNvSpPr>
          <p:nvPr/>
        </p:nvSpPr>
        <p:spPr bwMode="auto">
          <a:xfrm>
            <a:off x="8001000" y="5299075"/>
            <a:ext cx="1096963" cy="336550"/>
          </a:xfrm>
          <a:prstGeom prst="rect">
            <a:avLst/>
          </a:prstGeom>
          <a:noFill/>
          <a:ln w="9525">
            <a:noFill/>
            <a:miter lim="800000"/>
            <a:headEnd/>
            <a:tailEnd/>
          </a:ln>
        </p:spPr>
        <p:txBody>
          <a:bodyPr wrap="none">
            <a:prstTxWarp prst="textNoShape">
              <a:avLst/>
            </a:prstTxWarp>
            <a:spAutoFit/>
          </a:bodyPr>
          <a:lstStyle/>
          <a:p>
            <a:r>
              <a:rPr lang="en-US" sz="1600"/>
              <a:t>Side-table</a:t>
            </a:r>
          </a:p>
        </p:txBody>
      </p:sp>
      <p:sp>
        <p:nvSpPr>
          <p:cNvPr id="128033" name="TextBox 33"/>
          <p:cNvSpPr txBox="1">
            <a:spLocks noChangeArrowheads="1"/>
          </p:cNvSpPr>
          <p:nvPr/>
        </p:nvSpPr>
        <p:spPr bwMode="auto">
          <a:xfrm>
            <a:off x="8305800" y="4384675"/>
            <a:ext cx="692150" cy="336550"/>
          </a:xfrm>
          <a:prstGeom prst="rect">
            <a:avLst/>
          </a:prstGeom>
          <a:noFill/>
          <a:ln w="9525">
            <a:noFill/>
            <a:miter lim="800000"/>
            <a:headEnd/>
            <a:tailEnd/>
          </a:ln>
        </p:spPr>
        <p:txBody>
          <a:bodyPr wrap="none">
            <a:prstTxWarp prst="textNoShape">
              <a:avLst/>
            </a:prstTxWarp>
            <a:spAutoFit/>
          </a:bodyPr>
          <a:lstStyle/>
          <a:p>
            <a:r>
              <a:rPr lang="en-US" sz="1600"/>
              <a:t>Lamp</a:t>
            </a:r>
          </a:p>
        </p:txBody>
      </p:sp>
      <p:sp>
        <p:nvSpPr>
          <p:cNvPr id="128034" name="TextBox 34"/>
          <p:cNvSpPr txBox="1">
            <a:spLocks noChangeArrowheads="1"/>
          </p:cNvSpPr>
          <p:nvPr/>
        </p:nvSpPr>
        <p:spPr bwMode="auto">
          <a:xfrm>
            <a:off x="8001000" y="4765675"/>
            <a:ext cx="747713" cy="336550"/>
          </a:xfrm>
          <a:prstGeom prst="rect">
            <a:avLst/>
          </a:prstGeom>
          <a:noFill/>
          <a:ln w="9525">
            <a:noFill/>
            <a:miter lim="800000"/>
            <a:headEnd/>
            <a:tailEnd/>
          </a:ln>
        </p:spPr>
        <p:txBody>
          <a:bodyPr wrap="none">
            <a:prstTxWarp prst="textNoShape">
              <a:avLst/>
            </a:prstTxWarp>
            <a:spAutoFit/>
          </a:bodyPr>
          <a:lstStyle/>
          <a:p>
            <a:r>
              <a:rPr lang="en-US" sz="1600"/>
              <a:t>phone</a:t>
            </a:r>
          </a:p>
        </p:txBody>
      </p:sp>
      <p:sp>
        <p:nvSpPr>
          <p:cNvPr id="128035" name="TextBox 35"/>
          <p:cNvSpPr txBox="1">
            <a:spLocks noChangeArrowheads="1"/>
          </p:cNvSpPr>
          <p:nvPr/>
        </p:nvSpPr>
        <p:spPr bwMode="auto">
          <a:xfrm>
            <a:off x="8445500" y="4918075"/>
            <a:ext cx="692150" cy="336550"/>
          </a:xfrm>
          <a:prstGeom prst="rect">
            <a:avLst/>
          </a:prstGeom>
          <a:noFill/>
          <a:ln w="9525">
            <a:noFill/>
            <a:miter lim="800000"/>
            <a:headEnd/>
            <a:tailEnd/>
          </a:ln>
        </p:spPr>
        <p:txBody>
          <a:bodyPr wrap="none">
            <a:prstTxWarp prst="textNoShape">
              <a:avLst/>
            </a:prstTxWarp>
            <a:spAutoFit/>
          </a:bodyPr>
          <a:lstStyle/>
          <a:p>
            <a:r>
              <a:rPr lang="en-US" sz="1600"/>
              <a:t>alarm</a:t>
            </a:r>
          </a:p>
        </p:txBody>
      </p:sp>
      <p:sp>
        <p:nvSpPr>
          <p:cNvPr id="128036" name="TextBox 36"/>
          <p:cNvSpPr txBox="1">
            <a:spLocks noChangeArrowheads="1"/>
          </p:cNvSpPr>
          <p:nvPr/>
        </p:nvSpPr>
        <p:spPr bwMode="auto">
          <a:xfrm>
            <a:off x="7924800" y="5680075"/>
            <a:ext cx="749300" cy="336550"/>
          </a:xfrm>
          <a:prstGeom prst="rect">
            <a:avLst/>
          </a:prstGeom>
          <a:noFill/>
          <a:ln w="9525">
            <a:noFill/>
            <a:miter lim="800000"/>
            <a:headEnd/>
            <a:tailEnd/>
          </a:ln>
        </p:spPr>
        <p:txBody>
          <a:bodyPr wrap="none">
            <a:prstTxWarp prst="textNoShape">
              <a:avLst/>
            </a:prstTxWarp>
            <a:spAutoFit/>
          </a:bodyPr>
          <a:lstStyle/>
          <a:p>
            <a:r>
              <a:rPr lang="en-US" sz="1600"/>
              <a:t>carpet</a:t>
            </a:r>
          </a:p>
        </p:txBody>
      </p:sp>
    </p:spTree>
    <p:extLst>
      <p:ext uri="{BB962C8B-B14F-4D97-AF65-F5344CB8AC3E}">
        <p14:creationId xmlns:p14="http://schemas.microsoft.com/office/powerpoint/2010/main" val="2636786095"/>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4"/>
          <p:cNvSpPr>
            <a:spLocks noGrp="1" noChangeArrowheads="1"/>
          </p:cNvSpPr>
          <p:nvPr>
            <p:ph type="title" idx="4294967295"/>
          </p:nvPr>
        </p:nvSpPr>
        <p:spPr>
          <a:xfrm>
            <a:off x="0" y="0"/>
            <a:ext cx="9144000" cy="990600"/>
          </a:xfrm>
        </p:spPr>
        <p:txBody>
          <a:bodyPr/>
          <a:lstStyle/>
          <a:p>
            <a:pPr eaLnBrk="1" hangingPunct="1"/>
            <a:r>
              <a:rPr lang="en-US">
                <a:solidFill>
                  <a:schemeClr val="tx1"/>
                </a:solidFill>
                <a:ea typeface="ＭＳ Ｐゴシック" pitchFamily="-65" charset="-128"/>
                <a:cs typeface="ＭＳ Ｐゴシック" pitchFamily="-65" charset="-128"/>
              </a:rPr>
              <a:t>Which are the important elements?</a:t>
            </a:r>
          </a:p>
        </p:txBody>
      </p:sp>
      <p:sp>
        <p:nvSpPr>
          <p:cNvPr id="130051" name="Text Box 26"/>
          <p:cNvSpPr txBox="1">
            <a:spLocks noChangeArrowheads="1"/>
          </p:cNvSpPr>
          <p:nvPr/>
        </p:nvSpPr>
        <p:spPr bwMode="auto">
          <a:xfrm>
            <a:off x="1905000" y="5715000"/>
            <a:ext cx="5870575" cy="457200"/>
          </a:xfrm>
          <a:prstGeom prst="rect">
            <a:avLst/>
          </a:prstGeom>
          <a:noFill/>
          <a:ln w="9525">
            <a:noFill/>
            <a:miter lim="800000"/>
            <a:headEnd/>
            <a:tailEnd/>
          </a:ln>
        </p:spPr>
        <p:txBody>
          <a:bodyPr>
            <a:prstTxWarp prst="textNoShape">
              <a:avLst/>
            </a:prstTxWarp>
            <a:spAutoFit/>
          </a:bodyPr>
          <a:lstStyle/>
          <a:p>
            <a:r>
              <a:rPr lang="en-US">
                <a:solidFill>
                  <a:srgbClr val="000000"/>
                </a:solidFill>
              </a:rPr>
              <a:t>Similar objects, and similar spatial layout</a:t>
            </a:r>
          </a:p>
        </p:txBody>
      </p:sp>
      <p:pic>
        <p:nvPicPr>
          <p:cNvPr id="130052" name="Picture 4"/>
          <p:cNvPicPr>
            <a:picLocks noChangeAspect="1"/>
          </p:cNvPicPr>
          <p:nvPr/>
        </p:nvPicPr>
        <p:blipFill>
          <a:blip r:embed="rId3"/>
          <a:srcRect/>
          <a:stretch>
            <a:fillRect/>
          </a:stretch>
        </p:blipFill>
        <p:spPr bwMode="auto">
          <a:xfrm>
            <a:off x="0" y="1062038"/>
            <a:ext cx="9144000" cy="2214562"/>
          </a:xfrm>
          <a:prstGeom prst="rect">
            <a:avLst/>
          </a:prstGeom>
          <a:noFill/>
          <a:ln w="9525">
            <a:noFill/>
            <a:miter lim="800000"/>
            <a:headEnd/>
            <a:tailEnd/>
          </a:ln>
        </p:spPr>
      </p:pic>
      <p:sp>
        <p:nvSpPr>
          <p:cNvPr id="130053" name="TextBox 5"/>
          <p:cNvSpPr txBox="1">
            <a:spLocks noChangeArrowheads="1"/>
          </p:cNvSpPr>
          <p:nvPr/>
        </p:nvSpPr>
        <p:spPr bwMode="auto">
          <a:xfrm>
            <a:off x="304800" y="4800600"/>
            <a:ext cx="573088" cy="338138"/>
          </a:xfrm>
          <a:prstGeom prst="rect">
            <a:avLst/>
          </a:prstGeom>
          <a:noFill/>
          <a:ln w="9525">
            <a:noFill/>
            <a:miter lim="800000"/>
            <a:headEnd/>
            <a:tailEnd/>
          </a:ln>
        </p:spPr>
        <p:txBody>
          <a:bodyPr wrap="none">
            <a:prstTxWarp prst="textNoShape">
              <a:avLst/>
            </a:prstTxWarp>
            <a:spAutoFit/>
          </a:bodyPr>
          <a:lstStyle/>
          <a:p>
            <a:r>
              <a:rPr lang="en-US" sz="1600"/>
              <a:t>seat</a:t>
            </a:r>
          </a:p>
        </p:txBody>
      </p:sp>
      <p:sp>
        <p:nvSpPr>
          <p:cNvPr id="130054" name="TextBox 6"/>
          <p:cNvSpPr txBox="1">
            <a:spLocks noChangeArrowheads="1"/>
          </p:cNvSpPr>
          <p:nvPr/>
        </p:nvSpPr>
        <p:spPr bwMode="auto">
          <a:xfrm>
            <a:off x="685800" y="4572000"/>
            <a:ext cx="573088" cy="338138"/>
          </a:xfrm>
          <a:prstGeom prst="rect">
            <a:avLst/>
          </a:prstGeom>
          <a:noFill/>
          <a:ln w="9525">
            <a:noFill/>
            <a:miter lim="800000"/>
            <a:headEnd/>
            <a:tailEnd/>
          </a:ln>
        </p:spPr>
        <p:txBody>
          <a:bodyPr wrap="none">
            <a:prstTxWarp prst="textNoShape">
              <a:avLst/>
            </a:prstTxWarp>
            <a:spAutoFit/>
          </a:bodyPr>
          <a:lstStyle/>
          <a:p>
            <a:r>
              <a:rPr lang="en-US" sz="1600"/>
              <a:t>seat</a:t>
            </a:r>
          </a:p>
        </p:txBody>
      </p:sp>
      <p:sp>
        <p:nvSpPr>
          <p:cNvPr id="130055" name="TextBox 7"/>
          <p:cNvSpPr txBox="1">
            <a:spLocks noChangeArrowheads="1"/>
          </p:cNvSpPr>
          <p:nvPr/>
        </p:nvSpPr>
        <p:spPr bwMode="auto">
          <a:xfrm>
            <a:off x="914400" y="4419600"/>
            <a:ext cx="573088" cy="338138"/>
          </a:xfrm>
          <a:prstGeom prst="rect">
            <a:avLst/>
          </a:prstGeom>
          <a:noFill/>
          <a:ln w="9525">
            <a:noFill/>
            <a:miter lim="800000"/>
            <a:headEnd/>
            <a:tailEnd/>
          </a:ln>
        </p:spPr>
        <p:txBody>
          <a:bodyPr wrap="none">
            <a:prstTxWarp prst="textNoShape">
              <a:avLst/>
            </a:prstTxWarp>
            <a:spAutoFit/>
          </a:bodyPr>
          <a:lstStyle/>
          <a:p>
            <a:r>
              <a:rPr lang="en-US" sz="1600"/>
              <a:t>seat</a:t>
            </a:r>
          </a:p>
        </p:txBody>
      </p:sp>
      <p:sp>
        <p:nvSpPr>
          <p:cNvPr id="130056" name="TextBox 8"/>
          <p:cNvSpPr txBox="1">
            <a:spLocks noChangeArrowheads="1"/>
          </p:cNvSpPr>
          <p:nvPr/>
        </p:nvSpPr>
        <p:spPr bwMode="auto">
          <a:xfrm>
            <a:off x="1143000" y="4248150"/>
            <a:ext cx="573088" cy="338138"/>
          </a:xfrm>
          <a:prstGeom prst="rect">
            <a:avLst/>
          </a:prstGeom>
          <a:noFill/>
          <a:ln w="9525">
            <a:noFill/>
            <a:miter lim="800000"/>
            <a:headEnd/>
            <a:tailEnd/>
          </a:ln>
        </p:spPr>
        <p:txBody>
          <a:bodyPr wrap="none">
            <a:prstTxWarp prst="textNoShape">
              <a:avLst/>
            </a:prstTxWarp>
            <a:spAutoFit/>
          </a:bodyPr>
          <a:lstStyle/>
          <a:p>
            <a:r>
              <a:rPr lang="en-US" sz="1600"/>
              <a:t>seat</a:t>
            </a:r>
          </a:p>
        </p:txBody>
      </p:sp>
      <p:sp>
        <p:nvSpPr>
          <p:cNvPr id="130057" name="TextBox 9"/>
          <p:cNvSpPr txBox="1">
            <a:spLocks noChangeArrowheads="1"/>
          </p:cNvSpPr>
          <p:nvPr/>
        </p:nvSpPr>
        <p:spPr bwMode="auto">
          <a:xfrm>
            <a:off x="2530475" y="4895850"/>
            <a:ext cx="573088" cy="338138"/>
          </a:xfrm>
          <a:prstGeom prst="rect">
            <a:avLst/>
          </a:prstGeom>
          <a:noFill/>
          <a:ln w="9525">
            <a:noFill/>
            <a:miter lim="800000"/>
            <a:headEnd/>
            <a:tailEnd/>
          </a:ln>
        </p:spPr>
        <p:txBody>
          <a:bodyPr wrap="none">
            <a:prstTxWarp prst="textNoShape">
              <a:avLst/>
            </a:prstTxWarp>
            <a:spAutoFit/>
          </a:bodyPr>
          <a:lstStyle/>
          <a:p>
            <a:r>
              <a:rPr lang="en-US" sz="1600"/>
              <a:t>seat</a:t>
            </a:r>
          </a:p>
        </p:txBody>
      </p:sp>
      <p:sp>
        <p:nvSpPr>
          <p:cNvPr id="130058" name="TextBox 10"/>
          <p:cNvSpPr txBox="1">
            <a:spLocks noChangeArrowheads="1"/>
          </p:cNvSpPr>
          <p:nvPr/>
        </p:nvSpPr>
        <p:spPr bwMode="auto">
          <a:xfrm>
            <a:off x="2209800" y="4724400"/>
            <a:ext cx="573088" cy="338138"/>
          </a:xfrm>
          <a:prstGeom prst="rect">
            <a:avLst/>
          </a:prstGeom>
          <a:noFill/>
          <a:ln w="9525">
            <a:noFill/>
            <a:miter lim="800000"/>
            <a:headEnd/>
            <a:tailEnd/>
          </a:ln>
        </p:spPr>
        <p:txBody>
          <a:bodyPr wrap="none">
            <a:prstTxWarp prst="textNoShape">
              <a:avLst/>
            </a:prstTxWarp>
            <a:spAutoFit/>
          </a:bodyPr>
          <a:lstStyle/>
          <a:p>
            <a:r>
              <a:rPr lang="en-US" sz="1600"/>
              <a:t>seat</a:t>
            </a:r>
          </a:p>
        </p:txBody>
      </p:sp>
      <p:sp>
        <p:nvSpPr>
          <p:cNvPr id="130059" name="TextBox 11"/>
          <p:cNvSpPr txBox="1">
            <a:spLocks noChangeArrowheads="1"/>
          </p:cNvSpPr>
          <p:nvPr/>
        </p:nvSpPr>
        <p:spPr bwMode="auto">
          <a:xfrm>
            <a:off x="1905000" y="4495800"/>
            <a:ext cx="573088" cy="338138"/>
          </a:xfrm>
          <a:prstGeom prst="rect">
            <a:avLst/>
          </a:prstGeom>
          <a:noFill/>
          <a:ln w="9525">
            <a:noFill/>
            <a:miter lim="800000"/>
            <a:headEnd/>
            <a:tailEnd/>
          </a:ln>
        </p:spPr>
        <p:txBody>
          <a:bodyPr wrap="none">
            <a:prstTxWarp prst="textNoShape">
              <a:avLst/>
            </a:prstTxWarp>
            <a:spAutoFit/>
          </a:bodyPr>
          <a:lstStyle/>
          <a:p>
            <a:r>
              <a:rPr lang="en-US" sz="1600"/>
              <a:t>seat</a:t>
            </a:r>
          </a:p>
        </p:txBody>
      </p:sp>
      <p:sp>
        <p:nvSpPr>
          <p:cNvPr id="130060" name="TextBox 12"/>
          <p:cNvSpPr txBox="1">
            <a:spLocks noChangeArrowheads="1"/>
          </p:cNvSpPr>
          <p:nvPr/>
        </p:nvSpPr>
        <p:spPr bwMode="auto">
          <a:xfrm>
            <a:off x="1676400" y="4267200"/>
            <a:ext cx="573088" cy="338138"/>
          </a:xfrm>
          <a:prstGeom prst="rect">
            <a:avLst/>
          </a:prstGeom>
          <a:noFill/>
          <a:ln w="9525">
            <a:noFill/>
            <a:miter lim="800000"/>
            <a:headEnd/>
            <a:tailEnd/>
          </a:ln>
        </p:spPr>
        <p:txBody>
          <a:bodyPr wrap="none">
            <a:prstTxWarp prst="textNoShape">
              <a:avLst/>
            </a:prstTxWarp>
            <a:spAutoFit/>
          </a:bodyPr>
          <a:lstStyle/>
          <a:p>
            <a:r>
              <a:rPr lang="en-US" sz="1600"/>
              <a:t>seat</a:t>
            </a:r>
          </a:p>
        </p:txBody>
      </p:sp>
      <p:sp>
        <p:nvSpPr>
          <p:cNvPr id="130061" name="TextBox 13"/>
          <p:cNvSpPr txBox="1">
            <a:spLocks noChangeArrowheads="1"/>
          </p:cNvSpPr>
          <p:nvPr/>
        </p:nvSpPr>
        <p:spPr bwMode="auto">
          <a:xfrm>
            <a:off x="0" y="3962400"/>
            <a:ext cx="868363" cy="338138"/>
          </a:xfrm>
          <a:prstGeom prst="rect">
            <a:avLst/>
          </a:prstGeom>
          <a:noFill/>
          <a:ln w="9525">
            <a:noFill/>
            <a:miter lim="800000"/>
            <a:headEnd/>
            <a:tailEnd/>
          </a:ln>
        </p:spPr>
        <p:txBody>
          <a:bodyPr wrap="none">
            <a:prstTxWarp prst="textNoShape">
              <a:avLst/>
            </a:prstTxWarp>
            <a:spAutoFit/>
          </a:bodyPr>
          <a:lstStyle/>
          <a:p>
            <a:r>
              <a:rPr lang="en-US" sz="1600"/>
              <a:t>window</a:t>
            </a:r>
          </a:p>
        </p:txBody>
      </p:sp>
      <p:sp>
        <p:nvSpPr>
          <p:cNvPr id="130062" name="TextBox 14"/>
          <p:cNvSpPr txBox="1">
            <a:spLocks noChangeArrowheads="1"/>
          </p:cNvSpPr>
          <p:nvPr/>
        </p:nvSpPr>
        <p:spPr bwMode="auto">
          <a:xfrm>
            <a:off x="2362200" y="4038600"/>
            <a:ext cx="868363" cy="338138"/>
          </a:xfrm>
          <a:prstGeom prst="rect">
            <a:avLst/>
          </a:prstGeom>
          <a:noFill/>
          <a:ln w="9525">
            <a:noFill/>
            <a:miter lim="800000"/>
            <a:headEnd/>
            <a:tailEnd/>
          </a:ln>
        </p:spPr>
        <p:txBody>
          <a:bodyPr wrap="none">
            <a:prstTxWarp prst="textNoShape">
              <a:avLst/>
            </a:prstTxWarp>
            <a:spAutoFit/>
          </a:bodyPr>
          <a:lstStyle/>
          <a:p>
            <a:r>
              <a:rPr lang="en-US" sz="1600"/>
              <a:t>window</a:t>
            </a:r>
          </a:p>
        </p:txBody>
      </p:sp>
      <p:sp>
        <p:nvSpPr>
          <p:cNvPr id="130063" name="TextBox 15"/>
          <p:cNvSpPr txBox="1">
            <a:spLocks noChangeArrowheads="1"/>
          </p:cNvSpPr>
          <p:nvPr/>
        </p:nvSpPr>
        <p:spPr bwMode="auto">
          <a:xfrm>
            <a:off x="1216025" y="4038600"/>
            <a:ext cx="869950" cy="338138"/>
          </a:xfrm>
          <a:prstGeom prst="rect">
            <a:avLst/>
          </a:prstGeom>
          <a:noFill/>
          <a:ln w="9525">
            <a:noFill/>
            <a:miter lim="800000"/>
            <a:headEnd/>
            <a:tailEnd/>
          </a:ln>
        </p:spPr>
        <p:txBody>
          <a:bodyPr wrap="none">
            <a:prstTxWarp prst="textNoShape">
              <a:avLst/>
            </a:prstTxWarp>
            <a:spAutoFit/>
          </a:bodyPr>
          <a:lstStyle/>
          <a:p>
            <a:r>
              <a:rPr lang="en-US" sz="1600"/>
              <a:t>window</a:t>
            </a:r>
          </a:p>
        </p:txBody>
      </p:sp>
      <p:sp>
        <p:nvSpPr>
          <p:cNvPr id="130064" name="TextBox 16"/>
          <p:cNvSpPr txBox="1">
            <a:spLocks noChangeArrowheads="1"/>
          </p:cNvSpPr>
          <p:nvPr/>
        </p:nvSpPr>
        <p:spPr bwMode="auto">
          <a:xfrm>
            <a:off x="1222375" y="3276600"/>
            <a:ext cx="765175" cy="338138"/>
          </a:xfrm>
          <a:prstGeom prst="rect">
            <a:avLst/>
          </a:prstGeom>
          <a:noFill/>
          <a:ln w="9525">
            <a:noFill/>
            <a:miter lim="800000"/>
            <a:headEnd/>
            <a:tailEnd/>
          </a:ln>
        </p:spPr>
        <p:txBody>
          <a:bodyPr wrap="none">
            <a:prstTxWarp prst="textNoShape">
              <a:avLst/>
            </a:prstTxWarp>
            <a:spAutoFit/>
          </a:bodyPr>
          <a:lstStyle/>
          <a:p>
            <a:r>
              <a:rPr lang="en-US" sz="1600"/>
              <a:t>ceiling</a:t>
            </a:r>
          </a:p>
        </p:txBody>
      </p:sp>
      <p:sp>
        <p:nvSpPr>
          <p:cNvPr id="130065" name="TextBox 17"/>
          <p:cNvSpPr txBox="1">
            <a:spLocks noChangeArrowheads="1"/>
          </p:cNvSpPr>
          <p:nvPr/>
        </p:nvSpPr>
        <p:spPr bwMode="auto">
          <a:xfrm>
            <a:off x="228600" y="3352800"/>
            <a:ext cx="949325" cy="338138"/>
          </a:xfrm>
          <a:prstGeom prst="rect">
            <a:avLst/>
          </a:prstGeom>
          <a:noFill/>
          <a:ln w="9525">
            <a:noFill/>
            <a:miter lim="800000"/>
            <a:headEnd/>
            <a:tailEnd/>
          </a:ln>
        </p:spPr>
        <p:txBody>
          <a:bodyPr wrap="none">
            <a:prstTxWarp prst="textNoShape">
              <a:avLst/>
            </a:prstTxWarp>
            <a:spAutoFit/>
          </a:bodyPr>
          <a:lstStyle/>
          <a:p>
            <a:r>
              <a:rPr lang="en-US" sz="1600"/>
              <a:t>cabinets</a:t>
            </a:r>
          </a:p>
        </p:txBody>
      </p:sp>
      <p:sp>
        <p:nvSpPr>
          <p:cNvPr id="130066" name="TextBox 18"/>
          <p:cNvSpPr txBox="1">
            <a:spLocks noChangeArrowheads="1"/>
          </p:cNvSpPr>
          <p:nvPr/>
        </p:nvSpPr>
        <p:spPr bwMode="auto">
          <a:xfrm>
            <a:off x="2133600" y="3429000"/>
            <a:ext cx="949325" cy="338138"/>
          </a:xfrm>
          <a:prstGeom prst="rect">
            <a:avLst/>
          </a:prstGeom>
          <a:noFill/>
          <a:ln w="9525">
            <a:noFill/>
            <a:miter lim="800000"/>
            <a:headEnd/>
            <a:tailEnd/>
          </a:ln>
        </p:spPr>
        <p:txBody>
          <a:bodyPr wrap="none">
            <a:prstTxWarp prst="textNoShape">
              <a:avLst/>
            </a:prstTxWarp>
            <a:spAutoFit/>
          </a:bodyPr>
          <a:lstStyle/>
          <a:p>
            <a:r>
              <a:rPr lang="en-US" sz="1600"/>
              <a:t>cabinets</a:t>
            </a:r>
          </a:p>
        </p:txBody>
      </p:sp>
      <p:sp>
        <p:nvSpPr>
          <p:cNvPr id="130067" name="Rectangle 19"/>
          <p:cNvSpPr>
            <a:spLocks noChangeArrowheads="1"/>
          </p:cNvSpPr>
          <p:nvPr/>
        </p:nvSpPr>
        <p:spPr bwMode="auto">
          <a:xfrm>
            <a:off x="0" y="3352800"/>
            <a:ext cx="3276600" cy="2209800"/>
          </a:xfrm>
          <a:prstGeom prst="rect">
            <a:avLst/>
          </a:prstGeom>
          <a:noFill/>
          <a:ln w="25400">
            <a:solidFill>
              <a:schemeClr val="tx1"/>
            </a:solidFill>
            <a:round/>
            <a:headEnd/>
            <a:tailEnd/>
          </a:ln>
        </p:spPr>
        <p:txBody>
          <a:bodyPr>
            <a:prstTxWarp prst="textNoShape">
              <a:avLst/>
            </a:prstTxWarp>
          </a:bodyPr>
          <a:lstStyle/>
          <a:p>
            <a:pPr eaLnBrk="0" hangingPunct="0"/>
            <a:endParaRPr lang="en-US" sz="1600"/>
          </a:p>
        </p:txBody>
      </p:sp>
      <p:sp>
        <p:nvSpPr>
          <p:cNvPr id="130068" name="TextBox 20"/>
          <p:cNvSpPr txBox="1">
            <a:spLocks noChangeArrowheads="1"/>
          </p:cNvSpPr>
          <p:nvPr/>
        </p:nvSpPr>
        <p:spPr bwMode="auto">
          <a:xfrm>
            <a:off x="3654425" y="4800600"/>
            <a:ext cx="655638" cy="338138"/>
          </a:xfrm>
          <a:prstGeom prst="rect">
            <a:avLst/>
          </a:prstGeom>
          <a:noFill/>
          <a:ln w="9525">
            <a:noFill/>
            <a:miter lim="800000"/>
            <a:headEnd/>
            <a:tailEnd/>
          </a:ln>
        </p:spPr>
        <p:txBody>
          <a:bodyPr>
            <a:prstTxWarp prst="textNoShape">
              <a:avLst/>
            </a:prstTxWarp>
            <a:spAutoFit/>
          </a:bodyPr>
          <a:lstStyle/>
          <a:p>
            <a:r>
              <a:rPr lang="en-US" sz="1600"/>
              <a:t>seat</a:t>
            </a:r>
          </a:p>
        </p:txBody>
      </p:sp>
      <p:sp>
        <p:nvSpPr>
          <p:cNvPr id="130069" name="TextBox 21"/>
          <p:cNvSpPr txBox="1">
            <a:spLocks noChangeArrowheads="1"/>
          </p:cNvSpPr>
          <p:nvPr/>
        </p:nvSpPr>
        <p:spPr bwMode="auto">
          <a:xfrm>
            <a:off x="4035425" y="4572000"/>
            <a:ext cx="655638" cy="338138"/>
          </a:xfrm>
          <a:prstGeom prst="rect">
            <a:avLst/>
          </a:prstGeom>
          <a:noFill/>
          <a:ln w="9525">
            <a:noFill/>
            <a:miter lim="800000"/>
            <a:headEnd/>
            <a:tailEnd/>
          </a:ln>
        </p:spPr>
        <p:txBody>
          <a:bodyPr>
            <a:prstTxWarp prst="textNoShape">
              <a:avLst/>
            </a:prstTxWarp>
            <a:spAutoFit/>
          </a:bodyPr>
          <a:lstStyle/>
          <a:p>
            <a:r>
              <a:rPr lang="en-US" sz="1600"/>
              <a:t>seat</a:t>
            </a:r>
          </a:p>
        </p:txBody>
      </p:sp>
      <p:sp>
        <p:nvSpPr>
          <p:cNvPr id="130070" name="TextBox 22"/>
          <p:cNvSpPr txBox="1">
            <a:spLocks noChangeArrowheads="1"/>
          </p:cNvSpPr>
          <p:nvPr/>
        </p:nvSpPr>
        <p:spPr bwMode="auto">
          <a:xfrm>
            <a:off x="4264025" y="4419600"/>
            <a:ext cx="655638" cy="338138"/>
          </a:xfrm>
          <a:prstGeom prst="rect">
            <a:avLst/>
          </a:prstGeom>
          <a:noFill/>
          <a:ln w="9525">
            <a:noFill/>
            <a:miter lim="800000"/>
            <a:headEnd/>
            <a:tailEnd/>
          </a:ln>
        </p:spPr>
        <p:txBody>
          <a:bodyPr>
            <a:prstTxWarp prst="textNoShape">
              <a:avLst/>
            </a:prstTxWarp>
            <a:spAutoFit/>
          </a:bodyPr>
          <a:lstStyle/>
          <a:p>
            <a:r>
              <a:rPr lang="en-US" sz="1600"/>
              <a:t>seat</a:t>
            </a:r>
          </a:p>
        </p:txBody>
      </p:sp>
      <p:sp>
        <p:nvSpPr>
          <p:cNvPr id="130071" name="TextBox 23"/>
          <p:cNvSpPr txBox="1">
            <a:spLocks noChangeArrowheads="1"/>
          </p:cNvSpPr>
          <p:nvPr/>
        </p:nvSpPr>
        <p:spPr bwMode="auto">
          <a:xfrm>
            <a:off x="4492625" y="4248150"/>
            <a:ext cx="655638" cy="338138"/>
          </a:xfrm>
          <a:prstGeom prst="rect">
            <a:avLst/>
          </a:prstGeom>
          <a:noFill/>
          <a:ln w="9525">
            <a:noFill/>
            <a:miter lim="800000"/>
            <a:headEnd/>
            <a:tailEnd/>
          </a:ln>
        </p:spPr>
        <p:txBody>
          <a:bodyPr>
            <a:prstTxWarp prst="textNoShape">
              <a:avLst/>
            </a:prstTxWarp>
            <a:spAutoFit/>
          </a:bodyPr>
          <a:lstStyle/>
          <a:p>
            <a:r>
              <a:rPr lang="en-US" sz="1600"/>
              <a:t>seat</a:t>
            </a:r>
          </a:p>
        </p:txBody>
      </p:sp>
      <p:sp>
        <p:nvSpPr>
          <p:cNvPr id="130072" name="TextBox 24"/>
          <p:cNvSpPr txBox="1">
            <a:spLocks noChangeArrowheads="1"/>
          </p:cNvSpPr>
          <p:nvPr/>
        </p:nvSpPr>
        <p:spPr bwMode="auto">
          <a:xfrm>
            <a:off x="5881688" y="4895850"/>
            <a:ext cx="654050" cy="338138"/>
          </a:xfrm>
          <a:prstGeom prst="rect">
            <a:avLst/>
          </a:prstGeom>
          <a:noFill/>
          <a:ln w="9525">
            <a:noFill/>
            <a:miter lim="800000"/>
            <a:headEnd/>
            <a:tailEnd/>
          </a:ln>
        </p:spPr>
        <p:txBody>
          <a:bodyPr>
            <a:prstTxWarp prst="textNoShape">
              <a:avLst/>
            </a:prstTxWarp>
            <a:spAutoFit/>
          </a:bodyPr>
          <a:lstStyle/>
          <a:p>
            <a:r>
              <a:rPr lang="en-US" sz="1600"/>
              <a:t>seat</a:t>
            </a:r>
          </a:p>
        </p:txBody>
      </p:sp>
      <p:sp>
        <p:nvSpPr>
          <p:cNvPr id="130073" name="TextBox 25"/>
          <p:cNvSpPr txBox="1">
            <a:spLocks noChangeArrowheads="1"/>
          </p:cNvSpPr>
          <p:nvPr/>
        </p:nvSpPr>
        <p:spPr bwMode="auto">
          <a:xfrm>
            <a:off x="5559425" y="4724400"/>
            <a:ext cx="655638" cy="338138"/>
          </a:xfrm>
          <a:prstGeom prst="rect">
            <a:avLst/>
          </a:prstGeom>
          <a:noFill/>
          <a:ln w="9525">
            <a:noFill/>
            <a:miter lim="800000"/>
            <a:headEnd/>
            <a:tailEnd/>
          </a:ln>
        </p:spPr>
        <p:txBody>
          <a:bodyPr>
            <a:prstTxWarp prst="textNoShape">
              <a:avLst/>
            </a:prstTxWarp>
            <a:spAutoFit/>
          </a:bodyPr>
          <a:lstStyle/>
          <a:p>
            <a:r>
              <a:rPr lang="en-US" sz="1600"/>
              <a:t>seat</a:t>
            </a:r>
          </a:p>
        </p:txBody>
      </p:sp>
      <p:sp>
        <p:nvSpPr>
          <p:cNvPr id="130074" name="TextBox 26"/>
          <p:cNvSpPr txBox="1">
            <a:spLocks noChangeArrowheads="1"/>
          </p:cNvSpPr>
          <p:nvPr/>
        </p:nvSpPr>
        <p:spPr bwMode="auto">
          <a:xfrm>
            <a:off x="5254625" y="4495800"/>
            <a:ext cx="655638" cy="338138"/>
          </a:xfrm>
          <a:prstGeom prst="rect">
            <a:avLst/>
          </a:prstGeom>
          <a:noFill/>
          <a:ln w="9525">
            <a:noFill/>
            <a:miter lim="800000"/>
            <a:headEnd/>
            <a:tailEnd/>
          </a:ln>
        </p:spPr>
        <p:txBody>
          <a:bodyPr>
            <a:prstTxWarp prst="textNoShape">
              <a:avLst/>
            </a:prstTxWarp>
            <a:spAutoFit/>
          </a:bodyPr>
          <a:lstStyle/>
          <a:p>
            <a:r>
              <a:rPr lang="en-US" sz="1600"/>
              <a:t>seat</a:t>
            </a:r>
          </a:p>
        </p:txBody>
      </p:sp>
      <p:sp>
        <p:nvSpPr>
          <p:cNvPr id="130075" name="TextBox 27"/>
          <p:cNvSpPr txBox="1">
            <a:spLocks noChangeArrowheads="1"/>
          </p:cNvSpPr>
          <p:nvPr/>
        </p:nvSpPr>
        <p:spPr bwMode="auto">
          <a:xfrm>
            <a:off x="5026025" y="4267200"/>
            <a:ext cx="655638" cy="338138"/>
          </a:xfrm>
          <a:prstGeom prst="rect">
            <a:avLst/>
          </a:prstGeom>
          <a:noFill/>
          <a:ln w="9525">
            <a:noFill/>
            <a:miter lim="800000"/>
            <a:headEnd/>
            <a:tailEnd/>
          </a:ln>
        </p:spPr>
        <p:txBody>
          <a:bodyPr>
            <a:prstTxWarp prst="textNoShape">
              <a:avLst/>
            </a:prstTxWarp>
            <a:spAutoFit/>
          </a:bodyPr>
          <a:lstStyle/>
          <a:p>
            <a:r>
              <a:rPr lang="en-US" sz="1600"/>
              <a:t>seat</a:t>
            </a:r>
          </a:p>
        </p:txBody>
      </p:sp>
      <p:sp>
        <p:nvSpPr>
          <p:cNvPr id="130076" name="TextBox 28"/>
          <p:cNvSpPr txBox="1">
            <a:spLocks noChangeArrowheads="1"/>
          </p:cNvSpPr>
          <p:nvPr/>
        </p:nvSpPr>
        <p:spPr bwMode="auto">
          <a:xfrm>
            <a:off x="3349625" y="4157663"/>
            <a:ext cx="1046163" cy="338137"/>
          </a:xfrm>
          <a:prstGeom prst="rect">
            <a:avLst/>
          </a:prstGeom>
          <a:noFill/>
          <a:ln w="9525">
            <a:noFill/>
            <a:miter lim="800000"/>
            <a:headEnd/>
            <a:tailEnd/>
          </a:ln>
        </p:spPr>
        <p:txBody>
          <a:bodyPr>
            <a:prstTxWarp prst="textNoShape">
              <a:avLst/>
            </a:prstTxWarp>
            <a:spAutoFit/>
          </a:bodyPr>
          <a:lstStyle/>
          <a:p>
            <a:r>
              <a:rPr lang="en-US" sz="1600"/>
              <a:t>window</a:t>
            </a:r>
          </a:p>
        </p:txBody>
      </p:sp>
      <p:sp>
        <p:nvSpPr>
          <p:cNvPr id="130077" name="TextBox 29"/>
          <p:cNvSpPr txBox="1">
            <a:spLocks noChangeArrowheads="1"/>
          </p:cNvSpPr>
          <p:nvPr/>
        </p:nvSpPr>
        <p:spPr bwMode="auto">
          <a:xfrm>
            <a:off x="5711825" y="4233863"/>
            <a:ext cx="1046163" cy="338137"/>
          </a:xfrm>
          <a:prstGeom prst="rect">
            <a:avLst/>
          </a:prstGeom>
          <a:noFill/>
          <a:ln w="9525">
            <a:noFill/>
            <a:miter lim="800000"/>
            <a:headEnd/>
            <a:tailEnd/>
          </a:ln>
        </p:spPr>
        <p:txBody>
          <a:bodyPr>
            <a:prstTxWarp prst="textNoShape">
              <a:avLst/>
            </a:prstTxWarp>
            <a:spAutoFit/>
          </a:bodyPr>
          <a:lstStyle/>
          <a:p>
            <a:r>
              <a:rPr lang="en-US" sz="1600"/>
              <a:t>window</a:t>
            </a:r>
          </a:p>
        </p:txBody>
      </p:sp>
      <p:sp>
        <p:nvSpPr>
          <p:cNvPr id="130078" name="TextBox 31"/>
          <p:cNvSpPr txBox="1">
            <a:spLocks noChangeArrowheads="1"/>
          </p:cNvSpPr>
          <p:nvPr/>
        </p:nvSpPr>
        <p:spPr bwMode="auto">
          <a:xfrm>
            <a:off x="4572000" y="3276600"/>
            <a:ext cx="1219200" cy="338138"/>
          </a:xfrm>
          <a:prstGeom prst="rect">
            <a:avLst/>
          </a:prstGeom>
          <a:noFill/>
          <a:ln w="9525">
            <a:noFill/>
            <a:miter lim="800000"/>
            <a:headEnd/>
            <a:tailEnd/>
          </a:ln>
        </p:spPr>
        <p:txBody>
          <a:bodyPr>
            <a:prstTxWarp prst="textNoShape">
              <a:avLst/>
            </a:prstTxWarp>
            <a:spAutoFit/>
          </a:bodyPr>
          <a:lstStyle/>
          <a:p>
            <a:r>
              <a:rPr lang="en-US" sz="1600"/>
              <a:t>ceiling</a:t>
            </a:r>
          </a:p>
        </p:txBody>
      </p:sp>
      <p:sp>
        <p:nvSpPr>
          <p:cNvPr id="130079" name="TextBox 32"/>
          <p:cNvSpPr txBox="1">
            <a:spLocks noChangeArrowheads="1"/>
          </p:cNvSpPr>
          <p:nvPr/>
        </p:nvSpPr>
        <p:spPr bwMode="auto">
          <a:xfrm>
            <a:off x="3276600" y="3352800"/>
            <a:ext cx="1416050" cy="338138"/>
          </a:xfrm>
          <a:prstGeom prst="rect">
            <a:avLst/>
          </a:prstGeom>
          <a:noFill/>
          <a:ln w="9525">
            <a:noFill/>
            <a:miter lim="800000"/>
            <a:headEnd/>
            <a:tailEnd/>
          </a:ln>
        </p:spPr>
        <p:txBody>
          <a:bodyPr>
            <a:prstTxWarp prst="textNoShape">
              <a:avLst/>
            </a:prstTxWarp>
            <a:spAutoFit/>
          </a:bodyPr>
          <a:lstStyle/>
          <a:p>
            <a:r>
              <a:rPr lang="en-US" sz="1600"/>
              <a:t>cabinets</a:t>
            </a:r>
          </a:p>
        </p:txBody>
      </p:sp>
      <p:sp>
        <p:nvSpPr>
          <p:cNvPr id="130080" name="TextBox 33"/>
          <p:cNvSpPr txBox="1">
            <a:spLocks noChangeArrowheads="1"/>
          </p:cNvSpPr>
          <p:nvPr/>
        </p:nvSpPr>
        <p:spPr bwMode="auto">
          <a:xfrm>
            <a:off x="5483225" y="3429000"/>
            <a:ext cx="1450975" cy="338138"/>
          </a:xfrm>
          <a:prstGeom prst="rect">
            <a:avLst/>
          </a:prstGeom>
          <a:noFill/>
          <a:ln w="9525">
            <a:noFill/>
            <a:miter lim="800000"/>
            <a:headEnd/>
            <a:tailEnd/>
          </a:ln>
        </p:spPr>
        <p:txBody>
          <a:bodyPr>
            <a:prstTxWarp prst="textNoShape">
              <a:avLst/>
            </a:prstTxWarp>
            <a:spAutoFit/>
          </a:bodyPr>
          <a:lstStyle/>
          <a:p>
            <a:r>
              <a:rPr lang="en-US" sz="1600"/>
              <a:t>cabinets</a:t>
            </a:r>
          </a:p>
        </p:txBody>
      </p:sp>
      <p:sp>
        <p:nvSpPr>
          <p:cNvPr id="130081" name="Rectangle 34"/>
          <p:cNvSpPr>
            <a:spLocks noChangeArrowheads="1"/>
          </p:cNvSpPr>
          <p:nvPr/>
        </p:nvSpPr>
        <p:spPr bwMode="auto">
          <a:xfrm>
            <a:off x="3349625" y="3352800"/>
            <a:ext cx="3203575" cy="2209800"/>
          </a:xfrm>
          <a:prstGeom prst="rect">
            <a:avLst/>
          </a:prstGeom>
          <a:noFill/>
          <a:ln w="25400">
            <a:solidFill>
              <a:schemeClr val="tx1"/>
            </a:solidFill>
            <a:round/>
            <a:headEnd/>
            <a:tailEnd/>
          </a:ln>
        </p:spPr>
        <p:txBody>
          <a:bodyPr>
            <a:prstTxWarp prst="textNoShape">
              <a:avLst/>
            </a:prstTxWarp>
          </a:bodyPr>
          <a:lstStyle/>
          <a:p>
            <a:pPr eaLnBrk="0" hangingPunct="0"/>
            <a:endParaRPr lang="en-US" sz="1600"/>
          </a:p>
        </p:txBody>
      </p:sp>
      <p:sp>
        <p:nvSpPr>
          <p:cNvPr id="130082" name="TextBox 35"/>
          <p:cNvSpPr txBox="1">
            <a:spLocks noChangeArrowheads="1"/>
          </p:cNvSpPr>
          <p:nvPr/>
        </p:nvSpPr>
        <p:spPr bwMode="auto">
          <a:xfrm>
            <a:off x="6629400" y="5105400"/>
            <a:ext cx="654050" cy="338138"/>
          </a:xfrm>
          <a:prstGeom prst="rect">
            <a:avLst/>
          </a:prstGeom>
          <a:noFill/>
          <a:ln w="9525">
            <a:noFill/>
            <a:miter lim="800000"/>
            <a:headEnd/>
            <a:tailEnd/>
          </a:ln>
        </p:spPr>
        <p:txBody>
          <a:bodyPr>
            <a:prstTxWarp prst="textNoShape">
              <a:avLst/>
            </a:prstTxWarp>
            <a:spAutoFit/>
          </a:bodyPr>
          <a:lstStyle/>
          <a:p>
            <a:r>
              <a:rPr lang="en-US" sz="1600"/>
              <a:t>seat</a:t>
            </a:r>
          </a:p>
        </p:txBody>
      </p:sp>
      <p:sp>
        <p:nvSpPr>
          <p:cNvPr id="130083" name="TextBox 36"/>
          <p:cNvSpPr txBox="1">
            <a:spLocks noChangeArrowheads="1"/>
          </p:cNvSpPr>
          <p:nvPr/>
        </p:nvSpPr>
        <p:spPr bwMode="auto">
          <a:xfrm>
            <a:off x="7239000" y="5105400"/>
            <a:ext cx="654050" cy="338138"/>
          </a:xfrm>
          <a:prstGeom prst="rect">
            <a:avLst/>
          </a:prstGeom>
          <a:noFill/>
          <a:ln w="9525">
            <a:noFill/>
            <a:miter lim="800000"/>
            <a:headEnd/>
            <a:tailEnd/>
          </a:ln>
        </p:spPr>
        <p:txBody>
          <a:bodyPr>
            <a:prstTxWarp prst="textNoShape">
              <a:avLst/>
            </a:prstTxWarp>
            <a:spAutoFit/>
          </a:bodyPr>
          <a:lstStyle/>
          <a:p>
            <a:r>
              <a:rPr lang="en-US" sz="1600"/>
              <a:t>seat</a:t>
            </a:r>
          </a:p>
        </p:txBody>
      </p:sp>
      <p:sp>
        <p:nvSpPr>
          <p:cNvPr id="130084" name="TextBox 37"/>
          <p:cNvSpPr txBox="1">
            <a:spLocks noChangeArrowheads="1"/>
          </p:cNvSpPr>
          <p:nvPr/>
        </p:nvSpPr>
        <p:spPr bwMode="auto">
          <a:xfrm>
            <a:off x="6781800" y="4800600"/>
            <a:ext cx="654050" cy="338138"/>
          </a:xfrm>
          <a:prstGeom prst="rect">
            <a:avLst/>
          </a:prstGeom>
          <a:noFill/>
          <a:ln w="9525">
            <a:noFill/>
            <a:miter lim="800000"/>
            <a:headEnd/>
            <a:tailEnd/>
          </a:ln>
        </p:spPr>
        <p:txBody>
          <a:bodyPr>
            <a:prstTxWarp prst="textNoShape">
              <a:avLst/>
            </a:prstTxWarp>
            <a:spAutoFit/>
          </a:bodyPr>
          <a:lstStyle/>
          <a:p>
            <a:r>
              <a:rPr lang="en-US" sz="1600"/>
              <a:t>seat</a:t>
            </a:r>
          </a:p>
        </p:txBody>
      </p:sp>
      <p:sp>
        <p:nvSpPr>
          <p:cNvPr id="130085" name="TextBox 38"/>
          <p:cNvSpPr txBox="1">
            <a:spLocks noChangeArrowheads="1"/>
          </p:cNvSpPr>
          <p:nvPr/>
        </p:nvSpPr>
        <p:spPr bwMode="auto">
          <a:xfrm>
            <a:off x="7391400" y="4800600"/>
            <a:ext cx="654050" cy="338138"/>
          </a:xfrm>
          <a:prstGeom prst="rect">
            <a:avLst/>
          </a:prstGeom>
          <a:noFill/>
          <a:ln w="9525">
            <a:noFill/>
            <a:miter lim="800000"/>
            <a:headEnd/>
            <a:tailEnd/>
          </a:ln>
        </p:spPr>
        <p:txBody>
          <a:bodyPr>
            <a:prstTxWarp prst="textNoShape">
              <a:avLst/>
            </a:prstTxWarp>
            <a:spAutoFit/>
          </a:bodyPr>
          <a:lstStyle/>
          <a:p>
            <a:r>
              <a:rPr lang="en-US" sz="1600"/>
              <a:t>seat</a:t>
            </a:r>
          </a:p>
        </p:txBody>
      </p:sp>
      <p:sp>
        <p:nvSpPr>
          <p:cNvPr id="130086" name="TextBox 39"/>
          <p:cNvSpPr txBox="1">
            <a:spLocks noChangeArrowheads="1"/>
          </p:cNvSpPr>
          <p:nvPr/>
        </p:nvSpPr>
        <p:spPr bwMode="auto">
          <a:xfrm>
            <a:off x="7270750" y="4572000"/>
            <a:ext cx="654050" cy="338138"/>
          </a:xfrm>
          <a:prstGeom prst="rect">
            <a:avLst/>
          </a:prstGeom>
          <a:noFill/>
          <a:ln w="9525">
            <a:noFill/>
            <a:miter lim="800000"/>
            <a:headEnd/>
            <a:tailEnd/>
          </a:ln>
        </p:spPr>
        <p:txBody>
          <a:bodyPr>
            <a:prstTxWarp prst="textNoShape">
              <a:avLst/>
            </a:prstTxWarp>
            <a:spAutoFit/>
          </a:bodyPr>
          <a:lstStyle/>
          <a:p>
            <a:r>
              <a:rPr lang="en-US" sz="1600"/>
              <a:t>seat</a:t>
            </a:r>
          </a:p>
        </p:txBody>
      </p:sp>
      <p:sp>
        <p:nvSpPr>
          <p:cNvPr id="130087" name="TextBox 40"/>
          <p:cNvSpPr txBox="1">
            <a:spLocks noChangeArrowheads="1"/>
          </p:cNvSpPr>
          <p:nvPr/>
        </p:nvSpPr>
        <p:spPr bwMode="auto">
          <a:xfrm>
            <a:off x="7880350" y="4572000"/>
            <a:ext cx="654050" cy="338138"/>
          </a:xfrm>
          <a:prstGeom prst="rect">
            <a:avLst/>
          </a:prstGeom>
          <a:noFill/>
          <a:ln w="9525">
            <a:noFill/>
            <a:miter lim="800000"/>
            <a:headEnd/>
            <a:tailEnd/>
          </a:ln>
        </p:spPr>
        <p:txBody>
          <a:bodyPr>
            <a:prstTxWarp prst="textNoShape">
              <a:avLst/>
            </a:prstTxWarp>
            <a:spAutoFit/>
          </a:bodyPr>
          <a:lstStyle/>
          <a:p>
            <a:r>
              <a:rPr lang="en-US" sz="1600"/>
              <a:t>seat</a:t>
            </a:r>
          </a:p>
        </p:txBody>
      </p:sp>
      <p:sp>
        <p:nvSpPr>
          <p:cNvPr id="130088" name="TextBox 41"/>
          <p:cNvSpPr txBox="1">
            <a:spLocks noChangeArrowheads="1"/>
          </p:cNvSpPr>
          <p:nvPr/>
        </p:nvSpPr>
        <p:spPr bwMode="auto">
          <a:xfrm>
            <a:off x="7315200" y="4386263"/>
            <a:ext cx="654050" cy="338137"/>
          </a:xfrm>
          <a:prstGeom prst="rect">
            <a:avLst/>
          </a:prstGeom>
          <a:noFill/>
          <a:ln w="9525">
            <a:noFill/>
            <a:miter lim="800000"/>
            <a:headEnd/>
            <a:tailEnd/>
          </a:ln>
        </p:spPr>
        <p:txBody>
          <a:bodyPr>
            <a:prstTxWarp prst="textNoShape">
              <a:avLst/>
            </a:prstTxWarp>
            <a:spAutoFit/>
          </a:bodyPr>
          <a:lstStyle/>
          <a:p>
            <a:r>
              <a:rPr lang="en-US" sz="1600"/>
              <a:t>seat</a:t>
            </a:r>
          </a:p>
        </p:txBody>
      </p:sp>
      <p:sp>
        <p:nvSpPr>
          <p:cNvPr id="130089" name="TextBox 42"/>
          <p:cNvSpPr txBox="1">
            <a:spLocks noChangeArrowheads="1"/>
          </p:cNvSpPr>
          <p:nvPr/>
        </p:nvSpPr>
        <p:spPr bwMode="auto">
          <a:xfrm>
            <a:off x="8032750" y="4386263"/>
            <a:ext cx="654050" cy="338137"/>
          </a:xfrm>
          <a:prstGeom prst="rect">
            <a:avLst/>
          </a:prstGeom>
          <a:noFill/>
          <a:ln w="9525">
            <a:noFill/>
            <a:miter lim="800000"/>
            <a:headEnd/>
            <a:tailEnd/>
          </a:ln>
        </p:spPr>
        <p:txBody>
          <a:bodyPr>
            <a:prstTxWarp prst="textNoShape">
              <a:avLst/>
            </a:prstTxWarp>
            <a:spAutoFit/>
          </a:bodyPr>
          <a:lstStyle/>
          <a:p>
            <a:r>
              <a:rPr lang="en-US" sz="1600"/>
              <a:t>seat</a:t>
            </a:r>
          </a:p>
        </p:txBody>
      </p:sp>
      <p:sp>
        <p:nvSpPr>
          <p:cNvPr id="130090" name="TextBox 43"/>
          <p:cNvSpPr txBox="1">
            <a:spLocks noChangeArrowheads="1"/>
          </p:cNvSpPr>
          <p:nvPr/>
        </p:nvSpPr>
        <p:spPr bwMode="auto">
          <a:xfrm>
            <a:off x="8001000" y="5181600"/>
            <a:ext cx="654050" cy="338138"/>
          </a:xfrm>
          <a:prstGeom prst="rect">
            <a:avLst/>
          </a:prstGeom>
          <a:noFill/>
          <a:ln w="9525">
            <a:noFill/>
            <a:miter lim="800000"/>
            <a:headEnd/>
            <a:tailEnd/>
          </a:ln>
        </p:spPr>
        <p:txBody>
          <a:bodyPr>
            <a:prstTxWarp prst="textNoShape">
              <a:avLst/>
            </a:prstTxWarp>
            <a:spAutoFit/>
          </a:bodyPr>
          <a:lstStyle/>
          <a:p>
            <a:r>
              <a:rPr lang="en-US" sz="1600"/>
              <a:t>seat</a:t>
            </a:r>
          </a:p>
        </p:txBody>
      </p:sp>
      <p:sp>
        <p:nvSpPr>
          <p:cNvPr id="130091" name="TextBox 44"/>
          <p:cNvSpPr txBox="1">
            <a:spLocks noChangeArrowheads="1"/>
          </p:cNvSpPr>
          <p:nvPr/>
        </p:nvSpPr>
        <p:spPr bwMode="auto">
          <a:xfrm>
            <a:off x="8610600" y="5181600"/>
            <a:ext cx="654050" cy="338138"/>
          </a:xfrm>
          <a:prstGeom prst="rect">
            <a:avLst/>
          </a:prstGeom>
          <a:noFill/>
          <a:ln w="9525">
            <a:noFill/>
            <a:miter lim="800000"/>
            <a:headEnd/>
            <a:tailEnd/>
          </a:ln>
        </p:spPr>
        <p:txBody>
          <a:bodyPr>
            <a:prstTxWarp prst="textNoShape">
              <a:avLst/>
            </a:prstTxWarp>
            <a:spAutoFit/>
          </a:bodyPr>
          <a:lstStyle/>
          <a:p>
            <a:r>
              <a:rPr lang="en-US" sz="1600"/>
              <a:t>seat</a:t>
            </a:r>
          </a:p>
        </p:txBody>
      </p:sp>
      <p:sp>
        <p:nvSpPr>
          <p:cNvPr id="130092" name="TextBox 45"/>
          <p:cNvSpPr txBox="1">
            <a:spLocks noChangeArrowheads="1"/>
          </p:cNvSpPr>
          <p:nvPr/>
        </p:nvSpPr>
        <p:spPr bwMode="auto">
          <a:xfrm>
            <a:off x="8077200" y="4876800"/>
            <a:ext cx="654050" cy="338138"/>
          </a:xfrm>
          <a:prstGeom prst="rect">
            <a:avLst/>
          </a:prstGeom>
          <a:noFill/>
          <a:ln w="9525">
            <a:noFill/>
            <a:miter lim="800000"/>
            <a:headEnd/>
            <a:tailEnd/>
          </a:ln>
        </p:spPr>
        <p:txBody>
          <a:bodyPr>
            <a:prstTxWarp prst="textNoShape">
              <a:avLst/>
            </a:prstTxWarp>
            <a:spAutoFit/>
          </a:bodyPr>
          <a:lstStyle/>
          <a:p>
            <a:r>
              <a:rPr lang="en-US" sz="1600"/>
              <a:t>seat</a:t>
            </a:r>
          </a:p>
        </p:txBody>
      </p:sp>
      <p:sp>
        <p:nvSpPr>
          <p:cNvPr id="130093" name="TextBox 46"/>
          <p:cNvSpPr txBox="1">
            <a:spLocks noChangeArrowheads="1"/>
          </p:cNvSpPr>
          <p:nvPr/>
        </p:nvSpPr>
        <p:spPr bwMode="auto">
          <a:xfrm>
            <a:off x="8489950" y="4876800"/>
            <a:ext cx="654050" cy="338138"/>
          </a:xfrm>
          <a:prstGeom prst="rect">
            <a:avLst/>
          </a:prstGeom>
          <a:noFill/>
          <a:ln w="9525">
            <a:noFill/>
            <a:miter lim="800000"/>
            <a:headEnd/>
            <a:tailEnd/>
          </a:ln>
        </p:spPr>
        <p:txBody>
          <a:bodyPr>
            <a:prstTxWarp prst="textNoShape">
              <a:avLst/>
            </a:prstTxWarp>
            <a:spAutoFit/>
          </a:bodyPr>
          <a:lstStyle/>
          <a:p>
            <a:r>
              <a:rPr lang="en-US" sz="1600"/>
              <a:t>seat</a:t>
            </a:r>
          </a:p>
        </p:txBody>
      </p:sp>
      <p:sp>
        <p:nvSpPr>
          <p:cNvPr id="130094" name="TextBox 47"/>
          <p:cNvSpPr txBox="1">
            <a:spLocks noChangeArrowheads="1"/>
          </p:cNvSpPr>
          <p:nvPr/>
        </p:nvSpPr>
        <p:spPr bwMode="auto">
          <a:xfrm>
            <a:off x="8489950" y="4572000"/>
            <a:ext cx="654050" cy="338138"/>
          </a:xfrm>
          <a:prstGeom prst="rect">
            <a:avLst/>
          </a:prstGeom>
          <a:noFill/>
          <a:ln w="9525">
            <a:noFill/>
            <a:miter lim="800000"/>
            <a:headEnd/>
            <a:tailEnd/>
          </a:ln>
        </p:spPr>
        <p:txBody>
          <a:bodyPr>
            <a:prstTxWarp prst="textNoShape">
              <a:avLst/>
            </a:prstTxWarp>
            <a:spAutoFit/>
          </a:bodyPr>
          <a:lstStyle/>
          <a:p>
            <a:r>
              <a:rPr lang="en-US" sz="1600"/>
              <a:t>seat</a:t>
            </a:r>
          </a:p>
        </p:txBody>
      </p:sp>
      <p:sp>
        <p:nvSpPr>
          <p:cNvPr id="130095" name="TextBox 48"/>
          <p:cNvSpPr txBox="1">
            <a:spLocks noChangeArrowheads="1"/>
          </p:cNvSpPr>
          <p:nvPr/>
        </p:nvSpPr>
        <p:spPr bwMode="auto">
          <a:xfrm>
            <a:off x="6781800" y="4572000"/>
            <a:ext cx="654050" cy="338138"/>
          </a:xfrm>
          <a:prstGeom prst="rect">
            <a:avLst/>
          </a:prstGeom>
          <a:noFill/>
          <a:ln w="9525">
            <a:noFill/>
            <a:miter lim="800000"/>
            <a:headEnd/>
            <a:tailEnd/>
          </a:ln>
        </p:spPr>
        <p:txBody>
          <a:bodyPr>
            <a:prstTxWarp prst="textNoShape">
              <a:avLst/>
            </a:prstTxWarp>
            <a:spAutoFit/>
          </a:bodyPr>
          <a:lstStyle/>
          <a:p>
            <a:r>
              <a:rPr lang="en-US" sz="1600"/>
              <a:t>seat</a:t>
            </a:r>
          </a:p>
        </p:txBody>
      </p:sp>
      <p:sp>
        <p:nvSpPr>
          <p:cNvPr id="130096" name="TextBox 49"/>
          <p:cNvSpPr txBox="1">
            <a:spLocks noChangeArrowheads="1"/>
          </p:cNvSpPr>
          <p:nvPr/>
        </p:nvSpPr>
        <p:spPr bwMode="auto">
          <a:xfrm>
            <a:off x="7391400" y="4267200"/>
            <a:ext cx="654050" cy="338138"/>
          </a:xfrm>
          <a:prstGeom prst="rect">
            <a:avLst/>
          </a:prstGeom>
          <a:noFill/>
          <a:ln w="9525">
            <a:noFill/>
            <a:miter lim="800000"/>
            <a:headEnd/>
            <a:tailEnd/>
          </a:ln>
        </p:spPr>
        <p:txBody>
          <a:bodyPr>
            <a:prstTxWarp prst="textNoShape">
              <a:avLst/>
            </a:prstTxWarp>
            <a:spAutoFit/>
          </a:bodyPr>
          <a:lstStyle/>
          <a:p>
            <a:r>
              <a:rPr lang="en-US" sz="1600"/>
              <a:t>seat</a:t>
            </a:r>
          </a:p>
        </p:txBody>
      </p:sp>
      <p:sp>
        <p:nvSpPr>
          <p:cNvPr id="130097" name="TextBox 50"/>
          <p:cNvSpPr txBox="1">
            <a:spLocks noChangeArrowheads="1"/>
          </p:cNvSpPr>
          <p:nvPr/>
        </p:nvSpPr>
        <p:spPr bwMode="auto">
          <a:xfrm>
            <a:off x="7848600" y="4267200"/>
            <a:ext cx="654050" cy="338138"/>
          </a:xfrm>
          <a:prstGeom prst="rect">
            <a:avLst/>
          </a:prstGeom>
          <a:noFill/>
          <a:ln w="9525">
            <a:noFill/>
            <a:miter lim="800000"/>
            <a:headEnd/>
            <a:tailEnd/>
          </a:ln>
        </p:spPr>
        <p:txBody>
          <a:bodyPr>
            <a:prstTxWarp prst="textNoShape">
              <a:avLst/>
            </a:prstTxWarp>
            <a:spAutoFit/>
          </a:bodyPr>
          <a:lstStyle/>
          <a:p>
            <a:r>
              <a:rPr lang="en-US" sz="1600"/>
              <a:t>seat</a:t>
            </a:r>
          </a:p>
        </p:txBody>
      </p:sp>
      <p:sp>
        <p:nvSpPr>
          <p:cNvPr id="130098" name="TextBox 51"/>
          <p:cNvSpPr txBox="1">
            <a:spLocks noChangeArrowheads="1"/>
          </p:cNvSpPr>
          <p:nvPr/>
        </p:nvSpPr>
        <p:spPr bwMode="auto">
          <a:xfrm>
            <a:off x="7772400" y="3886200"/>
            <a:ext cx="914400" cy="338138"/>
          </a:xfrm>
          <a:prstGeom prst="rect">
            <a:avLst/>
          </a:prstGeom>
          <a:noFill/>
          <a:ln w="9525">
            <a:noFill/>
            <a:miter lim="800000"/>
            <a:headEnd/>
            <a:tailEnd/>
          </a:ln>
        </p:spPr>
        <p:txBody>
          <a:bodyPr>
            <a:prstTxWarp prst="textNoShape">
              <a:avLst/>
            </a:prstTxWarp>
            <a:spAutoFit/>
          </a:bodyPr>
          <a:lstStyle/>
          <a:p>
            <a:r>
              <a:rPr lang="en-US" sz="1600"/>
              <a:t>screen</a:t>
            </a:r>
          </a:p>
        </p:txBody>
      </p:sp>
      <p:sp>
        <p:nvSpPr>
          <p:cNvPr id="130099" name="TextBox 52"/>
          <p:cNvSpPr txBox="1">
            <a:spLocks noChangeArrowheads="1"/>
          </p:cNvSpPr>
          <p:nvPr/>
        </p:nvSpPr>
        <p:spPr bwMode="auto">
          <a:xfrm>
            <a:off x="7620000" y="3352800"/>
            <a:ext cx="914400" cy="338138"/>
          </a:xfrm>
          <a:prstGeom prst="rect">
            <a:avLst/>
          </a:prstGeom>
          <a:noFill/>
          <a:ln w="9525">
            <a:noFill/>
            <a:miter lim="800000"/>
            <a:headEnd/>
            <a:tailEnd/>
          </a:ln>
        </p:spPr>
        <p:txBody>
          <a:bodyPr>
            <a:prstTxWarp prst="textNoShape">
              <a:avLst/>
            </a:prstTxWarp>
            <a:spAutoFit/>
          </a:bodyPr>
          <a:lstStyle/>
          <a:p>
            <a:r>
              <a:rPr lang="en-US" sz="1600"/>
              <a:t>ceiling</a:t>
            </a:r>
          </a:p>
        </p:txBody>
      </p:sp>
      <p:sp>
        <p:nvSpPr>
          <p:cNvPr id="130100" name="TextBox 53"/>
          <p:cNvSpPr txBox="1">
            <a:spLocks noChangeArrowheads="1"/>
          </p:cNvSpPr>
          <p:nvPr/>
        </p:nvSpPr>
        <p:spPr bwMode="auto">
          <a:xfrm>
            <a:off x="6629400" y="3810000"/>
            <a:ext cx="914400" cy="338138"/>
          </a:xfrm>
          <a:prstGeom prst="rect">
            <a:avLst/>
          </a:prstGeom>
          <a:noFill/>
          <a:ln w="9525">
            <a:noFill/>
            <a:miter lim="800000"/>
            <a:headEnd/>
            <a:tailEnd/>
          </a:ln>
        </p:spPr>
        <p:txBody>
          <a:bodyPr>
            <a:prstTxWarp prst="textNoShape">
              <a:avLst/>
            </a:prstTxWarp>
            <a:spAutoFit/>
          </a:bodyPr>
          <a:lstStyle/>
          <a:p>
            <a:r>
              <a:rPr lang="en-US" sz="1600"/>
              <a:t>wall</a:t>
            </a:r>
          </a:p>
        </p:txBody>
      </p:sp>
      <p:sp>
        <p:nvSpPr>
          <p:cNvPr id="130101" name="Rectangle 54"/>
          <p:cNvSpPr>
            <a:spLocks noChangeArrowheads="1"/>
          </p:cNvSpPr>
          <p:nvPr/>
        </p:nvSpPr>
        <p:spPr bwMode="auto">
          <a:xfrm>
            <a:off x="6629400" y="3352800"/>
            <a:ext cx="2514600" cy="2209800"/>
          </a:xfrm>
          <a:prstGeom prst="rect">
            <a:avLst/>
          </a:prstGeom>
          <a:noFill/>
          <a:ln w="25400">
            <a:solidFill>
              <a:schemeClr val="tx1"/>
            </a:solidFill>
            <a:round/>
            <a:headEnd/>
            <a:tailEnd/>
          </a:ln>
        </p:spPr>
        <p:txBody>
          <a:bodyPr>
            <a:prstTxWarp prst="textNoShape">
              <a:avLst/>
            </a:prstTxWarp>
          </a:bodyPr>
          <a:lstStyle/>
          <a:p>
            <a:pPr eaLnBrk="0" hangingPunct="0"/>
            <a:endParaRPr lang="en-US" sz="1600"/>
          </a:p>
        </p:txBody>
      </p:sp>
      <p:sp>
        <p:nvSpPr>
          <p:cNvPr id="130102" name="TextBox 55"/>
          <p:cNvSpPr txBox="1">
            <a:spLocks noChangeArrowheads="1"/>
          </p:cNvSpPr>
          <p:nvPr/>
        </p:nvSpPr>
        <p:spPr bwMode="auto">
          <a:xfrm>
            <a:off x="6781800" y="3962400"/>
            <a:ext cx="914400" cy="338138"/>
          </a:xfrm>
          <a:prstGeom prst="rect">
            <a:avLst/>
          </a:prstGeom>
          <a:noFill/>
          <a:ln w="9525">
            <a:noFill/>
            <a:miter lim="800000"/>
            <a:headEnd/>
            <a:tailEnd/>
          </a:ln>
        </p:spPr>
        <p:txBody>
          <a:bodyPr>
            <a:prstTxWarp prst="textNoShape">
              <a:avLst/>
            </a:prstTxWarp>
            <a:spAutoFit/>
          </a:bodyPr>
          <a:lstStyle/>
          <a:p>
            <a:r>
              <a:rPr lang="en-US" sz="1600"/>
              <a:t>column</a:t>
            </a:r>
          </a:p>
        </p:txBody>
      </p:sp>
      <p:sp>
        <p:nvSpPr>
          <p:cNvPr id="130103" name="TextBox 56"/>
          <p:cNvSpPr txBox="1">
            <a:spLocks noChangeArrowheads="1"/>
          </p:cNvSpPr>
          <p:nvPr/>
        </p:nvSpPr>
        <p:spPr bwMode="auto">
          <a:xfrm>
            <a:off x="2057400" y="6248400"/>
            <a:ext cx="5378450" cy="366713"/>
          </a:xfrm>
          <a:prstGeom prst="rect">
            <a:avLst/>
          </a:prstGeom>
          <a:noFill/>
          <a:ln w="9525">
            <a:noFill/>
            <a:miter lim="800000"/>
            <a:headEnd/>
            <a:tailEnd/>
          </a:ln>
        </p:spPr>
        <p:txBody>
          <a:bodyPr wrap="none">
            <a:prstTxWarp prst="textNoShape">
              <a:avLst/>
            </a:prstTxWarp>
            <a:spAutoFit/>
          </a:bodyPr>
          <a:lstStyle/>
          <a:p>
            <a:r>
              <a:rPr lang="en-US"/>
              <a:t>Different lighting, different materials, different “stuff”</a:t>
            </a:r>
          </a:p>
        </p:txBody>
      </p:sp>
    </p:spTree>
    <p:extLst>
      <p:ext uri="{BB962C8B-B14F-4D97-AF65-F5344CB8AC3E}">
        <p14:creationId xmlns:p14="http://schemas.microsoft.com/office/powerpoint/2010/main" val="1940293135"/>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p:cNvSpPr>
            <a:spLocks noGrp="1"/>
          </p:cNvSpPr>
          <p:nvPr>
            <p:ph type="title"/>
          </p:nvPr>
        </p:nvSpPr>
        <p:spPr>
          <a:xfrm>
            <a:off x="0" y="381000"/>
            <a:ext cx="9144000" cy="914400"/>
          </a:xfrm>
        </p:spPr>
        <p:txBody>
          <a:bodyPr/>
          <a:lstStyle/>
          <a:p>
            <a:r>
              <a:rPr lang="en-US" smtClean="0"/>
              <a:t>What can be an alternative to objects?</a:t>
            </a:r>
          </a:p>
        </p:txBody>
      </p:sp>
    </p:spTree>
    <p:extLst>
      <p:ext uri="{BB962C8B-B14F-4D97-AF65-F5344CB8AC3E}">
        <p14:creationId xmlns:p14="http://schemas.microsoft.com/office/powerpoint/2010/main" val="381639964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1123" name="Group 3"/>
          <p:cNvGraphicFramePr>
            <a:graphicFrameLocks noGrp="1"/>
          </p:cNvGraphicFramePr>
          <p:nvPr/>
        </p:nvGraphicFramePr>
        <p:xfrm>
          <a:off x="711200" y="2287588"/>
          <a:ext cx="3556000" cy="3424238"/>
        </p:xfrm>
        <a:graphic>
          <a:graphicData uri="http://schemas.openxmlformats.org/drawingml/2006/table">
            <a:tbl>
              <a:tblPr/>
              <a:tblGrid>
                <a:gridCol w="355600"/>
                <a:gridCol w="355600"/>
                <a:gridCol w="355600"/>
                <a:gridCol w="355600"/>
                <a:gridCol w="355600"/>
                <a:gridCol w="355600"/>
                <a:gridCol w="355600"/>
                <a:gridCol w="369888"/>
                <a:gridCol w="341312"/>
                <a:gridCol w="355600"/>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r>
            </a:tbl>
          </a:graphicData>
        </a:graphic>
      </p:graphicFrame>
      <p:graphicFrame>
        <p:nvGraphicFramePr>
          <p:cNvPr id="261247" name="Group 127"/>
          <p:cNvGraphicFramePr>
            <a:graphicFrameLocks noGrp="1"/>
          </p:cNvGraphicFramePr>
          <p:nvPr/>
        </p:nvGraphicFramePr>
        <p:xfrm>
          <a:off x="4724400" y="2286000"/>
          <a:ext cx="3581400" cy="3429002"/>
        </p:xfrm>
        <a:graphic>
          <a:graphicData uri="http://schemas.openxmlformats.org/drawingml/2006/table">
            <a:tbl>
              <a:tblPr/>
              <a:tblGrid>
                <a:gridCol w="358775"/>
                <a:gridCol w="358775"/>
                <a:gridCol w="355600"/>
                <a:gridCol w="358775"/>
                <a:gridCol w="358775"/>
                <a:gridCol w="358775"/>
                <a:gridCol w="358775"/>
                <a:gridCol w="355600"/>
                <a:gridCol w="358775"/>
                <a:gridCol w="358775"/>
              </a:tblGrid>
              <a:tr h="328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7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61371" name="Rectangle 251"/>
          <p:cNvSpPr>
            <a:spLocks noChangeArrowheads="1"/>
          </p:cNvSpPr>
          <p:nvPr/>
        </p:nvSpPr>
        <p:spPr bwMode="auto">
          <a:xfrm>
            <a:off x="5105400" y="2590800"/>
            <a:ext cx="365125" cy="381000"/>
          </a:xfrm>
          <a:prstGeom prst="rect">
            <a:avLst/>
          </a:prstGeom>
          <a:noFill/>
          <a:ln w="38100">
            <a:solidFill>
              <a:srgbClr val="FF0000"/>
            </a:solidFill>
            <a:miter lim="800000"/>
            <a:headEnd/>
            <a:tailEnd/>
          </a:ln>
        </p:spPr>
        <p:txBody>
          <a:bodyPr wrap="none" anchor="ctr"/>
          <a:lstStyle/>
          <a:p>
            <a:endParaRPr lang="en-US"/>
          </a:p>
        </p:txBody>
      </p:sp>
      <p:graphicFrame>
        <p:nvGraphicFramePr>
          <p:cNvPr id="261500" name="Group 380"/>
          <p:cNvGraphicFramePr>
            <a:graphicFrameLocks noGrp="1"/>
          </p:cNvGraphicFramePr>
          <p:nvPr/>
        </p:nvGraphicFramePr>
        <p:xfrm>
          <a:off x="711200" y="2287588"/>
          <a:ext cx="3556000" cy="3471863"/>
        </p:xfrm>
        <a:graphic>
          <a:graphicData uri="http://schemas.openxmlformats.org/drawingml/2006/table">
            <a:tbl>
              <a:tblPr/>
              <a:tblGrid>
                <a:gridCol w="355600"/>
                <a:gridCol w="355600"/>
                <a:gridCol w="355600"/>
                <a:gridCol w="355600"/>
                <a:gridCol w="355600"/>
                <a:gridCol w="355600"/>
                <a:gridCol w="355600"/>
                <a:gridCol w="369888"/>
                <a:gridCol w="341312"/>
                <a:gridCol w="355600"/>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889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r>
            </a:tbl>
          </a:graphicData>
        </a:graphic>
      </p:graphicFrame>
      <p:sp>
        <p:nvSpPr>
          <p:cNvPr id="261495" name="Rectangle 375"/>
          <p:cNvSpPr>
            <a:spLocks noChangeArrowheads="1"/>
          </p:cNvSpPr>
          <p:nvPr/>
        </p:nvSpPr>
        <p:spPr bwMode="auto">
          <a:xfrm>
            <a:off x="685800" y="2286000"/>
            <a:ext cx="1066800" cy="990600"/>
          </a:xfrm>
          <a:prstGeom prst="rect">
            <a:avLst/>
          </a:prstGeom>
          <a:noFill/>
          <a:ln w="38100">
            <a:solidFill>
              <a:srgbClr val="FF0000"/>
            </a:solidFill>
            <a:miter lim="800000"/>
            <a:headEnd/>
            <a:tailEnd/>
          </a:ln>
        </p:spPr>
        <p:txBody>
          <a:bodyPr wrap="none" anchor="ctr"/>
          <a:lstStyle/>
          <a:p>
            <a:endParaRPr lang="en-US"/>
          </a:p>
        </p:txBody>
      </p:sp>
      <p:sp>
        <p:nvSpPr>
          <p:cNvPr id="2425" name="Text Box 376"/>
          <p:cNvSpPr txBox="1">
            <a:spLocks noChangeArrowheads="1"/>
          </p:cNvSpPr>
          <p:nvPr/>
        </p:nvSpPr>
        <p:spPr bwMode="auto">
          <a:xfrm>
            <a:off x="7762875" y="6550025"/>
            <a:ext cx="1381125" cy="307975"/>
          </a:xfrm>
          <a:prstGeom prst="rect">
            <a:avLst/>
          </a:prstGeom>
          <a:noFill/>
          <a:ln w="9525">
            <a:noFill/>
            <a:miter lim="800000"/>
            <a:headEnd/>
            <a:tailEnd/>
          </a:ln>
        </p:spPr>
        <p:txBody>
          <a:bodyPr wrap="none">
            <a:spAutoFit/>
          </a:bodyPr>
          <a:lstStyle/>
          <a:p>
            <a:pPr eaLnBrk="0" hangingPunct="0"/>
            <a:r>
              <a:rPr lang="en-US" sz="1400">
                <a:cs typeface="Arial" charset="0"/>
              </a:rPr>
              <a:t>Credit: S. Seitz</a:t>
            </a:r>
          </a:p>
        </p:txBody>
      </p:sp>
      <p:sp>
        <p:nvSpPr>
          <p:cNvPr id="261499" name="Rectangle 379"/>
          <p:cNvSpPr>
            <a:spLocks noChangeArrowheads="1"/>
          </p:cNvSpPr>
          <p:nvPr/>
        </p:nvSpPr>
        <p:spPr bwMode="auto">
          <a:xfrm>
            <a:off x="5181600" y="2667000"/>
            <a:ext cx="152400" cy="228600"/>
          </a:xfrm>
          <a:prstGeom prst="rect">
            <a:avLst/>
          </a:prstGeom>
          <a:solidFill>
            <a:schemeClr val="bg1"/>
          </a:solidFill>
          <a:ln w="63500">
            <a:noFill/>
            <a:miter lim="800000"/>
            <a:headEnd/>
            <a:tailEnd/>
          </a:ln>
        </p:spPr>
        <p:txBody>
          <a:bodyPr wrap="none" anchor="ctr"/>
          <a:lstStyle/>
          <a:p>
            <a:endParaRPr lang="en-US"/>
          </a:p>
        </p:txBody>
      </p:sp>
      <p:graphicFrame>
        <p:nvGraphicFramePr>
          <p:cNvPr id="2050" name="Object 381"/>
          <p:cNvGraphicFramePr>
            <a:graphicFrameLocks noChangeAspect="1"/>
          </p:cNvGraphicFramePr>
          <p:nvPr/>
        </p:nvGraphicFramePr>
        <p:xfrm>
          <a:off x="1835150" y="5943600"/>
          <a:ext cx="5091113" cy="874713"/>
        </p:xfrm>
        <a:graphic>
          <a:graphicData uri="http://schemas.openxmlformats.org/presentationml/2006/ole">
            <mc:AlternateContent xmlns:mc="http://schemas.openxmlformats.org/markup-compatibility/2006">
              <mc:Choice xmlns:v="urn:schemas-microsoft-com:vml" Requires="v">
                <p:oleObj spid="_x0000_s1446" name="Equation" r:id="rId5" imgW="7315200" imgH="1257300" progId="Equation.3">
                  <p:embed/>
                </p:oleObj>
              </mc:Choice>
              <mc:Fallback>
                <p:oleObj name="Equation" r:id="rId5" imgW="7315200" imgH="12573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5150" y="5943600"/>
                        <a:ext cx="509111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graphicFrame>
        <p:nvGraphicFramePr>
          <p:cNvPr id="2051" name="Object 381"/>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1447" name="Equation" r:id="rId7" imgW="7315200" imgH="4495800" progId="Equation.3">
                  <p:embed/>
                </p:oleObj>
              </mc:Choice>
              <mc:Fallback>
                <p:oleObj name="Equation" r:id="rId7" imgW="7315200" imgH="44958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graphicFrame>
        <p:nvGraphicFramePr>
          <p:cNvPr id="2052" name="Object 381"/>
          <p:cNvGraphicFramePr>
            <a:graphicFrameLocks noChangeAspect="1"/>
          </p:cNvGraphicFramePr>
          <p:nvPr/>
        </p:nvGraphicFramePr>
        <p:xfrm>
          <a:off x="1593850" y="1295400"/>
          <a:ext cx="1625600" cy="936625"/>
        </p:xfrm>
        <a:graphic>
          <a:graphicData uri="http://schemas.openxmlformats.org/presentationml/2006/ole">
            <mc:AlternateContent xmlns:mc="http://schemas.openxmlformats.org/markup-compatibility/2006">
              <mc:Choice xmlns:v="urn:schemas-microsoft-com:vml" Requires="v">
                <p:oleObj spid="_x0000_s1448" name="Equation" r:id="rId9" imgW="7315200" imgH="4178300" progId="Equation.3">
                  <p:embed/>
                </p:oleObj>
              </mc:Choice>
              <mc:Fallback>
                <p:oleObj name="Equation" r:id="rId9" imgW="7315200" imgH="41783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93850" y="1295400"/>
                        <a:ext cx="1625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sp>
        <p:nvSpPr>
          <p:cNvPr id="15" name="Rectangle 16"/>
          <p:cNvSpPr txBox="1">
            <a:spLocks noChangeArrowheads="1"/>
          </p:cNvSpPr>
          <p:nvPr/>
        </p:nvSpPr>
        <p:spPr>
          <a:xfrm>
            <a:off x="457200" y="0"/>
            <a:ext cx="8229600" cy="1143000"/>
          </a:xfrm>
          <a:prstGeom prst="rect">
            <a:avLst/>
          </a:prstGeom>
          <a:noFill/>
        </p:spPr>
        <p:txBody>
          <a:bodyPr/>
          <a:lstStyle/>
          <a:p>
            <a:pPr>
              <a:defRPr/>
            </a:pPr>
            <a:r>
              <a:rPr lang="en-US" sz="3600" dirty="0">
                <a:latin typeface="+mj-lt"/>
                <a:ea typeface="+mj-ea"/>
                <a:cs typeface="+mj-cs"/>
              </a:rPr>
              <a:t>Image filtering</a:t>
            </a:r>
          </a:p>
        </p:txBody>
      </p:sp>
      <p:grpSp>
        <p:nvGrpSpPr>
          <p:cNvPr id="2428" name="Group 4"/>
          <p:cNvGrpSpPr>
            <a:grpSpLocks noChangeAspect="1"/>
          </p:cNvGrpSpPr>
          <p:nvPr/>
        </p:nvGrpSpPr>
        <p:grpSpPr bwMode="auto">
          <a:xfrm>
            <a:off x="7543800" y="304800"/>
            <a:ext cx="1143000" cy="973138"/>
            <a:chOff x="3799" y="2064"/>
            <a:chExt cx="1433" cy="1136"/>
          </a:xfrm>
        </p:grpSpPr>
        <p:grpSp>
          <p:nvGrpSpPr>
            <p:cNvPr id="2429" name="Group 5"/>
            <p:cNvGrpSpPr>
              <a:grpSpLocks/>
            </p:cNvGrpSpPr>
            <p:nvPr/>
          </p:nvGrpSpPr>
          <p:grpSpPr bwMode="auto">
            <a:xfrm>
              <a:off x="4080" y="2064"/>
              <a:ext cx="1152" cy="1136"/>
              <a:chOff x="144" y="144"/>
              <a:chExt cx="1152" cy="1136"/>
            </a:xfrm>
          </p:grpSpPr>
          <p:sp>
            <p:nvSpPr>
              <p:cNvPr id="2431" name="Rectangle 6"/>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2432" name="Rectangle 7"/>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2433" name="Rectangle 8"/>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2434" name="Rectangle 9"/>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2435" name="Rectangle 10"/>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2436" name="Rectangle 11"/>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2437" name="Rectangle 12"/>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2438" name="Rectangle 13"/>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2439" name="Rectangle 14"/>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2440" name="Line 15"/>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2441" name="Line 16"/>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2442" name="Line 17"/>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2443" name="Line 18"/>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2444" name="Line 19"/>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2445" name="Line 20"/>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2446" name="Line 21"/>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2447" name="Line 22"/>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pic>
          <p:nvPicPr>
            <p:cNvPr id="2430" name="Picture 23" descr="txp_fig"/>
            <p:cNvPicPr>
              <a:picLocks noChangeAspect="1" noChangeArrowheads="1"/>
            </p:cNvPicPr>
            <p:nvPr>
              <p:custDataLst>
                <p:tags r:id="rId2"/>
              </p:custDataLst>
            </p:nvPr>
          </p:nvPicPr>
          <p:blipFill>
            <a:blip r:embed="rId11" cstate="print">
              <a:clrChange>
                <a:clrFrom>
                  <a:srgbClr val="FFFFFF"/>
                </a:clrFrom>
                <a:clrTo>
                  <a:srgbClr val="FFFFFF">
                    <a:alpha val="0"/>
                  </a:srgbClr>
                </a:clrTo>
              </a:clrChange>
            </a:blip>
            <a:srcRect/>
            <a:stretch>
              <a:fillRect/>
            </a:stretch>
          </p:blipFill>
          <p:spPr bwMode="auto">
            <a:xfrm>
              <a:off x="3799" y="2352"/>
              <a:ext cx="192" cy="576"/>
            </a:xfrm>
            <a:prstGeom prst="rect">
              <a:avLst/>
            </a:prstGeom>
            <a:noFill/>
            <a:ln w="9525">
              <a:noFill/>
              <a:miter lim="800000"/>
              <a:headEnd/>
              <a:tailEnd/>
            </a:ln>
          </p:spPr>
        </p:pic>
      </p:grpSp>
      <p:graphicFrame>
        <p:nvGraphicFramePr>
          <p:cNvPr id="2053" name="Object 26"/>
          <p:cNvGraphicFramePr>
            <a:graphicFrameLocks noChangeAspect="1"/>
          </p:cNvGraphicFramePr>
          <p:nvPr/>
        </p:nvGraphicFramePr>
        <p:xfrm>
          <a:off x="6477000" y="533400"/>
          <a:ext cx="1020763" cy="563563"/>
        </p:xfrm>
        <a:graphic>
          <a:graphicData uri="http://schemas.openxmlformats.org/presentationml/2006/ole">
            <mc:AlternateContent xmlns:mc="http://schemas.openxmlformats.org/markup-compatibility/2006">
              <mc:Choice xmlns:v="urn:schemas-microsoft-com:vml" Requires="v">
                <p:oleObj spid="_x0000_s1449" name="Equation" r:id="rId12" imgW="7315200" imgH="4038600" progId="Equation.3">
                  <p:embed/>
                </p:oleObj>
              </mc:Choice>
              <mc:Fallback>
                <p:oleObj name="Equation" r:id="rId12" imgW="7315200" imgH="40386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77000" y="533400"/>
                        <a:ext cx="1020763"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981170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14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1371"/>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2614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371" grpId="0" animBg="1"/>
      <p:bldP spid="261495" grpId="0" animBg="1"/>
      <p:bldP spid="261499"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normAutofit fontScale="90000"/>
          </a:bodyPr>
          <a:lstStyle/>
          <a:p>
            <a:r>
              <a:rPr lang="en-US" dirty="0"/>
              <a:t>Holistic scene </a:t>
            </a:r>
            <a:r>
              <a:rPr lang="en-US" dirty="0" smtClean="0"/>
              <a:t>representation</a:t>
            </a:r>
            <a:br>
              <a:rPr lang="en-US" dirty="0" smtClean="0"/>
            </a:br>
            <a:r>
              <a:rPr lang="en-US" dirty="0" smtClean="0"/>
              <a:t>Shape of a scene</a:t>
            </a:r>
            <a:endParaRPr lang="en-US" dirty="0"/>
          </a:p>
        </p:txBody>
      </p:sp>
      <p:sp>
        <p:nvSpPr>
          <p:cNvPr id="8195" name="Rectangle 3"/>
          <p:cNvSpPr>
            <a:spLocks noGrp="1" noChangeArrowheads="1"/>
          </p:cNvSpPr>
          <p:nvPr>
            <p:ph type="body" idx="1"/>
          </p:nvPr>
        </p:nvSpPr>
        <p:spPr>
          <a:xfrm>
            <a:off x="685800" y="1600200"/>
            <a:ext cx="4038600" cy="4495800"/>
          </a:xfrm>
        </p:spPr>
        <p:txBody>
          <a:bodyPr/>
          <a:lstStyle/>
          <a:p>
            <a:r>
              <a:rPr lang="en-US" sz="2800" dirty="0"/>
              <a:t>Finding a low-dimensional </a:t>
            </a:r>
            <a:r>
              <a:rPr lang="ja-JP" altLang="en-US" sz="2800" dirty="0"/>
              <a:t>“</a:t>
            </a:r>
            <a:r>
              <a:rPr lang="en-US" sz="2800" dirty="0"/>
              <a:t>scene space</a:t>
            </a:r>
            <a:r>
              <a:rPr lang="ja-JP" altLang="en-US" sz="2800" dirty="0"/>
              <a:t>”</a:t>
            </a:r>
            <a:endParaRPr lang="en-US" sz="2800" dirty="0"/>
          </a:p>
          <a:p>
            <a:r>
              <a:rPr lang="en-US" sz="2800" dirty="0"/>
              <a:t>Clustering by humans</a:t>
            </a:r>
          </a:p>
          <a:p>
            <a:pPr lvl="1"/>
            <a:r>
              <a:rPr lang="en-US" sz="2400" dirty="0"/>
              <a:t>Split images into groups </a:t>
            </a:r>
          </a:p>
          <a:p>
            <a:pPr lvl="1"/>
            <a:r>
              <a:rPr lang="en-US" sz="2400" dirty="0"/>
              <a:t>ignore objects, categories</a:t>
            </a:r>
          </a:p>
          <a:p>
            <a:endParaRPr lang="en-US" sz="2800" dirty="0"/>
          </a:p>
        </p:txBody>
      </p:sp>
      <p:pic>
        <p:nvPicPr>
          <p:cNvPr id="8196" name="Picture 4" descr="scen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9663" y="1905000"/>
            <a:ext cx="3303587"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4203524"/>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t>Spatial envelope properties</a:t>
            </a:r>
          </a:p>
        </p:txBody>
      </p:sp>
      <p:sp>
        <p:nvSpPr>
          <p:cNvPr id="18435" name="Rectangle 3"/>
          <p:cNvSpPr>
            <a:spLocks noGrp="1" noChangeArrowheads="1"/>
          </p:cNvSpPr>
          <p:nvPr>
            <p:ph type="body" idx="1"/>
          </p:nvPr>
        </p:nvSpPr>
        <p:spPr>
          <a:xfrm>
            <a:off x="685800" y="1749425"/>
            <a:ext cx="7772400" cy="877888"/>
          </a:xfrm>
        </p:spPr>
        <p:txBody>
          <a:bodyPr>
            <a:spAutoFit/>
          </a:bodyPr>
          <a:lstStyle/>
          <a:p>
            <a:pPr>
              <a:lnSpc>
                <a:spcPct val="90000"/>
              </a:lnSpc>
            </a:pPr>
            <a:r>
              <a:rPr lang="en-US" sz="2800"/>
              <a:t>Naturalness </a:t>
            </a:r>
          </a:p>
          <a:p>
            <a:pPr lvl="1">
              <a:lnSpc>
                <a:spcPct val="90000"/>
              </a:lnSpc>
            </a:pPr>
            <a:r>
              <a:rPr lang="en-US" sz="2400"/>
              <a:t>natural vs. man-made environments</a:t>
            </a:r>
          </a:p>
        </p:txBody>
      </p:sp>
      <p:grpSp>
        <p:nvGrpSpPr>
          <p:cNvPr id="18438" name="Group 6"/>
          <p:cNvGrpSpPr>
            <a:grpSpLocks/>
          </p:cNvGrpSpPr>
          <p:nvPr/>
        </p:nvGrpSpPr>
        <p:grpSpPr bwMode="auto">
          <a:xfrm>
            <a:off x="876300" y="3125788"/>
            <a:ext cx="7389813" cy="2741612"/>
            <a:chOff x="336" y="1680"/>
            <a:chExt cx="4655" cy="1727"/>
          </a:xfrm>
        </p:grpSpPr>
        <p:pic>
          <p:nvPicPr>
            <p:cNvPr id="18436" name="Picture 4" descr="beaches_0025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 y="1680"/>
              <a:ext cx="2303" cy="1727"/>
            </a:xfrm>
            <a:prstGeom prst="rect">
              <a:avLst/>
            </a:prstGeom>
            <a:noFill/>
            <a:extLst>
              <a:ext uri="{909E8E84-426E-40dd-AFC4-6F175D3DCCD1}">
                <a14:hiddenFill xmlns:a14="http://schemas.microsoft.com/office/drawing/2010/main">
                  <a:solidFill>
                    <a:srgbClr val="FFFFFF"/>
                  </a:solidFill>
                </a14:hiddenFill>
              </a:ext>
            </a:extLst>
          </p:spPr>
        </p:pic>
        <p:pic>
          <p:nvPicPr>
            <p:cNvPr id="18437" name="Picture 5" descr="city_20081106_0006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8" y="1680"/>
              <a:ext cx="2303" cy="172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10419305"/>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t>Spatial envelope properties</a:t>
            </a:r>
          </a:p>
        </p:txBody>
      </p:sp>
      <p:sp>
        <p:nvSpPr>
          <p:cNvPr id="19459" name="Rectangle 3"/>
          <p:cNvSpPr>
            <a:spLocks noGrp="1" noChangeArrowheads="1"/>
          </p:cNvSpPr>
          <p:nvPr>
            <p:ph type="body" idx="1"/>
          </p:nvPr>
        </p:nvSpPr>
        <p:spPr>
          <a:xfrm>
            <a:off x="685800" y="1749425"/>
            <a:ext cx="7772400" cy="1206500"/>
          </a:xfrm>
        </p:spPr>
        <p:txBody>
          <a:bodyPr>
            <a:spAutoFit/>
          </a:bodyPr>
          <a:lstStyle/>
          <a:p>
            <a:pPr>
              <a:lnSpc>
                <a:spcPct val="90000"/>
              </a:lnSpc>
            </a:pPr>
            <a:r>
              <a:rPr lang="en-US" sz="2800"/>
              <a:t>Openness</a:t>
            </a:r>
          </a:p>
          <a:p>
            <a:pPr lvl="1">
              <a:lnSpc>
                <a:spcPct val="90000"/>
              </a:lnSpc>
            </a:pPr>
            <a:r>
              <a:rPr lang="en-US" sz="2400"/>
              <a:t>decreases as number of boundary elements increases</a:t>
            </a:r>
          </a:p>
        </p:txBody>
      </p:sp>
      <p:grpSp>
        <p:nvGrpSpPr>
          <p:cNvPr id="19463" name="Group 7"/>
          <p:cNvGrpSpPr>
            <a:grpSpLocks/>
          </p:cNvGrpSpPr>
          <p:nvPr/>
        </p:nvGrpSpPr>
        <p:grpSpPr bwMode="auto">
          <a:xfrm>
            <a:off x="876300" y="3125788"/>
            <a:ext cx="7389813" cy="2741612"/>
            <a:chOff x="432" y="2016"/>
            <a:chExt cx="4655" cy="1727"/>
          </a:xfrm>
        </p:grpSpPr>
        <p:pic>
          <p:nvPicPr>
            <p:cNvPr id="19461" name="Picture 5" descr="beaches_003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 y="2016"/>
              <a:ext cx="2303" cy="1727"/>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forests_20081106_000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4" y="2016"/>
              <a:ext cx="2303" cy="172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99592403"/>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t>Spatial envelope properties</a:t>
            </a:r>
          </a:p>
        </p:txBody>
      </p:sp>
      <p:sp>
        <p:nvSpPr>
          <p:cNvPr id="20483" name="Rectangle 3"/>
          <p:cNvSpPr>
            <a:spLocks noGrp="1" noChangeArrowheads="1"/>
          </p:cNvSpPr>
          <p:nvPr>
            <p:ph type="body" idx="1"/>
          </p:nvPr>
        </p:nvSpPr>
        <p:spPr>
          <a:xfrm>
            <a:off x="685800" y="1749425"/>
            <a:ext cx="7772400" cy="1206500"/>
          </a:xfrm>
        </p:spPr>
        <p:txBody>
          <a:bodyPr>
            <a:spAutoFit/>
          </a:bodyPr>
          <a:lstStyle/>
          <a:p>
            <a:pPr>
              <a:lnSpc>
                <a:spcPct val="90000"/>
              </a:lnSpc>
            </a:pPr>
            <a:r>
              <a:rPr lang="en-US" sz="2800"/>
              <a:t>Roughness </a:t>
            </a:r>
          </a:p>
          <a:p>
            <a:pPr lvl="1">
              <a:lnSpc>
                <a:spcPct val="90000"/>
              </a:lnSpc>
            </a:pPr>
            <a:r>
              <a:rPr lang="en-US" sz="2400"/>
              <a:t>size of elements at each spatial scale, related to fractal dimension</a:t>
            </a:r>
          </a:p>
        </p:txBody>
      </p:sp>
      <p:grpSp>
        <p:nvGrpSpPr>
          <p:cNvPr id="20486" name="Group 6"/>
          <p:cNvGrpSpPr>
            <a:grpSpLocks/>
          </p:cNvGrpSpPr>
          <p:nvPr/>
        </p:nvGrpSpPr>
        <p:grpSpPr bwMode="auto">
          <a:xfrm>
            <a:off x="876300" y="3125788"/>
            <a:ext cx="7389813" cy="2741612"/>
            <a:chOff x="672" y="2064"/>
            <a:chExt cx="4655" cy="1727"/>
          </a:xfrm>
        </p:grpSpPr>
        <p:pic>
          <p:nvPicPr>
            <p:cNvPr id="20484" name="Picture 4" descr="boulder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4" y="2064"/>
              <a:ext cx="2303" cy="1727"/>
            </a:xfrm>
            <a:prstGeom prst="rect">
              <a:avLst/>
            </a:prstGeom>
            <a:noFill/>
            <a:extLst>
              <a:ext uri="{909E8E84-426E-40dd-AFC4-6F175D3DCCD1}">
                <a14:hiddenFill xmlns:a14="http://schemas.microsoft.com/office/drawing/2010/main">
                  <a:solidFill>
                    <a:srgbClr val="FFFFFF"/>
                  </a:solidFill>
                </a14:hiddenFill>
              </a:ext>
            </a:extLst>
          </p:spPr>
        </p:pic>
        <p:pic>
          <p:nvPicPr>
            <p:cNvPr id="20485" name="Picture 5" descr="forests_0039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 y="2064"/>
              <a:ext cx="2303" cy="172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13667137"/>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t>Spatial envelope properties</a:t>
            </a:r>
          </a:p>
        </p:txBody>
      </p:sp>
      <p:sp>
        <p:nvSpPr>
          <p:cNvPr id="21507" name="Rectangle 3"/>
          <p:cNvSpPr>
            <a:spLocks noGrp="1" noChangeArrowheads="1"/>
          </p:cNvSpPr>
          <p:nvPr>
            <p:ph type="body" idx="1"/>
          </p:nvPr>
        </p:nvSpPr>
        <p:spPr>
          <a:xfrm>
            <a:off x="685800" y="1749425"/>
            <a:ext cx="7772400" cy="877888"/>
          </a:xfrm>
        </p:spPr>
        <p:txBody>
          <a:bodyPr>
            <a:spAutoFit/>
          </a:bodyPr>
          <a:lstStyle/>
          <a:p>
            <a:pPr>
              <a:lnSpc>
                <a:spcPct val="90000"/>
              </a:lnSpc>
            </a:pPr>
            <a:r>
              <a:rPr lang="en-US" sz="2800"/>
              <a:t>Expansion (man-made environments)</a:t>
            </a:r>
          </a:p>
          <a:p>
            <a:pPr lvl="1">
              <a:lnSpc>
                <a:spcPct val="90000"/>
              </a:lnSpc>
            </a:pPr>
            <a:r>
              <a:rPr lang="en-US" sz="2400"/>
              <a:t>depth gradient of the space</a:t>
            </a:r>
          </a:p>
        </p:txBody>
      </p:sp>
      <p:grpSp>
        <p:nvGrpSpPr>
          <p:cNvPr id="21510" name="Group 6"/>
          <p:cNvGrpSpPr>
            <a:grpSpLocks/>
          </p:cNvGrpSpPr>
          <p:nvPr/>
        </p:nvGrpSpPr>
        <p:grpSpPr bwMode="auto">
          <a:xfrm>
            <a:off x="876300" y="3125788"/>
            <a:ext cx="7399338" cy="2747962"/>
            <a:chOff x="720" y="2016"/>
            <a:chExt cx="4661" cy="1731"/>
          </a:xfrm>
        </p:grpSpPr>
        <p:pic>
          <p:nvPicPr>
            <p:cNvPr id="21508" name="Picture 4" descr="city_006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 y="2016"/>
              <a:ext cx="2309" cy="1731"/>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ity_20081106_0004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2" y="2016"/>
              <a:ext cx="2309" cy="173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74101027"/>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t>Spatial envelope properties</a:t>
            </a:r>
          </a:p>
        </p:txBody>
      </p:sp>
      <p:sp>
        <p:nvSpPr>
          <p:cNvPr id="22531" name="Rectangle 3"/>
          <p:cNvSpPr>
            <a:spLocks noGrp="1" noChangeArrowheads="1"/>
          </p:cNvSpPr>
          <p:nvPr>
            <p:ph type="body" idx="1"/>
          </p:nvPr>
        </p:nvSpPr>
        <p:spPr>
          <a:xfrm>
            <a:off x="685800" y="1749425"/>
            <a:ext cx="7772400" cy="877888"/>
          </a:xfrm>
        </p:spPr>
        <p:txBody>
          <a:bodyPr>
            <a:spAutoFit/>
          </a:bodyPr>
          <a:lstStyle/>
          <a:p>
            <a:pPr>
              <a:lnSpc>
                <a:spcPct val="90000"/>
              </a:lnSpc>
            </a:pPr>
            <a:r>
              <a:rPr lang="en-US" sz="2800"/>
              <a:t>Ruggedness (natural environments)</a:t>
            </a:r>
          </a:p>
          <a:p>
            <a:pPr lvl="1">
              <a:lnSpc>
                <a:spcPct val="90000"/>
              </a:lnSpc>
            </a:pPr>
            <a:r>
              <a:rPr lang="en-US" sz="2400"/>
              <a:t>deviation of ground relative to horizon</a:t>
            </a:r>
          </a:p>
        </p:txBody>
      </p:sp>
      <p:grpSp>
        <p:nvGrpSpPr>
          <p:cNvPr id="22534" name="Group 6"/>
          <p:cNvGrpSpPr>
            <a:grpSpLocks/>
          </p:cNvGrpSpPr>
          <p:nvPr/>
        </p:nvGrpSpPr>
        <p:grpSpPr bwMode="auto">
          <a:xfrm>
            <a:off x="879475" y="3125788"/>
            <a:ext cx="7389813" cy="2741612"/>
            <a:chOff x="672" y="1872"/>
            <a:chExt cx="4655" cy="1727"/>
          </a:xfrm>
        </p:grpSpPr>
        <p:pic>
          <p:nvPicPr>
            <p:cNvPr id="22532" name="Picture 4" descr="mountains_003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 y="1872"/>
              <a:ext cx="2303" cy="1727"/>
            </a:xfrm>
            <a:prstGeom prst="rect">
              <a:avLst/>
            </a:prstGeom>
            <a:noFill/>
            <a:extLst>
              <a:ext uri="{909E8E84-426E-40dd-AFC4-6F175D3DCCD1}">
                <a14:hiddenFill xmlns:a14="http://schemas.microsoft.com/office/drawing/2010/main">
                  <a:solidFill>
                    <a:srgbClr val="FFFFFF"/>
                  </a:solidFill>
                </a14:hiddenFill>
              </a:ext>
            </a:extLst>
          </p:spPr>
        </p:pic>
        <p:pic>
          <p:nvPicPr>
            <p:cNvPr id="22533" name="Picture 5" descr="2Cornfiel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4" y="1872"/>
              <a:ext cx="2303" cy="172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93877820"/>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t>Scene statistics</a:t>
            </a:r>
          </a:p>
        </p:txBody>
      </p:sp>
      <p:sp>
        <p:nvSpPr>
          <p:cNvPr id="10243" name="Rectangle 3"/>
          <p:cNvSpPr>
            <a:spLocks noGrp="1" noChangeArrowheads="1"/>
          </p:cNvSpPr>
          <p:nvPr>
            <p:ph type="body" idx="1"/>
          </p:nvPr>
        </p:nvSpPr>
        <p:spPr/>
        <p:txBody>
          <a:bodyPr/>
          <a:lstStyle/>
          <a:p>
            <a:r>
              <a:rPr lang="en-US"/>
              <a:t>DFT (energy spectrum)</a:t>
            </a:r>
          </a:p>
          <a:p>
            <a:pPr lvl="1"/>
            <a:r>
              <a:rPr lang="en-US"/>
              <a:t>throw out phase function (represents local properties)</a:t>
            </a:r>
          </a:p>
          <a:p>
            <a:r>
              <a:rPr lang="en-US"/>
              <a:t>Windowed DFT (spectrogram)</a:t>
            </a:r>
          </a:p>
          <a:p>
            <a:pPr lvl="1"/>
            <a:r>
              <a:rPr lang="en-US"/>
              <a:t>Coarse local information</a:t>
            </a:r>
          </a:p>
          <a:p>
            <a:pPr lvl="1"/>
            <a:r>
              <a:rPr lang="en-US"/>
              <a:t>8x8 grid for these results</a:t>
            </a:r>
          </a:p>
        </p:txBody>
      </p:sp>
    </p:spTree>
    <p:extLst>
      <p:ext uri="{BB962C8B-B14F-4D97-AF65-F5344CB8AC3E}">
        <p14:creationId xmlns:p14="http://schemas.microsoft.com/office/powerpoint/2010/main" val="2551367079"/>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t>Scene statistics</a:t>
            </a:r>
          </a:p>
        </p:txBody>
      </p:sp>
      <p:pic>
        <p:nvPicPr>
          <p:cNvPr id="11268" name="Picture 4" descr="scene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362200"/>
            <a:ext cx="8229600" cy="3633788"/>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p:txBody>
          <a:bodyPr/>
          <a:lstStyle/>
          <a:p>
            <a:endParaRPr lang="en-US"/>
          </a:p>
        </p:txBody>
      </p:sp>
    </p:spTree>
    <p:extLst>
      <p:ext uri="{BB962C8B-B14F-4D97-AF65-F5344CB8AC3E}">
        <p14:creationId xmlns:p14="http://schemas.microsoft.com/office/powerpoint/2010/main" val="4265298291"/>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t>Scene classification from statistics</a:t>
            </a:r>
          </a:p>
        </p:txBody>
      </p:sp>
      <p:sp>
        <p:nvSpPr>
          <p:cNvPr id="12291" name="Rectangle 3"/>
          <p:cNvSpPr>
            <a:spLocks noGrp="1" noChangeArrowheads="1"/>
          </p:cNvSpPr>
          <p:nvPr>
            <p:ph type="body" idx="1"/>
          </p:nvPr>
        </p:nvSpPr>
        <p:spPr/>
        <p:txBody>
          <a:bodyPr/>
          <a:lstStyle/>
          <a:p>
            <a:r>
              <a:rPr lang="en-US"/>
              <a:t>Different scene categories have different spectral signatures</a:t>
            </a:r>
          </a:p>
          <a:p>
            <a:pPr lvl="1"/>
            <a:r>
              <a:rPr lang="en-US"/>
              <a:t>Amplitude captures roughness</a:t>
            </a:r>
          </a:p>
          <a:p>
            <a:pPr lvl="1"/>
            <a:r>
              <a:rPr lang="en-US"/>
              <a:t>Orientation captures dominant edges</a:t>
            </a:r>
          </a:p>
        </p:txBody>
      </p:sp>
      <p:pic>
        <p:nvPicPr>
          <p:cNvPr id="12292" name="Picture 4" descr="scenes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191000"/>
            <a:ext cx="8001000" cy="1866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658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t>Scene classification from statistics</a:t>
            </a:r>
          </a:p>
        </p:txBody>
      </p:sp>
      <p:sp>
        <p:nvSpPr>
          <p:cNvPr id="13315" name="Rectangle 3"/>
          <p:cNvSpPr>
            <a:spLocks noGrp="1" noChangeArrowheads="1"/>
          </p:cNvSpPr>
          <p:nvPr>
            <p:ph type="body" idx="1"/>
          </p:nvPr>
        </p:nvSpPr>
        <p:spPr/>
        <p:txBody>
          <a:bodyPr/>
          <a:lstStyle/>
          <a:p>
            <a:pPr>
              <a:lnSpc>
                <a:spcPct val="90000"/>
              </a:lnSpc>
            </a:pPr>
            <a:r>
              <a:rPr lang="en-US" sz="2800"/>
              <a:t>Open environments have non-stationary second-order statistics</a:t>
            </a:r>
          </a:p>
          <a:p>
            <a:pPr lvl="1">
              <a:lnSpc>
                <a:spcPct val="90000"/>
              </a:lnSpc>
            </a:pPr>
            <a:r>
              <a:rPr lang="en-US" sz="2400"/>
              <a:t>support surfaces</a:t>
            </a:r>
          </a:p>
          <a:p>
            <a:pPr>
              <a:lnSpc>
                <a:spcPct val="90000"/>
              </a:lnSpc>
            </a:pPr>
            <a:r>
              <a:rPr lang="en-US" sz="2800"/>
              <a:t>Closed environments exhibit stationary second-order statistics</a:t>
            </a:r>
          </a:p>
        </p:txBody>
      </p:sp>
      <p:pic>
        <p:nvPicPr>
          <p:cNvPr id="13316" name="Picture 4" descr="scenes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962400"/>
            <a:ext cx="5645150" cy="2438400"/>
          </a:xfrm>
          <a:prstGeom prst="rect">
            <a:avLst/>
          </a:prstGeom>
          <a:noFill/>
          <a:extLst>
            <a:ext uri="{909E8E84-426E-40dd-AFC4-6F175D3DCCD1}">
              <a14:hiddenFill xmlns:a14="http://schemas.microsoft.com/office/drawing/2010/main">
                <a:solidFill>
                  <a:srgbClr val="FFFFFF"/>
                </a:solidFill>
              </a14:hiddenFill>
            </a:ext>
          </a:extLst>
        </p:spPr>
      </p:pic>
      <p:sp>
        <p:nvSpPr>
          <p:cNvPr id="13317" name="Text Box 5"/>
          <p:cNvSpPr txBox="1">
            <a:spLocks noChangeArrowheads="1"/>
          </p:cNvSpPr>
          <p:nvPr/>
        </p:nvSpPr>
        <p:spPr bwMode="auto">
          <a:xfrm>
            <a:off x="6553200" y="4114800"/>
            <a:ext cx="2133600" cy="2073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000"/>
              <a:t>a) man-made open environments</a:t>
            </a:r>
          </a:p>
          <a:p>
            <a:r>
              <a:rPr lang="en-US" sz="1000"/>
              <a:t>b) urban vertically structured environments</a:t>
            </a:r>
          </a:p>
          <a:p>
            <a:r>
              <a:rPr lang="en-US" sz="1000"/>
              <a:t>c) perspective views of streets</a:t>
            </a:r>
          </a:p>
          <a:p>
            <a:r>
              <a:rPr lang="en-US" sz="1000"/>
              <a:t>d) far view of city-center buildings</a:t>
            </a:r>
          </a:p>
          <a:p>
            <a:r>
              <a:rPr lang="en-US" sz="1000"/>
              <a:t>e) close-up views of urban structures</a:t>
            </a:r>
          </a:p>
          <a:p>
            <a:r>
              <a:rPr lang="en-US" sz="1000"/>
              <a:t>f) natural open environments</a:t>
            </a:r>
          </a:p>
          <a:p>
            <a:r>
              <a:rPr lang="en-US" sz="1000"/>
              <a:t>g) natural closed environments</a:t>
            </a:r>
          </a:p>
          <a:p>
            <a:r>
              <a:rPr lang="en-US" sz="1000"/>
              <a:t>h) mountainous landscapes</a:t>
            </a:r>
          </a:p>
          <a:p>
            <a:r>
              <a:rPr lang="en-US" sz="1000"/>
              <a:t>i) enclosed forests</a:t>
            </a:r>
          </a:p>
          <a:p>
            <a:r>
              <a:rPr lang="en-US" sz="1000"/>
              <a:t>j) close-up views of non-textured scenes</a:t>
            </a:r>
          </a:p>
        </p:txBody>
      </p:sp>
    </p:spTree>
    <p:extLst>
      <p:ext uri="{BB962C8B-B14F-4D97-AF65-F5344CB8AC3E}">
        <p14:creationId xmlns:p14="http://schemas.microsoft.com/office/powerpoint/2010/main" val="27999726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3171" name="Group 3"/>
          <p:cNvGraphicFramePr>
            <a:graphicFrameLocks noGrp="1"/>
          </p:cNvGraphicFramePr>
          <p:nvPr/>
        </p:nvGraphicFramePr>
        <p:xfrm>
          <a:off x="711200" y="2287588"/>
          <a:ext cx="3556000" cy="3424238"/>
        </p:xfrm>
        <a:graphic>
          <a:graphicData uri="http://schemas.openxmlformats.org/drawingml/2006/table">
            <a:tbl>
              <a:tblPr/>
              <a:tblGrid>
                <a:gridCol w="355600"/>
                <a:gridCol w="355600"/>
                <a:gridCol w="355600"/>
                <a:gridCol w="355600"/>
                <a:gridCol w="355600"/>
                <a:gridCol w="355600"/>
                <a:gridCol w="355600"/>
                <a:gridCol w="369888"/>
                <a:gridCol w="341312"/>
                <a:gridCol w="355600"/>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r>
            </a:tbl>
          </a:graphicData>
        </a:graphic>
      </p:graphicFrame>
      <p:graphicFrame>
        <p:nvGraphicFramePr>
          <p:cNvPr id="263295" name="Group 127"/>
          <p:cNvGraphicFramePr>
            <a:graphicFrameLocks noGrp="1"/>
          </p:cNvGraphicFramePr>
          <p:nvPr/>
        </p:nvGraphicFramePr>
        <p:xfrm>
          <a:off x="4724400" y="2286000"/>
          <a:ext cx="3581400" cy="3429002"/>
        </p:xfrm>
        <a:graphic>
          <a:graphicData uri="http://schemas.openxmlformats.org/drawingml/2006/table">
            <a:tbl>
              <a:tblPr/>
              <a:tblGrid>
                <a:gridCol w="358775"/>
                <a:gridCol w="358775"/>
                <a:gridCol w="355600"/>
                <a:gridCol w="358775"/>
                <a:gridCol w="358775"/>
                <a:gridCol w="358775"/>
                <a:gridCol w="358775"/>
                <a:gridCol w="355600"/>
                <a:gridCol w="358775"/>
                <a:gridCol w="358775"/>
              </a:tblGrid>
              <a:tr h="328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7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324" name="Rectangle 251"/>
          <p:cNvSpPr>
            <a:spLocks noChangeArrowheads="1"/>
          </p:cNvSpPr>
          <p:nvPr/>
        </p:nvSpPr>
        <p:spPr bwMode="auto">
          <a:xfrm>
            <a:off x="5410200" y="2590800"/>
            <a:ext cx="381000" cy="381000"/>
          </a:xfrm>
          <a:prstGeom prst="rect">
            <a:avLst/>
          </a:prstGeom>
          <a:noFill/>
          <a:ln w="38100">
            <a:solidFill>
              <a:srgbClr val="FF0000"/>
            </a:solidFill>
            <a:miter lim="800000"/>
            <a:headEnd/>
            <a:tailEnd/>
          </a:ln>
        </p:spPr>
        <p:txBody>
          <a:bodyPr wrap="none" anchor="ctr"/>
          <a:lstStyle/>
          <a:p>
            <a:endParaRPr lang="en-US"/>
          </a:p>
        </p:txBody>
      </p:sp>
      <p:graphicFrame>
        <p:nvGraphicFramePr>
          <p:cNvPr id="263420" name="Group 252"/>
          <p:cNvGraphicFramePr>
            <a:graphicFrameLocks noGrp="1"/>
          </p:cNvGraphicFramePr>
          <p:nvPr/>
        </p:nvGraphicFramePr>
        <p:xfrm>
          <a:off x="711200" y="2287588"/>
          <a:ext cx="3556000" cy="3424238"/>
        </p:xfrm>
        <a:graphic>
          <a:graphicData uri="http://schemas.openxmlformats.org/drawingml/2006/table">
            <a:tbl>
              <a:tblPr/>
              <a:tblGrid>
                <a:gridCol w="355600"/>
                <a:gridCol w="355600"/>
                <a:gridCol w="355600"/>
                <a:gridCol w="355600"/>
                <a:gridCol w="355600"/>
                <a:gridCol w="355600"/>
                <a:gridCol w="355600"/>
                <a:gridCol w="369888"/>
                <a:gridCol w="341312"/>
                <a:gridCol w="355600"/>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r>
            </a:tbl>
          </a:graphicData>
        </a:graphic>
      </p:graphicFrame>
      <p:sp>
        <p:nvSpPr>
          <p:cNvPr id="3448" name="Rectangle 375"/>
          <p:cNvSpPr>
            <a:spLocks noChangeArrowheads="1"/>
          </p:cNvSpPr>
          <p:nvPr/>
        </p:nvSpPr>
        <p:spPr bwMode="auto">
          <a:xfrm>
            <a:off x="1066800" y="2286000"/>
            <a:ext cx="1066800" cy="990600"/>
          </a:xfrm>
          <a:prstGeom prst="rect">
            <a:avLst/>
          </a:prstGeom>
          <a:noFill/>
          <a:ln w="38100">
            <a:solidFill>
              <a:srgbClr val="FF0000"/>
            </a:solidFill>
            <a:miter lim="800000"/>
            <a:headEnd/>
            <a:tailEnd/>
          </a:ln>
        </p:spPr>
        <p:txBody>
          <a:bodyPr wrap="none" anchor="ctr"/>
          <a:lstStyle/>
          <a:p>
            <a:endParaRPr lang="en-US"/>
          </a:p>
        </p:txBody>
      </p:sp>
      <p:graphicFrame>
        <p:nvGraphicFramePr>
          <p:cNvPr id="3074" name="Object 381"/>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2470" name="Equation" r:id="rId5" imgW="7315200" imgH="4495800" progId="Equation.3">
                  <p:embed/>
                </p:oleObj>
              </mc:Choice>
              <mc:Fallback>
                <p:oleObj name="Equation" r:id="rId5" imgW="7315200" imgH="4495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graphicFrame>
        <p:nvGraphicFramePr>
          <p:cNvPr id="3075" name="Object 381"/>
          <p:cNvGraphicFramePr>
            <a:graphicFrameLocks noChangeAspect="1"/>
          </p:cNvGraphicFramePr>
          <p:nvPr/>
        </p:nvGraphicFramePr>
        <p:xfrm>
          <a:off x="1593850" y="1295400"/>
          <a:ext cx="1625600" cy="936625"/>
        </p:xfrm>
        <a:graphic>
          <a:graphicData uri="http://schemas.openxmlformats.org/presentationml/2006/ole">
            <mc:AlternateContent xmlns:mc="http://schemas.openxmlformats.org/markup-compatibility/2006">
              <mc:Choice xmlns:v="urn:schemas-microsoft-com:vml" Requires="v">
                <p:oleObj spid="_x0000_s2471" name="Equation" r:id="rId7" imgW="7315200" imgH="4178300" progId="Equation.3">
                  <p:embed/>
                </p:oleObj>
              </mc:Choice>
              <mc:Fallback>
                <p:oleObj name="Equation" r:id="rId7" imgW="7315200" imgH="41783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93850" y="1295400"/>
                        <a:ext cx="1625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sp>
        <p:nvSpPr>
          <p:cNvPr id="3449" name="Rectangle 16"/>
          <p:cNvSpPr txBox="1">
            <a:spLocks noChangeArrowheads="1"/>
          </p:cNvSpPr>
          <p:nvPr/>
        </p:nvSpPr>
        <p:spPr bwMode="auto">
          <a:xfrm>
            <a:off x="457200" y="0"/>
            <a:ext cx="8229600" cy="1143000"/>
          </a:xfrm>
          <a:prstGeom prst="rect">
            <a:avLst/>
          </a:prstGeom>
          <a:noFill/>
          <a:ln w="9525">
            <a:noFill/>
            <a:miter lim="800000"/>
            <a:headEnd/>
            <a:tailEnd/>
          </a:ln>
        </p:spPr>
        <p:txBody>
          <a:bodyPr/>
          <a:lstStyle/>
          <a:p>
            <a:r>
              <a:rPr lang="en-US" sz="3600">
                <a:solidFill>
                  <a:srgbClr val="000000"/>
                </a:solidFill>
                <a:latin typeface="Calibri" pitchFamily="34" charset="0"/>
              </a:rPr>
              <a:t>Image filtering</a:t>
            </a:r>
          </a:p>
        </p:txBody>
      </p:sp>
      <p:grpSp>
        <p:nvGrpSpPr>
          <p:cNvPr id="3450" name="Group 4"/>
          <p:cNvGrpSpPr>
            <a:grpSpLocks noChangeAspect="1"/>
          </p:cNvGrpSpPr>
          <p:nvPr/>
        </p:nvGrpSpPr>
        <p:grpSpPr bwMode="auto">
          <a:xfrm>
            <a:off x="7543800" y="304800"/>
            <a:ext cx="1143000" cy="973138"/>
            <a:chOff x="3799" y="2064"/>
            <a:chExt cx="1433" cy="1136"/>
          </a:xfrm>
        </p:grpSpPr>
        <p:grpSp>
          <p:nvGrpSpPr>
            <p:cNvPr id="3452" name="Group 5"/>
            <p:cNvGrpSpPr>
              <a:grpSpLocks/>
            </p:cNvGrpSpPr>
            <p:nvPr/>
          </p:nvGrpSpPr>
          <p:grpSpPr bwMode="auto">
            <a:xfrm>
              <a:off x="4080" y="2064"/>
              <a:ext cx="1152" cy="1136"/>
              <a:chOff x="144" y="144"/>
              <a:chExt cx="1152" cy="1136"/>
            </a:xfrm>
          </p:grpSpPr>
          <p:sp>
            <p:nvSpPr>
              <p:cNvPr id="3454" name="Rectangle 6"/>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3455" name="Rectangle 7"/>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3456" name="Rectangle 8"/>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3457" name="Rectangle 9"/>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3458" name="Rectangle 10"/>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3459" name="Rectangle 11"/>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3460" name="Rectangle 12"/>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3461" name="Rectangle 13"/>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3462" name="Rectangle 14"/>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3463" name="Line 15"/>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3464" name="Line 16"/>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3465" name="Line 17"/>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3466" name="Line 18"/>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3467" name="Line 19"/>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3468" name="Line 20"/>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3469" name="Line 21"/>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3470" name="Line 22"/>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pic>
          <p:nvPicPr>
            <p:cNvPr id="3453" name="Picture 23" descr="txp_fig"/>
            <p:cNvPicPr>
              <a:picLocks noChangeAspect="1" noChangeArrowheads="1"/>
            </p:cNvPicPr>
            <p:nvPr>
              <p:custDataLst>
                <p:tags r:id="rId2"/>
              </p:custDataLst>
            </p:nvPr>
          </p:nvPicPr>
          <p:blipFill>
            <a:blip r:embed="rId9" cstate="print">
              <a:clrChange>
                <a:clrFrom>
                  <a:srgbClr val="FFFFFF"/>
                </a:clrFrom>
                <a:clrTo>
                  <a:srgbClr val="FFFFFF">
                    <a:alpha val="0"/>
                  </a:srgbClr>
                </a:clrTo>
              </a:clrChange>
            </a:blip>
            <a:srcRect/>
            <a:stretch>
              <a:fillRect/>
            </a:stretch>
          </p:blipFill>
          <p:spPr bwMode="auto">
            <a:xfrm>
              <a:off x="3799" y="2352"/>
              <a:ext cx="192" cy="576"/>
            </a:xfrm>
            <a:prstGeom prst="rect">
              <a:avLst/>
            </a:prstGeom>
            <a:noFill/>
            <a:ln w="9525">
              <a:noFill/>
              <a:miter lim="800000"/>
              <a:headEnd/>
              <a:tailEnd/>
            </a:ln>
          </p:spPr>
        </p:pic>
      </p:grpSp>
      <p:graphicFrame>
        <p:nvGraphicFramePr>
          <p:cNvPr id="3076" name="Object 26"/>
          <p:cNvGraphicFramePr>
            <a:graphicFrameLocks noChangeAspect="1"/>
          </p:cNvGraphicFramePr>
          <p:nvPr/>
        </p:nvGraphicFramePr>
        <p:xfrm>
          <a:off x="6477000" y="533400"/>
          <a:ext cx="1020763" cy="563563"/>
        </p:xfrm>
        <a:graphic>
          <a:graphicData uri="http://schemas.openxmlformats.org/presentationml/2006/ole">
            <mc:AlternateContent xmlns:mc="http://schemas.openxmlformats.org/markup-compatibility/2006">
              <mc:Choice xmlns:v="urn:schemas-microsoft-com:vml" Requires="v">
                <p:oleObj spid="_x0000_s2472" name="Equation" r:id="rId10" imgW="7315200" imgH="4038600" progId="Equation.3">
                  <p:embed/>
                </p:oleObj>
              </mc:Choice>
              <mc:Fallback>
                <p:oleObj name="Equation" r:id="rId10" imgW="7315200" imgH="40386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7000" y="533400"/>
                        <a:ext cx="1020763"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sp>
        <p:nvSpPr>
          <p:cNvPr id="3451" name="Text Box 376"/>
          <p:cNvSpPr txBox="1">
            <a:spLocks noChangeArrowheads="1"/>
          </p:cNvSpPr>
          <p:nvPr/>
        </p:nvSpPr>
        <p:spPr bwMode="auto">
          <a:xfrm>
            <a:off x="7762875" y="6550025"/>
            <a:ext cx="1381125" cy="307975"/>
          </a:xfrm>
          <a:prstGeom prst="rect">
            <a:avLst/>
          </a:prstGeom>
          <a:noFill/>
          <a:ln w="9525">
            <a:noFill/>
            <a:miter lim="800000"/>
            <a:headEnd/>
            <a:tailEnd/>
          </a:ln>
        </p:spPr>
        <p:txBody>
          <a:bodyPr wrap="none">
            <a:spAutoFit/>
          </a:bodyPr>
          <a:lstStyle/>
          <a:p>
            <a:pPr eaLnBrk="0" hangingPunct="0"/>
            <a:r>
              <a:rPr lang="en-US" sz="1400">
                <a:cs typeface="Arial" charset="0"/>
              </a:rPr>
              <a:t>Credit: S. Seitz</a:t>
            </a:r>
          </a:p>
        </p:txBody>
      </p:sp>
      <p:graphicFrame>
        <p:nvGraphicFramePr>
          <p:cNvPr id="3077" name="Object 381"/>
          <p:cNvGraphicFramePr>
            <a:graphicFrameLocks noChangeAspect="1"/>
          </p:cNvGraphicFramePr>
          <p:nvPr/>
        </p:nvGraphicFramePr>
        <p:xfrm>
          <a:off x="1835150" y="5943600"/>
          <a:ext cx="5091113" cy="874713"/>
        </p:xfrm>
        <a:graphic>
          <a:graphicData uri="http://schemas.openxmlformats.org/presentationml/2006/ole">
            <mc:AlternateContent xmlns:mc="http://schemas.openxmlformats.org/markup-compatibility/2006">
              <mc:Choice xmlns:v="urn:schemas-microsoft-com:vml" Requires="v">
                <p:oleObj spid="_x0000_s2473" name="Equation" r:id="rId12" imgW="7315200" imgH="1257300" progId="Equation.3">
                  <p:embed/>
                </p:oleObj>
              </mc:Choice>
              <mc:Fallback>
                <p:oleObj name="Equation" r:id="rId12" imgW="7315200" imgH="12573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35150" y="5943600"/>
                        <a:ext cx="509111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605483647"/>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t>Learning the spatial envelope</a:t>
            </a:r>
          </a:p>
        </p:txBody>
      </p:sp>
      <p:sp>
        <p:nvSpPr>
          <p:cNvPr id="14339" name="Rectangle 3"/>
          <p:cNvSpPr>
            <a:spLocks noGrp="1" noChangeArrowheads="1"/>
          </p:cNvSpPr>
          <p:nvPr>
            <p:ph type="body" idx="1"/>
          </p:nvPr>
        </p:nvSpPr>
        <p:spPr/>
        <p:txBody>
          <a:bodyPr/>
          <a:lstStyle/>
          <a:p>
            <a:r>
              <a:rPr lang="en-US"/>
              <a:t>Use linear regression to learn</a:t>
            </a:r>
          </a:p>
          <a:p>
            <a:pPr lvl="1"/>
            <a:r>
              <a:rPr lang="en-US"/>
              <a:t>DST (discriminant spectral template) </a:t>
            </a:r>
          </a:p>
          <a:p>
            <a:pPr lvl="1"/>
            <a:r>
              <a:rPr lang="en-US"/>
              <a:t>WDST (windowed discriminant spectral template) </a:t>
            </a:r>
          </a:p>
          <a:p>
            <a:r>
              <a:rPr lang="en-US"/>
              <a:t>Relate spectral representation to each spatial envelope feature</a:t>
            </a:r>
          </a:p>
        </p:txBody>
      </p:sp>
    </p:spTree>
    <p:extLst>
      <p:ext uri="{BB962C8B-B14F-4D97-AF65-F5344CB8AC3E}">
        <p14:creationId xmlns:p14="http://schemas.microsoft.com/office/powerpoint/2010/main" val="367561084"/>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a:t>Learning the spatial envelope</a:t>
            </a:r>
          </a:p>
        </p:txBody>
      </p:sp>
      <p:sp>
        <p:nvSpPr>
          <p:cNvPr id="15363" name="Rectangle 3"/>
          <p:cNvSpPr>
            <a:spLocks noGrp="1" noChangeArrowheads="1"/>
          </p:cNvSpPr>
          <p:nvPr>
            <p:ph type="body" idx="1"/>
          </p:nvPr>
        </p:nvSpPr>
        <p:spPr/>
        <p:txBody>
          <a:bodyPr/>
          <a:lstStyle/>
          <a:p>
            <a:r>
              <a:rPr lang="en-US"/>
              <a:t>Primacy of Man-made vs. Natural distinction</a:t>
            </a:r>
          </a:p>
          <a:p>
            <a:pPr lvl="1"/>
            <a:r>
              <a:rPr lang="en-US"/>
              <a:t>Linear Discriminant analysis </a:t>
            </a:r>
          </a:p>
          <a:p>
            <a:pPr lvl="1"/>
            <a:r>
              <a:rPr lang="en-US"/>
              <a:t>93.5% correct classification</a:t>
            </a:r>
          </a:p>
          <a:p>
            <a:r>
              <a:rPr lang="en-US"/>
              <a:t>Role of spatial information</a:t>
            </a:r>
          </a:p>
          <a:p>
            <a:pPr lvl="1"/>
            <a:r>
              <a:rPr lang="en-US"/>
              <a:t>WDST not much better than DST</a:t>
            </a:r>
          </a:p>
          <a:p>
            <a:pPr lvl="1"/>
            <a:r>
              <a:rPr lang="en-US"/>
              <a:t>Loschky, et al., scene inversion</a:t>
            </a:r>
          </a:p>
        </p:txBody>
      </p:sp>
    </p:spTree>
    <p:extLst>
      <p:ext uri="{BB962C8B-B14F-4D97-AF65-F5344CB8AC3E}">
        <p14:creationId xmlns:p14="http://schemas.microsoft.com/office/powerpoint/2010/main" val="2672768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t>Learning the spatial envelope</a:t>
            </a:r>
          </a:p>
        </p:txBody>
      </p:sp>
      <p:sp>
        <p:nvSpPr>
          <p:cNvPr id="16387" name="Rectangle 3"/>
          <p:cNvSpPr>
            <a:spLocks noGrp="1" noChangeArrowheads="1"/>
          </p:cNvSpPr>
          <p:nvPr>
            <p:ph type="body" idx="1"/>
          </p:nvPr>
        </p:nvSpPr>
        <p:spPr>
          <a:xfrm>
            <a:off x="685800" y="1600200"/>
            <a:ext cx="7772400" cy="1249363"/>
          </a:xfrm>
        </p:spPr>
        <p:txBody>
          <a:bodyPr/>
          <a:lstStyle/>
          <a:p>
            <a:r>
              <a:rPr lang="en-US"/>
              <a:t>Other properties calculated separately for natural, man-made environments</a:t>
            </a:r>
          </a:p>
        </p:txBody>
      </p:sp>
      <p:grpSp>
        <p:nvGrpSpPr>
          <p:cNvPr id="16390" name="Group 6"/>
          <p:cNvGrpSpPr>
            <a:grpSpLocks/>
          </p:cNvGrpSpPr>
          <p:nvPr/>
        </p:nvGrpSpPr>
        <p:grpSpPr bwMode="auto">
          <a:xfrm>
            <a:off x="650875" y="3124200"/>
            <a:ext cx="7848600" cy="2328863"/>
            <a:chOff x="624" y="2112"/>
            <a:chExt cx="2949" cy="875"/>
          </a:xfrm>
        </p:grpSpPr>
        <p:pic>
          <p:nvPicPr>
            <p:cNvPr id="16388" name="Picture 4" descr="Untitl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 y="2112"/>
              <a:ext cx="1394" cy="875"/>
            </a:xfrm>
            <a:prstGeom prst="rect">
              <a:avLst/>
            </a:prstGeom>
            <a:noFill/>
            <a:extLst>
              <a:ext uri="{909E8E84-426E-40dd-AFC4-6F175D3DCCD1}">
                <a14:hiddenFill xmlns:a14="http://schemas.microsoft.com/office/drawing/2010/main">
                  <a:solidFill>
                    <a:srgbClr val="FFFFFF"/>
                  </a:solidFill>
                </a14:hiddenFill>
              </a:ext>
            </a:extLst>
          </p:spPr>
        </p:pic>
        <p:pic>
          <p:nvPicPr>
            <p:cNvPr id="16389" name="Picture 5" descr="Untitled Imag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4" y="2112"/>
              <a:ext cx="1509" cy="8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83637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t>Spatial envelope and categories</a:t>
            </a:r>
          </a:p>
        </p:txBody>
      </p:sp>
      <p:sp>
        <p:nvSpPr>
          <p:cNvPr id="17411" name="Rectangle 3"/>
          <p:cNvSpPr>
            <a:spLocks noGrp="1" noChangeArrowheads="1"/>
          </p:cNvSpPr>
          <p:nvPr>
            <p:ph type="body" idx="1"/>
          </p:nvPr>
        </p:nvSpPr>
        <p:spPr/>
        <p:txBody>
          <a:bodyPr/>
          <a:lstStyle/>
          <a:p>
            <a:r>
              <a:rPr lang="en-US"/>
              <a:t>Choose random scene and seven neighbors in scene space</a:t>
            </a:r>
          </a:p>
          <a:p>
            <a:r>
              <a:rPr lang="en-US"/>
              <a:t>If &gt;= 4 neighbors have same semantic category, image is </a:t>
            </a:r>
            <a:r>
              <a:rPr lang="ja-JP" altLang="en-US"/>
              <a:t>“</a:t>
            </a:r>
            <a:r>
              <a:rPr lang="en-US"/>
              <a:t>correctly recognized</a:t>
            </a:r>
            <a:r>
              <a:rPr lang="ja-JP" altLang="en-US"/>
              <a:t>”</a:t>
            </a:r>
            <a:endParaRPr lang="en-US"/>
          </a:p>
          <a:p>
            <a:pPr lvl="1"/>
            <a:r>
              <a:rPr lang="en-US"/>
              <a:t>WDST: 92% </a:t>
            </a:r>
          </a:p>
          <a:p>
            <a:pPr lvl="1"/>
            <a:r>
              <a:rPr lang="en-US"/>
              <a:t>DST: 86%</a:t>
            </a:r>
          </a:p>
        </p:txBody>
      </p:sp>
    </p:spTree>
    <p:extLst>
      <p:ext uri="{BB962C8B-B14F-4D97-AF65-F5344CB8AC3E}">
        <p14:creationId xmlns:p14="http://schemas.microsoft.com/office/powerpoint/2010/main" val="10295684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a:t>Applications</a:t>
            </a:r>
          </a:p>
        </p:txBody>
      </p:sp>
      <p:sp>
        <p:nvSpPr>
          <p:cNvPr id="40963" name="Rectangle 3"/>
          <p:cNvSpPr>
            <a:spLocks noGrp="1" noChangeArrowheads="1"/>
          </p:cNvSpPr>
          <p:nvPr>
            <p:ph type="body" idx="1"/>
          </p:nvPr>
        </p:nvSpPr>
        <p:spPr>
          <a:xfrm>
            <a:off x="685800" y="1600200"/>
            <a:ext cx="7772400" cy="915988"/>
          </a:xfrm>
        </p:spPr>
        <p:txBody>
          <a:bodyPr/>
          <a:lstStyle/>
          <a:p>
            <a:r>
              <a:rPr lang="en-US"/>
              <a:t>Depth Estimation (Torralba &amp; Oliva)</a:t>
            </a:r>
          </a:p>
        </p:txBody>
      </p:sp>
      <p:pic>
        <p:nvPicPr>
          <p:cNvPr id="40964" name="Picture 4" descr="Untitled Imag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6500" y="2500313"/>
            <a:ext cx="6735763" cy="3900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0773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idx="4294967295"/>
          </p:nvPr>
        </p:nvSpPr>
        <p:spPr>
          <a:xfrm>
            <a:off x="0" y="0"/>
            <a:ext cx="9144000" cy="762000"/>
          </a:xfrm>
        </p:spPr>
        <p:txBody>
          <a:bodyPr/>
          <a:lstStyle/>
          <a:p>
            <a:r>
              <a:rPr lang="en-US" smtClean="0">
                <a:solidFill>
                  <a:srgbClr val="000000"/>
                </a:solidFill>
                <a:ea typeface="ＭＳ Ｐゴシック" pitchFamily="-65" charset="-128"/>
                <a:cs typeface="ＭＳ Ｐゴシック" pitchFamily="-65" charset="-128"/>
              </a:rPr>
              <a:t>Gist descriptor</a:t>
            </a:r>
          </a:p>
        </p:txBody>
      </p:sp>
      <p:sp>
        <p:nvSpPr>
          <p:cNvPr id="140291" name="Text Box 4"/>
          <p:cNvSpPr txBox="1">
            <a:spLocks noChangeArrowheads="1"/>
          </p:cNvSpPr>
          <p:nvPr/>
        </p:nvSpPr>
        <p:spPr bwMode="auto">
          <a:xfrm>
            <a:off x="5943600" y="3962400"/>
            <a:ext cx="2630488" cy="1570038"/>
          </a:xfrm>
          <a:prstGeom prst="rect">
            <a:avLst/>
          </a:prstGeom>
          <a:noFill/>
          <a:ln w="9525">
            <a:noFill/>
            <a:miter lim="800000"/>
            <a:headEnd/>
            <a:tailEnd/>
          </a:ln>
        </p:spPr>
        <p:txBody>
          <a:bodyPr wrap="none">
            <a:prstTxWarp prst="textNoShape">
              <a:avLst/>
            </a:prstTxWarp>
            <a:spAutoFit/>
          </a:bodyPr>
          <a:lstStyle/>
          <a:p>
            <a:r>
              <a:rPr lang="en-US" sz="2400">
                <a:solidFill>
                  <a:srgbClr val="000000"/>
                </a:solidFill>
                <a:ea typeface="Arial" pitchFamily="-65" charset="0"/>
                <a:cs typeface="Arial" pitchFamily="-65" charset="0"/>
              </a:rPr>
              <a:t>     8   orientations</a:t>
            </a:r>
          </a:p>
          <a:p>
            <a:r>
              <a:rPr lang="en-US" sz="2400">
                <a:solidFill>
                  <a:srgbClr val="000000"/>
                </a:solidFill>
                <a:ea typeface="Arial" pitchFamily="-65" charset="0"/>
                <a:cs typeface="Arial" pitchFamily="-65" charset="0"/>
              </a:rPr>
              <a:t>     4   scales</a:t>
            </a:r>
          </a:p>
          <a:p>
            <a:r>
              <a:rPr lang="en-US" sz="2400" u="sng">
                <a:solidFill>
                  <a:srgbClr val="000000"/>
                </a:solidFill>
                <a:ea typeface="Arial" pitchFamily="-65" charset="0"/>
                <a:cs typeface="Arial" pitchFamily="-65" charset="0"/>
              </a:rPr>
              <a:t>x 16</a:t>
            </a:r>
            <a:r>
              <a:rPr lang="en-US" sz="2400">
                <a:solidFill>
                  <a:srgbClr val="000000"/>
                </a:solidFill>
                <a:ea typeface="Arial" pitchFamily="-65" charset="0"/>
                <a:cs typeface="Arial" pitchFamily="-65" charset="0"/>
              </a:rPr>
              <a:t>   bins</a:t>
            </a:r>
          </a:p>
          <a:p>
            <a:r>
              <a:rPr lang="en-US" sz="2400">
                <a:solidFill>
                  <a:srgbClr val="000000"/>
                </a:solidFill>
                <a:ea typeface="Arial" pitchFamily="-65" charset="0"/>
                <a:cs typeface="Arial" pitchFamily="-65" charset="0"/>
              </a:rPr>
              <a:t> 512   dimensions</a:t>
            </a:r>
          </a:p>
        </p:txBody>
      </p:sp>
      <p:sp>
        <p:nvSpPr>
          <p:cNvPr id="140293" name="Text Box 9"/>
          <p:cNvSpPr txBox="1">
            <a:spLocks noChangeArrowheads="1"/>
          </p:cNvSpPr>
          <p:nvPr/>
        </p:nvSpPr>
        <p:spPr bwMode="auto">
          <a:xfrm>
            <a:off x="1524000" y="6000750"/>
            <a:ext cx="6467475" cy="400050"/>
          </a:xfrm>
          <a:prstGeom prst="rect">
            <a:avLst/>
          </a:prstGeom>
          <a:noFill/>
          <a:ln w="9525">
            <a:noFill/>
            <a:miter lim="800000"/>
            <a:headEnd/>
            <a:tailEnd/>
          </a:ln>
        </p:spPr>
        <p:txBody>
          <a:bodyPr wrap="none">
            <a:prstTxWarp prst="textNoShape">
              <a:avLst/>
            </a:prstTxWarp>
            <a:spAutoFit/>
          </a:bodyPr>
          <a:lstStyle/>
          <a:p>
            <a:r>
              <a:rPr lang="en-US" sz="2000">
                <a:solidFill>
                  <a:srgbClr val="000000"/>
                </a:solidFill>
                <a:ea typeface="Arial" pitchFamily="-65" charset="0"/>
                <a:cs typeface="Arial" pitchFamily="-65" charset="0"/>
              </a:rPr>
              <a:t>Similar to SIFT (Lowe 1999) applied to the entire image</a:t>
            </a:r>
          </a:p>
        </p:txBody>
      </p:sp>
      <p:sp>
        <p:nvSpPr>
          <p:cNvPr id="140294" name="Rectangle 19"/>
          <p:cNvSpPr>
            <a:spLocks noChangeArrowheads="1"/>
          </p:cNvSpPr>
          <p:nvPr/>
        </p:nvSpPr>
        <p:spPr bwMode="auto">
          <a:xfrm>
            <a:off x="0" y="6340475"/>
            <a:ext cx="7429500" cy="523875"/>
          </a:xfrm>
          <a:prstGeom prst="rect">
            <a:avLst/>
          </a:prstGeom>
          <a:noFill/>
          <a:ln w="9525">
            <a:noFill/>
            <a:miter lim="800000"/>
            <a:headEnd/>
            <a:tailEnd/>
          </a:ln>
        </p:spPr>
        <p:txBody>
          <a:bodyPr wrap="none">
            <a:prstTxWarp prst="textNoShape">
              <a:avLst/>
            </a:prstTxWarp>
            <a:spAutoFit/>
          </a:bodyPr>
          <a:lstStyle/>
          <a:p>
            <a:r>
              <a:rPr lang="en-US" sz="1400">
                <a:solidFill>
                  <a:srgbClr val="000000"/>
                </a:solidFill>
              </a:rPr>
              <a:t>M. Gorkani, R. Picard, ICPR 1994; Walker, Malik. Vision Research 2004;  Vogel et al. 2004;</a:t>
            </a:r>
          </a:p>
          <a:p>
            <a:r>
              <a:rPr lang="en-US" sz="1400">
                <a:solidFill>
                  <a:srgbClr val="000000"/>
                </a:solidFill>
              </a:rPr>
              <a:t>Fei-Fei and Perona, CVPR 2005; S. Lazebnik, et al, CVPR 2006; …</a:t>
            </a:r>
          </a:p>
        </p:txBody>
      </p:sp>
      <p:sp>
        <p:nvSpPr>
          <p:cNvPr id="140295" name="Rectangle 20"/>
          <p:cNvSpPr>
            <a:spLocks noChangeArrowheads="1"/>
          </p:cNvSpPr>
          <p:nvPr/>
        </p:nvSpPr>
        <p:spPr bwMode="auto">
          <a:xfrm>
            <a:off x="3429000" y="685800"/>
            <a:ext cx="2419350" cy="336550"/>
          </a:xfrm>
          <a:prstGeom prst="rect">
            <a:avLst/>
          </a:prstGeom>
          <a:noFill/>
          <a:ln w="9525">
            <a:noFill/>
            <a:miter lim="800000"/>
            <a:headEnd/>
            <a:tailEnd/>
          </a:ln>
        </p:spPr>
        <p:txBody>
          <a:bodyPr wrap="none">
            <a:prstTxWarp prst="textNoShape">
              <a:avLst/>
            </a:prstTxWarp>
            <a:spAutoFit/>
          </a:bodyPr>
          <a:lstStyle/>
          <a:p>
            <a:r>
              <a:rPr lang="en-US" sz="1600">
                <a:solidFill>
                  <a:srgbClr val="000000"/>
                </a:solidFill>
              </a:rPr>
              <a:t>Oliva and Torralba, 2001</a:t>
            </a:r>
          </a:p>
        </p:txBody>
      </p:sp>
      <p:pic>
        <p:nvPicPr>
          <p:cNvPr id="140296" name="Picture 19"/>
          <p:cNvPicPr>
            <a:picLocks noChangeAspect="1"/>
          </p:cNvPicPr>
          <p:nvPr/>
        </p:nvPicPr>
        <p:blipFill>
          <a:blip r:embed="rId3"/>
          <a:srcRect/>
          <a:stretch>
            <a:fillRect/>
          </a:stretch>
        </p:blipFill>
        <p:spPr bwMode="auto">
          <a:xfrm>
            <a:off x="228600" y="1066800"/>
            <a:ext cx="2455863" cy="2455863"/>
          </a:xfrm>
          <a:prstGeom prst="rect">
            <a:avLst/>
          </a:prstGeom>
          <a:noFill/>
          <a:ln w="9525">
            <a:noFill/>
            <a:miter lim="800000"/>
            <a:headEnd/>
            <a:tailEnd/>
          </a:ln>
        </p:spPr>
      </p:pic>
      <p:pic>
        <p:nvPicPr>
          <p:cNvPr id="140297" name="Picture 20"/>
          <p:cNvPicPr>
            <a:picLocks noChangeAspect="1"/>
          </p:cNvPicPr>
          <p:nvPr/>
        </p:nvPicPr>
        <p:blipFill>
          <a:blip r:embed="rId4"/>
          <a:srcRect/>
          <a:stretch>
            <a:fillRect/>
          </a:stretch>
        </p:blipFill>
        <p:spPr bwMode="auto">
          <a:xfrm>
            <a:off x="2971800" y="1066800"/>
            <a:ext cx="2444750" cy="2438400"/>
          </a:xfrm>
          <a:prstGeom prst="rect">
            <a:avLst/>
          </a:prstGeom>
          <a:noFill/>
          <a:ln w="9525">
            <a:noFill/>
            <a:miter lim="800000"/>
            <a:headEnd/>
            <a:tailEnd/>
          </a:ln>
        </p:spPr>
      </p:pic>
      <p:pic>
        <p:nvPicPr>
          <p:cNvPr id="140298" name="Picture 21"/>
          <p:cNvPicPr>
            <a:picLocks noChangeAspect="1"/>
          </p:cNvPicPr>
          <p:nvPr/>
        </p:nvPicPr>
        <p:blipFill>
          <a:blip r:embed="rId5"/>
          <a:srcRect/>
          <a:stretch>
            <a:fillRect/>
          </a:stretch>
        </p:blipFill>
        <p:spPr bwMode="auto">
          <a:xfrm>
            <a:off x="228600" y="3646488"/>
            <a:ext cx="2438400" cy="2449512"/>
          </a:xfrm>
          <a:prstGeom prst="rect">
            <a:avLst/>
          </a:prstGeom>
          <a:noFill/>
          <a:ln w="9525">
            <a:noFill/>
            <a:miter lim="800000"/>
            <a:headEnd/>
            <a:tailEnd/>
          </a:ln>
        </p:spPr>
      </p:pic>
      <p:pic>
        <p:nvPicPr>
          <p:cNvPr id="140299" name="Picture 22"/>
          <p:cNvPicPr>
            <a:picLocks noChangeAspect="1"/>
          </p:cNvPicPr>
          <p:nvPr/>
        </p:nvPicPr>
        <p:blipFill>
          <a:blip r:embed="rId6"/>
          <a:srcRect/>
          <a:stretch>
            <a:fillRect/>
          </a:stretch>
        </p:blipFill>
        <p:spPr bwMode="auto">
          <a:xfrm>
            <a:off x="2971800" y="3657600"/>
            <a:ext cx="2438400" cy="2438400"/>
          </a:xfrm>
          <a:prstGeom prst="rect">
            <a:avLst/>
          </a:prstGeom>
          <a:noFill/>
          <a:ln w="9525">
            <a:noFill/>
            <a:miter lim="800000"/>
            <a:headEnd/>
            <a:tailEnd/>
          </a:ln>
        </p:spPr>
      </p:pic>
    </p:spTree>
    <p:extLst>
      <p:ext uri="{BB962C8B-B14F-4D97-AF65-F5344CB8AC3E}">
        <p14:creationId xmlns:p14="http://schemas.microsoft.com/office/powerpoint/2010/main" val="19604542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2338" name="Picture 2"/>
          <p:cNvPicPr>
            <a:picLocks noChangeAspect="1" noChangeArrowheads="1"/>
          </p:cNvPicPr>
          <p:nvPr/>
        </p:nvPicPr>
        <p:blipFill>
          <a:blip r:embed="rId2"/>
          <a:srcRect t="3752" r="66331" b="19986"/>
          <a:stretch>
            <a:fillRect/>
          </a:stretch>
        </p:blipFill>
        <p:spPr bwMode="auto">
          <a:xfrm>
            <a:off x="628650" y="1728788"/>
            <a:ext cx="2736850" cy="3209925"/>
          </a:xfrm>
          <a:prstGeom prst="rect">
            <a:avLst/>
          </a:prstGeom>
          <a:noFill/>
          <a:ln w="9525">
            <a:noFill/>
            <a:miter lim="800000"/>
            <a:headEnd/>
            <a:tailEnd/>
          </a:ln>
        </p:spPr>
      </p:pic>
      <p:sp>
        <p:nvSpPr>
          <p:cNvPr id="142339" name="Rectangle 9"/>
          <p:cNvSpPr>
            <a:spLocks noChangeArrowheads="1"/>
          </p:cNvSpPr>
          <p:nvPr/>
        </p:nvSpPr>
        <p:spPr bwMode="auto">
          <a:xfrm>
            <a:off x="1076325" y="2795588"/>
            <a:ext cx="350838" cy="195262"/>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142340" name="Rectangle 11"/>
          <p:cNvSpPr>
            <a:spLocks noGrp="1" noChangeArrowheads="1"/>
          </p:cNvSpPr>
          <p:nvPr>
            <p:ph type="title"/>
          </p:nvPr>
        </p:nvSpPr>
        <p:spPr>
          <a:xfrm>
            <a:off x="0" y="274638"/>
            <a:ext cx="9144000" cy="687387"/>
          </a:xfrm>
        </p:spPr>
        <p:txBody>
          <a:bodyPr>
            <a:normAutofit fontScale="90000"/>
          </a:bodyPr>
          <a:lstStyle/>
          <a:p>
            <a:r>
              <a:rPr lang="en-US" smtClean="0"/>
              <a:t>Gist descriptor</a:t>
            </a:r>
          </a:p>
        </p:txBody>
      </p:sp>
    </p:spTree>
    <p:extLst>
      <p:ext uri="{BB962C8B-B14F-4D97-AF65-F5344CB8AC3E}">
        <p14:creationId xmlns:p14="http://schemas.microsoft.com/office/powerpoint/2010/main" val="101515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362" name="Picture 3"/>
          <p:cNvPicPr>
            <a:picLocks noChangeAspect="1" noChangeArrowheads="1"/>
          </p:cNvPicPr>
          <p:nvPr/>
        </p:nvPicPr>
        <p:blipFill>
          <a:blip r:embed="rId2"/>
          <a:srcRect t="3752" r="66331" b="19986"/>
          <a:stretch>
            <a:fillRect/>
          </a:stretch>
        </p:blipFill>
        <p:spPr bwMode="auto">
          <a:xfrm>
            <a:off x="628650" y="1728788"/>
            <a:ext cx="2736850" cy="3209925"/>
          </a:xfrm>
          <a:prstGeom prst="rect">
            <a:avLst/>
          </a:prstGeom>
          <a:noFill/>
          <a:ln w="9525">
            <a:noFill/>
            <a:miter lim="800000"/>
            <a:headEnd/>
            <a:tailEnd/>
          </a:ln>
        </p:spPr>
      </p:pic>
      <p:pic>
        <p:nvPicPr>
          <p:cNvPr id="143363" name="Picture 4"/>
          <p:cNvPicPr>
            <a:picLocks noChangeAspect="1" noChangeArrowheads="1"/>
          </p:cNvPicPr>
          <p:nvPr/>
        </p:nvPicPr>
        <p:blipFill>
          <a:blip r:embed="rId2"/>
          <a:srcRect l="38118" t="24625" r="60487" b="34857"/>
          <a:stretch>
            <a:fillRect/>
          </a:stretch>
        </p:blipFill>
        <p:spPr bwMode="auto">
          <a:xfrm>
            <a:off x="8137525" y="2852738"/>
            <a:ext cx="96838" cy="1449387"/>
          </a:xfrm>
          <a:prstGeom prst="rect">
            <a:avLst/>
          </a:prstGeom>
          <a:noFill/>
          <a:ln w="9525">
            <a:noFill/>
            <a:miter lim="800000"/>
            <a:headEnd/>
            <a:tailEnd/>
          </a:ln>
        </p:spPr>
      </p:pic>
      <p:sp>
        <p:nvSpPr>
          <p:cNvPr id="143364" name="Line 5"/>
          <p:cNvSpPr>
            <a:spLocks noChangeShapeType="1"/>
          </p:cNvSpPr>
          <p:nvPr/>
        </p:nvSpPr>
        <p:spPr bwMode="auto">
          <a:xfrm>
            <a:off x="3370263" y="3549650"/>
            <a:ext cx="366712"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143365" name="Text Box 6"/>
          <p:cNvSpPr txBox="1">
            <a:spLocks noChangeArrowheads="1"/>
          </p:cNvSpPr>
          <p:nvPr/>
        </p:nvSpPr>
        <p:spPr bwMode="auto">
          <a:xfrm>
            <a:off x="5938838" y="3308350"/>
            <a:ext cx="666750" cy="457200"/>
          </a:xfrm>
          <a:prstGeom prst="rect">
            <a:avLst/>
          </a:prstGeom>
          <a:noFill/>
          <a:ln w="9525">
            <a:noFill/>
            <a:miter lim="800000"/>
            <a:headEnd/>
            <a:tailEnd/>
          </a:ln>
        </p:spPr>
        <p:txBody>
          <a:bodyPr wrap="none">
            <a:prstTxWarp prst="textNoShape">
              <a:avLst/>
            </a:prstTxWarp>
            <a:spAutoFit/>
          </a:bodyPr>
          <a:lstStyle/>
          <a:p>
            <a:r>
              <a:rPr lang="en-US">
                <a:latin typeface="Times New Roman" pitchFamily="-65" charset="0"/>
              </a:rPr>
              <a:t>| v</a:t>
            </a:r>
            <a:r>
              <a:rPr lang="en-US" baseline="-25000">
                <a:latin typeface="Times New Roman" pitchFamily="-65" charset="0"/>
              </a:rPr>
              <a:t>t</a:t>
            </a:r>
            <a:r>
              <a:rPr lang="en-US">
                <a:latin typeface="Times New Roman" pitchFamily="-65" charset="0"/>
              </a:rPr>
              <a:t> |</a:t>
            </a:r>
          </a:p>
        </p:txBody>
      </p:sp>
      <p:sp>
        <p:nvSpPr>
          <p:cNvPr id="143366" name="Line 7"/>
          <p:cNvSpPr>
            <a:spLocks noChangeShapeType="1"/>
          </p:cNvSpPr>
          <p:nvPr/>
        </p:nvSpPr>
        <p:spPr bwMode="auto">
          <a:xfrm>
            <a:off x="6511925" y="3576638"/>
            <a:ext cx="350838"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143367" name="Text Box 8"/>
          <p:cNvSpPr txBox="1">
            <a:spLocks noChangeArrowheads="1"/>
          </p:cNvSpPr>
          <p:nvPr/>
        </p:nvSpPr>
        <p:spPr bwMode="auto">
          <a:xfrm>
            <a:off x="6862763" y="3355975"/>
            <a:ext cx="777875" cy="457200"/>
          </a:xfrm>
          <a:prstGeom prst="rect">
            <a:avLst/>
          </a:prstGeom>
          <a:noFill/>
          <a:ln w="9525">
            <a:noFill/>
            <a:miter lim="800000"/>
            <a:headEnd/>
            <a:tailEnd/>
          </a:ln>
        </p:spPr>
        <p:txBody>
          <a:bodyPr wrap="none">
            <a:prstTxWarp prst="textNoShape">
              <a:avLst/>
            </a:prstTxWarp>
            <a:spAutoFit/>
          </a:bodyPr>
          <a:lstStyle/>
          <a:p>
            <a:r>
              <a:rPr lang="en-US">
                <a:latin typeface="Times New Roman" pitchFamily="-65" charset="0"/>
              </a:rPr>
              <a:t>PCA</a:t>
            </a:r>
          </a:p>
        </p:txBody>
      </p:sp>
      <p:sp>
        <p:nvSpPr>
          <p:cNvPr id="143368" name="Line 9"/>
          <p:cNvSpPr>
            <a:spLocks noChangeShapeType="1"/>
          </p:cNvSpPr>
          <p:nvPr/>
        </p:nvSpPr>
        <p:spPr bwMode="auto">
          <a:xfrm>
            <a:off x="7605713" y="3575050"/>
            <a:ext cx="400050"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143369" name="Rectangle 10"/>
          <p:cNvSpPr>
            <a:spLocks noChangeArrowheads="1"/>
          </p:cNvSpPr>
          <p:nvPr/>
        </p:nvSpPr>
        <p:spPr bwMode="auto">
          <a:xfrm>
            <a:off x="1076325" y="2795588"/>
            <a:ext cx="350838" cy="195262"/>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143370" name="Rectangle 11"/>
          <p:cNvSpPr>
            <a:spLocks noChangeArrowheads="1"/>
          </p:cNvSpPr>
          <p:nvPr/>
        </p:nvSpPr>
        <p:spPr bwMode="auto">
          <a:xfrm>
            <a:off x="7519988" y="2589213"/>
            <a:ext cx="1193800" cy="366712"/>
          </a:xfrm>
          <a:prstGeom prst="rect">
            <a:avLst/>
          </a:prstGeom>
          <a:noFill/>
          <a:ln w="9525">
            <a:noFill/>
            <a:miter lim="800000"/>
            <a:headEnd/>
            <a:tailEnd/>
          </a:ln>
        </p:spPr>
        <p:txBody>
          <a:bodyPr wrap="none">
            <a:prstTxWarp prst="textNoShape">
              <a:avLst/>
            </a:prstTxWarp>
            <a:spAutoFit/>
          </a:bodyPr>
          <a:lstStyle/>
          <a:p>
            <a:r>
              <a:rPr lang="en-US">
                <a:latin typeface="Times New Roman" pitchFamily="-65" charset="0"/>
              </a:rPr>
              <a:t>80 features</a:t>
            </a:r>
            <a:endParaRPr lang="en-US" baseline="30000">
              <a:latin typeface="Times New Roman" pitchFamily="-65" charset="0"/>
            </a:endParaRPr>
          </a:p>
        </p:txBody>
      </p:sp>
      <p:sp>
        <p:nvSpPr>
          <p:cNvPr id="143371" name="Rectangle 12"/>
          <p:cNvSpPr>
            <a:spLocks noGrp="1" noChangeArrowheads="1"/>
          </p:cNvSpPr>
          <p:nvPr>
            <p:ph type="title"/>
          </p:nvPr>
        </p:nvSpPr>
        <p:spPr>
          <a:xfrm>
            <a:off x="0" y="274638"/>
            <a:ext cx="9144000" cy="687387"/>
          </a:xfrm>
        </p:spPr>
        <p:txBody>
          <a:bodyPr>
            <a:normAutofit fontScale="90000"/>
          </a:bodyPr>
          <a:lstStyle/>
          <a:p>
            <a:r>
              <a:rPr lang="en-US" smtClean="0"/>
              <a:t>Gist descriptor</a:t>
            </a:r>
          </a:p>
        </p:txBody>
      </p:sp>
      <p:sp>
        <p:nvSpPr>
          <p:cNvPr id="143372" name="Text Box 13"/>
          <p:cNvSpPr txBox="1">
            <a:spLocks noChangeArrowheads="1"/>
          </p:cNvSpPr>
          <p:nvPr/>
        </p:nvSpPr>
        <p:spPr bwMode="auto">
          <a:xfrm>
            <a:off x="6630988" y="4665663"/>
            <a:ext cx="2144712" cy="304800"/>
          </a:xfrm>
          <a:prstGeom prst="rect">
            <a:avLst/>
          </a:prstGeom>
          <a:noFill/>
          <a:ln w="9525">
            <a:noFill/>
            <a:miter lim="800000"/>
            <a:headEnd/>
            <a:tailEnd/>
          </a:ln>
        </p:spPr>
        <p:txBody>
          <a:bodyPr wrap="none">
            <a:prstTxWarp prst="textNoShape">
              <a:avLst/>
            </a:prstTxWarp>
            <a:spAutoFit/>
          </a:bodyPr>
          <a:lstStyle/>
          <a:p>
            <a:r>
              <a:rPr lang="en-US" sz="1400">
                <a:latin typeface="Times New Roman" pitchFamily="-65" charset="0"/>
              </a:rPr>
              <a:t>Oliva, Torralba. IJCV 2001</a:t>
            </a:r>
          </a:p>
        </p:txBody>
      </p:sp>
      <p:sp>
        <p:nvSpPr>
          <p:cNvPr id="143373" name="Rectangle 14"/>
          <p:cNvSpPr>
            <a:spLocks noChangeArrowheads="1"/>
          </p:cNvSpPr>
          <p:nvPr/>
        </p:nvSpPr>
        <p:spPr bwMode="auto">
          <a:xfrm>
            <a:off x="3759200" y="2741613"/>
            <a:ext cx="1768475" cy="1652587"/>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143374" name="Rectangle 15"/>
          <p:cNvSpPr>
            <a:spLocks noChangeArrowheads="1"/>
          </p:cNvSpPr>
          <p:nvPr/>
        </p:nvSpPr>
        <p:spPr bwMode="auto">
          <a:xfrm>
            <a:off x="3786188" y="2784475"/>
            <a:ext cx="414337" cy="3810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143375" name="Rectangle 16"/>
          <p:cNvSpPr>
            <a:spLocks noChangeArrowheads="1"/>
          </p:cNvSpPr>
          <p:nvPr/>
        </p:nvSpPr>
        <p:spPr bwMode="auto">
          <a:xfrm>
            <a:off x="4224338" y="2784475"/>
            <a:ext cx="414337" cy="3810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143376" name="Rectangle 17"/>
          <p:cNvSpPr>
            <a:spLocks noChangeArrowheads="1"/>
          </p:cNvSpPr>
          <p:nvPr/>
        </p:nvSpPr>
        <p:spPr bwMode="auto">
          <a:xfrm>
            <a:off x="4656138" y="2784475"/>
            <a:ext cx="414337" cy="3810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143377" name="Rectangle 18"/>
          <p:cNvSpPr>
            <a:spLocks noChangeArrowheads="1"/>
          </p:cNvSpPr>
          <p:nvPr/>
        </p:nvSpPr>
        <p:spPr bwMode="auto">
          <a:xfrm>
            <a:off x="5080000" y="2784475"/>
            <a:ext cx="414338" cy="3810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143378" name="Rectangle 19"/>
          <p:cNvSpPr>
            <a:spLocks noChangeArrowheads="1"/>
          </p:cNvSpPr>
          <p:nvPr/>
        </p:nvSpPr>
        <p:spPr bwMode="auto">
          <a:xfrm>
            <a:off x="3786188" y="3182938"/>
            <a:ext cx="414337" cy="3810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143379" name="Rectangle 20"/>
          <p:cNvSpPr>
            <a:spLocks noChangeArrowheads="1"/>
          </p:cNvSpPr>
          <p:nvPr/>
        </p:nvSpPr>
        <p:spPr bwMode="auto">
          <a:xfrm>
            <a:off x="4224338" y="3182938"/>
            <a:ext cx="414337" cy="3810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143380" name="Rectangle 21"/>
          <p:cNvSpPr>
            <a:spLocks noChangeArrowheads="1"/>
          </p:cNvSpPr>
          <p:nvPr/>
        </p:nvSpPr>
        <p:spPr bwMode="auto">
          <a:xfrm>
            <a:off x="4656138" y="3182938"/>
            <a:ext cx="414337" cy="3810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143381" name="Rectangle 22"/>
          <p:cNvSpPr>
            <a:spLocks noChangeArrowheads="1"/>
          </p:cNvSpPr>
          <p:nvPr/>
        </p:nvSpPr>
        <p:spPr bwMode="auto">
          <a:xfrm>
            <a:off x="5080000" y="3182938"/>
            <a:ext cx="414338" cy="3810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143382" name="Rectangle 23"/>
          <p:cNvSpPr>
            <a:spLocks noChangeArrowheads="1"/>
          </p:cNvSpPr>
          <p:nvPr/>
        </p:nvSpPr>
        <p:spPr bwMode="auto">
          <a:xfrm>
            <a:off x="3786188" y="3587750"/>
            <a:ext cx="414337" cy="3810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143383" name="Rectangle 24"/>
          <p:cNvSpPr>
            <a:spLocks noChangeArrowheads="1"/>
          </p:cNvSpPr>
          <p:nvPr/>
        </p:nvSpPr>
        <p:spPr bwMode="auto">
          <a:xfrm>
            <a:off x="4224338" y="3587750"/>
            <a:ext cx="414337" cy="3810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143384" name="Rectangle 25"/>
          <p:cNvSpPr>
            <a:spLocks noChangeArrowheads="1"/>
          </p:cNvSpPr>
          <p:nvPr/>
        </p:nvSpPr>
        <p:spPr bwMode="auto">
          <a:xfrm>
            <a:off x="4656138" y="3587750"/>
            <a:ext cx="414337" cy="3810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143385" name="Rectangle 26"/>
          <p:cNvSpPr>
            <a:spLocks noChangeArrowheads="1"/>
          </p:cNvSpPr>
          <p:nvPr/>
        </p:nvSpPr>
        <p:spPr bwMode="auto">
          <a:xfrm>
            <a:off x="5080000" y="3587750"/>
            <a:ext cx="414338" cy="3810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143386" name="Rectangle 27"/>
          <p:cNvSpPr>
            <a:spLocks noChangeArrowheads="1"/>
          </p:cNvSpPr>
          <p:nvPr/>
        </p:nvSpPr>
        <p:spPr bwMode="auto">
          <a:xfrm>
            <a:off x="3786188" y="3978275"/>
            <a:ext cx="414337" cy="3810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143387" name="Rectangle 28"/>
          <p:cNvSpPr>
            <a:spLocks noChangeArrowheads="1"/>
          </p:cNvSpPr>
          <p:nvPr/>
        </p:nvSpPr>
        <p:spPr bwMode="auto">
          <a:xfrm>
            <a:off x="4224338" y="3978275"/>
            <a:ext cx="414337" cy="3810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143388" name="Rectangle 29"/>
          <p:cNvSpPr>
            <a:spLocks noChangeArrowheads="1"/>
          </p:cNvSpPr>
          <p:nvPr/>
        </p:nvSpPr>
        <p:spPr bwMode="auto">
          <a:xfrm>
            <a:off x="4656138" y="3978275"/>
            <a:ext cx="414337" cy="3810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143389" name="Rectangle 30"/>
          <p:cNvSpPr>
            <a:spLocks noChangeArrowheads="1"/>
          </p:cNvSpPr>
          <p:nvPr/>
        </p:nvSpPr>
        <p:spPr bwMode="auto">
          <a:xfrm>
            <a:off x="5080000" y="3978275"/>
            <a:ext cx="414338" cy="3810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143390" name="Line 31"/>
          <p:cNvSpPr>
            <a:spLocks noChangeShapeType="1"/>
          </p:cNvSpPr>
          <p:nvPr/>
        </p:nvSpPr>
        <p:spPr bwMode="auto">
          <a:xfrm flipV="1">
            <a:off x="5300663" y="2649538"/>
            <a:ext cx="576262" cy="3048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143391" name="Text Box 33"/>
          <p:cNvSpPr txBox="1">
            <a:spLocks noChangeArrowheads="1"/>
          </p:cNvSpPr>
          <p:nvPr/>
        </p:nvSpPr>
        <p:spPr bwMode="auto">
          <a:xfrm>
            <a:off x="5240338" y="1955800"/>
            <a:ext cx="3498850" cy="581025"/>
          </a:xfrm>
          <a:prstGeom prst="rect">
            <a:avLst/>
          </a:prstGeom>
          <a:noFill/>
          <a:ln w="9525">
            <a:noFill/>
            <a:miter lim="800000"/>
            <a:headEnd/>
            <a:tailEnd/>
          </a:ln>
        </p:spPr>
        <p:txBody>
          <a:bodyPr>
            <a:prstTxWarp prst="textNoShape">
              <a:avLst/>
            </a:prstTxWarp>
            <a:spAutoFit/>
          </a:bodyPr>
          <a:lstStyle/>
          <a:p>
            <a:pPr>
              <a:spcBef>
                <a:spcPct val="50000"/>
              </a:spcBef>
            </a:pPr>
            <a:r>
              <a:rPr lang="en-US" sz="1600"/>
              <a:t>V = {energy at each orientation and scale} =  6 x 4 dimensions</a:t>
            </a:r>
          </a:p>
        </p:txBody>
      </p:sp>
      <p:sp>
        <p:nvSpPr>
          <p:cNvPr id="143392" name="Line 34"/>
          <p:cNvSpPr>
            <a:spLocks noChangeShapeType="1"/>
          </p:cNvSpPr>
          <p:nvPr/>
        </p:nvSpPr>
        <p:spPr bwMode="auto">
          <a:xfrm>
            <a:off x="5605463" y="3575050"/>
            <a:ext cx="366712"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143393" name="Rectangle 38"/>
          <p:cNvSpPr>
            <a:spLocks noChangeArrowheads="1"/>
          </p:cNvSpPr>
          <p:nvPr/>
        </p:nvSpPr>
        <p:spPr bwMode="auto">
          <a:xfrm>
            <a:off x="7977188" y="4264025"/>
            <a:ext cx="404812" cy="457200"/>
          </a:xfrm>
          <a:prstGeom prst="rect">
            <a:avLst/>
          </a:prstGeom>
          <a:noFill/>
          <a:ln w="9525">
            <a:noFill/>
            <a:miter lim="800000"/>
            <a:headEnd/>
            <a:tailEnd/>
          </a:ln>
        </p:spPr>
        <p:txBody>
          <a:bodyPr wrap="none">
            <a:prstTxWarp prst="textNoShape">
              <a:avLst/>
            </a:prstTxWarp>
            <a:spAutoFit/>
          </a:bodyPr>
          <a:lstStyle/>
          <a:p>
            <a:r>
              <a:rPr lang="en-US">
                <a:latin typeface="Times New Roman" pitchFamily="-65" charset="0"/>
              </a:rPr>
              <a:t>G</a:t>
            </a:r>
            <a:endParaRPr lang="en-US" baseline="30000">
              <a:latin typeface="Times New Roman" pitchFamily="-65" charset="0"/>
            </a:endParaRPr>
          </a:p>
        </p:txBody>
      </p:sp>
    </p:spTree>
    <p:extLst>
      <p:ext uri="{BB962C8B-B14F-4D97-AF65-F5344CB8AC3E}">
        <p14:creationId xmlns:p14="http://schemas.microsoft.com/office/powerpoint/2010/main" val="22702794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427038" y="0"/>
            <a:ext cx="8229600" cy="838200"/>
          </a:xfrm>
        </p:spPr>
        <p:txBody>
          <a:bodyPr/>
          <a:lstStyle/>
          <a:p>
            <a:r>
              <a:rPr lang="en-US">
                <a:solidFill>
                  <a:srgbClr val="000000"/>
                </a:solidFill>
                <a:ea typeface="ＭＳ Ｐゴシック" pitchFamily="-65" charset="-128"/>
                <a:cs typeface="ＭＳ Ｐゴシック" pitchFamily="-65" charset="-128"/>
              </a:rPr>
              <a:t>Example visual gists</a:t>
            </a:r>
          </a:p>
        </p:txBody>
      </p:sp>
      <p:pic>
        <p:nvPicPr>
          <p:cNvPr id="144388" name="Picture 4"/>
          <p:cNvPicPr>
            <a:picLocks noChangeAspect="1" noChangeArrowheads="1"/>
          </p:cNvPicPr>
          <p:nvPr/>
        </p:nvPicPr>
        <p:blipFill>
          <a:blip r:embed="rId3"/>
          <a:srcRect/>
          <a:stretch>
            <a:fillRect/>
          </a:stretch>
        </p:blipFill>
        <p:spPr bwMode="auto">
          <a:xfrm>
            <a:off x="1111250" y="812800"/>
            <a:ext cx="7032625" cy="5659438"/>
          </a:xfrm>
          <a:prstGeom prst="rect">
            <a:avLst/>
          </a:prstGeom>
          <a:noFill/>
          <a:ln w="9525">
            <a:noFill/>
            <a:miter lim="800000"/>
            <a:headEnd/>
            <a:tailEnd/>
          </a:ln>
        </p:spPr>
      </p:pic>
      <p:sp>
        <p:nvSpPr>
          <p:cNvPr id="144389" name="Text Box 5"/>
          <p:cNvSpPr txBox="1">
            <a:spLocks noChangeArrowheads="1"/>
          </p:cNvSpPr>
          <p:nvPr/>
        </p:nvSpPr>
        <p:spPr bwMode="auto">
          <a:xfrm>
            <a:off x="7704138" y="6613525"/>
            <a:ext cx="1439862" cy="244475"/>
          </a:xfrm>
          <a:prstGeom prst="rect">
            <a:avLst/>
          </a:prstGeom>
          <a:noFill/>
          <a:ln w="9525">
            <a:noFill/>
            <a:miter lim="800000"/>
            <a:headEnd/>
            <a:tailEnd/>
          </a:ln>
        </p:spPr>
        <p:txBody>
          <a:bodyPr wrap="none">
            <a:prstTxWarp prst="textNoShape">
              <a:avLst/>
            </a:prstTxWarp>
            <a:spAutoFit/>
          </a:bodyPr>
          <a:lstStyle/>
          <a:p>
            <a:r>
              <a:rPr lang="en-US" sz="1000">
                <a:solidFill>
                  <a:srgbClr val="000000"/>
                </a:solidFill>
                <a:latin typeface="Times New Roman" pitchFamily="-65" charset="0"/>
              </a:rPr>
              <a:t>Oliva &amp; Torralba (2001)</a:t>
            </a:r>
          </a:p>
        </p:txBody>
      </p:sp>
    </p:spTree>
    <p:extLst>
      <p:ext uri="{BB962C8B-B14F-4D97-AF65-F5344CB8AC3E}">
        <p14:creationId xmlns:p14="http://schemas.microsoft.com/office/powerpoint/2010/main" val="3733886489"/>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r>
              <a:rPr lang="en-US">
                <a:solidFill>
                  <a:schemeClr val="tx1"/>
                </a:solidFill>
                <a:ea typeface="ＭＳ Ｐゴシック" pitchFamily="-65" charset="-128"/>
                <a:cs typeface="ＭＳ Ｐゴシック" pitchFamily="-65" charset="-128"/>
              </a:rPr>
              <a:t>Global features</a:t>
            </a:r>
          </a:p>
        </p:txBody>
      </p:sp>
      <p:pic>
        <p:nvPicPr>
          <p:cNvPr id="146435" name="Picture 3" descr="Fragrance"/>
          <p:cNvPicPr>
            <a:picLocks noChangeAspect="1" noChangeArrowheads="1"/>
          </p:cNvPicPr>
          <p:nvPr/>
        </p:nvPicPr>
        <p:blipFill>
          <a:blip r:embed="rId3"/>
          <a:srcRect/>
          <a:stretch>
            <a:fillRect/>
          </a:stretch>
        </p:blipFill>
        <p:spPr bwMode="auto">
          <a:xfrm>
            <a:off x="762000" y="914400"/>
            <a:ext cx="7391400" cy="5451475"/>
          </a:xfrm>
          <a:prstGeom prst="rect">
            <a:avLst/>
          </a:prstGeom>
          <a:noFill/>
          <a:ln w="9525">
            <a:noFill/>
            <a:miter lim="800000"/>
            <a:headEnd/>
            <a:tailEnd/>
          </a:ln>
        </p:spPr>
      </p:pic>
      <p:sp>
        <p:nvSpPr>
          <p:cNvPr id="146436" name="Rectangle 4"/>
          <p:cNvSpPr>
            <a:spLocks noChangeArrowheads="1"/>
          </p:cNvSpPr>
          <p:nvPr/>
        </p:nvSpPr>
        <p:spPr bwMode="auto">
          <a:xfrm>
            <a:off x="6553200" y="5943600"/>
            <a:ext cx="1631950" cy="366713"/>
          </a:xfrm>
          <a:prstGeom prst="rect">
            <a:avLst/>
          </a:prstGeom>
          <a:noFill/>
          <a:ln w="9525">
            <a:noFill/>
            <a:miter lim="800000"/>
            <a:headEnd/>
            <a:tailEnd/>
          </a:ln>
        </p:spPr>
        <p:txBody>
          <a:bodyPr wrap="none">
            <a:prstTxWarp prst="textNoShape">
              <a:avLst/>
            </a:prstTxWarp>
            <a:spAutoFit/>
          </a:bodyPr>
          <a:lstStyle/>
          <a:p>
            <a:r>
              <a:rPr lang="en-US"/>
              <a:t>Rob Pepperell</a:t>
            </a:r>
          </a:p>
        </p:txBody>
      </p:sp>
      <p:sp>
        <p:nvSpPr>
          <p:cNvPr id="146437" name="Rectangle 5"/>
          <p:cNvSpPr>
            <a:spLocks noChangeArrowheads="1"/>
          </p:cNvSpPr>
          <p:nvPr/>
        </p:nvSpPr>
        <p:spPr bwMode="auto">
          <a:xfrm>
            <a:off x="533400" y="6340475"/>
            <a:ext cx="8305800" cy="523875"/>
          </a:xfrm>
          <a:prstGeom prst="rect">
            <a:avLst/>
          </a:prstGeom>
          <a:noFill/>
          <a:ln w="9525">
            <a:noFill/>
            <a:miter lim="800000"/>
            <a:headEnd/>
            <a:tailEnd/>
          </a:ln>
        </p:spPr>
        <p:txBody>
          <a:bodyPr>
            <a:prstTxWarp prst="textNoShape">
              <a:avLst/>
            </a:prstTxWarp>
            <a:spAutoFit/>
          </a:bodyPr>
          <a:lstStyle/>
          <a:p>
            <a:r>
              <a:rPr lang="en-US" sz="1400"/>
              <a:t>“The viewer is presented with a ‘potential image’, that is, a complex multiplicity of possible images, none of which ever finally resolves”.</a:t>
            </a:r>
          </a:p>
        </p:txBody>
      </p:sp>
    </p:spTree>
    <p:extLst>
      <p:ext uri="{BB962C8B-B14F-4D97-AF65-F5344CB8AC3E}">
        <p14:creationId xmlns:p14="http://schemas.microsoft.com/office/powerpoint/2010/main" val="22161286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1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1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1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G_{\sigma} =  \frac{1}{2 \pi \sigma^{2}} e^{-\frac{(x^{2} + y^{2})}{2 \sigma^{2}}} \]&#10;\end{document}&#10;"/>
  <p:tag name="EXTERNALNAME" val="txp_fig"/>
  <p:tag name="BLEND" val="False"/>
  <p:tag name="TRANSPARENT" val="True"/>
  <p:tag name="KEEPFILES" val="False"/>
  <p:tag name="DEBUGPAUSE" val="False"/>
  <p:tag name="RESOLUTION" val="300"/>
  <p:tag name="TIMEOUT" val="(none)"/>
  <p:tag name="BOXWIDTH" val="348"/>
  <p:tag name="BOXHEIGHT" val="296"/>
  <p:tag name="BOXFONT" val="10"/>
  <p:tag name="BOXWRAP" val="False"/>
  <p:tag name="WORKAROUNDTRANSPARENCYBUG" val="False"/>
  <p:tag name="BITMAPFORMAT" val="bmpmono"/>
  <p:tag name="DEBUGINTERACTIVE" val="True"/>
  <p:tag name="ORIGWIDTH" val="194.875"/>
  <p:tag name="PICTUREFILESIZE" val="21694"/>
</p:tagLst>
</file>

<file path=ppt/tags/tag1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H(x,y)$&#10;\end{document}&#10;"/>
  <p:tag name="EXTERNALNAME" val="Edittex"/>
  <p:tag name="BLEND" val="False"/>
  <p:tag name="TRANSPARENT" val="False"/>
  <p:tag name="BITMAPFORMAT" val="bmpmono"/>
  <p:tag name="DEBUGINTERACTIVE" val="True"/>
  <p:tag name="ORIGWIDTH" val="254.75"/>
</p:tagLst>
</file>

<file path=ppt/tags/tag1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I(x,y)$&#10;\end{document}&#10;"/>
  <p:tag name="EXTERNALNAME" val="Edittex"/>
  <p:tag name="BLEND" val="False"/>
  <p:tag name="TRANSPARENT" val="False"/>
  <p:tag name="BITMAPFORMAT" val="bmpmono"/>
  <p:tag name="DEBUGINTERACTIVE" val="True"/>
  <p:tag name="ORIGWIDTH" val="225"/>
</p:tagLst>
</file>

<file path=ppt/tags/tag15.xml><?xml version="1.0" encoding="utf-8"?>
<p:tagLst xmlns:a="http://schemas.openxmlformats.org/drawingml/2006/main" xmlns:r="http://schemas.openxmlformats.org/officeDocument/2006/relationships" xmlns:p="http://schemas.openxmlformats.org/presentationml/2006/main">
  <p:tag name="SOURCE" val="\documentclass{slides}\pagestyle{empty}&#10;\newcommand{\trace}{\operatorname{tr}}&#10;\begin{document}&#10;$$&#10;\begin{array}{rcl}&#10;H&amp;=&amp;\det(\mu)+k\,\mbox{tr}^3(\mu)&#10;\end{array}&#10;$$&#10;\end{document}&#10;"/>
  <p:tag name="EXTERNALNAME" val="txp_fig"/>
  <p:tag name="BLEND" val="Faux"/>
  <p:tag name="TRANSPARENT" val="Faux"/>
  <p:tag name="KEEPFILES" val="Faux"/>
  <p:tag name="DEBUGPAUSE" val="Faux"/>
  <p:tag name="RESOLUTION" val="300"/>
  <p:tag name="TIMEOUT" val="15"/>
  <p:tag name="BITMAPFORMAT" val="bmpmono"/>
  <p:tag name="DEBUGINTERACTIVE" val="Faux"/>
  <p:tag name="ORIGWIDTH" val="235,875"/>
  <p:tag name="PICTUREFILESIZE" val="11842"/>
</p:tagLst>
</file>

<file path=ppt/tags/tag1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mu=\left(&#10;\begin{array}{ccc}&#10;I_xI_x &amp; I_xI_y &amp; I_xI_t \\ &#10;I_xI_y &amp; I_yI_y &amp; I_yI_t \\ &#10;I_xI_t &amp; I_yI_t &amp; I_tI_t &#10;\end{array}&#10;\right)&#10;*g(\cdot;\,\sigma,\tau)&#10;$$&#10;\end{document}&#10;"/>
  <p:tag name="EXTERNALNAME" val="txp_fig"/>
  <p:tag name="BLEND" val="Faux"/>
  <p:tag name="TRANSPARENT" val="Faux"/>
  <p:tag name="KEEPFILES" val="Faux"/>
  <p:tag name="DEBUGPAUSE" val="Faux"/>
  <p:tag name="RESOLUTION" val="300"/>
  <p:tag name="TIMEOUT" val="15"/>
  <p:tag name="BITMAPFORMAT" val="bmpmono"/>
  <p:tag name="DEBUGINTERACTIVE" val="Faux"/>
  <p:tag name="ORIGWIDTH" val="334,75"/>
  <p:tag name="PICTUREFILESIZE" val="53566"/>
</p:tagLst>
</file>

<file path=ppt/tags/tag1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sigma^2,\tau^2)={\mathcal S}\times{\mathcal T},&#10;\;&#10;{\mathcal S}=2^{\{2,...,6\}},&#10;{\mathcal T}=2^{\{1,2\}}&#10;$$&#10;\end{document}&#10;"/>
  <p:tag name="EXTERNALNAME" val="txp_fig"/>
  <p:tag name="BLEND" val="Faux"/>
  <p:tag name="TRANSPARENT" val="Faux"/>
  <p:tag name="KEEPFILES" val="Faux"/>
  <p:tag name="DEBUGPAUSE" val="Faux"/>
  <p:tag name="RESOLUTION" val="300"/>
  <p:tag name="TIMEOUT" val="15"/>
  <p:tag name="BITMAPFORMAT" val="bmpmono"/>
  <p:tag name="DEBUGINTERACTIVE" val="Faux"/>
  <p:tag name="ORIGWIDTH" val="409"/>
  <p:tag name="PICTUREFILESIZE" val="23390"/>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3655</TotalTime>
  <Words>4268</Words>
  <Application>Microsoft Macintosh PowerPoint</Application>
  <PresentationFormat>On-screen Show (4:3)</PresentationFormat>
  <Paragraphs>2168</Paragraphs>
  <Slides>147</Slides>
  <Notes>82</Notes>
  <HiddenSlides>14</HiddenSlides>
  <MMClips>4</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147</vt:i4>
      </vt:variant>
    </vt:vector>
  </HeadingPairs>
  <TitlesOfParts>
    <vt:vector size="151" baseType="lpstr">
      <vt:lpstr>Office Theme</vt:lpstr>
      <vt:lpstr>Equation</vt:lpstr>
      <vt:lpstr>Bitmap Image</vt:lpstr>
      <vt:lpstr>Image</vt:lpstr>
      <vt:lpstr>Crash Course on Representations and Features Contd.</vt:lpstr>
      <vt:lpstr>Typical Paradigms of Recognition</vt:lpstr>
      <vt:lpstr>PowerPoint Presentation</vt:lpstr>
      <vt:lpstr>PowerPoint Presentation</vt:lpstr>
      <vt:lpstr>PowerPoint Presentation</vt:lpstr>
      <vt:lpstr>PowerPoint Presentation</vt:lpstr>
      <vt:lpstr>Filter bank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Practice with linear filters</vt:lpstr>
      <vt:lpstr>Practice with linear filters</vt:lpstr>
      <vt:lpstr>Practice with linear filters</vt:lpstr>
      <vt:lpstr>Practice with linear filters</vt:lpstr>
      <vt:lpstr>Practice with linear filters</vt:lpstr>
      <vt:lpstr>Practice with linear filters</vt:lpstr>
      <vt:lpstr>Sharpening</vt:lpstr>
      <vt:lpstr>Other filters</vt:lpstr>
      <vt:lpstr>Other filters</vt:lpstr>
      <vt:lpstr>Basic gradient filters</vt:lpstr>
      <vt:lpstr>PowerPoint Presentation</vt:lpstr>
      <vt:lpstr>PowerPoint Presentation</vt:lpstr>
      <vt:lpstr>PowerPoint Presentation</vt:lpstr>
      <vt:lpstr>Gaussian filters</vt:lpstr>
      <vt:lpstr>Smoothing with a Gaussian</vt:lpstr>
      <vt:lpstr>Filter bank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can we represent texture?</vt:lpstr>
      <vt:lpstr>Can you match the texture to the response?</vt:lpstr>
      <vt:lpstr>Representing texture by mean abs response</vt:lpstr>
      <vt:lpstr>Representing texture</vt:lpstr>
      <vt:lpstr>Representing texture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Which of the following pictures have you seen ?  If you have seen the image    clap your hands once  If you have not seen the image do nothing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gist of the scene</vt:lpstr>
      <vt:lpstr>Which are the important elements?</vt:lpstr>
      <vt:lpstr>Which are the important elements?</vt:lpstr>
      <vt:lpstr>What can be an alternative to objects?</vt:lpstr>
      <vt:lpstr>Holistic scene representation Shape of a scene</vt:lpstr>
      <vt:lpstr>Spatial envelope properties</vt:lpstr>
      <vt:lpstr>Spatial envelope properties</vt:lpstr>
      <vt:lpstr>Spatial envelope properties</vt:lpstr>
      <vt:lpstr>Spatial envelope properties</vt:lpstr>
      <vt:lpstr>Spatial envelope properties</vt:lpstr>
      <vt:lpstr>Scene statistics</vt:lpstr>
      <vt:lpstr>Scene statistics</vt:lpstr>
      <vt:lpstr>Scene classification from statistics</vt:lpstr>
      <vt:lpstr>Scene classification from statistics</vt:lpstr>
      <vt:lpstr>Learning the spatial envelope</vt:lpstr>
      <vt:lpstr>Learning the spatial envelope</vt:lpstr>
      <vt:lpstr>Learning the spatial envelope</vt:lpstr>
      <vt:lpstr>Spatial envelope and categories</vt:lpstr>
      <vt:lpstr>Applications</vt:lpstr>
      <vt:lpstr>Gist descriptor</vt:lpstr>
      <vt:lpstr>Gist descriptor</vt:lpstr>
      <vt:lpstr>Gist descriptor</vt:lpstr>
      <vt:lpstr>Example visual gists</vt:lpstr>
      <vt:lpstr>Global features</vt:lpstr>
      <vt:lpstr>PowerPoint Presentation</vt:lpstr>
      <vt:lpstr>PowerPoint Presentation</vt:lpstr>
      <vt:lpstr>PowerPoint Presentation</vt:lpstr>
      <vt:lpstr>Features</vt:lpstr>
      <vt:lpstr>Often used features</vt:lpstr>
      <vt:lpstr>Color Spaces</vt:lpstr>
      <vt:lpstr>Color Descriptors</vt:lpstr>
      <vt:lpstr>Color Descriptors</vt:lpstr>
      <vt:lpstr>Color Descriptors</vt:lpstr>
      <vt:lpstr>Color Descriptors</vt:lpstr>
      <vt:lpstr>Color Descriptors</vt:lpstr>
      <vt:lpstr>Color Descriptors</vt:lpstr>
      <vt:lpstr>Color Descriptors</vt:lpstr>
      <vt:lpstr>Color Descriptors</vt:lpstr>
      <vt:lpstr>Color Descriptors</vt:lpstr>
      <vt:lpstr>What about motion?</vt:lpstr>
      <vt:lpstr>Motion and perceptual organization</vt:lpstr>
      <vt:lpstr>Motion and perceptual organization</vt:lpstr>
      <vt:lpstr>Motion and perceptual organization</vt:lpstr>
      <vt:lpstr>Video</vt:lpstr>
      <vt:lpstr>PowerPoint Presentation</vt:lpstr>
      <vt:lpstr>PowerPoint Presentation</vt:lpstr>
      <vt:lpstr>Motion estimation techniques</vt:lpstr>
      <vt:lpstr>Feature-based matching for motion</vt:lpstr>
      <vt:lpstr>PowerPoint Presentation</vt:lpstr>
      <vt:lpstr>Optical flow</vt:lpstr>
      <vt:lpstr>What is Optical Flow?</vt:lpstr>
      <vt:lpstr>PowerPoint Presentation</vt:lpstr>
      <vt:lpstr>Block-based motion prediction</vt:lpstr>
      <vt:lpstr>How to describe a video?</vt:lpstr>
      <vt:lpstr>Video Descriptors</vt:lpstr>
      <vt:lpstr>PowerPoint Presentation</vt:lpstr>
      <vt:lpstr>Space-Time Interest Points </vt:lpstr>
      <vt:lpstr>Space-Time Interest Points</vt:lpstr>
      <vt:lpstr>Representing Motion</vt:lpstr>
      <vt:lpstr>PowerPoint Presentation</vt:lpstr>
      <vt:lpstr>PowerPoint Presentation</vt:lpstr>
      <vt:lpstr>Video Descriptors</vt:lpstr>
      <vt:lpstr>Video Descriptors</vt:lpstr>
      <vt:lpstr>PowerPoint Presentation</vt:lpstr>
      <vt:lpstr>PowerPoint Presentation</vt:lpstr>
      <vt:lpstr>3D Shape Context</vt:lpstr>
      <vt:lpstr>PowerPoint Presentation</vt:lpstr>
      <vt:lpstr>PowerPoint Presentation</vt:lpstr>
      <vt:lpstr>PowerPoint Presentation</vt:lpstr>
      <vt:lpstr>PowerPoint Presentation</vt:lpstr>
      <vt:lpstr>PowerPoint Presentation</vt:lpstr>
      <vt:lpstr>PowerPoint Presentation</vt:lpstr>
    </vt:vector>
  </TitlesOfParts>
  <Company>UW CSE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 Farhadi</dc:creator>
  <cp:lastModifiedBy>Ali Farhadi</cp:lastModifiedBy>
  <cp:revision>88</cp:revision>
  <dcterms:created xsi:type="dcterms:W3CDTF">2013-01-11T02:08:44Z</dcterms:created>
  <dcterms:modified xsi:type="dcterms:W3CDTF">2013-01-15T00:47:01Z</dcterms:modified>
</cp:coreProperties>
</file>