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2" r:id="rId3"/>
    <p:sldId id="285" r:id="rId4"/>
    <p:sldId id="286" r:id="rId5"/>
    <p:sldId id="283" r:id="rId6"/>
    <p:sldId id="274" r:id="rId7"/>
    <p:sldId id="287" r:id="rId8"/>
    <p:sldId id="294" r:id="rId9"/>
    <p:sldId id="295" r:id="rId10"/>
    <p:sldId id="296" r:id="rId11"/>
    <p:sldId id="288" r:id="rId12"/>
    <p:sldId id="289" r:id="rId13"/>
    <p:sldId id="290" r:id="rId14"/>
    <p:sldId id="291" r:id="rId15"/>
    <p:sldId id="29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472" autoAdjust="0"/>
  </p:normalViewPr>
  <p:slideViewPr>
    <p:cSldViewPr snapToGrid="0" snapToObjects="1" showGuides="1">
      <p:cViewPr varScale="1">
        <p:scale>
          <a:sx n="79" d="100"/>
          <a:sy n="79" d="100"/>
        </p:scale>
        <p:origin x="-2392" y="-112"/>
      </p:cViewPr>
      <p:guideLst>
        <p:guide orient="horz" pos="2015"/>
        <p:guide pos="54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44353-A674-A144-AE01-09E764E76943}" type="datetimeFigureOut">
              <a:rPr lang="en-US" smtClean="0"/>
              <a:t>2/21/13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2D072-A657-5045-9391-B9D5FFA8D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30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90BF7-2AEB-FB41-BC50-637AF34B1DFC}" type="datetimeFigureOut">
              <a:rPr lang="en-US" smtClean="0"/>
              <a:t>2/21/13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6778F-AE1D-AE48-AA1F-ACD811C00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72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6778F-AE1D-AE48-AA1F-ACD811C003E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21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A398-FDFF-484D-A1F9-E85BA12827D2}" type="datetimeFigureOut">
              <a:rPr lang="en-US" smtClean="0"/>
              <a:t>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A92E-5D2E-5A48-A883-3336B497D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0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A398-FDFF-484D-A1F9-E85BA12827D2}" type="datetimeFigureOut">
              <a:rPr lang="en-US" smtClean="0"/>
              <a:t>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A92E-5D2E-5A48-A883-3336B497D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8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A398-FDFF-484D-A1F9-E85BA12827D2}" type="datetimeFigureOut">
              <a:rPr lang="en-US" smtClean="0"/>
              <a:t>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A92E-5D2E-5A48-A883-3336B497D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A398-FDFF-484D-A1F9-E85BA12827D2}" type="datetimeFigureOut">
              <a:rPr lang="en-US" smtClean="0"/>
              <a:t>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A92E-5D2E-5A48-A883-3336B497D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7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A398-FDFF-484D-A1F9-E85BA12827D2}" type="datetimeFigureOut">
              <a:rPr lang="en-US" smtClean="0"/>
              <a:t>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A92E-5D2E-5A48-A883-3336B497D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41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A398-FDFF-484D-A1F9-E85BA12827D2}" type="datetimeFigureOut">
              <a:rPr lang="en-US" smtClean="0"/>
              <a:t>2/21/13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A92E-5D2E-5A48-A883-3336B497D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3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A398-FDFF-484D-A1F9-E85BA12827D2}" type="datetimeFigureOut">
              <a:rPr lang="en-US" smtClean="0"/>
              <a:t>2/21/13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A92E-5D2E-5A48-A883-3336B497D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94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A398-FDFF-484D-A1F9-E85BA12827D2}" type="datetimeFigureOut">
              <a:rPr lang="en-US" smtClean="0"/>
              <a:t>2/21/13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A92E-5D2E-5A48-A883-3336B497D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3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A398-FDFF-484D-A1F9-E85BA12827D2}" type="datetimeFigureOut">
              <a:rPr lang="en-US" smtClean="0"/>
              <a:t>2/21/13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A92E-5D2E-5A48-A883-3336B497D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A398-FDFF-484D-A1F9-E85BA12827D2}" type="datetimeFigureOut">
              <a:rPr lang="en-US" smtClean="0"/>
              <a:t>2/21/13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A92E-5D2E-5A48-A883-3336B497D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0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A398-FDFF-484D-A1F9-E85BA12827D2}" type="datetimeFigureOut">
              <a:rPr lang="en-US" smtClean="0"/>
              <a:t>2/21/13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A92E-5D2E-5A48-A883-3336B497D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53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A398-FDFF-484D-A1F9-E85BA12827D2}" type="datetimeFigureOut">
              <a:rPr lang="en-US" smtClean="0"/>
              <a:t>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9A92E-5D2E-5A48-A883-3336B497D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4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Recitation4 </a:t>
            </a:r>
            <a:r>
              <a:rPr lang="en-US" dirty="0" smtClean="0"/>
              <a:t>for </a:t>
            </a:r>
            <a:r>
              <a:rPr lang="en-US" dirty="0" err="1" smtClean="0"/>
              <a:t>BigData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846" y="4217469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Jay Gu</a:t>
            </a:r>
          </a:p>
          <a:p>
            <a:r>
              <a:rPr lang="en-US" sz="2800" dirty="0" smtClean="0"/>
              <a:t>Feb 7 2013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099769" y="3600450"/>
            <a:ext cx="4709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LASSO and Coordinate Descent</a:t>
            </a:r>
          </a:p>
        </p:txBody>
      </p:sp>
    </p:spTree>
    <p:extLst>
      <p:ext uri="{BB962C8B-B14F-4D97-AF65-F5344CB8AC3E}">
        <p14:creationId xmlns:p14="http://schemas.microsoft.com/office/powerpoint/2010/main" val="2601907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3513"/>
            <a:ext cx="7967338" cy="504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64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29601" cy="114300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Coordintate</a:t>
            </a:r>
            <a:r>
              <a:rPr lang="en-US" sz="3200" dirty="0" smtClean="0"/>
              <a:t> Descent: always find global optimum?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Convex and differentiable? Yes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Convex and non-differentiable? No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418" y="2262099"/>
            <a:ext cx="4252741" cy="815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431" y="3833588"/>
            <a:ext cx="2944408" cy="305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05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Convex but separable non-differentiable parts?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Yes. Proof: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344" y="2192823"/>
            <a:ext cx="4144867" cy="668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918" y="4017474"/>
            <a:ext cx="6900876" cy="186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77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 for Linear Regression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9046" b="-90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9622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of Convergence?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Assuming gradient is Lipchitz continuous.</a:t>
            </a:r>
          </a:p>
          <a:p>
            <a:endParaRPr lang="en-US" dirty="0" smtClean="0"/>
          </a:p>
          <a:p>
            <a:r>
              <a:rPr lang="en-US" dirty="0" err="1" smtClean="0"/>
              <a:t>Subgradient</a:t>
            </a:r>
            <a:r>
              <a:rPr lang="en-US" dirty="0" smtClean="0"/>
              <a:t> Descent: 1/</a:t>
            </a:r>
            <a:r>
              <a:rPr lang="en-US" dirty="0" err="1" smtClean="0"/>
              <a:t>sqrt</a:t>
            </a:r>
            <a:r>
              <a:rPr lang="en-US" dirty="0" smtClean="0"/>
              <a:t>(k)</a:t>
            </a:r>
          </a:p>
          <a:p>
            <a:r>
              <a:rPr lang="en-US" dirty="0" smtClean="0"/>
              <a:t>Gradient Descent:  1/k</a:t>
            </a:r>
          </a:p>
          <a:p>
            <a:r>
              <a:rPr lang="en-US" dirty="0" smtClean="0"/>
              <a:t>Optimal rate for first order methods: 1/(k^2)</a:t>
            </a:r>
            <a:endParaRPr lang="en-US" dirty="0"/>
          </a:p>
          <a:p>
            <a:r>
              <a:rPr lang="en-US" dirty="0" smtClean="0"/>
              <a:t>Coordinate Descent:</a:t>
            </a:r>
          </a:p>
          <a:p>
            <a:pPr lvl="1"/>
            <a:r>
              <a:rPr lang="en-US" dirty="0" smtClean="0"/>
              <a:t>Only know for some special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16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Coordinate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Good for large P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No tuning parameter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In practice converge much faster than the optimal first order methods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Only applies to certain cases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Unknown convergence rate for general function classes</a:t>
            </a:r>
          </a:p>
        </p:txBody>
      </p:sp>
    </p:spTree>
    <p:extLst>
      <p:ext uri="{BB962C8B-B14F-4D97-AF65-F5344CB8AC3E}">
        <p14:creationId xmlns:p14="http://schemas.microsoft.com/office/powerpoint/2010/main" val="266600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numerical example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79431" y="2207852"/>
            <a:ext cx="40444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 = 50</a:t>
            </a:r>
          </a:p>
          <a:p>
            <a:r>
              <a:rPr lang="en-US" sz="2000" dirty="0" smtClean="0"/>
              <a:t>P = 200</a:t>
            </a:r>
          </a:p>
          <a:p>
            <a:r>
              <a:rPr lang="en-US" sz="2000" dirty="0" smtClean="0"/>
              <a:t># Non zero coefficients = 5</a:t>
            </a:r>
          </a:p>
          <a:p>
            <a:endParaRPr lang="en-US" sz="2000" dirty="0"/>
          </a:p>
          <a:p>
            <a:r>
              <a:rPr lang="en-US" sz="2000" dirty="0" smtClean="0"/>
              <a:t>X ~ normal (0, I)</a:t>
            </a:r>
          </a:p>
          <a:p>
            <a:r>
              <a:rPr lang="en-US" sz="2000" dirty="0" smtClean="0"/>
              <a:t>beta_1, beta_2, beta_3 ~ normal (1, 2)</a:t>
            </a:r>
          </a:p>
          <a:p>
            <a:r>
              <a:rPr lang="en-US" sz="2000" dirty="0" smtClean="0"/>
              <a:t>sigma ~ normal(0, 0.1*I)</a:t>
            </a:r>
          </a:p>
          <a:p>
            <a:endParaRPr lang="en-US" sz="2000" dirty="0"/>
          </a:p>
          <a:p>
            <a:r>
              <a:rPr lang="en-US" sz="2000" dirty="0" smtClean="0"/>
              <a:t>Y = </a:t>
            </a:r>
            <a:r>
              <a:rPr lang="en-US" sz="2000" dirty="0" err="1" smtClean="0"/>
              <a:t>Xbeta</a:t>
            </a:r>
            <a:r>
              <a:rPr lang="en-US" sz="2000" dirty="0" smtClean="0"/>
              <a:t> + sigma</a:t>
            </a:r>
          </a:p>
          <a:p>
            <a:endParaRPr lang="en-US" sz="2000" dirty="0"/>
          </a:p>
          <a:p>
            <a:r>
              <a:rPr lang="en-US" sz="2000" dirty="0" smtClean="0"/>
              <a:t>Split training </a:t>
            </a:r>
            <a:r>
              <a:rPr lang="en-US" sz="2000" dirty="0" err="1" smtClean="0"/>
              <a:t>vs</a:t>
            </a:r>
            <a:r>
              <a:rPr lang="en-US" sz="2000" dirty="0" smtClean="0"/>
              <a:t> testing: 80/20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64974" y="1602304"/>
            <a:ext cx="6012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Generate some synthetic data: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607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asso_plo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927779" y="417950"/>
            <a:ext cx="11139258" cy="6126163"/>
          </a:xfrm>
        </p:spPr>
      </p:pic>
    </p:spTree>
    <p:extLst>
      <p:ext uri="{BB962C8B-B14F-4D97-AF65-F5344CB8AC3E}">
        <p14:creationId xmlns:p14="http://schemas.microsoft.com/office/powerpoint/2010/main" val="4208287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idge_plo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357808" y="626926"/>
            <a:ext cx="9999315" cy="5499238"/>
          </a:xfrm>
        </p:spPr>
      </p:pic>
    </p:spTree>
    <p:extLst>
      <p:ext uri="{BB962C8B-B14F-4D97-AF65-F5344CB8AC3E}">
        <p14:creationId xmlns:p14="http://schemas.microsoft.com/office/powerpoint/2010/main" val="1092347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Practicalities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3095" y="1575351"/>
            <a:ext cx="77492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Standardize your data: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Center X, Y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	remove the intercept</a:t>
            </a:r>
            <a:endParaRPr lang="en-US" sz="2800" dirty="0">
              <a:solidFill>
                <a:srgbClr val="FF0000"/>
              </a:solidFill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Scale X to have unit norm at each column</a:t>
            </a:r>
          </a:p>
          <a:p>
            <a:pPr lvl="1"/>
            <a:r>
              <a:rPr lang="en-US" sz="2800" dirty="0"/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 fair regularization for all covariates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Warm start. Run Lambdas from large to small,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Starting from the largest lambda  to be max(</a:t>
            </a:r>
            <a:r>
              <a:rPr lang="en-US" sz="2800" dirty="0" err="1" smtClean="0"/>
              <a:t>X’y</a:t>
            </a:r>
            <a:r>
              <a:rPr lang="en-US" sz="2800" dirty="0" smtClean="0"/>
              <a:t>)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Guarantees to have zero support size.</a:t>
            </a:r>
          </a:p>
        </p:txBody>
      </p:sp>
    </p:spTree>
    <p:extLst>
      <p:ext uri="{BB962C8B-B14F-4D97-AF65-F5344CB8AC3E}">
        <p14:creationId xmlns:p14="http://schemas.microsoft.com/office/powerpoint/2010/main" val="3941531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Ridge Regression: Closed form solution.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LASSO: Iterative algorithms: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err="1" smtClean="0"/>
              <a:t>Subgradient</a:t>
            </a:r>
            <a:r>
              <a:rPr lang="en-US" dirty="0" smtClean="0"/>
              <a:t> Descent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Generalized Gradient Methods (ISTA)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Accelerated Generalized Gradient Methods (FSTA)</a:t>
            </a:r>
          </a:p>
          <a:p>
            <a:pPr marL="457200" lvl="1" indent="0">
              <a:buNone/>
            </a:pPr>
            <a:r>
              <a:rPr lang="en-US" dirty="0" smtClean="0"/>
              <a:t>	Coordinate Descent</a:t>
            </a:r>
          </a:p>
        </p:txBody>
      </p:sp>
    </p:spTree>
    <p:extLst>
      <p:ext uri="{BB962C8B-B14F-4D97-AF65-F5344CB8AC3E}">
        <p14:creationId xmlns:p14="http://schemas.microsoft.com/office/powerpoint/2010/main" val="3446095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Subdifferentials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Coordinate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Slides from Ryan </a:t>
            </a:r>
            <a:r>
              <a:rPr lang="en-US" dirty="0" err="1" smtClean="0"/>
              <a:t>Tibshirani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http://</a:t>
            </a:r>
            <a:r>
              <a:rPr lang="en-US" dirty="0" err="1"/>
              <a:t>www.cs.cmu.edu</a:t>
            </a:r>
            <a:r>
              <a:rPr lang="en-US" dirty="0"/>
              <a:t>/~</a:t>
            </a:r>
            <a:r>
              <a:rPr lang="en-US" dirty="0" err="1"/>
              <a:t>ggordon</a:t>
            </a:r>
            <a:r>
              <a:rPr lang="en-US" dirty="0"/>
              <a:t>/10725-F12/slides/06-sg-method.pdf</a:t>
            </a:r>
          </a:p>
          <a:p>
            <a:pPr marL="457200" lvl="1" indent="0">
              <a:buNone/>
            </a:pP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www.cs.cmu.edu</a:t>
            </a:r>
            <a:r>
              <a:rPr lang="en-US" dirty="0"/>
              <a:t>/~</a:t>
            </a:r>
            <a:r>
              <a:rPr lang="en-US" dirty="0" err="1"/>
              <a:t>ggordon</a:t>
            </a:r>
            <a:r>
              <a:rPr lang="en-US" dirty="0"/>
              <a:t>/10725-F12/slides/25-coord-desc.pdf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523" y="1642536"/>
            <a:ext cx="1208403" cy="155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23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1" y="632498"/>
            <a:ext cx="7638042" cy="582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88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86" y="498800"/>
            <a:ext cx="6738118" cy="581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94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2146</TotalTime>
  <Words>261</Words>
  <Application>Microsoft Macintosh PowerPoint</Application>
  <PresentationFormat>On-screen Show (4:3)</PresentationFormat>
  <Paragraphs>69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Recitation4 for BigData </vt:lpstr>
      <vt:lpstr>A numerical example</vt:lpstr>
      <vt:lpstr>PowerPoint Presentation</vt:lpstr>
      <vt:lpstr>PowerPoint Presentation</vt:lpstr>
      <vt:lpstr>Practicalities</vt:lpstr>
      <vt:lpstr>Algorithm</vt:lpstr>
      <vt:lpstr>Subdifferentials Coordinate Descent</vt:lpstr>
      <vt:lpstr>PowerPoint Presentation</vt:lpstr>
      <vt:lpstr>PowerPoint Presentation</vt:lpstr>
      <vt:lpstr>PowerPoint Presentation</vt:lpstr>
      <vt:lpstr>Coordintate Descent: always find global optimum?</vt:lpstr>
      <vt:lpstr>PowerPoint Presentation</vt:lpstr>
      <vt:lpstr>CD for Linear Regression</vt:lpstr>
      <vt:lpstr>Rate of Convergence?</vt:lpstr>
      <vt:lpstr>Summary: Coordinate Descent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Recitation for BigData</dc:title>
  <dc:creator>Haijie Gu</dc:creator>
  <cp:lastModifiedBy>Haijie Gu</cp:lastModifiedBy>
  <cp:revision>74</cp:revision>
  <cp:lastPrinted>2013-02-08T01:15:35Z</cp:lastPrinted>
  <dcterms:created xsi:type="dcterms:W3CDTF">2013-01-10T21:35:07Z</dcterms:created>
  <dcterms:modified xsi:type="dcterms:W3CDTF">2013-02-21T23:21:48Z</dcterms:modified>
</cp:coreProperties>
</file>