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2" r:id="rId3"/>
    <p:sldId id="283" r:id="rId4"/>
    <p:sldId id="274" r:id="rId5"/>
    <p:sldId id="284" r:id="rId6"/>
    <p:sldId id="268" r:id="rId7"/>
    <p:sldId id="272" r:id="rId8"/>
    <p:sldId id="271" r:id="rId9"/>
    <p:sldId id="276" r:id="rId10"/>
    <p:sldId id="277" r:id="rId11"/>
    <p:sldId id="279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472" autoAdjust="0"/>
  </p:normalViewPr>
  <p:slideViewPr>
    <p:cSldViewPr snapToGrid="0" snapToObjects="1" showGuides="1">
      <p:cViewPr varScale="1">
        <p:scale>
          <a:sx n="56" d="100"/>
          <a:sy n="56" d="100"/>
        </p:scale>
        <p:origin x="-1648" y="-112"/>
      </p:cViewPr>
      <p:guideLst>
        <p:guide orient="horz" pos="2015"/>
        <p:guide pos="31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44353-A674-A144-AE01-09E764E76943}" type="datetimeFigureOut">
              <a:rPr lang="en-US" smtClean="0"/>
              <a:t>2/7/13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2D072-A657-5045-9391-B9D5FFA8D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30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90BF7-2AEB-FB41-BC50-637AF34B1DFC}" type="datetimeFigureOut">
              <a:rPr lang="en-US" smtClean="0"/>
              <a:t>2/7/13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6778F-AE1D-AE48-AA1F-ACD811C00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72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folds: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makes the algorithm very easy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Uncertainty of theta is small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6778F-AE1D-AE48-AA1F-ACD811C003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49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l(x | \phi, \pi) &amp;= \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sum_z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l(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x,z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|\phi,\pi)\\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&amp;=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q(z)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{l(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x,z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|\phi,\pi)}{q(z)}\\</a:t>
            </a:r>
          </a:p>
          <a:p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\</a:t>
            </a:r>
            <a:r>
              <a:rPr lang="da-D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geq</a:t>
            </a:r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da-D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sum_z</a:t>
            </a:r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q(z) \log \</a:t>
            </a:r>
            <a:r>
              <a:rPr lang="da-D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{p(</a:t>
            </a:r>
            <a:r>
              <a:rPr lang="da-D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z|x</a:t>
            </a:r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,\pi)p(x|\</a:t>
            </a:r>
            <a:r>
              <a:rPr lang="da-D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</a:t>
            </a:r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)}{q(z)}\\</a:t>
            </a:r>
          </a:p>
          <a:p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&amp;= -KL(q || p(</a:t>
            </a:r>
            <a:r>
              <a:rPr lang="da-D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z|x</a:t>
            </a:r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,\pi)) + \log p(x|\</a:t>
            </a:r>
            <a:r>
              <a:rPr lang="da-D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</a:t>
            </a:r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6778F-AE1D-AE48-AA1F-ACD811C003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93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A398-FDFF-484D-A1F9-E85BA12827D2}" type="datetimeFigureOut">
              <a:rPr lang="en-US" smtClean="0"/>
              <a:t>2/7/13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A92E-5D2E-5A48-A883-3336B497D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0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A398-FDFF-484D-A1F9-E85BA12827D2}" type="datetimeFigureOut">
              <a:rPr lang="en-US" smtClean="0"/>
              <a:t>2/7/13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A92E-5D2E-5A48-A883-3336B497D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82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A398-FDFF-484D-A1F9-E85BA12827D2}" type="datetimeFigureOut">
              <a:rPr lang="en-US" smtClean="0"/>
              <a:t>2/7/13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A92E-5D2E-5A48-A883-3336B497D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5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A398-FDFF-484D-A1F9-E85BA12827D2}" type="datetimeFigureOut">
              <a:rPr lang="en-US" smtClean="0"/>
              <a:t>2/7/13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A92E-5D2E-5A48-A883-3336B497D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7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A398-FDFF-484D-A1F9-E85BA12827D2}" type="datetimeFigureOut">
              <a:rPr lang="en-US" smtClean="0"/>
              <a:t>2/7/13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A92E-5D2E-5A48-A883-3336B497D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41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A398-FDFF-484D-A1F9-E85BA12827D2}" type="datetimeFigureOut">
              <a:rPr lang="en-US" smtClean="0"/>
              <a:t>2/7/13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A92E-5D2E-5A48-A883-3336B497D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35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A398-FDFF-484D-A1F9-E85BA12827D2}" type="datetimeFigureOut">
              <a:rPr lang="en-US" smtClean="0"/>
              <a:t>2/7/13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A92E-5D2E-5A48-A883-3336B497D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94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A398-FDFF-484D-A1F9-E85BA12827D2}" type="datetimeFigureOut">
              <a:rPr lang="en-US" smtClean="0"/>
              <a:t>2/7/13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A92E-5D2E-5A48-A883-3336B497D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33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A398-FDFF-484D-A1F9-E85BA12827D2}" type="datetimeFigureOut">
              <a:rPr lang="en-US" smtClean="0"/>
              <a:t>2/7/13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A92E-5D2E-5A48-A883-3336B497D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A398-FDFF-484D-A1F9-E85BA12827D2}" type="datetimeFigureOut">
              <a:rPr lang="en-US" smtClean="0"/>
              <a:t>2/7/13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A92E-5D2E-5A48-A883-3336B497D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00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A398-FDFF-484D-A1F9-E85BA12827D2}" type="datetimeFigureOut">
              <a:rPr lang="en-US" smtClean="0"/>
              <a:t>2/7/13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A92E-5D2E-5A48-A883-3336B497D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53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A398-FDFF-484D-A1F9-E85BA12827D2}" type="datetimeFigureOut">
              <a:rPr lang="en-US" smtClean="0"/>
              <a:t>2/7/13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9A92E-5D2E-5A48-A883-3336B497D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4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6" Type="http://schemas.openxmlformats.org/officeDocument/2006/relationships/image" Target="../media/image36.emf"/><Relationship Id="rId7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emf"/><Relationship Id="rId12" Type="http://schemas.openxmlformats.org/officeDocument/2006/relationships/image" Target="../media/image16.emf"/><Relationship Id="rId13" Type="http://schemas.openxmlformats.org/officeDocument/2006/relationships/image" Target="../media/image17.emf"/><Relationship Id="rId14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9" Type="http://schemas.openxmlformats.org/officeDocument/2006/relationships/image" Target="../media/image13.emf"/><Relationship Id="rId10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7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Recitation4 for </a:t>
            </a:r>
            <a:r>
              <a:rPr lang="en-US" dirty="0" err="1" smtClean="0"/>
              <a:t>BigData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2238" y="3965398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Jay Gu</a:t>
            </a:r>
          </a:p>
          <a:p>
            <a:r>
              <a:rPr lang="en-US" sz="2800" dirty="0" smtClean="0"/>
              <a:t>Feb 7 2013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375898" y="3118873"/>
            <a:ext cx="24334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/>
              <a:t>MapReduce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01907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2244225"/>
              </p:ext>
            </p:extLst>
          </p:nvPr>
        </p:nvGraphicFramePr>
        <p:xfrm>
          <a:off x="296428" y="1600200"/>
          <a:ext cx="8709604" cy="3906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7401"/>
                <a:gridCol w="2177401"/>
                <a:gridCol w="2177401"/>
                <a:gridCol w="2177401"/>
              </a:tblGrid>
              <a:tr h="5421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Sampling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Variational</a:t>
                      </a:r>
                      <a:endParaRPr lang="en-US" dirty="0"/>
                    </a:p>
                  </a:txBody>
                  <a:tcPr/>
                </a:tc>
              </a:tr>
              <a:tr h="542163">
                <a:tc>
                  <a:txBody>
                    <a:bodyPr/>
                    <a:lstStyle/>
                    <a:p>
                      <a:r>
                        <a:rPr lang="en-US" dirty="0" smtClean="0"/>
                        <a:t>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Infer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Approx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Approx</a:t>
                      </a:r>
                      <a:endParaRPr lang="en-US" dirty="0"/>
                    </a:p>
                  </a:txBody>
                  <a:tcPr/>
                </a:tc>
              </a:tr>
              <a:tr h="542163">
                <a:tc>
                  <a:txBody>
                    <a:bodyPr/>
                    <a:lstStyle/>
                    <a:p>
                      <a:r>
                        <a:rPr lang="en-US" dirty="0" smtClean="0"/>
                        <a:t>Objective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42163">
                <a:tc>
                  <a:txBody>
                    <a:bodyPr/>
                    <a:lstStyle/>
                    <a:p>
                      <a:r>
                        <a:rPr lang="en-US" dirty="0" smtClean="0"/>
                        <a:t>Algorithm</a:t>
                      </a:r>
                      <a:r>
                        <a:rPr lang="en-US" baseline="0" dirty="0" smtClean="0"/>
                        <a:t> complexity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Very</a:t>
                      </a:r>
                      <a:r>
                        <a:rPr lang="en-US" baseline="0" dirty="0" smtClean="0"/>
                        <a:t> 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</a:tr>
              <a:tr h="542163">
                <a:tc>
                  <a:txBody>
                    <a:bodyPr/>
                    <a:lstStyle/>
                    <a:p>
                      <a:r>
                        <a:rPr lang="en-US" dirty="0" smtClean="0"/>
                        <a:t>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E step may not be tractable depending on how you distinguish  the latent variable from the parameters.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Slow mixing rate</a:t>
                      </a:r>
                    </a:p>
                    <a:p>
                      <a:r>
                        <a:rPr lang="en-US" dirty="0" smtClean="0"/>
                        <a:t>Hard</a:t>
                      </a:r>
                      <a:r>
                        <a:rPr lang="en-US" baseline="0" dirty="0" smtClean="0"/>
                        <a:t> to validate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Quality of the approximation depends on Q.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Complicated</a:t>
                      </a:r>
                      <a:r>
                        <a:rPr lang="en-US" baseline="0" dirty="0" smtClean="0"/>
                        <a:t> to derive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47" y="2156451"/>
            <a:ext cx="1333500" cy="3810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094" y="2703401"/>
            <a:ext cx="1384300" cy="4445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798" y="2204276"/>
            <a:ext cx="1079500" cy="3175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916" y="2188201"/>
            <a:ext cx="1079500" cy="3175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033" y="2752026"/>
            <a:ext cx="3429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92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Estep and </a:t>
            </a:r>
            <a:r>
              <a:rPr lang="en-US" dirty="0" err="1" smtClean="0"/>
              <a:t>Variational</a:t>
            </a:r>
            <a:r>
              <a:rPr lang="en-US" dirty="0" smtClean="0"/>
              <a:t> method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762" y="1743859"/>
            <a:ext cx="6502105" cy="354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31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Same </a:t>
            </a:r>
            <a:r>
              <a:rPr lang="en-US" dirty="0"/>
              <a:t>framework, but </a:t>
            </a:r>
            <a:r>
              <a:rPr lang="en-US" dirty="0" smtClean="0"/>
              <a:t>different goal and different challenge</a:t>
            </a:r>
            <a:endParaRPr lang="en-US" dirty="0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456" y="4189464"/>
            <a:ext cx="1523543" cy="44810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42414" y="1768982"/>
            <a:ext cx="8369272" cy="1569660"/>
            <a:chOff x="442414" y="2556657"/>
            <a:chExt cx="8369272" cy="1569660"/>
          </a:xfrm>
        </p:grpSpPr>
        <p:grpSp>
          <p:nvGrpSpPr>
            <p:cNvPr id="10" name="Group 9"/>
            <p:cNvGrpSpPr/>
            <p:nvPr/>
          </p:nvGrpSpPr>
          <p:grpSpPr>
            <a:xfrm>
              <a:off x="442414" y="2556657"/>
              <a:ext cx="8369272" cy="1569660"/>
              <a:chOff x="442414" y="2556657"/>
              <a:chExt cx="8369272" cy="156966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42414" y="2556657"/>
                <a:ext cx="836927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In </a:t>
                </a:r>
                <a:r>
                  <a:rPr lang="en-US" sz="2400" dirty="0" smtClean="0">
                    <a:solidFill>
                      <a:srgbClr val="558ED5"/>
                    </a:solidFill>
                  </a:rPr>
                  <a:t>Estep</a:t>
                </a:r>
                <a:r>
                  <a:rPr lang="en-US" sz="2400" dirty="0" smtClean="0"/>
                  <a:t>, we want to tighten the lower bound at a given parameter.  Because the parameter is given, and also the posterior is easy to compute, we can directly set                                to exactly close the gap: </a:t>
                </a:r>
                <a:endParaRPr lang="en-US" sz="2400" dirty="0"/>
              </a:p>
            </p:txBody>
          </p:sp>
          <p:pic>
            <p:nvPicPr>
              <p:cNvPr id="8" name="Picture 7" descr="latex-image-1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15892" y="3351603"/>
                <a:ext cx="2006600" cy="317500"/>
              </a:xfrm>
              <a:prstGeom prst="rect">
                <a:avLst/>
              </a:prstGeom>
            </p:spPr>
          </p:pic>
        </p:grpSp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6652" y="3776667"/>
              <a:ext cx="2349500" cy="3175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57200" y="4182622"/>
            <a:ext cx="8229600" cy="1348061"/>
            <a:chOff x="457200" y="4954222"/>
            <a:chExt cx="8229600" cy="1348061"/>
          </a:xfrm>
        </p:grpSpPr>
        <p:sp>
          <p:nvSpPr>
            <p:cNvPr id="5" name="Content Placeholder 3"/>
            <p:cNvSpPr txBox="1">
              <a:spLocks/>
            </p:cNvSpPr>
            <p:nvPr/>
          </p:nvSpPr>
          <p:spPr>
            <a:xfrm>
              <a:off x="457200" y="4954222"/>
              <a:ext cx="8229600" cy="134806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2400" dirty="0" smtClean="0"/>
                <a:t>In </a:t>
              </a:r>
              <a:r>
                <a:rPr lang="en-US" sz="2400" dirty="0" err="1" smtClean="0">
                  <a:solidFill>
                    <a:schemeClr val="accent6"/>
                  </a:solidFill>
                </a:rPr>
                <a:t>variational</a:t>
              </a:r>
              <a:r>
                <a:rPr lang="en-US" sz="2400" dirty="0" smtClean="0">
                  <a:solidFill>
                    <a:schemeClr val="accent6"/>
                  </a:solidFill>
                </a:rPr>
                <a:t> method</a:t>
              </a:r>
              <a:r>
                <a:rPr lang="en-US" sz="2400" dirty="0" smtClean="0"/>
                <a:t>, being full Bayesian, we want </a:t>
              </a:r>
            </a:p>
            <a:p>
              <a:pPr marL="0" indent="0">
                <a:buFont typeface="Arial"/>
                <a:buNone/>
              </a:pPr>
              <a:r>
                <a:rPr lang="en-US" sz="2400" dirty="0" smtClean="0"/>
                <a:t>However, since all the effort is spent on minimizing the gap:</a:t>
              </a:r>
            </a:p>
            <a:p>
              <a:pPr marL="0" indent="0">
                <a:buFont typeface="Arial"/>
                <a:buNone/>
              </a:pPr>
              <a:r>
                <a:rPr lang="en-US" sz="2400" dirty="0" smtClean="0"/>
                <a:t> </a:t>
              </a:r>
            </a:p>
          </p:txBody>
        </p:sp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021" y="5837228"/>
              <a:ext cx="2641600" cy="317500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442414" y="6232593"/>
            <a:ext cx="6841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both cases, the L(q) is a lower bound of L(x).</a:t>
            </a:r>
            <a:endParaRPr lang="en-US" sz="2400" dirty="0"/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30" y="5435178"/>
            <a:ext cx="3975100" cy="8001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85" y="3331417"/>
            <a:ext cx="34036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01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1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</a:p>
          <a:p>
            <a:pPr lvl="1"/>
            <a:r>
              <a:rPr lang="en-US" dirty="0" smtClean="0"/>
              <a:t>Linear separable case, how many solutions?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9724" y="2752547"/>
            <a:ext cx="726696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Suppose </a:t>
            </a:r>
            <a:r>
              <a:rPr lang="en-US" sz="2400" dirty="0" err="1" smtClean="0"/>
              <a:t>wx</a:t>
            </a:r>
            <a:r>
              <a:rPr lang="en-US" sz="2400" dirty="0" smtClean="0"/>
              <a:t> = 0 is the decision boundary,</a:t>
            </a:r>
          </a:p>
          <a:p>
            <a:r>
              <a:rPr lang="en-US" sz="2400" dirty="0" smtClean="0"/>
              <a:t>(a * w)x = 0 will have the same boundary, but more compact level set.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60" y="3952875"/>
            <a:ext cx="3902735" cy="2173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363" y="3952875"/>
            <a:ext cx="3902735" cy="217328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1684081" y="3952875"/>
            <a:ext cx="1071344" cy="26218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13206" y="6205346"/>
            <a:ext cx="771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</a:t>
            </a:r>
            <a:r>
              <a:rPr lang="en-US" dirty="0" err="1" smtClean="0"/>
              <a:t>x</a:t>
            </a:r>
            <a:r>
              <a:rPr lang="en-US" dirty="0" smtClean="0"/>
              <a:t>=0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68067" y="6205346"/>
            <a:ext cx="1423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2wx=0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2192534" y="4305135"/>
            <a:ext cx="621188" cy="1627933"/>
          </a:xfrm>
          <a:prstGeom prst="line">
            <a:avLst/>
          </a:prstGeom>
          <a:ln w="19050" cmpd="sng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742378" y="4240835"/>
            <a:ext cx="621188" cy="1627933"/>
          </a:xfrm>
          <a:prstGeom prst="line">
            <a:avLst/>
          </a:prstGeom>
          <a:ln w="19050" cmpd="sng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452992" y="4144385"/>
            <a:ext cx="621188" cy="1627933"/>
          </a:xfrm>
          <a:prstGeom prst="line">
            <a:avLst/>
          </a:prstGeom>
          <a:ln w="19050" cmpd="sng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530151" y="4337285"/>
            <a:ext cx="621188" cy="1627933"/>
          </a:xfrm>
          <a:prstGeom prst="line">
            <a:avLst/>
          </a:prstGeom>
          <a:ln w="19050" cmpd="sng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198019" y="3904650"/>
            <a:ext cx="1071344" cy="26218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658241" y="4208685"/>
            <a:ext cx="621188" cy="1627933"/>
          </a:xfrm>
          <a:prstGeom prst="line">
            <a:avLst/>
          </a:prstGeom>
          <a:ln w="19050" cmpd="sng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5181942" y="4096160"/>
            <a:ext cx="621188" cy="1627933"/>
          </a:xfrm>
          <a:prstGeom prst="line">
            <a:avLst/>
          </a:prstGeom>
          <a:ln w="19050" cmpd="sng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368067" y="4144385"/>
            <a:ext cx="621188" cy="1627933"/>
          </a:xfrm>
          <a:prstGeom prst="line">
            <a:avLst/>
          </a:prstGeom>
          <a:ln w="19050" cmpd="sng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5850988" y="4240835"/>
            <a:ext cx="621188" cy="1627933"/>
          </a:xfrm>
          <a:prstGeom prst="line">
            <a:avLst/>
          </a:prstGeom>
          <a:ln w="19050" cmpd="sng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6051619" y="4248560"/>
            <a:ext cx="621188" cy="1627933"/>
          </a:xfrm>
          <a:prstGeom prst="line">
            <a:avLst/>
          </a:prstGeom>
          <a:ln w="19050" cmpd="sng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4996725" y="4071735"/>
            <a:ext cx="621188" cy="1627933"/>
          </a:xfrm>
          <a:prstGeom prst="line">
            <a:avLst/>
          </a:prstGeom>
          <a:ln w="19050" cmpd="sng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607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1 Review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970644" y="1334234"/>
            <a:ext cx="7355238" cy="2670028"/>
            <a:chOff x="594860" y="3904650"/>
            <a:chExt cx="7355238" cy="267002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4860" y="3952875"/>
              <a:ext cx="3902735" cy="217328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7363" y="3952875"/>
              <a:ext cx="3902735" cy="2173288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flipH="1">
              <a:off x="1684081" y="3952875"/>
              <a:ext cx="1071344" cy="262180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913206" y="6205346"/>
              <a:ext cx="771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w</a:t>
              </a:r>
              <a:r>
                <a:rPr lang="en-US" dirty="0" err="1" smtClean="0"/>
                <a:t>x</a:t>
              </a:r>
              <a:r>
                <a:rPr lang="en-US" dirty="0" smtClean="0"/>
                <a:t>=0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68067" y="6205346"/>
              <a:ext cx="1423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2wx=0</a:t>
              </a:r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2192534" y="4305135"/>
              <a:ext cx="621188" cy="1627933"/>
            </a:xfrm>
            <a:prstGeom prst="line">
              <a:avLst/>
            </a:prstGeom>
            <a:ln w="19050" cmpd="sng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742378" y="4240835"/>
              <a:ext cx="621188" cy="1627933"/>
            </a:xfrm>
            <a:prstGeom prst="line">
              <a:avLst/>
            </a:prstGeom>
            <a:ln w="19050" cmpd="sng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452992" y="4144385"/>
              <a:ext cx="621188" cy="1627933"/>
            </a:xfrm>
            <a:prstGeom prst="line">
              <a:avLst/>
            </a:prstGeom>
            <a:ln w="19050" cmpd="sng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2530151" y="4337285"/>
              <a:ext cx="621188" cy="1627933"/>
            </a:xfrm>
            <a:prstGeom prst="line">
              <a:avLst/>
            </a:prstGeom>
            <a:ln w="19050" cmpd="sng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5198019" y="3904650"/>
              <a:ext cx="1071344" cy="262180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5658241" y="4208685"/>
              <a:ext cx="621188" cy="1627933"/>
            </a:xfrm>
            <a:prstGeom prst="line">
              <a:avLst/>
            </a:prstGeom>
            <a:ln w="19050" cmpd="sng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5181942" y="4096160"/>
              <a:ext cx="621188" cy="1627933"/>
            </a:xfrm>
            <a:prstGeom prst="line">
              <a:avLst/>
            </a:prstGeom>
            <a:ln w="19050" cmpd="sng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5368067" y="4144385"/>
              <a:ext cx="621188" cy="1627933"/>
            </a:xfrm>
            <a:prstGeom prst="line">
              <a:avLst/>
            </a:prstGeom>
            <a:ln w="19050" cmpd="sng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5850988" y="4240835"/>
              <a:ext cx="621188" cy="1627933"/>
            </a:xfrm>
            <a:prstGeom prst="line">
              <a:avLst/>
            </a:prstGeom>
            <a:ln w="19050" cmpd="sng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6051619" y="4248560"/>
              <a:ext cx="621188" cy="1627933"/>
            </a:xfrm>
            <a:prstGeom prst="line">
              <a:avLst/>
            </a:prstGeom>
            <a:ln w="19050" cmpd="sng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996725" y="4071735"/>
              <a:ext cx="621188" cy="1627933"/>
            </a:xfrm>
            <a:prstGeom prst="line">
              <a:avLst/>
            </a:prstGeom>
            <a:ln w="19050" cmpd="sng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990" y="4063410"/>
            <a:ext cx="3584061" cy="560442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990" y="4749715"/>
            <a:ext cx="2019402" cy="57799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39305" y="4127378"/>
            <a:ext cx="1278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Y = 1</a:t>
            </a:r>
          </a:p>
          <a:p>
            <a:endParaRPr lang="en-US" dirty="0" smtClean="0"/>
          </a:p>
          <a:p>
            <a:r>
              <a:rPr lang="en-US" dirty="0" smtClean="0"/>
              <a:t>When Y = 0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41521" y="5327707"/>
            <a:ext cx="79452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sign(</a:t>
            </a:r>
            <a:r>
              <a:rPr lang="en-US" dirty="0" err="1" smtClean="0"/>
              <a:t>wx</a:t>
            </a:r>
            <a:r>
              <a:rPr lang="en-US" dirty="0" smtClean="0"/>
              <a:t>) = y, then Increase w increase the likelihood exponentially.</a:t>
            </a:r>
          </a:p>
          <a:p>
            <a:r>
              <a:rPr lang="en-US" dirty="0" smtClean="0"/>
              <a:t>If sign(</a:t>
            </a:r>
            <a:r>
              <a:rPr lang="en-US" dirty="0" err="1" smtClean="0"/>
              <a:t>wx</a:t>
            </a:r>
            <a:r>
              <a:rPr lang="en-US" dirty="0" smtClean="0"/>
              <a:t>) &lt;&gt; y, then increase w decreases the likelihood exponentially.</a:t>
            </a:r>
          </a:p>
          <a:p>
            <a:endParaRPr lang="en-US" dirty="0"/>
          </a:p>
          <a:p>
            <a:r>
              <a:rPr lang="en-US" dirty="0" smtClean="0"/>
              <a:t>When linearly separable, every point is classified correctly. Increase w will always in creasing the total likelihood. Therefore, the sup is attained at w = </a:t>
            </a:r>
            <a:r>
              <a:rPr lang="en-US" dirty="0" err="1" smtClean="0"/>
              <a:t>infty</a:t>
            </a:r>
            <a:r>
              <a:rPr lang="en-US" dirty="0" smtClean="0"/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47960" y="3634930"/>
            <a:ext cx="1994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Dense level set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57200" y="3626530"/>
            <a:ext cx="1634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Sparse </a:t>
            </a:r>
            <a:r>
              <a:rPr lang="en-US" dirty="0"/>
              <a:t>level set</a:t>
            </a:r>
          </a:p>
        </p:txBody>
      </p:sp>
    </p:spTree>
    <p:extLst>
      <p:ext uri="{BB962C8B-B14F-4D97-AF65-F5344CB8AC3E}">
        <p14:creationId xmlns:p14="http://schemas.microsoft.com/office/powerpoint/2010/main" val="3941531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err="1" smtClean="0"/>
              <a:t>Hadoop</a:t>
            </a:r>
            <a:r>
              <a:rPr lang="en-US" dirty="0" smtClean="0"/>
              <a:t> Word Count Example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High level pictures of EM, Sampling and </a:t>
            </a:r>
            <a:r>
              <a:rPr lang="en-US" dirty="0" err="1" smtClean="0"/>
              <a:t>Variational</a:t>
            </a:r>
            <a:r>
              <a:rPr lang="en-US" dirty="0" smtClean="0"/>
              <a:t> Methods</a:t>
            </a:r>
          </a:p>
        </p:txBody>
      </p:sp>
    </p:spTree>
    <p:extLst>
      <p:ext uri="{BB962C8B-B14F-4D97-AF65-F5344CB8AC3E}">
        <p14:creationId xmlns:p14="http://schemas.microsoft.com/office/powerpoint/2010/main" val="3446095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389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4" y="1150100"/>
            <a:ext cx="4494628" cy="4525963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 smtClean="0"/>
              <a:t>Parameter unknown.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77" y="1182250"/>
            <a:ext cx="1329306" cy="40245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724" y="2659402"/>
            <a:ext cx="893558" cy="3443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91114" y="1592876"/>
            <a:ext cx="4890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Parameter and Latent variable unknown.</a:t>
            </a:r>
            <a:endParaRPr lang="en-US" sz="2400" dirty="0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98" y="4418553"/>
            <a:ext cx="2788990" cy="300853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973" y="5693680"/>
            <a:ext cx="2731759" cy="305363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269" y="1166175"/>
            <a:ext cx="3416300" cy="4191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107161" y="3076443"/>
            <a:ext cx="3677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 convex, hard to optimize.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98728" y="2173504"/>
            <a:ext cx="168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Frequentist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1606108" y="3738431"/>
            <a:ext cx="1898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Bayesian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7347702" y="4542329"/>
            <a:ext cx="2088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Easy to compute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4929709" y="4602430"/>
            <a:ext cx="2369762" cy="327778"/>
            <a:chOff x="4929709" y="4682805"/>
            <a:chExt cx="2369762" cy="327778"/>
          </a:xfrm>
        </p:grpSpPr>
        <p:pic>
          <p:nvPicPr>
            <p:cNvPr id="20" name="Picture 19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4371" y="4682805"/>
              <a:ext cx="1435100" cy="317500"/>
            </a:xfrm>
            <a:prstGeom prst="rect">
              <a:avLst/>
            </a:prstGeom>
          </p:spPr>
        </p:pic>
        <p:pic>
          <p:nvPicPr>
            <p:cNvPr id="32" name="Picture 31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709" y="4693083"/>
              <a:ext cx="838200" cy="317500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4856957" y="4144926"/>
            <a:ext cx="402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First attack the uncertainty at Z.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96555" y="3665102"/>
            <a:ext cx="3242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“Divide and Conquer”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4880741" y="5033074"/>
            <a:ext cx="402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Next, attack the uncertainty at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415" y="5081703"/>
            <a:ext cx="774700" cy="3175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896818" y="6392218"/>
            <a:ext cx="402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Repeat…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" name="Picture 39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922" y="2601802"/>
            <a:ext cx="3835400" cy="647700"/>
          </a:xfrm>
          <a:prstGeom prst="rect">
            <a:avLst/>
          </a:prstGeom>
        </p:spPr>
      </p:pic>
      <p:pic>
        <p:nvPicPr>
          <p:cNvPr id="41" name="Picture 40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685" y="5467243"/>
            <a:ext cx="3873500" cy="660400"/>
          </a:xfrm>
          <a:prstGeom prst="rect">
            <a:avLst/>
          </a:prstGeom>
        </p:spPr>
      </p:pic>
      <p:pic>
        <p:nvPicPr>
          <p:cNvPr id="43" name="Picture 42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38" y="3046250"/>
            <a:ext cx="3294465" cy="619556"/>
          </a:xfrm>
          <a:prstGeom prst="rect">
            <a:avLst/>
          </a:prstGeom>
        </p:spPr>
      </p:pic>
      <p:pic>
        <p:nvPicPr>
          <p:cNvPr id="44" name="Picture 43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75" y="4935252"/>
            <a:ext cx="4076700" cy="5461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9119" y="5667840"/>
            <a:ext cx="1660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Conjugate prior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6" name="Picture 45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169" y="6028353"/>
            <a:ext cx="3352800" cy="546100"/>
          </a:xfrm>
          <a:prstGeom prst="rect">
            <a:avLst/>
          </a:prstGeom>
        </p:spPr>
      </p:pic>
      <p:cxnSp>
        <p:nvCxnSpPr>
          <p:cNvPr id="48" name="Straight Connector 47"/>
          <p:cNvCxnSpPr/>
          <p:nvPr/>
        </p:nvCxnSpPr>
        <p:spPr>
          <a:xfrm>
            <a:off x="4642892" y="-80375"/>
            <a:ext cx="0" cy="71373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01875" y="321500"/>
            <a:ext cx="3404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Fully Observed Model</a:t>
            </a:r>
            <a:endParaRPr lang="en-US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5019740" y="280607"/>
            <a:ext cx="3747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Latent Variable Models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0583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26" grpId="0"/>
      <p:bldP spid="34" grpId="0"/>
      <p:bldP spid="35" grpId="0"/>
      <p:bldP spid="36" grpId="0"/>
      <p:bldP spid="38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EM: algorithm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306" y="1931801"/>
            <a:ext cx="4814694" cy="3500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238" y="1466835"/>
            <a:ext cx="403091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Goal: 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Draw lower bounds of the data likelihood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Close the gap at current 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Move</a:t>
            </a:r>
            <a:endParaRPr lang="en-US" sz="2400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312" y="1583751"/>
            <a:ext cx="1828800" cy="4445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246" y="4110227"/>
            <a:ext cx="241300" cy="2794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81" y="4597452"/>
            <a:ext cx="2209800" cy="3429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95" y="5835053"/>
            <a:ext cx="2921000" cy="4826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99" y="3500002"/>
            <a:ext cx="32766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55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Treating Z as hidden variable (Bayesian)</a:t>
            </a:r>
          </a:p>
          <a:p>
            <a:endParaRPr lang="en-US" dirty="0" smtClean="0"/>
          </a:p>
          <a:p>
            <a:r>
              <a:rPr lang="en-US" dirty="0" smtClean="0"/>
              <a:t>But treating                         as parameter. (</a:t>
            </a:r>
            <a:r>
              <a:rPr lang="en-US" dirty="0" err="1" smtClean="0"/>
              <a:t>Freq</a:t>
            </a:r>
            <a:r>
              <a:rPr lang="en-US" dirty="0" smtClean="0"/>
              <a:t>)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382" y="2909769"/>
            <a:ext cx="1766356" cy="416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7957" y="2267656"/>
            <a:ext cx="7604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 More uncertainty, because only inferred from one data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54037" y="3382528"/>
            <a:ext cx="659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 Less uncertainty, because inferred from all data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03866" y="4221943"/>
            <a:ext cx="3135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about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kmeans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3866" y="5202519"/>
            <a:ext cx="4469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58ED5"/>
                </a:solidFill>
              </a:rPr>
              <a:t>Let’s go full Bayesian!</a:t>
            </a:r>
            <a:endParaRPr lang="en-US" sz="2400" dirty="0">
              <a:solidFill>
                <a:srgbClr val="558ED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6020" y="4702921"/>
            <a:ext cx="4469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58ED5"/>
                </a:solidFill>
              </a:rPr>
              <a:t>Too simple, not enough fun</a:t>
            </a:r>
            <a:endParaRPr lang="en-US" sz="2400" dirty="0">
              <a:solidFill>
                <a:srgbClr val="558E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07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Bayesian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892" y="1600200"/>
            <a:ext cx="8751108" cy="4525963"/>
          </a:xfrm>
        </p:spPr>
        <p:txBody>
          <a:bodyPr/>
          <a:lstStyle/>
          <a:p>
            <a:r>
              <a:rPr lang="en-US" dirty="0" smtClean="0"/>
              <a:t>Treating            both as hidden </a:t>
            </a:r>
            <a:r>
              <a:rPr lang="en-US" dirty="0" err="1" smtClean="0"/>
              <a:t>variatables</a:t>
            </a:r>
            <a:r>
              <a:rPr lang="en-US" dirty="0" smtClean="0"/>
              <a:t>, making them equally uncertain.</a:t>
            </a:r>
            <a:endParaRPr lang="en-US" dirty="0"/>
          </a:p>
          <a:p>
            <a:r>
              <a:rPr lang="en-US" dirty="0" smtClean="0"/>
              <a:t>Goal: Learn </a:t>
            </a:r>
          </a:p>
          <a:p>
            <a:r>
              <a:rPr lang="en-US" dirty="0" smtClean="0"/>
              <a:t>Challenge: posterior is hard to compute exactly.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478" y="1664500"/>
            <a:ext cx="778608" cy="526705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584" y="2831087"/>
            <a:ext cx="1523543" cy="44810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37585" y="3897074"/>
            <a:ext cx="36264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Sampling</a:t>
            </a:r>
          </a:p>
          <a:p>
            <a:pPr lvl="1"/>
            <a:r>
              <a:rPr lang="en-US" sz="2000" dirty="0" smtClean="0"/>
              <a:t>Approximate by drawing samples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18597" y="3863181"/>
            <a:ext cx="430035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/>
              <a:t>Variational</a:t>
            </a:r>
            <a:r>
              <a:rPr lang="en-US" sz="2400" dirty="0" smtClean="0"/>
              <a:t> Methods</a:t>
            </a:r>
          </a:p>
          <a:p>
            <a:pPr lvl="1"/>
            <a:r>
              <a:rPr lang="en-US" sz="2000" dirty="0" smtClean="0"/>
              <a:t>Use a nice family of distributions to approximate.</a:t>
            </a:r>
          </a:p>
          <a:p>
            <a:pPr lvl="1"/>
            <a:r>
              <a:rPr lang="en-US" sz="2000" dirty="0" smtClean="0"/>
              <a:t>Find the distribution q in the family to minimize KL(q || p).</a:t>
            </a:r>
          </a:p>
        </p:txBody>
      </p:sp>
    </p:spTree>
    <p:extLst>
      <p:ext uri="{BB962C8B-B14F-4D97-AF65-F5344CB8AC3E}">
        <p14:creationId xmlns:p14="http://schemas.microsoft.com/office/powerpoint/2010/main" val="3418204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2035</TotalTime>
  <Words>626</Words>
  <Application>Microsoft Macintosh PowerPoint</Application>
  <PresentationFormat>On-screen Show (4:3)</PresentationFormat>
  <Paragraphs>110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Recitation4 for BigData </vt:lpstr>
      <vt:lpstr>Homework 1 Review</vt:lpstr>
      <vt:lpstr>Homework 1 Review</vt:lpstr>
      <vt:lpstr>Outline</vt:lpstr>
      <vt:lpstr>Hadoop</vt:lpstr>
      <vt:lpstr>PowerPoint Presentation</vt:lpstr>
      <vt:lpstr>EM: algorithm</vt:lpstr>
      <vt:lpstr>EM</vt:lpstr>
      <vt:lpstr>Full Bayesian</vt:lpstr>
      <vt:lpstr>PowerPoint Presentation</vt:lpstr>
      <vt:lpstr>Estep and Variational method</vt:lpstr>
      <vt:lpstr>Same framework, but different goal and different challenge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Recitation for BigData</dc:title>
  <dc:creator>Haijie Gu</dc:creator>
  <cp:lastModifiedBy>Haijie Gu</cp:lastModifiedBy>
  <cp:revision>61</cp:revision>
  <cp:lastPrinted>2013-02-08T01:15:35Z</cp:lastPrinted>
  <dcterms:created xsi:type="dcterms:W3CDTF">2013-01-10T21:35:07Z</dcterms:created>
  <dcterms:modified xsi:type="dcterms:W3CDTF">2013-02-08T05:36:18Z</dcterms:modified>
</cp:coreProperties>
</file>