
<file path=[Content_Types].xml><?xml version="1.0" encoding="utf-8"?>
<Types xmlns="http://schemas.openxmlformats.org/package/2006/content-types">
  <Default Extension="pdf" ContentType="application/pdf"/>
  <Override PartName="/ppt/notesSlides/notesSlide24.xml" ContentType="application/vnd.openxmlformats-officedocument.presentationml.notesSlide+xml"/>
  <Override PartName="/ppt/slides/slide14.xml" ContentType="application/vnd.openxmlformats-officedocument.presentationml.slide+xml"/>
  <Default Extension="rels" ContentType="application/vnd.openxmlformats-package.relationships+xml"/>
  <Override PartName="/ppt/notesSlides/notesSlide16.xml" ContentType="application/vnd.openxmlformats-officedocument.presentationml.notes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31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s/slide44.xml" ContentType="application/vnd.openxmlformats-officedocument.presentationml.slide+xml"/>
  <Override PartName="/ppt/notesSlides/notesSlide30.xml" ContentType="application/vnd.openxmlformats-officedocument.presentationml.notesSlide+xml"/>
  <Override PartName="/ppt/handoutMasters/handoutMaster1.xml" ContentType="application/vnd.openxmlformats-officedocument.presentationml.handoutMaster+xml"/>
  <Default Extension="fntdata" ContentType="application/x-fontdata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49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tags/tag1.xml" ContentType="application/vnd.openxmlformats-officedocument.presentationml.tag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notesSlides/notesSlide26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slides/slide47.xml" ContentType="application/vnd.openxmlformats-officedocument.presentationml.slide+xml"/>
  <Override PartName="/ppt/notesSlides/notesSlide33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notesSlides/notesSlide25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46.xml" ContentType="application/vnd.openxmlformats-officedocument.presentationml.slide+xml"/>
  <Override PartName="/ppt/notesSlides/notesSlide32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embedTrueTypeFonts="1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571" r:id="rId2"/>
    <p:sldId id="638" r:id="rId3"/>
    <p:sldId id="706" r:id="rId4"/>
    <p:sldId id="646" r:id="rId5"/>
    <p:sldId id="673" r:id="rId6"/>
    <p:sldId id="674" r:id="rId7"/>
    <p:sldId id="680" r:id="rId8"/>
    <p:sldId id="655" r:id="rId9"/>
    <p:sldId id="715" r:id="rId10"/>
    <p:sldId id="716" r:id="rId11"/>
    <p:sldId id="717" r:id="rId12"/>
    <p:sldId id="718" r:id="rId13"/>
    <p:sldId id="707" r:id="rId14"/>
    <p:sldId id="708" r:id="rId15"/>
    <p:sldId id="709" r:id="rId16"/>
    <p:sldId id="719" r:id="rId17"/>
    <p:sldId id="722" r:id="rId18"/>
    <p:sldId id="710" r:id="rId19"/>
    <p:sldId id="711" r:id="rId20"/>
    <p:sldId id="712" r:id="rId21"/>
    <p:sldId id="713" r:id="rId22"/>
    <p:sldId id="721" r:id="rId23"/>
    <p:sldId id="714" r:id="rId24"/>
    <p:sldId id="681" r:id="rId25"/>
    <p:sldId id="682" r:id="rId26"/>
    <p:sldId id="700" r:id="rId27"/>
    <p:sldId id="701" r:id="rId28"/>
    <p:sldId id="726" r:id="rId29"/>
    <p:sldId id="705" r:id="rId30"/>
    <p:sldId id="693" r:id="rId31"/>
    <p:sldId id="610" r:id="rId32"/>
    <p:sldId id="720" r:id="rId33"/>
    <p:sldId id="604" r:id="rId34"/>
    <p:sldId id="732" r:id="rId35"/>
    <p:sldId id="733" r:id="rId36"/>
    <p:sldId id="659" r:id="rId37"/>
    <p:sldId id="606" r:id="rId38"/>
    <p:sldId id="734" r:id="rId39"/>
    <p:sldId id="671" r:id="rId40"/>
    <p:sldId id="723" r:id="rId41"/>
    <p:sldId id="724" r:id="rId42"/>
    <p:sldId id="725" r:id="rId43"/>
    <p:sldId id="729" r:id="rId44"/>
    <p:sldId id="730" r:id="rId45"/>
    <p:sldId id="666" r:id="rId46"/>
    <p:sldId id="676" r:id="rId47"/>
    <p:sldId id="677" r:id="rId48"/>
    <p:sldId id="679" r:id="rId49"/>
    <p:sldId id="686" r:id="rId50"/>
    <p:sldId id="703" r:id="rId51"/>
  </p:sldIdLst>
  <p:sldSz cx="9144000" cy="6858000" type="screen4x3"/>
  <p:notesSz cx="6881813" cy="9296400"/>
  <p:embeddedFontLst>
    <p:embeddedFont>
      <p:font typeface="Calibri"/>
      <p:regular r:id="rId54"/>
      <p:bold r:id="rId55"/>
      <p:italic r:id="rId56"/>
      <p:boldItalic r:id="rId57"/>
    </p:embeddedFont>
    <p:embeddedFont>
      <p:font typeface="Comic Sans MS"/>
      <p:regular r:id="rId58"/>
      <p:bold r:id="rId59"/>
    </p:embeddedFont>
    <p:embeddedFont>
      <p:font typeface="cmmi10"/>
      <p:regular r:id="rId60"/>
    </p:embeddedFont>
    <p:embeddedFont>
      <p:font typeface="cmsy10"/>
      <p:regular r:id="rId61"/>
    </p:embeddedFont>
    <p:embeddedFont>
      <p:font typeface="msbm10"/>
      <p:regular r:id="rId62"/>
    </p:embeddedFont>
    <p:embeddedFont>
      <p:font typeface="msam10"/>
      <p:regular r:id="rId63"/>
    </p:embeddedFont>
    <p:embeddedFont>
      <p:font typeface="cmtt10"/>
      <p:regular r:id="rId64"/>
    </p:embeddedFont>
  </p:embeddedFontLst>
  <p:custDataLst>
    <p:tags r:id="rId6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2" frameSlides="1"/>
  <p:clrMru>
    <a:srgbClr val="FBFFAB"/>
    <a:srgbClr val="FCFF9B"/>
    <a:srgbClr val="FFFF66"/>
    <a:srgbClr val="FFFF00"/>
    <a:srgbClr val="FDFD15"/>
    <a:srgbClr val="0000FF"/>
    <a:srgbClr val="F0EA00"/>
    <a:srgbClr val="CC9900"/>
    <a:srgbClr val="FF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snapVertSplitter="1" vertBarState="minimized" horzBarState="maximized">
    <p:restoredLeft sz="15620"/>
    <p:restoredTop sz="87228" autoAdjust="0"/>
  </p:normalViewPr>
  <p:slideViewPr>
    <p:cSldViewPr>
      <p:cViewPr>
        <p:scale>
          <a:sx n="130" d="100"/>
          <a:sy n="130" d="100"/>
        </p:scale>
        <p:origin x="-1016" y="-24"/>
      </p:cViewPr>
      <p:guideLst>
        <p:guide orient="horz" pos="2160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100" d="100"/>
        <a:sy n="100" d="100"/>
      </p:scale>
      <p:origin x="0" y="2304"/>
    </p:cViewPr>
  </p:sorterViewPr>
  <p:notesViewPr>
    <p:cSldViewPr snapToObjects="1">
      <p:cViewPr varScale="1">
        <p:scale>
          <a:sx n="169" d="100"/>
          <a:sy n="169" d="100"/>
        </p:scale>
        <p:origin x="-3816" y="-120"/>
      </p:cViewPr>
      <p:guideLst>
        <p:guide orient="horz" pos="2928"/>
        <p:guide pos="2167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font" Target="fonts/font10.fntdata"/><Relationship Id="rId64" Type="http://schemas.openxmlformats.org/officeDocument/2006/relationships/font" Target="fonts/font11.fntdata"/><Relationship Id="rId65" Type="http://schemas.openxmlformats.org/officeDocument/2006/relationships/printerSettings" Target="printerSettings/printerSettings1.bin"/><Relationship Id="rId66" Type="http://schemas.openxmlformats.org/officeDocument/2006/relationships/tags" Target="tags/tag1.xml"/><Relationship Id="rId67" Type="http://schemas.openxmlformats.org/officeDocument/2006/relationships/presProps" Target="presProps.xml"/><Relationship Id="rId68" Type="http://schemas.openxmlformats.org/officeDocument/2006/relationships/viewProps" Target="viewProps.xml"/><Relationship Id="rId69" Type="http://schemas.openxmlformats.org/officeDocument/2006/relationships/theme" Target="theme/theme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handoutMaster" Target="handoutMasters/handoutMaster1.xml"/><Relationship Id="rId54" Type="http://schemas.openxmlformats.org/officeDocument/2006/relationships/font" Target="fonts/font1.fntdata"/><Relationship Id="rId55" Type="http://schemas.openxmlformats.org/officeDocument/2006/relationships/font" Target="fonts/font2.fntdata"/><Relationship Id="rId56" Type="http://schemas.openxmlformats.org/officeDocument/2006/relationships/font" Target="fonts/font3.fntdata"/><Relationship Id="rId57" Type="http://schemas.openxmlformats.org/officeDocument/2006/relationships/font" Target="fonts/font4.fntdata"/><Relationship Id="rId58" Type="http://schemas.openxmlformats.org/officeDocument/2006/relationships/font" Target="fonts/font5.fntdata"/><Relationship Id="rId59" Type="http://schemas.openxmlformats.org/officeDocument/2006/relationships/font" Target="fonts/font6.fntdata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font" Target="fonts/font7.fntdata"/><Relationship Id="rId61" Type="http://schemas.openxmlformats.org/officeDocument/2006/relationships/font" Target="fonts/font8.fntdata"/><Relationship Id="rId62" Type="http://schemas.openxmlformats.org/officeDocument/2006/relationships/font" Target="fonts/font9.fntdata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1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0CEB61BB-05DE-4642-AD1B-BF6D2F326353}" type="datetimeFigureOut">
              <a:rPr lang="en-US" smtClean="0"/>
              <a:pPr/>
              <a:t>5/21/18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8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C1A71F56-3D0F-4B1A-958B-4807FB03FF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1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A0935D2F-C3F3-462E-A264-B4C1E58C9C67}" type="datetimeFigureOut">
              <a:rPr lang="en-US" smtClean="0"/>
              <a:pPr/>
              <a:t>5/21/18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8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BB9437A-A39C-4BCD-9FC5-82B4EE4475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9437A-A39C-4BCD-9FC5-82B4EE44752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06025F-F4A2-3449-8892-0C0A0C1C0809}" type="slidenum">
              <a:rPr lang="en-US"/>
              <a:pPr/>
              <a:t>10</a:t>
            </a:fld>
            <a:endParaRPr lang="en-US"/>
          </a:p>
        </p:txBody>
      </p:sp>
      <p:sp>
        <p:nvSpPr>
          <p:cNvPr id="130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8231" y="4415603"/>
            <a:ext cx="5045351" cy="41837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l-G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06025F-F4A2-3449-8892-0C0A0C1C0809}" type="slidenum">
              <a:rPr lang="en-US"/>
              <a:pPr/>
              <a:t>11</a:t>
            </a:fld>
            <a:endParaRPr lang="en-US"/>
          </a:p>
        </p:txBody>
      </p:sp>
      <p:sp>
        <p:nvSpPr>
          <p:cNvPr id="130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8231" y="4415603"/>
            <a:ext cx="5045351" cy="41837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l-G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06025F-F4A2-3449-8892-0C0A0C1C0809}" type="slidenum">
              <a:rPr lang="en-US"/>
              <a:pPr/>
              <a:t>12</a:t>
            </a:fld>
            <a:endParaRPr lang="en-US"/>
          </a:p>
        </p:txBody>
      </p:sp>
      <p:sp>
        <p:nvSpPr>
          <p:cNvPr id="130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8231" y="4415603"/>
            <a:ext cx="5045351" cy="41837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l-G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06025F-F4A2-3449-8892-0C0A0C1C0809}" type="slidenum">
              <a:rPr lang="en-US"/>
              <a:pPr/>
              <a:t>13</a:t>
            </a:fld>
            <a:endParaRPr lang="en-US"/>
          </a:p>
        </p:txBody>
      </p:sp>
      <p:sp>
        <p:nvSpPr>
          <p:cNvPr id="130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8231" y="4415603"/>
            <a:ext cx="5045351" cy="41837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l-G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C94495-1D67-F74D-9655-999C75F7F426}" type="slidenum">
              <a:rPr lang="en-US"/>
              <a:pPr/>
              <a:t>14</a:t>
            </a:fld>
            <a:endParaRPr lang="en-US"/>
          </a:p>
        </p:txBody>
      </p:sp>
      <p:sp>
        <p:nvSpPr>
          <p:cNvPr id="117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1173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8231" y="4415603"/>
            <a:ext cx="5045351" cy="4183754"/>
          </a:xfr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06025F-F4A2-3449-8892-0C0A0C1C0809}" type="slidenum">
              <a:rPr lang="en-US"/>
              <a:pPr/>
              <a:t>18</a:t>
            </a:fld>
            <a:endParaRPr lang="en-US"/>
          </a:p>
        </p:txBody>
      </p:sp>
      <p:sp>
        <p:nvSpPr>
          <p:cNvPr id="130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8231" y="4415603"/>
            <a:ext cx="5045351" cy="41837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l-G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06025F-F4A2-3449-8892-0C0A0C1C0809}" type="slidenum">
              <a:rPr lang="en-US"/>
              <a:pPr/>
              <a:t>19</a:t>
            </a:fld>
            <a:endParaRPr lang="en-US"/>
          </a:p>
        </p:txBody>
      </p:sp>
      <p:sp>
        <p:nvSpPr>
          <p:cNvPr id="130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8231" y="4415603"/>
            <a:ext cx="5045351" cy="41837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l-G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06025F-F4A2-3449-8892-0C0A0C1C0809}" type="slidenum">
              <a:rPr lang="en-US"/>
              <a:pPr/>
              <a:t>20</a:t>
            </a:fld>
            <a:endParaRPr lang="en-US"/>
          </a:p>
        </p:txBody>
      </p:sp>
      <p:sp>
        <p:nvSpPr>
          <p:cNvPr id="130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8231" y="4415603"/>
            <a:ext cx="5045351" cy="41837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l-GR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06025F-F4A2-3449-8892-0C0A0C1C0809}" type="slidenum">
              <a:rPr lang="en-US"/>
              <a:pPr/>
              <a:t>21</a:t>
            </a:fld>
            <a:endParaRPr lang="en-US"/>
          </a:p>
        </p:txBody>
      </p:sp>
      <p:sp>
        <p:nvSpPr>
          <p:cNvPr id="130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8231" y="4415603"/>
            <a:ext cx="5045351" cy="41837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l-GR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06025F-F4A2-3449-8892-0C0A0C1C0809}" type="slidenum">
              <a:rPr lang="en-US"/>
              <a:pPr/>
              <a:t>22</a:t>
            </a:fld>
            <a:endParaRPr lang="en-US"/>
          </a:p>
        </p:txBody>
      </p:sp>
      <p:sp>
        <p:nvSpPr>
          <p:cNvPr id="130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8231" y="4415603"/>
            <a:ext cx="5045351" cy="41837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l-G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9437A-A39C-4BCD-9FC5-82B4EE44752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06025F-F4A2-3449-8892-0C0A0C1C0809}" type="slidenum">
              <a:rPr lang="en-US"/>
              <a:pPr/>
              <a:t>23</a:t>
            </a:fld>
            <a:endParaRPr lang="en-US"/>
          </a:p>
        </p:txBody>
      </p:sp>
      <p:sp>
        <p:nvSpPr>
          <p:cNvPr id="130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8231" y="4415603"/>
            <a:ext cx="5045351" cy="41837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l-GR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06025F-F4A2-3449-8892-0C0A0C1C0809}" type="slidenum">
              <a:rPr lang="en-US"/>
              <a:pPr/>
              <a:t>24</a:t>
            </a:fld>
            <a:endParaRPr lang="en-US"/>
          </a:p>
        </p:txBody>
      </p:sp>
      <p:sp>
        <p:nvSpPr>
          <p:cNvPr id="130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8231" y="4415603"/>
            <a:ext cx="5045351" cy="41837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l-GR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06025F-F4A2-3449-8892-0C0A0C1C0809}" type="slidenum">
              <a:rPr lang="en-US"/>
              <a:pPr/>
              <a:t>25</a:t>
            </a:fld>
            <a:endParaRPr lang="en-US"/>
          </a:p>
        </p:txBody>
      </p:sp>
      <p:sp>
        <p:nvSpPr>
          <p:cNvPr id="130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8231" y="4415603"/>
            <a:ext cx="5045351" cy="41837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l-GR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06025F-F4A2-3449-8892-0C0A0C1C0809}" type="slidenum">
              <a:rPr lang="en-US"/>
              <a:pPr/>
              <a:t>26</a:t>
            </a:fld>
            <a:endParaRPr lang="en-US"/>
          </a:p>
        </p:txBody>
      </p:sp>
      <p:sp>
        <p:nvSpPr>
          <p:cNvPr id="130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8231" y="4415603"/>
            <a:ext cx="5045351" cy="41837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l-GR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C94495-1D67-F74D-9655-999C75F7F426}" type="slidenum">
              <a:rPr lang="en-US"/>
              <a:pPr/>
              <a:t>33</a:t>
            </a:fld>
            <a:endParaRPr lang="en-US"/>
          </a:p>
        </p:txBody>
      </p:sp>
      <p:sp>
        <p:nvSpPr>
          <p:cNvPr id="117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1173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8231" y="4415603"/>
            <a:ext cx="5045351" cy="4183754"/>
          </a:xfr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C94495-1D67-F74D-9655-999C75F7F426}" type="slidenum">
              <a:rPr lang="en-US"/>
              <a:pPr/>
              <a:t>34</a:t>
            </a:fld>
            <a:endParaRPr lang="en-US"/>
          </a:p>
        </p:txBody>
      </p:sp>
      <p:sp>
        <p:nvSpPr>
          <p:cNvPr id="117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96913"/>
            <a:ext cx="4646612" cy="3486150"/>
          </a:xfrm>
          <a:ln/>
        </p:spPr>
      </p:sp>
      <p:sp>
        <p:nvSpPr>
          <p:cNvPr id="1173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8232" y="4415603"/>
            <a:ext cx="5045351" cy="4183754"/>
          </a:xfr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C94495-1D67-F74D-9655-999C75F7F426}" type="slidenum">
              <a:rPr lang="en-US"/>
              <a:pPr/>
              <a:t>35</a:t>
            </a:fld>
            <a:endParaRPr lang="en-US"/>
          </a:p>
        </p:txBody>
      </p:sp>
      <p:sp>
        <p:nvSpPr>
          <p:cNvPr id="117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1173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8231" y="4415603"/>
            <a:ext cx="5045351" cy="4183754"/>
          </a:xfr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C94495-1D67-F74D-9655-999C75F7F426}" type="slidenum">
              <a:rPr lang="en-US"/>
              <a:pPr/>
              <a:t>36</a:t>
            </a:fld>
            <a:endParaRPr lang="en-US"/>
          </a:p>
        </p:txBody>
      </p:sp>
      <p:sp>
        <p:nvSpPr>
          <p:cNvPr id="117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1173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8231" y="4415603"/>
            <a:ext cx="5045351" cy="4183754"/>
          </a:xfr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C94495-1D67-F74D-9655-999C75F7F426}" type="slidenum">
              <a:rPr lang="en-US"/>
              <a:pPr/>
              <a:t>37</a:t>
            </a:fld>
            <a:endParaRPr lang="en-US"/>
          </a:p>
        </p:txBody>
      </p:sp>
      <p:sp>
        <p:nvSpPr>
          <p:cNvPr id="117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1173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8231" y="4415603"/>
            <a:ext cx="5045351" cy="4183754"/>
          </a:xfr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C94495-1D67-F74D-9655-999C75F7F426}" type="slidenum">
              <a:rPr lang="en-US"/>
              <a:pPr/>
              <a:t>38</a:t>
            </a:fld>
            <a:endParaRPr lang="en-US"/>
          </a:p>
        </p:txBody>
      </p:sp>
      <p:sp>
        <p:nvSpPr>
          <p:cNvPr id="117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96913"/>
            <a:ext cx="4646612" cy="3486150"/>
          </a:xfrm>
          <a:ln/>
        </p:spPr>
      </p:sp>
      <p:sp>
        <p:nvSpPr>
          <p:cNvPr id="1173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8232" y="4415603"/>
            <a:ext cx="5045351" cy="4183754"/>
          </a:xfr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06025F-F4A2-3449-8892-0C0A0C1C0809}" type="slidenum">
              <a:rPr lang="en-US"/>
              <a:pPr/>
              <a:t>3</a:t>
            </a:fld>
            <a:endParaRPr lang="en-US"/>
          </a:p>
        </p:txBody>
      </p:sp>
      <p:sp>
        <p:nvSpPr>
          <p:cNvPr id="130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7600" y="696913"/>
            <a:ext cx="4648200" cy="3487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8232" y="4415604"/>
            <a:ext cx="5045351" cy="41837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l-GR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C94495-1D67-F74D-9655-999C75F7F426}" type="slidenum">
              <a:rPr lang="en-US"/>
              <a:pPr/>
              <a:t>39</a:t>
            </a:fld>
            <a:endParaRPr lang="en-US"/>
          </a:p>
        </p:txBody>
      </p:sp>
      <p:sp>
        <p:nvSpPr>
          <p:cNvPr id="117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1173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8231" y="4415603"/>
            <a:ext cx="5045351" cy="4183754"/>
          </a:xfr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06025F-F4A2-3449-8892-0C0A0C1C0809}" type="slidenum">
              <a:rPr lang="en-US"/>
              <a:pPr/>
              <a:t>40</a:t>
            </a:fld>
            <a:endParaRPr lang="en-US"/>
          </a:p>
        </p:txBody>
      </p:sp>
      <p:sp>
        <p:nvSpPr>
          <p:cNvPr id="130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7600" y="696913"/>
            <a:ext cx="4648200" cy="3487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8232" y="4415604"/>
            <a:ext cx="5045351" cy="41837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l-GR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06025F-F4A2-3449-8892-0C0A0C1C0809}" type="slidenum">
              <a:rPr lang="en-US"/>
              <a:pPr/>
              <a:t>41</a:t>
            </a:fld>
            <a:endParaRPr lang="en-US"/>
          </a:p>
        </p:txBody>
      </p:sp>
      <p:sp>
        <p:nvSpPr>
          <p:cNvPr id="130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7600" y="696913"/>
            <a:ext cx="4648200" cy="3487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8232" y="4415604"/>
            <a:ext cx="5045351" cy="41837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l-GR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06025F-F4A2-3449-8892-0C0A0C1C0809}" type="slidenum">
              <a:rPr lang="en-US"/>
              <a:pPr/>
              <a:t>42</a:t>
            </a:fld>
            <a:endParaRPr lang="en-US"/>
          </a:p>
        </p:txBody>
      </p:sp>
      <p:sp>
        <p:nvSpPr>
          <p:cNvPr id="130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7600" y="696913"/>
            <a:ext cx="4648200" cy="3487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8232" y="4415604"/>
            <a:ext cx="5045351" cy="41837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l-G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06025F-F4A2-3449-8892-0C0A0C1C0809}" type="slidenum">
              <a:rPr lang="en-US"/>
              <a:pPr/>
              <a:t>4</a:t>
            </a:fld>
            <a:endParaRPr lang="en-US"/>
          </a:p>
        </p:txBody>
      </p:sp>
      <p:sp>
        <p:nvSpPr>
          <p:cNvPr id="130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8231" y="4415603"/>
            <a:ext cx="5045351" cy="41837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l-G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06025F-F4A2-3449-8892-0C0A0C1C0809}" type="slidenum">
              <a:rPr lang="en-US"/>
              <a:pPr/>
              <a:t>5</a:t>
            </a:fld>
            <a:endParaRPr lang="en-US"/>
          </a:p>
        </p:txBody>
      </p:sp>
      <p:sp>
        <p:nvSpPr>
          <p:cNvPr id="130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8231" y="4415603"/>
            <a:ext cx="5045351" cy="41837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l-G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06025F-F4A2-3449-8892-0C0A0C1C0809}" type="slidenum">
              <a:rPr lang="en-US"/>
              <a:pPr/>
              <a:t>6</a:t>
            </a:fld>
            <a:endParaRPr lang="en-US"/>
          </a:p>
        </p:txBody>
      </p:sp>
      <p:sp>
        <p:nvSpPr>
          <p:cNvPr id="130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8231" y="4415603"/>
            <a:ext cx="5045351" cy="41837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l-G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06025F-F4A2-3449-8892-0C0A0C1C0809}" type="slidenum">
              <a:rPr lang="en-US"/>
              <a:pPr/>
              <a:t>7</a:t>
            </a:fld>
            <a:endParaRPr lang="en-US"/>
          </a:p>
        </p:txBody>
      </p:sp>
      <p:sp>
        <p:nvSpPr>
          <p:cNvPr id="130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8231" y="4415603"/>
            <a:ext cx="5045351" cy="41837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l-G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06025F-F4A2-3449-8892-0C0A0C1C0809}" type="slidenum">
              <a:rPr lang="en-US"/>
              <a:pPr/>
              <a:t>8</a:t>
            </a:fld>
            <a:endParaRPr lang="en-US"/>
          </a:p>
        </p:txBody>
      </p:sp>
      <p:sp>
        <p:nvSpPr>
          <p:cNvPr id="130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7600" y="696913"/>
            <a:ext cx="4648200" cy="3487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8232" y="4415604"/>
            <a:ext cx="5045351" cy="41837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l-G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06025F-F4A2-3449-8892-0C0A0C1C0809}" type="slidenum">
              <a:rPr lang="en-US"/>
              <a:pPr/>
              <a:t>9</a:t>
            </a:fld>
            <a:endParaRPr lang="en-US"/>
          </a:p>
        </p:txBody>
      </p:sp>
      <p:sp>
        <p:nvSpPr>
          <p:cNvPr id="130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8231" y="4415603"/>
            <a:ext cx="5045351" cy="41837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l-G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67A8-7239-4A5D-A756-2F35EF85B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67A8-7239-4A5D-A756-2F35EF85B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67A8-7239-4A5D-A756-2F35EF85B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67A8-7239-4A5D-A756-2F35EF85B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67A8-7239-4A5D-A756-2F35EF85B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67A8-7239-4A5D-A756-2F35EF85B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67A8-7239-4A5D-A756-2F35EF85B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67A8-7239-4A5D-A756-2F35EF85B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67A8-7239-4A5D-A756-2F35EF85B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67A8-7239-4A5D-A756-2F35EF85B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67A8-7239-4A5D-A756-2F35EF85B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5/21/2018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UW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767A8-7239-4A5D-A756-2F35EF85B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df"/><Relationship Id="rId3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4" Type="http://schemas.openxmlformats.org/officeDocument/2006/relationships/image" Target="../media/image3.png"/><Relationship Id="rId5" Type="http://schemas.openxmlformats.org/officeDocument/2006/relationships/image" Target="../media/image3.pdf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df"/><Relationship Id="rId4" Type="http://schemas.openxmlformats.org/officeDocument/2006/relationships/image" Target="../media/image5.png"/><Relationship Id="rId5" Type="http://schemas.openxmlformats.org/officeDocument/2006/relationships/image" Target="../media/image4.pdf"/><Relationship Id="rId6" Type="http://schemas.openxmlformats.org/officeDocument/2006/relationships/image" Target="../media/image7.png"/><Relationship Id="rId7" Type="http://schemas.openxmlformats.org/officeDocument/2006/relationships/image" Target="../media/image5.pdf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https://simons.berkeley.edu/talks/val-tannen-2016-12-09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2286000"/>
          </a:xfrm>
        </p:spPr>
        <p:txBody>
          <a:bodyPr>
            <a:normAutofit fontScale="90000"/>
          </a:bodyPr>
          <a:lstStyle/>
          <a:p>
            <a:r>
              <a:rPr lang="en-US" sz="5333" b="1" dirty="0" smtClean="0">
                <a:solidFill>
                  <a:schemeClr val="accent1"/>
                </a:solidFill>
              </a:rPr>
              <a:t/>
            </a:r>
            <a:br>
              <a:rPr lang="en-US" sz="5333" b="1" dirty="0" smtClean="0">
                <a:solidFill>
                  <a:schemeClr val="accent1"/>
                </a:solidFill>
              </a:rPr>
            </a:br>
            <a:r>
              <a:rPr lang="en-US" sz="4889" b="1" dirty="0" smtClean="0">
                <a:solidFill>
                  <a:schemeClr val="accent1"/>
                </a:solidFill>
              </a:rPr>
              <a:t>The </a:t>
            </a:r>
            <a:r>
              <a:rPr lang="en-US" sz="4889" b="1" dirty="0" err="1" smtClean="0">
                <a:solidFill>
                  <a:schemeClr val="accent1"/>
                </a:solidFill>
              </a:rPr>
              <a:t>Semiring</a:t>
            </a:r>
            <a:r>
              <a:rPr lang="en-US" sz="4889" b="1" dirty="0" smtClean="0">
                <a:solidFill>
                  <a:schemeClr val="accent1"/>
                </a:solidFill>
              </a:rPr>
              <a:t> Framework for Database Provenance</a:t>
            </a:r>
            <a:r>
              <a:rPr lang="en-US" sz="3111" b="1" dirty="0" smtClean="0">
                <a:solidFill>
                  <a:schemeClr val="accent1"/>
                </a:solidFill>
              </a:rPr>
              <a:t/>
            </a:r>
            <a:br>
              <a:rPr lang="en-US" sz="3111" b="1" dirty="0" smtClean="0">
                <a:solidFill>
                  <a:schemeClr val="accent1"/>
                </a:solidFill>
              </a:rPr>
            </a:br>
            <a:r>
              <a:rPr lang="en-US" b="1" dirty="0" smtClean="0">
                <a:solidFill>
                  <a:schemeClr val="accent1"/>
                </a:solidFill>
              </a:rPr>
              <a:t/>
            </a:r>
            <a:br>
              <a:rPr lang="en-US" b="1" dirty="0" smtClean="0">
                <a:solidFill>
                  <a:schemeClr val="accent1"/>
                </a:solidFill>
              </a:rPr>
            </a:br>
            <a:endParaRPr lang="en-US" sz="3111" dirty="0">
              <a:solidFill>
                <a:schemeClr val="accent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67A8-7239-4A5D-A756-2F35EF85B20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</a:t>
            </a:r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0600" y="2590800"/>
            <a:ext cx="7772400" cy="381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53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353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53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353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53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353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71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Val Tannen</a:t>
            </a:r>
            <a:endParaRPr lang="en-US" sz="2571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71" dirty="0" smtClean="0">
                <a:latin typeface="+mj-lt"/>
                <a:ea typeface="+mj-ea"/>
                <a:cs typeface="+mj-cs"/>
              </a:rPr>
              <a:t>University of Pennsylvania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                                       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05800" cy="11430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Provenance by propagating annotation of data items</a:t>
            </a:r>
            <a:endParaRPr lang="el-GR" sz="2400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5/21/2018</a:t>
            </a:r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67A8-7239-4A5D-A756-2F35EF85B20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4" name="Text Box 72"/>
          <p:cNvSpPr txBox="1">
            <a:spLocks noChangeArrowheads="1"/>
          </p:cNvSpPr>
          <p:nvPr/>
        </p:nvSpPr>
        <p:spPr bwMode="auto">
          <a:xfrm>
            <a:off x="3200400" y="3637848"/>
            <a:ext cx="1371600" cy="4007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JOIN (on B)</a:t>
            </a:r>
            <a:r>
              <a:rPr lang="en-US" sz="2000" dirty="0" smtClean="0">
                <a:solidFill>
                  <a:schemeClr val="accent1"/>
                </a:solidFill>
              </a:rPr>
              <a:t>      </a:t>
            </a:r>
          </a:p>
        </p:txBody>
      </p:sp>
      <p:graphicFrame>
        <p:nvGraphicFramePr>
          <p:cNvPr id="31" name="Group 66"/>
          <p:cNvGraphicFramePr>
            <a:graphicFrameLocks noGrp="1"/>
          </p:cNvGraphicFramePr>
          <p:nvPr/>
        </p:nvGraphicFramePr>
        <p:xfrm>
          <a:off x="1143000" y="1905000"/>
          <a:ext cx="1752600" cy="1640460"/>
        </p:xfrm>
        <a:graphic>
          <a:graphicData uri="http://schemas.openxmlformats.org/drawingml/2006/table">
            <a:tbl>
              <a:tblPr/>
              <a:tblGrid>
                <a:gridCol w="1371600"/>
                <a:gridCol w="381000"/>
              </a:tblGrid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  …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a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b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c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  …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Tahoma"/>
                        <a:cs typeface="Tahoma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  <a:defRPr/>
                      </a:pP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p</a:t>
                      </a: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Tahoma"/>
                        <a:cs typeface="Tahoma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" name="Rectangle 35"/>
          <p:cNvSpPr/>
          <p:nvPr/>
        </p:nvSpPr>
        <p:spPr>
          <a:xfrm>
            <a:off x="4648200" y="5029200"/>
            <a:ext cx="39624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1F5B"/>
              </a:buClr>
              <a:buSzPct val="200000"/>
              <a:defRPr/>
            </a:pPr>
            <a:r>
              <a:rPr lang="en-US" sz="2000" dirty="0" smtClean="0">
                <a:latin typeface="Tahoma"/>
                <a:cs typeface="Tahoma"/>
              </a:rPr>
              <a:t>The annotation  </a:t>
            </a:r>
            <a:r>
              <a:rPr lang="en-US" sz="2000" i="1" dirty="0" err="1" smtClean="0">
                <a:solidFill>
                  <a:srgbClr val="4F81BD"/>
                </a:solidFill>
                <a:latin typeface="Tahoma"/>
                <a:cs typeface="Tahoma"/>
              </a:rPr>
              <a:t>p</a:t>
            </a:r>
            <a:r>
              <a:rPr lang="en-US" sz="2000" i="1" dirty="0" smtClean="0">
                <a:solidFill>
                  <a:srgbClr val="4F81BD"/>
                </a:solidFill>
                <a:latin typeface="Tahoma"/>
                <a:cs typeface="Tahoma"/>
              </a:rPr>
              <a:t> </a:t>
            </a:r>
            <a:r>
              <a:rPr lang="en-US" sz="2800" b="1" i="1" dirty="0" smtClean="0">
                <a:solidFill>
                  <a:schemeClr val="accent1"/>
                </a:solidFill>
                <a:latin typeface="cmsy10" charset="0"/>
              </a:rPr>
              <a:t>¢</a:t>
            </a:r>
            <a:r>
              <a:rPr lang="en-US" sz="2000" i="1" dirty="0" smtClean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n-US" sz="2000" i="1" dirty="0" smtClean="0">
                <a:solidFill>
                  <a:srgbClr val="4F81BD"/>
                </a:solidFill>
                <a:latin typeface="Tahoma"/>
                <a:cs typeface="Tahoma"/>
              </a:rPr>
              <a:t> </a:t>
            </a:r>
            <a:r>
              <a:rPr lang="en-US" sz="2000" i="1" dirty="0" err="1" smtClean="0">
                <a:solidFill>
                  <a:srgbClr val="4F81BD"/>
                </a:solidFill>
                <a:latin typeface="Tahoma"/>
                <a:cs typeface="Tahoma"/>
              </a:rPr>
              <a:t>r</a:t>
            </a:r>
            <a:r>
              <a:rPr lang="en-US" sz="2000" i="1" dirty="0" smtClean="0">
                <a:solidFill>
                  <a:srgbClr val="4F81BD"/>
                </a:solidFill>
                <a:latin typeface="Tahoma"/>
                <a:cs typeface="Tahoma"/>
              </a:rPr>
              <a:t> </a:t>
            </a:r>
            <a:r>
              <a:rPr lang="en-US" sz="2000" i="1" dirty="0" smtClean="0">
                <a:latin typeface="Tahoma"/>
                <a:cs typeface="Tahoma"/>
              </a:rPr>
              <a:t>  </a:t>
            </a:r>
            <a:r>
              <a:rPr lang="en-US" sz="2000" dirty="0" smtClean="0">
                <a:latin typeface="Tahoma"/>
                <a:cs typeface="Tahoma"/>
              </a:rPr>
              <a:t>means </a:t>
            </a:r>
            <a:r>
              <a:rPr lang="en-US" sz="2000" b="1" dirty="0" smtClean="0">
                <a:solidFill>
                  <a:srgbClr val="FF0000"/>
                </a:solidFill>
                <a:latin typeface="Tahoma"/>
                <a:cs typeface="Tahoma"/>
              </a:rPr>
              <a:t>joint use </a:t>
            </a:r>
            <a:r>
              <a:rPr lang="en-US" sz="2000" dirty="0" smtClean="0">
                <a:latin typeface="Tahoma"/>
                <a:cs typeface="Tahoma"/>
              </a:rPr>
              <a:t>of data annotated by   </a:t>
            </a:r>
            <a:r>
              <a:rPr lang="en-US" sz="2000" i="1" dirty="0" err="1" smtClean="0">
                <a:solidFill>
                  <a:srgbClr val="4F81BD"/>
                </a:solidFill>
                <a:latin typeface="Tahoma"/>
                <a:cs typeface="Tahoma"/>
              </a:rPr>
              <a:t>p</a:t>
            </a:r>
            <a:r>
              <a:rPr lang="en-US" sz="2000" i="1" dirty="0" smtClean="0">
                <a:solidFill>
                  <a:srgbClr val="4F81BD"/>
                </a:solidFill>
                <a:latin typeface="Tahoma"/>
                <a:cs typeface="Tahoma"/>
              </a:rPr>
              <a:t>  </a:t>
            </a:r>
            <a:r>
              <a:rPr lang="en-US" sz="2000" dirty="0" smtClean="0">
                <a:latin typeface="Tahoma"/>
                <a:cs typeface="Tahoma"/>
              </a:rPr>
              <a:t> and data annotated by  </a:t>
            </a:r>
            <a:r>
              <a:rPr lang="en-US" sz="2000" i="1" dirty="0" smtClean="0">
                <a:solidFill>
                  <a:srgbClr val="4F81BD"/>
                </a:solidFill>
                <a:latin typeface="Tahoma"/>
                <a:cs typeface="Tahoma"/>
              </a:rPr>
              <a:t> </a:t>
            </a:r>
            <a:r>
              <a:rPr lang="en-US" sz="2000" i="1" dirty="0" err="1" smtClean="0">
                <a:solidFill>
                  <a:srgbClr val="4F81BD"/>
                </a:solidFill>
                <a:latin typeface="Tahoma"/>
                <a:cs typeface="Tahoma"/>
              </a:rPr>
              <a:t>r</a:t>
            </a:r>
            <a:r>
              <a:rPr lang="en-US" sz="2000" i="1" dirty="0" smtClean="0">
                <a:solidFill>
                  <a:srgbClr val="4F81BD"/>
                </a:solidFill>
                <a:latin typeface="Tahoma"/>
                <a:cs typeface="Tahoma"/>
              </a:rPr>
              <a:t> </a:t>
            </a:r>
          </a:p>
        </p:txBody>
      </p:sp>
      <p:cxnSp>
        <p:nvCxnSpPr>
          <p:cNvPr id="41" name="Straight Connector 40"/>
          <p:cNvCxnSpPr/>
          <p:nvPr/>
        </p:nvCxnSpPr>
        <p:spPr>
          <a:xfrm rot="5400000">
            <a:off x="3925094" y="3237706"/>
            <a:ext cx="380206" cy="794"/>
          </a:xfrm>
          <a:prstGeom prst="line">
            <a:avLst/>
          </a:prstGeom>
          <a:ln w="25400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Group 65"/>
          <p:cNvGraphicFramePr>
            <a:graphicFrameLocks noGrp="1"/>
          </p:cNvGraphicFramePr>
          <p:nvPr/>
        </p:nvGraphicFramePr>
        <p:xfrm>
          <a:off x="5257800" y="2939413"/>
          <a:ext cx="3200400" cy="1556387"/>
        </p:xfrm>
        <a:graphic>
          <a:graphicData uri="http://schemas.openxmlformats.org/drawingml/2006/table">
            <a:tbl>
              <a:tblPr/>
              <a:tblGrid>
                <a:gridCol w="2226365"/>
                <a:gridCol w="974035"/>
              </a:tblGrid>
              <a:tr h="21399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…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a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b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d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  <a:defRPr/>
                      </a:pP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p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msy10" charset="0"/>
                        </a:rPr>
                        <a:t>¢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r</a:t>
                      </a: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…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  <a:defRPr/>
                      </a:pP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25" name="Straight Arrow Connector 24"/>
          <p:cNvCxnSpPr/>
          <p:nvPr/>
        </p:nvCxnSpPr>
        <p:spPr>
          <a:xfrm>
            <a:off x="2819400" y="3124200"/>
            <a:ext cx="2209800" cy="533400"/>
          </a:xfrm>
          <a:prstGeom prst="straightConnector1">
            <a:avLst/>
          </a:prstGeom>
          <a:ln w="38100" cap="flat" cmpd="sng" algn="ctr">
            <a:solidFill>
              <a:srgbClr val="FF6600"/>
            </a:solidFill>
            <a:prstDash val="dash"/>
            <a:round/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371600" y="990600"/>
            <a:ext cx="9144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  <a:latin typeface="Tahoma"/>
                <a:cs typeface="Tahoma"/>
              </a:rPr>
              <a:t>R</a:t>
            </a:r>
            <a:endParaRPr lang="en-US" sz="2400" dirty="0">
              <a:solidFill>
                <a:schemeClr val="accent1"/>
              </a:solidFill>
              <a:latin typeface="Tahoma"/>
              <a:cs typeface="Tahom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91200" y="1905000"/>
            <a:ext cx="10668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  <a:latin typeface="Tahoma"/>
                <a:cs typeface="Tahoma"/>
              </a:rPr>
              <a:t>R </a:t>
            </a:r>
            <a:r>
              <a:rPr lang="en-US" sz="3200" dirty="0" smtClean="0">
                <a:solidFill>
                  <a:schemeClr val="accent1"/>
                </a:solidFill>
              </a:rPr>
              <a:t>⋈</a:t>
            </a:r>
            <a:r>
              <a:rPr lang="en-US" sz="2400" dirty="0" smtClean="0">
                <a:solidFill>
                  <a:schemeClr val="accent1"/>
                </a:solidFill>
                <a:latin typeface="Tahoma"/>
                <a:cs typeface="Tahoma"/>
              </a:rPr>
              <a:t> S</a:t>
            </a:r>
            <a:endParaRPr lang="en-US" sz="2400" dirty="0">
              <a:solidFill>
                <a:schemeClr val="accent1"/>
              </a:solidFill>
              <a:latin typeface="Tahoma"/>
              <a:cs typeface="Tahoma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371600" y="3810000"/>
            <a:ext cx="9144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  <a:latin typeface="Tahoma"/>
                <a:cs typeface="Tahoma"/>
              </a:rPr>
              <a:t>S</a:t>
            </a:r>
            <a:endParaRPr lang="en-US" sz="2400" dirty="0">
              <a:solidFill>
                <a:schemeClr val="accent1"/>
              </a:solidFill>
              <a:latin typeface="Tahoma"/>
              <a:cs typeface="Tahoma"/>
            </a:endParaRPr>
          </a:p>
        </p:txBody>
      </p:sp>
      <p:graphicFrame>
        <p:nvGraphicFramePr>
          <p:cNvPr id="34" name="Group 66"/>
          <p:cNvGraphicFramePr>
            <a:graphicFrameLocks noGrp="1"/>
          </p:cNvGraphicFramePr>
          <p:nvPr/>
        </p:nvGraphicFramePr>
        <p:xfrm>
          <a:off x="1143000" y="4684140"/>
          <a:ext cx="1752600" cy="1640460"/>
        </p:xfrm>
        <a:graphic>
          <a:graphicData uri="http://schemas.openxmlformats.org/drawingml/2006/table">
            <a:tbl>
              <a:tblPr/>
              <a:tblGrid>
                <a:gridCol w="1371600"/>
                <a:gridCol w="381000"/>
              </a:tblGrid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  …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d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b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e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  …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Tahoma"/>
                        <a:cs typeface="Tahoma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  <a:defRPr/>
                      </a:pP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r</a:t>
                      </a: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Tahoma"/>
                        <a:cs typeface="Tahoma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" name="Text Box 73"/>
          <p:cNvSpPr txBox="1">
            <a:spLocks noChangeArrowheads="1"/>
          </p:cNvSpPr>
          <p:nvPr/>
        </p:nvSpPr>
        <p:spPr bwMode="auto">
          <a:xfrm>
            <a:off x="1143000" y="1447800"/>
            <a:ext cx="1371600" cy="400752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  </a:t>
            </a:r>
            <a:r>
              <a:rPr lang="en-US" sz="2000" dirty="0" smtClean="0">
                <a:solidFill>
                  <a:schemeClr val="accent1"/>
                </a:solidFill>
              </a:rPr>
              <a:t>A     B     C</a:t>
            </a:r>
            <a:endParaRPr lang="en-US" sz="2000" dirty="0"/>
          </a:p>
        </p:txBody>
      </p:sp>
      <p:sp>
        <p:nvSpPr>
          <p:cNvPr id="37" name="Text Box 73"/>
          <p:cNvSpPr txBox="1">
            <a:spLocks noChangeArrowheads="1"/>
          </p:cNvSpPr>
          <p:nvPr/>
        </p:nvSpPr>
        <p:spPr bwMode="auto">
          <a:xfrm>
            <a:off x="1143000" y="4247448"/>
            <a:ext cx="1371600" cy="400752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  </a:t>
            </a:r>
            <a:r>
              <a:rPr lang="en-US" sz="2000" dirty="0" smtClean="0">
                <a:solidFill>
                  <a:schemeClr val="accent1"/>
                </a:solidFill>
              </a:rPr>
              <a:t>D     B     E</a:t>
            </a:r>
            <a:endParaRPr lang="en-US" sz="2000" dirty="0"/>
          </a:p>
        </p:txBody>
      </p:sp>
      <p:sp>
        <p:nvSpPr>
          <p:cNvPr id="38" name="Text Box 73"/>
          <p:cNvSpPr txBox="1">
            <a:spLocks noChangeArrowheads="1"/>
          </p:cNvSpPr>
          <p:nvPr/>
        </p:nvSpPr>
        <p:spPr bwMode="auto">
          <a:xfrm>
            <a:off x="5257800" y="2438400"/>
            <a:ext cx="2209800" cy="400752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  </a:t>
            </a:r>
            <a:r>
              <a:rPr lang="en-US" sz="2000" dirty="0" smtClean="0">
                <a:solidFill>
                  <a:schemeClr val="accent1"/>
                </a:solidFill>
              </a:rPr>
              <a:t>A     B     C     D    E</a:t>
            </a:r>
            <a:endParaRPr lang="en-US" sz="2000" dirty="0"/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2819400" y="3886200"/>
            <a:ext cx="2209800" cy="1295400"/>
          </a:xfrm>
          <a:prstGeom prst="straightConnector1">
            <a:avLst/>
          </a:prstGeom>
          <a:ln w="38100" cap="flat" cmpd="sng" algn="ctr">
            <a:solidFill>
              <a:srgbClr val="FF6600"/>
            </a:solidFill>
            <a:prstDash val="dash"/>
            <a:round/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058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Another way to propagate annotations</a:t>
            </a:r>
            <a:endParaRPr lang="el-GR" sz="2800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5/21/2018</a:t>
            </a:r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67A8-7239-4A5D-A756-2F35EF85B20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4" name="Text Box 72"/>
          <p:cNvSpPr txBox="1">
            <a:spLocks noChangeArrowheads="1"/>
          </p:cNvSpPr>
          <p:nvPr/>
        </p:nvSpPr>
        <p:spPr bwMode="auto">
          <a:xfrm>
            <a:off x="3200400" y="3637848"/>
            <a:ext cx="990600" cy="4007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UNION</a:t>
            </a:r>
            <a:endParaRPr lang="en-US" sz="2000" dirty="0" smtClean="0">
              <a:solidFill>
                <a:schemeClr val="accent1"/>
              </a:solidFill>
            </a:endParaRPr>
          </a:p>
        </p:txBody>
      </p:sp>
      <p:graphicFrame>
        <p:nvGraphicFramePr>
          <p:cNvPr id="31" name="Group 66"/>
          <p:cNvGraphicFramePr>
            <a:graphicFrameLocks noGrp="1"/>
          </p:cNvGraphicFramePr>
          <p:nvPr/>
        </p:nvGraphicFramePr>
        <p:xfrm>
          <a:off x="1143000" y="1905000"/>
          <a:ext cx="1752600" cy="1640460"/>
        </p:xfrm>
        <a:graphic>
          <a:graphicData uri="http://schemas.openxmlformats.org/drawingml/2006/table">
            <a:tbl>
              <a:tblPr/>
              <a:tblGrid>
                <a:gridCol w="1371600"/>
                <a:gridCol w="381000"/>
              </a:tblGrid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  …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a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b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c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  …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Tahoma"/>
                        <a:cs typeface="Tahoma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  <a:defRPr/>
                      </a:pP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p</a:t>
                      </a: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Tahoma"/>
                        <a:cs typeface="Tahoma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" name="Rectangle 35"/>
          <p:cNvSpPr/>
          <p:nvPr/>
        </p:nvSpPr>
        <p:spPr>
          <a:xfrm>
            <a:off x="4495800" y="5311914"/>
            <a:ext cx="396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1F5B"/>
              </a:buClr>
              <a:buSzPct val="200000"/>
              <a:defRPr/>
            </a:pPr>
            <a:r>
              <a:rPr lang="en-US" sz="2000" dirty="0" smtClean="0">
                <a:latin typeface="Tahoma"/>
                <a:cs typeface="Tahoma"/>
              </a:rPr>
              <a:t>The annotation  </a:t>
            </a:r>
            <a:r>
              <a:rPr lang="en-US" sz="2000" i="1" dirty="0" err="1" smtClean="0">
                <a:solidFill>
                  <a:srgbClr val="4F81BD"/>
                </a:solidFill>
                <a:latin typeface="Tahoma"/>
                <a:cs typeface="Tahoma"/>
              </a:rPr>
              <a:t>p</a:t>
            </a:r>
            <a:r>
              <a:rPr lang="en-US" sz="2000" i="1" dirty="0" smtClean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n-US" sz="2000" dirty="0" smtClean="0">
                <a:solidFill>
                  <a:srgbClr val="4F81BD"/>
                </a:solidFill>
                <a:latin typeface="Tahoma"/>
                <a:cs typeface="Tahoma"/>
              </a:rPr>
              <a:t>+</a:t>
            </a:r>
            <a:r>
              <a:rPr lang="en-US" sz="2000" i="1" dirty="0" smtClean="0">
                <a:solidFill>
                  <a:srgbClr val="4F81BD"/>
                </a:solidFill>
                <a:latin typeface="Tahoma"/>
                <a:cs typeface="Tahoma"/>
              </a:rPr>
              <a:t> </a:t>
            </a:r>
            <a:r>
              <a:rPr lang="en-US" sz="2000" i="1" dirty="0" err="1" smtClean="0">
                <a:solidFill>
                  <a:srgbClr val="4F81BD"/>
                </a:solidFill>
                <a:latin typeface="Tahoma"/>
                <a:cs typeface="Tahoma"/>
              </a:rPr>
              <a:t>r</a:t>
            </a:r>
            <a:r>
              <a:rPr lang="en-US" sz="2000" i="1" dirty="0" smtClean="0">
                <a:solidFill>
                  <a:srgbClr val="4F81BD"/>
                </a:solidFill>
                <a:latin typeface="Tahoma"/>
                <a:cs typeface="Tahoma"/>
              </a:rPr>
              <a:t> </a:t>
            </a:r>
            <a:r>
              <a:rPr lang="en-US" sz="2000" i="1" dirty="0" smtClean="0">
                <a:latin typeface="Tahoma"/>
                <a:cs typeface="Tahoma"/>
              </a:rPr>
              <a:t>  </a:t>
            </a:r>
            <a:r>
              <a:rPr lang="en-US" sz="2000" dirty="0" smtClean="0">
                <a:latin typeface="Tahoma"/>
                <a:cs typeface="Tahoma"/>
              </a:rPr>
              <a:t>means </a:t>
            </a:r>
            <a:r>
              <a:rPr lang="en-US" sz="2000" b="1" dirty="0" smtClean="0">
                <a:solidFill>
                  <a:srgbClr val="FF0000"/>
                </a:solidFill>
                <a:latin typeface="Tahoma"/>
                <a:cs typeface="Tahoma"/>
              </a:rPr>
              <a:t>alternative use </a:t>
            </a:r>
            <a:r>
              <a:rPr lang="en-US" sz="2000" dirty="0" smtClean="0">
                <a:latin typeface="Tahoma"/>
                <a:cs typeface="Tahoma"/>
              </a:rPr>
              <a:t>of data</a:t>
            </a:r>
            <a:endParaRPr lang="en-US" sz="2000" i="1" dirty="0" smtClean="0">
              <a:solidFill>
                <a:srgbClr val="4F81BD"/>
              </a:solidFill>
              <a:latin typeface="Tahoma"/>
              <a:cs typeface="Tahoma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rot="5400000">
            <a:off x="3925094" y="3237706"/>
            <a:ext cx="380206" cy="794"/>
          </a:xfrm>
          <a:prstGeom prst="line">
            <a:avLst/>
          </a:prstGeom>
          <a:ln w="25400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Group 65"/>
          <p:cNvGraphicFramePr>
            <a:graphicFrameLocks noGrp="1"/>
          </p:cNvGraphicFramePr>
          <p:nvPr/>
        </p:nvGraphicFramePr>
        <p:xfrm>
          <a:off x="5257800" y="2895600"/>
          <a:ext cx="2514600" cy="1556387"/>
        </p:xfrm>
        <a:graphic>
          <a:graphicData uri="http://schemas.openxmlformats.org/drawingml/2006/table">
            <a:tbl>
              <a:tblPr/>
              <a:tblGrid>
                <a:gridCol w="1397000"/>
                <a:gridCol w="1117600"/>
              </a:tblGrid>
              <a:tr h="21399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…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a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b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c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  <a:defRPr/>
                      </a:pP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p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+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r</a:t>
                      </a: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…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  <a:defRPr/>
                      </a:pP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25" name="Straight Arrow Connector 24"/>
          <p:cNvCxnSpPr/>
          <p:nvPr/>
        </p:nvCxnSpPr>
        <p:spPr>
          <a:xfrm>
            <a:off x="2819400" y="3124200"/>
            <a:ext cx="2209800" cy="533400"/>
          </a:xfrm>
          <a:prstGeom prst="straightConnector1">
            <a:avLst/>
          </a:prstGeom>
          <a:ln w="38100" cap="flat" cmpd="sng" algn="ctr">
            <a:solidFill>
              <a:srgbClr val="FF6600"/>
            </a:solidFill>
            <a:prstDash val="dash"/>
            <a:round/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371600" y="990600"/>
            <a:ext cx="9144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  <a:latin typeface="Tahoma"/>
                <a:cs typeface="Tahoma"/>
              </a:rPr>
              <a:t>R</a:t>
            </a:r>
            <a:endParaRPr lang="en-US" sz="2400" dirty="0">
              <a:solidFill>
                <a:schemeClr val="accent1"/>
              </a:solidFill>
              <a:latin typeface="Tahoma"/>
              <a:cs typeface="Tahom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334000" y="1905000"/>
            <a:ext cx="11430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  <a:latin typeface="Tahoma"/>
                <a:cs typeface="Tahoma"/>
              </a:rPr>
              <a:t>R </a:t>
            </a:r>
            <a:r>
              <a:rPr lang="en-US" sz="2400" dirty="0" smtClean="0">
                <a:solidFill>
                  <a:srgbClr val="4F81BD"/>
                </a:solidFill>
                <a:latin typeface="cmsy10"/>
              </a:rPr>
              <a:t>[</a:t>
            </a:r>
            <a:r>
              <a:rPr lang="en-US" sz="2400" dirty="0" smtClean="0">
                <a:solidFill>
                  <a:schemeClr val="accent1"/>
                </a:solidFill>
                <a:latin typeface="Tahoma"/>
                <a:cs typeface="Tahoma"/>
              </a:rPr>
              <a:t> S</a:t>
            </a:r>
            <a:endParaRPr lang="en-US" sz="2400" dirty="0">
              <a:solidFill>
                <a:schemeClr val="accent1"/>
              </a:solidFill>
              <a:latin typeface="Tahoma"/>
              <a:cs typeface="Tahoma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371600" y="3810000"/>
            <a:ext cx="9144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  <a:latin typeface="Tahoma"/>
                <a:cs typeface="Tahoma"/>
              </a:rPr>
              <a:t>S</a:t>
            </a:r>
            <a:endParaRPr lang="en-US" sz="2400" dirty="0">
              <a:solidFill>
                <a:schemeClr val="accent1"/>
              </a:solidFill>
              <a:latin typeface="Tahoma"/>
              <a:cs typeface="Tahoma"/>
            </a:endParaRPr>
          </a:p>
        </p:txBody>
      </p:sp>
      <p:graphicFrame>
        <p:nvGraphicFramePr>
          <p:cNvPr id="34" name="Group 66"/>
          <p:cNvGraphicFramePr>
            <a:graphicFrameLocks noGrp="1"/>
          </p:cNvGraphicFramePr>
          <p:nvPr/>
        </p:nvGraphicFramePr>
        <p:xfrm>
          <a:off x="1143000" y="4684140"/>
          <a:ext cx="1752600" cy="1640460"/>
        </p:xfrm>
        <a:graphic>
          <a:graphicData uri="http://schemas.openxmlformats.org/drawingml/2006/table">
            <a:tbl>
              <a:tblPr/>
              <a:tblGrid>
                <a:gridCol w="1371600"/>
                <a:gridCol w="381000"/>
              </a:tblGrid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  …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a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b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c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  …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Tahoma"/>
                        <a:cs typeface="Tahoma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  <a:defRPr/>
                      </a:pP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r</a:t>
                      </a: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Tahoma"/>
                        <a:cs typeface="Tahoma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" name="Text Box 73"/>
          <p:cNvSpPr txBox="1">
            <a:spLocks noChangeArrowheads="1"/>
          </p:cNvSpPr>
          <p:nvPr/>
        </p:nvSpPr>
        <p:spPr bwMode="auto">
          <a:xfrm>
            <a:off x="1143000" y="1447800"/>
            <a:ext cx="1371600" cy="400752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  </a:t>
            </a:r>
            <a:r>
              <a:rPr lang="en-US" sz="2000" dirty="0" smtClean="0">
                <a:solidFill>
                  <a:schemeClr val="accent1"/>
                </a:solidFill>
              </a:rPr>
              <a:t>A     B     C</a:t>
            </a:r>
            <a:endParaRPr lang="en-US" sz="2000" dirty="0"/>
          </a:p>
        </p:txBody>
      </p:sp>
      <p:sp>
        <p:nvSpPr>
          <p:cNvPr id="37" name="Text Box 73"/>
          <p:cNvSpPr txBox="1">
            <a:spLocks noChangeArrowheads="1"/>
          </p:cNvSpPr>
          <p:nvPr/>
        </p:nvSpPr>
        <p:spPr bwMode="auto">
          <a:xfrm>
            <a:off x="1143000" y="4247448"/>
            <a:ext cx="1371600" cy="400752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  </a:t>
            </a:r>
            <a:r>
              <a:rPr lang="en-US" sz="2000" dirty="0" smtClean="0">
                <a:solidFill>
                  <a:schemeClr val="accent1"/>
                </a:solidFill>
              </a:rPr>
              <a:t>A     B     C</a:t>
            </a:r>
            <a:endParaRPr lang="en-US" sz="2000" dirty="0"/>
          </a:p>
        </p:txBody>
      </p:sp>
      <p:sp>
        <p:nvSpPr>
          <p:cNvPr id="38" name="Text Box 73"/>
          <p:cNvSpPr txBox="1">
            <a:spLocks noChangeArrowheads="1"/>
          </p:cNvSpPr>
          <p:nvPr/>
        </p:nvSpPr>
        <p:spPr bwMode="auto">
          <a:xfrm>
            <a:off x="5257800" y="2438400"/>
            <a:ext cx="1371600" cy="400752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  </a:t>
            </a:r>
            <a:r>
              <a:rPr lang="en-US" sz="2000" dirty="0" smtClean="0">
                <a:solidFill>
                  <a:schemeClr val="accent1"/>
                </a:solidFill>
              </a:rPr>
              <a:t>A     B     C</a:t>
            </a:r>
            <a:endParaRPr lang="en-US" sz="2000" dirty="0"/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2819400" y="3886200"/>
            <a:ext cx="2209800" cy="1295400"/>
          </a:xfrm>
          <a:prstGeom prst="straightConnector1">
            <a:avLst/>
          </a:prstGeom>
          <a:ln w="38100" cap="flat" cmpd="sng" algn="ctr">
            <a:solidFill>
              <a:srgbClr val="FF6600"/>
            </a:solidFill>
            <a:prstDash val="dash"/>
            <a:round/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228600"/>
            <a:ext cx="83058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Another use of </a:t>
            </a:r>
            <a:r>
              <a:rPr lang="en-US" sz="3200" dirty="0" smtClean="0">
                <a:solidFill>
                  <a:srgbClr val="4F81BD"/>
                </a:solidFill>
                <a:latin typeface="Tahoma"/>
                <a:cs typeface="Tahoma"/>
              </a:rPr>
              <a:t>+</a:t>
            </a:r>
            <a:r>
              <a:rPr lang="en-US" sz="3200" b="1" dirty="0" smtClean="0"/>
              <a:t> </a:t>
            </a:r>
            <a:endParaRPr lang="el-GR" sz="3200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5/21/2018</a:t>
            </a:r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67A8-7239-4A5D-A756-2F35EF85B204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31" name="Group 66"/>
          <p:cNvGraphicFramePr>
            <a:graphicFrameLocks noGrp="1"/>
          </p:cNvGraphicFramePr>
          <p:nvPr/>
        </p:nvGraphicFramePr>
        <p:xfrm>
          <a:off x="762000" y="1828800"/>
          <a:ext cx="1752600" cy="3912492"/>
        </p:xfrm>
        <a:graphic>
          <a:graphicData uri="http://schemas.openxmlformats.org/drawingml/2006/table">
            <a:tbl>
              <a:tblPr/>
              <a:tblGrid>
                <a:gridCol w="1447800"/>
                <a:gridCol w="304800"/>
              </a:tblGrid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  …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a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b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 c</a:t>
                      </a:r>
                      <a:r>
                        <a:rPr kumimoji="0" lang="en-US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1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Tahoma"/>
                        <a:cs typeface="Tahoma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p</a:t>
                      </a:r>
                      <a:endParaRPr kumimoji="0" lang="en-US" sz="2400" b="0" i="1" u="none" strike="noStrike" cap="none" normalizeH="0" baseline="0" dirty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  …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a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b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 c</a:t>
                      </a:r>
                      <a:r>
                        <a:rPr kumimoji="0" lang="en-US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2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  <a:defRPr/>
                      </a:pP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Tahoma"/>
                        <a:cs typeface="Tahoma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  <a:defRPr/>
                      </a:pP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r</a:t>
                      </a: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  …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a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b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 c</a:t>
                      </a:r>
                      <a:r>
                        <a:rPr kumimoji="0" lang="en-US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3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  …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  <a:defRPr/>
                      </a:pP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Tahoma"/>
                        <a:cs typeface="Tahoma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  <a:defRPr/>
                      </a:pP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s</a:t>
                      </a: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3" name="Group 65"/>
          <p:cNvGraphicFramePr>
            <a:graphicFrameLocks noGrp="1"/>
          </p:cNvGraphicFramePr>
          <p:nvPr/>
        </p:nvGraphicFramePr>
        <p:xfrm>
          <a:off x="5410200" y="2787013"/>
          <a:ext cx="2514600" cy="1556387"/>
        </p:xfrm>
        <a:graphic>
          <a:graphicData uri="http://schemas.openxmlformats.org/drawingml/2006/table">
            <a:tbl>
              <a:tblPr/>
              <a:tblGrid>
                <a:gridCol w="914400"/>
                <a:gridCol w="1600200"/>
              </a:tblGrid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…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a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b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  <a:defRPr/>
                      </a:pP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p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+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r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+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s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…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  <a:defRPr/>
                      </a:pP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" name="Rectangle 35"/>
          <p:cNvSpPr/>
          <p:nvPr/>
        </p:nvSpPr>
        <p:spPr>
          <a:xfrm>
            <a:off x="4267200" y="5543490"/>
            <a:ext cx="419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1F5B"/>
              </a:buClr>
              <a:buSzPct val="200000"/>
              <a:defRPr/>
            </a:pPr>
            <a:r>
              <a:rPr lang="en-US" sz="2000" i="1" dirty="0" smtClean="0">
                <a:solidFill>
                  <a:srgbClr val="4F81BD"/>
                </a:solidFill>
                <a:latin typeface="Tahoma"/>
                <a:cs typeface="Tahoma"/>
              </a:rPr>
              <a:t> </a:t>
            </a:r>
            <a:r>
              <a:rPr lang="en-US" sz="2000" dirty="0" smtClean="0">
                <a:solidFill>
                  <a:srgbClr val="4F81BD"/>
                </a:solidFill>
                <a:latin typeface="Tahoma"/>
                <a:cs typeface="Tahoma"/>
              </a:rPr>
              <a:t>+</a:t>
            </a:r>
            <a:r>
              <a:rPr lang="en-US" sz="2000" i="1" dirty="0" smtClean="0">
                <a:solidFill>
                  <a:schemeClr val="accent1"/>
                </a:solidFill>
                <a:latin typeface="Arial" charset="0"/>
              </a:rPr>
              <a:t>  </a:t>
            </a:r>
            <a:r>
              <a:rPr lang="en-US" sz="2000" dirty="0" smtClean="0">
                <a:latin typeface="Tahoma"/>
                <a:cs typeface="Tahoma"/>
              </a:rPr>
              <a:t>means </a:t>
            </a:r>
            <a:r>
              <a:rPr lang="en-US" sz="2000" b="1" dirty="0" smtClean="0">
                <a:solidFill>
                  <a:srgbClr val="FF0000"/>
                </a:solidFill>
                <a:latin typeface="Tahoma"/>
                <a:cs typeface="Tahoma"/>
              </a:rPr>
              <a:t>alternative use </a:t>
            </a:r>
            <a:r>
              <a:rPr lang="en-US" sz="2000" dirty="0" smtClean="0">
                <a:latin typeface="Tahoma"/>
                <a:cs typeface="Tahoma"/>
              </a:rPr>
              <a:t>of data </a:t>
            </a:r>
            <a:endParaRPr lang="en-US" sz="2000" dirty="0" smtClean="0">
              <a:solidFill>
                <a:srgbClr val="4F81BD"/>
              </a:solidFill>
              <a:latin typeface="Tahoma"/>
              <a:cs typeface="Tahoma"/>
            </a:endParaRPr>
          </a:p>
        </p:txBody>
      </p:sp>
      <p:sp>
        <p:nvSpPr>
          <p:cNvPr id="24" name="Text Box 72"/>
          <p:cNvSpPr txBox="1">
            <a:spLocks noChangeArrowheads="1"/>
          </p:cNvSpPr>
          <p:nvPr/>
        </p:nvSpPr>
        <p:spPr bwMode="auto">
          <a:xfrm>
            <a:off x="2667000" y="3276600"/>
            <a:ext cx="1143000" cy="400752"/>
          </a:xfrm>
          <a:prstGeom prst="rect">
            <a:avLst/>
          </a:prstGeom>
          <a:solidFill>
            <a:srgbClr val="C6D9F1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 PROJECT</a:t>
            </a:r>
            <a:r>
              <a:rPr lang="en-US" sz="2000" dirty="0" smtClean="0">
                <a:solidFill>
                  <a:schemeClr val="accent1"/>
                </a:solidFill>
              </a:rPr>
              <a:t>      </a:t>
            </a:r>
          </a:p>
        </p:txBody>
      </p:sp>
      <p:cxnSp>
        <p:nvCxnSpPr>
          <p:cNvPr id="41" name="Straight Connector 40"/>
          <p:cNvCxnSpPr/>
          <p:nvPr/>
        </p:nvCxnSpPr>
        <p:spPr>
          <a:xfrm rot="5400000">
            <a:off x="3695700" y="5143500"/>
            <a:ext cx="380206" cy="794"/>
          </a:xfrm>
          <a:prstGeom prst="line">
            <a:avLst/>
          </a:prstGeom>
          <a:ln w="25400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990600" y="914400"/>
            <a:ext cx="9144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  <a:latin typeface="Tahoma"/>
                <a:cs typeface="Tahoma"/>
              </a:rPr>
              <a:t>R</a:t>
            </a:r>
            <a:endParaRPr lang="en-US" sz="2400" dirty="0">
              <a:solidFill>
                <a:schemeClr val="accent1"/>
              </a:solidFill>
              <a:latin typeface="Tahoma"/>
              <a:cs typeface="Tahoma"/>
            </a:endParaRPr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762000" y="1371600"/>
            <a:ext cx="1371600" cy="400752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  </a:t>
            </a:r>
            <a:r>
              <a:rPr lang="en-US" sz="2000" dirty="0" smtClean="0">
                <a:solidFill>
                  <a:schemeClr val="accent1"/>
                </a:solidFill>
              </a:rPr>
              <a:t>A     B     C</a:t>
            </a:r>
            <a:endParaRPr lang="en-US" sz="2000" dirty="0"/>
          </a:p>
        </p:txBody>
      </p:sp>
      <p:sp>
        <p:nvSpPr>
          <p:cNvPr id="21" name="Rectangle 20"/>
          <p:cNvSpPr/>
          <p:nvPr/>
        </p:nvSpPr>
        <p:spPr>
          <a:xfrm>
            <a:off x="5105400" y="1828800"/>
            <a:ext cx="12192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  <a:latin typeface="Tahoma"/>
                <a:cs typeface="Tahoma"/>
              </a:rPr>
              <a:t>  </a:t>
            </a:r>
            <a:r>
              <a:rPr lang="en-US" sz="3600" dirty="0" smtClean="0">
                <a:solidFill>
                  <a:srgbClr val="4F81BD"/>
                </a:solidFill>
                <a:latin typeface="cmmi10"/>
              </a:rPr>
              <a:t>¼</a:t>
            </a:r>
            <a:r>
              <a:rPr lang="en-US" sz="2400" baseline="-25000" dirty="0" smtClean="0">
                <a:solidFill>
                  <a:schemeClr val="accent1"/>
                </a:solidFill>
                <a:cs typeface="Tahoma"/>
              </a:rPr>
              <a:t>AB</a:t>
            </a:r>
            <a:r>
              <a:rPr lang="en-US" sz="2400" dirty="0" smtClean="0">
                <a:solidFill>
                  <a:schemeClr val="accent1"/>
                </a:solidFill>
                <a:latin typeface="Tahoma"/>
                <a:cs typeface="Tahoma"/>
              </a:rPr>
              <a:t>R</a:t>
            </a:r>
            <a:endParaRPr lang="en-US" sz="2400" dirty="0">
              <a:solidFill>
                <a:schemeClr val="accent1"/>
              </a:solidFill>
              <a:latin typeface="Tahoma"/>
              <a:cs typeface="Tahoma"/>
            </a:endParaRPr>
          </a:p>
        </p:txBody>
      </p:sp>
      <p:sp>
        <p:nvSpPr>
          <p:cNvPr id="22" name="Text Box 73"/>
          <p:cNvSpPr txBox="1">
            <a:spLocks noChangeArrowheads="1"/>
          </p:cNvSpPr>
          <p:nvPr/>
        </p:nvSpPr>
        <p:spPr bwMode="auto">
          <a:xfrm>
            <a:off x="5410200" y="2362200"/>
            <a:ext cx="914400" cy="400752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  </a:t>
            </a:r>
            <a:r>
              <a:rPr lang="en-US" sz="2000" dirty="0" smtClean="0">
                <a:solidFill>
                  <a:schemeClr val="accent1"/>
                </a:solidFill>
              </a:rPr>
              <a:t>A     B   </a:t>
            </a:r>
            <a:endParaRPr lang="en-US" sz="20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743200" y="2819400"/>
            <a:ext cx="2362200" cy="609600"/>
          </a:xfrm>
          <a:prstGeom prst="straightConnector1">
            <a:avLst/>
          </a:prstGeom>
          <a:ln w="38100" cap="flat" cmpd="sng" algn="ctr">
            <a:solidFill>
              <a:srgbClr val="FF6600"/>
            </a:solidFill>
            <a:prstDash val="dash"/>
            <a:round/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819400" y="3657600"/>
            <a:ext cx="2286000" cy="381000"/>
          </a:xfrm>
          <a:prstGeom prst="straightConnector1">
            <a:avLst/>
          </a:prstGeom>
          <a:ln w="38100" cap="flat" cmpd="sng" algn="ctr">
            <a:solidFill>
              <a:srgbClr val="FF6600"/>
            </a:solidFill>
            <a:prstDash val="dash"/>
            <a:round/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819400" y="3886200"/>
            <a:ext cx="2286000" cy="1066800"/>
          </a:xfrm>
          <a:prstGeom prst="straightConnector1">
            <a:avLst/>
          </a:prstGeom>
          <a:ln w="38100" cap="flat" cmpd="sng" algn="ctr">
            <a:solidFill>
              <a:srgbClr val="FF6600"/>
            </a:solidFill>
            <a:prstDash val="dash"/>
            <a:round/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058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Example: a positive query</a:t>
            </a:r>
            <a:br>
              <a:rPr lang="en-US" sz="3200" b="1" dirty="0" smtClean="0"/>
            </a:br>
            <a:r>
              <a:rPr lang="en-US" sz="3200" b="1" dirty="0" smtClean="0"/>
              <a:t>SPJU / UCQ / </a:t>
            </a:r>
            <a:r>
              <a:rPr lang="en-US" sz="3200" b="1" dirty="0" err="1" smtClean="0"/>
              <a:t>nonrecursive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Datalog</a:t>
            </a:r>
            <a:endParaRPr lang="el-GR" sz="3200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5/21/2018</a:t>
            </a:r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67A8-7239-4A5D-A756-2F35EF85B204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31" name="Group 66"/>
          <p:cNvGraphicFramePr>
            <a:graphicFrameLocks noGrp="1"/>
          </p:cNvGraphicFramePr>
          <p:nvPr/>
        </p:nvGraphicFramePr>
        <p:xfrm>
          <a:off x="762000" y="3429000"/>
          <a:ext cx="1752600" cy="1556387"/>
        </p:xfrm>
        <a:graphic>
          <a:graphicData uri="http://schemas.openxmlformats.org/drawingml/2006/table">
            <a:tbl>
              <a:tblPr/>
              <a:tblGrid>
                <a:gridCol w="1371600"/>
                <a:gridCol w="381000"/>
              </a:tblGrid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a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b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c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p</a:t>
                      </a:r>
                      <a:endParaRPr kumimoji="0" lang="en-US" sz="2400" b="0" i="1" u="none" strike="noStrike" cap="none" normalizeH="0" baseline="0" dirty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d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b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  <a:defRPr/>
                      </a:pP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r</a:t>
                      </a: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f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  <a:defRPr/>
                      </a:pP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s</a:t>
                      </a: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3" name="Group 65"/>
          <p:cNvGraphicFramePr>
            <a:graphicFrameLocks noGrp="1"/>
          </p:cNvGraphicFramePr>
          <p:nvPr/>
        </p:nvGraphicFramePr>
        <p:xfrm>
          <a:off x="4343400" y="3425821"/>
          <a:ext cx="4495800" cy="2593979"/>
        </p:xfrm>
        <a:graphic>
          <a:graphicData uri="http://schemas.openxmlformats.org/drawingml/2006/table">
            <a:tbl>
              <a:tblPr/>
              <a:tblGrid>
                <a:gridCol w="1017918"/>
                <a:gridCol w="3477882"/>
              </a:tblGrid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a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c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( 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p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msy10" charset="0"/>
                        </a:rPr>
                        <a:t>¢ 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/>
                          <a:cs typeface="Tahoma"/>
                        </a:rPr>
                        <a:t>p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/>
                          <a:cs typeface="Tahoma"/>
                        </a:rPr>
                        <a:t>+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p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msy10" charset="0"/>
                        </a:rPr>
                        <a:t>¢ 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/>
                          <a:cs typeface="Tahoma"/>
                        </a:rPr>
                        <a:t>p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/>
                          <a:cs typeface="Tahoma"/>
                        </a:rPr>
                        <a:t>) 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msy10" charset="0"/>
                        </a:rPr>
                        <a:t>¢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/>
                          <a:cs typeface="Tahoma"/>
                        </a:rPr>
                        <a:t>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a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(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p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msy10" charset="0"/>
                        </a:rPr>
                        <a:t>¢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r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) 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msy10" charset="0"/>
                        </a:rPr>
                        <a:t>¢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/>
                          <a:cs typeface="Tahoma"/>
                        </a:rPr>
                        <a:t>1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d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c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(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r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msy10" charset="0"/>
                        </a:rPr>
                        <a:t>¢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p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) 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msy10" charset="0"/>
                        </a:rPr>
                        <a:t>¢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/>
                          <a:cs typeface="Tahoma"/>
                        </a:rPr>
                        <a:t>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d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( 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r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msy10" charset="0"/>
                        </a:rPr>
                        <a:t>¢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r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+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r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msy10" charset="0"/>
                        </a:rPr>
                        <a:t>¢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s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+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r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msy10" charset="0"/>
                        </a:rPr>
                        <a:t>¢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r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)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msy10" charset="0"/>
                        </a:rPr>
                        <a:t>¢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/>
                          <a:cs typeface="Tahoma"/>
                        </a:rPr>
                        <a:t>1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f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(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s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msy10" charset="0"/>
                        </a:rPr>
                        <a:t>¢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s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+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s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msy10" charset="0"/>
                        </a:rPr>
                        <a:t>¢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r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+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s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msy10" charset="0"/>
                        </a:rPr>
                        <a:t>¢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s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)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msy10" charset="0"/>
                        </a:rPr>
                        <a:t>¢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/>
                          <a:cs typeface="Tahoma"/>
                        </a:rPr>
                        <a:t>1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" name="Rectangle 35"/>
          <p:cNvSpPr/>
          <p:nvPr/>
        </p:nvSpPr>
        <p:spPr>
          <a:xfrm>
            <a:off x="609600" y="5707559"/>
            <a:ext cx="9067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1F5B"/>
              </a:buClr>
              <a:buSzPct val="200000"/>
              <a:defRPr/>
            </a:pPr>
            <a:r>
              <a:rPr lang="en-US" sz="2000" dirty="0" smtClean="0">
                <a:latin typeface="Tahoma"/>
                <a:cs typeface="Tahoma"/>
              </a:rPr>
              <a:t>For selection we multiply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1F5B"/>
              </a:buClr>
              <a:buSzPct val="200000"/>
              <a:defRPr/>
            </a:pPr>
            <a:r>
              <a:rPr lang="en-US" sz="2000" dirty="0" smtClean="0">
                <a:latin typeface="Tahoma"/>
                <a:cs typeface="Tahoma"/>
              </a:rPr>
              <a:t>with two special annotations, 0 and 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95400" y="13716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4F81BD"/>
                </a:solidFill>
                <a:latin typeface="cmmi10"/>
              </a:rPr>
              <a:t> </a:t>
            </a:r>
            <a:r>
              <a:rPr lang="en-US" sz="2800" dirty="0" smtClean="0">
                <a:solidFill>
                  <a:schemeClr val="accent1"/>
                </a:solidFill>
              </a:rPr>
              <a:t>V</a:t>
            </a:r>
            <a:r>
              <a:rPr lang="en-US" sz="2800" dirty="0" smtClean="0">
                <a:solidFill>
                  <a:srgbClr val="4F81BD"/>
                </a:solidFill>
              </a:rPr>
              <a:t> =  </a:t>
            </a:r>
            <a:r>
              <a:rPr lang="en-US" sz="2800" dirty="0" smtClean="0">
                <a:solidFill>
                  <a:schemeClr val="accent1"/>
                </a:solidFill>
                <a:latin typeface="Arial" charset="0"/>
                <a:ea typeface="ＭＳ Ｐゴシック" charset="-128"/>
                <a:sym typeface="Symbol" charset="2"/>
              </a:rPr>
              <a:t></a:t>
            </a:r>
            <a:r>
              <a:rPr lang="en-US" sz="2800" baseline="-25000" dirty="0" smtClean="0">
                <a:solidFill>
                  <a:schemeClr val="accent1"/>
                </a:solidFill>
                <a:ea typeface="ＭＳ Ｐゴシック" charset="-128"/>
                <a:sym typeface="Symbol" charset="2"/>
              </a:rPr>
              <a:t>C=e</a:t>
            </a:r>
            <a:r>
              <a:rPr lang="en-US" sz="3600" dirty="0" smtClean="0">
                <a:solidFill>
                  <a:srgbClr val="4F81BD"/>
                </a:solidFill>
                <a:latin typeface="cmmi10"/>
              </a:rPr>
              <a:t>¼</a:t>
            </a:r>
            <a:r>
              <a:rPr lang="en-US" sz="2800" baseline="-25000" dirty="0" smtClean="0">
                <a:solidFill>
                  <a:srgbClr val="4F81BD"/>
                </a:solidFill>
                <a:cs typeface="Tahoma"/>
              </a:rPr>
              <a:t>AC</a:t>
            </a:r>
            <a:r>
              <a:rPr lang="en-US" sz="2800" dirty="0" smtClean="0">
                <a:solidFill>
                  <a:srgbClr val="4F81BD"/>
                </a:solidFill>
              </a:rPr>
              <a:t>( </a:t>
            </a:r>
            <a:r>
              <a:rPr lang="en-US" sz="3600" dirty="0" smtClean="0">
                <a:solidFill>
                  <a:srgbClr val="4F81BD"/>
                </a:solidFill>
                <a:latin typeface="cmmi10"/>
              </a:rPr>
              <a:t>¼</a:t>
            </a:r>
            <a:r>
              <a:rPr lang="en-US" sz="2800" baseline="-25000" dirty="0" smtClean="0">
                <a:solidFill>
                  <a:srgbClr val="4F81BD"/>
                </a:solidFill>
              </a:rPr>
              <a:t>AC</a:t>
            </a:r>
            <a:r>
              <a:rPr lang="en-US" sz="2800" dirty="0" smtClean="0">
                <a:solidFill>
                  <a:srgbClr val="4F81BD"/>
                </a:solidFill>
              </a:rPr>
              <a:t>R </a:t>
            </a:r>
            <a:r>
              <a:rPr lang="en-US" sz="3600" dirty="0" smtClean="0">
                <a:solidFill>
                  <a:srgbClr val="4F81BD"/>
                </a:solidFill>
              </a:rPr>
              <a:t>⋈</a:t>
            </a:r>
            <a:r>
              <a:rPr lang="en-US" sz="2800" dirty="0" smtClean="0">
                <a:solidFill>
                  <a:srgbClr val="4F81BD"/>
                </a:solidFill>
              </a:rPr>
              <a:t> </a:t>
            </a:r>
            <a:r>
              <a:rPr lang="en-US" sz="3600" dirty="0" smtClean="0">
                <a:solidFill>
                  <a:srgbClr val="4F81BD"/>
                </a:solidFill>
                <a:latin typeface="cmmi10"/>
              </a:rPr>
              <a:t>¼</a:t>
            </a:r>
            <a:r>
              <a:rPr lang="en-US" sz="2800" baseline="-25000" dirty="0" smtClean="0">
                <a:solidFill>
                  <a:srgbClr val="4F81BD"/>
                </a:solidFill>
              </a:rPr>
              <a:t>BC</a:t>
            </a:r>
            <a:r>
              <a:rPr lang="en-US" sz="2800" dirty="0" smtClean="0">
                <a:solidFill>
                  <a:srgbClr val="4F81BD"/>
                </a:solidFill>
              </a:rPr>
              <a:t>R  </a:t>
            </a:r>
            <a:r>
              <a:rPr lang="en-US" sz="2800" dirty="0" smtClean="0">
                <a:solidFill>
                  <a:srgbClr val="4F81BD"/>
                </a:solidFill>
                <a:latin typeface="cmsy10"/>
              </a:rPr>
              <a:t>[</a:t>
            </a:r>
            <a:r>
              <a:rPr lang="en-US" sz="2800" dirty="0" smtClean="0">
                <a:solidFill>
                  <a:srgbClr val="4F81BD"/>
                </a:solidFill>
              </a:rPr>
              <a:t>  </a:t>
            </a:r>
            <a:r>
              <a:rPr lang="en-US" sz="3600" dirty="0" smtClean="0">
                <a:solidFill>
                  <a:srgbClr val="4F81BD"/>
                </a:solidFill>
                <a:latin typeface="cmmi10"/>
              </a:rPr>
              <a:t>¼</a:t>
            </a:r>
            <a:r>
              <a:rPr lang="en-US" sz="2800" baseline="-25000" dirty="0" smtClean="0">
                <a:solidFill>
                  <a:srgbClr val="4F81BD"/>
                </a:solidFill>
              </a:rPr>
              <a:t>AB</a:t>
            </a:r>
            <a:r>
              <a:rPr lang="en-US" sz="2800" dirty="0" smtClean="0">
                <a:solidFill>
                  <a:srgbClr val="4F81BD"/>
                </a:solidFill>
              </a:rPr>
              <a:t>R </a:t>
            </a:r>
            <a:r>
              <a:rPr lang="en-US" sz="3600" dirty="0" smtClean="0">
                <a:solidFill>
                  <a:srgbClr val="4F81BD"/>
                </a:solidFill>
              </a:rPr>
              <a:t>⋈</a:t>
            </a:r>
            <a:r>
              <a:rPr lang="en-US" sz="2800" dirty="0" smtClean="0">
                <a:solidFill>
                  <a:srgbClr val="4F81BD"/>
                </a:solidFill>
              </a:rPr>
              <a:t> </a:t>
            </a:r>
            <a:r>
              <a:rPr lang="en-US" sz="3600" dirty="0" smtClean="0">
                <a:solidFill>
                  <a:srgbClr val="4F81BD"/>
                </a:solidFill>
                <a:latin typeface="cmmi10"/>
              </a:rPr>
              <a:t>¼</a:t>
            </a:r>
            <a:r>
              <a:rPr lang="en-US" sz="2800" baseline="-25000" dirty="0" smtClean="0">
                <a:solidFill>
                  <a:srgbClr val="4F81BD"/>
                </a:solidFill>
              </a:rPr>
              <a:t>BC</a:t>
            </a:r>
            <a:r>
              <a:rPr lang="en-US" sz="2800" dirty="0" smtClean="0">
                <a:solidFill>
                  <a:srgbClr val="4F81BD"/>
                </a:solidFill>
              </a:rPr>
              <a:t>R )</a:t>
            </a:r>
            <a:endParaRPr lang="en-US" sz="2800" dirty="0">
              <a:solidFill>
                <a:srgbClr val="4F81BD"/>
              </a:solidFill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762000" y="2494848"/>
            <a:ext cx="5334000" cy="857952"/>
            <a:chOff x="762000" y="2113848"/>
            <a:chExt cx="5334000" cy="857952"/>
          </a:xfrm>
        </p:grpSpPr>
        <p:sp>
          <p:nvSpPr>
            <p:cNvPr id="14" name="Rectangle 13"/>
            <p:cNvSpPr/>
            <p:nvPr/>
          </p:nvSpPr>
          <p:spPr>
            <a:xfrm>
              <a:off x="990600" y="2113848"/>
              <a:ext cx="914400" cy="381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accent1"/>
                  </a:solidFill>
                  <a:latin typeface="Tahoma"/>
                  <a:cs typeface="Tahoma"/>
                </a:rPr>
                <a:t>R</a:t>
              </a:r>
              <a:endParaRPr lang="en-US" sz="2400" dirty="0">
                <a:solidFill>
                  <a:schemeClr val="accent1"/>
                </a:solidFill>
                <a:latin typeface="Tahoma"/>
                <a:cs typeface="Tahoma"/>
              </a:endParaRPr>
            </a:p>
          </p:txBody>
        </p:sp>
        <p:sp>
          <p:nvSpPr>
            <p:cNvPr id="17" name="Text Box 73"/>
            <p:cNvSpPr txBox="1">
              <a:spLocks noChangeArrowheads="1"/>
            </p:cNvSpPr>
            <p:nvPr/>
          </p:nvSpPr>
          <p:spPr bwMode="auto">
            <a:xfrm>
              <a:off x="762000" y="2571048"/>
              <a:ext cx="1371600" cy="400752"/>
            </a:xfrm>
            <a:prstGeom prst="rect">
              <a:avLst/>
            </a:prstGeom>
            <a:solidFill>
              <a:srgbClr val="FFFF0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 smtClean="0">
                  <a:solidFill>
                    <a:schemeClr val="accent1"/>
                  </a:solidFill>
                </a:rPr>
                <a:t>  </a:t>
              </a:r>
              <a:r>
                <a:rPr lang="en-US" sz="2000" dirty="0" smtClean="0">
                  <a:solidFill>
                    <a:schemeClr val="accent1"/>
                  </a:solidFill>
                </a:rPr>
                <a:t>A     B     C</a:t>
              </a:r>
              <a:endParaRPr lang="en-US" sz="2000" dirty="0"/>
            </a:p>
          </p:txBody>
        </p:sp>
        <p:sp>
          <p:nvSpPr>
            <p:cNvPr id="21" name="Text Box 73"/>
            <p:cNvSpPr txBox="1">
              <a:spLocks noChangeArrowheads="1"/>
            </p:cNvSpPr>
            <p:nvPr/>
          </p:nvSpPr>
          <p:spPr bwMode="auto">
            <a:xfrm>
              <a:off x="4419600" y="2571048"/>
              <a:ext cx="838200" cy="400752"/>
            </a:xfrm>
            <a:prstGeom prst="rect">
              <a:avLst/>
            </a:prstGeom>
            <a:solidFill>
              <a:srgbClr val="FFFF0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 smtClean="0">
                  <a:solidFill>
                    <a:schemeClr val="accent1"/>
                  </a:solidFill>
                </a:rPr>
                <a:t>  </a:t>
              </a:r>
              <a:r>
                <a:rPr lang="en-US" sz="2000" dirty="0" smtClean="0">
                  <a:solidFill>
                    <a:schemeClr val="accent1"/>
                  </a:solidFill>
                </a:rPr>
                <a:t>A     C</a:t>
              </a:r>
              <a:endParaRPr lang="en-US" sz="20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181600" y="2133600"/>
              <a:ext cx="914400" cy="381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accent1"/>
                  </a:solidFill>
                  <a:latin typeface="Tahoma"/>
                  <a:cs typeface="Tahoma"/>
                </a:rPr>
                <a:t>V</a:t>
              </a:r>
              <a:endParaRPr lang="en-US" sz="2400" dirty="0">
                <a:solidFill>
                  <a:schemeClr val="accent1"/>
                </a:solidFill>
                <a:latin typeface="Tahoma"/>
                <a:cs typeface="Tahom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48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sz="3200" b="1" dirty="0" smtClean="0"/>
              <a:t>Summary so far</a:t>
            </a:r>
            <a:endParaRPr lang="el-GR" sz="3200" dirty="0"/>
          </a:p>
        </p:txBody>
      </p:sp>
      <p:sp>
        <p:nvSpPr>
          <p:cNvPr id="1172484" name="Rectangle 4"/>
          <p:cNvSpPr>
            <a:spLocks noChangeArrowheads="1"/>
          </p:cNvSpPr>
          <p:nvPr/>
        </p:nvSpPr>
        <p:spPr bwMode="auto">
          <a:xfrm>
            <a:off x="211015" y="914400"/>
            <a:ext cx="878058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284163" indent="-284163">
              <a:spcAft>
                <a:spcPts val="600"/>
              </a:spcAft>
              <a:buClr>
                <a:srgbClr val="011F5B"/>
              </a:buClr>
              <a:buSzPct val="200000"/>
              <a:buFont typeface="Times New Roman" charset="0"/>
              <a:buNone/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A space of annotations,  </a:t>
            </a:r>
            <a:r>
              <a:rPr lang="en-US" sz="2400" i="1" dirty="0" smtClean="0">
                <a:solidFill>
                  <a:srgbClr val="4F81BD"/>
                </a:solidFill>
                <a:latin typeface="Tahoma" charset="0"/>
              </a:rPr>
              <a:t>K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marL="284163" indent="-284163">
              <a:spcAft>
                <a:spcPts val="600"/>
              </a:spcAft>
              <a:buClr>
                <a:srgbClr val="011F5B"/>
              </a:buClr>
              <a:buSzPct val="200000"/>
              <a:buFont typeface="Times New Roman" charset="0"/>
              <a:buNone/>
            </a:pPr>
            <a:endParaRPr lang="en-US" sz="800" dirty="0" smtClean="0">
              <a:solidFill>
                <a:srgbClr val="000000"/>
              </a:solidFill>
              <a:latin typeface="Arial" charset="0"/>
            </a:endParaRPr>
          </a:p>
          <a:p>
            <a:pPr marL="284163" indent="-284163">
              <a:spcAft>
                <a:spcPts val="600"/>
              </a:spcAft>
              <a:buClr>
                <a:srgbClr val="011F5B"/>
              </a:buClr>
              <a:buSzPct val="200000"/>
              <a:buFont typeface="Times New Roman" charset="0"/>
              <a:buNone/>
            </a:pPr>
            <a:r>
              <a:rPr lang="en-US" sz="2400" i="1" dirty="0" smtClean="0">
                <a:solidFill>
                  <a:srgbClr val="4F81BD"/>
                </a:solidFill>
                <a:latin typeface="Tahoma" charset="0"/>
              </a:rPr>
              <a:t>K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-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relations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: every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tuple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annotated with some element from </a:t>
            </a:r>
            <a:r>
              <a:rPr lang="en-US" sz="2400" i="1" dirty="0" smtClean="0">
                <a:solidFill>
                  <a:srgbClr val="4F81BD"/>
                </a:solidFill>
                <a:latin typeface="Arial" charset="0"/>
              </a:rPr>
              <a:t>K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.   </a:t>
            </a:r>
          </a:p>
          <a:p>
            <a:pPr marL="284163" indent="-284163">
              <a:spcAft>
                <a:spcPts val="600"/>
              </a:spcAft>
              <a:buClr>
                <a:srgbClr val="011F5B"/>
              </a:buClr>
              <a:buSzPct val="200000"/>
              <a:buFont typeface="Times New Roman" charset="0"/>
              <a:buNone/>
            </a:pPr>
            <a:endParaRPr lang="en-US" sz="800" dirty="0" smtClean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 marL="284163" indent="-284163">
              <a:spcAft>
                <a:spcPts val="600"/>
              </a:spcAft>
              <a:buClr>
                <a:srgbClr val="011F5B"/>
              </a:buClr>
              <a:buSzPct val="200000"/>
              <a:buFont typeface="Times New Roman" charset="0"/>
              <a:buNone/>
            </a:pPr>
            <a:r>
              <a:rPr lang="fr-FR" sz="2400" dirty="0" err="1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Binary</a:t>
            </a:r>
            <a:r>
              <a:rPr lang="fr-FR" sz="2400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operations</a:t>
            </a:r>
            <a:r>
              <a:rPr lang="fr-FR" sz="2400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on </a:t>
            </a:r>
            <a:r>
              <a:rPr lang="fr-FR" sz="2400" i="1" dirty="0" smtClean="0">
                <a:solidFill>
                  <a:srgbClr val="4F81BD"/>
                </a:solidFill>
                <a:latin typeface="Arial" charset="0"/>
                <a:ea typeface="ＭＳ Ｐゴシック" charset="-128"/>
              </a:rPr>
              <a:t>K</a:t>
            </a:r>
            <a:r>
              <a:rPr lang="fr-FR" sz="2400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:     </a:t>
            </a:r>
            <a:r>
              <a:rPr lang="en-US" sz="3200" b="1" dirty="0" smtClean="0">
                <a:solidFill>
                  <a:srgbClr val="4F81BD"/>
                </a:solidFill>
                <a:latin typeface="cmsy10" charset="0"/>
                <a:ea typeface="ＭＳ Ｐゴシック" charset="-128"/>
              </a:rPr>
              <a:t>¢</a:t>
            </a:r>
            <a:r>
              <a:rPr lang="fr-FR" sz="2400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  corresponds to joint use (</a:t>
            </a:r>
            <a:r>
              <a:rPr lang="fr-FR" sz="2400" dirty="0" err="1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join</a:t>
            </a:r>
            <a:r>
              <a:rPr lang="fr-FR" sz="2400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),                    and  </a:t>
            </a:r>
            <a:r>
              <a:rPr lang="fr-FR" sz="2800" dirty="0" smtClean="0">
                <a:solidFill>
                  <a:srgbClr val="4F81BD"/>
                </a:solidFill>
                <a:latin typeface="Tahoma" charset="0"/>
                <a:ea typeface="ＭＳ Ｐゴシック" charset="-128"/>
              </a:rPr>
              <a:t>+</a:t>
            </a:r>
            <a:r>
              <a:rPr lang="fr-FR" sz="2800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</a:t>
            </a:r>
            <a:r>
              <a:rPr lang="fr-FR" sz="2400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corresponds to alternative use (union and projection). </a:t>
            </a:r>
          </a:p>
          <a:p>
            <a:pPr marL="284163" indent="-284163">
              <a:spcAft>
                <a:spcPts val="600"/>
              </a:spcAft>
              <a:buClr>
                <a:srgbClr val="011F5B"/>
              </a:buClr>
              <a:buSzPct val="200000"/>
              <a:buFont typeface="Times New Roman" charset="0"/>
              <a:buNone/>
            </a:pPr>
            <a:endParaRPr lang="fr-FR" sz="800" dirty="0" smtClean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 marL="284163" indent="-284163">
              <a:spcAft>
                <a:spcPts val="600"/>
              </a:spcAft>
              <a:buClr>
                <a:srgbClr val="011F5B"/>
              </a:buClr>
              <a:buSzPct val="200000"/>
              <a:buFont typeface="Times New Roman" charset="0"/>
              <a:buNone/>
            </a:pPr>
            <a:r>
              <a:rPr lang="fr-FR" sz="2400" dirty="0" err="1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We</a:t>
            </a:r>
            <a:r>
              <a:rPr lang="fr-FR" sz="2400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assume </a:t>
            </a:r>
            <a:r>
              <a:rPr lang="fr-FR" sz="2400" i="1" dirty="0" smtClean="0">
                <a:solidFill>
                  <a:schemeClr val="accent1"/>
                </a:solidFill>
                <a:latin typeface="Arial" charset="0"/>
                <a:ea typeface="ＭＳ Ｐゴシック" charset="-128"/>
              </a:rPr>
              <a:t>K</a:t>
            </a:r>
            <a:r>
              <a:rPr lang="fr-FR" sz="2400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contains</a:t>
            </a:r>
            <a:r>
              <a:rPr lang="fr-FR" sz="2400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special</a:t>
            </a:r>
            <a:r>
              <a:rPr lang="fr-FR" sz="2400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annotations </a:t>
            </a:r>
            <a:r>
              <a:rPr lang="fr-FR" sz="2400" dirty="0" smtClean="0">
                <a:solidFill>
                  <a:srgbClr val="4F81BD"/>
                </a:solidFill>
                <a:latin typeface="Tahoma" charset="0"/>
                <a:ea typeface="ＭＳ Ｐゴシック" charset="-128"/>
              </a:rPr>
              <a:t>0</a:t>
            </a:r>
            <a:r>
              <a:rPr lang="fr-FR" sz="2400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and </a:t>
            </a:r>
            <a:r>
              <a:rPr lang="fr-FR" sz="2400" dirty="0" smtClean="0">
                <a:solidFill>
                  <a:srgbClr val="4F81BD"/>
                </a:solidFill>
                <a:latin typeface="Tahoma" charset="0"/>
                <a:ea typeface="ＭＳ Ｐゴシック" charset="-128"/>
              </a:rPr>
              <a:t>1</a:t>
            </a:r>
            <a:r>
              <a:rPr lang="fr-FR" sz="2400" dirty="0" smtClean="0">
                <a:solidFill>
                  <a:srgbClr val="000000"/>
                </a:solidFill>
                <a:latin typeface="Tahoma" charset="0"/>
                <a:ea typeface="ＭＳ Ｐゴシック" charset="-128"/>
              </a:rPr>
              <a:t>. </a:t>
            </a:r>
          </a:p>
          <a:p>
            <a:pPr marL="284163" indent="-284163">
              <a:spcAft>
                <a:spcPts val="600"/>
              </a:spcAft>
              <a:buClr>
                <a:srgbClr val="011F5B"/>
              </a:buClr>
              <a:buSzPct val="200000"/>
              <a:buFont typeface="Times New Roman" charset="0"/>
              <a:buNone/>
            </a:pPr>
            <a:endParaRPr lang="fr-FR" sz="800" dirty="0" smtClean="0">
              <a:solidFill>
                <a:srgbClr val="000000"/>
              </a:solidFill>
              <a:latin typeface="Tahoma" charset="0"/>
              <a:ea typeface="ＭＳ Ｐゴシック" charset="-128"/>
            </a:endParaRPr>
          </a:p>
          <a:p>
            <a:pPr marL="284163" indent="-284163">
              <a:spcAft>
                <a:spcPts val="600"/>
              </a:spcAft>
              <a:buClr>
                <a:srgbClr val="011F5B"/>
              </a:buClr>
              <a:buSzPct val="200000"/>
              <a:buFont typeface="Times New Roman" charset="0"/>
              <a:buNone/>
            </a:pPr>
            <a:r>
              <a:rPr lang="fr-FR" sz="2400" dirty="0" smtClean="0">
                <a:solidFill>
                  <a:srgbClr val="000000"/>
                </a:solidFill>
                <a:latin typeface="Tahoma" charset="0"/>
                <a:ea typeface="ＭＳ Ｐゴシック" charset="-128"/>
              </a:rPr>
              <a:t>‘‘Absent’’ </a:t>
            </a:r>
            <a:r>
              <a:rPr lang="fr-FR" sz="2400" dirty="0" err="1" smtClean="0">
                <a:solidFill>
                  <a:srgbClr val="000000"/>
                </a:solidFill>
                <a:latin typeface="Tahoma" charset="0"/>
                <a:ea typeface="ＭＳ Ｐゴシック" charset="-128"/>
              </a:rPr>
              <a:t>tuples</a:t>
            </a:r>
            <a:r>
              <a:rPr lang="fr-FR" sz="2400" dirty="0" smtClean="0">
                <a:solidFill>
                  <a:srgbClr val="000000"/>
                </a:solidFill>
                <a:latin typeface="Tahoma" charset="0"/>
                <a:ea typeface="ＭＳ Ｐゴシック" charset="-128"/>
              </a:rPr>
              <a:t> are </a:t>
            </a:r>
            <a:r>
              <a:rPr lang="fr-FR" sz="2400" dirty="0" err="1" smtClean="0">
                <a:solidFill>
                  <a:srgbClr val="000000"/>
                </a:solidFill>
                <a:latin typeface="Tahoma" charset="0"/>
                <a:ea typeface="ＭＳ Ｐゴシック" charset="-128"/>
              </a:rPr>
              <a:t>annotated</a:t>
            </a:r>
            <a:r>
              <a:rPr lang="fr-FR" sz="2400" dirty="0" smtClean="0">
                <a:solidFill>
                  <a:srgbClr val="000000"/>
                </a:solidFill>
                <a:latin typeface="Tahoma" charset="0"/>
                <a:ea typeface="ＭＳ Ｐゴシック" charset="-128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Tahoma" charset="0"/>
                <a:ea typeface="ＭＳ Ｐゴシック" charset="-128"/>
              </a:rPr>
              <a:t>with</a:t>
            </a:r>
            <a:r>
              <a:rPr lang="fr-FR" sz="2400" dirty="0" smtClean="0">
                <a:solidFill>
                  <a:srgbClr val="000000"/>
                </a:solidFill>
                <a:latin typeface="Tahoma" charset="0"/>
                <a:ea typeface="ＭＳ Ｐゴシック" charset="-128"/>
              </a:rPr>
              <a:t> </a:t>
            </a:r>
            <a:r>
              <a:rPr lang="fr-FR" sz="2400" dirty="0" smtClean="0">
                <a:solidFill>
                  <a:srgbClr val="4F81BD"/>
                </a:solidFill>
                <a:latin typeface="Tahoma" charset="0"/>
                <a:ea typeface="ＭＳ Ｐゴシック" charset="-128"/>
              </a:rPr>
              <a:t>0</a:t>
            </a:r>
            <a:r>
              <a:rPr lang="fr-FR" sz="2400" dirty="0" smtClean="0">
                <a:solidFill>
                  <a:srgbClr val="000000"/>
                </a:solidFill>
                <a:latin typeface="Tahoma" charset="0"/>
                <a:ea typeface="ＭＳ Ｐゴシック" charset="-128"/>
              </a:rPr>
              <a:t>! </a:t>
            </a:r>
          </a:p>
          <a:p>
            <a:pPr marL="284163" indent="-284163">
              <a:spcAft>
                <a:spcPts val="600"/>
              </a:spcAft>
              <a:buClr>
                <a:srgbClr val="011F5B"/>
              </a:buClr>
              <a:buSzPct val="200000"/>
              <a:buFont typeface="Times New Roman" charset="0"/>
              <a:buNone/>
            </a:pPr>
            <a:endParaRPr lang="fr-FR" sz="800" dirty="0" smtClean="0">
              <a:solidFill>
                <a:srgbClr val="000000"/>
              </a:solidFill>
              <a:latin typeface="Tahoma" charset="0"/>
              <a:ea typeface="ＭＳ Ｐゴシック" charset="-128"/>
            </a:endParaRPr>
          </a:p>
          <a:p>
            <a:pPr marL="284163" indent="-284163">
              <a:spcAft>
                <a:spcPts val="600"/>
              </a:spcAft>
              <a:buClr>
                <a:srgbClr val="011F5B"/>
              </a:buClr>
              <a:buSzPct val="200000"/>
              <a:buFont typeface="Times New Roman" charset="0"/>
              <a:buNone/>
            </a:pPr>
            <a:r>
              <a:rPr lang="fr-FR" sz="2400" dirty="0" smtClean="0">
                <a:solidFill>
                  <a:srgbClr val="4F81BD"/>
                </a:solidFill>
                <a:latin typeface="Tahoma" charset="0"/>
                <a:ea typeface="ＭＳ Ｐゴシック" charset="-128"/>
              </a:rPr>
              <a:t>1</a:t>
            </a:r>
            <a:r>
              <a:rPr lang="fr-FR" sz="2400" dirty="0" smtClean="0">
                <a:solidFill>
                  <a:srgbClr val="000000"/>
                </a:solidFill>
                <a:latin typeface="Tahoma" charset="0"/>
                <a:ea typeface="ＭＳ Ｐゴシック" charset="-128"/>
              </a:rPr>
              <a:t>  </a:t>
            </a:r>
            <a:r>
              <a:rPr lang="fr-FR" sz="2400" dirty="0" err="1" smtClean="0">
                <a:solidFill>
                  <a:srgbClr val="000000"/>
                </a:solidFill>
                <a:latin typeface="Tahoma" charset="0"/>
                <a:ea typeface="ＭＳ Ｐゴシック" charset="-128"/>
              </a:rPr>
              <a:t>is</a:t>
            </a:r>
            <a:r>
              <a:rPr lang="fr-FR" sz="2400" dirty="0" smtClean="0">
                <a:solidFill>
                  <a:srgbClr val="000000"/>
                </a:solidFill>
                <a:latin typeface="Tahoma" charset="0"/>
                <a:ea typeface="ＭＳ Ｐゴシック" charset="-128"/>
              </a:rPr>
              <a:t> a  ‘‘</a:t>
            </a:r>
            <a:r>
              <a:rPr lang="fr-FR" sz="2400" dirty="0" err="1" smtClean="0">
                <a:solidFill>
                  <a:srgbClr val="000000"/>
                </a:solidFill>
                <a:latin typeface="Tahoma" charset="0"/>
                <a:ea typeface="ＭＳ Ｐゴシック" charset="-128"/>
              </a:rPr>
              <a:t>neutral</a:t>
            </a:r>
            <a:r>
              <a:rPr lang="fr-FR" sz="2400" dirty="0" smtClean="0">
                <a:solidFill>
                  <a:srgbClr val="000000"/>
                </a:solidFill>
                <a:latin typeface="Tahoma" charset="0"/>
                <a:ea typeface="ＭＳ Ｐゴシック" charset="-128"/>
              </a:rPr>
              <a:t>’’  annotation (no restrictions).</a:t>
            </a:r>
          </a:p>
          <a:p>
            <a:pPr marL="284163" indent="-284163">
              <a:spcAft>
                <a:spcPts val="600"/>
              </a:spcAft>
              <a:buClr>
                <a:srgbClr val="011F5B"/>
              </a:buClr>
              <a:buSzPct val="200000"/>
              <a:buFont typeface="Times New Roman" charset="0"/>
              <a:buNone/>
            </a:pPr>
            <a:endParaRPr lang="fr-FR" sz="800" dirty="0" smtClean="0">
              <a:solidFill>
                <a:srgbClr val="000000"/>
              </a:solidFill>
              <a:latin typeface="Tahoma" charset="0"/>
              <a:ea typeface="ＭＳ Ｐゴシック" charset="-128"/>
            </a:endParaRPr>
          </a:p>
          <a:p>
            <a:pPr marL="284163" indent="-284163">
              <a:spcAft>
                <a:spcPts val="600"/>
              </a:spcAft>
              <a:buClr>
                <a:srgbClr val="011F5B"/>
              </a:buClr>
              <a:buSzPct val="200000"/>
              <a:buFont typeface="Times New Roman" charset="0"/>
              <a:buNone/>
            </a:pPr>
            <a:r>
              <a:rPr lang="fr-FR" sz="2400" b="1" dirty="0" err="1" smtClean="0">
                <a:solidFill>
                  <a:srgbClr val="FF0000"/>
                </a:solidFill>
                <a:latin typeface="Tahoma" charset="0"/>
                <a:ea typeface="ＭＳ Ｐゴシック" charset="-128"/>
              </a:rPr>
              <a:t>Algebra</a:t>
            </a:r>
            <a:r>
              <a:rPr lang="fr-FR" sz="2400" b="1" dirty="0" smtClean="0">
                <a:solidFill>
                  <a:srgbClr val="FF0000"/>
                </a:solidFill>
                <a:latin typeface="Tahoma" charset="0"/>
                <a:ea typeface="ＭＳ Ｐゴシック" charset="-128"/>
              </a:rPr>
              <a:t> of annotations</a:t>
            </a:r>
            <a:r>
              <a:rPr lang="fr-FR" sz="2400" dirty="0" smtClean="0">
                <a:solidFill>
                  <a:srgbClr val="000000"/>
                </a:solidFill>
                <a:latin typeface="Tahoma" charset="0"/>
                <a:ea typeface="ＭＳ Ｐゴシック" charset="-128"/>
              </a:rPr>
              <a:t>? </a:t>
            </a:r>
            <a:r>
              <a:rPr lang="fr-FR" sz="2400" dirty="0" err="1" smtClean="0">
                <a:solidFill>
                  <a:srgbClr val="000000"/>
                </a:solidFill>
                <a:latin typeface="Tahoma" charset="0"/>
                <a:ea typeface="ＭＳ Ｐゴシック" charset="-128"/>
              </a:rPr>
              <a:t>What</a:t>
            </a:r>
            <a:r>
              <a:rPr lang="fr-FR" sz="2400" dirty="0" smtClean="0">
                <a:solidFill>
                  <a:srgbClr val="000000"/>
                </a:solidFill>
                <a:latin typeface="Tahoma" charset="0"/>
                <a:ea typeface="ＭＳ Ｐゴシック" charset="-128"/>
              </a:rPr>
              <a:t> are the </a:t>
            </a:r>
            <a:r>
              <a:rPr lang="fr-FR" sz="2400" b="1" dirty="0" err="1" smtClean="0">
                <a:solidFill>
                  <a:srgbClr val="FF0000"/>
                </a:solidFill>
                <a:latin typeface="Tahoma" charset="0"/>
                <a:ea typeface="ＭＳ Ｐゴシック" charset="-128"/>
              </a:rPr>
              <a:t>laws</a:t>
            </a:r>
            <a:r>
              <a:rPr lang="fr-FR" sz="2400" dirty="0" smtClean="0">
                <a:solidFill>
                  <a:srgbClr val="000000"/>
                </a:solidFill>
                <a:latin typeface="Tahoma" charset="0"/>
                <a:ea typeface="ＭＳ Ｐゴシック" charset="-128"/>
              </a:rPr>
              <a:t> of </a:t>
            </a:r>
            <a:r>
              <a:rPr lang="en-US" sz="2400" dirty="0" smtClean="0">
                <a:solidFill>
                  <a:srgbClr val="4F81BD"/>
                </a:solidFill>
              </a:rPr>
              <a:t>(</a:t>
            </a:r>
            <a:r>
              <a:rPr lang="en-US" sz="2400" i="1" dirty="0" smtClean="0">
                <a:solidFill>
                  <a:srgbClr val="4F81BD"/>
                </a:solidFill>
              </a:rPr>
              <a:t>K</a:t>
            </a:r>
            <a:r>
              <a:rPr lang="en-US" sz="2400" dirty="0" smtClean="0">
                <a:solidFill>
                  <a:srgbClr val="4F81BD"/>
                </a:solidFill>
              </a:rPr>
              <a:t>, +, </a:t>
            </a:r>
            <a:r>
              <a:rPr lang="en-US" sz="2400" dirty="0" smtClean="0">
                <a:solidFill>
                  <a:srgbClr val="4F81BD"/>
                </a:solidFill>
                <a:latin typeface="cmsy10"/>
              </a:rPr>
              <a:t>¢</a:t>
            </a:r>
            <a:r>
              <a:rPr lang="en-US" sz="2400" dirty="0" smtClean="0">
                <a:solidFill>
                  <a:srgbClr val="4F81BD"/>
                </a:solidFill>
              </a:rPr>
              <a:t>, 0, 1) </a:t>
            </a:r>
            <a:r>
              <a:rPr lang="fr-FR" sz="2400" dirty="0" smtClean="0">
                <a:solidFill>
                  <a:srgbClr val="000000"/>
                </a:solidFill>
                <a:latin typeface="Tahoma" charset="0"/>
                <a:ea typeface="ＭＳ Ｐゴシック" charset="-128"/>
              </a:rPr>
              <a:t> ?</a:t>
            </a:r>
          </a:p>
          <a:p>
            <a:pPr marL="284163" indent="-284163">
              <a:spcAft>
                <a:spcPts val="600"/>
              </a:spcAft>
              <a:buClr>
                <a:srgbClr val="011F5B"/>
              </a:buClr>
              <a:buSzPct val="200000"/>
              <a:buFont typeface="Times New Roman" charset="0"/>
              <a:buNone/>
            </a:pPr>
            <a:endParaRPr lang="fr-FR" sz="800" dirty="0" smtClean="0">
              <a:solidFill>
                <a:srgbClr val="000000"/>
              </a:solidFill>
              <a:latin typeface="Tahoma" charset="0"/>
              <a:ea typeface="ＭＳ Ｐゴシック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67A8-7239-4A5D-A756-2F35EF85B20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248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Annotated relational algebra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029200"/>
            <a:ext cx="8458200" cy="1219200"/>
          </a:xfrm>
        </p:spPr>
        <p:txBody>
          <a:bodyPr>
            <a:noAutofit/>
          </a:bodyPr>
          <a:lstStyle/>
          <a:p>
            <a:endParaRPr lang="en-US" sz="800" dirty="0" smtClean="0"/>
          </a:p>
          <a:p>
            <a:r>
              <a:rPr lang="en-US" sz="2800" dirty="0" smtClean="0"/>
              <a:t>Hence, for each commutative </a:t>
            </a:r>
            <a:r>
              <a:rPr lang="en-US" sz="2800" dirty="0" err="1" smtClean="0"/>
              <a:t>semiring</a:t>
            </a:r>
            <a:r>
              <a:rPr lang="en-US" sz="2800" dirty="0" smtClean="0"/>
              <a:t> </a:t>
            </a:r>
            <a:r>
              <a:rPr lang="en-US" sz="2800" i="1" dirty="0" smtClean="0">
                <a:solidFill>
                  <a:srgbClr val="4F81BD"/>
                </a:solidFill>
              </a:rPr>
              <a:t>K </a:t>
            </a:r>
            <a:r>
              <a:rPr lang="en-US" sz="2800" dirty="0" smtClean="0"/>
              <a:t>we have a    </a:t>
            </a:r>
            <a:r>
              <a:rPr lang="en-US" sz="2800" i="1" dirty="0" smtClean="0">
                <a:solidFill>
                  <a:srgbClr val="4F81BD"/>
                </a:solidFill>
              </a:rPr>
              <a:t>K</a:t>
            </a:r>
            <a:r>
              <a:rPr lang="en-US" sz="2800" dirty="0" smtClean="0"/>
              <a:t>-</a:t>
            </a:r>
            <a:r>
              <a:rPr lang="en-US" sz="2800" b="1" dirty="0" smtClean="0">
                <a:solidFill>
                  <a:srgbClr val="FF0000"/>
                </a:solidFill>
              </a:rPr>
              <a:t>annotated relational algebra</a:t>
            </a:r>
            <a:r>
              <a:rPr lang="en-US" sz="2800" dirty="0" smtClean="0"/>
              <a:t>.</a:t>
            </a:r>
          </a:p>
          <a:p>
            <a:endParaRPr lang="en-US" sz="800" dirty="0" smtClean="0"/>
          </a:p>
          <a:p>
            <a:endParaRPr lang="en-US" sz="800" dirty="0" smtClean="0"/>
          </a:p>
          <a:p>
            <a:endParaRPr lang="en-US" sz="2800" dirty="0" smtClean="0"/>
          </a:p>
          <a:p>
            <a:pPr>
              <a:buClr>
                <a:schemeClr val="tx1"/>
              </a:buClr>
              <a:buNone/>
            </a:pPr>
            <a:endParaRPr 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3400" y="5105400"/>
            <a:ext cx="8077200" cy="1143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tx1"/>
              </a:buClr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Proposition</a:t>
            </a:r>
            <a:r>
              <a:rPr lang="en-US" sz="2800" dirty="0" smtClean="0">
                <a:solidFill>
                  <a:schemeClr val="tx1"/>
                </a:solidFill>
              </a:rPr>
              <a:t>.  Above identities hold for queries on </a:t>
            </a:r>
            <a:r>
              <a:rPr lang="en-US" sz="2800" i="1" dirty="0" smtClean="0">
                <a:solidFill>
                  <a:srgbClr val="4F81BD"/>
                </a:solidFill>
              </a:rPr>
              <a:t>K</a:t>
            </a:r>
            <a:r>
              <a:rPr lang="en-US" sz="2800" dirty="0" smtClean="0">
                <a:solidFill>
                  <a:schemeClr val="tx1"/>
                </a:solidFill>
              </a:rPr>
              <a:t>-relations  </a:t>
            </a:r>
            <a:r>
              <a:rPr lang="en-US" sz="2800" dirty="0" err="1" smtClean="0">
                <a:solidFill>
                  <a:schemeClr val="tx1"/>
                </a:solidFill>
              </a:rPr>
              <a:t>iff</a:t>
            </a:r>
            <a:r>
              <a:rPr lang="en-US" sz="2800" dirty="0" smtClean="0">
                <a:solidFill>
                  <a:schemeClr val="tx1"/>
                </a:solidFill>
              </a:rPr>
              <a:t>   </a:t>
            </a:r>
            <a:r>
              <a:rPr lang="en-US" sz="2800" dirty="0" smtClean="0">
                <a:solidFill>
                  <a:srgbClr val="4F81BD"/>
                </a:solidFill>
              </a:rPr>
              <a:t>(</a:t>
            </a:r>
            <a:r>
              <a:rPr lang="en-US" sz="2800" i="1" dirty="0" smtClean="0">
                <a:solidFill>
                  <a:srgbClr val="4F81BD"/>
                </a:solidFill>
              </a:rPr>
              <a:t>K</a:t>
            </a:r>
            <a:r>
              <a:rPr lang="en-US" sz="2800" dirty="0" smtClean="0">
                <a:solidFill>
                  <a:srgbClr val="4F81BD"/>
                </a:solidFill>
              </a:rPr>
              <a:t>, +, </a:t>
            </a:r>
            <a:r>
              <a:rPr lang="en-US" sz="2800" dirty="0" smtClean="0">
                <a:solidFill>
                  <a:srgbClr val="4F81BD"/>
                </a:solidFill>
                <a:latin typeface="cmsy10"/>
              </a:rPr>
              <a:t>¢</a:t>
            </a:r>
            <a:r>
              <a:rPr lang="en-US" sz="2800" dirty="0" smtClean="0">
                <a:solidFill>
                  <a:srgbClr val="4F81BD"/>
                </a:solidFill>
              </a:rPr>
              <a:t>, 0, 1) </a:t>
            </a:r>
            <a:r>
              <a:rPr lang="en-US" sz="2800" dirty="0" smtClean="0">
                <a:solidFill>
                  <a:schemeClr val="tx1"/>
                </a:solidFill>
              </a:rPr>
              <a:t>is a </a:t>
            </a:r>
            <a:r>
              <a:rPr lang="en-US" sz="2800" b="1" dirty="0" smtClean="0">
                <a:solidFill>
                  <a:srgbClr val="FF0000"/>
                </a:solidFill>
              </a:rPr>
              <a:t>commutative </a:t>
            </a:r>
            <a:r>
              <a:rPr lang="en-US" sz="2800" b="1" dirty="0" err="1" smtClean="0">
                <a:solidFill>
                  <a:srgbClr val="FF0000"/>
                </a:solidFill>
              </a:rPr>
              <a:t>semiring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5053-1991-4ECE-AEAC-1AFDFE36552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5/21/2018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</a:t>
            </a:r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33400" y="1143000"/>
            <a:ext cx="8458200" cy="3581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DBMS query optimizers assume certain </a:t>
            </a:r>
            <a:r>
              <a:rPr lang="en-US" sz="2800" dirty="0" smtClean="0"/>
              <a:t>equivalences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union is associative, commutative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join is associative, commutative, distributes over union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projections and selections commute with each other and with union and join (when applicable)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Etc., but no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⋈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  = R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[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(i.e., no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idempotence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 to allow for bag semantics)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Equivalent queries should produce same annotations!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1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What is a commutative </a:t>
            </a:r>
            <a:r>
              <a:rPr lang="en-US" sz="3200" b="1" dirty="0" err="1" smtClean="0">
                <a:solidFill>
                  <a:schemeClr val="tx1"/>
                </a:solidFill>
              </a:rPr>
              <a:t>semiring</a:t>
            </a:r>
            <a:r>
              <a:rPr lang="en-US" sz="3200" b="1" dirty="0" smtClean="0">
                <a:solidFill>
                  <a:schemeClr val="tx1"/>
                </a:solidFill>
              </a:rPr>
              <a:t>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  <a:buNone/>
            </a:pPr>
            <a:r>
              <a:rPr lang="en-US" sz="2800" dirty="0" smtClean="0"/>
              <a:t>An algebraic structure </a:t>
            </a:r>
            <a:r>
              <a:rPr lang="en-US" sz="2800" dirty="0" smtClean="0">
                <a:solidFill>
                  <a:schemeClr val="accent1"/>
                </a:solidFill>
              </a:rPr>
              <a:t>(</a:t>
            </a:r>
            <a:r>
              <a:rPr lang="en-US" sz="2800" i="1" dirty="0" smtClean="0">
                <a:solidFill>
                  <a:schemeClr val="accent1"/>
                </a:solidFill>
              </a:rPr>
              <a:t>K</a:t>
            </a:r>
            <a:r>
              <a:rPr lang="en-US" sz="2800" dirty="0" smtClean="0">
                <a:solidFill>
                  <a:schemeClr val="accent1"/>
                </a:solidFill>
              </a:rPr>
              <a:t>, +, </a:t>
            </a:r>
            <a:r>
              <a:rPr lang="en-US" sz="2800" dirty="0" smtClean="0">
                <a:solidFill>
                  <a:schemeClr val="accent1"/>
                </a:solidFill>
                <a:latin typeface="cmsy10"/>
              </a:rPr>
              <a:t>¢</a:t>
            </a:r>
            <a:r>
              <a:rPr lang="en-US" sz="2800" dirty="0" smtClean="0">
                <a:solidFill>
                  <a:schemeClr val="accent1"/>
                </a:solidFill>
              </a:rPr>
              <a:t>, 0, 1) </a:t>
            </a:r>
            <a:r>
              <a:rPr lang="en-US" sz="2800" dirty="0" smtClean="0"/>
              <a:t>where:</a:t>
            </a:r>
          </a:p>
          <a:p>
            <a:pPr>
              <a:spcAft>
                <a:spcPts val="600"/>
              </a:spcAft>
            </a:pPr>
            <a:r>
              <a:rPr lang="en-US" sz="2800" i="1" dirty="0" smtClean="0">
                <a:solidFill>
                  <a:srgbClr val="4F81BD"/>
                </a:solidFill>
              </a:rPr>
              <a:t>   K</a:t>
            </a:r>
            <a:r>
              <a:rPr lang="en-US" sz="2800" dirty="0" smtClean="0"/>
              <a:t>  is the domain</a:t>
            </a:r>
          </a:p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rgbClr val="4F81BD"/>
                </a:solidFill>
              </a:rPr>
              <a:t>   + </a:t>
            </a:r>
            <a:r>
              <a:rPr lang="en-US" sz="2800" dirty="0" smtClean="0"/>
              <a:t> is associative, commutative, with </a:t>
            </a:r>
            <a:r>
              <a:rPr lang="en-US" sz="2800" dirty="0" smtClean="0">
                <a:solidFill>
                  <a:srgbClr val="4F81BD"/>
                </a:solidFill>
              </a:rPr>
              <a:t>0</a:t>
            </a:r>
            <a:r>
              <a:rPr lang="en-US" sz="2800" dirty="0" smtClean="0"/>
              <a:t> identity</a:t>
            </a:r>
          </a:p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rgbClr val="4F81BD"/>
                </a:solidFill>
                <a:latin typeface="cmsy10"/>
              </a:rPr>
              <a:t>  ¢</a:t>
            </a:r>
            <a:r>
              <a:rPr lang="en-US" sz="2800" dirty="0" smtClean="0"/>
              <a:t>   is associative, with </a:t>
            </a:r>
            <a:r>
              <a:rPr lang="en-US" sz="2800" dirty="0" smtClean="0">
                <a:solidFill>
                  <a:srgbClr val="4F81BD"/>
                </a:solidFill>
              </a:rPr>
              <a:t>1</a:t>
            </a:r>
            <a:r>
              <a:rPr lang="en-US" sz="2800" dirty="0" smtClean="0"/>
              <a:t> identity                                </a:t>
            </a:r>
            <a:r>
              <a:rPr lang="en-US" sz="2800" b="1" dirty="0" err="1" smtClean="0"/>
              <a:t>semiring</a:t>
            </a:r>
            <a:endParaRPr lang="en-US" sz="2800" b="1" dirty="0" smtClean="0"/>
          </a:p>
          <a:p>
            <a:pPr>
              <a:spcAft>
                <a:spcPts val="600"/>
              </a:spcAft>
            </a:pPr>
            <a:r>
              <a:rPr lang="en-US" sz="2800" i="1" dirty="0" smtClean="0">
                <a:solidFill>
                  <a:srgbClr val="4F81BD"/>
                </a:solidFill>
                <a:latin typeface="cmsy10"/>
              </a:rPr>
              <a:t>  ¢</a:t>
            </a:r>
            <a:r>
              <a:rPr lang="en-US" sz="2800" dirty="0" smtClean="0">
                <a:solidFill>
                  <a:srgbClr val="4F81BD"/>
                </a:solidFill>
              </a:rPr>
              <a:t>   </a:t>
            </a:r>
            <a:r>
              <a:rPr lang="en-US" sz="2800" dirty="0" smtClean="0"/>
              <a:t>distributes over  </a:t>
            </a:r>
            <a:r>
              <a:rPr lang="en-US" sz="2800" dirty="0" smtClean="0">
                <a:solidFill>
                  <a:srgbClr val="4F81BD"/>
                </a:solidFill>
              </a:rPr>
              <a:t>+</a:t>
            </a:r>
            <a:r>
              <a:rPr lang="en-US" sz="2800" dirty="0" smtClean="0"/>
              <a:t> </a:t>
            </a:r>
            <a:endParaRPr lang="en-US" sz="2800" dirty="0" smtClean="0">
              <a:solidFill>
                <a:srgbClr val="4F81BD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rgbClr val="4F81BD"/>
                </a:solidFill>
              </a:rPr>
              <a:t>   </a:t>
            </a:r>
            <a:r>
              <a:rPr lang="en-US" sz="2800" i="1" dirty="0" smtClean="0">
                <a:solidFill>
                  <a:srgbClr val="4F81BD"/>
                </a:solidFill>
              </a:rPr>
              <a:t>a</a:t>
            </a:r>
            <a:r>
              <a:rPr lang="en-US" sz="2800" dirty="0" smtClean="0">
                <a:solidFill>
                  <a:srgbClr val="4F81BD"/>
                </a:solidFill>
              </a:rPr>
              <a:t> </a:t>
            </a:r>
            <a:r>
              <a:rPr lang="en-US" sz="2800" dirty="0" smtClean="0">
                <a:solidFill>
                  <a:srgbClr val="4F81BD"/>
                </a:solidFill>
                <a:latin typeface="cmsy10"/>
              </a:rPr>
              <a:t>¢</a:t>
            </a:r>
            <a:r>
              <a:rPr lang="en-US" sz="2800" dirty="0" smtClean="0">
                <a:solidFill>
                  <a:srgbClr val="4F81BD"/>
                </a:solidFill>
              </a:rPr>
              <a:t> 0 = 0 </a:t>
            </a:r>
            <a:r>
              <a:rPr lang="en-US" sz="2800" dirty="0" smtClean="0">
                <a:solidFill>
                  <a:srgbClr val="4F81BD"/>
                </a:solidFill>
                <a:latin typeface="cmsy10"/>
              </a:rPr>
              <a:t>¢</a:t>
            </a:r>
            <a:r>
              <a:rPr lang="en-US" sz="2800" dirty="0" smtClean="0">
                <a:solidFill>
                  <a:srgbClr val="4F81BD"/>
                </a:solidFill>
              </a:rPr>
              <a:t> </a:t>
            </a:r>
            <a:r>
              <a:rPr lang="en-US" sz="2800" i="1" dirty="0" smtClean="0">
                <a:solidFill>
                  <a:srgbClr val="4F81BD"/>
                </a:solidFill>
              </a:rPr>
              <a:t>a</a:t>
            </a:r>
            <a:r>
              <a:rPr lang="en-US" sz="2800" dirty="0" smtClean="0">
                <a:solidFill>
                  <a:srgbClr val="4F81BD"/>
                </a:solidFill>
              </a:rPr>
              <a:t> = 0</a:t>
            </a:r>
          </a:p>
          <a:p>
            <a:endParaRPr lang="en-US" sz="2800" dirty="0" smtClean="0">
              <a:solidFill>
                <a:srgbClr val="4F81BD"/>
              </a:solidFill>
            </a:endParaRPr>
          </a:p>
          <a:p>
            <a:r>
              <a:rPr lang="en-US" sz="2800" dirty="0" smtClean="0">
                <a:solidFill>
                  <a:schemeClr val="accent1"/>
                </a:solidFill>
                <a:latin typeface="cmsy10"/>
              </a:rPr>
              <a:t>  ¢</a:t>
            </a:r>
            <a:r>
              <a:rPr lang="en-US" sz="2800" dirty="0" smtClean="0"/>
              <a:t>   is also </a:t>
            </a:r>
            <a:r>
              <a:rPr lang="en-US" sz="2800" b="1" dirty="0" smtClean="0"/>
              <a:t>commutative</a:t>
            </a:r>
            <a:endParaRPr lang="en-US" sz="2800" b="1" dirty="0" smtClean="0">
              <a:solidFill>
                <a:srgbClr val="4F81BD"/>
              </a:solidFill>
            </a:endParaRP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Unlike ring, no requirement for inverses to  </a:t>
            </a:r>
            <a:r>
              <a:rPr lang="en-US" sz="2800" dirty="0" smtClean="0">
                <a:solidFill>
                  <a:srgbClr val="4F81BD"/>
                </a:solidFill>
              </a:rPr>
              <a:t>+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5053-1991-4ECE-AEAC-1AFDFE36552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7315200" y="2057400"/>
            <a:ext cx="155448" cy="2133600"/>
          </a:xfrm>
          <a:prstGeom prst="rightBrac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9154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But are there useful commutative </a:t>
            </a:r>
            <a:r>
              <a:rPr lang="en-US" sz="3200" b="1" dirty="0" err="1" smtClean="0">
                <a:solidFill>
                  <a:schemeClr val="tx1"/>
                </a:solidFill>
              </a:rPr>
              <a:t>semirings</a:t>
            </a:r>
            <a:r>
              <a:rPr lang="en-US" sz="3200" b="1" dirty="0" smtClean="0">
                <a:solidFill>
                  <a:schemeClr val="tx1"/>
                </a:solidFill>
              </a:rPr>
              <a:t>?</a:t>
            </a:r>
            <a:br>
              <a:rPr lang="en-US" sz="3200" b="1" dirty="0" smtClean="0">
                <a:solidFill>
                  <a:schemeClr val="tx1"/>
                </a:solidFill>
              </a:rPr>
            </a:br>
            <a:endParaRPr lang="en-US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2675842"/>
          <a:ext cx="8229600" cy="303915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886200"/>
                <a:gridCol w="4343400"/>
              </a:tblGrid>
              <a:tr h="7270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(</a:t>
                      </a:r>
                      <a:r>
                        <a:rPr lang="en-US" sz="2400" b="1" dirty="0" smtClean="0">
                          <a:latin typeface="msbm10"/>
                        </a:rPr>
                        <a:t>B</a:t>
                      </a:r>
                      <a:r>
                        <a:rPr lang="en-US" sz="2400" b="0" baseline="0" dirty="0" smtClean="0">
                          <a:latin typeface="+mn-lt"/>
                          <a:ea typeface="Cambria Math"/>
                        </a:rPr>
                        <a:t>,</a:t>
                      </a:r>
                      <a:r>
                        <a:rPr lang="en-US" sz="2400" b="1" baseline="0" dirty="0" smtClean="0">
                          <a:latin typeface="Cambria Math"/>
                          <a:ea typeface="Cambria Math"/>
                        </a:rPr>
                        <a:t> </a:t>
                      </a:r>
                      <a:r>
                        <a:rPr lang="en-US" sz="2400" b="1" dirty="0" smtClean="0">
                          <a:latin typeface="cmsy10"/>
                        </a:rPr>
                        <a:t>Ç</a:t>
                      </a:r>
                      <a:r>
                        <a:rPr lang="en-US" sz="2400" b="0" dirty="0" smtClean="0"/>
                        <a:t>,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smtClean="0">
                          <a:latin typeface="cmsy10"/>
                        </a:rPr>
                        <a:t>Æ</a:t>
                      </a:r>
                      <a:r>
                        <a:rPr lang="en-US" sz="2400" b="0" dirty="0" smtClean="0"/>
                        <a:t>,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smtClean="0">
                          <a:latin typeface="cmsy10"/>
                        </a:rPr>
                        <a:t>?</a:t>
                      </a:r>
                      <a:r>
                        <a:rPr lang="en-US" sz="2400" b="0" dirty="0" smtClean="0"/>
                        <a:t>, </a:t>
                      </a:r>
                      <a:r>
                        <a:rPr lang="en-US" sz="2400" b="1" dirty="0" smtClean="0">
                          <a:latin typeface="cmsy10"/>
                        </a:rPr>
                        <a:t>&gt;</a:t>
                      </a:r>
                      <a:r>
                        <a:rPr lang="en-US" sz="2400" b="0" baseline="0" dirty="0" smtClean="0">
                          <a:latin typeface="+mn-lt"/>
                          <a:ea typeface="Cambria Math"/>
                        </a:rPr>
                        <a:t>)</a:t>
                      </a:r>
                      <a:endParaRPr lang="en-US" sz="2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Set semantics</a:t>
                      </a:r>
                      <a:endParaRPr lang="en-US" sz="2400" b="0" dirty="0"/>
                    </a:p>
                  </a:txBody>
                  <a:tcPr/>
                </a:tc>
              </a:tr>
              <a:tr h="7270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(</a:t>
                      </a:r>
                      <a:r>
                        <a:rPr lang="en-US" sz="2400" b="1" dirty="0" smtClean="0">
                          <a:latin typeface="Cambria Math"/>
                          <a:ea typeface="Cambria Math"/>
                        </a:rPr>
                        <a:t>ℕ</a:t>
                      </a:r>
                      <a:r>
                        <a:rPr lang="en-US" sz="2400" b="0" baseline="0" dirty="0" smtClean="0">
                          <a:latin typeface="+mn-lt"/>
                          <a:ea typeface="Cambria Math"/>
                        </a:rPr>
                        <a:t>,</a:t>
                      </a:r>
                      <a:r>
                        <a:rPr lang="en-US" sz="2400" b="1" baseline="0" dirty="0" smtClean="0">
                          <a:latin typeface="+mn-lt"/>
                          <a:ea typeface="Cambria Math"/>
                        </a:rPr>
                        <a:t> </a:t>
                      </a:r>
                      <a:r>
                        <a:rPr lang="en-US" sz="2400" b="0" baseline="0" dirty="0" smtClean="0">
                          <a:latin typeface="+mn-lt"/>
                          <a:ea typeface="Cambria Math"/>
                        </a:rPr>
                        <a:t>+, </a:t>
                      </a:r>
                      <a:r>
                        <a:rPr lang="en-US" sz="2400" b="0" dirty="0" smtClean="0"/>
                        <a:t>∙</a:t>
                      </a:r>
                      <a:r>
                        <a:rPr lang="en-US" sz="2400" b="0" baseline="0" dirty="0" smtClean="0">
                          <a:latin typeface="+mn-lt"/>
                          <a:ea typeface="Cambria Math"/>
                        </a:rPr>
                        <a:t>, 0, 1)</a:t>
                      </a:r>
                      <a:endParaRPr lang="en-US" sz="2400" b="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Bag semantics</a:t>
                      </a:r>
                      <a:endParaRPr lang="en-US" sz="2400" b="0" dirty="0"/>
                    </a:p>
                  </a:txBody>
                  <a:tcPr/>
                </a:tc>
              </a:tr>
              <a:tr h="7270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(</a:t>
                      </a:r>
                      <a:r>
                        <a:rPr lang="en-US" sz="2400" dirty="0" err="1" smtClean="0"/>
                        <a:t>BoolExp(</a:t>
                      </a:r>
                      <a:r>
                        <a:rPr lang="en-US" sz="2400" i="1" dirty="0" err="1" smtClean="0"/>
                        <a:t>X</a:t>
                      </a:r>
                      <a:r>
                        <a:rPr lang="en-US" sz="2400" dirty="0" smtClean="0"/>
                        <a:t>)</a:t>
                      </a:r>
                      <a:r>
                        <a:rPr lang="en-US" sz="2400" b="0" baseline="0" dirty="0" smtClean="0">
                          <a:latin typeface="+mn-lt"/>
                          <a:ea typeface="Cambria Math"/>
                        </a:rPr>
                        <a:t>,</a:t>
                      </a:r>
                      <a:r>
                        <a:rPr lang="en-US" sz="2400" b="1" baseline="0" dirty="0" smtClean="0">
                          <a:latin typeface="Cambria Math"/>
                          <a:ea typeface="Cambria Math"/>
                        </a:rPr>
                        <a:t> </a:t>
                      </a:r>
                      <a:r>
                        <a:rPr lang="en-US" sz="2400" b="1" dirty="0" smtClean="0">
                          <a:latin typeface="cmsy10"/>
                        </a:rPr>
                        <a:t>Ç</a:t>
                      </a:r>
                      <a:r>
                        <a:rPr lang="en-US" sz="2400" b="0" dirty="0" smtClean="0"/>
                        <a:t>,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smtClean="0">
                          <a:latin typeface="cmsy10"/>
                        </a:rPr>
                        <a:t>Æ</a:t>
                      </a:r>
                      <a:r>
                        <a:rPr lang="en-US" sz="2400" b="0" dirty="0" smtClean="0"/>
                        <a:t>,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smtClean="0">
                          <a:latin typeface="cmsy10"/>
                        </a:rPr>
                        <a:t>?</a:t>
                      </a:r>
                      <a:r>
                        <a:rPr lang="en-US" sz="2400" b="0" dirty="0" smtClean="0"/>
                        <a:t>, </a:t>
                      </a:r>
                      <a:r>
                        <a:rPr lang="en-US" sz="2400" b="1" dirty="0" smtClean="0">
                          <a:latin typeface="cmsy10"/>
                        </a:rPr>
                        <a:t>&gt;</a:t>
                      </a:r>
                      <a:r>
                        <a:rPr lang="en-US" sz="2400" b="0" baseline="0" dirty="0" smtClean="0">
                          <a:latin typeface="+mn-lt"/>
                          <a:ea typeface="Cambria Math"/>
                        </a:rPr>
                        <a:t>)</a:t>
                      </a:r>
                      <a:endParaRPr lang="en-US" sz="2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Conditional tables (</a:t>
                      </a:r>
                      <a:r>
                        <a:rPr lang="en-US" sz="2400" i="1" dirty="0" err="1" smtClean="0"/>
                        <a:t>c</a:t>
                      </a:r>
                      <a:r>
                        <a:rPr lang="en-US" sz="2400" dirty="0" smtClean="0"/>
                        <a:t>-tables)</a:t>
                      </a:r>
                    </a:p>
                    <a:p>
                      <a:r>
                        <a:rPr lang="en-US" sz="2400" dirty="0" smtClean="0"/>
                        <a:t>          </a:t>
                      </a:r>
                      <a:r>
                        <a:rPr lang="en-US" sz="2000" dirty="0" smtClean="0"/>
                        <a:t>[</a:t>
                      </a:r>
                      <a:r>
                        <a:rPr lang="en-US" sz="2000" dirty="0" err="1" smtClean="0"/>
                        <a:t>ImielinskiLipski</a:t>
                      </a:r>
                      <a:r>
                        <a:rPr lang="en-US" sz="2000" dirty="0" smtClean="0"/>
                        <a:t> 84]</a:t>
                      </a:r>
                    </a:p>
                  </a:txBody>
                  <a:tcPr/>
                </a:tc>
              </a:tr>
              <a:tr h="7270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(</a:t>
                      </a:r>
                      <a:r>
                        <a:rPr lang="en-US" sz="2400" dirty="0" smtClean="0">
                          <a:latin typeface="cmsy10"/>
                          <a:ea typeface="Cambria Math"/>
                        </a:rPr>
                        <a:t>P</a:t>
                      </a:r>
                      <a:r>
                        <a:rPr lang="en-US" sz="2400" dirty="0" smtClean="0">
                          <a:ea typeface="Cambria Math"/>
                        </a:rPr>
                        <a:t>(</a:t>
                      </a:r>
                      <a:r>
                        <a:rPr lang="en-US" sz="2400" dirty="0" smtClean="0">
                          <a:latin typeface="Symbol"/>
                          <a:ea typeface="Cambria Math"/>
                          <a:sym typeface="Symbol"/>
                        </a:rPr>
                        <a:t></a:t>
                      </a:r>
                      <a:r>
                        <a:rPr lang="en-US" sz="2400" dirty="0" smtClean="0">
                          <a:ea typeface="Cambria Math"/>
                        </a:rPr>
                        <a:t>), </a:t>
                      </a:r>
                      <a:r>
                        <a:rPr lang="en-US" sz="2400" dirty="0" smtClean="0">
                          <a:latin typeface="cmsy10"/>
                          <a:ea typeface="Cambria Math"/>
                        </a:rPr>
                        <a:t>[</a:t>
                      </a:r>
                      <a:r>
                        <a:rPr lang="en-US" sz="2400" dirty="0" smtClean="0">
                          <a:ea typeface="Cambria Math"/>
                        </a:rPr>
                        <a:t>, </a:t>
                      </a:r>
                      <a:r>
                        <a:rPr lang="en-US" sz="2400" dirty="0" smtClean="0">
                          <a:latin typeface="cmsy10"/>
                          <a:ea typeface="Cambria Math"/>
                        </a:rPr>
                        <a:t>Å</a:t>
                      </a:r>
                      <a:r>
                        <a:rPr lang="en-US" sz="2400" dirty="0" smtClean="0">
                          <a:ea typeface="Cambria Math"/>
                        </a:rPr>
                        <a:t>, </a:t>
                      </a:r>
                      <a:r>
                        <a:rPr lang="en-US" sz="2400" dirty="0" smtClean="0">
                          <a:latin typeface="cmsy10"/>
                          <a:ea typeface="Cambria Math"/>
                        </a:rPr>
                        <a:t>;</a:t>
                      </a:r>
                      <a:r>
                        <a:rPr lang="en-US" sz="2400" dirty="0" smtClean="0">
                          <a:ea typeface="Cambria Math"/>
                        </a:rPr>
                        <a:t>, </a:t>
                      </a:r>
                      <a:r>
                        <a:rPr lang="en-US" sz="2400" dirty="0" err="1" smtClean="0">
                          <a:latin typeface="Symbol"/>
                          <a:ea typeface="Cambria Math"/>
                          <a:sym typeface="Symbol"/>
                        </a:rPr>
                        <a:t></a:t>
                      </a:r>
                      <a:r>
                        <a:rPr lang="en-US" sz="2400" baseline="0" dirty="0" smtClean="0">
                          <a:latin typeface="+mn-lt"/>
                          <a:ea typeface="Cambria Math"/>
                        </a:rPr>
                        <a:t>)</a:t>
                      </a:r>
                      <a:endParaRPr lang="en-US" sz="24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Probabilistic event</a:t>
                      </a:r>
                      <a:r>
                        <a:rPr lang="en-US" sz="2400" baseline="0" dirty="0" smtClean="0"/>
                        <a:t> tables</a:t>
                      </a:r>
                      <a:endParaRPr lang="en-US" sz="2400" dirty="0" smtClean="0"/>
                    </a:p>
                    <a:p>
                      <a:r>
                        <a:rPr lang="en-US" sz="2000" dirty="0" smtClean="0"/>
                        <a:t>     [</a:t>
                      </a:r>
                      <a:r>
                        <a:rPr lang="en-US" sz="2000" dirty="0" err="1" smtClean="0"/>
                        <a:t>FuhrRölleke</a:t>
                      </a:r>
                      <a:r>
                        <a:rPr lang="en-US" sz="2000" dirty="0" smtClean="0"/>
                        <a:t> 97, </a:t>
                      </a:r>
                      <a:r>
                        <a:rPr lang="en-US" sz="2000" dirty="0" err="1" smtClean="0"/>
                        <a:t>Zimányi</a:t>
                      </a:r>
                      <a:r>
                        <a:rPr lang="en-US" sz="2000" dirty="0" smtClean="0"/>
                        <a:t> 97]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5053-1991-4ECE-AEAC-1AFDFE36552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5/21/2018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</a:t>
            </a:r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04800" y="1371600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They capture several semantics: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058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Using the commutative </a:t>
            </a:r>
            <a:r>
              <a:rPr lang="en-US" sz="3200" b="1" dirty="0" err="1" smtClean="0"/>
              <a:t>semiring</a:t>
            </a:r>
            <a:r>
              <a:rPr lang="en-US" sz="3200" b="1" dirty="0" smtClean="0"/>
              <a:t> axioms (I)</a:t>
            </a:r>
            <a:endParaRPr lang="el-GR" sz="3200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5/21/2018</a:t>
            </a:r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67A8-7239-4A5D-A756-2F35EF85B204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31" name="Group 66"/>
          <p:cNvGraphicFramePr>
            <a:graphicFrameLocks noGrp="1"/>
          </p:cNvGraphicFramePr>
          <p:nvPr/>
        </p:nvGraphicFramePr>
        <p:xfrm>
          <a:off x="1143000" y="2839152"/>
          <a:ext cx="1752600" cy="1556387"/>
        </p:xfrm>
        <a:graphic>
          <a:graphicData uri="http://schemas.openxmlformats.org/drawingml/2006/table">
            <a:tbl>
              <a:tblPr/>
              <a:tblGrid>
                <a:gridCol w="1371600"/>
                <a:gridCol w="381000"/>
              </a:tblGrid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a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b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c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p</a:t>
                      </a:r>
                      <a:endParaRPr kumimoji="0" lang="en-US" sz="2400" b="0" i="1" u="none" strike="noStrike" cap="none" normalizeH="0" baseline="0" dirty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d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b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  <a:defRPr/>
                      </a:pP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r</a:t>
                      </a: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f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  <a:defRPr/>
                      </a:pP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s</a:t>
                      </a: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3" name="Group 65"/>
          <p:cNvGraphicFramePr>
            <a:graphicFrameLocks noGrp="1"/>
          </p:cNvGraphicFramePr>
          <p:nvPr/>
        </p:nvGraphicFramePr>
        <p:xfrm>
          <a:off x="3733800" y="2743200"/>
          <a:ext cx="4419600" cy="2593979"/>
        </p:xfrm>
        <a:graphic>
          <a:graphicData uri="http://schemas.openxmlformats.org/drawingml/2006/table">
            <a:tbl>
              <a:tblPr/>
              <a:tblGrid>
                <a:gridCol w="1000665"/>
                <a:gridCol w="3418935"/>
              </a:tblGrid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a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c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(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p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msy10" charset="0"/>
                        </a:rPr>
                        <a:t>¢ 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/>
                          <a:cs typeface="Tahoma"/>
                        </a:rPr>
                        <a:t>p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/>
                          <a:cs typeface="Tahoma"/>
                        </a:rPr>
                        <a:t>+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p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msy10" charset="0"/>
                        </a:rPr>
                        <a:t>¢ 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/>
                          <a:cs typeface="Tahoma"/>
                        </a:rPr>
                        <a:t>p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/>
                          <a:cs typeface="Tahoma"/>
                        </a:rPr>
                        <a:t>)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msy10" charset="0"/>
                        </a:rPr>
                        <a:t>¢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/>
                          <a:cs typeface="Tahoma"/>
                        </a:rPr>
                        <a:t>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a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  <a:defRPr/>
                      </a:pP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p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msy10" charset="0"/>
                        </a:rPr>
                        <a:t>¢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r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msy10" charset="0"/>
                        </a:rPr>
                        <a:t>¢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/>
                          <a:cs typeface="Tahoma"/>
                        </a:rPr>
                        <a:t>1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d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c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  <a:defRPr/>
                      </a:pP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r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msy10" charset="0"/>
                        </a:rPr>
                        <a:t>¢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p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msy10" charset="0"/>
                        </a:rPr>
                        <a:t>¢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/>
                          <a:cs typeface="Tahoma"/>
                        </a:rPr>
                        <a:t>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d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(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r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msy10" charset="0"/>
                        </a:rPr>
                        <a:t>¢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r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+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r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msy10" charset="0"/>
                        </a:rPr>
                        <a:t>¢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s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+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r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msy10" charset="0"/>
                        </a:rPr>
                        <a:t>¢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r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)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msy10" charset="0"/>
                        </a:rPr>
                        <a:t>¢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/>
                          <a:cs typeface="Tahoma"/>
                        </a:rPr>
                        <a:t>1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f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(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s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msy10" charset="0"/>
                        </a:rPr>
                        <a:t>¢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s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+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s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msy10" charset="0"/>
                        </a:rPr>
                        <a:t>¢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r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+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s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msy10" charset="0"/>
                        </a:rPr>
                        <a:t>¢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s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)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msy10" charset="0"/>
                        </a:rPr>
                        <a:t>¢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/>
                          <a:cs typeface="Tahoma"/>
                        </a:rPr>
                        <a:t>1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1371600" y="1905000"/>
            <a:ext cx="9144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  <a:latin typeface="Tahoma"/>
                <a:cs typeface="Tahoma"/>
              </a:rPr>
              <a:t>R</a:t>
            </a:r>
            <a:endParaRPr lang="en-US" sz="2400" dirty="0">
              <a:solidFill>
                <a:schemeClr val="accent1"/>
              </a:solidFill>
              <a:latin typeface="Tahoma"/>
              <a:cs typeface="Tahoma"/>
            </a:endParaRPr>
          </a:p>
        </p:txBody>
      </p:sp>
      <p:sp>
        <p:nvSpPr>
          <p:cNvPr id="17" name="Text Box 73"/>
          <p:cNvSpPr txBox="1">
            <a:spLocks noChangeArrowheads="1"/>
          </p:cNvSpPr>
          <p:nvPr/>
        </p:nvSpPr>
        <p:spPr bwMode="auto">
          <a:xfrm>
            <a:off x="1143000" y="2362200"/>
            <a:ext cx="1371600" cy="400752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  </a:t>
            </a:r>
            <a:r>
              <a:rPr lang="en-US" sz="2000" dirty="0" smtClean="0">
                <a:solidFill>
                  <a:schemeClr val="accent1"/>
                </a:solidFill>
              </a:rPr>
              <a:t>A     B     C</a:t>
            </a:r>
            <a:endParaRPr lang="en-US" sz="2000" dirty="0"/>
          </a:p>
        </p:txBody>
      </p:sp>
      <p:sp>
        <p:nvSpPr>
          <p:cNvPr id="21" name="Text Box 73"/>
          <p:cNvSpPr txBox="1">
            <a:spLocks noChangeArrowheads="1"/>
          </p:cNvSpPr>
          <p:nvPr/>
        </p:nvSpPr>
        <p:spPr bwMode="auto">
          <a:xfrm>
            <a:off x="3733800" y="2266248"/>
            <a:ext cx="838200" cy="400752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  </a:t>
            </a:r>
            <a:r>
              <a:rPr lang="en-US" sz="2000" dirty="0" smtClean="0">
                <a:solidFill>
                  <a:schemeClr val="accent1"/>
                </a:solidFill>
              </a:rPr>
              <a:t>A     C</a:t>
            </a:r>
            <a:endParaRPr lang="en-US" sz="2000" dirty="0"/>
          </a:p>
        </p:txBody>
      </p:sp>
      <p:sp>
        <p:nvSpPr>
          <p:cNvPr id="19" name="Text Box 73"/>
          <p:cNvSpPr txBox="1">
            <a:spLocks noChangeArrowheads="1"/>
          </p:cNvSpPr>
          <p:nvPr/>
        </p:nvSpPr>
        <p:spPr bwMode="auto">
          <a:xfrm>
            <a:off x="3733800" y="2286000"/>
            <a:ext cx="838200" cy="400752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  </a:t>
            </a:r>
            <a:r>
              <a:rPr lang="en-US" sz="2000" dirty="0" smtClean="0">
                <a:solidFill>
                  <a:schemeClr val="accent1"/>
                </a:solidFill>
              </a:rPr>
              <a:t>A     C</a:t>
            </a:r>
            <a:endParaRPr lang="en-US" sz="2000" dirty="0"/>
          </a:p>
        </p:txBody>
      </p:sp>
      <p:sp>
        <p:nvSpPr>
          <p:cNvPr id="22" name="Text Box 73"/>
          <p:cNvSpPr txBox="1">
            <a:spLocks noChangeArrowheads="1"/>
          </p:cNvSpPr>
          <p:nvPr/>
        </p:nvSpPr>
        <p:spPr bwMode="auto">
          <a:xfrm>
            <a:off x="3733800" y="2286000"/>
            <a:ext cx="838200" cy="400752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  </a:t>
            </a:r>
            <a:r>
              <a:rPr lang="en-US" sz="2000" dirty="0" smtClean="0">
                <a:solidFill>
                  <a:schemeClr val="accent1"/>
                </a:solidFill>
              </a:rPr>
              <a:t>A     C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3886200" y="16002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4F81BD"/>
                </a:solidFill>
                <a:latin typeface="cmmi10"/>
              </a:rPr>
              <a:t> </a:t>
            </a:r>
            <a:r>
              <a:rPr lang="en-US" sz="2800" dirty="0" smtClean="0">
                <a:solidFill>
                  <a:schemeClr val="accent1"/>
                </a:solidFill>
              </a:rPr>
              <a:t>V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058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Using the commutative </a:t>
            </a:r>
            <a:r>
              <a:rPr lang="en-US" sz="3200" b="1" dirty="0" err="1" smtClean="0"/>
              <a:t>semiring</a:t>
            </a:r>
            <a:r>
              <a:rPr lang="en-US" sz="3200" b="1" dirty="0" smtClean="0"/>
              <a:t> axioms (II)</a:t>
            </a:r>
            <a:endParaRPr lang="el-GR" sz="3200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5/21/2018</a:t>
            </a:r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67A8-7239-4A5D-A756-2F35EF85B204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31" name="Group 66"/>
          <p:cNvGraphicFramePr>
            <a:graphicFrameLocks noGrp="1"/>
          </p:cNvGraphicFramePr>
          <p:nvPr/>
        </p:nvGraphicFramePr>
        <p:xfrm>
          <a:off x="1447800" y="2839152"/>
          <a:ext cx="1752600" cy="1556387"/>
        </p:xfrm>
        <a:graphic>
          <a:graphicData uri="http://schemas.openxmlformats.org/drawingml/2006/table">
            <a:tbl>
              <a:tblPr/>
              <a:tblGrid>
                <a:gridCol w="1371600"/>
                <a:gridCol w="381000"/>
              </a:tblGrid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a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b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c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p</a:t>
                      </a:r>
                      <a:endParaRPr kumimoji="0" lang="en-US" sz="2400" b="0" i="1" u="none" strike="noStrike" cap="none" normalizeH="0" baseline="0" dirty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d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b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  <a:defRPr/>
                      </a:pP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r</a:t>
                      </a: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f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  <a:defRPr/>
                      </a:pP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s</a:t>
                      </a: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1676400" y="1905000"/>
            <a:ext cx="9144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  <a:latin typeface="Tahoma"/>
                <a:cs typeface="Tahoma"/>
              </a:rPr>
              <a:t>R</a:t>
            </a:r>
            <a:endParaRPr lang="en-US" sz="2400" dirty="0">
              <a:solidFill>
                <a:schemeClr val="accent1"/>
              </a:solidFill>
              <a:latin typeface="Tahoma"/>
              <a:cs typeface="Tahoma"/>
            </a:endParaRPr>
          </a:p>
        </p:txBody>
      </p:sp>
      <p:sp>
        <p:nvSpPr>
          <p:cNvPr id="17" name="Text Box 73"/>
          <p:cNvSpPr txBox="1">
            <a:spLocks noChangeArrowheads="1"/>
          </p:cNvSpPr>
          <p:nvPr/>
        </p:nvSpPr>
        <p:spPr bwMode="auto">
          <a:xfrm>
            <a:off x="1447800" y="2362200"/>
            <a:ext cx="1371600" cy="400752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  </a:t>
            </a:r>
            <a:r>
              <a:rPr lang="en-US" sz="2000" dirty="0" smtClean="0">
                <a:solidFill>
                  <a:schemeClr val="accent1"/>
                </a:solidFill>
              </a:rPr>
              <a:t>A     B     C</a:t>
            </a:r>
            <a:endParaRPr lang="en-US" sz="2000" dirty="0"/>
          </a:p>
        </p:txBody>
      </p:sp>
      <p:sp>
        <p:nvSpPr>
          <p:cNvPr id="21" name="Text Box 73"/>
          <p:cNvSpPr txBox="1">
            <a:spLocks noChangeArrowheads="1"/>
          </p:cNvSpPr>
          <p:nvPr/>
        </p:nvSpPr>
        <p:spPr bwMode="auto">
          <a:xfrm>
            <a:off x="4419600" y="2266248"/>
            <a:ext cx="838200" cy="400752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  </a:t>
            </a:r>
            <a:r>
              <a:rPr lang="en-US" sz="2000" dirty="0" smtClean="0">
                <a:solidFill>
                  <a:schemeClr val="accent1"/>
                </a:solidFill>
              </a:rPr>
              <a:t>A     C</a:t>
            </a:r>
            <a:endParaRPr lang="en-US" sz="2000" dirty="0"/>
          </a:p>
        </p:txBody>
      </p:sp>
      <p:graphicFrame>
        <p:nvGraphicFramePr>
          <p:cNvPr id="18" name="Group 65"/>
          <p:cNvGraphicFramePr>
            <a:graphicFrameLocks noGrp="1"/>
          </p:cNvGraphicFramePr>
          <p:nvPr/>
        </p:nvGraphicFramePr>
        <p:xfrm>
          <a:off x="4419600" y="2759773"/>
          <a:ext cx="3657600" cy="1556387"/>
        </p:xfrm>
        <a:graphic>
          <a:graphicData uri="http://schemas.openxmlformats.org/drawingml/2006/table">
            <a:tbl>
              <a:tblPr/>
              <a:tblGrid>
                <a:gridCol w="828136"/>
                <a:gridCol w="2829464"/>
              </a:tblGrid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a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  <a:defRPr/>
                      </a:pP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p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msy10" charset="0"/>
                        </a:rPr>
                        <a:t>¢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r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d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  <a:defRPr/>
                      </a:pP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r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msy10" charset="0"/>
                        </a:rPr>
                        <a:t>¢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r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+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r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msy10" charset="0"/>
                        </a:rPr>
                        <a:t>¢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s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+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r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msy10" charset="0"/>
                        </a:rPr>
                        <a:t>¢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r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f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  <a:defRPr/>
                      </a:pP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s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msy10" charset="0"/>
                        </a:rPr>
                        <a:t>¢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s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+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s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msy10" charset="0"/>
                        </a:rPr>
                        <a:t>¢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r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+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s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msy10" charset="0"/>
                        </a:rPr>
                        <a:t>¢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" name="Text Box 73"/>
          <p:cNvSpPr txBox="1">
            <a:spLocks noChangeArrowheads="1"/>
          </p:cNvSpPr>
          <p:nvPr/>
        </p:nvSpPr>
        <p:spPr bwMode="auto">
          <a:xfrm>
            <a:off x="4419600" y="2286000"/>
            <a:ext cx="838200" cy="400752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  </a:t>
            </a:r>
            <a:r>
              <a:rPr lang="en-US" sz="2000" dirty="0" smtClean="0">
                <a:solidFill>
                  <a:schemeClr val="accent1"/>
                </a:solidFill>
              </a:rPr>
              <a:t>A     C</a:t>
            </a:r>
            <a:endParaRPr lang="en-US" sz="2000" dirty="0"/>
          </a:p>
        </p:txBody>
      </p:sp>
      <p:sp>
        <p:nvSpPr>
          <p:cNvPr id="22" name="Text Box 73"/>
          <p:cNvSpPr txBox="1">
            <a:spLocks noChangeArrowheads="1"/>
          </p:cNvSpPr>
          <p:nvPr/>
        </p:nvSpPr>
        <p:spPr bwMode="auto">
          <a:xfrm>
            <a:off x="4419600" y="2286000"/>
            <a:ext cx="838200" cy="400752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  </a:t>
            </a:r>
            <a:r>
              <a:rPr lang="en-US" sz="2000" dirty="0" smtClean="0">
                <a:solidFill>
                  <a:schemeClr val="accent1"/>
                </a:solidFill>
              </a:rPr>
              <a:t>A     C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4572000" y="16002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4F81BD"/>
                </a:solidFill>
                <a:latin typeface="cmmi10"/>
              </a:rPr>
              <a:t> </a:t>
            </a:r>
            <a:r>
              <a:rPr lang="en-US" sz="2800" dirty="0" smtClean="0">
                <a:solidFill>
                  <a:schemeClr val="accent1"/>
                </a:solidFill>
              </a:rPr>
              <a:t>V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67A8-7239-4A5D-A756-2F35EF85B20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</a:t>
            </a:r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533400"/>
            <a:ext cx="8153400" cy="563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                                       </a:t>
            </a:r>
            <a:r>
              <a:rPr lang="en-US" sz="80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Collaborators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0" b="1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7200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7200" b="1" dirty="0" smtClean="0">
                <a:solidFill>
                  <a:srgbClr val="2C7C9F"/>
                </a:solidFill>
                <a:latin typeface="+mj-lt"/>
                <a:ea typeface="+mj-ea"/>
                <a:cs typeface="+mj-cs"/>
              </a:rPr>
              <a:t>ORCHESTRA</a:t>
            </a:r>
            <a:r>
              <a:rPr kumimoji="0" lang="en-US" sz="7200" b="1" i="0" u="none" strike="noStrike" kern="1200" cap="none" spc="0" normalizeH="0" noProof="0" dirty="0" smtClean="0">
                <a:ln>
                  <a:noFill/>
                </a:ln>
                <a:solidFill>
                  <a:srgbClr val="2C7C9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C7C9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</a:t>
            </a: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TJ Green                              </a:t>
            </a:r>
            <a:r>
              <a:rPr lang="en-US" sz="7200" dirty="0" err="1" smtClean="0"/>
              <a:t>RelationalAI</a:t>
            </a:r>
            <a:r>
              <a:rPr lang="en-US" sz="7200" dirty="0" smtClean="0"/>
              <a:t> (was @ </a:t>
            </a:r>
            <a:r>
              <a:rPr lang="en-US" sz="7200" dirty="0" err="1" smtClean="0"/>
              <a:t>LogicBlox</a:t>
            </a:r>
            <a:r>
              <a:rPr lang="en-US" sz="7200" dirty="0" smtClean="0"/>
              <a:t>)    </a:t>
            </a:r>
            <a:endParaRPr kumimoji="0" lang="en-US" sz="5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     </a:t>
            </a:r>
            <a:r>
              <a:rPr kumimoji="0" lang="en-US" sz="7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Grigoris</a:t>
            </a: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7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Karvounarakis</a:t>
            </a: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</a:t>
            </a:r>
            <a:r>
              <a:rPr lang="en-US" sz="7200" dirty="0" err="1" smtClean="0"/>
              <a:t>RelationalAI</a:t>
            </a:r>
            <a:r>
              <a:rPr lang="en-US" sz="7200" dirty="0" smtClean="0"/>
              <a:t> (was @ </a:t>
            </a:r>
            <a:r>
              <a:rPr lang="en-US" sz="7200" dirty="0" err="1" smtClean="0"/>
              <a:t>LogicBlox</a:t>
            </a:r>
            <a:r>
              <a:rPr lang="en-US" sz="7200" dirty="0" smtClean="0"/>
              <a:t>)</a:t>
            </a:r>
            <a:r>
              <a:rPr lang="en-US" sz="7200" b="1" dirty="0" smtClean="0">
                <a:solidFill>
                  <a:srgbClr val="FF0000"/>
                </a:solidFill>
              </a:rPr>
              <a:t>             </a:t>
            </a:r>
            <a:endParaRPr kumimoji="0" lang="en-US" sz="7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7200" b="1" dirty="0" smtClean="0">
                <a:solidFill>
                  <a:srgbClr val="2C7C9F"/>
                </a:solidFill>
                <a:latin typeface="+mj-lt"/>
                <a:ea typeface="+mj-ea"/>
                <a:cs typeface="+mj-cs"/>
              </a:rPr>
              <a:t>                                            </a:t>
            </a: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Zack Ives</a:t>
            </a:r>
            <a:r>
              <a:rPr lang="en-US" sz="7200" noProof="0" dirty="0" smtClean="0"/>
              <a:t>                              </a:t>
            </a:r>
            <a:r>
              <a:rPr lang="en-US" sz="7200" dirty="0" smtClean="0"/>
              <a:t>University of Pennsylvania</a:t>
            </a:r>
          </a:p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endParaRPr lang="en-US" sz="7200" dirty="0" smtClean="0"/>
          </a:p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7200" dirty="0" smtClean="0"/>
              <a:t>                                            </a:t>
            </a:r>
          </a:p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endParaRPr lang="en-US" sz="7200" dirty="0" smtClean="0"/>
          </a:p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7200" b="1" dirty="0" smtClean="0">
                <a:solidFill>
                  <a:srgbClr val="2C7C9F"/>
                </a:solidFill>
              </a:rPr>
              <a:t>Other core papers           </a:t>
            </a:r>
            <a:r>
              <a:rPr lang="en-US" sz="7200" b="1" dirty="0" smtClean="0">
                <a:solidFill>
                  <a:srgbClr val="FF0000"/>
                </a:solidFill>
              </a:rPr>
              <a:t>Nate Foster</a:t>
            </a:r>
            <a:r>
              <a:rPr lang="en-US" sz="7200" dirty="0" smtClean="0"/>
              <a:t>                        Cornell University</a:t>
            </a:r>
          </a:p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7200" b="1" dirty="0" smtClean="0">
                <a:solidFill>
                  <a:srgbClr val="FF0000"/>
                </a:solidFill>
              </a:rPr>
              <a:t>                                            Yael </a:t>
            </a:r>
            <a:r>
              <a:rPr lang="en-US" sz="7200" b="1" dirty="0" err="1" smtClean="0">
                <a:solidFill>
                  <a:srgbClr val="FF0000"/>
                </a:solidFill>
              </a:rPr>
              <a:t>Amsterdamer</a:t>
            </a:r>
            <a:r>
              <a:rPr lang="en-US" sz="7200" b="1" dirty="0" smtClean="0">
                <a:solidFill>
                  <a:srgbClr val="FF0000"/>
                </a:solidFill>
              </a:rPr>
              <a:t>           </a:t>
            </a:r>
            <a:r>
              <a:rPr lang="en-US" sz="7200" dirty="0" smtClean="0"/>
              <a:t>Bar-</a:t>
            </a:r>
            <a:r>
              <a:rPr lang="en-US" sz="7200" dirty="0" err="1" smtClean="0"/>
              <a:t>Ilan</a:t>
            </a:r>
            <a:r>
              <a:rPr lang="en-US" sz="7200" dirty="0" smtClean="0"/>
              <a:t> University</a:t>
            </a:r>
            <a:endParaRPr lang="en-US" sz="7200" b="1" dirty="0" smtClean="0">
              <a:solidFill>
                <a:srgbClr val="FF0000"/>
              </a:solidFill>
            </a:endParaRPr>
          </a:p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7200" b="1" dirty="0" smtClean="0">
                <a:solidFill>
                  <a:srgbClr val="FF0000"/>
                </a:solidFill>
              </a:rPr>
              <a:t>                                            Daniel </a:t>
            </a:r>
            <a:r>
              <a:rPr lang="en-US" sz="7200" b="1" dirty="0" err="1" smtClean="0">
                <a:solidFill>
                  <a:srgbClr val="FF0000"/>
                </a:solidFill>
              </a:rPr>
              <a:t>Deutch</a:t>
            </a:r>
            <a:r>
              <a:rPr lang="en-US" sz="7200" b="1" dirty="0" smtClean="0">
                <a:solidFill>
                  <a:srgbClr val="FF0000"/>
                </a:solidFill>
              </a:rPr>
              <a:t>                   </a:t>
            </a:r>
            <a:r>
              <a:rPr lang="en-US" sz="7200" dirty="0" smtClean="0"/>
              <a:t>Tel Aviv University</a:t>
            </a:r>
          </a:p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7200" b="1" dirty="0" smtClean="0">
                <a:solidFill>
                  <a:srgbClr val="FF0000"/>
                </a:solidFill>
              </a:rPr>
              <a:t>                                            </a:t>
            </a:r>
            <a:r>
              <a:rPr lang="en-US" sz="7200" b="1" dirty="0" err="1" smtClean="0">
                <a:solidFill>
                  <a:srgbClr val="FF0000"/>
                </a:solidFill>
              </a:rPr>
              <a:t>Tova</a:t>
            </a:r>
            <a:r>
              <a:rPr lang="en-US" sz="7200" b="1" dirty="0" smtClean="0">
                <a:solidFill>
                  <a:srgbClr val="FF0000"/>
                </a:solidFill>
              </a:rPr>
              <a:t> Milo                           </a:t>
            </a:r>
            <a:r>
              <a:rPr lang="en-US" sz="7200" dirty="0" smtClean="0">
                <a:solidFill>
                  <a:prstClr val="black"/>
                </a:solidFill>
              </a:rPr>
              <a:t>Tel Aviv University</a:t>
            </a:r>
          </a:p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     </a:t>
            </a:r>
            <a:r>
              <a:rPr kumimoji="0" lang="en-US" sz="7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Sudeepa</a:t>
            </a:r>
            <a:r>
              <a:rPr kumimoji="0" lang="en-US" sz="7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Roy</a:t>
            </a:r>
            <a:r>
              <a:rPr kumimoji="0" lang="en-US" sz="7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Duke University</a:t>
            </a:r>
          </a:p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7200" b="1" dirty="0" smtClean="0">
                <a:solidFill>
                  <a:srgbClr val="FF0000"/>
                </a:solidFill>
              </a:rPr>
              <a:t>                                            Yuval </a:t>
            </a:r>
            <a:r>
              <a:rPr lang="en-US" sz="7200" b="1" dirty="0" err="1" smtClean="0">
                <a:solidFill>
                  <a:srgbClr val="FF0000"/>
                </a:solidFill>
              </a:rPr>
              <a:t>Moskovitch</a:t>
            </a:r>
            <a:r>
              <a:rPr lang="en-US" sz="7200" b="1" dirty="0" smtClean="0">
                <a:solidFill>
                  <a:srgbClr val="FF0000"/>
                </a:solidFill>
              </a:rPr>
              <a:t>             </a:t>
            </a:r>
            <a:r>
              <a:rPr lang="en-US" sz="7200" dirty="0" smtClean="0"/>
              <a:t>Tel Aviv University</a:t>
            </a:r>
          </a:p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endParaRPr lang="en-US" sz="7200" dirty="0" smtClean="0"/>
          </a:p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endParaRPr kumimoji="0" lang="en-US" sz="72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endParaRPr kumimoji="0" lang="en-US" sz="72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7200" baseline="0" dirty="0" smtClean="0">
                <a:solidFill>
                  <a:prstClr val="black"/>
                </a:solidFill>
                <a:latin typeface="+mj-lt"/>
                <a:ea typeface="+mj-ea"/>
                <a:cs typeface="+mj-cs"/>
              </a:rPr>
              <a:t>      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058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Using … axioms (III): </a:t>
            </a:r>
            <a:r>
              <a:rPr lang="en-US" sz="3200" b="1" dirty="0" smtClean="0">
                <a:solidFill>
                  <a:srgbClr val="FF0000"/>
                </a:solidFill>
              </a:rPr>
              <a:t>provenance polynomials</a:t>
            </a:r>
            <a:endParaRPr lang="el-GR" sz="3200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5/21/2018</a:t>
            </a:r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67A8-7239-4A5D-A756-2F35EF85B204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31" name="Group 66"/>
          <p:cNvGraphicFramePr>
            <a:graphicFrameLocks noGrp="1"/>
          </p:cNvGraphicFramePr>
          <p:nvPr/>
        </p:nvGraphicFramePr>
        <p:xfrm>
          <a:off x="1752600" y="2558413"/>
          <a:ext cx="1752600" cy="1556387"/>
        </p:xfrm>
        <a:graphic>
          <a:graphicData uri="http://schemas.openxmlformats.org/drawingml/2006/table">
            <a:tbl>
              <a:tblPr/>
              <a:tblGrid>
                <a:gridCol w="1371600"/>
                <a:gridCol w="381000"/>
              </a:tblGrid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a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b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c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p</a:t>
                      </a:r>
                      <a:endParaRPr kumimoji="0" lang="en-US" sz="2400" b="0" i="1" u="none" strike="noStrike" cap="none" normalizeH="0" baseline="0" dirty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d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b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  <a:defRPr/>
                      </a:pP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r</a:t>
                      </a: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f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  <a:defRPr/>
                      </a:pP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s</a:t>
                      </a: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1981200" y="1624261"/>
            <a:ext cx="9144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  <a:latin typeface="Tahoma"/>
                <a:cs typeface="Tahoma"/>
              </a:rPr>
              <a:t>R</a:t>
            </a:r>
            <a:endParaRPr lang="en-US" sz="2400" dirty="0">
              <a:solidFill>
                <a:schemeClr val="accent1"/>
              </a:solidFill>
              <a:latin typeface="Tahoma"/>
              <a:cs typeface="Tahoma"/>
            </a:endParaRPr>
          </a:p>
        </p:txBody>
      </p:sp>
      <p:sp>
        <p:nvSpPr>
          <p:cNvPr id="17" name="Text Box 73"/>
          <p:cNvSpPr txBox="1">
            <a:spLocks noChangeArrowheads="1"/>
          </p:cNvSpPr>
          <p:nvPr/>
        </p:nvSpPr>
        <p:spPr bwMode="auto">
          <a:xfrm>
            <a:off x="1752600" y="2081461"/>
            <a:ext cx="1371600" cy="400752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  </a:t>
            </a:r>
            <a:r>
              <a:rPr lang="en-US" sz="2000" dirty="0" smtClean="0">
                <a:solidFill>
                  <a:schemeClr val="accent1"/>
                </a:solidFill>
              </a:rPr>
              <a:t>A     B     C</a:t>
            </a:r>
            <a:endParaRPr lang="en-US" sz="2000" dirty="0"/>
          </a:p>
        </p:txBody>
      </p:sp>
      <p:sp>
        <p:nvSpPr>
          <p:cNvPr id="21" name="Text Box 73"/>
          <p:cNvSpPr txBox="1">
            <a:spLocks noChangeArrowheads="1"/>
          </p:cNvSpPr>
          <p:nvPr/>
        </p:nvSpPr>
        <p:spPr bwMode="auto">
          <a:xfrm>
            <a:off x="4876800" y="1985509"/>
            <a:ext cx="838200" cy="400752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  </a:t>
            </a:r>
            <a:r>
              <a:rPr lang="en-US" sz="2000" dirty="0" smtClean="0">
                <a:solidFill>
                  <a:schemeClr val="accent1"/>
                </a:solidFill>
              </a:rPr>
              <a:t>A     C</a:t>
            </a:r>
            <a:endParaRPr lang="en-US" sz="2000" dirty="0"/>
          </a:p>
        </p:txBody>
      </p:sp>
      <p:sp>
        <p:nvSpPr>
          <p:cNvPr id="19" name="Text Box 73"/>
          <p:cNvSpPr txBox="1">
            <a:spLocks noChangeArrowheads="1"/>
          </p:cNvSpPr>
          <p:nvPr/>
        </p:nvSpPr>
        <p:spPr bwMode="auto">
          <a:xfrm>
            <a:off x="4876800" y="2005261"/>
            <a:ext cx="838200" cy="400752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  </a:t>
            </a:r>
            <a:r>
              <a:rPr lang="en-US" sz="2000" dirty="0" smtClean="0">
                <a:solidFill>
                  <a:schemeClr val="accent1"/>
                </a:solidFill>
              </a:rPr>
              <a:t>A     C</a:t>
            </a:r>
            <a:endParaRPr lang="en-US" sz="2000" dirty="0"/>
          </a:p>
        </p:txBody>
      </p:sp>
      <p:graphicFrame>
        <p:nvGraphicFramePr>
          <p:cNvPr id="20" name="Group 65"/>
          <p:cNvGraphicFramePr>
            <a:graphicFrameLocks noGrp="1"/>
          </p:cNvGraphicFramePr>
          <p:nvPr/>
        </p:nvGraphicFramePr>
        <p:xfrm>
          <a:off x="4876800" y="2506274"/>
          <a:ext cx="2438400" cy="1556387"/>
        </p:xfrm>
        <a:graphic>
          <a:graphicData uri="http://schemas.openxmlformats.org/drawingml/2006/table">
            <a:tbl>
              <a:tblPr/>
              <a:tblGrid>
                <a:gridCol w="838200"/>
                <a:gridCol w="1600200"/>
              </a:tblGrid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a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  <a:defRPr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pr</a:t>
                      </a: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d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  <a:defRPr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2r</a:t>
                      </a:r>
                      <a:r>
                        <a:rPr kumimoji="0" lang="en-US" sz="24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2 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+ 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rs</a:t>
                      </a: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f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  <a:defRPr/>
                      </a:pP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rs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 + 2s</a:t>
                      </a:r>
                      <a:r>
                        <a:rPr kumimoji="0" lang="en-US" sz="24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2</a:t>
                      </a: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xt Box 73"/>
          <p:cNvSpPr txBox="1">
            <a:spLocks noChangeArrowheads="1"/>
          </p:cNvSpPr>
          <p:nvPr/>
        </p:nvSpPr>
        <p:spPr bwMode="auto">
          <a:xfrm>
            <a:off x="4876800" y="2005261"/>
            <a:ext cx="838200" cy="400752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  </a:t>
            </a:r>
            <a:r>
              <a:rPr lang="en-US" sz="2000" dirty="0" smtClean="0">
                <a:solidFill>
                  <a:schemeClr val="accent1"/>
                </a:solidFill>
              </a:rPr>
              <a:t>A     C</a:t>
            </a:r>
            <a:endParaRPr lang="en-US" sz="2000" dirty="0"/>
          </a:p>
        </p:txBody>
      </p:sp>
      <p:sp>
        <p:nvSpPr>
          <p:cNvPr id="24" name="Rectangle 23"/>
          <p:cNvSpPr/>
          <p:nvPr/>
        </p:nvSpPr>
        <p:spPr>
          <a:xfrm>
            <a:off x="609600" y="4343400"/>
            <a:ext cx="8001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1F5B"/>
              </a:buClr>
              <a:buSzPct val="200000"/>
              <a:defRPr/>
            </a:pPr>
            <a:r>
              <a:rPr lang="en-US" sz="2400" dirty="0" smtClean="0">
                <a:cs typeface="Tahoma"/>
              </a:rPr>
              <a:t>Multivariate polynomials with 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1F5B"/>
              </a:buClr>
              <a:buSzPct val="200000"/>
              <a:defRPr/>
            </a:pPr>
            <a:r>
              <a:rPr lang="en-US" sz="2400" dirty="0" smtClean="0">
                <a:cs typeface="Tahoma"/>
              </a:rPr>
              <a:t>  -    annotation</a:t>
            </a:r>
            <a:r>
              <a:rPr lang="en-US" sz="2400" dirty="0" smtClean="0">
                <a:solidFill>
                  <a:srgbClr val="FF0000"/>
                </a:solidFill>
                <a:cs typeface="Tahoma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cs typeface="Tahoma"/>
              </a:rPr>
              <a:t>tokens</a:t>
            </a:r>
            <a:r>
              <a:rPr lang="en-US" sz="2400" dirty="0" smtClean="0">
                <a:solidFill>
                  <a:srgbClr val="FF0000"/>
                </a:solidFill>
                <a:cs typeface="Tahoma"/>
              </a:rPr>
              <a:t> </a:t>
            </a:r>
            <a:r>
              <a:rPr lang="en-US" sz="2400" dirty="0" smtClean="0">
                <a:cs typeface="Tahoma"/>
              </a:rPr>
              <a:t>as </a:t>
            </a:r>
            <a:r>
              <a:rPr lang="en-US" sz="2400" dirty="0" err="1" smtClean="0">
                <a:cs typeface="Tahoma"/>
              </a:rPr>
              <a:t>indeterminates</a:t>
            </a:r>
            <a:r>
              <a:rPr lang="en-US" sz="2400" dirty="0" smtClean="0">
                <a:cs typeface="Tahoma"/>
              </a:rPr>
              <a:t> </a:t>
            </a:r>
            <a:r>
              <a:rPr lang="en-US" sz="2400" i="1" dirty="0" err="1" smtClean="0">
                <a:solidFill>
                  <a:srgbClr val="4F81BD"/>
                </a:solidFill>
                <a:cs typeface="Tahoma"/>
              </a:rPr>
              <a:t>p</a:t>
            </a:r>
            <a:r>
              <a:rPr lang="en-US" sz="2400" i="1" dirty="0" smtClean="0">
                <a:solidFill>
                  <a:srgbClr val="4F81BD"/>
                </a:solidFill>
                <a:cs typeface="Tahoma"/>
              </a:rPr>
              <a:t>, </a:t>
            </a:r>
            <a:r>
              <a:rPr lang="en-US" sz="2400" i="1" dirty="0" err="1" smtClean="0">
                <a:solidFill>
                  <a:srgbClr val="4F81BD"/>
                </a:solidFill>
                <a:cs typeface="Tahoma"/>
              </a:rPr>
              <a:t>r</a:t>
            </a:r>
            <a:r>
              <a:rPr lang="en-US" sz="2400" i="1" dirty="0" smtClean="0">
                <a:solidFill>
                  <a:srgbClr val="4F81BD"/>
                </a:solidFill>
                <a:cs typeface="Tahoma"/>
              </a:rPr>
              <a:t>, </a:t>
            </a:r>
            <a:r>
              <a:rPr lang="en-US" sz="2400" i="1" dirty="0" err="1" smtClean="0">
                <a:solidFill>
                  <a:srgbClr val="4F81BD"/>
                </a:solidFill>
                <a:cs typeface="Tahoma"/>
              </a:rPr>
              <a:t>s</a:t>
            </a:r>
            <a:endParaRPr lang="en-US" sz="2400" dirty="0" smtClean="0">
              <a:cs typeface="Tahoma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1F5B"/>
              </a:buClr>
              <a:buSzPct val="200000"/>
              <a:defRPr/>
            </a:pPr>
            <a:r>
              <a:rPr lang="en-US" sz="2400" dirty="0" smtClean="0">
                <a:cs typeface="Tahoma"/>
              </a:rPr>
              <a:t>  -</a:t>
            </a:r>
            <a:r>
              <a:rPr lang="en-US" sz="2400" i="1" dirty="0" smtClean="0">
                <a:solidFill>
                  <a:srgbClr val="4F81BD"/>
                </a:solidFill>
                <a:cs typeface="Tahoma"/>
              </a:rPr>
              <a:t>    </a:t>
            </a:r>
            <a:r>
              <a:rPr lang="en-US" sz="2400" dirty="0" smtClean="0">
                <a:cs typeface="Tahoma"/>
              </a:rPr>
              <a:t>coefficients in </a:t>
            </a:r>
            <a:r>
              <a:rPr lang="en-US" sz="2400" b="1" dirty="0" smtClean="0">
                <a:solidFill>
                  <a:schemeClr val="accent1"/>
                </a:solidFill>
                <a:latin typeface="msbm10" charset="0"/>
                <a:ea typeface="Lucida Sans Unicode" charset="0"/>
                <a:cs typeface="Lucida Sans Unicode" charset="0"/>
              </a:rPr>
              <a:t>N</a:t>
            </a:r>
            <a:r>
              <a:rPr lang="en-US" sz="2400" dirty="0" smtClean="0">
                <a:cs typeface="Tahoma"/>
              </a:rPr>
              <a:t> .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1F5B"/>
              </a:buClr>
              <a:buSzPct val="200000"/>
              <a:defRPr/>
            </a:pPr>
            <a:endParaRPr lang="en-US" sz="800" i="1" dirty="0" smtClean="0">
              <a:cs typeface="Tahoma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1F5B"/>
              </a:buClr>
              <a:buSzPct val="200000"/>
              <a:defRPr/>
            </a:pPr>
            <a:r>
              <a:rPr lang="en-US" sz="2400" dirty="0" smtClean="0">
                <a:cs typeface="Tahoma"/>
              </a:rPr>
              <a:t>Polynomials capture a remarkably general form of </a:t>
            </a:r>
            <a:r>
              <a:rPr lang="en-US" sz="2400" b="1" dirty="0" smtClean="0">
                <a:solidFill>
                  <a:srgbClr val="FF0000"/>
                </a:solidFill>
                <a:cs typeface="Tahoma"/>
              </a:rPr>
              <a:t>provenance. </a:t>
            </a:r>
            <a:r>
              <a:rPr lang="en-US" sz="2400" dirty="0" smtClean="0">
                <a:cs typeface="Tahoma"/>
              </a:rPr>
              <a:t> </a:t>
            </a:r>
            <a:endParaRPr lang="en-US" sz="2400" dirty="0" smtClean="0">
              <a:solidFill>
                <a:srgbClr val="4F81BD"/>
              </a:solidFill>
              <a:cs typeface="Tahom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29200" y="1319461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4F81BD"/>
                </a:solidFill>
                <a:latin typeface="cmmi10"/>
              </a:rPr>
              <a:t> </a:t>
            </a:r>
            <a:r>
              <a:rPr lang="en-US" sz="2800" dirty="0" smtClean="0">
                <a:solidFill>
                  <a:schemeClr val="accent1"/>
                </a:solidFill>
              </a:rPr>
              <a:t>V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058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Provenance polynomials (I)</a:t>
            </a:r>
            <a:endParaRPr lang="el-GR" sz="3200" dirty="0">
              <a:solidFill>
                <a:srgbClr val="000000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5/21/2018</a:t>
            </a:r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67A8-7239-4A5D-A756-2F35EF85B204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31" name="Group 66"/>
          <p:cNvGraphicFramePr>
            <a:graphicFrameLocks noGrp="1"/>
          </p:cNvGraphicFramePr>
          <p:nvPr/>
        </p:nvGraphicFramePr>
        <p:xfrm>
          <a:off x="533400" y="2101213"/>
          <a:ext cx="1752600" cy="1556387"/>
        </p:xfrm>
        <a:graphic>
          <a:graphicData uri="http://schemas.openxmlformats.org/drawingml/2006/table">
            <a:tbl>
              <a:tblPr/>
              <a:tblGrid>
                <a:gridCol w="1371600"/>
                <a:gridCol w="381000"/>
              </a:tblGrid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a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b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c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p</a:t>
                      </a:r>
                      <a:endParaRPr kumimoji="0" lang="en-US" sz="2400" b="0" i="1" u="none" strike="noStrike" cap="none" normalizeH="0" baseline="0" dirty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d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b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  <a:defRPr/>
                      </a:pP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r</a:t>
                      </a: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f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  <a:defRPr/>
                      </a:pP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s</a:t>
                      </a: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762000" y="1167061"/>
            <a:ext cx="9144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  <a:latin typeface="Tahoma"/>
                <a:cs typeface="Tahoma"/>
              </a:rPr>
              <a:t>R</a:t>
            </a:r>
            <a:endParaRPr lang="en-US" sz="2400" dirty="0">
              <a:solidFill>
                <a:schemeClr val="accent1"/>
              </a:solidFill>
              <a:latin typeface="Tahoma"/>
              <a:cs typeface="Tahoma"/>
            </a:endParaRPr>
          </a:p>
        </p:txBody>
      </p:sp>
      <p:sp>
        <p:nvSpPr>
          <p:cNvPr id="17" name="Text Box 73"/>
          <p:cNvSpPr txBox="1">
            <a:spLocks noChangeArrowheads="1"/>
          </p:cNvSpPr>
          <p:nvPr/>
        </p:nvSpPr>
        <p:spPr bwMode="auto">
          <a:xfrm>
            <a:off x="533400" y="1624261"/>
            <a:ext cx="1371600" cy="400752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  </a:t>
            </a:r>
            <a:r>
              <a:rPr lang="en-US" sz="2000" dirty="0" smtClean="0">
                <a:solidFill>
                  <a:schemeClr val="accent1"/>
                </a:solidFill>
              </a:rPr>
              <a:t>A     B     C</a:t>
            </a:r>
            <a:endParaRPr lang="en-US" sz="2000" dirty="0"/>
          </a:p>
        </p:txBody>
      </p:sp>
      <p:sp>
        <p:nvSpPr>
          <p:cNvPr id="21" name="Text Box 73"/>
          <p:cNvSpPr txBox="1">
            <a:spLocks noChangeArrowheads="1"/>
          </p:cNvSpPr>
          <p:nvPr/>
        </p:nvSpPr>
        <p:spPr bwMode="auto">
          <a:xfrm>
            <a:off x="2971800" y="1580448"/>
            <a:ext cx="838200" cy="400752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  </a:t>
            </a:r>
            <a:r>
              <a:rPr lang="en-US" sz="2000" dirty="0" smtClean="0">
                <a:solidFill>
                  <a:schemeClr val="accent1"/>
                </a:solidFill>
              </a:rPr>
              <a:t>A     C</a:t>
            </a:r>
            <a:endParaRPr lang="en-US" sz="2000" dirty="0"/>
          </a:p>
        </p:txBody>
      </p:sp>
      <p:sp>
        <p:nvSpPr>
          <p:cNvPr id="19" name="Text Box 73"/>
          <p:cNvSpPr txBox="1">
            <a:spLocks noChangeArrowheads="1"/>
          </p:cNvSpPr>
          <p:nvPr/>
        </p:nvSpPr>
        <p:spPr bwMode="auto">
          <a:xfrm>
            <a:off x="2971800" y="1600200"/>
            <a:ext cx="838200" cy="400752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  </a:t>
            </a:r>
            <a:r>
              <a:rPr lang="en-US" sz="2000" dirty="0" smtClean="0">
                <a:solidFill>
                  <a:schemeClr val="accent1"/>
                </a:solidFill>
              </a:rPr>
              <a:t>A     C</a:t>
            </a:r>
            <a:endParaRPr lang="en-US" sz="2000" dirty="0"/>
          </a:p>
        </p:txBody>
      </p:sp>
      <p:graphicFrame>
        <p:nvGraphicFramePr>
          <p:cNvPr id="20" name="Group 65"/>
          <p:cNvGraphicFramePr>
            <a:graphicFrameLocks noGrp="1"/>
          </p:cNvGraphicFramePr>
          <p:nvPr/>
        </p:nvGraphicFramePr>
        <p:xfrm>
          <a:off x="2971800" y="2101213"/>
          <a:ext cx="2438400" cy="1556387"/>
        </p:xfrm>
        <a:graphic>
          <a:graphicData uri="http://schemas.openxmlformats.org/drawingml/2006/table">
            <a:tbl>
              <a:tblPr/>
              <a:tblGrid>
                <a:gridCol w="838200"/>
                <a:gridCol w="1600200"/>
              </a:tblGrid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a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  <a:defRPr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pr</a:t>
                      </a: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d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  <a:defRPr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2r</a:t>
                      </a:r>
                      <a:r>
                        <a:rPr kumimoji="0" lang="en-US" sz="24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2 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+ 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rs</a:t>
                      </a: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f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  <a:defRPr/>
                      </a:pP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rs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 + 2s</a:t>
                      </a:r>
                      <a:r>
                        <a:rPr kumimoji="0" lang="en-US" sz="24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2</a:t>
                      </a: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xt Box 73"/>
          <p:cNvSpPr txBox="1">
            <a:spLocks noChangeArrowheads="1"/>
          </p:cNvSpPr>
          <p:nvPr/>
        </p:nvSpPr>
        <p:spPr bwMode="auto">
          <a:xfrm>
            <a:off x="2971800" y="1600200"/>
            <a:ext cx="838200" cy="400752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  </a:t>
            </a:r>
            <a:r>
              <a:rPr lang="en-US" sz="2000" dirty="0" smtClean="0">
                <a:solidFill>
                  <a:schemeClr val="accent1"/>
                </a:solidFill>
              </a:rPr>
              <a:t>A     C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3124200" y="8382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4F81BD"/>
                </a:solidFill>
                <a:latin typeface="cmmi10"/>
              </a:rPr>
              <a:t> </a:t>
            </a:r>
            <a:r>
              <a:rPr lang="en-US" sz="2800" dirty="0" smtClean="0">
                <a:solidFill>
                  <a:schemeClr val="accent1"/>
                </a:solidFill>
              </a:rPr>
              <a:t>V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7" name="AutoShape 163"/>
          <p:cNvSpPr>
            <a:spLocks noChangeArrowheads="1"/>
          </p:cNvSpPr>
          <p:nvPr/>
        </p:nvSpPr>
        <p:spPr bwMode="auto">
          <a:xfrm>
            <a:off x="5562600" y="2209800"/>
            <a:ext cx="3581400" cy="2209800"/>
          </a:xfrm>
          <a:prstGeom prst="wedgeRoundRectCallout">
            <a:avLst>
              <a:gd name="adj1" fmla="val -65506"/>
              <a:gd name="adj2" fmla="val -18938"/>
              <a:gd name="adj3" fmla="val 16667"/>
            </a:avLst>
          </a:prstGeom>
          <a:solidFill>
            <a:srgbClr val="E6E0E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lvl="0">
              <a:spcAft>
                <a:spcPts val="600"/>
              </a:spcAft>
            </a:pPr>
            <a:r>
              <a:rPr lang="en-US" sz="2000" b="1" dirty="0" smtClean="0">
                <a:solidFill>
                  <a:srgbClr val="FF0000"/>
                </a:solidFill>
              </a:rPr>
              <a:t>Provenance reading:</a:t>
            </a:r>
          </a:p>
          <a:p>
            <a:pPr lvl="0">
              <a:spcAft>
                <a:spcPts val="600"/>
              </a:spcAft>
            </a:pPr>
            <a:r>
              <a:rPr lang="en-US" sz="2000" dirty="0" smtClean="0">
                <a:solidFill>
                  <a:srgbClr val="011F5B"/>
                </a:solidFill>
              </a:rPr>
              <a:t>Three ways to derive </a:t>
            </a:r>
            <a:r>
              <a:rPr lang="en-US" sz="2000" b="1" dirty="0" smtClean="0">
                <a:solidFill>
                  <a:srgbClr val="011F5B"/>
                </a:solidFill>
                <a:latin typeface="Courier New"/>
                <a:cs typeface="Courier New"/>
              </a:rPr>
              <a:t>(</a:t>
            </a:r>
            <a:r>
              <a:rPr lang="en-US" sz="2000" b="1" dirty="0" err="1" smtClean="0">
                <a:solidFill>
                  <a:srgbClr val="011F5B"/>
                </a:solidFill>
                <a:latin typeface="Courier New"/>
                <a:cs typeface="Courier New"/>
              </a:rPr>
              <a:t>d</a:t>
            </a:r>
            <a:r>
              <a:rPr lang="en-US" sz="2000" b="1" dirty="0" smtClean="0">
                <a:solidFill>
                  <a:srgbClr val="011F5B"/>
                </a:solidFill>
                <a:latin typeface="Courier New"/>
                <a:cs typeface="Courier New"/>
              </a:rPr>
              <a:t> </a:t>
            </a:r>
            <a:r>
              <a:rPr lang="en-US" sz="2000" b="1" dirty="0" err="1" smtClean="0">
                <a:solidFill>
                  <a:srgbClr val="011F5B"/>
                </a:solidFill>
                <a:latin typeface="Courier New"/>
                <a:cs typeface="Courier New"/>
              </a:rPr>
              <a:t>e</a:t>
            </a:r>
            <a:r>
              <a:rPr lang="en-US" sz="2000" b="1" dirty="0" smtClean="0">
                <a:solidFill>
                  <a:srgbClr val="011F5B"/>
                </a:solidFill>
                <a:latin typeface="Courier New"/>
                <a:cs typeface="Courier New"/>
              </a:rPr>
              <a:t>):</a:t>
            </a:r>
            <a:endParaRPr lang="en-US" sz="2000" dirty="0" smtClean="0">
              <a:solidFill>
                <a:srgbClr val="011F5B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rgbClr val="011F5B"/>
                </a:solidFill>
              </a:rPr>
              <a:t> - two of them use  </a:t>
            </a:r>
            <a:r>
              <a:rPr lang="en-US" sz="2000" i="1" dirty="0" err="1" smtClean="0">
                <a:solidFill>
                  <a:schemeClr val="accent1"/>
                </a:solidFill>
                <a:latin typeface="Tahoma"/>
                <a:cs typeface="Tahoma"/>
              </a:rPr>
              <a:t>r</a:t>
            </a:r>
            <a:r>
              <a:rPr lang="en-US" sz="2000" dirty="0" smtClean="0">
                <a:solidFill>
                  <a:srgbClr val="011F5B"/>
                </a:solidFill>
                <a:latin typeface="Comic Sans MS" charset="0"/>
              </a:rPr>
              <a:t>, </a:t>
            </a:r>
            <a:r>
              <a:rPr lang="en-US" sz="2000" dirty="0" smtClean="0">
                <a:solidFill>
                  <a:srgbClr val="011F5B"/>
                </a:solidFill>
              </a:rPr>
              <a:t>twice, 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rgbClr val="011F5B"/>
                </a:solidFill>
              </a:rPr>
              <a:t> - the third uses</a:t>
            </a:r>
            <a:r>
              <a:rPr lang="en-US" sz="2000" dirty="0" smtClean="0">
                <a:solidFill>
                  <a:srgbClr val="011F5B"/>
                </a:solidFill>
                <a:latin typeface="Comic Sans MS" charset="0"/>
              </a:rPr>
              <a:t> </a:t>
            </a:r>
            <a:r>
              <a:rPr lang="en-US" sz="2000" i="1" dirty="0" err="1" smtClean="0">
                <a:solidFill>
                  <a:schemeClr val="accent1"/>
                </a:solidFill>
                <a:latin typeface="Tahoma"/>
                <a:cs typeface="Tahoma"/>
              </a:rPr>
              <a:t>r</a:t>
            </a:r>
            <a:r>
              <a:rPr lang="en-US" sz="2000" dirty="0" smtClean="0">
                <a:solidFill>
                  <a:srgbClr val="011F5B"/>
                </a:solidFill>
                <a:latin typeface="Comic Sans MS" charset="0"/>
              </a:rPr>
              <a:t> </a:t>
            </a:r>
            <a:r>
              <a:rPr lang="en-US" sz="2000" dirty="0" smtClean="0">
                <a:solidFill>
                  <a:srgbClr val="011F5B"/>
                </a:solidFill>
              </a:rPr>
              <a:t>and</a:t>
            </a:r>
            <a:r>
              <a:rPr lang="en-US" sz="2000" dirty="0" smtClean="0">
                <a:solidFill>
                  <a:srgbClr val="011F5B"/>
                </a:solidFill>
                <a:latin typeface="Comic Sans MS" charset="0"/>
              </a:rPr>
              <a:t> </a:t>
            </a:r>
            <a:r>
              <a:rPr lang="en-US" sz="2000" i="1" dirty="0" err="1" smtClean="0">
                <a:solidFill>
                  <a:schemeClr val="accent1"/>
                </a:solidFill>
                <a:latin typeface="Tahoma"/>
                <a:cs typeface="Tahoma"/>
              </a:rPr>
              <a:t>s</a:t>
            </a:r>
            <a:r>
              <a:rPr lang="en-US" sz="2000" dirty="0" smtClean="0">
                <a:solidFill>
                  <a:srgbClr val="011F5B"/>
                </a:solidFill>
                <a:latin typeface="Comic Sans MS" charset="0"/>
              </a:rPr>
              <a:t>, </a:t>
            </a:r>
            <a:r>
              <a:rPr lang="en-US" sz="2000" dirty="0" smtClean="0">
                <a:solidFill>
                  <a:srgbClr val="011F5B"/>
                </a:solidFill>
              </a:rPr>
              <a:t>once each</a:t>
            </a:r>
          </a:p>
          <a:p>
            <a:pPr algn="ctr"/>
            <a:endParaRPr lang="en-US" dirty="0">
              <a:solidFill>
                <a:srgbClr val="011F5B"/>
              </a:solidFill>
              <a:latin typeface="Comic Sans MS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95400" y="51054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4F81BD"/>
                </a:solidFill>
                <a:latin typeface="cmmi10"/>
              </a:rPr>
              <a:t> </a:t>
            </a:r>
            <a:r>
              <a:rPr lang="en-US" sz="2800" dirty="0" smtClean="0">
                <a:solidFill>
                  <a:schemeClr val="accent1"/>
                </a:solidFill>
              </a:rPr>
              <a:t>V</a:t>
            </a:r>
            <a:r>
              <a:rPr lang="en-US" sz="2800" dirty="0" smtClean="0">
                <a:solidFill>
                  <a:srgbClr val="4F81BD"/>
                </a:solidFill>
              </a:rPr>
              <a:t> =  </a:t>
            </a:r>
            <a:r>
              <a:rPr lang="en-US" sz="2800" dirty="0" smtClean="0">
                <a:solidFill>
                  <a:schemeClr val="accent1"/>
                </a:solidFill>
                <a:latin typeface="Arial" charset="0"/>
                <a:ea typeface="ＭＳ Ｐゴシック" charset="-128"/>
                <a:sym typeface="Symbol" charset="2"/>
              </a:rPr>
              <a:t></a:t>
            </a:r>
            <a:r>
              <a:rPr lang="en-US" sz="2800" baseline="-25000" dirty="0" smtClean="0">
                <a:solidFill>
                  <a:schemeClr val="accent1"/>
                </a:solidFill>
                <a:ea typeface="ＭＳ Ｐゴシック" charset="-128"/>
                <a:sym typeface="Symbol" charset="2"/>
              </a:rPr>
              <a:t>C=e</a:t>
            </a:r>
            <a:r>
              <a:rPr lang="en-US" sz="3600" dirty="0" smtClean="0">
                <a:solidFill>
                  <a:srgbClr val="4F81BD"/>
                </a:solidFill>
                <a:latin typeface="cmmi10"/>
              </a:rPr>
              <a:t>¼</a:t>
            </a:r>
            <a:r>
              <a:rPr lang="en-US" sz="2800" baseline="-25000" dirty="0" smtClean="0">
                <a:solidFill>
                  <a:srgbClr val="4F81BD"/>
                </a:solidFill>
                <a:cs typeface="Tahoma"/>
              </a:rPr>
              <a:t>AC</a:t>
            </a:r>
            <a:r>
              <a:rPr lang="en-US" sz="2800" dirty="0" smtClean="0">
                <a:solidFill>
                  <a:srgbClr val="4F81BD"/>
                </a:solidFill>
              </a:rPr>
              <a:t>( </a:t>
            </a:r>
            <a:r>
              <a:rPr lang="en-US" sz="3600" dirty="0" smtClean="0">
                <a:solidFill>
                  <a:srgbClr val="4F81BD"/>
                </a:solidFill>
                <a:latin typeface="cmmi10"/>
              </a:rPr>
              <a:t>¼</a:t>
            </a:r>
            <a:r>
              <a:rPr lang="en-US" sz="2800" baseline="-25000" dirty="0" smtClean="0">
                <a:solidFill>
                  <a:srgbClr val="4F81BD"/>
                </a:solidFill>
              </a:rPr>
              <a:t>AC</a:t>
            </a:r>
            <a:r>
              <a:rPr lang="en-US" sz="2800" dirty="0" smtClean="0">
                <a:solidFill>
                  <a:srgbClr val="4F81BD"/>
                </a:solidFill>
              </a:rPr>
              <a:t>R </a:t>
            </a:r>
            <a:r>
              <a:rPr lang="en-US" sz="3600" dirty="0" smtClean="0">
                <a:solidFill>
                  <a:srgbClr val="4F81BD"/>
                </a:solidFill>
              </a:rPr>
              <a:t>⋈</a:t>
            </a:r>
            <a:r>
              <a:rPr lang="en-US" sz="2800" dirty="0" smtClean="0">
                <a:solidFill>
                  <a:srgbClr val="4F81BD"/>
                </a:solidFill>
              </a:rPr>
              <a:t> </a:t>
            </a:r>
            <a:r>
              <a:rPr lang="en-US" sz="3600" dirty="0" smtClean="0">
                <a:solidFill>
                  <a:srgbClr val="4F81BD"/>
                </a:solidFill>
                <a:latin typeface="cmmi10"/>
              </a:rPr>
              <a:t>¼</a:t>
            </a:r>
            <a:r>
              <a:rPr lang="en-US" sz="2800" baseline="-25000" dirty="0" smtClean="0">
                <a:solidFill>
                  <a:srgbClr val="4F81BD"/>
                </a:solidFill>
              </a:rPr>
              <a:t>BC</a:t>
            </a:r>
            <a:r>
              <a:rPr lang="en-US" sz="2800" dirty="0" smtClean="0">
                <a:solidFill>
                  <a:srgbClr val="4F81BD"/>
                </a:solidFill>
              </a:rPr>
              <a:t>R  </a:t>
            </a:r>
            <a:r>
              <a:rPr lang="en-US" sz="2800" dirty="0" smtClean="0">
                <a:solidFill>
                  <a:srgbClr val="4F81BD"/>
                </a:solidFill>
                <a:latin typeface="cmsy10"/>
              </a:rPr>
              <a:t>[</a:t>
            </a:r>
            <a:r>
              <a:rPr lang="en-US" sz="2800" dirty="0" smtClean="0">
                <a:solidFill>
                  <a:srgbClr val="4F81BD"/>
                </a:solidFill>
              </a:rPr>
              <a:t>  </a:t>
            </a:r>
            <a:r>
              <a:rPr lang="en-US" sz="3600" dirty="0" smtClean="0">
                <a:solidFill>
                  <a:srgbClr val="4F81BD"/>
                </a:solidFill>
                <a:latin typeface="cmmi10"/>
              </a:rPr>
              <a:t>¼</a:t>
            </a:r>
            <a:r>
              <a:rPr lang="en-US" sz="2800" baseline="-25000" dirty="0" smtClean="0">
                <a:solidFill>
                  <a:srgbClr val="4F81BD"/>
                </a:solidFill>
              </a:rPr>
              <a:t>AB</a:t>
            </a:r>
            <a:r>
              <a:rPr lang="en-US" sz="2800" dirty="0" smtClean="0">
                <a:solidFill>
                  <a:srgbClr val="4F81BD"/>
                </a:solidFill>
              </a:rPr>
              <a:t>R </a:t>
            </a:r>
            <a:r>
              <a:rPr lang="en-US" sz="3600" dirty="0" smtClean="0">
                <a:solidFill>
                  <a:srgbClr val="4F81BD"/>
                </a:solidFill>
              </a:rPr>
              <a:t>⋈</a:t>
            </a:r>
            <a:r>
              <a:rPr lang="en-US" sz="2800" dirty="0" smtClean="0">
                <a:solidFill>
                  <a:srgbClr val="4F81BD"/>
                </a:solidFill>
              </a:rPr>
              <a:t> </a:t>
            </a:r>
            <a:r>
              <a:rPr lang="en-US" sz="3600" dirty="0" smtClean="0">
                <a:solidFill>
                  <a:srgbClr val="4F81BD"/>
                </a:solidFill>
                <a:latin typeface="cmmi10"/>
              </a:rPr>
              <a:t>¼</a:t>
            </a:r>
            <a:r>
              <a:rPr lang="en-US" sz="2800" baseline="-25000" dirty="0" smtClean="0">
                <a:solidFill>
                  <a:srgbClr val="4F81BD"/>
                </a:solidFill>
              </a:rPr>
              <a:t>BC</a:t>
            </a:r>
            <a:r>
              <a:rPr lang="en-US" sz="2800" dirty="0" smtClean="0">
                <a:solidFill>
                  <a:srgbClr val="4F81BD"/>
                </a:solidFill>
              </a:rPr>
              <a:t>R )</a:t>
            </a:r>
            <a:endParaRPr lang="en-US" sz="2800" dirty="0">
              <a:solidFill>
                <a:srgbClr val="4F81B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228600"/>
            <a:ext cx="83058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Provenance polynomials (II)</a:t>
            </a:r>
            <a:endParaRPr lang="el-GR" sz="2800" dirty="0">
              <a:solidFill>
                <a:srgbClr val="000000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5/21/2018</a:t>
            </a:r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67A8-7239-4A5D-A756-2F35EF85B204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57200" y="1066800"/>
            <a:ext cx="8534400" cy="5115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1F5B"/>
              </a:buClr>
              <a:buSzPct val="200000"/>
              <a:defRPr/>
            </a:pPr>
            <a:r>
              <a:rPr lang="en-US" sz="2400" dirty="0" smtClean="0">
                <a:solidFill>
                  <a:schemeClr val="accent1"/>
                </a:solidFill>
              </a:rPr>
              <a:t>(</a:t>
            </a:r>
            <a:r>
              <a:rPr lang="en-US" sz="2400" dirty="0" smtClean="0">
                <a:solidFill>
                  <a:schemeClr val="accent1"/>
                </a:solidFill>
                <a:latin typeface="msbm10"/>
              </a:rPr>
              <a:t>N</a:t>
            </a:r>
            <a:r>
              <a:rPr lang="en-US" sz="2400" dirty="0" smtClean="0">
                <a:solidFill>
                  <a:schemeClr val="accent1"/>
                </a:solidFill>
              </a:rPr>
              <a:t>[</a:t>
            </a:r>
            <a:r>
              <a:rPr lang="en-US" sz="2400" i="1" dirty="0" smtClean="0">
                <a:solidFill>
                  <a:schemeClr val="accent1"/>
                </a:solidFill>
              </a:rPr>
              <a:t>X</a:t>
            </a:r>
            <a:r>
              <a:rPr lang="en-US" sz="2400" dirty="0" smtClean="0">
                <a:solidFill>
                  <a:schemeClr val="accent1"/>
                </a:solidFill>
              </a:rPr>
              <a:t>], +, </a:t>
            </a:r>
            <a:r>
              <a:rPr lang="en-US" sz="2400" dirty="0" smtClean="0">
                <a:solidFill>
                  <a:schemeClr val="accent1"/>
                </a:solidFill>
                <a:latin typeface="cmsy10"/>
              </a:rPr>
              <a:t>¢</a:t>
            </a:r>
            <a:r>
              <a:rPr lang="en-US" sz="2400" dirty="0" smtClean="0">
                <a:solidFill>
                  <a:schemeClr val="accent1"/>
                </a:solidFill>
              </a:rPr>
              <a:t>, 0, 1) </a:t>
            </a:r>
            <a:r>
              <a:rPr lang="en-US" sz="2400" dirty="0" smtClean="0">
                <a:solidFill>
                  <a:srgbClr val="000000"/>
                </a:solidFill>
              </a:rPr>
              <a:t>is the commutative </a:t>
            </a:r>
            <a:r>
              <a:rPr lang="en-US" sz="2400" dirty="0" err="1" smtClean="0">
                <a:solidFill>
                  <a:srgbClr val="000000"/>
                </a:solidFill>
              </a:rPr>
              <a:t>semiring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freely generated </a:t>
            </a:r>
            <a:r>
              <a:rPr lang="en-US" sz="2400" dirty="0" smtClean="0">
                <a:solidFill>
                  <a:srgbClr val="000000"/>
                </a:solidFill>
              </a:rPr>
              <a:t>by </a:t>
            </a:r>
            <a:r>
              <a:rPr lang="en-US" sz="2400" i="1" dirty="0" smtClean="0">
                <a:solidFill>
                  <a:schemeClr val="accent1"/>
                </a:solidFill>
              </a:rPr>
              <a:t>X </a:t>
            </a:r>
            <a:r>
              <a:rPr lang="en-US" sz="2400" dirty="0" smtClean="0">
                <a:solidFill>
                  <a:srgbClr val="000000"/>
                </a:solidFill>
              </a:rPr>
              <a:t>(universality property involving </a:t>
            </a:r>
            <a:r>
              <a:rPr lang="en-US" sz="2400" dirty="0" err="1" smtClean="0">
                <a:solidFill>
                  <a:srgbClr val="000000"/>
                </a:solidFill>
              </a:rPr>
              <a:t>homomorphisms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1F5B"/>
              </a:buClr>
              <a:buSzPct val="200000"/>
              <a:defRPr/>
            </a:pPr>
            <a:endParaRPr lang="en-US" sz="2400" dirty="0" smtClean="0">
              <a:cs typeface="Tahoma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1F5B"/>
              </a:buClr>
              <a:buSzPct val="200000"/>
              <a:defRPr/>
            </a:pPr>
            <a:r>
              <a:rPr lang="en-US" sz="2400" dirty="0" smtClean="0">
                <a:cs typeface="Tahoma"/>
              </a:rPr>
              <a:t>Provenance polynomials are </a:t>
            </a:r>
            <a:r>
              <a:rPr lang="en-US" sz="2400" b="1" dirty="0" smtClean="0">
                <a:solidFill>
                  <a:srgbClr val="FF0000"/>
                </a:solidFill>
                <a:cs typeface="Tahoma"/>
              </a:rPr>
              <a:t>PTIME</a:t>
            </a:r>
            <a:r>
              <a:rPr lang="en-US" sz="2400" dirty="0" smtClean="0">
                <a:solidFill>
                  <a:srgbClr val="000000"/>
                </a:solidFill>
                <a:cs typeface="Tahoma"/>
              </a:rPr>
              <a:t>-computable</a:t>
            </a:r>
            <a:r>
              <a:rPr lang="en-US" sz="2400" dirty="0" smtClean="0">
                <a:solidFill>
                  <a:srgbClr val="FF0000"/>
                </a:solidFill>
                <a:cs typeface="Tahoma"/>
              </a:rPr>
              <a:t> (data complexity)</a:t>
            </a:r>
            <a:r>
              <a:rPr lang="en-US" sz="2400" dirty="0" smtClean="0">
                <a:cs typeface="Tahoma"/>
              </a:rPr>
              <a:t>. 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1F5B"/>
              </a:buClr>
              <a:buSzPct val="200000"/>
              <a:defRPr/>
            </a:pPr>
            <a:r>
              <a:rPr lang="en-US" sz="2400" dirty="0" smtClean="0">
                <a:cs typeface="Tahoma"/>
              </a:rPr>
              <a:t>(query complexity depends on language and representation)</a:t>
            </a:r>
            <a:endParaRPr lang="en-US" sz="2400" dirty="0" smtClean="0">
              <a:solidFill>
                <a:srgbClr val="FF0000"/>
              </a:solidFill>
              <a:cs typeface="Tahoma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1F5B"/>
              </a:buClr>
              <a:buSzPct val="200000"/>
              <a:defRPr/>
            </a:pPr>
            <a:endParaRPr lang="en-US" sz="2400" dirty="0" smtClean="0">
              <a:cs typeface="Tahoma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1F5B"/>
              </a:buClr>
              <a:buSzPct val="200000"/>
              <a:defRPr/>
            </a:pPr>
            <a:r>
              <a:rPr lang="en-US" sz="2400" dirty="0" smtClean="0">
                <a:cs typeface="Tahoma"/>
              </a:rPr>
              <a:t>ORCHESTRA provenance (graph representation)  about </a:t>
            </a:r>
            <a:r>
              <a:rPr lang="en-US" sz="2400" b="1" dirty="0" smtClean="0">
                <a:solidFill>
                  <a:srgbClr val="FF0000"/>
                </a:solidFill>
                <a:cs typeface="Tahoma"/>
              </a:rPr>
              <a:t>30%</a:t>
            </a:r>
            <a:r>
              <a:rPr lang="en-US" sz="2400" dirty="0" smtClean="0">
                <a:cs typeface="Tahoma"/>
              </a:rPr>
              <a:t> overhead</a:t>
            </a:r>
            <a:endParaRPr lang="en-US" sz="2400" dirty="0" smtClean="0">
              <a:solidFill>
                <a:srgbClr val="FF0000"/>
              </a:solidFill>
              <a:cs typeface="Tahoma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1F5B"/>
              </a:buClr>
              <a:buSzPct val="200000"/>
              <a:defRPr/>
            </a:pPr>
            <a:endParaRPr lang="en-US" sz="2400" dirty="0" smtClean="0">
              <a:solidFill>
                <a:srgbClr val="000000"/>
              </a:solidFill>
              <a:cs typeface="Tahoma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1F5B"/>
              </a:buClr>
              <a:buSzPct val="200000"/>
              <a:defRPr/>
            </a:pPr>
            <a:r>
              <a:rPr lang="en-US" sz="2400" dirty="0" smtClean="0">
                <a:solidFill>
                  <a:srgbClr val="000000"/>
                </a:solidFill>
                <a:cs typeface="Tahoma"/>
              </a:rPr>
              <a:t>Monomials correspond to </a:t>
            </a:r>
            <a:r>
              <a:rPr lang="en-US" sz="2400" b="1" dirty="0" smtClean="0">
                <a:solidFill>
                  <a:srgbClr val="FF0000"/>
                </a:solidFill>
                <a:cs typeface="Tahoma"/>
              </a:rPr>
              <a:t>logical derivations </a:t>
            </a:r>
            <a:r>
              <a:rPr lang="en-US" sz="2400" dirty="0" smtClean="0">
                <a:solidFill>
                  <a:srgbClr val="000000"/>
                </a:solidFill>
                <a:cs typeface="Tahoma"/>
              </a:rPr>
              <a:t>(proof trees in non-</a:t>
            </a:r>
            <a:r>
              <a:rPr lang="en-US" sz="2400" dirty="0" err="1" smtClean="0">
                <a:solidFill>
                  <a:srgbClr val="000000"/>
                </a:solidFill>
                <a:cs typeface="Tahoma"/>
              </a:rPr>
              <a:t>rec</a:t>
            </a:r>
            <a:r>
              <a:rPr lang="en-US" sz="2400" dirty="0" smtClean="0">
                <a:solidFill>
                  <a:srgbClr val="000000"/>
                </a:solidFill>
                <a:cs typeface="Tahoma"/>
              </a:rPr>
              <a:t>. </a:t>
            </a:r>
            <a:r>
              <a:rPr lang="en-US" sz="2400" dirty="0" err="1" smtClean="0">
                <a:solidFill>
                  <a:srgbClr val="000000"/>
                </a:solidFill>
                <a:cs typeface="Tahoma"/>
              </a:rPr>
              <a:t>Datalog</a:t>
            </a:r>
            <a:r>
              <a:rPr lang="en-US" sz="2400" dirty="0" smtClean="0">
                <a:solidFill>
                  <a:srgbClr val="000000"/>
                </a:solidFill>
                <a:cs typeface="Tahoma"/>
              </a:rPr>
              <a:t>)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1F5B"/>
              </a:buClr>
              <a:buSzPct val="200000"/>
              <a:defRPr/>
            </a:pPr>
            <a:endParaRPr lang="en-US" sz="2400" dirty="0" smtClean="0"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058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Low-hanging fruit: deletion propagation</a:t>
            </a:r>
            <a:endParaRPr lang="el-GR" sz="3200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5/21/2018</a:t>
            </a:r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67A8-7239-4A5D-A756-2F35EF85B204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31" name="Group 66"/>
          <p:cNvGraphicFramePr>
            <a:graphicFrameLocks noGrp="1"/>
          </p:cNvGraphicFramePr>
          <p:nvPr/>
        </p:nvGraphicFramePr>
        <p:xfrm>
          <a:off x="1143000" y="3028283"/>
          <a:ext cx="1752600" cy="1556387"/>
        </p:xfrm>
        <a:graphic>
          <a:graphicData uri="http://schemas.openxmlformats.org/drawingml/2006/table">
            <a:tbl>
              <a:tblPr/>
              <a:tblGrid>
                <a:gridCol w="1371600"/>
                <a:gridCol w="381000"/>
              </a:tblGrid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a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b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c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p</a:t>
                      </a:r>
                      <a:endParaRPr kumimoji="0" lang="en-US" sz="2400" b="0" i="1" u="none" strike="noStrike" cap="none" normalizeH="0" baseline="0" dirty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d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b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  <a:defRPr/>
                      </a:pP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r</a:t>
                      </a: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f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  <a:defRPr/>
                      </a:pP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s</a:t>
                      </a: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1371600" y="2094131"/>
            <a:ext cx="9144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  <a:latin typeface="Tahoma"/>
                <a:cs typeface="Tahoma"/>
              </a:rPr>
              <a:t>R</a:t>
            </a:r>
            <a:endParaRPr lang="en-US" sz="2400" dirty="0">
              <a:solidFill>
                <a:schemeClr val="accent1"/>
              </a:solidFill>
              <a:latin typeface="Tahoma"/>
              <a:cs typeface="Tahoma"/>
            </a:endParaRPr>
          </a:p>
        </p:txBody>
      </p:sp>
      <p:sp>
        <p:nvSpPr>
          <p:cNvPr id="17" name="Text Box 73"/>
          <p:cNvSpPr txBox="1">
            <a:spLocks noChangeArrowheads="1"/>
          </p:cNvSpPr>
          <p:nvPr/>
        </p:nvSpPr>
        <p:spPr bwMode="auto">
          <a:xfrm>
            <a:off x="1143000" y="2551331"/>
            <a:ext cx="1371600" cy="400752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  </a:t>
            </a:r>
            <a:r>
              <a:rPr lang="en-US" sz="2000" dirty="0" smtClean="0">
                <a:solidFill>
                  <a:schemeClr val="accent1"/>
                </a:solidFill>
              </a:rPr>
              <a:t>A     B     C</a:t>
            </a:r>
            <a:endParaRPr lang="en-US" sz="2000" dirty="0"/>
          </a:p>
        </p:txBody>
      </p:sp>
      <p:sp>
        <p:nvSpPr>
          <p:cNvPr id="21" name="Text Box 73"/>
          <p:cNvSpPr txBox="1">
            <a:spLocks noChangeArrowheads="1"/>
          </p:cNvSpPr>
          <p:nvPr/>
        </p:nvSpPr>
        <p:spPr bwMode="auto">
          <a:xfrm>
            <a:off x="3581400" y="2627531"/>
            <a:ext cx="838200" cy="400752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  </a:t>
            </a:r>
            <a:r>
              <a:rPr lang="en-US" sz="2000" dirty="0" smtClean="0">
                <a:solidFill>
                  <a:schemeClr val="accent1"/>
                </a:solidFill>
              </a:rPr>
              <a:t>A     C</a:t>
            </a:r>
            <a:endParaRPr lang="en-US" sz="2000" dirty="0"/>
          </a:p>
        </p:txBody>
      </p:sp>
      <p:graphicFrame>
        <p:nvGraphicFramePr>
          <p:cNvPr id="20" name="Group 65"/>
          <p:cNvGraphicFramePr>
            <a:graphicFrameLocks noGrp="1"/>
          </p:cNvGraphicFramePr>
          <p:nvPr/>
        </p:nvGraphicFramePr>
        <p:xfrm>
          <a:off x="3581400" y="3084731"/>
          <a:ext cx="2438400" cy="1556387"/>
        </p:xfrm>
        <a:graphic>
          <a:graphicData uri="http://schemas.openxmlformats.org/drawingml/2006/table">
            <a:tbl>
              <a:tblPr/>
              <a:tblGrid>
                <a:gridCol w="838200"/>
                <a:gridCol w="1600200"/>
              </a:tblGrid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a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  <a:defRPr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pr</a:t>
                      </a: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d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  <a:defRPr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2r</a:t>
                      </a:r>
                      <a:r>
                        <a:rPr kumimoji="0" lang="en-US" sz="24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2 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+ 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rs</a:t>
                      </a: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f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  <a:defRPr/>
                      </a:pP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rs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 + 2s</a:t>
                      </a:r>
                      <a:r>
                        <a:rPr kumimoji="0" lang="en-US" sz="24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2</a:t>
                      </a: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" name="Rectangle 23"/>
          <p:cNvSpPr/>
          <p:nvPr/>
        </p:nvSpPr>
        <p:spPr>
          <a:xfrm>
            <a:off x="2514600" y="5058490"/>
            <a:ext cx="4343400" cy="981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011F5B"/>
              </a:buClr>
              <a:buSzPct val="200000"/>
              <a:defRPr/>
            </a:pPr>
            <a:r>
              <a:rPr lang="en-US" sz="2400" dirty="0" smtClean="0">
                <a:latin typeface="Tahoma"/>
                <a:cs typeface="Tahoma"/>
              </a:rPr>
              <a:t>Delete </a:t>
            </a:r>
            <a:r>
              <a:rPr lang="en-US" sz="2400" b="1" dirty="0" smtClean="0">
                <a:solidFill>
                  <a:srgbClr val="011F5B"/>
                </a:solidFill>
                <a:latin typeface="Courier New"/>
                <a:cs typeface="Courier New"/>
              </a:rPr>
              <a:t>(</a:t>
            </a:r>
            <a:r>
              <a:rPr lang="en-US" sz="2400" b="1" dirty="0" err="1" smtClean="0">
                <a:solidFill>
                  <a:srgbClr val="011F5B"/>
                </a:solidFill>
                <a:latin typeface="Courier New"/>
                <a:cs typeface="Courier New"/>
              </a:rPr>
              <a:t>d</a:t>
            </a:r>
            <a:r>
              <a:rPr lang="en-US" sz="2400" b="1" dirty="0" smtClean="0">
                <a:solidFill>
                  <a:srgbClr val="011F5B"/>
                </a:solidFill>
                <a:latin typeface="Courier New"/>
                <a:cs typeface="Courier New"/>
              </a:rPr>
              <a:t> </a:t>
            </a:r>
            <a:r>
              <a:rPr lang="en-US" sz="2400" b="1" dirty="0" err="1" smtClean="0">
                <a:solidFill>
                  <a:srgbClr val="011F5B"/>
                </a:solidFill>
                <a:latin typeface="Courier New"/>
                <a:cs typeface="Courier New"/>
              </a:rPr>
              <a:t>b</a:t>
            </a:r>
            <a:r>
              <a:rPr lang="en-US" sz="2400" b="1" dirty="0" smtClean="0">
                <a:solidFill>
                  <a:srgbClr val="011F5B"/>
                </a:solidFill>
                <a:latin typeface="Courier New"/>
                <a:cs typeface="Courier New"/>
              </a:rPr>
              <a:t> </a:t>
            </a:r>
            <a:r>
              <a:rPr lang="en-US" sz="2400" b="1" dirty="0" err="1" smtClean="0">
                <a:solidFill>
                  <a:srgbClr val="011F5B"/>
                </a:solidFill>
                <a:latin typeface="Courier New"/>
                <a:cs typeface="Courier New"/>
              </a:rPr>
              <a:t>e</a:t>
            </a:r>
            <a:r>
              <a:rPr lang="en-US" sz="2400" b="1" dirty="0" smtClean="0">
                <a:solidFill>
                  <a:srgbClr val="011F5B"/>
                </a:solidFill>
                <a:latin typeface="Courier New"/>
                <a:cs typeface="Courier New"/>
              </a:rPr>
              <a:t>) </a:t>
            </a:r>
            <a:r>
              <a:rPr lang="en-US" sz="2400" dirty="0" smtClean="0">
                <a:solidFill>
                  <a:srgbClr val="000000"/>
                </a:solidFill>
                <a:latin typeface="Tahoma"/>
                <a:cs typeface="Tahoma"/>
              </a:rPr>
              <a:t>from </a:t>
            </a:r>
            <a:r>
              <a:rPr lang="en-US" sz="2400" dirty="0" smtClean="0">
                <a:solidFill>
                  <a:schemeClr val="accent1"/>
                </a:solidFill>
                <a:latin typeface="Tahoma"/>
                <a:cs typeface="Tahoma"/>
              </a:rPr>
              <a:t>R </a:t>
            </a:r>
            <a:r>
              <a:rPr lang="en-US" sz="2400" dirty="0" smtClean="0">
                <a:latin typeface="Tahoma"/>
                <a:cs typeface="Tahoma"/>
              </a:rPr>
              <a:t>?</a:t>
            </a:r>
          </a:p>
          <a:p>
            <a:pPr lvl="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011F5B"/>
              </a:buClr>
              <a:buSzPct val="200000"/>
              <a:defRPr/>
            </a:pPr>
            <a:r>
              <a:rPr lang="en-US" sz="2400" dirty="0" smtClean="0">
                <a:latin typeface="Tahoma"/>
                <a:cs typeface="Tahoma"/>
              </a:rPr>
              <a:t>Set  </a:t>
            </a:r>
            <a:r>
              <a:rPr lang="en-US" sz="2400" i="1" dirty="0" err="1" smtClean="0">
                <a:solidFill>
                  <a:srgbClr val="4F81BD"/>
                </a:solidFill>
                <a:latin typeface="Tahoma"/>
                <a:cs typeface="Tahoma"/>
              </a:rPr>
              <a:t>r</a:t>
            </a:r>
            <a:r>
              <a:rPr lang="en-US" sz="2400" i="1" dirty="0" smtClean="0">
                <a:solidFill>
                  <a:srgbClr val="4F81BD"/>
                </a:solidFill>
                <a:latin typeface="Tahoma"/>
                <a:cs typeface="Tahoma"/>
              </a:rPr>
              <a:t> </a:t>
            </a:r>
            <a:r>
              <a:rPr lang="en-US" sz="2400" dirty="0" smtClean="0">
                <a:solidFill>
                  <a:srgbClr val="4F81BD"/>
                </a:solidFill>
                <a:latin typeface="Tahoma"/>
                <a:cs typeface="Tahoma"/>
              </a:rPr>
              <a:t>= 0 </a:t>
            </a:r>
            <a:r>
              <a:rPr lang="en-US" sz="2400" dirty="0" smtClean="0">
                <a:solidFill>
                  <a:srgbClr val="000000"/>
                </a:solidFill>
                <a:latin typeface="Tahoma"/>
                <a:cs typeface="Tahoma"/>
              </a:rPr>
              <a:t>!</a:t>
            </a:r>
            <a:r>
              <a:rPr lang="en-US" sz="2400" dirty="0" smtClean="0">
                <a:latin typeface="Tahoma"/>
                <a:cs typeface="Tahoma"/>
              </a:rPr>
              <a:t>     </a:t>
            </a:r>
            <a:endParaRPr lang="en-US" sz="2400" dirty="0" smtClean="0">
              <a:solidFill>
                <a:srgbClr val="4F81BD"/>
              </a:solidFill>
              <a:latin typeface="Tahoma"/>
              <a:cs typeface="Tahoma"/>
            </a:endParaRPr>
          </a:p>
        </p:txBody>
      </p:sp>
      <p:graphicFrame>
        <p:nvGraphicFramePr>
          <p:cNvPr id="26" name="Group 65"/>
          <p:cNvGraphicFramePr>
            <a:graphicFrameLocks noGrp="1"/>
          </p:cNvGraphicFramePr>
          <p:nvPr/>
        </p:nvGraphicFramePr>
        <p:xfrm>
          <a:off x="5791200" y="3084731"/>
          <a:ext cx="2438400" cy="1556387"/>
        </p:xfrm>
        <a:graphic>
          <a:graphicData uri="http://schemas.openxmlformats.org/drawingml/2006/table">
            <a:tbl>
              <a:tblPr/>
              <a:tblGrid>
                <a:gridCol w="838200"/>
                <a:gridCol w="1600200"/>
              </a:tblGrid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a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0</a:t>
                      </a: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d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0</a:t>
                      </a: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f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  <a:defRPr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2s</a:t>
                      </a:r>
                      <a:r>
                        <a:rPr kumimoji="0" lang="en-US" sz="24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2</a:t>
                      </a: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" name="Group 65"/>
          <p:cNvGraphicFramePr>
            <a:graphicFrameLocks noGrp="1"/>
          </p:cNvGraphicFramePr>
          <p:nvPr/>
        </p:nvGraphicFramePr>
        <p:xfrm>
          <a:off x="7239000" y="3084731"/>
          <a:ext cx="2438400" cy="518795"/>
        </p:xfrm>
        <a:graphic>
          <a:graphicData uri="http://schemas.openxmlformats.org/drawingml/2006/table">
            <a:tbl>
              <a:tblPr/>
              <a:tblGrid>
                <a:gridCol w="838200"/>
                <a:gridCol w="1600200"/>
              </a:tblGrid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f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  <a:defRPr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2s</a:t>
                      </a:r>
                      <a:r>
                        <a:rPr kumimoji="0" lang="en-US" sz="24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2</a:t>
                      </a: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" name="Text Box 73"/>
          <p:cNvSpPr txBox="1">
            <a:spLocks noChangeArrowheads="1"/>
          </p:cNvSpPr>
          <p:nvPr/>
        </p:nvSpPr>
        <p:spPr bwMode="auto">
          <a:xfrm>
            <a:off x="5791200" y="2627531"/>
            <a:ext cx="838200" cy="400752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  </a:t>
            </a:r>
            <a:r>
              <a:rPr lang="en-US" sz="2000" dirty="0" smtClean="0">
                <a:solidFill>
                  <a:schemeClr val="accent1"/>
                </a:solidFill>
              </a:rPr>
              <a:t>A     C</a:t>
            </a:r>
            <a:endParaRPr lang="en-US" sz="2000" dirty="0"/>
          </a:p>
        </p:txBody>
      </p:sp>
      <p:sp>
        <p:nvSpPr>
          <p:cNvPr id="30" name="Text Box 73"/>
          <p:cNvSpPr txBox="1">
            <a:spLocks noChangeArrowheads="1"/>
          </p:cNvSpPr>
          <p:nvPr/>
        </p:nvSpPr>
        <p:spPr bwMode="auto">
          <a:xfrm>
            <a:off x="7239000" y="2627531"/>
            <a:ext cx="838200" cy="400752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  </a:t>
            </a:r>
            <a:r>
              <a:rPr lang="en-US" sz="2000" dirty="0" smtClean="0">
                <a:solidFill>
                  <a:schemeClr val="accent1"/>
                </a:solidFill>
              </a:rPr>
              <a:t>A     C</a:t>
            </a:r>
            <a:endParaRPr lang="en-US" sz="2000" dirty="0"/>
          </a:p>
        </p:txBody>
      </p:sp>
      <p:grpSp>
        <p:nvGrpSpPr>
          <p:cNvPr id="2" name="Group 41"/>
          <p:cNvGrpSpPr/>
          <p:nvPr/>
        </p:nvGrpSpPr>
        <p:grpSpPr>
          <a:xfrm>
            <a:off x="3505200" y="2971800"/>
            <a:ext cx="990600" cy="1905000"/>
            <a:chOff x="2286000" y="4648200"/>
            <a:chExt cx="990600" cy="1905000"/>
          </a:xfrm>
        </p:grpSpPr>
        <p:cxnSp>
          <p:nvCxnSpPr>
            <p:cNvPr id="34" name="Straight Connector 33"/>
            <p:cNvCxnSpPr/>
            <p:nvPr/>
          </p:nvCxnSpPr>
          <p:spPr>
            <a:xfrm rot="16200000" flipH="1">
              <a:off x="1828800" y="5105400"/>
              <a:ext cx="1905000" cy="990600"/>
            </a:xfrm>
            <a:prstGeom prst="line">
              <a:avLst/>
            </a:prstGeom>
            <a:ln w="571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1828800" y="5105400"/>
              <a:ext cx="1905000" cy="990600"/>
            </a:xfrm>
            <a:prstGeom prst="line">
              <a:avLst/>
            </a:prstGeom>
            <a:ln w="571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42"/>
          <p:cNvGrpSpPr/>
          <p:nvPr/>
        </p:nvGrpSpPr>
        <p:grpSpPr>
          <a:xfrm>
            <a:off x="5715000" y="2971800"/>
            <a:ext cx="990600" cy="1905000"/>
            <a:chOff x="2286000" y="4648200"/>
            <a:chExt cx="990600" cy="1905000"/>
          </a:xfrm>
        </p:grpSpPr>
        <p:cxnSp>
          <p:nvCxnSpPr>
            <p:cNvPr id="44" name="Straight Connector 43"/>
            <p:cNvCxnSpPr/>
            <p:nvPr/>
          </p:nvCxnSpPr>
          <p:spPr>
            <a:xfrm rot="16200000" flipH="1">
              <a:off x="1828800" y="5105400"/>
              <a:ext cx="1905000" cy="990600"/>
            </a:xfrm>
            <a:prstGeom prst="line">
              <a:avLst/>
            </a:prstGeom>
            <a:ln w="571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28800" y="5105400"/>
              <a:ext cx="1905000" cy="990600"/>
            </a:xfrm>
            <a:prstGeom prst="line">
              <a:avLst/>
            </a:prstGeom>
            <a:ln w="571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ctangle 45"/>
          <p:cNvSpPr/>
          <p:nvPr/>
        </p:nvSpPr>
        <p:spPr>
          <a:xfrm>
            <a:off x="1066800" y="1074003"/>
            <a:ext cx="746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11F5B"/>
              </a:buClr>
              <a:buSzPct val="200000"/>
              <a:defRPr/>
            </a:pPr>
            <a:r>
              <a:rPr lang="en-US" sz="2400" dirty="0" smtClean="0">
                <a:latin typeface="Tahoma"/>
                <a:cs typeface="Tahoma"/>
              </a:rPr>
              <a:t>We used this in </a:t>
            </a:r>
            <a:r>
              <a:rPr lang="en-US" sz="2400" b="1" dirty="0" smtClean="0">
                <a:solidFill>
                  <a:srgbClr val="FF0000"/>
                </a:solidFill>
                <a:latin typeface="Tahoma"/>
                <a:cs typeface="Tahoma"/>
              </a:rPr>
              <a:t>Orchestra</a:t>
            </a:r>
            <a:r>
              <a:rPr lang="en-US" sz="2400" dirty="0" smtClean="0">
                <a:latin typeface="Tahoma"/>
                <a:cs typeface="Tahoma"/>
              </a:rPr>
              <a:t> </a:t>
            </a:r>
            <a:r>
              <a:rPr lang="en-US" sz="1600" dirty="0" smtClean="0">
                <a:solidFill>
                  <a:srgbClr val="4F81BD"/>
                </a:solidFill>
                <a:latin typeface="Tahoma"/>
                <a:cs typeface="Tahoma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ahoma"/>
                <a:cs typeface="Tahoma"/>
              </a:rPr>
              <a:t>for update propagation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81400" y="19050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4F81BD"/>
                </a:solidFill>
                <a:latin typeface="cmmi10"/>
              </a:rPr>
              <a:t> </a:t>
            </a:r>
            <a:r>
              <a:rPr lang="en-US" sz="2800" dirty="0" smtClean="0">
                <a:solidFill>
                  <a:srgbClr val="4F81BD"/>
                </a:solidFill>
              </a:rPr>
              <a:t>Q </a:t>
            </a:r>
            <a:endParaRPr lang="en-US" sz="2800" dirty="0">
              <a:solidFill>
                <a:srgbClr val="4F81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91200" y="19050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4F81BD"/>
                </a:solidFill>
                <a:latin typeface="cmmi10"/>
              </a:rPr>
              <a:t> </a:t>
            </a:r>
            <a:r>
              <a:rPr lang="en-US" sz="2800" dirty="0" smtClean="0">
                <a:solidFill>
                  <a:srgbClr val="4F81BD"/>
                </a:solidFill>
              </a:rPr>
              <a:t>Q </a:t>
            </a:r>
            <a:endParaRPr lang="en-US" sz="2800" dirty="0">
              <a:solidFill>
                <a:srgbClr val="4F81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15200" y="19050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4F81BD"/>
                </a:solidFill>
                <a:latin typeface="cmmi10"/>
              </a:rPr>
              <a:t> </a:t>
            </a:r>
            <a:r>
              <a:rPr lang="en-US" sz="2800" dirty="0" smtClean="0">
                <a:solidFill>
                  <a:srgbClr val="4F81BD"/>
                </a:solidFill>
              </a:rPr>
              <a:t>Q </a:t>
            </a:r>
            <a:endParaRPr lang="en-US" sz="2800" dirty="0">
              <a:solidFill>
                <a:srgbClr val="4F81B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build="p"/>
      <p:bldP spid="29" grpId="0" animBg="1"/>
      <p:bldP spid="30" grpId="0" animBg="1"/>
      <p:bldP spid="46" grpId="0" build="p"/>
      <p:bldP spid="27" grpId="0"/>
      <p:bldP spid="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Wrong answers: </a:t>
            </a:r>
            <a:r>
              <a:rPr lang="en-US" sz="2800" b="1" dirty="0" smtClean="0"/>
              <a:t>diagnostic and repairs</a:t>
            </a:r>
            <a:endParaRPr lang="el-GR" sz="1800" b="1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5/21/2018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67A8-7239-4A5D-A756-2F35EF85B204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31" name="Group 66"/>
          <p:cNvGraphicFramePr>
            <a:graphicFrameLocks noGrp="1"/>
          </p:cNvGraphicFramePr>
          <p:nvPr/>
        </p:nvGraphicFramePr>
        <p:xfrm>
          <a:off x="685800" y="3990972"/>
          <a:ext cx="2133600" cy="1190628"/>
        </p:xfrm>
        <a:graphic>
          <a:graphicData uri="http://schemas.openxmlformats.org/drawingml/2006/table">
            <a:tbl>
              <a:tblPr/>
              <a:tblGrid>
                <a:gridCol w="1083062"/>
                <a:gridCol w="1050538"/>
              </a:tblGrid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mouse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gray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mouse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red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rat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gray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" name="Group 66"/>
          <p:cNvGraphicFramePr>
            <a:graphicFrameLocks noGrp="1"/>
          </p:cNvGraphicFramePr>
          <p:nvPr/>
        </p:nvGraphicFramePr>
        <p:xfrm>
          <a:off x="914400" y="2101848"/>
          <a:ext cx="1676400" cy="793752"/>
        </p:xfrm>
        <a:graphic>
          <a:graphicData uri="http://schemas.openxmlformats.org/drawingml/2006/table">
            <a:tbl>
              <a:tblPr/>
              <a:tblGrid>
                <a:gridCol w="670560"/>
                <a:gridCol w="1005840"/>
              </a:tblGrid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cat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mouse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cat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rat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" name="Rectangle 26"/>
          <p:cNvSpPr/>
          <p:nvPr/>
        </p:nvSpPr>
        <p:spPr>
          <a:xfrm>
            <a:off x="838200" y="1676400"/>
            <a:ext cx="1905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1F5B"/>
              </a:buClr>
              <a:buSzPct val="200000"/>
              <a:defRPr/>
            </a:pPr>
            <a:r>
              <a:rPr lang="en-US" sz="2000" b="1" dirty="0" smtClean="0">
                <a:latin typeface="Courier New"/>
                <a:cs typeface="Courier New"/>
              </a:rPr>
              <a:t>Sue’s notes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28600" y="3590862"/>
            <a:ext cx="274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1F5B"/>
              </a:buClr>
              <a:buSzPct val="200000"/>
              <a:defRPr/>
            </a:pPr>
            <a:r>
              <a:rPr lang="en-US" sz="2000" b="1" dirty="0" smtClean="0">
                <a:latin typeface="Courier New"/>
                <a:cs typeface="Courier New"/>
              </a:rPr>
              <a:t>    Val’s notes    </a:t>
            </a:r>
          </a:p>
        </p:txBody>
      </p:sp>
      <p:graphicFrame>
        <p:nvGraphicFramePr>
          <p:cNvPr id="29" name="Group 66"/>
          <p:cNvGraphicFramePr>
            <a:graphicFrameLocks noGrp="1"/>
          </p:cNvGraphicFramePr>
          <p:nvPr/>
        </p:nvGraphicFramePr>
        <p:xfrm>
          <a:off x="5958840" y="2863848"/>
          <a:ext cx="1676400" cy="793752"/>
        </p:xfrm>
        <a:graphic>
          <a:graphicData uri="http://schemas.openxmlformats.org/drawingml/2006/table">
            <a:tbl>
              <a:tblPr/>
              <a:tblGrid>
                <a:gridCol w="670560"/>
                <a:gridCol w="1005840"/>
              </a:tblGrid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cat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gray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cat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red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" name="Rectangle 29"/>
          <p:cNvSpPr/>
          <p:nvPr/>
        </p:nvSpPr>
        <p:spPr>
          <a:xfrm>
            <a:off x="6248400" y="2438400"/>
            <a:ext cx="1752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1F5B"/>
              </a:buClr>
              <a:buSzPct val="200000"/>
              <a:defRPr/>
            </a:pPr>
            <a:r>
              <a:rPr lang="en-US" sz="2000" b="1" dirty="0" smtClean="0">
                <a:latin typeface="Courier New"/>
                <a:cs typeface="Courier New"/>
              </a:rPr>
              <a:t>   Zack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3886200" y="2971800"/>
            <a:ext cx="1524000" cy="685800"/>
          </a:xfrm>
          <a:prstGeom prst="rightArrow">
            <a:avLst/>
          </a:prstGeom>
          <a:noFill/>
          <a:ln w="508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124200" y="22860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Verdana"/>
                <a:cs typeface="Verdana"/>
              </a:rPr>
              <a:t>Zack(x,z):-Sue(x,y),Val(y,z</a:t>
            </a:r>
            <a:r>
              <a:rPr lang="en-US" dirty="0" smtClean="0">
                <a:solidFill>
                  <a:schemeClr val="tx1"/>
                </a:solidFill>
                <a:latin typeface="Verdana"/>
                <a:cs typeface="Verdana"/>
              </a:rPr>
              <a:t>)</a:t>
            </a:r>
            <a:endParaRPr lang="en-US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graphicFrame>
        <p:nvGraphicFramePr>
          <p:cNvPr id="34" name="Group 66"/>
          <p:cNvGraphicFramePr>
            <a:graphicFrameLocks noGrp="1"/>
          </p:cNvGraphicFramePr>
          <p:nvPr/>
        </p:nvGraphicFramePr>
        <p:xfrm>
          <a:off x="2819400" y="3990972"/>
          <a:ext cx="381000" cy="1190628"/>
        </p:xfrm>
        <a:graphic>
          <a:graphicData uri="http://schemas.openxmlformats.org/drawingml/2006/table">
            <a:tbl>
              <a:tblPr/>
              <a:tblGrid>
                <a:gridCol w="381000"/>
              </a:tblGrid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Verdana"/>
                          <a:cs typeface="Verdana"/>
                        </a:rPr>
                        <a:t>r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Verdana"/>
                          <a:cs typeface="Verdana"/>
                        </a:rPr>
                        <a:t>s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Verdana"/>
                          <a:cs typeface="Verdana"/>
                        </a:rPr>
                        <a:t>t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6" name="Group 66"/>
          <p:cNvGraphicFramePr>
            <a:graphicFrameLocks noGrp="1"/>
          </p:cNvGraphicFramePr>
          <p:nvPr/>
        </p:nvGraphicFramePr>
        <p:xfrm>
          <a:off x="2590800" y="2101848"/>
          <a:ext cx="381000" cy="793752"/>
        </p:xfrm>
        <a:graphic>
          <a:graphicData uri="http://schemas.openxmlformats.org/drawingml/2006/table">
            <a:tbl>
              <a:tblPr/>
              <a:tblGrid>
                <a:gridCol w="381000"/>
              </a:tblGrid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Verdana"/>
                          <a:cs typeface="Verdana"/>
                        </a:rPr>
                        <a:t>p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Verdana"/>
                          <a:cs typeface="Verdana"/>
                        </a:rPr>
                        <a:t>q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8" name="Group 66"/>
          <p:cNvGraphicFramePr>
            <a:graphicFrameLocks noGrp="1"/>
          </p:cNvGraphicFramePr>
          <p:nvPr/>
        </p:nvGraphicFramePr>
        <p:xfrm>
          <a:off x="7635240" y="2863848"/>
          <a:ext cx="1051560" cy="793752"/>
        </p:xfrm>
        <a:graphic>
          <a:graphicData uri="http://schemas.openxmlformats.org/drawingml/2006/table">
            <a:tbl>
              <a:tblPr/>
              <a:tblGrid>
                <a:gridCol w="1051560"/>
              </a:tblGrid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Verdana"/>
                          <a:cs typeface="Verdana"/>
                        </a:rPr>
                        <a:t>p</a:t>
                      </a:r>
                      <a:r>
                        <a:rPr lang="en-US" sz="2000" dirty="0" err="1" smtClean="0">
                          <a:solidFill>
                            <a:srgbClr val="3366FF"/>
                          </a:solidFill>
                        </a:rPr>
                        <a:t>∙</a:t>
                      </a: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Verdana"/>
                          <a:cs typeface="Verdana"/>
                        </a:rPr>
                        <a:t>r+q</a:t>
                      </a:r>
                      <a:r>
                        <a:rPr lang="en-US" sz="2000" dirty="0" err="1" smtClean="0">
                          <a:solidFill>
                            <a:srgbClr val="3366FF"/>
                          </a:solidFill>
                        </a:rPr>
                        <a:t>∙</a:t>
                      </a: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Verdana"/>
                          <a:cs typeface="Verdana"/>
                        </a:rPr>
                        <a:t>t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Verdana"/>
                          <a:cs typeface="Verdana"/>
                        </a:rPr>
                        <a:t>p</a:t>
                      </a:r>
                      <a:r>
                        <a:rPr lang="en-US" sz="2000" dirty="0" err="1" smtClean="0">
                          <a:solidFill>
                            <a:srgbClr val="3366FF"/>
                          </a:solidFill>
                        </a:rPr>
                        <a:t>∙</a:t>
                      </a: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Verdana"/>
                          <a:cs typeface="Verdana"/>
                        </a:rPr>
                        <a:t>s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3352800" y="4419600"/>
            <a:ext cx="5791200" cy="21336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2000" dirty="0" smtClean="0">
              <a:solidFill>
                <a:schemeClr val="tx1"/>
              </a:solidFill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</a:rPr>
              <a:t>Diagnostic: provenance of wrong answer:</a:t>
            </a:r>
            <a:r>
              <a:rPr lang="en-US" sz="2000" i="1" dirty="0" smtClean="0">
                <a:solidFill>
                  <a:srgbClr val="3366FF"/>
                </a:solidFill>
                <a:latin typeface="Verdana"/>
                <a:cs typeface="Verdana"/>
              </a:rPr>
              <a:t> </a:t>
            </a:r>
            <a:r>
              <a:rPr lang="en-US" sz="2000" i="1" dirty="0" err="1" smtClean="0">
                <a:solidFill>
                  <a:srgbClr val="3366FF"/>
                </a:solidFill>
                <a:latin typeface="Verdana"/>
                <a:cs typeface="Verdana"/>
              </a:rPr>
              <a:t>p</a:t>
            </a:r>
            <a:r>
              <a:rPr lang="en-US" sz="2000" dirty="0" err="1" smtClean="0">
                <a:solidFill>
                  <a:srgbClr val="3366FF"/>
                </a:solidFill>
              </a:rPr>
              <a:t>∙</a:t>
            </a:r>
            <a:r>
              <a:rPr lang="en-US" sz="2000" i="1" dirty="0" err="1" smtClean="0">
                <a:solidFill>
                  <a:srgbClr val="3366FF"/>
                </a:solidFill>
                <a:latin typeface="Verdana"/>
                <a:cs typeface="Verdana"/>
              </a:rPr>
              <a:t>r+q</a:t>
            </a:r>
            <a:r>
              <a:rPr lang="en-US" sz="2000" dirty="0" err="1" smtClean="0">
                <a:solidFill>
                  <a:srgbClr val="3366FF"/>
                </a:solidFill>
              </a:rPr>
              <a:t>∙</a:t>
            </a:r>
            <a:r>
              <a:rPr lang="en-US" sz="2000" i="1" dirty="0" err="1" smtClean="0">
                <a:solidFill>
                  <a:srgbClr val="3366FF"/>
                </a:solidFill>
                <a:latin typeface="Verdana"/>
                <a:cs typeface="Verdana"/>
              </a:rPr>
              <a:t>t</a:t>
            </a:r>
            <a:endParaRPr lang="en-US" sz="2000" i="1" dirty="0" smtClean="0">
              <a:solidFill>
                <a:srgbClr val="3366FF"/>
              </a:solidFill>
              <a:latin typeface="Verdana"/>
              <a:cs typeface="Verdana"/>
            </a:endParaRPr>
          </a:p>
          <a:p>
            <a:pPr lvl="0"/>
            <a:endParaRPr lang="en-US" sz="2000" dirty="0" smtClean="0">
              <a:solidFill>
                <a:schemeClr val="tx1"/>
              </a:solidFill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</a:rPr>
              <a:t>Four minimal ways to make</a:t>
            </a:r>
            <a:r>
              <a:rPr lang="en-US" sz="2000" i="1" dirty="0" smtClean="0">
                <a:solidFill>
                  <a:srgbClr val="3366FF"/>
                </a:solidFill>
                <a:latin typeface="Verdana"/>
                <a:cs typeface="Verdana"/>
              </a:rPr>
              <a:t> </a:t>
            </a:r>
            <a:r>
              <a:rPr lang="en-US" sz="2000" i="1" dirty="0" err="1" smtClean="0">
                <a:solidFill>
                  <a:srgbClr val="3366FF"/>
                </a:solidFill>
                <a:latin typeface="Verdana"/>
                <a:cs typeface="Verdana"/>
              </a:rPr>
              <a:t>p</a:t>
            </a:r>
            <a:r>
              <a:rPr lang="en-US" sz="2000" dirty="0" err="1" smtClean="0">
                <a:solidFill>
                  <a:srgbClr val="3366FF"/>
                </a:solidFill>
              </a:rPr>
              <a:t>∙</a:t>
            </a:r>
            <a:r>
              <a:rPr lang="en-US" sz="2000" i="1" dirty="0" err="1" smtClean="0">
                <a:solidFill>
                  <a:srgbClr val="3366FF"/>
                </a:solidFill>
                <a:latin typeface="Verdana"/>
                <a:cs typeface="Verdana"/>
              </a:rPr>
              <a:t>r+q</a:t>
            </a:r>
            <a:r>
              <a:rPr lang="en-US" sz="2000" dirty="0" err="1" smtClean="0">
                <a:solidFill>
                  <a:srgbClr val="3366FF"/>
                </a:solidFill>
              </a:rPr>
              <a:t>∙</a:t>
            </a:r>
            <a:r>
              <a:rPr lang="en-US" sz="2000" i="1" dirty="0" err="1" smtClean="0">
                <a:solidFill>
                  <a:srgbClr val="3366FF"/>
                </a:solidFill>
                <a:latin typeface="Verdana"/>
                <a:cs typeface="Verdana"/>
              </a:rPr>
              <a:t>t</a:t>
            </a:r>
            <a:r>
              <a:rPr lang="en-US" sz="2000" i="1" dirty="0" smtClean="0">
                <a:solidFill>
                  <a:srgbClr val="3366FF"/>
                </a:solidFill>
                <a:latin typeface="Verdana"/>
                <a:cs typeface="Verdana"/>
              </a:rPr>
              <a:t>=0</a:t>
            </a:r>
          </a:p>
          <a:p>
            <a:pPr lvl="0"/>
            <a:r>
              <a:rPr lang="en-US" sz="2000" i="1" dirty="0" err="1" smtClean="0">
                <a:solidFill>
                  <a:srgbClr val="3366FF"/>
                </a:solidFill>
                <a:latin typeface="Verdana"/>
                <a:cs typeface="Verdana"/>
              </a:rPr>
              <a:t>p</a:t>
            </a:r>
            <a:r>
              <a:rPr lang="en-US" sz="2000" dirty="0" smtClean="0">
                <a:solidFill>
                  <a:srgbClr val="3366FF"/>
                </a:solidFill>
              </a:rPr>
              <a:t>=</a:t>
            </a:r>
            <a:r>
              <a:rPr lang="en-US" sz="2000" i="1" dirty="0" err="1" smtClean="0">
                <a:solidFill>
                  <a:srgbClr val="3366FF"/>
                </a:solidFill>
                <a:latin typeface="Verdana"/>
                <a:cs typeface="Verdana"/>
              </a:rPr>
              <a:t>q</a:t>
            </a:r>
            <a:r>
              <a:rPr lang="en-US" sz="2000" i="1" dirty="0" smtClean="0">
                <a:solidFill>
                  <a:srgbClr val="3366FF"/>
                </a:solidFill>
                <a:latin typeface="Verdana"/>
                <a:cs typeface="Verdana"/>
              </a:rPr>
              <a:t>=0;  </a:t>
            </a:r>
            <a:r>
              <a:rPr lang="en-US" sz="2000" i="1" dirty="0" err="1" smtClean="0">
                <a:solidFill>
                  <a:srgbClr val="3366FF"/>
                </a:solidFill>
                <a:latin typeface="Verdana"/>
                <a:cs typeface="Verdana"/>
              </a:rPr>
              <a:t>r</a:t>
            </a:r>
            <a:r>
              <a:rPr lang="en-US" sz="2000" i="1" dirty="0" smtClean="0">
                <a:solidFill>
                  <a:srgbClr val="3366FF"/>
                </a:solidFill>
                <a:latin typeface="Verdana"/>
                <a:cs typeface="Verdana"/>
              </a:rPr>
              <a:t>=</a:t>
            </a:r>
            <a:r>
              <a:rPr lang="en-US" sz="2000" i="1" dirty="0" err="1" smtClean="0">
                <a:solidFill>
                  <a:srgbClr val="3366FF"/>
                </a:solidFill>
                <a:latin typeface="Verdana"/>
                <a:cs typeface="Verdana"/>
              </a:rPr>
              <a:t>q</a:t>
            </a:r>
            <a:r>
              <a:rPr lang="en-US" sz="2000" i="1" dirty="0" smtClean="0">
                <a:solidFill>
                  <a:srgbClr val="3366FF"/>
                </a:solidFill>
                <a:latin typeface="Verdana"/>
                <a:cs typeface="Verdana"/>
              </a:rPr>
              <a:t>=0</a:t>
            </a:r>
          </a:p>
          <a:p>
            <a:pPr lvl="0"/>
            <a:r>
              <a:rPr lang="en-US" sz="2000" i="1" dirty="0" err="1" smtClean="0">
                <a:solidFill>
                  <a:srgbClr val="3366FF"/>
                </a:solidFill>
                <a:latin typeface="Verdana"/>
                <a:cs typeface="Verdana"/>
              </a:rPr>
              <a:t>p</a:t>
            </a:r>
            <a:r>
              <a:rPr lang="en-US" sz="2000" dirty="0" smtClean="0">
                <a:solidFill>
                  <a:srgbClr val="3366FF"/>
                </a:solidFill>
              </a:rPr>
              <a:t>=</a:t>
            </a:r>
            <a:r>
              <a:rPr lang="en-US" sz="2000" i="1" dirty="0" err="1" smtClean="0">
                <a:solidFill>
                  <a:srgbClr val="3366FF"/>
                </a:solidFill>
                <a:latin typeface="Verdana"/>
                <a:cs typeface="Verdana"/>
              </a:rPr>
              <a:t>t</a:t>
            </a:r>
            <a:r>
              <a:rPr lang="en-US" sz="2000" i="1" dirty="0" smtClean="0">
                <a:solidFill>
                  <a:srgbClr val="3366FF"/>
                </a:solidFill>
                <a:latin typeface="Verdana"/>
                <a:cs typeface="Verdana"/>
              </a:rPr>
              <a:t>=0;  </a:t>
            </a:r>
            <a:r>
              <a:rPr lang="en-US" sz="2000" i="1" dirty="0" err="1" smtClean="0">
                <a:solidFill>
                  <a:srgbClr val="3366FF"/>
                </a:solidFill>
                <a:latin typeface="Verdana"/>
                <a:cs typeface="Verdana"/>
              </a:rPr>
              <a:t>r</a:t>
            </a:r>
            <a:r>
              <a:rPr lang="en-US" sz="2000" dirty="0" smtClean="0">
                <a:solidFill>
                  <a:srgbClr val="3366FF"/>
                </a:solidFill>
              </a:rPr>
              <a:t>=</a:t>
            </a:r>
            <a:r>
              <a:rPr lang="en-US" sz="2000" i="1" dirty="0" err="1" smtClean="0">
                <a:solidFill>
                  <a:srgbClr val="3366FF"/>
                </a:solidFill>
                <a:latin typeface="Verdana"/>
                <a:cs typeface="Verdana"/>
              </a:rPr>
              <a:t>t</a:t>
            </a:r>
            <a:r>
              <a:rPr lang="en-US" sz="2000" i="1" dirty="0" smtClean="0">
                <a:solidFill>
                  <a:srgbClr val="3366FF"/>
                </a:solidFill>
                <a:latin typeface="Verdana"/>
                <a:cs typeface="Verdana"/>
              </a:rPr>
              <a:t>=0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(maybe choose based on confidence or cost)</a:t>
            </a:r>
            <a:endParaRPr lang="en-US" sz="2000" i="1" dirty="0" smtClean="0">
              <a:solidFill>
                <a:srgbClr val="3366FF"/>
              </a:solidFill>
              <a:latin typeface="Verdana"/>
              <a:cs typeface="Verdana"/>
            </a:endParaRPr>
          </a:p>
          <a:p>
            <a:pPr lvl="0"/>
            <a:endParaRPr lang="en-US" sz="2000" i="1" dirty="0" smtClean="0">
              <a:solidFill>
                <a:srgbClr val="3366FF"/>
              </a:solidFill>
              <a:latin typeface="Verdana"/>
              <a:cs typeface="Verdana"/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6019800" y="1066800"/>
            <a:ext cx="2514600" cy="1143000"/>
          </a:xfrm>
          <a:prstGeom prst="wedgeRoundRectCallout">
            <a:avLst>
              <a:gd name="adj1" fmla="val -2669"/>
              <a:gd name="adj2" fmla="val 118009"/>
              <a:gd name="adj3" fmla="val 16667"/>
            </a:avLst>
          </a:prstGeom>
          <a:solidFill>
            <a:schemeClr val="accent6">
              <a:lumMod val="20000"/>
              <a:lumOff val="80000"/>
              <a:alpha val="67000"/>
            </a:schemeClr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800000"/>
                </a:solidFill>
                <a:cs typeface="Courier New"/>
              </a:rPr>
              <a:t>  </a:t>
            </a:r>
            <a:r>
              <a:rPr lang="en-US" dirty="0" smtClean="0">
                <a:solidFill>
                  <a:schemeClr val="tx1"/>
                </a:solidFill>
                <a:cs typeface="Courier New"/>
              </a:rPr>
              <a:t>On planet </a:t>
            </a:r>
            <a:r>
              <a:rPr lang="en-US" dirty="0" err="1" smtClean="0">
                <a:solidFill>
                  <a:schemeClr val="tx1"/>
                </a:solidFill>
                <a:cs typeface="Courier New"/>
              </a:rPr>
              <a:t>Erythro</a:t>
            </a:r>
            <a:r>
              <a:rPr lang="en-US" dirty="0" smtClean="0">
                <a:solidFill>
                  <a:schemeClr val="tx1"/>
                </a:solidFill>
                <a:cs typeface="Courier New"/>
              </a:rPr>
              <a:t>, mice and rats are red!</a:t>
            </a:r>
            <a:endParaRPr lang="en-US" sz="2000" b="1" dirty="0" smtClean="0">
              <a:solidFill>
                <a:schemeClr val="tx1"/>
              </a:solidFill>
              <a:cs typeface="Courier New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cs typeface="Courier New"/>
              </a:rPr>
              <a:t>Wrong answer!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83058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Specialize provenance for access control</a:t>
            </a:r>
            <a:endParaRPr lang="el-GR" sz="3200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5/21/2018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67A8-7239-4A5D-A756-2F35EF85B204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31" name="Group 66"/>
          <p:cNvGraphicFramePr>
            <a:graphicFrameLocks noGrp="1"/>
          </p:cNvGraphicFramePr>
          <p:nvPr/>
        </p:nvGraphicFramePr>
        <p:xfrm>
          <a:off x="762000" y="2863212"/>
          <a:ext cx="2133600" cy="1099188"/>
        </p:xfrm>
        <a:graphic>
          <a:graphicData uri="http://schemas.openxmlformats.org/drawingml/2006/table">
            <a:tbl>
              <a:tblPr/>
              <a:tblGrid>
                <a:gridCol w="1083062"/>
                <a:gridCol w="1050538"/>
              </a:tblGrid>
              <a:tr h="2952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mouse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gray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mouse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red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rat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gray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" name="Group 66"/>
          <p:cNvGraphicFramePr>
            <a:graphicFrameLocks noGrp="1"/>
          </p:cNvGraphicFramePr>
          <p:nvPr/>
        </p:nvGraphicFramePr>
        <p:xfrm>
          <a:off x="990600" y="1449506"/>
          <a:ext cx="1676400" cy="732792"/>
        </p:xfrm>
        <a:graphic>
          <a:graphicData uri="http://schemas.openxmlformats.org/drawingml/2006/table">
            <a:tbl>
              <a:tblPr/>
              <a:tblGrid>
                <a:gridCol w="670560"/>
                <a:gridCol w="1005840"/>
              </a:tblGrid>
              <a:tr h="2444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cat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mouse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cat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rat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" name="Rectangle 26"/>
          <p:cNvSpPr/>
          <p:nvPr/>
        </p:nvSpPr>
        <p:spPr>
          <a:xfrm>
            <a:off x="914400" y="1066800"/>
            <a:ext cx="190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1F5B"/>
              </a:buClr>
              <a:buSzPct val="200000"/>
              <a:defRPr/>
            </a:pPr>
            <a:r>
              <a:rPr lang="en-US" b="1" dirty="0" smtClean="0">
                <a:latin typeface="Courier New"/>
                <a:cs typeface="Courier New"/>
              </a:rPr>
              <a:t>Sue’s notes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85800" y="2450068"/>
            <a:ext cx="236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1F5B"/>
              </a:buClr>
              <a:buSzPct val="200000"/>
              <a:defRPr/>
            </a:pPr>
            <a:r>
              <a:rPr lang="en-US" b="1" dirty="0" smtClean="0">
                <a:latin typeface="Courier New"/>
                <a:cs typeface="Courier New"/>
              </a:rPr>
              <a:t>  Val’s notes    </a:t>
            </a:r>
          </a:p>
        </p:txBody>
      </p:sp>
      <p:graphicFrame>
        <p:nvGraphicFramePr>
          <p:cNvPr id="29" name="Group 66"/>
          <p:cNvGraphicFramePr>
            <a:graphicFrameLocks noGrp="1"/>
          </p:cNvGraphicFramePr>
          <p:nvPr/>
        </p:nvGraphicFramePr>
        <p:xfrm>
          <a:off x="6035040" y="2133600"/>
          <a:ext cx="1676400" cy="732792"/>
        </p:xfrm>
        <a:graphic>
          <a:graphicData uri="http://schemas.openxmlformats.org/drawingml/2006/table">
            <a:tbl>
              <a:tblPr/>
              <a:tblGrid>
                <a:gridCol w="670560"/>
                <a:gridCol w="1005840"/>
              </a:tblGrid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cat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gray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cat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red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" name="Rectangle 29"/>
          <p:cNvSpPr/>
          <p:nvPr/>
        </p:nvSpPr>
        <p:spPr>
          <a:xfrm>
            <a:off x="6324600" y="1676400"/>
            <a:ext cx="175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1F5B"/>
              </a:buClr>
              <a:buSzPct val="200000"/>
              <a:defRPr/>
            </a:pPr>
            <a:r>
              <a:rPr lang="en-US" b="1" dirty="0" smtClean="0">
                <a:latin typeface="Courier New"/>
                <a:cs typeface="Courier New"/>
              </a:rPr>
              <a:t>Zack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3962400" y="2288977"/>
            <a:ext cx="1524000" cy="685800"/>
          </a:xfrm>
          <a:prstGeom prst="rightArrow">
            <a:avLst/>
          </a:prstGeom>
          <a:noFill/>
          <a:ln w="508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200400" y="1603177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Verdana"/>
                <a:cs typeface="Verdana"/>
              </a:rPr>
              <a:t>Zack(x,z):-Sue(x,y),Val(y,z</a:t>
            </a:r>
            <a:r>
              <a:rPr lang="en-US" dirty="0" smtClean="0">
                <a:solidFill>
                  <a:schemeClr val="tx1"/>
                </a:solidFill>
                <a:latin typeface="Verdana"/>
                <a:cs typeface="Verdana"/>
              </a:rPr>
              <a:t>)</a:t>
            </a:r>
            <a:endParaRPr lang="en-US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graphicFrame>
        <p:nvGraphicFramePr>
          <p:cNvPr id="34" name="Group 66"/>
          <p:cNvGraphicFramePr>
            <a:graphicFrameLocks noGrp="1"/>
          </p:cNvGraphicFramePr>
          <p:nvPr/>
        </p:nvGraphicFramePr>
        <p:xfrm>
          <a:off x="2895600" y="2863212"/>
          <a:ext cx="381000" cy="1099188"/>
        </p:xfrm>
        <a:graphic>
          <a:graphicData uri="http://schemas.openxmlformats.org/drawingml/2006/table">
            <a:tbl>
              <a:tblPr/>
              <a:tblGrid>
                <a:gridCol w="381000"/>
              </a:tblGrid>
              <a:tr h="2952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Verdana"/>
                          <a:cs typeface="Verdana"/>
                        </a:rPr>
                        <a:t>r</a:t>
                      </a: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Verdana"/>
                          <a:cs typeface="Verdana"/>
                        </a:rPr>
                        <a:t>s</a:t>
                      </a: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Verdana"/>
                          <a:cs typeface="Verdana"/>
                        </a:rPr>
                        <a:t>t</a:t>
                      </a: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6" name="Group 66"/>
          <p:cNvGraphicFramePr>
            <a:graphicFrameLocks noGrp="1"/>
          </p:cNvGraphicFramePr>
          <p:nvPr/>
        </p:nvGraphicFramePr>
        <p:xfrm>
          <a:off x="2667000" y="1449506"/>
          <a:ext cx="381000" cy="732792"/>
        </p:xfrm>
        <a:graphic>
          <a:graphicData uri="http://schemas.openxmlformats.org/drawingml/2006/table">
            <a:tbl>
              <a:tblPr/>
              <a:tblGrid>
                <a:gridCol w="381000"/>
              </a:tblGrid>
              <a:tr h="3041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Verdana"/>
                          <a:cs typeface="Verdana"/>
                        </a:rPr>
                        <a:t>p</a:t>
                      </a: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2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Verdana"/>
                          <a:cs typeface="Verdana"/>
                        </a:rPr>
                        <a:t>q</a:t>
                      </a: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8" name="Group 66"/>
          <p:cNvGraphicFramePr>
            <a:graphicFrameLocks noGrp="1"/>
          </p:cNvGraphicFramePr>
          <p:nvPr/>
        </p:nvGraphicFramePr>
        <p:xfrm>
          <a:off x="7711440" y="2133600"/>
          <a:ext cx="975360" cy="732792"/>
        </p:xfrm>
        <a:graphic>
          <a:graphicData uri="http://schemas.openxmlformats.org/drawingml/2006/table">
            <a:tbl>
              <a:tblPr/>
              <a:tblGrid>
                <a:gridCol w="975360"/>
              </a:tblGrid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Verdana"/>
                          <a:cs typeface="Verdana"/>
                        </a:rPr>
                        <a:t>pr+qt</a:t>
                      </a: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Verdana"/>
                          <a:cs typeface="Verdana"/>
                        </a:rPr>
                        <a:t>ps</a:t>
                      </a: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" name="Content Placeholder 2"/>
          <p:cNvSpPr txBox="1">
            <a:spLocks/>
          </p:cNvSpPr>
          <p:nvPr/>
        </p:nvSpPr>
        <p:spPr>
          <a:xfrm>
            <a:off x="609600" y="4572000"/>
            <a:ext cx="83820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accent1"/>
                </a:solidFill>
                <a:latin typeface="Tahoma"/>
                <a:cs typeface="Tahoma"/>
              </a:rPr>
              <a:t>(</a:t>
            </a:r>
            <a:r>
              <a:rPr lang="en-US" sz="2200" dirty="0" smtClean="0">
                <a:solidFill>
                  <a:schemeClr val="accent1"/>
                </a:solidFill>
                <a:latin typeface="msbm10"/>
              </a:rPr>
              <a:t>A</a:t>
            </a:r>
            <a:r>
              <a:rPr lang="en-US" sz="2000" dirty="0" smtClean="0">
                <a:solidFill>
                  <a:schemeClr val="accent1"/>
                </a:solidFill>
                <a:latin typeface="Tahoma"/>
                <a:cs typeface="Tahoma"/>
              </a:rPr>
              <a:t>, min, max, </a:t>
            </a:r>
            <a:r>
              <a:rPr lang="en-US" sz="2000" b="1" dirty="0" smtClean="0">
                <a:solidFill>
                  <a:schemeClr val="accent1"/>
                </a:solidFill>
                <a:latin typeface="Courier New"/>
                <a:cs typeface="Courier New"/>
              </a:rPr>
              <a:t>0,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  <a:cs typeface="Courier New"/>
              </a:rPr>
              <a:t>Pub</a:t>
            </a:r>
            <a:r>
              <a:rPr lang="en-US" sz="2000" dirty="0" smtClean="0">
                <a:solidFill>
                  <a:schemeClr val="accent1"/>
                </a:solidFill>
                <a:latin typeface="Tahoma"/>
                <a:cs typeface="Tahoma"/>
              </a:rPr>
              <a:t>)  </a:t>
            </a:r>
            <a:r>
              <a:rPr lang="en-US" sz="2000" dirty="0" smtClean="0"/>
              <a:t>where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smtClean="0">
                <a:solidFill>
                  <a:schemeClr val="accent1"/>
                </a:solidFill>
                <a:latin typeface="msbm10"/>
              </a:rPr>
              <a:t>A</a:t>
            </a:r>
            <a:r>
              <a:rPr lang="en-US" sz="2000" dirty="0" smtClean="0">
                <a:solidFill>
                  <a:schemeClr val="accent1"/>
                </a:solidFill>
              </a:rPr>
              <a:t> =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  <a:cs typeface="Courier New"/>
              </a:rPr>
              <a:t>Pub &lt; Conf &lt; Sec &lt; </a:t>
            </a:r>
            <a:r>
              <a:rPr lang="en-US" sz="2000" b="1" dirty="0" err="1" smtClean="0">
                <a:solidFill>
                  <a:srgbClr val="0000FF"/>
                </a:solidFill>
                <a:latin typeface="Courier New"/>
                <a:cs typeface="Courier New"/>
              </a:rPr>
              <a:t>TSec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  <a:cs typeface="Courier New"/>
              </a:rPr>
              <a:t> &lt; </a:t>
            </a:r>
            <a:r>
              <a:rPr lang="en-US" sz="2000" b="1" dirty="0" smtClean="0">
                <a:solidFill>
                  <a:schemeClr val="accent1"/>
                </a:solidFill>
                <a:latin typeface="Courier New"/>
                <a:cs typeface="Courier New"/>
              </a:rPr>
              <a:t>0</a:t>
            </a:r>
          </a:p>
          <a:p>
            <a:pPr>
              <a:defRPr/>
            </a:pPr>
            <a:endParaRPr lang="en-US" sz="2000" i="1" dirty="0" smtClean="0">
              <a:solidFill>
                <a:schemeClr val="accent1"/>
              </a:solidFill>
              <a:latin typeface="Verdana"/>
              <a:cs typeface="Verdana"/>
            </a:endParaRPr>
          </a:p>
          <a:p>
            <a:pPr>
              <a:defRPr/>
            </a:pPr>
            <a:r>
              <a:rPr lang="en-US" sz="2400" i="1" dirty="0" smtClean="0">
                <a:solidFill>
                  <a:schemeClr val="accent1"/>
                </a:solidFill>
              </a:rPr>
              <a:t>X</a:t>
            </a:r>
            <a:r>
              <a:rPr lang="en-US" sz="2000" dirty="0" smtClean="0">
                <a:solidFill>
                  <a:schemeClr val="accent1"/>
                </a:solidFill>
              </a:rPr>
              <a:t>   </a:t>
            </a:r>
            <a:r>
              <a:rPr lang="en-US" sz="2000" dirty="0" err="1" smtClean="0">
                <a:solidFill>
                  <a:schemeClr val="accent1"/>
                </a:solidFill>
                <a:sym typeface="Wingdings"/>
              </a:rPr>
              <a:t></a:t>
            </a:r>
            <a:r>
              <a:rPr lang="en-US" sz="2000" dirty="0" smtClean="0">
                <a:solidFill>
                  <a:schemeClr val="accent1"/>
                </a:solidFill>
                <a:sym typeface="Wingdings"/>
              </a:rPr>
              <a:t> </a:t>
            </a:r>
            <a:r>
              <a:rPr lang="en-US" sz="2200" dirty="0" smtClean="0">
                <a:solidFill>
                  <a:schemeClr val="accent1"/>
                </a:solidFill>
                <a:latin typeface="msbm10"/>
              </a:rPr>
              <a:t>A</a:t>
            </a:r>
            <a:r>
              <a:rPr lang="en-US" sz="2000" i="1" dirty="0" smtClean="0">
                <a:solidFill>
                  <a:schemeClr val="accent1"/>
                </a:solidFill>
                <a:latin typeface="Verdana"/>
                <a:cs typeface="Verdana"/>
              </a:rPr>
              <a:t>      </a:t>
            </a:r>
            <a:r>
              <a:rPr lang="en-US" sz="2000" i="1" dirty="0" err="1" smtClean="0">
                <a:solidFill>
                  <a:schemeClr val="accent1"/>
                </a:solidFill>
                <a:latin typeface="Verdana"/>
                <a:cs typeface="Verdana"/>
              </a:rPr>
              <a:t>p</a:t>
            </a:r>
            <a:r>
              <a:rPr lang="en-US" sz="2000" i="1" dirty="0" smtClean="0">
                <a:solidFill>
                  <a:schemeClr val="accent1"/>
                </a:solidFill>
                <a:latin typeface="Verdana"/>
                <a:cs typeface="Verdana"/>
              </a:rPr>
              <a:t>, </a:t>
            </a:r>
            <a:r>
              <a:rPr lang="en-US" sz="2000" i="1" dirty="0" err="1" smtClean="0">
                <a:solidFill>
                  <a:schemeClr val="accent1"/>
                </a:solidFill>
                <a:latin typeface="Verdana"/>
                <a:cs typeface="Verdana"/>
              </a:rPr>
              <a:t>q</a:t>
            </a:r>
            <a:r>
              <a:rPr lang="en-US" sz="2000" i="1" dirty="0" smtClean="0">
                <a:solidFill>
                  <a:schemeClr val="accent1"/>
                </a:solidFill>
                <a:latin typeface="Verdana"/>
                <a:cs typeface="Verdana"/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  <a:sym typeface="Wingdings"/>
              </a:rPr>
              <a:t></a:t>
            </a:r>
            <a:r>
              <a:rPr lang="en-US" sz="2000" b="1" dirty="0" err="1" smtClean="0">
                <a:solidFill>
                  <a:srgbClr val="0000FF"/>
                </a:solidFill>
                <a:latin typeface="Courier New"/>
                <a:cs typeface="Courier New"/>
              </a:rPr>
              <a:t>Pub</a:t>
            </a:r>
            <a:r>
              <a:rPr lang="en-US" sz="2000" b="1" dirty="0" smtClean="0">
                <a:solidFill>
                  <a:schemeClr val="accent1"/>
                </a:solidFill>
                <a:latin typeface="Courier New"/>
                <a:cs typeface="Courier New"/>
              </a:rPr>
              <a:t>    </a:t>
            </a:r>
            <a:r>
              <a:rPr lang="en-US" sz="2000" i="1" dirty="0" smtClean="0">
                <a:solidFill>
                  <a:schemeClr val="accent1"/>
                </a:solidFill>
                <a:latin typeface="Verdana"/>
                <a:cs typeface="Verdana"/>
              </a:rPr>
              <a:t> </a:t>
            </a:r>
            <a:r>
              <a:rPr lang="en-US" sz="2000" i="1" dirty="0" err="1" smtClean="0">
                <a:solidFill>
                  <a:schemeClr val="accent1"/>
                </a:solidFill>
                <a:latin typeface="Verdana"/>
                <a:cs typeface="Verdana"/>
              </a:rPr>
              <a:t>r,s</a:t>
            </a:r>
            <a:r>
              <a:rPr lang="en-US" sz="2000" i="1" dirty="0" smtClean="0">
                <a:solidFill>
                  <a:schemeClr val="accent1"/>
                </a:solidFill>
                <a:latin typeface="Verdana"/>
                <a:cs typeface="Verdana"/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  <a:sym typeface="Wingdings"/>
              </a:rPr>
              <a:t></a:t>
            </a:r>
            <a:r>
              <a:rPr lang="en-US" sz="2000" dirty="0" smtClean="0">
                <a:solidFill>
                  <a:schemeClr val="accent1"/>
                </a:solidFill>
                <a:sym typeface="Wingdings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Courier New"/>
                <a:cs typeface="Courier New"/>
              </a:rPr>
              <a:t>TSec</a:t>
            </a:r>
            <a:r>
              <a:rPr lang="en-US" sz="2000" i="1" dirty="0" smtClean="0">
                <a:solidFill>
                  <a:schemeClr val="accent1"/>
                </a:solidFill>
                <a:latin typeface="Verdana"/>
                <a:cs typeface="Verdana"/>
              </a:rPr>
              <a:t>     </a:t>
            </a:r>
            <a:r>
              <a:rPr lang="en-US" sz="2000" i="1" dirty="0" err="1" smtClean="0">
                <a:solidFill>
                  <a:schemeClr val="accent1"/>
                </a:solidFill>
                <a:latin typeface="Verdana"/>
                <a:cs typeface="Verdana"/>
              </a:rPr>
              <a:t>t</a:t>
            </a:r>
            <a:r>
              <a:rPr lang="en-US" sz="2000" i="1" dirty="0" smtClean="0">
                <a:solidFill>
                  <a:schemeClr val="accent1"/>
                </a:solidFill>
                <a:latin typeface="Verdana"/>
                <a:cs typeface="Verdana"/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  <a:sym typeface="Wingdings"/>
              </a:rPr>
              <a:t></a:t>
            </a:r>
            <a:r>
              <a:rPr lang="en-US" sz="2000" dirty="0" smtClean="0">
                <a:solidFill>
                  <a:schemeClr val="accent1"/>
                </a:solidFill>
                <a:sym typeface="Wingdings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  <a:cs typeface="Courier New"/>
              </a:rPr>
              <a:t>Conf</a:t>
            </a:r>
            <a:endParaRPr lang="en-US" sz="2000" i="1" dirty="0" smtClean="0">
              <a:solidFill>
                <a:srgbClr val="0000FF"/>
              </a:solidFill>
              <a:latin typeface="Verdana"/>
              <a:cs typeface="Verdana"/>
            </a:endParaRPr>
          </a:p>
          <a:p>
            <a:pPr>
              <a:defRPr/>
            </a:pPr>
            <a:endParaRPr lang="en-US" sz="2000" dirty="0" smtClean="0">
              <a:solidFill>
                <a:schemeClr val="accent1"/>
              </a:solidFill>
            </a:endParaRPr>
          </a:p>
          <a:p>
            <a:pPr>
              <a:defRPr/>
            </a:pPr>
            <a:r>
              <a:rPr lang="en-US" sz="2000" i="1" dirty="0" err="1" smtClean="0">
                <a:solidFill>
                  <a:schemeClr val="accent1"/>
                </a:solidFill>
                <a:latin typeface="Verdana"/>
                <a:cs typeface="Verdana"/>
              </a:rPr>
              <a:t>eval</a:t>
            </a:r>
            <a:r>
              <a:rPr lang="en-US" sz="2000" i="1" dirty="0" smtClean="0">
                <a:solidFill>
                  <a:schemeClr val="accent1"/>
                </a:solidFill>
                <a:latin typeface="Verdana"/>
                <a:cs typeface="Verdana"/>
              </a:rPr>
              <a:t>:</a:t>
            </a:r>
            <a:r>
              <a:rPr lang="en-US" sz="2000" dirty="0" smtClean="0">
                <a:solidFill>
                  <a:schemeClr val="accent1"/>
                </a:solidFill>
                <a:latin typeface="msbm10"/>
              </a:rPr>
              <a:t> </a:t>
            </a:r>
            <a:r>
              <a:rPr lang="en-US" sz="2400" dirty="0" smtClean="0">
                <a:solidFill>
                  <a:schemeClr val="accent1"/>
                </a:solidFill>
                <a:latin typeface="msbm10"/>
              </a:rPr>
              <a:t>N</a:t>
            </a:r>
            <a:r>
              <a:rPr lang="en-US" sz="2400" dirty="0" smtClean="0">
                <a:solidFill>
                  <a:schemeClr val="accent1"/>
                </a:solidFill>
              </a:rPr>
              <a:t>[</a:t>
            </a:r>
            <a:r>
              <a:rPr lang="en-US" sz="2400" i="1" dirty="0" smtClean="0">
                <a:solidFill>
                  <a:schemeClr val="accent1"/>
                </a:solidFill>
              </a:rPr>
              <a:t>X</a:t>
            </a:r>
            <a:r>
              <a:rPr lang="en-US" sz="2400" dirty="0" smtClean="0">
                <a:solidFill>
                  <a:schemeClr val="accent1"/>
                </a:solidFill>
              </a:rPr>
              <a:t>]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  <a:sym typeface="Wingdings"/>
              </a:rPr>
              <a:t></a:t>
            </a:r>
            <a:r>
              <a:rPr lang="en-US" sz="2000" dirty="0" smtClean="0">
                <a:solidFill>
                  <a:schemeClr val="accent1"/>
                </a:solidFill>
                <a:sym typeface="Wingdings"/>
              </a:rPr>
              <a:t> </a:t>
            </a:r>
            <a:r>
              <a:rPr lang="en-US" sz="2200" dirty="0" smtClean="0">
                <a:solidFill>
                  <a:schemeClr val="accent1"/>
                </a:solidFill>
                <a:latin typeface="msbm10"/>
              </a:rPr>
              <a:t>A</a:t>
            </a:r>
            <a:r>
              <a:rPr lang="en-US" sz="2200" dirty="0" smtClean="0">
                <a:solidFill>
                  <a:schemeClr val="accent1"/>
                </a:solidFill>
              </a:rPr>
              <a:t>  </a:t>
            </a:r>
            <a:r>
              <a:rPr lang="en-US" sz="2000" i="1" dirty="0" smtClean="0">
                <a:solidFill>
                  <a:schemeClr val="accent1"/>
                </a:solidFill>
                <a:latin typeface="Verdana"/>
                <a:cs typeface="Verdana"/>
              </a:rPr>
              <a:t>    </a:t>
            </a:r>
            <a:r>
              <a:rPr lang="en-US" sz="2000" i="1" dirty="0" err="1" smtClean="0">
                <a:solidFill>
                  <a:schemeClr val="accent1"/>
                </a:solidFill>
                <a:latin typeface="Verdana"/>
                <a:cs typeface="Verdana"/>
              </a:rPr>
              <a:t>eval(pr+qt</a:t>
            </a:r>
            <a:r>
              <a:rPr lang="en-US" sz="2000" i="1" dirty="0" smtClean="0">
                <a:solidFill>
                  <a:schemeClr val="accent1"/>
                </a:solidFill>
                <a:latin typeface="Verdana"/>
                <a:cs typeface="Verdana"/>
              </a:rPr>
              <a:t>)=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  <a:cs typeface="Courier New"/>
              </a:rPr>
              <a:t>Conf</a:t>
            </a:r>
            <a:r>
              <a:rPr lang="en-US" sz="2000" i="1" dirty="0" smtClean="0">
                <a:solidFill>
                  <a:schemeClr val="accent1"/>
                </a:solidFill>
                <a:latin typeface="Verdana"/>
                <a:cs typeface="Verdana"/>
              </a:rPr>
              <a:t>      </a:t>
            </a:r>
            <a:r>
              <a:rPr lang="en-US" sz="2000" i="1" dirty="0" err="1" smtClean="0">
                <a:solidFill>
                  <a:schemeClr val="accent1"/>
                </a:solidFill>
                <a:latin typeface="Verdana"/>
                <a:cs typeface="Verdana"/>
              </a:rPr>
              <a:t>eval(ps</a:t>
            </a:r>
            <a:r>
              <a:rPr lang="en-US" sz="2000" i="1" dirty="0" smtClean="0">
                <a:solidFill>
                  <a:schemeClr val="accent1"/>
                </a:solidFill>
                <a:latin typeface="Verdana"/>
                <a:cs typeface="Verdana"/>
              </a:rPr>
              <a:t>)= </a:t>
            </a:r>
            <a:r>
              <a:rPr lang="en-US" sz="2000" b="1" dirty="0" err="1" smtClean="0">
                <a:solidFill>
                  <a:srgbClr val="0000FF"/>
                </a:solidFill>
                <a:latin typeface="Courier New"/>
                <a:cs typeface="Courier New"/>
              </a:rPr>
              <a:t>TSec</a:t>
            </a:r>
            <a:endParaRPr lang="en-US" sz="2000" i="1" dirty="0" smtClean="0">
              <a:solidFill>
                <a:srgbClr val="0000FF"/>
              </a:solidFill>
              <a:latin typeface="Courier New"/>
              <a:cs typeface="Courier New"/>
            </a:endParaRPr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>
                <a:ea typeface="Cambria Math"/>
              </a:rPr>
              <a:t> </a:t>
            </a: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 </a:t>
            </a:r>
          </a:p>
          <a:p>
            <a:pPr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sbm10"/>
              <a:ea typeface="+mn-ea"/>
              <a:cs typeface="+mn-cs"/>
            </a:endParaRPr>
          </a:p>
        </p:txBody>
      </p:sp>
      <p:graphicFrame>
        <p:nvGraphicFramePr>
          <p:cNvPr id="23" name="Group 66"/>
          <p:cNvGraphicFramePr>
            <a:graphicFrameLocks noGrp="1"/>
          </p:cNvGraphicFramePr>
          <p:nvPr/>
        </p:nvGraphicFramePr>
        <p:xfrm>
          <a:off x="2895600" y="2863212"/>
          <a:ext cx="762000" cy="1099188"/>
        </p:xfrm>
        <a:graphic>
          <a:graphicData uri="http://schemas.openxmlformats.org/drawingml/2006/table">
            <a:tbl>
              <a:tblPr/>
              <a:tblGrid>
                <a:gridCol w="762000"/>
              </a:tblGrid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urier New"/>
                          <a:cs typeface="Courier New"/>
                        </a:rPr>
                        <a:t>TSec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urier New"/>
                          <a:cs typeface="Courier New"/>
                        </a:rPr>
                        <a:t>TSec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urier New"/>
                          <a:cs typeface="Courier New"/>
                        </a:rPr>
                        <a:t>Conf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Group 66"/>
          <p:cNvGraphicFramePr>
            <a:graphicFrameLocks noGrp="1"/>
          </p:cNvGraphicFramePr>
          <p:nvPr/>
        </p:nvGraphicFramePr>
        <p:xfrm>
          <a:off x="7696200" y="2133600"/>
          <a:ext cx="990600" cy="732792"/>
        </p:xfrm>
        <a:graphic>
          <a:graphicData uri="http://schemas.openxmlformats.org/drawingml/2006/table">
            <a:tbl>
              <a:tblPr/>
              <a:tblGrid>
                <a:gridCol w="990600"/>
              </a:tblGrid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urier New"/>
                          <a:cs typeface="Courier New"/>
                        </a:rPr>
                        <a:t>Conf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urier New"/>
                          <a:cs typeface="Courier New"/>
                        </a:rPr>
                        <a:t>TSec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Group 66"/>
          <p:cNvGraphicFramePr>
            <a:graphicFrameLocks noGrp="1"/>
          </p:cNvGraphicFramePr>
          <p:nvPr/>
        </p:nvGraphicFramePr>
        <p:xfrm>
          <a:off x="2667000" y="1447800"/>
          <a:ext cx="685800" cy="732792"/>
        </p:xfrm>
        <a:graphic>
          <a:graphicData uri="http://schemas.openxmlformats.org/drawingml/2006/table">
            <a:tbl>
              <a:tblPr/>
              <a:tblGrid>
                <a:gridCol w="6858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urier New"/>
                          <a:cs typeface="Courier New"/>
                        </a:rPr>
                        <a:t>Pub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urier New"/>
                          <a:cs typeface="Courier New"/>
                        </a:rPr>
                        <a:t>Pub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83058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Specialize provenance for confidence scores</a:t>
            </a:r>
            <a:endParaRPr lang="el-GR" sz="3200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5/21/2018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67A8-7239-4A5D-A756-2F35EF85B204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31" name="Group 66"/>
          <p:cNvGraphicFramePr>
            <a:graphicFrameLocks noGrp="1"/>
          </p:cNvGraphicFramePr>
          <p:nvPr/>
        </p:nvGraphicFramePr>
        <p:xfrm>
          <a:off x="762000" y="2863212"/>
          <a:ext cx="2133600" cy="1099188"/>
        </p:xfrm>
        <a:graphic>
          <a:graphicData uri="http://schemas.openxmlformats.org/drawingml/2006/table">
            <a:tbl>
              <a:tblPr/>
              <a:tblGrid>
                <a:gridCol w="1083062"/>
                <a:gridCol w="1050538"/>
              </a:tblGrid>
              <a:tr h="2952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mouse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gray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mouse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red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rat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gray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" name="Group 66"/>
          <p:cNvGraphicFramePr>
            <a:graphicFrameLocks noGrp="1"/>
          </p:cNvGraphicFramePr>
          <p:nvPr/>
        </p:nvGraphicFramePr>
        <p:xfrm>
          <a:off x="990600" y="1449506"/>
          <a:ext cx="1676400" cy="732792"/>
        </p:xfrm>
        <a:graphic>
          <a:graphicData uri="http://schemas.openxmlformats.org/drawingml/2006/table">
            <a:tbl>
              <a:tblPr/>
              <a:tblGrid>
                <a:gridCol w="670560"/>
                <a:gridCol w="1005840"/>
              </a:tblGrid>
              <a:tr h="2444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cat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mouse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cat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rat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" name="Rectangle 26"/>
          <p:cNvSpPr/>
          <p:nvPr/>
        </p:nvSpPr>
        <p:spPr>
          <a:xfrm>
            <a:off x="914400" y="1066800"/>
            <a:ext cx="190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1F5B"/>
              </a:buClr>
              <a:buSzPct val="200000"/>
              <a:defRPr/>
            </a:pPr>
            <a:r>
              <a:rPr lang="en-US" b="1" dirty="0" smtClean="0">
                <a:latin typeface="Courier New"/>
                <a:cs typeface="Courier New"/>
              </a:rPr>
              <a:t>Sue’s notes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85800" y="2450068"/>
            <a:ext cx="236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1F5B"/>
              </a:buClr>
              <a:buSzPct val="200000"/>
              <a:defRPr/>
            </a:pPr>
            <a:r>
              <a:rPr lang="en-US" b="1" dirty="0" smtClean="0">
                <a:latin typeface="Courier New"/>
                <a:cs typeface="Courier New"/>
              </a:rPr>
              <a:t>  Val’s notes    </a:t>
            </a:r>
          </a:p>
        </p:txBody>
      </p:sp>
      <p:graphicFrame>
        <p:nvGraphicFramePr>
          <p:cNvPr id="29" name="Group 66"/>
          <p:cNvGraphicFramePr>
            <a:graphicFrameLocks noGrp="1"/>
          </p:cNvGraphicFramePr>
          <p:nvPr/>
        </p:nvGraphicFramePr>
        <p:xfrm>
          <a:off x="6035040" y="2133600"/>
          <a:ext cx="1676400" cy="732792"/>
        </p:xfrm>
        <a:graphic>
          <a:graphicData uri="http://schemas.openxmlformats.org/drawingml/2006/table">
            <a:tbl>
              <a:tblPr/>
              <a:tblGrid>
                <a:gridCol w="670560"/>
                <a:gridCol w="1005840"/>
              </a:tblGrid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cat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gray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cat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red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" name="Rectangle 29"/>
          <p:cNvSpPr/>
          <p:nvPr/>
        </p:nvSpPr>
        <p:spPr>
          <a:xfrm>
            <a:off x="6324600" y="1676400"/>
            <a:ext cx="175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1F5B"/>
              </a:buClr>
              <a:buSzPct val="200000"/>
              <a:defRPr/>
            </a:pPr>
            <a:r>
              <a:rPr lang="en-US" b="1" dirty="0" smtClean="0">
                <a:latin typeface="Courier New"/>
                <a:cs typeface="Courier New"/>
              </a:rPr>
              <a:t>Zack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3962400" y="2288977"/>
            <a:ext cx="1524000" cy="685800"/>
          </a:xfrm>
          <a:prstGeom prst="rightArrow">
            <a:avLst/>
          </a:prstGeom>
          <a:noFill/>
          <a:ln w="508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200400" y="1603177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Verdana"/>
                <a:cs typeface="Verdana"/>
              </a:rPr>
              <a:t>Zack(x,z):-Sue(x,y),Val(y,z</a:t>
            </a:r>
            <a:r>
              <a:rPr lang="en-US" dirty="0" smtClean="0">
                <a:solidFill>
                  <a:schemeClr val="tx1"/>
                </a:solidFill>
                <a:latin typeface="Verdana"/>
                <a:cs typeface="Verdana"/>
              </a:rPr>
              <a:t>)</a:t>
            </a:r>
            <a:endParaRPr lang="en-US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graphicFrame>
        <p:nvGraphicFramePr>
          <p:cNvPr id="34" name="Group 66"/>
          <p:cNvGraphicFramePr>
            <a:graphicFrameLocks noGrp="1"/>
          </p:cNvGraphicFramePr>
          <p:nvPr/>
        </p:nvGraphicFramePr>
        <p:xfrm>
          <a:off x="2895600" y="2863212"/>
          <a:ext cx="381000" cy="1099188"/>
        </p:xfrm>
        <a:graphic>
          <a:graphicData uri="http://schemas.openxmlformats.org/drawingml/2006/table">
            <a:tbl>
              <a:tblPr/>
              <a:tblGrid>
                <a:gridCol w="381000"/>
              </a:tblGrid>
              <a:tr h="2952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Verdana"/>
                          <a:cs typeface="Verdana"/>
                        </a:rPr>
                        <a:t>r</a:t>
                      </a: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Verdana"/>
                          <a:cs typeface="Verdana"/>
                        </a:rPr>
                        <a:t>s</a:t>
                      </a: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Verdana"/>
                          <a:cs typeface="Verdana"/>
                        </a:rPr>
                        <a:t>t</a:t>
                      </a: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6" name="Group 66"/>
          <p:cNvGraphicFramePr>
            <a:graphicFrameLocks noGrp="1"/>
          </p:cNvGraphicFramePr>
          <p:nvPr/>
        </p:nvGraphicFramePr>
        <p:xfrm>
          <a:off x="2667000" y="1449506"/>
          <a:ext cx="381000" cy="732792"/>
        </p:xfrm>
        <a:graphic>
          <a:graphicData uri="http://schemas.openxmlformats.org/drawingml/2006/table">
            <a:tbl>
              <a:tblPr/>
              <a:tblGrid>
                <a:gridCol w="381000"/>
              </a:tblGrid>
              <a:tr h="3041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Verdana"/>
                          <a:cs typeface="Verdana"/>
                        </a:rPr>
                        <a:t>p</a:t>
                      </a: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2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Verdana"/>
                          <a:cs typeface="Verdana"/>
                        </a:rPr>
                        <a:t>q</a:t>
                      </a: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8" name="Group 66"/>
          <p:cNvGraphicFramePr>
            <a:graphicFrameLocks noGrp="1"/>
          </p:cNvGraphicFramePr>
          <p:nvPr/>
        </p:nvGraphicFramePr>
        <p:xfrm>
          <a:off x="7711440" y="2133600"/>
          <a:ext cx="975360" cy="732792"/>
        </p:xfrm>
        <a:graphic>
          <a:graphicData uri="http://schemas.openxmlformats.org/drawingml/2006/table">
            <a:tbl>
              <a:tblPr/>
              <a:tblGrid>
                <a:gridCol w="975360"/>
              </a:tblGrid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Verdana"/>
                          <a:cs typeface="Verdana"/>
                        </a:rPr>
                        <a:t>pr+qt</a:t>
                      </a: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Verdana"/>
                          <a:cs typeface="Verdana"/>
                        </a:rPr>
                        <a:t>ps</a:t>
                      </a: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" name="Content Placeholder 2"/>
          <p:cNvSpPr txBox="1">
            <a:spLocks/>
          </p:cNvSpPr>
          <p:nvPr/>
        </p:nvSpPr>
        <p:spPr>
          <a:xfrm>
            <a:off x="609600" y="4572000"/>
            <a:ext cx="83820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defRPr/>
            </a:pPr>
            <a:r>
              <a:rPr lang="en-US" sz="2200" dirty="0" smtClean="0">
                <a:solidFill>
                  <a:schemeClr val="accent1"/>
                </a:solidFill>
                <a:latin typeface="msbm10"/>
              </a:rPr>
              <a:t>V </a:t>
            </a:r>
            <a:r>
              <a:rPr lang="en-US" sz="2200" dirty="0" smtClean="0">
                <a:solidFill>
                  <a:schemeClr val="accent1"/>
                </a:solidFill>
              </a:rPr>
              <a:t>= (</a:t>
            </a:r>
            <a:r>
              <a:rPr lang="en-US" sz="2200" dirty="0" smtClean="0">
                <a:solidFill>
                  <a:schemeClr val="accent1"/>
                </a:solidFill>
                <a:ea typeface="Cambria Math"/>
              </a:rPr>
              <a:t>[0,1],</a:t>
            </a:r>
            <a:r>
              <a:rPr lang="en-US" sz="2200" b="1" dirty="0" smtClean="0">
                <a:solidFill>
                  <a:schemeClr val="accent1"/>
                </a:solidFill>
                <a:latin typeface="Cambria Math"/>
                <a:ea typeface="Cambria Math"/>
              </a:rPr>
              <a:t> </a:t>
            </a:r>
            <a:r>
              <a:rPr lang="en-US" sz="2200" dirty="0" smtClean="0">
                <a:solidFill>
                  <a:schemeClr val="accent1"/>
                </a:solidFill>
                <a:ea typeface="Cambria Math"/>
              </a:rPr>
              <a:t>max, </a:t>
            </a:r>
            <a:r>
              <a:rPr lang="en-US" sz="2200" dirty="0" smtClean="0">
                <a:solidFill>
                  <a:schemeClr val="accent1"/>
                </a:solidFill>
              </a:rPr>
              <a:t>∙</a:t>
            </a:r>
            <a:r>
              <a:rPr lang="en-US" sz="2200" dirty="0" smtClean="0">
                <a:solidFill>
                  <a:schemeClr val="accent1"/>
                </a:solidFill>
                <a:ea typeface="Cambria Math"/>
              </a:rPr>
              <a:t>, 0, 1)    </a:t>
            </a:r>
            <a:r>
              <a:rPr lang="en-US" sz="2200" dirty="0" smtClean="0">
                <a:ea typeface="Cambria Math"/>
              </a:rPr>
              <a:t>the </a:t>
            </a:r>
            <a:r>
              <a:rPr lang="en-US" sz="2200" dirty="0" err="1" smtClean="0">
                <a:ea typeface="Cambria Math"/>
              </a:rPr>
              <a:t>Viterbi</a:t>
            </a:r>
            <a:r>
              <a:rPr lang="en-US" sz="2200" dirty="0" smtClean="0">
                <a:ea typeface="Cambria Math"/>
              </a:rPr>
              <a:t> </a:t>
            </a:r>
            <a:r>
              <a:rPr lang="en-US" sz="2200" dirty="0" err="1" smtClean="0">
                <a:ea typeface="Cambria Math"/>
              </a:rPr>
              <a:t>semiring</a:t>
            </a:r>
            <a:endParaRPr lang="en-US" sz="2200" b="1" dirty="0" smtClean="0">
              <a:latin typeface="Courier New"/>
              <a:cs typeface="Courier New"/>
            </a:endParaRPr>
          </a:p>
          <a:p>
            <a:pPr>
              <a:defRPr/>
            </a:pPr>
            <a:endParaRPr lang="en-US" sz="2000" i="1" dirty="0" smtClean="0">
              <a:solidFill>
                <a:schemeClr val="accent1"/>
              </a:solidFill>
              <a:latin typeface="Verdana"/>
              <a:cs typeface="Verdana"/>
            </a:endParaRPr>
          </a:p>
          <a:p>
            <a:pPr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sbm10"/>
              <a:ea typeface="+mn-ea"/>
              <a:cs typeface="+mn-cs"/>
            </a:endParaRPr>
          </a:p>
        </p:txBody>
      </p:sp>
      <p:graphicFrame>
        <p:nvGraphicFramePr>
          <p:cNvPr id="23" name="Group 66"/>
          <p:cNvGraphicFramePr>
            <a:graphicFrameLocks noGrp="1"/>
          </p:cNvGraphicFramePr>
          <p:nvPr/>
        </p:nvGraphicFramePr>
        <p:xfrm>
          <a:off x="2895600" y="2863212"/>
          <a:ext cx="762000" cy="1099188"/>
        </p:xfrm>
        <a:graphic>
          <a:graphicData uri="http://schemas.openxmlformats.org/drawingml/2006/table">
            <a:tbl>
              <a:tblPr/>
              <a:tblGrid>
                <a:gridCol w="762000"/>
              </a:tblGrid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urier New"/>
                          <a:cs typeface="Courier New"/>
                        </a:rPr>
                        <a:t>0.6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urier New"/>
                          <a:cs typeface="Courier New"/>
                        </a:rPr>
                        <a:t>0.1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urier New"/>
                          <a:cs typeface="Courier New"/>
                        </a:rPr>
                        <a:t>0.8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Group 66"/>
          <p:cNvGraphicFramePr>
            <a:graphicFrameLocks noGrp="1"/>
          </p:cNvGraphicFramePr>
          <p:nvPr/>
        </p:nvGraphicFramePr>
        <p:xfrm>
          <a:off x="7696200" y="2133600"/>
          <a:ext cx="990600" cy="732792"/>
        </p:xfrm>
        <a:graphic>
          <a:graphicData uri="http://schemas.openxmlformats.org/drawingml/2006/table">
            <a:tbl>
              <a:tblPr/>
              <a:tblGrid>
                <a:gridCol w="990600"/>
              </a:tblGrid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urier New"/>
                          <a:cs typeface="Courier New"/>
                        </a:rPr>
                        <a:t>0.72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urier New"/>
                          <a:cs typeface="Courier New"/>
                        </a:rPr>
                        <a:t>0.09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Group 66"/>
          <p:cNvGraphicFramePr>
            <a:graphicFrameLocks noGrp="1"/>
          </p:cNvGraphicFramePr>
          <p:nvPr/>
        </p:nvGraphicFramePr>
        <p:xfrm>
          <a:off x="2667000" y="1447800"/>
          <a:ext cx="685800" cy="732792"/>
        </p:xfrm>
        <a:graphic>
          <a:graphicData uri="http://schemas.openxmlformats.org/drawingml/2006/table">
            <a:tbl>
              <a:tblPr/>
              <a:tblGrid>
                <a:gridCol w="6858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urier New"/>
                          <a:cs typeface="Courier New"/>
                        </a:rPr>
                        <a:t>0.9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urier New"/>
                          <a:cs typeface="Courier New"/>
                        </a:rPr>
                        <a:t>0.9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Some application </a:t>
            </a:r>
            <a:r>
              <a:rPr lang="en-US" sz="2800" b="1" dirty="0" err="1" smtClean="0"/>
              <a:t>semirings</a:t>
            </a:r>
            <a:endParaRPr lang="en-US" sz="28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67A8-7239-4A5D-A756-2F35EF85B204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219200"/>
            <a:ext cx="8153400" cy="48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200" dirty="0" smtClean="0">
                <a:solidFill>
                  <a:srgbClr val="2C7C9F"/>
                </a:solidFill>
              </a:rPr>
              <a:t>(</a:t>
            </a:r>
            <a:r>
              <a:rPr lang="en-US" sz="2200" dirty="0" smtClean="0">
                <a:solidFill>
                  <a:schemeClr val="accent1"/>
                </a:solidFill>
                <a:latin typeface="msbm10"/>
              </a:rPr>
              <a:t>B</a:t>
            </a:r>
            <a:r>
              <a:rPr lang="en-US" sz="2200" dirty="0" smtClean="0">
                <a:solidFill>
                  <a:schemeClr val="accent1"/>
                </a:solidFill>
              </a:rPr>
              <a:t>, </a:t>
            </a:r>
            <a:r>
              <a:rPr lang="en-US" sz="2200" b="1" dirty="0" smtClean="0">
                <a:solidFill>
                  <a:schemeClr val="accent1"/>
                </a:solidFill>
                <a:latin typeface="cmsy10"/>
              </a:rPr>
              <a:t>Æ</a:t>
            </a:r>
            <a:r>
              <a:rPr lang="en-US" sz="2200" b="1" dirty="0" smtClean="0">
                <a:solidFill>
                  <a:schemeClr val="accent1"/>
                </a:solidFill>
              </a:rPr>
              <a:t>, </a:t>
            </a:r>
            <a:r>
              <a:rPr lang="en-US" sz="2200" b="1" dirty="0" smtClean="0">
                <a:solidFill>
                  <a:schemeClr val="accent1"/>
                </a:solidFill>
                <a:latin typeface="cmsy10"/>
              </a:rPr>
              <a:t>Ç</a:t>
            </a:r>
            <a:r>
              <a:rPr lang="en-US" sz="2200" b="1" dirty="0" smtClean="0">
                <a:solidFill>
                  <a:schemeClr val="accent1"/>
                </a:solidFill>
              </a:rPr>
              <a:t>, </a:t>
            </a:r>
            <a:r>
              <a:rPr lang="en-US" sz="2200" b="1" dirty="0" smtClean="0">
                <a:solidFill>
                  <a:schemeClr val="accent1"/>
                </a:solidFill>
                <a:latin typeface="cmsy10"/>
              </a:rPr>
              <a:t>&gt;</a:t>
            </a:r>
            <a:r>
              <a:rPr lang="en-US" sz="2200" b="1" dirty="0" smtClean="0">
                <a:solidFill>
                  <a:schemeClr val="accent1"/>
                </a:solidFill>
              </a:rPr>
              <a:t>, </a:t>
            </a:r>
            <a:r>
              <a:rPr lang="en-US" sz="2200" b="1" dirty="0" smtClean="0">
                <a:solidFill>
                  <a:schemeClr val="accent1"/>
                </a:solidFill>
                <a:latin typeface="cmsy10"/>
              </a:rPr>
              <a:t>?</a:t>
            </a:r>
            <a:r>
              <a:rPr lang="en-US" sz="2200" dirty="0" smtClean="0">
                <a:solidFill>
                  <a:schemeClr val="accent1"/>
                </a:solidFill>
              </a:rPr>
              <a:t>)         </a:t>
            </a:r>
            <a:r>
              <a:rPr lang="en-US" sz="2200" i="1" dirty="0" smtClean="0">
                <a:solidFill>
                  <a:srgbClr val="FF0000"/>
                </a:solidFill>
              </a:rPr>
              <a:t>binary trust</a:t>
            </a:r>
          </a:p>
          <a:p>
            <a:pPr>
              <a:defRPr/>
            </a:pPr>
            <a:endParaRPr lang="en-US" sz="2200" dirty="0" smtClean="0"/>
          </a:p>
          <a:p>
            <a:pPr>
              <a:defRPr/>
            </a:pPr>
            <a:r>
              <a:rPr lang="en-US" sz="2200" dirty="0" smtClean="0">
                <a:solidFill>
                  <a:srgbClr val="2C7C9F"/>
                </a:solidFill>
              </a:rPr>
              <a:t>(</a:t>
            </a:r>
            <a:r>
              <a:rPr lang="en-US" sz="2200" dirty="0" smtClean="0">
                <a:solidFill>
                  <a:srgbClr val="2C7C9F"/>
                </a:solidFill>
                <a:latin typeface="msbm10"/>
              </a:rPr>
              <a:t>N</a:t>
            </a:r>
            <a:r>
              <a:rPr lang="en-US" sz="2200" dirty="0" smtClean="0">
                <a:solidFill>
                  <a:srgbClr val="2C7C9F"/>
                </a:solidFill>
              </a:rPr>
              <a:t>, +, </a:t>
            </a:r>
            <a:r>
              <a:rPr lang="en-US" sz="2200" dirty="0" smtClean="0">
                <a:solidFill>
                  <a:srgbClr val="2C7C9F"/>
                </a:solidFill>
                <a:latin typeface="cmsy10"/>
              </a:rPr>
              <a:t>¢</a:t>
            </a:r>
            <a:r>
              <a:rPr lang="en-US" sz="2200" dirty="0" smtClean="0">
                <a:solidFill>
                  <a:srgbClr val="2C7C9F"/>
                </a:solidFill>
              </a:rPr>
              <a:t>, 0, 1)        </a:t>
            </a:r>
            <a:r>
              <a:rPr lang="en-US" sz="2200" i="1" dirty="0" smtClean="0">
                <a:solidFill>
                  <a:srgbClr val="FF0000"/>
                </a:solidFill>
              </a:rPr>
              <a:t>multiplicity (number of derivations)</a:t>
            </a:r>
          </a:p>
          <a:p>
            <a:pPr>
              <a:defRPr/>
            </a:pPr>
            <a:endParaRPr lang="en-US" sz="2200" dirty="0" smtClean="0"/>
          </a:p>
          <a:p>
            <a:pPr>
              <a:defRPr/>
            </a:pPr>
            <a:r>
              <a:rPr lang="en-US" sz="2200" dirty="0" smtClean="0">
                <a:solidFill>
                  <a:srgbClr val="2C7C9F"/>
                </a:solidFill>
              </a:rPr>
              <a:t>(</a:t>
            </a:r>
            <a:r>
              <a:rPr lang="en-US" sz="2200" dirty="0" smtClean="0">
                <a:solidFill>
                  <a:srgbClr val="2C7C9F"/>
                </a:solidFill>
                <a:latin typeface="msbm10"/>
              </a:rPr>
              <a:t>A</a:t>
            </a:r>
            <a:r>
              <a:rPr lang="en-US" sz="2200" dirty="0" smtClean="0">
                <a:solidFill>
                  <a:srgbClr val="2C7C9F"/>
                </a:solidFill>
              </a:rPr>
              <a:t>, min, max, 0, Pub)       </a:t>
            </a:r>
            <a:r>
              <a:rPr lang="en-US" sz="2200" i="1" dirty="0" smtClean="0">
                <a:solidFill>
                  <a:srgbClr val="FF0000"/>
                </a:solidFill>
              </a:rPr>
              <a:t>access control</a:t>
            </a:r>
          </a:p>
          <a:p>
            <a:pPr>
              <a:defRPr/>
            </a:pPr>
            <a:endParaRPr lang="en-US" sz="2200" dirty="0" smtClean="0"/>
          </a:p>
          <a:p>
            <a:pPr>
              <a:defRPr/>
            </a:pPr>
            <a:r>
              <a:rPr lang="en-US" sz="2200" dirty="0" smtClean="0">
                <a:solidFill>
                  <a:srgbClr val="2C7C9F"/>
                </a:solidFill>
                <a:latin typeface="msbm10"/>
              </a:rPr>
              <a:t>V </a:t>
            </a:r>
            <a:r>
              <a:rPr lang="en-US" sz="2200" dirty="0" smtClean="0">
                <a:solidFill>
                  <a:srgbClr val="2C7C9F"/>
                </a:solidFill>
              </a:rPr>
              <a:t>= (</a:t>
            </a:r>
            <a:r>
              <a:rPr lang="en-US" sz="2200" dirty="0" smtClean="0">
                <a:solidFill>
                  <a:srgbClr val="2C7C9F"/>
                </a:solidFill>
                <a:ea typeface="Cambria Math"/>
              </a:rPr>
              <a:t>[0,1],</a:t>
            </a:r>
            <a:r>
              <a:rPr lang="en-US" sz="2200" b="1" dirty="0" smtClean="0">
                <a:solidFill>
                  <a:srgbClr val="2C7C9F"/>
                </a:solidFill>
                <a:latin typeface="Cambria Math"/>
                <a:ea typeface="Cambria Math"/>
              </a:rPr>
              <a:t> </a:t>
            </a:r>
            <a:r>
              <a:rPr lang="en-US" sz="2200" dirty="0" smtClean="0">
                <a:solidFill>
                  <a:srgbClr val="2C7C9F"/>
                </a:solidFill>
                <a:ea typeface="Cambria Math"/>
              </a:rPr>
              <a:t>max, </a:t>
            </a:r>
            <a:r>
              <a:rPr lang="en-US" sz="2200" dirty="0" smtClean="0">
                <a:solidFill>
                  <a:srgbClr val="2C7C9F"/>
                </a:solidFill>
              </a:rPr>
              <a:t>∙</a:t>
            </a:r>
            <a:r>
              <a:rPr lang="en-US" sz="2200" dirty="0" smtClean="0">
                <a:solidFill>
                  <a:srgbClr val="2C7C9F"/>
                </a:solidFill>
                <a:ea typeface="Cambria Math"/>
              </a:rPr>
              <a:t>, 0, 1)     </a:t>
            </a:r>
            <a:r>
              <a:rPr lang="en-US" sz="2200" dirty="0" err="1" smtClean="0">
                <a:ea typeface="Cambria Math"/>
              </a:rPr>
              <a:t>Viterbi</a:t>
            </a:r>
            <a:r>
              <a:rPr lang="en-US" sz="2200" dirty="0" smtClean="0">
                <a:ea typeface="Cambria Math"/>
              </a:rPr>
              <a:t> </a:t>
            </a:r>
            <a:r>
              <a:rPr lang="en-US" sz="2200" dirty="0" err="1" smtClean="0">
                <a:ea typeface="Cambria Math"/>
              </a:rPr>
              <a:t>semiring</a:t>
            </a:r>
            <a:r>
              <a:rPr lang="en-US" sz="2200" dirty="0" smtClean="0">
                <a:ea typeface="Cambria Math"/>
              </a:rPr>
              <a:t> (HMM)      </a:t>
            </a:r>
            <a:r>
              <a:rPr lang="en-US" sz="2200" i="1" dirty="0" smtClean="0">
                <a:solidFill>
                  <a:srgbClr val="FF0000"/>
                </a:solidFill>
                <a:ea typeface="Cambria Math"/>
              </a:rPr>
              <a:t>confidence scores</a:t>
            </a:r>
          </a:p>
          <a:p>
            <a:pPr>
              <a:defRPr/>
            </a:pPr>
            <a:endParaRPr lang="en-US" sz="2200" dirty="0" smtClean="0">
              <a:ea typeface="Cambria Math"/>
            </a:endParaRPr>
          </a:p>
          <a:p>
            <a:pPr>
              <a:defRPr/>
            </a:pPr>
            <a:r>
              <a:rPr lang="en-US" sz="2200" dirty="0" smtClean="0">
                <a:solidFill>
                  <a:srgbClr val="2C7C9F"/>
                </a:solidFill>
                <a:latin typeface="msbm10"/>
              </a:rPr>
              <a:t>T </a:t>
            </a:r>
            <a:r>
              <a:rPr lang="en-US" sz="2200" dirty="0" smtClean="0">
                <a:solidFill>
                  <a:srgbClr val="2C7C9F"/>
                </a:solidFill>
              </a:rPr>
              <a:t>= ([0, </a:t>
            </a:r>
            <a:r>
              <a:rPr lang="en-US" sz="2200" dirty="0" smtClean="0">
                <a:solidFill>
                  <a:srgbClr val="2C7C9F"/>
                </a:solidFill>
                <a:latin typeface="cmsy10"/>
              </a:rPr>
              <a:t>1</a:t>
            </a:r>
            <a:r>
              <a:rPr lang="en-US" sz="2200" dirty="0" smtClean="0">
                <a:solidFill>
                  <a:srgbClr val="2C7C9F"/>
                </a:solidFill>
              </a:rPr>
              <a:t>], min, +, </a:t>
            </a:r>
            <a:r>
              <a:rPr lang="en-US" sz="2200" dirty="0" smtClean="0">
                <a:solidFill>
                  <a:srgbClr val="2C7C9F"/>
                </a:solidFill>
                <a:latin typeface="cmsy10"/>
              </a:rPr>
              <a:t>1</a:t>
            </a:r>
            <a:r>
              <a:rPr lang="en-US" sz="2200" dirty="0" smtClean="0">
                <a:solidFill>
                  <a:srgbClr val="2C7C9F"/>
                </a:solidFill>
              </a:rPr>
              <a:t>, 0)    </a:t>
            </a:r>
          </a:p>
          <a:p>
            <a:pPr>
              <a:defRPr/>
            </a:pPr>
            <a:r>
              <a:rPr lang="en-US" sz="2200" dirty="0" smtClean="0"/>
              <a:t>                           tropical </a:t>
            </a:r>
            <a:r>
              <a:rPr lang="en-US" sz="2200" dirty="0" err="1" smtClean="0"/>
              <a:t>semiring</a:t>
            </a:r>
            <a:r>
              <a:rPr lang="en-US" sz="2200" dirty="0" smtClean="0"/>
              <a:t> (shortest paths)          </a:t>
            </a:r>
            <a:r>
              <a:rPr lang="en-US" sz="2200" i="1" dirty="0" smtClean="0">
                <a:solidFill>
                  <a:srgbClr val="FF0000"/>
                </a:solidFill>
              </a:rPr>
              <a:t>data pricing</a:t>
            </a:r>
          </a:p>
          <a:p>
            <a:pPr>
              <a:defRPr/>
            </a:pPr>
            <a:endParaRPr lang="en-US" sz="2200" dirty="0" smtClean="0"/>
          </a:p>
          <a:p>
            <a:pPr>
              <a:defRPr/>
            </a:pPr>
            <a:r>
              <a:rPr lang="en-US" sz="2200" dirty="0" smtClean="0">
                <a:solidFill>
                  <a:schemeClr val="accent1"/>
                </a:solidFill>
                <a:latin typeface="msbm10"/>
              </a:rPr>
              <a:t>F </a:t>
            </a:r>
            <a:r>
              <a:rPr lang="en-US" sz="2200" dirty="0" smtClean="0">
                <a:solidFill>
                  <a:schemeClr val="accent1"/>
                </a:solidFill>
              </a:rPr>
              <a:t>= (</a:t>
            </a:r>
            <a:r>
              <a:rPr lang="en-US" sz="2200" dirty="0" smtClean="0">
                <a:solidFill>
                  <a:schemeClr val="accent1"/>
                </a:solidFill>
                <a:ea typeface="Cambria Math"/>
              </a:rPr>
              <a:t>[0,1],</a:t>
            </a:r>
            <a:r>
              <a:rPr lang="en-US" sz="2200" b="1" dirty="0" smtClean="0">
                <a:solidFill>
                  <a:schemeClr val="accent1"/>
                </a:solidFill>
                <a:latin typeface="Cambria Math"/>
                <a:ea typeface="Cambria Math"/>
              </a:rPr>
              <a:t> </a:t>
            </a:r>
            <a:r>
              <a:rPr lang="en-US" sz="2200" dirty="0" smtClean="0">
                <a:solidFill>
                  <a:schemeClr val="accent1"/>
                </a:solidFill>
                <a:ea typeface="Cambria Math"/>
              </a:rPr>
              <a:t>max, min, 0, 1)     </a:t>
            </a:r>
            <a:r>
              <a:rPr lang="en-US" sz="2200" dirty="0" smtClean="0">
                <a:ea typeface="Cambria Math"/>
              </a:rPr>
              <a:t>“fuzzy logic” </a:t>
            </a:r>
            <a:r>
              <a:rPr lang="en-US" sz="2200" dirty="0" err="1" smtClean="0">
                <a:ea typeface="Cambria Math"/>
              </a:rPr>
              <a:t>semiring</a:t>
            </a:r>
            <a:r>
              <a:rPr lang="en-US" sz="2200" dirty="0" smtClean="0">
                <a:ea typeface="Cambria Math"/>
              </a:rPr>
              <a:t> </a:t>
            </a:r>
          </a:p>
          <a:p>
            <a:pPr>
              <a:defRPr/>
            </a:pPr>
            <a:endParaRPr lang="en-US" sz="2200" dirty="0" smtClean="0"/>
          </a:p>
          <a:p>
            <a:pPr>
              <a:defRPr/>
            </a:pPr>
            <a:r>
              <a:rPr lang="en-US" sz="2200" dirty="0" smtClean="0">
                <a:ea typeface="Cambria Math"/>
              </a:rPr>
              <a:t> </a:t>
            </a:r>
            <a:endParaRPr lang="en-US" sz="2200" dirty="0" smtClean="0"/>
          </a:p>
          <a:p>
            <a:pPr>
              <a:defRPr/>
            </a:pPr>
            <a:endParaRPr lang="en-US" sz="2200" dirty="0" smtClean="0"/>
          </a:p>
          <a:p>
            <a:pPr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sbm1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A menagerie of provenance </a:t>
            </a:r>
            <a:r>
              <a:rPr lang="en-US" sz="2800" b="1" dirty="0" err="1" smtClean="0"/>
              <a:t>semirings</a:t>
            </a:r>
            <a:endParaRPr lang="en-US" sz="28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67A8-7239-4A5D-A756-2F35EF85B204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219200"/>
            <a:ext cx="8534400" cy="518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defRPr/>
            </a:pPr>
            <a:r>
              <a:rPr lang="en-US" sz="2200" dirty="0" smtClean="0"/>
              <a:t>(</a:t>
            </a:r>
            <a:r>
              <a:rPr lang="en-US" sz="2200" dirty="0" err="1" smtClean="0"/>
              <a:t>Which(</a:t>
            </a:r>
            <a:r>
              <a:rPr lang="en-US" sz="2200" i="1" dirty="0" err="1" smtClean="0"/>
              <a:t>X</a:t>
            </a:r>
            <a:r>
              <a:rPr lang="en-US" sz="2200" dirty="0" smtClean="0"/>
              <a:t>), </a:t>
            </a:r>
            <a:r>
              <a:rPr lang="en-US" sz="2200" dirty="0" smtClean="0">
                <a:latin typeface="cmsy10"/>
              </a:rPr>
              <a:t>[</a:t>
            </a:r>
            <a:r>
              <a:rPr lang="en-US" sz="2200" dirty="0" smtClean="0"/>
              <a:t>, </a:t>
            </a:r>
            <a:r>
              <a:rPr lang="en-US" sz="2200" dirty="0" smtClean="0">
                <a:latin typeface="cmsy10"/>
              </a:rPr>
              <a:t>[</a:t>
            </a:r>
            <a:r>
              <a:rPr lang="en-US" sz="2200" baseline="30000" dirty="0" smtClean="0"/>
              <a:t>*</a:t>
            </a:r>
            <a:r>
              <a:rPr lang="en-US" sz="2200" dirty="0" smtClean="0"/>
              <a:t>,</a:t>
            </a:r>
            <a:r>
              <a:rPr lang="en-US" sz="2200" dirty="0" smtClean="0">
                <a:latin typeface="cmsy10"/>
              </a:rPr>
              <a:t> ;</a:t>
            </a:r>
            <a:r>
              <a:rPr lang="en-US" sz="2200" dirty="0" smtClean="0"/>
              <a:t>, </a:t>
            </a:r>
            <a:r>
              <a:rPr lang="en-US" sz="2200" dirty="0" smtClean="0">
                <a:latin typeface="cmsy10"/>
              </a:rPr>
              <a:t>;</a:t>
            </a:r>
            <a:r>
              <a:rPr lang="en-US" sz="2200" baseline="30000" dirty="0" smtClean="0"/>
              <a:t>*</a:t>
            </a:r>
            <a:r>
              <a:rPr lang="en-US" sz="2200" dirty="0" smtClean="0"/>
              <a:t>) sets of contributing </a:t>
            </a:r>
            <a:r>
              <a:rPr lang="en-US" sz="2200" dirty="0" err="1" smtClean="0"/>
              <a:t>tuples</a:t>
            </a:r>
            <a:r>
              <a:rPr lang="en-US" sz="2200" dirty="0" smtClean="0"/>
              <a:t>  “Lineage” (1) </a:t>
            </a:r>
            <a:r>
              <a:rPr lang="en-US" dirty="0" smtClean="0"/>
              <a:t>[CWW00]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sz="2200" dirty="0" smtClean="0"/>
              <a:t>(</a:t>
            </a:r>
            <a:r>
              <a:rPr lang="en-US" sz="2200" dirty="0" err="1" smtClean="0"/>
              <a:t>Why(</a:t>
            </a:r>
            <a:r>
              <a:rPr lang="en-US" sz="2200" i="1" dirty="0" err="1" smtClean="0"/>
              <a:t>X</a:t>
            </a:r>
            <a:r>
              <a:rPr lang="en-US" sz="2200" dirty="0" smtClean="0"/>
              <a:t>), </a:t>
            </a:r>
            <a:r>
              <a:rPr lang="en-US" sz="2200" dirty="0" smtClean="0">
                <a:latin typeface="cmsy10"/>
              </a:rPr>
              <a:t>[</a:t>
            </a:r>
            <a:r>
              <a:rPr lang="en-US" sz="2200" dirty="0" smtClean="0"/>
              <a:t>, </a:t>
            </a:r>
            <a:r>
              <a:rPr lang="en-US" sz="2200" dirty="0" err="1" smtClean="0">
                <a:latin typeface="msam10"/>
              </a:rPr>
              <a:t>d</a:t>
            </a:r>
            <a:r>
              <a:rPr lang="en-US" sz="2200" dirty="0" smtClean="0"/>
              <a:t>, </a:t>
            </a:r>
            <a:r>
              <a:rPr lang="en-US" sz="2200" dirty="0" smtClean="0">
                <a:latin typeface="cmsy10"/>
              </a:rPr>
              <a:t>;</a:t>
            </a:r>
            <a:r>
              <a:rPr lang="en-US" sz="2200" dirty="0" smtClean="0"/>
              <a:t>, {</a:t>
            </a:r>
            <a:r>
              <a:rPr lang="en-US" sz="2200" dirty="0" smtClean="0">
                <a:latin typeface="cmsy10"/>
              </a:rPr>
              <a:t>;</a:t>
            </a:r>
            <a:r>
              <a:rPr lang="en-US" sz="2200" dirty="0" smtClean="0"/>
              <a:t>}) sets of sets of …  Witness why-provenance </a:t>
            </a:r>
            <a:r>
              <a:rPr lang="en-US" dirty="0" smtClean="0"/>
              <a:t>[BKT01]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sz="2200" dirty="0" smtClean="0"/>
              <a:t>(</a:t>
            </a:r>
            <a:r>
              <a:rPr lang="en-US" sz="2200" dirty="0" err="1" smtClean="0"/>
              <a:t>PosBool(</a:t>
            </a:r>
            <a:r>
              <a:rPr lang="en-US" sz="2200" i="1" dirty="0" err="1" smtClean="0"/>
              <a:t>X</a:t>
            </a:r>
            <a:r>
              <a:rPr lang="en-US" sz="2200" dirty="0" smtClean="0"/>
              <a:t>), </a:t>
            </a:r>
            <a:r>
              <a:rPr lang="en-US" sz="2200" b="1" dirty="0" smtClean="0">
                <a:latin typeface="cmsy10"/>
              </a:rPr>
              <a:t>Æ</a:t>
            </a:r>
            <a:r>
              <a:rPr lang="en-US" sz="2200" b="1" dirty="0" smtClean="0"/>
              <a:t>, </a:t>
            </a:r>
            <a:r>
              <a:rPr lang="en-US" sz="2200" b="1" dirty="0" smtClean="0">
                <a:latin typeface="cmsy10"/>
              </a:rPr>
              <a:t>Ç</a:t>
            </a:r>
            <a:r>
              <a:rPr lang="en-US" sz="2200" b="1" dirty="0" smtClean="0"/>
              <a:t>, </a:t>
            </a:r>
            <a:r>
              <a:rPr lang="en-US" sz="2200" b="1" dirty="0" smtClean="0">
                <a:latin typeface="cmsy10"/>
              </a:rPr>
              <a:t>&gt;</a:t>
            </a:r>
            <a:r>
              <a:rPr lang="en-US" sz="2200" b="1" dirty="0" smtClean="0"/>
              <a:t>, </a:t>
            </a:r>
            <a:r>
              <a:rPr lang="en-US" sz="2200" b="1" dirty="0" smtClean="0">
                <a:latin typeface="cmsy10"/>
              </a:rPr>
              <a:t>?</a:t>
            </a:r>
            <a:r>
              <a:rPr lang="en-US" sz="2200" dirty="0" smtClean="0"/>
              <a:t>)   minimal sets of sets of…  Minimal witness why-provenance </a:t>
            </a:r>
            <a:r>
              <a:rPr lang="en-US" dirty="0" smtClean="0"/>
              <a:t>[BKT01] </a:t>
            </a:r>
            <a:r>
              <a:rPr lang="en-US" sz="2200" dirty="0" smtClean="0"/>
              <a:t>also “Lineage” (2) used in probabilistic </a:t>
            </a:r>
            <a:r>
              <a:rPr lang="en-US" sz="2200" dirty="0" err="1" smtClean="0"/>
              <a:t>dbs</a:t>
            </a:r>
            <a:r>
              <a:rPr lang="en-US" sz="2200" dirty="0" smtClean="0"/>
              <a:t> </a:t>
            </a:r>
            <a:r>
              <a:rPr lang="en-US" dirty="0" smtClean="0">
                <a:cs typeface="Calibri (Body)"/>
              </a:rPr>
              <a:t>[SORK11]</a:t>
            </a:r>
          </a:p>
          <a:p>
            <a:pPr>
              <a:defRPr/>
            </a:pPr>
            <a:endParaRPr lang="en-US" dirty="0" smtClean="0">
              <a:cs typeface="Calibri (Body)"/>
            </a:endParaRPr>
          </a:p>
          <a:p>
            <a:pPr>
              <a:defRPr/>
            </a:pPr>
            <a:r>
              <a:rPr lang="en-US" sz="2200" dirty="0" smtClean="0"/>
              <a:t>(</a:t>
            </a:r>
            <a:r>
              <a:rPr lang="en-US" sz="2200" dirty="0" err="1" smtClean="0"/>
              <a:t>Trio(</a:t>
            </a:r>
            <a:r>
              <a:rPr lang="en-US" sz="2200" i="1" dirty="0" err="1" smtClean="0"/>
              <a:t>X</a:t>
            </a:r>
            <a:r>
              <a:rPr lang="en-US" sz="2200" dirty="0" smtClean="0"/>
              <a:t>), +, </a:t>
            </a:r>
            <a:r>
              <a:rPr lang="en-US" sz="2200" dirty="0" smtClean="0">
                <a:latin typeface="cmsy10"/>
              </a:rPr>
              <a:t>¢</a:t>
            </a:r>
            <a:r>
              <a:rPr lang="en-US" sz="2200" dirty="0" smtClean="0"/>
              <a:t>, 0, 1)         bags of sets of …  “Lineage” (3)  </a:t>
            </a:r>
            <a:r>
              <a:rPr lang="en-US" dirty="0" smtClean="0"/>
              <a:t>[BDHT08,G09]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sz="2200" dirty="0" smtClean="0"/>
              <a:t>(</a:t>
            </a:r>
            <a:r>
              <a:rPr lang="en-US" sz="2200" dirty="0" smtClean="0">
                <a:latin typeface="msbm10"/>
              </a:rPr>
              <a:t>B</a:t>
            </a:r>
            <a:r>
              <a:rPr lang="en-US" sz="2200" dirty="0" smtClean="0"/>
              <a:t>[</a:t>
            </a:r>
            <a:r>
              <a:rPr lang="en-US" sz="2200" i="1" dirty="0" smtClean="0"/>
              <a:t>X</a:t>
            </a:r>
            <a:r>
              <a:rPr lang="en-US" sz="2200" dirty="0" smtClean="0"/>
              <a:t>],+, </a:t>
            </a:r>
            <a:r>
              <a:rPr lang="en-US" sz="2200" dirty="0" smtClean="0">
                <a:latin typeface="cmsy10"/>
              </a:rPr>
              <a:t>¢</a:t>
            </a:r>
            <a:r>
              <a:rPr lang="en-US" sz="2200" dirty="0" smtClean="0"/>
              <a:t>, 0, 1)       sets of bags of … Boolean </a:t>
            </a:r>
            <a:r>
              <a:rPr lang="en-US" sz="2200" dirty="0" err="1" smtClean="0"/>
              <a:t>coeff</a:t>
            </a:r>
            <a:r>
              <a:rPr lang="en-US" sz="2200" dirty="0" smtClean="0"/>
              <a:t>. polynomials </a:t>
            </a:r>
            <a:r>
              <a:rPr lang="en-US" dirty="0" smtClean="0"/>
              <a:t>[G09]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sz="2200" dirty="0" smtClean="0"/>
              <a:t>(</a:t>
            </a:r>
            <a:r>
              <a:rPr lang="en-US" sz="2200" dirty="0" err="1" smtClean="0"/>
              <a:t>Sorp(</a:t>
            </a:r>
            <a:r>
              <a:rPr lang="en-US" sz="2200" i="1" dirty="0" err="1" smtClean="0"/>
              <a:t>X</a:t>
            </a:r>
            <a:r>
              <a:rPr lang="en-US" sz="2200" dirty="0" smtClean="0"/>
              <a:t>),+,</a:t>
            </a:r>
            <a:r>
              <a:rPr lang="en-US" sz="2200" dirty="0" smtClean="0">
                <a:latin typeface="cmsy10"/>
              </a:rPr>
              <a:t> ¢</a:t>
            </a:r>
            <a:r>
              <a:rPr lang="en-US" sz="2200" dirty="0" smtClean="0"/>
              <a:t>, 0, 1)            minimal sets of bags of …  absorptive polynomials </a:t>
            </a:r>
            <a:r>
              <a:rPr lang="en-US" dirty="0" smtClean="0"/>
              <a:t>[DMRT14]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sz="2200" dirty="0" smtClean="0"/>
              <a:t>(</a:t>
            </a:r>
            <a:r>
              <a:rPr lang="en-US" sz="2200" dirty="0" smtClean="0">
                <a:latin typeface="msbm10"/>
              </a:rPr>
              <a:t>N</a:t>
            </a:r>
            <a:r>
              <a:rPr lang="en-US" sz="2200" dirty="0" smtClean="0"/>
              <a:t>[</a:t>
            </a:r>
            <a:r>
              <a:rPr lang="en-US" sz="2200" i="1" dirty="0" smtClean="0"/>
              <a:t>X</a:t>
            </a:r>
            <a:r>
              <a:rPr lang="en-US" sz="2200" dirty="0" smtClean="0"/>
              <a:t>], +, </a:t>
            </a:r>
            <a:r>
              <a:rPr lang="en-US" sz="2200" dirty="0" smtClean="0">
                <a:latin typeface="cmsy10"/>
              </a:rPr>
              <a:t>¢</a:t>
            </a:r>
            <a:r>
              <a:rPr lang="en-US" sz="2200" dirty="0" smtClean="0"/>
              <a:t>, 0, 1)     bags of bags of… universal  provenance polynomials </a:t>
            </a:r>
            <a:r>
              <a:rPr lang="en-US" dirty="0" smtClean="0"/>
              <a:t>[GKT07]</a:t>
            </a:r>
          </a:p>
          <a:p>
            <a:pPr>
              <a:defRPr/>
            </a:pPr>
            <a:endParaRPr lang="en-US" sz="2200" dirty="0" smtClean="0"/>
          </a:p>
          <a:p>
            <a:pPr>
              <a:defRPr/>
            </a:pPr>
            <a:endParaRPr lang="en-US" sz="2200" dirty="0" smtClean="0"/>
          </a:p>
          <a:p>
            <a:pPr>
              <a:defRPr/>
            </a:pPr>
            <a:r>
              <a:rPr lang="en-US" sz="2200" dirty="0" smtClean="0"/>
              <a:t> </a:t>
            </a:r>
          </a:p>
          <a:p>
            <a:pPr>
              <a:defRPr/>
            </a:pPr>
            <a:endParaRPr lang="en-US" sz="2000" dirty="0" smtClean="0">
              <a:latin typeface="msbm10"/>
            </a:endParaRPr>
          </a:p>
          <a:p>
            <a:pPr>
              <a:defRPr/>
            </a:pPr>
            <a:endParaRPr lang="en-US" sz="2000" dirty="0" smtClean="0">
              <a:latin typeface="msbm10"/>
            </a:endParaRPr>
          </a:p>
          <a:p>
            <a:pPr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sbm1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Two kinds of  </a:t>
            </a:r>
            <a:r>
              <a:rPr lang="en-US" sz="2800" b="1" dirty="0" err="1" smtClean="0"/>
              <a:t>semirings</a:t>
            </a:r>
            <a:r>
              <a:rPr lang="en-US" sz="2800" b="1" dirty="0" smtClean="0"/>
              <a:t> in this framework</a:t>
            </a:r>
            <a:endParaRPr lang="en-US" sz="28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67A8-7239-4A5D-A756-2F35EF85B204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219200"/>
            <a:ext cx="8153400" cy="48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defRPr/>
            </a:pPr>
            <a:r>
              <a:rPr lang="en-US" sz="2200" b="1" dirty="0" smtClean="0">
                <a:solidFill>
                  <a:srgbClr val="FF0000"/>
                </a:solidFill>
              </a:rPr>
              <a:t>Provenance </a:t>
            </a:r>
            <a:r>
              <a:rPr lang="en-US" sz="2200" b="1" dirty="0" err="1" smtClean="0">
                <a:solidFill>
                  <a:srgbClr val="FF0000"/>
                </a:solidFill>
              </a:rPr>
              <a:t>semirings</a:t>
            </a:r>
            <a:r>
              <a:rPr lang="en-US" sz="2200" b="1" dirty="0" smtClean="0">
                <a:solidFill>
                  <a:srgbClr val="FF0000"/>
                </a:solidFill>
              </a:rPr>
              <a:t>, e.g.,  </a:t>
            </a:r>
          </a:p>
          <a:p>
            <a:pPr>
              <a:defRPr/>
            </a:pPr>
            <a:endParaRPr lang="en-US" sz="800" dirty="0" smtClean="0"/>
          </a:p>
          <a:p>
            <a:pPr>
              <a:defRPr/>
            </a:pPr>
            <a:r>
              <a:rPr lang="en-US" sz="2200" dirty="0" smtClean="0"/>
              <a:t>(</a:t>
            </a:r>
            <a:r>
              <a:rPr lang="en-US" sz="2200" dirty="0" smtClean="0">
                <a:latin typeface="msbm10"/>
              </a:rPr>
              <a:t>N</a:t>
            </a:r>
            <a:r>
              <a:rPr lang="en-US" sz="2200" dirty="0" smtClean="0"/>
              <a:t>[</a:t>
            </a:r>
            <a:r>
              <a:rPr lang="en-US" sz="2200" i="1" dirty="0" smtClean="0"/>
              <a:t>X</a:t>
            </a:r>
            <a:r>
              <a:rPr lang="en-US" sz="2200" dirty="0" smtClean="0"/>
              <a:t>], +, </a:t>
            </a:r>
            <a:r>
              <a:rPr lang="en-US" sz="2200" dirty="0" smtClean="0">
                <a:latin typeface="cmsy10"/>
              </a:rPr>
              <a:t>¢</a:t>
            </a:r>
            <a:r>
              <a:rPr lang="en-US" sz="2200" dirty="0" smtClean="0"/>
              <a:t>, 0, 1)     provenance polynomials  </a:t>
            </a:r>
            <a:r>
              <a:rPr lang="en-US" dirty="0" smtClean="0"/>
              <a:t>[GKT07]</a:t>
            </a:r>
          </a:p>
          <a:p>
            <a:pPr>
              <a:defRPr/>
            </a:pPr>
            <a:endParaRPr lang="en-US" sz="800" dirty="0" smtClean="0"/>
          </a:p>
          <a:p>
            <a:pPr>
              <a:defRPr/>
            </a:pPr>
            <a:r>
              <a:rPr lang="en-US" sz="2200" dirty="0" smtClean="0"/>
              <a:t>(</a:t>
            </a:r>
            <a:r>
              <a:rPr lang="en-US" sz="2200" dirty="0" err="1" smtClean="0"/>
              <a:t>Why(</a:t>
            </a:r>
            <a:r>
              <a:rPr lang="en-US" sz="2200" i="1" dirty="0" err="1" smtClean="0"/>
              <a:t>X</a:t>
            </a:r>
            <a:r>
              <a:rPr lang="en-US" sz="2200" dirty="0" smtClean="0"/>
              <a:t>), </a:t>
            </a:r>
            <a:r>
              <a:rPr lang="en-US" sz="2200" dirty="0" smtClean="0">
                <a:latin typeface="cmsy10"/>
              </a:rPr>
              <a:t>[</a:t>
            </a:r>
            <a:r>
              <a:rPr lang="en-US" sz="2200" dirty="0" smtClean="0"/>
              <a:t>, </a:t>
            </a:r>
            <a:r>
              <a:rPr lang="en-US" sz="2200" dirty="0" err="1" smtClean="0">
                <a:latin typeface="msam10"/>
              </a:rPr>
              <a:t>d</a:t>
            </a:r>
            <a:r>
              <a:rPr lang="en-US" sz="2200" dirty="0" smtClean="0"/>
              <a:t>, </a:t>
            </a:r>
            <a:r>
              <a:rPr lang="en-US" sz="2200" dirty="0" smtClean="0">
                <a:latin typeface="cmsy10"/>
              </a:rPr>
              <a:t>;</a:t>
            </a:r>
            <a:r>
              <a:rPr lang="en-US" sz="2200" dirty="0" smtClean="0"/>
              <a:t>, {</a:t>
            </a:r>
            <a:r>
              <a:rPr lang="en-US" sz="2200" dirty="0" smtClean="0">
                <a:latin typeface="cmsy10"/>
              </a:rPr>
              <a:t>;</a:t>
            </a:r>
            <a:r>
              <a:rPr lang="en-US" sz="2200" dirty="0" smtClean="0"/>
              <a:t>})    witness why-provenance  </a:t>
            </a:r>
            <a:r>
              <a:rPr lang="en-US" dirty="0" smtClean="0"/>
              <a:t>[BKT01]</a:t>
            </a:r>
          </a:p>
          <a:p>
            <a:pPr>
              <a:defRPr/>
            </a:pPr>
            <a:endParaRPr lang="en-US" sz="800" dirty="0" smtClean="0"/>
          </a:p>
          <a:p>
            <a:pPr>
              <a:defRPr/>
            </a:pPr>
            <a:endParaRPr lang="en-US" sz="2200" dirty="0" smtClean="0">
              <a:cs typeface="Calibri (Body)"/>
            </a:endParaRPr>
          </a:p>
          <a:p>
            <a:pPr>
              <a:defRPr/>
            </a:pPr>
            <a:r>
              <a:rPr lang="en-US" sz="2200" b="1" dirty="0" smtClean="0">
                <a:solidFill>
                  <a:srgbClr val="FF0000"/>
                </a:solidFill>
                <a:cs typeface="Calibri (Body)"/>
              </a:rPr>
              <a:t>Application </a:t>
            </a:r>
            <a:r>
              <a:rPr lang="en-US" sz="2200" b="1" dirty="0" err="1" smtClean="0">
                <a:solidFill>
                  <a:srgbClr val="FF0000"/>
                </a:solidFill>
                <a:cs typeface="Calibri (Body)"/>
              </a:rPr>
              <a:t>semirings</a:t>
            </a:r>
            <a:r>
              <a:rPr lang="en-US" sz="2200" b="1" dirty="0" smtClean="0">
                <a:solidFill>
                  <a:srgbClr val="FF0000"/>
                </a:solidFill>
                <a:cs typeface="Calibri (Body)"/>
              </a:rPr>
              <a:t>, e.g.,</a:t>
            </a:r>
            <a:endParaRPr lang="en-US" sz="22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en-US" sz="800" dirty="0" smtClean="0"/>
          </a:p>
          <a:p>
            <a:pPr>
              <a:defRPr/>
            </a:pPr>
            <a:r>
              <a:rPr lang="en-US" sz="2200" dirty="0" smtClean="0"/>
              <a:t>(</a:t>
            </a:r>
            <a:r>
              <a:rPr lang="en-US" sz="2200" dirty="0" smtClean="0">
                <a:latin typeface="msbm10"/>
              </a:rPr>
              <a:t>A</a:t>
            </a:r>
            <a:r>
              <a:rPr lang="en-US" sz="2200" dirty="0" smtClean="0"/>
              <a:t>, min, max, 0, Pub)  access control  </a:t>
            </a:r>
            <a:r>
              <a:rPr lang="en-US" dirty="0" smtClean="0"/>
              <a:t>[FGT08]</a:t>
            </a:r>
            <a:endParaRPr lang="en-US" i="1" dirty="0" smtClean="0"/>
          </a:p>
          <a:p>
            <a:pPr>
              <a:defRPr/>
            </a:pPr>
            <a:endParaRPr lang="en-US" sz="800" dirty="0" smtClean="0"/>
          </a:p>
          <a:p>
            <a:pPr>
              <a:defRPr/>
            </a:pPr>
            <a:r>
              <a:rPr lang="en-US" sz="2200" dirty="0" smtClean="0">
                <a:latin typeface="msbm10"/>
              </a:rPr>
              <a:t>V </a:t>
            </a:r>
            <a:r>
              <a:rPr lang="en-US" sz="2200" dirty="0" smtClean="0"/>
              <a:t>= (</a:t>
            </a:r>
            <a:r>
              <a:rPr lang="en-US" sz="2200" dirty="0" smtClean="0">
                <a:ea typeface="Cambria Math"/>
              </a:rPr>
              <a:t>[0,1],</a:t>
            </a:r>
            <a:r>
              <a:rPr lang="en-US" sz="2200" b="1" dirty="0" smtClean="0">
                <a:latin typeface="Cambria Math"/>
                <a:ea typeface="Cambria Math"/>
              </a:rPr>
              <a:t> </a:t>
            </a:r>
            <a:r>
              <a:rPr lang="en-US" sz="2200" dirty="0" smtClean="0">
                <a:ea typeface="Cambria Math"/>
              </a:rPr>
              <a:t>max, </a:t>
            </a:r>
            <a:r>
              <a:rPr lang="en-US" sz="2200" dirty="0" smtClean="0"/>
              <a:t>∙</a:t>
            </a:r>
            <a:r>
              <a:rPr lang="en-US" sz="2200" dirty="0" smtClean="0">
                <a:ea typeface="Cambria Math"/>
              </a:rPr>
              <a:t>, 0, 1)     </a:t>
            </a:r>
            <a:r>
              <a:rPr lang="en-US" sz="2200" dirty="0" err="1" smtClean="0">
                <a:ea typeface="Cambria Math"/>
              </a:rPr>
              <a:t>Viterbi</a:t>
            </a:r>
            <a:r>
              <a:rPr lang="en-US" sz="2200" dirty="0" smtClean="0">
                <a:ea typeface="Cambria Math"/>
              </a:rPr>
              <a:t> </a:t>
            </a:r>
            <a:r>
              <a:rPr lang="en-US" sz="2200" dirty="0" err="1" smtClean="0">
                <a:ea typeface="Cambria Math"/>
              </a:rPr>
              <a:t>semiring</a:t>
            </a:r>
            <a:r>
              <a:rPr lang="en-US" sz="2200" dirty="0" smtClean="0">
                <a:ea typeface="Cambria Math"/>
              </a:rPr>
              <a:t> (HMM)    </a:t>
            </a:r>
            <a:r>
              <a:rPr lang="en-US" dirty="0" smtClean="0">
                <a:ea typeface="Cambria Math"/>
              </a:rPr>
              <a:t>[GKIT07]</a:t>
            </a:r>
          </a:p>
          <a:p>
            <a:pPr>
              <a:defRPr/>
            </a:pPr>
            <a:endParaRPr lang="en-US" sz="2200" dirty="0" smtClean="0">
              <a:ea typeface="Cambria Math"/>
            </a:endParaRPr>
          </a:p>
          <a:p>
            <a:pPr>
              <a:defRPr/>
            </a:pPr>
            <a:r>
              <a:rPr lang="en-US" sz="2200" b="1" dirty="0" smtClean="0">
                <a:solidFill>
                  <a:srgbClr val="FF0000"/>
                </a:solidFill>
              </a:rPr>
              <a:t>Provenance specialization       </a:t>
            </a:r>
            <a:r>
              <a:rPr lang="en-US" sz="2200" dirty="0" smtClean="0"/>
              <a:t>relies on</a:t>
            </a:r>
          </a:p>
          <a:p>
            <a:pPr>
              <a:defRPr/>
            </a:pPr>
            <a:endParaRPr lang="en-US" sz="800" dirty="0" smtClean="0"/>
          </a:p>
          <a:p>
            <a:pPr>
              <a:defRPr/>
            </a:pPr>
            <a:r>
              <a:rPr lang="en-US" sz="2200" dirty="0" smtClean="0"/>
              <a:t>- Provenance </a:t>
            </a:r>
            <a:r>
              <a:rPr lang="en-US" sz="2200" dirty="0" err="1" smtClean="0"/>
              <a:t>semirings</a:t>
            </a:r>
            <a:r>
              <a:rPr lang="en-US" sz="2200" dirty="0" smtClean="0"/>
              <a:t> are freely generated by provenance tokens</a:t>
            </a:r>
          </a:p>
          <a:p>
            <a:pPr>
              <a:buFontTx/>
              <a:buChar char="-"/>
              <a:defRPr/>
            </a:pPr>
            <a:r>
              <a:rPr lang="en-US" sz="2200" dirty="0" smtClean="0"/>
              <a:t> Query commutation with </a:t>
            </a:r>
            <a:r>
              <a:rPr lang="en-US" sz="2200" dirty="0" err="1" smtClean="0"/>
              <a:t>semiring</a:t>
            </a:r>
            <a:r>
              <a:rPr lang="en-US" sz="2200" dirty="0" smtClean="0"/>
              <a:t> </a:t>
            </a:r>
            <a:r>
              <a:rPr lang="en-US" sz="2200" dirty="0" err="1" smtClean="0"/>
              <a:t>homomorphisms</a:t>
            </a:r>
            <a:endParaRPr lang="en-US" sz="2200" dirty="0" smtClean="0">
              <a:latin typeface="msbm10"/>
            </a:endParaRPr>
          </a:p>
          <a:p>
            <a:pPr>
              <a:defRPr/>
            </a:pPr>
            <a:endParaRPr lang="en-US" sz="2200" dirty="0" smtClean="0">
              <a:ea typeface="Cambria Math"/>
            </a:endParaRPr>
          </a:p>
          <a:p>
            <a:pPr>
              <a:defRPr/>
            </a:pPr>
            <a:endParaRPr lang="en-US" sz="2200" dirty="0" smtClean="0"/>
          </a:p>
          <a:p>
            <a:pPr>
              <a:defRPr/>
            </a:pPr>
            <a:r>
              <a:rPr lang="en-US" sz="2200" dirty="0" smtClean="0">
                <a:ea typeface="Cambria Math"/>
              </a:rPr>
              <a:t> </a:t>
            </a:r>
            <a:endParaRPr lang="en-US" sz="2200" dirty="0" smtClean="0"/>
          </a:p>
          <a:p>
            <a:pPr>
              <a:defRPr/>
            </a:pPr>
            <a:endParaRPr lang="en-US" sz="2200" dirty="0" smtClean="0"/>
          </a:p>
          <a:p>
            <a:pPr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sbm1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5/21/2018</a:t>
            </a: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7200" y="1219200"/>
            <a:ext cx="8305800" cy="5780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1F5B"/>
              </a:buClr>
              <a:buSzPct val="101000"/>
              <a:defRPr/>
            </a:pPr>
            <a:r>
              <a:rPr lang="en-US" sz="2400" dirty="0" smtClean="0">
                <a:cs typeface="Tahoma"/>
              </a:rPr>
              <a:t>For many, tracking data provenance means maintaining an </a:t>
            </a:r>
            <a:r>
              <a:rPr lang="en-US" sz="2400" dirty="0" smtClean="0">
                <a:solidFill>
                  <a:srgbClr val="FF0000"/>
                </a:solidFill>
                <a:cs typeface="Tahoma"/>
              </a:rPr>
              <a:t>“activity log”</a:t>
            </a:r>
            <a:r>
              <a:rPr lang="en-US" sz="2400" dirty="0" smtClean="0">
                <a:cs typeface="Tahoma"/>
              </a:rPr>
              <a:t>: record accessing of data items.</a:t>
            </a:r>
            <a:endParaRPr lang="en-US" sz="2400" dirty="0" smtClean="0">
              <a:solidFill>
                <a:srgbClr val="FF0000"/>
              </a:solidFill>
              <a:cs typeface="Tahoma"/>
            </a:endParaRP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1F5B"/>
              </a:buClr>
              <a:buSzPct val="101000"/>
              <a:defRPr/>
            </a:pPr>
            <a:r>
              <a:rPr lang="en-US" sz="2400" dirty="0" smtClean="0">
                <a:cs typeface="Tahoma"/>
              </a:rPr>
              <a:t>Many are satisfied, depending on what is recorded in each log entry!</a:t>
            </a: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1F5B"/>
              </a:buClr>
              <a:buSzPct val="101000"/>
              <a:defRPr/>
            </a:pPr>
            <a:endParaRPr lang="en-US" sz="2400" dirty="0" smtClean="0">
              <a:cs typeface="Tahoma"/>
            </a:endParaRP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1F5B"/>
              </a:buClr>
              <a:buSzPct val="101000"/>
              <a:defRPr/>
            </a:pPr>
            <a:r>
              <a:rPr lang="en-US" sz="2400" dirty="0" smtClean="0">
                <a:cs typeface="Tahoma"/>
              </a:rPr>
              <a:t>A new, </a:t>
            </a:r>
            <a:r>
              <a:rPr lang="en-US" sz="2400" dirty="0" smtClean="0">
                <a:solidFill>
                  <a:srgbClr val="FF0000"/>
                </a:solidFill>
                <a:cs typeface="Tahoma"/>
              </a:rPr>
              <a:t>both declarative (logic-based) and processing-based</a:t>
            </a:r>
            <a:r>
              <a:rPr lang="en-US" sz="2400" dirty="0" smtClean="0">
                <a:cs typeface="Tahoma"/>
              </a:rPr>
              <a:t>, perspective arose in databases in the last 15+ years with the work of </a:t>
            </a:r>
            <a:r>
              <a:rPr lang="en-US" sz="2400" dirty="0" smtClean="0">
                <a:solidFill>
                  <a:srgbClr val="FF0000"/>
                </a:solidFill>
                <a:cs typeface="Tahoma"/>
              </a:rPr>
              <a:t>Peter </a:t>
            </a:r>
            <a:r>
              <a:rPr lang="en-US" sz="2400" dirty="0" err="1" smtClean="0">
                <a:solidFill>
                  <a:srgbClr val="FF0000"/>
                </a:solidFill>
                <a:cs typeface="Tahoma"/>
              </a:rPr>
              <a:t>Buneman</a:t>
            </a:r>
            <a:r>
              <a:rPr lang="en-US" sz="2400" dirty="0" smtClean="0">
                <a:solidFill>
                  <a:srgbClr val="FF0000"/>
                </a:solidFill>
                <a:cs typeface="Tahoma"/>
              </a:rPr>
              <a:t> </a:t>
            </a:r>
            <a:r>
              <a:rPr lang="en-US" sz="2400" dirty="0" smtClean="0">
                <a:cs typeface="Tahoma"/>
              </a:rPr>
              <a:t>and others, including us.</a:t>
            </a: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1F5B"/>
              </a:buClr>
              <a:buSzPct val="101000"/>
              <a:defRPr/>
            </a:pPr>
            <a:endParaRPr lang="en-US" sz="2400" dirty="0" smtClean="0">
              <a:cs typeface="Tahoma"/>
            </a:endParaRP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1F5B"/>
              </a:buClr>
              <a:buSzPct val="101000"/>
              <a:defRPr/>
            </a:pPr>
            <a:r>
              <a:rPr lang="en-US" sz="2400" dirty="0" smtClean="0">
                <a:cs typeface="Tahoma"/>
              </a:rPr>
              <a:t>This new perspective allows us to be more ambitious about applications of provenance </a:t>
            </a:r>
            <a:r>
              <a:rPr lang="en-US" sz="2400" dirty="0" smtClean="0">
                <a:solidFill>
                  <a:srgbClr val="FF0000"/>
                </a:solidFill>
                <a:cs typeface="Tahoma"/>
              </a:rPr>
              <a:t>analysis. </a:t>
            </a:r>
            <a:r>
              <a:rPr lang="en-US" sz="2400" dirty="0" smtClean="0">
                <a:cs typeface="Tahoma"/>
              </a:rPr>
              <a:t>(As in algorithmic analysis.)</a:t>
            </a:r>
            <a:endParaRPr lang="en-US" sz="2400" dirty="0" smtClean="0">
              <a:solidFill>
                <a:srgbClr val="FF0000"/>
              </a:solidFill>
              <a:cs typeface="Tahoma"/>
            </a:endParaRP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1F5B"/>
              </a:buClr>
              <a:buSzPct val="101000"/>
              <a:defRPr/>
            </a:pPr>
            <a:endParaRPr lang="en-US" sz="2400" dirty="0" smtClean="0">
              <a:cs typeface="Tahoma"/>
            </a:endParaRP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1F5B"/>
              </a:buClr>
              <a:buSzPct val="101000"/>
              <a:buFont typeface="Arial"/>
              <a:buChar char="•"/>
              <a:defRPr/>
            </a:pPr>
            <a:endParaRPr lang="en-US" sz="2400" dirty="0" smtClean="0">
              <a:cs typeface="Tahoma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67A8-7239-4A5D-A756-2F35EF85B20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Data provenance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Query commutation with </a:t>
            </a:r>
            <a:r>
              <a:rPr lang="en-US" sz="3200" b="1" dirty="0" err="1" smtClean="0"/>
              <a:t>homomorphisms</a:t>
            </a:r>
            <a:endParaRPr lang="en-US" sz="3200" b="1" dirty="0"/>
          </a:p>
        </p:txBody>
      </p:sp>
      <p:sp>
        <p:nvSpPr>
          <p:cNvPr id="29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609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          query</a:t>
            </a:r>
            <a:r>
              <a:rPr lang="en-US" sz="2400" i="1" dirty="0" smtClean="0">
                <a:solidFill>
                  <a:srgbClr val="4F81BD"/>
                </a:solidFill>
              </a:rPr>
              <a:t>  </a:t>
            </a:r>
            <a:r>
              <a:rPr lang="en-US" sz="2400" dirty="0" smtClean="0"/>
              <a:t>in  </a:t>
            </a:r>
            <a:r>
              <a:rPr lang="en-US" sz="2400" i="1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QL</a:t>
            </a:r>
            <a:r>
              <a:rPr lang="en-US" sz="2400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smtClean="0"/>
              <a:t>                    homomorphism    </a:t>
            </a:r>
            <a:r>
              <a:rPr lang="en-US" sz="2400" i="1" dirty="0" err="1" smtClean="0">
                <a:solidFill>
                  <a:srgbClr val="4F81BD"/>
                </a:solidFill>
                <a:latin typeface="Arial" charset="0"/>
              </a:rPr>
              <a:t>h</a:t>
            </a:r>
            <a:r>
              <a:rPr lang="en-US" sz="2400" i="1" dirty="0" smtClean="0">
                <a:solidFill>
                  <a:srgbClr val="4F81BD"/>
                </a:solidFill>
                <a:latin typeface="Arial" charset="0"/>
              </a:rPr>
              <a:t> </a:t>
            </a:r>
            <a:r>
              <a:rPr lang="en-US" sz="2400" dirty="0" smtClean="0">
                <a:solidFill>
                  <a:srgbClr val="4F81BD"/>
                </a:solidFill>
                <a:latin typeface="Arial" charset="0"/>
              </a:rPr>
              <a:t>:</a:t>
            </a:r>
            <a:r>
              <a:rPr lang="en-US" sz="2400" i="1" dirty="0" smtClean="0">
                <a:solidFill>
                  <a:srgbClr val="4F81BD"/>
                </a:solidFill>
                <a:latin typeface="Arial" charset="0"/>
              </a:rPr>
              <a:t> K</a:t>
            </a:r>
            <a:r>
              <a:rPr lang="en-US" sz="2400" i="1" baseline="-25000" dirty="0" smtClean="0">
                <a:solidFill>
                  <a:srgbClr val="4F81BD"/>
                </a:solidFill>
                <a:latin typeface="Arial" charset="0"/>
              </a:rPr>
              <a:t>1</a:t>
            </a:r>
            <a:r>
              <a:rPr lang="en-US" sz="2400" i="1" dirty="0" smtClean="0">
                <a:solidFill>
                  <a:srgbClr val="4F81BD"/>
                </a:solidFill>
                <a:latin typeface="Arial" charset="0"/>
              </a:rPr>
              <a:t> </a:t>
            </a:r>
            <a:r>
              <a:rPr lang="en-US" sz="2400" i="1" dirty="0" err="1" smtClean="0">
                <a:solidFill>
                  <a:srgbClr val="4F81BD"/>
                </a:solidFill>
                <a:latin typeface="Arial" charset="0"/>
                <a:sym typeface="Wingdings"/>
              </a:rPr>
              <a:t></a:t>
            </a:r>
            <a:r>
              <a:rPr lang="en-US" sz="2400" i="1" dirty="0" smtClean="0">
                <a:solidFill>
                  <a:srgbClr val="4F81BD"/>
                </a:solidFill>
                <a:latin typeface="Arial" charset="0"/>
                <a:sym typeface="Wingdings"/>
              </a:rPr>
              <a:t> </a:t>
            </a:r>
            <a:r>
              <a:rPr lang="en-US" sz="2400" i="1" dirty="0" smtClean="0">
                <a:solidFill>
                  <a:srgbClr val="4F81BD"/>
                </a:solidFill>
                <a:latin typeface="Arial" charset="0"/>
              </a:rPr>
              <a:t>K</a:t>
            </a:r>
            <a:r>
              <a:rPr lang="en-US" sz="2400" i="1" baseline="-25000" dirty="0" smtClean="0">
                <a:solidFill>
                  <a:srgbClr val="4F81BD"/>
                </a:solidFill>
                <a:latin typeface="Arial" charset="0"/>
              </a:rPr>
              <a:t>2</a:t>
            </a:r>
            <a:r>
              <a:rPr lang="en-US" sz="2400" i="1" dirty="0" smtClean="0">
                <a:solidFill>
                  <a:srgbClr val="4F81BD"/>
                </a:solidFill>
                <a:latin typeface="Arial" charset="0"/>
              </a:rPr>
              <a:t> </a:t>
            </a:r>
            <a:endParaRPr lang="en-US" sz="2400" dirty="0" smtClean="0">
              <a:latin typeface="msbm10"/>
            </a:endParaRP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5/21/2018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67A8-7239-4A5D-A756-2F35EF85B204}" type="slidenum">
              <a:rPr lang="en-US" smtClean="0"/>
              <a:pPr/>
              <a:t>30</a:t>
            </a:fld>
            <a:endParaRPr lang="en-US" dirty="0"/>
          </a:p>
        </p:txBody>
      </p:sp>
      <p:grpSp>
        <p:nvGrpSpPr>
          <p:cNvPr id="3" name="Group 21"/>
          <p:cNvGrpSpPr/>
          <p:nvPr/>
        </p:nvGrpSpPr>
        <p:grpSpPr>
          <a:xfrm>
            <a:off x="1371600" y="2057400"/>
            <a:ext cx="6172200" cy="3055441"/>
            <a:chOff x="1371600" y="2362200"/>
            <a:chExt cx="6172200" cy="3055441"/>
          </a:xfrm>
        </p:grpSpPr>
        <p:sp>
          <p:nvSpPr>
            <p:cNvPr id="296" name="TextBox 295"/>
            <p:cNvSpPr txBox="1"/>
            <p:nvPr/>
          </p:nvSpPr>
          <p:spPr>
            <a:xfrm>
              <a:off x="1695450" y="2617113"/>
              <a:ext cx="1276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 smtClean="0">
                  <a:solidFill>
                    <a:srgbClr val="4F81BD"/>
                  </a:solidFill>
                </a:rPr>
                <a:t>K</a:t>
              </a:r>
              <a:r>
                <a:rPr lang="en-US" sz="2400" i="1" baseline="-25000" dirty="0" smtClean="0">
                  <a:solidFill>
                    <a:srgbClr val="4F81BD"/>
                  </a:solidFill>
                </a:rPr>
                <a:t>1</a:t>
              </a:r>
              <a:r>
                <a:rPr lang="en-US" sz="2400" i="1" dirty="0" smtClean="0"/>
                <a:t>-</a:t>
              </a:r>
              <a:r>
                <a:rPr lang="en-US" sz="2400" dirty="0" smtClean="0"/>
                <a:t>Rel</a:t>
              </a:r>
              <a:endParaRPr lang="en-US" sz="1400" i="1" dirty="0"/>
            </a:p>
          </p:txBody>
        </p:sp>
        <p:sp>
          <p:nvSpPr>
            <p:cNvPr id="328" name="TextBox 327"/>
            <p:cNvSpPr txBox="1"/>
            <p:nvPr/>
          </p:nvSpPr>
          <p:spPr>
            <a:xfrm>
              <a:off x="1600200" y="4955976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 smtClean="0">
                  <a:solidFill>
                    <a:srgbClr val="4F81BD"/>
                  </a:solidFill>
                </a:rPr>
                <a:t>K</a:t>
              </a:r>
              <a:r>
                <a:rPr lang="en-US" sz="2400" i="1" baseline="-25000" dirty="0" smtClean="0">
                  <a:solidFill>
                    <a:srgbClr val="4F81BD"/>
                  </a:solidFill>
                </a:rPr>
                <a:t>1</a:t>
              </a:r>
              <a:r>
                <a:rPr lang="en-US" sz="2400" dirty="0" smtClean="0"/>
                <a:t>-Rel</a:t>
              </a:r>
              <a:endParaRPr lang="en-US" sz="1400" dirty="0"/>
            </a:p>
          </p:txBody>
        </p:sp>
        <p:cxnSp>
          <p:nvCxnSpPr>
            <p:cNvPr id="330" name="Straight Arrow Connector 329"/>
            <p:cNvCxnSpPr>
              <a:stCxn id="296" idx="2"/>
            </p:cNvCxnSpPr>
            <p:nvPr/>
          </p:nvCxnSpPr>
          <p:spPr>
            <a:xfrm rot="16200000" flipH="1">
              <a:off x="1399789" y="4012613"/>
              <a:ext cx="1877197" cy="9525"/>
            </a:xfrm>
            <a:prstGeom prst="straightConnector1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Arrow Connector 333"/>
            <p:cNvCxnSpPr/>
            <p:nvPr/>
          </p:nvCxnSpPr>
          <p:spPr>
            <a:xfrm rot="5400000">
              <a:off x="6343650" y="3940433"/>
              <a:ext cx="1600200" cy="1588"/>
            </a:xfrm>
            <a:prstGeom prst="straightConnector1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Arrow Connector 335"/>
            <p:cNvCxnSpPr>
              <a:stCxn id="296" idx="3"/>
            </p:cNvCxnSpPr>
            <p:nvPr/>
          </p:nvCxnSpPr>
          <p:spPr>
            <a:xfrm>
              <a:off x="2971800" y="2847946"/>
              <a:ext cx="3181350" cy="32365"/>
            </a:xfrm>
            <a:prstGeom prst="straightConnector1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Arrow Connector 337"/>
            <p:cNvCxnSpPr/>
            <p:nvPr/>
          </p:nvCxnSpPr>
          <p:spPr>
            <a:xfrm>
              <a:off x="2990850" y="5217586"/>
              <a:ext cx="3162300" cy="1"/>
            </a:xfrm>
            <a:prstGeom prst="straightConnector1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6" name="TextBox 355"/>
            <p:cNvSpPr txBox="1"/>
            <p:nvPr/>
          </p:nvSpPr>
          <p:spPr>
            <a:xfrm>
              <a:off x="1371600" y="3592932"/>
              <a:ext cx="99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 smtClean="0"/>
                <a:t>query</a:t>
              </a:r>
              <a:endParaRPr lang="en-US" sz="1400" dirty="0"/>
            </a:p>
          </p:txBody>
        </p:sp>
        <p:sp>
          <p:nvSpPr>
            <p:cNvPr id="357" name="TextBox 356"/>
            <p:cNvSpPr txBox="1"/>
            <p:nvPr/>
          </p:nvSpPr>
          <p:spPr>
            <a:xfrm>
              <a:off x="6172200" y="3603112"/>
              <a:ext cx="99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 smtClean="0"/>
                <a:t>query</a:t>
              </a:r>
              <a:endParaRPr lang="en-US" sz="1400" dirty="0"/>
            </a:p>
          </p:txBody>
        </p:sp>
        <p:sp>
          <p:nvSpPr>
            <p:cNvPr id="358" name="TextBox 357"/>
            <p:cNvSpPr txBox="1"/>
            <p:nvPr/>
          </p:nvSpPr>
          <p:spPr>
            <a:xfrm>
              <a:off x="4057650" y="2362200"/>
              <a:ext cx="99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 err="1" smtClean="0">
                  <a:solidFill>
                    <a:srgbClr val="4F81BD"/>
                  </a:solidFill>
                </a:rPr>
                <a:t>h</a:t>
              </a:r>
              <a:endParaRPr lang="en-US" sz="1400" i="1" dirty="0">
                <a:solidFill>
                  <a:srgbClr val="4F81BD"/>
                </a:solidFill>
              </a:endParaRPr>
            </a:p>
          </p:txBody>
        </p:sp>
        <p:sp>
          <p:nvSpPr>
            <p:cNvPr id="360" name="TextBox 359"/>
            <p:cNvSpPr txBox="1"/>
            <p:nvPr/>
          </p:nvSpPr>
          <p:spPr>
            <a:xfrm>
              <a:off x="4057650" y="4714220"/>
              <a:ext cx="99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 err="1" smtClean="0">
                  <a:solidFill>
                    <a:srgbClr val="4F81BD"/>
                  </a:solidFill>
                </a:rPr>
                <a:t>h</a:t>
              </a:r>
              <a:endParaRPr lang="en-US" sz="1400" i="1" dirty="0">
                <a:solidFill>
                  <a:srgbClr val="4F81BD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172200" y="4876800"/>
              <a:ext cx="1276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 smtClean="0">
                  <a:solidFill>
                    <a:srgbClr val="4F81BD"/>
                  </a:solidFill>
                </a:rPr>
                <a:t>K</a:t>
              </a:r>
              <a:r>
                <a:rPr lang="en-US" sz="2400" i="1" baseline="-25000" dirty="0" smtClean="0">
                  <a:solidFill>
                    <a:srgbClr val="4F81BD"/>
                  </a:solidFill>
                </a:rPr>
                <a:t>2</a:t>
              </a:r>
              <a:r>
                <a:rPr lang="en-US" sz="2400" i="1" dirty="0" smtClean="0"/>
                <a:t>-</a:t>
              </a:r>
              <a:r>
                <a:rPr lang="en-US" sz="2400" dirty="0" smtClean="0"/>
                <a:t>Rel</a:t>
              </a:r>
              <a:endParaRPr lang="en-US" sz="1400" i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267450" y="2580620"/>
              <a:ext cx="1276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 smtClean="0">
                  <a:solidFill>
                    <a:srgbClr val="4F81BD"/>
                  </a:solidFill>
                </a:rPr>
                <a:t>K</a:t>
              </a:r>
              <a:r>
                <a:rPr lang="en-US" sz="2400" i="1" baseline="-25000" dirty="0" smtClean="0">
                  <a:solidFill>
                    <a:srgbClr val="4F81BD"/>
                  </a:solidFill>
                </a:rPr>
                <a:t>2</a:t>
              </a:r>
              <a:r>
                <a:rPr lang="en-US" sz="2400" i="1" dirty="0" smtClean="0"/>
                <a:t>-</a:t>
              </a:r>
              <a:r>
                <a:rPr lang="en-US" sz="2400" dirty="0" smtClean="0"/>
                <a:t>Rel</a:t>
              </a:r>
              <a:endParaRPr lang="en-US" sz="1400" i="1" dirty="0"/>
            </a:p>
          </p:txBody>
        </p:sp>
      </p:grpSp>
      <p:sp>
        <p:nvSpPr>
          <p:cNvPr id="21" name="Content Placeholder 2"/>
          <p:cNvSpPr txBox="1">
            <a:spLocks/>
          </p:cNvSpPr>
          <p:nvPr/>
        </p:nvSpPr>
        <p:spPr>
          <a:xfrm>
            <a:off x="1066800" y="5334000"/>
            <a:ext cx="78486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QL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lang="en-US" sz="2000" dirty="0" smtClean="0"/>
              <a:t>=  RA+,  </a:t>
            </a:r>
            <a:r>
              <a:rPr lang="en-US" sz="2000" dirty="0" err="1" smtClean="0"/>
              <a:t>Datalog</a:t>
            </a:r>
            <a:r>
              <a:rPr lang="en-US" sz="2000" dirty="0" smtClean="0"/>
              <a:t>  </a:t>
            </a:r>
            <a:r>
              <a:rPr lang="en-US" sz="1600" dirty="0" smtClean="0"/>
              <a:t>[GKT07]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smtClean="0"/>
              <a:t>and extensions  </a:t>
            </a:r>
            <a:r>
              <a:rPr lang="en-US" sz="1600" dirty="0" smtClean="0"/>
              <a:t>[FGT08, GP10, ADT11a, T13, DMT15, GUKFC16, T17]  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sbm1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" grpId="0" build="p"/>
      <p:bldP spid="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A Hierarchy of Provenance </a:t>
            </a:r>
            <a:r>
              <a:rPr lang="en-US" sz="2800" b="1" dirty="0" err="1" smtClean="0">
                <a:solidFill>
                  <a:srgbClr val="000000"/>
                </a:solidFill>
              </a:rPr>
              <a:t>Semirings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[G09, DMRT14]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0" y="13671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msbm10"/>
              </a:rPr>
              <a:t>N</a:t>
            </a:r>
            <a:r>
              <a:rPr lang="en-US" sz="2400" dirty="0" smtClean="0"/>
              <a:t>[</a:t>
            </a:r>
            <a:r>
              <a:rPr lang="en-US" sz="2400" i="1" dirty="0" smtClean="0"/>
              <a:t>X</a:t>
            </a:r>
            <a:r>
              <a:rPr lang="en-US" sz="2400" dirty="0" smtClean="0"/>
              <a:t>]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514600" y="25101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msbm10"/>
              </a:rPr>
              <a:t>B</a:t>
            </a:r>
            <a:r>
              <a:rPr lang="en-US" sz="2400" dirty="0" smtClean="0"/>
              <a:t>[</a:t>
            </a:r>
            <a:r>
              <a:rPr lang="en-US" sz="2400" i="1" dirty="0" smtClean="0"/>
              <a:t>X</a:t>
            </a:r>
            <a:r>
              <a:rPr lang="en-US" sz="2400" dirty="0" smtClean="0"/>
              <a:t>]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24384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Trio(</a:t>
            </a:r>
            <a:r>
              <a:rPr lang="en-US" sz="2400" i="1" dirty="0" err="1" smtClean="0"/>
              <a:t>X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36576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Why(</a:t>
            </a:r>
            <a:r>
              <a:rPr lang="en-US" sz="2400" i="1" dirty="0" err="1" smtClean="0"/>
              <a:t>X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49485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Which(</a:t>
            </a:r>
            <a:r>
              <a:rPr lang="en-US" sz="2400" i="1" dirty="0" err="1" smtClean="0"/>
              <a:t>X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667000" y="49485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PosBool(</a:t>
            </a:r>
            <a:r>
              <a:rPr lang="en-US" sz="2400" i="1" dirty="0" err="1" smtClean="0"/>
              <a:t>X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4876800" y="1828800"/>
            <a:ext cx="838200" cy="685800"/>
          </a:xfrm>
          <a:prstGeom prst="line">
            <a:avLst/>
          </a:prstGeom>
          <a:ln w="317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" name="Group 33"/>
          <p:cNvGrpSpPr/>
          <p:nvPr/>
        </p:nvGrpSpPr>
        <p:grpSpPr>
          <a:xfrm>
            <a:off x="6858000" y="1447800"/>
            <a:ext cx="2895600" cy="3462754"/>
            <a:chOff x="838200" y="1600200"/>
            <a:chExt cx="2895600" cy="3462754"/>
          </a:xfrm>
        </p:grpSpPr>
        <p:sp>
          <p:nvSpPr>
            <p:cNvPr id="31" name="TextBox 30"/>
            <p:cNvSpPr txBox="1"/>
            <p:nvPr/>
          </p:nvSpPr>
          <p:spPr>
            <a:xfrm>
              <a:off x="838200" y="1600200"/>
              <a:ext cx="2895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most informative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38200" y="4724400"/>
              <a:ext cx="2895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least informative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2103120" y="1981200"/>
              <a:ext cx="243840" cy="2845397"/>
            </a:xfrm>
            <a:custGeom>
              <a:avLst/>
              <a:gdLst>
                <a:gd name="connsiteX0" fmla="*/ 102198 w 243840"/>
                <a:gd name="connsiteY0" fmla="*/ 0 h 3225501"/>
                <a:gd name="connsiteX1" fmla="*/ 231289 w 243840"/>
                <a:gd name="connsiteY1" fmla="*/ 182880 h 3225501"/>
                <a:gd name="connsiteX2" fmla="*/ 26894 w 243840"/>
                <a:gd name="connsiteY2" fmla="*/ 473337 h 3225501"/>
                <a:gd name="connsiteX3" fmla="*/ 209774 w 243840"/>
                <a:gd name="connsiteY3" fmla="*/ 753036 h 3225501"/>
                <a:gd name="connsiteX4" fmla="*/ 37652 w 243840"/>
                <a:gd name="connsiteY4" fmla="*/ 1065008 h 3225501"/>
                <a:gd name="connsiteX5" fmla="*/ 220532 w 243840"/>
                <a:gd name="connsiteY5" fmla="*/ 1344706 h 3225501"/>
                <a:gd name="connsiteX6" fmla="*/ 59167 w 243840"/>
                <a:gd name="connsiteY6" fmla="*/ 1635163 h 3225501"/>
                <a:gd name="connsiteX7" fmla="*/ 209774 w 243840"/>
                <a:gd name="connsiteY7" fmla="*/ 1882589 h 3225501"/>
                <a:gd name="connsiteX8" fmla="*/ 5379 w 243840"/>
                <a:gd name="connsiteY8" fmla="*/ 2119257 h 3225501"/>
                <a:gd name="connsiteX9" fmla="*/ 177501 w 243840"/>
                <a:gd name="connsiteY9" fmla="*/ 2409713 h 3225501"/>
                <a:gd name="connsiteX10" fmla="*/ 26894 w 243840"/>
                <a:gd name="connsiteY10" fmla="*/ 2571078 h 3225501"/>
                <a:gd name="connsiteX11" fmla="*/ 166744 w 243840"/>
                <a:gd name="connsiteY11" fmla="*/ 2872292 h 3225501"/>
                <a:gd name="connsiteX12" fmla="*/ 91440 w 243840"/>
                <a:gd name="connsiteY12" fmla="*/ 3087445 h 3225501"/>
                <a:gd name="connsiteX13" fmla="*/ 112955 w 243840"/>
                <a:gd name="connsiteY13" fmla="*/ 3205779 h 3225501"/>
                <a:gd name="connsiteX14" fmla="*/ 102198 w 243840"/>
                <a:gd name="connsiteY14" fmla="*/ 3205779 h 3225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3840" h="3225501">
                  <a:moveTo>
                    <a:pt x="102198" y="0"/>
                  </a:moveTo>
                  <a:cubicBezTo>
                    <a:pt x="173019" y="51995"/>
                    <a:pt x="243840" y="103991"/>
                    <a:pt x="231289" y="182880"/>
                  </a:cubicBezTo>
                  <a:cubicBezTo>
                    <a:pt x="218738" y="261769"/>
                    <a:pt x="30480" y="378311"/>
                    <a:pt x="26894" y="473337"/>
                  </a:cubicBezTo>
                  <a:cubicBezTo>
                    <a:pt x="23308" y="568363"/>
                    <a:pt x="207981" y="654424"/>
                    <a:pt x="209774" y="753036"/>
                  </a:cubicBezTo>
                  <a:cubicBezTo>
                    <a:pt x="211567" y="851648"/>
                    <a:pt x="35859" y="966396"/>
                    <a:pt x="37652" y="1065008"/>
                  </a:cubicBezTo>
                  <a:cubicBezTo>
                    <a:pt x="39445" y="1163620"/>
                    <a:pt x="216946" y="1249680"/>
                    <a:pt x="220532" y="1344706"/>
                  </a:cubicBezTo>
                  <a:cubicBezTo>
                    <a:pt x="224118" y="1439732"/>
                    <a:pt x="60960" y="1545516"/>
                    <a:pt x="59167" y="1635163"/>
                  </a:cubicBezTo>
                  <a:cubicBezTo>
                    <a:pt x="57374" y="1724810"/>
                    <a:pt x="218739" y="1801907"/>
                    <a:pt x="209774" y="1882589"/>
                  </a:cubicBezTo>
                  <a:cubicBezTo>
                    <a:pt x="200809" y="1963271"/>
                    <a:pt x="10758" y="2031403"/>
                    <a:pt x="5379" y="2119257"/>
                  </a:cubicBezTo>
                  <a:cubicBezTo>
                    <a:pt x="0" y="2207111"/>
                    <a:pt x="173915" y="2334410"/>
                    <a:pt x="177501" y="2409713"/>
                  </a:cubicBezTo>
                  <a:cubicBezTo>
                    <a:pt x="181087" y="2485016"/>
                    <a:pt x="28687" y="2493982"/>
                    <a:pt x="26894" y="2571078"/>
                  </a:cubicBezTo>
                  <a:cubicBezTo>
                    <a:pt x="25101" y="2648174"/>
                    <a:pt x="155986" y="2786231"/>
                    <a:pt x="166744" y="2872292"/>
                  </a:cubicBezTo>
                  <a:cubicBezTo>
                    <a:pt x="177502" y="2958353"/>
                    <a:pt x="100405" y="3031864"/>
                    <a:pt x="91440" y="3087445"/>
                  </a:cubicBezTo>
                  <a:cubicBezTo>
                    <a:pt x="82475" y="3143026"/>
                    <a:pt x="111162" y="3186057"/>
                    <a:pt x="112955" y="3205779"/>
                  </a:cubicBezTo>
                  <a:cubicBezTo>
                    <a:pt x="114748" y="3225501"/>
                    <a:pt x="108473" y="3215640"/>
                    <a:pt x="102198" y="3205779"/>
                  </a:cubicBezTo>
                </a:path>
              </a:pathLst>
            </a:cu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819400" y="99060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Example: </a:t>
            </a:r>
            <a:r>
              <a:rPr lang="en-US" sz="2000" dirty="0" smtClean="0">
                <a:solidFill>
                  <a:srgbClr val="4F81BD"/>
                </a:solidFill>
                <a:latin typeface="Calibri"/>
              </a:rPr>
              <a:t>2</a:t>
            </a:r>
            <a:r>
              <a:rPr lang="en-US" sz="2000" i="1" dirty="0" smtClean="0">
                <a:solidFill>
                  <a:srgbClr val="4F81BD"/>
                </a:solidFill>
                <a:latin typeface="Calibri"/>
              </a:rPr>
              <a:t>x</a:t>
            </a:r>
            <a:r>
              <a:rPr lang="en-US" sz="2000" baseline="30000" dirty="0" smtClean="0">
                <a:solidFill>
                  <a:srgbClr val="4F81BD"/>
                </a:solidFill>
                <a:latin typeface="Calibri"/>
              </a:rPr>
              <a:t>2</a:t>
            </a:r>
            <a:r>
              <a:rPr lang="en-US" sz="2000" i="1" dirty="0" smtClean="0">
                <a:solidFill>
                  <a:srgbClr val="4F81BD"/>
                </a:solidFill>
              </a:rPr>
              <a:t>y </a:t>
            </a:r>
            <a:r>
              <a:rPr lang="en-US" sz="2000" dirty="0" smtClean="0">
                <a:solidFill>
                  <a:srgbClr val="4F81BD"/>
                </a:solidFill>
              </a:rPr>
              <a:t>+ </a:t>
            </a:r>
            <a:r>
              <a:rPr lang="en-US" sz="2000" i="1" dirty="0" err="1" smtClean="0">
                <a:solidFill>
                  <a:srgbClr val="4F81BD"/>
                </a:solidFill>
              </a:rPr>
              <a:t>xy</a:t>
            </a:r>
            <a:r>
              <a:rPr lang="en-US" sz="2000" dirty="0" smtClean="0">
                <a:solidFill>
                  <a:srgbClr val="4F81BD"/>
                </a:solidFill>
              </a:rPr>
              <a:t> + </a:t>
            </a:r>
            <a:r>
              <a:rPr lang="en-US" sz="2000" dirty="0" smtClean="0">
                <a:solidFill>
                  <a:srgbClr val="4F81BD"/>
                </a:solidFill>
                <a:latin typeface="Calibri"/>
              </a:rPr>
              <a:t>5</a:t>
            </a:r>
            <a:r>
              <a:rPr lang="en-US" sz="2000" i="1" dirty="0" smtClean="0">
                <a:solidFill>
                  <a:srgbClr val="4F81BD"/>
                </a:solidFill>
                <a:latin typeface="Calibri"/>
              </a:rPr>
              <a:t>y</a:t>
            </a:r>
            <a:r>
              <a:rPr lang="en-US" sz="2000" baseline="30000" dirty="0" smtClean="0">
                <a:solidFill>
                  <a:srgbClr val="4F81BD"/>
                </a:solidFill>
                <a:latin typeface="Calibri"/>
              </a:rPr>
              <a:t>2</a:t>
            </a:r>
            <a:r>
              <a:rPr lang="en-US" sz="2000" dirty="0" smtClean="0">
                <a:solidFill>
                  <a:srgbClr val="4F81BD"/>
                </a:solidFill>
              </a:rPr>
              <a:t> + </a:t>
            </a:r>
            <a:r>
              <a:rPr lang="en-US" sz="2000" dirty="0" err="1" smtClean="0">
                <a:solidFill>
                  <a:srgbClr val="4F81BD"/>
                </a:solidFill>
              </a:rPr>
              <a:t>x</a:t>
            </a:r>
            <a:r>
              <a:rPr lang="en-US" sz="2000" i="1" dirty="0" err="1" smtClean="0">
                <a:solidFill>
                  <a:srgbClr val="4F81BD"/>
                </a:solidFill>
              </a:rPr>
              <a:t>z</a:t>
            </a:r>
            <a:endParaRPr lang="en-US" sz="2000" i="1" dirty="0">
              <a:solidFill>
                <a:srgbClr val="4F81BD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53000" y="424809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 + = </a:t>
            </a:r>
            <a:r>
              <a:rPr lang="en-US" sz="1600" dirty="0" err="1" smtClean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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5053-1991-4ECE-AEAC-1AFDFE36552F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5/21/2018</a:t>
            </a:r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447800" y="36576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Sorp(</a:t>
            </a:r>
            <a:r>
              <a:rPr lang="en-US" sz="2400" i="1" dirty="0" err="1" smtClean="0"/>
              <a:t>X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3581400" y="2971800"/>
            <a:ext cx="838200" cy="685800"/>
          </a:xfrm>
          <a:prstGeom prst="line">
            <a:avLst/>
          </a:prstGeom>
          <a:ln w="317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4953000" y="4191000"/>
            <a:ext cx="838200" cy="685800"/>
          </a:xfrm>
          <a:prstGeom prst="line">
            <a:avLst/>
          </a:prstGeom>
          <a:ln w="317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590800" y="4191000"/>
            <a:ext cx="838200" cy="685800"/>
          </a:xfrm>
          <a:prstGeom prst="line">
            <a:avLst/>
          </a:prstGeom>
          <a:ln w="317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10800000" flipV="1">
            <a:off x="3429000" y="1828800"/>
            <a:ext cx="762000" cy="685800"/>
          </a:xfrm>
          <a:prstGeom prst="line">
            <a:avLst/>
          </a:prstGeom>
          <a:ln w="317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10800000" flipV="1">
            <a:off x="2209801" y="2971800"/>
            <a:ext cx="762000" cy="685800"/>
          </a:xfrm>
          <a:prstGeom prst="line">
            <a:avLst/>
          </a:prstGeom>
          <a:ln w="317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0800000" flipV="1">
            <a:off x="4876800" y="2971800"/>
            <a:ext cx="762000" cy="685800"/>
          </a:xfrm>
          <a:prstGeom prst="line">
            <a:avLst/>
          </a:prstGeom>
          <a:ln w="317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0800000" flipV="1">
            <a:off x="3581400" y="4191000"/>
            <a:ext cx="762000" cy="685800"/>
          </a:xfrm>
          <a:prstGeom prst="line">
            <a:avLst/>
          </a:prstGeom>
          <a:ln w="317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1447800" y="5715001"/>
            <a:ext cx="6781800" cy="761997"/>
            <a:chOff x="1447800" y="5715001"/>
            <a:chExt cx="6781800" cy="761997"/>
          </a:xfrm>
        </p:grpSpPr>
        <p:sp>
          <p:nvSpPr>
            <p:cNvPr id="30" name="TextBox 29"/>
            <p:cNvSpPr txBox="1"/>
            <p:nvPr/>
          </p:nvSpPr>
          <p:spPr>
            <a:xfrm>
              <a:off x="1676400" y="5791200"/>
              <a:ext cx="6553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surjective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semiring</a:t>
              </a:r>
              <a:r>
                <a:rPr lang="en-US" sz="2400" dirty="0" smtClean="0"/>
                <a:t> homomorphism, identity on X</a:t>
              </a:r>
              <a:endParaRPr lang="en-US" sz="2400" baseline="-25000" dirty="0">
                <a:latin typeface="Calibri"/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 rot="16200000" flipH="1">
              <a:off x="1066802" y="6095999"/>
              <a:ext cx="761997" cy="1"/>
            </a:xfrm>
            <a:prstGeom prst="line">
              <a:avLst/>
            </a:prstGeom>
            <a:ln w="317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76200" y="3105090"/>
            <a:ext cx="5334000" cy="1619310"/>
            <a:chOff x="76200" y="3105090"/>
            <a:chExt cx="5334000" cy="1619310"/>
          </a:xfrm>
        </p:grpSpPr>
        <p:sp>
          <p:nvSpPr>
            <p:cNvPr id="43" name="TextBox 42"/>
            <p:cNvSpPr txBox="1"/>
            <p:nvPr/>
          </p:nvSpPr>
          <p:spPr>
            <a:xfrm>
              <a:off x="3810000" y="4324290"/>
              <a:ext cx="1600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</a:rPr>
                <a:t>absorption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6200" y="3105090"/>
              <a:ext cx="2590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</a:rPr>
                <a:t>absorption (</a:t>
              </a:r>
              <a:r>
                <a:rPr lang="en-US" sz="2000" dirty="0" err="1" smtClean="0">
                  <a:solidFill>
                    <a:srgbClr val="FF0000"/>
                  </a:solidFill>
                </a:rPr>
                <a:t>ab+a</a:t>
              </a:r>
              <a:r>
                <a:rPr lang="en-US" sz="2000" dirty="0" smtClean="0">
                  <a:solidFill>
                    <a:srgbClr val="FF0000"/>
                  </a:solidFill>
                </a:rPr>
                <a:t>=a)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590800" y="1676400"/>
            <a:ext cx="3886200" cy="533400"/>
            <a:chOff x="2590800" y="1676400"/>
            <a:chExt cx="3886200" cy="533400"/>
          </a:xfrm>
        </p:grpSpPr>
        <p:sp>
          <p:nvSpPr>
            <p:cNvPr id="26" name="TextBox 25"/>
            <p:cNvSpPr txBox="1"/>
            <p:nvPr/>
          </p:nvSpPr>
          <p:spPr>
            <a:xfrm>
              <a:off x="5029200" y="1676400"/>
              <a:ext cx="1447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sz="1400" dirty="0" err="1" smtClean="0">
                  <a:solidFill>
                    <a:srgbClr val="FF0000"/>
                  </a:solidFill>
                  <a:latin typeface="Wingdings"/>
                  <a:ea typeface="Wingdings"/>
                  <a:cs typeface="Wingdings"/>
                </a:rPr>
                <a:t></a:t>
              </a:r>
              <a:r>
                <a:rPr lang="en-US" sz="2800" dirty="0" smtClean="0">
                  <a:solidFill>
                    <a:srgbClr val="FF0000"/>
                  </a:solidFill>
                </a:rPr>
                <a:t> </a:t>
              </a:r>
              <a:r>
                <a:rPr 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sz="2000" dirty="0" err="1" smtClean="0">
                  <a:solidFill>
                    <a:srgbClr val="FF0000"/>
                  </a:solidFill>
                </a:rPr>
                <a:t>idemp</a:t>
              </a:r>
              <a:r>
                <a:rPr lang="en-US" sz="2000" dirty="0" smtClean="0">
                  <a:solidFill>
                    <a:srgbClr val="FF0000"/>
                  </a:solidFill>
                </a:rPr>
                <a:t>.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590800" y="180969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</a:rPr>
                <a:t>  + </a:t>
              </a:r>
              <a:r>
                <a:rPr lang="en-US" sz="2000" dirty="0" err="1" smtClean="0">
                  <a:solidFill>
                    <a:srgbClr val="FF0000"/>
                  </a:solidFill>
                </a:rPr>
                <a:t>idemp</a:t>
              </a:r>
              <a:r>
                <a:rPr lang="en-US" sz="2000" dirty="0" smtClean="0">
                  <a:solidFill>
                    <a:srgbClr val="FF0000"/>
                  </a:solidFill>
                </a:rPr>
                <a:t>.</a:t>
              </a:r>
              <a:endParaRPr lang="en-US" sz="2000" dirty="0" smtClean="0">
                <a:solidFill>
                  <a:srgbClr val="4F81BD"/>
                </a:solidFill>
                <a:latin typeface="Calibri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62000" y="2438400"/>
            <a:ext cx="7086600" cy="457200"/>
            <a:chOff x="762000" y="2438400"/>
            <a:chExt cx="7086600" cy="457200"/>
          </a:xfrm>
        </p:grpSpPr>
        <p:sp>
          <p:nvSpPr>
            <p:cNvPr id="37" name="TextBox 36"/>
            <p:cNvSpPr txBox="1"/>
            <p:nvPr/>
          </p:nvSpPr>
          <p:spPr>
            <a:xfrm>
              <a:off x="762000" y="2495490"/>
              <a:ext cx="2590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sz="2000" i="1" dirty="0" smtClean="0">
                  <a:solidFill>
                    <a:srgbClr val="4F81BD"/>
                  </a:solidFill>
                  <a:latin typeface="Calibri"/>
                </a:rPr>
                <a:t>x</a:t>
              </a:r>
              <a:r>
                <a:rPr lang="en-US" sz="2000" baseline="30000" dirty="0" smtClean="0">
                  <a:solidFill>
                    <a:srgbClr val="4F81BD"/>
                  </a:solidFill>
                  <a:latin typeface="Calibri"/>
                </a:rPr>
                <a:t>2</a:t>
              </a:r>
              <a:r>
                <a:rPr lang="en-US" sz="2000" i="1" dirty="0" smtClean="0">
                  <a:solidFill>
                    <a:srgbClr val="4F81BD"/>
                  </a:solidFill>
                </a:rPr>
                <a:t>y </a:t>
              </a:r>
              <a:r>
                <a:rPr lang="en-US" sz="2000" dirty="0" smtClean="0">
                  <a:solidFill>
                    <a:srgbClr val="4F81BD"/>
                  </a:solidFill>
                </a:rPr>
                <a:t>+ </a:t>
              </a:r>
              <a:r>
                <a:rPr lang="en-US" sz="2000" i="1" dirty="0" err="1" smtClean="0">
                  <a:solidFill>
                    <a:srgbClr val="4F81BD"/>
                  </a:solidFill>
                </a:rPr>
                <a:t>xy</a:t>
              </a:r>
              <a:r>
                <a:rPr lang="en-US" sz="2000" dirty="0" smtClean="0">
                  <a:solidFill>
                    <a:srgbClr val="4F81BD"/>
                  </a:solidFill>
                </a:rPr>
                <a:t> + </a:t>
              </a:r>
              <a:r>
                <a:rPr lang="en-US" sz="2000" i="1" dirty="0" smtClean="0">
                  <a:solidFill>
                    <a:srgbClr val="4F81BD"/>
                  </a:solidFill>
                  <a:latin typeface="Calibri"/>
                </a:rPr>
                <a:t>y</a:t>
              </a:r>
              <a:r>
                <a:rPr lang="en-US" sz="2000" baseline="30000" dirty="0" smtClean="0">
                  <a:solidFill>
                    <a:srgbClr val="4F81BD"/>
                  </a:solidFill>
                  <a:latin typeface="Calibri"/>
                </a:rPr>
                <a:t>2</a:t>
              </a:r>
              <a:r>
                <a:rPr lang="en-US" sz="2000" dirty="0" smtClean="0">
                  <a:solidFill>
                    <a:srgbClr val="4F81BD"/>
                  </a:solidFill>
                </a:rPr>
                <a:t> + </a:t>
              </a:r>
              <a:r>
                <a:rPr lang="en-US" sz="2000" dirty="0" err="1" smtClean="0">
                  <a:solidFill>
                    <a:srgbClr val="4F81BD"/>
                  </a:solidFill>
                </a:rPr>
                <a:t>x</a:t>
              </a:r>
              <a:r>
                <a:rPr lang="en-US" sz="2000" i="1" dirty="0" err="1" smtClean="0">
                  <a:solidFill>
                    <a:srgbClr val="4F81BD"/>
                  </a:solidFill>
                </a:rPr>
                <a:t>z</a:t>
              </a:r>
              <a:endParaRPr lang="en-US" sz="2000" i="1" dirty="0">
                <a:solidFill>
                  <a:srgbClr val="4F81BD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019800" y="2438400"/>
              <a:ext cx="182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4F81BD"/>
                  </a:solidFill>
                  <a:latin typeface="Calibri"/>
                </a:rPr>
                <a:t>3</a:t>
              </a:r>
              <a:r>
                <a:rPr lang="en-US" sz="2000" i="1" dirty="0" smtClean="0">
                  <a:solidFill>
                    <a:srgbClr val="4F81BD"/>
                  </a:solidFill>
                </a:rPr>
                <a:t>xy</a:t>
              </a:r>
              <a:r>
                <a:rPr lang="en-US" sz="2000" dirty="0" smtClean="0">
                  <a:solidFill>
                    <a:srgbClr val="4F81BD"/>
                  </a:solidFill>
                </a:rPr>
                <a:t> + </a:t>
              </a:r>
              <a:r>
                <a:rPr lang="en-US" sz="2000" dirty="0" smtClean="0">
                  <a:solidFill>
                    <a:srgbClr val="4F81BD"/>
                  </a:solidFill>
                  <a:latin typeface="Calibri"/>
                </a:rPr>
                <a:t>5</a:t>
              </a:r>
              <a:r>
                <a:rPr lang="en-US" sz="2000" i="1" dirty="0" smtClean="0">
                  <a:solidFill>
                    <a:srgbClr val="4F81BD"/>
                  </a:solidFill>
                  <a:latin typeface="Calibri"/>
                </a:rPr>
                <a:t>y</a:t>
              </a:r>
              <a:r>
                <a:rPr lang="en-US" sz="2000" dirty="0" smtClean="0">
                  <a:solidFill>
                    <a:srgbClr val="4F81BD"/>
                  </a:solidFill>
                </a:rPr>
                <a:t> + </a:t>
              </a:r>
              <a:r>
                <a:rPr lang="en-US" sz="2000" dirty="0" err="1" smtClean="0">
                  <a:solidFill>
                    <a:srgbClr val="4F81BD"/>
                  </a:solidFill>
                </a:rPr>
                <a:t>x</a:t>
              </a:r>
              <a:r>
                <a:rPr lang="en-US" sz="2000" i="1" dirty="0" err="1" smtClean="0">
                  <a:solidFill>
                    <a:srgbClr val="4F81BD"/>
                  </a:solidFill>
                </a:rPr>
                <a:t>z</a:t>
              </a:r>
              <a:endParaRPr lang="en-US" sz="2000" i="1" dirty="0">
                <a:solidFill>
                  <a:srgbClr val="4F81BD"/>
                </a:solidFill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81000" y="3714690"/>
            <a:ext cx="2514600" cy="1638420"/>
            <a:chOff x="381000" y="3714690"/>
            <a:chExt cx="2514600" cy="1638420"/>
          </a:xfrm>
        </p:grpSpPr>
        <p:sp>
          <p:nvSpPr>
            <p:cNvPr id="66" name="TextBox 65"/>
            <p:cNvSpPr txBox="1"/>
            <p:nvPr/>
          </p:nvSpPr>
          <p:spPr>
            <a:xfrm>
              <a:off x="1828800" y="4953000"/>
              <a:ext cx="1066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 err="1" smtClean="0">
                  <a:solidFill>
                    <a:srgbClr val="4F81BD"/>
                  </a:solidFill>
                  <a:latin typeface="Calibri"/>
                </a:rPr>
                <a:t>y</a:t>
              </a:r>
              <a:r>
                <a:rPr lang="en-US" sz="2000" dirty="0" smtClean="0">
                  <a:solidFill>
                    <a:srgbClr val="4F81BD"/>
                  </a:solidFill>
                </a:rPr>
                <a:t> + </a:t>
              </a:r>
              <a:r>
                <a:rPr lang="en-US" sz="2000" dirty="0" err="1" smtClean="0">
                  <a:solidFill>
                    <a:srgbClr val="4F81BD"/>
                  </a:solidFill>
                </a:rPr>
                <a:t>x</a:t>
              </a:r>
              <a:r>
                <a:rPr lang="en-US" sz="2000" i="1" dirty="0" err="1" smtClean="0">
                  <a:solidFill>
                    <a:srgbClr val="4F81BD"/>
                  </a:solidFill>
                </a:rPr>
                <a:t>z</a:t>
              </a:r>
              <a:endParaRPr lang="en-US" sz="2000" i="1" dirty="0">
                <a:solidFill>
                  <a:srgbClr val="4F81BD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81000" y="371469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 err="1" smtClean="0">
                  <a:solidFill>
                    <a:srgbClr val="4F81BD"/>
                  </a:solidFill>
                  <a:latin typeface="Calibri"/>
                </a:rPr>
                <a:t>xy</a:t>
              </a:r>
              <a:r>
                <a:rPr lang="en-US" sz="2000" dirty="0" smtClean="0">
                  <a:solidFill>
                    <a:srgbClr val="4F81BD"/>
                  </a:solidFill>
                </a:rPr>
                <a:t> + </a:t>
              </a:r>
              <a:r>
                <a:rPr lang="en-US" sz="2000" i="1" dirty="0" smtClean="0">
                  <a:solidFill>
                    <a:srgbClr val="4F81BD"/>
                  </a:solidFill>
                </a:rPr>
                <a:t>y</a:t>
              </a:r>
              <a:r>
                <a:rPr lang="en-US" sz="2000" baseline="30000" dirty="0" smtClean="0">
                  <a:solidFill>
                    <a:srgbClr val="4F81BD"/>
                  </a:solidFill>
                </a:rPr>
                <a:t>2</a:t>
              </a:r>
              <a:r>
                <a:rPr lang="en-US" sz="2000" dirty="0" smtClean="0">
                  <a:solidFill>
                    <a:srgbClr val="4F81BD"/>
                  </a:solidFill>
                </a:rPr>
                <a:t>+ </a:t>
              </a:r>
              <a:r>
                <a:rPr lang="en-US" sz="2000" dirty="0" err="1" smtClean="0">
                  <a:solidFill>
                    <a:srgbClr val="4F81BD"/>
                  </a:solidFill>
                </a:rPr>
                <a:t>x</a:t>
              </a:r>
              <a:r>
                <a:rPr lang="en-US" sz="2000" i="1" dirty="0" err="1" smtClean="0">
                  <a:solidFill>
                    <a:srgbClr val="4F81BD"/>
                  </a:solidFill>
                </a:rPr>
                <a:t>z</a:t>
              </a:r>
              <a:endParaRPr lang="en-US" sz="2000" i="1" dirty="0">
                <a:solidFill>
                  <a:srgbClr val="4F81BD"/>
                </a:solidFill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477000" y="4953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4F81BD"/>
                </a:solidFill>
              </a:rPr>
              <a:t>xyz</a:t>
            </a:r>
            <a:endParaRPr lang="en-US" sz="2000" i="1" dirty="0">
              <a:solidFill>
                <a:srgbClr val="4F81BD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676400" y="41910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idemp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800600" y="371469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 smtClean="0">
                <a:solidFill>
                  <a:srgbClr val="4F81BD"/>
                </a:solidFill>
              </a:rPr>
              <a:t>xy</a:t>
            </a:r>
            <a:r>
              <a:rPr lang="en-US" sz="2000" dirty="0" smtClean="0">
                <a:solidFill>
                  <a:srgbClr val="4F81BD"/>
                </a:solidFill>
              </a:rPr>
              <a:t> + </a:t>
            </a:r>
            <a:r>
              <a:rPr lang="en-US" sz="2000" i="1" dirty="0" err="1" smtClean="0">
                <a:solidFill>
                  <a:srgbClr val="4F81BD"/>
                </a:solidFill>
                <a:latin typeface="Calibri"/>
              </a:rPr>
              <a:t>y</a:t>
            </a:r>
            <a:r>
              <a:rPr lang="en-US" sz="2000" dirty="0" smtClean="0">
                <a:solidFill>
                  <a:srgbClr val="4F81BD"/>
                </a:solidFill>
              </a:rPr>
              <a:t> + </a:t>
            </a:r>
            <a:r>
              <a:rPr lang="en-US" sz="2000" dirty="0" err="1" smtClean="0">
                <a:solidFill>
                  <a:srgbClr val="4F81BD"/>
                </a:solidFill>
              </a:rPr>
              <a:t>x</a:t>
            </a:r>
            <a:r>
              <a:rPr lang="en-US" sz="2000" i="1" dirty="0" err="1" smtClean="0">
                <a:solidFill>
                  <a:srgbClr val="4F81BD"/>
                </a:solidFill>
              </a:rPr>
              <a:t>z</a:t>
            </a:r>
            <a:endParaRPr lang="en-US" sz="2000" i="1" dirty="0">
              <a:solidFill>
                <a:srgbClr val="4F81BD"/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2743200" y="2981980"/>
            <a:ext cx="3733800" cy="523220"/>
            <a:chOff x="2743200" y="2981980"/>
            <a:chExt cx="3733800" cy="523220"/>
          </a:xfrm>
        </p:grpSpPr>
        <p:sp>
          <p:nvSpPr>
            <p:cNvPr id="44" name="TextBox 43"/>
            <p:cNvSpPr txBox="1"/>
            <p:nvPr/>
          </p:nvSpPr>
          <p:spPr>
            <a:xfrm>
              <a:off x="2743200" y="2981980"/>
              <a:ext cx="1447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sz="1400" dirty="0" err="1" smtClean="0">
                  <a:solidFill>
                    <a:srgbClr val="FF0000"/>
                  </a:solidFill>
                  <a:latin typeface="Wingdings"/>
                  <a:ea typeface="Wingdings"/>
                  <a:cs typeface="Wingdings"/>
                </a:rPr>
                <a:t></a:t>
              </a:r>
              <a:r>
                <a:rPr lang="en-US" sz="2800" dirty="0" smtClean="0">
                  <a:solidFill>
                    <a:srgbClr val="FF0000"/>
                  </a:solidFill>
                </a:rPr>
                <a:t> </a:t>
              </a:r>
              <a:r>
                <a:rPr 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sz="2000" dirty="0" err="1" smtClean="0">
                  <a:solidFill>
                    <a:srgbClr val="FF0000"/>
                  </a:solidFill>
                </a:rPr>
                <a:t>idemp</a:t>
              </a:r>
              <a:r>
                <a:rPr lang="en-US" sz="2000" dirty="0" smtClean="0">
                  <a:solidFill>
                    <a:srgbClr val="FF0000"/>
                  </a:solidFill>
                </a:rPr>
                <a:t>.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029200" y="304800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</a:rPr>
                <a:t>  + </a:t>
              </a:r>
              <a:r>
                <a:rPr lang="en-US" sz="2000" dirty="0" err="1" smtClean="0">
                  <a:solidFill>
                    <a:srgbClr val="FF0000"/>
                  </a:solidFill>
                </a:rPr>
                <a:t>idemp</a:t>
              </a:r>
              <a:r>
                <a:rPr lang="en-US" sz="2000" dirty="0" smtClean="0">
                  <a:solidFill>
                    <a:srgbClr val="FF0000"/>
                  </a:solidFill>
                </a:rPr>
                <a:t>.</a:t>
              </a:r>
              <a:endParaRPr lang="en-US" sz="2000" dirty="0" smtClean="0">
                <a:solidFill>
                  <a:srgbClr val="4F81BD"/>
                </a:solidFill>
                <a:latin typeface="Calibri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533400" y="1905795"/>
            <a:ext cx="4495800" cy="4423270"/>
            <a:chOff x="533400" y="1905795"/>
            <a:chExt cx="4495800" cy="4423270"/>
          </a:xfrm>
        </p:grpSpPr>
        <p:sp>
          <p:nvSpPr>
            <p:cNvPr id="65" name="TextBox 64"/>
            <p:cNvSpPr txBox="1"/>
            <p:nvPr/>
          </p:nvSpPr>
          <p:spPr>
            <a:xfrm>
              <a:off x="1828800" y="5867400"/>
              <a:ext cx="1066800" cy="461665"/>
            </a:xfrm>
            <a:prstGeom prst="rect">
              <a:avLst/>
            </a:prstGeom>
            <a:noFill/>
            <a:ln>
              <a:solidFill>
                <a:srgbClr val="4F81BD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1"/>
                  </a:solidFill>
                  <a:latin typeface="msbm10"/>
                </a:rPr>
                <a:t>A</a:t>
              </a:r>
              <a:endParaRPr lang="en-US" sz="2400" dirty="0">
                <a:solidFill>
                  <a:schemeClr val="accent1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33400" y="4572000"/>
              <a:ext cx="1066800" cy="461665"/>
            </a:xfrm>
            <a:prstGeom prst="rect">
              <a:avLst/>
            </a:prstGeom>
            <a:noFill/>
            <a:ln>
              <a:solidFill>
                <a:srgbClr val="4F81BD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1"/>
                  </a:solidFill>
                  <a:latin typeface="msbm10"/>
                </a:rPr>
                <a:t>T</a:t>
              </a:r>
              <a:r>
                <a:rPr lang="en-US" sz="2400" dirty="0" smtClean="0"/>
                <a:t>,</a:t>
              </a:r>
              <a:r>
                <a:rPr lang="en-US" sz="2400" dirty="0" smtClean="0">
                  <a:solidFill>
                    <a:schemeClr val="accent1"/>
                  </a:solidFill>
                  <a:latin typeface="msbm10"/>
                </a:rPr>
                <a:t>V</a:t>
              </a:r>
              <a:endParaRPr lang="en-US" sz="2400" dirty="0" smtClean="0">
                <a:solidFill>
                  <a:schemeClr val="accent1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962400" y="2357735"/>
              <a:ext cx="1066800" cy="461665"/>
            </a:xfrm>
            <a:prstGeom prst="rect">
              <a:avLst/>
            </a:prstGeom>
            <a:noFill/>
            <a:ln>
              <a:solidFill>
                <a:srgbClr val="4F81BD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1"/>
                  </a:solidFill>
                  <a:latin typeface="msbm10"/>
                </a:rPr>
                <a:t>N</a:t>
              </a:r>
              <a:endParaRPr lang="en-US" sz="2400" dirty="0">
                <a:solidFill>
                  <a:schemeClr val="accent1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886200" y="5867400"/>
              <a:ext cx="1066800" cy="461665"/>
            </a:xfrm>
            <a:prstGeom prst="rect">
              <a:avLst/>
            </a:prstGeom>
            <a:noFill/>
            <a:ln>
              <a:solidFill>
                <a:srgbClr val="4F81BD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1"/>
                  </a:solidFill>
                  <a:latin typeface="msbm10"/>
                </a:rPr>
                <a:t>B</a:t>
              </a:r>
              <a:endParaRPr lang="en-US" sz="2400" dirty="0">
                <a:solidFill>
                  <a:schemeClr val="accent1"/>
                </a:solidFill>
              </a:endParaRPr>
            </a:p>
          </p:txBody>
        </p:sp>
        <p:cxnSp>
          <p:nvCxnSpPr>
            <p:cNvPr id="70" name="Straight Connector 69"/>
            <p:cNvCxnSpPr>
              <a:endCxn id="68" idx="0"/>
            </p:cNvCxnSpPr>
            <p:nvPr/>
          </p:nvCxnSpPr>
          <p:spPr>
            <a:xfrm rot="5400000">
              <a:off x="4269434" y="2131368"/>
              <a:ext cx="452733" cy="1588"/>
            </a:xfrm>
            <a:prstGeom prst="line">
              <a:avLst/>
            </a:prstGeom>
            <a:ln w="31750">
              <a:solidFill>
                <a:srgbClr val="4F81BD"/>
              </a:solidFill>
              <a:prstDash val="sys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0800000" flipV="1">
              <a:off x="1295400" y="4190998"/>
              <a:ext cx="458788" cy="457202"/>
            </a:xfrm>
            <a:prstGeom prst="line">
              <a:avLst/>
            </a:prstGeom>
            <a:ln w="31750">
              <a:solidFill>
                <a:srgbClr val="4F81BD"/>
              </a:solidFill>
              <a:prstDash val="sys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10800000" flipV="1">
              <a:off x="2514600" y="5486398"/>
              <a:ext cx="458788" cy="457202"/>
            </a:xfrm>
            <a:prstGeom prst="line">
              <a:avLst/>
            </a:prstGeom>
            <a:ln w="31750">
              <a:solidFill>
                <a:srgbClr val="4F81BD"/>
              </a:solidFill>
              <a:prstDash val="sys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3733799" y="5486399"/>
              <a:ext cx="533402" cy="533400"/>
            </a:xfrm>
            <a:prstGeom prst="line">
              <a:avLst/>
            </a:prstGeom>
            <a:ln w="31750">
              <a:solidFill>
                <a:srgbClr val="4F81BD"/>
              </a:solidFill>
              <a:prstDash val="sys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1" grpId="0"/>
      <p:bldP spid="45" grpId="0"/>
      <p:bldP spid="46" grpId="0"/>
      <p:bldP spid="4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67A8-7239-4A5D-A756-2F35EF85B204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7" name="Picture 6" descr="Green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6200" y="1371600"/>
            <a:ext cx="9144000" cy="4130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48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sz="3200" b="1" dirty="0" smtClean="0"/>
              <a:t>From  RA+  to  </a:t>
            </a:r>
            <a:r>
              <a:rPr lang="en-US" sz="3200" b="1" dirty="0" err="1" smtClean="0"/>
              <a:t>Datalog</a:t>
            </a:r>
            <a:endParaRPr lang="el-GR" sz="3200" dirty="0"/>
          </a:p>
        </p:txBody>
      </p:sp>
      <p:sp>
        <p:nvSpPr>
          <p:cNvPr id="1172484" name="Rectangle 4"/>
          <p:cNvSpPr>
            <a:spLocks noChangeArrowheads="1"/>
          </p:cNvSpPr>
          <p:nvPr/>
        </p:nvSpPr>
        <p:spPr bwMode="auto">
          <a:xfrm>
            <a:off x="211015" y="762000"/>
            <a:ext cx="8651631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r>
              <a:rPr lang="en-US" sz="2400" dirty="0" smtClean="0">
                <a:solidFill>
                  <a:srgbClr val="000000"/>
                </a:solidFill>
                <a:ea typeface="ＭＳ Ｐゴシック" charset="-128"/>
              </a:rPr>
              <a:t>Immediate consequence operator  </a:t>
            </a:r>
            <a:r>
              <a:rPr lang="en-US" sz="2400" i="1" dirty="0" smtClean="0">
                <a:solidFill>
                  <a:schemeClr val="accent1"/>
                </a:solidFill>
                <a:ea typeface="ＭＳ Ｐゴシック" charset="-128"/>
              </a:rPr>
              <a:t>F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-128"/>
              </a:rPr>
              <a:t>  of a </a:t>
            </a:r>
            <a:r>
              <a:rPr lang="en-US" sz="2400" dirty="0" err="1" smtClean="0">
                <a:solidFill>
                  <a:srgbClr val="000000"/>
                </a:solidFill>
                <a:ea typeface="ＭＳ Ｐゴシック" charset="-128"/>
              </a:rPr>
              <a:t>Datalog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-128"/>
              </a:rPr>
              <a:t> program.</a:t>
            </a: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endParaRPr lang="en-US" sz="2400" dirty="0" smtClean="0">
              <a:solidFill>
                <a:srgbClr val="000000"/>
              </a:solidFill>
              <a:ea typeface="ＭＳ Ｐゴシック" charset="-128"/>
            </a:endParaRP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r>
              <a:rPr lang="en-US" sz="2400" dirty="0" smtClean="0">
                <a:solidFill>
                  <a:srgbClr val="000000"/>
                </a:solidFill>
                <a:ea typeface="ＭＳ Ｐゴシック" charset="-128"/>
              </a:rPr>
              <a:t>Incorporates the </a:t>
            </a:r>
            <a:r>
              <a:rPr lang="en-US" sz="2400" dirty="0" err="1" smtClean="0">
                <a:solidFill>
                  <a:srgbClr val="000000"/>
                </a:solidFill>
                <a:ea typeface="ＭＳ Ｐゴシック" charset="-128"/>
              </a:rPr>
              <a:t>edb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-128"/>
              </a:rPr>
              <a:t> predicates,   maps </a:t>
            </a:r>
            <a:r>
              <a:rPr lang="en-US" sz="2400" dirty="0" err="1" smtClean="0">
                <a:solidFill>
                  <a:srgbClr val="000000"/>
                </a:solidFill>
                <a:ea typeface="ＭＳ Ｐゴシック" charset="-128"/>
              </a:rPr>
              <a:t>idb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-128"/>
              </a:rPr>
              <a:t> predicates to </a:t>
            </a:r>
            <a:r>
              <a:rPr lang="en-US" sz="2400" dirty="0" err="1" smtClean="0">
                <a:solidFill>
                  <a:srgbClr val="000000"/>
                </a:solidFill>
                <a:ea typeface="ＭＳ Ｐゴシック" charset="-128"/>
              </a:rPr>
              <a:t>idb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-128"/>
              </a:rPr>
              <a:t> predicates.</a:t>
            </a: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endParaRPr lang="en-US" sz="2400" dirty="0" smtClean="0">
              <a:solidFill>
                <a:srgbClr val="000000"/>
              </a:solidFill>
              <a:ea typeface="ＭＳ Ｐゴシック" charset="-128"/>
            </a:endParaRP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r>
              <a:rPr lang="en-US" sz="2400" dirty="0" smtClean="0">
                <a:solidFill>
                  <a:srgbClr val="000000"/>
                </a:solidFill>
                <a:ea typeface="ＭＳ Ｐゴシック" charset="-128"/>
              </a:rPr>
              <a:t>It’s expressible in RA+.   </a:t>
            </a: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r>
              <a:rPr lang="en-US" sz="2400" dirty="0" smtClean="0">
                <a:solidFill>
                  <a:srgbClr val="000000"/>
                </a:solidFill>
                <a:ea typeface="ＭＳ Ｐゴシック" charset="-128"/>
              </a:rPr>
              <a:t>E.g., transitive closure </a:t>
            </a:r>
            <a:r>
              <a:rPr lang="en-US" sz="2400" dirty="0" smtClean="0">
                <a:solidFill>
                  <a:srgbClr val="4F81BD"/>
                </a:solidFill>
              </a:rPr>
              <a:t>  </a:t>
            </a:r>
            <a:r>
              <a:rPr lang="en-US" sz="2400" i="1" dirty="0" smtClean="0">
                <a:solidFill>
                  <a:srgbClr val="4F81BD"/>
                </a:solidFill>
              </a:rPr>
              <a:t>F(T)  </a:t>
            </a:r>
            <a:r>
              <a:rPr lang="en-US" sz="2400" dirty="0" smtClean="0">
                <a:solidFill>
                  <a:srgbClr val="4F81BD"/>
                </a:solidFill>
              </a:rPr>
              <a:t>= </a:t>
            </a:r>
            <a:r>
              <a:rPr lang="en-US" sz="2400" i="1" dirty="0" smtClean="0">
                <a:solidFill>
                  <a:srgbClr val="4F81BD"/>
                </a:solidFill>
              </a:rPr>
              <a:t>E</a:t>
            </a:r>
            <a:r>
              <a:rPr lang="en-US" sz="2400" dirty="0" smtClean="0">
                <a:solidFill>
                  <a:srgbClr val="4F81BD"/>
                </a:solidFill>
              </a:rPr>
              <a:t>  </a:t>
            </a:r>
            <a:r>
              <a:rPr lang="en-US" sz="2400" dirty="0" smtClean="0">
                <a:solidFill>
                  <a:srgbClr val="4F81BD"/>
                </a:solidFill>
                <a:latin typeface="cmsy10"/>
              </a:rPr>
              <a:t>[ </a:t>
            </a:r>
            <a:r>
              <a:rPr lang="en-US" sz="2400" dirty="0" smtClean="0">
                <a:solidFill>
                  <a:srgbClr val="4F81BD"/>
                </a:solidFill>
                <a:latin typeface="cmmi10"/>
              </a:rPr>
              <a:t>¼</a:t>
            </a:r>
            <a:r>
              <a:rPr lang="en-US" sz="2400" baseline="-25000" dirty="0" smtClean="0">
                <a:solidFill>
                  <a:srgbClr val="4F81BD"/>
                </a:solidFill>
              </a:rPr>
              <a:t>1,3</a:t>
            </a:r>
            <a:r>
              <a:rPr lang="en-US" sz="2400" dirty="0" smtClean="0">
                <a:solidFill>
                  <a:srgbClr val="4F81BD"/>
                </a:solidFill>
              </a:rPr>
              <a:t>(</a:t>
            </a:r>
            <a:r>
              <a:rPr lang="en-US" sz="2400" i="1" dirty="0" smtClean="0">
                <a:solidFill>
                  <a:srgbClr val="4F81BD"/>
                </a:solidFill>
              </a:rPr>
              <a:t>E</a:t>
            </a:r>
            <a:r>
              <a:rPr lang="en-US" sz="2400" dirty="0" smtClean="0">
                <a:solidFill>
                  <a:srgbClr val="4F81BD"/>
                </a:solidFill>
                <a:latin typeface="cmsy10"/>
              </a:rPr>
              <a:t> </a:t>
            </a:r>
            <a:r>
              <a:rPr lang="en-US" sz="2400" b="1" dirty="0" smtClean="0">
                <a:solidFill>
                  <a:srgbClr val="4F81BD"/>
                </a:solidFill>
              </a:rPr>
              <a:t>⋈ </a:t>
            </a:r>
            <a:r>
              <a:rPr lang="en-US" sz="2400" i="1" dirty="0" smtClean="0">
                <a:solidFill>
                  <a:srgbClr val="4F81BD"/>
                </a:solidFill>
              </a:rPr>
              <a:t>T</a:t>
            </a:r>
            <a:r>
              <a:rPr lang="en-US" sz="2400" dirty="0" smtClean="0">
                <a:solidFill>
                  <a:srgbClr val="4F81BD"/>
                </a:solidFill>
              </a:rPr>
              <a:t>)</a:t>
            </a:r>
            <a:endParaRPr lang="en-US" sz="2400" dirty="0" smtClean="0">
              <a:solidFill>
                <a:srgbClr val="000000"/>
              </a:solidFill>
              <a:ea typeface="ＭＳ Ｐゴシック" charset="-128"/>
            </a:endParaRP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endParaRPr lang="en-US" sz="2400" dirty="0" smtClean="0">
              <a:solidFill>
                <a:srgbClr val="000000"/>
              </a:solidFill>
              <a:ea typeface="ＭＳ Ｐゴシック" charset="-128"/>
            </a:endParaRP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r>
              <a:rPr lang="en-US" sz="2400" dirty="0" smtClean="0">
                <a:solidFill>
                  <a:srgbClr val="000000"/>
                </a:solidFill>
                <a:ea typeface="ＭＳ Ｐゴシック" charset="-128"/>
              </a:rPr>
              <a:t>Generalize to     </a:t>
            </a:r>
            <a:r>
              <a:rPr lang="en-US" sz="2400" i="1" dirty="0" smtClean="0">
                <a:solidFill>
                  <a:srgbClr val="2C7C9F"/>
                </a:solidFill>
                <a:ea typeface="ＭＳ Ｐゴシック" charset="-128"/>
              </a:rPr>
              <a:t>F:  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-128"/>
              </a:rPr>
              <a:t>(</a:t>
            </a:r>
            <a:r>
              <a:rPr lang="en-US" sz="2400" i="1" dirty="0" smtClean="0">
                <a:solidFill>
                  <a:srgbClr val="4F81BD"/>
                </a:solidFill>
              </a:rPr>
              <a:t>K</a:t>
            </a:r>
            <a:r>
              <a:rPr lang="en-US" sz="2400" i="1" dirty="0" smtClean="0"/>
              <a:t>-</a:t>
            </a:r>
            <a:r>
              <a:rPr lang="en-US" sz="2400" dirty="0" err="1" smtClean="0"/>
              <a:t>Rel)</a:t>
            </a:r>
            <a:r>
              <a:rPr lang="en-US" sz="2400" baseline="30000" dirty="0" err="1" smtClean="0"/>
              <a:t>n</a:t>
            </a:r>
            <a:r>
              <a:rPr lang="en-US" sz="2400" dirty="0" smtClean="0"/>
              <a:t>   </a:t>
            </a:r>
            <a:r>
              <a:rPr lang="en-US" sz="2400" dirty="0" err="1" smtClean="0">
                <a:sym typeface="Wingdings"/>
              </a:rPr>
              <a:t></a:t>
            </a:r>
            <a:r>
              <a:rPr lang="en-US" sz="2400" dirty="0" smtClean="0">
                <a:sym typeface="Wingdings"/>
              </a:rPr>
              <a:t>  </a:t>
            </a:r>
            <a:r>
              <a:rPr lang="en-US" sz="2400" dirty="0" smtClean="0"/>
              <a:t> (</a:t>
            </a:r>
            <a:r>
              <a:rPr lang="en-US" sz="2400" i="1" dirty="0" smtClean="0">
                <a:solidFill>
                  <a:srgbClr val="4F81BD"/>
                </a:solidFill>
              </a:rPr>
              <a:t>K</a:t>
            </a:r>
            <a:r>
              <a:rPr lang="en-US" sz="2400" i="1" dirty="0" smtClean="0">
                <a:solidFill>
                  <a:prstClr val="black"/>
                </a:solidFill>
              </a:rPr>
              <a:t>-</a:t>
            </a:r>
            <a:r>
              <a:rPr lang="en-US" sz="2400" dirty="0" err="1" smtClean="0">
                <a:solidFill>
                  <a:prstClr val="black"/>
                </a:solidFill>
              </a:rPr>
              <a:t>Rel)</a:t>
            </a:r>
            <a:r>
              <a:rPr lang="en-US" sz="2400" baseline="30000" dirty="0" err="1" smtClean="0">
                <a:solidFill>
                  <a:prstClr val="black"/>
                </a:solidFill>
              </a:rPr>
              <a:t>n</a:t>
            </a:r>
            <a:r>
              <a:rPr lang="en-US" sz="2400" baseline="30000" dirty="0" smtClean="0">
                <a:solidFill>
                  <a:prstClr val="black"/>
                </a:solidFill>
              </a:rPr>
              <a:t>         </a:t>
            </a:r>
            <a:r>
              <a:rPr lang="en-US" sz="2400" dirty="0" smtClean="0">
                <a:solidFill>
                  <a:prstClr val="black"/>
                </a:solidFill>
              </a:rPr>
              <a:t>(</a:t>
            </a:r>
            <a:r>
              <a:rPr lang="en-US" sz="2400" dirty="0" err="1" smtClean="0">
                <a:solidFill>
                  <a:prstClr val="black"/>
                </a:solidFill>
              </a:rPr>
              <a:t>n</a:t>
            </a:r>
            <a:r>
              <a:rPr lang="en-US" sz="2400" dirty="0" smtClean="0">
                <a:solidFill>
                  <a:prstClr val="black"/>
                </a:solidFill>
              </a:rPr>
              <a:t>=# of </a:t>
            </a:r>
            <a:r>
              <a:rPr lang="en-US" sz="2400" dirty="0" err="1" smtClean="0">
                <a:solidFill>
                  <a:prstClr val="black"/>
                </a:solidFill>
              </a:rPr>
              <a:t>idb</a:t>
            </a:r>
            <a:r>
              <a:rPr lang="en-US" sz="2400" dirty="0" smtClean="0">
                <a:solidFill>
                  <a:prstClr val="black"/>
                </a:solidFill>
              </a:rPr>
              <a:t> predicates)</a:t>
            </a:r>
            <a:endParaRPr lang="en-US" sz="2400" i="1" baseline="30000" dirty="0" smtClean="0"/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endParaRPr lang="en-US" sz="2400" dirty="0" smtClean="0">
              <a:solidFill>
                <a:srgbClr val="000000"/>
              </a:solidFill>
              <a:ea typeface="ＭＳ Ｐゴシック" charset="-128"/>
            </a:endParaRP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r>
              <a:rPr lang="en-US" sz="2400" dirty="0" smtClean="0">
                <a:solidFill>
                  <a:srgbClr val="000000"/>
                </a:solidFill>
                <a:ea typeface="ＭＳ Ｐゴシック" charset="-128"/>
              </a:rPr>
              <a:t>Solve certain (systems) of least fixed point equations over  </a:t>
            </a:r>
            <a:r>
              <a:rPr lang="en-US" sz="2400" i="1" dirty="0" smtClean="0">
                <a:solidFill>
                  <a:srgbClr val="4F81BD"/>
                </a:solidFill>
              </a:rPr>
              <a:t>K</a:t>
            </a:r>
            <a:r>
              <a:rPr lang="en-US" sz="2400" i="1" dirty="0" smtClean="0"/>
              <a:t>-</a:t>
            </a:r>
            <a:r>
              <a:rPr lang="en-US" sz="2400" dirty="0" smtClean="0"/>
              <a:t>relations.</a:t>
            </a: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r>
              <a:rPr lang="en-US" sz="2400" dirty="0" smtClean="0">
                <a:solidFill>
                  <a:srgbClr val="4F81BD"/>
                </a:solidFill>
              </a:rPr>
              <a:t>                                                          </a:t>
            </a:r>
            <a:r>
              <a:rPr lang="en-US" sz="2400" b="1" i="1" dirty="0" smtClean="0">
                <a:solidFill>
                  <a:srgbClr val="4F81BD"/>
                </a:solidFill>
              </a:rPr>
              <a:t>T</a:t>
            </a:r>
            <a:r>
              <a:rPr lang="en-US" sz="2400" dirty="0" smtClean="0">
                <a:solidFill>
                  <a:srgbClr val="4F81BD"/>
                </a:solidFill>
              </a:rPr>
              <a:t> = </a:t>
            </a:r>
            <a:r>
              <a:rPr lang="en-US" sz="2400" i="1" dirty="0" smtClean="0">
                <a:solidFill>
                  <a:srgbClr val="4F81BD"/>
                </a:solidFill>
              </a:rPr>
              <a:t>F(</a:t>
            </a:r>
            <a:r>
              <a:rPr lang="en-US" sz="2400" b="1" i="1" dirty="0" smtClean="0">
                <a:solidFill>
                  <a:srgbClr val="4F81BD"/>
                </a:solidFill>
              </a:rPr>
              <a:t>T</a:t>
            </a:r>
            <a:r>
              <a:rPr lang="en-US" sz="2400" i="1" dirty="0" smtClean="0">
                <a:solidFill>
                  <a:srgbClr val="4F81BD"/>
                </a:solidFill>
              </a:rPr>
              <a:t>) </a:t>
            </a:r>
            <a:endParaRPr lang="en-US" sz="2400" i="1" dirty="0" smtClean="0">
              <a:solidFill>
                <a:srgbClr val="000000"/>
              </a:solidFill>
              <a:ea typeface="ＭＳ Ｐゴシック" charset="-128"/>
            </a:endParaRP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endParaRPr lang="en-US" sz="2400" dirty="0" smtClean="0">
              <a:solidFill>
                <a:srgbClr val="000000"/>
              </a:solidFill>
              <a:ea typeface="ＭＳ Ｐゴシック" charset="-128"/>
            </a:endParaRP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endParaRPr lang="en-US" sz="2200" dirty="0" smtClean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67A8-7239-4A5D-A756-2F35EF85B204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248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48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sz="3200" b="1" dirty="0" smtClean="0"/>
              <a:t>Find provenances of </a:t>
            </a:r>
            <a:r>
              <a:rPr lang="en-US" sz="3200" b="1" dirty="0" err="1" smtClean="0"/>
              <a:t>idb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tuples</a:t>
            </a:r>
            <a:endParaRPr lang="el-GR" sz="3200" dirty="0"/>
          </a:p>
        </p:txBody>
      </p:sp>
      <p:sp>
        <p:nvSpPr>
          <p:cNvPr id="1172484" name="Rectangle 4"/>
          <p:cNvSpPr>
            <a:spLocks noChangeArrowheads="1"/>
          </p:cNvSpPr>
          <p:nvPr/>
        </p:nvSpPr>
        <p:spPr bwMode="auto">
          <a:xfrm>
            <a:off x="211015" y="762000"/>
            <a:ext cx="8651631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endParaRPr lang="en-US" sz="2400" dirty="0" smtClean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67A8-7239-4A5D-A756-2F35EF85B204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279217" y="1295400"/>
            <a:ext cx="4502583" cy="13716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5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875657" y="2971800"/>
            <a:ext cx="5058543" cy="237744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181600" y="5105400"/>
            <a:ext cx="1447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48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sz="3200" b="1" dirty="0" smtClean="0"/>
              <a:t>Provenance of </a:t>
            </a:r>
            <a:r>
              <a:rPr lang="en-US" sz="3200" b="1" dirty="0" err="1" smtClean="0"/>
              <a:t>idb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tuples</a:t>
            </a:r>
            <a:endParaRPr lang="el-GR" sz="3200" dirty="0"/>
          </a:p>
        </p:txBody>
      </p:sp>
      <p:sp>
        <p:nvSpPr>
          <p:cNvPr id="1172484" name="Rectangle 4"/>
          <p:cNvSpPr>
            <a:spLocks noChangeArrowheads="1"/>
          </p:cNvSpPr>
          <p:nvPr/>
        </p:nvSpPr>
        <p:spPr bwMode="auto">
          <a:xfrm>
            <a:off x="211015" y="762000"/>
            <a:ext cx="8651631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endParaRPr lang="en-US" sz="2200" dirty="0" smtClean="0">
              <a:solidFill>
                <a:srgbClr val="000000"/>
              </a:solidFill>
              <a:ea typeface="ＭＳ Ｐゴシック" charset="-128"/>
            </a:endParaRP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endParaRPr lang="en-US" sz="2200" dirty="0" smtClean="0">
              <a:solidFill>
                <a:srgbClr val="000000"/>
              </a:solidFill>
              <a:ea typeface="ＭＳ Ｐゴシック" charset="-128"/>
            </a:endParaRP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r>
              <a:rPr lang="en-US" sz="2200" dirty="0" smtClean="0">
                <a:solidFill>
                  <a:srgbClr val="000000"/>
                </a:solidFill>
                <a:ea typeface="ＭＳ Ｐゴシック" charset="-128"/>
              </a:rPr>
              <a:t>	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-128"/>
              </a:rPr>
              <a:t>- introduce unknowns   </a:t>
            </a:r>
            <a:r>
              <a:rPr lang="en-US" sz="2400" i="1" dirty="0" smtClean="0">
                <a:solidFill>
                  <a:srgbClr val="2C7C9F"/>
                </a:solidFill>
                <a:ea typeface="ＭＳ Ｐゴシック" charset="-128"/>
              </a:rPr>
              <a:t>Z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-128"/>
              </a:rPr>
              <a:t>   for the annotations of </a:t>
            </a:r>
            <a:r>
              <a:rPr lang="en-US" sz="2400" dirty="0" err="1" smtClean="0">
                <a:solidFill>
                  <a:srgbClr val="000000"/>
                </a:solidFill>
                <a:ea typeface="ＭＳ Ｐゴシック" charset="-128"/>
              </a:rPr>
              <a:t>idb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a typeface="ＭＳ Ｐゴシック" charset="-128"/>
              </a:rPr>
              <a:t>tuples</a:t>
            </a:r>
            <a:endParaRPr lang="en-US" sz="2400" dirty="0" smtClean="0">
              <a:solidFill>
                <a:srgbClr val="000000"/>
              </a:solidFill>
              <a:ea typeface="ＭＳ Ｐゴシック" charset="-128"/>
            </a:endParaRP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endParaRPr lang="en-US" sz="2400" dirty="0" smtClean="0">
              <a:solidFill>
                <a:srgbClr val="000000"/>
              </a:solidFill>
              <a:ea typeface="ＭＳ Ｐゴシック" charset="-128"/>
            </a:endParaRP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r>
              <a:rPr lang="en-US" sz="2400" dirty="0" smtClean="0">
                <a:solidFill>
                  <a:srgbClr val="000000"/>
                </a:solidFill>
                <a:ea typeface="ＭＳ Ｐゴシック" charset="-128"/>
              </a:rPr>
              <a:t>    - solve system of fixed point equations over  </a:t>
            </a:r>
            <a:r>
              <a:rPr lang="en-US" sz="2400" i="1" dirty="0" smtClean="0">
                <a:solidFill>
                  <a:srgbClr val="2C7C9F"/>
                </a:solidFill>
                <a:ea typeface="ＭＳ Ｐゴシック" charset="-128"/>
              </a:rPr>
              <a:t>K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-128"/>
              </a:rPr>
              <a:t>; </a:t>
            </a: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r>
              <a:rPr lang="en-US" sz="2400" dirty="0" smtClean="0">
                <a:solidFill>
                  <a:srgbClr val="000000"/>
                </a:solidFill>
                <a:ea typeface="ＭＳ Ｐゴシック" charset="-128"/>
              </a:rPr>
              <a:t>                                                  right-hand sides are polynomials in </a:t>
            </a:r>
            <a:r>
              <a:rPr lang="en-US" sz="2400" i="1" dirty="0" smtClean="0">
                <a:solidFill>
                  <a:srgbClr val="2C7C9F"/>
                </a:solidFill>
                <a:ea typeface="ＭＳ Ｐゴシック" charset="-128"/>
              </a:rPr>
              <a:t>K</a:t>
            </a:r>
            <a:r>
              <a:rPr lang="en-US" sz="2400" dirty="0" smtClean="0">
                <a:solidFill>
                  <a:srgbClr val="2C7C9F"/>
                </a:solidFill>
                <a:ea typeface="ＭＳ Ｐゴシック" charset="-128"/>
              </a:rPr>
              <a:t>[</a:t>
            </a:r>
            <a:r>
              <a:rPr lang="en-US" sz="2400" i="1" dirty="0" smtClean="0">
                <a:solidFill>
                  <a:srgbClr val="2C7C9F"/>
                </a:solidFill>
                <a:ea typeface="ＭＳ Ｐゴシック" charset="-128"/>
              </a:rPr>
              <a:t>Z</a:t>
            </a:r>
            <a:r>
              <a:rPr lang="en-US" sz="2400" dirty="0" smtClean="0">
                <a:solidFill>
                  <a:srgbClr val="2C7C9F"/>
                </a:solidFill>
                <a:ea typeface="ＭＳ Ｐゴシック" charset="-128"/>
              </a:rPr>
              <a:t>].</a:t>
            </a: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endParaRPr lang="en-US" sz="2400" dirty="0" smtClean="0">
              <a:solidFill>
                <a:srgbClr val="2C7C9F"/>
              </a:solidFill>
              <a:ea typeface="ＭＳ Ｐゴシック" charset="-128"/>
            </a:endParaRP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endParaRPr lang="en-US" sz="2400" dirty="0" smtClean="0">
              <a:solidFill>
                <a:srgbClr val="2C7C9F"/>
              </a:solidFill>
              <a:ea typeface="ＭＳ Ｐゴシック" charset="-128"/>
            </a:endParaRP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endParaRPr lang="en-US" sz="2400" dirty="0" smtClean="0">
              <a:solidFill>
                <a:srgbClr val="2C7C9F"/>
              </a:solidFill>
              <a:ea typeface="ＭＳ Ｐゴシック" charset="-128"/>
            </a:endParaRP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endParaRPr lang="en-US" sz="2400" dirty="0" smtClean="0">
              <a:solidFill>
                <a:srgbClr val="2C7C9F"/>
              </a:solidFill>
              <a:ea typeface="ＭＳ Ｐゴシック" charset="-128"/>
            </a:endParaRP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endParaRPr lang="en-US" sz="2400" dirty="0" smtClean="0">
              <a:solidFill>
                <a:srgbClr val="2C7C9F"/>
              </a:solidFill>
              <a:ea typeface="ＭＳ Ｐゴシック" charset="-128"/>
            </a:endParaRP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r>
              <a:rPr lang="en-US" sz="2400" dirty="0" smtClean="0">
                <a:ea typeface="ＭＳ Ｐゴシック" charset="-128"/>
              </a:rPr>
              <a:t>Additional structure on </a:t>
            </a:r>
            <a:r>
              <a:rPr lang="en-US" sz="2400" i="1" dirty="0" smtClean="0">
                <a:solidFill>
                  <a:schemeClr val="accent1"/>
                </a:solidFill>
                <a:ea typeface="ＭＳ Ｐゴシック" charset="-128"/>
              </a:rPr>
              <a:t>K</a:t>
            </a:r>
            <a:r>
              <a:rPr lang="en-US" sz="2400" dirty="0" smtClean="0">
                <a:ea typeface="ＭＳ Ｐゴシック" charset="-128"/>
              </a:rPr>
              <a:t>  for these to have (unique) solutions?</a:t>
            </a: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endParaRPr lang="en-US" sz="2200" dirty="0" smtClean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67A8-7239-4A5D-A756-2F35EF85B204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248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48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sz="3200" b="1" i="1" dirty="0" err="1" smtClean="0">
                <a:solidFill>
                  <a:schemeClr val="accent1"/>
                </a:solidFill>
                <a:latin typeface="Tahoma" charset="0"/>
              </a:rPr>
              <a:t>ω</a:t>
            </a:r>
            <a:r>
              <a:rPr lang="en-US" sz="3200" b="1" dirty="0" smtClean="0"/>
              <a:t>-</a:t>
            </a:r>
            <a:r>
              <a:rPr lang="en-US" sz="2800" b="1" dirty="0" smtClean="0"/>
              <a:t>continuous </a:t>
            </a:r>
            <a:r>
              <a:rPr lang="en-US" sz="2800" b="1" dirty="0" err="1" smtClean="0"/>
              <a:t>semirings</a:t>
            </a:r>
            <a:endParaRPr lang="el-GR" sz="2800" dirty="0"/>
          </a:p>
        </p:txBody>
      </p:sp>
      <p:sp>
        <p:nvSpPr>
          <p:cNvPr id="1172484" name="Rectangle 4"/>
          <p:cNvSpPr>
            <a:spLocks noChangeArrowheads="1"/>
          </p:cNvSpPr>
          <p:nvPr/>
        </p:nvSpPr>
        <p:spPr bwMode="auto">
          <a:xfrm>
            <a:off x="211015" y="762000"/>
            <a:ext cx="8651631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284163" indent="-284163">
              <a:spcAft>
                <a:spcPts val="600"/>
              </a:spcAft>
              <a:buClr>
                <a:srgbClr val="011F5B"/>
              </a:buClr>
              <a:buSzPct val="200000"/>
              <a:buFont typeface="Times New Roman" charset="0"/>
              <a:buNone/>
            </a:pPr>
            <a:endParaRPr lang="en-US" sz="800" dirty="0" smtClean="0">
              <a:solidFill>
                <a:srgbClr val="000000"/>
              </a:solidFill>
              <a:latin typeface="Arial" charset="0"/>
            </a:endParaRPr>
          </a:p>
          <a:p>
            <a:pPr marL="284163" indent="-284163">
              <a:spcAft>
                <a:spcPts val="600"/>
              </a:spcAft>
              <a:buClr>
                <a:srgbClr val="011F5B"/>
              </a:buClr>
              <a:buSzPct val="200000"/>
              <a:buFont typeface="Times New Roman" charset="0"/>
              <a:buNone/>
            </a:pPr>
            <a:endParaRPr lang="en-US" sz="800" dirty="0" smtClean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r>
              <a:rPr lang="en-US" sz="2400" dirty="0" err="1" smtClean="0">
                <a:solidFill>
                  <a:srgbClr val="000000"/>
                </a:solidFill>
                <a:ea typeface="ＭＳ Ｐゴシック" charset="-128"/>
              </a:rPr>
              <a:t>Semirings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en-US" sz="2400" i="1" dirty="0" smtClean="0">
                <a:solidFill>
                  <a:srgbClr val="2C7C9F"/>
                </a:solidFill>
              </a:rPr>
              <a:t>K </a:t>
            </a:r>
            <a:r>
              <a:rPr lang="en-US" sz="2400" dirty="0" smtClean="0"/>
              <a:t>such that the immediate consequence  operator of any </a:t>
            </a:r>
            <a:r>
              <a:rPr lang="en-US" sz="2400" dirty="0" err="1" smtClean="0"/>
              <a:t>Datalog</a:t>
            </a:r>
            <a:r>
              <a:rPr lang="en-US" sz="2400" dirty="0" smtClean="0"/>
              <a:t> program has a least </a:t>
            </a:r>
            <a:r>
              <a:rPr lang="en-US" sz="2400" dirty="0" err="1" smtClean="0"/>
              <a:t>fixpoint</a:t>
            </a:r>
            <a:r>
              <a:rPr lang="en-US" sz="2400" dirty="0" smtClean="0"/>
              <a:t> on </a:t>
            </a:r>
            <a:r>
              <a:rPr lang="en-US" sz="2400" i="1" dirty="0" smtClean="0">
                <a:solidFill>
                  <a:srgbClr val="2C7C9F"/>
                </a:solidFill>
              </a:rPr>
              <a:t>K</a:t>
            </a:r>
            <a:r>
              <a:rPr lang="en-US" sz="2400" dirty="0" smtClean="0"/>
              <a:t>-relations.   </a:t>
            </a:r>
          </a:p>
          <a:p>
            <a:pPr marL="284163" indent="-284163">
              <a:spcAft>
                <a:spcPts val="600"/>
              </a:spcAft>
              <a:buClr>
                <a:srgbClr val="011F5B"/>
              </a:buClr>
              <a:buSzPct val="200000"/>
              <a:buFont typeface="Times New Roman" charset="0"/>
              <a:buNone/>
            </a:pPr>
            <a:endParaRPr lang="en-US" sz="2000" i="1" dirty="0" smtClean="0">
              <a:solidFill>
                <a:schemeClr val="accent1"/>
              </a:solidFill>
              <a:latin typeface="Arial" charset="0"/>
            </a:endParaRPr>
          </a:p>
          <a:p>
            <a:pPr marL="284163" indent="-284163">
              <a:spcAft>
                <a:spcPts val="600"/>
              </a:spcAft>
              <a:buClr>
                <a:srgbClr val="011F5B"/>
              </a:buClr>
              <a:buSzPct val="200000"/>
              <a:buFont typeface="Times New Roman" charset="0"/>
              <a:buNone/>
            </a:pPr>
            <a:endParaRPr lang="en-US" sz="800" i="1" dirty="0" smtClean="0">
              <a:solidFill>
                <a:schemeClr val="accent1"/>
              </a:solidFill>
              <a:latin typeface="Arial" charset="0"/>
            </a:endParaRPr>
          </a:p>
          <a:p>
            <a:pPr marL="284163" indent="-284163">
              <a:spcAft>
                <a:spcPts val="600"/>
              </a:spcAft>
              <a:buClr>
                <a:srgbClr val="011F5B"/>
              </a:buClr>
              <a:buSzPct val="200000"/>
              <a:buFont typeface="Times New Roman" charset="0"/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Arial" charset="0"/>
              </a:rPr>
              <a:t>Naturally ordered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 when</a:t>
            </a:r>
          </a:p>
          <a:p>
            <a:pPr marL="284163" indent="-284163">
              <a:spcAft>
                <a:spcPts val="600"/>
              </a:spcAft>
              <a:buClr>
                <a:srgbClr val="011F5B"/>
              </a:buClr>
              <a:buSzPct val="200000"/>
              <a:buFont typeface="Times New Roman" charset="0"/>
              <a:buNone/>
            </a:pPr>
            <a:r>
              <a:rPr lang="en-US" sz="2000" i="1" dirty="0" smtClean="0">
                <a:solidFill>
                  <a:srgbClr val="000000"/>
                </a:solidFill>
                <a:latin typeface="Arial" charset="0"/>
              </a:rPr>
              <a:t>                    </a:t>
            </a:r>
            <a:r>
              <a:rPr lang="en-US" sz="2000" i="1" dirty="0" err="1" smtClean="0">
                <a:solidFill>
                  <a:srgbClr val="4F81BD"/>
                </a:solidFill>
                <a:latin typeface="Arial" charset="0"/>
              </a:rPr>
              <a:t>x</a:t>
            </a:r>
            <a:r>
              <a:rPr lang="en-US" sz="2000" i="1" dirty="0" smtClean="0">
                <a:solidFill>
                  <a:srgbClr val="4F81BD"/>
                </a:solidFill>
                <a:latin typeface="Arial" charset="0"/>
              </a:rPr>
              <a:t> ≤ </a:t>
            </a:r>
            <a:r>
              <a:rPr lang="en-US" sz="2000" i="1" dirty="0" err="1" smtClean="0">
                <a:solidFill>
                  <a:srgbClr val="4F81BD"/>
                </a:solidFill>
                <a:latin typeface="Arial" charset="0"/>
              </a:rPr>
              <a:t>y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   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</a:rPr>
              <a:t>iff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   there exists  </a:t>
            </a:r>
            <a:r>
              <a:rPr lang="en-US" sz="2000" i="1" dirty="0" err="1" smtClean="0">
                <a:solidFill>
                  <a:srgbClr val="4F81BD"/>
                </a:solidFill>
                <a:latin typeface="Arial" charset="0"/>
              </a:rPr>
              <a:t>z</a:t>
            </a:r>
            <a:r>
              <a:rPr lang="en-US" sz="2000" dirty="0" smtClean="0">
                <a:solidFill>
                  <a:srgbClr val="4F81BD"/>
                </a:solidFill>
                <a:latin typeface="Arial" charset="0"/>
              </a:rPr>
              <a:t>  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s.t</a:t>
            </a:r>
            <a:r>
              <a:rPr lang="en-US" sz="2000" dirty="0" smtClean="0">
                <a:latin typeface="Arial" charset="0"/>
              </a:rPr>
              <a:t>.  </a:t>
            </a:r>
            <a:r>
              <a:rPr lang="en-US" sz="2000" i="1" dirty="0" err="1" smtClean="0">
                <a:solidFill>
                  <a:schemeClr val="accent1"/>
                </a:solidFill>
                <a:latin typeface="Arial" charset="0"/>
              </a:rPr>
              <a:t>x+z</a:t>
            </a:r>
            <a:r>
              <a:rPr lang="en-US" sz="2000" i="1" dirty="0" smtClean="0">
                <a:solidFill>
                  <a:schemeClr val="accent1"/>
                </a:solidFill>
                <a:latin typeface="Arial" charset="0"/>
              </a:rPr>
              <a:t> = </a:t>
            </a:r>
            <a:r>
              <a:rPr lang="en-US" sz="2000" i="1" dirty="0" err="1" smtClean="0">
                <a:solidFill>
                  <a:schemeClr val="accent1"/>
                </a:solidFill>
                <a:latin typeface="Arial" charset="0"/>
              </a:rPr>
              <a:t>y</a:t>
            </a:r>
            <a:endParaRPr lang="en-US" sz="2000" dirty="0" smtClean="0">
              <a:solidFill>
                <a:srgbClr val="000000"/>
              </a:solidFill>
              <a:latin typeface="Arial" charset="0"/>
            </a:endParaRPr>
          </a:p>
          <a:p>
            <a:pPr marL="284163" indent="-284163">
              <a:spcAft>
                <a:spcPts val="600"/>
              </a:spcAft>
              <a:buClr>
                <a:srgbClr val="011F5B"/>
              </a:buClr>
              <a:buSzPct val="200000"/>
              <a:buFont typeface="Times New Roman" charset="0"/>
              <a:buNone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is an order relation (all 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</a:rPr>
              <a:t>semirings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seen here are naturally ordered)</a:t>
            </a:r>
          </a:p>
          <a:p>
            <a:pPr marL="284163" indent="-284163">
              <a:spcAft>
                <a:spcPts val="600"/>
              </a:spcAft>
              <a:buClr>
                <a:srgbClr val="011F5B"/>
              </a:buClr>
              <a:buSzPct val="200000"/>
              <a:buFont typeface="Times New Roman" charset="0"/>
              <a:buNone/>
            </a:pPr>
            <a:endParaRPr lang="en-US" sz="800" dirty="0" smtClean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 marL="284163" indent="-284163">
              <a:spcAft>
                <a:spcPts val="600"/>
              </a:spcAft>
              <a:buClr>
                <a:srgbClr val="011F5B"/>
              </a:buClr>
              <a:buSzPct val="200000"/>
              <a:buFont typeface="Times New Roman" charset="0"/>
              <a:buNone/>
            </a:pPr>
            <a:endParaRPr lang="en-US" sz="800" dirty="0" smtClean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r>
              <a:rPr lang="en-US" sz="2000" b="1" i="1" dirty="0" err="1" smtClean="0">
                <a:solidFill>
                  <a:schemeClr val="accent1"/>
                </a:solidFill>
                <a:latin typeface="Tahoma" charset="0"/>
              </a:rPr>
              <a:t>ω</a:t>
            </a:r>
            <a:r>
              <a:rPr lang="en-US" sz="2000" b="1" dirty="0" smtClean="0">
                <a:latin typeface="Arial"/>
                <a:cs typeface="Arial"/>
              </a:rPr>
              <a:t>-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complete      </a:t>
            </a:r>
            <a:r>
              <a:rPr lang="en-US" sz="2000" dirty="0" smtClean="0">
                <a:latin typeface="Arial"/>
                <a:cs typeface="Arial"/>
              </a:rPr>
              <a:t>also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    </a:t>
            </a:r>
            <a:r>
              <a:rPr lang="en-US" sz="2000" i="1" dirty="0" smtClean="0">
                <a:solidFill>
                  <a:srgbClr val="4F81BD"/>
                </a:solidFill>
                <a:latin typeface="Arial" charset="0"/>
              </a:rPr>
              <a:t>x</a:t>
            </a:r>
            <a:r>
              <a:rPr lang="en-US" sz="2000" i="1" baseline="-25000" dirty="0" smtClean="0">
                <a:solidFill>
                  <a:srgbClr val="4F81BD"/>
                </a:solidFill>
                <a:latin typeface="Arial" charset="0"/>
              </a:rPr>
              <a:t>0</a:t>
            </a:r>
            <a:r>
              <a:rPr lang="en-US" sz="2000" i="1" dirty="0" smtClean="0">
                <a:solidFill>
                  <a:srgbClr val="4F81BD"/>
                </a:solidFill>
                <a:latin typeface="Arial" charset="0"/>
              </a:rPr>
              <a:t> ≤ x</a:t>
            </a:r>
            <a:r>
              <a:rPr lang="en-US" sz="2000" i="1" baseline="-25000" dirty="0" smtClean="0">
                <a:solidFill>
                  <a:srgbClr val="4F81BD"/>
                </a:solidFill>
                <a:latin typeface="Arial" charset="0"/>
              </a:rPr>
              <a:t>1</a:t>
            </a:r>
            <a:r>
              <a:rPr lang="en-US" sz="2000" i="1" dirty="0" smtClean="0">
                <a:solidFill>
                  <a:srgbClr val="4F81BD"/>
                </a:solidFill>
                <a:latin typeface="Arial" charset="0"/>
              </a:rPr>
              <a:t> ≤ … ≤ </a:t>
            </a:r>
            <a:r>
              <a:rPr lang="en-US" sz="2000" i="1" dirty="0" err="1" smtClean="0">
                <a:solidFill>
                  <a:srgbClr val="4F81BD"/>
                </a:solidFill>
                <a:latin typeface="Arial" charset="0"/>
              </a:rPr>
              <a:t>x</a:t>
            </a:r>
            <a:r>
              <a:rPr lang="en-US" sz="2000" i="1" baseline="-25000" dirty="0" err="1" smtClean="0">
                <a:solidFill>
                  <a:srgbClr val="4F81BD"/>
                </a:solidFill>
                <a:latin typeface="Arial" charset="0"/>
              </a:rPr>
              <a:t>n</a:t>
            </a:r>
            <a:r>
              <a:rPr lang="en-US" sz="2000" i="1" dirty="0" smtClean="0">
                <a:solidFill>
                  <a:srgbClr val="4F81BD"/>
                </a:solidFill>
                <a:latin typeface="Arial" charset="0"/>
              </a:rPr>
              <a:t> ≤ …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fr-FR" sz="2000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have </a:t>
            </a:r>
            <a:r>
              <a:rPr lang="fr-FR" sz="2000" dirty="0" err="1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l.u.b.’s</a:t>
            </a:r>
            <a:r>
              <a:rPr lang="fr-FR" sz="2000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(</a:t>
            </a:r>
            <a:r>
              <a:rPr lang="fr-FR" sz="2000" dirty="0" err="1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sup’s</a:t>
            </a:r>
            <a:r>
              <a:rPr lang="fr-FR" sz="2000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)</a:t>
            </a: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endParaRPr lang="fr-FR" sz="2000" dirty="0" smtClean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endParaRPr lang="fr-FR" sz="2000" dirty="0" smtClean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endParaRPr lang="fr-FR" sz="800" dirty="0" smtClean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 marL="284163" indent="-284163">
              <a:buClr>
                <a:srgbClr val="011F5B"/>
              </a:buClr>
              <a:buSzPct val="200000"/>
            </a:pPr>
            <a:r>
              <a:rPr lang="en-US" sz="2000" b="1" i="1" dirty="0" err="1" smtClean="0">
                <a:solidFill>
                  <a:schemeClr val="accent1"/>
                </a:solidFill>
                <a:latin typeface="Tahoma" charset="0"/>
              </a:rPr>
              <a:t>ω</a:t>
            </a:r>
            <a:r>
              <a:rPr lang="en-US" sz="2000" b="1" dirty="0" smtClean="0">
                <a:latin typeface="Arial"/>
                <a:cs typeface="Arial"/>
              </a:rPr>
              <a:t>-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continuous   </a:t>
            </a:r>
            <a:r>
              <a:rPr lang="en-US" sz="2000" dirty="0" smtClean="0">
                <a:latin typeface="Arial"/>
                <a:cs typeface="Arial"/>
              </a:rPr>
              <a:t>moreover 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i="1" dirty="0" smtClean="0">
                <a:solidFill>
                  <a:srgbClr val="4F81BD"/>
                </a:solidFill>
                <a:latin typeface="Arial" charset="0"/>
              </a:rPr>
              <a:t>+  </a:t>
            </a:r>
            <a:r>
              <a:rPr lang="fr-FR" sz="2000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and </a:t>
            </a:r>
            <a:r>
              <a:rPr lang="en-US" sz="2000" b="1" i="1" dirty="0" smtClean="0">
                <a:solidFill>
                  <a:schemeClr val="accent1"/>
                </a:solidFill>
                <a:latin typeface="cmsy10" charset="0"/>
              </a:rPr>
              <a:t>¢</a:t>
            </a:r>
            <a:r>
              <a:rPr lang="fr-FR" sz="2000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 </a:t>
            </a:r>
            <a:r>
              <a:rPr lang="fr-FR" sz="2000" dirty="0" err="1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preserve</a:t>
            </a:r>
            <a:r>
              <a:rPr lang="fr-FR" sz="2000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those</a:t>
            </a:r>
            <a:r>
              <a:rPr lang="fr-FR" sz="2000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l.u.b.’s</a:t>
            </a:r>
            <a:endParaRPr lang="fr-FR" sz="2000" dirty="0" smtClean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endParaRPr lang="en-US" sz="2800" dirty="0" smtClean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endParaRPr lang="en-US" sz="2800" dirty="0" smtClean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67A8-7239-4A5D-A756-2F35EF85B204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248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48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Among our examples</a:t>
            </a:r>
            <a:endParaRPr lang="el-GR" sz="3200" dirty="0">
              <a:solidFill>
                <a:srgbClr val="000000"/>
              </a:solidFill>
            </a:endParaRPr>
          </a:p>
        </p:txBody>
      </p:sp>
      <p:sp>
        <p:nvSpPr>
          <p:cNvPr id="1172484" name="Rectangle 4"/>
          <p:cNvSpPr>
            <a:spLocks noChangeArrowheads="1"/>
          </p:cNvSpPr>
          <p:nvPr/>
        </p:nvSpPr>
        <p:spPr bwMode="auto">
          <a:xfrm>
            <a:off x="515815" y="1143000"/>
            <a:ext cx="832338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r>
              <a:rPr lang="en-US" sz="2200" dirty="0" smtClean="0"/>
              <a:t>Many of the </a:t>
            </a:r>
            <a:r>
              <a:rPr lang="en-US" sz="2200" dirty="0" err="1" smtClean="0"/>
              <a:t>semirings</a:t>
            </a:r>
            <a:r>
              <a:rPr lang="en-US" sz="2200" dirty="0" smtClean="0"/>
              <a:t> that interest us   </a:t>
            </a: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r>
              <a:rPr lang="en-US" sz="2200" b="1" dirty="0" smtClean="0">
                <a:solidFill>
                  <a:schemeClr val="accent1"/>
                </a:solidFill>
                <a:latin typeface="msbm10" charset="0"/>
                <a:ea typeface="Lucida Sans Unicode" charset="0"/>
                <a:cs typeface="Lucida Sans Unicode" charset="0"/>
              </a:rPr>
              <a:t>                      B</a:t>
            </a:r>
            <a:r>
              <a:rPr lang="en-US" sz="2200" dirty="0" smtClean="0">
                <a:solidFill>
                  <a:schemeClr val="accent1"/>
                </a:solidFill>
              </a:rPr>
              <a:t>,  </a:t>
            </a:r>
            <a:r>
              <a:rPr lang="en-US" sz="2200" b="1" dirty="0" smtClean="0">
                <a:solidFill>
                  <a:schemeClr val="accent1"/>
                </a:solidFill>
                <a:latin typeface="msbm10" charset="0"/>
                <a:ea typeface="Lucida Sans Unicode" charset="0"/>
                <a:cs typeface="Lucida Sans Unicode" charset="0"/>
              </a:rPr>
              <a:t>T</a:t>
            </a:r>
            <a:r>
              <a:rPr lang="en-US" sz="2200" dirty="0" smtClean="0">
                <a:solidFill>
                  <a:schemeClr val="accent1"/>
                </a:solidFill>
              </a:rPr>
              <a:t>, </a:t>
            </a:r>
            <a:r>
              <a:rPr lang="en-US" sz="2200" b="1" dirty="0" smtClean="0">
                <a:solidFill>
                  <a:schemeClr val="accent1"/>
                </a:solidFill>
                <a:latin typeface="msbm10" charset="0"/>
                <a:ea typeface="Lucida Sans Unicode" charset="0"/>
                <a:cs typeface="Lucida Sans Unicode" charset="0"/>
              </a:rPr>
              <a:t>V</a:t>
            </a:r>
            <a:r>
              <a:rPr lang="en-US" sz="2200" dirty="0" smtClean="0">
                <a:solidFill>
                  <a:schemeClr val="accent1"/>
                </a:solidFill>
              </a:rPr>
              <a:t>,</a:t>
            </a:r>
            <a:r>
              <a:rPr lang="en-US" sz="2200" b="1" dirty="0" smtClean="0">
                <a:solidFill>
                  <a:schemeClr val="accent1"/>
                </a:solidFill>
                <a:latin typeface="msbm10" charset="0"/>
                <a:ea typeface="Lucida Sans Unicode" charset="0"/>
                <a:cs typeface="Lucida Sans Unicode" charset="0"/>
              </a:rPr>
              <a:t> A</a:t>
            </a:r>
            <a:r>
              <a:rPr lang="en-US" sz="2200" dirty="0" smtClean="0">
                <a:solidFill>
                  <a:schemeClr val="accent1"/>
                </a:solidFill>
              </a:rPr>
              <a:t>,</a:t>
            </a:r>
            <a:r>
              <a:rPr lang="en-US" sz="2200" b="1" dirty="0" smtClean="0">
                <a:solidFill>
                  <a:schemeClr val="accent1"/>
                </a:solidFill>
                <a:latin typeface="msbm10" charset="0"/>
                <a:ea typeface="Lucida Sans Unicode" charset="0"/>
                <a:cs typeface="Lucida Sans Unicode" charset="0"/>
              </a:rPr>
              <a:t> F</a:t>
            </a:r>
            <a:r>
              <a:rPr lang="en-US" sz="2200" dirty="0" smtClean="0">
                <a:solidFill>
                  <a:schemeClr val="accent1"/>
                </a:solidFill>
              </a:rPr>
              <a:t> </a:t>
            </a:r>
            <a:r>
              <a:rPr lang="en-US" sz="2200" dirty="0" smtClean="0"/>
              <a:t>are already </a:t>
            </a:r>
            <a:r>
              <a:rPr lang="en-US" sz="2200" i="1" dirty="0" err="1" smtClean="0">
                <a:solidFill>
                  <a:srgbClr val="4F81BD"/>
                </a:solidFill>
              </a:rPr>
              <a:t>ω</a:t>
            </a:r>
            <a:r>
              <a:rPr lang="en-US" sz="2200" dirty="0" smtClean="0">
                <a:solidFill>
                  <a:srgbClr val="000000"/>
                </a:solidFill>
              </a:rPr>
              <a:t>-continuous.</a:t>
            </a:r>
            <a:endParaRPr lang="en-US" sz="2200" dirty="0" smtClean="0"/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r>
              <a:rPr lang="en-US" sz="2200" dirty="0" smtClean="0"/>
              <a:t>                                                                    </a:t>
            </a:r>
            <a:endParaRPr lang="en-US" sz="2200" dirty="0" smtClean="0">
              <a:solidFill>
                <a:srgbClr val="000000"/>
              </a:solidFill>
              <a:latin typeface="Arial" charset="0"/>
            </a:endParaRP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r>
              <a:rPr lang="en-US" sz="2200" dirty="0" smtClean="0">
                <a:solidFill>
                  <a:srgbClr val="4F81BD"/>
                </a:solidFill>
                <a:latin typeface="Arial" charset="0"/>
              </a:rPr>
              <a:t>(</a:t>
            </a:r>
            <a:r>
              <a:rPr lang="en-US" sz="2200" b="1" dirty="0" smtClean="0">
                <a:solidFill>
                  <a:schemeClr val="accent1"/>
                </a:solidFill>
                <a:latin typeface="msbm10" charset="0"/>
                <a:ea typeface="Lucida Sans Unicode" charset="0"/>
                <a:cs typeface="Lucida Sans Unicode" charset="0"/>
              </a:rPr>
              <a:t>N</a:t>
            </a:r>
            <a:r>
              <a:rPr lang="en-US" sz="2200" dirty="0" smtClean="0">
                <a:solidFill>
                  <a:schemeClr val="accent1"/>
                </a:solidFill>
                <a:latin typeface="Arial"/>
                <a:ea typeface="Lucida Sans Unicode" charset="0"/>
                <a:cs typeface="Arial"/>
              </a:rPr>
              <a:t>, +,</a:t>
            </a:r>
            <a:r>
              <a:rPr lang="en-US" sz="2200" b="1" dirty="0" smtClean="0">
                <a:solidFill>
                  <a:schemeClr val="accent1"/>
                </a:solidFill>
                <a:latin typeface="Arial"/>
                <a:ea typeface="Lucida Sans Unicode" charset="0"/>
                <a:cs typeface="Arial"/>
              </a:rPr>
              <a:t> </a:t>
            </a:r>
            <a:r>
              <a:rPr lang="en-US" sz="2200" b="1" i="1" dirty="0" smtClean="0">
                <a:solidFill>
                  <a:schemeClr val="accent1"/>
                </a:solidFill>
                <a:latin typeface="cmsy10" charset="0"/>
              </a:rPr>
              <a:t>¢ </a:t>
            </a:r>
            <a:r>
              <a:rPr lang="en-US" sz="2200" dirty="0" smtClean="0">
                <a:solidFill>
                  <a:schemeClr val="accent1"/>
                </a:solidFill>
                <a:latin typeface="Arial"/>
                <a:cs typeface="Arial"/>
              </a:rPr>
              <a:t>, 0, 1)</a:t>
            </a:r>
            <a:r>
              <a:rPr lang="en-US" sz="2200" b="1" dirty="0" smtClean="0">
                <a:solidFill>
                  <a:schemeClr val="accent1"/>
                </a:solidFill>
                <a:latin typeface="msbm10" charset="0"/>
                <a:ea typeface="Lucida Sans Unicode" charset="0"/>
                <a:cs typeface="Lucida Sans Unicode" charset="0"/>
              </a:rPr>
              <a:t> </a:t>
            </a:r>
            <a:r>
              <a:rPr lang="en-US" sz="2200" dirty="0" smtClean="0">
                <a:ea typeface="Lucida Sans Unicode" charset="0"/>
                <a:cs typeface="Lucida Sans Unicode" charset="0"/>
              </a:rPr>
              <a:t>is not, </a:t>
            </a: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r>
              <a:rPr lang="en-US" sz="2200" dirty="0" smtClean="0">
                <a:ea typeface="Lucida Sans Unicode" charset="0"/>
                <a:cs typeface="Lucida Sans Unicode" charset="0"/>
              </a:rPr>
              <a:t>but its</a:t>
            </a: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“completion” </a:t>
            </a:r>
            <a:r>
              <a:rPr lang="en-US" sz="2200" dirty="0" smtClean="0">
                <a:ea typeface="Lucida Sans Unicode" charset="0"/>
                <a:cs typeface="Lucida Sans Unicode" charset="0"/>
              </a:rPr>
              <a:t>  </a:t>
            </a:r>
            <a:r>
              <a:rPr lang="en-US" sz="2200" dirty="0" smtClean="0">
                <a:solidFill>
                  <a:schemeClr val="accent1"/>
                </a:solidFill>
                <a:ea typeface="Lucida Sans Unicode" charset="0"/>
                <a:cs typeface="Lucida Sans Unicode" charset="0"/>
              </a:rPr>
              <a:t>(</a:t>
            </a:r>
            <a:r>
              <a:rPr lang="en-US" sz="2200" b="1" dirty="0" smtClean="0">
                <a:solidFill>
                  <a:schemeClr val="accent1"/>
                </a:solidFill>
                <a:latin typeface="msbm10" charset="0"/>
                <a:ea typeface="Lucida Sans Unicode" charset="0"/>
                <a:cs typeface="Lucida Sans Unicode" charset="0"/>
              </a:rPr>
              <a:t>N</a:t>
            </a:r>
            <a:r>
              <a:rPr lang="en-US" sz="2200" baseline="30000" dirty="0" smtClean="0">
                <a:solidFill>
                  <a:srgbClr val="4F81BD"/>
                </a:solidFill>
                <a:latin typeface="cmsy10" charset="0"/>
              </a:rPr>
              <a:t>1</a:t>
            </a:r>
            <a:r>
              <a:rPr lang="en-US" sz="2200" dirty="0" smtClean="0">
                <a:solidFill>
                  <a:srgbClr val="4F81BD"/>
                </a:solidFill>
                <a:ea typeface="Lucida Sans Unicode" charset="0"/>
                <a:cs typeface="Lucida Sans Unicode" charset="0"/>
              </a:rPr>
              <a:t>=</a:t>
            </a:r>
            <a:r>
              <a:rPr lang="en-US" sz="2200" dirty="0" smtClean="0">
                <a:ea typeface="Lucida Sans Unicode" charset="0"/>
                <a:cs typeface="Lucida Sans Unicode" charset="0"/>
              </a:rPr>
              <a:t> </a:t>
            </a:r>
            <a:r>
              <a:rPr lang="en-US" sz="2200" b="1" dirty="0" smtClean="0">
                <a:solidFill>
                  <a:schemeClr val="accent1"/>
                </a:solidFill>
                <a:latin typeface="msbm10" charset="0"/>
                <a:ea typeface="Lucida Sans Unicode" charset="0"/>
                <a:cs typeface="Lucida Sans Unicode" charset="0"/>
              </a:rPr>
              <a:t>N</a:t>
            </a:r>
            <a:r>
              <a:rPr lang="en-US" sz="2200" b="1" dirty="0" smtClean="0">
                <a:solidFill>
                  <a:schemeClr val="accent2"/>
                </a:solidFill>
                <a:latin typeface="msbm10" charset="0"/>
                <a:ea typeface="Lucida Sans Unicode" charset="0"/>
                <a:cs typeface="Lucida Sans Unicode" charset="0"/>
              </a:rPr>
              <a:t> </a:t>
            </a:r>
            <a:r>
              <a:rPr lang="en-US" sz="2200" dirty="0" smtClean="0">
                <a:solidFill>
                  <a:srgbClr val="4F81BD"/>
                </a:solidFill>
                <a:latin typeface="cmsy10" charset="0"/>
              </a:rPr>
              <a:t>[ </a:t>
            </a:r>
            <a:r>
              <a:rPr lang="en-US" sz="2200" dirty="0" smtClean="0">
                <a:solidFill>
                  <a:srgbClr val="4F81BD"/>
                </a:solidFill>
              </a:rPr>
              <a:t>{</a:t>
            </a:r>
            <a:r>
              <a:rPr lang="en-US" sz="2200" dirty="0" smtClean="0">
                <a:solidFill>
                  <a:srgbClr val="4F81BD"/>
                </a:solidFill>
                <a:latin typeface="cmsy10" charset="0"/>
              </a:rPr>
              <a:t>1</a:t>
            </a:r>
            <a:r>
              <a:rPr lang="en-US" sz="2200" dirty="0" smtClean="0">
                <a:solidFill>
                  <a:srgbClr val="4F81BD"/>
                </a:solidFill>
              </a:rPr>
              <a:t>} </a:t>
            </a:r>
            <a:r>
              <a:rPr lang="en-US" sz="2200" dirty="0" smtClean="0">
                <a:solidFill>
                  <a:schemeClr val="accent1"/>
                </a:solidFill>
                <a:latin typeface="Arial"/>
                <a:ea typeface="Lucida Sans Unicode" charset="0"/>
                <a:cs typeface="Arial"/>
              </a:rPr>
              <a:t>, +,</a:t>
            </a:r>
            <a:r>
              <a:rPr lang="en-US" sz="2200" b="1" dirty="0" smtClean="0">
                <a:solidFill>
                  <a:schemeClr val="accent1"/>
                </a:solidFill>
                <a:latin typeface="Arial"/>
                <a:ea typeface="Lucida Sans Unicode" charset="0"/>
                <a:cs typeface="Arial"/>
              </a:rPr>
              <a:t> </a:t>
            </a:r>
            <a:r>
              <a:rPr lang="en-US" sz="2200" b="1" i="1" dirty="0" smtClean="0">
                <a:solidFill>
                  <a:schemeClr val="accent1"/>
                </a:solidFill>
                <a:latin typeface="cmsy10" charset="0"/>
              </a:rPr>
              <a:t>¢ </a:t>
            </a:r>
            <a:r>
              <a:rPr lang="en-US" sz="2200" dirty="0" smtClean="0">
                <a:solidFill>
                  <a:schemeClr val="accent1"/>
                </a:solidFill>
                <a:latin typeface="Arial"/>
                <a:cs typeface="Arial"/>
              </a:rPr>
              <a:t>, 0, 1)   </a:t>
            </a:r>
            <a:r>
              <a:rPr lang="en-US" sz="2200" dirty="0" smtClean="0">
                <a:ea typeface="Lucida Sans Unicode" charset="0"/>
                <a:cs typeface="Lucida Sans Unicode" charset="0"/>
              </a:rPr>
              <a:t>is.</a:t>
            </a: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endParaRPr lang="en-US" sz="2200" dirty="0" smtClean="0">
              <a:latin typeface="Arial" charset="0"/>
              <a:ea typeface="Lucida Sans Unicode" charset="0"/>
              <a:cs typeface="Lucida Sans Unicode" charset="0"/>
            </a:endParaRP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r>
              <a:rPr lang="en-US" sz="2200" dirty="0" smtClean="0">
                <a:ea typeface="Lucida Sans Unicode" charset="0"/>
                <a:cs typeface="Lucida Sans Unicode" charset="0"/>
              </a:rPr>
              <a:t>For provenance, the completion of </a:t>
            </a:r>
            <a:r>
              <a:rPr lang="en-US" sz="2200" dirty="0" smtClean="0">
                <a:solidFill>
                  <a:srgbClr val="4F81BD"/>
                </a:solidFill>
              </a:rPr>
              <a:t> </a:t>
            </a:r>
            <a:r>
              <a:rPr lang="en-US" sz="2200" b="1" dirty="0" smtClean="0">
                <a:solidFill>
                  <a:schemeClr val="accent1"/>
                </a:solidFill>
                <a:latin typeface="msbm10" charset="0"/>
                <a:ea typeface="Lucida Sans Unicode" charset="0"/>
                <a:cs typeface="Lucida Sans Unicode" charset="0"/>
              </a:rPr>
              <a:t>N</a:t>
            </a:r>
            <a:r>
              <a:rPr lang="en-US" sz="2200" dirty="0" smtClean="0">
                <a:solidFill>
                  <a:schemeClr val="accent1"/>
                </a:solidFill>
                <a:ea typeface="Lucida Sans Unicode" charset="0"/>
                <a:cs typeface="Arial"/>
              </a:rPr>
              <a:t>[</a:t>
            </a:r>
            <a:r>
              <a:rPr lang="en-US" sz="2200" i="1" dirty="0" smtClean="0">
                <a:solidFill>
                  <a:schemeClr val="accent1"/>
                </a:solidFill>
                <a:ea typeface="Lucida Sans Unicode" charset="0"/>
                <a:cs typeface="Arial"/>
              </a:rPr>
              <a:t>X</a:t>
            </a:r>
            <a:r>
              <a:rPr lang="en-US" sz="2200" dirty="0" smtClean="0">
                <a:solidFill>
                  <a:schemeClr val="accent1"/>
                </a:solidFill>
                <a:ea typeface="Lucida Sans Unicode" charset="0"/>
                <a:cs typeface="Arial"/>
              </a:rPr>
              <a:t>] </a:t>
            </a:r>
            <a:r>
              <a:rPr lang="en-US" sz="2200" b="1" dirty="0" smtClean="0">
                <a:solidFill>
                  <a:schemeClr val="accent1"/>
                </a:solidFill>
                <a:ea typeface="Lucida Sans Unicode" charset="0"/>
                <a:cs typeface="Arial"/>
              </a:rPr>
              <a:t> </a:t>
            </a:r>
            <a:r>
              <a:rPr lang="en-US" sz="2200" dirty="0" smtClean="0">
                <a:ea typeface="Lucida Sans Unicode" charset="0"/>
                <a:cs typeface="Arial"/>
              </a:rPr>
              <a:t>is not  </a:t>
            </a:r>
            <a:r>
              <a:rPr lang="en-US" sz="2200" b="1" dirty="0" smtClean="0">
                <a:solidFill>
                  <a:schemeClr val="accent1"/>
                </a:solidFill>
                <a:latin typeface="msbm10" charset="0"/>
                <a:ea typeface="Lucida Sans Unicode" charset="0"/>
                <a:cs typeface="Lucida Sans Unicode" charset="0"/>
              </a:rPr>
              <a:t>N</a:t>
            </a:r>
            <a:r>
              <a:rPr lang="en-US" sz="2200" baseline="30000" dirty="0" smtClean="0">
                <a:solidFill>
                  <a:srgbClr val="4F81BD"/>
                </a:solidFill>
                <a:latin typeface="cmsy10" charset="0"/>
              </a:rPr>
              <a:t>1</a:t>
            </a:r>
            <a:r>
              <a:rPr lang="en-US" sz="2200" dirty="0" smtClean="0">
                <a:solidFill>
                  <a:srgbClr val="4F81BD"/>
                </a:solidFill>
                <a:cs typeface="Arial"/>
              </a:rPr>
              <a:t>[</a:t>
            </a:r>
            <a:r>
              <a:rPr lang="en-US" sz="2200" i="1" dirty="0" smtClean="0">
                <a:solidFill>
                  <a:srgbClr val="4F81BD"/>
                </a:solidFill>
                <a:cs typeface="Arial"/>
              </a:rPr>
              <a:t>X</a:t>
            </a:r>
            <a:r>
              <a:rPr lang="en-US" sz="2200" dirty="0" smtClean="0">
                <a:solidFill>
                  <a:srgbClr val="4F81BD"/>
                </a:solidFill>
                <a:cs typeface="Arial"/>
              </a:rPr>
              <a:t>].</a:t>
            </a: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r>
              <a:rPr lang="en-US" sz="2200" dirty="0" smtClean="0">
                <a:ea typeface="Cambria Math"/>
                <a:cs typeface="Arial"/>
              </a:rPr>
              <a:t>Instead of (finite) polynomials we need (possibly infinite)                          </a:t>
            </a:r>
            <a:r>
              <a:rPr lang="en-US" sz="2200" b="1" dirty="0" smtClean="0">
                <a:solidFill>
                  <a:srgbClr val="FF0000"/>
                </a:solidFill>
                <a:ea typeface="Cambria Math"/>
                <a:cs typeface="Arial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cs typeface="Arial"/>
              </a:rPr>
              <a:t>formal power series.</a:t>
            </a:r>
            <a:r>
              <a:rPr lang="en-US" sz="2200" dirty="0" smtClean="0">
                <a:ea typeface="Cambria Math"/>
                <a:cs typeface="Arial"/>
              </a:rPr>
              <a:t> </a:t>
            </a:r>
          </a:p>
          <a:p>
            <a:pPr marL="284163" indent="-284163">
              <a:buClr>
                <a:srgbClr val="011F5B"/>
              </a:buClr>
              <a:buSzPct val="200000"/>
            </a:pPr>
            <a:r>
              <a:rPr lang="en-US" sz="2200" dirty="0" smtClean="0">
                <a:ea typeface="Cambria Math"/>
                <a:cs typeface="Arial"/>
              </a:rPr>
              <a:t>They form an </a:t>
            </a:r>
            <a:r>
              <a:rPr lang="en-US" sz="2200" i="1" dirty="0" err="1" smtClean="0">
                <a:solidFill>
                  <a:srgbClr val="4F81BD"/>
                </a:solidFill>
              </a:rPr>
              <a:t>ω</a:t>
            </a:r>
            <a:r>
              <a:rPr lang="en-US" sz="2200" dirty="0" smtClean="0">
                <a:solidFill>
                  <a:srgbClr val="000000"/>
                </a:solidFill>
              </a:rPr>
              <a:t>-continuous</a:t>
            </a:r>
            <a:r>
              <a:rPr lang="en-US" sz="2200" dirty="0" smtClean="0">
                <a:ea typeface="Cambria Math"/>
                <a:cs typeface="Arial"/>
              </a:rPr>
              <a:t> </a:t>
            </a:r>
            <a:r>
              <a:rPr lang="en-US" sz="2200" dirty="0" err="1" smtClean="0">
                <a:ea typeface="Cambria Math"/>
                <a:cs typeface="Arial"/>
              </a:rPr>
              <a:t>semiring</a:t>
            </a:r>
            <a:r>
              <a:rPr lang="en-US" sz="2200" dirty="0" smtClean="0">
                <a:ea typeface="Cambria Math"/>
                <a:cs typeface="Arial"/>
              </a:rPr>
              <a:t>   </a:t>
            </a:r>
            <a:r>
              <a:rPr lang="en-US" sz="2200" b="1" dirty="0" smtClean="0">
                <a:solidFill>
                  <a:schemeClr val="accent1"/>
                </a:solidFill>
                <a:latin typeface="msbm10" charset="0"/>
                <a:ea typeface="Lucida Sans Unicode" charset="0"/>
                <a:cs typeface="Lucida Sans Unicode" charset="0"/>
              </a:rPr>
              <a:t>N</a:t>
            </a:r>
            <a:r>
              <a:rPr lang="en-US" sz="2200" baseline="30000" dirty="0" smtClean="0">
                <a:solidFill>
                  <a:srgbClr val="4F81BD"/>
                </a:solidFill>
                <a:latin typeface="cmsy10" charset="0"/>
              </a:rPr>
              <a:t>1</a:t>
            </a:r>
            <a:r>
              <a:rPr lang="en-US" sz="2200" dirty="0" smtClean="0">
                <a:solidFill>
                  <a:srgbClr val="4F81BD"/>
                </a:solidFill>
                <a:cs typeface="Arial"/>
              </a:rPr>
              <a:t>[[X]].</a:t>
            </a:r>
            <a:r>
              <a:rPr lang="en-US" sz="2200" dirty="0" smtClean="0">
                <a:solidFill>
                  <a:srgbClr val="000000"/>
                </a:solidFill>
                <a:ea typeface="ＭＳ Ｐゴシック" charset="-128"/>
              </a:rPr>
              <a:t> </a:t>
            </a:r>
          </a:p>
          <a:p>
            <a:pPr marL="284163" indent="-284163">
              <a:buClr>
                <a:srgbClr val="011F5B"/>
              </a:buClr>
              <a:buSzPct val="200000"/>
            </a:pPr>
            <a:r>
              <a:rPr lang="en-US" sz="2200" dirty="0" smtClean="0">
                <a:solidFill>
                  <a:srgbClr val="000000"/>
                </a:solidFill>
                <a:ea typeface="ＭＳ Ｐゴシック" charset="-128"/>
              </a:rPr>
              <a:t>Monomials still correspond to derivations trees. </a:t>
            </a:r>
          </a:p>
          <a:p>
            <a:pPr marL="284163" indent="-284163">
              <a:buClr>
                <a:srgbClr val="011F5B"/>
              </a:buClr>
              <a:buSzPct val="200000"/>
            </a:pPr>
            <a:r>
              <a:rPr lang="en-US" dirty="0" smtClean="0">
                <a:solidFill>
                  <a:srgbClr val="000000"/>
                </a:solidFill>
                <a:ea typeface="ＭＳ Ｐゴシック" charset="-128"/>
              </a:rPr>
              <a:t>(Even transitive closure has infinitely many derivation trees if </a:t>
            </a:r>
            <a:r>
              <a:rPr lang="en-US" i="1" dirty="0" smtClean="0">
                <a:solidFill>
                  <a:schemeClr val="accent1"/>
                </a:solidFill>
                <a:ea typeface="ＭＳ Ｐゴシック" charset="-128"/>
              </a:rPr>
              <a:t>E</a:t>
            </a:r>
            <a:r>
              <a:rPr lang="en-US" dirty="0" smtClean="0">
                <a:solidFill>
                  <a:srgbClr val="000000"/>
                </a:solidFill>
                <a:ea typeface="ＭＳ Ｐゴシック" charset="-128"/>
              </a:rPr>
              <a:t> has loops.)</a:t>
            </a: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endParaRPr lang="en-US" sz="2400" dirty="0" smtClean="0">
              <a:solidFill>
                <a:srgbClr val="4F81BD"/>
              </a:solidFill>
              <a:cs typeface="Arial"/>
            </a:endParaRP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r>
              <a:rPr lang="en-US" sz="2400" dirty="0" smtClean="0">
                <a:ea typeface="Lucida Sans Unicode" charset="0"/>
                <a:cs typeface="Lucida Sans Unicode" charset="0"/>
              </a:rPr>
              <a:t>The completion of </a:t>
            </a:r>
            <a:r>
              <a:rPr lang="en-US" sz="2400" b="1" dirty="0" smtClean="0">
                <a:solidFill>
                  <a:schemeClr val="accent1"/>
                </a:solidFill>
                <a:latin typeface="msbm10" charset="0"/>
                <a:ea typeface="Lucida Sans Unicode" charset="0"/>
                <a:cs typeface="Lucida Sans Unicode" charset="0"/>
              </a:rPr>
              <a:t>B</a:t>
            </a:r>
            <a:r>
              <a:rPr lang="en-US" sz="2400" dirty="0" smtClean="0">
                <a:solidFill>
                  <a:schemeClr val="accent1"/>
                </a:solidFill>
                <a:ea typeface="Lucida Sans Unicode" charset="0"/>
                <a:cs typeface="Arial"/>
              </a:rPr>
              <a:t>[X] </a:t>
            </a:r>
            <a:r>
              <a:rPr lang="en-US" sz="2400" dirty="0" smtClean="0">
                <a:ea typeface="Lucida Sans Unicode" charset="0"/>
                <a:cs typeface="Arial"/>
              </a:rPr>
              <a:t>is </a:t>
            </a:r>
            <a:r>
              <a:rPr lang="en-US" sz="2400" b="1" dirty="0" smtClean="0">
                <a:solidFill>
                  <a:schemeClr val="accent1"/>
                </a:solidFill>
                <a:latin typeface="msbm10" charset="0"/>
                <a:ea typeface="Lucida Sans Unicode" charset="0"/>
                <a:cs typeface="Lucida Sans Unicode" charset="0"/>
              </a:rPr>
              <a:t>B</a:t>
            </a:r>
            <a:r>
              <a:rPr lang="en-US" sz="2400" dirty="0" smtClean="0">
                <a:solidFill>
                  <a:srgbClr val="4F81BD"/>
                </a:solidFill>
                <a:cs typeface="Arial"/>
              </a:rPr>
              <a:t>[[X]].</a:t>
            </a:r>
            <a:r>
              <a:rPr lang="en-US" sz="2400" dirty="0" smtClean="0">
                <a:ea typeface="Cambria Math"/>
                <a:cs typeface="Arial"/>
              </a:rPr>
              <a:t> </a:t>
            </a:r>
            <a:endParaRPr lang="en-US" sz="2400" dirty="0" smtClean="0">
              <a:solidFill>
                <a:srgbClr val="4F81BD"/>
              </a:solidFill>
              <a:cs typeface="Arial"/>
            </a:endParaRP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endParaRPr lang="en-US" sz="2400" b="1" dirty="0" smtClean="0">
              <a:solidFill>
                <a:srgbClr val="4F81BD"/>
              </a:solidFill>
              <a:ea typeface="Lucida Sans Unicode" charset="0"/>
              <a:cs typeface="Arial"/>
            </a:endParaRP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endParaRPr lang="en-US" sz="2400" b="1" dirty="0" smtClean="0">
              <a:solidFill>
                <a:srgbClr val="FF0000"/>
              </a:solidFill>
              <a:ea typeface="Lucida Sans Unicode" charset="0"/>
              <a:cs typeface="Arial"/>
            </a:endParaRP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endParaRPr lang="en-US" sz="2400" dirty="0" smtClean="0">
              <a:latin typeface="Arial" charset="0"/>
            </a:endParaRP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endParaRPr lang="en-US" sz="2400" dirty="0" smtClean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endParaRPr lang="en-US" sz="2400" dirty="0" smtClean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67A8-7239-4A5D-A756-2F35EF85B204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2484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48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sz="3200" b="1" dirty="0" smtClean="0"/>
              <a:t>Solution</a:t>
            </a:r>
            <a:endParaRPr lang="el-GR" sz="3200" dirty="0"/>
          </a:p>
        </p:txBody>
      </p:sp>
      <p:sp>
        <p:nvSpPr>
          <p:cNvPr id="1172484" name="Rectangle 4"/>
          <p:cNvSpPr>
            <a:spLocks noChangeArrowheads="1"/>
          </p:cNvSpPr>
          <p:nvPr/>
        </p:nvSpPr>
        <p:spPr bwMode="auto">
          <a:xfrm>
            <a:off x="211015" y="762000"/>
            <a:ext cx="8651631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endParaRPr lang="en-US" sz="2400" dirty="0" smtClean="0">
              <a:solidFill>
                <a:srgbClr val="000000"/>
              </a:solidFill>
              <a:ea typeface="ＭＳ Ｐゴシック" charset="-128"/>
            </a:endParaRP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endParaRPr lang="en-US" sz="2400" dirty="0" smtClean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67A8-7239-4A5D-A756-2F35EF85B204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80999" y="1066800"/>
            <a:ext cx="4863984" cy="22860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5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762000" y="5214620"/>
            <a:ext cx="7315200" cy="57658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7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6248399" y="2209800"/>
            <a:ext cx="1896894" cy="2286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505200" y="3124200"/>
            <a:ext cx="1447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172200" y="4191000"/>
            <a:ext cx="2057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48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sz="3200" b="1" dirty="0" smtClean="0"/>
              <a:t>Absorptive polynomials</a:t>
            </a:r>
            <a:endParaRPr lang="el-GR" sz="3200" dirty="0"/>
          </a:p>
        </p:txBody>
      </p:sp>
      <p:sp>
        <p:nvSpPr>
          <p:cNvPr id="1172484" name="Rectangle 4"/>
          <p:cNvSpPr>
            <a:spLocks noChangeArrowheads="1"/>
          </p:cNvSpPr>
          <p:nvPr/>
        </p:nvSpPr>
        <p:spPr bwMode="auto">
          <a:xfrm>
            <a:off x="515815" y="914400"/>
            <a:ext cx="832338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284163" indent="-284163">
              <a:buClr>
                <a:srgbClr val="011F5B"/>
              </a:buClr>
              <a:buSzPct val="200000"/>
            </a:pPr>
            <a:r>
              <a:rPr lang="en-US" sz="2200" dirty="0" smtClean="0">
                <a:solidFill>
                  <a:srgbClr val="000000"/>
                </a:solidFill>
              </a:rPr>
              <a:t>Most informative provenance </a:t>
            </a:r>
            <a:r>
              <a:rPr lang="en-US" sz="2200" dirty="0" err="1" smtClean="0">
                <a:solidFill>
                  <a:srgbClr val="000000"/>
                </a:solidFill>
              </a:rPr>
              <a:t>semiring</a:t>
            </a:r>
            <a:r>
              <a:rPr lang="en-US" sz="2200" dirty="0" smtClean="0">
                <a:solidFill>
                  <a:srgbClr val="000000"/>
                </a:solidFill>
              </a:rPr>
              <a:t> for </a:t>
            </a:r>
            <a:r>
              <a:rPr lang="en-US" sz="2200" dirty="0" err="1" smtClean="0">
                <a:solidFill>
                  <a:srgbClr val="000000"/>
                </a:solidFill>
              </a:rPr>
              <a:t>Datalog</a:t>
            </a:r>
            <a:r>
              <a:rPr lang="en-US" sz="2200" dirty="0" smtClean="0">
                <a:solidFill>
                  <a:srgbClr val="000000"/>
                </a:solidFill>
              </a:rPr>
              <a:t>:   (</a:t>
            </a:r>
            <a:r>
              <a:rPr lang="en-US" sz="2200" b="1" dirty="0" smtClean="0">
                <a:solidFill>
                  <a:schemeClr val="accent1"/>
                </a:solidFill>
                <a:latin typeface="msbm10" charset="0"/>
                <a:ea typeface="Lucida Sans Unicode" charset="0"/>
                <a:cs typeface="Lucida Sans Unicode" charset="0"/>
              </a:rPr>
              <a:t>N</a:t>
            </a:r>
            <a:r>
              <a:rPr lang="en-US" sz="2200" baseline="30000" dirty="0" smtClean="0">
                <a:solidFill>
                  <a:srgbClr val="4F81BD"/>
                </a:solidFill>
                <a:latin typeface="cmsy10" charset="0"/>
              </a:rPr>
              <a:t>1</a:t>
            </a:r>
            <a:r>
              <a:rPr lang="en-US" sz="2200" dirty="0" smtClean="0">
                <a:solidFill>
                  <a:srgbClr val="4F81BD"/>
                </a:solidFill>
                <a:cs typeface="Arial"/>
              </a:rPr>
              <a:t>[[X]], </a:t>
            </a:r>
            <a:r>
              <a:rPr lang="en-US" sz="2200" dirty="0" smtClean="0">
                <a:solidFill>
                  <a:schemeClr val="accent1"/>
                </a:solidFill>
                <a:latin typeface="Arial"/>
                <a:ea typeface="Lucida Sans Unicode" charset="0"/>
                <a:cs typeface="Arial"/>
              </a:rPr>
              <a:t>+,</a:t>
            </a:r>
            <a:r>
              <a:rPr lang="en-US" sz="2200" b="1" dirty="0" smtClean="0">
                <a:solidFill>
                  <a:schemeClr val="accent1"/>
                </a:solidFill>
                <a:latin typeface="Arial"/>
                <a:ea typeface="Lucida Sans Unicode" charset="0"/>
                <a:cs typeface="Arial"/>
              </a:rPr>
              <a:t> </a:t>
            </a:r>
            <a:r>
              <a:rPr lang="en-US" sz="2200" b="1" i="1" dirty="0" smtClean="0">
                <a:solidFill>
                  <a:schemeClr val="accent1"/>
                </a:solidFill>
                <a:latin typeface="cmsy10" charset="0"/>
              </a:rPr>
              <a:t>¢</a:t>
            </a:r>
            <a:r>
              <a:rPr lang="en-US" sz="2200" dirty="0" smtClean="0">
                <a:solidFill>
                  <a:schemeClr val="accent1"/>
                </a:solidFill>
                <a:latin typeface="Arial"/>
                <a:cs typeface="Arial"/>
              </a:rPr>
              <a:t>, 0,1</a:t>
            </a:r>
            <a:r>
              <a:rPr lang="en-US" sz="2200" dirty="0" smtClean="0">
                <a:solidFill>
                  <a:srgbClr val="000000"/>
                </a:solidFill>
                <a:cs typeface="Arial"/>
              </a:rPr>
              <a:t>)</a:t>
            </a:r>
            <a:r>
              <a:rPr lang="en-US" sz="2200" b="1" dirty="0" smtClean="0">
                <a:solidFill>
                  <a:schemeClr val="accent1"/>
                </a:solidFill>
                <a:ea typeface="Lucida Sans Unicode" charset="0"/>
                <a:cs typeface="Lucida Sans Unicode" charset="0"/>
              </a:rPr>
              <a:t> </a:t>
            </a:r>
            <a:endParaRPr lang="en-US" sz="2200" dirty="0" smtClean="0">
              <a:solidFill>
                <a:srgbClr val="000000"/>
              </a:solidFill>
            </a:endParaRPr>
          </a:p>
          <a:p>
            <a:pPr marL="284163" indent="-284163">
              <a:buClr>
                <a:srgbClr val="011F5B"/>
              </a:buClr>
              <a:buSzPct val="200000"/>
            </a:pPr>
            <a:r>
              <a:rPr lang="en-US" dirty="0" smtClean="0">
                <a:solidFill>
                  <a:srgbClr val="000000"/>
                </a:solidFill>
              </a:rPr>
              <a:t>(Infinite power series have finite representations as systems of polynomial equations.)</a:t>
            </a:r>
          </a:p>
          <a:p>
            <a:pPr marL="284163" indent="-284163">
              <a:buClr>
                <a:srgbClr val="011F5B"/>
              </a:buClr>
              <a:buSzPct val="200000"/>
            </a:pPr>
            <a:endParaRPr lang="en-US" sz="2200" dirty="0" smtClean="0">
              <a:solidFill>
                <a:srgbClr val="FF0000"/>
              </a:solidFill>
            </a:endParaRPr>
          </a:p>
          <a:p>
            <a:pPr marL="284163" indent="-284163">
              <a:buClr>
                <a:srgbClr val="011F5B"/>
              </a:buClr>
              <a:buSzPct val="200000"/>
            </a:pPr>
            <a:r>
              <a:rPr lang="en-US" sz="2200" dirty="0" smtClean="0">
                <a:solidFill>
                  <a:srgbClr val="FF0000"/>
                </a:solidFill>
              </a:rPr>
              <a:t>Absorption</a:t>
            </a:r>
            <a:r>
              <a:rPr lang="en-US" sz="2200" dirty="0" smtClean="0"/>
              <a:t>    </a:t>
            </a:r>
            <a:r>
              <a:rPr lang="en-US" sz="2200" i="1" dirty="0" smtClean="0">
                <a:solidFill>
                  <a:schemeClr val="accent1"/>
                </a:solidFill>
              </a:rPr>
              <a:t>a</a:t>
            </a:r>
            <a:r>
              <a:rPr lang="en-US" sz="2200" dirty="0" smtClean="0">
                <a:solidFill>
                  <a:schemeClr val="accent1"/>
                </a:solidFill>
              </a:rPr>
              <a:t> + </a:t>
            </a:r>
            <a:r>
              <a:rPr lang="en-US" sz="2200" i="1" dirty="0" err="1" smtClean="0">
                <a:solidFill>
                  <a:schemeClr val="accent1"/>
                </a:solidFill>
              </a:rPr>
              <a:t>a</a:t>
            </a:r>
            <a:r>
              <a:rPr lang="en-US" sz="1600" dirty="0" err="1" smtClean="0">
                <a:solidFill>
                  <a:schemeClr val="accent1"/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US" sz="2200" i="1" dirty="0" err="1" smtClean="0">
                <a:solidFill>
                  <a:schemeClr val="accent1"/>
                </a:solidFill>
              </a:rPr>
              <a:t>b</a:t>
            </a:r>
            <a:r>
              <a:rPr lang="en-US" sz="2200" dirty="0" smtClean="0">
                <a:solidFill>
                  <a:schemeClr val="accent1"/>
                </a:solidFill>
              </a:rPr>
              <a:t> = </a:t>
            </a:r>
            <a:r>
              <a:rPr lang="en-US" sz="2200" i="1" dirty="0" smtClean="0">
                <a:solidFill>
                  <a:schemeClr val="accent1"/>
                </a:solidFill>
              </a:rPr>
              <a:t>a</a:t>
            </a: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endParaRPr lang="en-US" sz="800" dirty="0" smtClean="0"/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r>
              <a:rPr lang="en-US" sz="2200" dirty="0" smtClean="0"/>
              <a:t>Absorptive polynomials  </a:t>
            </a:r>
            <a:r>
              <a:rPr lang="en-US" sz="2200" dirty="0" err="1" smtClean="0"/>
              <a:t>Sorp(X</a:t>
            </a:r>
            <a:r>
              <a:rPr lang="en-US" sz="2200" dirty="0" smtClean="0"/>
              <a:t>):  </a:t>
            </a: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r>
              <a:rPr lang="en-US" sz="2200" b="1" dirty="0" smtClean="0">
                <a:solidFill>
                  <a:srgbClr val="800000"/>
                </a:solidFill>
                <a:latin typeface="msbm10" charset="0"/>
                <a:ea typeface="Lucida Sans Unicode" charset="0"/>
                <a:cs typeface="Lucida Sans Unicode" charset="0"/>
              </a:rPr>
              <a:t>		</a:t>
            </a:r>
            <a:r>
              <a:rPr lang="en-US" sz="2200" dirty="0" err="1" smtClean="0"/>
              <a:t>boolean</a:t>
            </a:r>
            <a:r>
              <a:rPr lang="en-US" sz="2200" dirty="0" smtClean="0"/>
              <a:t> coefficients  but  only minimal degree monomials</a:t>
            </a:r>
          </a:p>
          <a:p>
            <a:pPr marL="284163" indent="-284163">
              <a:buClr>
                <a:srgbClr val="011F5B"/>
              </a:buClr>
              <a:buSzPct val="200000"/>
            </a:pPr>
            <a:r>
              <a:rPr lang="en-US" sz="2200" i="1" dirty="0" smtClean="0">
                <a:solidFill>
                  <a:srgbClr val="4F81BD"/>
                </a:solidFill>
              </a:rPr>
              <a:t>                           </a:t>
            </a:r>
            <a:r>
              <a:rPr lang="en-US" sz="2200" b="1" i="1" u="sng" dirty="0" smtClean="0">
                <a:solidFill>
                  <a:srgbClr val="4F81BD"/>
                </a:solidFill>
              </a:rPr>
              <a:t>x</a:t>
            </a:r>
            <a:r>
              <a:rPr lang="en-US" sz="2200" b="1" u="sng" baseline="30000" dirty="0" smtClean="0">
                <a:solidFill>
                  <a:srgbClr val="4F81BD"/>
                </a:solidFill>
              </a:rPr>
              <a:t>2</a:t>
            </a:r>
            <a:r>
              <a:rPr lang="en-US" sz="2200" b="1" i="1" u="sng" dirty="0" smtClean="0">
                <a:solidFill>
                  <a:srgbClr val="4F81BD"/>
                </a:solidFill>
              </a:rPr>
              <a:t>y</a:t>
            </a:r>
            <a:r>
              <a:rPr lang="en-US" sz="2200" i="1" u="sng" dirty="0" smtClean="0">
                <a:solidFill>
                  <a:srgbClr val="4F81BD"/>
                </a:solidFill>
              </a:rPr>
              <a:t> </a:t>
            </a:r>
            <a:r>
              <a:rPr lang="en-US" sz="2200" dirty="0" smtClean="0">
                <a:solidFill>
                  <a:srgbClr val="4F81BD"/>
                </a:solidFill>
              </a:rPr>
              <a:t>+ </a:t>
            </a:r>
            <a:r>
              <a:rPr lang="en-US" sz="2200" i="1" dirty="0" err="1" smtClean="0">
                <a:solidFill>
                  <a:srgbClr val="4F81BD"/>
                </a:solidFill>
              </a:rPr>
              <a:t>xy</a:t>
            </a:r>
            <a:r>
              <a:rPr lang="en-US" sz="2200" dirty="0" smtClean="0">
                <a:solidFill>
                  <a:srgbClr val="4F81BD"/>
                </a:solidFill>
              </a:rPr>
              <a:t> + </a:t>
            </a:r>
            <a:r>
              <a:rPr lang="en-US" sz="2200" i="1" dirty="0" smtClean="0">
                <a:solidFill>
                  <a:srgbClr val="4F81BD"/>
                </a:solidFill>
              </a:rPr>
              <a:t>y</a:t>
            </a:r>
            <a:r>
              <a:rPr lang="en-US" sz="2200" baseline="30000" dirty="0" smtClean="0">
                <a:solidFill>
                  <a:srgbClr val="4F81BD"/>
                </a:solidFill>
              </a:rPr>
              <a:t>2</a:t>
            </a:r>
            <a:r>
              <a:rPr lang="en-US" sz="2200" dirty="0" smtClean="0">
                <a:solidFill>
                  <a:srgbClr val="4F81BD"/>
                </a:solidFill>
              </a:rPr>
              <a:t> + </a:t>
            </a:r>
            <a:r>
              <a:rPr lang="en-US" sz="2200" dirty="0" err="1" smtClean="0">
                <a:solidFill>
                  <a:srgbClr val="4F81BD"/>
                </a:solidFill>
              </a:rPr>
              <a:t>x</a:t>
            </a:r>
            <a:r>
              <a:rPr lang="en-US" sz="2200" i="1" dirty="0" err="1" smtClean="0">
                <a:solidFill>
                  <a:srgbClr val="4F81BD"/>
                </a:solidFill>
              </a:rPr>
              <a:t>z</a:t>
            </a:r>
            <a:r>
              <a:rPr lang="en-US" sz="2200" i="1" dirty="0" smtClean="0">
                <a:solidFill>
                  <a:srgbClr val="4F81BD"/>
                </a:solidFill>
              </a:rPr>
              <a:t>      </a:t>
            </a:r>
            <a:r>
              <a:rPr lang="en-US" sz="2200" i="1" dirty="0" err="1" smtClean="0">
                <a:solidFill>
                  <a:srgbClr val="4F81BD"/>
                </a:solidFill>
                <a:sym typeface="Wingdings"/>
              </a:rPr>
              <a:t></a:t>
            </a:r>
            <a:r>
              <a:rPr lang="en-US" sz="2200" i="1" dirty="0" smtClean="0">
                <a:solidFill>
                  <a:srgbClr val="4F81BD"/>
                </a:solidFill>
                <a:sym typeface="Wingdings"/>
              </a:rPr>
              <a:t>   </a:t>
            </a:r>
            <a:r>
              <a:rPr lang="en-US" sz="2200" dirty="0" smtClean="0">
                <a:solidFill>
                  <a:srgbClr val="4F81BD"/>
                </a:solidFill>
              </a:rPr>
              <a:t>  </a:t>
            </a:r>
            <a:r>
              <a:rPr lang="en-US" sz="2200" i="1" dirty="0" err="1" smtClean="0">
                <a:solidFill>
                  <a:srgbClr val="4F81BD"/>
                </a:solidFill>
              </a:rPr>
              <a:t>xy</a:t>
            </a:r>
            <a:r>
              <a:rPr lang="en-US" sz="2200" dirty="0" smtClean="0">
                <a:solidFill>
                  <a:srgbClr val="4F81BD"/>
                </a:solidFill>
              </a:rPr>
              <a:t> + </a:t>
            </a:r>
            <a:r>
              <a:rPr lang="en-US" sz="2200" i="1" dirty="0" smtClean="0">
                <a:solidFill>
                  <a:srgbClr val="4F81BD"/>
                </a:solidFill>
              </a:rPr>
              <a:t>y</a:t>
            </a:r>
            <a:r>
              <a:rPr lang="en-US" sz="2200" baseline="30000" dirty="0" smtClean="0">
                <a:solidFill>
                  <a:srgbClr val="4F81BD"/>
                </a:solidFill>
              </a:rPr>
              <a:t>2</a:t>
            </a:r>
            <a:r>
              <a:rPr lang="en-US" sz="2200" dirty="0" smtClean="0">
                <a:solidFill>
                  <a:srgbClr val="4F81BD"/>
                </a:solidFill>
              </a:rPr>
              <a:t> + </a:t>
            </a:r>
            <a:r>
              <a:rPr lang="en-US" sz="2200" dirty="0" err="1" smtClean="0">
                <a:solidFill>
                  <a:srgbClr val="4F81BD"/>
                </a:solidFill>
              </a:rPr>
              <a:t>x</a:t>
            </a:r>
            <a:r>
              <a:rPr lang="en-US" sz="2200" i="1" dirty="0" err="1" smtClean="0">
                <a:solidFill>
                  <a:srgbClr val="4F81BD"/>
                </a:solidFill>
              </a:rPr>
              <a:t>z</a:t>
            </a:r>
            <a:endParaRPr lang="en-US" sz="2200" i="1" dirty="0" smtClean="0">
              <a:solidFill>
                <a:srgbClr val="4F81BD"/>
              </a:solidFill>
            </a:endParaRPr>
          </a:p>
          <a:p>
            <a:pPr marL="284163" indent="-284163">
              <a:buClr>
                <a:srgbClr val="011F5B"/>
              </a:buClr>
              <a:buSzPct val="200000"/>
            </a:pPr>
            <a:endParaRPr lang="en-US" sz="800" i="1" dirty="0" smtClean="0">
              <a:solidFill>
                <a:srgbClr val="4F81BD"/>
              </a:solidFill>
            </a:endParaRP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r>
              <a:rPr lang="en-US" sz="2200" dirty="0" smtClean="0"/>
              <a:t>Absorptive power series   same as   absorptive polynomials!</a:t>
            </a: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endParaRPr lang="en-US" sz="800" dirty="0" smtClean="0"/>
          </a:p>
          <a:p>
            <a:pPr marL="284163" indent="-284163">
              <a:buClr>
                <a:srgbClr val="011F5B"/>
              </a:buClr>
              <a:buSzPct val="200000"/>
            </a:pPr>
            <a:r>
              <a:rPr lang="en-US" smtClean="0"/>
              <a:t>     Why</a:t>
            </a:r>
            <a:r>
              <a:rPr lang="en-US" dirty="0" smtClean="0"/>
              <a:t>?  Order monomials by degree of each variable.                                                                       In this infinite </a:t>
            </a:r>
            <a:r>
              <a:rPr lang="en-US" dirty="0" err="1" smtClean="0"/>
              <a:t>poset</a:t>
            </a:r>
            <a:r>
              <a:rPr lang="en-US" dirty="0" smtClean="0"/>
              <a:t> all </a:t>
            </a:r>
            <a:r>
              <a:rPr lang="en-US" dirty="0" err="1" smtClean="0"/>
              <a:t>antichains</a:t>
            </a:r>
            <a:r>
              <a:rPr lang="en-US" dirty="0" smtClean="0"/>
              <a:t> are finite! (Dickson’s Lemma)</a:t>
            </a:r>
          </a:p>
          <a:p>
            <a:pPr marL="284163" indent="-284163">
              <a:buClr>
                <a:srgbClr val="011F5B"/>
              </a:buClr>
              <a:buSzPct val="200000"/>
            </a:pPr>
            <a:endParaRPr lang="en-US" sz="800" dirty="0" smtClean="0"/>
          </a:p>
          <a:p>
            <a:pPr marL="284163" indent="-284163">
              <a:buClr>
                <a:srgbClr val="011F5B"/>
              </a:buClr>
              <a:buSzPct val="200000"/>
            </a:pPr>
            <a:r>
              <a:rPr lang="en-US" sz="2200" dirty="0" err="1" smtClean="0">
                <a:solidFill>
                  <a:srgbClr val="000000"/>
                </a:solidFill>
              </a:rPr>
              <a:t>Sorp(X</a:t>
            </a:r>
            <a:r>
              <a:rPr lang="en-US" sz="2200" dirty="0" smtClean="0">
                <a:solidFill>
                  <a:srgbClr val="000000"/>
                </a:solidFill>
              </a:rPr>
              <a:t>)</a:t>
            </a:r>
            <a:r>
              <a:rPr lang="en-US" sz="2200" dirty="0" smtClean="0"/>
              <a:t> is already </a:t>
            </a:r>
            <a:r>
              <a:rPr lang="en-US" sz="2200" i="1" dirty="0" err="1" smtClean="0">
                <a:solidFill>
                  <a:srgbClr val="4F81BD"/>
                </a:solidFill>
              </a:rPr>
              <a:t>ω</a:t>
            </a:r>
            <a:r>
              <a:rPr lang="en-US" sz="2200" dirty="0" smtClean="0">
                <a:solidFill>
                  <a:srgbClr val="000000"/>
                </a:solidFill>
              </a:rPr>
              <a:t>-continuous:  provides provenance polynomials for </a:t>
            </a:r>
            <a:r>
              <a:rPr lang="en-US" sz="2200" dirty="0" err="1" smtClean="0">
                <a:solidFill>
                  <a:srgbClr val="000000"/>
                </a:solidFill>
              </a:rPr>
              <a:t>Datalog</a:t>
            </a:r>
            <a:r>
              <a:rPr lang="en-US" sz="2200" dirty="0" smtClean="0">
                <a:solidFill>
                  <a:srgbClr val="000000"/>
                </a:solidFill>
              </a:rPr>
              <a:t>.</a:t>
            </a:r>
          </a:p>
          <a:p>
            <a:pPr marL="284163" indent="-284163">
              <a:buClr>
                <a:srgbClr val="011F5B"/>
              </a:buClr>
              <a:buSzPct val="200000"/>
            </a:pPr>
            <a:endParaRPr lang="en-US" sz="800" b="1" dirty="0" smtClean="0">
              <a:solidFill>
                <a:srgbClr val="FF0000"/>
              </a:solidFill>
            </a:endParaRPr>
          </a:p>
          <a:p>
            <a:pPr marL="284163" indent="-284163">
              <a:buClr>
                <a:srgbClr val="011F5B"/>
              </a:buClr>
              <a:buSzPct val="200000"/>
            </a:pPr>
            <a:r>
              <a:rPr lang="en-US" sz="2200" dirty="0" smtClean="0"/>
              <a:t>So is </a:t>
            </a:r>
            <a:r>
              <a:rPr lang="en-US" sz="2200" dirty="0" err="1" smtClean="0"/>
              <a:t>PosBool(X</a:t>
            </a:r>
            <a:r>
              <a:rPr lang="en-US" sz="2200" dirty="0" smtClean="0"/>
              <a:t>),     but  </a:t>
            </a:r>
            <a:r>
              <a:rPr lang="en-US" sz="2200" dirty="0" err="1" smtClean="0">
                <a:solidFill>
                  <a:srgbClr val="000000"/>
                </a:solidFill>
              </a:rPr>
              <a:t>Sorp(X</a:t>
            </a:r>
            <a:r>
              <a:rPr lang="en-US" sz="2200" dirty="0" smtClean="0">
                <a:solidFill>
                  <a:srgbClr val="000000"/>
                </a:solidFill>
              </a:rPr>
              <a:t>)</a:t>
            </a:r>
            <a:r>
              <a:rPr lang="en-US" sz="2200" dirty="0" smtClean="0"/>
              <a:t> provenance also supports tropical and </a:t>
            </a:r>
            <a:r>
              <a:rPr lang="en-US" sz="2200" dirty="0" err="1" smtClean="0"/>
              <a:t>Viterbi</a:t>
            </a:r>
            <a:r>
              <a:rPr lang="en-US" sz="2200" dirty="0" smtClean="0"/>
              <a:t> </a:t>
            </a:r>
            <a:r>
              <a:rPr lang="en-US" sz="2200" dirty="0" err="1" smtClean="0"/>
              <a:t>semiring</a:t>
            </a:r>
            <a:r>
              <a:rPr lang="en-US" sz="2200" dirty="0" smtClean="0"/>
              <a:t> applications  </a:t>
            </a: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endParaRPr lang="en-US" sz="2200" dirty="0" smtClean="0"/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r>
              <a:rPr lang="en-US" sz="2200" dirty="0" smtClean="0"/>
              <a:t>                                                                     </a:t>
            </a:r>
            <a:endParaRPr lang="en-US" sz="2200" dirty="0" smtClean="0">
              <a:solidFill>
                <a:srgbClr val="4F81BD"/>
              </a:solidFill>
              <a:cs typeface="Arial"/>
            </a:endParaRP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endParaRPr lang="en-US" sz="2200" b="1" dirty="0" smtClean="0">
              <a:solidFill>
                <a:srgbClr val="4F81BD"/>
              </a:solidFill>
              <a:ea typeface="Lucida Sans Unicode" charset="0"/>
              <a:cs typeface="Arial"/>
            </a:endParaRP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endParaRPr lang="en-US" sz="2200" b="1" dirty="0" smtClean="0">
              <a:solidFill>
                <a:srgbClr val="FF0000"/>
              </a:solidFill>
              <a:ea typeface="Lucida Sans Unicode" charset="0"/>
              <a:cs typeface="Arial"/>
            </a:endParaRP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endParaRPr lang="en-US" sz="2200" dirty="0" smtClean="0">
              <a:latin typeface="Arial" charset="0"/>
            </a:endParaRP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endParaRPr lang="en-US" sz="2400" dirty="0" smtClean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endParaRPr lang="en-US" sz="2400" dirty="0" smtClean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67A8-7239-4A5D-A756-2F35EF85B204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248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Binary trust</a:t>
            </a:r>
            <a:endParaRPr lang="el-GR" sz="2800" b="1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5/21/2018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67A8-7239-4A5D-A756-2F35EF85B204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31" name="Group 66"/>
          <p:cNvGraphicFramePr>
            <a:graphicFrameLocks noGrp="1"/>
          </p:cNvGraphicFramePr>
          <p:nvPr/>
        </p:nvGraphicFramePr>
        <p:xfrm>
          <a:off x="914400" y="3990972"/>
          <a:ext cx="2133600" cy="1190628"/>
        </p:xfrm>
        <a:graphic>
          <a:graphicData uri="http://schemas.openxmlformats.org/drawingml/2006/table">
            <a:tbl>
              <a:tblPr/>
              <a:tblGrid>
                <a:gridCol w="1083062"/>
                <a:gridCol w="1050538"/>
              </a:tblGrid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mouse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gray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mouse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red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rat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gray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" name="Rectangle 23"/>
          <p:cNvSpPr/>
          <p:nvPr/>
        </p:nvSpPr>
        <p:spPr>
          <a:xfrm>
            <a:off x="533400" y="5879068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1F5B"/>
              </a:buClr>
              <a:buSzPct val="200000"/>
              <a:defRPr/>
            </a:pPr>
            <a:r>
              <a:rPr lang="en-US" dirty="0" smtClean="0">
                <a:cs typeface="Tahoma"/>
              </a:rPr>
              <a:t>* Sue and Val are noted zoologists.                 ** Zack is a noted </a:t>
            </a:r>
            <a:r>
              <a:rPr lang="en-US" i="1" dirty="0" smtClean="0">
                <a:cs typeface="Tahoma"/>
              </a:rPr>
              <a:t>computational</a:t>
            </a:r>
            <a:r>
              <a:rPr lang="en-US" dirty="0" smtClean="0">
                <a:cs typeface="Tahoma"/>
              </a:rPr>
              <a:t> zoologist</a:t>
            </a:r>
          </a:p>
        </p:txBody>
      </p:sp>
      <p:graphicFrame>
        <p:nvGraphicFramePr>
          <p:cNvPr id="26" name="Group 66"/>
          <p:cNvGraphicFramePr>
            <a:graphicFrameLocks noGrp="1"/>
          </p:cNvGraphicFramePr>
          <p:nvPr/>
        </p:nvGraphicFramePr>
        <p:xfrm>
          <a:off x="1143000" y="2101848"/>
          <a:ext cx="1676400" cy="793752"/>
        </p:xfrm>
        <a:graphic>
          <a:graphicData uri="http://schemas.openxmlformats.org/drawingml/2006/table">
            <a:tbl>
              <a:tblPr/>
              <a:tblGrid>
                <a:gridCol w="670560"/>
                <a:gridCol w="1005840"/>
              </a:tblGrid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cat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mouse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cat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rat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" name="Rectangle 26"/>
          <p:cNvSpPr/>
          <p:nvPr/>
        </p:nvSpPr>
        <p:spPr>
          <a:xfrm>
            <a:off x="1066800" y="1676400"/>
            <a:ext cx="2286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1F5B"/>
              </a:buClr>
              <a:buSzPct val="200000"/>
              <a:defRPr/>
            </a:pPr>
            <a:r>
              <a:rPr lang="en-US" sz="2000" b="1" dirty="0" smtClean="0">
                <a:latin typeface="Courier New"/>
                <a:cs typeface="Courier New"/>
              </a:rPr>
              <a:t>Sue’s notes *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57200" y="3590862"/>
            <a:ext cx="2819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1F5B"/>
              </a:buClr>
              <a:buSzPct val="200000"/>
              <a:defRPr/>
            </a:pPr>
            <a:r>
              <a:rPr lang="en-US" sz="2000" b="1" dirty="0" smtClean="0">
                <a:latin typeface="Courier New"/>
                <a:cs typeface="Courier New"/>
              </a:rPr>
              <a:t>    Val’s notes *    </a:t>
            </a:r>
          </a:p>
        </p:txBody>
      </p:sp>
      <p:graphicFrame>
        <p:nvGraphicFramePr>
          <p:cNvPr id="29" name="Group 66"/>
          <p:cNvGraphicFramePr>
            <a:graphicFrameLocks noGrp="1"/>
          </p:cNvGraphicFramePr>
          <p:nvPr/>
        </p:nvGraphicFramePr>
        <p:xfrm>
          <a:off x="6187440" y="2863848"/>
          <a:ext cx="1676400" cy="793752"/>
        </p:xfrm>
        <a:graphic>
          <a:graphicData uri="http://schemas.openxmlformats.org/drawingml/2006/table">
            <a:tbl>
              <a:tblPr/>
              <a:tblGrid>
                <a:gridCol w="670560"/>
                <a:gridCol w="1005840"/>
              </a:tblGrid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cat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gray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cat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red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" name="Rectangle 29"/>
          <p:cNvSpPr/>
          <p:nvPr/>
        </p:nvSpPr>
        <p:spPr>
          <a:xfrm>
            <a:off x="6477000" y="2438400"/>
            <a:ext cx="1752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1F5B"/>
              </a:buClr>
              <a:buSzPct val="200000"/>
              <a:defRPr/>
            </a:pPr>
            <a:r>
              <a:rPr lang="en-US" sz="2000" b="1" dirty="0" smtClean="0">
                <a:latin typeface="Courier New"/>
                <a:cs typeface="Courier New"/>
              </a:rPr>
              <a:t> Zack **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4114800" y="2971800"/>
            <a:ext cx="1524000" cy="685800"/>
          </a:xfrm>
          <a:prstGeom prst="rightArrow">
            <a:avLst/>
          </a:prstGeom>
          <a:noFill/>
          <a:ln w="508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962400" y="2438400"/>
            <a:ext cx="1676400" cy="4572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computation</a:t>
            </a: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34" name="Group 66"/>
          <p:cNvGraphicFramePr>
            <a:graphicFrameLocks noGrp="1"/>
          </p:cNvGraphicFramePr>
          <p:nvPr/>
        </p:nvGraphicFramePr>
        <p:xfrm>
          <a:off x="3048000" y="3990972"/>
          <a:ext cx="685800" cy="1190628"/>
        </p:xfrm>
        <a:graphic>
          <a:graphicData uri="http://schemas.openxmlformats.org/drawingml/2006/table">
            <a:tbl>
              <a:tblPr/>
              <a:tblGrid>
                <a:gridCol w="685800"/>
              </a:tblGrid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Courier New"/>
                          <a:cs typeface="Courier New"/>
                        </a:rPr>
                        <a:t>Yes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/>
                          <a:cs typeface="Courier New"/>
                        </a:rPr>
                        <a:t>No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Courier New"/>
                          <a:cs typeface="Courier New"/>
                        </a:rPr>
                        <a:t>Yes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6" name="Group 66"/>
          <p:cNvGraphicFramePr>
            <a:graphicFrameLocks noGrp="1"/>
          </p:cNvGraphicFramePr>
          <p:nvPr/>
        </p:nvGraphicFramePr>
        <p:xfrm>
          <a:off x="2819400" y="2101848"/>
          <a:ext cx="670560" cy="793752"/>
        </p:xfrm>
        <a:graphic>
          <a:graphicData uri="http://schemas.openxmlformats.org/drawingml/2006/table">
            <a:tbl>
              <a:tblPr/>
              <a:tblGrid>
                <a:gridCol w="670560"/>
              </a:tblGrid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Courier New"/>
                          <a:cs typeface="Courier New"/>
                        </a:rPr>
                        <a:t>Yes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Courier New"/>
                          <a:cs typeface="Courier New"/>
                        </a:rPr>
                        <a:t>Yes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8" name="Group 66"/>
          <p:cNvGraphicFramePr>
            <a:graphicFrameLocks noGrp="1"/>
          </p:cNvGraphicFramePr>
          <p:nvPr/>
        </p:nvGraphicFramePr>
        <p:xfrm>
          <a:off x="7848600" y="2863848"/>
          <a:ext cx="685800" cy="793752"/>
        </p:xfrm>
        <a:graphic>
          <a:graphicData uri="http://schemas.openxmlformats.org/drawingml/2006/table">
            <a:tbl>
              <a:tblPr/>
              <a:tblGrid>
                <a:gridCol w="685800"/>
              </a:tblGrid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Courier New"/>
                          <a:cs typeface="Courier New"/>
                        </a:rPr>
                        <a:t>Yes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/>
                          <a:cs typeface="Courier New"/>
                        </a:rPr>
                        <a:t>No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9" name="Group 66"/>
          <p:cNvGraphicFramePr>
            <a:graphicFrameLocks noGrp="1"/>
          </p:cNvGraphicFramePr>
          <p:nvPr/>
        </p:nvGraphicFramePr>
        <p:xfrm>
          <a:off x="3048000" y="3990972"/>
          <a:ext cx="685800" cy="1190628"/>
        </p:xfrm>
        <a:graphic>
          <a:graphicData uri="http://schemas.openxmlformats.org/drawingml/2006/table">
            <a:tbl>
              <a:tblPr/>
              <a:tblGrid>
                <a:gridCol w="685800"/>
              </a:tblGrid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/>
                          <a:cs typeface="Courier New"/>
                        </a:rPr>
                        <a:t>No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/>
                          <a:cs typeface="Courier New"/>
                        </a:rPr>
                        <a:t>No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Courier New"/>
                          <a:cs typeface="Courier New"/>
                        </a:rPr>
                        <a:t>Yes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" name="Rounded Rectangular Callout 18"/>
          <p:cNvSpPr/>
          <p:nvPr/>
        </p:nvSpPr>
        <p:spPr>
          <a:xfrm>
            <a:off x="6858000" y="4425950"/>
            <a:ext cx="1066800" cy="755650"/>
          </a:xfrm>
          <a:prstGeom prst="wedgeRoundRectCallout">
            <a:avLst>
              <a:gd name="adj1" fmla="val -10626"/>
              <a:gd name="adj2" fmla="val -148600"/>
              <a:gd name="adj3" fmla="val 16667"/>
            </a:avLst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  <a:latin typeface="Courier New"/>
                <a:cs typeface="Courier New"/>
              </a:rPr>
              <a:t>food color</a:t>
            </a:r>
            <a:endParaRPr lang="en-US" b="1" dirty="0">
              <a:solidFill>
                <a:srgbClr val="800000"/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Provenance for aggregation</a:t>
            </a:r>
            <a:endParaRPr lang="el-GR" sz="2000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5/21/2018</a:t>
            </a:r>
            <a:endParaRPr lang="en-US"/>
          </a:p>
        </p:txBody>
      </p:sp>
      <p:graphicFrame>
        <p:nvGraphicFramePr>
          <p:cNvPr id="31" name="Group 66"/>
          <p:cNvGraphicFramePr>
            <a:graphicFrameLocks noGrp="1"/>
          </p:cNvGraphicFramePr>
          <p:nvPr/>
        </p:nvGraphicFramePr>
        <p:xfrm>
          <a:off x="4495800" y="3153409"/>
          <a:ext cx="3505200" cy="1266192"/>
        </p:xfrm>
        <a:graphic>
          <a:graphicData uri="http://schemas.openxmlformats.org/drawingml/2006/table">
            <a:tbl>
              <a:tblPr/>
              <a:tblGrid>
                <a:gridCol w="2743200"/>
                <a:gridCol w="762000"/>
              </a:tblGrid>
              <a:tr h="6330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a   20+10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?</a:t>
                      </a:r>
                      <a:endParaRPr kumimoji="0" lang="en-US" sz="2400" b="0" i="1" u="none" strike="noStrike" cap="none" normalizeH="0" baseline="0" dirty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0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b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   15+10+25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  <a:defRPr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?</a:t>
                      </a: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3" name="Group 65"/>
          <p:cNvGraphicFramePr>
            <a:graphicFrameLocks noGrp="1"/>
          </p:cNvGraphicFramePr>
          <p:nvPr/>
        </p:nvGraphicFramePr>
        <p:xfrm>
          <a:off x="762000" y="1616773"/>
          <a:ext cx="1600200" cy="2593979"/>
        </p:xfrm>
        <a:graphic>
          <a:graphicData uri="http://schemas.openxmlformats.org/drawingml/2006/table">
            <a:tbl>
              <a:tblPr/>
              <a:tblGrid>
                <a:gridCol w="1143000"/>
                <a:gridCol w="457200"/>
              </a:tblGrid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a 20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  <a:defRPr/>
                      </a:pP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x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a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 10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  <a:defRPr/>
                      </a:pP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y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b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 15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  <a:defRPr/>
                      </a:pP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q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b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 10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  <a:defRPr/>
                      </a:pP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r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b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 25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  <a:defRPr/>
                      </a:pP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" name="Rectangle 35"/>
          <p:cNvSpPr/>
          <p:nvPr/>
        </p:nvSpPr>
        <p:spPr>
          <a:xfrm>
            <a:off x="685800" y="4572000"/>
            <a:ext cx="7848600" cy="164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1F5B"/>
              </a:buClr>
              <a:buSzPct val="200000"/>
              <a:defRPr/>
            </a:pPr>
            <a:r>
              <a:rPr lang="en-US" sz="2200" b="1" dirty="0" smtClean="0">
                <a:cs typeface="Tahoma"/>
              </a:rPr>
              <a:t>Desiderata</a:t>
            </a: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1F5B"/>
              </a:buClr>
              <a:buSzPct val="101000"/>
              <a:buFont typeface="+mj-lt"/>
              <a:buAutoNum type="arabicPeriod"/>
              <a:defRPr/>
            </a:pPr>
            <a:r>
              <a:rPr lang="en-US" sz="2200" dirty="0" smtClean="0">
                <a:cs typeface="Tahoma"/>
              </a:rPr>
              <a:t>Compatibility with set/bag semantics</a:t>
            </a: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1F5B"/>
              </a:buClr>
              <a:buSzPct val="101000"/>
              <a:buFont typeface="+mj-lt"/>
              <a:buAutoNum type="arabicPeriod"/>
              <a:defRPr/>
            </a:pPr>
            <a:r>
              <a:rPr lang="en-US" sz="2200" dirty="0" smtClean="0">
                <a:cs typeface="Tahoma"/>
              </a:rPr>
              <a:t>Fundamental property (commutation with </a:t>
            </a:r>
            <a:r>
              <a:rPr lang="en-US" sz="2200" dirty="0" err="1" smtClean="0">
                <a:cs typeface="Tahoma"/>
              </a:rPr>
              <a:t>homomorphisms</a:t>
            </a:r>
            <a:r>
              <a:rPr lang="en-US" sz="2200" dirty="0" smtClean="0">
                <a:cs typeface="Tahoma"/>
              </a:rPr>
              <a:t>)</a:t>
            </a: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1F5B"/>
              </a:buClr>
              <a:buSzPct val="101000"/>
              <a:buFont typeface="+mj-lt"/>
              <a:buAutoNum type="arabicPeriod"/>
              <a:defRPr/>
            </a:pPr>
            <a:r>
              <a:rPr lang="en-US" sz="2200" dirty="0" smtClean="0">
                <a:cs typeface="Tahoma"/>
              </a:rPr>
              <a:t>Poly-size overhead!     1+2+4+…+2</a:t>
            </a:r>
            <a:r>
              <a:rPr lang="en-US" sz="2200" baseline="30000" dirty="0" smtClean="0">
                <a:cs typeface="Tahoma"/>
              </a:rPr>
              <a:t>n-1 </a:t>
            </a:r>
            <a:r>
              <a:rPr lang="en-US" sz="2200" dirty="0" smtClean="0">
                <a:cs typeface="Tahoma"/>
              </a:rPr>
              <a:t> =&gt;  2</a:t>
            </a:r>
            <a:r>
              <a:rPr lang="en-US" sz="2200" baseline="30000" dirty="0" smtClean="0">
                <a:cs typeface="Tahoma"/>
              </a:rPr>
              <a:t>n </a:t>
            </a:r>
            <a:r>
              <a:rPr lang="en-US" sz="2200" dirty="0" smtClean="0">
                <a:cs typeface="Tahoma"/>
              </a:rPr>
              <a:t>results</a:t>
            </a:r>
          </a:p>
        </p:txBody>
      </p:sp>
      <p:sp>
        <p:nvSpPr>
          <p:cNvPr id="17" name="Text Box 73"/>
          <p:cNvSpPr txBox="1">
            <a:spLocks noChangeArrowheads="1"/>
          </p:cNvSpPr>
          <p:nvPr/>
        </p:nvSpPr>
        <p:spPr bwMode="auto">
          <a:xfrm>
            <a:off x="4495800" y="2676457"/>
            <a:ext cx="2743200" cy="400752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D                 S-</a:t>
            </a:r>
            <a:r>
              <a:rPr lang="en-US" sz="2000" dirty="0" err="1" smtClean="0">
                <a:solidFill>
                  <a:schemeClr val="accent1"/>
                </a:solidFill>
              </a:rPr>
              <a:t>agg</a:t>
            </a:r>
            <a:endParaRPr lang="en-US" sz="2000" dirty="0"/>
          </a:p>
        </p:txBody>
      </p:sp>
      <p:sp>
        <p:nvSpPr>
          <p:cNvPr id="21" name="Text Box 73"/>
          <p:cNvSpPr txBox="1">
            <a:spLocks noChangeArrowheads="1"/>
          </p:cNvSpPr>
          <p:nvPr/>
        </p:nvSpPr>
        <p:spPr bwMode="auto">
          <a:xfrm>
            <a:off x="762000" y="1143000"/>
            <a:ext cx="1143000" cy="400752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  </a:t>
            </a:r>
            <a:r>
              <a:rPr lang="en-US" sz="2000" dirty="0" smtClean="0">
                <a:solidFill>
                  <a:schemeClr val="accent1"/>
                </a:solidFill>
              </a:rPr>
              <a:t>D       S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4343400" y="1581090"/>
            <a:ext cx="3733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1F5B"/>
              </a:buClr>
              <a:buSzPct val="200000"/>
              <a:defRPr/>
            </a:pPr>
            <a:r>
              <a:rPr lang="en-US" sz="2000" b="1" dirty="0" smtClean="0">
                <a:latin typeface="Courier New"/>
                <a:cs typeface="Courier New"/>
              </a:rPr>
              <a:t>SUM</a:t>
            </a:r>
            <a:r>
              <a:rPr lang="en-US" sz="2000" dirty="0" smtClean="0">
                <a:cs typeface="Tahoma"/>
              </a:rPr>
              <a:t>    S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1F5B"/>
              </a:buClr>
              <a:buSzPct val="200000"/>
              <a:defRPr/>
            </a:pPr>
            <a:r>
              <a:rPr lang="en-US" sz="2000" b="1" dirty="0" smtClean="0">
                <a:latin typeface="Courier New"/>
                <a:cs typeface="Courier New"/>
              </a:rPr>
              <a:t>GROUP BY  </a:t>
            </a:r>
            <a:r>
              <a:rPr lang="en-US" sz="2000" dirty="0" smtClean="0">
                <a:cs typeface="Tahoma"/>
              </a:rPr>
              <a:t>D  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67A8-7239-4A5D-A756-2F35EF85B204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7" grpId="0" animBg="1"/>
      <p:bldP spid="1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058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Solution inspired by </a:t>
            </a:r>
            <a:r>
              <a:rPr lang="en-US" sz="2400" b="1" dirty="0" smtClean="0"/>
              <a:t>(semi) </a:t>
            </a:r>
            <a:r>
              <a:rPr lang="en-US" sz="3200" b="1" dirty="0" smtClean="0"/>
              <a:t>linear algebra</a:t>
            </a:r>
            <a:endParaRPr lang="el-GR" sz="3200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5/21/2018</a:t>
            </a:r>
            <a:endParaRPr lang="en-US"/>
          </a:p>
        </p:txBody>
      </p:sp>
      <p:graphicFrame>
        <p:nvGraphicFramePr>
          <p:cNvPr id="31" name="Group 66"/>
          <p:cNvGraphicFramePr>
            <a:graphicFrameLocks noGrp="1"/>
          </p:cNvGraphicFramePr>
          <p:nvPr/>
        </p:nvGraphicFramePr>
        <p:xfrm>
          <a:off x="3962399" y="3753552"/>
          <a:ext cx="5105401" cy="1356996"/>
        </p:xfrm>
        <a:graphic>
          <a:graphicData uri="http://schemas.openxmlformats.org/drawingml/2006/table">
            <a:tbl>
              <a:tblPr/>
              <a:tblGrid>
                <a:gridCol w="3509963"/>
                <a:gridCol w="1595438"/>
              </a:tblGrid>
              <a:tr h="8382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a  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x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20</a:t>
                      </a: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+</a:t>
                      </a: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y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10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  <a:defRPr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?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75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b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  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q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15</a:t>
                      </a: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+</a:t>
                      </a: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r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10</a:t>
                      </a: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+</a:t>
                      </a: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s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25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  <a:defRPr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?</a:t>
                      </a: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Text Box 73"/>
          <p:cNvSpPr txBox="1">
            <a:spLocks noChangeArrowheads="1"/>
          </p:cNvSpPr>
          <p:nvPr/>
        </p:nvSpPr>
        <p:spPr bwMode="auto">
          <a:xfrm>
            <a:off x="3962399" y="3256848"/>
            <a:ext cx="3505200" cy="400752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D                  S-</a:t>
            </a:r>
            <a:r>
              <a:rPr lang="en-US" sz="2000" dirty="0" err="1" smtClean="0">
                <a:solidFill>
                  <a:schemeClr val="accent1"/>
                </a:solidFill>
              </a:rPr>
              <a:t>agg</a:t>
            </a:r>
            <a:endParaRPr lang="en-US" sz="2000" dirty="0"/>
          </a:p>
        </p:txBody>
      </p:sp>
      <p:graphicFrame>
        <p:nvGraphicFramePr>
          <p:cNvPr id="13" name="Group 65"/>
          <p:cNvGraphicFramePr>
            <a:graphicFrameLocks noGrp="1"/>
          </p:cNvGraphicFramePr>
          <p:nvPr/>
        </p:nvGraphicFramePr>
        <p:xfrm>
          <a:off x="1295399" y="3197221"/>
          <a:ext cx="1600200" cy="2593979"/>
        </p:xfrm>
        <a:graphic>
          <a:graphicData uri="http://schemas.openxmlformats.org/drawingml/2006/table">
            <a:tbl>
              <a:tblPr/>
              <a:tblGrid>
                <a:gridCol w="1143000"/>
                <a:gridCol w="457200"/>
              </a:tblGrid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a 20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  <a:defRPr/>
                      </a:pP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x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a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 10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  <a:defRPr/>
                      </a:pP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y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b 15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  <a:defRPr/>
                      </a:pP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q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b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 10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  <a:defRPr/>
                      </a:pP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r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b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 25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  <a:defRPr/>
                      </a:pP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Text Box 73"/>
          <p:cNvSpPr txBox="1">
            <a:spLocks noChangeArrowheads="1"/>
          </p:cNvSpPr>
          <p:nvPr/>
        </p:nvSpPr>
        <p:spPr bwMode="auto">
          <a:xfrm>
            <a:off x="1295399" y="2723448"/>
            <a:ext cx="1143000" cy="400752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  </a:t>
            </a:r>
            <a:r>
              <a:rPr lang="en-US" sz="2000" dirty="0" smtClean="0">
                <a:solidFill>
                  <a:schemeClr val="accent1"/>
                </a:solidFill>
              </a:rPr>
              <a:t>D      S</a:t>
            </a:r>
            <a:endParaRPr lang="en-US" sz="20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67A8-7239-4A5D-A756-2F35EF85B204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</a:t>
            </a: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38200" y="5943600"/>
            <a:ext cx="8229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/>
              <a:t>(</a:t>
            </a:r>
            <a:r>
              <a:rPr lang="en-US" sz="2400" b="1" dirty="0" smtClean="0">
                <a:solidFill>
                  <a:srgbClr val="000000"/>
                </a:solidFill>
                <a:latin typeface="msbm10" charset="0"/>
                <a:ea typeface="Lucida Sans Unicode" charset="0"/>
                <a:cs typeface="Lucida Sans Unicode" charset="0"/>
              </a:rPr>
              <a:t>R</a:t>
            </a:r>
            <a:r>
              <a:rPr lang="en-US" sz="2400" dirty="0" smtClean="0"/>
              <a:t>, +, 0) is not a </a:t>
            </a:r>
            <a:r>
              <a:rPr lang="en-US" sz="2400" dirty="0" err="1" smtClean="0">
                <a:solidFill>
                  <a:prstClr val="black"/>
                </a:solidFill>
              </a:rPr>
              <a:t>Prov(X)-semimodule</a:t>
            </a:r>
            <a:r>
              <a:rPr lang="en-US" sz="2400" dirty="0" smtClean="0">
                <a:solidFill>
                  <a:prstClr val="black"/>
                </a:solidFill>
              </a:rPr>
              <a:t>, but…</a:t>
            </a:r>
          </a:p>
          <a:p>
            <a:endParaRPr lang="en-US" sz="2400" dirty="0" smtClean="0">
              <a:solidFill>
                <a:prstClr val="black"/>
              </a:solidFill>
            </a:endParaRPr>
          </a:p>
          <a:p>
            <a:endParaRPr lang="en-US" sz="1400" dirty="0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68215" y="1066800"/>
            <a:ext cx="832338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>
              <a:spcAft>
                <a:spcPts val="1200"/>
              </a:spcAft>
            </a:pPr>
            <a:r>
              <a:rPr lang="en-US" sz="2400" dirty="0" smtClean="0"/>
              <a:t>(</a:t>
            </a:r>
            <a:r>
              <a:rPr lang="en-US" sz="2400" i="1" dirty="0" smtClean="0">
                <a:solidFill>
                  <a:srgbClr val="4F81BD"/>
                </a:solidFill>
              </a:rPr>
              <a:t>K</a:t>
            </a:r>
            <a:r>
              <a:rPr lang="en-US" sz="2400" i="1" dirty="0" smtClean="0"/>
              <a:t>-</a:t>
            </a:r>
            <a:r>
              <a:rPr lang="en-US" sz="2400" dirty="0" err="1" smtClean="0"/>
              <a:t>Rel</a:t>
            </a:r>
            <a:r>
              <a:rPr lang="en-US" sz="2400" dirty="0" smtClean="0"/>
              <a:t>, </a:t>
            </a:r>
            <a:r>
              <a:rPr lang="en-US" sz="2400" dirty="0" smtClean="0">
                <a:latin typeface="cmsy10"/>
              </a:rPr>
              <a:t>[</a:t>
            </a:r>
            <a:r>
              <a:rPr lang="en-US" sz="2400" dirty="0" smtClean="0"/>
              <a:t>, </a:t>
            </a:r>
            <a:r>
              <a:rPr lang="en-US" sz="2400" dirty="0" smtClean="0">
                <a:latin typeface="cmsy10"/>
              </a:rPr>
              <a:t>;</a:t>
            </a:r>
            <a:r>
              <a:rPr lang="en-US" sz="2400" dirty="0" smtClean="0"/>
              <a:t>)</a:t>
            </a:r>
            <a:r>
              <a:rPr lang="en-US" sz="2400" i="1" dirty="0" smtClean="0"/>
              <a:t> </a:t>
            </a:r>
            <a:r>
              <a:rPr lang="en-US" sz="2400" dirty="0" smtClean="0"/>
              <a:t> is a  </a:t>
            </a:r>
            <a:r>
              <a:rPr lang="en-US" sz="2400" i="1" dirty="0" smtClean="0">
                <a:solidFill>
                  <a:srgbClr val="4F81BD"/>
                </a:solidFill>
              </a:rPr>
              <a:t>K</a:t>
            </a:r>
            <a:r>
              <a:rPr lang="en-US" sz="2400" dirty="0" smtClean="0"/>
              <a:t>-</a:t>
            </a:r>
            <a:r>
              <a:rPr lang="en-US" sz="2400" dirty="0" err="1" smtClean="0"/>
              <a:t>semimodule</a:t>
            </a:r>
            <a:r>
              <a:rPr lang="en-US" sz="2400" dirty="0" smtClean="0"/>
              <a:t> with the singletons as basis.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Relations are the result of </a:t>
            </a:r>
            <a:r>
              <a:rPr lang="en-US" sz="2400" dirty="0" smtClean="0">
                <a:latin typeface="cmsy10"/>
              </a:rPr>
              <a:t>[</a:t>
            </a:r>
            <a:r>
              <a:rPr lang="en-US" sz="2400" dirty="0" smtClean="0"/>
              <a:t>-aggregation!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What if (</a:t>
            </a:r>
            <a:r>
              <a:rPr lang="en-US" sz="2400" b="1" dirty="0" smtClean="0">
                <a:solidFill>
                  <a:srgbClr val="000000"/>
                </a:solidFill>
                <a:latin typeface="msbm10" charset="0"/>
                <a:ea typeface="Lucida Sans Unicode" charset="0"/>
                <a:cs typeface="Lucida Sans Unicode" charset="0"/>
              </a:rPr>
              <a:t>R</a:t>
            </a:r>
            <a:r>
              <a:rPr lang="en-US" sz="2400" dirty="0" smtClean="0"/>
              <a:t>, +, 0) were a </a:t>
            </a:r>
            <a:r>
              <a:rPr lang="en-US" sz="2400" dirty="0" err="1" smtClean="0">
                <a:solidFill>
                  <a:prstClr val="black"/>
                </a:solidFill>
              </a:rPr>
              <a:t>Prov(X)-semimodule</a:t>
            </a:r>
            <a:r>
              <a:rPr lang="en-US" sz="2400" dirty="0" smtClean="0">
                <a:solidFill>
                  <a:prstClr val="black"/>
                </a:solidFill>
              </a:rPr>
              <a:t>? </a:t>
            </a: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endParaRPr lang="en-US" sz="2400" b="1" dirty="0" smtClean="0">
              <a:solidFill>
                <a:srgbClr val="4F81BD"/>
              </a:solidFill>
              <a:ea typeface="Lucida Sans Unicode" charset="0"/>
              <a:cs typeface="Arial"/>
            </a:endParaRP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endParaRPr lang="en-US" sz="2400" b="1" dirty="0" smtClean="0">
              <a:solidFill>
                <a:srgbClr val="FF0000"/>
              </a:solidFill>
              <a:ea typeface="Lucida Sans Unicode" charset="0"/>
              <a:cs typeface="Arial"/>
            </a:endParaRP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endParaRPr lang="en-US" sz="2400" dirty="0" smtClean="0">
              <a:latin typeface="Arial" charset="0"/>
            </a:endParaRP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endParaRPr lang="en-US" sz="2400" dirty="0" smtClean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endParaRPr lang="en-US" sz="2400" dirty="0" smtClean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 animBg="1"/>
      <p:bldP spid="16" grpId="0"/>
      <p:bldP spid="18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152400"/>
            <a:ext cx="8610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Tensor product construction</a:t>
            </a:r>
            <a:endParaRPr lang="el-GR" sz="3200" dirty="0">
              <a:solidFill>
                <a:srgbClr val="FF0000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5/21/2018</a:t>
            </a:r>
            <a:endParaRPr lang="en-US"/>
          </a:p>
        </p:txBody>
      </p:sp>
      <p:graphicFrame>
        <p:nvGraphicFramePr>
          <p:cNvPr id="31" name="Group 66"/>
          <p:cNvGraphicFramePr>
            <a:graphicFrameLocks noGrp="1"/>
          </p:cNvGraphicFramePr>
          <p:nvPr/>
        </p:nvGraphicFramePr>
        <p:xfrm>
          <a:off x="1600200" y="3829752"/>
          <a:ext cx="6553200" cy="1356996"/>
        </p:xfrm>
        <a:graphic>
          <a:graphicData uri="http://schemas.openxmlformats.org/drawingml/2006/table">
            <a:tbl>
              <a:tblPr/>
              <a:tblGrid>
                <a:gridCol w="4419600"/>
                <a:gridCol w="2133600"/>
              </a:tblGrid>
              <a:tr h="8382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a  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x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r>
                        <a:rPr lang="en-US" sz="2800" kern="0" dirty="0" smtClean="0">
                          <a:solidFill>
                            <a:srgbClr val="4F81BD"/>
                          </a:solidFill>
                          <a:latin typeface="Arial"/>
                          <a:ea typeface="Arial" charset="0"/>
                          <a:cs typeface="Arial"/>
                        </a:rPr>
                        <a:t>⊗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20+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y </a:t>
                      </a:r>
                      <a:r>
                        <a:rPr lang="en-US" sz="2800" kern="0" dirty="0" smtClean="0">
                          <a:solidFill>
                            <a:srgbClr val="4F81BD"/>
                          </a:solidFill>
                          <a:latin typeface="Arial"/>
                          <a:ea typeface="Arial" charset="0"/>
                          <a:cs typeface="Arial"/>
                        </a:rPr>
                        <a:t>⊗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10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  <a:defRPr/>
                      </a:pP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x</a:t>
                      </a:r>
                      <a:r>
                        <a:rPr kumimoji="0" lang="en-US" sz="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   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ＭＳ ゴシック"/>
                          <a:ea typeface="ＭＳ ゴシック"/>
                          <a:cs typeface="ＭＳ ゴシック"/>
                        </a:rPr>
                        <a:t>+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y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75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b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  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q</a:t>
                      </a:r>
                      <a:r>
                        <a:rPr kumimoji="0" lang="en-US" sz="24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r>
                        <a:rPr lang="en-US" sz="2800" kern="0" dirty="0" smtClean="0">
                          <a:solidFill>
                            <a:srgbClr val="4F81BD"/>
                          </a:solidFill>
                          <a:latin typeface="Arial"/>
                          <a:ea typeface="Arial" charset="0"/>
                          <a:cs typeface="Arial"/>
                        </a:rPr>
                        <a:t>⊗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15+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r</a:t>
                      </a:r>
                      <a:r>
                        <a:rPr kumimoji="0" lang="en-US" sz="24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r>
                        <a:rPr lang="en-US" sz="2800" kern="0" dirty="0" smtClean="0">
                          <a:solidFill>
                            <a:srgbClr val="4F81BD"/>
                          </a:solidFill>
                          <a:latin typeface="Arial"/>
                          <a:ea typeface="Arial" charset="0"/>
                          <a:cs typeface="Arial"/>
                        </a:rPr>
                        <a:t>⊗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10+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s</a:t>
                      </a:r>
                      <a:r>
                        <a:rPr kumimoji="0" lang="en-US" sz="24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r>
                        <a:rPr lang="en-US" sz="2800" kern="0" dirty="0" smtClean="0">
                          <a:solidFill>
                            <a:srgbClr val="4F81BD"/>
                          </a:solidFill>
                          <a:latin typeface="Arial"/>
                          <a:ea typeface="Arial" charset="0"/>
                          <a:cs typeface="Arial"/>
                        </a:rPr>
                        <a:t>⊗</a:t>
                      </a:r>
                      <a:r>
                        <a:rPr kumimoji="0" lang="en-US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ea typeface="+mn-ea"/>
                          <a:cs typeface="Courier New"/>
                        </a:rPr>
                        <a:t>2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5</a:t>
                      </a: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  <a:defRPr/>
                      </a:pP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q</a:t>
                      </a:r>
                      <a:r>
                        <a:rPr kumimoji="0" lang="en-US" sz="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  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uLnTx/>
                          <a:uFillTx/>
                          <a:latin typeface="ＭＳ ゴシック"/>
                          <a:ea typeface="ＭＳ ゴシック"/>
                          <a:cs typeface="ＭＳ ゴシック"/>
                        </a:rPr>
                        <a:t>+</a:t>
                      </a:r>
                      <a:r>
                        <a:rPr kumimoji="0" lang="en-US" sz="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r</a:t>
                      </a:r>
                      <a:r>
                        <a:rPr kumimoji="0" lang="en-US" sz="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   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uLnTx/>
                          <a:uFillTx/>
                          <a:latin typeface="ＭＳ ゴシック"/>
                          <a:ea typeface="ＭＳ ゴシック"/>
                          <a:cs typeface="ＭＳ ゴシック"/>
                        </a:rPr>
                        <a:t>+</a:t>
                      </a:r>
                      <a:r>
                        <a:rPr kumimoji="0" lang="en-US" sz="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ahoma"/>
                          <a:cs typeface="Tahoma"/>
                        </a:rPr>
                        <a:t>s</a:t>
                      </a: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Text Box 73"/>
          <p:cNvSpPr txBox="1">
            <a:spLocks noChangeArrowheads="1"/>
          </p:cNvSpPr>
          <p:nvPr/>
        </p:nvSpPr>
        <p:spPr bwMode="auto">
          <a:xfrm>
            <a:off x="1600200" y="3276600"/>
            <a:ext cx="4343400" cy="400752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D                       S-</a:t>
            </a:r>
            <a:r>
              <a:rPr lang="en-US" sz="2000" dirty="0" err="1" smtClean="0">
                <a:solidFill>
                  <a:schemeClr val="accent1"/>
                </a:solidFill>
              </a:rPr>
              <a:t>agg</a:t>
            </a:r>
            <a:endParaRPr lang="en-US" sz="2000" dirty="0"/>
          </a:p>
        </p:txBody>
      </p:sp>
      <p:sp>
        <p:nvSpPr>
          <p:cNvPr id="18" name="Rectangle 17"/>
          <p:cNvSpPr/>
          <p:nvPr/>
        </p:nvSpPr>
        <p:spPr>
          <a:xfrm>
            <a:off x="533400" y="1314272"/>
            <a:ext cx="8305800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1F5B"/>
              </a:buClr>
              <a:buSzPct val="101000"/>
              <a:defRPr/>
            </a:pPr>
            <a:r>
              <a:rPr lang="en-US" sz="2400" dirty="0" smtClean="0">
                <a:cs typeface="Tahoma"/>
              </a:rPr>
              <a:t>Embed a commutative </a:t>
            </a:r>
            <a:r>
              <a:rPr lang="en-US" sz="2400" dirty="0" err="1" smtClean="0">
                <a:cs typeface="Tahoma"/>
              </a:rPr>
              <a:t>monoid</a:t>
            </a:r>
            <a:r>
              <a:rPr lang="en-US" sz="2400" dirty="0" smtClean="0">
                <a:cs typeface="Tahoma"/>
              </a:rPr>
              <a:t> </a:t>
            </a:r>
            <a:r>
              <a:rPr lang="en-US" sz="2400" i="1" dirty="0" smtClean="0">
                <a:solidFill>
                  <a:srgbClr val="4F81BD"/>
                </a:solidFill>
                <a:cs typeface="Tahoma"/>
              </a:rPr>
              <a:t>M</a:t>
            </a:r>
            <a:r>
              <a:rPr lang="en-US" sz="2400" dirty="0" smtClean="0">
                <a:cs typeface="Tahoma"/>
              </a:rPr>
              <a:t>   (for sum, max or min)  into a </a:t>
            </a:r>
            <a:r>
              <a:rPr lang="en-US" sz="2400" i="1" dirty="0" smtClean="0">
                <a:solidFill>
                  <a:srgbClr val="4F81BD"/>
                </a:solidFill>
                <a:cs typeface="Tahoma"/>
              </a:rPr>
              <a:t>K-</a:t>
            </a:r>
            <a:r>
              <a:rPr lang="en-US" sz="2400" dirty="0" err="1" smtClean="0">
                <a:cs typeface="Tahoma"/>
              </a:rPr>
              <a:t>semimodule</a:t>
            </a:r>
            <a:r>
              <a:rPr lang="en-US" sz="2400" dirty="0" smtClean="0">
                <a:cs typeface="Tahoma"/>
              </a:rPr>
              <a:t>   </a:t>
            </a:r>
            <a:r>
              <a:rPr lang="en-US" sz="2400" i="1" dirty="0" smtClean="0">
                <a:solidFill>
                  <a:srgbClr val="4F81BD"/>
                </a:solidFill>
                <a:cs typeface="Tahoma"/>
              </a:rPr>
              <a:t>K</a:t>
            </a:r>
            <a:r>
              <a:rPr lang="en-US" sz="1100" i="1" dirty="0" smtClean="0">
                <a:solidFill>
                  <a:srgbClr val="4F81BD"/>
                </a:solidFill>
                <a:cs typeface="Tahoma"/>
              </a:rPr>
              <a:t> </a:t>
            </a:r>
            <a:r>
              <a:rPr lang="en-US" sz="800" i="1" dirty="0" smtClean="0">
                <a:solidFill>
                  <a:srgbClr val="4F81BD"/>
                </a:solidFill>
                <a:cs typeface="Tahoma"/>
              </a:rPr>
              <a:t> </a:t>
            </a:r>
            <a:r>
              <a:rPr lang="en-US" sz="2400" kern="0" dirty="0" smtClean="0">
                <a:solidFill>
                  <a:srgbClr val="4F81BD"/>
                </a:solidFill>
                <a:ea typeface="Arial" charset="0"/>
                <a:cs typeface="Arial"/>
              </a:rPr>
              <a:t>⊗</a:t>
            </a:r>
            <a:r>
              <a:rPr lang="en-US" sz="1400" kern="0" dirty="0" smtClean="0">
                <a:solidFill>
                  <a:srgbClr val="4F81BD"/>
                </a:solidFill>
                <a:ea typeface="Arial" charset="0"/>
                <a:cs typeface="Arial"/>
              </a:rPr>
              <a:t> </a:t>
            </a:r>
            <a:r>
              <a:rPr lang="en-US" sz="2400" i="1" dirty="0" smtClean="0">
                <a:solidFill>
                  <a:srgbClr val="4F81BD"/>
                </a:solidFill>
                <a:cs typeface="Tahoma"/>
              </a:rPr>
              <a:t>M</a:t>
            </a:r>
            <a:r>
              <a:rPr lang="en-US" sz="2400" dirty="0" smtClean="0">
                <a:cs typeface="Tahoma"/>
              </a:rPr>
              <a:t>  (new values!)</a:t>
            </a:r>
          </a:p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1F5B"/>
              </a:buClr>
              <a:buSzPct val="101000"/>
              <a:defRPr/>
            </a:pPr>
            <a:endParaRPr lang="en-US" sz="2400" dirty="0" smtClean="0">
              <a:cs typeface="Tahoma"/>
            </a:endParaRP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1F5B"/>
              </a:buClr>
              <a:buSzPct val="101000"/>
              <a:defRPr/>
            </a:pPr>
            <a:r>
              <a:rPr lang="en-US" sz="2000" dirty="0" smtClean="0">
                <a:latin typeface="Tahoma"/>
                <a:cs typeface="Tahoma"/>
              </a:rPr>
              <a:t>Consistency:  embedding should be faithful.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67A8-7239-4A5D-A756-2F35EF85B204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Further aspects of the framework</a:t>
            </a:r>
            <a:endParaRPr lang="en-US" sz="2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67A8-7239-4A5D-A756-2F35EF85B204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92015" y="990600"/>
            <a:ext cx="832338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r>
              <a:rPr lang="en-US" sz="2200" dirty="0" smtClean="0"/>
              <a:t>Extension to tree data (Nested Relational Calculus, structural recursion on trees, unordered </a:t>
            </a:r>
            <a:r>
              <a:rPr lang="en-US" sz="2200" dirty="0" err="1" smtClean="0"/>
              <a:t>XQuery</a:t>
            </a:r>
            <a:r>
              <a:rPr lang="en-US" sz="2200" dirty="0" smtClean="0"/>
              <a:t>)  </a:t>
            </a:r>
            <a:r>
              <a:rPr lang="en-US" dirty="0" smtClean="0"/>
              <a:t>[FGT08]</a:t>
            </a: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r>
              <a:rPr lang="en-US" sz="2200" dirty="0" smtClean="0"/>
              <a:t> </a:t>
            </a: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r>
              <a:rPr lang="en-US" sz="2200" dirty="0" smtClean="0">
                <a:ea typeface="Lucida Sans Unicode" charset="0"/>
                <a:cs typeface="Lucida Sans Unicode" charset="0"/>
              </a:rPr>
              <a:t>Study of CQ/UCQ on provenance-annotated relations  </a:t>
            </a:r>
            <a:r>
              <a:rPr lang="en-US" dirty="0" smtClean="0">
                <a:ea typeface="Lucida Sans Unicode" charset="0"/>
                <a:cs typeface="Lucida Sans Unicode" charset="0"/>
              </a:rPr>
              <a:t>[G09]</a:t>
            </a:r>
            <a:endParaRPr lang="en-US" dirty="0" smtClean="0">
              <a:solidFill>
                <a:srgbClr val="000000"/>
              </a:solidFill>
            </a:endParaRP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endParaRPr lang="en-US" sz="2200" dirty="0" smtClean="0">
              <a:solidFill>
                <a:srgbClr val="4F81BD"/>
              </a:solidFill>
              <a:cs typeface="Arial"/>
            </a:endParaRP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r>
              <a:rPr lang="en-US" sz="2200" dirty="0" smtClean="0">
                <a:ea typeface="Lucida Sans Unicode" charset="0"/>
                <a:cs typeface="Lucida Sans Unicode" charset="0"/>
              </a:rPr>
              <a:t>Extension to aggregates (poly-size overhead)  </a:t>
            </a:r>
            <a:r>
              <a:rPr lang="en-US" dirty="0" smtClean="0">
                <a:ea typeface="Lucida Sans Unicode" charset="0"/>
                <a:cs typeface="Lucida Sans Unicode" charset="0"/>
              </a:rPr>
              <a:t>[ADT11a]</a:t>
            </a: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endParaRPr lang="en-US" sz="2200" dirty="0" smtClean="0">
              <a:ea typeface="Lucida Sans Unicode" charset="0"/>
              <a:cs typeface="Lucida Sans Unicode" charset="0"/>
            </a:endParaRP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r>
              <a:rPr lang="en-US" sz="2200" dirty="0" smtClean="0">
                <a:ea typeface="Lucida Sans Unicode" charset="0"/>
                <a:cs typeface="Lucida Sans Unicode" charset="0"/>
              </a:rPr>
              <a:t>Poly-size provenance for </a:t>
            </a:r>
            <a:r>
              <a:rPr lang="en-US" sz="2200" dirty="0" err="1" smtClean="0">
                <a:ea typeface="Lucida Sans Unicode" charset="0"/>
                <a:cs typeface="Lucida Sans Unicode" charset="0"/>
              </a:rPr>
              <a:t>Datalog</a:t>
            </a:r>
            <a:r>
              <a:rPr lang="en-US" sz="2200" dirty="0" smtClean="0">
                <a:ea typeface="Lucida Sans Unicode" charset="0"/>
                <a:cs typeface="Lucida Sans Unicode" charset="0"/>
              </a:rPr>
              <a:t>  (circuits; </a:t>
            </a:r>
            <a:r>
              <a:rPr lang="en-US" sz="2200" dirty="0" err="1" smtClean="0"/>
              <a:t>PosBool(X</a:t>
            </a:r>
            <a:r>
              <a:rPr lang="en-US" sz="2200" dirty="0" smtClean="0"/>
              <a:t>), </a:t>
            </a:r>
            <a:r>
              <a:rPr lang="en-US" sz="2200" dirty="0" err="1" smtClean="0">
                <a:solidFill>
                  <a:srgbClr val="000000"/>
                </a:solidFill>
              </a:rPr>
              <a:t>Sorp(X</a:t>
            </a:r>
            <a:r>
              <a:rPr lang="en-US" sz="2200" dirty="0" smtClean="0">
                <a:solidFill>
                  <a:srgbClr val="000000"/>
                </a:solidFill>
              </a:rPr>
              <a:t>)…)</a:t>
            </a:r>
            <a:r>
              <a:rPr lang="en-US" sz="2200" dirty="0" smtClean="0"/>
              <a:t> </a:t>
            </a:r>
            <a:r>
              <a:rPr lang="en-US" dirty="0" smtClean="0">
                <a:ea typeface="Lucida Sans Unicode" charset="0"/>
                <a:cs typeface="Lucida Sans Unicode" charset="0"/>
              </a:rPr>
              <a:t>[DMRT14]</a:t>
            </a: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endParaRPr lang="en-US" sz="2200" dirty="0" smtClean="0">
              <a:ea typeface="Lucida Sans Unicode" charset="0"/>
              <a:cs typeface="Lucida Sans Unicode" charset="0"/>
            </a:endParaRP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r>
              <a:rPr lang="en-US" sz="2200" dirty="0" smtClean="0">
                <a:ea typeface="Lucida Sans Unicode" charset="0"/>
                <a:cs typeface="Lucida Sans Unicode" charset="0"/>
              </a:rPr>
              <a:t>Extension to data-dependent finite state processes  </a:t>
            </a:r>
            <a:r>
              <a:rPr lang="en-US" dirty="0" smtClean="0">
                <a:ea typeface="Lucida Sans Unicode" charset="0"/>
                <a:cs typeface="Lucida Sans Unicode" charset="0"/>
              </a:rPr>
              <a:t>[DMT15]</a:t>
            </a: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endParaRPr lang="en-US" sz="2200" dirty="0" smtClean="0">
              <a:ea typeface="Lucida Sans Unicode" charset="0"/>
              <a:cs typeface="Lucida Sans Unicode" charset="0"/>
            </a:endParaRP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r>
              <a:rPr lang="en-US" sz="2200" dirty="0" smtClean="0">
                <a:ea typeface="Lucida Sans Unicode" charset="0"/>
                <a:cs typeface="Lucida Sans Unicode" charset="0"/>
              </a:rPr>
              <a:t> Connections to </a:t>
            </a:r>
            <a:r>
              <a:rPr lang="en-US" sz="2200" dirty="0" err="1" smtClean="0">
                <a:ea typeface="Lucida Sans Unicode" charset="0"/>
                <a:cs typeface="Lucida Sans Unicode" charset="0"/>
              </a:rPr>
              <a:t>semiring</a:t>
            </a:r>
            <a:r>
              <a:rPr lang="en-US" sz="2200" dirty="0" smtClean="0">
                <a:ea typeface="Lucida Sans Unicode" charset="0"/>
                <a:cs typeface="Lucida Sans Unicode" charset="0"/>
              </a:rPr>
              <a:t> monad   </a:t>
            </a:r>
            <a:r>
              <a:rPr lang="en-US" dirty="0" smtClean="0">
                <a:ea typeface="Lucida Sans Unicode" charset="0"/>
                <a:cs typeface="Lucida Sans Unicode" charset="0"/>
              </a:rPr>
              <a:t>[FGT08, T13]</a:t>
            </a: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r>
              <a:rPr lang="en-US" sz="2200" dirty="0" smtClean="0">
                <a:ea typeface="Lucida Sans Unicode" charset="0"/>
                <a:cs typeface="Lucida Sans Unicode" charset="0"/>
              </a:rPr>
              <a:t>			to </a:t>
            </a:r>
            <a:r>
              <a:rPr lang="en-US" sz="2200" dirty="0" err="1" smtClean="0">
                <a:ea typeface="Lucida Sans Unicode" charset="0"/>
                <a:cs typeface="Lucida Sans Unicode" charset="0"/>
              </a:rPr>
              <a:t>semimodules</a:t>
            </a:r>
            <a:r>
              <a:rPr lang="en-US" sz="2200" dirty="0" smtClean="0">
                <a:ea typeface="Lucida Sans Unicode" charset="0"/>
                <a:cs typeface="Lucida Sans Unicode" charset="0"/>
              </a:rPr>
              <a:t>   </a:t>
            </a:r>
            <a:r>
              <a:rPr lang="en-US" dirty="0" smtClean="0">
                <a:ea typeface="Lucida Sans Unicode" charset="0"/>
                <a:cs typeface="Lucida Sans Unicode" charset="0"/>
              </a:rPr>
              <a:t>[ADT11a]   </a:t>
            </a: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r>
              <a:rPr lang="en-US" sz="2200" dirty="0" smtClean="0">
                <a:ea typeface="Lucida Sans Unicode" charset="0"/>
                <a:cs typeface="Lucida Sans Unicode" charset="0"/>
              </a:rPr>
              <a:t>			to tensor products  </a:t>
            </a:r>
            <a:r>
              <a:rPr lang="en-US" dirty="0" smtClean="0">
                <a:ea typeface="Lucida Sans Unicode" charset="0"/>
                <a:cs typeface="Lucida Sans Unicode" charset="0"/>
              </a:rPr>
              <a:t>[ADT11a, DMT15]</a:t>
            </a: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endParaRPr lang="en-US" sz="2200" dirty="0" smtClean="0">
              <a:ea typeface="Lucida Sans Unicode" charset="0"/>
              <a:cs typeface="Lucida Sans Unicode" charset="0"/>
            </a:endParaRP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endParaRPr lang="en-US" sz="2400" dirty="0" smtClean="0">
              <a:ea typeface="Lucida Sans Unicode" charset="0"/>
              <a:cs typeface="Lucida Sans Unicode" charset="0"/>
            </a:endParaRP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endParaRPr lang="en-US" sz="2400" b="1" dirty="0" smtClean="0">
              <a:solidFill>
                <a:srgbClr val="4F81BD"/>
              </a:solidFill>
              <a:ea typeface="Lucida Sans Unicode" charset="0"/>
              <a:cs typeface="Lucida Sans Unicode" charset="0"/>
            </a:endParaRP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endParaRPr lang="en-US" sz="2400" b="1" dirty="0" smtClean="0">
              <a:solidFill>
                <a:srgbClr val="4F81BD"/>
              </a:solidFill>
              <a:ea typeface="Lucida Sans Unicode" charset="0"/>
              <a:cs typeface="Arial"/>
            </a:endParaRP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endParaRPr lang="en-US" sz="2400" b="1" dirty="0" smtClean="0">
              <a:solidFill>
                <a:srgbClr val="FF0000"/>
              </a:solidFill>
              <a:ea typeface="Lucida Sans Unicode" charset="0"/>
              <a:cs typeface="Arial"/>
            </a:endParaRP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endParaRPr lang="en-US" sz="2400" dirty="0" smtClean="0">
              <a:latin typeface="Arial" charset="0"/>
            </a:endParaRP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endParaRPr lang="en-US" sz="2400" dirty="0" smtClean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endParaRPr lang="en-US" sz="2400" dirty="0" smtClean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Negative information; non-monotone operations (difference)</a:t>
            </a:r>
            <a:endParaRPr lang="en-US" sz="2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67A8-7239-4A5D-A756-2F35EF85B204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92015" y="1143000"/>
            <a:ext cx="832338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r>
              <a:rPr lang="en-US" sz="2200" dirty="0" smtClean="0"/>
              <a:t>Boolean expressions </a:t>
            </a:r>
            <a:r>
              <a:rPr lang="en-US" dirty="0" smtClean="0"/>
              <a:t>[IL84]. </a:t>
            </a:r>
            <a:r>
              <a:rPr lang="en-US" sz="2200" dirty="0" smtClean="0"/>
              <a:t>Limited.</a:t>
            </a: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endParaRPr lang="en-US" sz="1400" dirty="0" smtClean="0"/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r>
              <a:rPr lang="en-US" sz="2200" dirty="0" smtClean="0"/>
              <a:t>Add a binary operation corresponding to difference   </a:t>
            </a: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r>
              <a:rPr lang="en-US" sz="2200" dirty="0" smtClean="0"/>
              <a:t>		</a:t>
            </a:r>
            <a:r>
              <a:rPr lang="en-US" sz="2200" dirty="0" err="1" smtClean="0"/>
              <a:t>m-semirings</a:t>
            </a:r>
            <a:r>
              <a:rPr lang="en-US" sz="2200" dirty="0" smtClean="0"/>
              <a:t> (common gen. of set and bag difference) </a:t>
            </a:r>
            <a:r>
              <a:rPr lang="en-US" dirty="0" smtClean="0"/>
              <a:t>[GP10]</a:t>
            </a: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r>
              <a:rPr lang="en-US" sz="2200" dirty="0" smtClean="0"/>
              <a:t>		</a:t>
            </a:r>
            <a:r>
              <a:rPr lang="en-US" sz="2200" dirty="0" err="1" smtClean="0"/>
              <a:t>spm-semirings</a:t>
            </a:r>
            <a:r>
              <a:rPr lang="en-US" sz="2200" dirty="0" smtClean="0"/>
              <a:t> (</a:t>
            </a:r>
            <a:r>
              <a:rPr lang="en-US" dirty="0" smtClean="0">
                <a:latin typeface="American Typewriter"/>
                <a:cs typeface="American Typewriter"/>
              </a:rPr>
              <a:t>OPTIONAL</a:t>
            </a:r>
            <a:r>
              <a:rPr lang="en-US" sz="2200" dirty="0" smtClean="0"/>
              <a:t> in SPARQL) </a:t>
            </a:r>
            <a:r>
              <a:rPr lang="en-US" dirty="0" smtClean="0"/>
              <a:t>[GUKFC16]</a:t>
            </a: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r>
              <a:rPr lang="en-US" sz="2200" dirty="0" smtClean="0"/>
              <a:t> </a:t>
            </a: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r>
              <a:rPr lang="en-US" sz="2200" dirty="0" smtClean="0">
                <a:ea typeface="Lucida Sans Unicode" charset="0"/>
                <a:cs typeface="Lucida Sans Unicode" charset="0"/>
              </a:rPr>
              <a:t>Encode difference by aggregation </a:t>
            </a:r>
            <a:r>
              <a:rPr lang="en-US" dirty="0" smtClean="0">
                <a:ea typeface="Lucida Sans Unicode" charset="0"/>
                <a:cs typeface="Lucida Sans Unicode" charset="0"/>
              </a:rPr>
              <a:t>[ADT11a]</a:t>
            </a:r>
            <a:endParaRPr lang="en-US" dirty="0" smtClean="0">
              <a:solidFill>
                <a:srgbClr val="000000"/>
              </a:solidFill>
            </a:endParaRP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endParaRPr lang="en-US" sz="1400" dirty="0" smtClean="0">
              <a:solidFill>
                <a:srgbClr val="4F81BD"/>
              </a:solidFill>
              <a:cs typeface="Arial"/>
            </a:endParaRP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r>
              <a:rPr lang="en-US" sz="2200" dirty="0" smtClean="0">
                <a:ea typeface="Lucida Sans Unicode" charset="0"/>
                <a:cs typeface="Lucida Sans Unicode" charset="0"/>
              </a:rPr>
              <a:t>Different </a:t>
            </a:r>
            <a:r>
              <a:rPr lang="en-US" sz="2200" dirty="0" err="1" smtClean="0">
                <a:ea typeface="Lucida Sans Unicode" charset="0"/>
                <a:cs typeface="Lucida Sans Unicode" charset="0"/>
              </a:rPr>
              <a:t>equational</a:t>
            </a:r>
            <a:r>
              <a:rPr lang="en-US" sz="2200" dirty="0" smtClean="0">
                <a:ea typeface="Lucida Sans Unicode" charset="0"/>
                <a:cs typeface="Lucida Sans Unicode" charset="0"/>
              </a:rPr>
              <a:t> theories, different algebraic optimizations </a:t>
            </a:r>
            <a:r>
              <a:rPr lang="en-US" dirty="0" smtClean="0">
                <a:ea typeface="Lucida Sans Unicode" charset="0"/>
                <a:cs typeface="Lucida Sans Unicode" charset="0"/>
              </a:rPr>
              <a:t>[ADT11b]</a:t>
            </a: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endParaRPr lang="en-US" sz="1400" dirty="0" smtClean="0">
              <a:ea typeface="Lucida Sans Unicode" charset="0"/>
              <a:cs typeface="Lucida Sans Unicode" charset="0"/>
            </a:endParaRP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r>
              <a:rPr lang="en-US" sz="2200" dirty="0" smtClean="0">
                <a:ea typeface="Lucida Sans Unicode" charset="0"/>
                <a:cs typeface="Lucida Sans Unicode" charset="0"/>
              </a:rPr>
              <a:t>Still not clear how to track </a:t>
            </a:r>
            <a:r>
              <a:rPr lang="en-US" sz="2200" b="1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negative information</a:t>
            </a:r>
            <a:r>
              <a:rPr lang="en-US" sz="2200" dirty="0" smtClean="0">
                <a:ea typeface="Lucida Sans Unicode" charset="0"/>
                <a:cs typeface="Lucida Sans Unicode" charset="0"/>
              </a:rPr>
              <a:t>.                                  	useful: non-answers (why not?),  insertion propagation.</a:t>
            </a: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endParaRPr lang="en-US" sz="1400" dirty="0" smtClean="0">
              <a:ea typeface="Lucida Sans Unicode" charset="0"/>
              <a:cs typeface="Lucida Sans Unicode" charset="0"/>
            </a:endParaRP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r>
              <a:rPr lang="en-US" sz="2200" dirty="0" smtClean="0">
                <a:ea typeface="Lucida Sans Unicode" charset="0"/>
                <a:cs typeface="Lucida Sans Unicode" charset="0"/>
              </a:rPr>
              <a:t>Logical model checking  (“</a:t>
            </a:r>
            <a:r>
              <a:rPr lang="en-US" sz="2200" i="1" dirty="0" smtClean="0">
                <a:ea typeface="Lucida Sans Unicode" charset="0"/>
                <a:cs typeface="Lucida Sans Unicode" charset="0"/>
              </a:rPr>
              <a:t>provenance of … truth?</a:t>
            </a:r>
            <a:r>
              <a:rPr lang="en-US" sz="2200" dirty="0" smtClean="0">
                <a:ea typeface="Lucida Sans Unicode" charset="0"/>
                <a:cs typeface="Lucida Sans Unicode" charset="0"/>
              </a:rPr>
              <a:t>”)</a:t>
            </a: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r>
              <a:rPr lang="en-US" sz="2200" dirty="0" smtClean="0">
                <a:ea typeface="Lucida Sans Unicode" charset="0"/>
                <a:cs typeface="Lucida Sans Unicode" charset="0"/>
              </a:rPr>
              <a:t>		negation as duality (</a:t>
            </a:r>
            <a:r>
              <a:rPr lang="en-US" sz="2200" dirty="0" err="1" smtClean="0">
                <a:ea typeface="Lucida Sans Unicode" charset="0"/>
                <a:cs typeface="Lucida Sans Unicode" charset="0"/>
              </a:rPr>
              <a:t>NNFs</a:t>
            </a:r>
            <a:r>
              <a:rPr lang="en-US" sz="2200" dirty="0" smtClean="0">
                <a:ea typeface="Lucida Sans Unicode" charset="0"/>
                <a:cs typeface="Lucida Sans Unicode" charset="0"/>
              </a:rPr>
              <a:t>), logical games</a:t>
            </a: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r>
              <a:rPr lang="en-US" sz="2200" dirty="0" smtClean="0">
                <a:ea typeface="Lucida Sans Unicode" charset="0"/>
                <a:cs typeface="Lucida Sans Unicode" charset="0"/>
              </a:rPr>
              <a:t>		ongoing work with </a:t>
            </a:r>
            <a:r>
              <a:rPr lang="en-US" sz="2200" dirty="0" err="1" smtClean="0">
                <a:ea typeface="Lucida Sans Unicode" charset="0"/>
                <a:cs typeface="Lucida Sans Unicode" charset="0"/>
              </a:rPr>
              <a:t>Grädel</a:t>
            </a:r>
            <a:r>
              <a:rPr lang="en-US" sz="2200" smtClean="0">
                <a:ea typeface="Lucida Sans Unicode" charset="0"/>
                <a:cs typeface="Lucida Sans Unicode" charset="0"/>
              </a:rPr>
              <a:t> </a:t>
            </a:r>
            <a:r>
              <a:rPr lang="en-US" dirty="0" smtClean="0">
                <a:ea typeface="Lucida Sans Unicode" charset="0"/>
                <a:cs typeface="Lucida Sans Unicode" charset="0"/>
              </a:rPr>
              <a:t>[T16, T17]</a:t>
            </a: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endParaRPr lang="en-US" sz="2200" dirty="0" smtClean="0">
              <a:ea typeface="Lucida Sans Unicode" charset="0"/>
              <a:cs typeface="Lucida Sans Unicode" charset="0"/>
            </a:endParaRP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r>
              <a:rPr lang="en-US" sz="2200" dirty="0" smtClean="0">
                <a:ea typeface="Lucida Sans Unicode" charset="0"/>
                <a:cs typeface="Lucida Sans Unicode" charset="0"/>
              </a:rPr>
              <a:t>		</a:t>
            </a: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r>
              <a:rPr lang="en-US" sz="2200" dirty="0" smtClean="0">
                <a:ea typeface="Lucida Sans Unicode" charset="0"/>
                <a:cs typeface="Lucida Sans Unicode" charset="0"/>
              </a:rPr>
              <a:t>	</a:t>
            </a: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endParaRPr lang="en-US" sz="2200" dirty="0" smtClean="0">
              <a:ea typeface="Lucida Sans Unicode" charset="0"/>
              <a:cs typeface="Lucida Sans Unicode" charset="0"/>
            </a:endParaRP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endParaRPr lang="en-US" sz="2200" dirty="0" smtClean="0">
              <a:ea typeface="Lucida Sans Unicode" charset="0"/>
              <a:cs typeface="Lucida Sans Unicode" charset="0"/>
            </a:endParaRP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endParaRPr lang="en-US" sz="2400" dirty="0" smtClean="0">
              <a:ea typeface="Lucida Sans Unicode" charset="0"/>
              <a:cs typeface="Lucida Sans Unicode" charset="0"/>
            </a:endParaRP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endParaRPr lang="en-US" sz="2400" b="1" dirty="0" smtClean="0">
              <a:solidFill>
                <a:srgbClr val="4F81BD"/>
              </a:solidFill>
              <a:ea typeface="Lucida Sans Unicode" charset="0"/>
              <a:cs typeface="Lucida Sans Unicode" charset="0"/>
            </a:endParaRP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endParaRPr lang="en-US" sz="2400" b="1" dirty="0" smtClean="0">
              <a:solidFill>
                <a:srgbClr val="4F81BD"/>
              </a:solidFill>
              <a:ea typeface="Lucida Sans Unicode" charset="0"/>
              <a:cs typeface="Arial"/>
            </a:endParaRP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endParaRPr lang="en-US" sz="2400" b="1" dirty="0" smtClean="0">
              <a:solidFill>
                <a:srgbClr val="FF0000"/>
              </a:solidFill>
              <a:ea typeface="Lucida Sans Unicode" charset="0"/>
              <a:cs typeface="Arial"/>
            </a:endParaRP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endParaRPr lang="en-US" sz="2400" dirty="0" smtClean="0">
              <a:latin typeface="Arial" charset="0"/>
            </a:endParaRP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endParaRPr lang="en-US" sz="2400" dirty="0" smtClean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 marL="284163" indent="-284163">
              <a:buClr>
                <a:srgbClr val="011F5B"/>
              </a:buClr>
              <a:buSzPct val="200000"/>
              <a:buFont typeface="Times New Roman" charset="0"/>
              <a:buNone/>
            </a:pPr>
            <a:endParaRPr lang="en-US" sz="2400" dirty="0" smtClean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Current targets</a:t>
            </a:r>
            <a:endParaRPr lang="en-US" sz="32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67A8-7239-4A5D-A756-2F35EF85B204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400" y="1066800"/>
            <a:ext cx="8153400" cy="5181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000" dirty="0" smtClean="0">
              <a:noFill/>
            </a:endParaRPr>
          </a:p>
          <a:p>
            <a:endParaRPr lang="en-US" sz="2000" dirty="0" smtClean="0">
              <a:noFill/>
            </a:endParaRPr>
          </a:p>
          <a:p>
            <a:endParaRPr lang="en-US" sz="2000" dirty="0">
              <a:noFill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1066800"/>
            <a:ext cx="8229600" cy="5181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>
                <a:noFill/>
              </a:rPr>
              <a:t>ANALYTICS COMPUTATIONS</a:t>
            </a:r>
          </a:p>
          <a:p>
            <a:endParaRPr lang="en-US" sz="800" dirty="0" smtClean="0">
              <a:noFill/>
            </a:endParaRPr>
          </a:p>
          <a:p>
            <a:r>
              <a:rPr lang="en-US" sz="2000" dirty="0" smtClean="0">
                <a:noFill/>
              </a:rPr>
              <a:t>“Fine-grained provenance for linear algebra operators”</a:t>
            </a:r>
          </a:p>
          <a:p>
            <a:r>
              <a:rPr lang="en-US" dirty="0" smtClean="0">
                <a:noFill/>
              </a:rPr>
              <a:t>Yan, T., </a:t>
            </a:r>
            <a:r>
              <a:rPr lang="en-US" b="1" dirty="0" smtClean="0">
                <a:noFill/>
              </a:rPr>
              <a:t>Ives</a:t>
            </a:r>
            <a:r>
              <a:rPr lang="en-US" dirty="0" smtClean="0">
                <a:noFill/>
              </a:rPr>
              <a:t>   </a:t>
            </a:r>
            <a:r>
              <a:rPr lang="en-US" sz="2000" dirty="0" err="1" smtClean="0">
                <a:noFill/>
              </a:rPr>
              <a:t>TaPP</a:t>
            </a:r>
            <a:r>
              <a:rPr lang="en-US" sz="2000" dirty="0" smtClean="0">
                <a:noFill/>
              </a:rPr>
              <a:t> 16</a:t>
            </a:r>
          </a:p>
          <a:p>
            <a:endParaRPr lang="en-US" sz="2800" dirty="0" smtClean="0">
              <a:noFill/>
            </a:endParaRPr>
          </a:p>
          <a:p>
            <a:r>
              <a:rPr lang="en-US" sz="2000" dirty="0" smtClean="0">
                <a:noFill/>
              </a:rPr>
              <a:t>DISTRIBUTED SYSTEMS/NETWORK PROVENANCE</a:t>
            </a:r>
          </a:p>
          <a:p>
            <a:endParaRPr lang="en-US" sz="800" i="1" dirty="0" smtClean="0">
              <a:noFill/>
            </a:endParaRPr>
          </a:p>
          <a:p>
            <a:r>
              <a:rPr lang="en-US" sz="2000" i="1" dirty="0" smtClean="0">
                <a:noFill/>
              </a:rPr>
              <a:t>“Time-aware provenance for distributed systems”</a:t>
            </a:r>
            <a:r>
              <a:rPr lang="en-US" sz="2000" dirty="0" smtClean="0">
                <a:noFill/>
              </a:rPr>
              <a:t>, </a:t>
            </a:r>
          </a:p>
          <a:p>
            <a:r>
              <a:rPr lang="en-US" dirty="0" smtClean="0">
                <a:noFill/>
              </a:rPr>
              <a:t>Zhou, Ding, </a:t>
            </a:r>
            <a:r>
              <a:rPr lang="en-US" b="1" dirty="0" err="1" smtClean="0">
                <a:noFill/>
              </a:rPr>
              <a:t>Haeberlen</a:t>
            </a:r>
            <a:r>
              <a:rPr lang="en-US" b="1" dirty="0" smtClean="0">
                <a:noFill/>
              </a:rPr>
              <a:t>, Ives, </a:t>
            </a:r>
            <a:r>
              <a:rPr lang="en-US" b="1" dirty="0" err="1" smtClean="0">
                <a:noFill/>
              </a:rPr>
              <a:t>Loo</a:t>
            </a:r>
            <a:r>
              <a:rPr lang="en-US" b="1" dirty="0" smtClean="0">
                <a:noFill/>
              </a:rPr>
              <a:t>     </a:t>
            </a:r>
            <a:r>
              <a:rPr lang="en-US" sz="2000" dirty="0" err="1" smtClean="0">
                <a:noFill/>
              </a:rPr>
              <a:t>TaPP</a:t>
            </a:r>
            <a:r>
              <a:rPr lang="en-US" sz="2000" dirty="0" smtClean="0">
                <a:noFill/>
              </a:rPr>
              <a:t> 11</a:t>
            </a:r>
          </a:p>
          <a:p>
            <a:endParaRPr lang="en-US" sz="2000" dirty="0" smtClean="0">
              <a:noFill/>
            </a:endParaRPr>
          </a:p>
          <a:p>
            <a:r>
              <a:rPr lang="en-US" sz="2000" i="1" dirty="0" smtClean="0">
                <a:noFill/>
              </a:rPr>
              <a:t>“Diagnosing missing events in distributed systems with negative provenance”, </a:t>
            </a:r>
          </a:p>
          <a:p>
            <a:r>
              <a:rPr lang="en-US" b="1" dirty="0" smtClean="0">
                <a:noFill/>
              </a:rPr>
              <a:t>Wu, Zhao</a:t>
            </a:r>
            <a:r>
              <a:rPr lang="en-US" dirty="0" smtClean="0">
                <a:noFill/>
              </a:rPr>
              <a:t>, </a:t>
            </a:r>
            <a:r>
              <a:rPr lang="en-US" b="1" dirty="0" err="1" smtClean="0">
                <a:noFill/>
              </a:rPr>
              <a:t>Haeberlen</a:t>
            </a:r>
            <a:r>
              <a:rPr lang="en-US" b="1" dirty="0" smtClean="0">
                <a:noFill/>
              </a:rPr>
              <a:t>,</a:t>
            </a:r>
            <a:r>
              <a:rPr lang="en-US" dirty="0" smtClean="0">
                <a:noFill/>
              </a:rPr>
              <a:t> Zhou, </a:t>
            </a:r>
            <a:r>
              <a:rPr lang="en-US" b="1" dirty="0" err="1" smtClean="0">
                <a:noFill/>
              </a:rPr>
              <a:t>Loo</a:t>
            </a:r>
            <a:r>
              <a:rPr lang="en-US" dirty="0" smtClean="0">
                <a:noFill/>
              </a:rPr>
              <a:t>     </a:t>
            </a:r>
            <a:r>
              <a:rPr lang="en-US" sz="2000" dirty="0" smtClean="0">
                <a:noFill/>
              </a:rPr>
              <a:t>SIGCOMM 14</a:t>
            </a: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800000"/>
                </a:solidFill>
              </a:rPr>
              <a:t>STATIC ANALYSIS OF SOFTWARE</a:t>
            </a:r>
          </a:p>
          <a:p>
            <a:endParaRPr lang="en-US" sz="800" dirty="0" smtClean="0">
              <a:solidFill>
                <a:srgbClr val="800000"/>
              </a:solidFill>
            </a:endParaRPr>
          </a:p>
          <a:p>
            <a:r>
              <a:rPr lang="en-US" sz="2000" dirty="0" smtClean="0">
                <a:solidFill>
                  <a:srgbClr val="800000"/>
                </a:solidFill>
              </a:rPr>
              <a:t>“On abstraction refinement for program analyses in </a:t>
            </a:r>
            <a:r>
              <a:rPr lang="en-US" sz="2000" dirty="0" err="1" smtClean="0">
                <a:solidFill>
                  <a:srgbClr val="800000"/>
                </a:solidFill>
              </a:rPr>
              <a:t>Datalog</a:t>
            </a:r>
            <a:r>
              <a:rPr lang="en-US" sz="2000" dirty="0" smtClean="0">
                <a:solidFill>
                  <a:srgbClr val="800000"/>
                </a:solidFill>
              </a:rPr>
              <a:t>”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Zhang,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err="1" smtClean="0">
                <a:solidFill>
                  <a:srgbClr val="800000"/>
                </a:solidFill>
              </a:rPr>
              <a:t>Mangal</a:t>
            </a:r>
            <a:r>
              <a:rPr lang="en-US" dirty="0" smtClean="0">
                <a:solidFill>
                  <a:srgbClr val="800000"/>
                </a:solidFill>
              </a:rPr>
              <a:t>, </a:t>
            </a:r>
            <a:r>
              <a:rPr lang="en-US" dirty="0" err="1" smtClean="0">
                <a:solidFill>
                  <a:srgbClr val="800000"/>
                </a:solidFill>
              </a:rPr>
              <a:t>Grigore</a:t>
            </a:r>
            <a:r>
              <a:rPr lang="en-US" dirty="0" smtClean="0">
                <a:solidFill>
                  <a:srgbClr val="800000"/>
                </a:solidFill>
              </a:rPr>
              <a:t>,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 err="1" smtClean="0">
                <a:solidFill>
                  <a:srgbClr val="800000"/>
                </a:solidFill>
              </a:rPr>
              <a:t>Naik</a:t>
            </a:r>
            <a:r>
              <a:rPr lang="en-US" b="1" dirty="0" smtClean="0">
                <a:solidFill>
                  <a:srgbClr val="800000"/>
                </a:solidFill>
              </a:rPr>
              <a:t>    </a:t>
            </a:r>
            <a:r>
              <a:rPr lang="en-US" sz="2000" dirty="0" smtClean="0">
                <a:solidFill>
                  <a:srgbClr val="800000"/>
                </a:solidFill>
              </a:rPr>
              <a:t>PLDI 14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 smtClean="0">
              <a:noFill/>
            </a:endParaRPr>
          </a:p>
          <a:p>
            <a:endParaRPr lang="en-US" sz="2000" dirty="0" smtClean="0">
              <a:noFill/>
            </a:endParaRPr>
          </a:p>
          <a:p>
            <a:endParaRPr lang="en-US" sz="2000" dirty="0"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Framework references (I) *</a:t>
            </a:r>
            <a:endParaRPr lang="en-US" sz="2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67A8-7239-4A5D-A756-2F35EF85B204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400" y="762000"/>
            <a:ext cx="8153400" cy="5715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noFill/>
              </a:rPr>
              <a:t>[GKT07] </a:t>
            </a:r>
          </a:p>
          <a:p>
            <a:r>
              <a:rPr lang="en-US" i="1" dirty="0" smtClean="0">
                <a:noFill/>
              </a:rPr>
              <a:t>“Provenance </a:t>
            </a:r>
            <a:r>
              <a:rPr lang="en-US" i="1" dirty="0" err="1" smtClean="0">
                <a:noFill/>
              </a:rPr>
              <a:t>semirings</a:t>
            </a:r>
            <a:r>
              <a:rPr lang="en-US" i="1" dirty="0" smtClean="0">
                <a:noFill/>
              </a:rPr>
              <a:t>”   </a:t>
            </a:r>
            <a:r>
              <a:rPr lang="en-US" dirty="0" smtClean="0">
                <a:noFill/>
              </a:rPr>
              <a:t>Green, </a:t>
            </a:r>
            <a:r>
              <a:rPr lang="en-US" dirty="0" err="1" smtClean="0">
                <a:noFill/>
              </a:rPr>
              <a:t>Karvounarakis</a:t>
            </a:r>
            <a:r>
              <a:rPr lang="en-US" dirty="0" smtClean="0">
                <a:noFill/>
              </a:rPr>
              <a:t>, Tannen     PODS 07. </a:t>
            </a:r>
          </a:p>
          <a:p>
            <a:endParaRPr lang="en-US" dirty="0" smtClean="0">
              <a:noFill/>
            </a:endParaRPr>
          </a:p>
          <a:p>
            <a:r>
              <a:rPr lang="en-US" dirty="0" smtClean="0">
                <a:noFill/>
              </a:rPr>
              <a:t>[GKIT07]</a:t>
            </a:r>
          </a:p>
          <a:p>
            <a:r>
              <a:rPr lang="en-US" i="1" dirty="0" smtClean="0">
                <a:noFill/>
              </a:rPr>
              <a:t>“Update exchange with mappings and provenance” </a:t>
            </a:r>
            <a:r>
              <a:rPr lang="en-US" dirty="0" smtClean="0">
                <a:noFill/>
              </a:rPr>
              <a:t>Green, </a:t>
            </a:r>
            <a:r>
              <a:rPr lang="en-US" dirty="0" err="1" smtClean="0">
                <a:noFill/>
              </a:rPr>
              <a:t>Karvounarakis</a:t>
            </a:r>
            <a:r>
              <a:rPr lang="en-US" dirty="0" smtClean="0">
                <a:noFill/>
              </a:rPr>
              <a:t>, Ives, Tannen     VLDB 07. </a:t>
            </a:r>
          </a:p>
          <a:p>
            <a:endParaRPr lang="en-US" dirty="0" smtClean="0">
              <a:noFill/>
            </a:endParaRPr>
          </a:p>
          <a:p>
            <a:r>
              <a:rPr lang="en-US" dirty="0" smtClean="0">
                <a:noFill/>
              </a:rPr>
              <a:t>[FGT08]</a:t>
            </a:r>
            <a:endParaRPr lang="en-US" i="1" dirty="0" smtClean="0">
              <a:noFill/>
            </a:endParaRPr>
          </a:p>
          <a:p>
            <a:r>
              <a:rPr lang="en-US" i="1" dirty="0" smtClean="0">
                <a:noFill/>
              </a:rPr>
              <a:t>“Annotated XML: queries and provenance” </a:t>
            </a:r>
            <a:r>
              <a:rPr lang="en-US" dirty="0" smtClean="0">
                <a:noFill/>
              </a:rPr>
              <a:t>Foster, Green, Tannen    PODS 08.</a:t>
            </a:r>
          </a:p>
          <a:p>
            <a:endParaRPr lang="en-US" dirty="0" smtClean="0">
              <a:noFill/>
            </a:endParaRPr>
          </a:p>
          <a:p>
            <a:r>
              <a:rPr lang="en-US" dirty="0" smtClean="0">
                <a:noFill/>
              </a:rPr>
              <a:t>[G09]</a:t>
            </a:r>
            <a:endParaRPr lang="en-US" i="1" dirty="0" smtClean="0">
              <a:noFill/>
            </a:endParaRPr>
          </a:p>
          <a:p>
            <a:r>
              <a:rPr lang="en-US" i="1" dirty="0" smtClean="0">
                <a:noFill/>
              </a:rPr>
              <a:t>“Containment of conjunctive queries on annotated relations”  </a:t>
            </a:r>
            <a:r>
              <a:rPr lang="en-US" dirty="0" smtClean="0">
                <a:noFill/>
              </a:rPr>
              <a:t>Green   ICDT 09.</a:t>
            </a:r>
          </a:p>
          <a:p>
            <a:endParaRPr lang="en-US" dirty="0" smtClean="0">
              <a:noFill/>
            </a:endParaRPr>
          </a:p>
          <a:p>
            <a:r>
              <a:rPr lang="en-US" dirty="0" smtClean="0">
                <a:noFill/>
              </a:rPr>
              <a:t>[GP10]</a:t>
            </a:r>
          </a:p>
          <a:p>
            <a:r>
              <a:rPr lang="en-US" i="1" dirty="0" smtClean="0">
                <a:noFill/>
              </a:rPr>
              <a:t>“On database query languages for K-relations”</a:t>
            </a:r>
            <a:r>
              <a:rPr lang="en-US" dirty="0" smtClean="0">
                <a:noFill/>
              </a:rPr>
              <a:t>,  </a:t>
            </a:r>
            <a:r>
              <a:rPr lang="en-US" dirty="0" err="1" smtClean="0">
                <a:noFill/>
              </a:rPr>
              <a:t>Geerts</a:t>
            </a:r>
            <a:r>
              <a:rPr lang="en-US" dirty="0" smtClean="0">
                <a:noFill/>
              </a:rPr>
              <a:t>, </a:t>
            </a:r>
            <a:r>
              <a:rPr lang="en-US" dirty="0" err="1" smtClean="0">
                <a:noFill/>
              </a:rPr>
              <a:t>Poggi</a:t>
            </a:r>
            <a:r>
              <a:rPr lang="en-US" dirty="0" smtClean="0">
                <a:noFill/>
              </a:rPr>
              <a:t>      J Appl. Logic 2010.</a:t>
            </a:r>
          </a:p>
          <a:p>
            <a:endParaRPr lang="en-US" sz="800" dirty="0" smtClean="0">
              <a:noFill/>
            </a:endParaRPr>
          </a:p>
          <a:p>
            <a:endParaRPr lang="en-US" sz="800" dirty="0" smtClean="0">
              <a:noFill/>
            </a:endParaRPr>
          </a:p>
          <a:p>
            <a:r>
              <a:rPr lang="en-US" sz="1600" dirty="0" smtClean="0">
                <a:noFill/>
              </a:rPr>
              <a:t>* See also companion paper in  PODS 2017 proceedings.</a:t>
            </a:r>
          </a:p>
          <a:p>
            <a:endParaRPr lang="en-US" sz="2000" dirty="0" smtClean="0">
              <a:noFill/>
            </a:endParaRPr>
          </a:p>
          <a:p>
            <a:endParaRPr lang="en-US" sz="2000" dirty="0" smtClean="0">
              <a:noFill/>
            </a:endParaRPr>
          </a:p>
          <a:p>
            <a:endParaRPr lang="en-US" sz="2000" dirty="0" smtClean="0">
              <a:noFill/>
            </a:endParaRPr>
          </a:p>
          <a:p>
            <a:endParaRPr lang="en-US" sz="2000" dirty="0" smtClean="0">
              <a:noFill/>
            </a:endParaRPr>
          </a:p>
          <a:p>
            <a:endParaRPr lang="en-US" sz="2000" dirty="0" smtClean="0">
              <a:noFill/>
            </a:endParaRPr>
          </a:p>
          <a:p>
            <a:endParaRPr lang="en-US" sz="2000" dirty="0"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Framework references (II)</a:t>
            </a:r>
            <a:endParaRPr lang="en-US" sz="2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67A8-7239-4A5D-A756-2F35EF85B204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400" y="914400"/>
            <a:ext cx="8153400" cy="5181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noFill/>
              </a:rPr>
              <a:t>[ADT11a]</a:t>
            </a:r>
          </a:p>
          <a:p>
            <a:r>
              <a:rPr lang="en-US" i="1" dirty="0" smtClean="0">
                <a:noFill/>
              </a:rPr>
              <a:t>“Provenance for aggregate queries”,  </a:t>
            </a:r>
            <a:r>
              <a:rPr lang="en-US" dirty="0" err="1" smtClean="0">
                <a:noFill/>
              </a:rPr>
              <a:t>Amsterdamer</a:t>
            </a:r>
            <a:r>
              <a:rPr lang="en-US" dirty="0" smtClean="0">
                <a:noFill/>
              </a:rPr>
              <a:t>, </a:t>
            </a:r>
            <a:r>
              <a:rPr lang="en-US" dirty="0" err="1" smtClean="0">
                <a:noFill/>
              </a:rPr>
              <a:t>Deutch</a:t>
            </a:r>
            <a:r>
              <a:rPr lang="en-US" dirty="0" smtClean="0">
                <a:noFill/>
              </a:rPr>
              <a:t>, Tannen   PODS 11.</a:t>
            </a:r>
          </a:p>
          <a:p>
            <a:endParaRPr lang="en-US" dirty="0" smtClean="0">
              <a:noFill/>
            </a:endParaRPr>
          </a:p>
          <a:p>
            <a:r>
              <a:rPr lang="en-US" dirty="0" smtClean="0">
                <a:noFill/>
              </a:rPr>
              <a:t>[ADT11b]</a:t>
            </a:r>
          </a:p>
          <a:p>
            <a:r>
              <a:rPr lang="en-US" i="1" dirty="0" smtClean="0">
                <a:noFill/>
              </a:rPr>
              <a:t>“On the limitations of provenance for queries with difference”, </a:t>
            </a:r>
          </a:p>
          <a:p>
            <a:r>
              <a:rPr lang="en-US" dirty="0" err="1" smtClean="0">
                <a:noFill/>
              </a:rPr>
              <a:t>Amsterdamer</a:t>
            </a:r>
            <a:r>
              <a:rPr lang="en-US" dirty="0" smtClean="0">
                <a:noFill/>
              </a:rPr>
              <a:t>, </a:t>
            </a:r>
            <a:r>
              <a:rPr lang="en-US" dirty="0" err="1" smtClean="0">
                <a:noFill/>
              </a:rPr>
              <a:t>Deutch</a:t>
            </a:r>
            <a:r>
              <a:rPr lang="en-US" dirty="0" smtClean="0">
                <a:noFill/>
              </a:rPr>
              <a:t>,  Tannen   </a:t>
            </a:r>
            <a:r>
              <a:rPr lang="en-US" dirty="0" err="1" smtClean="0">
                <a:noFill/>
              </a:rPr>
              <a:t>TaPP</a:t>
            </a:r>
            <a:r>
              <a:rPr lang="en-US" dirty="0" smtClean="0">
                <a:noFill/>
              </a:rPr>
              <a:t> 11</a:t>
            </a:r>
          </a:p>
          <a:p>
            <a:endParaRPr lang="en-US" dirty="0" smtClean="0">
              <a:noFill/>
            </a:endParaRPr>
          </a:p>
          <a:p>
            <a:r>
              <a:rPr lang="en-US" dirty="0" smtClean="0">
                <a:noFill/>
              </a:rPr>
              <a:t>[T13]</a:t>
            </a:r>
          </a:p>
          <a:p>
            <a:r>
              <a:rPr lang="en-US" i="1" dirty="0" smtClean="0">
                <a:noFill/>
              </a:rPr>
              <a:t>“Provenance propagation in complex queries” </a:t>
            </a:r>
          </a:p>
          <a:p>
            <a:r>
              <a:rPr lang="en-US" dirty="0" smtClean="0">
                <a:noFill/>
              </a:rPr>
              <a:t>Tannen    </a:t>
            </a:r>
            <a:r>
              <a:rPr lang="en-US" dirty="0" err="1" smtClean="0">
                <a:noFill/>
              </a:rPr>
              <a:t>Buneman</a:t>
            </a:r>
            <a:r>
              <a:rPr lang="en-US" dirty="0" smtClean="0">
                <a:noFill/>
              </a:rPr>
              <a:t> Festschrift 2013</a:t>
            </a:r>
          </a:p>
          <a:p>
            <a:endParaRPr lang="en-US" dirty="0" smtClean="0">
              <a:noFill/>
            </a:endParaRPr>
          </a:p>
          <a:p>
            <a:r>
              <a:rPr lang="en-US" dirty="0" smtClean="0">
                <a:noFill/>
              </a:rPr>
              <a:t>[DMRT14]</a:t>
            </a:r>
          </a:p>
          <a:p>
            <a:r>
              <a:rPr lang="en-US" i="1" dirty="0" smtClean="0">
                <a:noFill/>
              </a:rPr>
              <a:t>“Circuits for </a:t>
            </a:r>
            <a:r>
              <a:rPr lang="en-US" i="1" dirty="0" err="1" smtClean="0">
                <a:noFill/>
              </a:rPr>
              <a:t>Datalog</a:t>
            </a:r>
            <a:r>
              <a:rPr lang="en-US" i="1" dirty="0" smtClean="0">
                <a:noFill/>
              </a:rPr>
              <a:t> provenance”</a:t>
            </a:r>
            <a:r>
              <a:rPr lang="en-US" dirty="0" smtClean="0">
                <a:noFill/>
              </a:rPr>
              <a:t>,  </a:t>
            </a:r>
            <a:r>
              <a:rPr lang="en-US" dirty="0" err="1" smtClean="0">
                <a:noFill/>
              </a:rPr>
              <a:t>Deutch</a:t>
            </a:r>
            <a:r>
              <a:rPr lang="en-US" dirty="0" smtClean="0">
                <a:noFill/>
              </a:rPr>
              <a:t>, Milo, Roy, T.   ICDT 14.</a:t>
            </a:r>
          </a:p>
          <a:p>
            <a:endParaRPr lang="en-US" dirty="0" smtClean="0">
              <a:noFill/>
            </a:endParaRPr>
          </a:p>
          <a:p>
            <a:r>
              <a:rPr lang="en-US" dirty="0" smtClean="0">
                <a:noFill/>
              </a:rPr>
              <a:t>[DMT15]</a:t>
            </a:r>
          </a:p>
          <a:p>
            <a:r>
              <a:rPr lang="en-US" i="1" dirty="0" smtClean="0">
                <a:noFill/>
              </a:rPr>
              <a:t>“Provenance-based analysis of data-centric processes”</a:t>
            </a:r>
          </a:p>
          <a:p>
            <a:r>
              <a:rPr lang="en-US" dirty="0" err="1" smtClean="0">
                <a:noFill/>
              </a:rPr>
              <a:t>Deutch</a:t>
            </a:r>
            <a:r>
              <a:rPr lang="en-US" dirty="0" smtClean="0">
                <a:noFill/>
              </a:rPr>
              <a:t>, </a:t>
            </a:r>
            <a:r>
              <a:rPr lang="en-US" dirty="0" err="1" smtClean="0">
                <a:noFill/>
              </a:rPr>
              <a:t>Moskovitch</a:t>
            </a:r>
            <a:r>
              <a:rPr lang="en-US" dirty="0" smtClean="0">
                <a:noFill/>
              </a:rPr>
              <a:t>, Tannen    VLDB J. 2015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 smtClean="0">
              <a:noFill/>
            </a:endParaRPr>
          </a:p>
          <a:p>
            <a:endParaRPr lang="en-US" sz="2000" dirty="0" smtClean="0">
              <a:noFill/>
            </a:endParaRPr>
          </a:p>
          <a:p>
            <a:endParaRPr lang="en-US" sz="2000" dirty="0"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Framework references (III)</a:t>
            </a:r>
            <a:endParaRPr lang="en-US" sz="2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67A8-7239-4A5D-A756-2F35EF85B204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1066800"/>
            <a:ext cx="8153400" cy="5181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000" dirty="0" smtClean="0">
              <a:noFill/>
            </a:endParaRPr>
          </a:p>
          <a:p>
            <a:r>
              <a:rPr lang="en-US" dirty="0" smtClean="0">
                <a:noFill/>
              </a:rPr>
              <a:t>[GUKFC16]</a:t>
            </a:r>
          </a:p>
          <a:p>
            <a:r>
              <a:rPr lang="en-US" i="1" dirty="0" smtClean="0">
                <a:noFill/>
              </a:rPr>
              <a:t>“Algebraic structures for capturing the provenance of SPARQL queries” </a:t>
            </a:r>
          </a:p>
          <a:p>
            <a:r>
              <a:rPr lang="en-US" dirty="0" err="1" smtClean="0">
                <a:noFill/>
              </a:rPr>
              <a:t>Geerts</a:t>
            </a:r>
            <a:r>
              <a:rPr lang="en-US" dirty="0" smtClean="0">
                <a:noFill/>
              </a:rPr>
              <a:t>, Unger, </a:t>
            </a:r>
            <a:r>
              <a:rPr lang="en-US" dirty="0" err="1" smtClean="0">
                <a:noFill/>
              </a:rPr>
              <a:t>Karvounarakis</a:t>
            </a:r>
            <a:r>
              <a:rPr lang="en-US" dirty="0" smtClean="0">
                <a:noFill/>
              </a:rPr>
              <a:t>, </a:t>
            </a:r>
            <a:r>
              <a:rPr lang="en-US" dirty="0" err="1" smtClean="0">
                <a:noFill/>
              </a:rPr>
              <a:t>Fundulaki</a:t>
            </a:r>
            <a:r>
              <a:rPr lang="en-US" dirty="0" smtClean="0">
                <a:noFill/>
              </a:rPr>
              <a:t>, </a:t>
            </a:r>
            <a:r>
              <a:rPr lang="en-US" dirty="0" err="1" smtClean="0">
                <a:noFill/>
              </a:rPr>
              <a:t>Christophides</a:t>
            </a:r>
            <a:r>
              <a:rPr lang="en-US" dirty="0" smtClean="0">
                <a:noFill/>
              </a:rPr>
              <a:t>     JACM 2016</a:t>
            </a:r>
          </a:p>
          <a:p>
            <a:endParaRPr lang="en-US" dirty="0" smtClean="0">
              <a:noFill/>
            </a:endParaRPr>
          </a:p>
          <a:p>
            <a:r>
              <a:rPr lang="en-US" dirty="0" smtClean="0">
                <a:noFill/>
              </a:rPr>
              <a:t>[T16]</a:t>
            </a:r>
          </a:p>
          <a:p>
            <a:r>
              <a:rPr lang="en-US" i="1" dirty="0" smtClean="0">
                <a:noFill/>
              </a:rPr>
              <a:t>“About the provenance of truth”</a:t>
            </a:r>
            <a:r>
              <a:rPr lang="en-US" dirty="0" smtClean="0">
                <a:noFill/>
              </a:rPr>
              <a:t>  Tannen   Simons Inst. Website 16</a:t>
            </a:r>
          </a:p>
          <a:p>
            <a:r>
              <a:rPr lang="en-US" u="sng" dirty="0" smtClean="0">
                <a:hlinkClick r:id="rId2"/>
              </a:rPr>
              <a:t>https://simons.berkeley.edu/talks/val-tannen-2016-12-09</a:t>
            </a:r>
            <a:endParaRPr lang="en-US" dirty="0" smtClean="0">
              <a:noFill/>
            </a:endParaRPr>
          </a:p>
          <a:p>
            <a:endParaRPr lang="en-US" dirty="0" smtClean="0">
              <a:noFill/>
            </a:endParaRPr>
          </a:p>
          <a:p>
            <a:r>
              <a:rPr lang="en-US" dirty="0" smtClean="0">
                <a:noFill/>
              </a:rPr>
              <a:t>[T17]</a:t>
            </a:r>
          </a:p>
          <a:p>
            <a:r>
              <a:rPr lang="en-US" i="1" dirty="0" smtClean="0">
                <a:noFill/>
              </a:rPr>
              <a:t>“Provenance analysis for FOL model checking”   </a:t>
            </a:r>
            <a:r>
              <a:rPr lang="en-US" dirty="0" smtClean="0">
                <a:noFill/>
              </a:rPr>
              <a:t>Tannen   SIGLOG News 2017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noFill/>
            </a:endParaRPr>
          </a:p>
          <a:p>
            <a:endParaRPr lang="en-US" sz="2000" dirty="0" smtClean="0">
              <a:noFill/>
            </a:endParaRPr>
          </a:p>
          <a:p>
            <a:r>
              <a:rPr lang="en-US" sz="2000" dirty="0" smtClean="0">
                <a:noFill/>
              </a:rPr>
              <a:t> </a:t>
            </a:r>
            <a:endParaRPr lang="en-US" sz="2000" dirty="0"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Other references</a:t>
            </a:r>
            <a:endParaRPr lang="en-US" sz="2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67A8-7239-4A5D-A756-2F35EF85B204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400" y="762000"/>
            <a:ext cx="8153400" cy="5715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dirty="0" smtClean="0">
                <a:noFill/>
              </a:rPr>
              <a:t>[IL84]</a:t>
            </a:r>
          </a:p>
          <a:p>
            <a:r>
              <a:rPr lang="en-US" i="1" dirty="0" smtClean="0">
                <a:noFill/>
              </a:rPr>
              <a:t>“Incomplete information in relational databases” </a:t>
            </a:r>
            <a:r>
              <a:rPr lang="en-US" dirty="0" err="1" smtClean="0">
                <a:noFill/>
              </a:rPr>
              <a:t>Imieliński</a:t>
            </a:r>
            <a:r>
              <a:rPr lang="en-US" dirty="0" smtClean="0">
                <a:noFill/>
              </a:rPr>
              <a:t>, </a:t>
            </a:r>
            <a:r>
              <a:rPr lang="en-US" dirty="0" err="1" smtClean="0">
                <a:noFill/>
              </a:rPr>
              <a:t>Lipski</a:t>
            </a:r>
            <a:r>
              <a:rPr lang="en-US" dirty="0" smtClean="0">
                <a:noFill/>
              </a:rPr>
              <a:t>     JACM 1984</a:t>
            </a:r>
          </a:p>
          <a:p>
            <a:endParaRPr lang="en-US" sz="1000" dirty="0" smtClean="0">
              <a:noFill/>
            </a:endParaRPr>
          </a:p>
          <a:p>
            <a:r>
              <a:rPr lang="en-US" sz="1600" dirty="0" smtClean="0">
                <a:noFill/>
              </a:rPr>
              <a:t>[FR97]</a:t>
            </a:r>
          </a:p>
          <a:p>
            <a:r>
              <a:rPr lang="en-US" i="1" dirty="0" smtClean="0">
                <a:noFill/>
              </a:rPr>
              <a:t>“A probabilistic relational algebra”</a:t>
            </a:r>
            <a:r>
              <a:rPr lang="en-US" dirty="0" smtClean="0">
                <a:noFill/>
              </a:rPr>
              <a:t>  </a:t>
            </a:r>
            <a:r>
              <a:rPr lang="en-US" dirty="0" err="1" smtClean="0">
                <a:noFill/>
              </a:rPr>
              <a:t>Fuhr</a:t>
            </a:r>
            <a:r>
              <a:rPr lang="en-US" dirty="0" smtClean="0">
                <a:noFill/>
              </a:rPr>
              <a:t>, </a:t>
            </a:r>
            <a:r>
              <a:rPr lang="en-US" dirty="0" err="1" smtClean="0">
                <a:noFill/>
              </a:rPr>
              <a:t>Röllecke</a:t>
            </a:r>
            <a:r>
              <a:rPr lang="en-US" dirty="0" smtClean="0">
                <a:noFill/>
              </a:rPr>
              <a:t>     TOIS 1997</a:t>
            </a:r>
          </a:p>
          <a:p>
            <a:endParaRPr lang="en-US" sz="1000" dirty="0" smtClean="0">
              <a:noFill/>
            </a:endParaRPr>
          </a:p>
          <a:p>
            <a:r>
              <a:rPr lang="en-US" sz="1600" dirty="0" smtClean="0">
                <a:noFill/>
              </a:rPr>
              <a:t>[Z97]</a:t>
            </a:r>
          </a:p>
          <a:p>
            <a:r>
              <a:rPr lang="en-US" i="1" dirty="0" smtClean="0">
                <a:noFill/>
              </a:rPr>
              <a:t>“Query evaluation in probabilistic relational databases”   </a:t>
            </a:r>
            <a:r>
              <a:rPr lang="en-US" dirty="0" err="1" smtClean="0">
                <a:noFill/>
              </a:rPr>
              <a:t>Zimányi</a:t>
            </a:r>
            <a:r>
              <a:rPr lang="en-US" dirty="0" smtClean="0">
                <a:noFill/>
              </a:rPr>
              <a:t>    DDS 1997</a:t>
            </a:r>
          </a:p>
          <a:p>
            <a:endParaRPr lang="en-US" sz="1000" dirty="0" smtClean="0">
              <a:noFill/>
            </a:endParaRPr>
          </a:p>
          <a:p>
            <a:r>
              <a:rPr lang="en-US" sz="1600" dirty="0" smtClean="0">
                <a:noFill/>
              </a:rPr>
              <a:t>[CWW00]</a:t>
            </a:r>
          </a:p>
          <a:p>
            <a:r>
              <a:rPr lang="en-US" i="1" dirty="0" smtClean="0">
                <a:noFill/>
              </a:rPr>
              <a:t>“Tracing the lineage of view data in a warehousing environment”   </a:t>
            </a:r>
            <a:r>
              <a:rPr lang="en-US" dirty="0" smtClean="0">
                <a:noFill/>
              </a:rPr>
              <a:t>Cui, </a:t>
            </a:r>
            <a:r>
              <a:rPr lang="en-US" dirty="0" err="1" smtClean="0">
                <a:noFill/>
              </a:rPr>
              <a:t>Widom</a:t>
            </a:r>
            <a:r>
              <a:rPr lang="en-US" dirty="0" smtClean="0">
                <a:noFill/>
              </a:rPr>
              <a:t>, Wiener   TODS 2000</a:t>
            </a:r>
          </a:p>
          <a:p>
            <a:endParaRPr lang="en-US" sz="1000" dirty="0" smtClean="0">
              <a:noFill/>
            </a:endParaRPr>
          </a:p>
          <a:p>
            <a:r>
              <a:rPr lang="en-US" sz="1600" dirty="0" smtClean="0">
                <a:noFill/>
              </a:rPr>
              <a:t>[BKT01]</a:t>
            </a:r>
          </a:p>
          <a:p>
            <a:r>
              <a:rPr lang="en-US" i="1" dirty="0" smtClean="0">
                <a:noFill/>
              </a:rPr>
              <a:t>“Why and where: a characterization of data provenance”   </a:t>
            </a:r>
            <a:r>
              <a:rPr lang="en-US" dirty="0" err="1" smtClean="0">
                <a:noFill/>
              </a:rPr>
              <a:t>Buneman</a:t>
            </a:r>
            <a:r>
              <a:rPr lang="en-US" dirty="0" smtClean="0">
                <a:noFill/>
              </a:rPr>
              <a:t>, </a:t>
            </a:r>
            <a:r>
              <a:rPr lang="en-US" dirty="0" err="1" smtClean="0">
                <a:noFill/>
              </a:rPr>
              <a:t>Khanna</a:t>
            </a:r>
            <a:r>
              <a:rPr lang="en-US" dirty="0" smtClean="0">
                <a:noFill/>
              </a:rPr>
              <a:t>, Tan   ICDT 2001</a:t>
            </a:r>
          </a:p>
          <a:p>
            <a:endParaRPr lang="en-US" sz="1000" dirty="0" smtClean="0">
              <a:noFill/>
            </a:endParaRPr>
          </a:p>
          <a:p>
            <a:r>
              <a:rPr lang="en-US" sz="1600" dirty="0" smtClean="0">
                <a:noFill/>
              </a:rPr>
              <a:t>[BDHTW08]</a:t>
            </a:r>
          </a:p>
          <a:p>
            <a:r>
              <a:rPr lang="en-US" i="1" dirty="0" smtClean="0">
                <a:noFill/>
              </a:rPr>
              <a:t>“Databases with uncertainty and lineage”   </a:t>
            </a:r>
            <a:r>
              <a:rPr lang="en-US" dirty="0" err="1" smtClean="0">
                <a:noFill/>
              </a:rPr>
              <a:t>Benjelloun</a:t>
            </a:r>
            <a:r>
              <a:rPr lang="en-US" dirty="0" smtClean="0">
                <a:noFill/>
              </a:rPr>
              <a:t>, Das </a:t>
            </a:r>
            <a:r>
              <a:rPr lang="en-US" dirty="0" err="1" smtClean="0">
                <a:noFill/>
              </a:rPr>
              <a:t>Sarma</a:t>
            </a:r>
            <a:r>
              <a:rPr lang="en-US" dirty="0" smtClean="0">
                <a:noFill/>
              </a:rPr>
              <a:t>, Halevy, </a:t>
            </a:r>
            <a:r>
              <a:rPr lang="en-US" dirty="0" err="1" smtClean="0">
                <a:noFill/>
              </a:rPr>
              <a:t>Theobald</a:t>
            </a:r>
            <a:r>
              <a:rPr lang="en-US" dirty="0" smtClean="0">
                <a:noFill/>
              </a:rPr>
              <a:t>, </a:t>
            </a:r>
            <a:r>
              <a:rPr lang="en-US" dirty="0" err="1" smtClean="0">
                <a:noFill/>
              </a:rPr>
              <a:t>Widom</a:t>
            </a:r>
            <a:r>
              <a:rPr lang="en-US" dirty="0" smtClean="0">
                <a:noFill/>
              </a:rPr>
              <a:t>  VLDB J. 2008</a:t>
            </a:r>
          </a:p>
          <a:p>
            <a:endParaRPr lang="en-US" sz="1000" dirty="0" smtClean="0">
              <a:noFill/>
            </a:endParaRPr>
          </a:p>
          <a:p>
            <a:r>
              <a:rPr lang="en-US" sz="1600" dirty="0" smtClean="0">
                <a:noFill/>
              </a:rPr>
              <a:t>[SORK11]</a:t>
            </a:r>
          </a:p>
          <a:p>
            <a:r>
              <a:rPr lang="en-US" i="1" dirty="0" smtClean="0">
                <a:noFill/>
              </a:rPr>
              <a:t>“Probabilistic databases”   </a:t>
            </a:r>
            <a:r>
              <a:rPr lang="en-US" dirty="0" err="1" smtClean="0">
                <a:noFill/>
              </a:rPr>
              <a:t>Suciu</a:t>
            </a:r>
            <a:r>
              <a:rPr lang="en-US" dirty="0" smtClean="0">
                <a:noFill/>
              </a:rPr>
              <a:t>, </a:t>
            </a:r>
            <a:r>
              <a:rPr lang="en-US" dirty="0" err="1" smtClean="0">
                <a:noFill/>
              </a:rPr>
              <a:t>Olteanu</a:t>
            </a:r>
            <a:r>
              <a:rPr lang="en-US" dirty="0" smtClean="0">
                <a:noFill/>
              </a:rPr>
              <a:t>, </a:t>
            </a:r>
            <a:r>
              <a:rPr lang="en-US" dirty="0" err="1" smtClean="0">
                <a:noFill/>
              </a:rPr>
              <a:t>Ré</a:t>
            </a:r>
            <a:r>
              <a:rPr lang="en-US" dirty="0" smtClean="0">
                <a:noFill/>
              </a:rPr>
              <a:t>, Koch   SLDM 2011</a:t>
            </a:r>
          </a:p>
          <a:p>
            <a:endParaRPr lang="en-US" dirty="0" smtClean="0">
              <a:noFill/>
            </a:endParaRPr>
          </a:p>
          <a:p>
            <a:r>
              <a:rPr lang="en-US" dirty="0" smtClean="0">
                <a:noFill/>
              </a:rPr>
              <a:t> </a:t>
            </a:r>
          </a:p>
          <a:p>
            <a:endParaRPr lang="en-US" dirty="0" smtClean="0">
              <a:noFill/>
            </a:endParaRPr>
          </a:p>
          <a:p>
            <a:endParaRPr lang="en-US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800000"/>
                </a:solidFill>
              </a:rPr>
              <a:t>[</a:t>
            </a:r>
            <a:r>
              <a:rPr lang="en-US" dirty="0" err="1" smtClean="0">
                <a:solidFill>
                  <a:srgbClr val="800000"/>
                </a:solidFill>
              </a:rPr>
              <a:t>SuciuOlteanuRéKoch</a:t>
            </a:r>
            <a:r>
              <a:rPr lang="en-US" dirty="0" smtClean="0">
                <a:solidFill>
                  <a:srgbClr val="800000"/>
                </a:solidFill>
              </a:rPr>
              <a:t> 11</a:t>
            </a:r>
            <a:r>
              <a:rPr lang="en-US" dirty="0" smtClean="0"/>
              <a:t>]</a:t>
            </a:r>
            <a:endParaRPr lang="en-US" dirty="0" smtClean="0">
              <a:solidFill>
                <a:srgbClr val="800000"/>
              </a:solidFill>
            </a:endParaRPr>
          </a:p>
          <a:p>
            <a:pPr fontAlgn="t"/>
            <a:endParaRPr lang="en-US" dirty="0" smtClean="0">
              <a:solidFill>
                <a:srgbClr val="800000"/>
              </a:solidFill>
            </a:endParaRPr>
          </a:p>
          <a:p>
            <a:endParaRPr lang="en-US" dirty="0" smtClean="0">
              <a:solidFill>
                <a:srgbClr val="800000"/>
              </a:solidFill>
            </a:endParaRPr>
          </a:p>
          <a:p>
            <a:endParaRPr lang="en-US" dirty="0" smtClean="0">
              <a:solidFill>
                <a:srgbClr val="800000"/>
              </a:solidFill>
            </a:endParaRPr>
          </a:p>
          <a:p>
            <a:endParaRPr lang="en-US" dirty="0" smtClean="0">
              <a:noFill/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 smtClean="0">
              <a:noFill/>
            </a:endParaRPr>
          </a:p>
          <a:p>
            <a:endParaRPr lang="en-US" sz="2000" dirty="0" smtClean="0">
              <a:noFill/>
            </a:endParaRPr>
          </a:p>
          <a:p>
            <a:r>
              <a:rPr lang="en-US" sz="2000" dirty="0" smtClean="0">
                <a:noFill/>
              </a:rPr>
              <a:t> </a:t>
            </a:r>
            <a:endParaRPr lang="en-US" sz="2000" dirty="0"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Access control</a:t>
            </a:r>
            <a:endParaRPr lang="el-GR" sz="2800" b="1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5/21/2018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67A8-7239-4A5D-A756-2F35EF85B204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31" name="Group 66"/>
          <p:cNvGraphicFramePr>
            <a:graphicFrameLocks noGrp="1"/>
          </p:cNvGraphicFramePr>
          <p:nvPr/>
        </p:nvGraphicFramePr>
        <p:xfrm>
          <a:off x="914400" y="3990972"/>
          <a:ext cx="2133600" cy="1190628"/>
        </p:xfrm>
        <a:graphic>
          <a:graphicData uri="http://schemas.openxmlformats.org/drawingml/2006/table">
            <a:tbl>
              <a:tblPr/>
              <a:tblGrid>
                <a:gridCol w="1083062"/>
                <a:gridCol w="1050538"/>
              </a:tblGrid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mouse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gray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mouse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red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rat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gray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" name="Rectangle 23"/>
          <p:cNvSpPr/>
          <p:nvPr/>
        </p:nvSpPr>
        <p:spPr>
          <a:xfrm>
            <a:off x="533400" y="5486400"/>
            <a:ext cx="800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1F5B"/>
              </a:buClr>
              <a:buSzPct val="200000"/>
              <a:defRPr/>
            </a:pPr>
            <a:r>
              <a:rPr lang="en-US" sz="2000" b="1" dirty="0" smtClean="0">
                <a:solidFill>
                  <a:srgbClr val="3366FF"/>
                </a:solidFill>
                <a:latin typeface="Courier New"/>
                <a:cs typeface="Courier New"/>
              </a:rPr>
              <a:t>                     Pub &lt; Conf &lt; Sec &lt; </a:t>
            </a:r>
            <a:r>
              <a:rPr lang="en-US" sz="2000" b="1" dirty="0" err="1" smtClean="0">
                <a:solidFill>
                  <a:srgbClr val="3366FF"/>
                </a:solidFill>
                <a:latin typeface="Courier New"/>
                <a:cs typeface="Courier New"/>
              </a:rPr>
              <a:t>TSec</a:t>
            </a:r>
            <a:endParaRPr lang="en-US" sz="2000" b="1" dirty="0" smtClean="0">
              <a:solidFill>
                <a:srgbClr val="3366FF"/>
              </a:solidFill>
              <a:latin typeface="Courier New"/>
              <a:cs typeface="Courier New"/>
            </a:endParaRPr>
          </a:p>
        </p:txBody>
      </p:sp>
      <p:graphicFrame>
        <p:nvGraphicFramePr>
          <p:cNvPr id="26" name="Group 66"/>
          <p:cNvGraphicFramePr>
            <a:graphicFrameLocks noGrp="1"/>
          </p:cNvGraphicFramePr>
          <p:nvPr/>
        </p:nvGraphicFramePr>
        <p:xfrm>
          <a:off x="1143000" y="2101848"/>
          <a:ext cx="1676400" cy="793752"/>
        </p:xfrm>
        <a:graphic>
          <a:graphicData uri="http://schemas.openxmlformats.org/drawingml/2006/table">
            <a:tbl>
              <a:tblPr/>
              <a:tblGrid>
                <a:gridCol w="670560"/>
                <a:gridCol w="1005840"/>
              </a:tblGrid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cat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mouse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cat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rat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" name="Rectangle 26"/>
          <p:cNvSpPr/>
          <p:nvPr/>
        </p:nvSpPr>
        <p:spPr>
          <a:xfrm>
            <a:off x="1066800" y="1676400"/>
            <a:ext cx="1905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1F5B"/>
              </a:buClr>
              <a:buSzPct val="200000"/>
              <a:defRPr/>
            </a:pPr>
            <a:r>
              <a:rPr lang="en-US" sz="2000" b="1" dirty="0" smtClean="0">
                <a:latin typeface="Courier New"/>
                <a:cs typeface="Courier New"/>
              </a:rPr>
              <a:t>Sue’s notes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57200" y="3590862"/>
            <a:ext cx="274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1F5B"/>
              </a:buClr>
              <a:buSzPct val="200000"/>
              <a:defRPr/>
            </a:pPr>
            <a:r>
              <a:rPr lang="en-US" sz="2000" b="1" dirty="0" smtClean="0">
                <a:latin typeface="Courier New"/>
                <a:cs typeface="Courier New"/>
              </a:rPr>
              <a:t>    Val’s notes    </a:t>
            </a:r>
          </a:p>
        </p:txBody>
      </p:sp>
      <p:graphicFrame>
        <p:nvGraphicFramePr>
          <p:cNvPr id="29" name="Group 66"/>
          <p:cNvGraphicFramePr>
            <a:graphicFrameLocks noGrp="1"/>
          </p:cNvGraphicFramePr>
          <p:nvPr/>
        </p:nvGraphicFramePr>
        <p:xfrm>
          <a:off x="6172200" y="2863848"/>
          <a:ext cx="1676400" cy="793752"/>
        </p:xfrm>
        <a:graphic>
          <a:graphicData uri="http://schemas.openxmlformats.org/drawingml/2006/table">
            <a:tbl>
              <a:tblPr/>
              <a:tblGrid>
                <a:gridCol w="670560"/>
                <a:gridCol w="1005840"/>
              </a:tblGrid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cat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gray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cat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red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" name="Rectangle 29"/>
          <p:cNvSpPr/>
          <p:nvPr/>
        </p:nvSpPr>
        <p:spPr>
          <a:xfrm>
            <a:off x="6477000" y="2438400"/>
            <a:ext cx="1752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1F5B"/>
              </a:buClr>
              <a:buSzPct val="200000"/>
              <a:defRPr/>
            </a:pPr>
            <a:r>
              <a:rPr lang="en-US" sz="2000" b="1" dirty="0" smtClean="0">
                <a:latin typeface="Courier New"/>
                <a:cs typeface="Courier New"/>
              </a:rPr>
              <a:t> Zack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4114800" y="2971800"/>
            <a:ext cx="1524000" cy="685800"/>
          </a:xfrm>
          <a:prstGeom prst="rightArrow">
            <a:avLst/>
          </a:prstGeom>
          <a:noFill/>
          <a:ln w="508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962400" y="2438400"/>
            <a:ext cx="1676400" cy="4572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computation</a:t>
            </a: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34" name="Group 66"/>
          <p:cNvGraphicFramePr>
            <a:graphicFrameLocks noGrp="1"/>
          </p:cNvGraphicFramePr>
          <p:nvPr/>
        </p:nvGraphicFramePr>
        <p:xfrm>
          <a:off x="3048000" y="3990972"/>
          <a:ext cx="838200" cy="1190628"/>
        </p:xfrm>
        <a:graphic>
          <a:graphicData uri="http://schemas.openxmlformats.org/drawingml/2006/table">
            <a:tbl>
              <a:tblPr/>
              <a:tblGrid>
                <a:gridCol w="838200"/>
              </a:tblGrid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ourier New"/>
                          <a:cs typeface="Courier New"/>
                        </a:rPr>
                        <a:t>TSec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ourier New"/>
                          <a:cs typeface="Courier New"/>
                        </a:rPr>
                        <a:t>TSec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ourier New"/>
                          <a:cs typeface="Courier New"/>
                        </a:rPr>
                        <a:t>Conf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6" name="Group 66"/>
          <p:cNvGraphicFramePr>
            <a:graphicFrameLocks noGrp="1"/>
          </p:cNvGraphicFramePr>
          <p:nvPr/>
        </p:nvGraphicFramePr>
        <p:xfrm>
          <a:off x="2819400" y="2101848"/>
          <a:ext cx="670560" cy="793752"/>
        </p:xfrm>
        <a:graphic>
          <a:graphicData uri="http://schemas.openxmlformats.org/drawingml/2006/table">
            <a:tbl>
              <a:tblPr/>
              <a:tblGrid>
                <a:gridCol w="670560"/>
              </a:tblGrid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ourier New"/>
                          <a:cs typeface="Courier New"/>
                        </a:rPr>
                        <a:t>Pub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ourier New"/>
                          <a:cs typeface="Courier New"/>
                        </a:rPr>
                        <a:t>Pub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8" name="Group 66"/>
          <p:cNvGraphicFramePr>
            <a:graphicFrameLocks noGrp="1"/>
          </p:cNvGraphicFramePr>
          <p:nvPr/>
        </p:nvGraphicFramePr>
        <p:xfrm>
          <a:off x="7848600" y="2863848"/>
          <a:ext cx="838200" cy="793752"/>
        </p:xfrm>
        <a:graphic>
          <a:graphicData uri="http://schemas.openxmlformats.org/drawingml/2006/table">
            <a:tbl>
              <a:tblPr/>
              <a:tblGrid>
                <a:gridCol w="838200"/>
              </a:tblGrid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ourier New"/>
                          <a:cs typeface="Courier New"/>
                        </a:rPr>
                        <a:t>Conf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ourier New"/>
                          <a:cs typeface="Courier New"/>
                        </a:rPr>
                        <a:t>TSec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67A8-7239-4A5D-A756-2F35EF85B204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3429000" y="2209800"/>
            <a:ext cx="2904564" cy="2743200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Thank you!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Confidence scores </a:t>
            </a:r>
            <a:r>
              <a:rPr lang="en-US" sz="2400" dirty="0" smtClean="0"/>
              <a:t>(non-binary trust)</a:t>
            </a:r>
            <a:endParaRPr lang="el-GR" sz="2400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5/21/2018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67A8-7239-4A5D-A756-2F35EF85B204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31" name="Group 66"/>
          <p:cNvGraphicFramePr>
            <a:graphicFrameLocks noGrp="1"/>
          </p:cNvGraphicFramePr>
          <p:nvPr/>
        </p:nvGraphicFramePr>
        <p:xfrm>
          <a:off x="914400" y="3990972"/>
          <a:ext cx="2133600" cy="1190628"/>
        </p:xfrm>
        <a:graphic>
          <a:graphicData uri="http://schemas.openxmlformats.org/drawingml/2006/table">
            <a:tbl>
              <a:tblPr/>
              <a:tblGrid>
                <a:gridCol w="1083062"/>
                <a:gridCol w="1050538"/>
              </a:tblGrid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mouse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gray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mouse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red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rat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gray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" name="Group 66"/>
          <p:cNvGraphicFramePr>
            <a:graphicFrameLocks noGrp="1"/>
          </p:cNvGraphicFramePr>
          <p:nvPr/>
        </p:nvGraphicFramePr>
        <p:xfrm>
          <a:off x="1143000" y="2101848"/>
          <a:ext cx="1676400" cy="793752"/>
        </p:xfrm>
        <a:graphic>
          <a:graphicData uri="http://schemas.openxmlformats.org/drawingml/2006/table">
            <a:tbl>
              <a:tblPr/>
              <a:tblGrid>
                <a:gridCol w="670560"/>
                <a:gridCol w="1005840"/>
              </a:tblGrid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cat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mouse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cat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rat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" name="Rectangle 26"/>
          <p:cNvSpPr/>
          <p:nvPr/>
        </p:nvSpPr>
        <p:spPr>
          <a:xfrm>
            <a:off x="1066800" y="1676400"/>
            <a:ext cx="1905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1F5B"/>
              </a:buClr>
              <a:buSzPct val="200000"/>
              <a:defRPr/>
            </a:pPr>
            <a:r>
              <a:rPr lang="en-US" sz="2000" b="1" dirty="0" smtClean="0">
                <a:latin typeface="Courier New"/>
                <a:cs typeface="Courier New"/>
              </a:rPr>
              <a:t>Sue’s notes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57200" y="3590862"/>
            <a:ext cx="274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1F5B"/>
              </a:buClr>
              <a:buSzPct val="200000"/>
              <a:defRPr/>
            </a:pPr>
            <a:r>
              <a:rPr lang="en-US" sz="2000" b="1" dirty="0" smtClean="0">
                <a:latin typeface="Courier New"/>
                <a:cs typeface="Courier New"/>
              </a:rPr>
              <a:t>    Val’s notes    </a:t>
            </a:r>
          </a:p>
        </p:txBody>
      </p:sp>
      <p:graphicFrame>
        <p:nvGraphicFramePr>
          <p:cNvPr id="29" name="Group 66"/>
          <p:cNvGraphicFramePr>
            <a:graphicFrameLocks noGrp="1"/>
          </p:cNvGraphicFramePr>
          <p:nvPr/>
        </p:nvGraphicFramePr>
        <p:xfrm>
          <a:off x="6187440" y="2863848"/>
          <a:ext cx="1676400" cy="793752"/>
        </p:xfrm>
        <a:graphic>
          <a:graphicData uri="http://schemas.openxmlformats.org/drawingml/2006/table">
            <a:tbl>
              <a:tblPr/>
              <a:tblGrid>
                <a:gridCol w="670560"/>
                <a:gridCol w="1005840"/>
              </a:tblGrid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cat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gray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cat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red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" name="Rectangle 29"/>
          <p:cNvSpPr/>
          <p:nvPr/>
        </p:nvSpPr>
        <p:spPr>
          <a:xfrm>
            <a:off x="6477000" y="2438400"/>
            <a:ext cx="1752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1F5B"/>
              </a:buClr>
              <a:buSzPct val="200000"/>
              <a:defRPr/>
            </a:pPr>
            <a:r>
              <a:rPr lang="en-US" sz="2000" b="1" dirty="0" smtClean="0">
                <a:latin typeface="Courier New"/>
                <a:cs typeface="Courier New"/>
              </a:rPr>
              <a:t> Zack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4114800" y="2971800"/>
            <a:ext cx="1524000" cy="685800"/>
          </a:xfrm>
          <a:prstGeom prst="rightArrow">
            <a:avLst/>
          </a:prstGeom>
          <a:noFill/>
          <a:ln w="508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962400" y="2438400"/>
            <a:ext cx="1676400" cy="4572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computation</a:t>
            </a: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34" name="Group 66"/>
          <p:cNvGraphicFramePr>
            <a:graphicFrameLocks noGrp="1"/>
          </p:cNvGraphicFramePr>
          <p:nvPr/>
        </p:nvGraphicFramePr>
        <p:xfrm>
          <a:off x="3048000" y="3990972"/>
          <a:ext cx="685800" cy="1190628"/>
        </p:xfrm>
        <a:graphic>
          <a:graphicData uri="http://schemas.openxmlformats.org/drawingml/2006/table">
            <a:tbl>
              <a:tblPr/>
              <a:tblGrid>
                <a:gridCol w="685800"/>
              </a:tblGrid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ourier New"/>
                          <a:cs typeface="Courier New"/>
                        </a:rPr>
                        <a:t>0.6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ourier New"/>
                          <a:cs typeface="Courier New"/>
                        </a:rPr>
                        <a:t>0.1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ourier New"/>
                          <a:cs typeface="Courier New"/>
                        </a:rPr>
                        <a:t>0.8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6" name="Group 66"/>
          <p:cNvGraphicFramePr>
            <a:graphicFrameLocks noGrp="1"/>
          </p:cNvGraphicFramePr>
          <p:nvPr/>
        </p:nvGraphicFramePr>
        <p:xfrm>
          <a:off x="2819400" y="2101848"/>
          <a:ext cx="670560" cy="793752"/>
        </p:xfrm>
        <a:graphic>
          <a:graphicData uri="http://schemas.openxmlformats.org/drawingml/2006/table">
            <a:tbl>
              <a:tblPr/>
              <a:tblGrid>
                <a:gridCol w="670560"/>
              </a:tblGrid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ourier New"/>
                          <a:cs typeface="Courier New"/>
                        </a:rPr>
                        <a:t>0.9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ourier New"/>
                          <a:cs typeface="Courier New"/>
                        </a:rPr>
                        <a:t>0.9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8" name="Group 66"/>
          <p:cNvGraphicFramePr>
            <a:graphicFrameLocks noGrp="1"/>
          </p:cNvGraphicFramePr>
          <p:nvPr/>
        </p:nvGraphicFramePr>
        <p:xfrm>
          <a:off x="7863840" y="2863848"/>
          <a:ext cx="822960" cy="793752"/>
        </p:xfrm>
        <a:graphic>
          <a:graphicData uri="http://schemas.openxmlformats.org/drawingml/2006/table">
            <a:tbl>
              <a:tblPr/>
              <a:tblGrid>
                <a:gridCol w="822960"/>
              </a:tblGrid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ourier New"/>
                          <a:cs typeface="Courier New"/>
                        </a:rPr>
                        <a:t>0.72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ourier New"/>
                          <a:cs typeface="Courier New"/>
                        </a:rPr>
                        <a:t>0.09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3886200" y="5486400"/>
            <a:ext cx="5257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1F5B"/>
              </a:buClr>
              <a:buSzPct val="200000"/>
              <a:defRPr/>
            </a:pPr>
            <a:r>
              <a:rPr lang="en-US" sz="2000" b="1" dirty="0" smtClean="0">
                <a:solidFill>
                  <a:srgbClr val="3366FF"/>
                </a:solidFill>
                <a:latin typeface="Courier New"/>
                <a:cs typeface="Courier New"/>
              </a:rPr>
              <a:t>0.72 = max(0.9</a:t>
            </a:r>
            <a:r>
              <a:rPr lang="en-US" sz="2000" b="1" dirty="0" smtClean="0">
                <a:solidFill>
                  <a:srgbClr val="3366FF"/>
                </a:solidFill>
                <a:latin typeface="ＭＳ ゴシック"/>
                <a:ea typeface="ＭＳ ゴシック"/>
                <a:cs typeface="ＭＳ ゴシック"/>
              </a:rPr>
              <a:t> </a:t>
            </a:r>
            <a:r>
              <a:rPr lang="en-US" sz="2000" b="1" dirty="0" smtClean="0">
                <a:solidFill>
                  <a:srgbClr val="3366FF"/>
                </a:solidFill>
                <a:latin typeface="Courier New"/>
                <a:cs typeface="Courier New"/>
              </a:rPr>
              <a:t>× 0.8, 0.9 × 0.6)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1F5B"/>
              </a:buClr>
              <a:buSzPct val="200000"/>
              <a:defRPr/>
            </a:pPr>
            <a:r>
              <a:rPr lang="en-US" sz="2000" b="1" dirty="0" smtClean="0">
                <a:solidFill>
                  <a:srgbClr val="3366FF"/>
                </a:solidFill>
                <a:latin typeface="Courier New"/>
                <a:cs typeface="Courier New"/>
              </a:rPr>
              <a:t>0.09 = 0.9 × 0.1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A simple model for data pricing</a:t>
            </a:r>
            <a:endParaRPr lang="el-GR" sz="2800" b="1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5/21/2018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67A8-7239-4A5D-A756-2F35EF85B204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31" name="Group 66"/>
          <p:cNvGraphicFramePr>
            <a:graphicFrameLocks noGrp="1"/>
          </p:cNvGraphicFramePr>
          <p:nvPr/>
        </p:nvGraphicFramePr>
        <p:xfrm>
          <a:off x="914400" y="3990972"/>
          <a:ext cx="2133600" cy="1190628"/>
        </p:xfrm>
        <a:graphic>
          <a:graphicData uri="http://schemas.openxmlformats.org/drawingml/2006/table">
            <a:tbl>
              <a:tblPr/>
              <a:tblGrid>
                <a:gridCol w="1083062"/>
                <a:gridCol w="1050538"/>
              </a:tblGrid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mouse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gray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mouse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red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rat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gray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" name="Group 66"/>
          <p:cNvGraphicFramePr>
            <a:graphicFrameLocks noGrp="1"/>
          </p:cNvGraphicFramePr>
          <p:nvPr/>
        </p:nvGraphicFramePr>
        <p:xfrm>
          <a:off x="1143000" y="2101848"/>
          <a:ext cx="1676400" cy="793752"/>
        </p:xfrm>
        <a:graphic>
          <a:graphicData uri="http://schemas.openxmlformats.org/drawingml/2006/table">
            <a:tbl>
              <a:tblPr/>
              <a:tblGrid>
                <a:gridCol w="670560"/>
                <a:gridCol w="1005840"/>
              </a:tblGrid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cat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mouse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cat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rat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" name="Rectangle 26"/>
          <p:cNvSpPr/>
          <p:nvPr/>
        </p:nvSpPr>
        <p:spPr>
          <a:xfrm>
            <a:off x="1066800" y="1676400"/>
            <a:ext cx="1905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1F5B"/>
              </a:buClr>
              <a:buSzPct val="200000"/>
              <a:defRPr/>
            </a:pPr>
            <a:r>
              <a:rPr lang="en-US" sz="2000" b="1" dirty="0" smtClean="0">
                <a:latin typeface="Courier New"/>
                <a:cs typeface="Courier New"/>
              </a:rPr>
              <a:t>Sue’s notes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57200" y="3590862"/>
            <a:ext cx="274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1F5B"/>
              </a:buClr>
              <a:buSzPct val="200000"/>
              <a:defRPr/>
            </a:pPr>
            <a:r>
              <a:rPr lang="en-US" sz="2000" b="1" dirty="0" smtClean="0">
                <a:latin typeface="Courier New"/>
                <a:cs typeface="Courier New"/>
              </a:rPr>
              <a:t>    Val’s notes    </a:t>
            </a:r>
          </a:p>
        </p:txBody>
      </p:sp>
      <p:graphicFrame>
        <p:nvGraphicFramePr>
          <p:cNvPr id="29" name="Group 66"/>
          <p:cNvGraphicFramePr>
            <a:graphicFrameLocks noGrp="1"/>
          </p:cNvGraphicFramePr>
          <p:nvPr/>
        </p:nvGraphicFramePr>
        <p:xfrm>
          <a:off x="6187440" y="2863848"/>
          <a:ext cx="1676400" cy="793752"/>
        </p:xfrm>
        <a:graphic>
          <a:graphicData uri="http://schemas.openxmlformats.org/drawingml/2006/table">
            <a:tbl>
              <a:tblPr/>
              <a:tblGrid>
                <a:gridCol w="670560"/>
                <a:gridCol w="1005840"/>
              </a:tblGrid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cat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gray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cat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red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" name="Rectangle 29"/>
          <p:cNvSpPr/>
          <p:nvPr/>
        </p:nvSpPr>
        <p:spPr>
          <a:xfrm>
            <a:off x="6477000" y="2438400"/>
            <a:ext cx="1752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1F5B"/>
              </a:buClr>
              <a:buSzPct val="200000"/>
              <a:defRPr/>
            </a:pPr>
            <a:r>
              <a:rPr lang="en-US" sz="2000" b="1" dirty="0" smtClean="0">
                <a:latin typeface="Courier New"/>
                <a:cs typeface="Courier New"/>
              </a:rPr>
              <a:t> Zack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4114800" y="2971800"/>
            <a:ext cx="1524000" cy="685800"/>
          </a:xfrm>
          <a:prstGeom prst="rightArrow">
            <a:avLst/>
          </a:prstGeom>
          <a:noFill/>
          <a:ln w="508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962400" y="2438400"/>
            <a:ext cx="1676400" cy="4572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computation</a:t>
            </a: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34" name="Group 66"/>
          <p:cNvGraphicFramePr>
            <a:graphicFrameLocks noGrp="1"/>
          </p:cNvGraphicFramePr>
          <p:nvPr/>
        </p:nvGraphicFramePr>
        <p:xfrm>
          <a:off x="3048000" y="3990972"/>
          <a:ext cx="685800" cy="1190628"/>
        </p:xfrm>
        <a:graphic>
          <a:graphicData uri="http://schemas.openxmlformats.org/drawingml/2006/table">
            <a:tbl>
              <a:tblPr/>
              <a:tblGrid>
                <a:gridCol w="685800"/>
              </a:tblGrid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ourier New"/>
                          <a:cs typeface="Courier New"/>
                        </a:rPr>
                        <a:t>$6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ourier New"/>
                          <a:cs typeface="Courier New"/>
                        </a:rPr>
                        <a:t>$1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ourier New"/>
                          <a:cs typeface="Courier New"/>
                        </a:rPr>
                        <a:t>$8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6" name="Group 66"/>
          <p:cNvGraphicFramePr>
            <a:graphicFrameLocks noGrp="1"/>
          </p:cNvGraphicFramePr>
          <p:nvPr/>
        </p:nvGraphicFramePr>
        <p:xfrm>
          <a:off x="2819400" y="2101848"/>
          <a:ext cx="670560" cy="793752"/>
        </p:xfrm>
        <a:graphic>
          <a:graphicData uri="http://schemas.openxmlformats.org/drawingml/2006/table">
            <a:tbl>
              <a:tblPr/>
              <a:tblGrid>
                <a:gridCol w="670560"/>
              </a:tblGrid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ourier New"/>
                          <a:cs typeface="Courier New"/>
                        </a:rPr>
                        <a:t>$10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ourier New"/>
                          <a:cs typeface="Courier New"/>
                        </a:rPr>
                        <a:t>$10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8" name="Group 66"/>
          <p:cNvGraphicFramePr>
            <a:graphicFrameLocks noGrp="1"/>
          </p:cNvGraphicFramePr>
          <p:nvPr/>
        </p:nvGraphicFramePr>
        <p:xfrm>
          <a:off x="7863840" y="2863848"/>
          <a:ext cx="822960" cy="793752"/>
        </p:xfrm>
        <a:graphic>
          <a:graphicData uri="http://schemas.openxmlformats.org/drawingml/2006/table">
            <a:tbl>
              <a:tblPr/>
              <a:tblGrid>
                <a:gridCol w="822960"/>
              </a:tblGrid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ourier New"/>
                          <a:cs typeface="Courier New"/>
                        </a:rPr>
                        <a:t>$16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ourier New"/>
                          <a:cs typeface="Courier New"/>
                        </a:rPr>
                        <a:t>$11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3886200" y="5486400"/>
            <a:ext cx="5257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1F5B"/>
              </a:buClr>
              <a:buSzPct val="200000"/>
              <a:defRPr/>
            </a:pPr>
            <a:r>
              <a:rPr lang="en-US" sz="2000" b="1" dirty="0" smtClean="0">
                <a:solidFill>
                  <a:srgbClr val="3366FF"/>
                </a:solidFill>
                <a:latin typeface="Courier New"/>
                <a:cs typeface="Courier New"/>
              </a:rPr>
              <a:t>16 = min(10 +</a:t>
            </a:r>
            <a:r>
              <a:rPr lang="en-US" sz="2000" b="1" dirty="0" smtClean="0">
                <a:solidFill>
                  <a:srgbClr val="3366FF"/>
                </a:solidFill>
                <a:latin typeface="ＭＳ ゴシック"/>
                <a:ea typeface="ＭＳ ゴシック"/>
                <a:cs typeface="ＭＳ ゴシック"/>
              </a:rPr>
              <a:t> </a:t>
            </a:r>
            <a:r>
              <a:rPr lang="en-US" sz="2000" b="1" dirty="0" smtClean="0">
                <a:solidFill>
                  <a:srgbClr val="3366FF"/>
                </a:solidFill>
                <a:latin typeface="Courier New"/>
                <a:cs typeface="Courier New"/>
              </a:rPr>
              <a:t>8, 10 + 6)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1F5B"/>
              </a:buClr>
              <a:buSzPct val="200000"/>
              <a:defRPr/>
            </a:pPr>
            <a:r>
              <a:rPr lang="en-US" sz="2000" b="1" dirty="0" smtClean="0">
                <a:solidFill>
                  <a:srgbClr val="3366FF"/>
                </a:solidFill>
                <a:latin typeface="Courier New"/>
                <a:cs typeface="Courier New"/>
              </a:rPr>
              <a:t>11 = 10 + 1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5/21/2018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67A8-7239-4A5D-A756-2F35EF85B20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Do it once and use it repeatedly:  provenance</a:t>
            </a:r>
            <a:endParaRPr 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533400" y="906448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1F5B"/>
              </a:buClr>
              <a:buSzPct val="101000"/>
              <a:defRPr/>
            </a:pPr>
            <a:endParaRPr lang="en-US" sz="2400" u="sng" dirty="0" smtClean="0">
              <a:cs typeface="Tahoma"/>
            </a:endParaRP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1F5B"/>
              </a:buClr>
              <a:buSzPct val="101000"/>
              <a:buFont typeface="Arial"/>
              <a:buChar char="•"/>
              <a:defRPr/>
            </a:pPr>
            <a:endParaRPr lang="en-US" sz="2000" dirty="0" smtClean="0">
              <a:cs typeface="Tahom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906448"/>
            <a:ext cx="8305800" cy="6013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1F5B"/>
              </a:buClr>
              <a:buSzPct val="101000"/>
              <a:defRPr/>
            </a:pPr>
            <a:r>
              <a:rPr lang="en-US" sz="2200" dirty="0" smtClean="0">
                <a:cs typeface="Tahoma"/>
              </a:rPr>
              <a:t>Label (annotate) input items abstractly with </a:t>
            </a:r>
            <a:r>
              <a:rPr lang="en-US" sz="2200" b="1" dirty="0" smtClean="0">
                <a:solidFill>
                  <a:srgbClr val="FF0000"/>
                </a:solidFill>
                <a:cs typeface="Tahoma"/>
              </a:rPr>
              <a:t>provenance tokens.</a:t>
            </a: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1F5B"/>
              </a:buClr>
              <a:buSzPct val="101000"/>
              <a:defRPr/>
            </a:pPr>
            <a:r>
              <a:rPr lang="en-US" sz="2200" i="1" dirty="0" smtClean="0">
                <a:cs typeface="Tahoma"/>
              </a:rPr>
              <a:t>Provenance tracking</a:t>
            </a:r>
            <a:r>
              <a:rPr lang="en-US" sz="2200" dirty="0" smtClean="0">
                <a:cs typeface="Tahoma"/>
              </a:rPr>
              <a:t>:   propagate </a:t>
            </a:r>
            <a:r>
              <a:rPr lang="en-US" sz="2200" b="1" dirty="0" smtClean="0">
                <a:solidFill>
                  <a:srgbClr val="FF0000"/>
                </a:solidFill>
                <a:cs typeface="Tahoma"/>
              </a:rPr>
              <a:t>expressions  </a:t>
            </a:r>
            <a:r>
              <a:rPr lang="en-US" sz="2200" dirty="0" smtClean="0">
                <a:solidFill>
                  <a:srgbClr val="800000"/>
                </a:solidFill>
                <a:cs typeface="Tahoma"/>
              </a:rPr>
              <a:t>(involving tokens)</a:t>
            </a:r>
            <a:r>
              <a:rPr lang="en-US" sz="2200" b="1" dirty="0" smtClean="0">
                <a:solidFill>
                  <a:srgbClr val="FF0000"/>
                </a:solidFill>
                <a:cs typeface="Tahoma"/>
              </a:rPr>
              <a:t> </a:t>
            </a:r>
            <a:r>
              <a:rPr lang="en-US" sz="2200" dirty="0" smtClean="0">
                <a:cs typeface="Tahoma"/>
              </a:rPr>
              <a:t>                                                    (to annotate intermediate data and, finally, outputs)</a:t>
            </a: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1F5B"/>
              </a:buClr>
              <a:buSzPct val="101000"/>
              <a:defRPr/>
            </a:pPr>
            <a:endParaRPr lang="en-US" sz="2200" dirty="0" smtClean="0">
              <a:cs typeface="Tahoma"/>
            </a:endParaRP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1F5B"/>
              </a:buClr>
              <a:buSzPct val="101000"/>
              <a:defRPr/>
            </a:pPr>
            <a:r>
              <a:rPr lang="en-US" sz="2200" dirty="0" smtClean="0">
                <a:cs typeface="Tahoma"/>
              </a:rPr>
              <a:t>Track </a:t>
            </a:r>
            <a:r>
              <a:rPr lang="en-US" sz="2200" dirty="0" smtClean="0">
                <a:solidFill>
                  <a:srgbClr val="FF0000"/>
                </a:solidFill>
                <a:cs typeface="Tahoma"/>
              </a:rPr>
              <a:t>two</a:t>
            </a:r>
            <a:r>
              <a:rPr lang="en-US" sz="2200" dirty="0" smtClean="0">
                <a:cs typeface="Tahoma"/>
              </a:rPr>
              <a:t> distinct ways of using data items by computation primitives:</a:t>
            </a: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1F5B"/>
              </a:buClr>
              <a:buSzPct val="101000"/>
              <a:buFont typeface="Arial"/>
              <a:buChar char="•"/>
              <a:defRPr/>
            </a:pPr>
            <a:r>
              <a:rPr lang="en-US" sz="2200" b="1" dirty="0" smtClean="0">
                <a:solidFill>
                  <a:srgbClr val="FF0000"/>
                </a:solidFill>
                <a:cs typeface="Tahoma"/>
              </a:rPr>
              <a:t>jointly</a:t>
            </a:r>
            <a:r>
              <a:rPr lang="en-US" sz="2200" dirty="0" smtClean="0">
                <a:solidFill>
                  <a:srgbClr val="FF0000"/>
                </a:solidFill>
                <a:cs typeface="Tahoma"/>
              </a:rPr>
              <a:t>                   </a:t>
            </a:r>
            <a:r>
              <a:rPr lang="en-US" sz="2200" dirty="0" smtClean="0">
                <a:solidFill>
                  <a:schemeClr val="accent1"/>
                </a:solidFill>
                <a:cs typeface="Tahoma"/>
              </a:rPr>
              <a:t>(this alone is basically like keeping a log)</a:t>
            </a:r>
          </a:p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1F5B"/>
              </a:buClr>
              <a:buSzPct val="101000"/>
              <a:buFont typeface="Arial"/>
              <a:buChar char="•"/>
              <a:defRPr/>
            </a:pPr>
            <a:r>
              <a:rPr lang="en-US" sz="2200" b="1" dirty="0" smtClean="0">
                <a:solidFill>
                  <a:srgbClr val="FF0000"/>
                </a:solidFill>
                <a:cs typeface="Tahoma"/>
              </a:rPr>
              <a:t>alternatively</a:t>
            </a:r>
            <a:r>
              <a:rPr lang="en-US" sz="2200" dirty="0" smtClean="0">
                <a:cs typeface="Tahoma"/>
              </a:rPr>
              <a:t>       </a:t>
            </a:r>
            <a:r>
              <a:rPr lang="en-US" sz="2200" dirty="0" smtClean="0">
                <a:solidFill>
                  <a:schemeClr val="accent1"/>
                </a:solidFill>
                <a:cs typeface="Tahoma"/>
              </a:rPr>
              <a:t>(doing both is essential; think trust)</a:t>
            </a:r>
          </a:p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1F5B"/>
              </a:buClr>
              <a:buSzPct val="101000"/>
              <a:defRPr/>
            </a:pPr>
            <a:endParaRPr lang="en-US" sz="2200" dirty="0" smtClean="0">
              <a:solidFill>
                <a:srgbClr val="000000"/>
              </a:solidFill>
              <a:cs typeface="Tahoma"/>
            </a:endParaRPr>
          </a:p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1F5B"/>
              </a:buClr>
              <a:buSzPct val="101000"/>
              <a:defRPr/>
            </a:pPr>
            <a:r>
              <a:rPr lang="en-US" sz="2200" dirty="0" smtClean="0">
                <a:solidFill>
                  <a:srgbClr val="000000"/>
                </a:solidFill>
                <a:cs typeface="Tahoma"/>
              </a:rPr>
              <a:t>Input-output compositional;  Modular (in the primitives)</a:t>
            </a:r>
          </a:p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1F5B"/>
              </a:buClr>
              <a:buSzPct val="101000"/>
              <a:defRPr/>
            </a:pPr>
            <a:endParaRPr lang="en-US" sz="2200" dirty="0" smtClean="0">
              <a:solidFill>
                <a:srgbClr val="000000"/>
              </a:solidFill>
              <a:cs typeface="Tahoma"/>
            </a:endParaRPr>
          </a:p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1F5B"/>
              </a:buClr>
              <a:buSzPct val="101000"/>
              <a:defRPr/>
            </a:pPr>
            <a:r>
              <a:rPr lang="en-US" sz="2200" dirty="0" smtClean="0">
                <a:solidFill>
                  <a:srgbClr val="000000"/>
                </a:solidFill>
                <a:cs typeface="Tahoma"/>
              </a:rPr>
              <a:t>Later, we want to </a:t>
            </a:r>
            <a:r>
              <a:rPr lang="en-US" sz="2200" b="1" dirty="0" smtClean="0">
                <a:solidFill>
                  <a:srgbClr val="FF0000"/>
                </a:solidFill>
                <a:cs typeface="Tahoma"/>
              </a:rPr>
              <a:t>evaluate </a:t>
            </a:r>
            <a:r>
              <a:rPr lang="en-US" sz="2200" dirty="0" smtClean="0">
                <a:solidFill>
                  <a:srgbClr val="000000"/>
                </a:solidFill>
                <a:cs typeface="Tahoma"/>
              </a:rPr>
              <a:t>the provenance expressions to obtain </a:t>
            </a:r>
          </a:p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1F5B"/>
              </a:buClr>
              <a:buSzPct val="101000"/>
              <a:defRPr/>
            </a:pPr>
            <a:r>
              <a:rPr lang="en-US" sz="2200" dirty="0" smtClean="0">
                <a:solidFill>
                  <a:srgbClr val="000000"/>
                </a:solidFill>
                <a:cs typeface="Tahoma"/>
              </a:rPr>
              <a:t>			binary trust,     access control, </a:t>
            </a:r>
          </a:p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1F5B"/>
              </a:buClr>
              <a:buSzPct val="101000"/>
              <a:defRPr/>
            </a:pPr>
            <a:r>
              <a:rPr lang="en-US" sz="2200" dirty="0" smtClean="0">
                <a:solidFill>
                  <a:srgbClr val="000000"/>
                </a:solidFill>
                <a:cs typeface="Tahoma"/>
              </a:rPr>
              <a:t>			confidence scores,    data prices,    etc.</a:t>
            </a: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1F5B"/>
              </a:buClr>
              <a:buSzPct val="101000"/>
              <a:defRPr/>
            </a:pPr>
            <a:endParaRPr lang="en-US" sz="2200" dirty="0" smtClean="0">
              <a:cs typeface="Tahoma"/>
            </a:endParaRP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1F5B"/>
              </a:buClr>
              <a:buSzPct val="101000"/>
              <a:buFont typeface="Arial"/>
              <a:buChar char="•"/>
              <a:defRPr/>
            </a:pPr>
            <a:endParaRPr lang="en-US" sz="2000" dirty="0" smtClean="0"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7239000" y="4572000"/>
            <a:ext cx="1219199" cy="381000"/>
          </a:xfrm>
          <a:prstGeom prst="roundRect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83058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Database Provenance</a:t>
            </a:r>
            <a:endParaRPr lang="el-GR" sz="2000" dirty="0">
              <a:latin typeface="+mn-lt"/>
            </a:endParaRPr>
          </a:p>
        </p:txBody>
      </p:sp>
      <p:sp>
        <p:nvSpPr>
          <p:cNvPr id="18" name="Magnetic Disk 17"/>
          <p:cNvSpPr/>
          <p:nvPr/>
        </p:nvSpPr>
        <p:spPr>
          <a:xfrm>
            <a:off x="7315200" y="1524000"/>
            <a:ext cx="914400" cy="612648"/>
          </a:xfrm>
          <a:prstGeom prst="flowChartMagneticDisk">
            <a:avLst/>
          </a:prstGeom>
          <a:solidFill>
            <a:srgbClr val="E6E0E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  <a:latin typeface="Tahoma"/>
                <a:cs typeface="Tahoma"/>
              </a:rPr>
              <a:t>V</a:t>
            </a:r>
            <a:endParaRPr lang="en-US" sz="2400" dirty="0">
              <a:solidFill>
                <a:schemeClr val="accent1"/>
              </a:solidFill>
              <a:latin typeface="Tahoma"/>
              <a:cs typeface="Tahoma"/>
            </a:endParaRPr>
          </a:p>
        </p:txBody>
      </p:sp>
      <p:sp>
        <p:nvSpPr>
          <p:cNvPr id="19" name="Magnetic Disk 18"/>
          <p:cNvSpPr/>
          <p:nvPr/>
        </p:nvSpPr>
        <p:spPr>
          <a:xfrm>
            <a:off x="838200" y="1676400"/>
            <a:ext cx="914400" cy="612648"/>
          </a:xfrm>
          <a:prstGeom prst="flowChartMagneticDisk">
            <a:avLst/>
          </a:prstGeom>
          <a:solidFill>
            <a:srgbClr val="E6E0E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4F81BD"/>
                </a:solidFill>
                <a:latin typeface="Tahoma"/>
                <a:cs typeface="Tahoma"/>
              </a:rPr>
              <a:t>R</a:t>
            </a:r>
            <a:endParaRPr lang="en-US" sz="2400" dirty="0">
              <a:solidFill>
                <a:srgbClr val="4F81BD"/>
              </a:solidFill>
              <a:latin typeface="Tahoma"/>
              <a:cs typeface="Tahoma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2438400" y="2704978"/>
            <a:ext cx="4572000" cy="1018032"/>
          </a:xfrm>
          <a:prstGeom prst="rightArrow">
            <a:avLst>
              <a:gd name="adj1" fmla="val 50000"/>
              <a:gd name="adj2" fmla="val 140528"/>
            </a:avLst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Tahoma"/>
                <a:cs typeface="Tahoma"/>
              </a:rPr>
              <a:t>      View  </a:t>
            </a:r>
            <a:r>
              <a:rPr lang="en-US" sz="2400" dirty="0" smtClean="0">
                <a:solidFill>
                  <a:srgbClr val="4F81BD"/>
                </a:solidFill>
                <a:latin typeface="Tahoma"/>
                <a:cs typeface="Tahoma"/>
              </a:rPr>
              <a:t>V</a:t>
            </a:r>
            <a:r>
              <a:rPr lang="en-US" sz="2400" dirty="0" smtClean="0">
                <a:solidFill>
                  <a:srgbClr val="000000"/>
                </a:solidFill>
                <a:latin typeface="Tahoma"/>
                <a:cs typeface="Tahoma"/>
              </a:rPr>
              <a:t> =  </a:t>
            </a:r>
            <a:r>
              <a:rPr lang="en-US" sz="2800" dirty="0" smtClean="0">
                <a:solidFill>
                  <a:srgbClr val="FF0000"/>
                </a:solidFill>
                <a:cs typeface="Tahoma"/>
              </a:rPr>
              <a:t>Query</a:t>
            </a:r>
            <a:r>
              <a:rPr lang="en-US" sz="2400" b="1" dirty="0" smtClean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ahoma"/>
                <a:cs typeface="Tahoma"/>
              </a:rPr>
              <a:t>(</a:t>
            </a:r>
            <a:r>
              <a:rPr lang="en-US" sz="2400" dirty="0" smtClean="0">
                <a:solidFill>
                  <a:srgbClr val="4F81BD"/>
                </a:solidFill>
                <a:latin typeface="Tahoma"/>
                <a:cs typeface="Tahoma"/>
              </a:rPr>
              <a:t>R</a:t>
            </a:r>
            <a:r>
              <a:rPr lang="en-US" sz="2400" dirty="0" smtClean="0">
                <a:solidFill>
                  <a:srgbClr val="000000"/>
                </a:solidFill>
                <a:latin typeface="Tahoma"/>
                <a:cs typeface="Tahoma"/>
              </a:rPr>
              <a:t>) </a:t>
            </a:r>
            <a:endParaRPr lang="en-US" sz="2400" dirty="0">
              <a:solidFill>
                <a:srgbClr val="000000"/>
              </a:solidFill>
              <a:latin typeface="Tahoma"/>
              <a:cs typeface="Tahoma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2514601" y="4533778"/>
            <a:ext cx="4724401" cy="19050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2514601" y="4000378"/>
            <a:ext cx="4724401" cy="72390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09800" y="4228978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2209800" y="3771778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?</a:t>
            </a:r>
            <a:endParaRPr lang="en-US" sz="2400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5/21/2018</a:t>
            </a:r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</a:t>
            </a:r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67A8-7239-4A5D-A756-2F35EF85B204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27" name="Group 66"/>
          <p:cNvGraphicFramePr>
            <a:graphicFrameLocks noGrp="1"/>
          </p:cNvGraphicFramePr>
          <p:nvPr/>
        </p:nvGraphicFramePr>
        <p:xfrm>
          <a:off x="685800" y="2971800"/>
          <a:ext cx="1295400" cy="1556387"/>
        </p:xfrm>
        <a:graphic>
          <a:graphicData uri="http://schemas.openxmlformats.org/drawingml/2006/table">
            <a:tbl>
              <a:tblPr/>
              <a:tblGrid>
                <a:gridCol w="1295400"/>
              </a:tblGrid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a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b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c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d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b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f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" name="Group 65"/>
          <p:cNvGraphicFramePr>
            <a:graphicFrameLocks noGrp="1"/>
          </p:cNvGraphicFramePr>
          <p:nvPr/>
        </p:nvGraphicFramePr>
        <p:xfrm>
          <a:off x="7391400" y="2892421"/>
          <a:ext cx="914400" cy="2593979"/>
        </p:xfrm>
        <a:graphic>
          <a:graphicData uri="http://schemas.openxmlformats.org/drawingml/2006/table">
            <a:tbl>
              <a:tblPr/>
              <a:tblGrid>
                <a:gridCol w="914400"/>
              </a:tblGrid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a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c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a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d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c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d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11F5B"/>
                        </a:buClr>
                        <a:buSzPct val="2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f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1F5B"/>
                          </a:solidFill>
                          <a:effectLst/>
                          <a:latin typeface="Courier New"/>
                          <a:cs typeface="Courier New"/>
                        </a:rPr>
                        <a:t>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11F5B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84992" marR="8499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xt Box 73"/>
          <p:cNvSpPr txBox="1">
            <a:spLocks noChangeArrowheads="1"/>
          </p:cNvSpPr>
          <p:nvPr/>
        </p:nvSpPr>
        <p:spPr bwMode="auto">
          <a:xfrm>
            <a:off x="609600" y="2514600"/>
            <a:ext cx="1371600" cy="400752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  </a:t>
            </a:r>
            <a:r>
              <a:rPr lang="en-US" sz="2000" dirty="0" smtClean="0">
                <a:solidFill>
                  <a:schemeClr val="accent1"/>
                </a:solidFill>
              </a:rPr>
              <a:t>A     B     C</a:t>
            </a:r>
            <a:endParaRPr lang="en-US" sz="2000" dirty="0"/>
          </a:p>
        </p:txBody>
      </p:sp>
      <p:sp>
        <p:nvSpPr>
          <p:cNvPr id="29" name="Text Box 73"/>
          <p:cNvSpPr txBox="1">
            <a:spLocks noChangeArrowheads="1"/>
          </p:cNvSpPr>
          <p:nvPr/>
        </p:nvSpPr>
        <p:spPr bwMode="auto">
          <a:xfrm>
            <a:off x="7391400" y="2438400"/>
            <a:ext cx="838200" cy="400752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  </a:t>
            </a:r>
            <a:r>
              <a:rPr lang="en-US" sz="2000" dirty="0" smtClean="0">
                <a:solidFill>
                  <a:schemeClr val="accent1"/>
                </a:solidFill>
              </a:rPr>
              <a:t>A    C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FIRSTTJGREEN@WHXKWZNFUVWXY5M7" val="3055"/>
  <p:tag name="FIRSTTODD20J2E20GREEN@JKJ6IHNHGJMXY5L9" val="3055"/>
</p:tagLst>
</file>

<file path=ppt/theme/theme1.xml><?xml version="1.0" encoding="utf-8"?>
<a:theme xmlns:a="http://schemas.openxmlformats.org/drawingml/2006/main" name="Office Them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23378</TotalTime>
  <Words>4668</Words>
  <Application>Microsoft Macintosh PowerPoint</Application>
  <PresentationFormat>On-screen Show (4:3)</PresentationFormat>
  <Paragraphs>1149</Paragraphs>
  <Slides>50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Calibri</vt:lpstr>
      <vt:lpstr>Comic Sans MS</vt:lpstr>
      <vt:lpstr>cmmi10</vt:lpstr>
      <vt:lpstr>cmsy10</vt:lpstr>
      <vt:lpstr>msbm10</vt:lpstr>
      <vt:lpstr>msam10</vt:lpstr>
      <vt:lpstr>cmtt10</vt:lpstr>
      <vt:lpstr>Office Theme</vt:lpstr>
      <vt:lpstr> The Semiring Framework for Database Provenance  </vt:lpstr>
      <vt:lpstr>Slide 2</vt:lpstr>
      <vt:lpstr>Data provenance</vt:lpstr>
      <vt:lpstr>Binary trust</vt:lpstr>
      <vt:lpstr>Access control</vt:lpstr>
      <vt:lpstr>Confidence scores (non-binary trust)</vt:lpstr>
      <vt:lpstr>A simple model for data pricing</vt:lpstr>
      <vt:lpstr>Do it once and use it repeatedly:  provenance</vt:lpstr>
      <vt:lpstr>Database Provenance</vt:lpstr>
      <vt:lpstr>Provenance by propagating annotation of data items</vt:lpstr>
      <vt:lpstr>Another way to propagate annotations</vt:lpstr>
      <vt:lpstr>Another use of + </vt:lpstr>
      <vt:lpstr>Example: a positive query SPJU / UCQ / nonrecursive Datalog</vt:lpstr>
      <vt:lpstr>Summary so far</vt:lpstr>
      <vt:lpstr>Annotated relational algebra</vt:lpstr>
      <vt:lpstr>What is a commutative semiring?</vt:lpstr>
      <vt:lpstr>But are there useful commutative semirings? </vt:lpstr>
      <vt:lpstr>Using the commutative semiring axioms (I)</vt:lpstr>
      <vt:lpstr>Using the commutative semiring axioms (II)</vt:lpstr>
      <vt:lpstr>Using … axioms (III): provenance polynomials</vt:lpstr>
      <vt:lpstr>Provenance polynomials (I)</vt:lpstr>
      <vt:lpstr>Provenance polynomials (II)</vt:lpstr>
      <vt:lpstr>Low-hanging fruit: deletion propagation</vt:lpstr>
      <vt:lpstr>Wrong answers: diagnostic and repairs</vt:lpstr>
      <vt:lpstr>Specialize provenance for access control</vt:lpstr>
      <vt:lpstr>Specialize provenance for confidence scores</vt:lpstr>
      <vt:lpstr>Some application semirings</vt:lpstr>
      <vt:lpstr>A menagerie of provenance semirings</vt:lpstr>
      <vt:lpstr>Two kinds of  semirings in this framework</vt:lpstr>
      <vt:lpstr>Query commutation with homomorphisms</vt:lpstr>
      <vt:lpstr>A Hierarchy of Provenance Semirings [G09, DMRT14]</vt:lpstr>
      <vt:lpstr>Slide 32</vt:lpstr>
      <vt:lpstr>From  RA+  to  Datalog</vt:lpstr>
      <vt:lpstr>Find provenances of idb tuples</vt:lpstr>
      <vt:lpstr>Provenance of idb tuples</vt:lpstr>
      <vt:lpstr>ω-continuous semirings</vt:lpstr>
      <vt:lpstr>Among our examples</vt:lpstr>
      <vt:lpstr>Solution</vt:lpstr>
      <vt:lpstr>Absorptive polynomials</vt:lpstr>
      <vt:lpstr>Provenance for aggregation</vt:lpstr>
      <vt:lpstr>Solution inspired by (semi) linear algebra</vt:lpstr>
      <vt:lpstr>Tensor product construction</vt:lpstr>
      <vt:lpstr>Further aspects of the framework</vt:lpstr>
      <vt:lpstr>Negative information; non-monotone operations (difference)</vt:lpstr>
      <vt:lpstr>Current targets</vt:lpstr>
      <vt:lpstr>Framework references (I) *</vt:lpstr>
      <vt:lpstr>Framework references (II)</vt:lpstr>
      <vt:lpstr>Framework references (III)</vt:lpstr>
      <vt:lpstr>Other references</vt:lpstr>
      <vt:lpstr>Slide 50</vt:lpstr>
    </vt:vector>
  </TitlesOfParts>
  <Company>University of Pennsylvania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Annotated XML:  Queries and Provenance  Nate Foster     TJ Green    Val Tannen        University of Pennsylvania</dc:title>
  <dc:creator>TJ Green</dc:creator>
  <cp:lastModifiedBy>Val Tannen</cp:lastModifiedBy>
  <cp:revision>638</cp:revision>
  <cp:lastPrinted>2012-04-04T15:52:49Z</cp:lastPrinted>
  <dcterms:created xsi:type="dcterms:W3CDTF">2018-05-21T16:22:34Z</dcterms:created>
  <dcterms:modified xsi:type="dcterms:W3CDTF">2018-05-21T16:48:21Z</dcterms:modified>
</cp:coreProperties>
</file>