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81" r:id="rId4"/>
    <p:sldId id="284" r:id="rId5"/>
    <p:sldId id="275" r:id="rId6"/>
    <p:sldId id="258" r:id="rId7"/>
    <p:sldId id="259" r:id="rId8"/>
    <p:sldId id="285" r:id="rId9"/>
    <p:sldId id="270" r:id="rId10"/>
    <p:sldId id="271" r:id="rId11"/>
    <p:sldId id="260" r:id="rId12"/>
    <p:sldId id="264" r:id="rId13"/>
    <p:sldId id="283" r:id="rId14"/>
    <p:sldId id="265" r:id="rId15"/>
    <p:sldId id="266" r:id="rId16"/>
    <p:sldId id="267" r:id="rId17"/>
    <p:sldId id="272" r:id="rId18"/>
    <p:sldId id="268" r:id="rId19"/>
    <p:sldId id="269" r:id="rId20"/>
    <p:sldId id="273" r:id="rId21"/>
    <p:sldId id="274" r:id="rId22"/>
    <p:sldId id="276" r:id="rId23"/>
    <p:sldId id="282" r:id="rId24"/>
    <p:sldId id="277" r:id="rId25"/>
    <p:sldId id="278" r:id="rId26"/>
    <p:sldId id="279" r:id="rId27"/>
    <p:sldId id="280" r:id="rId2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10/10/2014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dirty="0"/>
              <a:t>10/10/2014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10/10/2014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10/10/2014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10/10/2014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10/10/2014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10/10/2014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10/10/2014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5" r:id="rId4"/>
    <p:sldLayoutId id="2147483653" r:id="rId5"/>
    <p:sldLayoutId id="2147483654" r:id="rId6"/>
    <p:sldLayoutId id="2147483655" r:id="rId7"/>
    <p:sldLayoutId id="214748366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7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3.jpg"/><Relationship Id="rId4" Type="http://schemas.openxmlformats.org/officeDocument/2006/relationships/image" Target="../media/image2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l"/>
            <a:r>
              <a:rPr lang="en-US" dirty="0" smtClean="0"/>
              <a:t>Methods in Leading </a:t>
            </a:r>
            <a:r>
              <a:rPr lang="en-US" dirty="0"/>
              <a:t>F</a:t>
            </a:r>
            <a:r>
              <a:rPr lang="en-US" dirty="0" smtClean="0"/>
              <a:t>ace Verification Algorithms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Alon Milchgrub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963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Transfer Learning Algorithm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2000" dirty="0">
                <a:solidFill>
                  <a:schemeClr val="bg1">
                    <a:lumMod val="50000"/>
                  </a:schemeClr>
                </a:solidFill>
              </a:rPr>
              <a:t>A Practical Transfer Learning Algorithm for Face </a:t>
            </a:r>
            <a:r>
              <a:rPr lang="en-US" sz="2000" dirty="0" smtClean="0">
                <a:solidFill>
                  <a:schemeClr val="bg1">
                    <a:lumMod val="50000"/>
                  </a:schemeClr>
                </a:solidFill>
              </a:rPr>
              <a:t>Verification</a:t>
            </a:r>
            <a:r>
              <a:rPr lang="en-US" sz="2000" dirty="0">
                <a:solidFill>
                  <a:schemeClr val="bg1">
                    <a:lumMod val="50000"/>
                  </a:schemeClr>
                </a:solidFill>
              </a:rPr>
              <a:t>, Cao, </a:t>
            </a:r>
            <a:r>
              <a:rPr lang="en-US" sz="2000" dirty="0" err="1" smtClean="0">
                <a:solidFill>
                  <a:schemeClr val="bg1">
                    <a:lumMod val="50000"/>
                  </a:schemeClr>
                </a:solidFill>
              </a:rPr>
              <a:t>Wipf</a:t>
            </a:r>
            <a:r>
              <a:rPr lang="en-US" sz="2000" dirty="0">
                <a:solidFill>
                  <a:schemeClr val="bg1">
                    <a:lumMod val="50000"/>
                  </a:schemeClr>
                </a:solidFill>
              </a:rPr>
              <a:t>, </a:t>
            </a:r>
            <a:r>
              <a:rPr lang="en-US" sz="2000" dirty="0" smtClean="0">
                <a:solidFill>
                  <a:schemeClr val="bg1">
                    <a:lumMod val="50000"/>
                  </a:schemeClr>
                </a:solidFill>
              </a:rPr>
              <a:t>Wen</a:t>
            </a:r>
            <a:r>
              <a:rPr lang="en-US" sz="2000" dirty="0">
                <a:solidFill>
                  <a:schemeClr val="bg1">
                    <a:lumMod val="50000"/>
                  </a:schemeClr>
                </a:solidFill>
              </a:rPr>
              <a:t>, and </a:t>
            </a:r>
            <a:r>
              <a:rPr lang="en-US" sz="2000" dirty="0" err="1" smtClean="0">
                <a:solidFill>
                  <a:schemeClr val="bg1">
                    <a:lumMod val="50000"/>
                  </a:schemeClr>
                </a:solidFill>
              </a:rPr>
              <a:t>Duan</a:t>
            </a:r>
            <a:r>
              <a:rPr lang="en-US" sz="2000" dirty="0" smtClean="0">
                <a:solidFill>
                  <a:schemeClr val="bg1">
                    <a:lumMod val="50000"/>
                  </a:schemeClr>
                </a:solidFill>
              </a:rPr>
              <a:t>, ICCV’13</a:t>
            </a:r>
            <a:r>
              <a:rPr lang="en-US" sz="2000" b="1" dirty="0">
                <a:solidFill>
                  <a:schemeClr val="bg1">
                    <a:lumMod val="50000"/>
                  </a:schemeClr>
                </a:solidFill>
              </a:rPr>
              <a:t/>
            </a:r>
            <a:br>
              <a:rPr lang="en-US" sz="2000" b="1" dirty="0">
                <a:solidFill>
                  <a:schemeClr val="bg1">
                    <a:lumMod val="50000"/>
                  </a:schemeClr>
                </a:solidFill>
              </a:rPr>
            </a:b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 smtClean="0"/>
              <a:t>Example:</a:t>
            </a:r>
            <a:r>
              <a:rPr lang="en-US" dirty="0" smtClean="0"/>
              <a:t> </a:t>
            </a:r>
          </a:p>
          <a:p>
            <a:r>
              <a:rPr lang="en-US" dirty="0" smtClean="0"/>
              <a:t>LFW (Labeled Faces in the Wild) contains ~6000 subjects.</a:t>
            </a:r>
          </a:p>
          <a:p>
            <a:r>
              <a:rPr lang="en-US" dirty="0" smtClean="0"/>
              <a:t>~4000 subject have only one image.</a:t>
            </a:r>
          </a:p>
          <a:p>
            <a:r>
              <a:rPr lang="en-US" dirty="0" smtClean="0"/>
              <a:t>Only 85 have more than 15 images.</a:t>
            </a:r>
          </a:p>
          <a:p>
            <a:endParaRPr lang="en-US" dirty="0"/>
          </a:p>
          <a:p>
            <a:r>
              <a:rPr lang="en-US" dirty="0" err="1" smtClean="0"/>
              <a:t>WDRef</a:t>
            </a:r>
            <a:r>
              <a:rPr lang="en-US" dirty="0"/>
              <a:t> </a:t>
            </a:r>
            <a:r>
              <a:rPr lang="en-US" dirty="0" smtClean="0"/>
              <a:t>(Wide </a:t>
            </a:r>
            <a:r>
              <a:rPr lang="en-US" dirty="0"/>
              <a:t>and Deep Reference </a:t>
            </a:r>
            <a:r>
              <a:rPr lang="en-US" dirty="0" smtClean="0"/>
              <a:t>dataset) contains ~100,000 of ~3000 subjects.</a:t>
            </a: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416435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Transfer Learning Algorithm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2000" dirty="0">
                <a:solidFill>
                  <a:schemeClr val="bg1">
                    <a:lumMod val="50000"/>
                  </a:schemeClr>
                </a:solidFill>
              </a:rPr>
              <a:t>A Practical Transfer Learning Algorithm for Face </a:t>
            </a:r>
            <a:r>
              <a:rPr lang="en-US" sz="2000" dirty="0" smtClean="0">
                <a:solidFill>
                  <a:schemeClr val="bg1">
                    <a:lumMod val="50000"/>
                  </a:schemeClr>
                </a:solidFill>
              </a:rPr>
              <a:t>Verification</a:t>
            </a:r>
            <a:r>
              <a:rPr lang="en-US" sz="2000" dirty="0">
                <a:solidFill>
                  <a:schemeClr val="bg1">
                    <a:lumMod val="50000"/>
                  </a:schemeClr>
                </a:solidFill>
              </a:rPr>
              <a:t>, Cao, </a:t>
            </a:r>
            <a:r>
              <a:rPr lang="en-US" sz="2000" dirty="0" err="1" smtClean="0">
                <a:solidFill>
                  <a:schemeClr val="bg1">
                    <a:lumMod val="50000"/>
                  </a:schemeClr>
                </a:solidFill>
              </a:rPr>
              <a:t>Wipf</a:t>
            </a:r>
            <a:r>
              <a:rPr lang="en-US" sz="2000" dirty="0">
                <a:solidFill>
                  <a:schemeClr val="bg1">
                    <a:lumMod val="50000"/>
                  </a:schemeClr>
                </a:solidFill>
              </a:rPr>
              <a:t>, </a:t>
            </a:r>
            <a:r>
              <a:rPr lang="en-US" sz="2000" dirty="0" smtClean="0">
                <a:solidFill>
                  <a:schemeClr val="bg1">
                    <a:lumMod val="50000"/>
                  </a:schemeClr>
                </a:solidFill>
              </a:rPr>
              <a:t>Wen</a:t>
            </a:r>
            <a:r>
              <a:rPr lang="en-US" sz="2000" dirty="0">
                <a:solidFill>
                  <a:schemeClr val="bg1">
                    <a:lumMod val="50000"/>
                  </a:schemeClr>
                </a:solidFill>
              </a:rPr>
              <a:t>, and </a:t>
            </a:r>
            <a:r>
              <a:rPr lang="en-US" sz="2000" dirty="0" err="1" smtClean="0">
                <a:solidFill>
                  <a:schemeClr val="bg1">
                    <a:lumMod val="50000"/>
                  </a:schemeClr>
                </a:solidFill>
              </a:rPr>
              <a:t>Duan</a:t>
            </a:r>
            <a:r>
              <a:rPr lang="en-US" sz="2000" dirty="0" smtClean="0">
                <a:solidFill>
                  <a:schemeClr val="bg1">
                    <a:lumMod val="50000"/>
                  </a:schemeClr>
                </a:solidFill>
              </a:rPr>
              <a:t>, ICCV’13</a:t>
            </a:r>
            <a:r>
              <a:rPr lang="en-US" sz="2000" b="1" dirty="0">
                <a:solidFill>
                  <a:schemeClr val="bg1">
                    <a:lumMod val="50000"/>
                  </a:schemeClr>
                </a:solidFill>
              </a:rPr>
              <a:t/>
            </a:r>
            <a:br>
              <a:rPr lang="en-US" sz="2000" b="1" dirty="0">
                <a:solidFill>
                  <a:schemeClr val="bg1">
                    <a:lumMod val="50000"/>
                  </a:schemeClr>
                </a:solidFill>
              </a:rPr>
            </a:b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en-US" b="1" dirty="0" smtClean="0"/>
                  <a:t>Model: </a:t>
                </a:r>
              </a:p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limLow>
                            <m:limLow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limLowPr>
                            <m:e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latin typeface="Cambria Math" panose="02040503050406030204" pitchFamily="18" charset="0"/>
                                </a:rPr>
                                <m:t>min</m:t>
                              </m:r>
                            </m:e>
                            <m:lim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l-GR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Θ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𝑡</m:t>
                                  </m:r>
                                </m:sub>
                              </m:sSub>
                            </m:lim>
                          </m:limLow>
                        </m:fName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m:rPr>
                              <m:sty m:val="p"/>
                            </m:rPr>
                            <a:rPr lang="en-US" b="0" i="1" smtClean="0">
                              <a:latin typeface="Cambria Math" panose="02040503050406030204" pitchFamily="18" charset="0"/>
                            </a:rPr>
                            <m:t>log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𝑝</m:t>
                          </m:r>
                          <m:d>
                            <m:dPr>
                              <m:ctrlPr>
                                <a:rPr lang="en-US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𝜒</m:t>
                              </m:r>
                            </m:e>
                          </m:d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𝜆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𝐾𝐿</m:t>
                          </m:r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𝑃</m:t>
                              </m:r>
                              <m:d>
                                <m:d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𝜒</m:t>
                                  </m:r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|</m:t>
                                  </m:r>
                                  <m:sSub>
                                    <m:sSub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m:rPr>
                                          <m:sty m:val="p"/>
                                        </m:rPr>
                                        <a:rPr lang="el-GR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Θ</m:t>
                                      </m:r>
                                    </m:e>
                                    <m:sub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𝑡</m:t>
                                      </m:r>
                                    </m:sub>
                                  </m:sSub>
                                </m:e>
                              </m:d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∥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𝑃</m:t>
                              </m:r>
                              <m:d>
                                <m:d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𝜒</m:t>
                                  </m:r>
                                  <m: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|</m:t>
                                  </m:r>
                                  <m:sSub>
                                    <m:sSub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m:rPr>
                                          <m:sty m:val="p"/>
                                        </m:rPr>
                                        <a:rPr lang="el-GR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Θ</m:t>
                                      </m:r>
                                    </m:e>
                                    <m:sub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𝑠</m:t>
                                      </m:r>
                                    </m:sub>
                                  </m:sSub>
                                </m:e>
                              </m:d>
                            </m:e>
                          </m:d>
                        </m:e>
                      </m:func>
                    </m:oMath>
                  </m:oMathPara>
                </a14:m>
                <a:endParaRPr lang="en-US" b="0" dirty="0" smtClean="0"/>
              </a:p>
              <a:p>
                <a:r>
                  <a:rPr lang="en-US" dirty="0" smtClean="0"/>
                  <a:t>KL, </a:t>
                </a:r>
                <a:r>
                  <a:rPr lang="en-US" dirty="0" err="1" smtClean="0"/>
                  <a:t>Kullback-Leibler</a:t>
                </a:r>
                <a:r>
                  <a:rPr lang="en-US" dirty="0" smtClean="0"/>
                  <a:t> divergence, quantifies </a:t>
                </a:r>
                <a:r>
                  <a:rPr lang="en-US" dirty="0"/>
                  <a:t>the </a:t>
                </a:r>
                <a:r>
                  <a:rPr lang="en-US" dirty="0" smtClean="0"/>
                  <a:t>information in the approximation.</a:t>
                </a:r>
                <a:endParaRPr lang="en-US" dirty="0"/>
              </a:p>
              <a:p>
                <a:endParaRPr lang="en-US" dirty="0" smtClean="0"/>
              </a:p>
              <a:p>
                <a:r>
                  <a:rPr lang="en-US" dirty="0" smtClean="0"/>
                  <a:t>Solved using the same EM algorithm as Joint Bayesian (with modifications).</a:t>
                </a:r>
                <a:endParaRPr lang="en-US" dirty="0"/>
              </a:p>
              <a:p>
                <a:endParaRPr lang="en-US" dirty="0" smtClean="0"/>
              </a:p>
              <a:p>
                <a:endParaRPr lang="en-US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142" t="-94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82922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Transfer Learning Algorithm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2000" dirty="0">
                <a:solidFill>
                  <a:schemeClr val="bg1">
                    <a:lumMod val="50000"/>
                  </a:schemeClr>
                </a:solidFill>
              </a:rPr>
              <a:t>A Practical Transfer Learning Algorithm for Face </a:t>
            </a:r>
            <a:r>
              <a:rPr lang="en-US" sz="2000" dirty="0" smtClean="0">
                <a:solidFill>
                  <a:schemeClr val="bg1">
                    <a:lumMod val="50000"/>
                  </a:schemeClr>
                </a:solidFill>
              </a:rPr>
              <a:t>Verification</a:t>
            </a:r>
            <a:r>
              <a:rPr lang="en-US" sz="2000" dirty="0">
                <a:solidFill>
                  <a:schemeClr val="bg1">
                    <a:lumMod val="50000"/>
                  </a:schemeClr>
                </a:solidFill>
              </a:rPr>
              <a:t>, Cao, </a:t>
            </a:r>
            <a:r>
              <a:rPr lang="en-US" sz="2000" dirty="0" err="1" smtClean="0">
                <a:solidFill>
                  <a:schemeClr val="bg1">
                    <a:lumMod val="50000"/>
                  </a:schemeClr>
                </a:solidFill>
              </a:rPr>
              <a:t>Wipf</a:t>
            </a:r>
            <a:r>
              <a:rPr lang="en-US" sz="2000" dirty="0">
                <a:solidFill>
                  <a:schemeClr val="bg1">
                    <a:lumMod val="50000"/>
                  </a:schemeClr>
                </a:solidFill>
              </a:rPr>
              <a:t>, </a:t>
            </a:r>
            <a:r>
              <a:rPr lang="en-US" sz="2000" dirty="0" smtClean="0">
                <a:solidFill>
                  <a:schemeClr val="bg1">
                    <a:lumMod val="50000"/>
                  </a:schemeClr>
                </a:solidFill>
              </a:rPr>
              <a:t>Wen</a:t>
            </a:r>
            <a:r>
              <a:rPr lang="en-US" sz="2000" dirty="0">
                <a:solidFill>
                  <a:schemeClr val="bg1">
                    <a:lumMod val="50000"/>
                  </a:schemeClr>
                </a:solidFill>
              </a:rPr>
              <a:t>, and </a:t>
            </a:r>
            <a:r>
              <a:rPr lang="en-US" sz="2000" dirty="0" err="1" smtClean="0">
                <a:solidFill>
                  <a:schemeClr val="bg1">
                    <a:lumMod val="50000"/>
                  </a:schemeClr>
                </a:solidFill>
              </a:rPr>
              <a:t>Duan</a:t>
            </a:r>
            <a:r>
              <a:rPr lang="en-US" sz="2000" dirty="0" smtClean="0">
                <a:solidFill>
                  <a:schemeClr val="bg1">
                    <a:lumMod val="50000"/>
                  </a:schemeClr>
                </a:solidFill>
              </a:rPr>
              <a:t>, ICCV’13</a:t>
            </a:r>
            <a:r>
              <a:rPr lang="en-US" sz="2000" b="1" dirty="0">
                <a:solidFill>
                  <a:schemeClr val="bg1">
                    <a:lumMod val="50000"/>
                  </a:schemeClr>
                </a:solidFill>
              </a:rPr>
              <a:t/>
            </a:r>
            <a:br>
              <a:rPr lang="en-US" sz="2000" b="1" dirty="0">
                <a:solidFill>
                  <a:schemeClr val="bg1">
                    <a:lumMod val="50000"/>
                  </a:schemeClr>
                </a:solidFill>
              </a:rPr>
            </a:b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Using high-dimensional (~100,000) LBP reduced to 2000 via PCA.</a:t>
            </a:r>
          </a:p>
          <a:p>
            <a:r>
              <a:rPr lang="en-US" dirty="0" smtClean="0"/>
              <a:t>Trained on </a:t>
            </a:r>
            <a:r>
              <a:rPr lang="en-US" dirty="0" err="1" smtClean="0"/>
              <a:t>WDRef</a:t>
            </a:r>
            <a:r>
              <a:rPr lang="en-US" dirty="0" smtClean="0"/>
              <a:t> and tested </a:t>
            </a:r>
            <a:r>
              <a:rPr lang="en-US" dirty="0"/>
              <a:t>on </a:t>
            </a:r>
            <a:r>
              <a:rPr lang="en-US" dirty="0" smtClean="0"/>
              <a:t>LFW.</a:t>
            </a:r>
          </a:p>
          <a:p>
            <a:r>
              <a:rPr lang="en-US" dirty="0" smtClean="0"/>
              <a:t>Achieved </a:t>
            </a:r>
            <a:r>
              <a:rPr lang="en-US" dirty="0"/>
              <a:t>accuracy of </a:t>
            </a:r>
            <a:r>
              <a:rPr lang="en-US" dirty="0" smtClean="0"/>
              <a:t>96.33%.</a:t>
            </a:r>
          </a:p>
          <a:p>
            <a:endParaRPr lang="en-US" dirty="0" smtClean="0"/>
          </a:p>
          <a:p>
            <a:r>
              <a:rPr lang="en-US" dirty="0" smtClean="0"/>
              <a:t>95.17% to the same setting without transfer learning.</a:t>
            </a:r>
          </a:p>
          <a:p>
            <a:r>
              <a:rPr lang="en-US" dirty="0" smtClean="0"/>
              <a:t>92.4% without the high-dimensional features too.</a:t>
            </a: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010374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DeepID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Deep Learning Face Representation from Predicting 10,000 Classes, Sun, Wang and Tang, CVPR’14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329361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DeepID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2000" dirty="0">
                <a:solidFill>
                  <a:schemeClr val="bg1">
                    <a:lumMod val="50000"/>
                  </a:schemeClr>
                </a:solidFill>
              </a:rPr>
              <a:t>Deep Learning Face Representation from Predicting 10,000 </a:t>
            </a:r>
            <a:r>
              <a:rPr lang="en-US" sz="2000" dirty="0" smtClean="0">
                <a:solidFill>
                  <a:schemeClr val="bg1">
                    <a:lumMod val="50000"/>
                  </a:schemeClr>
                </a:solidFill>
              </a:rPr>
              <a:t>Classes, Sun, Wang and Tang, CVPR’14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Learning the features using Convolutional Neural Networks (DNN).</a:t>
            </a:r>
          </a:p>
          <a:p>
            <a:pPr marL="0" indent="0">
              <a:buNone/>
            </a:pPr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64232" y="2808591"/>
            <a:ext cx="7458075" cy="3086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7743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DeepID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2000" dirty="0">
                <a:solidFill>
                  <a:schemeClr val="bg1">
                    <a:lumMod val="50000"/>
                  </a:schemeClr>
                </a:solidFill>
              </a:rPr>
              <a:t>Deep Learning Face Representation from Predicting 10,000 </a:t>
            </a:r>
            <a:r>
              <a:rPr lang="en-US" sz="2000" dirty="0" smtClean="0">
                <a:solidFill>
                  <a:schemeClr val="bg1">
                    <a:lumMod val="50000"/>
                  </a:schemeClr>
                </a:solidFill>
              </a:rPr>
              <a:t>Classes, Sun, Wang and Tang, CVPR’14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Each of 60 networks is trained on one of 60 patches (and their horizontally flipped counterpart).</a:t>
            </a:r>
          </a:p>
          <a:p>
            <a:r>
              <a:rPr lang="en-US" dirty="0" smtClean="0"/>
              <a:t>10 Regions, 3 Scales, RGB or gray channels.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94701" y="3280339"/>
            <a:ext cx="5446241" cy="34982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3914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DeepID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2000" dirty="0">
                <a:solidFill>
                  <a:schemeClr val="bg1">
                    <a:lumMod val="50000"/>
                  </a:schemeClr>
                </a:solidFill>
              </a:rPr>
              <a:t>Deep Learning Face Representation from Predicting 10,000 </a:t>
            </a:r>
            <a:r>
              <a:rPr lang="en-US" sz="2000" dirty="0" smtClean="0">
                <a:solidFill>
                  <a:schemeClr val="bg1">
                    <a:lumMod val="50000"/>
                  </a:schemeClr>
                </a:solidFill>
              </a:rPr>
              <a:t>Classes, Sun, Wang and Tang, CVPR’14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en-US" dirty="0" smtClean="0"/>
                  <a:t>Each of 60 networks is trained on one of 60 patches (and their horizontally flipped counterpart).</a:t>
                </a:r>
              </a:p>
              <a:p>
                <a:r>
                  <a:rPr lang="en-US" dirty="0" smtClean="0"/>
                  <a:t>10 Regions, 3 Scales, RGB or gray channels.</a:t>
                </a:r>
              </a:p>
              <a:p>
                <a:r>
                  <a:rPr lang="en-US" dirty="0" smtClean="0"/>
                  <a:t>Each network outputs 2 160-dimsional </a:t>
                </a:r>
                <a:r>
                  <a:rPr lang="en-US" dirty="0" err="1" smtClean="0"/>
                  <a:t>DeepID</a:t>
                </a:r>
                <a:r>
                  <a:rPr lang="en-US" dirty="0" smtClean="0"/>
                  <a:t>.</a:t>
                </a:r>
              </a:p>
              <a:p>
                <a:r>
                  <a:rPr lang="en-US" dirty="0" smtClean="0"/>
                  <a:t>The total length of </a:t>
                </a:r>
                <a:r>
                  <a:rPr lang="en-US" dirty="0" err="1" smtClean="0"/>
                  <a:t>DeepID</a:t>
                </a:r>
                <a:r>
                  <a:rPr lang="en-US" dirty="0" smtClean="0"/>
                  <a:t> is 19,200 (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60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×2×160</m:t>
                    </m:r>
                  </m:oMath>
                </a14:m>
                <a:r>
                  <a:rPr lang="en-US" dirty="0" smtClean="0"/>
                  <a:t>)</a:t>
                </a:r>
                <a:endParaRPr lang="en-US" dirty="0"/>
              </a:p>
              <a:p>
                <a:endParaRPr lang="en-US" dirty="0" smtClean="0"/>
              </a:p>
              <a:p>
                <a:r>
                  <a:rPr lang="en-US" dirty="0" smtClean="0"/>
                  <a:t>Feature dimension reduced to 150 using PCA.</a:t>
                </a:r>
              </a:p>
              <a:p>
                <a:r>
                  <a:rPr lang="en-US" dirty="0" smtClean="0"/>
                  <a:t>Joint Bayesian used for face verification.</a:t>
                </a:r>
              </a:p>
              <a:p>
                <a:endParaRPr lang="en-US" dirty="0" smtClean="0"/>
              </a:p>
              <a:p>
                <a:endParaRPr lang="en-US" dirty="0" smtClean="0"/>
              </a:p>
              <a:p>
                <a:endParaRPr lang="en-US" dirty="0" smtClean="0"/>
              </a:p>
              <a:p>
                <a:endParaRPr lang="en-US" dirty="0"/>
              </a:p>
              <a:p>
                <a:endParaRPr lang="en-US" dirty="0" smtClean="0"/>
              </a:p>
              <a:p>
                <a:endParaRPr lang="en-US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142" t="-94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132449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DeepID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2000" dirty="0">
                <a:solidFill>
                  <a:schemeClr val="bg1">
                    <a:lumMod val="50000"/>
                  </a:schemeClr>
                </a:solidFill>
              </a:rPr>
              <a:t>Deep Learning Face Representation from Predicting 10,000 </a:t>
            </a:r>
            <a:r>
              <a:rPr lang="en-US" sz="2000" dirty="0" smtClean="0">
                <a:solidFill>
                  <a:schemeClr val="bg1">
                    <a:lumMod val="50000"/>
                  </a:schemeClr>
                </a:solidFill>
              </a:rPr>
              <a:t>Classes, Sun, Wang and Tang, CVPR’14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Additionally, </a:t>
            </a:r>
            <a:r>
              <a:rPr lang="en-US" dirty="0" smtClean="0"/>
              <a:t>another </a:t>
            </a:r>
            <a:r>
              <a:rPr lang="en-US" dirty="0"/>
              <a:t>NN </a:t>
            </a:r>
            <a:r>
              <a:rPr lang="en-US" dirty="0" smtClean="0"/>
              <a:t>was trained for </a:t>
            </a:r>
            <a:r>
              <a:rPr lang="en-US" dirty="0"/>
              <a:t>comparison of verification.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17769" y="3108183"/>
            <a:ext cx="6403384" cy="2933057"/>
          </a:xfrm>
          <a:prstGeom prst="rect">
            <a:avLst/>
          </a:prstGeom>
        </p:spPr>
      </p:pic>
      <p:grpSp>
        <p:nvGrpSpPr>
          <p:cNvPr id="10" name="Group 9"/>
          <p:cNvGrpSpPr/>
          <p:nvPr/>
        </p:nvGrpSpPr>
        <p:grpSpPr>
          <a:xfrm>
            <a:off x="1482477" y="5589456"/>
            <a:ext cx="1220128" cy="800800"/>
            <a:chOff x="1581089" y="5876327"/>
            <a:chExt cx="1220128" cy="800800"/>
          </a:xfrm>
        </p:grpSpPr>
        <p:pic>
          <p:nvPicPr>
            <p:cNvPr id="1026" name="Picture 2" descr="http://www.goldennumber.net/wp-content/uploads/2013/08/florence-colgate-england-most-beautiful-face.jp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06796" y="5876327"/>
              <a:ext cx="594421" cy="79256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581089" y="5884565"/>
              <a:ext cx="625707" cy="792562"/>
            </a:xfrm>
            <a:prstGeom prst="rect">
              <a:avLst/>
            </a:prstGeom>
          </p:spPr>
        </p:pic>
      </p:grpSp>
      <p:grpSp>
        <p:nvGrpSpPr>
          <p:cNvPr id="9" name="Group 8"/>
          <p:cNvGrpSpPr/>
          <p:nvPr/>
        </p:nvGrpSpPr>
        <p:grpSpPr>
          <a:xfrm>
            <a:off x="2308480" y="2635026"/>
            <a:ext cx="1942040" cy="934170"/>
            <a:chOff x="2676033" y="2697780"/>
            <a:chExt cx="1942040" cy="934170"/>
          </a:xfrm>
        </p:grpSpPr>
        <p:sp>
          <p:nvSpPr>
            <p:cNvPr id="8" name="Cloud Callout 7"/>
            <p:cNvSpPr/>
            <p:nvPr/>
          </p:nvSpPr>
          <p:spPr>
            <a:xfrm flipH="1">
              <a:off x="2676033" y="2697780"/>
              <a:ext cx="1942040" cy="934170"/>
            </a:xfrm>
            <a:prstGeom prst="cloudCallou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3077793" y="2807000"/>
              <a:ext cx="145834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Same?</a:t>
              </a:r>
            </a:p>
            <a:p>
              <a:r>
                <a:rPr lang="en-US" dirty="0" smtClean="0"/>
                <a:t>Different??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23201923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7 -0.08657 L 0.01667 -0.08634 C 0.01862 -0.08935 0.02045 -0.0919 0.02253 -0.09444 C 0.02318 -0.09537 0.02383 -0.09653 0.02474 -0.09722 C 0.02566 -0.09792 0.0267 -0.09792 0.02761 -0.09838 C 0.02839 -0.09931 0.02904 -0.10046 0.02982 -0.10116 C 0.03204 -0.10255 0.03646 -0.10509 0.03646 -0.10486 C 0.03737 -0.10625 0.03829 -0.10787 0.03946 -0.1088 C 0.0405 -0.10995 0.0418 -0.11065 0.0431 -0.11157 C 0.04402 -0.11227 0.04506 -0.11319 0.04597 -0.11412 C 0.05118 -0.11921 0.04779 -0.11713 0.05261 -0.11944 C 0.05717 -0.12732 0.05209 -0.11921 0.05925 -0.12708 C 0.05977 -0.12778 0.06016 -0.12917 0.06068 -0.12986 C 0.06211 -0.13125 0.06368 -0.13218 0.06511 -0.1338 C 0.06719 -0.13588 0.06875 -0.13889 0.07097 -0.14028 C 0.07396 -0.1419 0.07696 -0.14352 0.07982 -0.14537 C 0.08438 -0.14884 0.08217 -0.14745 0.08646 -0.14931 C 0.08803 -0.15139 0.08972 -0.15301 0.09089 -0.15602 C 0.09128 -0.15718 0.09128 -0.15857 0.09154 -0.15995 C 0.09206 -0.16157 0.09258 -0.16343 0.0931 -0.16505 C 0.09336 -0.18287 0.09336 -0.20069 0.09375 -0.21875 C 0.09388 -0.22083 0.09428 -0.22292 0.09454 -0.22523 C 0.09636 -0.2463 0.09428 -0.2287 0.09597 -0.23958 C 0.09623 -0.2412 0.09623 -0.24329 0.09675 -0.24468 C 0.0974 -0.24699 0.09948 -0.25301 0.10118 -0.25532 C 0.10261 -0.25718 0.10391 -0.25949 0.1056 -0.26042 C 0.10625 -0.26088 0.10704 -0.26111 0.10782 -0.26181 C 0.1129 -0.2662 0.10678 -0.26296 0.1129 -0.26574 C 0.11654 -0.26991 0.11446 -0.26713 0.11875 -0.27477 C 0.11928 -0.27569 0.12032 -0.27616 0.12032 -0.27755 L 0.12032 -0.28125 L 0.12032 -0.28102 " pathEditMode="relative" rAng="0" ptsTypes="AAAAAAAAAAAAAAAAAAAAAAAAAAAAAAAA">
                                      <p:cBhvr>
                                        <p:cTn id="9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182" y="-972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DeepID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2000" dirty="0">
                <a:solidFill>
                  <a:schemeClr val="bg1">
                    <a:lumMod val="50000"/>
                  </a:schemeClr>
                </a:solidFill>
              </a:rPr>
              <a:t>Deep Learning Face Representation from Predicting 10,000 </a:t>
            </a:r>
            <a:r>
              <a:rPr lang="en-US" sz="2000" dirty="0" smtClean="0">
                <a:solidFill>
                  <a:schemeClr val="bg1">
                    <a:lumMod val="50000"/>
                  </a:schemeClr>
                </a:solidFill>
              </a:rPr>
              <a:t>Classes, Sun, Wang and Tang, CVPR’14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846823"/>
            <a:ext cx="8596668" cy="3880773"/>
          </a:xfrm>
        </p:spPr>
        <p:txBody>
          <a:bodyPr>
            <a:normAutofit/>
          </a:bodyPr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94212" y="2355401"/>
            <a:ext cx="6021308" cy="3772584"/>
          </a:xfrm>
          <a:prstGeom prst="rect">
            <a:avLst/>
          </a:prstGeom>
        </p:spPr>
      </p:pic>
      <p:sp>
        <p:nvSpPr>
          <p:cNvPr id="5" name="Content Placeholder 2"/>
          <p:cNvSpPr txBox="1">
            <a:spLocks/>
          </p:cNvSpPr>
          <p:nvPr/>
        </p:nvSpPr>
        <p:spPr>
          <a:xfrm>
            <a:off x="677334" y="2151624"/>
            <a:ext cx="2478242" cy="447329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b="1" dirty="0" smtClean="0"/>
              <a:t>Learning effective features</a:t>
            </a:r>
          </a:p>
          <a:p>
            <a:pPr marL="0" indent="0">
              <a:buNone/>
            </a:pPr>
            <a:endParaRPr lang="en-US" b="1" dirty="0" smtClean="0"/>
          </a:p>
          <a:p>
            <a:r>
              <a:rPr lang="en-US" dirty="0" smtClean="0"/>
              <a:t>Input is a single patch covering the whole face.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095306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DeepID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2000" dirty="0">
                <a:solidFill>
                  <a:schemeClr val="bg1">
                    <a:lumMod val="50000"/>
                  </a:schemeClr>
                </a:solidFill>
              </a:rPr>
              <a:t>Deep Learning Face Representation from Predicting 10,000 </a:t>
            </a:r>
            <a:r>
              <a:rPr lang="en-US" sz="2000" dirty="0" smtClean="0">
                <a:solidFill>
                  <a:schemeClr val="bg1">
                    <a:lumMod val="50000"/>
                  </a:schemeClr>
                </a:solidFill>
              </a:rPr>
              <a:t>Classes, Sun, Wang and Tang, CVPR’14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2160589"/>
            <a:ext cx="2774078" cy="388077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 smtClean="0"/>
              <a:t>Over-complete representation</a:t>
            </a:r>
          </a:p>
          <a:p>
            <a:pPr marL="0" indent="0">
              <a:buNone/>
            </a:pPr>
            <a:endParaRPr lang="en-US" b="1" dirty="0" smtClean="0"/>
          </a:p>
          <a:p>
            <a:r>
              <a:rPr lang="en-US" dirty="0" smtClean="0"/>
              <a:t>Notable combination of features are presented.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l="2653" t="3718" r="2064"/>
          <a:stretch/>
        </p:blipFill>
        <p:spPr>
          <a:xfrm>
            <a:off x="3283890" y="2644587"/>
            <a:ext cx="6030442" cy="35821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2383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2160589"/>
            <a:ext cx="8596668" cy="4473293"/>
          </a:xfrm>
        </p:spPr>
        <p:txBody>
          <a:bodyPr>
            <a:normAutofit/>
          </a:bodyPr>
          <a:lstStyle/>
          <a:p>
            <a:r>
              <a:rPr lang="en-US" dirty="0" smtClean="0"/>
              <a:t>Problem Statement</a:t>
            </a:r>
          </a:p>
          <a:p>
            <a:endParaRPr lang="en-US" dirty="0" smtClean="0"/>
          </a:p>
          <a:p>
            <a:r>
              <a:rPr lang="en-US" dirty="0" smtClean="0"/>
              <a:t>Joint Bayesian</a:t>
            </a:r>
          </a:p>
          <a:p>
            <a:endParaRPr lang="en-US" dirty="0" smtClean="0"/>
          </a:p>
          <a:p>
            <a:r>
              <a:rPr lang="en-US" dirty="0" smtClean="0"/>
              <a:t>Transfer Learning</a:t>
            </a:r>
          </a:p>
          <a:p>
            <a:endParaRPr lang="en-US" dirty="0" smtClean="0"/>
          </a:p>
          <a:p>
            <a:r>
              <a:rPr lang="en-US" dirty="0" err="1" smtClean="0"/>
              <a:t>DeepID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err="1" smtClean="0"/>
              <a:t>DeepFace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158450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DeepID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2000" dirty="0">
                <a:solidFill>
                  <a:schemeClr val="bg1">
                    <a:lumMod val="50000"/>
                  </a:schemeClr>
                </a:solidFill>
              </a:rPr>
              <a:t>Deep Learning Face Representation from Predicting 10,000 </a:t>
            </a:r>
            <a:r>
              <a:rPr lang="en-US" sz="2000" dirty="0" smtClean="0">
                <a:solidFill>
                  <a:schemeClr val="bg1">
                    <a:lumMod val="50000"/>
                  </a:schemeClr>
                </a:solidFill>
              </a:rPr>
              <a:t>Classes, Sun, Wang and Tang, CVPR’14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 smtClean="0"/>
              <a:t>Resulting </a:t>
            </a:r>
            <a:r>
              <a:rPr lang="en-US" b="1" dirty="0" err="1" smtClean="0"/>
              <a:t>DeepID’s</a:t>
            </a:r>
            <a:endParaRPr lang="en-US" b="1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82588" y="2549338"/>
            <a:ext cx="5116884" cy="40138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0381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DeepID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2000" dirty="0">
                <a:solidFill>
                  <a:schemeClr val="bg1">
                    <a:lumMod val="50000"/>
                  </a:schemeClr>
                </a:solidFill>
              </a:rPr>
              <a:t>Deep Learning Face Representation from Predicting 10,000 </a:t>
            </a:r>
            <a:r>
              <a:rPr lang="en-US" sz="2000" dirty="0" smtClean="0">
                <a:solidFill>
                  <a:schemeClr val="bg1">
                    <a:lumMod val="50000"/>
                  </a:schemeClr>
                </a:solidFill>
              </a:rPr>
              <a:t>Classes, Sun, Wang and Tang, CVPR’14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2160589"/>
            <a:ext cx="2747184" cy="388077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/>
              <a:t>Multi-scale </a:t>
            </a:r>
            <a:r>
              <a:rPr lang="en-US" b="1" dirty="0" err="1" smtClean="0"/>
              <a:t>ConvNets</a:t>
            </a:r>
            <a:endParaRPr lang="en-US" b="1" dirty="0" smtClean="0"/>
          </a:p>
          <a:p>
            <a:pPr marL="0" indent="0">
              <a:buNone/>
            </a:pPr>
            <a:endParaRPr lang="en-US" b="1" dirty="0" smtClean="0"/>
          </a:p>
          <a:p>
            <a:r>
              <a:rPr lang="en-US" dirty="0" smtClean="0"/>
              <a:t>Connecting both 3</a:t>
            </a:r>
            <a:r>
              <a:rPr lang="en-US" baseline="30000" dirty="0" smtClean="0"/>
              <a:t>rd</a:t>
            </a:r>
            <a:r>
              <a:rPr lang="en-US" dirty="0" smtClean="0"/>
              <a:t> and 4</a:t>
            </a:r>
            <a:r>
              <a:rPr lang="en-US" baseline="30000" dirty="0" smtClean="0"/>
              <a:t>th</a:t>
            </a:r>
            <a:r>
              <a:rPr lang="en-US" dirty="0" smtClean="0"/>
              <a:t> layers to the </a:t>
            </a:r>
            <a:r>
              <a:rPr lang="en-US" dirty="0" err="1" smtClean="0"/>
              <a:t>DeepID</a:t>
            </a:r>
            <a:r>
              <a:rPr lang="en-US" dirty="0" smtClean="0"/>
              <a:t> layer.</a:t>
            </a:r>
          </a:p>
          <a:p>
            <a:endParaRPr lang="en-US" dirty="0" smtClean="0"/>
          </a:p>
          <a:p>
            <a:r>
              <a:rPr lang="en-US" dirty="0" smtClean="0"/>
              <a:t>Improves accuracy from 95.35% to 96.05%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r="5323"/>
          <a:stretch/>
        </p:blipFill>
        <p:spPr>
          <a:xfrm>
            <a:off x="3310777" y="2433539"/>
            <a:ext cx="6102164" cy="33348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0752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DeepID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2000" dirty="0">
                <a:solidFill>
                  <a:schemeClr val="bg1">
                    <a:lumMod val="50000"/>
                  </a:schemeClr>
                </a:solidFill>
              </a:rPr>
              <a:t>Deep Learning Face Representation from Predicting 10,000 </a:t>
            </a:r>
            <a:r>
              <a:rPr lang="en-US" sz="2000" dirty="0" smtClean="0">
                <a:solidFill>
                  <a:schemeClr val="bg1">
                    <a:lumMod val="50000"/>
                  </a:schemeClr>
                </a:solidFill>
              </a:rPr>
              <a:t>Classes, Sun, Wang and Tang, CVPR’14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Applying transfer </a:t>
            </a:r>
            <a:r>
              <a:rPr lang="en-US" dirty="0" smtClean="0"/>
              <a:t>learning:</a:t>
            </a:r>
            <a:endParaRPr lang="en-US" dirty="0"/>
          </a:p>
          <a:p>
            <a:r>
              <a:rPr lang="en-US" dirty="0" smtClean="0"/>
              <a:t>Source domain - </a:t>
            </a:r>
            <a:r>
              <a:rPr lang="en-US" dirty="0" err="1" smtClean="0"/>
              <a:t>CelebFaces</a:t>
            </a:r>
            <a:r>
              <a:rPr lang="en-US" dirty="0" smtClean="0"/>
              <a:t>+, containing the ~200k images of ~10k celebrities.</a:t>
            </a:r>
          </a:p>
          <a:p>
            <a:r>
              <a:rPr lang="en-US" dirty="0" smtClean="0"/>
              <a:t>Target domain – 9 out of 10 from LFW.</a:t>
            </a:r>
          </a:p>
          <a:p>
            <a:r>
              <a:rPr lang="en-US" dirty="0"/>
              <a:t>(Using 32k-dimensional </a:t>
            </a:r>
            <a:r>
              <a:rPr lang="en-US" dirty="0" err="1"/>
              <a:t>DeepID</a:t>
            </a:r>
            <a:r>
              <a:rPr lang="en-US" dirty="0"/>
              <a:t> features</a:t>
            </a:r>
            <a:r>
              <a:rPr lang="en-US" dirty="0" smtClean="0"/>
              <a:t>).</a:t>
            </a:r>
          </a:p>
          <a:p>
            <a:r>
              <a:rPr lang="en-US" dirty="0" smtClean="0"/>
              <a:t>Achieves accuracy of 97.45% (versus human-level performance 97.53%).</a:t>
            </a:r>
          </a:p>
          <a:p>
            <a:endParaRPr lang="en-US" dirty="0"/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994187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DeepFace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>
                <a:solidFill>
                  <a:schemeClr val="bg1">
                    <a:lumMod val="50000"/>
                  </a:schemeClr>
                </a:solidFill>
              </a:rPr>
              <a:t>DeepFace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: Closing the Gap to Human-Level Performance in Face Verification,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</a:rPr>
              <a:t>Taigman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, Yang,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</a:rPr>
              <a:t>Ranzato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 and Wolf, CVPR’14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135066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DeepFace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2000" dirty="0" err="1">
                <a:solidFill>
                  <a:schemeClr val="bg1">
                    <a:lumMod val="50000"/>
                  </a:schemeClr>
                </a:solidFill>
              </a:rPr>
              <a:t>DeepFace</a:t>
            </a:r>
            <a:r>
              <a:rPr lang="en-US" sz="2000" dirty="0">
                <a:solidFill>
                  <a:schemeClr val="bg1">
                    <a:lumMod val="50000"/>
                  </a:schemeClr>
                </a:solidFill>
              </a:rPr>
              <a:t>: Closing the Gap to Human-Level Performance in Face </a:t>
            </a:r>
            <a:r>
              <a:rPr lang="en-US" sz="2000" dirty="0" smtClean="0">
                <a:solidFill>
                  <a:schemeClr val="bg1">
                    <a:lumMod val="50000"/>
                  </a:schemeClr>
                </a:solidFill>
              </a:rPr>
              <a:t>Verification</a:t>
            </a:r>
            <a:r>
              <a:rPr lang="en-US" sz="2000" dirty="0">
                <a:solidFill>
                  <a:schemeClr val="bg1">
                    <a:lumMod val="50000"/>
                  </a:schemeClr>
                </a:solidFill>
              </a:rPr>
              <a:t>, </a:t>
            </a:r>
            <a:r>
              <a:rPr lang="en-US" sz="2000" dirty="0" err="1" smtClean="0">
                <a:solidFill>
                  <a:schemeClr val="bg1">
                    <a:lumMod val="50000"/>
                  </a:schemeClr>
                </a:solidFill>
              </a:rPr>
              <a:t>Taigman</a:t>
            </a:r>
            <a:r>
              <a:rPr lang="en-US" sz="2000" dirty="0" smtClean="0">
                <a:solidFill>
                  <a:schemeClr val="bg1">
                    <a:lumMod val="50000"/>
                  </a:schemeClr>
                </a:solidFill>
              </a:rPr>
              <a:t>, Yang, </a:t>
            </a:r>
            <a:r>
              <a:rPr lang="en-US" sz="2000" dirty="0" err="1" smtClean="0">
                <a:solidFill>
                  <a:schemeClr val="bg1">
                    <a:lumMod val="50000"/>
                  </a:schemeClr>
                </a:solidFill>
              </a:rPr>
              <a:t>Ranzato</a:t>
            </a:r>
            <a:r>
              <a:rPr lang="en-US" sz="2000" dirty="0" smtClean="0">
                <a:solidFill>
                  <a:schemeClr val="bg1">
                    <a:lumMod val="50000"/>
                  </a:schemeClr>
                </a:solidFill>
              </a:rPr>
              <a:t> and Wolf, </a:t>
            </a:r>
            <a:r>
              <a:rPr lang="en-US" sz="2000" dirty="0" smtClean="0">
                <a:solidFill>
                  <a:schemeClr val="bg1">
                    <a:lumMod val="50000"/>
                  </a:schemeClr>
                </a:solidFill>
              </a:rPr>
              <a:t>CVPR’14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Applying </a:t>
            </a:r>
            <a:r>
              <a:rPr lang="en-US" dirty="0" smtClean="0"/>
              <a:t>a sophisticated face alignment method:</a:t>
            </a:r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23430" y="2548452"/>
            <a:ext cx="6104476" cy="38441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7401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DeepFace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2000" dirty="0" err="1">
                <a:solidFill>
                  <a:schemeClr val="bg1">
                    <a:lumMod val="50000"/>
                  </a:schemeClr>
                </a:solidFill>
              </a:rPr>
              <a:t>DeepFace</a:t>
            </a:r>
            <a:r>
              <a:rPr lang="en-US" sz="2000" dirty="0">
                <a:solidFill>
                  <a:schemeClr val="bg1">
                    <a:lumMod val="50000"/>
                  </a:schemeClr>
                </a:solidFill>
              </a:rPr>
              <a:t>: Closing the Gap to Human-Level Performance in Face </a:t>
            </a:r>
            <a:r>
              <a:rPr lang="en-US" sz="2000" dirty="0" smtClean="0">
                <a:solidFill>
                  <a:schemeClr val="bg1">
                    <a:lumMod val="50000"/>
                  </a:schemeClr>
                </a:solidFill>
              </a:rPr>
              <a:t>Verification</a:t>
            </a:r>
            <a:r>
              <a:rPr lang="en-US" sz="2000" dirty="0">
                <a:solidFill>
                  <a:schemeClr val="bg1">
                    <a:lumMod val="50000"/>
                  </a:schemeClr>
                </a:solidFill>
              </a:rPr>
              <a:t>, </a:t>
            </a:r>
            <a:r>
              <a:rPr lang="en-US" sz="2000" dirty="0" err="1" smtClean="0">
                <a:solidFill>
                  <a:schemeClr val="bg1">
                    <a:lumMod val="50000"/>
                  </a:schemeClr>
                </a:solidFill>
              </a:rPr>
              <a:t>Taigman</a:t>
            </a:r>
            <a:r>
              <a:rPr lang="en-US" sz="2000" dirty="0" smtClean="0">
                <a:solidFill>
                  <a:schemeClr val="bg1">
                    <a:lumMod val="50000"/>
                  </a:schemeClr>
                </a:solidFill>
              </a:rPr>
              <a:t>, Yang, </a:t>
            </a:r>
            <a:r>
              <a:rPr lang="en-US" sz="2000" dirty="0" err="1" smtClean="0">
                <a:solidFill>
                  <a:schemeClr val="bg1">
                    <a:lumMod val="50000"/>
                  </a:schemeClr>
                </a:solidFill>
              </a:rPr>
              <a:t>Ranzato</a:t>
            </a:r>
            <a:r>
              <a:rPr lang="en-US" sz="2000" dirty="0" smtClean="0">
                <a:solidFill>
                  <a:schemeClr val="bg1">
                    <a:lumMod val="50000"/>
                  </a:schemeClr>
                </a:solidFill>
              </a:rPr>
              <a:t> and Wolf, </a:t>
            </a:r>
            <a:r>
              <a:rPr lang="en-US" sz="2000" dirty="0" smtClean="0">
                <a:solidFill>
                  <a:schemeClr val="bg1">
                    <a:lumMod val="50000"/>
                  </a:schemeClr>
                </a:solidFill>
              </a:rPr>
              <a:t>CVPR’14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lnSpcReduction="10000"/>
              </a:bodyPr>
              <a:lstStyle/>
              <a:p>
                <a:r>
                  <a:rPr lang="en-US" dirty="0" smtClean="0"/>
                  <a:t>Use a Deep Neural Network for learning the features:</a:t>
                </a:r>
              </a:p>
              <a:p>
                <a:endParaRPr lang="en-US" dirty="0"/>
              </a:p>
              <a:p>
                <a:endParaRPr lang="en-US" dirty="0" smtClean="0"/>
              </a:p>
              <a:p>
                <a:endParaRPr lang="en-US" dirty="0"/>
              </a:p>
              <a:p>
                <a:endParaRPr lang="en-US" dirty="0" smtClean="0"/>
              </a:p>
              <a:p>
                <a:endParaRPr lang="en-US" dirty="0"/>
              </a:p>
              <a:p>
                <a:endParaRPr lang="en-US" dirty="0" smtClean="0"/>
              </a:p>
              <a:p>
                <a:r>
                  <a:rPr lang="en-US" dirty="0" smtClean="0"/>
                  <a:t>Features dimensionality: 4096</a:t>
                </a:r>
              </a:p>
              <a:p>
                <a:r>
                  <a:rPr lang="en-US" dirty="0" smtClean="0"/>
                  <a:t>Using inner-product as metric.</a:t>
                </a:r>
              </a:p>
              <a:p>
                <a:r>
                  <a:rPr lang="en-US" dirty="0" smtClean="0"/>
                  <a:t>Also experimented with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𝜒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dirty="0" smtClean="0"/>
                  <a:t> and Siamese network.</a:t>
                </a:r>
              </a:p>
              <a:p>
                <a:endParaRPr lang="en-US" dirty="0"/>
              </a:p>
              <a:p>
                <a:endParaRPr lang="en-US" dirty="0"/>
              </a:p>
              <a:p>
                <a:endParaRPr lang="en-US" dirty="0" smtClean="0"/>
              </a:p>
              <a:p>
                <a:endParaRPr lang="en-US" dirty="0" smtClean="0"/>
              </a:p>
              <a:p>
                <a:endParaRPr lang="en-US" dirty="0" smtClean="0"/>
              </a:p>
              <a:p>
                <a:endParaRPr lang="en-US" dirty="0"/>
              </a:p>
              <a:p>
                <a:endParaRPr lang="en-US" dirty="0" smtClean="0"/>
              </a:p>
              <a:p>
                <a:endParaRPr lang="en-US" dirty="0" smtClean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142" t="-157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6912" y="2530875"/>
            <a:ext cx="8237512" cy="20328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8815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DeepFace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2000" dirty="0" err="1">
                <a:solidFill>
                  <a:schemeClr val="bg1">
                    <a:lumMod val="50000"/>
                  </a:schemeClr>
                </a:solidFill>
              </a:rPr>
              <a:t>DeepFace</a:t>
            </a:r>
            <a:r>
              <a:rPr lang="en-US" sz="2000" dirty="0">
                <a:solidFill>
                  <a:schemeClr val="bg1">
                    <a:lumMod val="50000"/>
                  </a:schemeClr>
                </a:solidFill>
              </a:rPr>
              <a:t>: Closing the Gap to Human-Level Performance in Face </a:t>
            </a:r>
            <a:r>
              <a:rPr lang="en-US" sz="2000" dirty="0" smtClean="0">
                <a:solidFill>
                  <a:schemeClr val="bg1">
                    <a:lumMod val="50000"/>
                  </a:schemeClr>
                </a:solidFill>
              </a:rPr>
              <a:t>Verification</a:t>
            </a:r>
            <a:r>
              <a:rPr lang="en-US" sz="2000" dirty="0">
                <a:solidFill>
                  <a:schemeClr val="bg1">
                    <a:lumMod val="50000"/>
                  </a:schemeClr>
                </a:solidFill>
              </a:rPr>
              <a:t>, </a:t>
            </a:r>
            <a:r>
              <a:rPr lang="en-US" sz="2000" dirty="0" err="1" smtClean="0">
                <a:solidFill>
                  <a:schemeClr val="bg1">
                    <a:lumMod val="50000"/>
                  </a:schemeClr>
                </a:solidFill>
              </a:rPr>
              <a:t>Taigman</a:t>
            </a:r>
            <a:r>
              <a:rPr lang="en-US" sz="2000" dirty="0" smtClean="0">
                <a:solidFill>
                  <a:schemeClr val="bg1">
                    <a:lumMod val="50000"/>
                  </a:schemeClr>
                </a:solidFill>
              </a:rPr>
              <a:t>, Yang, </a:t>
            </a:r>
            <a:r>
              <a:rPr lang="en-US" sz="2000" dirty="0" err="1" smtClean="0">
                <a:solidFill>
                  <a:schemeClr val="bg1">
                    <a:lumMod val="50000"/>
                  </a:schemeClr>
                </a:solidFill>
              </a:rPr>
              <a:t>Ranzato</a:t>
            </a:r>
            <a:r>
              <a:rPr lang="en-US" sz="2000" dirty="0" smtClean="0">
                <a:solidFill>
                  <a:schemeClr val="bg1">
                    <a:lumMod val="50000"/>
                  </a:schemeClr>
                </a:solidFill>
              </a:rPr>
              <a:t> and Wolf, </a:t>
            </a:r>
            <a:r>
              <a:rPr lang="en-US" sz="2000" dirty="0" smtClean="0">
                <a:solidFill>
                  <a:schemeClr val="bg1">
                    <a:lumMod val="50000"/>
                  </a:schemeClr>
                </a:solidFill>
              </a:rPr>
              <a:t>CVPR’14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2160589"/>
            <a:ext cx="8596668" cy="422373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 smtClean="0"/>
              <a:t>Data Set:</a:t>
            </a:r>
          </a:p>
          <a:p>
            <a:r>
              <a:rPr lang="en-US" dirty="0" smtClean="0"/>
              <a:t>Training – Social Face Classification (SFC) – 4.4M images of ~4K people.</a:t>
            </a:r>
          </a:p>
          <a:p>
            <a:r>
              <a:rPr lang="en-US" dirty="0" smtClean="0"/>
              <a:t>Testing - LFW</a:t>
            </a:r>
            <a:endParaRPr lang="en-US" b="1" dirty="0" smtClean="0"/>
          </a:p>
          <a:p>
            <a:pPr marL="0" indent="0">
              <a:buNone/>
            </a:pPr>
            <a:endParaRPr lang="en-US" b="1" dirty="0"/>
          </a:p>
          <a:p>
            <a:pPr marL="0" indent="0">
              <a:buNone/>
            </a:pPr>
            <a:r>
              <a:rPr lang="en-US" b="1" dirty="0" smtClean="0"/>
              <a:t>Accuracy:</a:t>
            </a:r>
          </a:p>
          <a:p>
            <a:r>
              <a:rPr lang="en-US" dirty="0" smtClean="0"/>
              <a:t>Without the alignment: 87.9%</a:t>
            </a:r>
          </a:p>
          <a:p>
            <a:r>
              <a:rPr lang="en-US" dirty="0" smtClean="0"/>
              <a:t>Without </a:t>
            </a:r>
            <a:r>
              <a:rPr lang="en-US" dirty="0" err="1" smtClean="0"/>
              <a:t>frontalization</a:t>
            </a:r>
            <a:r>
              <a:rPr lang="en-US" dirty="0" smtClean="0"/>
              <a:t>: 94.3%</a:t>
            </a:r>
          </a:p>
          <a:p>
            <a:r>
              <a:rPr lang="en-US" dirty="0" smtClean="0"/>
              <a:t>With </a:t>
            </a:r>
            <a:r>
              <a:rPr lang="en-US" dirty="0" err="1" smtClean="0"/>
              <a:t>Frontalization</a:t>
            </a:r>
            <a:r>
              <a:rPr lang="en-US" dirty="0" smtClean="0"/>
              <a:t>, LBP/SVM: 91.4%</a:t>
            </a:r>
          </a:p>
          <a:p>
            <a:r>
              <a:rPr lang="en-US" dirty="0" smtClean="0"/>
              <a:t>Single DNN: 97%</a:t>
            </a:r>
          </a:p>
          <a:p>
            <a:r>
              <a:rPr lang="en-US" dirty="0" smtClean="0"/>
              <a:t>DNN </a:t>
            </a:r>
            <a:r>
              <a:rPr lang="en-US" dirty="0" err="1" smtClean="0"/>
              <a:t>ensamble</a:t>
            </a:r>
            <a:r>
              <a:rPr lang="en-US" dirty="0" smtClean="0"/>
              <a:t> (Single, Gradient, align2d, Siamese): 97.35%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714852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Questions?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94780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>
                <a:off x="6025459" y="3316941"/>
                <a:ext cx="821564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54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en-US" sz="5400" dirty="0"/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25459" y="3316941"/>
                <a:ext cx="821564" cy="923330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000" dirty="0" smtClean="0"/>
              <a:t>Problem Statement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2000" b="1" dirty="0">
                <a:solidFill>
                  <a:schemeClr val="bg1">
                    <a:lumMod val="50000"/>
                  </a:schemeClr>
                </a:solidFill>
              </a:rPr>
              <a:t/>
            </a:r>
            <a:br>
              <a:rPr lang="en-US" sz="2000" b="1" dirty="0">
                <a:solidFill>
                  <a:schemeClr val="bg1">
                    <a:lumMod val="50000"/>
                  </a:schemeClr>
                </a:solidFill>
              </a:rPr>
            </a:b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2160589"/>
            <a:ext cx="8596668" cy="4473293"/>
          </a:xfrm>
        </p:spPr>
        <p:txBody>
          <a:bodyPr/>
          <a:lstStyle/>
          <a:p>
            <a:r>
              <a:rPr lang="en-US" dirty="0" smtClean="0"/>
              <a:t>Given a pair of face images – do they belong to the same subject?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Facially base identification.</a:t>
            </a:r>
          </a:p>
          <a:p>
            <a:r>
              <a:rPr lang="en-US" dirty="0" smtClean="0"/>
              <a:t>Automatic tagging of images (</a:t>
            </a:r>
            <a:r>
              <a:rPr lang="en-US" dirty="0" err="1" smtClean="0"/>
              <a:t>facebook</a:t>
            </a:r>
            <a:r>
              <a:rPr lang="en-US" dirty="0" smtClean="0"/>
              <a:t>…).</a:t>
            </a:r>
          </a:p>
          <a:p>
            <a:endParaRPr lang="en-US" dirty="0" smtClean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41930" y="2682583"/>
            <a:ext cx="1883529" cy="212015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47023" y="2899975"/>
            <a:ext cx="2247153" cy="168536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8899" y="2604242"/>
            <a:ext cx="1821467" cy="2276833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3320366" y="3316941"/>
                <a:ext cx="821564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54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≠</m:t>
                      </m:r>
                    </m:oMath>
                  </m:oMathPara>
                </a14:m>
                <a:endParaRPr lang="en-US" sz="5400" dirty="0"/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20366" y="3316941"/>
                <a:ext cx="821564" cy="923330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6025459" y="3316941"/>
                <a:ext cx="821564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540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≠</m:t>
                      </m:r>
                    </m:oMath>
                  </m:oMathPara>
                </a14:m>
                <a:endParaRPr lang="en-US" sz="54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25459" y="3316941"/>
                <a:ext cx="821564" cy="923330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8496279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9" grpId="0"/>
      <p:bldP spid="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Joint </a:t>
            </a:r>
            <a:r>
              <a:rPr lang="en-US" dirty="0" err="1" smtClean="0"/>
              <a:t>Beysian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Bayesian Face Revisited: A Joint Formulation, Chen, Cao, Wang, Wen and Sun, ECCV’12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60730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000" dirty="0" smtClean="0"/>
              <a:t>Joint Bayesian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2000" dirty="0" err="1">
                <a:solidFill>
                  <a:schemeClr val="bg1">
                    <a:lumMod val="50000"/>
                  </a:schemeClr>
                </a:solidFill>
              </a:rPr>
              <a:t>Bayesian</a:t>
            </a:r>
            <a:r>
              <a:rPr lang="en-US" sz="2000" dirty="0">
                <a:solidFill>
                  <a:schemeClr val="bg1">
                    <a:lumMod val="50000"/>
                  </a:schemeClr>
                </a:solidFill>
              </a:rPr>
              <a:t> Face Revisited: A Joint </a:t>
            </a:r>
            <a:r>
              <a:rPr lang="en-US" sz="2000" dirty="0" smtClean="0">
                <a:solidFill>
                  <a:schemeClr val="bg1">
                    <a:lumMod val="50000"/>
                  </a:schemeClr>
                </a:solidFill>
              </a:rPr>
              <a:t>Formulation, Chen, Cao, Wang, Wen and Sun, ECCV’12</a:t>
            </a:r>
            <a:r>
              <a:rPr lang="en-US" sz="2000" b="1" dirty="0">
                <a:solidFill>
                  <a:schemeClr val="bg1">
                    <a:lumMod val="50000"/>
                  </a:schemeClr>
                </a:solidFill>
              </a:rPr>
              <a:t/>
            </a:r>
            <a:br>
              <a:rPr lang="en-US" sz="2000" b="1" dirty="0">
                <a:solidFill>
                  <a:schemeClr val="bg1">
                    <a:lumMod val="50000"/>
                  </a:schemeClr>
                </a:solidFill>
              </a:rPr>
            </a:b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 smtClean="0"/>
                  <a:t>Models the relation the joint probability of two faces belong to the same person.</a:t>
                </a:r>
              </a:p>
              <a:p>
                <a:r>
                  <a:rPr lang="en-US" dirty="0" smtClean="0"/>
                  <a:t>A facial feature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</m:oMath>
                </a14:m>
                <a:r>
                  <a:rPr lang="en-US" dirty="0" smtClean="0"/>
                  <a:t> is modeled as the sum of two independent Gaussian variables.</a:t>
                </a:r>
              </a:p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𝜇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𝜀</m:t>
                      </m:r>
                    </m:oMath>
                  </m:oMathPara>
                </a14:m>
                <a:endParaRPr lang="en-US" dirty="0" smtClean="0"/>
              </a:p>
              <a:p>
                <a:endParaRPr lang="en-US" i="1" dirty="0" smtClean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𝜇</m:t>
                    </m:r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∼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𝑁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0, </m:t>
                        </m:r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𝑆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𝜇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dirty="0" smtClean="0"/>
                  <a:t> represents face identity. </a:t>
                </a:r>
              </a:p>
              <a:p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𝜀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∼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𝑁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0, </m:t>
                        </m:r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𝑆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𝜀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dirty="0" smtClean="0"/>
                  <a:t> represents intra-personal variations.</a:t>
                </a:r>
              </a:p>
              <a:p>
                <a:endParaRPr lang="en-US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142" t="-94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73" b="4286"/>
          <a:stretch/>
        </p:blipFill>
        <p:spPr>
          <a:xfrm>
            <a:off x="6211587" y="3331690"/>
            <a:ext cx="3057920" cy="23698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5659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000" dirty="0" smtClean="0"/>
              <a:t>Joint Bayesian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2000" dirty="0" err="1">
                <a:solidFill>
                  <a:schemeClr val="bg1">
                    <a:lumMod val="50000"/>
                  </a:schemeClr>
                </a:solidFill>
              </a:rPr>
              <a:t>Bayesian</a:t>
            </a:r>
            <a:r>
              <a:rPr lang="en-US" sz="2000" dirty="0">
                <a:solidFill>
                  <a:schemeClr val="bg1">
                    <a:lumMod val="50000"/>
                  </a:schemeClr>
                </a:solidFill>
              </a:rPr>
              <a:t> Face Revisited: A Joint </a:t>
            </a:r>
            <a:r>
              <a:rPr lang="en-US" sz="2000" dirty="0" smtClean="0">
                <a:solidFill>
                  <a:schemeClr val="bg1">
                    <a:lumMod val="50000"/>
                  </a:schemeClr>
                </a:solidFill>
              </a:rPr>
              <a:t>Formulation, Chen, Cao, Wang, Wen and Sun, ECCV’12</a:t>
            </a:r>
            <a:r>
              <a:rPr lang="en-US" sz="2000" b="1" dirty="0">
                <a:solidFill>
                  <a:schemeClr val="bg1">
                    <a:lumMod val="50000"/>
                  </a:schemeClr>
                </a:solidFill>
              </a:rPr>
              <a:t/>
            </a:r>
            <a:br>
              <a:rPr lang="en-US" sz="2000" b="1" dirty="0">
                <a:solidFill>
                  <a:schemeClr val="bg1">
                    <a:lumMod val="50000"/>
                  </a:schemeClr>
                </a:solidFill>
              </a:rPr>
            </a:b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en-US" dirty="0" smtClean="0"/>
                  <a:t>Given two feature vectors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b="0" i="1" dirty="0" smtClean="0">
                    <a:latin typeface="Cambria Math" panose="02040503050406030204" pitchFamily="18" charset="0"/>
                  </a:rPr>
                  <a:t> </a:t>
                </a:r>
                <a:r>
                  <a:rPr lang="en-US" dirty="0" smtClean="0">
                    <a:latin typeface="Cambria Math" panose="02040503050406030204" pitchFamily="18" charset="0"/>
                  </a:rPr>
                  <a:t>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b="0" i="1" dirty="0" smtClean="0">
                    <a:latin typeface="Cambria Math" panose="02040503050406030204" pitchFamily="18" charset="0"/>
                  </a:rPr>
                  <a:t>.</a:t>
                </a:r>
              </a:p>
              <a:p>
                <a:endParaRPr lang="en-US" b="0" i="1" dirty="0" smtClean="0">
                  <a:latin typeface="Cambria Math" panose="02040503050406030204" pitchFamily="18" charset="0"/>
                </a:endParaRP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𝐻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𝐼</m:t>
                        </m:r>
                      </m:sub>
                    </m:sSub>
                  </m:oMath>
                </a14:m>
                <a:r>
                  <a:rPr lang="en-US" dirty="0" smtClean="0"/>
                  <a:t> </a:t>
                </a:r>
                <a:r>
                  <a:rPr lang="en-US" dirty="0"/>
                  <a:t>– </a:t>
                </a:r>
                <a:r>
                  <a:rPr lang="en-US" dirty="0" smtClean="0"/>
                  <a:t>the intra-personal (same) hypothesis.</a:t>
                </a:r>
              </a:p>
              <a:p>
                <a:r>
                  <a:rPr lang="en-US" dirty="0" smtClean="0"/>
                  <a:t>The identities are the same, the intra-personal variations independent.</a:t>
                </a:r>
              </a:p>
              <a:p>
                <a:endParaRPr lang="en-US" dirty="0" smtClean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𝐻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𝐸</m:t>
                        </m:r>
                      </m:sub>
                    </m:sSub>
                  </m:oMath>
                </a14:m>
                <a:r>
                  <a:rPr lang="en-US" dirty="0"/>
                  <a:t> </a:t>
                </a:r>
                <a:r>
                  <a:rPr lang="en-US" dirty="0" smtClean="0"/>
                  <a:t>–the </a:t>
                </a:r>
                <a:r>
                  <a:rPr lang="en-US" dirty="0"/>
                  <a:t>extra-personal (different) </a:t>
                </a:r>
                <a:r>
                  <a:rPr lang="en-US" dirty="0" smtClean="0"/>
                  <a:t>hypothesis.</a:t>
                </a:r>
              </a:p>
              <a:p>
                <a:r>
                  <a:rPr lang="en-US" dirty="0" smtClean="0"/>
                  <a:t>Both the identities  and the </a:t>
                </a:r>
                <a:r>
                  <a:rPr lang="en-US" dirty="0"/>
                  <a:t>intra-personal variations independent.</a:t>
                </a:r>
              </a:p>
              <a:p>
                <a:endParaRPr lang="en-US" i="1" dirty="0">
                  <a:latin typeface="Cambria Math" panose="02040503050406030204" pitchFamily="18" charset="0"/>
                </a:endParaRPr>
              </a:p>
              <a:p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𝑃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|</m:t>
                        </m:r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𝐻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𝐼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dirty="0" smtClean="0"/>
                  <a:t> and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𝑃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r>
                          <a:rPr lang="en-US" i="1">
                            <a:latin typeface="Cambria Math" panose="02040503050406030204" pitchFamily="18" charset="0"/>
                          </a:rPr>
                          <m:t>,</m:t>
                        </m:r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  <m:r>
                          <a:rPr lang="en-US" i="1">
                            <a:latin typeface="Cambria Math" panose="02040503050406030204" pitchFamily="18" charset="0"/>
                          </a:rPr>
                          <m:t>|</m:t>
                        </m:r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𝐻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𝐸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dirty="0" smtClean="0"/>
                  <a:t> are also a Gaussians with zero mean.</a:t>
                </a:r>
              </a:p>
              <a:p>
                <a:endParaRPr lang="en-US" dirty="0" smtClean="0"/>
              </a:p>
              <a:p>
                <a:endParaRPr lang="en-US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142" t="-94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134791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000" dirty="0" smtClean="0"/>
              <a:t>Joint Bayesian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2000" dirty="0" err="1">
                <a:solidFill>
                  <a:schemeClr val="bg1">
                    <a:lumMod val="50000"/>
                  </a:schemeClr>
                </a:solidFill>
              </a:rPr>
              <a:t>Bayesian</a:t>
            </a:r>
            <a:r>
              <a:rPr lang="en-US" sz="2000" dirty="0">
                <a:solidFill>
                  <a:schemeClr val="bg1">
                    <a:lumMod val="50000"/>
                  </a:schemeClr>
                </a:solidFill>
              </a:rPr>
              <a:t> Face Revisited: A Joint </a:t>
            </a:r>
            <a:r>
              <a:rPr lang="en-US" sz="2000" dirty="0" smtClean="0">
                <a:solidFill>
                  <a:schemeClr val="bg1">
                    <a:lumMod val="50000"/>
                  </a:schemeClr>
                </a:solidFill>
              </a:rPr>
              <a:t>Formulation, Chen, Cao, Wang, Wen and Sun, ECCV’12</a:t>
            </a:r>
            <a:r>
              <a:rPr lang="en-US" sz="2000" b="1" dirty="0">
                <a:solidFill>
                  <a:schemeClr val="bg1">
                    <a:lumMod val="50000"/>
                  </a:schemeClr>
                </a:solidFill>
              </a:rPr>
              <a:t/>
            </a:r>
            <a:br>
              <a:rPr lang="en-US" sz="2000" b="1" dirty="0">
                <a:solidFill>
                  <a:schemeClr val="bg1">
                    <a:lumMod val="50000"/>
                  </a:schemeClr>
                </a:solidFill>
              </a:rPr>
            </a:b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en-US" dirty="0" smtClean="0"/>
                  <a:t>Similarity measure - likelihood ratio:</a:t>
                </a:r>
              </a:p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𝑟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𝑙𝑜𝑔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𝑃</m:t>
                          </m:r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|</m:t>
                              </m:r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𝐻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𝐼</m:t>
                                  </m:r>
                                </m:sub>
                              </m:sSub>
                            </m:e>
                          </m:d>
                        </m:num>
                        <m:den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𝑃</m:t>
                          </m:r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|</m:t>
                              </m:r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𝐻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𝐸</m:t>
                                  </m:r>
                                </m:sub>
                              </m:sSub>
                            </m:e>
                          </m:d>
                        </m:den>
                      </m:f>
                    </m:oMath>
                  </m:oMathPara>
                </a14:m>
                <a:endParaRPr lang="en-US" dirty="0" smtClean="0"/>
              </a:p>
              <a:p>
                <a:r>
                  <a:rPr lang="en-US" dirty="0" smtClean="0"/>
                  <a:t>Has a closed-form solution.</a:t>
                </a:r>
              </a:p>
              <a:p>
                <a:endParaRPr lang="en-US" dirty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𝑆</m:t>
                        </m:r>
                      </m:e>
                      <m:sub>
                        <m: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𝜇</m:t>
                        </m:r>
                      </m:sub>
                    </m:sSub>
                  </m:oMath>
                </a14:m>
                <a:r>
                  <a:rPr lang="en-US" dirty="0" smtClean="0"/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𝑆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𝜀</m:t>
                        </m:r>
                      </m:sub>
                    </m:sSub>
                  </m:oMath>
                </a14:m>
                <a:r>
                  <a:rPr lang="en-US" dirty="0" smtClean="0"/>
                  <a:t> can be learned using and EM algorithm.</a:t>
                </a:r>
              </a:p>
              <a:p>
                <a:endParaRPr lang="en-US" dirty="0" smtClean="0"/>
              </a:p>
              <a:p>
                <a:r>
                  <a:rPr lang="en-US" dirty="0" smtClean="0"/>
                  <a:t>Can be thought of as a form of probabilistic reference-based method.</a:t>
                </a:r>
              </a:p>
              <a:p>
                <a:endParaRPr lang="en-US" dirty="0"/>
              </a:p>
              <a:p>
                <a:r>
                  <a:rPr lang="en-US" dirty="0" smtClean="0"/>
                  <a:t>Using low level features (LBP, LE) achieved accuracy of 92.4% in LFW.</a:t>
                </a:r>
              </a:p>
              <a:p>
                <a:endParaRPr lang="en-US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142" t="-94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014868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Transfer Learning </a:t>
            </a:r>
            <a:r>
              <a:rPr lang="en-US" dirty="0" smtClean="0"/>
              <a:t>Algorithm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A Practical Transfer Learning Algorithm for Face Verification, Cao,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</a:rPr>
              <a:t>Wipf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, Wen, and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</a:rPr>
              <a:t>Duan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, ICCV’13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635616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Transfer Learning Algorithm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2000" dirty="0">
                <a:solidFill>
                  <a:schemeClr val="bg1">
                    <a:lumMod val="50000"/>
                  </a:schemeClr>
                </a:solidFill>
              </a:rPr>
              <a:t>A Practical Transfer Learning Algorithm for Face </a:t>
            </a:r>
            <a:r>
              <a:rPr lang="en-US" sz="2000" dirty="0" smtClean="0">
                <a:solidFill>
                  <a:schemeClr val="bg1">
                    <a:lumMod val="50000"/>
                  </a:schemeClr>
                </a:solidFill>
              </a:rPr>
              <a:t>Verification</a:t>
            </a:r>
            <a:r>
              <a:rPr lang="en-US" sz="2000" dirty="0">
                <a:solidFill>
                  <a:schemeClr val="bg1">
                    <a:lumMod val="50000"/>
                  </a:schemeClr>
                </a:solidFill>
              </a:rPr>
              <a:t>, Cao, </a:t>
            </a:r>
            <a:r>
              <a:rPr lang="en-US" sz="2000" dirty="0" err="1" smtClean="0">
                <a:solidFill>
                  <a:schemeClr val="bg1">
                    <a:lumMod val="50000"/>
                  </a:schemeClr>
                </a:solidFill>
              </a:rPr>
              <a:t>Wipf</a:t>
            </a:r>
            <a:r>
              <a:rPr lang="en-US" sz="2000" dirty="0">
                <a:solidFill>
                  <a:schemeClr val="bg1">
                    <a:lumMod val="50000"/>
                  </a:schemeClr>
                </a:solidFill>
              </a:rPr>
              <a:t>, </a:t>
            </a:r>
            <a:r>
              <a:rPr lang="en-US" sz="2000" dirty="0" smtClean="0">
                <a:solidFill>
                  <a:schemeClr val="bg1">
                    <a:lumMod val="50000"/>
                  </a:schemeClr>
                </a:solidFill>
              </a:rPr>
              <a:t>Wen</a:t>
            </a:r>
            <a:r>
              <a:rPr lang="en-US" sz="2000" dirty="0">
                <a:solidFill>
                  <a:schemeClr val="bg1">
                    <a:lumMod val="50000"/>
                  </a:schemeClr>
                </a:solidFill>
              </a:rPr>
              <a:t>, and </a:t>
            </a:r>
            <a:r>
              <a:rPr lang="en-US" sz="2000" dirty="0" err="1" smtClean="0">
                <a:solidFill>
                  <a:schemeClr val="bg1">
                    <a:lumMod val="50000"/>
                  </a:schemeClr>
                </a:solidFill>
              </a:rPr>
              <a:t>Duan</a:t>
            </a:r>
            <a:r>
              <a:rPr lang="en-US" sz="2000" dirty="0" smtClean="0">
                <a:solidFill>
                  <a:schemeClr val="bg1">
                    <a:lumMod val="50000"/>
                  </a:schemeClr>
                </a:solidFill>
              </a:rPr>
              <a:t>, ICCV’13</a:t>
            </a:r>
            <a:r>
              <a:rPr lang="en-US" sz="2000" b="1" dirty="0">
                <a:solidFill>
                  <a:schemeClr val="bg1">
                    <a:lumMod val="50000"/>
                  </a:schemeClr>
                </a:solidFill>
              </a:rPr>
              <a:t/>
            </a:r>
            <a:br>
              <a:rPr lang="en-US" sz="2000" b="1" dirty="0">
                <a:solidFill>
                  <a:schemeClr val="bg1">
                    <a:lumMod val="50000"/>
                  </a:schemeClr>
                </a:solidFill>
              </a:rPr>
            </a:b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en-US" b="1" dirty="0" smtClean="0"/>
                  <a:t>Motivation:</a:t>
                </a:r>
                <a:r>
                  <a:rPr lang="en-US" dirty="0"/>
                  <a:t> </a:t>
                </a:r>
                <a:endParaRPr lang="en-US" dirty="0" smtClean="0"/>
              </a:p>
              <a:p>
                <a:r>
                  <a:rPr lang="en-US" dirty="0" smtClean="0"/>
                  <a:t>Hard to train Joint Bayesian classifier if labeled data is scarce (over-fitting).</a:t>
                </a:r>
              </a:p>
              <a:p>
                <a:pPr lvl="1"/>
                <a:r>
                  <a:rPr lang="en-US" dirty="0" smtClean="0"/>
                  <a:t>e.g. family photo album.</a:t>
                </a:r>
                <a:endParaRPr lang="en-US" b="1" dirty="0" smtClean="0"/>
              </a:p>
              <a:p>
                <a:endParaRPr lang="en-US" b="1" dirty="0"/>
              </a:p>
              <a:p>
                <a:pPr marL="0" indent="0">
                  <a:buNone/>
                </a:pPr>
                <a:r>
                  <a:rPr lang="en-US" b="1" dirty="0" smtClean="0"/>
                  <a:t>Idea:</a:t>
                </a:r>
                <a:r>
                  <a:rPr lang="en-US" dirty="0" smtClean="0"/>
                  <a:t> </a:t>
                </a:r>
              </a:p>
              <a:p>
                <a:r>
                  <a:rPr lang="en-US" dirty="0" smtClean="0"/>
                  <a:t>Train on the parameters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Θ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𝑠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d>
                      <m:dPr>
                        <m:begChr m:val="{"/>
                        <m:endChr m:val="}"/>
                        <m:ctrlP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𝑆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𝜇</m:t>
                            </m:r>
                          </m:sub>
                        </m:sSub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</m:t>
                        </m:r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𝑆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𝜀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dirty="0" smtClean="0"/>
                  <a:t> on a big source-domain.</a:t>
                </a:r>
              </a:p>
              <a:p>
                <a:r>
                  <a:rPr lang="en-US" dirty="0" smtClean="0"/>
                  <a:t>Use the results to learn the parameters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Θ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𝑡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d>
                      <m:dPr>
                        <m:begChr m:val="{"/>
                        <m:endChr m:val="}"/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𝑇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𝜇</m:t>
                            </m:r>
                          </m:sub>
                        </m:sSub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</m:t>
                        </m:r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𝑇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𝜀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b="1" dirty="0" smtClean="0"/>
                  <a:t> </a:t>
                </a:r>
                <a:r>
                  <a:rPr lang="en-US" dirty="0" smtClean="0"/>
                  <a:t>reflecting both the source-domain and the (scarce) target-domain.</a:t>
                </a:r>
                <a:endParaRPr lang="en-US" b="1" dirty="0"/>
              </a:p>
              <a:p>
                <a:pPr marL="0" indent="0">
                  <a:buNone/>
                </a:pPr>
                <a:endParaRPr lang="en-US" dirty="0" smtClean="0"/>
              </a:p>
              <a:p>
                <a:endParaRPr lang="en-US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567" t="-94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758208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458</TotalTime>
  <Words>626</Words>
  <Application>Microsoft Office PowerPoint</Application>
  <PresentationFormat>Widescreen</PresentationFormat>
  <Paragraphs>211</Paragraphs>
  <Slides>27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32" baseType="lpstr">
      <vt:lpstr>Arial</vt:lpstr>
      <vt:lpstr>Cambria Math</vt:lpstr>
      <vt:lpstr>Trebuchet MS</vt:lpstr>
      <vt:lpstr>Wingdings 3</vt:lpstr>
      <vt:lpstr>Facet</vt:lpstr>
      <vt:lpstr>Methods in Leading Face Verification Algorithms</vt:lpstr>
      <vt:lpstr>Overview</vt:lpstr>
      <vt:lpstr>Problem Statement   </vt:lpstr>
      <vt:lpstr>Joint Beysian</vt:lpstr>
      <vt:lpstr>Joint Bayesian Bayesian Face Revisited: A Joint Formulation, Chen, Cao, Wang, Wen and Sun, ECCV’12  </vt:lpstr>
      <vt:lpstr>Joint Bayesian Bayesian Face Revisited: A Joint Formulation, Chen, Cao, Wang, Wen and Sun, ECCV’12  </vt:lpstr>
      <vt:lpstr>Joint Bayesian Bayesian Face Revisited: A Joint Formulation, Chen, Cao, Wang, Wen and Sun, ECCV’12  </vt:lpstr>
      <vt:lpstr>Transfer Learning Algorithm</vt:lpstr>
      <vt:lpstr>Transfer Learning Algorithm A Practical Transfer Learning Algorithm for Face Verification, Cao, Wipf, Wen, and Duan, ICCV’13  </vt:lpstr>
      <vt:lpstr>Transfer Learning Algorithm A Practical Transfer Learning Algorithm for Face Verification, Cao, Wipf, Wen, and Duan, ICCV’13  </vt:lpstr>
      <vt:lpstr>Transfer Learning Algorithm A Practical Transfer Learning Algorithm for Face Verification, Cao, Wipf, Wen, and Duan, ICCV’13  </vt:lpstr>
      <vt:lpstr>Transfer Learning Algorithm A Practical Transfer Learning Algorithm for Face Verification, Cao, Wipf, Wen, and Duan, ICCV’13  </vt:lpstr>
      <vt:lpstr>DeepID</vt:lpstr>
      <vt:lpstr>DeepID Deep Learning Face Representation from Predicting 10,000 Classes, Sun, Wang and Tang, CVPR’14 </vt:lpstr>
      <vt:lpstr>DeepID Deep Learning Face Representation from Predicting 10,000 Classes, Sun, Wang and Tang, CVPR’14 </vt:lpstr>
      <vt:lpstr>DeepID Deep Learning Face Representation from Predicting 10,000 Classes, Sun, Wang and Tang, CVPR’14 </vt:lpstr>
      <vt:lpstr>DeepID Deep Learning Face Representation from Predicting 10,000 Classes, Sun, Wang and Tang, CVPR’14 </vt:lpstr>
      <vt:lpstr>DeepID Deep Learning Face Representation from Predicting 10,000 Classes, Sun, Wang and Tang, CVPR’14 </vt:lpstr>
      <vt:lpstr>DeepID Deep Learning Face Representation from Predicting 10,000 Classes, Sun, Wang and Tang, CVPR’14 </vt:lpstr>
      <vt:lpstr>DeepID Deep Learning Face Representation from Predicting 10,000 Classes, Sun, Wang and Tang, CVPR’14 </vt:lpstr>
      <vt:lpstr>DeepID Deep Learning Face Representation from Predicting 10,000 Classes, Sun, Wang and Tang, CVPR’14 </vt:lpstr>
      <vt:lpstr>DeepID Deep Learning Face Representation from Predicting 10,000 Classes, Sun, Wang and Tang, CVPR’14 </vt:lpstr>
      <vt:lpstr>DeepFace</vt:lpstr>
      <vt:lpstr>DeepFace DeepFace: Closing the Gap to Human-Level Performance in Face Verification, Taigman, Yang, Ranzato and Wolf, CVPR’14 </vt:lpstr>
      <vt:lpstr>DeepFace DeepFace: Closing the Gap to Human-Level Performance in Face Verification, Taigman, Yang, Ranzato and Wolf, CVPR’14 </vt:lpstr>
      <vt:lpstr>DeepFace DeepFace: Closing the Gap to Human-Level Performance in Face Verification, Taigman, Yang, Ranzato and Wolf, CVPR’14 </vt:lpstr>
      <vt:lpstr>Questions?</vt:lpstr>
    </vt:vector>
  </TitlesOfParts>
  <Company>CSE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Methods in Leading Face Verification Algorithms</dc:title>
  <dc:creator>Alon Milchgrub</dc:creator>
  <cp:lastModifiedBy>Alon Milchgrub</cp:lastModifiedBy>
  <cp:revision>61</cp:revision>
  <dcterms:created xsi:type="dcterms:W3CDTF">2014-10-09T17:29:45Z</dcterms:created>
  <dcterms:modified xsi:type="dcterms:W3CDTF">2014-10-10T17:51:21Z</dcterms:modified>
</cp:coreProperties>
</file>