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70" r:id="rId11"/>
    <p:sldId id="265" r:id="rId12"/>
    <p:sldId id="266" r:id="rId13"/>
    <p:sldId id="267" r:id="rId14"/>
    <p:sldId id="268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3890"/>
    <a:srgbClr val="3E7A38"/>
    <a:srgbClr val="8D4242"/>
    <a:srgbClr val="539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18" autoAdjust="0"/>
    <p:restoredTop sz="84828" autoAdjust="0"/>
  </p:normalViewPr>
  <p:slideViewPr>
    <p:cSldViewPr snapToGrid="0" snapToObjects="1">
      <p:cViewPr>
        <p:scale>
          <a:sx n="150" d="100"/>
          <a:sy n="150" d="100"/>
        </p:scale>
        <p:origin x="-2224" y="7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9E4AE-EAAA-404A-850F-EBD67F15B760}" type="datetimeFigureOut">
              <a:rPr lang="en-US" smtClean="0"/>
              <a:t>10/10/14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9D95B-2075-3440-902B-45C1891207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70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9D95B-2075-3440-902B-45C1891207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895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Such as changes in shape, geometry, skin color, ambient illumination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9D95B-2075-3440-902B-45C18912076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74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E556-DFC1-7948-948F-3A51B0C3C0BA}" type="datetimeFigureOut">
              <a:rPr lang="en-US" smtClean="0"/>
              <a:t>10/10/14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CB821-CA33-7844-8F73-989E72852E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81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E556-DFC1-7948-948F-3A51B0C3C0BA}" type="datetimeFigureOut">
              <a:rPr lang="en-US" smtClean="0"/>
              <a:t>10/10/14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CB821-CA33-7844-8F73-989E72852E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073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E556-DFC1-7948-948F-3A51B0C3C0BA}" type="datetimeFigureOut">
              <a:rPr lang="en-US" smtClean="0"/>
              <a:t>10/10/14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CB821-CA33-7844-8F73-989E72852E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992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Aller"/>
                <a:cs typeface="Aller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latin typeface="Aller"/>
                <a:cs typeface="Aller"/>
              </a:defRPr>
            </a:lvl1pPr>
            <a:lvl2pPr>
              <a:defRPr b="0" i="0">
                <a:latin typeface="Aller"/>
                <a:cs typeface="Aller"/>
              </a:defRPr>
            </a:lvl2pPr>
            <a:lvl3pPr>
              <a:defRPr b="0" i="0">
                <a:latin typeface="Aller"/>
                <a:cs typeface="Aller"/>
              </a:defRPr>
            </a:lvl3pPr>
            <a:lvl4pPr>
              <a:defRPr b="0" i="0">
                <a:latin typeface="Aller"/>
                <a:cs typeface="Aller"/>
              </a:defRPr>
            </a:lvl4pPr>
            <a:lvl5pPr>
              <a:defRPr b="0" i="0">
                <a:latin typeface="Aller"/>
                <a:cs typeface="Aller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Aller"/>
                <a:cs typeface="Aller"/>
              </a:defRPr>
            </a:lvl1pPr>
          </a:lstStyle>
          <a:p>
            <a:fld id="{F95CE556-DFC1-7948-948F-3A51B0C3C0BA}" type="datetimeFigureOut">
              <a:rPr lang="en-US" smtClean="0"/>
              <a:pPr/>
              <a:t>10/10/14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Aller"/>
                <a:cs typeface="Aller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Aller"/>
                <a:cs typeface="Aller"/>
              </a:defRPr>
            </a:lvl1pPr>
          </a:lstStyle>
          <a:p>
            <a:fld id="{3C3CB821-CA33-7844-8F73-989E72852E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74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E556-DFC1-7948-948F-3A51B0C3C0BA}" type="datetimeFigureOut">
              <a:rPr lang="en-US" smtClean="0"/>
              <a:t>10/10/14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CB821-CA33-7844-8F73-989E72852E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098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E556-DFC1-7948-948F-3A51B0C3C0BA}" type="datetimeFigureOut">
              <a:rPr lang="en-US" smtClean="0"/>
              <a:t>10/10/14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CB821-CA33-7844-8F73-989E72852E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858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E556-DFC1-7948-948F-3A51B0C3C0BA}" type="datetimeFigureOut">
              <a:rPr lang="en-US" smtClean="0"/>
              <a:t>10/10/14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CB821-CA33-7844-8F73-989E72852E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57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E556-DFC1-7948-948F-3A51B0C3C0BA}" type="datetimeFigureOut">
              <a:rPr lang="en-US" smtClean="0"/>
              <a:t>10/10/14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CB821-CA33-7844-8F73-989E72852E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64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E556-DFC1-7948-948F-3A51B0C3C0BA}" type="datetimeFigureOut">
              <a:rPr lang="en-US" smtClean="0"/>
              <a:t>10/10/14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CB821-CA33-7844-8F73-989E72852E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38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E556-DFC1-7948-948F-3A51B0C3C0BA}" type="datetimeFigureOut">
              <a:rPr lang="en-US" smtClean="0"/>
              <a:t>10/10/14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CB821-CA33-7844-8F73-989E72852E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573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E556-DFC1-7948-948F-3A51B0C3C0BA}" type="datetimeFigureOut">
              <a:rPr lang="en-US" smtClean="0"/>
              <a:t>10/10/14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CB821-CA33-7844-8F73-989E72852E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498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ller Light"/>
                <a:cs typeface="Aller Light"/>
              </a:defRPr>
            </a:lvl1pPr>
          </a:lstStyle>
          <a:p>
            <a:fld id="{F95CE556-DFC1-7948-948F-3A51B0C3C0BA}" type="datetimeFigureOut">
              <a:rPr lang="en-US" smtClean="0"/>
              <a:pPr/>
              <a:t>10/10/14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ller Light"/>
                <a:cs typeface="Aller Ligh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ller Light"/>
                <a:cs typeface="Aller Light"/>
              </a:defRPr>
            </a:lvl1pPr>
          </a:lstStyle>
          <a:p>
            <a:fld id="{3C3CB821-CA33-7844-8F73-989E72852E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167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ller Light"/>
          <a:ea typeface="+mj-ea"/>
          <a:cs typeface="Aller Light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tx1"/>
          </a:solidFill>
          <a:latin typeface="Aller Light"/>
          <a:ea typeface="+mn-ea"/>
          <a:cs typeface="Aller Light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chemeClr val="tx1"/>
          </a:solidFill>
          <a:latin typeface="Aller Light"/>
          <a:ea typeface="+mn-ea"/>
          <a:cs typeface="Aller Light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chemeClr val="tx1"/>
          </a:solidFill>
          <a:latin typeface="Aller Light"/>
          <a:ea typeface="+mn-ea"/>
          <a:cs typeface="Aller Light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chemeClr val="tx1"/>
          </a:solidFill>
          <a:latin typeface="Aller Light"/>
          <a:ea typeface="+mn-ea"/>
          <a:cs typeface="Aller Light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chemeClr val="tx1"/>
          </a:solidFill>
          <a:latin typeface="Aller Light"/>
          <a:ea typeface="+mn-ea"/>
          <a:cs typeface="Aller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5448" y="2130425"/>
            <a:ext cx="8233104" cy="1470025"/>
          </a:xfrm>
        </p:spPr>
        <p:txBody>
          <a:bodyPr>
            <a:noAutofit/>
          </a:bodyPr>
          <a:lstStyle/>
          <a:p>
            <a:r>
              <a:rPr lang="en-US" sz="3200" dirty="0" smtClean="0"/>
              <a:t>Learning to be a Depth Camera for Close-Range Human Capture and Interaction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695090" cy="1752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Sean Ryan 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Fanello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*^  (+9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other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guys*)</a:t>
            </a:r>
            <a:b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*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Microsoft Research    ^</a:t>
            </a:r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</a:rPr>
              <a:t>iCub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Facility – </a:t>
            </a:r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</a:rPr>
              <a:t>Istituto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</a:rPr>
              <a:t>Italiano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di </a:t>
            </a:r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</a:rPr>
              <a:t>Tecnologia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61920" y="5648960"/>
            <a:ext cx="3723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Presented by Supasorn Suwajanakorn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485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Hyper-parameter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270" y="2021294"/>
            <a:ext cx="7263141" cy="35266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7470" y="1631642"/>
            <a:ext cx="30805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Number of quantized depth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8138028" y="5148094"/>
            <a:ext cx="660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Error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3601" y="6057284"/>
            <a:ext cx="82631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Optimal : 4 quantized depths, 3 trees / forest, 25 max tree depth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96729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62" y="1314738"/>
            <a:ext cx="8875076" cy="54605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220" y="142596"/>
            <a:ext cx="2306717" cy="940727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2328144" y="1083323"/>
            <a:ext cx="0" cy="17724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7194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Fused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" y="2298700"/>
            <a:ext cx="9144000" cy="3659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890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Generalization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488" y="2226441"/>
            <a:ext cx="7557025" cy="6826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1" b="3081"/>
          <a:stretch/>
        </p:blipFill>
        <p:spPr>
          <a:xfrm>
            <a:off x="734221" y="4145241"/>
            <a:ext cx="7557025" cy="2391029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4810" y="129434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ller"/>
                <a:ea typeface="+mj-ea"/>
                <a:cs typeface="Aller"/>
              </a:defRPr>
            </a:lvl1pPr>
          </a:lstStyle>
          <a:p>
            <a:r>
              <a:rPr lang="en-US" sz="2400" dirty="0" smtClean="0"/>
              <a:t>Across </a:t>
            </a:r>
            <a:r>
              <a:rPr lang="en-US" sz="2400" dirty="0"/>
              <a:t>D</a:t>
            </a:r>
            <a:r>
              <a:rPr lang="en-US" sz="2400" dirty="0" smtClean="0"/>
              <a:t>ifferent People</a:t>
            </a:r>
            <a:endParaRPr lang="en-US" sz="24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37870" y="320781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ller"/>
                <a:ea typeface="+mj-ea"/>
                <a:cs typeface="Aller"/>
              </a:defRPr>
            </a:lvl1pPr>
          </a:lstStyle>
          <a:p>
            <a:r>
              <a:rPr lang="en-US" sz="2400" dirty="0" smtClean="0"/>
              <a:t>Across </a:t>
            </a:r>
            <a:r>
              <a:rPr lang="en-US" sz="2400" dirty="0"/>
              <a:t>D</a:t>
            </a:r>
            <a:r>
              <a:rPr lang="en-US" sz="2400" dirty="0" smtClean="0"/>
              <a:t>ifferent Cameras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76477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vs</a:t>
            </a:r>
            <a:r>
              <a:rPr lang="en-US" dirty="0" smtClean="0"/>
              <a:t> Single-Layer </a:t>
            </a:r>
            <a:r>
              <a:rPr lang="en-US" dirty="0" err="1"/>
              <a:t>R</a:t>
            </a:r>
            <a:r>
              <a:rPr lang="en-US" dirty="0" err="1" smtClean="0"/>
              <a:t>egressor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03" y="2587074"/>
            <a:ext cx="5161550" cy="34410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56267" y="2054495"/>
            <a:ext cx="3079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Use single-tree forest for all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143257" y="2035755"/>
            <a:ext cx="2283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Claimed benefits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490153" y="2608585"/>
            <a:ext cx="348112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000" dirty="0" smtClean="0"/>
              <a:t>Multi-layer can infer useful intermediate results that simplify primary task, which in turn increases the accuracy of the model.</a:t>
            </a:r>
          </a:p>
          <a:p>
            <a:pPr marL="457200" indent="-457200">
              <a:buAutoNum type="arabicPeriod"/>
            </a:pPr>
            <a:r>
              <a:rPr lang="en-US" sz="2000" dirty="0" smtClean="0"/>
              <a:t>Shallower tree depth with comparable accuracy. Low memory usage.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87988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143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Low-cost technique to convert 2D camera to real-time depth sensor.</a:t>
            </a:r>
          </a:p>
          <a:p>
            <a:r>
              <a:rPr lang="en-US" dirty="0" smtClean="0"/>
              <a:t>Discriminative approach implicitly handles variations e.g. light physics, skin color, geometry</a:t>
            </a:r>
          </a:p>
          <a:p>
            <a:r>
              <a:rPr lang="en-US" dirty="0" smtClean="0"/>
              <a:t>Multi-layer can achieve comparable accuracy to deeper single-layer forest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600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&amp;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Fails to generalize beyond face and hand</a:t>
            </a:r>
          </a:p>
          <a:p>
            <a:pPr lvl="1"/>
            <a:r>
              <a:rPr lang="en-US" sz="2400" dirty="0" smtClean="0"/>
              <a:t>Strong shape prior / bias in the forest</a:t>
            </a:r>
          </a:p>
          <a:p>
            <a:r>
              <a:rPr lang="en-US" sz="2800" dirty="0" smtClean="0"/>
              <a:t>Works only on uniform albedo (skin)</a:t>
            </a:r>
          </a:p>
          <a:p>
            <a:pPr lvl="1"/>
            <a:r>
              <a:rPr lang="en-US" sz="2400" dirty="0" smtClean="0"/>
              <a:t>Feature too simple? Why does it even work?</a:t>
            </a:r>
          </a:p>
          <a:p>
            <a:r>
              <a:rPr lang="en-US" sz="2800" dirty="0" smtClean="0"/>
              <a:t>Output is noisy even if IR image is smooth</a:t>
            </a:r>
          </a:p>
          <a:p>
            <a:pPr lvl="1"/>
            <a:r>
              <a:rPr lang="en-US" sz="2400" dirty="0" smtClean="0"/>
              <a:t>No spatial or temporal smoothness</a:t>
            </a:r>
          </a:p>
          <a:p>
            <a:r>
              <a:rPr lang="en-US" sz="2800" dirty="0" smtClean="0"/>
              <a:t>Baseline method too simple?</a:t>
            </a:r>
          </a:p>
          <a:p>
            <a:pPr lvl="1"/>
            <a:r>
              <a:rPr lang="en-US" sz="2400" dirty="0" smtClean="0"/>
              <a:t>Interesting to compare to single view modeling</a:t>
            </a:r>
          </a:p>
        </p:txBody>
      </p:sp>
    </p:spTree>
    <p:extLst>
      <p:ext uri="{BB962C8B-B14F-4D97-AF65-F5344CB8AC3E}">
        <p14:creationId xmlns:p14="http://schemas.microsoft.com/office/powerpoint/2010/main" val="2665021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2D Camera -&gt; Depth sensing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36" y="1417638"/>
            <a:ext cx="8312728" cy="4915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617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Camera’s modification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488" y="1417638"/>
            <a:ext cx="7557025" cy="513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754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Camera’s modification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90" y="1945674"/>
            <a:ext cx="8650257" cy="3297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751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Learning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7919" y="2203904"/>
            <a:ext cx="5161550" cy="30803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01429" y="1553414"/>
            <a:ext cx="15825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IR intensity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160963" y="1583357"/>
            <a:ext cx="1695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Depth value</a:t>
            </a:r>
            <a:endParaRPr lang="en-US" sz="2400" dirty="0"/>
          </a:p>
        </p:txBody>
      </p:sp>
      <p:sp>
        <p:nvSpPr>
          <p:cNvPr id="7" name="Right Arrow 6"/>
          <p:cNvSpPr/>
          <p:nvPr/>
        </p:nvSpPr>
        <p:spPr>
          <a:xfrm>
            <a:off x="4120927" y="1660913"/>
            <a:ext cx="740262" cy="37662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8" name="TextBox 7"/>
          <p:cNvSpPr txBox="1"/>
          <p:nvPr/>
        </p:nvSpPr>
        <p:spPr>
          <a:xfrm>
            <a:off x="3897877" y="1208007"/>
            <a:ext cx="1263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Per pixel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55779" y="5567193"/>
            <a:ext cx="72301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IR reflection is skin-tone invariant </a:t>
            </a:r>
            <a:r>
              <a:rPr lang="fr-FR" sz="2400" dirty="0" smtClean="0"/>
              <a:t>[Simpson et al. 1998]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11253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7388" y="1815619"/>
            <a:ext cx="1508090" cy="11741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3240"/>
            <a:ext cx="8229600" cy="1143000"/>
          </a:xfrm>
        </p:spPr>
        <p:txBody>
          <a:bodyPr/>
          <a:lstStyle/>
          <a:p>
            <a:r>
              <a:rPr lang="en-US" dirty="0" smtClean="0"/>
              <a:t>Multi-layered Decision Forest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67388" y="994028"/>
            <a:ext cx="1491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IR Image pixel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176" y="1107574"/>
            <a:ext cx="1723533" cy="15423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4485" y="1353200"/>
            <a:ext cx="370627" cy="370627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3782294" y="3371753"/>
            <a:ext cx="139700" cy="551586"/>
          </a:xfrm>
          <a:prstGeom prst="rect">
            <a:avLst/>
          </a:prstGeom>
          <a:solidFill>
            <a:srgbClr val="53979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934694" y="3839307"/>
            <a:ext cx="146050" cy="84031"/>
          </a:xfrm>
          <a:prstGeom prst="rect">
            <a:avLst/>
          </a:prstGeom>
          <a:solidFill>
            <a:srgbClr val="8D42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087094" y="3721003"/>
            <a:ext cx="139700" cy="202336"/>
          </a:xfrm>
          <a:prstGeom prst="rect">
            <a:avLst/>
          </a:prstGeom>
          <a:solidFill>
            <a:srgbClr val="3E7A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4239494" y="3644803"/>
            <a:ext cx="139700" cy="278536"/>
          </a:xfrm>
          <a:prstGeom prst="rect">
            <a:avLst/>
          </a:prstGeom>
          <a:solidFill>
            <a:srgbClr val="4D38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3750544" y="3929689"/>
            <a:ext cx="825671" cy="0"/>
          </a:xfrm>
          <a:prstGeom prst="straightConnector1">
            <a:avLst/>
          </a:prstGeom>
          <a:ln w="28575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3750544" y="3189914"/>
            <a:ext cx="0" cy="755650"/>
          </a:xfrm>
          <a:prstGeom prst="straightConnector1">
            <a:avLst/>
          </a:prstGeom>
          <a:ln w="28575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499776" y="3060435"/>
            <a:ext cx="1199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Probability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4576215" y="3721003"/>
            <a:ext cx="1757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Quantized depth</a:t>
            </a:r>
            <a:endParaRPr lang="en-US" dirty="0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4080744" y="1697639"/>
            <a:ext cx="0" cy="17724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4080744" y="3010550"/>
            <a:ext cx="0" cy="17724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300032" y="2989776"/>
            <a:ext cx="8565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539799"/>
                </a:solidFill>
              </a:rPr>
              <a:t>0-25 cm</a:t>
            </a:r>
            <a:endParaRPr lang="en-US" sz="1600" dirty="0">
              <a:solidFill>
                <a:srgbClr val="539799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300032" y="3254412"/>
            <a:ext cx="9605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8D4242"/>
                </a:solidFill>
              </a:rPr>
              <a:t>25-50 cm</a:t>
            </a:r>
            <a:endParaRPr lang="en-US" sz="1600" dirty="0">
              <a:solidFill>
                <a:srgbClr val="8D4242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300032" y="3500754"/>
            <a:ext cx="9605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3E7A38"/>
                </a:solidFill>
              </a:rPr>
              <a:t>50-75 cm</a:t>
            </a:r>
            <a:endParaRPr lang="en-US" sz="1600" dirty="0">
              <a:solidFill>
                <a:srgbClr val="3E7A38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300032" y="3750636"/>
            <a:ext cx="1064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4D3890"/>
                </a:solidFill>
              </a:rPr>
              <a:t>75-100 cm</a:t>
            </a:r>
            <a:endParaRPr lang="en-US" sz="1600" dirty="0">
              <a:solidFill>
                <a:srgbClr val="4D3890"/>
              </a:solidFill>
            </a:endParaRP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2606" y="4491139"/>
            <a:ext cx="1577892" cy="1248910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87907" y="4491139"/>
            <a:ext cx="1577892" cy="1248910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65917" y="4489427"/>
            <a:ext cx="1577892" cy="1248910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9725" y="4471007"/>
            <a:ext cx="1577892" cy="1248910"/>
          </a:xfrm>
          <a:prstGeom prst="rect">
            <a:avLst/>
          </a:prstGeom>
        </p:spPr>
      </p:pic>
      <p:grpSp>
        <p:nvGrpSpPr>
          <p:cNvPr id="58" name="Group 57"/>
          <p:cNvGrpSpPr/>
          <p:nvPr/>
        </p:nvGrpSpPr>
        <p:grpSpPr>
          <a:xfrm>
            <a:off x="1437454" y="4188684"/>
            <a:ext cx="215845" cy="351309"/>
            <a:chOff x="1598715" y="4430609"/>
            <a:chExt cx="370627" cy="603233"/>
          </a:xfrm>
        </p:grpSpPr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98715" y="4430609"/>
              <a:ext cx="370627" cy="370627"/>
            </a:xfrm>
            <a:prstGeom prst="rect">
              <a:avLst/>
            </a:prstGeom>
          </p:spPr>
        </p:pic>
        <p:cxnSp>
          <p:nvCxnSpPr>
            <p:cNvPr id="56" name="Straight Arrow Connector 55"/>
            <p:cNvCxnSpPr>
              <a:stCxn id="55" idx="2"/>
            </p:cNvCxnSpPr>
            <p:nvPr/>
          </p:nvCxnSpPr>
          <p:spPr>
            <a:xfrm>
              <a:off x="1784028" y="4801235"/>
              <a:ext cx="945" cy="23260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>
            <a:off x="3242540" y="4188684"/>
            <a:ext cx="215845" cy="351309"/>
            <a:chOff x="1598715" y="4430609"/>
            <a:chExt cx="370627" cy="603233"/>
          </a:xfrm>
        </p:grpSpPr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98715" y="4430609"/>
              <a:ext cx="370627" cy="370627"/>
            </a:xfrm>
            <a:prstGeom prst="rect">
              <a:avLst/>
            </a:prstGeom>
          </p:spPr>
        </p:pic>
        <p:cxnSp>
          <p:nvCxnSpPr>
            <p:cNvPr id="66" name="Straight Arrow Connector 65"/>
            <p:cNvCxnSpPr>
              <a:stCxn id="65" idx="2"/>
            </p:cNvCxnSpPr>
            <p:nvPr/>
          </p:nvCxnSpPr>
          <p:spPr>
            <a:xfrm>
              <a:off x="1784028" y="4801235"/>
              <a:ext cx="945" cy="23260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/>
          <p:nvPr/>
        </p:nvGrpSpPr>
        <p:grpSpPr>
          <a:xfrm>
            <a:off x="5024328" y="4188684"/>
            <a:ext cx="215845" cy="351309"/>
            <a:chOff x="1598715" y="4430609"/>
            <a:chExt cx="370627" cy="603233"/>
          </a:xfrm>
        </p:grpSpPr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98715" y="4430609"/>
              <a:ext cx="370627" cy="370627"/>
            </a:xfrm>
            <a:prstGeom prst="rect">
              <a:avLst/>
            </a:prstGeom>
          </p:spPr>
        </p:pic>
        <p:cxnSp>
          <p:nvCxnSpPr>
            <p:cNvPr id="70" name="Straight Arrow Connector 69"/>
            <p:cNvCxnSpPr>
              <a:stCxn id="69" idx="2"/>
            </p:cNvCxnSpPr>
            <p:nvPr/>
          </p:nvCxnSpPr>
          <p:spPr>
            <a:xfrm>
              <a:off x="1784028" y="4801235"/>
              <a:ext cx="945" cy="23260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6803630" y="4193440"/>
            <a:ext cx="215845" cy="351309"/>
            <a:chOff x="1598715" y="4430609"/>
            <a:chExt cx="370627" cy="603233"/>
          </a:xfrm>
        </p:grpSpPr>
        <p:pic>
          <p:nvPicPr>
            <p:cNvPr id="73" name="Picture 7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98715" y="4430609"/>
              <a:ext cx="370627" cy="370627"/>
            </a:xfrm>
            <a:prstGeom prst="rect">
              <a:avLst/>
            </a:prstGeom>
          </p:spPr>
        </p:pic>
        <p:cxnSp>
          <p:nvCxnSpPr>
            <p:cNvPr id="74" name="Straight Arrow Connector 73"/>
            <p:cNvCxnSpPr>
              <a:stCxn id="73" idx="2"/>
            </p:cNvCxnSpPr>
            <p:nvPr/>
          </p:nvCxnSpPr>
          <p:spPr>
            <a:xfrm>
              <a:off x="1784028" y="4801235"/>
              <a:ext cx="945" cy="23260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8" name="Straight Arrow Connector 77"/>
          <p:cNvCxnSpPr/>
          <p:nvPr/>
        </p:nvCxnSpPr>
        <p:spPr>
          <a:xfrm>
            <a:off x="1545927" y="5738337"/>
            <a:ext cx="0" cy="1656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3334466" y="5740049"/>
            <a:ext cx="0" cy="1656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5116254" y="5719917"/>
            <a:ext cx="0" cy="1656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6911553" y="5719917"/>
            <a:ext cx="0" cy="1656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1195047" y="5887098"/>
            <a:ext cx="700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23cm</a:t>
            </a:r>
            <a:endParaRPr 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2984137" y="5854832"/>
            <a:ext cx="700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40cm</a:t>
            </a:r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4816089" y="5870163"/>
            <a:ext cx="700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60cm</a:t>
            </a:r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6543580" y="5870163"/>
            <a:ext cx="700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76cm</a:t>
            </a:r>
            <a:endParaRPr lang="en-US" dirty="0"/>
          </a:p>
        </p:txBody>
      </p:sp>
      <p:sp>
        <p:nvSpPr>
          <p:cNvPr id="87" name="TextBox 86"/>
          <p:cNvSpPr txBox="1"/>
          <p:nvPr/>
        </p:nvSpPr>
        <p:spPr>
          <a:xfrm>
            <a:off x="1215157" y="6334230"/>
            <a:ext cx="141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23 x              +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3004247" y="6327365"/>
            <a:ext cx="1468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 x               +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4836199" y="6317295"/>
            <a:ext cx="1468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 x               +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6563690" y="6317295"/>
            <a:ext cx="57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76 x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197324" y="6326925"/>
            <a:ext cx="1023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Output = </a:t>
            </a:r>
            <a:endParaRPr lang="en-US" dirty="0"/>
          </a:p>
        </p:txBody>
      </p:sp>
      <p:sp>
        <p:nvSpPr>
          <p:cNvPr id="92" name="Rectangle 91"/>
          <p:cNvSpPr/>
          <p:nvPr/>
        </p:nvSpPr>
        <p:spPr>
          <a:xfrm>
            <a:off x="1754903" y="6204663"/>
            <a:ext cx="124641" cy="476264"/>
          </a:xfrm>
          <a:prstGeom prst="rect">
            <a:avLst/>
          </a:prstGeom>
          <a:solidFill>
            <a:srgbClr val="53979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3580595" y="6493931"/>
            <a:ext cx="161481" cy="116199"/>
          </a:xfrm>
          <a:prstGeom prst="rect">
            <a:avLst/>
          </a:prstGeom>
          <a:solidFill>
            <a:srgbClr val="8D42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5443720" y="6430338"/>
            <a:ext cx="139700" cy="202336"/>
          </a:xfrm>
          <a:prstGeom prst="rect">
            <a:avLst/>
          </a:prstGeom>
          <a:solidFill>
            <a:srgbClr val="3E7A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7139623" y="6360906"/>
            <a:ext cx="139700" cy="278536"/>
          </a:xfrm>
          <a:prstGeom prst="rect">
            <a:avLst/>
          </a:prstGeom>
          <a:solidFill>
            <a:srgbClr val="4D38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ight Brace 96"/>
          <p:cNvSpPr/>
          <p:nvPr/>
        </p:nvSpPr>
        <p:spPr>
          <a:xfrm>
            <a:off x="7645394" y="1107574"/>
            <a:ext cx="152396" cy="2981616"/>
          </a:xfrm>
          <a:prstGeom prst="righ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ight Brace 97"/>
          <p:cNvSpPr/>
          <p:nvPr/>
        </p:nvSpPr>
        <p:spPr>
          <a:xfrm>
            <a:off x="7639999" y="4188684"/>
            <a:ext cx="157790" cy="1949212"/>
          </a:xfrm>
          <a:prstGeom prst="righ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Box 98"/>
          <p:cNvSpPr txBox="1"/>
          <p:nvPr/>
        </p:nvSpPr>
        <p:spPr>
          <a:xfrm>
            <a:off x="7797789" y="2439872"/>
            <a:ext cx="127100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Layer 1</a:t>
            </a:r>
          </a:p>
          <a:p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Classification </a:t>
            </a:r>
          </a:p>
          <a:p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Forest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812391" y="4996804"/>
            <a:ext cx="109196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Layer 2</a:t>
            </a:r>
          </a:p>
          <a:p>
            <a:r>
              <a:rPr lang="en-US" sz="1600" dirty="0" smtClean="0">
                <a:solidFill>
                  <a:srgbClr val="595959"/>
                </a:solidFill>
              </a:rPr>
              <a:t>Regression </a:t>
            </a:r>
          </a:p>
          <a:p>
            <a:r>
              <a:rPr lang="en-US" sz="1600" dirty="0" smtClean="0">
                <a:solidFill>
                  <a:srgbClr val="595959"/>
                </a:solidFill>
              </a:rPr>
              <a:t>Forests</a:t>
            </a:r>
            <a:endParaRPr lang="en-US" sz="16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682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1" grpId="0" animBg="1"/>
      <p:bldP spid="25" grpId="0" animBg="1"/>
      <p:bldP spid="26" grpId="0" animBg="1"/>
      <p:bldP spid="27" grpId="0" animBg="1"/>
      <p:bldP spid="42" grpId="0"/>
      <p:bldP spid="43" grpId="0"/>
      <p:bldP spid="48" grpId="0"/>
      <p:bldP spid="49" grpId="0"/>
      <p:bldP spid="50" grpId="0"/>
      <p:bldP spid="51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 animBg="1"/>
      <p:bldP spid="93" grpId="0" animBg="1"/>
      <p:bldP spid="95" grpId="0" animBg="1"/>
      <p:bldP spid="96" grpId="0" animBg="1"/>
      <p:bldP spid="97" grpId="0" animBg="1"/>
      <p:bldP spid="98" grpId="0" animBg="1"/>
      <p:bldP spid="99" grpId="0"/>
      <p:bldP spid="10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val 27"/>
          <p:cNvSpPr/>
          <p:nvPr/>
        </p:nvSpPr>
        <p:spPr>
          <a:xfrm>
            <a:off x="3503954" y="3555878"/>
            <a:ext cx="293934" cy="293934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4487185" y="3560536"/>
            <a:ext cx="280809" cy="28080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/>
          <a:srcRect l="65107" t="65774" r="29402" b="7546"/>
          <a:stretch/>
        </p:blipFill>
        <p:spPr>
          <a:xfrm>
            <a:off x="3952129" y="3464242"/>
            <a:ext cx="342945" cy="46566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2"/>
          <a:srcRect l="86331" b="66237"/>
          <a:stretch/>
        </p:blipFill>
        <p:spPr>
          <a:xfrm>
            <a:off x="5013571" y="3306231"/>
            <a:ext cx="939038" cy="6482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3764" t="65774" r="6891" b="7546"/>
          <a:stretch/>
        </p:blipFill>
        <p:spPr>
          <a:xfrm>
            <a:off x="2599810" y="4178815"/>
            <a:ext cx="3081866" cy="4656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273" y="2894118"/>
            <a:ext cx="1912045" cy="3662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57980" y="2792888"/>
            <a:ext cx="3207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Tree splitting parameter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13580" t="11115" r="12308" b="11018"/>
          <a:stretch/>
        </p:blipFill>
        <p:spPr>
          <a:xfrm>
            <a:off x="3922407" y="1431045"/>
            <a:ext cx="1193448" cy="12539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86331" b="66237"/>
          <a:stretch/>
        </p:blipFill>
        <p:spPr>
          <a:xfrm>
            <a:off x="5700234" y="4038600"/>
            <a:ext cx="939038" cy="648217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2599810" y="4802973"/>
            <a:ext cx="1782808" cy="1075267"/>
          </a:xfrm>
          <a:prstGeom prst="straightConnector1">
            <a:avLst/>
          </a:prstGeom>
          <a:ln w="57150" cmpd="sng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382618" y="4802973"/>
            <a:ext cx="1832459" cy="1075267"/>
          </a:xfrm>
          <a:prstGeom prst="straightConnector1">
            <a:avLst/>
          </a:prstGeom>
          <a:ln w="57150" cmpd="sng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75940" y="5924333"/>
            <a:ext cx="206679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800000"/>
                </a:solidFill>
              </a:rPr>
              <a:t>Left branch</a:t>
            </a:r>
            <a:endParaRPr lang="en-US" sz="3200" dirty="0">
              <a:solidFill>
                <a:srgbClr val="8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81681" y="5915866"/>
            <a:ext cx="230063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Right branch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89445" y="4853773"/>
            <a:ext cx="597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800000"/>
                </a:solidFill>
              </a:rPr>
              <a:t>yes</a:t>
            </a:r>
            <a:endParaRPr lang="en-US" sz="2400" dirty="0">
              <a:solidFill>
                <a:srgbClr val="8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39976" y="4904572"/>
            <a:ext cx="5086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77933C"/>
                </a:solidFill>
              </a:rPr>
              <a:t>no</a:t>
            </a:r>
            <a:endParaRPr lang="en-US" sz="2400" dirty="0">
              <a:solidFill>
                <a:srgbClr val="77933C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4552723" y="1583880"/>
            <a:ext cx="214907" cy="447584"/>
          </a:xfrm>
          <a:prstGeom prst="straightConnector1">
            <a:avLst/>
          </a:prstGeom>
          <a:ln w="28575" cmpd="sng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547346" y="2124335"/>
            <a:ext cx="214907" cy="382411"/>
          </a:xfrm>
          <a:prstGeom prst="straightConnector1">
            <a:avLst/>
          </a:prstGeom>
          <a:ln w="28575" cmpd="sng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4750148" y="1509157"/>
            <a:ext cx="108805" cy="10880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4730161" y="2506746"/>
            <a:ext cx="108805" cy="10880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476786" y="2015530"/>
            <a:ext cx="108805" cy="10880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4374560" y="1595396"/>
            <a:ext cx="30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u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407065" y="2150389"/>
            <a:ext cx="288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v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961076" y="3828220"/>
            <a:ext cx="3251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Invariant to additive illumination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2"/>
          <a:srcRect l="43764" t="65774" r="52832" b="7546"/>
          <a:stretch/>
        </p:blipFill>
        <p:spPr>
          <a:xfrm>
            <a:off x="3565557" y="1900621"/>
            <a:ext cx="212582" cy="465667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2"/>
          <a:srcRect l="43764" t="65774" r="50955" b="7546"/>
          <a:stretch/>
        </p:blipFill>
        <p:spPr>
          <a:xfrm>
            <a:off x="3174115" y="3464242"/>
            <a:ext cx="329839" cy="465667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2"/>
          <a:srcRect l="43764" t="65774" r="50955" b="7546"/>
          <a:stretch/>
        </p:blipFill>
        <p:spPr>
          <a:xfrm>
            <a:off x="4160634" y="3464242"/>
            <a:ext cx="329839" cy="465667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2"/>
          <a:srcRect l="62607" t="67234" r="35399" b="6086"/>
          <a:stretch/>
        </p:blipFill>
        <p:spPr>
          <a:xfrm>
            <a:off x="3797888" y="3488781"/>
            <a:ext cx="124519" cy="465667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2"/>
          <a:srcRect l="62607" t="67234" r="35399" b="6086"/>
          <a:stretch/>
        </p:blipFill>
        <p:spPr>
          <a:xfrm>
            <a:off x="4778029" y="3481176"/>
            <a:ext cx="124519" cy="465667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4251251" y="1849821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1863699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7" grpId="0"/>
      <p:bldP spid="15" grpId="0"/>
      <p:bldP spid="16" grpId="0"/>
      <p:bldP spid="18" grpId="0"/>
      <p:bldP spid="19" grpId="0"/>
      <p:bldP spid="26" grpId="0" animBg="1"/>
      <p:bldP spid="27" grpId="0" animBg="1"/>
      <p:bldP spid="32" grpId="0"/>
      <p:bldP spid="33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3331" y="2530044"/>
            <a:ext cx="4265744" cy="8716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163" y="3757268"/>
            <a:ext cx="4423445" cy="8104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5067" y="1794728"/>
            <a:ext cx="64270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Layer 1 (output quantized depth posterior)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193799" y="2266100"/>
            <a:ext cx="1844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Shanon</a:t>
            </a:r>
            <a:r>
              <a:rPr lang="en-US" sz="2000" dirty="0" smtClean="0"/>
              <a:t> Entropy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193799" y="3442073"/>
            <a:ext cx="29797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Maximize information gain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745067" y="4969729"/>
            <a:ext cx="43431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Layer 2 (output depth value)</a:t>
            </a:r>
            <a:endParaRPr lang="en-US" sz="28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4855" y="5860734"/>
            <a:ext cx="2129934" cy="46026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346199" y="5441096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Differential Entropy</a:t>
            </a:r>
            <a:endParaRPr lang="en-US" sz="20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2769" y="5934243"/>
            <a:ext cx="811676" cy="34362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375010" y="5869201"/>
            <a:ext cx="32512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 Fitting Gaussian to                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06725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Data</a:t>
            </a:r>
            <a:endParaRPr lang="en-US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43934" y="1810809"/>
            <a:ext cx="419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ller"/>
                <a:ea typeface="+mj-ea"/>
                <a:cs typeface="Aller"/>
              </a:defRPr>
            </a:lvl1pPr>
          </a:lstStyle>
          <a:p>
            <a:r>
              <a:rPr lang="en-US" sz="3200" dirty="0" smtClean="0"/>
              <a:t>Real</a:t>
            </a:r>
            <a:endParaRPr lang="en-US" sz="3200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43934" y="2992438"/>
            <a:ext cx="419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ller"/>
                <a:ea typeface="+mj-ea"/>
                <a:cs typeface="Aller"/>
              </a:defRPr>
            </a:lvl1pPr>
          </a:lstStyle>
          <a:p>
            <a:pPr marL="342900" indent="-342900" algn="l">
              <a:buFont typeface="Arial"/>
              <a:buChar char="•"/>
            </a:pPr>
            <a:r>
              <a:rPr lang="en-US" sz="2400" dirty="0" smtClean="0"/>
              <a:t>Photos taken with calibrated depth camera + IR camera</a:t>
            </a:r>
            <a:endParaRPr lang="en-US" sz="2400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792134" y="1849438"/>
            <a:ext cx="419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ller"/>
                <a:ea typeface="+mj-ea"/>
                <a:cs typeface="Aller"/>
              </a:defRPr>
            </a:lvl1pPr>
          </a:lstStyle>
          <a:p>
            <a:r>
              <a:rPr lang="en-US" sz="3200" dirty="0" smtClean="0"/>
              <a:t>Synthetic</a:t>
            </a:r>
            <a:endParaRPr lang="en-US" sz="3200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334934" y="3021543"/>
            <a:ext cx="4588933" cy="31337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ller"/>
                <a:ea typeface="+mj-ea"/>
                <a:cs typeface="Aller"/>
              </a:defRPr>
            </a:lvl1pPr>
          </a:lstStyle>
          <a:p>
            <a:pPr marL="342900" indent="-342900" algn="l">
              <a:buFont typeface="Arial"/>
              <a:buChar char="•"/>
            </a:pPr>
            <a:r>
              <a:rPr lang="en-US" sz="2000" dirty="0" smtClean="0"/>
              <a:t>100K Renders of hand and face </a:t>
            </a: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/>
              <a:t>Models illumination fall off, noise, </a:t>
            </a:r>
            <a:r>
              <a:rPr lang="en-US" sz="2000" dirty="0" err="1" smtClean="0"/>
              <a:t>vignetting</a:t>
            </a:r>
            <a:r>
              <a:rPr lang="en-US" sz="2000" dirty="0" smtClean="0"/>
              <a:t>, subsurface scattering</a:t>
            </a: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/>
              <a:t>Face variations thru 100+ </a:t>
            </a:r>
            <a:r>
              <a:rPr lang="en-US" sz="2000" dirty="0" err="1" smtClean="0"/>
              <a:t>Blendshapes</a:t>
            </a:r>
            <a:endParaRPr lang="en-US" sz="2000" dirty="0" smtClean="0"/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/>
              <a:t>Hand variations thru 26-dof model</a:t>
            </a: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/>
              <a:t>Random global transformations</a:t>
            </a:r>
          </a:p>
          <a:p>
            <a:pPr marL="342900" indent="-342900" algn="l">
              <a:buFont typeface="Arial"/>
              <a:buChar char="•"/>
            </a:pPr>
            <a:endParaRPr lang="en-US" sz="2000" dirty="0" smtClean="0"/>
          </a:p>
          <a:p>
            <a:pPr marL="342900" indent="-342900" algn="l">
              <a:buFont typeface="Arial"/>
              <a:buChar char="•"/>
            </a:pPr>
            <a:endParaRPr lang="en-US" sz="2000" dirty="0" smtClean="0"/>
          </a:p>
          <a:p>
            <a:pPr marL="342900" indent="-342900" algn="l">
              <a:buFont typeface="Arial"/>
              <a:buChar char="•"/>
            </a:pPr>
            <a:endParaRPr lang="en-US" sz="2000" dirty="0" smtClean="0"/>
          </a:p>
          <a:p>
            <a:pPr algn="l"/>
            <a:r>
              <a:rPr lang="en-US" sz="2000" dirty="0" smtClean="0"/>
              <a:t>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02764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408</Words>
  <Application>Microsoft Macintosh PowerPoint</Application>
  <PresentationFormat>On-screen Show (4:3)</PresentationFormat>
  <Paragraphs>94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Learning to be a Depth Camera for Close-Range Human Capture and Interaction</vt:lpstr>
      <vt:lpstr>2D Camera -&gt; Depth sensing</vt:lpstr>
      <vt:lpstr>Camera’s modification</vt:lpstr>
      <vt:lpstr>Camera’s modification</vt:lpstr>
      <vt:lpstr>Machine Learning</vt:lpstr>
      <vt:lpstr>Multi-layered Decision Forest</vt:lpstr>
      <vt:lpstr>Features</vt:lpstr>
      <vt:lpstr>Training</vt:lpstr>
      <vt:lpstr>Training Data</vt:lpstr>
      <vt:lpstr>Hyper-parameter</vt:lpstr>
      <vt:lpstr>PowerPoint Presentation</vt:lpstr>
      <vt:lpstr>3D Fused</vt:lpstr>
      <vt:lpstr>Generalization</vt:lpstr>
      <vt:lpstr>vs Single-Layer Regressor</vt:lpstr>
      <vt:lpstr>Video Demo</vt:lpstr>
      <vt:lpstr>Conclusion</vt:lpstr>
      <vt:lpstr>Limitations &amp; Discussion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to be a Depth Camera for Close-Range Human Capture and Interaction</dc:title>
  <dc:creator>Supasorn Suwajanakorn</dc:creator>
  <cp:lastModifiedBy>Supasorn Suwajanakorn</cp:lastModifiedBy>
  <cp:revision>35</cp:revision>
  <dcterms:created xsi:type="dcterms:W3CDTF">2014-10-10T02:02:12Z</dcterms:created>
  <dcterms:modified xsi:type="dcterms:W3CDTF">2014-10-10T17:33:58Z</dcterms:modified>
</cp:coreProperties>
</file>