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63" r:id="rId4"/>
    <p:sldId id="259" r:id="rId5"/>
    <p:sldId id="260" r:id="rId6"/>
    <p:sldId id="264" r:id="rId7"/>
    <p:sldId id="267" r:id="rId8"/>
    <p:sldId id="265" r:id="rId9"/>
    <p:sldId id="270" r:id="rId10"/>
    <p:sldId id="269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720" autoAdjust="0"/>
  </p:normalViewPr>
  <p:slideViewPr>
    <p:cSldViewPr snapToGrid="0">
      <p:cViewPr varScale="1">
        <p:scale>
          <a:sx n="68" d="100"/>
          <a:sy n="68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CECCF-3049-4467-88F7-58E6A03B6A45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48017-A63F-4066-B29F-EED7C58C97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8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75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63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70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18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02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9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39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65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88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16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48017-A63F-4066-B29F-EED7C58C97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7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57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5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7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0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2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8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61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03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6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C3A60-9CBE-4920-9747-59963F054D5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00D63-0206-472F-95D5-22E03DFF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7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On the Object Proposal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Presented by Yao Lu</a:t>
            </a:r>
          </a:p>
          <a:p>
            <a:r>
              <a:rPr lang="en-US" sz="2000" dirty="0" smtClean="0"/>
              <a:t>10-03-2014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49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Boxes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690688"/>
            <a:ext cx="8003280" cy="440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3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091" y="1825625"/>
            <a:ext cx="8715737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Object proposal greatly enhances object detection efficiency. </a:t>
            </a:r>
          </a:p>
          <a:p>
            <a:endParaRPr lang="en-US" dirty="0" smtClean="0"/>
          </a:p>
          <a:p>
            <a:r>
              <a:rPr lang="en-US" dirty="0" smtClean="0"/>
              <a:t>Current methods have very simple intuitions</a:t>
            </a:r>
          </a:p>
          <a:p>
            <a:pPr lvl="1"/>
            <a:r>
              <a:rPr lang="en-US" dirty="0"/>
              <a:t>Selective search</a:t>
            </a:r>
          </a:p>
          <a:p>
            <a:pPr lvl="1"/>
            <a:r>
              <a:rPr lang="en-US" dirty="0"/>
              <a:t>BING</a:t>
            </a:r>
          </a:p>
          <a:p>
            <a:pPr lvl="1"/>
            <a:r>
              <a:rPr lang="en-US" dirty="0"/>
              <a:t>Geodesic object proposal</a:t>
            </a:r>
          </a:p>
          <a:p>
            <a:pPr lvl="1"/>
            <a:r>
              <a:rPr lang="en-US" dirty="0"/>
              <a:t>Edge boxes</a:t>
            </a:r>
          </a:p>
          <a:p>
            <a:endParaRPr lang="en-US" dirty="0" smtClean="0"/>
          </a:p>
          <a:p>
            <a:r>
              <a:rPr lang="en-US" dirty="0" smtClean="0"/>
              <a:t>Future goal of object proposal:</a:t>
            </a:r>
          </a:p>
          <a:p>
            <a:pPr lvl="1"/>
            <a:r>
              <a:rPr lang="en-US" dirty="0" smtClean="0"/>
              <a:t>Less # of boxes</a:t>
            </a:r>
          </a:p>
          <a:p>
            <a:pPr lvl="1"/>
            <a:r>
              <a:rPr lang="en-US" dirty="0" smtClean="0"/>
              <a:t>Higher recall</a:t>
            </a:r>
          </a:p>
          <a:p>
            <a:pPr lvl="1"/>
            <a:r>
              <a:rPr lang="en-US" dirty="0" smtClean="0"/>
              <a:t>Faster speed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Object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930282"/>
          </a:xfrm>
        </p:spPr>
        <p:txBody>
          <a:bodyPr/>
          <a:lstStyle/>
          <a:p>
            <a:r>
              <a:rPr lang="en-US" dirty="0" smtClean="0"/>
              <a:t>Motivation</a:t>
            </a:r>
          </a:p>
          <a:p>
            <a:pPr marL="0" indent="0">
              <a:buNone/>
            </a:pPr>
            <a:r>
              <a:rPr lang="en-US" dirty="0" smtClean="0"/>
              <a:t>Sliding window based object detection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Iterate over window size, aspect ratio, and location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2831713"/>
            <a:ext cx="3339846" cy="2503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211" y="3510916"/>
            <a:ext cx="4863169" cy="100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5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Object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2636"/>
            <a:ext cx="7886700" cy="5350679"/>
          </a:xfrm>
        </p:spPr>
        <p:txBody>
          <a:bodyPr/>
          <a:lstStyle/>
          <a:p>
            <a:r>
              <a:rPr lang="en-US" dirty="0" smtClean="0"/>
              <a:t>Goal </a:t>
            </a:r>
          </a:p>
          <a:p>
            <a:pPr lvl="1"/>
            <a:r>
              <a:rPr lang="en-US" dirty="0" smtClean="0"/>
              <a:t>Fast execution</a:t>
            </a:r>
          </a:p>
          <a:p>
            <a:pPr lvl="1"/>
            <a:r>
              <a:rPr lang="en-US" dirty="0" smtClean="0"/>
              <a:t>High recall with low # of candidate boxes</a:t>
            </a:r>
          </a:p>
          <a:p>
            <a:pPr lvl="1"/>
            <a:r>
              <a:rPr lang="en-US" dirty="0" smtClean="0"/>
              <a:t>Unsupervised/weakly supervised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Difference with image saliency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828" y="2944621"/>
            <a:ext cx="5599856" cy="21064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210" y="5051068"/>
            <a:ext cx="6313941" cy="99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09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3794"/>
            <a:ext cx="7886700" cy="478316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Selective search</a:t>
            </a:r>
          </a:p>
          <a:p>
            <a:pPr marL="0" indent="0">
              <a:buNone/>
            </a:pPr>
            <a:r>
              <a:rPr lang="en-US" sz="2400" dirty="0"/>
              <a:t>K. Van de </a:t>
            </a:r>
            <a:r>
              <a:rPr lang="en-US" sz="2400" dirty="0" err="1"/>
              <a:t>Sande</a:t>
            </a:r>
            <a:r>
              <a:rPr lang="en-US" sz="2400" dirty="0"/>
              <a:t> et al. </a:t>
            </a:r>
            <a:r>
              <a:rPr lang="en-US" sz="2400" i="1" dirty="0"/>
              <a:t>Segmentation as selective search for object </a:t>
            </a:r>
            <a:r>
              <a:rPr lang="en-US" sz="2400" i="1" dirty="0" smtClean="0"/>
              <a:t>recognition. </a:t>
            </a:r>
            <a:r>
              <a:rPr lang="en-US" sz="2400" dirty="0" smtClean="0"/>
              <a:t>ICCV 2011. </a:t>
            </a:r>
          </a:p>
          <a:p>
            <a:pPr marL="0" indent="0">
              <a:buNone/>
            </a:pPr>
            <a:endParaRPr lang="en-US" sz="2400" i="1" dirty="0" smtClean="0"/>
          </a:p>
          <a:p>
            <a:pPr marL="0" indent="0">
              <a:buNone/>
            </a:pPr>
            <a:r>
              <a:rPr lang="en-US" sz="2000" dirty="0" smtClean="0"/>
              <a:t>Merge of multiple segmentation to propose candidate box</a:t>
            </a:r>
          </a:p>
          <a:p>
            <a:pPr marL="0" indent="0">
              <a:buNone/>
            </a:pPr>
            <a:r>
              <a:rPr lang="en-US" sz="2000" dirty="0" smtClean="0"/>
              <a:t>1536 boxes = 96.7 recall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519" y="3418210"/>
            <a:ext cx="4946885" cy="343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665" y="1358283"/>
            <a:ext cx="7886700" cy="481868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M. Cheng et al. “BING: </a:t>
            </a:r>
            <a:r>
              <a:rPr lang="en-US" sz="2400" dirty="0" err="1" smtClean="0"/>
              <a:t>Binarized</a:t>
            </a:r>
            <a:r>
              <a:rPr lang="en-US" sz="2400" dirty="0" smtClean="0"/>
              <a:t> normed gradients for </a:t>
            </a:r>
            <a:r>
              <a:rPr lang="en-US" sz="2400" dirty="0" err="1" smtClean="0"/>
              <a:t>objectnetss</a:t>
            </a:r>
            <a:r>
              <a:rPr lang="en-US" sz="2400" dirty="0" smtClean="0"/>
              <a:t> estimation at 300fps”, CVPR 2014.</a:t>
            </a:r>
            <a:endParaRPr lang="en-US" sz="2000" dirty="0" smtClean="0"/>
          </a:p>
          <a:p>
            <a:pPr lvl="1"/>
            <a:r>
              <a:rPr lang="en-US" sz="2000" dirty="0" smtClean="0"/>
              <a:t>Resize images to different size &amp; aspect ratio</a:t>
            </a:r>
          </a:p>
          <a:p>
            <a:pPr lvl="1"/>
            <a:r>
              <a:rPr lang="en-US" sz="2000" dirty="0" smtClean="0"/>
              <a:t>Train an 8x8 template using a linear SVM</a:t>
            </a:r>
          </a:p>
          <a:p>
            <a:pPr lvl="1"/>
            <a:r>
              <a:rPr lang="en-US" sz="2000" dirty="0" smtClean="0"/>
              <a:t>Use linear combination to integrate predictions. </a:t>
            </a:r>
          </a:p>
          <a:p>
            <a:pPr lvl="1"/>
            <a:r>
              <a:rPr lang="en-US" sz="2000" dirty="0" err="1" smtClean="0"/>
              <a:t>Binarize</a:t>
            </a:r>
            <a:r>
              <a:rPr lang="en-US" sz="2000" dirty="0" smtClean="0"/>
              <a:t> the template to speed-up</a:t>
            </a:r>
          </a:p>
          <a:p>
            <a:pPr lvl="1"/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977" y="3018439"/>
            <a:ext cx="4670554" cy="383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Pascal VOC 07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1000 =&gt;</a:t>
            </a:r>
            <a:r>
              <a:rPr lang="en-US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0.95 recall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Speed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625" y="1195163"/>
            <a:ext cx="5402013" cy="4182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69" y="5488027"/>
            <a:ext cx="4266776" cy="124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34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Geodesic Object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57" y="1380781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P. </a:t>
            </a:r>
            <a:r>
              <a:rPr lang="en-US" sz="2400" dirty="0" err="1" smtClean="0"/>
              <a:t>Krahenbuhl</a:t>
            </a:r>
            <a:r>
              <a:rPr lang="en-US" sz="2400" dirty="0" smtClean="0"/>
              <a:t> and V. </a:t>
            </a:r>
            <a:r>
              <a:rPr lang="en-US" sz="2400" dirty="0" err="1" smtClean="0"/>
              <a:t>Koltun</a:t>
            </a:r>
            <a:r>
              <a:rPr lang="en-US" sz="2400" dirty="0" smtClean="0"/>
              <a:t>. Geodesic Object Proposals. ECCV 2014. 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57" y="2086946"/>
            <a:ext cx="4562763" cy="1744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921" y="4460804"/>
            <a:ext cx="7045185" cy="240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5711" y="1690689"/>
            <a:ext cx="3473329" cy="285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27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Boxes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7322" y="1328474"/>
                <a:ext cx="8388028" cy="5442715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C. Lawrence </a:t>
                </a:r>
                <a:r>
                  <a:rPr lang="en-US" sz="2400" dirty="0" err="1" smtClean="0"/>
                  <a:t>Zitnick</a:t>
                </a:r>
                <a:r>
                  <a:rPr lang="en-US" sz="2400" dirty="0" smtClean="0"/>
                  <a:t> and P. Dollar, “Edge Boxes: Locating Object Proposals from Edges”, ECCV 2014. </a:t>
                </a:r>
              </a:p>
              <a:p>
                <a:r>
                  <a:rPr lang="en-US" sz="2400" dirty="0" smtClean="0"/>
                  <a:t># of contours wholly within in a box</a:t>
                </a:r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indicates the </a:t>
                </a:r>
                <a:r>
                  <a:rPr lang="en-US" sz="2400" dirty="0" err="1" smtClean="0"/>
                  <a:t>objectness</a:t>
                </a:r>
                <a:endParaRPr lang="en-US" sz="2400" dirty="0" smtClean="0"/>
              </a:p>
              <a:p>
                <a:r>
                  <a:rPr lang="en-US" sz="2400" dirty="0" smtClean="0"/>
                  <a:t>Method</a:t>
                </a:r>
              </a:p>
              <a:p>
                <a:pPr lvl="1"/>
                <a:r>
                  <a:rPr lang="en-US" sz="2000" dirty="0" smtClean="0"/>
                  <a:t>Edge detection. (m,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000" dirty="0" smtClean="0"/>
                  <a:t>)</a:t>
                </a:r>
              </a:p>
              <a:p>
                <a:pPr lvl="1"/>
                <a:r>
                  <a:rPr lang="en-US" sz="2000" dirty="0" smtClean="0"/>
                  <a:t>Group edges using connectivity and </a:t>
                </a:r>
              </a:p>
              <a:p>
                <a:pPr marL="457200" lvl="1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orientation. Affinity between edge groups:</a:t>
                </a:r>
              </a:p>
              <a:p>
                <a:pPr marL="457200" lvl="1" indent="0">
                  <a:buNone/>
                </a:pPr>
                <a:endParaRPr lang="en-US" sz="2000" dirty="0"/>
              </a:p>
              <a:p>
                <a:pPr marL="457200" lvl="1" indent="0">
                  <a:buNone/>
                </a:pPr>
                <a:endParaRPr lang="en-US" sz="2000" dirty="0" smtClean="0"/>
              </a:p>
              <a:p>
                <a:pPr marL="457200" lvl="1" indent="0">
                  <a:buNone/>
                </a:pPr>
                <a:endParaRPr lang="en-US" sz="2000" dirty="0"/>
              </a:p>
              <a:p>
                <a:pPr marL="457200" lvl="1" indent="0">
                  <a:buNone/>
                </a:pPr>
                <a:endParaRPr lang="en-US" sz="2000" dirty="0" smtClean="0"/>
              </a:p>
              <a:p>
                <a:pPr marL="457200" lvl="1" indent="0">
                  <a:buNone/>
                </a:pPr>
                <a:endParaRPr lang="en-US" sz="2000" dirty="0"/>
              </a:p>
              <a:p>
                <a:pPr lvl="1"/>
                <a:r>
                  <a:rPr lang="en-US" sz="2000" dirty="0" smtClean="0"/>
                  <a:t>Rank </a:t>
                </a:r>
                <a:r>
                  <a:rPr lang="en-US" sz="2000" dirty="0" err="1" smtClean="0"/>
                  <a:t>wb</a:t>
                </a:r>
                <a:r>
                  <a:rPr lang="en-US" sz="2000" dirty="0" smtClean="0"/>
                  <a:t> on sliding window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7322" y="1328474"/>
                <a:ext cx="8388028" cy="5442715"/>
              </a:xfrm>
              <a:blipFill rotWithShape="0">
                <a:blip r:embed="rId3"/>
                <a:stretch>
                  <a:fillRect l="-1017" t="-1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2329"/>
          <a:stretch/>
        </p:blipFill>
        <p:spPr>
          <a:xfrm>
            <a:off x="5355288" y="1970842"/>
            <a:ext cx="3749265" cy="4897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342" y="4419804"/>
            <a:ext cx="3714750" cy="466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1217" y="4851804"/>
            <a:ext cx="3429000" cy="742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5203" y="5594754"/>
            <a:ext cx="21717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 Boxes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61" y="1782074"/>
            <a:ext cx="7913889" cy="443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6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</TotalTime>
  <Words>278</Words>
  <Application>Microsoft Office PowerPoint</Application>
  <PresentationFormat>On-screen Show (4:3)</PresentationFormat>
  <Paragraphs>88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On the Object Proposal</vt:lpstr>
      <vt:lpstr>Intro to Object Proposal</vt:lpstr>
      <vt:lpstr>Intro to Object Proposal</vt:lpstr>
      <vt:lpstr>Selective Search</vt:lpstr>
      <vt:lpstr>BING</vt:lpstr>
      <vt:lpstr>BING</vt:lpstr>
      <vt:lpstr>Geodesic Object Proposal</vt:lpstr>
      <vt:lpstr>Edge Boxes</vt:lpstr>
      <vt:lpstr>Edge Boxes</vt:lpstr>
      <vt:lpstr>Edge Boxes</vt:lpstr>
      <vt:lpstr>Conclusion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微软中国</dc:creator>
  <cp:lastModifiedBy>Yao Lu</cp:lastModifiedBy>
  <cp:revision>308</cp:revision>
  <dcterms:created xsi:type="dcterms:W3CDTF">2014-10-02T20:55:14Z</dcterms:created>
  <dcterms:modified xsi:type="dcterms:W3CDTF">2014-10-20T23:12:24Z</dcterms:modified>
</cp:coreProperties>
</file>