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6" d="100"/>
          <a:sy n="136" d="100"/>
        </p:scale>
        <p:origin x="-16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CDA53-829C-544D-8DA7-6B63186A0085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4C61-F8ED-7B44-947C-BCFC18CD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955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CDA53-829C-544D-8DA7-6B63186A0085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4C61-F8ED-7B44-947C-BCFC18CD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775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CDA53-829C-544D-8DA7-6B63186A0085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4C61-F8ED-7B44-947C-BCFC18CD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777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CDA53-829C-544D-8DA7-6B63186A0085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4C61-F8ED-7B44-947C-BCFC18CD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350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CDA53-829C-544D-8DA7-6B63186A0085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4C61-F8ED-7B44-947C-BCFC18CD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339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CDA53-829C-544D-8DA7-6B63186A0085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4C61-F8ED-7B44-947C-BCFC18CD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933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CDA53-829C-544D-8DA7-6B63186A0085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4C61-F8ED-7B44-947C-BCFC18CD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937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CDA53-829C-544D-8DA7-6B63186A0085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4C61-F8ED-7B44-947C-BCFC18CD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887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CDA53-829C-544D-8DA7-6B63186A0085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4C61-F8ED-7B44-947C-BCFC18CD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26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CDA53-829C-544D-8DA7-6B63186A0085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4C61-F8ED-7B44-947C-BCFC18CD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63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CDA53-829C-544D-8DA7-6B63186A0085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4C61-F8ED-7B44-947C-BCFC18CD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954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CDA53-829C-544D-8DA7-6B63186A0085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04C61-F8ED-7B44-947C-BCFC18CD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653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Mid-level Visual Element Discovery as Discriminative Mode Seeking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Harley Montgomery</a:t>
            </a:r>
          </a:p>
          <a:p>
            <a:r>
              <a:rPr lang="en-US" dirty="0" smtClean="0"/>
              <a:t>11/15/13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786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Inter-Element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6869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 practice, doing ‘m’ different runs starting from ‘m’ initializations. We can phrase this as a joint optimization: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α</a:t>
            </a:r>
            <a:r>
              <a:rPr lang="en-US" sz="2000" baseline="-25000" dirty="0" err="1" smtClean="0"/>
              <a:t>i,j</a:t>
            </a:r>
            <a:r>
              <a:rPr lang="en-US" sz="2000" dirty="0" smtClean="0"/>
              <a:t> controls how much patch ‘</a:t>
            </a:r>
            <a:r>
              <a:rPr lang="en-US" sz="2000" dirty="0" err="1" smtClean="0"/>
              <a:t>i</a:t>
            </a:r>
            <a:r>
              <a:rPr lang="en-US" sz="2000" dirty="0" smtClean="0"/>
              <a:t>’ contributes to run ‘j’</a:t>
            </a:r>
          </a:p>
          <a:p>
            <a:r>
              <a:rPr lang="en-US" sz="2000" dirty="0" smtClean="0"/>
              <a:t>First, cluster the paths based on inlying patches, then add competition between paths in different clusters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Intuition, very similar paths will still go to same mode, but other paths will be repelled</a:t>
            </a:r>
            <a:endParaRPr lang="en-US" sz="2000" dirty="0"/>
          </a:p>
        </p:txBody>
      </p:sp>
      <p:pic>
        <p:nvPicPr>
          <p:cNvPr id="4" name="Picture 3" descr="Screen Shot 2013-11-20 at 2.30.5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180" y="2421058"/>
            <a:ext cx="7052342" cy="681067"/>
          </a:xfrm>
          <a:prstGeom prst="rect">
            <a:avLst/>
          </a:prstGeom>
        </p:spPr>
      </p:pic>
      <p:pic>
        <p:nvPicPr>
          <p:cNvPr id="6" name="Picture 5" descr="Screen Shot 2013-11-20 at 2.33.5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082" y="4472357"/>
            <a:ext cx="6118566" cy="704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653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1-20 at 2.33.5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327" y="363394"/>
            <a:ext cx="6118566" cy="704466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199665" y="156706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352065" y="171946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508162" y="206797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660562" y="222037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419691" y="189391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572091" y="204631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724491" y="219871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894865" y="178483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050962" y="213334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203362" y="228574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355762" y="243814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508162" y="259054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960230" y="252517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112630" y="267757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265030" y="282997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593762" y="261142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746162" y="276382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939550" y="175824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7091950" y="191064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7248047" y="225915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7360450" y="2351110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6119579" y="2024650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271979" y="2177050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424379" y="2329450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6634750" y="197601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790847" y="232452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943247" y="247692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095647" y="262932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7248047" y="278172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700115" y="271635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852515" y="286875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7004915" y="302115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6293650" y="274216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6446050" y="289456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529832" y="163243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682232" y="178483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1749858" y="195928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Oval 41"/>
          <p:cNvSpPr/>
          <p:nvPr/>
        </p:nvSpPr>
        <p:spPr>
          <a:xfrm>
            <a:off x="1902258" y="211168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2054658" y="226408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2225032" y="185020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2381129" y="219871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2533529" y="235111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2685929" y="250351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2290397" y="259054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2442797" y="274294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2595197" y="2895340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1923929" y="267679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2076329" y="282919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6812517" y="191064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6964917" y="206304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7055649" y="2220370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7273414" y="256395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5992546" y="2177050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6144946" y="2329450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6297346" y="2481850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6507717" y="212841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6663814" y="247692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6816214" y="262932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6968614" y="278172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7121014" y="293412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6573082" y="286875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6725482" y="302115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6877882" y="317355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6166617" y="289456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6319017" y="3046962"/>
            <a:ext cx="130729" cy="1307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Curved Connector 70"/>
          <p:cNvCxnSpPr/>
          <p:nvPr/>
        </p:nvCxnSpPr>
        <p:spPr>
          <a:xfrm rot="5400000" flipH="1" flipV="1">
            <a:off x="1068921" y="3273630"/>
            <a:ext cx="812194" cy="620338"/>
          </a:xfrm>
          <a:prstGeom prst="curvedConnector3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Curved Connector 71"/>
          <p:cNvCxnSpPr/>
          <p:nvPr/>
        </p:nvCxnSpPr>
        <p:spPr>
          <a:xfrm rot="16200000" flipV="1">
            <a:off x="2175094" y="3273630"/>
            <a:ext cx="812194" cy="620338"/>
          </a:xfrm>
          <a:prstGeom prst="curvedConnector3">
            <a:avLst>
              <a:gd name="adj1" fmla="val 62648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Curved Connector 73"/>
          <p:cNvCxnSpPr/>
          <p:nvPr/>
        </p:nvCxnSpPr>
        <p:spPr>
          <a:xfrm flipV="1">
            <a:off x="5079213" y="3064862"/>
            <a:ext cx="844624" cy="702516"/>
          </a:xfrm>
          <a:prstGeom prst="curvedConnector3">
            <a:avLst>
              <a:gd name="adj1" fmla="val 50000"/>
            </a:avLst>
          </a:prstGeom>
          <a:ln>
            <a:solidFill>
              <a:schemeClr val="accent2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1640464" y="3620564"/>
            <a:ext cx="101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Cluster 1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4323385" y="3304291"/>
            <a:ext cx="101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Cluster 2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75035" y="4272846"/>
            <a:ext cx="7656962" cy="161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Elements near the Cluster 1 paths will be </a:t>
            </a:r>
            <a:r>
              <a:rPr lang="en-US" dirty="0" err="1" smtClean="0"/>
              <a:t>downweighted</a:t>
            </a:r>
            <a:r>
              <a:rPr lang="en-US" dirty="0" smtClean="0"/>
              <a:t> heavily for the Cluster 2 path and vice versa, preventing Cluster 2 from drifting toward more dominant mode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No competition occurs between the two Cluster 1 paths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In practice, calculated a per pixel quantity and averaged over patch:</a:t>
            </a:r>
            <a:endParaRPr lang="en-US" dirty="0"/>
          </a:p>
        </p:txBody>
      </p:sp>
      <p:sp>
        <p:nvSpPr>
          <p:cNvPr id="82" name="Oval 81"/>
          <p:cNvSpPr/>
          <p:nvPr/>
        </p:nvSpPr>
        <p:spPr>
          <a:xfrm>
            <a:off x="2973649" y="169287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3126049" y="184527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3282146" y="219378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3434546" y="234618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2193675" y="201972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/>
        </p:nvSpPr>
        <p:spPr>
          <a:xfrm>
            <a:off x="2346075" y="217212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2498475" y="232452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2668849" y="191064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2824946" y="225915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2977346" y="241155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3129746" y="256395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3282146" y="271635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2734214" y="265098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2886614" y="280338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3039014" y="295578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2367746" y="273723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2520146" y="288963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/>
          <p:nvPr/>
        </p:nvSpPr>
        <p:spPr>
          <a:xfrm>
            <a:off x="3303816" y="175824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/>
          <p:nvPr/>
        </p:nvSpPr>
        <p:spPr>
          <a:xfrm>
            <a:off x="3456216" y="191064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2523842" y="208509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Oval 101"/>
          <p:cNvSpPr/>
          <p:nvPr/>
        </p:nvSpPr>
        <p:spPr>
          <a:xfrm>
            <a:off x="2676242" y="223749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2828642" y="238989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2999016" y="197601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3155113" y="232452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3307513" y="247692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3459913" y="262932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3064381" y="271635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3216781" y="286875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3369181" y="3021152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/>
          <p:nvPr/>
        </p:nvSpPr>
        <p:spPr>
          <a:xfrm>
            <a:off x="2697913" y="280260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/>
          <p:nvPr/>
        </p:nvSpPr>
        <p:spPr>
          <a:xfrm>
            <a:off x="2850313" y="295500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1497935" y="149598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/>
          <p:nvPr/>
        </p:nvSpPr>
        <p:spPr>
          <a:xfrm>
            <a:off x="1650335" y="164838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/>
          <p:nvPr/>
        </p:nvSpPr>
        <p:spPr>
          <a:xfrm>
            <a:off x="1806432" y="199689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/>
          <p:nvPr/>
        </p:nvSpPr>
        <p:spPr>
          <a:xfrm>
            <a:off x="1958832" y="214929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/>
          <p:nvPr/>
        </p:nvSpPr>
        <p:spPr>
          <a:xfrm>
            <a:off x="717961" y="182283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/>
          <p:cNvSpPr/>
          <p:nvPr/>
        </p:nvSpPr>
        <p:spPr>
          <a:xfrm>
            <a:off x="870361" y="197523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/>
          <p:nvPr/>
        </p:nvSpPr>
        <p:spPr>
          <a:xfrm>
            <a:off x="1022761" y="212763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/>
          <p:nvPr/>
        </p:nvSpPr>
        <p:spPr>
          <a:xfrm>
            <a:off x="1193135" y="171375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1349232" y="206226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1501632" y="221466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/>
          <p:nvPr/>
        </p:nvSpPr>
        <p:spPr>
          <a:xfrm>
            <a:off x="1654032" y="236706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/>
          <p:nvPr/>
        </p:nvSpPr>
        <p:spPr>
          <a:xfrm>
            <a:off x="1806432" y="251946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/>
          <p:nvPr/>
        </p:nvSpPr>
        <p:spPr>
          <a:xfrm>
            <a:off x="1258500" y="245409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1410900" y="260649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1563300" y="275889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892032" y="2540346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/>
          <p:nvPr/>
        </p:nvSpPr>
        <p:spPr>
          <a:xfrm>
            <a:off x="1044432" y="2692746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/>
          <p:cNvSpPr/>
          <p:nvPr/>
        </p:nvSpPr>
        <p:spPr>
          <a:xfrm>
            <a:off x="1828102" y="156135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/>
          <p:cNvSpPr/>
          <p:nvPr/>
        </p:nvSpPr>
        <p:spPr>
          <a:xfrm>
            <a:off x="1980502" y="171375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1048128" y="188820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Oval 132"/>
          <p:cNvSpPr/>
          <p:nvPr/>
        </p:nvSpPr>
        <p:spPr>
          <a:xfrm>
            <a:off x="1200528" y="204060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1352928" y="219300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1523302" y="177912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1679399" y="212763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1831799" y="228003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/>
          <p:cNvSpPr/>
          <p:nvPr/>
        </p:nvSpPr>
        <p:spPr>
          <a:xfrm>
            <a:off x="1984199" y="243243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1588667" y="251946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/>
        </p:nvSpPr>
        <p:spPr>
          <a:xfrm>
            <a:off x="1741067" y="267186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/>
          <p:nvPr/>
        </p:nvSpPr>
        <p:spPr>
          <a:xfrm>
            <a:off x="1893467" y="2824264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1222199" y="2605716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1374599" y="2758116"/>
            <a:ext cx="130729" cy="1307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4" name="Picture 143" descr="Screen Shot 2013-11-20 at 2.47.4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961" y="5884056"/>
            <a:ext cx="7812743" cy="75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204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1-20 at 2.27.5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448" y="303685"/>
            <a:ext cx="5463068" cy="2920674"/>
          </a:xfrm>
          <a:prstGeom prst="rect">
            <a:avLst/>
          </a:prstGeom>
        </p:spPr>
      </p:pic>
      <p:pic>
        <p:nvPicPr>
          <p:cNvPr id="5" name="Picture 4" descr="Screen Shot 2013-11-20 at 2.28.0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289" y="443763"/>
            <a:ext cx="1275894" cy="2453057"/>
          </a:xfrm>
          <a:prstGeom prst="rect">
            <a:avLst/>
          </a:prstGeom>
        </p:spPr>
      </p:pic>
      <p:pic>
        <p:nvPicPr>
          <p:cNvPr id="6" name="Picture 5" descr="Screen Shot 2013-11-20 at 2.28.0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686" y="3692200"/>
            <a:ext cx="5440401" cy="2905669"/>
          </a:xfrm>
          <a:prstGeom prst="rect">
            <a:avLst/>
          </a:prstGeom>
        </p:spPr>
      </p:pic>
      <p:pic>
        <p:nvPicPr>
          <p:cNvPr id="7" name="Picture 6" descr="Screen Shot 2013-11-20 at 2.28.0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289" y="3811609"/>
            <a:ext cx="1275894" cy="24530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2715" y="327212"/>
            <a:ext cx="1820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inter-element communication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746828"/>
            <a:ext cx="2130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inter-element communication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427249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31077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Purity Coverage Plot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Given a trained element, run patch detection on a hold-out set with some threshold</a:t>
            </a:r>
          </a:p>
          <a:p>
            <a:r>
              <a:rPr lang="en-US" sz="2400" dirty="0" smtClean="0"/>
              <a:t>Purity: % of detections from positive images</a:t>
            </a:r>
          </a:p>
          <a:p>
            <a:r>
              <a:rPr lang="en-US" sz="2400" dirty="0" smtClean="0"/>
              <a:t>Coverage: % of pixels covered in positive images by union of all patches</a:t>
            </a:r>
          </a:p>
          <a:p>
            <a:r>
              <a:rPr lang="en-US" sz="2400" dirty="0" smtClean="0"/>
              <a:t>Given many elements, set each threshold so all have same purity, then pick N elements greedily to maximize total coverage</a:t>
            </a:r>
          </a:p>
          <a:p>
            <a:r>
              <a:rPr lang="en-US" sz="2400" dirty="0" smtClean="0"/>
              <a:t>Ideally, resulting elements will be discriminative/representative</a:t>
            </a:r>
          </a:p>
        </p:txBody>
      </p:sp>
    </p:spTree>
    <p:extLst>
      <p:ext uri="{BB962C8B-B14F-4D97-AF65-F5344CB8AC3E}">
        <p14:creationId xmlns:p14="http://schemas.microsoft.com/office/powerpoint/2010/main" val="151374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5699826"/>
            <a:ext cx="9144000" cy="500973"/>
          </a:xfrm>
        </p:spPr>
        <p:txBody>
          <a:bodyPr>
            <a:normAutofit/>
          </a:bodyPr>
          <a:lstStyle/>
          <a:p>
            <a:r>
              <a:rPr lang="en-US" sz="2200" dirty="0" smtClean="0"/>
              <a:t>Discriminative mode seeking finds better elements than previous methods</a:t>
            </a:r>
            <a:endParaRPr lang="en-US" sz="2200" dirty="0"/>
          </a:p>
        </p:txBody>
      </p:sp>
      <p:pic>
        <p:nvPicPr>
          <p:cNvPr id="7" name="Picture 6" descr="Screen Shot 2013-11-20 at 2.58.5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4490"/>
            <a:ext cx="9144000" cy="398055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Purity Coverage Plot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057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333" y="1305575"/>
            <a:ext cx="8229600" cy="175234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Used MIT Scene 67 dataset, learned 200 elements per class using discriminative mode seeking and PC-plots</a:t>
            </a:r>
          </a:p>
          <a:p>
            <a:r>
              <a:rPr lang="en-US" sz="2400" dirty="0" smtClean="0"/>
              <a:t>Then computed </a:t>
            </a:r>
            <a:r>
              <a:rPr lang="en-US" sz="2400" dirty="0" err="1" smtClean="0"/>
              <a:t>BoP</a:t>
            </a:r>
            <a:r>
              <a:rPr lang="en-US" sz="2400" dirty="0" smtClean="0"/>
              <a:t> feature vectors with elements and trained 67 one vs. all linear SVMs for classification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735136"/>
              </p:ext>
            </p:extLst>
          </p:nvPr>
        </p:nvGraphicFramePr>
        <p:xfrm>
          <a:off x="552873" y="3742655"/>
          <a:ext cx="987857" cy="27306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7857"/>
              </a:tblGrid>
              <a:tr h="91021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91021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</a:tr>
              <a:tr h="91021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6094" y="3289276"/>
            <a:ext cx="1750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13,400 elements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671459" y="5007145"/>
            <a:ext cx="1456690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0388" y="4085546"/>
            <a:ext cx="2683372" cy="2012529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6063201" y="5038143"/>
            <a:ext cx="1456690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671459" y="4085545"/>
            <a:ext cx="14566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 level spatial pyramid </a:t>
            </a:r>
          </a:p>
          <a:p>
            <a:pPr algn="ctr"/>
            <a:r>
              <a:rPr lang="en-US" dirty="0" smtClean="0"/>
              <a:t>(1x1, 2x2)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63201" y="4089715"/>
            <a:ext cx="14566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Top detection in each region</a:t>
            </a:r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456723"/>
              </p:ext>
            </p:extLst>
          </p:nvPr>
        </p:nvGraphicFramePr>
        <p:xfrm>
          <a:off x="7698943" y="3742655"/>
          <a:ext cx="987857" cy="27306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7857"/>
              </a:tblGrid>
              <a:tr h="182043">
                <a:tc>
                  <a:txBody>
                    <a:bodyPr/>
                    <a:lstStyle/>
                    <a:p>
                      <a:pPr>
                        <a:lnSpc>
                          <a:spcPct val="20000"/>
                        </a:lnSpc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2043">
                <a:tc>
                  <a:txBody>
                    <a:bodyPr/>
                    <a:lstStyle/>
                    <a:p>
                      <a:pPr>
                        <a:lnSpc>
                          <a:spcPct val="20000"/>
                        </a:lnSpc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2043">
                <a:tc>
                  <a:txBody>
                    <a:bodyPr/>
                    <a:lstStyle/>
                    <a:p>
                      <a:pPr>
                        <a:lnSpc>
                          <a:spcPct val="20000"/>
                        </a:lnSpc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2043">
                <a:tc>
                  <a:txBody>
                    <a:bodyPr/>
                    <a:lstStyle/>
                    <a:p>
                      <a:pPr>
                        <a:lnSpc>
                          <a:spcPct val="20000"/>
                        </a:lnSpc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2043">
                <a:tc>
                  <a:txBody>
                    <a:bodyPr/>
                    <a:lstStyle/>
                    <a:p>
                      <a:pPr>
                        <a:lnSpc>
                          <a:spcPct val="20000"/>
                        </a:lnSpc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2043">
                <a:tc>
                  <a:txBody>
                    <a:bodyPr/>
                    <a:lstStyle/>
                    <a:p>
                      <a:pPr>
                        <a:lnSpc>
                          <a:spcPct val="20000"/>
                        </a:lnSpc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</a:tr>
              <a:tr h="182043">
                <a:tc>
                  <a:txBody>
                    <a:bodyPr/>
                    <a:lstStyle/>
                    <a:p>
                      <a:pPr>
                        <a:lnSpc>
                          <a:spcPct val="20000"/>
                        </a:lnSpc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</a:tr>
              <a:tr h="182043">
                <a:tc>
                  <a:txBody>
                    <a:bodyPr/>
                    <a:lstStyle/>
                    <a:p>
                      <a:pPr>
                        <a:lnSpc>
                          <a:spcPct val="20000"/>
                        </a:lnSpc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</a:tr>
              <a:tr h="182043">
                <a:tc>
                  <a:txBody>
                    <a:bodyPr/>
                    <a:lstStyle/>
                    <a:p>
                      <a:pPr>
                        <a:lnSpc>
                          <a:spcPct val="20000"/>
                        </a:lnSpc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</a:tr>
              <a:tr h="182043">
                <a:tc>
                  <a:txBody>
                    <a:bodyPr/>
                    <a:lstStyle/>
                    <a:p>
                      <a:pPr>
                        <a:lnSpc>
                          <a:spcPct val="20000"/>
                        </a:lnSpc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</a:tr>
              <a:tr h="182043">
                <a:tc>
                  <a:txBody>
                    <a:bodyPr/>
                    <a:lstStyle/>
                    <a:p>
                      <a:pPr>
                        <a:lnSpc>
                          <a:spcPct val="20000"/>
                        </a:lnSpc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182043">
                <a:tc>
                  <a:txBody>
                    <a:bodyPr/>
                    <a:lstStyle/>
                    <a:p>
                      <a:pPr>
                        <a:lnSpc>
                          <a:spcPct val="20000"/>
                        </a:lnSpc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182043">
                <a:tc>
                  <a:txBody>
                    <a:bodyPr/>
                    <a:lstStyle/>
                    <a:p>
                      <a:pPr>
                        <a:lnSpc>
                          <a:spcPct val="20000"/>
                        </a:lnSpc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182043">
                <a:tc>
                  <a:txBody>
                    <a:bodyPr/>
                    <a:lstStyle/>
                    <a:p>
                      <a:pPr>
                        <a:lnSpc>
                          <a:spcPct val="20000"/>
                        </a:lnSpc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182043">
                <a:tc>
                  <a:txBody>
                    <a:bodyPr/>
                    <a:lstStyle/>
                    <a:p>
                      <a:pPr>
                        <a:lnSpc>
                          <a:spcPct val="20000"/>
                        </a:lnSpc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295786" y="3289276"/>
            <a:ext cx="1750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67,000 elements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5400000">
            <a:off x="950173" y="6482638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5400000">
            <a:off x="8115232" y="6501317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53055"/>
              </p:ext>
            </p:extLst>
          </p:nvPr>
        </p:nvGraphicFramePr>
        <p:xfrm>
          <a:off x="3330388" y="4085545"/>
          <a:ext cx="2683372" cy="2012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686"/>
                <a:gridCol w="1341686"/>
              </a:tblGrid>
              <a:tr h="100626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0626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8794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1-20 at 3.19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864" y="0"/>
            <a:ext cx="5441818" cy="5360697"/>
          </a:xfrm>
          <a:prstGeom prst="rect">
            <a:avLst/>
          </a:prstGeom>
        </p:spPr>
      </p:pic>
      <p:pic>
        <p:nvPicPr>
          <p:cNvPr id="5" name="Picture 4" descr="Screen Shot 2013-11-20 at 3.20.1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09" y="5348261"/>
            <a:ext cx="8574397" cy="1509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8554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1-20 at 3.20.4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0497"/>
            <a:ext cx="9144000" cy="307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7623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400" dirty="0" smtClean="0"/>
              <a:t>Defined discriminative elements as maxima in the ratio between positive/negative distributions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Adapted mean shift algorithm to find the maxima in these distributions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Introduced PC plots to choose best elements out of many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Achieved state-of-the-art accuracy on MIT Scene 67 dataset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12090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Idea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discriminative features exactly, and how can we find them automatically?</a:t>
            </a:r>
          </a:p>
          <a:p>
            <a:r>
              <a:rPr lang="en-US" dirty="0" smtClean="0"/>
              <a:t>Discriminative features are local maxima in the feature distribution of positive/negative examples, p</a:t>
            </a:r>
            <a:r>
              <a:rPr lang="en-US" baseline="-25000" dirty="0" smtClean="0"/>
              <a:t>+</a:t>
            </a:r>
            <a:r>
              <a:rPr lang="en-US" dirty="0" smtClean="0"/>
              <a:t>(x)/p</a:t>
            </a:r>
            <a:r>
              <a:rPr lang="en-US" baseline="-25000" dirty="0" smtClean="0"/>
              <a:t>-</a:t>
            </a:r>
            <a:r>
              <a:rPr lang="en-US" dirty="0" smtClean="0"/>
              <a:t>(x)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672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atter_unlabe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8" y="245138"/>
            <a:ext cx="8451389" cy="633854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650444" y="2828998"/>
            <a:ext cx="822960" cy="822960"/>
          </a:xfrm>
          <a:prstGeom prst="ellipse">
            <a:avLst/>
          </a:prstGeom>
          <a:solidFill>
            <a:schemeClr val="accent3">
              <a:lumMod val="75000"/>
              <a:alpha val="6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87163"/>
          </a:xfrm>
        </p:spPr>
        <p:txBody>
          <a:bodyPr/>
          <a:lstStyle/>
          <a:p>
            <a:r>
              <a:rPr lang="en-US" dirty="0" smtClean="0"/>
              <a:t>Mean Shift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011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3582E-6 -2.53358E-6 L 0.0297 -0.028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6" y="-14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7 -0.02848 L 0.06425 -0.0546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9" y="-13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425 -0.05465 L 0.10818 -0.0738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8" y="-9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atter_unlabe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8" y="245138"/>
            <a:ext cx="8451389" cy="633854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128149" y="2400120"/>
            <a:ext cx="1728104" cy="1728104"/>
          </a:xfrm>
          <a:prstGeom prst="ellipse">
            <a:avLst/>
          </a:prstGeom>
          <a:solidFill>
            <a:srgbClr val="77933C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87163"/>
          </a:xfrm>
        </p:spPr>
        <p:txBody>
          <a:bodyPr/>
          <a:lstStyle/>
          <a:p>
            <a:r>
              <a:rPr lang="en-US" dirty="0" smtClean="0"/>
              <a:t>Mean Shift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45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3.63594E-6 L -0.04202 0.047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1" y="23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202 0.04747 L -0.0698 0.0810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9" y="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979 0.08102 L -0.11128 0.1268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3" y="2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 Shift – 1</a:t>
            </a:r>
            <a:r>
              <a:rPr lang="en-US" baseline="30000" dirty="0" smtClean="0"/>
              <a:t>st</a:t>
            </a:r>
            <a:r>
              <a:rPr lang="en-US" dirty="0" smtClean="0"/>
              <a:t>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HOG distances vary significantly across feature space, different bandwidths are needed in different regions</a:t>
            </a:r>
            <a:endParaRPr lang="en-US" sz="2400" dirty="0"/>
          </a:p>
        </p:txBody>
      </p:sp>
      <p:pic>
        <p:nvPicPr>
          <p:cNvPr id="7" name="Picture 6" descr="Screen Shot 2013-11-20 at 2.10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293" y="2843055"/>
            <a:ext cx="6362700" cy="1435100"/>
          </a:xfrm>
          <a:prstGeom prst="rect">
            <a:avLst/>
          </a:prstGeom>
        </p:spPr>
      </p:pic>
      <p:pic>
        <p:nvPicPr>
          <p:cNvPr id="8" name="Picture 7" descr="Screen Shot 2013-11-20 at 2.10.3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293" y="4278155"/>
            <a:ext cx="6413500" cy="138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549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atter_labe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081" y="2446701"/>
            <a:ext cx="5881732" cy="4411299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Mean Shift – 2</a:t>
            </a:r>
            <a:r>
              <a:rPr lang="en-US" baseline="30000" dirty="0" smtClean="0"/>
              <a:t>nd</a:t>
            </a:r>
            <a:r>
              <a:rPr lang="en-US" dirty="0" smtClean="0"/>
              <a:t> Issue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We actually have labeled data, and we want to find maxima in p</a:t>
            </a:r>
            <a:r>
              <a:rPr lang="en-US" sz="2800" baseline="-25000" dirty="0" smtClean="0"/>
              <a:t>+</a:t>
            </a:r>
            <a:r>
              <a:rPr lang="en-US" sz="2800" dirty="0" smtClean="0"/>
              <a:t>(x)/p</a:t>
            </a:r>
            <a:r>
              <a:rPr lang="en-US" sz="2800" baseline="-25000" dirty="0" smtClean="0"/>
              <a:t>-</a:t>
            </a:r>
            <a:r>
              <a:rPr lang="en-US" sz="2800" dirty="0" smtClean="0"/>
              <a:t>(x)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37182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 Shift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1731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Mean shift using flat kernel and bandwidth ‘b’ converges to maxima of KDE using triangular kernel:</a:t>
            </a:r>
          </a:p>
        </p:txBody>
      </p:sp>
      <p:pic>
        <p:nvPicPr>
          <p:cNvPr id="5" name="Picture 4" descr="KDE_unlabeled_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59289"/>
            <a:ext cx="3156162" cy="2367122"/>
          </a:xfrm>
          <a:prstGeom prst="rect">
            <a:avLst/>
          </a:prstGeom>
        </p:spPr>
      </p:pic>
      <p:pic>
        <p:nvPicPr>
          <p:cNvPr id="6" name="Picture 5" descr="KDE_unlabeled_0.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699" y="3959289"/>
            <a:ext cx="3156162" cy="2367122"/>
          </a:xfrm>
          <a:prstGeom prst="rect">
            <a:avLst/>
          </a:prstGeom>
        </p:spPr>
      </p:pic>
      <p:pic>
        <p:nvPicPr>
          <p:cNvPr id="7" name="Picture 6" descr="KDE_unlabeled_0.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794" y="3959289"/>
            <a:ext cx="3156163" cy="23671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85895" y="6326411"/>
            <a:ext cx="6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 = 1</a:t>
            </a:r>
            <a:endParaRPr lang="en-US" dirty="0"/>
          </a:p>
        </p:txBody>
      </p:sp>
      <p:pic>
        <p:nvPicPr>
          <p:cNvPr id="9" name="Picture 8" descr="Screen Shot 2013-11-20 at 2.18.09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506" y="2717519"/>
            <a:ext cx="4071262" cy="9869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65057" y="6326411"/>
            <a:ext cx="817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 = 0.1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142618" y="6326411"/>
            <a:ext cx="817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 = 0.5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992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512"/>
            <a:ext cx="8229600" cy="1143000"/>
          </a:xfrm>
        </p:spPr>
        <p:txBody>
          <a:bodyPr/>
          <a:lstStyle/>
          <a:p>
            <a:r>
              <a:rPr lang="en-US" dirty="0" smtClean="0"/>
              <a:t>Mean Shift Reformulation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7854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400" dirty="0" smtClean="0"/>
              <a:t>Take ratio of the KDEs for positive/negative patches, and use adaptive bandwidth:</a:t>
            </a:r>
          </a:p>
          <a:p>
            <a:pPr>
              <a:lnSpc>
                <a:spcPct val="120000"/>
              </a:lnSpc>
            </a:pPr>
            <a:endParaRPr lang="en-US" sz="2400" dirty="0"/>
          </a:p>
          <a:p>
            <a:pPr>
              <a:lnSpc>
                <a:spcPct val="120000"/>
              </a:lnSpc>
            </a:pPr>
            <a:endParaRPr lang="en-US" sz="2400" dirty="0" smtClean="0"/>
          </a:p>
          <a:p>
            <a:pPr>
              <a:lnSpc>
                <a:spcPct val="120000"/>
              </a:lnSpc>
            </a:pPr>
            <a:r>
              <a:rPr lang="en-US" sz="2400" dirty="0" smtClean="0"/>
              <a:t>Make denominator constant to adapt bandwidth:</a:t>
            </a:r>
          </a:p>
          <a:p>
            <a:pPr>
              <a:lnSpc>
                <a:spcPct val="120000"/>
              </a:lnSpc>
            </a:pPr>
            <a:endParaRPr lang="en-US" sz="2400" dirty="0"/>
          </a:p>
          <a:p>
            <a:pPr>
              <a:lnSpc>
                <a:spcPct val="120000"/>
              </a:lnSpc>
            </a:pPr>
            <a:endParaRPr lang="en-US" sz="2400" dirty="0" smtClean="0"/>
          </a:p>
          <a:p>
            <a:pPr>
              <a:lnSpc>
                <a:spcPct val="120000"/>
              </a:lnSpc>
            </a:pPr>
            <a:r>
              <a:rPr lang="en-US" sz="2400" dirty="0" smtClean="0"/>
              <a:t>Use normalized correlation rather than triangular kernel:</a:t>
            </a:r>
          </a:p>
          <a:p>
            <a:pPr>
              <a:lnSpc>
                <a:spcPct val="120000"/>
              </a:lnSpc>
            </a:pPr>
            <a:endParaRPr lang="en-US" sz="2400" dirty="0" smtClean="0"/>
          </a:p>
          <a:p>
            <a:pPr marL="0" indent="0">
              <a:lnSpc>
                <a:spcPct val="120000"/>
              </a:lnSpc>
              <a:buNone/>
            </a:pPr>
            <a:endParaRPr lang="en-US" sz="2400" dirty="0"/>
          </a:p>
        </p:txBody>
      </p:sp>
      <p:pic>
        <p:nvPicPr>
          <p:cNvPr id="4" name="Picture 3" descr="Screen Shot 2013-11-20 at 2.21.5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910" y="2505031"/>
            <a:ext cx="3806597" cy="828921"/>
          </a:xfrm>
          <a:prstGeom prst="rect">
            <a:avLst/>
          </a:prstGeom>
        </p:spPr>
      </p:pic>
      <p:pic>
        <p:nvPicPr>
          <p:cNvPr id="5" name="Picture 4" descr="Screen Shot 2013-11-20 at 2.24.4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170" y="4070937"/>
            <a:ext cx="3216711" cy="829882"/>
          </a:xfrm>
          <a:prstGeom prst="rect">
            <a:avLst/>
          </a:prstGeom>
        </p:spPr>
      </p:pic>
      <p:pic>
        <p:nvPicPr>
          <p:cNvPr id="6" name="Picture 5" descr="Screen Shot 2013-11-20 at 2.25.3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238" y="5618034"/>
            <a:ext cx="6315646" cy="761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252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1-20 at 2.27.5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399" y="80905"/>
            <a:ext cx="6177890" cy="3325797"/>
          </a:xfrm>
          <a:prstGeom prst="rect">
            <a:avLst/>
          </a:prstGeom>
        </p:spPr>
      </p:pic>
      <p:pic>
        <p:nvPicPr>
          <p:cNvPr id="5" name="Picture 4" descr="Screen Shot 2013-11-20 at 2.27.5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399" y="3406702"/>
            <a:ext cx="6128546" cy="3276453"/>
          </a:xfrm>
          <a:prstGeom prst="rect">
            <a:avLst/>
          </a:prstGeom>
        </p:spPr>
      </p:pic>
      <p:pic>
        <p:nvPicPr>
          <p:cNvPr id="6" name="Picture 5" descr="Screen Shot 2013-11-20 at 2.28.0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289" y="644359"/>
            <a:ext cx="1275894" cy="2453057"/>
          </a:xfrm>
          <a:prstGeom prst="rect">
            <a:avLst/>
          </a:prstGeom>
        </p:spPr>
      </p:pic>
      <p:pic>
        <p:nvPicPr>
          <p:cNvPr id="7" name="Picture 6" descr="Screen Shot 2013-11-20 at 2.28.0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289" y="3710387"/>
            <a:ext cx="1275894" cy="2453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849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513</Words>
  <Application>Microsoft Macintosh PowerPoint</Application>
  <PresentationFormat>On-screen Show (4:3)</PresentationFormat>
  <Paragraphs>66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Mid-level Visual Element Discovery as Discriminative Mode Seeking</vt:lpstr>
      <vt:lpstr>Main Idea </vt:lpstr>
      <vt:lpstr>Mean Shift</vt:lpstr>
      <vt:lpstr>Mean Shift</vt:lpstr>
      <vt:lpstr>Mean Shift – 1st Issue</vt:lpstr>
      <vt:lpstr>Mean Shift – 2nd Issue</vt:lpstr>
      <vt:lpstr>Mean Shift</vt:lpstr>
      <vt:lpstr>Mean Shift Reformulation</vt:lpstr>
      <vt:lpstr>PowerPoint Presentation</vt:lpstr>
      <vt:lpstr>Inter-Element Communication</vt:lpstr>
      <vt:lpstr>PowerPoint Presentation</vt:lpstr>
      <vt:lpstr>PowerPoint Presentation</vt:lpstr>
      <vt:lpstr>Purity Coverage Plot</vt:lpstr>
      <vt:lpstr>Purity Coverage Plot</vt:lpstr>
      <vt:lpstr>Classification</vt:lpstr>
      <vt:lpstr>PowerPoint Presentation</vt:lpstr>
      <vt:lpstr>PowerPoint Presentation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Mid-level Visual Element Discovery as Discriminative Mode Seeking</dc:title>
  <dc:creator>Harley Montgomery</dc:creator>
  <cp:lastModifiedBy>Harley Montgomery</cp:lastModifiedBy>
  <cp:revision>23</cp:revision>
  <dcterms:created xsi:type="dcterms:W3CDTF">2013-11-20T21:56:46Z</dcterms:created>
  <dcterms:modified xsi:type="dcterms:W3CDTF">2013-11-20T23:29:50Z</dcterms:modified>
</cp:coreProperties>
</file>