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37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26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3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FD1FAA24-9DE2-4E3E-A86E-F8682791EE92}">
  <a:tblStyle styleName="Table_0" styleId="{FD1FAA24-9DE2-4E3E-A86E-F8682791EE92}">
    <a:wholeTbl>
      <a:tcStyle>
        <a:tcBdr>
          <a:lef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left>
          <a:right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right>
          <a:top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top>
          <a:bottom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bottom>
          <a:insideH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H>
          <a:insideV>
            <a:ln w="9525" cap="flat">
              <a:solidFill>
                <a:srgbClr val="000000"/>
              </a:solidFill>
              <a:prstDash val="solid"/>
              <a:round/>
              <a:headEnd w="med" len="med" type="none"/>
              <a:tailEnd w="med" len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Target="slides/slide34.xml" Type="http://schemas.openxmlformats.org/officeDocument/2006/relationships/slide" Id="rId39"/><Relationship Target="slides/slide33.xml" Type="http://schemas.openxmlformats.org/officeDocument/2006/relationships/slide" Id="rId38"/><Relationship Target="slides/slide32.xml" Type="http://schemas.openxmlformats.org/officeDocument/2006/relationships/slide" Id="rId37"/><Relationship Target="slides/slide14.xml" Type="http://schemas.openxmlformats.org/officeDocument/2006/relationships/slide" Id="rId19"/><Relationship Target="slides/slide31.xml" Type="http://schemas.openxmlformats.org/officeDocument/2006/relationships/slide" Id="rId36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25.xml" Type="http://schemas.openxmlformats.org/officeDocument/2006/relationships/slide" Id="rId30"/><Relationship Target="slides/slide7.xml" Type="http://schemas.openxmlformats.org/officeDocument/2006/relationships/slide" Id="rId12"/><Relationship Target="slides/slide26.xml" Type="http://schemas.openxmlformats.org/officeDocument/2006/relationships/slide" Id="rId31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9.xml" Type="http://schemas.openxmlformats.org/officeDocument/2006/relationships/slide" Id="rId34"/><Relationship Target="slides/slide30.xml" Type="http://schemas.openxmlformats.org/officeDocument/2006/relationships/slide" Id="rId35"/><Relationship Target="slides/slide27.xml" Type="http://schemas.openxmlformats.org/officeDocument/2006/relationships/slide" Id="rId32"/><Relationship Target="slides/slide28.xml" Type="http://schemas.openxmlformats.org/officeDocument/2006/relationships/slide" Id="rId33"/><Relationship Target="slides/slide24.xml" Type="http://schemas.openxmlformats.org/officeDocument/2006/relationships/slide" Id="rId29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slides/slide23.xml" Type="http://schemas.openxmlformats.org/officeDocument/2006/relationships/slide" Id="rId28"/><Relationship Target="slides/slide22.xml" Type="http://schemas.openxmlformats.org/officeDocument/2006/relationships/slide" Id="rId27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slides/slide35.xml" Type="http://schemas.openxmlformats.org/officeDocument/2006/relationships/slide" Id="rId40"/><Relationship Target="theme/theme2.xml" Type="http://schemas.openxmlformats.org/officeDocument/2006/relationships/theme" Id="rId1"/><Relationship Target="slides/slide17.xml" Type="http://schemas.openxmlformats.org/officeDocument/2006/relationships/slide" Id="rId22"/><Relationship Target="slides/slide36.xml" Type="http://schemas.openxmlformats.org/officeDocument/2006/relationships/slide" Id="rId41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slides/slide37.xml" Type="http://schemas.openxmlformats.org/officeDocument/2006/relationships/slide" Id="rId42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38.xml" Type="http://schemas.openxmlformats.org/officeDocument/2006/relationships/slide" Id="rId43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" name="Shape 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" name="Shape 26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3" name="Shape 1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9" name="Shape 1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5" name="Shape 1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2" name="Shape 1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0" name="Shape 1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8" name="Shape 1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9" name="Shape 149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4" name="Shape 1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4" name="Shape 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5" name="Shape 35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1" name="Shape 1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1" name="Shape 1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2" name="Shape 172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1" name="Shape 1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9" name="Shape 1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5" name="Shape 1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6" name="Shape 196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1" name="Shape 2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2" name="Shape 202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7" name="Shape 2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8" name="Shape 218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7" name="Shape 2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8" name="Shape 228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3" name="Shape 2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4" name="Shape 234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40" name="Shape 2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1" name="Shape 24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0" name="Shape 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1" name="Shape 4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47" name="Shape 2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0" name="Shape 2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1" name="Shape 26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6" name="Shape 2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7" name="Shape 267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68" name="Shape 26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3" name="Shape 2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4" name="Shape 274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5" name="Shape 27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0" name="Shape 2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1" name="Shape 28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2" name="Shape 2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7" name="Shape 2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8" name="Shape 288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9" name="Shape 28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93" name="Shape 2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4" name="Shape 294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5" name="Shape 29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00" name="Shape 3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06" name="Shape 3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7" name="Shape 307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08" name="Shape 3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714762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714753"/>
            <a:ext cy="3429000" cx="3429300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indent="304800">
              <a:buSzPct val="100000"/>
              <a:defRPr sz="4800"/>
            </a:lvl1pPr>
            <a:lvl2pPr algn="ctr" indent="304800">
              <a:buSzPct val="100000"/>
              <a:defRPr sz="4800"/>
            </a:lvl2pPr>
            <a:lvl3pPr algn="ctr" indent="304800">
              <a:buSzPct val="100000"/>
              <a:defRPr sz="4800"/>
            </a:lvl3pPr>
            <a:lvl4pPr algn="ctr" indent="304800">
              <a:buSzPct val="100000"/>
              <a:defRPr sz="4800"/>
            </a:lvl4pPr>
            <a:lvl5pPr algn="ctr" indent="304800">
              <a:buSzPct val="100000"/>
              <a:defRPr sz="4800"/>
            </a:lvl5pPr>
            <a:lvl6pPr algn="ctr" indent="304800">
              <a:buSzPct val="100000"/>
              <a:defRPr sz="4800"/>
            </a:lvl6pPr>
            <a:lvl7pPr algn="ctr" indent="304800">
              <a:buSzPct val="100000"/>
              <a:defRPr sz="4800"/>
            </a:lvl7pPr>
            <a:lvl8pPr algn="ctr" indent="304800">
              <a:buSzPct val="100000"/>
              <a:defRPr sz="4800"/>
            </a:lvl8pPr>
            <a:lvl9pPr algn="ctr" indent="304800">
              <a:buSzPct val="100000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mar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indent="190500" mar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 indent="457200">
              <a:defRPr/>
            </a:lvl2pPr>
            <a:lvl3pPr indent="914400">
              <a:defRPr/>
            </a:lvl3pPr>
            <a:lvl4pPr indent="13716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600200" x="457200"/>
            <a:ext cy="4967700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600200" x="4692273"/>
            <a:ext cy="4967700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5875078" x="457200"/>
            <a:ext cy="6927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indent="228600" marL="0"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indent="-133350" marL="7429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indent="-76200" marL="11430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indent="-114300" marL="1600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indent="-114300" marL="20574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indent="-114300" marL="25146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indent="-114300" marL="29718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indent="-114300" marL="34290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indent="-114300" marL="38862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www.cs.cornell.edu/~snavely/projects/skeletalset/skeletalsets_cvpr08.pdf" Type="http://schemas.openxmlformats.org/officeDocument/2006/relationships/hyperlink" TargetMode="External" Id="rId4"/><Relationship Target="../media/image12.png" Type="http://schemas.openxmlformats.org/officeDocument/2006/relationships/image" Id="rId3"/><Relationship Target="http://www.cs.cornell.edu/~snavely/projects/skeletalset/skeletalsets_cvpr08.pdf" Type="http://schemas.openxmlformats.org/officeDocument/2006/relationships/hyperlink" TargetMode="External" Id="rId5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research.microsoft.com/apps/pubs/?id=69187" Type="http://schemas.openxmlformats.org/officeDocument/2006/relationships/hyperlink" TargetMode="External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png" Type="http://schemas.openxmlformats.org/officeDocument/2006/relationships/image" Id="rId3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1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jpg" Type="http://schemas.openxmlformats.org/officeDocument/2006/relationships/image" Id="rId3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jpg" Type="http://schemas.openxmlformats.org/officeDocument/2006/relationships/image" Id="rId3"/></Relationships>
</file>

<file path=ppt/slides/_rels/slide22.xml.rels><?xml version="1.0" encoding="UTF-8" standalone="yes"?><Relationships xmlns="http://schemas.openxmlformats.org/package/2006/relationships"><Relationship Target="../notesSlides/notesSlide2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0.jpg" Type="http://schemas.openxmlformats.org/officeDocument/2006/relationships/image" Id="rId3"/></Relationships>
</file>

<file path=ppt/slides/_rels/slide23.xml.rels><?xml version="1.0" encoding="UTF-8" standalone="yes"?><Relationships xmlns="http://schemas.openxmlformats.org/package/2006/relationships"><Relationship Target="../notesSlides/notesSlide2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9.png" Type="http://schemas.openxmlformats.org/officeDocument/2006/relationships/image" Id="rId3"/></Relationships>
</file>

<file path=ppt/slides/_rels/slide24.xml.rels><?xml version="1.0" encoding="UTF-8" standalone="yes"?><Relationships xmlns="http://schemas.openxmlformats.org/package/2006/relationships"><Relationship Target="../notesSlides/notesSlide2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3.png" Type="http://schemas.openxmlformats.org/officeDocument/2006/relationships/image" Id="rId3"/></Relationships>
</file>

<file path=ppt/slides/_rels/slide25.xml.rels><?xml version="1.0" encoding="UTF-8" standalone="yes"?><Relationships xmlns="http://schemas.openxmlformats.org/package/2006/relationships"><Relationship Target="../notesSlides/notesSlide2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0.png" Type="http://schemas.openxmlformats.org/officeDocument/2006/relationships/image" Id="rId3"/></Relationships>
</file>

<file path=ppt/slides/_rels/slide26.xml.rels><?xml version="1.0" encoding="UTF-8" standalone="yes"?><Relationships xmlns="http://schemas.openxmlformats.org/package/2006/relationships"><Relationship Target="../notesSlides/notesSlide2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4.png" Type="http://schemas.openxmlformats.org/officeDocument/2006/relationships/image" Id="rId4"/><Relationship Target="../media/image23.png" Type="http://schemas.openxmlformats.org/officeDocument/2006/relationships/image" Id="rId3"/><Relationship Target="../media/image16.png" Type="http://schemas.openxmlformats.org/officeDocument/2006/relationships/image" Id="rId6"/><Relationship Target="../media/image13.png" Type="http://schemas.openxmlformats.org/officeDocument/2006/relationships/image" Id="rId5"/></Relationships>
</file>

<file path=ppt/slides/_rels/slide27.xml.rels><?xml version="1.0" encoding="UTF-8" standalone="yes"?><Relationships xmlns="http://schemas.openxmlformats.org/package/2006/relationships"><Relationship Target="../notesSlides/notesSlide2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5.png" Type="http://schemas.openxmlformats.org/officeDocument/2006/relationships/image" Id="rId4"/><Relationship Target="../media/image17.png" Type="http://schemas.openxmlformats.org/officeDocument/2006/relationships/image" Id="rId3"/></Relationships>
</file>

<file path=ppt/slides/_rels/slide28.xml.rels><?xml version="1.0" encoding="UTF-8" standalone="yes"?><Relationships xmlns="http://schemas.openxmlformats.org/package/2006/relationships"><Relationship Target="../notesSlides/notesSlide2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18.png" Type="http://schemas.openxmlformats.org/officeDocument/2006/relationships/image" Id="rId3"/></Relationships>
</file>

<file path=ppt/slides/_rels/slide29.xml.rels><?xml version="1.0" encoding="UTF-8" standalone="yes"?><Relationships xmlns="http://schemas.openxmlformats.org/package/2006/relationships"><Relationship Target="../notesSlides/notesSlide2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1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0.xml.rels><?xml version="1.0" encoding="UTF-8" standalone="yes"?><Relationships xmlns="http://schemas.openxmlformats.org/package/2006/relationships"><Relationship Target="../notesSlides/notesSlide3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2.png" Type="http://schemas.openxmlformats.org/officeDocument/2006/relationships/image" Id="rId3"/></Relationships>
</file>

<file path=ppt/slides/_rels/slide31.xml.rels><?xml version="1.0" encoding="UTF-8" standalone="yes"?><Relationships xmlns="http://schemas.openxmlformats.org/package/2006/relationships"><Relationship Target="../notesSlides/notesSlide3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4.png" Type="http://schemas.openxmlformats.org/officeDocument/2006/relationships/image" Id="rId3"/></Relationships>
</file>

<file path=ppt/slides/_rels/slide32.xml.rels><?xml version="1.0" encoding="UTF-8" standalone="yes"?><Relationships xmlns="http://schemas.openxmlformats.org/package/2006/relationships"><Relationship Target="../notesSlides/notesSlide3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3.xml.rels><?xml version="1.0" encoding="UTF-8" standalone="yes"?><Relationships xmlns="http://schemas.openxmlformats.org/package/2006/relationships"><Relationship Target="../notesSlides/notesSlide33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34.xml.rels><?xml version="1.0" encoding="UTF-8" standalone="yes"?><Relationships xmlns="http://schemas.openxmlformats.org/package/2006/relationships"><Relationship Target="../notesSlides/notesSlide3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5.xml.rels><?xml version="1.0" encoding="UTF-8" standalone="yes"?><Relationships xmlns="http://schemas.openxmlformats.org/package/2006/relationships"><Relationship Target="../notesSlides/notesSlide3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25.png" Type="http://schemas.openxmlformats.org/officeDocument/2006/relationships/image" Id="rId3"/></Relationships>
</file>

<file path=ppt/slides/_rels/slide36.xml.rels><?xml version="1.0" encoding="UTF-8" standalone="yes"?><Relationships xmlns="http://schemas.openxmlformats.org/package/2006/relationships"><Relationship Target="../notesSlides/notesSlide3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7.xml.rels><?xml version="1.0" encoding="UTF-8" standalone="yes"?><Relationships xmlns="http://schemas.openxmlformats.org/package/2006/relationships"><Relationship Target="../notesSlides/notesSlide3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8.xml.rels><?xml version="1.0" encoding="UTF-8" standalone="yes"?><Relationships xmlns="http://schemas.openxmlformats.org/package/2006/relationships"><Relationship Target="../notesSlides/notesSlide38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ieeexplore.ieee.org/xpls/abs_all.jsp?arnumber=1238663" Type="http://schemas.openxmlformats.org/officeDocument/2006/relationships/hyperlink" TargetMode="External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png" Type="http://schemas.openxmlformats.org/officeDocument/2006/relationships/image" Id="rId4"/><Relationship Target="../media/image00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(Self-) Localization</a:t>
            </a:r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faster</a:t>
            </a:r>
          </a:p>
          <a:p>
            <a:pPr rtl="0" lvl="0">
              <a:buNone/>
            </a:pPr>
            <a:r>
              <a:rPr lang="en"/>
              <a:t>aerial images + GIS</a:t>
            </a:r>
          </a:p>
          <a:p>
            <a:pPr>
              <a:buNone/>
            </a:pPr>
            <a:r>
              <a:rPr lang="en"/>
              <a:t>road maps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Learn distance metric from data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Distance says if two images (BoW histograms) look alike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Learn at:</a:t>
            </a:r>
          </a:p>
          <a:p>
            <a:pPr rtl="0" lvl="2" indent="-381000" marL="1371600">
              <a:buClr>
                <a:schemeClr val="dk1"/>
              </a:buClr>
              <a:buSzPct val="80000"/>
              <a:buFont typeface="Wingdings"/>
              <a:buChar char="§"/>
            </a:pPr>
            <a:r>
              <a:rPr lang="en"/>
              <a:t>Global level: one distance for whole database</a:t>
            </a:r>
          </a:p>
          <a:p>
            <a:pPr rtl="0" lvl="2" indent="-381000" marL="1371600">
              <a:buClr>
                <a:schemeClr val="dk1"/>
              </a:buClr>
              <a:buSzPct val="80000"/>
              <a:buFont typeface="Wingdings"/>
              <a:buChar char="§"/>
            </a:pPr>
            <a:r>
              <a:rPr lang="en"/>
              <a:t>Instance Level: Exemplar SVM</a:t>
            </a:r>
          </a:p>
          <a:p>
            <a:pPr lvl="2" indent="-381000" marL="1371600">
              <a:buClr>
                <a:schemeClr val="dk1"/>
              </a:buClr>
              <a:buSzPct val="80000"/>
              <a:buFont typeface="Wingdings"/>
              <a:buChar char="§"/>
            </a:pPr>
            <a:r>
              <a:rPr lang="en"/>
              <a:t>In between: this paper</a:t>
            </a:r>
          </a:p>
        </p:txBody>
      </p:sp>
      <p:sp>
        <p:nvSpPr>
          <p:cNvPr id="90" name="Shape 9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Idea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In between?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5051575" x="457200"/>
            <a:ext cy="15162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Divide graph in overlapping subgraphs</a:t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One distance function per subgraph</a:t>
            </a:r>
          </a:p>
          <a:p>
            <a:pPr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Distance function: is the image inside or outside the subgraph?</a:t>
            </a:r>
          </a:p>
        </p:txBody>
      </p:sp>
      <p:sp>
        <p:nvSpPr>
          <p:cNvPr id="97" name="Shape 97"/>
          <p:cNvSpPr/>
          <p:nvPr/>
        </p:nvSpPr>
        <p:spPr>
          <a:xfrm>
            <a:off y="1255750" x="1822475"/>
            <a:ext cy="3949825" cx="5381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/>
        </p:nvSpPr>
        <p:spPr>
          <a:xfrm>
            <a:off y="817775" x="4617475"/>
            <a:ext cy="3921425" cx="36568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3" name="Shape 10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Graph Subdivision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4485500" x="457200"/>
            <a:ext cy="2303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Minimum dominating set</a:t>
            </a:r>
          </a:p>
          <a:p>
            <a:pPr rtl="0" lvl="1" indent="-3429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1800" lang="en"/>
              <a:t>Minimum set of vertices whose neighborhoods cover the whole graph</a:t>
            </a:r>
          </a:p>
          <a:p>
            <a:pPr rtl="0" lvl="1" indent="-3429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1800" lang="en"/>
              <a:t>NP-hard, use greedy algorithm</a:t>
            </a:r>
          </a:p>
          <a:p>
            <a:pPr rtl="0" lvl="1" indent="-3429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1800" lang="en"/>
              <a:t>Same as in Skeletal Sets for SfM</a:t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Example Dubrovnik:</a:t>
            </a:r>
          </a:p>
          <a:p>
            <a:pPr lvl="1" indent="-3429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1800" lang="en"/>
              <a:t># images: 6044, # centers: 188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y="6480000" x="1895400"/>
            <a:ext cy="378000" cx="7248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r" rtl="0" lvl="0">
              <a:lnSpc>
                <a:spcPct val="115000"/>
              </a:lnSpc>
              <a:buNone/>
            </a:pPr>
            <a:r>
              <a:rPr u="sng" b="1" sz="1200" lang="en">
                <a:solidFill>
                  <a:srgbClr val="6611CC"/>
                </a:solidFill>
                <a:hlinkClick r:id="rId4"/>
              </a:rPr>
              <a:t>Skeletal </a:t>
            </a:r>
            <a:r>
              <a:rPr u="sng" sz="1200" lang="en">
                <a:solidFill>
                  <a:srgbClr val="6611CC"/>
                </a:solidFill>
                <a:hlinkClick r:id="rId5"/>
              </a:rPr>
              <a:t>graphs for efficient structure from motion</a:t>
            </a:r>
            <a:r>
              <a:rPr sz="1200" lang="en"/>
              <a:t> Snavely, Seitz, Szeliski, CVPR’08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Learn distance functions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SVM distance function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b="1" lang="en"/>
              <a:t>q</a:t>
            </a:r>
            <a:r>
              <a:rPr lang="en"/>
              <a:t> image features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Image is in subgraph if </a:t>
            </a:r>
            <a:r>
              <a:rPr b="1" lang="en"/>
              <a:t>wq</a:t>
            </a:r>
            <a:r>
              <a:rPr lang="en"/>
              <a:t> + b &gt; 0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Positive examples: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images in same subgraph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Negatives: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images not in subgraph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hard ones: images neighbouring the subgraph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Calibrate all distance functions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convert to probabilities using Platt’s method</a:t>
            </a:r>
          </a:p>
          <a:p>
            <a:pPr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fits sigmoids to P(y|x=1) and P(y|x=-1)</a:t>
            </a:r>
          </a:p>
        </p:txBody>
      </p:sp>
      <p:sp>
        <p:nvSpPr>
          <p:cNvPr id="112" name="Shape 112"/>
          <p:cNvSpPr txBox="1"/>
          <p:nvPr/>
        </p:nvSpPr>
        <p:spPr>
          <a:xfrm>
            <a:off y="6480000" x="1895400"/>
            <a:ext cy="378000" cx="7248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r" rtl="0" lvl="0">
              <a:lnSpc>
                <a:spcPct val="125000"/>
              </a:lnSpc>
              <a:buNone/>
            </a:pPr>
            <a:r>
              <a:rPr u="sng" sz="1200" lang="en">
                <a:solidFill>
                  <a:schemeClr val="hlink"/>
                </a:solidFill>
                <a:hlinkClick r:id="rId3"/>
              </a:rPr>
              <a:t>Probabilities for SV Machines</a:t>
            </a:r>
            <a:r>
              <a:rPr sz="1200" lang="en">
                <a:solidFill>
                  <a:srgbClr val="1A1A1A"/>
                </a:solidFill>
              </a:rPr>
              <a:t>, Platt, 1999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Retrieval</a:t>
            </a: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Extract visual words from image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Compute distance to each subgraph with their own distance functions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For closest subgraphs: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use distance function to chose the closest images in the subgraph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Return the best images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Retrieval</a:t>
            </a:r>
          </a:p>
        </p:txBody>
      </p:sp>
      <p:sp>
        <p:nvSpPr>
          <p:cNvPr id="124" name="Shape 124"/>
          <p:cNvSpPr/>
          <p:nvPr/>
        </p:nvSpPr>
        <p:spPr>
          <a:xfrm>
            <a:off y="1627825" x="857350"/>
            <a:ext cy="3943350" cx="7572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8" name="Shape 1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9" name="Shape 129"/>
          <p:cNvSpPr/>
          <p:nvPr/>
        </p:nvSpPr>
        <p:spPr>
          <a:xfrm>
            <a:off y="4381500" x="261700"/>
            <a:ext cy="2476500" cx="8096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30" name="Shape 130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Re-ranking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Problem: sometimes it fails very badly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Top images are really similar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Images from top subgraphs are prefered, increasing the issue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Idea: increase diversity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Given the first image is wrong, what’s the most likely image to be right?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Bag-of-Words Regularization</a:t>
            </a:r>
          </a:p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  <a:ln w="9525" cap="flat">
            <a:solidFill>
              <a:srgbClr val="783F04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rgbClr val="073763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073763"/>
                </a:solidFill>
              </a:rPr>
              <a:t>If all subgraphs’ probabilities are low (&lt;0.1), revert to BoW model.</a:t>
            </a:r>
          </a:p>
          <a:p>
            <a:pPr rtl="0" lvl="0" indent="-419100" marL="457200">
              <a:buClr>
                <a:srgbClr val="660000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660000"/>
                </a:solidFill>
              </a:rPr>
              <a:t>Weighted average between Graph based probabilities and BoW probabilities, fitted using logistic regression.</a:t>
            </a:r>
          </a:p>
          <a:p>
            <a:pPr rtl="0" lvl="0" indent="-419100" marL="457200">
              <a:buClr>
                <a:srgbClr val="660000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660000"/>
                </a:solidFill>
              </a:rPr>
              <a:t>Interleave results between models.</a:t>
            </a:r>
          </a:p>
        </p:txBody>
      </p:sp>
      <p:sp>
        <p:nvSpPr>
          <p:cNvPr id="138" name="Shape 138"/>
          <p:cNvSpPr txBox="1"/>
          <p:nvPr/>
        </p:nvSpPr>
        <p:spPr>
          <a:xfrm>
            <a:off y="2246325" x="4926900"/>
            <a:ext cy="392399" cx="1269600"/>
          </a:xfrm>
          <a:prstGeom prst="rect">
            <a:avLst/>
          </a:prstGeom>
          <a:solidFill>
            <a:srgbClr val="A4C2F4"/>
          </a:solidFill>
          <a:ln w="19050" cap="flat">
            <a:solidFill>
              <a:srgbClr val="0B5394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Applied to all</a:t>
            </a:r>
          </a:p>
        </p:txBody>
      </p:sp>
      <p:sp>
        <p:nvSpPr>
          <p:cNvPr id="139" name="Shape 139"/>
          <p:cNvSpPr txBox="1"/>
          <p:nvPr/>
        </p:nvSpPr>
        <p:spPr>
          <a:xfrm>
            <a:off y="3668025" x="6799550"/>
            <a:ext cy="392399" cx="1703700"/>
          </a:xfrm>
          <a:prstGeom prst="rect">
            <a:avLst/>
          </a:prstGeom>
          <a:solidFill>
            <a:srgbClr val="EA9999"/>
          </a:solidFill>
          <a:ln w="19050" cap="flat">
            <a:solidFill>
              <a:srgbClr val="99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Applied to +BoW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Experiments</a:t>
            </a:r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y="5482400" x="457200"/>
            <a:ext cy="10853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
</a:t>
            </a:r>
          </a:p>
        </p:txBody>
      </p:sp>
      <p:sp>
        <p:nvSpPr>
          <p:cNvPr id="146" name="Shape 146"/>
          <p:cNvSpPr/>
          <p:nvPr/>
        </p:nvSpPr>
        <p:spPr>
          <a:xfrm>
            <a:off y="1624775" x="109537"/>
            <a:ext cy="3705225" cx="89249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47" name="Shape 147"/>
          <p:cNvSpPr txBox="1"/>
          <p:nvPr/>
        </p:nvSpPr>
        <p:spPr>
          <a:xfrm>
            <a:off y="5536500" x="659700"/>
            <a:ext cy="826799" cx="76868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sz="2400" lang="en"/>
              <a:t>Metric: Is there an image in the top-k that can pass geometric verification with the query?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Experiments</a:t>
            </a:r>
          </a:p>
        </p:txBody>
      </p:sp>
      <p:sp>
        <p:nvSpPr>
          <p:cNvPr id="153" name="Shape 153"/>
          <p:cNvSpPr/>
          <p:nvPr/>
        </p:nvSpPr>
        <p:spPr>
          <a:xfrm>
            <a:off y="1417650" x="1306325"/>
            <a:ext cy="5443000" cx="65313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y="274637" x="457200"/>
            <a:ext cy="11432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Where am I?</a:t>
            </a:r>
          </a:p>
        </p:txBody>
      </p:sp>
      <p:sp>
        <p:nvSpPr>
          <p:cNvPr id="30" name="Shape 30"/>
          <p:cNvSpPr/>
          <p:nvPr/>
        </p:nvSpPr>
        <p:spPr>
          <a:xfrm>
            <a:off y="1417949" x="1098825"/>
            <a:ext cy="5114400" cx="68177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1" name="Shape 31"/>
          <p:cNvSpPr txBox="1"/>
          <p:nvPr/>
        </p:nvSpPr>
        <p:spPr>
          <a:xfrm>
            <a:off y="4688800" x="3693800"/>
            <a:ext cy="387599" cx="663300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Quad</a:t>
            </a:r>
          </a:p>
        </p:txBody>
      </p:sp>
      <p:sp>
        <p:nvSpPr>
          <p:cNvPr id="32" name="Shape 32"/>
          <p:cNvSpPr txBox="1"/>
          <p:nvPr/>
        </p:nvSpPr>
        <p:spPr>
          <a:xfrm>
            <a:off y="5676650" x="5702525"/>
            <a:ext cy="556199" cx="730199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lang="en"/>
              <a:t>Denny Hall</a:t>
            </a:r>
          </a:p>
        </p:txBody>
      </p:sp>
      <p:sp>
        <p:nvSpPr>
          <p:cNvPr id="33" name="Shape 33"/>
          <p:cNvSpPr/>
          <p:nvPr/>
        </p:nvSpPr>
        <p:spPr>
          <a:xfrm rot="-1588156">
            <a:off y="6158095" x="6290941"/>
            <a:ext cy="342252" cx="321055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C9DAF8"/>
          </a:solidFill>
          <a:ln w="19050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8" name="Shape 158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(Self-) Localization</a:t>
            </a:r>
          </a:p>
        </p:txBody>
      </p:sp>
      <p:sp>
        <p:nvSpPr>
          <p:cNvPr id="159" name="Shape 159"/>
          <p:cNvSpPr txBox="1"/>
          <p:nvPr>
            <p:ph idx="1" type="subTitle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faster</a:t>
            </a:r>
          </a:p>
          <a:p>
            <a:pPr rtl="0" lvl="0">
              <a:buNone/>
            </a:pPr>
            <a:r>
              <a:rPr b="1" sz="3600" lang="en"/>
              <a:t>aerial images + GIS</a:t>
            </a:r>
          </a:p>
          <a:p>
            <a:pPr rtl="0" lvl="0">
              <a:buNone/>
            </a:pPr>
            <a:r>
              <a:rPr lang="en"/>
              <a:t>road maps</a:t>
            </a:r>
          </a:p>
        </p:txBody>
      </p:sp>
      <p:sp>
        <p:nvSpPr>
          <p:cNvPr id="160" name="Shape 160"/>
          <p:cNvSpPr txBox="1"/>
          <p:nvPr/>
        </p:nvSpPr>
        <p:spPr>
          <a:xfrm>
            <a:off y="5480450" x="743575"/>
            <a:ext cy="1166100" cx="771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Clr>
                <a:schemeClr val="dk1"/>
              </a:buClr>
              <a:buSzPct val="78571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Cross-View Image Geolocation.</a:t>
            </a:r>
          </a:p>
          <a:p>
            <a:pPr algn="ctr" rtl="0" lvl="0">
              <a:buClr>
                <a:schemeClr val="dk1"/>
              </a:buClr>
              <a:buSzPct val="78571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Tsung-Yi Lin, Serge Belongie, and James Hays</a:t>
            </a:r>
          </a:p>
          <a:p>
            <a:pPr algn="ctr" rtl="0" lvl="0">
              <a:buNone/>
            </a:pPr>
            <a:r>
              <a:rPr lang="en">
                <a:solidFill>
                  <a:schemeClr val="dk1"/>
                </a:solidFill>
              </a:rPr>
              <a:t>CVPR 2013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5" name="Shape 165"/>
          <p:cNvSpPr/>
          <p:nvPr/>
        </p:nvSpPr>
        <p:spPr>
          <a:xfrm>
            <a:off y="1467925" x="1132600"/>
            <a:ext cy="5159124" cx="68788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66" name="Shape 166"/>
          <p:cNvSpPr txBox="1"/>
          <p:nvPr>
            <p:ph type="title"/>
          </p:nvPr>
        </p:nvSpPr>
        <p:spPr>
          <a:xfrm>
            <a:off y="274637" x="457200"/>
            <a:ext cy="11432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Where am I now?</a:t>
            </a:r>
          </a:p>
        </p:txBody>
      </p:sp>
      <p:sp>
        <p:nvSpPr>
          <p:cNvPr id="167" name="Shape 167"/>
          <p:cNvSpPr txBox="1"/>
          <p:nvPr/>
        </p:nvSpPr>
        <p:spPr>
          <a:xfrm>
            <a:off y="2792625" x="5136450"/>
            <a:ext cy="387599" cx="663300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Larch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y="3983300" x="6840775"/>
            <a:ext cy="387599" cx="1056899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Mountains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y="5961450" x="5398150"/>
            <a:ext cy="387599" cx="663300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Snow</a:t>
            </a:r>
          </a:p>
        </p:txBody>
      </p:sp>
      <p:sp>
        <p:nvSpPr>
          <p:cNvPr id="170" name="Shape 170"/>
          <p:cNvSpPr txBox="1"/>
          <p:nvPr/>
        </p:nvSpPr>
        <p:spPr>
          <a:xfrm>
            <a:off y="6562950" x="7368925"/>
            <a:ext cy="246000" cx="1699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Excuse my hair...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4" name="Shape 1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5" name="Shape 17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Where am I?</a:t>
            </a:r>
          </a:p>
        </p:txBody>
      </p:sp>
      <p:sp>
        <p:nvSpPr>
          <p:cNvPr id="176" name="Shape 176"/>
          <p:cNvSpPr/>
          <p:nvPr/>
        </p:nvSpPr>
        <p:spPr>
          <a:xfrm>
            <a:off y="1510350" x="685950"/>
            <a:ext cy="4905775" cx="77721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77" name="Shape 177"/>
          <p:cNvSpPr/>
          <p:nvPr/>
        </p:nvSpPr>
        <p:spPr>
          <a:xfrm rot="312123">
            <a:off y="1855037" x="4378314"/>
            <a:ext cy="1993325" cx="612121"/>
          </a:xfrm>
          <a:prstGeom prst="roundRect">
            <a:avLst>
              <a:gd fmla="val 16667" name="adj"/>
            </a:avLst>
          </a:prstGeom>
          <a:solidFill>
            <a:srgbClr val="A4C2F4">
              <a:alpha val="47310"/>
            </a:srgbClr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178" name="Shape 178"/>
          <p:cNvSpPr txBox="1"/>
          <p:nvPr/>
        </p:nvSpPr>
        <p:spPr>
          <a:xfrm>
            <a:off y="2811600" x="5300425"/>
            <a:ext cy="374100" cx="827399"/>
          </a:xfrm>
          <a:prstGeom prst="rect">
            <a:avLst/>
          </a:prstGeom>
          <a:solidFill>
            <a:srgbClr val="C9DAF8"/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Larches</a:t>
            </a:r>
          </a:p>
        </p:txBody>
      </p:sp>
      <p:sp>
        <p:nvSpPr>
          <p:cNvPr id="179" name="Shape 179"/>
          <p:cNvSpPr/>
          <p:nvPr/>
        </p:nvSpPr>
        <p:spPr>
          <a:xfrm>
            <a:off y="2890800" x="4956350"/>
            <a:ext cy="215700" cx="371400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9FC5E8"/>
          </a:solidFill>
          <a:ln w="19050" cap="flat">
            <a:solidFill>
              <a:srgbClr val="073763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180" name="Shape 180"/>
          <p:cNvSpPr/>
          <p:nvPr/>
        </p:nvSpPr>
        <p:spPr>
          <a:xfrm>
            <a:off y="3617525" x="4341575"/>
            <a:ext cy="215700" cx="2079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FF00"/>
          </a:solidFill>
          <a:ln w="9525" cap="flat">
            <a:solidFill>
              <a:srgbClr val="FFD966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presetID="10" fill="hold" presetSubtype="0" presetClass="entr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Motivation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User photos are really sparse</a:t>
            </a:r>
          </a:p>
        </p:txBody>
      </p:sp>
      <p:sp>
        <p:nvSpPr>
          <p:cNvPr id="187" name="Shape 187"/>
          <p:cNvSpPr/>
          <p:nvPr/>
        </p:nvSpPr>
        <p:spPr>
          <a:xfrm>
            <a:off y="2382400" x="657725"/>
            <a:ext cy="3898799" cx="77738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88" name="Shape 188"/>
          <p:cNvSpPr/>
          <p:nvPr/>
        </p:nvSpPr>
        <p:spPr>
          <a:xfrm>
            <a:off y="2666550" x="2114175"/>
            <a:ext cy="598499" cx="1188300"/>
          </a:xfrm>
          <a:prstGeom prst="cloudCallout">
            <a:avLst>
              <a:gd fmla="val -20833" name="adj1"/>
              <a:gd fmla="val 625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buNone/>
            </a:pPr>
            <a:r>
              <a:rPr sz="1000" lang="en"/>
              <a:t>Who cares about me?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3" name="Shape 193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FFFFFF"/>
                </a:solidFill>
              </a:rPr>
              <a:t>Satellite</a:t>
            </a:r>
          </a:p>
          <a:p>
            <a:pPr rtl="0" lvl="0">
              <a:buNone/>
            </a:pPr>
            <a:r>
              <a:rPr lang="en">
                <a:solidFill>
                  <a:srgbClr val="FFFFFF"/>
                </a:solidFill>
              </a:rPr>
              <a:t>Aerial</a:t>
            </a:r>
          </a:p>
          <a:p>
            <a:pPr rtl="0" lvl="0">
              <a:buNone/>
            </a:pPr>
            <a:r>
              <a:rPr lang="en">
                <a:solidFill>
                  <a:srgbClr val="FFFFFF"/>
                </a:solidFill>
              </a:rPr>
              <a:t>Street View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9" name="Shape 199"/>
          <p:cNvSpPr/>
          <p:nvPr/>
        </p:nvSpPr>
        <p:spPr>
          <a:xfrm>
            <a:off y="0" x="0"/>
            <a:ext cy="6858000" cx="101441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y="1600200" x="457200"/>
            <a:ext cy="2342100" cx="4068299"/>
          </a:xfrm>
          <a:prstGeom prst="rect">
            <a:avLst/>
          </a:prstGeom>
          <a:solidFill>
            <a:srgbClr val="EFEFEF">
              <a:alpha val="62690"/>
            </a:srgbClr>
          </a:solidFill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solidFill>
                  <a:srgbClr val="000000"/>
                </a:solidFill>
              </a:rPr>
              <a:t>Non image data</a:t>
            </a:r>
          </a:p>
          <a:p>
            <a:pPr rtl="0" lvl="0" indent="-419100" marL="457200">
              <a:buClr>
                <a:srgbClr val="000000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000000"/>
                </a:solidFill>
              </a:rPr>
              <a:t>GIS Land attributes</a:t>
            </a:r>
          </a:p>
          <a:p>
            <a:pPr rtl="0" lvl="0" indent="-419100" marL="457200">
              <a:buClr>
                <a:srgbClr val="000000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000000"/>
                </a:solidFill>
              </a:rPr>
              <a:t>Elevation Maps</a:t>
            </a:r>
          </a:p>
          <a:p>
            <a:pPr rtl="0" lvl="0" indent="-419100" marL="457200">
              <a:buClr>
                <a:srgbClr val="000000"/>
              </a:buClr>
              <a:buSzPct val="166666"/>
              <a:buFont typeface="Arial"/>
              <a:buChar char="•"/>
            </a:pPr>
            <a:r>
              <a:rPr lang="en">
                <a:solidFill>
                  <a:srgbClr val="000000"/>
                </a:solidFill>
              </a:rPr>
              <a:t>others</a:t>
            </a: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4" name="Shape 2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5" name="Shape 20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06" name="Shape 206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207" name="Shape 207"/>
          <p:cNvSpPr/>
          <p:nvPr/>
        </p:nvSpPr>
        <p:spPr>
          <a:xfrm>
            <a:off y="0" x="0"/>
            <a:ext cy="6858000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08" name="Shape 208"/>
          <p:cNvSpPr/>
          <p:nvPr/>
        </p:nvSpPr>
        <p:spPr>
          <a:xfrm>
            <a:off y="2286000" x="609600"/>
            <a:ext cy="1971675" cx="29241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209" name="Shape 209"/>
          <p:cNvSpPr/>
          <p:nvPr/>
        </p:nvSpPr>
        <p:spPr>
          <a:xfrm>
            <a:off y="2286000" x="3904725"/>
            <a:ext cy="1971675" cx="200977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id="210" name="Shape 210"/>
          <p:cNvSpPr/>
          <p:nvPr/>
        </p:nvSpPr>
        <p:spPr>
          <a:xfrm>
            <a:off y="2286000" x="6285450"/>
            <a:ext cy="1971675" cx="200025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</p:sp>
      <p:sp>
        <p:nvSpPr>
          <p:cNvPr id="211" name="Shape 211"/>
          <p:cNvSpPr txBox="1"/>
          <p:nvPr/>
        </p:nvSpPr>
        <p:spPr>
          <a:xfrm>
            <a:off y="4197575" x="950825"/>
            <a:ext cy="382499" cx="2147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sz="1800" lang="en">
                <a:solidFill>
                  <a:srgbClr val="FFFFFF"/>
                </a:solidFill>
              </a:rPr>
              <a:t>Geo-tagged</a:t>
            </a:r>
          </a:p>
          <a:p>
            <a:pPr algn="ctr">
              <a:buNone/>
            </a:pPr>
            <a:r>
              <a:rPr sz="1800" lang="en">
                <a:solidFill>
                  <a:srgbClr val="FFFFFF"/>
                </a:solidFill>
              </a:rPr>
              <a:t>ground level image</a:t>
            </a:r>
          </a:p>
        </p:txBody>
      </p:sp>
      <p:sp>
        <p:nvSpPr>
          <p:cNvPr id="212" name="Shape 212"/>
          <p:cNvSpPr txBox="1"/>
          <p:nvPr/>
        </p:nvSpPr>
        <p:spPr>
          <a:xfrm>
            <a:off y="4197575" x="3770225"/>
            <a:ext cy="382499" cx="2147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sz="1800" lang="en">
                <a:solidFill>
                  <a:srgbClr val="FFFFFF"/>
                </a:solidFill>
              </a:rPr>
              <a:t>Aerial image</a:t>
            </a:r>
          </a:p>
        </p:txBody>
      </p:sp>
      <p:sp>
        <p:nvSpPr>
          <p:cNvPr id="213" name="Shape 213"/>
          <p:cNvSpPr txBox="1"/>
          <p:nvPr/>
        </p:nvSpPr>
        <p:spPr>
          <a:xfrm>
            <a:off y="4197575" x="6284825"/>
            <a:ext cy="382499" cx="2147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sz="1800" lang="en">
                <a:solidFill>
                  <a:srgbClr val="FFFFFF"/>
                </a:solidFill>
              </a:rPr>
              <a:t>Land Cover</a:t>
            </a:r>
          </a:p>
          <a:p>
            <a:pPr algn="ctr" rtl="0" lvl="0">
              <a:buNone/>
            </a:pPr>
            <a:r>
              <a:rPr sz="1800" lang="en">
                <a:solidFill>
                  <a:srgbClr val="FFFFFF"/>
                </a:solidFill>
              </a:rPr>
              <a:t>Attributes</a:t>
            </a:r>
          </a:p>
        </p:txBody>
      </p:sp>
      <p:sp>
        <p:nvSpPr>
          <p:cNvPr id="214" name="Shape 214"/>
          <p:cNvSpPr/>
          <p:nvPr/>
        </p:nvSpPr>
        <p:spPr>
          <a:xfrm>
            <a:off y="1986530" x="284838"/>
            <a:ext cy="2707775" cx="616800"/>
          </a:xfrm>
          <a:custGeom>
            <a:pathLst>
              <a:path w="24672" extrusionOk="0" h="108311">
                <a:moveTo>
                  <a:pt y="103" x="24672"/>
                </a:moveTo>
                <a:cubicBezTo>
                  <a:pt y="1924" x="21101"/>
                  <a:pt y="-5325" x="7003"/>
                  <a:pt y="11032" x="3251"/>
                </a:cubicBezTo>
                <a:cubicBezTo>
                  <a:pt y="27389" x="-501"/>
                  <a:pt y="82180" x="-1157"/>
                  <a:pt y="98246" x="2158"/>
                </a:cubicBezTo>
                <a:cubicBezTo>
                  <a:pt y="114311" x="5473"/>
                  <a:pt y="105896" x="19644"/>
                  <a:pt y="107426" x="23142"/>
                </a:cubicBezTo>
              </a:path>
            </a:pathLst>
          </a:custGeom>
          <a:noFill/>
          <a:ln w="38100" cap="flat">
            <a:solidFill>
              <a:srgbClr val="9900FF"/>
            </a:solidFill>
            <a:prstDash val="solid"/>
            <a:round/>
            <a:headEnd w="lg" len="lg" type="none"/>
            <a:tailEnd w="lg" len="lg" type="none"/>
          </a:ln>
        </p:spPr>
      </p:sp>
      <p:sp>
        <p:nvSpPr>
          <p:cNvPr id="215" name="Shape 215"/>
          <p:cNvSpPr/>
          <p:nvPr/>
        </p:nvSpPr>
        <p:spPr>
          <a:xfrm rot="10800000">
            <a:off y="1986525" x="8109475"/>
            <a:ext cy="2707775" cx="616800"/>
          </a:xfrm>
          <a:custGeom>
            <a:pathLst>
              <a:path w="24672" extrusionOk="0" h="108311">
                <a:moveTo>
                  <a:pt y="103" x="24672"/>
                </a:moveTo>
                <a:cubicBezTo>
                  <a:pt y="1924" x="21101"/>
                  <a:pt y="-5325" x="7003"/>
                  <a:pt y="11032" x="3251"/>
                </a:cubicBezTo>
                <a:cubicBezTo>
                  <a:pt y="27389" x="-501"/>
                  <a:pt y="82180" x="-1157"/>
                  <a:pt y="98246" x="2158"/>
                </a:cubicBezTo>
                <a:cubicBezTo>
                  <a:pt y="114311" x="5473"/>
                  <a:pt y="105896" x="19644"/>
                  <a:pt y="107426" x="23142"/>
                </a:cubicBezTo>
              </a:path>
            </a:pathLst>
          </a:custGeom>
          <a:noFill/>
          <a:ln w="38100" cap="flat">
            <a:solidFill>
              <a:srgbClr val="9900FF"/>
            </a:solidFill>
            <a:prstDash val="solid"/>
            <a:round/>
            <a:headEnd w="lg" len="lg" type="none"/>
            <a:tailEnd w="lg" len="lg" type="none"/>
          </a:ln>
        </p:spPr>
      </p:sp>
      <p:cxnSp>
        <p:nvCxnSpPr>
          <p:cNvPr id="216" name="Shape 216"/>
          <p:cNvCxnSpPr/>
          <p:nvPr/>
        </p:nvCxnSpPr>
        <p:spPr>
          <a:xfrm>
            <a:off y="4704975" x="5306075"/>
            <a:ext cy="1590299" cx="1497299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w="lg" len="lg" type="none"/>
            <a:tailEnd w="lg" len="lg" type="triangle"/>
          </a:ln>
        </p:spPr>
      </p:cxn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0" name="Shape 2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1" name="Shape 22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Algorithm</a:t>
            </a:r>
          </a:p>
        </p:txBody>
      </p:sp>
      <p:sp>
        <p:nvSpPr>
          <p:cNvPr id="222" name="Shape 222"/>
          <p:cNvSpPr/>
          <p:nvPr/>
        </p:nvSpPr>
        <p:spPr>
          <a:xfrm>
            <a:off y="2321825" x="1250775"/>
            <a:ext cy="2390775" cx="2476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23" name="Shape 223"/>
          <p:cNvSpPr/>
          <p:nvPr/>
        </p:nvSpPr>
        <p:spPr>
          <a:xfrm>
            <a:off y="2302775" x="5250825"/>
            <a:ext cy="2428875" cx="26384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224" name="Shape 224"/>
          <p:cNvSpPr txBox="1"/>
          <p:nvPr/>
        </p:nvSpPr>
        <p:spPr>
          <a:xfrm>
            <a:off y="4711050" x="1284175"/>
            <a:ext cy="371699" cx="1923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Input</a:t>
            </a:r>
          </a:p>
        </p:txBody>
      </p:sp>
      <p:sp>
        <p:nvSpPr>
          <p:cNvPr id="225" name="Shape 225"/>
          <p:cNvSpPr txBox="1"/>
          <p:nvPr/>
        </p:nvSpPr>
        <p:spPr>
          <a:xfrm>
            <a:off y="4711050" x="5398975"/>
            <a:ext cy="371699" cx="1923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Heatmap</a:t>
            </a:r>
          </a:p>
        </p:txBody>
      </p:sp>
      <p:sp>
        <p:nvSpPr>
          <p:cNvPr id="226" name="Shape 226"/>
          <p:cNvSpPr/>
          <p:nvPr/>
        </p:nvSpPr>
        <p:spPr>
          <a:xfrm>
            <a:off y="3331362" x="4131200"/>
            <a:ext cy="371699" cx="77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0" name="Shape 2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1" name="Shape 23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32" name="Shape 232"/>
          <p:cNvSpPr/>
          <p:nvPr/>
        </p:nvSpPr>
        <p:spPr>
          <a:xfrm>
            <a:off y="152400" x="152400"/>
            <a:ext cy="6200775" cx="8905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6" name="Shape 2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239" name="Shape 239"/>
          <p:cNvSpPr/>
          <p:nvPr/>
        </p:nvSpPr>
        <p:spPr>
          <a:xfrm>
            <a:off y="152400" x="152400"/>
            <a:ext cy="7315200" cx="90011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" name="Shape 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What data can I collect?</a:t>
            </a:r>
          </a:p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Image(s)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main focus of these papers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Sensor data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GPS (aren’t you done yet?)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Inertial, temperature, pressure, etc.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3" name="Shape 2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4" name="Shape 24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/>
        </p:txBody>
      </p:sp>
      <p:sp>
        <p:nvSpPr>
          <p:cNvPr id="245" name="Shape 245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246" name="Shape 246"/>
          <p:cNvSpPr/>
          <p:nvPr/>
        </p:nvSpPr>
        <p:spPr>
          <a:xfrm>
            <a:off y="0" x="97750"/>
            <a:ext cy="7115175" cx="90011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0" name="Shape 2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1" name="Shape 25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Results</a:t>
            </a:r>
          </a:p>
        </p:txBody>
      </p:sp>
      <p:sp>
        <p:nvSpPr>
          <p:cNvPr id="252" name="Shape 252"/>
          <p:cNvSpPr/>
          <p:nvPr/>
        </p:nvSpPr>
        <p:spPr>
          <a:xfrm>
            <a:off y="2256250" x="0"/>
            <a:ext cy="3038475" cx="9144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53" name="Shape 253"/>
          <p:cNvSpPr/>
          <p:nvPr/>
        </p:nvSpPr>
        <p:spPr>
          <a:xfrm>
            <a:off y="2286925" x="1549200"/>
            <a:ext cy="3021900" cx="2185800"/>
          </a:xfrm>
          <a:prstGeom prst="rect">
            <a:avLst/>
          </a:prstGeom>
          <a:noFill/>
          <a:ln w="38100" cap="flat">
            <a:solidFill>
              <a:srgbClr val="6AA84F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254" name="Shape 254"/>
          <p:cNvSpPr/>
          <p:nvPr/>
        </p:nvSpPr>
        <p:spPr>
          <a:xfrm>
            <a:off y="2286925" x="3807875"/>
            <a:ext cy="3021900" cx="2185800"/>
          </a:xfrm>
          <a:prstGeom prst="rect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255" name="Shape 255"/>
          <p:cNvSpPr txBox="1"/>
          <p:nvPr/>
        </p:nvSpPr>
        <p:spPr>
          <a:xfrm>
            <a:off y="1920925" x="136600"/>
            <a:ext cy="366000" cx="1109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Query</a:t>
            </a:r>
          </a:p>
        </p:txBody>
      </p:sp>
      <p:sp>
        <p:nvSpPr>
          <p:cNvPr id="256" name="Shape 256"/>
          <p:cNvSpPr txBox="1"/>
          <p:nvPr/>
        </p:nvSpPr>
        <p:spPr>
          <a:xfrm>
            <a:off y="5264625" x="77125"/>
            <a:ext cy="603599" cx="1399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Aerial Image (not provided!)</a:t>
            </a:r>
          </a:p>
        </p:txBody>
      </p:sp>
      <p:sp>
        <p:nvSpPr>
          <p:cNvPr id="257" name="Shape 257"/>
          <p:cNvSpPr txBox="1"/>
          <p:nvPr/>
        </p:nvSpPr>
        <p:spPr>
          <a:xfrm>
            <a:off y="1920925" x="1584400"/>
            <a:ext cy="366000" cx="1814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Positive Examples</a:t>
            </a:r>
          </a:p>
        </p:txBody>
      </p:sp>
      <p:sp>
        <p:nvSpPr>
          <p:cNvPr id="258" name="Shape 258"/>
          <p:cNvSpPr txBox="1"/>
          <p:nvPr/>
        </p:nvSpPr>
        <p:spPr>
          <a:xfrm>
            <a:off y="1920925" x="3870400"/>
            <a:ext cy="366000" cx="1814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Negative Examples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y="1920925" x="6080200"/>
            <a:ext cy="366000" cx="1814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Heatmap</a:t>
            </a: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3" name="Shape 2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4" name="Shape 26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Quantitative Performance</a:t>
            </a:r>
          </a:p>
        </p:txBody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y="1600200" x="457200"/>
            <a:ext cy="4967700" cx="8314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800"/>
              </a:spcBef>
              <a:buClr>
                <a:schemeClr val="dk1"/>
              </a:buClr>
              <a:buSzPct val="34375"/>
              <a:buFont typeface="Arial"/>
              <a:buNone/>
            </a:pPr>
            <a:r>
              <a:rPr sz="3200" lang="en"/>
              <a:t>Percentage of test cases where ground truth location is in top 1% of predicted locations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Direct ground match (im2gps):   0%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Chance:                                      1%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Direct match (no translation):  	2%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Land Cover Oracle (cheating):   4%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Data-driven translation:              8%</a:t>
            </a:r>
          </a:p>
          <a:p>
            <a:pPr rtl="0" lvl="0" indent="-406400" marL="457200">
              <a:lnSpc>
                <a:spcPct val="115000"/>
              </a:lnSpc>
              <a:spcBef>
                <a:spcPts val="70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sz="2800" lang="en"/>
              <a:t>Our method:                              17%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9" name="Shape 2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0" name="Shape 270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(Self-) Localization</a:t>
            </a:r>
          </a:p>
        </p:txBody>
      </p:sp>
      <p:sp>
        <p:nvSpPr>
          <p:cNvPr id="271" name="Shape 271"/>
          <p:cNvSpPr txBox="1"/>
          <p:nvPr>
            <p:ph idx="1" type="subTitle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faster</a:t>
            </a:r>
          </a:p>
          <a:p>
            <a:pPr rtl="0" lvl="0">
              <a:buNone/>
            </a:pPr>
            <a:r>
              <a:rPr lang="en"/>
              <a:t>aerial images + GIS</a:t>
            </a:r>
          </a:p>
          <a:p>
            <a:pPr rtl="0" lvl="0">
              <a:buNone/>
            </a:pPr>
            <a:r>
              <a:rPr b="1" sz="3600" lang="en"/>
              <a:t>road maps</a:t>
            </a:r>
          </a:p>
        </p:txBody>
      </p:sp>
      <p:sp>
        <p:nvSpPr>
          <p:cNvPr id="272" name="Shape 272"/>
          <p:cNvSpPr txBox="1"/>
          <p:nvPr/>
        </p:nvSpPr>
        <p:spPr>
          <a:xfrm>
            <a:off y="5480450" x="743575"/>
            <a:ext cy="1166100" cx="771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b="1" lang="en">
                <a:solidFill>
                  <a:schemeClr val="dk1"/>
                </a:solidFill>
              </a:rPr>
              <a:t>Lost! Leveraging the Crowd for Probabilistic Visual Self-Localization</a:t>
            </a:r>
          </a:p>
          <a:p>
            <a:pPr algn="ctr" rtl="0" lvl="0">
              <a:buNone/>
            </a:pPr>
            <a:r>
              <a:rPr lang="en">
                <a:solidFill>
                  <a:schemeClr val="dk1"/>
                </a:solidFill>
              </a:rPr>
              <a:t> Marcus A. Brubaker, Andreas Geiger and Raquel Urtasun</a:t>
            </a:r>
          </a:p>
          <a:p>
            <a:pPr algn="ctr" rtl="0" lvl="0">
              <a:buNone/>
            </a:pPr>
            <a:r>
              <a:rPr lang="en">
                <a:solidFill>
                  <a:schemeClr val="dk1"/>
                </a:solidFill>
              </a:rPr>
              <a:t>CVPR 2013</a:t>
            </a:r>
          </a:p>
          <a:p>
            <a:pPr algn="ctr" rtl="0" lvl="0">
              <a:buNone/>
            </a:pPr>
            <a:r>
              <a:rPr b="1" lang="en">
                <a:solidFill>
                  <a:schemeClr val="dk1"/>
                </a:solidFill>
              </a:rPr>
              <a:t>Runner-up for best paper award!</a:t>
            </a: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6" name="Shape 2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7" name="Shape 277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And what about now? Where am I?</a:t>
            </a:r>
          </a:p>
        </p:txBody>
      </p:sp>
      <p:sp>
        <p:nvSpPr>
          <p:cNvPr id="278" name="Shape 278"/>
          <p:cNvSpPr/>
          <p:nvPr/>
        </p:nvSpPr>
        <p:spPr>
          <a:xfrm>
            <a:off y="3595675" x="2819700"/>
            <a:ext cy="1206275" cx="1556000"/>
          </a:xfrm>
          <a:custGeom>
            <a:pathLst>
              <a:path w="62240" extrusionOk="0" h="48251">
                <a:moveTo>
                  <a:pt y="0" x="0"/>
                </a:moveTo>
                <a:cubicBezTo>
                  <a:pt y="2175" x="3809"/>
                  <a:pt y="3184" x="8972"/>
                  <a:pt y="6994" x="11148"/>
                </a:cubicBezTo>
                <a:cubicBezTo>
                  <a:pt y="14463" x="15415"/>
                  <a:pt y="24441" x="9934"/>
                  <a:pt y="32787" x="12022"/>
                </a:cubicBezTo>
                <a:cubicBezTo>
                  <a:pt y="39058" x="13590"/>
                  <a:pt y="42698" x="20944"/>
                  <a:pt y="45246" x="26886"/>
                </a:cubicBezTo>
                <a:cubicBezTo>
                  <a:pt y="48664" x="34859"/>
                  <a:pt y="50085" x="46369"/>
                  <a:pt y="44372" x="52897"/>
                </a:cubicBezTo>
                <a:cubicBezTo>
                  <a:pt y="40372" x="57466"/>
                  <a:pt y="34215" x="59683"/>
                  <a:pt y="28634" x="62077"/>
                </a:cubicBezTo>
                <a:cubicBezTo>
                  <a:pt y="27147" x="62714"/>
                  <a:pt y="24699" x="60853"/>
                  <a:pt y="24699" x="59236"/>
                </a:cubicBezTo>
              </a:path>
            </a:pathLst>
          </a:custGeom>
          <a:noFill/>
          <a:ln w="28575" cap="flat">
            <a:solidFill>
              <a:srgbClr val="666666"/>
            </a:solidFill>
            <a:prstDash val="solid"/>
            <a:round/>
            <a:headEnd w="lg" len="lg" type="none"/>
            <a:tailEnd w="lg" len="lg" type="none"/>
          </a:ln>
        </p:spPr>
      </p:sp>
      <p:sp>
        <p:nvSpPr>
          <p:cNvPr id="279" name="Shape 279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I’m somewhere in North Seattle… </a:t>
            </a:r>
          </a:p>
          <a:p>
            <a:pPr rtl="0" lvl="0">
              <a:buClr>
                <a:schemeClr val="dk1"/>
              </a:buClr>
              <a:buSzPct val="36666"/>
              <a:buFont typeface="Arial"/>
              <a:buNone/>
            </a:pPr>
            <a:r>
              <a:rPr lang="en"/>
              <a:t>And this is the path I’ve driven in the past few seconds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3" name="Shape 2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4" name="Shape 28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And what about now? Where am I?</a:t>
            </a:r>
          </a:p>
        </p:txBody>
      </p:sp>
      <p:sp>
        <p:nvSpPr>
          <p:cNvPr id="285" name="Shape 285"/>
          <p:cNvSpPr/>
          <p:nvPr/>
        </p:nvSpPr>
        <p:spPr>
          <a:xfrm>
            <a:off y="1417649" x="1342075"/>
            <a:ext cy="5128150" cx="64598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86" name="Shape 286"/>
          <p:cNvSpPr/>
          <p:nvPr/>
        </p:nvSpPr>
        <p:spPr>
          <a:xfrm>
            <a:off y="3595675" x="2819700"/>
            <a:ext cy="1206275" cx="1556000"/>
          </a:xfrm>
          <a:custGeom>
            <a:pathLst>
              <a:path w="62240" extrusionOk="0" h="48251">
                <a:moveTo>
                  <a:pt y="0" x="0"/>
                </a:moveTo>
                <a:cubicBezTo>
                  <a:pt y="2175" x="3809"/>
                  <a:pt y="3184" x="8972"/>
                  <a:pt y="6994" x="11148"/>
                </a:cubicBezTo>
                <a:cubicBezTo>
                  <a:pt y="14463" x="15415"/>
                  <a:pt y="24441" x="9934"/>
                  <a:pt y="32787" x="12022"/>
                </a:cubicBezTo>
                <a:cubicBezTo>
                  <a:pt y="39058" x="13590"/>
                  <a:pt y="42698" x="20944"/>
                  <a:pt y="45246" x="26886"/>
                </a:cubicBezTo>
                <a:cubicBezTo>
                  <a:pt y="48664" x="34859"/>
                  <a:pt y="50085" x="46369"/>
                  <a:pt y="44372" x="52897"/>
                </a:cubicBezTo>
                <a:cubicBezTo>
                  <a:pt y="40372" x="57466"/>
                  <a:pt y="34215" x="59683"/>
                  <a:pt y="28634" x="62077"/>
                </a:cubicBezTo>
                <a:cubicBezTo>
                  <a:pt y="27147" x="62714"/>
                  <a:pt y="24699" x="60853"/>
                  <a:pt y="24699" x="59236"/>
                </a:cubicBezTo>
              </a:path>
            </a:pathLst>
          </a:custGeom>
          <a:noFill/>
          <a:ln w="28575" cap="flat">
            <a:solidFill>
              <a:srgbClr val="666666"/>
            </a:solidFill>
            <a:prstDash val="solid"/>
            <a:round/>
            <a:headEnd w="lg" len="lg" type="none"/>
            <a:tailEnd w="lg" len="lg" type="none"/>
          </a:ln>
        </p:spPr>
      </p:sp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0" name="Shape 2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1" name="Shape 29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Idea</a:t>
            </a:r>
          </a:p>
        </p:txBody>
      </p:sp>
      <p:sp>
        <p:nvSpPr>
          <p:cNvPr id="292" name="Shape 292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Use visual odometry for estimating motion</a:t>
            </a:r>
          </a:p>
          <a:p>
            <a:pPr rtl="0" lvl="0">
              <a:buNone/>
            </a:pPr>
            <a:r>
              <a:rPr lang="en"/>
              <a:t>Probabilistic model of all possible locations and transitions between them.</a:t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Key observations:</a:t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convert road map to directed graph</a:t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update probabilistic state of car given odometry</a:t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use Mixture of Gaussians for positions within one segment</a:t>
            </a:r>
          </a:p>
          <a:p>
            <a:pPr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prune low probability modes</a:t>
            </a:r>
          </a:p>
        </p:txBody>
      </p:sp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6" name="Shape 2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7" name="Shape 29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Map size 2km² and 47km of roads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Same approach works equally well for maps with 2150km of roads</a:t>
            </a:r>
          </a:p>
          <a:p>
            <a:pPr rtl="0" lvl="0">
              <a:buNone/>
            </a:pPr>
            <a:r>
              <a:rPr lang="en"/>
              <a:t>Runs real-time!</a:t>
            </a:r>
          </a:p>
          <a:p>
            <a:pPr>
              <a:buNone/>
            </a:pPr>
            <a:r>
              <a:rPr lang="en"/>
              <a:t>Better than GPS!</a:t>
            </a:r>
          </a:p>
        </p:txBody>
      </p:sp>
      <p:sp>
        <p:nvSpPr>
          <p:cNvPr id="298" name="Shape 29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Quantitative Results</a:t>
            </a:r>
          </a:p>
        </p:txBody>
      </p:sp>
      <p:graphicFrame>
        <p:nvGraphicFramePr>
          <p:cNvPr id="299" name="Shape 299"/>
          <p:cNvGraphicFramePr/>
          <p:nvPr/>
        </p:nvGraphicFramePr>
        <p:xfrm>
          <a:off y="2352050" x="1684750"/>
          <a:ext cy="3000000" cx="3000000"/>
        </p:xfrm>
        <a:graphic>
          <a:graphicData uri="http://schemas.openxmlformats.org/drawingml/2006/table">
            <a:tbl>
              <a:tblPr>
                <a:noFill/>
                <a:tableStyleId>{FD1FAA24-9DE2-4E3E-A86E-F8682791EE92}</a:tableStyleId>
              </a:tblPr>
              <a:tblGrid>
                <a:gridCol w="1680750"/>
                <a:gridCol w="1921175"/>
                <a:gridCol w="2249075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Average</a:t>
                      </a:r>
                    </a:p>
                  </a:txBody>
                  <a:tcPr marR="91425" marB="91425" marT="91425" marL="91425">
                    <a:solidFill>
                      <a:srgbClr val="A4C2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Stereo Odometry</a:t>
                      </a:r>
                    </a:p>
                  </a:txBody>
                  <a:tcPr marR="91425" marB="91425" marT="91425" marL="91425">
                    <a:solidFill>
                      <a:srgbClr val="A4C2F4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Monocular Odometry</a:t>
                      </a:r>
                    </a:p>
                  </a:txBody>
                  <a:tcPr marR="91425" marB="91425" marT="91425" marL="91425">
                    <a:solidFill>
                      <a:srgbClr val="A4C2F4"/>
                    </a:solidFill>
                  </a:tcPr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Position Error</a:t>
                      </a:r>
                    </a:p>
                  </a:txBody>
                  <a:tcPr marR="91425" marB="91425" marT="91425" marL="91425"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3.1m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18.4m</a:t>
                      </a:r>
                    </a:p>
                  </a:txBody>
                  <a:tcPr marR="91425" marB="91425" marT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Heading Error</a:t>
                      </a:r>
                    </a:p>
                  </a:txBody>
                  <a:tcPr marR="91425" marB="91425" marT="91425" marL="91425"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1.3°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3.6°</a:t>
                      </a:r>
                    </a:p>
                  </a:txBody>
                  <a:tcPr marR="91425" marB="91425" marT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buNone/>
                      </a:pPr>
                      <a:r>
                        <a:rPr lang="en"/>
                        <a:t>Localization Time</a:t>
                      </a:r>
                    </a:p>
                  </a:txBody>
                  <a:tcPr marR="91425" marB="91425" marT="91425" marL="91425">
                    <a:solidFill>
                      <a:srgbClr val="C9DAF8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36s</a:t>
                      </a:r>
                    </a:p>
                  </a:txBody>
                  <a:tcPr marR="91425" marB="91425" marT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buNone/>
                      </a:pPr>
                      <a:r>
                        <a:rPr lang="en"/>
                        <a:t>62s</a:t>
                      </a:r>
                    </a:p>
                  </a:txBody>
                  <a:tcPr marR="91425" marB="91425" marT="91425" marL="91425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3" name="Shape 3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4" name="Shape 30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Discussion</a:t>
            </a:r>
          </a:p>
        </p:txBody>
      </p:sp>
      <p:sp>
        <p:nvSpPr>
          <p:cNvPr id="305" name="Shape 305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Why is localization still interesting? In which setting?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1</a:t>
            </a:r>
            <a:r>
              <a:rPr baseline="30000" lang="en"/>
              <a:t>st</a:t>
            </a:r>
            <a:r>
              <a:rPr lang="en"/>
              <a:t> paper: Is the setup for localization correct? Main objective vs partial objective?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2</a:t>
            </a:r>
            <a:r>
              <a:rPr baseline="30000" lang="en"/>
              <a:t>nd</a:t>
            </a:r>
            <a:r>
              <a:rPr lang="en"/>
              <a:t> paper: Where is it going? Harvesting imagery with drones?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3</a:t>
            </a:r>
            <a:r>
              <a:rPr baseline="30000" lang="en"/>
              <a:t>rd</a:t>
            </a:r>
            <a:r>
              <a:rPr lang="en"/>
              <a:t> paper: Localization indoors: can we localize ourselves with Glass?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3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" name="Shape 4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External Data</a:t>
            </a:r>
          </a:p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User Imagery: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Flickr, Panoramio,.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Sparse, but detailed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Collected Imagery: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Satellite, Aerial, Street View, etc.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Good coverage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GIS Data: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Road map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Terrain classification, Elevation, etc.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Other: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Sun position tables, Stars, etc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 txBox="1"/>
          <p:nvPr>
            <p:ph type="ctrTitle"/>
          </p:nvPr>
        </p:nvSpPr>
        <p:spPr>
          <a:xfrm>
            <a:off y="21111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/>
              <a:t>(Self-) Localization</a:t>
            </a:r>
          </a:p>
        </p:txBody>
      </p:sp>
      <p:sp>
        <p:nvSpPr>
          <p:cNvPr id="51" name="Shape 51"/>
          <p:cNvSpPr txBox="1"/>
          <p:nvPr>
            <p:ph idx="1" type="subTitle"/>
          </p:nvPr>
        </p:nvSpPr>
        <p:spPr>
          <a:xfrm>
            <a:off y="3786737" x="685800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b="1" sz="3600" lang="en"/>
              <a:t>faster</a:t>
            </a:r>
          </a:p>
          <a:p>
            <a:pPr rtl="0" lvl="0">
              <a:buNone/>
            </a:pPr>
            <a:r>
              <a:rPr lang="en"/>
              <a:t>aerial images + GIS</a:t>
            </a:r>
          </a:p>
          <a:p>
            <a:pPr rtl="0" lvl="0">
              <a:buNone/>
            </a:pPr>
            <a:r>
              <a:rPr lang="en"/>
              <a:t>road maps</a:t>
            </a:r>
          </a:p>
        </p:txBody>
      </p:sp>
      <p:sp>
        <p:nvSpPr>
          <p:cNvPr id="52" name="Shape 52"/>
          <p:cNvSpPr txBox="1"/>
          <p:nvPr/>
        </p:nvSpPr>
        <p:spPr>
          <a:xfrm>
            <a:off y="5480450" x="743575"/>
            <a:ext cy="1166100" cx="771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buNone/>
            </a:pPr>
            <a:r>
              <a:rPr b="1" lang="en"/>
              <a:t>Graph-Based Discriminative Learning for Location Recognition</a:t>
            </a:r>
          </a:p>
          <a:p>
            <a:pPr algn="ctr" rtl="0" lvl="0">
              <a:buNone/>
            </a:pPr>
            <a:r>
              <a:rPr lang="en"/>
              <a:t>Song Cao, Noah Snavely</a:t>
            </a:r>
          </a:p>
          <a:p>
            <a:pPr algn="ctr">
              <a:buNone/>
            </a:pPr>
            <a:r>
              <a:rPr lang="en"/>
              <a:t>CVPR 2013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y="274637" x="457200"/>
            <a:ext cy="11432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Setup</a:t>
            </a:r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Retrieval from large database of user photos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/>
              <a:t>Problem to solve: accuracy and speed at scale</a:t>
            </a:r>
          </a:p>
          <a:p>
            <a:r>
              <a:t/>
            </a:r>
          </a:p>
        </p:txBody>
      </p:sp>
      <p:sp>
        <p:nvSpPr>
          <p:cNvPr id="59" name="Shape 59"/>
          <p:cNvSpPr/>
          <p:nvPr/>
        </p:nvSpPr>
        <p:spPr>
          <a:xfrm>
            <a:off y="2492350" x="1834800"/>
            <a:ext cy="3402824" cx="565152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Visual Words paradigm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Vocabulary of visual words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Discretize SIFT features in image DB into a set of visual words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Compute a histogram of visual words for each image.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Compare images using their histograms and retrieve closest images.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Post process:</a:t>
            </a:r>
          </a:p>
          <a:p>
            <a:pPr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Do geometric verification with all SIFT features and RANSAC.</a:t>
            </a:r>
          </a:p>
        </p:txBody>
      </p:sp>
      <p:sp>
        <p:nvSpPr>
          <p:cNvPr id="65" name="Shape 6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Image Retrieval 101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y="6480000" x="1895400"/>
            <a:ext cy="378000" cx="72485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r" rtl="0" lvl="0">
              <a:lnSpc>
                <a:spcPct val="115000"/>
              </a:lnSpc>
              <a:buNone/>
            </a:pPr>
            <a:r>
              <a:rPr u="sng" sz="1200" lang="en">
                <a:solidFill>
                  <a:srgbClr val="6611CC"/>
                </a:solidFill>
                <a:hlinkClick r:id="rId3"/>
              </a:rPr>
              <a:t>Video Google: A text retrieval approach to object matching in videos</a:t>
            </a:r>
            <a:r>
              <a:rPr sz="1200" lang="en"/>
              <a:t>, Sivic, Zisserman, CVPR’03 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Image Retrieval 201</a:t>
            </a:r>
          </a:p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1600200" x="457200"/>
            <a:ext cy="4967700" cx="82923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How to compare histograms?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Compare their tf-idf tables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term frequency - inverse document frequency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/>
              <a:t>tf-idf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term is a visual word, document is an image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term frequency: how many times did this visual word appear in the image?</a:t>
            </a:r>
          </a:p>
          <a:p>
            <a:pPr rtl="0" lvl="1" indent="-381000" marL="91440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inverse document frequency: is this visual word common in the whole database?</a:t>
            </a:r>
          </a:p>
        </p:txBody>
      </p:sp>
      <p:sp>
        <p:nvSpPr>
          <p:cNvPr id="73" name="Shape 73"/>
          <p:cNvSpPr/>
          <p:nvPr/>
        </p:nvSpPr>
        <p:spPr>
          <a:xfrm>
            <a:off y="5693450" x="2338200"/>
            <a:ext cy="914400" cx="9144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4" name="Shape 74"/>
          <p:cNvSpPr/>
          <p:nvPr/>
        </p:nvSpPr>
        <p:spPr>
          <a:xfrm>
            <a:off y="5693450" x="5655200"/>
            <a:ext cy="914400" cx="9144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75" name="Shape 75"/>
          <p:cNvSpPr txBox="1"/>
          <p:nvPr/>
        </p:nvSpPr>
        <p:spPr>
          <a:xfrm>
            <a:off y="5896550" x="3377075"/>
            <a:ext cy="508200" cx="15026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low idf - 0.1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y="5896550" x="6780875"/>
            <a:ext cy="434400" cx="1137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high idf - 14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y="6253050" x="3404050"/>
            <a:ext cy="434400" cx="668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“the”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y="6253050" x="6680650"/>
            <a:ext cy="434400" cx="12374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“snowboard”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Image Graph 101</a:t>
            </a:r>
          </a:p>
        </p:txBody>
      </p:sp>
      <p:sp>
        <p:nvSpPr>
          <p:cNvPr id="84" name="Shape 84"/>
          <p:cNvSpPr/>
          <p:nvPr/>
        </p:nvSpPr>
        <p:spPr>
          <a:xfrm>
            <a:off y="1600500" x="1333500"/>
            <a:ext cy="4638675" cx="6477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