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57" r:id="rId4"/>
    <p:sldId id="266" r:id="rId5"/>
    <p:sldId id="258" r:id="rId6"/>
    <p:sldId id="267" r:id="rId7"/>
    <p:sldId id="268" r:id="rId8"/>
    <p:sldId id="264" r:id="rId9"/>
    <p:sldId id="276" r:id="rId10"/>
    <p:sldId id="270" r:id="rId11"/>
    <p:sldId id="271" r:id="rId12"/>
    <p:sldId id="274" r:id="rId13"/>
    <p:sldId id="272" r:id="rId14"/>
    <p:sldId id="273" r:id="rId15"/>
    <p:sldId id="263" r:id="rId16"/>
    <p:sldId id="26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5" autoAdjust="0"/>
  </p:normalViewPr>
  <p:slideViewPr>
    <p:cSldViewPr snapToGrid="0">
      <p:cViewPr varScale="1">
        <p:scale>
          <a:sx n="88" d="100"/>
          <a:sy n="88" d="100"/>
        </p:scale>
        <p:origin x="14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3CA96-48AA-4194-9FBA-B13F6F099D54}" type="datetimeFigureOut">
              <a:rPr lang="zh-CN" altLang="en-US" smtClean="0"/>
              <a:t>2013/10/25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51314-C61A-415F-BBE3-B9E5C158E0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02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1314-C61A-415F-BBE3-B9E5C158E04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00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1314-C61A-415F-BBE3-B9E5C158E04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90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1314-C61A-415F-BBE3-B9E5C158E04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46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51314-C61A-415F-BBE3-B9E5C158E04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98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BE2B-16ED-412D-A790-E979EAA4638D}" type="datetimeFigureOut">
              <a:rPr lang="zh-CN" altLang="en-US" smtClean="0"/>
              <a:t>2013/10/25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B100-839E-4A23-8ECC-A2BCBFF0C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22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BE2B-16ED-412D-A790-E979EAA4638D}" type="datetimeFigureOut">
              <a:rPr lang="zh-CN" altLang="en-US" smtClean="0"/>
              <a:t>2013/10/25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B100-839E-4A23-8ECC-A2BCBFF0C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8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BE2B-16ED-412D-A790-E979EAA4638D}" type="datetimeFigureOut">
              <a:rPr lang="zh-CN" altLang="en-US" smtClean="0"/>
              <a:t>2013/10/25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B100-839E-4A23-8ECC-A2BCBFF0C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54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BE2B-16ED-412D-A790-E979EAA4638D}" type="datetimeFigureOut">
              <a:rPr lang="zh-CN" altLang="en-US" smtClean="0"/>
              <a:t>2013/10/25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B100-839E-4A23-8ECC-A2BCBFF0C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66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BE2B-16ED-412D-A790-E979EAA4638D}" type="datetimeFigureOut">
              <a:rPr lang="zh-CN" altLang="en-US" smtClean="0"/>
              <a:t>2013/10/25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B100-839E-4A23-8ECC-A2BCBFF0C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50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BE2B-16ED-412D-A790-E979EAA4638D}" type="datetimeFigureOut">
              <a:rPr lang="zh-CN" altLang="en-US" smtClean="0"/>
              <a:t>2013/10/25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B100-839E-4A23-8ECC-A2BCBFF0C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31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BE2B-16ED-412D-A790-E979EAA4638D}" type="datetimeFigureOut">
              <a:rPr lang="zh-CN" altLang="en-US" smtClean="0"/>
              <a:t>2013/10/25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B100-839E-4A23-8ECC-A2BCBFF0C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05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BE2B-16ED-412D-A790-E979EAA4638D}" type="datetimeFigureOut">
              <a:rPr lang="zh-CN" altLang="en-US" smtClean="0"/>
              <a:t>2013/10/25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B100-839E-4A23-8ECC-A2BCBFF0C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BE2B-16ED-412D-A790-E979EAA4638D}" type="datetimeFigureOut">
              <a:rPr lang="zh-CN" altLang="en-US" smtClean="0"/>
              <a:t>2013/10/25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B100-839E-4A23-8ECC-A2BCBFF0C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90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BE2B-16ED-412D-A790-E979EAA4638D}" type="datetimeFigureOut">
              <a:rPr lang="zh-CN" altLang="en-US" smtClean="0"/>
              <a:t>2013/10/25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B100-839E-4A23-8ECC-A2BCBFF0C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4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BE2B-16ED-412D-A790-E979EAA4638D}" type="datetimeFigureOut">
              <a:rPr lang="zh-CN" altLang="en-US" smtClean="0"/>
              <a:t>2013/10/25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B100-839E-4A23-8ECC-A2BCBFF0C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61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BE2B-16ED-412D-A790-E979EAA4638D}" type="datetimeFigureOut">
              <a:rPr lang="zh-CN" altLang="en-US" smtClean="0"/>
              <a:t>2013/10/25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8B100-839E-4A23-8ECC-A2BCBFF0C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63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26833"/>
            <a:ext cx="6858000" cy="1790700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Pose Estimation and Segmentation of People in 3D Movies</a:t>
            </a:r>
            <a:endParaRPr lang="zh-CN" alt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8779"/>
            <a:ext cx="6858000" cy="167796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err="1" smtClean="0"/>
              <a:t>Karteek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Alahari</a:t>
            </a:r>
            <a:r>
              <a:rPr lang="en-US" altLang="zh-CN" dirty="0" smtClean="0"/>
              <a:t>, Guillaume Seguin, Josef </a:t>
            </a:r>
            <a:r>
              <a:rPr lang="en-US" altLang="zh-CN" dirty="0" err="1" smtClean="0"/>
              <a:t>Sivic</a:t>
            </a:r>
            <a:r>
              <a:rPr lang="en-US" altLang="zh-CN" dirty="0" smtClean="0"/>
              <a:t>, Ivan Laptev</a:t>
            </a:r>
          </a:p>
          <a:p>
            <a:r>
              <a:rPr lang="en-US" altLang="zh-CN" dirty="0" err="1" smtClean="0"/>
              <a:t>Inria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Ecole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Normale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Superieure</a:t>
            </a:r>
            <a:endParaRPr lang="en-US" altLang="zh-CN" dirty="0" smtClean="0"/>
          </a:p>
          <a:p>
            <a:r>
              <a:rPr lang="en-US" altLang="zh-CN" dirty="0" smtClean="0"/>
              <a:t>ICCV 2013</a:t>
            </a:r>
          </a:p>
          <a:p>
            <a:endParaRPr lang="en-US" altLang="zh-CN" dirty="0"/>
          </a:p>
          <a:p>
            <a:r>
              <a:rPr lang="en-US" altLang="zh-CN" dirty="0" smtClean="0"/>
              <a:t>Presented by Yao Lu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17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Unary </a:t>
            </a:r>
            <a:r>
              <a:rPr lang="en-US" altLang="zh-CN" dirty="0" smtClean="0"/>
              <a:t>term 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54575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Occlusion-based unary costs: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:  likelihood of pixel 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 taking label l.</a:t>
            </a:r>
          </a:p>
          <a:p>
            <a:r>
              <a:rPr lang="en-US" altLang="zh-CN" sz="2400" dirty="0" smtClean="0"/>
              <a:t>Use a depth-ordering term                    </a:t>
            </a:r>
          </a:p>
          <a:p>
            <a:pPr lvl="1"/>
            <a:r>
              <a:rPr lang="en-US" altLang="zh-CN" sz="2000" dirty="0" smtClean="0"/>
              <a:t>Sufficient confidence for label l</a:t>
            </a:r>
          </a:p>
          <a:p>
            <a:pPr lvl="1"/>
            <a:r>
              <a:rPr lang="en-US" altLang="zh-CN" sz="2000" dirty="0" smtClean="0"/>
              <a:t>Low evidence for other labels m </a:t>
            </a:r>
          </a:p>
          <a:p>
            <a:pPr marL="0" indent="0">
              <a:buNone/>
            </a:pPr>
            <a:r>
              <a:rPr lang="en-US" altLang="zh-CN" sz="2400" dirty="0" smtClean="0"/>
              <a:t> 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74" y="800100"/>
            <a:ext cx="1656643" cy="408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6" y="2217331"/>
            <a:ext cx="4641850" cy="1247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111" y="2117844"/>
            <a:ext cx="2676715" cy="1505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520" y="284036"/>
            <a:ext cx="2647950" cy="1504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64" y="3623496"/>
            <a:ext cx="428625" cy="466725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7238460" y="1708714"/>
            <a:ext cx="404608" cy="545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5932" y="4028164"/>
            <a:ext cx="1330335" cy="512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4182" y="4284376"/>
            <a:ext cx="2593163" cy="14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Unary term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Define:</a:t>
            </a:r>
          </a:p>
          <a:p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: Articulated pose mask already described. </a:t>
            </a:r>
          </a:p>
          <a:p>
            <a:r>
              <a:rPr lang="en-US" altLang="zh-CN" sz="2400" dirty="0" smtClean="0"/>
              <a:t>             : Disparity potential to encode depth ordering</a:t>
            </a:r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Set                  for the background pixels.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74" y="800100"/>
            <a:ext cx="1656643" cy="408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02" y="1876425"/>
            <a:ext cx="3622874" cy="335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41612"/>
            <a:ext cx="720725" cy="375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00" y="3176864"/>
            <a:ext cx="762000" cy="409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115" y="3634653"/>
            <a:ext cx="3564560" cy="733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020" y="4614023"/>
            <a:ext cx="909095" cy="2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8324"/>
            <a:ext cx="7886700" cy="4918075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              : </a:t>
            </a:r>
            <a:r>
              <a:rPr lang="en-US" altLang="zh-CN" sz="2400" dirty="0" smtClean="0"/>
              <a:t>Unary term. Cost of pixel 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 taking label xi 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: Spatial smoothness cost of assigning label xi and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xj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to neighboring pixels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and j.   </a:t>
            </a:r>
          </a:p>
          <a:p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            : Temporal smoothness cost.  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Estimate </a:t>
            </a:r>
            <a:r>
              <a:rPr lang="en-US" altLang="zh-CN" sz="2400" dirty="0"/>
              <a:t>pose parameters  </a:t>
            </a:r>
            <a:r>
              <a:rPr lang="en-US" altLang="zh-CN" sz="2400" dirty="0" smtClean="0"/>
              <a:t>   first. Then: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48" y="1825625"/>
            <a:ext cx="5039975" cy="1254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97" y="3348037"/>
            <a:ext cx="1024519" cy="500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97" y="3835400"/>
            <a:ext cx="1074287" cy="458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93" y="4621148"/>
            <a:ext cx="1011923" cy="428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175" y="5641226"/>
            <a:ext cx="28575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6893" y="5556242"/>
            <a:ext cx="2794507" cy="4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Spatial smoothness cost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1875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Spatial smoothness cost  of assigning xi, </a:t>
            </a:r>
            <a:r>
              <a:rPr lang="en-US" altLang="zh-CN" sz="2000" dirty="0" err="1" smtClean="0"/>
              <a:t>xj</a:t>
            </a:r>
            <a:r>
              <a:rPr lang="en-US" altLang="zh-CN" sz="2000" dirty="0" smtClean="0"/>
              <a:t> to pixel </a:t>
            </a:r>
            <a:r>
              <a:rPr lang="en-US" altLang="zh-CN" sz="2000" dirty="0" err="1" smtClean="0"/>
              <a:t>i</a:t>
            </a:r>
            <a:r>
              <a:rPr lang="en-US" altLang="zh-CN" sz="2000" dirty="0" smtClean="0"/>
              <a:t>, j</a:t>
            </a:r>
          </a:p>
          <a:p>
            <a:pPr marL="0" indent="0">
              <a:buNone/>
            </a:pPr>
            <a:r>
              <a:rPr lang="en-US" altLang="zh-CN" sz="2000" dirty="0" smtClean="0"/>
              <a:t>                                                                                                     </a:t>
            </a:r>
            <a:r>
              <a:rPr lang="en-US" altLang="zh-CN" sz="2000" dirty="0"/>
              <a:t>d: disparity value</a:t>
            </a:r>
          </a:p>
          <a:p>
            <a:pPr marL="0" indent="0">
              <a:buNone/>
            </a:pPr>
            <a:r>
              <a:rPr lang="en-US" altLang="zh-CN" sz="2000" dirty="0"/>
              <a:t>						     v: motion vector</a:t>
            </a:r>
          </a:p>
          <a:p>
            <a:pPr marL="0" indent="0">
              <a:buNone/>
            </a:pPr>
            <a:r>
              <a:rPr lang="en-US" altLang="zh-CN" sz="2000" dirty="0"/>
              <a:t>						     </a:t>
            </a:r>
            <a:r>
              <a:rPr lang="en-US" altLang="zh-CN" sz="2000" dirty="0" err="1"/>
              <a:t>pb</a:t>
            </a:r>
            <a:r>
              <a:rPr lang="en-US" altLang="zh-CN" sz="2000" dirty="0"/>
              <a:t>: </a:t>
            </a:r>
            <a:r>
              <a:rPr lang="en-US" altLang="zh-CN" sz="2000" dirty="0" err="1"/>
              <a:t>Pb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feature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err="1" smtClean="0"/>
              <a:t>Pb</a:t>
            </a:r>
            <a:r>
              <a:rPr lang="en-US" altLang="zh-CN" sz="2000" dirty="0" smtClean="0"/>
              <a:t> feature: difference of brightness, color and texture gradients histograms (oriented)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1600" dirty="0" smtClean="0"/>
              <a:t>P. </a:t>
            </a:r>
            <a:r>
              <a:rPr lang="en-US" altLang="zh-CN" sz="1600" dirty="0" err="1" smtClean="0"/>
              <a:t>Arbelaez</a:t>
            </a:r>
            <a:r>
              <a:rPr lang="en-US" altLang="zh-CN" sz="1600" dirty="0" smtClean="0"/>
              <a:t>, M. </a:t>
            </a:r>
            <a:r>
              <a:rPr lang="en-US" altLang="zh-CN" sz="1600" dirty="0" err="1" smtClean="0"/>
              <a:t>Maire</a:t>
            </a:r>
            <a:r>
              <a:rPr lang="en-US" altLang="zh-CN" sz="1600" dirty="0" smtClean="0"/>
              <a:t>, C. Fowlkes, J. Malik.  Contour </a:t>
            </a:r>
            <a:r>
              <a:rPr lang="en-US" altLang="zh-CN" sz="1600" dirty="0"/>
              <a:t>detection 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and </a:t>
            </a:r>
            <a:r>
              <a:rPr lang="en-US" altLang="zh-CN" sz="1600" dirty="0"/>
              <a:t>hierarchical image </a:t>
            </a:r>
            <a:r>
              <a:rPr lang="en-US" altLang="zh-CN" sz="1600" dirty="0" smtClean="0"/>
              <a:t>segmentation. PAMI 2011</a:t>
            </a:r>
          </a:p>
          <a:p>
            <a:pPr marL="0" indent="0">
              <a:buNone/>
            </a:pPr>
            <a:endParaRPr lang="en-US" altLang="zh-CN" sz="1600" dirty="0" smtClean="0"/>
          </a:p>
          <a:p>
            <a:pPr marL="0" indent="0">
              <a:buNone/>
            </a:pP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2000" dirty="0" smtClean="0"/>
              <a:t>Motion vector describes </a:t>
            </a:r>
            <a:r>
              <a:rPr lang="en-US" altLang="zh-CN" sz="2000" smtClean="0"/>
              <a:t>the 2D transformation </a:t>
            </a:r>
            <a:r>
              <a:rPr lang="en-US" altLang="zh-CN" sz="2000" dirty="0" smtClean="0"/>
              <a:t>from a frame to the next. Use block matching.  </a:t>
            </a:r>
          </a:p>
          <a:p>
            <a:pPr marL="0" indent="0">
              <a:buNone/>
            </a:pPr>
            <a:endParaRPr lang="en-US" altLang="zh-CN" sz="2000" dirty="0"/>
          </a:p>
          <a:p>
            <a:endParaRPr lang="en-US" altLang="zh-CN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121282"/>
            <a:ext cx="5295900" cy="1362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999" y="4246561"/>
            <a:ext cx="2738438" cy="1457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87" y="762381"/>
            <a:ext cx="13430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Temporal smoothness cost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Define temporal smoothness cost                     as difference of </a:t>
            </a:r>
            <a:r>
              <a:rPr lang="en-US" altLang="zh-CN" sz="2000" dirty="0" err="1"/>
              <a:t>Pb</a:t>
            </a:r>
            <a:r>
              <a:rPr lang="en-US" altLang="zh-CN" sz="2000" dirty="0"/>
              <a:t> features between pixel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and k connected temporally by the motion vector vi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Put temporal and spatial smoothness cost together we get:</a:t>
            </a:r>
            <a:endParaRPr lang="zh-CN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41" y="3981306"/>
            <a:ext cx="2314575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41" y="3981306"/>
            <a:ext cx="2336783" cy="132729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107985" y="4380959"/>
            <a:ext cx="257656" cy="4960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75" y="813594"/>
            <a:ext cx="1314450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579" y="1774284"/>
            <a:ext cx="1015350" cy="3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Inference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000" dirty="0" smtClean="0"/>
              <a:t>To infer</a:t>
            </a:r>
          </a:p>
          <a:p>
            <a:pPr marL="0" indent="0">
              <a:buNone/>
            </a:pPr>
            <a:r>
              <a:rPr lang="en-US" altLang="zh-CN" sz="2000" b="1" dirty="0" smtClean="0"/>
              <a:t>Step 1</a:t>
            </a:r>
            <a:r>
              <a:rPr lang="en-US" altLang="zh-CN" sz="2000" dirty="0" smtClean="0"/>
              <a:t>. Estimate optimal disparity parameters        for all the people in a frame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Approximate by only using unary term.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 smtClean="0"/>
              <a:t>Disparity </a:t>
            </a:r>
            <a:r>
              <a:rPr lang="en-US" altLang="zh-CN" sz="2000" dirty="0" smtClean="0"/>
              <a:t>is inversely related to depth and determine front-to-back order of people. </a:t>
            </a:r>
          </a:p>
          <a:p>
            <a:pPr marL="0" indent="0">
              <a:buNone/>
            </a:pPr>
            <a:r>
              <a:rPr lang="en-US" altLang="zh-CN" sz="2000" dirty="0" smtClean="0"/>
              <a:t>Using this cue to limit searching set. 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b="1" dirty="0" smtClean="0"/>
              <a:t>Step 2</a:t>
            </a:r>
            <a:r>
              <a:rPr lang="en-US" altLang="zh-CN" sz="2000" dirty="0" smtClean="0"/>
              <a:t>.  Compute	 with        fixed.</a:t>
            </a:r>
            <a:r>
              <a:rPr lang="en-US" altLang="zh-CN" sz="1800" dirty="0"/>
              <a:t> for each pixel using α-expansion algorithm.</a:t>
            </a:r>
          </a:p>
          <a:p>
            <a:pPr marL="0" indent="0">
              <a:buNone/>
            </a:pPr>
            <a:r>
              <a:rPr lang="en-US" altLang="zh-CN" sz="1800" dirty="0"/>
              <a:t>Y. </a:t>
            </a:r>
            <a:r>
              <a:rPr lang="en-US" altLang="zh-CN" sz="1800" dirty="0" err="1"/>
              <a:t>Boykov</a:t>
            </a:r>
            <a:r>
              <a:rPr lang="en-US" altLang="zh-CN" sz="1800" dirty="0"/>
              <a:t>, O. </a:t>
            </a:r>
            <a:r>
              <a:rPr lang="en-US" altLang="zh-CN" sz="1800" dirty="0" err="1"/>
              <a:t>Veksler</a:t>
            </a:r>
            <a:r>
              <a:rPr lang="en-US" altLang="zh-CN" sz="1800" dirty="0"/>
              <a:t>, R. </a:t>
            </a:r>
            <a:r>
              <a:rPr lang="en-US" altLang="zh-CN" sz="1800" dirty="0" err="1"/>
              <a:t>Zabih</a:t>
            </a:r>
            <a:r>
              <a:rPr lang="en-US" altLang="zh-CN" sz="1800" dirty="0"/>
              <a:t>. Fast approximate energy minimization via graph cuts. PAMI 2001. </a:t>
            </a:r>
            <a:endParaRPr lang="zh-CN" altLang="en-US" sz="18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 </a:t>
            </a:r>
          </a:p>
          <a:p>
            <a:pPr marL="0" indent="0">
              <a:buNone/>
            </a:pPr>
            <a:endParaRPr lang="en-US" altLang="zh-C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55" y="1716872"/>
            <a:ext cx="2792210" cy="451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434" y="2101364"/>
            <a:ext cx="342900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760" y="2354466"/>
            <a:ext cx="4314825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937" y="3521969"/>
            <a:ext cx="3200400" cy="32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603" y="5851897"/>
            <a:ext cx="4391025" cy="409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5776" y="5215539"/>
            <a:ext cx="314325" cy="247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2050" y="5165799"/>
            <a:ext cx="338241" cy="27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3953" y="1332410"/>
                <a:ext cx="8151223" cy="552558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1800" dirty="0" smtClean="0"/>
                  <a:t>Train:  265 frames, 520 bounding boxes and pose. </a:t>
                </a:r>
                <a:r>
                  <a:rPr lang="en-US" altLang="zh-CN" sz="1800" dirty="0" err="1" smtClean="0"/>
                  <a:t>Neg</a:t>
                </a:r>
                <a:r>
                  <a:rPr lang="en-US" altLang="zh-CN" sz="1800" dirty="0" smtClean="0"/>
                  <a:t> 247 images with no people.</a:t>
                </a:r>
              </a:p>
              <a:p>
                <a:r>
                  <a:rPr lang="en-US" altLang="zh-CN" sz="1800" dirty="0" smtClean="0"/>
                  <a:t>Test for person detection: 193 frames, 638 person bounding boxes</a:t>
                </a:r>
              </a:p>
              <a:p>
                <a:r>
                  <a:rPr lang="en-US" altLang="zh-CN" sz="1800" dirty="0" smtClean="0"/>
                  <a:t>Test for pixel-wise person segmentation:   180 frames, 464 person</a:t>
                </a:r>
              </a:p>
              <a:p>
                <a:r>
                  <a:rPr lang="en-US" altLang="zh-CN" sz="1800" dirty="0" smtClean="0"/>
                  <a:t>Precision =  (Detected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altLang="zh-CN" sz="1800" dirty="0" smtClean="0"/>
                  <a:t> GT)/(Detected U GT)</a:t>
                </a:r>
              </a:p>
              <a:p>
                <a:endParaRPr lang="en-US" altLang="zh-CN" sz="1800" dirty="0"/>
              </a:p>
              <a:p>
                <a:endParaRPr lang="en-US" altLang="zh-CN" sz="1800" dirty="0" smtClean="0"/>
              </a:p>
              <a:p>
                <a:endParaRPr lang="en-US" altLang="zh-CN" sz="1800" dirty="0" smtClean="0"/>
              </a:p>
              <a:p>
                <a:r>
                  <a:rPr lang="en-US" altLang="zh-CN" sz="1800" dirty="0" smtClean="0"/>
                  <a:t>                                                                </a:t>
                </a:r>
              </a:p>
              <a:p>
                <a:r>
                  <a:rPr lang="en-US" altLang="zh-CN" sz="1800" dirty="0"/>
                  <a:t> </a:t>
                </a:r>
                <a:r>
                  <a:rPr lang="en-US" altLang="zh-CN" sz="1800" dirty="0" smtClean="0"/>
                  <a:t>                                                              </a:t>
                </a:r>
                <a:r>
                  <a:rPr lang="en-US" altLang="zh-CN" sz="1500" dirty="0" smtClean="0"/>
                  <a:t> </a:t>
                </a:r>
                <a:endParaRPr lang="en-US" altLang="zh-CN" sz="1800" dirty="0" smtClean="0"/>
              </a:p>
              <a:p>
                <a:r>
                  <a:rPr lang="en-US" altLang="zh-CN" sz="1800" dirty="0" smtClean="0"/>
                  <a:t>                 		                   </a:t>
                </a:r>
                <a:r>
                  <a:rPr lang="en-US" altLang="zh-CN" sz="1500" dirty="0" smtClean="0"/>
                  <a:t> </a:t>
                </a:r>
                <a:endParaRPr lang="en-US" altLang="zh-CN" sz="1800" dirty="0"/>
              </a:p>
              <a:p>
                <a:r>
                  <a:rPr lang="en-US" altLang="zh-CN" sz="1800" dirty="0" smtClean="0"/>
                  <a:t>                                                                    </a:t>
                </a:r>
                <a:r>
                  <a:rPr lang="en-US" altLang="zh-CN" sz="1500" dirty="0" smtClean="0"/>
                  <a:t> </a:t>
                </a:r>
              </a:p>
              <a:p>
                <a:endParaRPr lang="en-US" altLang="zh-CN" sz="1800" dirty="0" smtClean="0"/>
              </a:p>
              <a:p>
                <a:endParaRPr lang="en-US" altLang="zh-CN" sz="1800" dirty="0" smtClean="0"/>
              </a:p>
              <a:p>
                <a:r>
                  <a:rPr lang="en-US" altLang="zh-CN" sz="1800" dirty="0" smtClean="0"/>
                  <a:t>Speed on a 960*540 frame using </a:t>
                </a:r>
                <a:r>
                  <a:rPr lang="en-US" altLang="zh-CN" sz="1800" dirty="0" err="1" smtClean="0"/>
                  <a:t>Matlab</a:t>
                </a:r>
                <a:r>
                  <a:rPr lang="en-US" altLang="zh-CN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CN" sz="1800" dirty="0" smtClean="0"/>
                  <a:t>13s detect and track people. </a:t>
                </a:r>
              </a:p>
              <a:p>
                <a:pPr marL="0" indent="0">
                  <a:buNone/>
                </a:pPr>
                <a:r>
                  <a:rPr lang="en-US" altLang="zh-CN" sz="1800" dirty="0" smtClean="0"/>
                  <a:t>8s estimate pose.   30s per frame to segment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3953" y="1332410"/>
                <a:ext cx="8151223" cy="5525589"/>
              </a:xfrm>
              <a:blipFill rotWithShape="0">
                <a:blip r:embed="rId3"/>
                <a:stretch>
                  <a:fillRect l="-673" t="-1545" b="-1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975" y="2676477"/>
            <a:ext cx="3590925" cy="409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50" y="2813050"/>
            <a:ext cx="3810000" cy="111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3991471"/>
            <a:ext cx="32575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54575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We already have person detectors</a:t>
            </a:r>
          </a:p>
          <a:p>
            <a:r>
              <a:rPr lang="en-US" altLang="zh-CN" sz="2000" dirty="0" smtClean="0"/>
              <a:t>Also quite good pose detectors</a:t>
            </a:r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Challenges:</a:t>
            </a:r>
          </a:p>
          <a:p>
            <a:pPr lvl="1"/>
            <a:r>
              <a:rPr lang="en-US" altLang="zh-CN" sz="1800" dirty="0" smtClean="0"/>
              <a:t>Pixel-wise segmentation of multiple people</a:t>
            </a:r>
          </a:p>
          <a:p>
            <a:pPr lvl="1"/>
            <a:r>
              <a:rPr lang="en-US" altLang="zh-CN" sz="1800" dirty="0" smtClean="0"/>
              <a:t>Partial occlusion and depth ordering of people. Depth </a:t>
            </a:r>
            <a:r>
              <a:rPr lang="en-US" altLang="zh-CN" sz="1800" dirty="0"/>
              <a:t>from </a:t>
            </a:r>
            <a:r>
              <a:rPr lang="en-US" altLang="zh-CN" sz="1800" dirty="0" smtClean="0"/>
              <a:t>stereo </a:t>
            </a:r>
            <a:r>
              <a:rPr lang="en-US" altLang="zh-CN" sz="1800" dirty="0"/>
              <a:t>video is much noisier. </a:t>
            </a:r>
          </a:p>
          <a:p>
            <a:pPr lvl="1"/>
            <a:endParaRPr lang="en-US" altLang="zh-CN" sz="1800" dirty="0" smtClean="0"/>
          </a:p>
          <a:p>
            <a:pPr marL="457200" lvl="1" indent="0">
              <a:buNone/>
            </a:pPr>
            <a:endParaRPr lang="en-US" altLang="zh-CN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563812"/>
            <a:ext cx="2933700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2559050"/>
            <a:ext cx="2527186" cy="18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Target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</a:rPr>
              <a:t>Supervised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pixel-wise segmentation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and </a:t>
            </a:r>
            <a:r>
              <a:rPr lang="en-US" altLang="zh-CN" sz="2400" dirty="0" smtClean="0">
                <a:solidFill>
                  <a:srgbClr val="0070C0"/>
                </a:solidFill>
              </a:rPr>
              <a:t>pose estimation </a:t>
            </a:r>
            <a:r>
              <a:rPr lang="en-US" altLang="zh-CN" sz="2400" dirty="0" smtClean="0"/>
              <a:t>of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multiple people</a:t>
            </a:r>
          </a:p>
          <a:p>
            <a:r>
              <a:rPr lang="en-US" altLang="zh-CN" sz="2400" dirty="0" smtClean="0"/>
              <a:t>Input: disparity RGB camera video</a:t>
            </a:r>
            <a:endParaRPr lang="en-US" altLang="zh-CN" sz="2400" dirty="0"/>
          </a:p>
          <a:p>
            <a:r>
              <a:rPr lang="en-US" altLang="zh-CN" sz="2400" dirty="0" smtClean="0"/>
              <a:t>Dataset: from 2 stereoscopic movies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595541"/>
            <a:ext cx="2678906" cy="1521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821" y="3595540"/>
            <a:ext cx="2621756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187" y="3595540"/>
            <a:ext cx="2613003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General framework</a:t>
            </a:r>
            <a:endParaRPr lang="zh-CN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422400"/>
            <a:ext cx="7886700" cy="543560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Given an image, use </a:t>
            </a:r>
            <a:r>
              <a:rPr lang="en-US" altLang="zh-CN" sz="2000" dirty="0" err="1" smtClean="0"/>
              <a:t>Felzenswalb’s</a:t>
            </a:r>
            <a:r>
              <a:rPr lang="en-US" altLang="zh-CN" sz="2000" dirty="0" smtClean="0"/>
              <a:t> deformable part model to locate bounding box of human</a:t>
            </a:r>
          </a:p>
          <a:p>
            <a:r>
              <a:rPr lang="en-US" altLang="zh-CN" sz="2000" dirty="0" smtClean="0"/>
              <a:t>For each bounding box detected, run an articulated pose detector. </a:t>
            </a:r>
            <a:r>
              <a:rPr lang="en-US" altLang="zh-CN" sz="2000" dirty="0"/>
              <a:t>[Y. Yang and D. </a:t>
            </a:r>
            <a:r>
              <a:rPr lang="en-US" altLang="zh-CN" sz="2000" dirty="0" err="1"/>
              <a:t>Ramanan</a:t>
            </a:r>
            <a:r>
              <a:rPr lang="en-US" altLang="zh-CN" sz="2000" dirty="0"/>
              <a:t>, CVPR 2011</a:t>
            </a:r>
            <a:r>
              <a:rPr lang="en-US" altLang="zh-CN" sz="2000" dirty="0" smtClean="0"/>
              <a:t>]</a:t>
            </a:r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Do pixel-wise segmentation using</a:t>
            </a:r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different </a:t>
            </a:r>
            <a:r>
              <a:rPr lang="en-US" altLang="zh-CN" sz="2000" dirty="0" smtClean="0"/>
              <a:t>cues. </a:t>
            </a:r>
            <a:endParaRPr lang="zh-CN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19" y="2714828"/>
            <a:ext cx="2647950" cy="1504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98" y="2709981"/>
            <a:ext cx="2665454" cy="149630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66158" y="3091654"/>
            <a:ext cx="799840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712" y="4326693"/>
            <a:ext cx="228600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592" y="4568231"/>
            <a:ext cx="2362200" cy="1343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605" y="4326694"/>
            <a:ext cx="2593163" cy="1497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042" y="5263556"/>
            <a:ext cx="2314575" cy="12954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5905722" y="4133532"/>
            <a:ext cx="404608" cy="545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3943562" y="4872473"/>
            <a:ext cx="799840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4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Model for pixel-wise segmentation</a:t>
            </a:r>
            <a:endParaRPr lang="zh-CN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6551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Label {0, 1, …, </a:t>
            </a:r>
            <a:r>
              <a:rPr lang="en-US" altLang="zh-CN" sz="2400" i="1" dirty="0" smtClean="0"/>
              <a:t>L</a:t>
            </a:r>
            <a:r>
              <a:rPr lang="en-US" altLang="zh-CN" sz="2400" dirty="0" smtClean="0"/>
              <a:t>} for each pixel 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. </a:t>
            </a:r>
            <a:r>
              <a:rPr lang="en-US" altLang="zh-CN" sz="2400" i="1" dirty="0" smtClean="0"/>
              <a:t>L</a:t>
            </a:r>
            <a:r>
              <a:rPr lang="en-US" altLang="zh-CN" sz="2400" dirty="0" smtClean="0"/>
              <a:t> denotes background</a:t>
            </a:r>
          </a:p>
          <a:p>
            <a:r>
              <a:rPr lang="en-US" altLang="zh-CN" sz="2400" dirty="0" smtClean="0"/>
              <a:t>Cost of assigning a pixel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       	         : pose parameters  </a:t>
            </a:r>
          </a:p>
          <a:p>
            <a:pPr marL="0" indent="0">
              <a:buNone/>
            </a:pPr>
            <a:r>
              <a:rPr lang="en-US" altLang="zh-CN" sz="2400" dirty="0" smtClean="0"/>
              <a:t>		         :  disparity parameters</a:t>
            </a:r>
          </a:p>
          <a:p>
            <a:pPr marL="0" indent="0">
              <a:buNone/>
            </a:pP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48" y="2829877"/>
            <a:ext cx="5039975" cy="1254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55" y="4114480"/>
            <a:ext cx="2114550" cy="257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10" y="4614399"/>
            <a:ext cx="1905000" cy="247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112" y="4056534"/>
            <a:ext cx="23431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8324"/>
            <a:ext cx="7886700" cy="4918075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              : </a:t>
            </a:r>
            <a:r>
              <a:rPr lang="en-US" altLang="zh-CN" sz="2400" dirty="0" smtClean="0"/>
              <a:t>Unary term. Cost of pixel 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 taking label xi 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 : Spatial smoothness cost of assigning label xi and </a:t>
            </a:r>
            <a:r>
              <a:rPr lang="en-US" altLang="zh-CN" sz="2400" dirty="0" err="1" smtClean="0"/>
              <a:t>xj</a:t>
            </a:r>
            <a:r>
              <a:rPr lang="en-US" altLang="zh-CN" sz="2400" dirty="0" smtClean="0"/>
              <a:t> to neighboring pixels 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 and j.   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 : Temporal smoothness cost.  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Goal</a:t>
            </a:r>
            <a:r>
              <a:rPr lang="en-US" altLang="zh-CN" sz="2400" dirty="0"/>
              <a:t>: </a:t>
            </a:r>
          </a:p>
          <a:p>
            <a:r>
              <a:rPr lang="en-US" altLang="zh-CN" sz="2400" dirty="0"/>
              <a:t>Estimate pose parameters  </a:t>
            </a:r>
            <a:r>
              <a:rPr lang="en-US" altLang="zh-CN" sz="2400" dirty="0" smtClean="0"/>
              <a:t>   first. Then: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48" y="1825625"/>
            <a:ext cx="5039975" cy="1254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97" y="3348037"/>
            <a:ext cx="1024519" cy="500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97" y="3835400"/>
            <a:ext cx="1074287" cy="458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93" y="4621148"/>
            <a:ext cx="1011923" cy="428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848" y="5641405"/>
            <a:ext cx="3804312" cy="256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875" y="6098426"/>
            <a:ext cx="28575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9593" y="6013442"/>
            <a:ext cx="2794507" cy="4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Estimation of Ɵ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To simplify the optimization of the whole cost function </a:t>
            </a:r>
          </a:p>
          <a:p>
            <a:r>
              <a:rPr lang="en-US" altLang="zh-CN" sz="2000" dirty="0" smtClean="0"/>
              <a:t>Articulated pose mask </a:t>
            </a:r>
          </a:p>
          <a:p>
            <a:pPr marL="0" indent="0">
              <a:buNone/>
            </a:pPr>
            <a:r>
              <a:rPr lang="en-US" altLang="zh-CN" sz="2000" dirty="0"/>
              <a:t>Step 1. Obtain candidate bounding boxes of people using </a:t>
            </a:r>
            <a:r>
              <a:rPr lang="en-US" altLang="zh-CN" sz="2000" dirty="0" err="1"/>
              <a:t>Felzenswalb’s</a:t>
            </a:r>
            <a:r>
              <a:rPr lang="en-US" altLang="zh-CN" sz="2000" dirty="0"/>
              <a:t> part-based person detector, with HOG feature on grayscale image and disparity maps</a:t>
            </a:r>
            <a:r>
              <a:rPr lang="en-US" altLang="zh-CN" sz="2000" dirty="0" smtClean="0"/>
              <a:t>.</a:t>
            </a:r>
          </a:p>
          <a:p>
            <a:pPr marL="0" indent="0">
              <a:buNone/>
            </a:pPr>
            <a:r>
              <a:rPr lang="en-US" altLang="zh-CN" sz="2000" dirty="0"/>
              <a:t>Step 2. Estimate pose within each bounding box using a pose detector [Y. Yang and D. </a:t>
            </a:r>
            <a:r>
              <a:rPr lang="en-US" altLang="zh-CN" sz="2000" dirty="0" err="1"/>
              <a:t>Ramanan</a:t>
            </a:r>
            <a:r>
              <a:rPr lang="en-US" altLang="zh-CN" sz="2000" dirty="0"/>
              <a:t>, CVPR 2011]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zh-CN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36" y="2237311"/>
            <a:ext cx="355664" cy="344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19" y="4467428"/>
            <a:ext cx="2647950" cy="1504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298" y="4462581"/>
            <a:ext cx="2665454" cy="149630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207458" y="4844254"/>
            <a:ext cx="799840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3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Estimation of </a:t>
            </a:r>
            <a:r>
              <a:rPr lang="en-US" altLang="zh-CN" dirty="0" smtClean="0"/>
              <a:t>Ɵ (</a:t>
            </a:r>
            <a:r>
              <a:rPr lang="en-US" altLang="zh-CN" dirty="0" err="1" smtClean="0"/>
              <a:t>cont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656"/>
            <a:ext cx="5260087" cy="519379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After step 1+2, 18 body parts for each person are located.  10 annotated joints, head, neck, 2 shoulders, 2 elbows, 2 wrists, 2 hips</a:t>
            </a:r>
          </a:p>
          <a:p>
            <a:r>
              <a:rPr lang="en-US" altLang="zh-CN" sz="2000" dirty="0" smtClean="0"/>
              <a:t>Each part is characterized by a set of mixtures. </a:t>
            </a:r>
          </a:p>
          <a:p>
            <a:r>
              <a:rPr lang="en-US" altLang="zh-CN" sz="2000" dirty="0" smtClean="0"/>
              <a:t>An average mask </a:t>
            </a:r>
            <a:r>
              <a:rPr lang="en-US" altLang="zh-CN" sz="2000" dirty="0"/>
              <a:t>is </a:t>
            </a:r>
            <a:r>
              <a:rPr lang="en-US" altLang="zh-CN" sz="2000" dirty="0" smtClean="0"/>
              <a:t>obtained for each mixture component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from </a:t>
            </a:r>
            <a:r>
              <a:rPr lang="en-US" altLang="zh-CN" sz="2000" dirty="0"/>
              <a:t>pixel-wise annotation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2000" dirty="0" smtClean="0"/>
          </a:p>
          <a:p>
            <a:r>
              <a:rPr lang="en-US" altLang="zh-CN" sz="2000" dirty="0" smtClean="0"/>
              <a:t>The value at pixel i: frequency of that pixel belongs to the </a:t>
            </a:r>
            <a:r>
              <a:rPr lang="en-US" altLang="zh-CN" sz="2000" dirty="0" smtClean="0"/>
              <a:t>person</a:t>
            </a:r>
          </a:p>
          <a:p>
            <a:r>
              <a:rPr lang="en-US" altLang="zh-CN" sz="2000" dirty="0" smtClean="0"/>
              <a:t>Just limit the detection to the upper body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 smtClean="0"/>
              <a:t>Then given an estimated pose at test time</a:t>
            </a:r>
          </a:p>
          <a:p>
            <a:pPr marL="0" indent="0">
              <a:buNone/>
            </a:pPr>
            <a:endParaRPr lang="zh-CN" alt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737" y="1874203"/>
            <a:ext cx="1082034" cy="3955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927" y="1945831"/>
            <a:ext cx="1992827" cy="389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792" y="3115437"/>
            <a:ext cx="647700" cy="285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34" y="5299082"/>
            <a:ext cx="2917739" cy="4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8324"/>
            <a:ext cx="7886700" cy="4918075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              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Unary term. Cost of pixel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taking label xi 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 : Spatial smoothness cost of assigning label xi and </a:t>
            </a:r>
            <a:r>
              <a:rPr lang="en-US" altLang="zh-CN" sz="2400" dirty="0" err="1" smtClean="0"/>
              <a:t>xj</a:t>
            </a:r>
            <a:r>
              <a:rPr lang="en-US" altLang="zh-CN" sz="2400" dirty="0" smtClean="0"/>
              <a:t> to neighboring pixels 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 and j.   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 : Temporal smoothness cost.  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Estimate </a:t>
            </a:r>
            <a:r>
              <a:rPr lang="en-US" altLang="zh-CN" sz="2400" dirty="0"/>
              <a:t>pose parameters  </a:t>
            </a:r>
            <a:r>
              <a:rPr lang="en-US" altLang="zh-CN" sz="2400" dirty="0" smtClean="0"/>
              <a:t>   first. Then: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48" y="1825625"/>
            <a:ext cx="5039975" cy="1254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97" y="3348037"/>
            <a:ext cx="1024519" cy="500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97" y="3835400"/>
            <a:ext cx="1074287" cy="458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93" y="4621148"/>
            <a:ext cx="1011923" cy="428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175" y="5641226"/>
            <a:ext cx="28575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6893" y="5556242"/>
            <a:ext cx="2794507" cy="4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1096</TotalTime>
  <Words>674</Words>
  <Application>Microsoft Office PowerPoint</Application>
  <PresentationFormat>On-screen Show (4:3)</PresentationFormat>
  <Paragraphs>166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Cambria Math</vt:lpstr>
      <vt:lpstr>Office Theme</vt:lpstr>
      <vt:lpstr>Pose Estimation and Segmentation of People in 3D Movies</vt:lpstr>
      <vt:lpstr>Motivation</vt:lpstr>
      <vt:lpstr>Target</vt:lpstr>
      <vt:lpstr>General framework</vt:lpstr>
      <vt:lpstr>Model for pixel-wise segmentation</vt:lpstr>
      <vt:lpstr>Model</vt:lpstr>
      <vt:lpstr>Estimation of Ɵ</vt:lpstr>
      <vt:lpstr>Estimation of Ɵ (cont)</vt:lpstr>
      <vt:lpstr>Model</vt:lpstr>
      <vt:lpstr>Unary term  </vt:lpstr>
      <vt:lpstr>Unary term </vt:lpstr>
      <vt:lpstr>Model</vt:lpstr>
      <vt:lpstr>Spatial smoothness cost</vt:lpstr>
      <vt:lpstr>Temporal smoothness cost</vt:lpstr>
      <vt:lpstr>Inference</vt:lpstr>
      <vt:lpstr>Experiments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Pose Estimation and Segmentation of People in 3D Movies</dc:title>
  <dc:creator>LuY</dc:creator>
  <cp:lastModifiedBy>LuY</cp:lastModifiedBy>
  <cp:revision>433</cp:revision>
  <dcterms:created xsi:type="dcterms:W3CDTF">2013-10-19T23:09:57Z</dcterms:created>
  <dcterms:modified xsi:type="dcterms:W3CDTF">2013-10-25T17:38:16Z</dcterms:modified>
</cp:coreProperties>
</file>