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305" r:id="rId5"/>
    <p:sldId id="274" r:id="rId6"/>
    <p:sldId id="270" r:id="rId7"/>
    <p:sldId id="276" r:id="rId8"/>
    <p:sldId id="306" r:id="rId9"/>
    <p:sldId id="298" r:id="rId10"/>
    <p:sldId id="277" r:id="rId11"/>
    <p:sldId id="279" r:id="rId12"/>
    <p:sldId id="280" r:id="rId13"/>
    <p:sldId id="299" r:id="rId14"/>
    <p:sldId id="281" r:id="rId15"/>
    <p:sldId id="275" r:id="rId16"/>
    <p:sldId id="282" r:id="rId17"/>
    <p:sldId id="284" r:id="rId18"/>
    <p:sldId id="286" r:id="rId19"/>
    <p:sldId id="287" r:id="rId20"/>
    <p:sldId id="288" r:id="rId21"/>
    <p:sldId id="304" r:id="rId22"/>
    <p:sldId id="300" r:id="rId23"/>
    <p:sldId id="307" r:id="rId24"/>
    <p:sldId id="289" r:id="rId25"/>
    <p:sldId id="290" r:id="rId26"/>
    <p:sldId id="291" r:id="rId27"/>
    <p:sldId id="308" r:id="rId28"/>
    <p:sldId id="292" r:id="rId29"/>
    <p:sldId id="302" r:id="rId30"/>
    <p:sldId id="301" r:id="rId31"/>
    <p:sldId id="293" r:id="rId32"/>
    <p:sldId id="294" r:id="rId33"/>
    <p:sldId id="295" r:id="rId34"/>
    <p:sldId id="303" r:id="rId35"/>
    <p:sldId id="296" r:id="rId36"/>
    <p:sldId id="309" r:id="rId37"/>
    <p:sldId id="297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728" y="-112"/>
      </p:cViewPr>
      <p:guideLst>
        <p:guide orient="horz" pos="2160"/>
        <p:guide pos="2878"/>
        <p:guide pos="28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neeraj:livelearning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(2)'!$F$2</c:f>
              <c:strCache>
                <c:ptCount val="1"/>
                <c:pt idx="0">
                  <c:v>Ours￼</c:v>
                </c:pt>
              </c:strCache>
            </c:strRef>
          </c:tx>
          <c:invertIfNegative val="0"/>
          <c:cat>
            <c:strRef>
              <c:f>'Sheet1 (2)'!$G$1:$R$1</c:f>
              <c:strCache>
                <c:ptCount val="12"/>
                <c:pt idx="0">
                  <c:v>bicyc.</c:v>
                </c:pt>
                <c:pt idx="1">
                  <c:v>bird</c:v>
                </c:pt>
                <c:pt idx="2">
                  <c:v>bottl</c:v>
                </c:pt>
                <c:pt idx="3">
                  <c:v>car</c:v>
                </c:pt>
                <c:pt idx="4">
                  <c:v>chair</c:v>
                </c:pt>
                <c:pt idx="5">
                  <c:v>dinin.</c:v>
                </c:pt>
                <c:pt idx="6">
                  <c:v>horse</c:v>
                </c:pt>
                <c:pt idx="7">
                  <c:v>person</c:v>
                </c:pt>
                <c:pt idx="8">
                  <c:v>potte.</c:v>
                </c:pt>
                <c:pt idx="9">
                  <c:v>sofa</c:v>
                </c:pt>
                <c:pt idx="10">
                  <c:v>tvmon.</c:v>
                </c:pt>
                <c:pt idx="11">
                  <c:v>Mean</c:v>
                </c:pt>
              </c:strCache>
            </c:strRef>
          </c:cat>
          <c:val>
            <c:numRef>
              <c:f>'Sheet1 (2)'!$G$2:$R$2</c:f>
              <c:numCache>
                <c:formatCode>General</c:formatCode>
                <c:ptCount val="12"/>
                <c:pt idx="0">
                  <c:v>48.3</c:v>
                </c:pt>
                <c:pt idx="1">
                  <c:v>14.1</c:v>
                </c:pt>
                <c:pt idx="2">
                  <c:v>15.3</c:v>
                </c:pt>
                <c:pt idx="3">
                  <c:v>49.0</c:v>
                </c:pt>
                <c:pt idx="4">
                  <c:v>11.6</c:v>
                </c:pt>
                <c:pt idx="5">
                  <c:v>13.3</c:v>
                </c:pt>
                <c:pt idx="6">
                  <c:v>43.6</c:v>
                </c:pt>
                <c:pt idx="7">
                  <c:v>18.2</c:v>
                </c:pt>
                <c:pt idx="8">
                  <c:v>11.1</c:v>
                </c:pt>
                <c:pt idx="9">
                  <c:v>33.0</c:v>
                </c:pt>
                <c:pt idx="10">
                  <c:v>43.0</c:v>
                </c:pt>
                <c:pt idx="11">
                  <c:v>30.5</c:v>
                </c:pt>
              </c:numCache>
            </c:numRef>
          </c:val>
        </c:ser>
        <c:ser>
          <c:idx val="1"/>
          <c:order val="1"/>
          <c:tx>
            <c:strRef>
              <c:f>'Sheet1 (2)'!$F$3</c:f>
              <c:strCache>
                <c:ptCount val="1"/>
                <c:pt idx="0">
                  <c:v>BoF SP￼</c:v>
                </c:pt>
              </c:strCache>
            </c:strRef>
          </c:tx>
          <c:invertIfNegative val="0"/>
          <c:cat>
            <c:strRef>
              <c:f>'Sheet1 (2)'!$G$1:$R$1</c:f>
              <c:strCache>
                <c:ptCount val="12"/>
                <c:pt idx="0">
                  <c:v>bicyc.</c:v>
                </c:pt>
                <c:pt idx="1">
                  <c:v>bird</c:v>
                </c:pt>
                <c:pt idx="2">
                  <c:v>bottl</c:v>
                </c:pt>
                <c:pt idx="3">
                  <c:v>car</c:v>
                </c:pt>
                <c:pt idx="4">
                  <c:v>chair</c:v>
                </c:pt>
                <c:pt idx="5">
                  <c:v>dinin.</c:v>
                </c:pt>
                <c:pt idx="6">
                  <c:v>horse</c:v>
                </c:pt>
                <c:pt idx="7">
                  <c:v>person</c:v>
                </c:pt>
                <c:pt idx="8">
                  <c:v>potte.</c:v>
                </c:pt>
                <c:pt idx="9">
                  <c:v>sofa</c:v>
                </c:pt>
                <c:pt idx="10">
                  <c:v>tvmon.</c:v>
                </c:pt>
                <c:pt idx="11">
                  <c:v>Mean</c:v>
                </c:pt>
              </c:strCache>
            </c:strRef>
          </c:cat>
          <c:val>
            <c:numRef>
              <c:f>'Sheet1 (2)'!$G$3:$R$3</c:f>
              <c:numCache>
                <c:formatCode>General</c:formatCode>
                <c:ptCount val="12"/>
                <c:pt idx="0">
                  <c:v>43.1</c:v>
                </c:pt>
                <c:pt idx="1">
                  <c:v>6.9</c:v>
                </c:pt>
                <c:pt idx="2">
                  <c:v>10.8</c:v>
                </c:pt>
                <c:pt idx="3">
                  <c:v>45.0</c:v>
                </c:pt>
                <c:pt idx="4">
                  <c:v>11.5</c:v>
                </c:pt>
                <c:pt idx="5">
                  <c:v>3.5</c:v>
                </c:pt>
                <c:pt idx="6">
                  <c:v>43.5</c:v>
                </c:pt>
                <c:pt idx="7">
                  <c:v>15.3</c:v>
                </c:pt>
                <c:pt idx="8">
                  <c:v>1.5</c:v>
                </c:pt>
                <c:pt idx="9">
                  <c:v>14.7</c:v>
                </c:pt>
                <c:pt idx="10">
                  <c:v>34.9</c:v>
                </c:pt>
                <c:pt idx="11">
                  <c:v>23.0</c:v>
                </c:pt>
              </c:numCache>
            </c:numRef>
          </c:val>
        </c:ser>
        <c:ser>
          <c:idx val="2"/>
          <c:order val="2"/>
          <c:tx>
            <c:strRef>
              <c:f>'Sheet1 (2)'!$F$4</c:f>
              <c:strCache>
                <c:ptCount val="1"/>
                <c:pt idx="0">
                  <c:v>LLC SP￼</c:v>
                </c:pt>
              </c:strCache>
            </c:strRef>
          </c:tx>
          <c:invertIfNegative val="0"/>
          <c:cat>
            <c:strRef>
              <c:f>'Sheet1 (2)'!$G$1:$R$1</c:f>
              <c:strCache>
                <c:ptCount val="12"/>
                <c:pt idx="0">
                  <c:v>bicyc.</c:v>
                </c:pt>
                <c:pt idx="1">
                  <c:v>bird</c:v>
                </c:pt>
                <c:pt idx="2">
                  <c:v>bottl</c:v>
                </c:pt>
                <c:pt idx="3">
                  <c:v>car</c:v>
                </c:pt>
                <c:pt idx="4">
                  <c:v>chair</c:v>
                </c:pt>
                <c:pt idx="5">
                  <c:v>dinin.</c:v>
                </c:pt>
                <c:pt idx="6">
                  <c:v>horse</c:v>
                </c:pt>
                <c:pt idx="7">
                  <c:v>person</c:v>
                </c:pt>
                <c:pt idx="8">
                  <c:v>potte.</c:v>
                </c:pt>
                <c:pt idx="9">
                  <c:v>sofa</c:v>
                </c:pt>
                <c:pt idx="10">
                  <c:v>tvmon.</c:v>
                </c:pt>
                <c:pt idx="11">
                  <c:v>Mean</c:v>
                </c:pt>
              </c:strCache>
            </c:strRef>
          </c:cat>
          <c:val>
            <c:numRef>
              <c:f>'Sheet1 (2)'!$G$4:$R$4</c:f>
              <c:numCache>
                <c:formatCode>General</c:formatCode>
                <c:ptCount val="12"/>
                <c:pt idx="0">
                  <c:v>46.7</c:v>
                </c:pt>
                <c:pt idx="1">
                  <c:v>6.4</c:v>
                </c:pt>
                <c:pt idx="2">
                  <c:v>16.5</c:v>
                </c:pt>
                <c:pt idx="3">
                  <c:v>49.8</c:v>
                </c:pt>
                <c:pt idx="4">
                  <c:v>12.5</c:v>
                </c:pt>
                <c:pt idx="5">
                  <c:v>6.8</c:v>
                </c:pt>
                <c:pt idx="6">
                  <c:v>44.9</c:v>
                </c:pt>
                <c:pt idx="7">
                  <c:v>18.2</c:v>
                </c:pt>
                <c:pt idx="8">
                  <c:v>4.6</c:v>
                </c:pt>
                <c:pt idx="9">
                  <c:v>22.6</c:v>
                </c:pt>
                <c:pt idx="10">
                  <c:v>42.0</c:v>
                </c:pt>
                <c:pt idx="11">
                  <c:v>27.0</c:v>
                </c:pt>
              </c:numCache>
            </c:numRef>
          </c:val>
        </c:ser>
        <c:ser>
          <c:idx val="3"/>
          <c:order val="3"/>
          <c:tx>
            <c:strRef>
              <c:f>'Sheet1 (2)'!$F$5</c:f>
              <c:strCache>
                <c:ptCount val="1"/>
                <c:pt idx="0">
                  <c:v>LSVM+HOG</c:v>
                </c:pt>
              </c:strCache>
            </c:strRef>
          </c:tx>
          <c:invertIfNegative val="0"/>
          <c:cat>
            <c:strRef>
              <c:f>'Sheet1 (2)'!$G$1:$R$1</c:f>
              <c:strCache>
                <c:ptCount val="12"/>
                <c:pt idx="0">
                  <c:v>bicyc.</c:v>
                </c:pt>
                <c:pt idx="1">
                  <c:v>bird</c:v>
                </c:pt>
                <c:pt idx="2">
                  <c:v>bottl</c:v>
                </c:pt>
                <c:pt idx="3">
                  <c:v>car</c:v>
                </c:pt>
                <c:pt idx="4">
                  <c:v>chair</c:v>
                </c:pt>
                <c:pt idx="5">
                  <c:v>dinin.</c:v>
                </c:pt>
                <c:pt idx="6">
                  <c:v>horse</c:v>
                </c:pt>
                <c:pt idx="7">
                  <c:v>person</c:v>
                </c:pt>
                <c:pt idx="8">
                  <c:v>potte.</c:v>
                </c:pt>
                <c:pt idx="9">
                  <c:v>sofa</c:v>
                </c:pt>
                <c:pt idx="10">
                  <c:v>tvmon.</c:v>
                </c:pt>
                <c:pt idx="11">
                  <c:v>Mean</c:v>
                </c:pt>
              </c:strCache>
            </c:strRef>
          </c:cat>
          <c:val>
            <c:numRef>
              <c:f>'Sheet1 (2)'!$G$5:$R$5</c:f>
              <c:numCache>
                <c:formatCode>General</c:formatCode>
                <c:ptCount val="12"/>
                <c:pt idx="0">
                  <c:v>56.8</c:v>
                </c:pt>
                <c:pt idx="1">
                  <c:v>2.5</c:v>
                </c:pt>
                <c:pt idx="2">
                  <c:v>28.5</c:v>
                </c:pt>
                <c:pt idx="3">
                  <c:v>51.6</c:v>
                </c:pt>
                <c:pt idx="4">
                  <c:v>17.9</c:v>
                </c:pt>
                <c:pt idx="5">
                  <c:v>25.9</c:v>
                </c:pt>
                <c:pt idx="6">
                  <c:v>49.2</c:v>
                </c:pt>
                <c:pt idx="7">
                  <c:v>36.8</c:v>
                </c:pt>
                <c:pt idx="8">
                  <c:v>14.6</c:v>
                </c:pt>
                <c:pt idx="9">
                  <c:v>24.4</c:v>
                </c:pt>
                <c:pt idx="10">
                  <c:v>39.1</c:v>
                </c:pt>
                <c:pt idx="11">
                  <c:v>29.1</c:v>
                </c:pt>
              </c:numCache>
            </c:numRef>
          </c:val>
        </c:ser>
        <c:ser>
          <c:idx val="4"/>
          <c:order val="4"/>
          <c:tx>
            <c:strRef>
              <c:f>'Sheet1 (2)'!$F$6</c:f>
              <c:strCache>
                <c:ptCount val="1"/>
                <c:pt idx="0">
                  <c:v>SP+MKL</c:v>
                </c:pt>
              </c:strCache>
            </c:strRef>
          </c:tx>
          <c:invertIfNegative val="0"/>
          <c:cat>
            <c:strRef>
              <c:f>'Sheet1 (2)'!$G$1:$R$1</c:f>
              <c:strCache>
                <c:ptCount val="12"/>
                <c:pt idx="0">
                  <c:v>bicyc.</c:v>
                </c:pt>
                <c:pt idx="1">
                  <c:v>bird</c:v>
                </c:pt>
                <c:pt idx="2">
                  <c:v>bottl</c:v>
                </c:pt>
                <c:pt idx="3">
                  <c:v>car</c:v>
                </c:pt>
                <c:pt idx="4">
                  <c:v>chair</c:v>
                </c:pt>
                <c:pt idx="5">
                  <c:v>dinin.</c:v>
                </c:pt>
                <c:pt idx="6">
                  <c:v>horse</c:v>
                </c:pt>
                <c:pt idx="7">
                  <c:v>person</c:v>
                </c:pt>
                <c:pt idx="8">
                  <c:v>potte.</c:v>
                </c:pt>
                <c:pt idx="9">
                  <c:v>sofa</c:v>
                </c:pt>
                <c:pt idx="10">
                  <c:v>tvmon.</c:v>
                </c:pt>
                <c:pt idx="11">
                  <c:v>Mean</c:v>
                </c:pt>
              </c:strCache>
            </c:strRef>
          </c:cat>
          <c:val>
            <c:numRef>
              <c:f>'Sheet1 (2)'!$G$6:$R$6</c:f>
              <c:numCache>
                <c:formatCode>General</c:formatCode>
                <c:ptCount val="12"/>
                <c:pt idx="0">
                  <c:v>47.8</c:v>
                </c:pt>
                <c:pt idx="1">
                  <c:v>15.3</c:v>
                </c:pt>
                <c:pt idx="2">
                  <c:v>21.9</c:v>
                </c:pt>
                <c:pt idx="3">
                  <c:v>50.6</c:v>
                </c:pt>
                <c:pt idx="4">
                  <c:v>17.3</c:v>
                </c:pt>
                <c:pt idx="5">
                  <c:v>22.5</c:v>
                </c:pt>
                <c:pt idx="6">
                  <c:v>51.2</c:v>
                </c:pt>
                <c:pt idx="7">
                  <c:v>23.3</c:v>
                </c:pt>
                <c:pt idx="8">
                  <c:v>12.4</c:v>
                </c:pt>
                <c:pt idx="9">
                  <c:v>28.5</c:v>
                </c:pt>
                <c:pt idx="10">
                  <c:v>48.5</c:v>
                </c:pt>
                <c:pt idx="11">
                  <c:v>32.1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95178120"/>
        <c:axId val="-2095166872"/>
      </c:barChart>
      <c:catAx>
        <c:axId val="-2095178120"/>
        <c:scaling>
          <c:orientation val="minMax"/>
        </c:scaling>
        <c:delete val="0"/>
        <c:axPos val="b"/>
        <c:majorTickMark val="out"/>
        <c:minorTickMark val="none"/>
        <c:tickLblPos val="nextTo"/>
        <c:crossAx val="-2095166872"/>
        <c:crosses val="autoZero"/>
        <c:auto val="1"/>
        <c:lblAlgn val="ctr"/>
        <c:lblOffset val="100"/>
        <c:noMultiLvlLbl val="0"/>
      </c:catAx>
      <c:valAx>
        <c:axId val="-2095166872"/>
        <c:scaling>
          <c:orientation val="minMax"/>
          <c:max val="100.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09517812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10/4/11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Relationship Id="rId3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5.jpg"/><Relationship Id="rId5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95721"/>
            <a:ext cx="7772400" cy="1470025"/>
          </a:xfrm>
        </p:spPr>
        <p:txBody>
          <a:bodyPr/>
          <a:lstStyle/>
          <a:p>
            <a:r>
              <a:rPr lang="en-US" dirty="0" smtClean="0"/>
              <a:t>Taking Computer Vision</a:t>
            </a:r>
            <a:br>
              <a:rPr lang="en-US" dirty="0" smtClean="0"/>
            </a:br>
            <a:r>
              <a:rPr lang="en-US" dirty="0"/>
              <a:t>I</a:t>
            </a:r>
            <a:r>
              <a:rPr lang="en-US" dirty="0" smtClean="0"/>
              <a:t>nto The Wild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3109" y="3097185"/>
            <a:ext cx="8070157" cy="3253080"/>
          </a:xfrm>
        </p:spPr>
        <p:txBody>
          <a:bodyPr>
            <a:normAutofit fontScale="92500" lnSpcReduction="20000"/>
          </a:bodyPr>
          <a:lstStyle/>
          <a:p>
            <a:r>
              <a:rPr lang="en-US" sz="3900" dirty="0" smtClean="0"/>
              <a:t>Neeraj Kumar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2800" dirty="0" smtClean="0"/>
              <a:t>October 4, 2011</a:t>
            </a:r>
          </a:p>
          <a:p>
            <a:r>
              <a:rPr lang="en-US" sz="2800" dirty="0" smtClean="0"/>
              <a:t>CSE 590V – Fall 2011</a:t>
            </a:r>
          </a:p>
          <a:p>
            <a:r>
              <a:rPr lang="en-US" sz="2800" dirty="0" smtClean="0"/>
              <a:t>University of Washington</a:t>
            </a:r>
          </a:p>
        </p:txBody>
      </p:sp>
    </p:spTree>
    <p:extLst>
      <p:ext uri="{BB962C8B-B14F-4D97-AF65-F5344CB8AC3E}">
        <p14:creationId xmlns:p14="http://schemas.microsoft.com/office/powerpoint/2010/main" val="3356737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Pick Examples via </a:t>
            </a:r>
            <a:r>
              <a:rPr lang="en-US" dirty="0" err="1" smtClean="0"/>
              <a:t>Hyperplane</a:t>
            </a:r>
            <a:r>
              <a:rPr lang="en-US" dirty="0" smtClean="0"/>
              <a:t> Hashing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63030" y="5951563"/>
            <a:ext cx="88179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[P. Jain, S. </a:t>
            </a:r>
            <a:r>
              <a:rPr lang="en-US" sz="2000" dirty="0" err="1" smtClean="0">
                <a:solidFill>
                  <a:prstClr val="white">
                    <a:tint val="75000"/>
                  </a:prstClr>
                </a:solidFill>
              </a:rPr>
              <a:t>Vijayanarasimhan</a:t>
            </a: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 &amp; K. </a:t>
            </a:r>
            <a:r>
              <a:rPr lang="en-US" sz="2000" dirty="0" err="1" smtClean="0">
                <a:solidFill>
                  <a:prstClr val="white">
                    <a:tint val="75000"/>
                  </a:prstClr>
                </a:solidFill>
              </a:rPr>
              <a:t>Grauman</a:t>
            </a: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 – Hashing </a:t>
            </a:r>
            <a:r>
              <a:rPr lang="en-US" sz="2000" dirty="0" err="1" smtClean="0">
                <a:solidFill>
                  <a:prstClr val="white">
                    <a:tint val="75000"/>
                  </a:prstClr>
                </a:solidFill>
              </a:rPr>
              <a:t>Hyperplane</a:t>
            </a: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 Queries to</a:t>
            </a:r>
          </a:p>
          <a:p>
            <a:pPr lvl="0" algn="ctr">
              <a:spcBef>
                <a:spcPct val="20000"/>
              </a:spcBef>
            </a:pP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Near Points with Applications to Large-Scale Active Learning (NIPS 2010)]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2593" r="52652" b="4187"/>
          <a:stretch/>
        </p:blipFill>
        <p:spPr>
          <a:xfrm>
            <a:off x="6120788" y="1417638"/>
            <a:ext cx="2127975" cy="2282615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63029" y="1417636"/>
            <a:ext cx="5957759" cy="2282617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Want to label “hard” examples        near the </a:t>
            </a:r>
            <a:r>
              <a:rPr lang="en-US" dirty="0" err="1" smtClean="0">
                <a:solidFill>
                  <a:srgbClr val="FFFFFF"/>
                </a:solidFill>
              </a:rPr>
              <a:t>hyperplane</a:t>
            </a:r>
            <a:r>
              <a:rPr lang="en-US" dirty="0" smtClean="0">
                <a:solidFill>
                  <a:srgbClr val="FFFFFF"/>
                </a:solidFill>
              </a:rPr>
              <a:t> boundary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But </a:t>
            </a:r>
            <a:r>
              <a:rPr lang="en-US" dirty="0" err="1" smtClean="0">
                <a:solidFill>
                  <a:srgbClr val="FFFFFF"/>
                </a:solidFill>
              </a:rPr>
              <a:t>hyperplane</a:t>
            </a:r>
            <a:r>
              <a:rPr lang="en-US" dirty="0" smtClean="0">
                <a:solidFill>
                  <a:srgbClr val="FFFFFF"/>
                </a:solidFill>
              </a:rPr>
              <a:t> keeps changing, so hav</a:t>
            </a:r>
            <a:r>
              <a:rPr lang="en-US" dirty="0" smtClean="0">
                <a:solidFill>
                  <a:srgbClr val="FFFFFF"/>
                </a:solidFill>
              </a:rPr>
              <a:t>e to </a:t>
            </a:r>
            <a:r>
              <a:rPr lang="en-US" dirty="0" err="1" smtClean="0">
                <a:solidFill>
                  <a:srgbClr val="FFFFFF"/>
                </a:solidFill>
              </a:rPr>
              <a:t>recompute</a:t>
            </a:r>
            <a:r>
              <a:rPr lang="en-US" dirty="0" smtClean="0">
                <a:solidFill>
                  <a:srgbClr val="FFFFFF"/>
                </a:solidFill>
              </a:rPr>
              <a:t> distances…</a:t>
            </a:r>
          </a:p>
        </p:txBody>
      </p:sp>
      <p:sp>
        <p:nvSpPr>
          <p:cNvPr id="10" name="Rectangle 9"/>
          <p:cNvSpPr/>
          <p:nvPr/>
        </p:nvSpPr>
        <p:spPr>
          <a:xfrm>
            <a:off x="163029" y="3700254"/>
            <a:ext cx="80857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>
                <a:solidFill>
                  <a:srgbClr val="FFFFFF"/>
                </a:solidFill>
              </a:rPr>
              <a:t>Instead, </a:t>
            </a:r>
            <a:r>
              <a:rPr lang="en-US" sz="3000" dirty="0" smtClean="0">
                <a:solidFill>
                  <a:srgbClr val="FFFFFF"/>
                </a:solidFill>
              </a:rPr>
              <a:t>hash </a:t>
            </a:r>
            <a:r>
              <a:rPr lang="en-US" sz="3000" dirty="0">
                <a:solidFill>
                  <a:srgbClr val="FFFFFF"/>
                </a:solidFill>
              </a:rPr>
              <a:t>all unlabeled examples into table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>
                <a:solidFill>
                  <a:srgbClr val="FFFFFF"/>
                </a:solidFill>
              </a:rPr>
              <a:t>At run-time, hash current </a:t>
            </a:r>
            <a:r>
              <a:rPr lang="en-US" sz="3000" dirty="0" err="1">
                <a:solidFill>
                  <a:srgbClr val="FFFFFF"/>
                </a:solidFill>
              </a:rPr>
              <a:t>hyperplane</a:t>
            </a:r>
            <a:r>
              <a:rPr lang="en-US" sz="3000" dirty="0">
                <a:solidFill>
                  <a:srgbClr val="FFFFFF"/>
                </a:solidFill>
              </a:rPr>
              <a:t> </a:t>
            </a:r>
            <a:r>
              <a:rPr lang="en-US" sz="3000" dirty="0" smtClean="0">
                <a:solidFill>
                  <a:srgbClr val="FFFFFF"/>
                </a:solidFill>
              </a:rPr>
              <a:t>to get </a:t>
            </a:r>
            <a:r>
              <a:rPr lang="en-US" sz="3000" dirty="0">
                <a:solidFill>
                  <a:srgbClr val="FFFFFF"/>
                </a:solidFill>
              </a:rPr>
              <a:t>index into table, to pick </a:t>
            </a:r>
            <a:r>
              <a:rPr lang="en-US" sz="3000" dirty="0" smtClean="0">
                <a:solidFill>
                  <a:srgbClr val="FFFFFF"/>
                </a:solidFill>
              </a:rPr>
              <a:t>examples close to it</a:t>
            </a:r>
            <a:endParaRPr lang="en-US" sz="3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731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Comparison on Pascal VOC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534" y="1256532"/>
            <a:ext cx="7788932" cy="417838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3029" y="5428745"/>
            <a:ext cx="8657770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FF"/>
                </a:solidFill>
              </a:rPr>
              <a:t>Comparable to state-of-the-art, better on few classes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FF"/>
                </a:solidFill>
              </a:rPr>
              <a:t>Many fewer annotations required!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FF"/>
                </a:solidFill>
              </a:rPr>
              <a:t>Training time is 15mins </a:t>
            </a:r>
            <a:r>
              <a:rPr lang="en-US" sz="2400" dirty="0" err="1" smtClean="0">
                <a:solidFill>
                  <a:srgbClr val="FFFFFF"/>
                </a:solidFill>
              </a:rPr>
              <a:t>vs</a:t>
            </a:r>
            <a:r>
              <a:rPr lang="en-US" sz="2400" dirty="0" smtClean="0">
                <a:solidFill>
                  <a:srgbClr val="FFFFFF"/>
                </a:solidFill>
              </a:rPr>
              <a:t> 7 hours (LSVM) </a:t>
            </a:r>
            <a:r>
              <a:rPr lang="en-US" sz="2400" dirty="0" err="1" smtClean="0">
                <a:solidFill>
                  <a:srgbClr val="FFFFFF"/>
                </a:solidFill>
              </a:rPr>
              <a:t>vs</a:t>
            </a:r>
            <a:r>
              <a:rPr lang="en-US" sz="2400" dirty="0" smtClean="0">
                <a:solidFill>
                  <a:srgbClr val="FFFFFF"/>
                </a:solidFill>
              </a:rPr>
              <a:t> 1 week (SP+MKL)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70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Online Live </a:t>
            </a:r>
            <a:r>
              <a:rPr lang="en-US" dirty="0" smtClean="0"/>
              <a:t>Learning for Pascal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008" y="1285785"/>
            <a:ext cx="7797984" cy="421777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3029" y="5572247"/>
            <a:ext cx="8657770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FF"/>
                </a:solidFill>
              </a:rPr>
              <a:t>Comparable to state-of-the-art, better on </a:t>
            </a:r>
            <a:r>
              <a:rPr lang="en-US" sz="2400" dirty="0" smtClean="0">
                <a:solidFill>
                  <a:schemeClr val="accent6"/>
                </a:solidFill>
              </a:rPr>
              <a:t>fewer</a:t>
            </a:r>
            <a:r>
              <a:rPr lang="en-US" sz="2400" dirty="0" smtClean="0">
                <a:solidFill>
                  <a:srgbClr val="FFFFFF"/>
                </a:solidFill>
              </a:rPr>
              <a:t> classes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FF"/>
                </a:solidFill>
              </a:rPr>
              <a:t>But using </a:t>
            </a:r>
            <a:r>
              <a:rPr lang="en-US" sz="2400" dirty="0" err="1" smtClean="0">
                <a:solidFill>
                  <a:srgbClr val="FFFFFF"/>
                </a:solidFill>
              </a:rPr>
              <a:t>flickr</a:t>
            </a:r>
            <a:r>
              <a:rPr lang="en-US" sz="2400" dirty="0" smtClean="0">
                <a:solidFill>
                  <a:srgbClr val="FFFFFF"/>
                </a:solidFill>
              </a:rPr>
              <a:t> data vs. Pascal data, and automatically</a:t>
            </a:r>
          </a:p>
        </p:txBody>
      </p:sp>
    </p:spTree>
    <p:extLst>
      <p:ext uri="{BB962C8B-B14F-4D97-AF65-F5344CB8AC3E}">
        <p14:creationId xmlns:p14="http://schemas.microsoft.com/office/powerpoint/2010/main" val="2317181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Sample Results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0495" y="1302345"/>
            <a:ext cx="5523010" cy="27084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0495" y="4453504"/>
            <a:ext cx="5523010" cy="18099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rot="16200000">
            <a:off x="859317" y="2248887"/>
            <a:ext cx="11120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3"/>
                </a:solidFill>
              </a:rPr>
              <a:t>Correct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16200000">
            <a:off x="756674" y="5075041"/>
            <a:ext cx="13173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79646"/>
                </a:solidFill>
              </a:rPr>
              <a:t>Incorrect</a:t>
            </a:r>
            <a:endParaRPr lang="en-US" dirty="0">
              <a:solidFill>
                <a:srgbClr val="F796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1125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Lessons Learned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63028" y="1417638"/>
            <a:ext cx="8852263" cy="3877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It is possible to leave the sandbox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And still do well on sandbox evaluations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Sparse max pooling with a part model works well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>
                <a:solidFill>
                  <a:srgbClr val="FFFFFF"/>
                </a:solidFill>
              </a:rPr>
              <a:t>Linear SVMs can be competitive with these features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Jumping windows is MUCH faster than sliding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Picking examples to get labeled is a big win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Linear SVMs also allow for fast </a:t>
            </a:r>
            <a:r>
              <a:rPr lang="en-US" sz="3000" dirty="0" err="1" smtClean="0">
                <a:solidFill>
                  <a:srgbClr val="FFFFFF"/>
                </a:solidFill>
              </a:rPr>
              <a:t>hyperplane</a:t>
            </a:r>
            <a:r>
              <a:rPr lang="en-US" sz="3000" dirty="0" smtClean="0">
                <a:solidFill>
                  <a:srgbClr val="FFFFFF"/>
                </a:solidFill>
              </a:rPr>
              <a:t> hashing</a:t>
            </a:r>
          </a:p>
        </p:txBody>
      </p:sp>
    </p:spTree>
    <p:extLst>
      <p:ext uri="{BB962C8B-B14F-4D97-AF65-F5344CB8AC3E}">
        <p14:creationId xmlns:p14="http://schemas.microsoft.com/office/powerpoint/2010/main" val="2373440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57200" y="2571957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“Hell is other people”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57200" y="5589928"/>
            <a:ext cx="8229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20000"/>
              </a:spcBef>
            </a:pPr>
            <a:r>
              <a:rPr lang="en-US" sz="2800" dirty="0" smtClean="0">
                <a:solidFill>
                  <a:prstClr val="white">
                    <a:tint val="75000"/>
                  </a:prstClr>
                </a:solidFill>
              </a:rPr>
              <a:t>Jean-Paul Sartre</a:t>
            </a:r>
            <a:endParaRPr lang="en-US" sz="28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Multiply 3"/>
          <p:cNvSpPr/>
          <p:nvPr/>
        </p:nvSpPr>
        <p:spPr>
          <a:xfrm>
            <a:off x="4713264" y="2537631"/>
            <a:ext cx="2162612" cy="897640"/>
          </a:xfrm>
          <a:prstGeom prst="mathMultiply">
            <a:avLst/>
          </a:prstGeom>
          <a:solidFill>
            <a:schemeClr val="accent6">
              <a:alpha val="84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71208" y="2106849"/>
            <a:ext cx="12702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schemeClr val="accent6"/>
                </a:solidFill>
              </a:rPr>
              <a:t>users</a:t>
            </a:r>
            <a:endParaRPr lang="en-US" sz="3600" dirty="0">
              <a:solidFill>
                <a:schemeClr val="accent6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32203" y="5589928"/>
            <a:ext cx="50686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20000"/>
              </a:spcBef>
            </a:pPr>
            <a:r>
              <a:rPr lang="en-US" sz="2800" dirty="0" smtClean="0">
                <a:solidFill>
                  <a:srgbClr val="F79646"/>
                </a:solidFill>
              </a:rPr>
              <a:t>With apologies to </a:t>
            </a:r>
            <a:endParaRPr lang="en-US" sz="2800" dirty="0">
              <a:solidFill>
                <a:srgbClr val="F796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84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" grpId="0" animBg="1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351" y="629306"/>
            <a:ext cx="7959885" cy="538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75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xmlns:p14="http://schemas.microsoft.com/office/powerpoint/2010/main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3666" y="2643083"/>
            <a:ext cx="1992544" cy="134874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200" y="4400657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It doesn’t work well enough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Solving Real Problems for Users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568645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Users want to do stuff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" y="5433620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Users express their displeasure gracefully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 rot="5400000">
            <a:off x="4392526" y="2359460"/>
            <a:ext cx="374823" cy="19242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5400000">
            <a:off x="4392526" y="4201610"/>
            <a:ext cx="374823" cy="19242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5400000">
            <a:off x="4392526" y="5168399"/>
            <a:ext cx="374823" cy="19242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57200" y="6226292"/>
            <a:ext cx="61016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400" dirty="0" smtClean="0">
                <a:solidFill>
                  <a:prstClr val="white">
                    <a:tint val="75000"/>
                  </a:prstClr>
                </a:solidFill>
              </a:rPr>
              <a:t>*With apologies to John Gabriel</a:t>
            </a:r>
            <a:endParaRPr lang="en-US" sz="2400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13" name="Picture 12" descr="norma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04" y="1677481"/>
            <a:ext cx="1409700" cy="2273300"/>
          </a:xfrm>
          <a:prstGeom prst="rect">
            <a:avLst/>
          </a:prstGeom>
        </p:spPr>
      </p:pic>
      <p:pic>
        <p:nvPicPr>
          <p:cNvPr id="14" name="Picture 13" descr="questi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727" y="2508250"/>
            <a:ext cx="889000" cy="1841500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6558847" y="4804633"/>
            <a:ext cx="1900759" cy="1860743"/>
            <a:chOff x="7069930" y="3991823"/>
            <a:chExt cx="2413000" cy="2362200"/>
          </a:xfrm>
        </p:grpSpPr>
        <p:pic>
          <p:nvPicPr>
            <p:cNvPr id="6" name="Picture 5" descr="angry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9930" y="3991823"/>
              <a:ext cx="2413000" cy="2362200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 rot="20376929">
              <a:off x="8392828" y="4349750"/>
              <a:ext cx="979000" cy="357858"/>
            </a:xfrm>
            <a:prstGeom prst="rect">
              <a:avLst/>
            </a:prstGeom>
            <a:solidFill>
              <a:schemeClr val="accent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Multiply 16"/>
          <p:cNvSpPr/>
          <p:nvPr/>
        </p:nvSpPr>
        <p:spPr>
          <a:xfrm>
            <a:off x="6296994" y="5328652"/>
            <a:ext cx="2162612" cy="897640"/>
          </a:xfrm>
          <a:prstGeom prst="mathMultiply">
            <a:avLst/>
          </a:prstGeom>
          <a:solidFill>
            <a:schemeClr val="accent6">
              <a:alpha val="84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84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9" grpId="0" animBg="1"/>
      <p:bldP spid="10" grpId="0" animBg="1"/>
      <p:bldP spid="11" grpId="0" animBg="1"/>
      <p:bldP spid="12" grpId="0"/>
      <p:bldP spid="17" grpId="0" animBg="1"/>
      <p:bldP spid="1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…And Never The Twain Shall </a:t>
            </a:r>
            <a:r>
              <a:rPr lang="en-US" dirty="0" smtClean="0"/>
              <a:t>Meet?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6030194"/>
            <a:ext cx="8229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400" dirty="0" smtClean="0">
                <a:solidFill>
                  <a:prstClr val="white">
                    <a:tint val="75000"/>
                  </a:prstClr>
                </a:solidFill>
              </a:rPr>
              <a:t>Pascal VOC Results from Previous Paper</a:t>
            </a:r>
            <a:endParaRPr lang="en-US" sz="2400" dirty="0">
              <a:solidFill>
                <a:prstClr val="white">
                  <a:tint val="75000"/>
                </a:prstClr>
              </a:solidFill>
            </a:endParaRP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0672235"/>
              </p:ext>
            </p:extLst>
          </p:nvPr>
        </p:nvGraphicFramePr>
        <p:xfrm>
          <a:off x="684394" y="1451537"/>
          <a:ext cx="7775212" cy="4684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549155" y="3259361"/>
            <a:ext cx="8137645" cy="0"/>
          </a:xfrm>
          <a:prstGeom prst="line">
            <a:avLst/>
          </a:prstGeom>
          <a:ln w="76200" cmpd="sng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2401570" y="2746757"/>
            <a:ext cx="43467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3"/>
                </a:solidFill>
              </a:rPr>
              <a:t>Current Best of Vision Algorithms</a:t>
            </a:r>
            <a:endParaRPr lang="en-US" dirty="0">
              <a:solidFill>
                <a:schemeClr val="accent3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549155" y="1661504"/>
            <a:ext cx="8137645" cy="0"/>
          </a:xfrm>
          <a:prstGeom prst="line">
            <a:avLst/>
          </a:prstGeom>
          <a:ln w="76200" cmpd="sng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3467802" y="1627178"/>
            <a:ext cx="2307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6"/>
                </a:solidFill>
              </a:rPr>
              <a:t>User Expectation</a:t>
            </a:r>
            <a:endParaRPr lang="en-US" dirty="0">
              <a:solidFill>
                <a:schemeClr val="accent6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299586" y="1661504"/>
            <a:ext cx="0" cy="1597857"/>
          </a:xfrm>
          <a:prstGeom prst="straightConnector1">
            <a:avLst/>
          </a:prstGeom>
          <a:ln w="76200" cmpd="sng">
            <a:gradFill flip="none" rotWithShape="1">
              <a:gsLst>
                <a:gs pos="0">
                  <a:schemeClr val="accent3"/>
                </a:gs>
                <a:gs pos="100000">
                  <a:schemeClr val="accent6"/>
                </a:gs>
              </a:gsLst>
              <a:lin ang="16200000" scaled="0"/>
              <a:tileRect/>
            </a:gra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396044" y="1974635"/>
            <a:ext cx="4461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schemeClr val="accent6"/>
                </a:solidFill>
              </a:rPr>
              <a:t>?</a:t>
            </a:r>
            <a:endParaRPr lang="en-US" sz="3600" dirty="0">
              <a:solidFill>
                <a:schemeClr val="accent6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113722" y="2361719"/>
            <a:ext cx="2778252" cy="2040330"/>
            <a:chOff x="7069930" y="3991823"/>
            <a:chExt cx="2413000" cy="2362200"/>
          </a:xfrm>
        </p:grpSpPr>
        <p:pic>
          <p:nvPicPr>
            <p:cNvPr id="4" name="Picture 3" descr="angry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9930" y="3991823"/>
              <a:ext cx="2413000" cy="236220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 rot="20376929">
              <a:off x="8392828" y="4349750"/>
              <a:ext cx="979000" cy="357858"/>
            </a:xfrm>
            <a:prstGeom prst="rect">
              <a:avLst/>
            </a:prstGeom>
            <a:solidFill>
              <a:schemeClr val="accent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18320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9" grpId="0">
        <p:bldAsOne/>
      </p:bldGraphic>
      <p:bldP spid="14" grpId="0"/>
      <p:bldP spid="16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454225"/>
            <a:ext cx="33754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Segmentation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33705" y="2673800"/>
            <a:ext cx="33754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Detection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rot="329592">
            <a:off x="855934" y="3311344"/>
            <a:ext cx="3792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Shape Estimation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19948196">
            <a:off x="2287715" y="1929202"/>
            <a:ext cx="33754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Optical Flow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19856995">
            <a:off x="4255520" y="3868195"/>
            <a:ext cx="33754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Recognition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20610466">
            <a:off x="535956" y="4463175"/>
            <a:ext cx="33754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Stereo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rot="671146">
            <a:off x="5070141" y="4854990"/>
            <a:ext cx="33754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Tracking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35519">
            <a:off x="5227982" y="2092732"/>
            <a:ext cx="33754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Classification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329446" y="5161204"/>
            <a:ext cx="33754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Geometry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815" y="1185706"/>
            <a:ext cx="8683510" cy="510734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31675" y="2686177"/>
            <a:ext cx="868065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8800" dirty="0" smtClean="0">
                <a:solidFill>
                  <a:prstClr val="white">
                    <a:tint val="75000"/>
                  </a:prstClr>
                </a:solidFill>
              </a:rPr>
              <a:t>Simplify Problem!</a:t>
            </a:r>
            <a:endParaRPr lang="en-US" sz="88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Unsolved Vision Problems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953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3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Joke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57200" y="1882746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Q. What is computer vision?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7200" y="282885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A. If it doesn’t work (</a:t>
            </a:r>
            <a:r>
              <a:rPr lang="en-US" sz="3600" dirty="0" smtClean="0">
                <a:solidFill>
                  <a:schemeClr val="accent6"/>
                </a:solidFill>
              </a:rPr>
              <a:t>in the wild</a:t>
            </a: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), it’s computer vision.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57200" y="4777552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(I’m only half-joking)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578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_blac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15" y="22875"/>
            <a:ext cx="7843170" cy="3226622"/>
          </a:xfrm>
          <a:prstGeom prst="rect">
            <a:avLst/>
          </a:prstGeom>
        </p:spPr>
      </p:pic>
      <p:pic>
        <p:nvPicPr>
          <p:cNvPr id="9" name="Picture 8" descr="appstore_cro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670" y="5477143"/>
            <a:ext cx="2749388" cy="951008"/>
          </a:xfrm>
          <a:prstGeom prst="rect">
            <a:avLst/>
          </a:prstGeom>
        </p:spPr>
      </p:pic>
      <p:pic>
        <p:nvPicPr>
          <p:cNvPr id="10" name="Picture 9" descr="app_store_badge_for_ipad_larg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337" y="5477143"/>
            <a:ext cx="2749388" cy="95100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09305" y="3180841"/>
            <a:ext cx="7593696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Columbia University</a:t>
            </a:r>
          </a:p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University of Maryland</a:t>
            </a:r>
          </a:p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Smithsonian Institution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789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06" y="-381000"/>
            <a:ext cx="3810000" cy="7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69" y="1154113"/>
            <a:ext cx="29718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233" y="-381000"/>
            <a:ext cx="3810000" cy="7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096" y="1154113"/>
            <a:ext cx="29718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" name="Right Arrow 12"/>
          <p:cNvSpPr/>
          <p:nvPr/>
        </p:nvSpPr>
        <p:spPr>
          <a:xfrm>
            <a:off x="4068752" y="3195058"/>
            <a:ext cx="1022372" cy="69519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019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Easier Segmentation for </a:t>
            </a:r>
            <a:r>
              <a:rPr lang="en-US" dirty="0" err="1" smtClean="0"/>
              <a:t>Leafsnap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479" y="1417638"/>
            <a:ext cx="3270446" cy="43605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79479" y="1417638"/>
            <a:ext cx="3270446" cy="436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687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Plants </a:t>
            </a:r>
            <a:r>
              <a:rPr lang="en-US" dirty="0" err="1" smtClean="0"/>
              <a:t>vs</a:t>
            </a:r>
            <a:r>
              <a:rPr lang="en-US" dirty="0" smtClean="0"/>
              <a:t> Birds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845670"/>
              </p:ext>
            </p:extLst>
          </p:nvPr>
        </p:nvGraphicFramePr>
        <p:xfrm>
          <a:off x="1138351" y="3086257"/>
          <a:ext cx="6881598" cy="3380846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3436993"/>
                <a:gridCol w="3444605"/>
              </a:tblGrid>
              <a:tr h="48297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3d</a:t>
                      </a:r>
                      <a:endParaRPr lang="en-US" dirty="0"/>
                    </a:p>
                  </a:txBody>
                  <a:tcPr/>
                </a:tc>
              </a:tr>
              <a:tr h="48297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Doesn’t move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Moves</a:t>
                      </a:r>
                      <a:endParaRPr lang="en-US" baseline="0" dirty="0" smtClean="0"/>
                    </a:p>
                  </a:txBody>
                  <a:tcPr/>
                </a:tc>
              </a:tr>
              <a:tr h="48297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Okay</a:t>
                      </a:r>
                      <a:r>
                        <a:rPr lang="en-US" baseline="0" dirty="0" smtClean="0"/>
                        <a:t> to pluck from tree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Not okay to pluck</a:t>
                      </a:r>
                      <a:r>
                        <a:rPr lang="en-US" baseline="0" dirty="0" smtClean="0"/>
                        <a:t> from tree</a:t>
                      </a:r>
                      <a:endParaRPr lang="en-US" dirty="0"/>
                    </a:p>
                  </a:txBody>
                  <a:tcPr/>
                </a:tc>
              </a:tr>
              <a:tr h="48297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Mostly single</a:t>
                      </a:r>
                      <a:r>
                        <a:rPr lang="en-US" baseline="0" dirty="0" smtClean="0"/>
                        <a:t> color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Many colors</a:t>
                      </a:r>
                      <a:endParaRPr lang="en-US" dirty="0"/>
                    </a:p>
                  </a:txBody>
                  <a:tcPr/>
                </a:tc>
              </a:tr>
              <a:tr h="48297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Very few</a:t>
                      </a:r>
                      <a:r>
                        <a:rPr lang="en-US" baseline="0" dirty="0" smtClean="0"/>
                        <a:t> parts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Many parts</a:t>
                      </a:r>
                      <a:endParaRPr lang="en-US" dirty="0"/>
                    </a:p>
                  </a:txBody>
                  <a:tcPr/>
                </a:tc>
              </a:tr>
              <a:tr h="48297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Adequately described by boundary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Not well described by boundary</a:t>
                      </a:r>
                      <a:endParaRPr lang="en-US" dirty="0"/>
                    </a:p>
                  </a:txBody>
                  <a:tcPr/>
                </a:tc>
              </a:tr>
              <a:tr h="48297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Relatively</a:t>
                      </a:r>
                      <a:r>
                        <a:rPr lang="en-US" baseline="0" dirty="0" smtClean="0"/>
                        <a:t> easy to segment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Hard to segment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5660" t="12193" r="25194" b="15345"/>
          <a:stretch/>
        </p:blipFill>
        <p:spPr>
          <a:xfrm flipH="1">
            <a:off x="1571032" y="1189961"/>
            <a:ext cx="2615792" cy="1828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6715" y="1189961"/>
            <a:ext cx="2555776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217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Human-Computer Cooperation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3030" y="5951563"/>
            <a:ext cx="88179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[S. Branson, C. </a:t>
            </a:r>
            <a:r>
              <a:rPr lang="en-US" sz="2000" dirty="0" err="1" smtClean="0">
                <a:solidFill>
                  <a:prstClr val="white">
                    <a:tint val="75000"/>
                  </a:prstClr>
                </a:solidFill>
              </a:rPr>
              <a:t>Wah</a:t>
            </a: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, F. </a:t>
            </a:r>
            <a:r>
              <a:rPr lang="en-US" sz="2000" dirty="0" err="1" smtClean="0">
                <a:solidFill>
                  <a:prstClr val="white">
                    <a:tint val="75000"/>
                  </a:prstClr>
                </a:solidFill>
              </a:rPr>
              <a:t>Schroff</a:t>
            </a: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, B. </a:t>
            </a:r>
            <a:r>
              <a:rPr lang="en-US" sz="2000" dirty="0" err="1" smtClean="0">
                <a:solidFill>
                  <a:prstClr val="white">
                    <a:tint val="75000"/>
                  </a:prstClr>
                </a:solidFill>
              </a:rPr>
              <a:t>Babenko</a:t>
            </a: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, P. </a:t>
            </a:r>
            <a:r>
              <a:rPr lang="en-US" sz="2000" dirty="0" err="1" smtClean="0">
                <a:solidFill>
                  <a:prstClr val="white">
                    <a:tint val="75000"/>
                  </a:prstClr>
                </a:solidFill>
              </a:rPr>
              <a:t>Welinder</a:t>
            </a: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, P. </a:t>
            </a:r>
            <a:r>
              <a:rPr lang="en-US" sz="2000" dirty="0" err="1" smtClean="0">
                <a:solidFill>
                  <a:prstClr val="white">
                    <a:tint val="75000"/>
                  </a:prstClr>
                </a:solidFill>
              </a:rPr>
              <a:t>Perona</a:t>
            </a: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, S. </a:t>
            </a:r>
            <a:r>
              <a:rPr lang="en-US" sz="2000" dirty="0" err="1" smtClean="0">
                <a:solidFill>
                  <a:prstClr val="white">
                    <a:tint val="75000"/>
                  </a:prstClr>
                </a:solidFill>
              </a:rPr>
              <a:t>Belongie</a:t>
            </a: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 – Visual Recognition with Humans in the Loop (ECCV 2010)]</a:t>
            </a:r>
          </a:p>
        </p:txBody>
      </p:sp>
      <p:pic>
        <p:nvPicPr>
          <p:cNvPr id="3" name="Picture 2" descr="3341049716_74104ba054_z.jp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38" t="10208" r="31165" b="8957"/>
          <a:stretch/>
        </p:blipFill>
        <p:spPr>
          <a:xfrm>
            <a:off x="6722112" y="4106491"/>
            <a:ext cx="1391530" cy="1728888"/>
          </a:xfrm>
          <a:prstGeom prst="rect">
            <a:avLst/>
          </a:prstGeom>
        </p:spPr>
      </p:pic>
      <p:pic>
        <p:nvPicPr>
          <p:cNvPr id="5" name="Picture 4" descr="Awesome kid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7" t="5798" r="9144" b="4452"/>
          <a:stretch/>
        </p:blipFill>
        <p:spPr>
          <a:xfrm>
            <a:off x="1186679" y="4106490"/>
            <a:ext cx="1483446" cy="17288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9496" y="1417638"/>
            <a:ext cx="2332308" cy="23136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459393" y="3930512"/>
            <a:ext cx="22194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</a:rPr>
              <a:t>What color is it?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1544974" y="1417638"/>
            <a:ext cx="7668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/>
                </a:solidFill>
              </a:rPr>
              <a:t>Red!</a:t>
            </a:r>
            <a:endParaRPr lang="en-US" sz="2400" dirty="0">
              <a:solidFill>
                <a:schemeClr val="accent5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02730" y="4390657"/>
            <a:ext cx="25328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</a:rPr>
              <a:t>Where’s the beak?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1208043" y="1955740"/>
            <a:ext cx="14407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/>
                </a:solidFill>
              </a:rPr>
              <a:t>Top-right!</a:t>
            </a:r>
            <a:endParaRPr lang="en-US" sz="2400" dirty="0">
              <a:solidFill>
                <a:schemeClr val="accent5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07926" y="5313987"/>
            <a:ext cx="232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</a:rPr>
              <a:t>Where’s the tail?</a:t>
            </a:r>
            <a:endParaRPr lang="en-US" sz="2400" dirty="0"/>
          </a:p>
        </p:txBody>
      </p:sp>
      <p:sp>
        <p:nvSpPr>
          <p:cNvPr id="14" name="Rectangle 13"/>
          <p:cNvSpPr/>
          <p:nvPr/>
        </p:nvSpPr>
        <p:spPr>
          <a:xfrm>
            <a:off x="1065651" y="3031945"/>
            <a:ext cx="17255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/>
                </a:solidFill>
              </a:rPr>
              <a:t>Bottom-left!</a:t>
            </a:r>
            <a:endParaRPr lang="en-US" sz="2400" dirty="0">
              <a:solidFill>
                <a:schemeClr val="accent5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412409" y="4852322"/>
            <a:ext cx="2313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</a:rPr>
              <a:t>Describe its beak</a:t>
            </a:r>
            <a:endParaRPr lang="en-US" sz="2400" dirty="0"/>
          </a:p>
        </p:txBody>
      </p:sp>
      <p:sp>
        <p:nvSpPr>
          <p:cNvPr id="16" name="Rectangle 15"/>
          <p:cNvSpPr/>
          <p:nvPr/>
        </p:nvSpPr>
        <p:spPr>
          <a:xfrm>
            <a:off x="892376" y="2493842"/>
            <a:ext cx="20720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/>
                </a:solidFill>
              </a:rPr>
              <a:t>Uh, it’s pointy?</a:t>
            </a:r>
            <a:endParaRPr lang="en-US" sz="2400" dirty="0">
              <a:solidFill>
                <a:schemeClr val="accent5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577743" y="1417638"/>
            <a:ext cx="16802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3"/>
                </a:solidFill>
              </a:rPr>
              <a:t>Where is it?</a:t>
            </a:r>
            <a:endParaRPr lang="en-US" sz="2400" dirty="0">
              <a:solidFill>
                <a:schemeClr val="accent3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971481" y="1955740"/>
            <a:ext cx="8927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3"/>
                </a:solidFill>
              </a:rPr>
              <a:t>Okay.</a:t>
            </a:r>
            <a:endParaRPr lang="en-US" sz="2400" dirty="0">
              <a:solidFill>
                <a:schemeClr val="accent3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555126" y="3031945"/>
            <a:ext cx="17255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4"/>
                </a:solidFill>
              </a:rPr>
              <a:t>Bottom-left!</a:t>
            </a:r>
            <a:endParaRPr lang="en-US" sz="2400" dirty="0">
              <a:solidFill>
                <a:schemeClr val="accent4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13674" y="2493842"/>
            <a:ext cx="2608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F79646"/>
                </a:solidFill>
              </a:rPr>
              <a:t>&lt;Shape descriptor&gt;</a:t>
            </a:r>
            <a:endParaRPr lang="en-US" sz="2400" dirty="0">
              <a:solidFill>
                <a:srgbClr val="F796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019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 Questions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29" y="1738868"/>
            <a:ext cx="8001142" cy="33642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3030" y="5951563"/>
            <a:ext cx="88179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pl-PL" sz="2000" dirty="0">
                <a:solidFill>
                  <a:prstClr val="white">
                    <a:tint val="75000"/>
                  </a:prstClr>
                </a:solidFill>
              </a:rPr>
              <a:t>http:/</a:t>
            </a:r>
            <a:r>
              <a:rPr lang="pl-PL" sz="2000" dirty="0" smtClean="0">
                <a:solidFill>
                  <a:prstClr val="white">
                    <a:tint val="75000"/>
                  </a:prstClr>
                </a:solidFill>
              </a:rPr>
              <a:t>/20q.net/</a:t>
            </a:r>
            <a:endParaRPr lang="en-US" sz="2000" dirty="0" smtClean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963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Information Gain for 20Q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541" y="2597233"/>
            <a:ext cx="7856918" cy="110537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57200" y="1568645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Pick most informative question to ask next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3540" y="2597233"/>
            <a:ext cx="1656045" cy="446317"/>
          </a:xfrm>
          <a:prstGeom prst="rect">
            <a:avLst/>
          </a:prstGeom>
          <a:noFill/>
          <a:ln w="762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43541" y="3965175"/>
            <a:ext cx="826224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smtClean="0">
                <a:solidFill>
                  <a:schemeClr val="accent1"/>
                </a:solidFill>
              </a:rPr>
              <a:t>Expected information gain of class c, given image &amp; previous responses</a:t>
            </a:r>
            <a:endParaRPr lang="en-US" sz="2200" dirty="0">
              <a:solidFill>
                <a:schemeClr val="accent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3541" y="4393807"/>
            <a:ext cx="800491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smtClean="0">
                <a:solidFill>
                  <a:schemeClr val="accent2"/>
                </a:solidFill>
              </a:rPr>
              <a:t>Probability of getting response </a:t>
            </a:r>
            <a:r>
              <a:rPr lang="en-US" sz="2200" dirty="0" err="1" smtClean="0">
                <a:solidFill>
                  <a:schemeClr val="accent2"/>
                </a:solidFill>
              </a:rPr>
              <a:t>u</a:t>
            </a:r>
            <a:r>
              <a:rPr lang="en-US" sz="2200" baseline="-25000" dirty="0" err="1" smtClean="0">
                <a:solidFill>
                  <a:schemeClr val="accent2"/>
                </a:solidFill>
              </a:rPr>
              <a:t>i</a:t>
            </a:r>
            <a:r>
              <a:rPr lang="en-US" sz="2200" dirty="0" smtClean="0">
                <a:solidFill>
                  <a:schemeClr val="accent2"/>
                </a:solidFill>
              </a:rPr>
              <a:t>, given image &amp; previous responses</a:t>
            </a:r>
            <a:endParaRPr lang="en-US" sz="2200" dirty="0">
              <a:solidFill>
                <a:schemeClr val="accent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3541" y="4822439"/>
            <a:ext cx="71994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smtClean="0">
                <a:solidFill>
                  <a:schemeClr val="accent3"/>
                </a:solidFill>
              </a:rPr>
              <a:t>Entropy of class c, given image and possible new response </a:t>
            </a:r>
            <a:r>
              <a:rPr lang="en-US" sz="2200" dirty="0" err="1" smtClean="0">
                <a:solidFill>
                  <a:schemeClr val="accent3"/>
                </a:solidFill>
              </a:rPr>
              <a:t>u</a:t>
            </a:r>
            <a:r>
              <a:rPr lang="en-US" sz="2200" baseline="-25000" dirty="0" err="1" smtClean="0">
                <a:solidFill>
                  <a:schemeClr val="accent3"/>
                </a:solidFill>
              </a:rPr>
              <a:t>i</a:t>
            </a:r>
            <a:endParaRPr lang="en-US" sz="2200" baseline="-25000" dirty="0">
              <a:solidFill>
                <a:schemeClr val="accent3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3541" y="5251072"/>
            <a:ext cx="333937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smtClean="0">
                <a:solidFill>
                  <a:schemeClr val="accent6"/>
                </a:solidFill>
              </a:rPr>
              <a:t>Entropy of class c right now</a:t>
            </a:r>
            <a:endParaRPr lang="en-US" sz="2200" dirty="0">
              <a:solidFill>
                <a:schemeClr val="accent6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40585" y="3009224"/>
            <a:ext cx="1656045" cy="446317"/>
          </a:xfrm>
          <a:prstGeom prst="rect">
            <a:avLst/>
          </a:prstGeom>
          <a:noFill/>
          <a:ln w="7620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504D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896630" y="3009224"/>
            <a:ext cx="1910602" cy="446317"/>
          </a:xfrm>
          <a:prstGeom prst="rect">
            <a:avLst/>
          </a:prstGeom>
          <a:noFill/>
          <a:ln w="76200" cmpd="sng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030756" y="3009224"/>
            <a:ext cx="1469704" cy="446317"/>
          </a:xfrm>
          <a:prstGeom prst="rect">
            <a:avLst/>
          </a:prstGeom>
          <a:noFill/>
          <a:ln w="76200" cmpd="sng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066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Answers make distribution </a:t>
            </a:r>
            <a:r>
              <a:rPr lang="en-US" dirty="0" err="1" smtClean="0"/>
              <a:t>peakier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503061"/>
            <a:ext cx="8229600" cy="184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189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Incorporating Computer Vision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600" y="1964642"/>
            <a:ext cx="7404100" cy="12319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63601" y="2357433"/>
            <a:ext cx="1561834" cy="446317"/>
          </a:xfrm>
          <a:prstGeom prst="rect">
            <a:avLst/>
          </a:prstGeom>
          <a:noFill/>
          <a:ln w="762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43541" y="3502217"/>
            <a:ext cx="691800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smtClean="0">
                <a:solidFill>
                  <a:schemeClr val="accent1"/>
                </a:solidFill>
              </a:rPr>
              <a:t>Probability of class c, given image and any set of responses</a:t>
            </a:r>
            <a:endParaRPr lang="en-US" sz="2200" dirty="0">
              <a:solidFill>
                <a:schemeClr val="accent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3541" y="3930849"/>
            <a:ext cx="143757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smtClean="0">
                <a:solidFill>
                  <a:schemeClr val="accent2"/>
                </a:solidFill>
              </a:rPr>
              <a:t>Bayes’ rule</a:t>
            </a:r>
            <a:endParaRPr lang="en-US" sz="2200" dirty="0">
              <a:solidFill>
                <a:schemeClr val="accent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3541" y="4359481"/>
            <a:ext cx="737894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smtClean="0">
                <a:solidFill>
                  <a:schemeClr val="accent3"/>
                </a:solidFill>
              </a:rPr>
              <a:t>Assume variations in user responses are NOT image-dependent</a:t>
            </a:r>
            <a:endParaRPr lang="en-US" sz="2200" baseline="-25000" dirty="0">
              <a:solidFill>
                <a:schemeClr val="accent3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60181" y="1964642"/>
            <a:ext cx="2665690" cy="1231900"/>
          </a:xfrm>
          <a:prstGeom prst="rect">
            <a:avLst/>
          </a:prstGeom>
          <a:noFill/>
          <a:ln w="7620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504D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994940" y="1982244"/>
            <a:ext cx="2272759" cy="1214298"/>
          </a:xfrm>
          <a:prstGeom prst="rect">
            <a:avLst/>
          </a:prstGeom>
          <a:noFill/>
          <a:ln w="76200" cmpd="sng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57200" y="5195733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Probabilities affect entropies!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9958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 animBg="1"/>
      <p:bldP spid="13" grpId="0" animBg="1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Incorporating Computer </a:t>
            </a:r>
            <a:r>
              <a:rPr lang="en-US" dirty="0" smtClean="0"/>
              <a:t>Vision…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287" y="2324397"/>
            <a:ext cx="8143426" cy="287133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" y="1545761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600" dirty="0" smtClean="0">
                <a:solidFill>
                  <a:prstClr val="white">
                    <a:tint val="75000"/>
                  </a:prstClr>
                </a:solidFill>
              </a:rPr>
              <a:t>…leads to different questions</a:t>
            </a:r>
            <a:endParaRPr lang="en-US" sz="3600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01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Instant Object Recognition Paper*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790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 for User Confidences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1329984" y="1301256"/>
            <a:ext cx="6644202" cy="5129102"/>
            <a:chOff x="680073" y="1827583"/>
            <a:chExt cx="3688074" cy="318397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/>
            <a:srcRect r="73756"/>
            <a:stretch/>
          </p:blipFill>
          <p:spPr>
            <a:xfrm>
              <a:off x="680073" y="1827583"/>
              <a:ext cx="2042820" cy="3183978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/>
            <a:srcRect l="78863"/>
            <a:stretch/>
          </p:blipFill>
          <p:spPr>
            <a:xfrm>
              <a:off x="2722893" y="1827583"/>
              <a:ext cx="1645254" cy="31839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47149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Modeling User </a:t>
            </a:r>
            <a:r>
              <a:rPr lang="en-US" dirty="0" smtClean="0"/>
              <a:t>Responses is Effective!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r="49253"/>
          <a:stretch/>
        </p:blipFill>
        <p:spPr>
          <a:xfrm>
            <a:off x="1699517" y="1417638"/>
            <a:ext cx="5867954" cy="468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02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Birds-200 Dataset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1545745"/>
            <a:ext cx="8128000" cy="406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3030" y="5951563"/>
            <a:ext cx="88179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pl-PL" sz="2000" dirty="0">
                <a:solidFill>
                  <a:prstClr val="white">
                    <a:tint val="75000"/>
                  </a:prstClr>
                </a:solidFill>
              </a:rPr>
              <a:t>http://</a:t>
            </a:r>
            <a:r>
              <a:rPr lang="pl-PL" sz="2000" dirty="0" err="1">
                <a:solidFill>
                  <a:prstClr val="white">
                    <a:tint val="75000"/>
                  </a:prstClr>
                </a:solidFill>
              </a:rPr>
              <a:t>www.vision.caltech.edu</a:t>
            </a:r>
            <a:r>
              <a:rPr lang="pl-PL" sz="2000" dirty="0">
                <a:solidFill>
                  <a:prstClr val="white">
                    <a:tint val="75000"/>
                  </a:prstClr>
                </a:solidFill>
              </a:rPr>
              <a:t>/</a:t>
            </a:r>
            <a:r>
              <a:rPr lang="pl-PL" sz="2000" dirty="0" err="1">
                <a:solidFill>
                  <a:prstClr val="white">
                    <a:tint val="75000"/>
                  </a:prstClr>
                </a:solidFill>
              </a:rPr>
              <a:t>visipedia</a:t>
            </a:r>
            <a:r>
              <a:rPr lang="pl-PL" sz="2000" dirty="0">
                <a:solidFill>
                  <a:prstClr val="white">
                    <a:tint val="75000"/>
                  </a:prstClr>
                </a:solidFill>
              </a:rPr>
              <a:t>/CUB-200.html</a:t>
            </a:r>
            <a:endParaRPr lang="en-US" sz="2000" dirty="0" smtClean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136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61912"/>
          <a:stretch/>
        </p:blipFill>
        <p:spPr>
          <a:xfrm>
            <a:off x="1298745" y="1416594"/>
            <a:ext cx="6537244" cy="467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087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38087"/>
          <a:stretch/>
        </p:blipFill>
        <p:spPr>
          <a:xfrm>
            <a:off x="457199" y="1417638"/>
            <a:ext cx="8229039" cy="361680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43811" y="5303879"/>
            <a:ext cx="64453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00" dirty="0" smtClean="0">
                <a:solidFill>
                  <a:srgbClr val="FFFFFF"/>
                </a:solidFill>
              </a:rPr>
              <a:t>With fewer questions, CV does better</a:t>
            </a:r>
          </a:p>
          <a:p>
            <a:pPr algn="ctr"/>
            <a:r>
              <a:rPr lang="en-US" sz="3000" dirty="0" smtClean="0">
                <a:solidFill>
                  <a:srgbClr val="FFFFFF"/>
                </a:solidFill>
              </a:rPr>
              <a:t>With more questions, humans do better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059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Lessons Learned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63029" y="1417638"/>
            <a:ext cx="86234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Computer vision is not (yet) good enough for users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But users can meet vision halfway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Minimizing user effort is key!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Users are not to be trusted (fully)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Adding vision improves recognition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For fine-scale categorization, attributes do better than 1-vs-all classifiers if there are enough of them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69793"/>
              </p:ext>
            </p:extLst>
          </p:nvPr>
        </p:nvGraphicFramePr>
        <p:xfrm>
          <a:off x="288880" y="5203290"/>
          <a:ext cx="8188698" cy="123532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69814"/>
                <a:gridCol w="1169814"/>
                <a:gridCol w="1169814"/>
                <a:gridCol w="1169814"/>
                <a:gridCol w="1169814"/>
                <a:gridCol w="1169814"/>
                <a:gridCol w="1169814"/>
              </a:tblGrid>
              <a:tr h="673987">
                <a:tc>
                  <a:txBody>
                    <a:bodyPr/>
                    <a:lstStyle/>
                    <a:p>
                      <a:pPr algn="ctr" fontAlgn="b"/>
                      <a:r>
                        <a:rPr lang="fr-FR" sz="1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Classifier</a:t>
                      </a:r>
                      <a:endParaRPr lang="fr-FR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200</a:t>
                      </a:r>
                    </a:p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(</a:t>
                      </a:r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1-vs-all)</a:t>
                      </a: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288 </a:t>
                      </a:r>
                      <a:r>
                        <a:rPr lang="sv-SE" sz="1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attr</a:t>
                      </a:r>
                      <a:r>
                        <a:rPr lang="sv-S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100 </a:t>
                      </a:r>
                      <a:r>
                        <a:rPr lang="sv-SE" sz="1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attr</a:t>
                      </a:r>
                      <a:r>
                        <a:rPr lang="sv-S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50 </a:t>
                      </a:r>
                      <a:r>
                        <a:rPr lang="sv-SE" sz="1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attr</a:t>
                      </a:r>
                      <a:r>
                        <a:rPr lang="sv-S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20 </a:t>
                      </a:r>
                      <a:r>
                        <a:rPr lang="sv-SE" sz="1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attr</a:t>
                      </a:r>
                      <a:r>
                        <a:rPr lang="sv-S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10 </a:t>
                      </a:r>
                      <a:r>
                        <a:rPr lang="sv-SE" sz="1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attr</a:t>
                      </a:r>
                      <a:r>
                        <a:rPr lang="sv-S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12700" marR="12700" marT="12700" marB="0" anchor="ctr" anchorCtr="1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Avg</a:t>
                      </a:r>
                      <a:r>
                        <a:rPr lang="it-IT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 # </a:t>
                      </a:r>
                      <a:r>
                        <a:rPr lang="it-IT" sz="1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Questions</a:t>
                      </a:r>
                      <a:endParaRPr lang="it-IT" sz="18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6.43</a:t>
                      </a: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6.72</a:t>
                      </a: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7.01</a:t>
                      </a: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7.67</a:t>
                      </a: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8.81</a:t>
                      </a: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9.52</a:t>
                      </a:r>
                    </a:p>
                  </a:txBody>
                  <a:tcPr marL="12700" marR="12700" marT="12700" marB="0" anchor="ctr" anchorCtr="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0380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Limitations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63029" y="1417638"/>
            <a:ext cx="862344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Real system still requires much human effort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Only birds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Collecting and labeling data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Crowdsourcing?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Experts?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Building usable system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sz="3000" dirty="0" smtClean="0">
              <a:solidFill>
                <a:srgbClr val="FFFFFF"/>
              </a:solidFill>
            </a:endParaRP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FFFFF"/>
                </a:solidFill>
              </a:rPr>
              <a:t>Minimizing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982638" y="4923023"/>
            <a:ext cx="1438220" cy="1407942"/>
            <a:chOff x="7069930" y="3991823"/>
            <a:chExt cx="2413000" cy="2362200"/>
          </a:xfrm>
        </p:grpSpPr>
        <p:pic>
          <p:nvPicPr>
            <p:cNvPr id="5" name="Picture 4" descr="angry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9930" y="3991823"/>
              <a:ext cx="2413000" cy="2362200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 rot="20376929">
              <a:off x="8392828" y="4349750"/>
              <a:ext cx="979000" cy="357858"/>
            </a:xfrm>
            <a:prstGeom prst="rect">
              <a:avLst/>
            </a:prstGeom>
            <a:solidFill>
              <a:schemeClr val="accent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75702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Visipedia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103" y="1299323"/>
            <a:ext cx="6529794" cy="46247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3030" y="5951563"/>
            <a:ext cx="88179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pl-PL" sz="2000" dirty="0">
                <a:solidFill>
                  <a:prstClr val="white">
                    <a:tint val="75000"/>
                  </a:prstClr>
                </a:solidFill>
              </a:rPr>
              <a:t>http://</a:t>
            </a:r>
            <a:r>
              <a:rPr lang="pl-PL" sz="2000" dirty="0" err="1">
                <a:solidFill>
                  <a:prstClr val="white">
                    <a:tint val="75000"/>
                  </a:prstClr>
                </a:solidFill>
              </a:rPr>
              <a:t>www.vision.caltech.edu</a:t>
            </a:r>
            <a:r>
              <a:rPr lang="pl-PL" sz="2000" dirty="0">
                <a:solidFill>
                  <a:prstClr val="white">
                    <a:tint val="75000"/>
                  </a:prstClr>
                </a:solidFill>
              </a:rPr>
              <a:t>/</a:t>
            </a:r>
            <a:r>
              <a:rPr lang="pl-PL" sz="2000" dirty="0" err="1">
                <a:solidFill>
                  <a:prstClr val="white">
                    <a:tint val="75000"/>
                  </a:prstClr>
                </a:solidFill>
              </a:rPr>
              <a:t>visipedia</a:t>
            </a:r>
            <a:r>
              <a:rPr lang="pl-PL" sz="2000" dirty="0">
                <a:solidFill>
                  <a:prstClr val="white">
                    <a:tint val="75000"/>
                  </a:prstClr>
                </a:solidFill>
              </a:rPr>
              <a:t>/</a:t>
            </a:r>
            <a:endParaRPr lang="en-US" sz="2000" dirty="0" smtClean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980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Instant Object Recognition Paper*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5780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>
                <a:solidFill>
                  <a:srgbClr val="FFFFFF"/>
                </a:solidFill>
              </a:rPr>
              <a:t>Design new algorithm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>
                <a:solidFill>
                  <a:srgbClr val="FFFFFF"/>
                </a:solidFill>
              </a:rPr>
              <a:t>Pick dataset(s) to evaluate on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>
                <a:solidFill>
                  <a:srgbClr val="FFFFFF"/>
                </a:solidFill>
              </a:rPr>
              <a:t>Repeat until conference deadline:</a:t>
            </a:r>
          </a:p>
          <a:p>
            <a:pPr marL="914400" lvl="1" indent="-514350">
              <a:lnSpc>
                <a:spcPct val="120000"/>
              </a:lnSpc>
              <a:buFont typeface="+mj-lt"/>
              <a:buAutoNum type="alphaLcPeriod"/>
            </a:pPr>
            <a:r>
              <a:rPr lang="en-US" dirty="0" smtClean="0">
                <a:solidFill>
                  <a:srgbClr val="FFFFFF"/>
                </a:solidFill>
              </a:rPr>
              <a:t>Train classifiers</a:t>
            </a:r>
          </a:p>
          <a:p>
            <a:pPr marL="914400" lvl="1" indent="-514350">
              <a:lnSpc>
                <a:spcPct val="120000"/>
              </a:lnSpc>
              <a:buFont typeface="+mj-lt"/>
              <a:buAutoNum type="alphaLcPeriod"/>
            </a:pPr>
            <a:r>
              <a:rPr lang="en-US" dirty="0" smtClean="0">
                <a:solidFill>
                  <a:srgbClr val="FFFFFF"/>
                </a:solidFill>
              </a:rPr>
              <a:t>Evaluate on test set</a:t>
            </a:r>
          </a:p>
          <a:p>
            <a:pPr marL="914400" lvl="1" indent="-514350">
              <a:lnSpc>
                <a:spcPct val="120000"/>
              </a:lnSpc>
              <a:buFont typeface="+mj-lt"/>
              <a:buAutoNum type="alphaLcPeriod"/>
            </a:pPr>
            <a:r>
              <a:rPr lang="en-US" dirty="0" smtClean="0">
                <a:solidFill>
                  <a:srgbClr val="FFFFFF"/>
                </a:solidFill>
              </a:rPr>
              <a:t>Tune parameters and tweak algorithm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dirty="0" smtClean="0">
                <a:solidFill>
                  <a:srgbClr val="FFFFFF"/>
                </a:solidFill>
              </a:rPr>
              <a:t>Brag about results with ROC curves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43111" y="1543500"/>
            <a:ext cx="4951099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ct val="20000"/>
              </a:spcBef>
            </a:pPr>
            <a:r>
              <a:rPr lang="en-US" sz="2400" dirty="0" smtClean="0">
                <a:solidFill>
                  <a:srgbClr val="F79646"/>
                </a:solidFill>
              </a:rPr>
              <a:t>- Fixed set of training examples</a:t>
            </a:r>
          </a:p>
          <a:p>
            <a:pPr lvl="1">
              <a:spcBef>
                <a:spcPct val="20000"/>
              </a:spcBef>
            </a:pPr>
            <a:r>
              <a:rPr lang="en-US" sz="2400" dirty="0" smtClean="0">
                <a:solidFill>
                  <a:srgbClr val="F79646"/>
                </a:solidFill>
              </a:rPr>
              <a:t>- Fixed set of classes/objects</a:t>
            </a:r>
            <a:endParaRPr lang="en-US" sz="2400" dirty="0">
              <a:solidFill>
                <a:srgbClr val="F79646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6226292"/>
            <a:ext cx="8229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2400" dirty="0" smtClean="0">
                <a:solidFill>
                  <a:prstClr val="white">
                    <a:tint val="75000"/>
                  </a:prstClr>
                </a:solidFill>
              </a:rPr>
              <a:t>*Just add grad students</a:t>
            </a:r>
            <a:endParaRPr lang="en-US" sz="2400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034204" y="3383024"/>
            <a:ext cx="49510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ct val="20000"/>
              </a:spcBef>
            </a:pPr>
            <a:r>
              <a:rPr lang="en-US" sz="2400" dirty="0" smtClean="0">
                <a:solidFill>
                  <a:srgbClr val="F79646"/>
                </a:solidFill>
              </a:rPr>
              <a:t>- Training examples only have one object, often in center of image</a:t>
            </a:r>
            <a:endParaRPr lang="en-US" sz="2400" dirty="0">
              <a:solidFill>
                <a:srgbClr val="F79646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34204" y="4126749"/>
            <a:ext cx="49510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ct val="20000"/>
              </a:spcBef>
            </a:pPr>
            <a:r>
              <a:rPr lang="en-US" sz="2400" dirty="0" smtClean="0">
                <a:solidFill>
                  <a:srgbClr val="F79646"/>
                </a:solidFill>
              </a:rPr>
              <a:t>- Fixed test set, usually from same overall dataset as training</a:t>
            </a:r>
            <a:endParaRPr lang="en-US" sz="2400" dirty="0">
              <a:solidFill>
                <a:srgbClr val="F79646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5088" y="5163701"/>
            <a:ext cx="82302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ct val="20000"/>
              </a:spcBef>
            </a:pPr>
            <a:r>
              <a:rPr lang="en-US" sz="2400" dirty="0" smtClean="0">
                <a:solidFill>
                  <a:srgbClr val="F79646"/>
                </a:solidFill>
              </a:rPr>
              <a:t>- </a:t>
            </a:r>
            <a:r>
              <a:rPr lang="en-US" sz="2400" dirty="0" err="1" smtClean="0">
                <a:solidFill>
                  <a:srgbClr val="F79646"/>
                </a:solidFill>
              </a:rPr>
              <a:t>MTurk</a:t>
            </a:r>
            <a:r>
              <a:rPr lang="en-US" sz="2400" dirty="0" smtClean="0">
                <a:solidFill>
                  <a:srgbClr val="F79646"/>
                </a:solidFill>
              </a:rPr>
              <a:t> filtering, pruning responses, long training times, …</a:t>
            </a:r>
            <a:endParaRPr lang="en-US" sz="2400" dirty="0">
              <a:solidFill>
                <a:srgbClr val="F79646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55088" y="5861004"/>
            <a:ext cx="82302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ct val="20000"/>
              </a:spcBef>
            </a:pPr>
            <a:r>
              <a:rPr lang="en-US" sz="2400" dirty="0" smtClean="0">
                <a:solidFill>
                  <a:srgbClr val="F79646"/>
                </a:solidFill>
              </a:rPr>
              <a:t>- How does it do on real data? New classes?</a:t>
            </a:r>
            <a:endParaRPr lang="en-US" sz="2400" dirty="0">
              <a:solidFill>
                <a:srgbClr val="F796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61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2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6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Instant Object Recognition Paper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5780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FFFF"/>
                </a:solidFill>
              </a:rPr>
              <a:t>User proposes new </a:t>
            </a:r>
            <a:r>
              <a:rPr lang="en-US" dirty="0" smtClean="0">
                <a:solidFill>
                  <a:srgbClr val="FFFFFF"/>
                </a:solidFill>
              </a:rPr>
              <a:t>object class</a:t>
            </a:r>
            <a:endParaRPr lang="en-US" dirty="0" smtClean="0">
              <a:solidFill>
                <a:srgbClr val="FFFFFF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FFFF"/>
                </a:solidFill>
              </a:rPr>
              <a:t>System gathers images from </a:t>
            </a:r>
            <a:r>
              <a:rPr lang="en-US" dirty="0" err="1" smtClean="0">
                <a:solidFill>
                  <a:srgbClr val="FFFFFF"/>
                </a:solidFill>
              </a:rPr>
              <a:t>flickr</a:t>
            </a:r>
            <a:endParaRPr lang="en-US" dirty="0" smtClean="0">
              <a:solidFill>
                <a:srgbClr val="FFFFFF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FFFF"/>
                </a:solidFill>
              </a:rPr>
              <a:t>Repeat until convergence:</a:t>
            </a:r>
          </a:p>
          <a:p>
            <a:pPr marL="914400" lvl="1" indent="-514350">
              <a:buFont typeface="+mj-lt"/>
              <a:buAutoNum type="alphaLcPeriod"/>
            </a:pPr>
            <a:r>
              <a:rPr lang="en-US" dirty="0" smtClean="0">
                <a:solidFill>
                  <a:srgbClr val="FFFFFF"/>
                </a:solidFill>
              </a:rPr>
              <a:t>Choose windows to label</a:t>
            </a:r>
          </a:p>
          <a:p>
            <a:pPr marL="914400" lvl="1" indent="-514350">
              <a:buFont typeface="+mj-lt"/>
              <a:buAutoNum type="alphaLcPeriod"/>
            </a:pPr>
            <a:r>
              <a:rPr lang="en-US" dirty="0" smtClean="0">
                <a:solidFill>
                  <a:srgbClr val="FFFFFF"/>
                </a:solidFill>
              </a:rPr>
              <a:t>Get labels from </a:t>
            </a:r>
            <a:r>
              <a:rPr lang="en-US" dirty="0" err="1" smtClean="0">
                <a:solidFill>
                  <a:srgbClr val="FFFFFF"/>
                </a:solidFill>
              </a:rPr>
              <a:t>MTurk</a:t>
            </a:r>
            <a:endParaRPr lang="en-US" dirty="0" smtClean="0">
              <a:solidFill>
                <a:srgbClr val="FFFFFF"/>
              </a:solidFill>
            </a:endParaRPr>
          </a:p>
          <a:p>
            <a:pPr marL="914400" lvl="1" indent="-514350">
              <a:buFont typeface="+mj-lt"/>
              <a:buAutoNum type="alphaLcPeriod"/>
            </a:pPr>
            <a:r>
              <a:rPr lang="en-US" dirty="0" smtClean="0">
                <a:solidFill>
                  <a:srgbClr val="FFFFFF"/>
                </a:solidFill>
              </a:rPr>
              <a:t>Improve classifier (detector)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FFFF"/>
                </a:solidFill>
              </a:rPr>
              <a:t>Also evaluate on Pascal VOC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3030" y="5951563"/>
            <a:ext cx="88179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[S. </a:t>
            </a:r>
            <a:r>
              <a:rPr lang="en-US" sz="2000" dirty="0" err="1" smtClean="0">
                <a:solidFill>
                  <a:prstClr val="white">
                    <a:tint val="75000"/>
                  </a:prstClr>
                </a:solidFill>
              </a:rPr>
              <a:t>Vijayanarasimhan</a:t>
            </a: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 &amp; K. </a:t>
            </a:r>
            <a:r>
              <a:rPr lang="en-US" sz="2000" dirty="0" err="1" smtClean="0">
                <a:solidFill>
                  <a:prstClr val="white">
                    <a:tint val="75000"/>
                  </a:prstClr>
                </a:solidFill>
              </a:rPr>
              <a:t>Grauman</a:t>
            </a: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 – Large-Scale Live Active Learning:</a:t>
            </a:r>
          </a:p>
          <a:p>
            <a:pPr lvl="0" algn="ctr">
              <a:spcBef>
                <a:spcPct val="20000"/>
              </a:spcBef>
            </a:pP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Training Object Detectors with Crawled Data and Crowds (CVPR 2011)]</a:t>
            </a:r>
          </a:p>
        </p:txBody>
      </p:sp>
      <p:pic>
        <p:nvPicPr>
          <p:cNvPr id="4" name="Picture 3" descr="new_and_improv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617" y="80095"/>
            <a:ext cx="1570378" cy="157037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591435" y="3237299"/>
            <a:ext cx="4156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 dirty="0" smtClean="0">
                <a:solidFill>
                  <a:schemeClr val="accent3"/>
                </a:solidFill>
              </a:rPr>
              <a:t>- Which windows to pick?</a:t>
            </a:r>
            <a:endParaRPr lang="en-US" sz="2400" dirty="0">
              <a:solidFill>
                <a:schemeClr val="accent3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91435" y="3757754"/>
            <a:ext cx="3392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 dirty="0" smtClean="0">
                <a:solidFill>
                  <a:schemeClr val="accent3"/>
                </a:solidFill>
              </a:rPr>
              <a:t>- Which images to label?</a:t>
            </a:r>
            <a:endParaRPr lang="en-US" sz="2400" dirty="0">
              <a:solidFill>
                <a:schemeClr val="accent3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91435" y="2729866"/>
            <a:ext cx="4156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 dirty="0" smtClean="0">
                <a:solidFill>
                  <a:schemeClr val="accent3"/>
                </a:solidFill>
              </a:rPr>
              <a:t>- </a:t>
            </a:r>
            <a:r>
              <a:rPr lang="en-US" sz="2400" dirty="0" smtClean="0">
                <a:solidFill>
                  <a:schemeClr val="accent3"/>
                </a:solidFill>
              </a:rPr>
              <a:t>What representation?</a:t>
            </a:r>
            <a:endParaRPr lang="en-US" sz="2400" dirty="0">
              <a:solidFill>
                <a:schemeClr val="accent3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64403" y="5374819"/>
            <a:ext cx="7584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 dirty="0" smtClean="0">
                <a:solidFill>
                  <a:schemeClr val="accent3"/>
                </a:solidFill>
              </a:rPr>
              <a:t>- How does it compare to state of the art?</a:t>
            </a:r>
            <a:endParaRPr lang="en-US" sz="2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08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8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4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4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 Representation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650" y="1880641"/>
            <a:ext cx="5254126" cy="3771674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223598" y="2814712"/>
            <a:ext cx="1812447" cy="107554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2248316" y="1946226"/>
            <a:ext cx="1623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Root from here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1" name="Straight Arrow Connector 20"/>
          <p:cNvCxnSpPr>
            <a:stCxn id="18" idx="3"/>
          </p:cNvCxnSpPr>
          <p:nvPr/>
        </p:nvCxnSpPr>
        <p:spPr>
          <a:xfrm>
            <a:off x="3871965" y="2130892"/>
            <a:ext cx="1752059" cy="10531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457200" y="1234310"/>
            <a:ext cx="82296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3200" dirty="0" smtClean="0">
                <a:solidFill>
                  <a:prstClr val="white">
                    <a:tint val="75000"/>
                  </a:prstClr>
                </a:solidFill>
              </a:rPr>
              <a:t>Deformable Parts: </a:t>
            </a:r>
            <a:r>
              <a:rPr lang="en-US" sz="3200" dirty="0" smtClean="0">
                <a:solidFill>
                  <a:srgbClr val="FF0000"/>
                </a:solidFill>
              </a:rPr>
              <a:t>Root</a:t>
            </a:r>
            <a:r>
              <a:rPr lang="en-US" sz="3200" dirty="0" smtClean="0">
                <a:solidFill>
                  <a:prstClr val="white">
                    <a:tint val="75000"/>
                  </a:prstClr>
                </a:solidFill>
              </a:rPr>
              <a:t> + </a:t>
            </a:r>
            <a:r>
              <a:rPr lang="en-US" sz="3200" dirty="0" smtClean="0">
                <a:solidFill>
                  <a:srgbClr val="008000"/>
                </a:solidFill>
              </a:rPr>
              <a:t>Parts </a:t>
            </a:r>
            <a:r>
              <a:rPr lang="en-US" sz="3200" dirty="0" smtClean="0">
                <a:solidFill>
                  <a:prstClr val="white">
                    <a:tint val="75000"/>
                  </a:prstClr>
                </a:solidFill>
              </a:rPr>
              <a:t>+ </a:t>
            </a:r>
            <a:r>
              <a:rPr lang="en-US" sz="3200" dirty="0" smtClean="0">
                <a:solidFill>
                  <a:srgbClr val="4BACC6"/>
                </a:solidFill>
              </a:rPr>
              <a:t>Context</a:t>
            </a:r>
            <a:endParaRPr lang="en-US" sz="3200" dirty="0">
              <a:solidFill>
                <a:srgbClr val="4BACC6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78804" y="5833988"/>
            <a:ext cx="1701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P=6 parts, from bootstrap set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77062" y="5842817"/>
            <a:ext cx="41096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C=3 context windows, excluding object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candidate, defined to the left, right, above </a:t>
            </a:r>
            <a:endParaRPr lang="en-US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076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8" grpId="0"/>
      <p:bldP spid="18" grpId="1"/>
      <p:bldP spid="25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Features: Sparse Max Pooling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093011"/>
              </p:ext>
            </p:extLst>
          </p:nvPr>
        </p:nvGraphicFramePr>
        <p:xfrm>
          <a:off x="872355" y="1728818"/>
          <a:ext cx="7399290" cy="2816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082"/>
                <a:gridCol w="2288145"/>
                <a:gridCol w="2883063"/>
              </a:tblGrid>
              <a:tr h="479649">
                <a:tc>
                  <a:txBody>
                    <a:bodyPr/>
                    <a:lstStyle/>
                    <a:p>
                      <a:pPr algn="ctr"/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Bag of Words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Sparse Max Pooling</a:t>
                      </a:r>
                      <a:endParaRPr lang="en-US" sz="2400" b="0" dirty="0"/>
                    </a:p>
                  </a:txBody>
                  <a:tcPr/>
                </a:tc>
              </a:tr>
              <a:tr h="565533">
                <a:tc>
                  <a:txBody>
                    <a:bodyPr/>
                    <a:lstStyle/>
                    <a:p>
                      <a:r>
                        <a:rPr lang="en-US" dirty="0" smtClean="0"/>
                        <a:t>Base features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SIFT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SIFT</a:t>
                      </a:r>
                      <a:endParaRPr lang="en-US" dirty="0"/>
                    </a:p>
                  </a:txBody>
                  <a:tcPr/>
                </a:tc>
              </a:tr>
              <a:tr h="565533">
                <a:tc>
                  <a:txBody>
                    <a:bodyPr/>
                    <a:lstStyle/>
                    <a:p>
                      <a:r>
                        <a:rPr lang="en-US" dirty="0" smtClean="0"/>
                        <a:t>Build vocabulary tree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✔</a:t>
                      </a:r>
                      <a:endParaRPr lang="en-US" dirty="0"/>
                    </a:p>
                  </a:txBody>
                  <a:tcPr/>
                </a:tc>
              </a:tr>
              <a:tr h="565533">
                <a:tc>
                  <a:txBody>
                    <a:bodyPr/>
                    <a:lstStyle/>
                    <a:p>
                      <a:r>
                        <a:rPr lang="en-US" dirty="0" smtClean="0"/>
                        <a:t>Quantize</a:t>
                      </a:r>
                      <a:r>
                        <a:rPr lang="en-US" baseline="0" dirty="0" smtClean="0"/>
                        <a:t> features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Nearest</a:t>
                      </a:r>
                      <a:r>
                        <a:rPr lang="en-US" baseline="0" dirty="0" smtClean="0"/>
                        <a:t> neighbor,</a:t>
                      </a:r>
                    </a:p>
                    <a:p>
                      <a:pPr algn="ctr"/>
                      <a:r>
                        <a:rPr lang="en-US" baseline="0" dirty="0" smtClean="0"/>
                        <a:t>hard decision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Weighted nearest</a:t>
                      </a:r>
                      <a:r>
                        <a:rPr lang="en-US" baseline="0" dirty="0" smtClean="0"/>
                        <a:t> neighbors,</a:t>
                      </a:r>
                    </a:p>
                    <a:p>
                      <a:pPr algn="ctr"/>
                      <a:r>
                        <a:rPr lang="en-US" baseline="0" dirty="0" smtClean="0"/>
                        <a:t>sparse coded</a:t>
                      </a:r>
                    </a:p>
                  </a:txBody>
                  <a:tcPr/>
                </a:tc>
              </a:tr>
              <a:tr h="565533">
                <a:tc>
                  <a:txBody>
                    <a:bodyPr/>
                    <a:lstStyle/>
                    <a:p>
                      <a:r>
                        <a:rPr lang="en-US" dirty="0" smtClean="0"/>
                        <a:t>Aggregate</a:t>
                      </a:r>
                      <a:r>
                        <a:rPr lang="en-US" baseline="0" dirty="0" smtClean="0"/>
                        <a:t> features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Spatial pyramid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Max</a:t>
                      </a:r>
                      <a:r>
                        <a:rPr lang="en-US" baseline="0" dirty="0" smtClean="0"/>
                        <a:t> pooling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63030" y="5265043"/>
            <a:ext cx="88179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[Y.-L. </a:t>
            </a:r>
            <a:r>
              <a:rPr lang="en-US" sz="2000" dirty="0" err="1" smtClean="0">
                <a:solidFill>
                  <a:prstClr val="white">
                    <a:tint val="75000"/>
                  </a:prstClr>
                </a:solidFill>
              </a:rPr>
              <a:t>Boureau</a:t>
            </a: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, F. Bach, Y. </a:t>
            </a:r>
            <a:r>
              <a:rPr lang="en-US" sz="2000" dirty="0" err="1" smtClean="0">
                <a:solidFill>
                  <a:prstClr val="white">
                    <a:tint val="75000"/>
                  </a:prstClr>
                </a:solidFill>
              </a:rPr>
              <a:t>LeCun</a:t>
            </a: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, J. Ponce – Learning Mid-level Features for Recognition (CVPR 2010]</a:t>
            </a:r>
          </a:p>
          <a:p>
            <a:pPr lvl="0">
              <a:spcBef>
                <a:spcPct val="20000"/>
              </a:spcBef>
            </a:pPr>
            <a:r>
              <a:rPr lang="en-US" sz="2000" dirty="0" smtClean="0">
                <a:solidFill>
                  <a:prstClr val="white">
                    <a:tint val="75000"/>
                  </a:prstClr>
                </a:solidFill>
              </a:rPr>
              <a:t>[J. Yang, K. Yu, Y. Gong, T. Huang – Linear Spatial Pyramid Matching Sparse Coding for Image Classification (CVPR 2009)]</a:t>
            </a:r>
            <a:endParaRPr lang="en-US" sz="2000" dirty="0" smtClean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060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to Generate Root Windows?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5844"/>
            <a:ext cx="9144000" cy="305292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" y="4081154"/>
            <a:ext cx="82296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solidFill>
                  <a:srgbClr val="FFFFFF"/>
                </a:solidFill>
              </a:rPr>
              <a:t>100,000s of possible locations, aspect ratios, sizes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7200" y="5127594"/>
            <a:ext cx="82296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solidFill>
                  <a:srgbClr val="FFFFFF"/>
                </a:solidFill>
              </a:rPr>
              <a:t>1000s of images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57200" y="4604374"/>
            <a:ext cx="82296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solidFill>
                  <a:srgbClr val="FFFFFF"/>
                </a:solidFill>
              </a:rPr>
              <a:t>X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57200" y="5650815"/>
            <a:ext cx="82296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solidFill>
                  <a:srgbClr val="FFFFFF"/>
                </a:solidFill>
              </a:rPr>
              <a:t>= too many possibilities!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905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Jumping Windows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18434"/>
          <a:stretch/>
        </p:blipFill>
        <p:spPr>
          <a:xfrm>
            <a:off x="434857" y="1887917"/>
            <a:ext cx="8274286" cy="249433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34857" y="1364697"/>
            <a:ext cx="36385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800" dirty="0" smtClean="0">
                <a:solidFill>
                  <a:prstClr val="white">
                    <a:tint val="75000"/>
                  </a:prstClr>
                </a:solidFill>
              </a:rPr>
              <a:t>Training Image</a:t>
            </a:r>
            <a:endParaRPr lang="en-US" sz="2800" dirty="0">
              <a:solidFill>
                <a:srgbClr val="4BACC6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48011" y="1364697"/>
            <a:ext cx="36385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800" dirty="0" smtClean="0">
                <a:solidFill>
                  <a:prstClr val="white">
                    <a:tint val="75000"/>
                  </a:prstClr>
                </a:solidFill>
              </a:rPr>
              <a:t>Novel Query Image</a:t>
            </a:r>
            <a:endParaRPr lang="en-US" sz="2800" dirty="0">
              <a:solidFill>
                <a:srgbClr val="4BACC6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4382254"/>
            <a:ext cx="8229600" cy="2105313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Build lookup table of how frequently given feature in a grid cell predicts bounding box</a:t>
            </a:r>
            <a:endParaRPr lang="en-US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Use lookup table to vote for candidate windows in query image </a:t>
            </a:r>
            <a:r>
              <a:rPr lang="en-US" dirty="0" smtClean="0">
                <a:solidFill>
                  <a:srgbClr val="FFFFFF"/>
                </a:solidFill>
              </a:rPr>
              <a:t>a la </a:t>
            </a:r>
            <a:r>
              <a:rPr lang="en-US" dirty="0" smtClean="0">
                <a:solidFill>
                  <a:srgbClr val="FFFFFF"/>
                </a:solidFill>
              </a:rPr>
              <a:t>generalized Hough transform</a:t>
            </a:r>
            <a:endParaRPr lang="en-US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392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1209</TotalTime>
  <Words>1170</Words>
  <Application>Microsoft Macintosh PowerPoint</Application>
  <PresentationFormat>On-screen Show (4:3)</PresentationFormat>
  <Paragraphs>218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 Black </vt:lpstr>
      <vt:lpstr>Taking Computer Vision Into The Wild</vt:lpstr>
      <vt:lpstr>A Joke</vt:lpstr>
      <vt:lpstr>Instant Object Recognition Paper*</vt:lpstr>
      <vt:lpstr>Instant Object Recognition Paper*</vt:lpstr>
      <vt:lpstr>Instant Object Recognition Paper</vt:lpstr>
      <vt:lpstr>Object Representation</vt:lpstr>
      <vt:lpstr>Features: Sparse Max Pooling</vt:lpstr>
      <vt:lpstr>How to Generate Root Windows?</vt:lpstr>
      <vt:lpstr>Jumping Windows</vt:lpstr>
      <vt:lpstr>Pick Examples via Hyperplane Hashing</vt:lpstr>
      <vt:lpstr>Comparison on Pascal VOC</vt:lpstr>
      <vt:lpstr>Online Live Learning for Pascal</vt:lpstr>
      <vt:lpstr>Sample Results</vt:lpstr>
      <vt:lpstr>Lessons Learned</vt:lpstr>
      <vt:lpstr>Limitations</vt:lpstr>
      <vt:lpstr>PowerPoint Presentation</vt:lpstr>
      <vt:lpstr>Solving Real Problems for Users</vt:lpstr>
      <vt:lpstr>…And Never The Twain Shall Meet?</vt:lpstr>
      <vt:lpstr>Unsolved Vision Problems</vt:lpstr>
      <vt:lpstr>PowerPoint Presentation</vt:lpstr>
      <vt:lpstr>PowerPoint Presentation</vt:lpstr>
      <vt:lpstr>Easier Segmentation for Leafsnap</vt:lpstr>
      <vt:lpstr>Plants vs Birds</vt:lpstr>
      <vt:lpstr>Human-Computer Cooperation</vt:lpstr>
      <vt:lpstr>20 Questions</vt:lpstr>
      <vt:lpstr>Information Gain for 20Q</vt:lpstr>
      <vt:lpstr>Answers make distribution peakier</vt:lpstr>
      <vt:lpstr>Incorporating Computer Vision</vt:lpstr>
      <vt:lpstr>Incorporating Computer Vision…</vt:lpstr>
      <vt:lpstr>Ask for User Confidences</vt:lpstr>
      <vt:lpstr>Modeling User Responses is Effective!</vt:lpstr>
      <vt:lpstr>Birds-200 Dataset</vt:lpstr>
      <vt:lpstr>Results</vt:lpstr>
      <vt:lpstr>Results</vt:lpstr>
      <vt:lpstr>Lessons Learned</vt:lpstr>
      <vt:lpstr>Limitations</vt:lpstr>
      <vt:lpstr>Visipedia</vt:lpstr>
    </vt:vector>
  </TitlesOfParts>
  <Company>University of Washington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Localizing Parts of Faces Using a Consensus of Exemplars</dc:title>
  <dc:creator>Neeraj Kumar</dc:creator>
  <cp:lastModifiedBy>Neeraj Kumar</cp:lastModifiedBy>
  <cp:revision>193</cp:revision>
  <dcterms:created xsi:type="dcterms:W3CDTF">2011-09-26T04:28:01Z</dcterms:created>
  <dcterms:modified xsi:type="dcterms:W3CDTF">2011-10-04T20:21:49Z</dcterms:modified>
</cp:coreProperties>
</file>