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5"/>
  </p:notesMasterIdLst>
  <p:sldIdLst>
    <p:sldId id="256" r:id="rId2"/>
    <p:sldId id="303" r:id="rId3"/>
    <p:sldId id="333" r:id="rId4"/>
    <p:sldId id="264" r:id="rId5"/>
    <p:sldId id="306" r:id="rId6"/>
    <p:sldId id="332" r:id="rId7"/>
    <p:sldId id="259" r:id="rId8"/>
    <p:sldId id="265" r:id="rId9"/>
    <p:sldId id="334" r:id="rId10"/>
    <p:sldId id="356" r:id="rId11"/>
    <p:sldId id="336" r:id="rId12"/>
    <p:sldId id="340" r:id="rId13"/>
    <p:sldId id="339" r:id="rId14"/>
    <p:sldId id="341" r:id="rId15"/>
    <p:sldId id="343" r:id="rId16"/>
    <p:sldId id="338" r:id="rId17"/>
    <p:sldId id="335" r:id="rId18"/>
    <p:sldId id="318" r:id="rId19"/>
    <p:sldId id="285" r:id="rId20"/>
    <p:sldId id="281" r:id="rId21"/>
    <p:sldId id="357" r:id="rId22"/>
    <p:sldId id="360" r:id="rId23"/>
    <p:sldId id="361" r:id="rId24"/>
    <p:sldId id="362" r:id="rId25"/>
    <p:sldId id="363" r:id="rId26"/>
    <p:sldId id="364" r:id="rId27"/>
    <p:sldId id="365" r:id="rId28"/>
    <p:sldId id="366" r:id="rId29"/>
    <p:sldId id="367" r:id="rId30"/>
    <p:sldId id="327" r:id="rId31"/>
    <p:sldId id="352" r:id="rId32"/>
    <p:sldId id="353" r:id="rId33"/>
    <p:sldId id="368" r:id="rId34"/>
    <p:sldId id="331" r:id="rId35"/>
    <p:sldId id="354" r:id="rId36"/>
    <p:sldId id="271" r:id="rId37"/>
    <p:sldId id="289" r:id="rId38"/>
    <p:sldId id="288" r:id="rId39"/>
    <p:sldId id="291" r:id="rId40"/>
    <p:sldId id="293" r:id="rId41"/>
    <p:sldId id="310" r:id="rId42"/>
    <p:sldId id="294" r:id="rId43"/>
    <p:sldId id="261" r:id="rId44"/>
    <p:sldId id="300" r:id="rId45"/>
    <p:sldId id="358" r:id="rId46"/>
    <p:sldId id="330" r:id="rId47"/>
    <p:sldId id="295" r:id="rId48"/>
    <p:sldId id="296" r:id="rId49"/>
    <p:sldId id="297" r:id="rId50"/>
    <p:sldId id="298" r:id="rId51"/>
    <p:sldId id="299" r:id="rId52"/>
    <p:sldId id="301" r:id="rId53"/>
    <p:sldId id="302" r:id="rId54"/>
    <p:sldId id="304" r:id="rId55"/>
    <p:sldId id="305" r:id="rId56"/>
    <p:sldId id="308" r:id="rId57"/>
    <p:sldId id="309" r:id="rId58"/>
    <p:sldId id="311" r:id="rId59"/>
    <p:sldId id="312" r:id="rId60"/>
    <p:sldId id="322" r:id="rId61"/>
    <p:sldId id="323" r:id="rId62"/>
    <p:sldId id="328" r:id="rId63"/>
    <p:sldId id="329" r:id="rId6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867" autoAdjust="0"/>
    <p:restoredTop sz="84020" autoAdjust="0"/>
  </p:normalViewPr>
  <p:slideViewPr>
    <p:cSldViewPr>
      <p:cViewPr varScale="1">
        <p:scale>
          <a:sx n="74" d="100"/>
          <a:sy n="74" d="100"/>
        </p:scale>
        <p:origin x="-161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E6FC3D-9307-44B1-9DFA-3211BF31F235}" type="datetimeFigureOut">
              <a:rPr lang="en-US" smtClean="0"/>
              <a:t>11/29/2011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55417F3-BF95-4DFB-AFA8-B1833A5E15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87170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I’ve only seen the statue in pictures.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5417F3-BF95-4DFB-AFA8-B1833A5E1580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155030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I’ve only seen the statue in pictures.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5417F3-BF95-4DFB-AFA8-B1833A5E1580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155030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</a:t>
            </a:r>
            <a:r>
              <a:rPr lang="en-US" baseline="0" dirty="0" smtClean="0"/>
              <a:t>n algorithmic sculpture</a:t>
            </a:r>
            <a:endParaRPr lang="en-US" dirty="0" smtClean="0"/>
          </a:p>
          <a:p>
            <a:r>
              <a:rPr lang="en-US" dirty="0" smtClean="0"/>
              <a:t>, very complex, but</a:t>
            </a:r>
            <a:r>
              <a:rPr lang="en-US" baseline="0" dirty="0" smtClean="0"/>
              <a:t> still</a:t>
            </a:r>
            <a:r>
              <a:rPr lang="en-US" dirty="0" smtClean="0"/>
              <a:t> easy</a:t>
            </a:r>
            <a:r>
              <a:rPr lang="en-US" baseline="0" dirty="0" smtClean="0"/>
              <a:t> to see its shape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5417F3-BF95-4DFB-AFA8-B1833A5E1580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79086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aseline="0" dirty="0" smtClean="0"/>
              <a:t>Rock formations on Mars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5417F3-BF95-4DFB-AFA8-B1833A5E1580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047516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aseline="0" dirty="0" smtClean="0"/>
              <a:t>Horn’s 1970 PhD thesis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5417F3-BF95-4DFB-AFA8-B1833A5E1580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303463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If lighting</a:t>
            </a:r>
            <a:r>
              <a:rPr lang="en-US" baseline="0" dirty="0" smtClean="0"/>
              <a:t> were uniform, the ambiguous regions would be ring-shaped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5417F3-BF95-4DFB-AFA8-B1833A5E1580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97383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BF51F3-C6FA-41E4-AD3B-9132F090F8D0}" type="datetimeFigureOut">
              <a:rPr lang="en-US" smtClean="0"/>
              <a:t>11/29/2011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99ECE4-82B4-45E3-A4BF-D6DFB7438C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66910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BF51F3-C6FA-41E4-AD3B-9132F090F8D0}" type="datetimeFigureOut">
              <a:rPr lang="en-US" smtClean="0"/>
              <a:t>11/29/2011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99ECE4-82B4-45E3-A4BF-D6DFB7438C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63866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BF51F3-C6FA-41E4-AD3B-9132F090F8D0}" type="datetimeFigureOut">
              <a:rPr lang="en-US" smtClean="0"/>
              <a:t>11/29/2011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99ECE4-82B4-45E3-A4BF-D6DFB7438C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92907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BF51F3-C6FA-41E4-AD3B-9132F090F8D0}" type="datetimeFigureOut">
              <a:rPr lang="en-US" smtClean="0"/>
              <a:t>11/29/2011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99ECE4-82B4-45E3-A4BF-D6DFB7438C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7967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BF51F3-C6FA-41E4-AD3B-9132F090F8D0}" type="datetimeFigureOut">
              <a:rPr lang="en-US" smtClean="0"/>
              <a:t>11/29/2011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99ECE4-82B4-45E3-A4BF-D6DFB7438C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33383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BF51F3-C6FA-41E4-AD3B-9132F090F8D0}" type="datetimeFigureOut">
              <a:rPr lang="en-US" smtClean="0"/>
              <a:t>11/29/2011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99ECE4-82B4-45E3-A4BF-D6DFB7438C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85284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BF51F3-C6FA-41E4-AD3B-9132F090F8D0}" type="datetimeFigureOut">
              <a:rPr lang="en-US" smtClean="0"/>
              <a:t>11/29/2011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99ECE4-82B4-45E3-A4BF-D6DFB7438C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8194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BF51F3-C6FA-41E4-AD3B-9132F090F8D0}" type="datetimeFigureOut">
              <a:rPr lang="en-US" smtClean="0"/>
              <a:t>11/29/2011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99ECE4-82B4-45E3-A4BF-D6DFB7438C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34864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BF51F3-C6FA-41E4-AD3B-9132F090F8D0}" type="datetimeFigureOut">
              <a:rPr lang="en-US" smtClean="0"/>
              <a:t>11/29/2011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99ECE4-82B4-45E3-A4BF-D6DFB7438C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13888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BF51F3-C6FA-41E4-AD3B-9132F090F8D0}" type="datetimeFigureOut">
              <a:rPr lang="en-US" smtClean="0"/>
              <a:t>11/29/2011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99ECE4-82B4-45E3-A4BF-D6DFB7438C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3916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BF51F3-C6FA-41E4-AD3B-9132F090F8D0}" type="datetimeFigureOut">
              <a:rPr lang="en-US" smtClean="0"/>
              <a:t>11/29/2011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99ECE4-82B4-45E3-A4BF-D6DFB7438C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20828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BF51F3-C6FA-41E4-AD3B-9132F090F8D0}" type="datetimeFigureOut">
              <a:rPr lang="en-US" smtClean="0"/>
              <a:t>11/29/2011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99ECE4-82B4-45E3-A4BF-D6DFB7438C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94497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gif"/><Relationship Id="rId1" Type="http://schemas.microsoft.com/office/2007/relationships/media" Target="../media/media1.gif"/><Relationship Id="rId4" Type="http://schemas.openxmlformats.org/officeDocument/2006/relationships/image" Target="../media/image24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flickr.com/photos/shawnclover/5386000348" TargetMode="External"/><Relationship Id="rId2" Type="http://schemas.openxmlformats.org/officeDocument/2006/relationships/hyperlink" Target="http://www.flickr.com/photos/shawnclover/5382492085/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en.wikipedia.org/wiki/File:Opportunity_photo_of_Mars_outcrop_rock.jpg" TargetMode="External"/><Relationship Id="rId4" Type="http://schemas.openxmlformats.org/officeDocument/2006/relationships/hyperlink" Target="http://www.flickr.com/photos/purplegecko/2158408860/" TargetMode="Externa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0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0.pn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1"/>
            <a:ext cx="7772400" cy="200025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Presentation of “Shape Estimation in Natural Illumination,”</a:t>
            </a:r>
            <a:br>
              <a:rPr lang="en-US" dirty="0" smtClean="0"/>
            </a:br>
            <a:r>
              <a:rPr lang="en-US" dirty="0" smtClean="0"/>
              <a:t>by Johnson and </a:t>
            </a:r>
            <a:r>
              <a:rPr lang="en-US" dirty="0" err="1" smtClean="0"/>
              <a:t>Adelson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Daniel J Butler</a:t>
            </a:r>
          </a:p>
          <a:p>
            <a:r>
              <a:rPr lang="en-US" dirty="0" smtClean="0"/>
              <a:t>University of Washington</a:t>
            </a:r>
          </a:p>
          <a:p>
            <a:fld id="{B86E26E2-A821-4A80-86B2-E560C0F4057C}" type="datetime1">
              <a:rPr lang="en-US" smtClean="0"/>
              <a:t>11/29/2011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3396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85800" y="648831"/>
            <a:ext cx="4976299" cy="22467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Each </a:t>
            </a:r>
            <a:r>
              <a:rPr lang="en-US" sz="2800" b="1" dirty="0" smtClean="0"/>
              <a:t>pixel value</a:t>
            </a:r>
            <a:endParaRPr lang="en-US" sz="2800" dirty="0"/>
          </a:p>
          <a:p>
            <a:endParaRPr lang="en-US" sz="2800" dirty="0" smtClean="0"/>
          </a:p>
          <a:p>
            <a:r>
              <a:rPr lang="en-US" sz="2800" dirty="0" smtClean="0"/>
              <a:t>contains information about</a:t>
            </a:r>
          </a:p>
          <a:p>
            <a:endParaRPr lang="en-US" sz="2800" dirty="0" smtClean="0"/>
          </a:p>
          <a:p>
            <a:r>
              <a:rPr lang="en-US" sz="2800" dirty="0" smtClean="0"/>
              <a:t>the </a:t>
            </a:r>
            <a:r>
              <a:rPr lang="en-US" sz="2800" b="1" dirty="0" smtClean="0"/>
              <a:t>surface normal </a:t>
            </a:r>
            <a:r>
              <a:rPr lang="en-US" sz="2800" dirty="0" smtClean="0"/>
              <a:t>at that point.</a:t>
            </a:r>
            <a:endParaRPr lang="en-US" sz="2800" b="1" dirty="0" smtClean="0"/>
          </a:p>
        </p:txBody>
      </p:sp>
      <p:cxnSp>
        <p:nvCxnSpPr>
          <p:cNvPr id="14" name="Straight Arrow Connector 13"/>
          <p:cNvCxnSpPr/>
          <p:nvPr/>
        </p:nvCxnSpPr>
        <p:spPr>
          <a:xfrm flipH="1">
            <a:off x="5830238" y="3619322"/>
            <a:ext cx="609600" cy="403860"/>
          </a:xfrm>
          <a:prstGeom prst="straightConnector1">
            <a:avLst/>
          </a:prstGeom>
          <a:ln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 flipH="1">
            <a:off x="6249248" y="3821252"/>
            <a:ext cx="495390" cy="615550"/>
          </a:xfrm>
          <a:prstGeom prst="straightConnector1">
            <a:avLst/>
          </a:prstGeom>
          <a:ln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Sun 15"/>
          <p:cNvSpPr/>
          <p:nvPr/>
        </p:nvSpPr>
        <p:spPr>
          <a:xfrm>
            <a:off x="6668438" y="3238322"/>
            <a:ext cx="457200" cy="457200"/>
          </a:xfrm>
          <a:prstGeom prst="sun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Diagonal Stripe 16"/>
          <p:cNvSpPr/>
          <p:nvPr/>
        </p:nvSpPr>
        <p:spPr>
          <a:xfrm>
            <a:off x="4235807" y="4433424"/>
            <a:ext cx="979464" cy="589070"/>
          </a:xfrm>
          <a:prstGeom prst="diagStrip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8" name="Diagonal Stripe 17"/>
          <p:cNvSpPr/>
          <p:nvPr/>
        </p:nvSpPr>
        <p:spPr>
          <a:xfrm rot="5400000">
            <a:off x="5007374" y="4923156"/>
            <a:ext cx="979464" cy="589070"/>
          </a:xfrm>
          <a:prstGeom prst="diagStrip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85800" y="5791200"/>
            <a:ext cx="36395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(Assume lighting direction is known.)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3022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879663"/>
            <a:ext cx="754187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Ideally, every point could be mapped to one on the sphere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90600" y="1744662"/>
            <a:ext cx="7543800" cy="4243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3145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879663"/>
            <a:ext cx="754187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Ideally, every point could be mapped to one on the sphere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90600" y="1744662"/>
            <a:ext cx="7543800" cy="4243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1" name="Straight Arrow Connector 10"/>
          <p:cNvCxnSpPr/>
          <p:nvPr/>
        </p:nvCxnSpPr>
        <p:spPr>
          <a:xfrm flipH="1" flipV="1">
            <a:off x="3695700" y="3162300"/>
            <a:ext cx="2495550" cy="459264"/>
          </a:xfrm>
          <a:prstGeom prst="straightConnector1">
            <a:avLst/>
          </a:prstGeom>
          <a:ln>
            <a:prstDash val="dash"/>
            <a:headEnd type="non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 rot="540744">
            <a:off x="4250565" y="2977634"/>
            <a:ext cx="15618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Same intensity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48638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879663"/>
            <a:ext cx="754187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Ideally, every point could be mapped to one on the sphere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90600" y="1744662"/>
            <a:ext cx="7543800" cy="4243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1" name="Straight Arrow Connector 10"/>
          <p:cNvCxnSpPr/>
          <p:nvPr/>
        </p:nvCxnSpPr>
        <p:spPr>
          <a:xfrm flipH="1" flipV="1">
            <a:off x="3695700" y="3162300"/>
            <a:ext cx="2495550" cy="459264"/>
          </a:xfrm>
          <a:prstGeom prst="straightConnector1">
            <a:avLst/>
          </a:prstGeom>
          <a:ln>
            <a:prstDash val="dash"/>
            <a:headEnd type="non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 flipV="1">
            <a:off x="3657600" y="2895600"/>
            <a:ext cx="76200" cy="2667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03257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90600" y="1744662"/>
            <a:ext cx="7543800" cy="4243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1" name="Straight Arrow Connector 10"/>
          <p:cNvCxnSpPr/>
          <p:nvPr/>
        </p:nvCxnSpPr>
        <p:spPr>
          <a:xfrm flipH="1" flipV="1">
            <a:off x="3695700" y="3162300"/>
            <a:ext cx="2495550" cy="459264"/>
          </a:xfrm>
          <a:prstGeom prst="straightConnector1">
            <a:avLst/>
          </a:prstGeom>
          <a:ln>
            <a:prstDash val="dash"/>
            <a:headEnd type="non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 flipV="1">
            <a:off x="3657600" y="2895600"/>
            <a:ext cx="76200" cy="2667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Arrow Connector 5"/>
          <p:cNvCxnSpPr/>
          <p:nvPr/>
        </p:nvCxnSpPr>
        <p:spPr>
          <a:xfrm flipV="1">
            <a:off x="6259512" y="3362320"/>
            <a:ext cx="76200" cy="2667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5504651" y="3022600"/>
            <a:ext cx="16621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Inferred normal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838200" y="879663"/>
            <a:ext cx="754187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Ideally, every point could be mapped to one on the sphere</a:t>
            </a:r>
          </a:p>
        </p:txBody>
      </p:sp>
    </p:spTree>
    <p:extLst>
      <p:ext uri="{BB962C8B-B14F-4D97-AF65-F5344CB8AC3E}">
        <p14:creationId xmlns:p14="http://schemas.microsoft.com/office/powerpoint/2010/main" val="1508228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/>
        </p:nvSpPr>
        <p:spPr>
          <a:xfrm>
            <a:off x="4017789" y="879663"/>
            <a:ext cx="43622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dirty="0" smtClean="0"/>
              <a:t>Unfortunately, there is ambiguity.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90600" y="1744662"/>
            <a:ext cx="7543800" cy="4243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55166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1744662"/>
            <a:ext cx="7543800" cy="4243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4017789" y="879663"/>
            <a:ext cx="43622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dirty="0" smtClean="0"/>
              <a:t>Unfortunately, there is ambiguity.</a:t>
            </a:r>
          </a:p>
        </p:txBody>
      </p:sp>
      <p:cxnSp>
        <p:nvCxnSpPr>
          <p:cNvPr id="17" name="Straight Arrow Connector 16"/>
          <p:cNvCxnSpPr/>
          <p:nvPr/>
        </p:nvCxnSpPr>
        <p:spPr>
          <a:xfrm flipH="1" flipV="1">
            <a:off x="3695700" y="3162300"/>
            <a:ext cx="2495550" cy="459264"/>
          </a:xfrm>
          <a:prstGeom prst="straightConnector1">
            <a:avLst/>
          </a:prstGeom>
          <a:ln>
            <a:prstDash val="dash"/>
            <a:headEnd type="non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 rot="540744">
            <a:off x="4250565" y="2977634"/>
            <a:ext cx="15618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Same intensity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85260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1744662"/>
            <a:ext cx="7543800" cy="4243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6" name="Straight Arrow Connector 5"/>
          <p:cNvCxnSpPr/>
          <p:nvPr/>
        </p:nvCxnSpPr>
        <p:spPr>
          <a:xfrm flipH="1" flipV="1">
            <a:off x="3162300" y="2590800"/>
            <a:ext cx="38100" cy="3048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flipH="1" flipV="1">
            <a:off x="2476500" y="3124200"/>
            <a:ext cx="190500" cy="2286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 flipV="1">
            <a:off x="3657600" y="2895600"/>
            <a:ext cx="76200" cy="2667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 flipH="1" flipV="1">
            <a:off x="6217443" y="3324220"/>
            <a:ext cx="38100" cy="3048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/>
          <p:nvPr/>
        </p:nvCxnSpPr>
        <p:spPr>
          <a:xfrm flipH="1" flipV="1">
            <a:off x="6065043" y="3400420"/>
            <a:ext cx="190500" cy="2286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/>
          <p:nvPr/>
        </p:nvCxnSpPr>
        <p:spPr>
          <a:xfrm flipV="1">
            <a:off x="6259512" y="3362320"/>
            <a:ext cx="76200" cy="2667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6113478" y="3031088"/>
            <a:ext cx="2920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?</a:t>
            </a:r>
            <a:endParaRPr lang="en-US" dirty="0"/>
          </a:p>
        </p:txBody>
      </p:sp>
      <p:sp>
        <p:nvSpPr>
          <p:cNvPr id="33" name="TextBox 32"/>
          <p:cNvSpPr txBox="1"/>
          <p:nvPr/>
        </p:nvSpPr>
        <p:spPr>
          <a:xfrm>
            <a:off x="4017789" y="879663"/>
            <a:ext cx="43622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dirty="0" smtClean="0"/>
              <a:t>Unfortunately, there is ambiguity.</a:t>
            </a:r>
          </a:p>
        </p:txBody>
      </p:sp>
      <p:cxnSp>
        <p:nvCxnSpPr>
          <p:cNvPr id="36" name="Straight Arrow Connector 35"/>
          <p:cNvCxnSpPr/>
          <p:nvPr/>
        </p:nvCxnSpPr>
        <p:spPr>
          <a:xfrm flipH="1" flipV="1">
            <a:off x="3695700" y="3162300"/>
            <a:ext cx="2495550" cy="459264"/>
          </a:xfrm>
          <a:prstGeom prst="straightConnector1">
            <a:avLst/>
          </a:prstGeom>
          <a:ln>
            <a:prstDash val="dash"/>
            <a:headEnd type="non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7" name="TextBox 36"/>
          <p:cNvSpPr txBox="1"/>
          <p:nvPr/>
        </p:nvSpPr>
        <p:spPr>
          <a:xfrm rot="540744">
            <a:off x="4250565" y="2977634"/>
            <a:ext cx="15618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Same intensity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38656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604" t="24630" r="25989" b="19260"/>
          <a:stretch/>
        </p:blipFill>
        <p:spPr bwMode="auto">
          <a:xfrm>
            <a:off x="1219200" y="381000"/>
            <a:ext cx="6302061" cy="428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1"/>
          <p:cNvSpPr/>
          <p:nvPr/>
        </p:nvSpPr>
        <p:spPr>
          <a:xfrm>
            <a:off x="685800" y="4800600"/>
            <a:ext cx="8131778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smtClean="0"/>
              <a:t>Horn showed</a:t>
            </a:r>
            <a:r>
              <a:rPr lang="en-US" sz="2400" dirty="0" smtClean="0"/>
              <a:t>:</a:t>
            </a:r>
          </a:p>
          <a:p>
            <a:endParaRPr lang="en-US" sz="2400" dirty="0" smtClean="0"/>
          </a:p>
          <a:p>
            <a:r>
              <a:rPr lang="en-US" sz="2400" dirty="0" smtClean="0"/>
              <a:t>Despite local ambiguity, if you know some </a:t>
            </a:r>
            <a:r>
              <a:rPr lang="en-US" sz="2400" dirty="0" err="1" smtClean="0"/>
              <a:t>normals</a:t>
            </a:r>
            <a:r>
              <a:rPr lang="en-US" sz="2400" dirty="0" smtClean="0"/>
              <a:t>,</a:t>
            </a:r>
          </a:p>
          <a:p>
            <a:r>
              <a:rPr lang="en-US" sz="2400" dirty="0" smtClean="0"/>
              <a:t>you </a:t>
            </a:r>
            <a:r>
              <a:rPr lang="en-US" sz="2400" dirty="0"/>
              <a:t>can </a:t>
            </a:r>
            <a:r>
              <a:rPr lang="en-US" sz="2400" dirty="0" smtClean="0"/>
              <a:t>infer the whole normal map by integrating across space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873952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838200" y="5334000"/>
            <a:ext cx="51054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/>
              <a:t>J.-D. </a:t>
            </a:r>
            <a:r>
              <a:rPr lang="en-US" sz="1200" dirty="0" err="1"/>
              <a:t>Durou</a:t>
            </a:r>
            <a:r>
              <a:rPr lang="en-US" sz="1200" dirty="0"/>
              <a:t>, M. Falcone, and M. </a:t>
            </a:r>
            <a:r>
              <a:rPr lang="en-US" sz="1200" dirty="0" err="1" smtClean="0"/>
              <a:t>Sagona</a:t>
            </a:r>
            <a:r>
              <a:rPr lang="en-US" sz="1200" dirty="0" smtClean="0"/>
              <a:t>.</a:t>
            </a:r>
          </a:p>
          <a:p>
            <a:r>
              <a:rPr lang="en-US" sz="1200" dirty="0" smtClean="0"/>
              <a:t>Numerical methods for </a:t>
            </a:r>
            <a:r>
              <a:rPr lang="en-US" sz="1200" dirty="0"/>
              <a:t>shape-from-shading: A new survey with benchmarks.</a:t>
            </a:r>
          </a:p>
          <a:p>
            <a:r>
              <a:rPr lang="en-US" sz="1200" i="1" dirty="0"/>
              <a:t>Computer Vision and Image Understanding</a:t>
            </a:r>
            <a:r>
              <a:rPr lang="en-US" sz="1200" dirty="0"/>
              <a:t>, 109(1), 2008.</a:t>
            </a: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593" t="27416" r="37696" b="60010"/>
          <a:stretch/>
        </p:blipFill>
        <p:spPr bwMode="auto">
          <a:xfrm>
            <a:off x="527473" y="1484207"/>
            <a:ext cx="4069927" cy="1544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511" t="41682" r="37778" b="44826"/>
          <a:stretch/>
        </p:blipFill>
        <p:spPr bwMode="auto">
          <a:xfrm>
            <a:off x="4622800" y="1371600"/>
            <a:ext cx="4069927" cy="16569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102" t="71164" r="38187" b="17964"/>
          <a:stretch/>
        </p:blipFill>
        <p:spPr bwMode="auto">
          <a:xfrm>
            <a:off x="407248" y="3358303"/>
            <a:ext cx="4069926" cy="13351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593" t="57019" r="37696" b="31192"/>
          <a:stretch/>
        </p:blipFill>
        <p:spPr bwMode="auto">
          <a:xfrm>
            <a:off x="4622799" y="3301999"/>
            <a:ext cx="4069927" cy="1447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762000" y="685800"/>
            <a:ext cx="509139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Results of classical shape-from-shading</a:t>
            </a:r>
          </a:p>
        </p:txBody>
      </p:sp>
    </p:spTree>
    <p:extLst>
      <p:ext uri="{BB962C8B-B14F-4D97-AF65-F5344CB8AC3E}">
        <p14:creationId xmlns:p14="http://schemas.microsoft.com/office/powerpoint/2010/main" val="1677539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85800" y="2057400"/>
            <a:ext cx="164096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rgbClr val="92D050"/>
                </a:solidFill>
              </a:rPr>
              <a:t>Question:</a:t>
            </a:r>
          </a:p>
        </p:txBody>
      </p:sp>
    </p:spTree>
    <p:extLst>
      <p:ext uri="{BB962C8B-B14F-4D97-AF65-F5344CB8AC3E}">
        <p14:creationId xmlns:p14="http://schemas.microsoft.com/office/powerpoint/2010/main" val="1066337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762000" y="1866900"/>
            <a:ext cx="80010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/>
              <a:t>Shape Estimation in Natural Illumination</a:t>
            </a:r>
          </a:p>
          <a:p>
            <a:r>
              <a:rPr lang="en-US" sz="3200" dirty="0"/>
              <a:t>Micah K. </a:t>
            </a:r>
            <a:r>
              <a:rPr lang="en-US" sz="3200" dirty="0" smtClean="0"/>
              <a:t>Johnson and </a:t>
            </a:r>
            <a:r>
              <a:rPr lang="en-US" sz="3200" dirty="0"/>
              <a:t>Edward H. </a:t>
            </a:r>
            <a:r>
              <a:rPr lang="en-US" sz="3200" dirty="0" err="1"/>
              <a:t>Adelson</a:t>
            </a:r>
            <a:endParaRPr lang="en-US" sz="3200" dirty="0"/>
          </a:p>
          <a:p>
            <a:r>
              <a:rPr lang="en-US" sz="3200" dirty="0"/>
              <a:t>Massachusetts Institute of Technology</a:t>
            </a:r>
          </a:p>
        </p:txBody>
      </p:sp>
    </p:spTree>
    <p:extLst>
      <p:ext uri="{BB962C8B-B14F-4D97-AF65-F5344CB8AC3E}">
        <p14:creationId xmlns:p14="http://schemas.microsoft.com/office/powerpoint/2010/main" val="3946440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021" t="22584" r="10468" b="41995"/>
          <a:stretch/>
        </p:blipFill>
        <p:spPr bwMode="auto">
          <a:xfrm>
            <a:off x="1447800" y="1919069"/>
            <a:ext cx="6262926" cy="3340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4"/>
          <p:cNvSpPr/>
          <p:nvPr/>
        </p:nvSpPr>
        <p:spPr>
          <a:xfrm>
            <a:off x="1600200" y="5221069"/>
            <a:ext cx="424609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/>
              <a:t>Statistics of </a:t>
            </a:r>
            <a:r>
              <a:rPr lang="en-US" b="1" dirty="0" smtClean="0"/>
              <a:t>Real-World Illumination</a:t>
            </a:r>
          </a:p>
          <a:p>
            <a:r>
              <a:rPr lang="en-US" dirty="0" err="1"/>
              <a:t>Dror</a:t>
            </a:r>
            <a:r>
              <a:rPr lang="en-US" dirty="0"/>
              <a:t>, Leung, </a:t>
            </a:r>
            <a:r>
              <a:rPr lang="en-US" dirty="0" err="1"/>
              <a:t>Adelson</a:t>
            </a:r>
            <a:r>
              <a:rPr lang="en-US" dirty="0"/>
              <a:t>, and </a:t>
            </a:r>
            <a:r>
              <a:rPr lang="en-US" dirty="0" err="1"/>
              <a:t>Willsky</a:t>
            </a:r>
            <a:r>
              <a:rPr lang="en-US" dirty="0"/>
              <a:t>, </a:t>
            </a:r>
            <a:r>
              <a:rPr lang="en-US" i="1" dirty="0"/>
              <a:t>CVPR </a:t>
            </a:r>
            <a:r>
              <a:rPr lang="en-US" i="1" dirty="0" smtClean="0"/>
              <a:t>’</a:t>
            </a:r>
            <a:r>
              <a:rPr lang="en-US" dirty="0" smtClean="0"/>
              <a:t>01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914401" y="476071"/>
            <a:ext cx="7543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92D050"/>
                </a:solidFill>
              </a:rPr>
              <a:t>Idea:</a:t>
            </a:r>
          </a:p>
          <a:p>
            <a:r>
              <a:rPr lang="en-US" sz="2400" dirty="0" smtClean="0"/>
              <a:t>Natural scenes have complex lighting,</a:t>
            </a:r>
          </a:p>
          <a:p>
            <a:r>
              <a:rPr lang="en-US" sz="2400" dirty="0" smtClean="0"/>
              <a:t>which makes shape-from-shading </a:t>
            </a:r>
            <a:r>
              <a:rPr lang="en-US" sz="2400" b="1" dirty="0" smtClean="0"/>
              <a:t>easier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880625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5725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1116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Photometric Stereo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2133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5725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1116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Photometric Stereo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2155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5725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1116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Photometric Stereo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3809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5725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1116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Photometric Stereo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817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5725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1116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Photometric Stereo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1390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5725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1116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Photometric Stereo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8031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5725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1116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Photometric Stereo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0507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5725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1116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Photometric Stereo</a:t>
            </a:r>
            <a:endParaRPr lang="en-US" dirty="0"/>
          </a:p>
        </p:txBody>
      </p:sp>
      <p:sp>
        <p:nvSpPr>
          <p:cNvPr id="2" name="TextBox 1"/>
          <p:cNvSpPr txBox="1"/>
          <p:nvPr/>
        </p:nvSpPr>
        <p:spPr>
          <a:xfrm>
            <a:off x="1432088" y="6172200"/>
            <a:ext cx="704391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No local ambiguity → no complicated global algorithm!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536433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85800" y="2057400"/>
            <a:ext cx="6654129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rgbClr val="92D050"/>
                </a:solidFill>
              </a:rPr>
              <a:t>Question:</a:t>
            </a:r>
          </a:p>
          <a:p>
            <a:endParaRPr lang="en-US" sz="2800" b="1" dirty="0"/>
          </a:p>
          <a:p>
            <a:r>
              <a:rPr lang="en-US" sz="2800" dirty="0" smtClean="0"/>
              <a:t>Does </a:t>
            </a:r>
            <a:r>
              <a:rPr lang="en-US" sz="2800" dirty="0" err="1" smtClean="0"/>
              <a:t>Michaelangelo’s</a:t>
            </a:r>
            <a:r>
              <a:rPr lang="en-US" sz="2800" dirty="0" smtClean="0"/>
              <a:t> David have a six-pack?</a:t>
            </a:r>
          </a:p>
        </p:txBody>
      </p:sp>
    </p:spTree>
    <p:extLst>
      <p:ext uri="{BB962C8B-B14F-4D97-AF65-F5344CB8AC3E}">
        <p14:creationId xmlns:p14="http://schemas.microsoft.com/office/powerpoint/2010/main" val="30202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4500" y="571500"/>
            <a:ext cx="5715000" cy="571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48393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4500" y="571500"/>
            <a:ext cx="5715000" cy="571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28600" y="76200"/>
            <a:ext cx="76557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Not quite, photometric stereo, but not quite single-channel: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839235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4500" y="571500"/>
            <a:ext cx="5715000" cy="571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228600" y="76200"/>
            <a:ext cx="76557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Not quite, photometric stereo, but not quite single-channel: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43492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4500" y="571500"/>
            <a:ext cx="5715000" cy="571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533400" y="6286500"/>
            <a:ext cx="841640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Still ambiguous, but global optimization should be easier</a:t>
            </a:r>
            <a:endParaRPr lang="en-US" sz="2800" dirty="0"/>
          </a:p>
        </p:txBody>
      </p:sp>
      <p:sp>
        <p:nvSpPr>
          <p:cNvPr id="4" name="TextBox 3"/>
          <p:cNvSpPr txBox="1"/>
          <p:nvPr/>
        </p:nvSpPr>
        <p:spPr>
          <a:xfrm>
            <a:off x="228600" y="76200"/>
            <a:ext cx="76557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Not quite, photometric stereo, but not quite single-channel: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587811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Objective Function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Three terms:</a:t>
            </a:r>
          </a:p>
          <a:p>
            <a:r>
              <a:rPr lang="en-US" dirty="0" smtClean="0"/>
              <a:t>Pixel intensities implied by </a:t>
            </a:r>
            <a:r>
              <a:rPr lang="en-US" dirty="0" err="1" smtClean="0"/>
              <a:t>normals</a:t>
            </a:r>
            <a:r>
              <a:rPr lang="en-US" dirty="0" smtClean="0"/>
              <a:t> should match the observations</a:t>
            </a:r>
          </a:p>
          <a:p>
            <a:r>
              <a:rPr lang="en-US" dirty="0" smtClean="0"/>
              <a:t>Curl of the normal map should be close to 0 (normal map is the gradient of z(</a:t>
            </a:r>
            <a:r>
              <a:rPr lang="en-US" dirty="0" err="1" smtClean="0"/>
              <a:t>x,y</a:t>
            </a:r>
            <a:r>
              <a:rPr lang="en-US" dirty="0" smtClean="0"/>
              <a:t>))</a:t>
            </a:r>
          </a:p>
          <a:p>
            <a:r>
              <a:rPr lang="en-US" dirty="0" smtClean="0"/>
              <a:t>Along directions where the image does not change, neither should the </a:t>
            </a:r>
            <a:r>
              <a:rPr lang="en-US" dirty="0" err="1" smtClean="0"/>
              <a:t>normals</a:t>
            </a:r>
            <a:r>
              <a:rPr lang="en-US" dirty="0"/>
              <a:t> </a:t>
            </a:r>
            <a:r>
              <a:rPr lang="en-US" dirty="0" smtClean="0"/>
              <a:t>(lighting and gradients are not coincidentally aligned)</a:t>
            </a:r>
          </a:p>
        </p:txBody>
      </p:sp>
    </p:spTree>
    <p:extLst>
      <p:ext uri="{BB962C8B-B14F-4D97-AF65-F5344CB8AC3E}">
        <p14:creationId xmlns:p14="http://schemas.microsoft.com/office/powerpoint/2010/main" val="2635227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Optimization Procedure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/>
              <a:t>At each pixel, in raster scan order:</a:t>
            </a:r>
          </a:p>
          <a:p>
            <a:r>
              <a:rPr lang="en-US" dirty="0" smtClean="0"/>
              <a:t>Try optimizing 3x3 patch with three different initializations (patch, patch left, patch above)</a:t>
            </a:r>
          </a:p>
          <a:p>
            <a:r>
              <a:rPr lang="en-US" dirty="0" smtClean="0"/>
              <a:t>Pick the “best” outcome and keep it</a:t>
            </a:r>
          </a:p>
          <a:p>
            <a:pPr marL="0" indent="0">
              <a:buNone/>
            </a:pPr>
            <a:endParaRPr lang="en-US" dirty="0" smtClean="0"/>
          </a:p>
          <a:p>
            <a:r>
              <a:rPr lang="en-US" dirty="0" smtClean="0"/>
              <a:t>Do this at coarse scales first, then </a:t>
            </a:r>
            <a:r>
              <a:rPr lang="en-US" dirty="0" err="1" smtClean="0"/>
              <a:t>upsample</a:t>
            </a:r>
            <a:r>
              <a:rPr lang="en-US" dirty="0" smtClean="0"/>
              <a:t> to initialize finer scales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76646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813" t="18417" r="20313" b="40183"/>
          <a:stretch/>
        </p:blipFill>
        <p:spPr bwMode="auto">
          <a:xfrm>
            <a:off x="-304800" y="1219200"/>
            <a:ext cx="9657425" cy="403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04800" y="304800"/>
            <a:ext cx="14741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Some results: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975947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552" t="31000" r="49010" b="51879"/>
          <a:stretch/>
        </p:blipFill>
        <p:spPr bwMode="auto">
          <a:xfrm>
            <a:off x="1828800" y="664189"/>
            <a:ext cx="5432719" cy="31531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609" t="55108" r="48953" b="28728"/>
          <a:stretch/>
        </p:blipFill>
        <p:spPr bwMode="auto">
          <a:xfrm>
            <a:off x="1851319" y="3817325"/>
            <a:ext cx="5410200" cy="296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04800" y="304800"/>
            <a:ext cx="14587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More results: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621761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239" t="28584" r="29323" b="54276"/>
          <a:stretch/>
        </p:blipFill>
        <p:spPr bwMode="auto">
          <a:xfrm>
            <a:off x="-152400" y="990600"/>
            <a:ext cx="9569104" cy="2667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295400" y="4114800"/>
            <a:ext cx="633038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Across all </a:t>
            </a:r>
            <a:r>
              <a:rPr lang="en-US" sz="2400" dirty="0" smtClean="0"/>
              <a:t>surface </a:t>
            </a:r>
            <a:r>
              <a:rPr lang="en-US" sz="2400" dirty="0" err="1" smtClean="0"/>
              <a:t>normals</a:t>
            </a:r>
            <a:r>
              <a:rPr lang="en-US" sz="2400" dirty="0" smtClean="0"/>
              <a:t> </a:t>
            </a:r>
            <a:r>
              <a:rPr lang="en-US" sz="2400" dirty="0"/>
              <a:t>from all 100 </a:t>
            </a:r>
            <a:r>
              <a:rPr lang="en-US" sz="2400" dirty="0" smtClean="0"/>
              <a:t>images,</a:t>
            </a:r>
          </a:p>
          <a:p>
            <a:r>
              <a:rPr lang="en-US" sz="2400" dirty="0" smtClean="0"/>
              <a:t>90</a:t>
            </a:r>
            <a:r>
              <a:rPr lang="en-US" sz="2400" dirty="0"/>
              <a:t>% have an angular </a:t>
            </a:r>
            <a:r>
              <a:rPr lang="en-US" sz="2400" dirty="0" smtClean="0"/>
              <a:t>error lower </a:t>
            </a:r>
            <a:r>
              <a:rPr lang="en-US" sz="2400" dirty="0"/>
              <a:t>than 10 degrees</a:t>
            </a:r>
          </a:p>
        </p:txBody>
      </p:sp>
    </p:spTree>
    <p:extLst>
      <p:ext uri="{BB962C8B-B14F-4D97-AF65-F5344CB8AC3E}">
        <p14:creationId xmlns:p14="http://schemas.microsoft.com/office/powerpoint/2010/main" val="4145681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85800" y="1447800"/>
            <a:ext cx="7638117" cy="34163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My thoughts:</a:t>
            </a:r>
          </a:p>
          <a:p>
            <a:endParaRPr lang="en-US" sz="2400" dirty="0"/>
          </a:p>
          <a:p>
            <a:r>
              <a:rPr lang="en-US" sz="2400" dirty="0" smtClean="0"/>
              <a:t>Basic insight is very cool</a:t>
            </a:r>
          </a:p>
          <a:p>
            <a:endParaRPr lang="en-US" sz="2400" dirty="0"/>
          </a:p>
          <a:p>
            <a:r>
              <a:rPr lang="en-US" sz="2400" dirty="0" smtClean="0"/>
              <a:t>Important step along the way to robust shape-from-shading</a:t>
            </a:r>
          </a:p>
          <a:p>
            <a:endParaRPr lang="en-US" sz="2400" dirty="0"/>
          </a:p>
          <a:p>
            <a:r>
              <a:rPr lang="en-US" sz="2400" i="1" dirty="0" smtClean="0"/>
              <a:t>Constant albedo </a:t>
            </a:r>
            <a:r>
              <a:rPr lang="en-US" sz="2400" dirty="0" smtClean="0"/>
              <a:t>assumption must eventually be addressed</a:t>
            </a:r>
          </a:p>
          <a:p>
            <a:endParaRPr lang="en-US" sz="2400" dirty="0" smtClean="0"/>
          </a:p>
          <a:p>
            <a:r>
              <a:rPr lang="en-US" sz="2400" i="1" dirty="0" smtClean="0"/>
              <a:t>Cast shadows and occlusion</a:t>
            </a:r>
            <a:r>
              <a:rPr lang="en-US" sz="2400" dirty="0" smtClean="0"/>
              <a:t> must eventually be addressed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626048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3089" y="-152400"/>
            <a:ext cx="3777822" cy="72170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07884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85801" y="1066800"/>
            <a:ext cx="79248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My questions:</a:t>
            </a:r>
          </a:p>
          <a:p>
            <a:endParaRPr lang="en-US" sz="2400" dirty="0"/>
          </a:p>
          <a:p>
            <a:r>
              <a:rPr lang="en-US" sz="2400" dirty="0" smtClean="0"/>
              <a:t>How good is their algorithm under uniform lighting?</a:t>
            </a:r>
          </a:p>
          <a:p>
            <a:endParaRPr lang="en-US" sz="2400" dirty="0"/>
          </a:p>
          <a:p>
            <a:r>
              <a:rPr lang="en-US" sz="2400" dirty="0" smtClean="0"/>
              <a:t>Where do the environment maps come from? Natural?</a:t>
            </a:r>
          </a:p>
          <a:p>
            <a:endParaRPr lang="en-US" sz="2400" dirty="0"/>
          </a:p>
          <a:p>
            <a:r>
              <a:rPr lang="en-US" sz="2400" dirty="0" smtClean="0"/>
              <a:t>There are self-occlusions in the blobs data set … how badly does the algorithm fail on them?</a:t>
            </a:r>
          </a:p>
        </p:txBody>
      </p:sp>
    </p:spTree>
    <p:extLst>
      <p:ext uri="{BB962C8B-B14F-4D97-AF65-F5344CB8AC3E}">
        <p14:creationId xmlns:p14="http://schemas.microsoft.com/office/powerpoint/2010/main" val="3660055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752600"/>
            <a:ext cx="7691748" cy="2209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000"/>
          <a:stretch/>
        </p:blipFill>
        <p:spPr bwMode="auto">
          <a:xfrm>
            <a:off x="577850" y="3505200"/>
            <a:ext cx="7930068" cy="1295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1"/>
          <p:cNvSpPr/>
          <p:nvPr/>
        </p:nvSpPr>
        <p:spPr>
          <a:xfrm>
            <a:off x="6324600" y="3492500"/>
            <a:ext cx="2438400" cy="1676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577850" y="3962400"/>
            <a:ext cx="6280150" cy="1676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0935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jon-barron-moon-animation.gif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524000" y="381000"/>
            <a:ext cx="6096000" cy="60960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457200" y="381000"/>
            <a:ext cx="27521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Barron and Malik, CVPR ‘11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19081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Sources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000" dirty="0" smtClean="0"/>
              <a:t>Flickr users Shawn Clover, Justin Frisch</a:t>
            </a:r>
            <a:endParaRPr lang="en-US" sz="2000" dirty="0"/>
          </a:p>
          <a:p>
            <a:pPr marL="0" indent="0">
              <a:buNone/>
            </a:pPr>
            <a:r>
              <a:rPr lang="en-US" sz="2000" dirty="0" smtClean="0">
                <a:hlinkClick r:id="rId2"/>
              </a:rPr>
              <a:t>http://www.flickr.com/photos/shawnclover/5382492085/</a:t>
            </a:r>
            <a:endParaRPr lang="en-US" sz="2000" dirty="0" smtClean="0"/>
          </a:p>
          <a:p>
            <a:pPr marL="0" indent="0">
              <a:buNone/>
            </a:pPr>
            <a:r>
              <a:rPr lang="en-US" sz="2000" dirty="0" smtClean="0">
                <a:hlinkClick r:id="rId3"/>
              </a:rPr>
              <a:t>http://www.flickr.com/photos/shawnclover/5386000348</a:t>
            </a:r>
            <a:endParaRPr lang="en-US" sz="2000" dirty="0" smtClean="0"/>
          </a:p>
          <a:p>
            <a:pPr marL="0" indent="0">
              <a:buNone/>
            </a:pPr>
            <a:r>
              <a:rPr lang="en-US" sz="2000" dirty="0" smtClean="0">
                <a:hlinkClick r:id="rId4"/>
              </a:rPr>
              <a:t>http://www.flickr.com/photos/purplegecko/2158408860/</a:t>
            </a:r>
            <a:endParaRPr lang="en-US" sz="2000" dirty="0" smtClean="0"/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r>
              <a:rPr lang="en-US" sz="2000" dirty="0" smtClean="0"/>
              <a:t>NASA/JPL care of Wikipedia</a:t>
            </a:r>
          </a:p>
          <a:p>
            <a:pPr marL="0" indent="0">
              <a:buNone/>
            </a:pPr>
            <a:r>
              <a:rPr lang="en-US" sz="2000" dirty="0" smtClean="0">
                <a:hlinkClick r:id="rId5"/>
              </a:rPr>
              <a:t>http://en.wikipedia.org/wiki/File:Opportunity_photo_of_Mars_outcrop_rock.jpg</a:t>
            </a:r>
            <a:endParaRPr lang="en-US" sz="2000" dirty="0" smtClean="0"/>
          </a:p>
          <a:p>
            <a:pPr marL="0" indent="0">
              <a:buNone/>
            </a:pPr>
            <a:endParaRPr lang="en-US" sz="2000" dirty="0" smtClean="0"/>
          </a:p>
          <a:p>
            <a:pPr marL="0" indent="0">
              <a:buNone/>
            </a:pPr>
            <a:endParaRPr lang="en-US" sz="2000" dirty="0" smtClean="0"/>
          </a:p>
          <a:p>
            <a:pPr marL="0" indent="0">
              <a:buNone/>
            </a:pPr>
            <a:endParaRPr lang="en-US" sz="2000" dirty="0" smtClean="0"/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8532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334000" y="2819400"/>
            <a:ext cx="283423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b="1" dirty="0" smtClean="0"/>
              <a:t>Thank you</a:t>
            </a:r>
            <a:endParaRPr lang="en-US" sz="4800" b="1" dirty="0"/>
          </a:p>
        </p:txBody>
      </p:sp>
    </p:spTree>
    <p:extLst>
      <p:ext uri="{BB962C8B-B14F-4D97-AF65-F5344CB8AC3E}">
        <p14:creationId xmlns:p14="http://schemas.microsoft.com/office/powerpoint/2010/main" val="1784535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784" t="18499" r="4636" b="53592"/>
          <a:stretch/>
        </p:blipFill>
        <p:spPr bwMode="auto">
          <a:xfrm>
            <a:off x="2579922" y="3528832"/>
            <a:ext cx="4923812" cy="27195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789" t="18499" r="36368" b="53592"/>
          <a:stretch/>
        </p:blipFill>
        <p:spPr bwMode="auto">
          <a:xfrm>
            <a:off x="4649827" y="398845"/>
            <a:ext cx="4113173" cy="2672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33" t="18499" r="63211" b="53592"/>
          <a:stretch/>
        </p:blipFill>
        <p:spPr bwMode="auto">
          <a:xfrm>
            <a:off x="-696678" y="404633"/>
            <a:ext cx="5115393" cy="2667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93204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823" t="50334" r="29062" b="36000"/>
          <a:stretch/>
        </p:blipFill>
        <p:spPr bwMode="auto">
          <a:xfrm>
            <a:off x="-228601" y="3319354"/>
            <a:ext cx="9601201" cy="20965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823" t="31584" r="29062" b="55704"/>
          <a:stretch/>
        </p:blipFill>
        <p:spPr bwMode="auto">
          <a:xfrm>
            <a:off x="-228600" y="825500"/>
            <a:ext cx="9601200" cy="19502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52582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762000" y="609600"/>
            <a:ext cx="3810878" cy="3257729"/>
            <a:chOff x="304800" y="415746"/>
            <a:chExt cx="3810878" cy="3257729"/>
          </a:xfrm>
        </p:grpSpPr>
        <p:pic>
          <p:nvPicPr>
            <p:cNvPr id="5122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4800" y="415746"/>
              <a:ext cx="1905000" cy="19050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" name="Rectangle 3"/>
            <p:cNvSpPr/>
            <p:nvPr/>
          </p:nvSpPr>
          <p:spPr>
            <a:xfrm>
              <a:off x="304800" y="2473146"/>
              <a:ext cx="3810878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b="1" dirty="0"/>
                <a:t>Micah </a:t>
              </a:r>
              <a:r>
                <a:rPr lang="en-US" b="1" dirty="0" err="1"/>
                <a:t>Kimo</a:t>
              </a:r>
              <a:r>
                <a:rPr lang="en-US" b="1" dirty="0"/>
                <a:t> </a:t>
              </a:r>
              <a:r>
                <a:rPr lang="en-US" b="1" dirty="0" smtClean="0"/>
                <a:t>Johnson</a:t>
              </a:r>
            </a:p>
            <a:p>
              <a:r>
                <a:rPr lang="en-US" dirty="0"/>
                <a:t>Computer Science and Artificial Intelligence </a:t>
              </a:r>
              <a:r>
                <a:rPr lang="en-US" dirty="0" smtClean="0"/>
                <a:t>Laboratory</a:t>
              </a:r>
              <a:endParaRPr lang="en-US" dirty="0"/>
            </a:p>
            <a:p>
              <a:r>
                <a:rPr lang="en-US" dirty="0"/>
                <a:t>Massachusetts Institute of Technology</a:t>
              </a:r>
            </a:p>
          </p:txBody>
        </p:sp>
      </p:grpSp>
      <p:sp>
        <p:nvSpPr>
          <p:cNvPr id="8" name="Rectangle 7"/>
          <p:cNvSpPr/>
          <p:nvPr/>
        </p:nvSpPr>
        <p:spPr>
          <a:xfrm>
            <a:off x="762000" y="4191000"/>
            <a:ext cx="685800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smtClean="0"/>
              <a:t>MIT </a:t>
            </a:r>
            <a:r>
              <a:rPr lang="en-US" b="1" dirty="0"/>
              <a:t>2008–2010</a:t>
            </a:r>
          </a:p>
          <a:p>
            <a:r>
              <a:rPr lang="en-US" dirty="0" smtClean="0"/>
              <a:t>Postdoc, </a:t>
            </a:r>
            <a:r>
              <a:rPr lang="en-US" dirty="0"/>
              <a:t>Brain &amp; Cognitive Sciences</a:t>
            </a:r>
          </a:p>
          <a:p>
            <a:r>
              <a:rPr lang="en-US" dirty="0"/>
              <a:t>Advisor: Edward H. </a:t>
            </a:r>
            <a:r>
              <a:rPr lang="en-US" dirty="0" err="1"/>
              <a:t>Adelson</a:t>
            </a:r>
            <a:endParaRPr lang="en-US" dirty="0"/>
          </a:p>
          <a:p>
            <a:r>
              <a:rPr lang="en-US" b="1" dirty="0"/>
              <a:t>Dartmouth </a:t>
            </a:r>
            <a:r>
              <a:rPr lang="en-US" b="1" dirty="0" smtClean="0"/>
              <a:t>2002–2007</a:t>
            </a:r>
            <a:endParaRPr lang="en-US" b="1" dirty="0"/>
          </a:p>
          <a:p>
            <a:r>
              <a:rPr lang="en-US" dirty="0"/>
              <a:t>Ph.D. Computer Science</a:t>
            </a:r>
          </a:p>
          <a:p>
            <a:r>
              <a:rPr lang="en-US" dirty="0"/>
              <a:t>Lighting and Optical Tools for Image </a:t>
            </a:r>
            <a:r>
              <a:rPr lang="en-US" dirty="0" smtClean="0"/>
              <a:t>Forensics</a:t>
            </a:r>
          </a:p>
          <a:p>
            <a:r>
              <a:rPr lang="en-US" dirty="0"/>
              <a:t>A</a:t>
            </a:r>
            <a:r>
              <a:rPr lang="en-US" dirty="0" smtClean="0"/>
              <a:t>dvisor</a:t>
            </a:r>
            <a:r>
              <a:rPr lang="en-US" dirty="0"/>
              <a:t>: </a:t>
            </a:r>
            <a:r>
              <a:rPr lang="en-US" dirty="0" err="1"/>
              <a:t>Hany</a:t>
            </a:r>
            <a:r>
              <a:rPr lang="en-US" dirty="0"/>
              <a:t> </a:t>
            </a:r>
            <a:r>
              <a:rPr lang="en-US" dirty="0" err="1"/>
              <a:t>Farid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94779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1343025"/>
            <a:ext cx="5715000" cy="1476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ectangle 5"/>
          <p:cNvSpPr/>
          <p:nvPr/>
        </p:nvSpPr>
        <p:spPr>
          <a:xfrm>
            <a:off x="1676400" y="877927"/>
            <a:ext cx="97924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err="1"/>
              <a:t>GelSight</a:t>
            </a:r>
            <a:endParaRPr lang="en-US" b="1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4076700"/>
            <a:ext cx="5238750" cy="179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676400" y="3530600"/>
            <a:ext cx="9811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CG2Real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782150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533400"/>
            <a:ext cx="2381250" cy="3162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09600" y="3886200"/>
            <a:ext cx="510280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Edward “Ted” </a:t>
            </a:r>
            <a:r>
              <a:rPr lang="en-US" b="1" dirty="0" err="1" smtClean="0"/>
              <a:t>Adelson</a:t>
            </a:r>
            <a:endParaRPr lang="en-US" b="1" dirty="0" smtClean="0"/>
          </a:p>
          <a:p>
            <a:r>
              <a:rPr lang="en-US" dirty="0"/>
              <a:t>John and Dorothy Wilson Professor of Vision Science</a:t>
            </a:r>
            <a:endParaRPr lang="en-US" b="1" dirty="0" smtClean="0"/>
          </a:p>
          <a:p>
            <a:r>
              <a:rPr lang="en-US" dirty="0" smtClean="0"/>
              <a:t>Dept. of Brain and Cognitive Sciences</a:t>
            </a:r>
          </a:p>
          <a:p>
            <a:r>
              <a:rPr lang="en-US" dirty="0" smtClean="0"/>
              <a:t>Massachusetts Institute of Technology</a:t>
            </a:r>
          </a:p>
        </p:txBody>
      </p:sp>
      <p:sp>
        <p:nvSpPr>
          <p:cNvPr id="5" name="Rectangle 4"/>
          <p:cNvSpPr/>
          <p:nvPr/>
        </p:nvSpPr>
        <p:spPr>
          <a:xfrm>
            <a:off x="609600" y="5248870"/>
            <a:ext cx="70866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/>
              <a:t>Education</a:t>
            </a:r>
          </a:p>
          <a:p>
            <a:r>
              <a:rPr lang="en-US" dirty="0"/>
              <a:t>1974-1979. Ph. D. in Experimental Psychology, University of Michigan</a:t>
            </a:r>
            <a:br>
              <a:rPr lang="en-US" dirty="0"/>
            </a:br>
            <a:r>
              <a:rPr lang="en-US" dirty="0"/>
              <a:t>Dissertation: The response of the rod system to bright flashes of light</a:t>
            </a:r>
          </a:p>
        </p:txBody>
      </p:sp>
    </p:spTree>
    <p:extLst>
      <p:ext uri="{BB962C8B-B14F-4D97-AF65-F5344CB8AC3E}">
        <p14:creationId xmlns:p14="http://schemas.microsoft.com/office/powerpoint/2010/main" val="1582034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85800" y="2057400"/>
            <a:ext cx="304237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rgbClr val="92D050"/>
                </a:solidFill>
              </a:rPr>
              <a:t>How do you know?</a:t>
            </a:r>
          </a:p>
        </p:txBody>
      </p:sp>
    </p:spTree>
    <p:extLst>
      <p:ext uri="{BB962C8B-B14F-4D97-AF65-F5344CB8AC3E}">
        <p14:creationId xmlns:p14="http://schemas.microsoft.com/office/powerpoint/2010/main" val="352078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0250" y="1143000"/>
            <a:ext cx="5143500" cy="4000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21672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89" t="21000" r="31302" b="15833"/>
          <a:stretch/>
        </p:blipFill>
        <p:spPr bwMode="auto">
          <a:xfrm>
            <a:off x="2438400" y="457200"/>
            <a:ext cx="4040411" cy="487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457450" y="5401270"/>
            <a:ext cx="46291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“Layered Representation for Motion Analysis”</a:t>
            </a:r>
          </a:p>
          <a:p>
            <a:r>
              <a:rPr lang="en-US" dirty="0" smtClean="0"/>
              <a:t>Wang and </a:t>
            </a:r>
            <a:r>
              <a:rPr lang="en-US" dirty="0" err="1" smtClean="0"/>
              <a:t>Adelson</a:t>
            </a:r>
            <a:r>
              <a:rPr lang="en-US" dirty="0" smtClean="0"/>
              <a:t>, </a:t>
            </a:r>
            <a:r>
              <a:rPr lang="en-US" i="1" dirty="0" smtClean="0"/>
              <a:t>CVPR</a:t>
            </a:r>
            <a:r>
              <a:rPr lang="en-US" dirty="0" smtClean="0"/>
              <a:t> ‘93</a:t>
            </a:r>
          </a:p>
        </p:txBody>
      </p:sp>
    </p:spTree>
    <p:extLst>
      <p:ext uri="{BB962C8B-B14F-4D97-AF65-F5344CB8AC3E}">
        <p14:creationId xmlns:p14="http://schemas.microsoft.com/office/powerpoint/2010/main" val="1095747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85800" y="-276225"/>
            <a:ext cx="10744200" cy="7162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73187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046" y="647700"/>
            <a:ext cx="8317908" cy="556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69035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2409" y="-152400"/>
            <a:ext cx="4879182" cy="7315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18159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067" t="39361" r="7396" b="14010"/>
          <a:stretch/>
        </p:blipFill>
        <p:spPr bwMode="auto">
          <a:xfrm>
            <a:off x="-1047750" y="1485899"/>
            <a:ext cx="10858500" cy="40957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83940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083" t="18211" r="19271" b="5124"/>
          <a:stretch/>
        </p:blipFill>
        <p:spPr bwMode="auto">
          <a:xfrm>
            <a:off x="228600" y="152400"/>
            <a:ext cx="8743950" cy="6429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7330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524000"/>
            <a:ext cx="8382000" cy="24651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66835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28"/>
          <a:stretch/>
        </p:blipFill>
        <p:spPr bwMode="auto">
          <a:xfrm>
            <a:off x="304800" y="1499709"/>
            <a:ext cx="8483733" cy="33516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59501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177" t="32768" r="24375" b="15666"/>
          <a:stretch/>
        </p:blipFill>
        <p:spPr bwMode="auto">
          <a:xfrm>
            <a:off x="914400" y="304800"/>
            <a:ext cx="7315200" cy="49687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914400" y="5638800"/>
            <a:ext cx="37341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Zhang, Tsai</a:t>
            </a:r>
            <a:r>
              <a:rPr lang="en-US" dirty="0"/>
              <a:t>, </a:t>
            </a:r>
            <a:r>
              <a:rPr lang="en-US" dirty="0" err="1" smtClean="0"/>
              <a:t>Cryer</a:t>
            </a:r>
            <a:r>
              <a:rPr lang="en-US" dirty="0"/>
              <a:t>, and </a:t>
            </a:r>
            <a:r>
              <a:rPr lang="en-US" dirty="0" smtClean="0"/>
              <a:t>Shah, </a:t>
            </a:r>
            <a:r>
              <a:rPr lang="en-US" i="1" dirty="0" smtClean="0"/>
              <a:t>PAMI </a:t>
            </a:r>
            <a:r>
              <a:rPr lang="en-US" dirty="0" smtClean="0"/>
              <a:t>‘99</a:t>
            </a:r>
          </a:p>
        </p:txBody>
      </p:sp>
    </p:spTree>
    <p:extLst>
      <p:ext uri="{BB962C8B-B14F-4D97-AF65-F5344CB8AC3E}">
        <p14:creationId xmlns:p14="http://schemas.microsoft.com/office/powerpoint/2010/main" val="710954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85800" y="2057400"/>
            <a:ext cx="3166893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rgbClr val="92D050"/>
                </a:solidFill>
              </a:rPr>
              <a:t>How do you know?</a:t>
            </a:r>
          </a:p>
          <a:p>
            <a:endParaRPr lang="en-US" sz="2800" b="1" dirty="0"/>
          </a:p>
          <a:p>
            <a:r>
              <a:rPr lang="en-US" sz="2800" dirty="0" smtClean="0"/>
              <a:t>Shape from shading.</a:t>
            </a:r>
          </a:p>
        </p:txBody>
      </p:sp>
    </p:spTree>
    <p:extLst>
      <p:ext uri="{BB962C8B-B14F-4D97-AF65-F5344CB8AC3E}">
        <p14:creationId xmlns:p14="http://schemas.microsoft.com/office/powerpoint/2010/main" val="2946160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74837"/>
            <a:ext cx="8229600" cy="4525963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dirty="0" smtClean="0"/>
              <a:t>Horn’s assumptions:</a:t>
            </a:r>
          </a:p>
          <a:p>
            <a:pPr marL="0" indent="0">
              <a:buNone/>
            </a:pPr>
            <a:endParaRPr lang="en-US" dirty="0" smtClean="0"/>
          </a:p>
          <a:p>
            <a:r>
              <a:rPr lang="en-US" dirty="0" smtClean="0"/>
              <a:t>light source is far away</a:t>
            </a:r>
          </a:p>
          <a:p>
            <a:endParaRPr lang="en-US" dirty="0" smtClean="0"/>
          </a:p>
          <a:p>
            <a:r>
              <a:rPr lang="en-US" dirty="0" smtClean="0"/>
              <a:t>reflectance and albedo are constant at all points on the surface</a:t>
            </a:r>
          </a:p>
          <a:p>
            <a:endParaRPr lang="en-US" dirty="0" smtClean="0"/>
          </a:p>
          <a:p>
            <a:r>
              <a:rPr lang="en-US" dirty="0" smtClean="0"/>
              <a:t>no shadows or </a:t>
            </a:r>
            <a:r>
              <a:rPr lang="en-US" dirty="0" err="1" smtClean="0"/>
              <a:t>interreflections</a:t>
            </a:r>
            <a:endParaRPr lang="en-US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 smtClean="0"/>
              <a:t>Classical Shape-from-Shading</a:t>
            </a:r>
            <a:endParaRPr lang="en-US" dirty="0"/>
          </a:p>
        </p:txBody>
      </p:sp>
      <p:grpSp>
        <p:nvGrpSpPr>
          <p:cNvPr id="14" name="Group 13"/>
          <p:cNvGrpSpPr/>
          <p:nvPr/>
        </p:nvGrpSpPr>
        <p:grpSpPr>
          <a:xfrm rot="540681">
            <a:off x="6370640" y="2128484"/>
            <a:ext cx="1066800" cy="944880"/>
            <a:chOff x="5562600" y="2179320"/>
            <a:chExt cx="1066800" cy="944880"/>
          </a:xfrm>
        </p:grpSpPr>
        <p:cxnSp>
          <p:nvCxnSpPr>
            <p:cNvPr id="8" name="Curved Connector 7"/>
            <p:cNvCxnSpPr/>
            <p:nvPr/>
          </p:nvCxnSpPr>
          <p:spPr>
            <a:xfrm>
              <a:off x="5638800" y="2286000"/>
              <a:ext cx="457200" cy="381000"/>
            </a:xfrm>
            <a:prstGeom prst="curvedConnector3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Curved Connector 8"/>
            <p:cNvCxnSpPr/>
            <p:nvPr/>
          </p:nvCxnSpPr>
          <p:spPr>
            <a:xfrm>
              <a:off x="6096000" y="2667000"/>
              <a:ext cx="457200" cy="381000"/>
            </a:xfrm>
            <a:prstGeom prst="curvedConnector3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Curved Connector 9"/>
            <p:cNvCxnSpPr/>
            <p:nvPr/>
          </p:nvCxnSpPr>
          <p:spPr>
            <a:xfrm>
              <a:off x="5562600" y="2362200"/>
              <a:ext cx="457200" cy="381000"/>
            </a:xfrm>
            <a:prstGeom prst="curvedConnector3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Curved Connector 10"/>
            <p:cNvCxnSpPr/>
            <p:nvPr/>
          </p:nvCxnSpPr>
          <p:spPr>
            <a:xfrm>
              <a:off x="6019800" y="2743200"/>
              <a:ext cx="457200" cy="381000"/>
            </a:xfrm>
            <a:prstGeom prst="curvedConnector3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Curved Connector 11"/>
            <p:cNvCxnSpPr/>
            <p:nvPr/>
          </p:nvCxnSpPr>
          <p:spPr>
            <a:xfrm>
              <a:off x="5715000" y="2179320"/>
              <a:ext cx="457200" cy="381000"/>
            </a:xfrm>
            <a:prstGeom prst="curvedConnector3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Curved Connector 12"/>
            <p:cNvCxnSpPr/>
            <p:nvPr/>
          </p:nvCxnSpPr>
          <p:spPr>
            <a:xfrm>
              <a:off x="6172200" y="2560320"/>
              <a:ext cx="457200" cy="381000"/>
            </a:xfrm>
            <a:prstGeom prst="curvedConnector3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Can 15"/>
          <p:cNvSpPr/>
          <p:nvPr/>
        </p:nvSpPr>
        <p:spPr>
          <a:xfrm>
            <a:off x="6031006" y="2753360"/>
            <a:ext cx="348129" cy="591820"/>
          </a:xfrm>
          <a:prstGeom prst="can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8" name="Straight Arrow Connector 17"/>
          <p:cNvCxnSpPr/>
          <p:nvPr/>
        </p:nvCxnSpPr>
        <p:spPr>
          <a:xfrm flipH="1">
            <a:off x="6934200" y="1861820"/>
            <a:ext cx="609600" cy="40386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 flipH="1">
            <a:off x="7353210" y="2063750"/>
            <a:ext cx="495390" cy="61555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Sun 22"/>
          <p:cNvSpPr/>
          <p:nvPr/>
        </p:nvSpPr>
        <p:spPr>
          <a:xfrm>
            <a:off x="7772400" y="1480820"/>
            <a:ext cx="457200" cy="457200"/>
          </a:xfrm>
          <a:prstGeom prst="su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056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Classical Shape-from-Shading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828800"/>
                <a:ext cx="7772400" cy="4297363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US" dirty="0" smtClean="0"/>
                  <a:t>Under these assumptions, there is a simple model of image intensity:</a:t>
                </a:r>
              </a:p>
              <a:p>
                <a:pPr marL="0" indent="0">
                  <a:buNone/>
                </a:pPr>
                <a:r>
                  <a:rPr lang="en-US" dirty="0" smtClean="0"/>
                  <a:t> 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/>
                        </a:rPr>
                        <m:t>𝐼</m:t>
                      </m:r>
                      <m:d>
                        <m:dPr>
                          <m:ctrlPr>
                            <a:rPr lang="en-US" b="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/>
                            </a:rPr>
                            <m:t>𝑥</m:t>
                          </m:r>
                        </m:e>
                      </m:d>
                      <m:r>
                        <a:rPr lang="en-US" b="0" i="1" smtClean="0">
                          <a:latin typeface="Cambria Math"/>
                        </a:rPr>
                        <m:t>=</m:t>
                      </m:r>
                      <m:r>
                        <a:rPr lang="en-US" b="1" i="0" smtClean="0">
                          <a:latin typeface="Cambria Math"/>
                        </a:rPr>
                        <m:t>𝐛</m:t>
                      </m:r>
                      <m:r>
                        <a:rPr lang="en-US" b="1" i="1" smtClean="0">
                          <a:latin typeface="Cambria Math"/>
                          <a:ea typeface="Cambria Math"/>
                        </a:rPr>
                        <m:t>∙</m:t>
                      </m:r>
                      <m:r>
                        <a:rPr lang="en-US" b="1">
                          <a:latin typeface="Cambria Math"/>
                        </a:rPr>
                        <m:t>𝐧</m:t>
                      </m:r>
                      <m:d>
                        <m:dPr>
                          <m:ctrlPr>
                            <a:rPr lang="en-US" i="1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i="1">
                              <a:latin typeface="Cambria Math"/>
                            </a:rPr>
                            <m:t>𝑥</m:t>
                          </m:r>
                        </m:e>
                      </m:d>
                    </m:oMath>
                  </m:oMathPara>
                </a14:m>
                <a:endParaRPr lang="en-US" dirty="0" smtClean="0"/>
              </a:p>
              <a:p>
                <a:pPr marL="0" indent="0">
                  <a:buNone/>
                </a:pPr>
                <a:endParaRPr lang="en-US" dirty="0" smtClean="0"/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r>
                      <a:rPr lang="en-US" b="1">
                        <a:latin typeface="Cambria Math"/>
                      </a:rPr>
                      <m:t>𝐛</m:t>
                    </m:r>
                  </m:oMath>
                </a14:m>
                <a:r>
                  <a:rPr lang="en-US" dirty="0" smtClean="0"/>
                  <a:t>  :  lighting direction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r>
                      <a:rPr lang="en-US" b="1">
                        <a:latin typeface="Cambria Math"/>
                      </a:rPr>
                      <m:t>𝐧</m:t>
                    </m:r>
                    <m:d>
                      <m:dPr>
                        <m:ctrlPr>
                          <a:rPr lang="en-US" i="1">
                            <a:latin typeface="Cambria Math"/>
                          </a:rPr>
                        </m:ctrlPr>
                      </m:dPr>
                      <m:e>
                        <m:r>
                          <a:rPr lang="en-US" i="1">
                            <a:latin typeface="Cambria Math"/>
                          </a:rPr>
                          <m:t>𝑥</m:t>
                        </m:r>
                      </m:e>
                    </m:d>
                    <m:r>
                      <a:rPr lang="en-US" i="1">
                        <a:latin typeface="Cambria Math"/>
                      </a:rPr>
                      <m:t> </m:t>
                    </m:r>
                  </m:oMath>
                </a14:m>
                <a:r>
                  <a:rPr lang="en-US" dirty="0" smtClean="0"/>
                  <a:t> :  surface normal at position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/>
                      </a:rPr>
                      <m:t>𝑥</m:t>
                    </m:r>
                  </m:oMath>
                </a14:m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828800"/>
                <a:ext cx="7772400" cy="4297363"/>
              </a:xfrm>
              <a:blipFill rotWithShape="1">
                <a:blip r:embed="rId2"/>
                <a:stretch>
                  <a:fillRect l="-1961" t="-184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07974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/>
              <p:cNvSpPr/>
              <p:nvPr/>
            </p:nvSpPr>
            <p:spPr>
              <a:xfrm>
                <a:off x="838200" y="1447800"/>
                <a:ext cx="6858000" cy="138499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2800" dirty="0" smtClean="0"/>
                  <a:t>Shading </a:t>
                </a:r>
                <a:r>
                  <a:rPr lang="en-US" sz="2800" dirty="0"/>
                  <a:t>function modeled as quadratic:</a:t>
                </a:r>
              </a:p>
              <a:p>
                <a:endParaRPr lang="en-US" sz="2800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i="1">
                          <a:latin typeface="Cambria Math"/>
                        </a:rPr>
                        <m:t>𝑠</m:t>
                      </m:r>
                      <m:d>
                        <m:dPr>
                          <m:ctrlPr>
                            <a:rPr lang="en-US" sz="2800" i="1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2800" b="1" i="0">
                              <a:latin typeface="Cambria Math"/>
                            </a:rPr>
                            <m:t>𝐧</m:t>
                          </m:r>
                        </m:e>
                      </m:d>
                      <m:r>
                        <a:rPr lang="en-US" sz="2800" i="1">
                          <a:latin typeface="Cambria Math"/>
                        </a:rPr>
                        <m:t>=</m:t>
                      </m:r>
                      <m:r>
                        <a:rPr lang="en-US" sz="2800" b="1">
                          <a:latin typeface="Cambria Math"/>
                          <a:ea typeface="Cambria Math"/>
                        </a:rPr>
                        <m:t>𝐧</m:t>
                      </m:r>
                      <m:r>
                        <a:rPr lang="en-US" sz="2800" i="1">
                          <a:latin typeface="Cambria Math"/>
                          <a:ea typeface="Cambria Math"/>
                        </a:rPr>
                        <m:t>∙</m:t>
                      </m:r>
                      <m:r>
                        <a:rPr lang="en-US" sz="2800" i="1">
                          <a:latin typeface="Cambria Math"/>
                          <a:ea typeface="Cambria Math"/>
                        </a:rPr>
                        <m:t>𝐴</m:t>
                      </m:r>
                      <m:r>
                        <a:rPr lang="en-US" sz="2800" b="1">
                          <a:latin typeface="Cambria Math"/>
                          <a:ea typeface="Cambria Math"/>
                        </a:rPr>
                        <m:t>𝐧</m:t>
                      </m:r>
                      <m:r>
                        <a:rPr lang="en-US" sz="2800" i="1">
                          <a:latin typeface="Cambria Math"/>
                          <a:ea typeface="Cambria Math"/>
                        </a:rPr>
                        <m:t>+</m:t>
                      </m:r>
                      <m:r>
                        <a:rPr lang="en-US" sz="2800" b="1">
                          <a:latin typeface="Cambria Math"/>
                        </a:rPr>
                        <m:t>𝐛</m:t>
                      </m:r>
                      <m:r>
                        <a:rPr lang="en-US" sz="2800" i="1">
                          <a:latin typeface="Cambria Math"/>
                          <a:ea typeface="Cambria Math"/>
                        </a:rPr>
                        <m:t>∙</m:t>
                      </m:r>
                      <m:r>
                        <a:rPr lang="en-US" sz="2800" b="1">
                          <a:latin typeface="Cambria Math"/>
                          <a:ea typeface="Cambria Math"/>
                        </a:rPr>
                        <m:t>𝐧</m:t>
                      </m:r>
                      <m:r>
                        <a:rPr lang="en-US" sz="2800" i="1">
                          <a:latin typeface="Cambria Math"/>
                          <a:ea typeface="Cambria Math"/>
                        </a:rPr>
                        <m:t>+</m:t>
                      </m:r>
                      <m:r>
                        <a:rPr lang="en-US" sz="2800" i="1">
                          <a:latin typeface="Cambria Math"/>
                          <a:ea typeface="Cambria Math"/>
                        </a:rPr>
                        <m:t>𝑐</m:t>
                      </m:r>
                    </m:oMath>
                  </m:oMathPara>
                </a14:m>
                <a:endParaRPr lang="en-US" sz="2800" dirty="0">
                  <a:ea typeface="Cambria Math"/>
                </a:endParaRPr>
              </a:p>
            </p:txBody>
          </p:sp>
        </mc:Choice>
        <mc:Fallback xmlns=""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8200" y="1447800"/>
                <a:ext cx="6858000" cy="1384995"/>
              </a:xfrm>
              <a:prstGeom prst="rect">
                <a:avLst/>
              </a:prstGeom>
              <a:blipFill rotWithShape="1">
                <a:blip r:embed="rId2"/>
                <a:stretch>
                  <a:fillRect l="-1867" t="-396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649765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552" t="34583" r="49114" b="56082"/>
          <a:stretch/>
        </p:blipFill>
        <p:spPr bwMode="auto">
          <a:xfrm>
            <a:off x="2362200" y="1066800"/>
            <a:ext cx="4470400" cy="1422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657" t="52915" r="49114" b="34750"/>
          <a:stretch/>
        </p:blipFill>
        <p:spPr bwMode="auto">
          <a:xfrm>
            <a:off x="2387600" y="3581400"/>
            <a:ext cx="4445000" cy="187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72201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3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52" t="10587" r="24601" b="14797"/>
          <a:stretch/>
        </p:blipFill>
        <p:spPr bwMode="auto">
          <a:xfrm>
            <a:off x="1370881" y="1066800"/>
            <a:ext cx="6257925" cy="47115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629401" y="6400800"/>
            <a:ext cx="24264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dirty="0" err="1" smtClean="0"/>
              <a:t>entoforms</a:t>
            </a:r>
            <a:r>
              <a:rPr lang="en-US" dirty="0" smtClean="0"/>
              <a:t>, by </a:t>
            </a:r>
            <a:r>
              <a:rPr lang="en-US" dirty="0" err="1" smtClean="0"/>
              <a:t>macuono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457200" y="381000"/>
            <a:ext cx="35193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You can even do unfamiliar objects!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7328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0750" y="1047750"/>
            <a:ext cx="4762500" cy="4762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7282977" y="6400800"/>
            <a:ext cx="17729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dirty="0" smtClean="0">
                <a:solidFill>
                  <a:schemeClr val="bg1"/>
                </a:solidFill>
              </a:rPr>
              <a:t>Martian geology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57200" y="381000"/>
            <a:ext cx="20252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… on other planets!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5030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85800" y="648831"/>
            <a:ext cx="4976299" cy="22467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Each </a:t>
            </a:r>
            <a:r>
              <a:rPr lang="en-US" sz="2800" b="1" dirty="0" smtClean="0"/>
              <a:t>pixel value</a:t>
            </a:r>
            <a:endParaRPr lang="en-US" sz="2800" dirty="0"/>
          </a:p>
          <a:p>
            <a:endParaRPr lang="en-US" sz="2800" dirty="0" smtClean="0"/>
          </a:p>
          <a:p>
            <a:r>
              <a:rPr lang="en-US" sz="2800" dirty="0" smtClean="0"/>
              <a:t>contains information about</a:t>
            </a:r>
          </a:p>
          <a:p>
            <a:endParaRPr lang="en-US" sz="2800" dirty="0" smtClean="0"/>
          </a:p>
          <a:p>
            <a:r>
              <a:rPr lang="en-US" sz="2800" dirty="0" smtClean="0"/>
              <a:t>the </a:t>
            </a:r>
            <a:r>
              <a:rPr lang="en-US" sz="2800" b="1" dirty="0" smtClean="0"/>
              <a:t>surface normal </a:t>
            </a:r>
            <a:r>
              <a:rPr lang="en-US" sz="2800" dirty="0" smtClean="0"/>
              <a:t>at that point.</a:t>
            </a:r>
            <a:endParaRPr lang="en-US" sz="2800" b="1" dirty="0" smtClean="0"/>
          </a:p>
        </p:txBody>
      </p:sp>
      <p:cxnSp>
        <p:nvCxnSpPr>
          <p:cNvPr id="14" name="Straight Arrow Connector 13"/>
          <p:cNvCxnSpPr/>
          <p:nvPr/>
        </p:nvCxnSpPr>
        <p:spPr>
          <a:xfrm flipH="1">
            <a:off x="5830238" y="3619322"/>
            <a:ext cx="609600" cy="403860"/>
          </a:xfrm>
          <a:prstGeom prst="straightConnector1">
            <a:avLst/>
          </a:prstGeom>
          <a:ln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 flipH="1">
            <a:off x="6249248" y="3821252"/>
            <a:ext cx="495390" cy="615550"/>
          </a:xfrm>
          <a:prstGeom prst="straightConnector1">
            <a:avLst/>
          </a:prstGeom>
          <a:ln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Sun 15"/>
          <p:cNvSpPr/>
          <p:nvPr/>
        </p:nvSpPr>
        <p:spPr>
          <a:xfrm>
            <a:off x="6668438" y="3238322"/>
            <a:ext cx="457200" cy="457200"/>
          </a:xfrm>
          <a:prstGeom prst="sun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Diagonal Stripe 16"/>
          <p:cNvSpPr/>
          <p:nvPr/>
        </p:nvSpPr>
        <p:spPr>
          <a:xfrm>
            <a:off x="4235807" y="4433424"/>
            <a:ext cx="979464" cy="589070"/>
          </a:xfrm>
          <a:prstGeom prst="diagStrip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8" name="Diagonal Stripe 17"/>
          <p:cNvSpPr/>
          <p:nvPr/>
        </p:nvSpPr>
        <p:spPr>
          <a:xfrm rot="5400000">
            <a:off x="5007374" y="4923156"/>
            <a:ext cx="979464" cy="589070"/>
          </a:xfrm>
          <a:prstGeom prst="diagStrip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8613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690</TotalTime>
  <Words>830</Words>
  <Application>Microsoft Office PowerPoint</Application>
  <PresentationFormat>On-screen Show (4:3)</PresentationFormat>
  <Paragraphs>164</Paragraphs>
  <Slides>63</Slides>
  <Notes>6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63</vt:i4>
      </vt:variant>
    </vt:vector>
  </HeadingPairs>
  <TitlesOfParts>
    <vt:vector size="64" baseType="lpstr">
      <vt:lpstr>Office Theme</vt:lpstr>
      <vt:lpstr>Presentation of “Shape Estimation in Natural Illumination,” by Johnson and Adelson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Photometric Stereo</vt:lpstr>
      <vt:lpstr>Photometric Stereo</vt:lpstr>
      <vt:lpstr>Photometric Stereo</vt:lpstr>
      <vt:lpstr>Photometric Stereo</vt:lpstr>
      <vt:lpstr>Photometric Stereo</vt:lpstr>
      <vt:lpstr>Photometric Stereo</vt:lpstr>
      <vt:lpstr>Photometric Stereo</vt:lpstr>
      <vt:lpstr>Photometric Stereo</vt:lpstr>
      <vt:lpstr>PowerPoint Presentation</vt:lpstr>
      <vt:lpstr>PowerPoint Presentation</vt:lpstr>
      <vt:lpstr>PowerPoint Presentation</vt:lpstr>
      <vt:lpstr>PowerPoint Presentation</vt:lpstr>
      <vt:lpstr>The Objective Function</vt:lpstr>
      <vt:lpstr>The Optimization Procedure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Sources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Classical Shape-from-Shading</vt:lpstr>
      <vt:lpstr>Classical Shape-from-Shading</vt:lpstr>
      <vt:lpstr>PowerPoint Presentation</vt:lpstr>
      <vt:lpstr>PowerPoint Presentation</vt:lpstr>
    </vt:vector>
  </TitlesOfParts>
  <Company>University of Washington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of “Shape Estimation in Natural Illumination,” by Johnson and Adelson</dc:title>
  <dc:creator>EPLT</dc:creator>
  <cp:lastModifiedBy>cse</cp:lastModifiedBy>
  <cp:revision>73</cp:revision>
  <dcterms:created xsi:type="dcterms:W3CDTF">2011-11-23T03:25:19Z</dcterms:created>
  <dcterms:modified xsi:type="dcterms:W3CDTF">2011-11-29T23:22:36Z</dcterms:modified>
</cp:coreProperties>
</file>