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256" r:id="rId3"/>
    <p:sldId id="258" r:id="rId4"/>
    <p:sldId id="259" r:id="rId5"/>
    <p:sldId id="260" r:id="rId6"/>
    <p:sldId id="309" r:id="rId7"/>
    <p:sldId id="307" r:id="rId8"/>
    <p:sldId id="308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8" r:id="rId17"/>
    <p:sldId id="317" r:id="rId18"/>
    <p:sldId id="333" r:id="rId19"/>
    <p:sldId id="319" r:id="rId20"/>
    <p:sldId id="320" r:id="rId21"/>
    <p:sldId id="322" r:id="rId22"/>
    <p:sldId id="321" r:id="rId23"/>
    <p:sldId id="323" r:id="rId24"/>
    <p:sldId id="324" r:id="rId25"/>
    <p:sldId id="332" r:id="rId26"/>
    <p:sldId id="325" r:id="rId27"/>
    <p:sldId id="326" r:id="rId28"/>
    <p:sldId id="278" r:id="rId29"/>
    <p:sldId id="279" r:id="rId30"/>
    <p:sldId id="280" r:id="rId31"/>
    <p:sldId id="281" r:id="rId32"/>
    <p:sldId id="282" r:id="rId33"/>
    <p:sldId id="285" r:id="rId34"/>
    <p:sldId id="331" r:id="rId35"/>
    <p:sldId id="286" r:id="rId36"/>
    <p:sldId id="287" r:id="rId37"/>
    <p:sldId id="327" r:id="rId38"/>
    <p:sldId id="328" r:id="rId39"/>
    <p:sldId id="329" r:id="rId40"/>
    <p:sldId id="290" r:id="rId41"/>
    <p:sldId id="330" r:id="rId42"/>
    <p:sldId id="304" r:id="rId43"/>
    <p:sldId id="305" r:id="rId44"/>
    <p:sldId id="306" r:id="rId45"/>
    <p:sldId id="334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941" autoAdjust="0"/>
  </p:normalViewPr>
  <p:slideViewPr>
    <p:cSldViewPr>
      <p:cViewPr>
        <p:scale>
          <a:sx n="95" d="100"/>
          <a:sy n="95" d="100"/>
        </p:scale>
        <p:origin x="-4014" y="-12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AE7EB-B2E2-4E5B-BBFF-5A8392462704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EDB78-7146-4356-95F6-1302665B8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43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hangingPunct="1"/>
            <a:r>
              <a:rPr lang="en-US" dirty="0" smtClean="0">
                <a:latin typeface="Arial" pitchFamily="34" charset="0"/>
              </a:rPr>
              <a:t>Structure from motion solves the following problem:</a:t>
            </a:r>
          </a:p>
          <a:p>
            <a:pPr hangingPunct="1"/>
            <a:endParaRPr lang="en-US" dirty="0" smtClean="0">
              <a:latin typeface="Arial" pitchFamily="34" charset="0"/>
            </a:endParaRPr>
          </a:p>
          <a:p>
            <a:pPr hangingPunct="1"/>
            <a:r>
              <a:rPr lang="en-US" dirty="0" smtClean="0">
                <a:latin typeface="Arial" pitchFamily="34" charset="0"/>
              </a:rPr>
              <a:t>Given a set of images of a static scene with 2D points in correspondence, shown here as color-coded points, find…</a:t>
            </a:r>
          </a:p>
          <a:p>
            <a:pPr hangingPunct="1"/>
            <a:endParaRPr lang="en-US" dirty="0" smtClean="0">
              <a:latin typeface="Arial" pitchFamily="34" charset="0"/>
            </a:endParaRPr>
          </a:p>
          <a:p>
            <a:pPr hangingPunct="1"/>
            <a:r>
              <a:rPr lang="en-US" dirty="0" smtClean="0">
                <a:latin typeface="Arial" pitchFamily="34" charset="0"/>
              </a:rPr>
              <a:t>a set of 3D points P and </a:t>
            </a:r>
          </a:p>
          <a:p>
            <a:pPr hangingPunct="1"/>
            <a:r>
              <a:rPr lang="en-US" dirty="0" smtClean="0">
                <a:latin typeface="Arial" pitchFamily="34" charset="0"/>
              </a:rPr>
              <a:t>a rotation R and position t of the cameras that explain the observed correspondences.  In other words, when we project a point into any of the cameras, the </a:t>
            </a:r>
            <a:r>
              <a:rPr lang="en-US" dirty="0" err="1" smtClean="0">
                <a:latin typeface="Arial" pitchFamily="34" charset="0"/>
              </a:rPr>
              <a:t>reprojection</a:t>
            </a:r>
            <a:r>
              <a:rPr lang="en-US" dirty="0" smtClean="0">
                <a:latin typeface="Arial" pitchFamily="34" charset="0"/>
              </a:rPr>
              <a:t> error between the projected and observed 2D points is low.</a:t>
            </a:r>
          </a:p>
          <a:p>
            <a:pPr hangingPunct="1"/>
            <a:r>
              <a:rPr lang="en-US" dirty="0" smtClean="0">
                <a:latin typeface="Arial" pitchFamily="34" charset="0"/>
              </a:rPr>
              <a:t>This problem can be formulated as an optimization problem where we want to find the rotations R, positions t, and 3D point locations P that minimize sum of squared </a:t>
            </a:r>
            <a:r>
              <a:rPr lang="en-US" dirty="0" err="1" smtClean="0">
                <a:latin typeface="Arial" pitchFamily="34" charset="0"/>
              </a:rPr>
              <a:t>reprojection</a:t>
            </a:r>
            <a:r>
              <a:rPr lang="en-US" dirty="0" smtClean="0">
                <a:latin typeface="Arial" pitchFamily="34" charset="0"/>
              </a:rPr>
              <a:t> errors f.  This is a non-linear least squares problem and can be solved with algorithms such as </a:t>
            </a:r>
            <a:r>
              <a:rPr lang="en-US" dirty="0" err="1" smtClean="0">
                <a:latin typeface="Arial" pitchFamily="34" charset="0"/>
              </a:rPr>
              <a:t>Levenberg-Marquart</a:t>
            </a:r>
            <a:r>
              <a:rPr lang="en-US" dirty="0" smtClean="0">
                <a:latin typeface="Arial" pitchFamily="34" charset="0"/>
              </a:rPr>
              <a:t>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discretization of space</a:t>
            </a:r>
          </a:p>
          <a:p>
            <a:endParaRPr lang="en-US" dirty="0" smtClean="0"/>
          </a:p>
          <a:p>
            <a:r>
              <a:rPr lang="en-US" dirty="0" smtClean="0"/>
              <a:t>Analogy is not correct. Add additional explanation/figure</a:t>
            </a:r>
          </a:p>
          <a:p>
            <a:endParaRPr lang="en-US" dirty="0" smtClean="0"/>
          </a:p>
          <a:p>
            <a:r>
              <a:rPr lang="en-US" dirty="0" smtClean="0"/>
              <a:t>IBA</a:t>
            </a:r>
            <a:r>
              <a:rPr lang="en-US" baseline="0" dirty="0" smtClean="0"/>
              <a:t> on this model – build this model incrementally</a:t>
            </a:r>
          </a:p>
          <a:p>
            <a:r>
              <a:rPr lang="en-US" baseline="0" dirty="0" smtClean="0"/>
              <a:t>Animation showing how IBA works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will you incorporate GPS info – how will you add in the IBA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See this slide as first showing how IBA works, then ask if how one can do it at once  -- MRF’s. Then mention discrete state space is required. R : pan, tilt, twist, T : x, </a:t>
            </a:r>
            <a:r>
              <a:rPr lang="en-US" baseline="0" dirty="0" err="1" smtClean="0"/>
              <a:t>y,z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6 dimensional space – separate into R and T</a:t>
            </a:r>
          </a:p>
          <a:p>
            <a:r>
              <a:rPr lang="en-US" baseline="0" dirty="0" smtClean="0"/>
              <a:t>Mention that we can remove twist and z for translation</a:t>
            </a:r>
          </a:p>
          <a:p>
            <a:r>
              <a:rPr lang="en-US" baseline="0" dirty="0" smtClean="0"/>
              <a:t>Show a twisted image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Have a running counter of number of dimensions as you change the counter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Add points in the animation too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Look into how 3D points can be projected to 2D as well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EDB78-7146-4356-95F6-1302665B85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61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Tie to normal</a:t>
            </a:r>
            <a:r>
              <a:rPr lang="en-US" baseline="0" dirty="0" smtClean="0"/>
              <a:t> MRFs.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165861-0AD8-1543-976B-77355B54884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</a:t>
            </a:r>
            <a:r>
              <a:rPr lang="en-US" baseline="0" dirty="0" smtClean="0"/>
              <a:t> this slide</a:t>
            </a:r>
          </a:p>
          <a:p>
            <a:r>
              <a:rPr lang="en-US" baseline="0" dirty="0" smtClean="0"/>
              <a:t>Mention this is public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8C2BE-A6B7-4A40-8A07-4AD881171E7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this slide along with the dataset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EDB78-7146-4356-95F6-1302665B858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55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by break up times. And the other table. Then have the summary – comparison with IBA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EDB78-7146-4356-95F6-1302665B858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46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it in two steps – show that where this plugs</a:t>
            </a:r>
            <a:r>
              <a:rPr lang="en-US" baseline="0" dirty="0" smtClean="0"/>
              <a:t> in and that we still need a final BA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EDB78-7146-4356-95F6-1302665B858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48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r>
              <a:rPr lang="en-US" baseline="0" dirty="0" smtClean="0"/>
              <a:t> is IBA still better? Is it because still separating R and T?</a:t>
            </a:r>
          </a:p>
          <a:p>
            <a:endParaRPr lang="en-US" baseline="0" dirty="0" smtClean="0"/>
          </a:p>
          <a:p>
            <a:r>
              <a:rPr lang="en-US" baseline="0" dirty="0" smtClean="0"/>
              <a:t>Are intermediate NLLS step needed?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EDB78-7146-4356-95F6-1302665B858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33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94AB-FFA0-4282-A6D0-79B5EFD15E81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1535-97B6-4477-A1D7-42D5DBEE9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3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94AB-FFA0-4282-A6D0-79B5EFD15E81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1535-97B6-4477-A1D7-42D5DBEE9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05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94AB-FFA0-4282-A6D0-79B5EFD15E81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1535-97B6-4477-A1D7-42D5DBEE9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13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767124-1D5F-D643-A37D-AAD5DDA9B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9710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ACC0EB-92F5-6749-BF29-F5982ED258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4793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407A06-E5FE-2A4D-AF37-D4237F0C42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9696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74A28-521B-9C4D-BF2B-B69CC3F042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020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E3DE6-0088-6745-A1E2-64C93C13E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9819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BC6BF-01C0-4844-953E-A70D29D122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9320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0955E8-597D-D640-83C2-BA193C44F8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4734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FF0136-1ECB-1642-AD3B-E0E58BCA66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0313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94AB-FFA0-4282-A6D0-79B5EFD15E81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1535-97B6-4477-A1D7-42D5DBEE9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13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9F078D-19CD-9649-9C31-ECDF33B5D1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8079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64BCB8-91CE-9540-BDB8-AF827DC641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6926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318892-DBE8-9247-91EE-B8B6028DD2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829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94AB-FFA0-4282-A6D0-79B5EFD15E81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1535-97B6-4477-A1D7-42D5DBEE9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2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94AB-FFA0-4282-A6D0-79B5EFD15E81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1535-97B6-4477-A1D7-42D5DBEE9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94AB-FFA0-4282-A6D0-79B5EFD15E81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1535-97B6-4477-A1D7-42D5DBEE9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9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94AB-FFA0-4282-A6D0-79B5EFD15E81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1535-97B6-4477-A1D7-42D5DBEE9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1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94AB-FFA0-4282-A6D0-79B5EFD15E81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1535-97B6-4477-A1D7-42D5DBEE9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2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94AB-FFA0-4282-A6D0-79B5EFD15E81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1535-97B6-4477-A1D7-42D5DBEE9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52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94AB-FFA0-4282-A6D0-79B5EFD15E81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81535-97B6-4477-A1D7-42D5DBEE9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68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D94AB-FFA0-4282-A6D0-79B5EFD15E81}" type="datetimeFigureOut">
              <a:rPr lang="en-US" smtClean="0"/>
              <a:t>11/8/2011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81535-97B6-4477-A1D7-42D5DBEE9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4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3FA2C0-30C4-DF46-A92A-042072B157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1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localhost\Users\dave\projects\cvpr2011\talk\rome1_20fps.mp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effectLst/>
              </a:rPr>
              <a:t>Discrete-Continuous Optimization for </a:t>
            </a:r>
            <a:br>
              <a:rPr lang="en-US" b="1" dirty="0" smtClean="0">
                <a:effectLst/>
              </a:rPr>
            </a:br>
            <a:r>
              <a:rPr lang="en-US" b="1" dirty="0" smtClean="0">
                <a:effectLst/>
              </a:rPr>
              <a:t>Large-scale Structure from Motion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David Crandall, Andrew Owens, Noah </a:t>
            </a:r>
            <a:r>
              <a:rPr lang="en-US" dirty="0" err="1" smtClean="0"/>
              <a:t>Snavely</a:t>
            </a:r>
            <a:r>
              <a:rPr lang="en-US" dirty="0" smtClean="0"/>
              <a:t>, Dan </a:t>
            </a:r>
            <a:r>
              <a:rPr lang="en-US" dirty="0" err="1" smtClean="0"/>
              <a:t>Huttenlocher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Presented by: Rahul </a:t>
            </a:r>
            <a:r>
              <a:rPr lang="en-US" dirty="0" err="1" smtClean="0"/>
              <a:t>Garg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34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IBA works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434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57400" y="2515519"/>
            <a:ext cx="22860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5427" y="191509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, t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298654" y="19050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2</a:t>
            </a:r>
            <a:r>
              <a:rPr lang="en-US" dirty="0" smtClean="0"/>
              <a:t>, t</a:t>
            </a:r>
            <a:r>
              <a:rPr lang="en-US" baseline="-25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217" y="5892225"/>
            <a:ext cx="8724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Wiggle solution periodically to get a better solution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276600" y="40386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8100737" flipV="1">
            <a:off x="3435316" y="3434082"/>
            <a:ext cx="1454133" cy="1098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86200" y="41148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3</a:t>
            </a:r>
            <a:r>
              <a:rPr lang="en-US" dirty="0" smtClean="0"/>
              <a:t>, t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3" name="Oval 12"/>
          <p:cNvSpPr/>
          <p:nvPr/>
        </p:nvSpPr>
        <p:spPr>
          <a:xfrm>
            <a:off x="3276600" y="3124200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4"/>
            <a:endCxn id="10" idx="0"/>
          </p:cNvCxnSpPr>
          <p:nvPr/>
        </p:nvCxnSpPr>
        <p:spPr>
          <a:xfrm>
            <a:off x="3390900" y="3352800"/>
            <a:ext cx="190500" cy="6858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499232" y="2784292"/>
            <a:ext cx="900391" cy="39407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67000" y="2819400"/>
            <a:ext cx="71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3490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IBA works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2479492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434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328872">
            <a:off x="2057400" y="2592638"/>
            <a:ext cx="22860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5427" y="191509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, t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298654" y="19050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2</a:t>
            </a:r>
            <a:r>
              <a:rPr lang="en-US" dirty="0" smtClean="0"/>
              <a:t>, t</a:t>
            </a:r>
            <a:r>
              <a:rPr lang="en-US" baseline="-25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217" y="5892225"/>
            <a:ext cx="8724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Wiggle solution periodically to get a better solution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276600" y="40386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8100737" flipV="1">
            <a:off x="3435316" y="3434082"/>
            <a:ext cx="1454133" cy="1098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86200" y="41148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3</a:t>
            </a:r>
            <a:r>
              <a:rPr lang="en-US" dirty="0" smtClean="0"/>
              <a:t>, t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3" name="Oval 12"/>
          <p:cNvSpPr/>
          <p:nvPr/>
        </p:nvSpPr>
        <p:spPr>
          <a:xfrm>
            <a:off x="3276600" y="3124200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4"/>
            <a:endCxn id="10" idx="0"/>
          </p:cNvCxnSpPr>
          <p:nvPr/>
        </p:nvCxnSpPr>
        <p:spPr>
          <a:xfrm>
            <a:off x="3390900" y="3352800"/>
            <a:ext cx="190500" cy="6858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499232" y="2784292"/>
            <a:ext cx="900391" cy="39407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67000" y="2819400"/>
            <a:ext cx="71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6659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IBA works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2479492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434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328872">
            <a:off x="2057400" y="2592638"/>
            <a:ext cx="22860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5427" y="191509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, t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298654" y="19050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2</a:t>
            </a:r>
            <a:r>
              <a:rPr lang="en-US" dirty="0" smtClean="0"/>
              <a:t>, t</a:t>
            </a:r>
            <a:r>
              <a:rPr lang="en-US" baseline="-25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217" y="5892225"/>
            <a:ext cx="88767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Wiggle (Bundle adjust) solution periodically to get a </a:t>
            </a:r>
          </a:p>
          <a:p>
            <a:r>
              <a:rPr lang="en-US" sz="3200" dirty="0" smtClean="0"/>
              <a:t>better solution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276600" y="40386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8100737" flipV="1">
            <a:off x="3435316" y="3434082"/>
            <a:ext cx="1454133" cy="1098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86200" y="41148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3</a:t>
            </a:r>
            <a:r>
              <a:rPr lang="en-US" dirty="0" smtClean="0"/>
              <a:t>, t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3" name="Oval 12"/>
          <p:cNvSpPr/>
          <p:nvPr/>
        </p:nvSpPr>
        <p:spPr>
          <a:xfrm>
            <a:off x="3199481" y="3267421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4"/>
            <a:endCxn id="10" idx="0"/>
          </p:cNvCxnSpPr>
          <p:nvPr/>
        </p:nvCxnSpPr>
        <p:spPr>
          <a:xfrm>
            <a:off x="3313781" y="3496021"/>
            <a:ext cx="267619" cy="542579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7"/>
          </p:cNvCxnSpPr>
          <p:nvPr/>
        </p:nvCxnSpPr>
        <p:spPr>
          <a:xfrm flipV="1">
            <a:off x="3394603" y="2784292"/>
            <a:ext cx="1005020" cy="51660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67000" y="2819400"/>
            <a:ext cx="71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133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IBA works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2479492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434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328872">
            <a:off x="2057400" y="2592638"/>
            <a:ext cx="22860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5427" y="191509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, t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298654" y="19050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2</a:t>
            </a:r>
            <a:r>
              <a:rPr lang="en-US" dirty="0" smtClean="0"/>
              <a:t>, t</a:t>
            </a:r>
            <a:r>
              <a:rPr lang="en-US" baseline="-25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217" y="5892225"/>
            <a:ext cx="470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Keep adding more cameras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276600" y="40386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8100737" flipV="1">
            <a:off x="3435316" y="3434082"/>
            <a:ext cx="1454133" cy="1098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86200" y="41148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3</a:t>
            </a:r>
            <a:r>
              <a:rPr lang="en-US" dirty="0" smtClean="0"/>
              <a:t>, t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3" name="Oval 12"/>
          <p:cNvSpPr/>
          <p:nvPr/>
        </p:nvSpPr>
        <p:spPr>
          <a:xfrm>
            <a:off x="3199481" y="3267421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4"/>
            <a:endCxn id="10" idx="0"/>
          </p:cNvCxnSpPr>
          <p:nvPr/>
        </p:nvCxnSpPr>
        <p:spPr>
          <a:xfrm>
            <a:off x="3313781" y="3496021"/>
            <a:ext cx="267619" cy="542579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7"/>
          </p:cNvCxnSpPr>
          <p:nvPr/>
        </p:nvCxnSpPr>
        <p:spPr>
          <a:xfrm flipV="1">
            <a:off x="3394603" y="2784292"/>
            <a:ext cx="1005020" cy="51660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67000" y="2819400"/>
            <a:ext cx="71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143000" y="38862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51583" flipV="1">
            <a:off x="1741553" y="4256183"/>
            <a:ext cx="1510657" cy="1193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7200" y="39624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4</a:t>
            </a:r>
            <a:r>
              <a:rPr lang="en-US" dirty="0" smtClean="0"/>
              <a:t>, t</a:t>
            </a:r>
            <a:r>
              <a:rPr lang="en-US" baseline="-25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73191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IBA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2479492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434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328872">
            <a:off x="2057400" y="2592638"/>
            <a:ext cx="22860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5427" y="191509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, t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298654" y="19050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2</a:t>
            </a:r>
            <a:r>
              <a:rPr lang="en-US" dirty="0" smtClean="0"/>
              <a:t>, t</a:t>
            </a:r>
            <a:r>
              <a:rPr lang="en-US" baseline="-25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217" y="5892225"/>
            <a:ext cx="7727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Incremental, prone to drifts and local minima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276600" y="40386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8100737" flipV="1">
            <a:off x="3435316" y="3434082"/>
            <a:ext cx="1454133" cy="1098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86200" y="41148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3</a:t>
            </a:r>
            <a:r>
              <a:rPr lang="en-US" dirty="0" smtClean="0"/>
              <a:t>, t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3" name="Oval 12"/>
          <p:cNvSpPr/>
          <p:nvPr/>
        </p:nvSpPr>
        <p:spPr>
          <a:xfrm>
            <a:off x="3199481" y="3267421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4"/>
            <a:endCxn id="10" idx="0"/>
          </p:cNvCxnSpPr>
          <p:nvPr/>
        </p:nvCxnSpPr>
        <p:spPr>
          <a:xfrm>
            <a:off x="3313781" y="3496021"/>
            <a:ext cx="267619" cy="542579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7"/>
          </p:cNvCxnSpPr>
          <p:nvPr/>
        </p:nvCxnSpPr>
        <p:spPr>
          <a:xfrm flipV="1">
            <a:off x="3394603" y="2784292"/>
            <a:ext cx="1005020" cy="51660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67000" y="2819400"/>
            <a:ext cx="71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143000" y="38862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51583" flipV="1">
            <a:off x="1741553" y="4256183"/>
            <a:ext cx="1510657" cy="1193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7200" y="39624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4</a:t>
            </a:r>
            <a:r>
              <a:rPr lang="en-US" dirty="0" smtClean="0"/>
              <a:t>, t</a:t>
            </a:r>
            <a:r>
              <a:rPr lang="en-US" baseline="-25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35803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IBA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2479492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434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328872">
            <a:off x="2057400" y="2592638"/>
            <a:ext cx="22860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5427" y="191509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, t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298654" y="19050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2</a:t>
            </a:r>
            <a:r>
              <a:rPr lang="en-US" dirty="0" smtClean="0"/>
              <a:t>, t</a:t>
            </a:r>
            <a:r>
              <a:rPr lang="en-US" baseline="-25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217" y="5892225"/>
            <a:ext cx="7727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Incremental, prone to drifts and local minima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276600" y="40386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8100737" flipV="1">
            <a:off x="3435316" y="3434082"/>
            <a:ext cx="1454133" cy="1098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86200" y="41148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3</a:t>
            </a:r>
            <a:r>
              <a:rPr lang="en-US" dirty="0" smtClean="0"/>
              <a:t>, t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3" name="Oval 12"/>
          <p:cNvSpPr/>
          <p:nvPr/>
        </p:nvSpPr>
        <p:spPr>
          <a:xfrm>
            <a:off x="3199481" y="3267421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4"/>
            <a:endCxn id="10" idx="0"/>
          </p:cNvCxnSpPr>
          <p:nvPr/>
        </p:nvCxnSpPr>
        <p:spPr>
          <a:xfrm>
            <a:off x="3313781" y="3496021"/>
            <a:ext cx="267619" cy="542579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7"/>
          </p:cNvCxnSpPr>
          <p:nvPr/>
        </p:nvCxnSpPr>
        <p:spPr>
          <a:xfrm flipV="1">
            <a:off x="3394603" y="2784292"/>
            <a:ext cx="1005020" cy="51660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67000" y="2819400"/>
            <a:ext cx="71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143000" y="38862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51583" flipV="1">
            <a:off x="1741553" y="4256183"/>
            <a:ext cx="1510657" cy="1193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7200" y="39624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4</a:t>
            </a:r>
            <a:r>
              <a:rPr lang="en-US" dirty="0" smtClean="0"/>
              <a:t>, t</a:t>
            </a:r>
            <a:r>
              <a:rPr lang="en-US" baseline="-25000" dirty="0"/>
              <a:t>4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652309" y="3581400"/>
            <a:ext cx="2233891" cy="36102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797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IBA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2479492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434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328872">
            <a:off x="2057400" y="2592638"/>
            <a:ext cx="22860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5427" y="191509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, t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298654" y="19050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2</a:t>
            </a:r>
            <a:r>
              <a:rPr lang="en-US" dirty="0" smtClean="0"/>
              <a:t>, t</a:t>
            </a:r>
            <a:r>
              <a:rPr lang="en-US" baseline="-25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217" y="5892225"/>
            <a:ext cx="8325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No easy way to incorporate priors (GPS info, etc.)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276600" y="40386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8100737" flipV="1">
            <a:off x="3435316" y="3434082"/>
            <a:ext cx="1454133" cy="1098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86200" y="41148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3</a:t>
            </a:r>
            <a:r>
              <a:rPr lang="en-US" dirty="0" smtClean="0"/>
              <a:t>, t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3" name="Oval 12"/>
          <p:cNvSpPr/>
          <p:nvPr/>
        </p:nvSpPr>
        <p:spPr>
          <a:xfrm>
            <a:off x="3199481" y="3267421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4"/>
            <a:endCxn id="10" idx="0"/>
          </p:cNvCxnSpPr>
          <p:nvPr/>
        </p:nvCxnSpPr>
        <p:spPr>
          <a:xfrm>
            <a:off x="3313781" y="3496021"/>
            <a:ext cx="267619" cy="542579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7"/>
          </p:cNvCxnSpPr>
          <p:nvPr/>
        </p:nvCxnSpPr>
        <p:spPr>
          <a:xfrm flipV="1">
            <a:off x="3394603" y="2784292"/>
            <a:ext cx="1005020" cy="51660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67000" y="2819400"/>
            <a:ext cx="71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143000" y="38862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51583" flipV="1">
            <a:off x="1741553" y="4256183"/>
            <a:ext cx="1510657" cy="1193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7200" y="39624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4</a:t>
            </a:r>
            <a:r>
              <a:rPr lang="en-US" dirty="0" smtClean="0"/>
              <a:t>, t</a:t>
            </a:r>
            <a:r>
              <a:rPr lang="en-US" baseline="-25000" dirty="0"/>
              <a:t>4</a:t>
            </a:r>
          </a:p>
        </p:txBody>
      </p:sp>
      <p:sp>
        <p:nvSpPr>
          <p:cNvPr id="20" name="Oval 19"/>
          <p:cNvSpPr/>
          <p:nvPr/>
        </p:nvSpPr>
        <p:spPr>
          <a:xfrm>
            <a:off x="2286000" y="4953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95600" y="5040868"/>
            <a:ext cx="2456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 smtClean="0"/>
              <a:t>4</a:t>
            </a:r>
            <a:r>
              <a:rPr lang="en-US" dirty="0" smtClean="0"/>
              <a:t> from GPS</a:t>
            </a:r>
          </a:p>
          <a:p>
            <a:r>
              <a:rPr lang="en-US" dirty="0" smtClean="0"/>
              <a:t>R</a:t>
            </a:r>
            <a:r>
              <a:rPr lang="en-US" baseline="-25000" dirty="0" smtClean="0"/>
              <a:t>4 </a:t>
            </a:r>
            <a:r>
              <a:rPr lang="en-US" dirty="0" smtClean="0"/>
              <a:t>from Vanishing Points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652309" y="3581400"/>
            <a:ext cx="2233891" cy="36102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1280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Initializing bundle adjustment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7191"/>
            <a:ext cx="8229600" cy="44304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Incremental BA</a:t>
            </a:r>
          </a:p>
          <a:p>
            <a:pPr>
              <a:buNone/>
            </a:pPr>
            <a:endParaRPr lang="en-US" sz="700" b="1" dirty="0" smtClean="0"/>
          </a:p>
          <a:p>
            <a:pPr lvl="1">
              <a:buNone/>
            </a:pPr>
            <a:r>
              <a:rPr lang="en-US" dirty="0" smtClean="0"/>
              <a:t>	Works very well for many scenes</a:t>
            </a:r>
          </a:p>
          <a:p>
            <a:pPr lvl="1">
              <a:buNone/>
            </a:pPr>
            <a:r>
              <a:rPr lang="en-US" sz="1800" dirty="0" smtClean="0"/>
              <a:t>	 </a:t>
            </a:r>
          </a:p>
          <a:p>
            <a:pPr lvl="1">
              <a:buNone/>
            </a:pPr>
            <a:r>
              <a:rPr lang="en-US" dirty="0" smtClean="0"/>
              <a:t>	Poor scalability, much use of bundle adjustment</a:t>
            </a:r>
          </a:p>
          <a:p>
            <a:pPr lvl="1">
              <a:buNone/>
            </a:pPr>
            <a:r>
              <a:rPr lang="en-US" dirty="0" smtClean="0"/>
              <a:t>	Poor results if a bad seed image set is chosen</a:t>
            </a:r>
          </a:p>
          <a:p>
            <a:pPr lvl="1">
              <a:buNone/>
            </a:pPr>
            <a:r>
              <a:rPr lang="en-US" dirty="0" smtClean="0"/>
              <a:t>	Drift and bad local minima for some scenes</a:t>
            </a:r>
          </a:p>
          <a:p>
            <a:pPr lvl="1">
              <a:buNone/>
            </a:pPr>
            <a:r>
              <a:rPr lang="en-US" dirty="0"/>
              <a:t> </a:t>
            </a:r>
            <a:r>
              <a:rPr lang="en-US" dirty="0" smtClean="0"/>
              <a:t>   No way to add priors</a:t>
            </a:r>
          </a:p>
          <a:p>
            <a:pPr lvl="1">
              <a:buNone/>
            </a:pPr>
            <a:endParaRPr lang="en-US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792" y="2687004"/>
            <a:ext cx="513207" cy="44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4" y="3524414"/>
            <a:ext cx="384429" cy="43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178" y="4018190"/>
            <a:ext cx="384429" cy="43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274" y="4524158"/>
            <a:ext cx="384429" cy="43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371" y="5055903"/>
            <a:ext cx="384429" cy="43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7545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2479492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434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328872">
            <a:off x="2057400" y="2592638"/>
            <a:ext cx="22860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5427" y="191509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, t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298654" y="19050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2</a:t>
            </a:r>
            <a:r>
              <a:rPr lang="en-US" dirty="0" smtClean="0"/>
              <a:t>, t</a:t>
            </a:r>
            <a:r>
              <a:rPr lang="en-US" baseline="-25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217" y="5892225"/>
            <a:ext cx="6121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Solve for everything simultaneously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625827" y="4201115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5389356" flipV="1">
            <a:off x="4068219" y="3492475"/>
            <a:ext cx="1454133" cy="1098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70254" y="41148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3</a:t>
            </a:r>
            <a:r>
              <a:rPr lang="en-US" dirty="0" smtClean="0"/>
              <a:t>, t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3" name="Oval 12"/>
          <p:cNvSpPr/>
          <p:nvPr/>
        </p:nvSpPr>
        <p:spPr>
          <a:xfrm>
            <a:off x="3199481" y="3267421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4"/>
            <a:endCxn id="10" idx="0"/>
          </p:cNvCxnSpPr>
          <p:nvPr/>
        </p:nvCxnSpPr>
        <p:spPr>
          <a:xfrm>
            <a:off x="3313781" y="3496021"/>
            <a:ext cx="1616846" cy="70509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7"/>
          </p:cNvCxnSpPr>
          <p:nvPr/>
        </p:nvCxnSpPr>
        <p:spPr>
          <a:xfrm flipV="1">
            <a:off x="3394603" y="2784292"/>
            <a:ext cx="1005020" cy="51660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67000" y="2819400"/>
            <a:ext cx="71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2207274" y="4953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1029513" flipV="1">
            <a:off x="2728939" y="4895332"/>
            <a:ext cx="2078295" cy="1052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382242" y="504086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4</a:t>
            </a:r>
            <a:r>
              <a:rPr lang="en-US" dirty="0" smtClean="0"/>
              <a:t>, t</a:t>
            </a:r>
            <a:r>
              <a:rPr lang="en-US" baseline="-25000" dirty="0"/>
              <a:t>4</a:t>
            </a:r>
          </a:p>
        </p:txBody>
      </p:sp>
      <p:sp>
        <p:nvSpPr>
          <p:cNvPr id="20" name="Oval 19"/>
          <p:cNvSpPr/>
          <p:nvPr/>
        </p:nvSpPr>
        <p:spPr>
          <a:xfrm>
            <a:off x="2286000" y="4953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6" idx="0"/>
            <a:endCxn id="13" idx="3"/>
          </p:cNvCxnSpPr>
          <p:nvPr/>
        </p:nvCxnSpPr>
        <p:spPr>
          <a:xfrm flipV="1">
            <a:off x="2512074" y="3462543"/>
            <a:ext cx="720885" cy="149045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347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17958" y="2479492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13558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328872">
            <a:off x="827558" y="2592638"/>
            <a:ext cx="22860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5585" y="191509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, t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068812" y="19050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2</a:t>
            </a:r>
            <a:r>
              <a:rPr lang="en-US" dirty="0" smtClean="0"/>
              <a:t>, t</a:t>
            </a:r>
            <a:r>
              <a:rPr lang="en-US" baseline="-25000" dirty="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3395985" y="4201115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5389356" flipV="1">
            <a:off x="2838377" y="3492475"/>
            <a:ext cx="1454133" cy="1098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43200" y="435506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3</a:t>
            </a:r>
            <a:r>
              <a:rPr lang="en-US" dirty="0" smtClean="0"/>
              <a:t>, t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3" name="Oval 12"/>
          <p:cNvSpPr/>
          <p:nvPr/>
        </p:nvSpPr>
        <p:spPr>
          <a:xfrm>
            <a:off x="1969639" y="3267421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4"/>
            <a:endCxn id="10" idx="0"/>
          </p:cNvCxnSpPr>
          <p:nvPr/>
        </p:nvCxnSpPr>
        <p:spPr>
          <a:xfrm>
            <a:off x="2083939" y="3496021"/>
            <a:ext cx="1616846" cy="70509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" idx="7"/>
          </p:cNvCxnSpPr>
          <p:nvPr/>
        </p:nvCxnSpPr>
        <p:spPr>
          <a:xfrm flipV="1">
            <a:off x="2164761" y="2784292"/>
            <a:ext cx="1005020" cy="51660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37158" y="2819400"/>
            <a:ext cx="71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977432" y="4953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21029513" flipV="1">
            <a:off x="1499097" y="4895332"/>
            <a:ext cx="2078295" cy="1052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2400" y="504086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4</a:t>
            </a:r>
            <a:r>
              <a:rPr lang="en-US" dirty="0" smtClean="0"/>
              <a:t>, t</a:t>
            </a:r>
            <a:r>
              <a:rPr lang="en-US" baseline="-25000" dirty="0"/>
              <a:t>4</a:t>
            </a:r>
          </a:p>
        </p:txBody>
      </p:sp>
      <p:sp>
        <p:nvSpPr>
          <p:cNvPr id="20" name="Oval 19"/>
          <p:cNvSpPr/>
          <p:nvPr/>
        </p:nvSpPr>
        <p:spPr>
          <a:xfrm>
            <a:off x="1056158" y="4953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6" idx="0"/>
            <a:endCxn id="13" idx="3"/>
          </p:cNvCxnSpPr>
          <p:nvPr/>
        </p:nvCxnSpPr>
        <p:spPr>
          <a:xfrm flipV="1">
            <a:off x="1282232" y="3462543"/>
            <a:ext cx="720885" cy="149045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05585" y="1600200"/>
            <a:ext cx="4840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Pose the problem as an MRF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Nodes – Cameras and 3D Points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Labels – Discretized Pose and 3D locations </a:t>
            </a:r>
          </a:p>
        </p:txBody>
      </p:sp>
    </p:spTree>
    <p:extLst>
      <p:ext uri="{BB962C8B-B14F-4D97-AF65-F5344CB8AC3E}">
        <p14:creationId xmlns:p14="http://schemas.microsoft.com/office/powerpoint/2010/main" val="28660361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SfM from Internet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45500" cy="5077968"/>
          </a:xfrm>
        </p:spPr>
        <p:txBody>
          <a:bodyPr>
            <a:normAutofit/>
          </a:bodyPr>
          <a:lstStyle/>
          <a:p>
            <a:r>
              <a:rPr lang="en-US" dirty="0" smtClean="0"/>
              <a:t>Recent work has built 3D models from large, unstructured online image collections</a:t>
            </a:r>
          </a:p>
          <a:p>
            <a:pPr lvl="1"/>
            <a:r>
              <a:rPr lang="en-US" sz="2000" dirty="0" smtClean="0"/>
              <a:t>[Snavely06], [Li08], [Agarwal09], [Frahm10], Microsoft’s </a:t>
            </a:r>
            <a:r>
              <a:rPr lang="en-US" sz="2000" dirty="0" err="1" smtClean="0"/>
              <a:t>PhotoSynth</a:t>
            </a:r>
            <a:r>
              <a:rPr lang="en-US" sz="2000" dirty="0" smtClean="0"/>
              <a:t>, …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sz="2800" dirty="0" smtClean="0"/>
              <a:t>SfM is a key part of these reconstruction pipelines</a:t>
            </a:r>
            <a:endParaRPr lang="en-US" sz="2400" dirty="0" smtClean="0"/>
          </a:p>
        </p:txBody>
      </p:sp>
      <p:pic>
        <p:nvPicPr>
          <p:cNvPr id="4" name="Picture 2" descr="colosseum_teas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532" y="2822227"/>
            <a:ext cx="7898603" cy="275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585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1"/>
          <p:cNvGrpSpPr/>
          <p:nvPr/>
        </p:nvGrpSpPr>
        <p:grpSpPr>
          <a:xfrm>
            <a:off x="6096000" y="3136900"/>
            <a:ext cx="1574800" cy="863600"/>
            <a:chOff x="6096000" y="3136900"/>
            <a:chExt cx="1574800" cy="863600"/>
          </a:xfrm>
        </p:grpSpPr>
        <p:cxnSp>
          <p:nvCxnSpPr>
            <p:cNvPr id="74" name="Straight Connector 73"/>
            <p:cNvCxnSpPr/>
            <p:nvPr/>
          </p:nvCxnSpPr>
          <p:spPr>
            <a:xfrm rot="10800000" flipV="1">
              <a:off x="6172200" y="3263900"/>
              <a:ext cx="1193800" cy="736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0800000" flipV="1">
              <a:off x="6096000" y="3784600"/>
              <a:ext cx="1473200" cy="2159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7239000" y="31369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7442200" y="36703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80"/>
          <p:cNvGrpSpPr/>
          <p:nvPr/>
        </p:nvGrpSpPr>
        <p:grpSpPr>
          <a:xfrm>
            <a:off x="3276600" y="3962400"/>
            <a:ext cx="2832100" cy="1371600"/>
            <a:chOff x="3276600" y="3962400"/>
            <a:chExt cx="2832100" cy="137160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3276600" y="4660900"/>
              <a:ext cx="1612900" cy="5715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352800" y="4648200"/>
              <a:ext cx="2057400" cy="355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5232400" y="4152900"/>
              <a:ext cx="1054100" cy="6985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4838700" y="4000500"/>
              <a:ext cx="1295400" cy="1219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4762500" y="51054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295900" y="48768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79"/>
          <p:cNvGrpSpPr/>
          <p:nvPr/>
        </p:nvGrpSpPr>
        <p:grpSpPr>
          <a:xfrm>
            <a:off x="1562100" y="4648200"/>
            <a:ext cx="1866900" cy="1130300"/>
            <a:chOff x="1562100" y="4648200"/>
            <a:chExt cx="1866900" cy="1130300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1676400" y="4648200"/>
              <a:ext cx="1752600" cy="228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663700" y="4660900"/>
              <a:ext cx="1739900" cy="7747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2159000" y="4648200"/>
              <a:ext cx="1270000" cy="10287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1562100" y="47625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562100" y="53086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2070100" y="55499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2"/>
          <p:cNvGrpSpPr/>
          <p:nvPr/>
        </p:nvGrpSpPr>
        <p:grpSpPr>
          <a:xfrm>
            <a:off x="3581400" y="1409700"/>
            <a:ext cx="1638300" cy="1866900"/>
            <a:chOff x="3581400" y="1409700"/>
            <a:chExt cx="1638300" cy="1866900"/>
          </a:xfrm>
        </p:grpSpPr>
        <p:cxnSp>
          <p:nvCxnSpPr>
            <p:cNvPr id="67" name="Straight Connector 66"/>
            <p:cNvCxnSpPr/>
            <p:nvPr/>
          </p:nvCxnSpPr>
          <p:spPr>
            <a:xfrm rot="5400000">
              <a:off x="4006850" y="2127250"/>
              <a:ext cx="1549400" cy="6477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3581400" y="2362200"/>
              <a:ext cx="1714500" cy="381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3340100" y="2120900"/>
              <a:ext cx="1524000" cy="787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4305300" y="14097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991100" y="15240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581400" y="1625600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MRF model</a:t>
            </a:r>
            <a:endParaRPr lang="en-US" dirty="0"/>
          </a:p>
        </p:txBody>
      </p:sp>
      <p:grpSp>
        <p:nvGrpSpPr>
          <p:cNvPr id="12" name="Group 20"/>
          <p:cNvGrpSpPr/>
          <p:nvPr/>
        </p:nvGrpSpPr>
        <p:grpSpPr>
          <a:xfrm>
            <a:off x="2628392" y="2441449"/>
            <a:ext cx="4661915" cy="3781591"/>
            <a:chOff x="2633472" y="3270505"/>
            <a:chExt cx="4099487" cy="332536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/>
            <a:srcRect r="18462"/>
            <a:stretch>
              <a:fillRect/>
            </a:stretch>
          </p:blipFill>
          <p:spPr bwMode="auto">
            <a:xfrm>
              <a:off x="2633472" y="3270505"/>
              <a:ext cx="1222763" cy="112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/>
            <a:srcRect l="2222" t="4800"/>
            <a:stretch>
              <a:fillRect/>
            </a:stretch>
          </p:blipFill>
          <p:spPr bwMode="auto">
            <a:xfrm>
              <a:off x="5612388" y="4810733"/>
              <a:ext cx="1120571" cy="1010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/>
            <a:srcRect t="4800" r="2222"/>
            <a:stretch>
              <a:fillRect/>
            </a:stretch>
          </p:blipFill>
          <p:spPr bwMode="auto">
            <a:xfrm flipH="1">
              <a:off x="2956534" y="5568671"/>
              <a:ext cx="1139414" cy="1027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rot="5400000" flipH="1" flipV="1">
              <a:off x="3139440" y="4114800"/>
              <a:ext cx="1292352" cy="938784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230624" y="3962400"/>
              <a:ext cx="1432560" cy="676656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279648" y="4632960"/>
              <a:ext cx="2438400" cy="597408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3084576" y="5010912"/>
              <a:ext cx="426720" cy="4267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468112" y="4419600"/>
              <a:ext cx="426720" cy="4267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035552" y="3742944"/>
              <a:ext cx="426720" cy="4267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42"/>
          <p:cNvGrpSpPr/>
          <p:nvPr/>
        </p:nvGrpSpPr>
        <p:grpSpPr>
          <a:xfrm>
            <a:off x="5384800" y="1752092"/>
            <a:ext cx="3454400" cy="1765808"/>
            <a:chOff x="5384800" y="1752092"/>
            <a:chExt cx="3454400" cy="1765808"/>
          </a:xfrm>
        </p:grpSpPr>
        <p:cxnSp>
          <p:nvCxnSpPr>
            <p:cNvPr id="29" name="Straight Arrow Connector 28"/>
            <p:cNvCxnSpPr/>
            <p:nvPr/>
          </p:nvCxnSpPr>
          <p:spPr>
            <a:xfrm rot="5400000">
              <a:off x="5226050" y="2546350"/>
              <a:ext cx="1130300" cy="8128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201156" y="1752092"/>
              <a:ext cx="26380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+mn-lt"/>
                </a:rPr>
                <a:t>binary constraints: </a:t>
              </a:r>
              <a:r>
                <a:rPr lang="en-US" dirty="0" err="1" smtClean="0">
                  <a:latin typeface="+mn-lt"/>
                </a:rPr>
                <a:t>pairwise</a:t>
              </a:r>
              <a:r>
                <a:rPr lang="en-US" dirty="0" smtClean="0">
                  <a:latin typeface="+mn-lt"/>
                </a:rPr>
                <a:t> camera transformations</a:t>
              </a:r>
              <a:endParaRPr lang="en-US" b="1" dirty="0">
                <a:latin typeface="+mn-lt"/>
              </a:endParaRPr>
            </a:p>
          </p:txBody>
        </p:sp>
      </p:grpSp>
      <p:grpSp>
        <p:nvGrpSpPr>
          <p:cNvPr id="14" name="Group 43"/>
          <p:cNvGrpSpPr/>
          <p:nvPr/>
        </p:nvGrpSpPr>
        <p:grpSpPr>
          <a:xfrm>
            <a:off x="114300" y="3136392"/>
            <a:ext cx="2933700" cy="1422908"/>
            <a:chOff x="114300" y="3136392"/>
            <a:chExt cx="2933700" cy="1422908"/>
          </a:xfrm>
        </p:grpSpPr>
        <p:sp>
          <p:nvSpPr>
            <p:cNvPr id="31" name="TextBox 30"/>
            <p:cNvSpPr txBox="1"/>
            <p:nvPr/>
          </p:nvSpPr>
          <p:spPr>
            <a:xfrm>
              <a:off x="114300" y="3136392"/>
              <a:ext cx="2870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+mn-lt"/>
                </a:rPr>
                <a:t>unary constraints:      </a:t>
              </a:r>
              <a:r>
                <a:rPr lang="en-US" dirty="0" smtClean="0">
                  <a:latin typeface="+mn-lt"/>
                </a:rPr>
                <a:t>pose estimates (e.g., GPS, heading info)</a:t>
              </a:r>
              <a:endParaRPr lang="en-US" b="1" dirty="0">
                <a:latin typeface="+mn-lt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1524000" y="4318000"/>
              <a:ext cx="1524000" cy="24130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4546600" y="5372100"/>
            <a:ext cx="231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3D points </a:t>
            </a:r>
            <a:r>
              <a:rPr lang="en-US" dirty="0" smtClean="0">
                <a:latin typeface="+mj-lt"/>
              </a:rPr>
              <a:t>can also be modeled</a:t>
            </a:r>
            <a:endParaRPr lang="en-US" b="1" dirty="0">
              <a:latin typeface="+mj-lt"/>
            </a:endParaRPr>
          </a:p>
        </p:txBody>
      </p: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457200" y="1314196"/>
            <a:ext cx="8369300" cy="1112012"/>
          </a:xfrm>
        </p:spPr>
        <p:txBody>
          <a:bodyPr/>
          <a:lstStyle/>
          <a:p>
            <a:r>
              <a:rPr lang="en-US" dirty="0" smtClean="0"/>
              <a:t>Input: set of images with correspondence</a:t>
            </a:r>
          </a:p>
          <a:p>
            <a:pPr lvl="1"/>
            <a:endParaRPr lang="en-US" dirty="0" smtClean="0"/>
          </a:p>
        </p:txBody>
      </p:sp>
      <p:sp>
        <p:nvSpPr>
          <p:cNvPr id="51" name="TextBox 50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47292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4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MRF Tractable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52401" y="3872805"/>
            <a:ext cx="8693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Label Space: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3 unknowns for rotation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3 unknowns for translation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4734" y="5257800"/>
            <a:ext cx="5514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Dimensionality of State space: 6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15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MRF Tractable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52401" y="1600200"/>
            <a:ext cx="8693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First solve for rotation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4734" y="5257800"/>
            <a:ext cx="6113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Dimensionality of State space: 3 + 3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3872805"/>
            <a:ext cx="8693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Label Space: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3 unknowns for rotation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3 unknowns for translation</a:t>
            </a:r>
          </a:p>
        </p:txBody>
      </p:sp>
    </p:spTree>
    <p:extLst>
      <p:ext uri="{BB962C8B-B14F-4D97-AF65-F5344CB8AC3E}">
        <p14:creationId xmlns:p14="http://schemas.microsoft.com/office/powerpoint/2010/main" val="1642387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MRF Tractable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52401" y="1600200"/>
            <a:ext cx="8693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First solve for rotation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Assume twist = 0</a:t>
            </a:r>
          </a:p>
          <a:p>
            <a:r>
              <a:rPr lang="en-US" sz="2800" dirty="0"/>
              <a:t>	</a:t>
            </a:r>
            <a:endParaRPr lang="en-US" sz="2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724734" y="5257800"/>
            <a:ext cx="6113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Dimensionality of State space: 2 + 3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861" y="2286000"/>
            <a:ext cx="1310339" cy="196907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875" y="2369293"/>
            <a:ext cx="2092925" cy="155653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4428158"/>
            <a:ext cx="513207" cy="44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1371" y="4370103"/>
            <a:ext cx="384429" cy="430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152401" y="3872805"/>
            <a:ext cx="8693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Label Space:</a:t>
            </a:r>
          </a:p>
          <a:p>
            <a:r>
              <a:rPr lang="en-US" sz="2800" dirty="0"/>
              <a:t>	2</a:t>
            </a:r>
            <a:r>
              <a:rPr lang="en-US" sz="2800" dirty="0" smtClean="0"/>
              <a:t> unknowns for rotation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3 unknowns for translation</a:t>
            </a:r>
          </a:p>
        </p:txBody>
      </p:sp>
    </p:spTree>
    <p:extLst>
      <p:ext uri="{BB962C8B-B14F-4D97-AF65-F5344CB8AC3E}">
        <p14:creationId xmlns:p14="http://schemas.microsoft.com/office/powerpoint/2010/main" val="724430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MRF Tractable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52401" y="1600200"/>
            <a:ext cx="8693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First solve for rotation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Assume twist = 0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Assume cameras are on the ground</a:t>
            </a:r>
          </a:p>
          <a:p>
            <a:r>
              <a:rPr lang="en-US" sz="2800" dirty="0"/>
              <a:t>	</a:t>
            </a:r>
            <a:endParaRPr lang="en-US" sz="28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724734" y="5257800"/>
            <a:ext cx="6113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Dimensionality of State space: 2 + 2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1" y="3872805"/>
            <a:ext cx="8693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Label Space: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2 unknowns for rotation</a:t>
            </a:r>
          </a:p>
          <a:p>
            <a:r>
              <a:rPr lang="en-US" sz="2800" dirty="0"/>
              <a:t>	2</a:t>
            </a:r>
            <a:r>
              <a:rPr lang="en-US" sz="2800" dirty="0" smtClean="0"/>
              <a:t> unknowns for translation</a:t>
            </a:r>
          </a:p>
        </p:txBody>
      </p:sp>
    </p:spTree>
    <p:extLst>
      <p:ext uri="{BB962C8B-B14F-4D97-AF65-F5344CB8AC3E}">
        <p14:creationId xmlns:p14="http://schemas.microsoft.com/office/powerpoint/2010/main" val="1177673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MRF Tractable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52401" y="1600200"/>
            <a:ext cx="8693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First solve for rotation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Assume twist = 0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Assume cameras are near ground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Solve using parallelizable BP on a cluster, use distance transforms to speed up message passing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4734" y="5257800"/>
            <a:ext cx="6113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Dimensionality of State space: 2 + 2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1" y="3872805"/>
            <a:ext cx="8693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Label Space:</a:t>
            </a:r>
          </a:p>
          <a:p>
            <a:r>
              <a:rPr lang="en-US" sz="2800" dirty="0"/>
              <a:t>	2</a:t>
            </a:r>
            <a:r>
              <a:rPr lang="en-US" sz="2800" dirty="0" smtClean="0"/>
              <a:t> unknowns for rotation</a:t>
            </a:r>
          </a:p>
          <a:p>
            <a:r>
              <a:rPr lang="en-US" sz="2800" dirty="0"/>
              <a:t>	2</a:t>
            </a:r>
            <a:r>
              <a:rPr lang="en-US" sz="2800" dirty="0" smtClean="0"/>
              <a:t> unknowns for translation</a:t>
            </a:r>
          </a:p>
        </p:txBody>
      </p:sp>
    </p:spTree>
    <p:extLst>
      <p:ext uri="{BB962C8B-B14F-4D97-AF65-F5344CB8AC3E}">
        <p14:creationId xmlns:p14="http://schemas.microsoft.com/office/powerpoint/2010/main" val="2637770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Refining the MRF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Non Linear Least Squares to refine the MRF solution (Discrete =&gt; Continuous space)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604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62"/>
            <a:ext cx="8229600" cy="1143000"/>
          </a:xfrm>
        </p:spPr>
        <p:txBody>
          <a:bodyPr/>
          <a:lstStyle/>
          <a:p>
            <a:r>
              <a:rPr lang="en-US" dirty="0" smtClean="0"/>
              <a:t>Overall </a:t>
            </a:r>
            <a:r>
              <a:rPr lang="en-US" dirty="0"/>
              <a:t>A</a:t>
            </a:r>
            <a:r>
              <a:rPr lang="en-US" dirty="0" smtClean="0"/>
              <a:t>pproach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02336" y="1804416"/>
            <a:ext cx="3596640" cy="9997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Discrete BP optimization over viewing directions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75360" y="3364992"/>
            <a:ext cx="2438400" cy="9265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NLLS refinement of rotations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0" y="3377184"/>
            <a:ext cx="3450336" cy="902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Discrete BP optimization over 2D translations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23104" y="4888992"/>
            <a:ext cx="2535936" cy="8778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NLLS refinement of 3D translations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endCxn id="5" idx="0"/>
          </p:cNvCxnSpPr>
          <p:nvPr/>
        </p:nvCxnSpPr>
        <p:spPr>
          <a:xfrm rot="16200000" flipH="1">
            <a:off x="1972056" y="1575816"/>
            <a:ext cx="451104" cy="60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5156" y="940308"/>
            <a:ext cx="264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latin typeface="+mj-lt"/>
              </a:rPr>
              <a:t>Pairwise</a:t>
            </a:r>
            <a:r>
              <a:rPr lang="en-US" sz="1800" dirty="0" smtClean="0">
                <a:latin typeface="+mj-lt"/>
              </a:rPr>
              <a:t> reconstructions, </a:t>
            </a:r>
            <a:r>
              <a:rPr lang="en-US" sz="1800" dirty="0" err="1" smtClean="0">
                <a:latin typeface="+mj-lt"/>
              </a:rPr>
              <a:t>geotags</a:t>
            </a:r>
            <a:r>
              <a:rPr lang="en-US" sz="1800" dirty="0" smtClean="0">
                <a:latin typeface="+mj-lt"/>
              </a:rPr>
              <a:t>, VPs</a:t>
            </a:r>
            <a:endParaRPr lang="en-US" sz="1800" dirty="0">
              <a:latin typeface="+mj-lt"/>
            </a:endParaRPr>
          </a:p>
        </p:txBody>
      </p:sp>
      <p:cxnSp>
        <p:nvCxnSpPr>
          <p:cNvPr id="16" name="Straight Arrow Connector 15"/>
          <p:cNvCxnSpPr>
            <a:stCxn id="5" idx="2"/>
            <a:endCxn id="6" idx="0"/>
          </p:cNvCxnSpPr>
          <p:nvPr/>
        </p:nvCxnSpPr>
        <p:spPr>
          <a:xfrm rot="5400000">
            <a:off x="1917192" y="3081528"/>
            <a:ext cx="560832" cy="60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2"/>
            <a:endCxn id="9" idx="0"/>
          </p:cNvCxnSpPr>
          <p:nvPr/>
        </p:nvCxnSpPr>
        <p:spPr>
          <a:xfrm rot="5400000">
            <a:off x="5989320" y="4581144"/>
            <a:ext cx="609600" cy="60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06752" y="2919984"/>
            <a:ext cx="178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Initial rotations</a:t>
            </a:r>
            <a:endParaRPr lang="en-US" sz="18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04032" y="3889248"/>
            <a:ext cx="135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Refined rotations</a:t>
            </a:r>
            <a:endParaRPr lang="en-US" sz="1800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42304" y="4407408"/>
            <a:ext cx="2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Initial translations, 2D points</a:t>
            </a:r>
            <a:endParaRPr lang="en-US" sz="1800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84976" y="5852160"/>
            <a:ext cx="2505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Initial 3D camera poses, 3D points</a:t>
            </a:r>
            <a:endParaRPr lang="en-US" sz="1800" dirty="0">
              <a:latin typeface="+mj-lt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5400000">
            <a:off x="5995416" y="6038088"/>
            <a:ext cx="536448" cy="60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6" idx="3"/>
            <a:endCxn id="7" idx="1"/>
          </p:cNvCxnSpPr>
          <p:nvPr/>
        </p:nvCxnSpPr>
        <p:spPr>
          <a:xfrm>
            <a:off x="3413760" y="3828288"/>
            <a:ext cx="115824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98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endCxn id="7" idx="0"/>
          </p:cNvCxnSpPr>
          <p:nvPr/>
        </p:nvCxnSpPr>
        <p:spPr bwMode="auto">
          <a:xfrm rot="16200000" flipH="1">
            <a:off x="2616994" y="4579144"/>
            <a:ext cx="1904206" cy="119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Rounded Rectangle 3"/>
          <p:cNvSpPr/>
          <p:nvPr/>
        </p:nvSpPr>
        <p:spPr bwMode="auto">
          <a:xfrm>
            <a:off x="2095500" y="1511300"/>
            <a:ext cx="2959100" cy="5969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latin typeface="Calibri"/>
                <a:cs typeface="Calibri"/>
              </a:rPr>
              <a:t>Feature point detection</a:t>
            </a:r>
            <a:endParaRPr lang="en-US" sz="2200" b="1" dirty="0">
              <a:latin typeface="Calibri"/>
              <a:cs typeface="Calibri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095500" y="5537200"/>
            <a:ext cx="2959100" cy="11303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latin typeface="Calibri"/>
                <a:cs typeface="Calibri"/>
              </a:rPr>
              <a:t>Bundle adjustment</a:t>
            </a:r>
          </a:p>
          <a:p>
            <a:pPr algn="ctr"/>
            <a:r>
              <a:rPr lang="en-US" sz="1800" dirty="0" smtClean="0">
                <a:latin typeface="Calibri"/>
                <a:cs typeface="Calibri"/>
              </a:rPr>
              <a:t>Refine camera poses R, T </a:t>
            </a:r>
          </a:p>
          <a:p>
            <a:pPr algn="ctr"/>
            <a:r>
              <a:rPr lang="en-US" sz="1800" dirty="0" smtClean="0">
                <a:latin typeface="Calibri"/>
                <a:cs typeface="Calibri"/>
              </a:rPr>
              <a:t>and scene structure P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108200" y="2506133"/>
            <a:ext cx="2933700" cy="11049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2200" b="1" dirty="0" smtClean="0">
                <a:latin typeface="Calibri"/>
                <a:cs typeface="Calibri"/>
              </a:rPr>
              <a:t>Image matching</a:t>
            </a:r>
          </a:p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/>
                <a:cs typeface="Calibri"/>
              </a:rPr>
              <a:t>Find scene points seen by </a:t>
            </a:r>
          </a:p>
          <a:p>
            <a:pPr marL="0" marR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/>
                <a:cs typeface="Calibri"/>
              </a:rPr>
              <a:t>multiple cameras</a:t>
            </a:r>
            <a:endParaRPr lang="en-US" sz="1800" dirty="0">
              <a:latin typeface="Calibri"/>
              <a:cs typeface="Calibri"/>
            </a:endParaRPr>
          </a:p>
        </p:txBody>
      </p:sp>
      <p:pic>
        <p:nvPicPr>
          <p:cNvPr id="9" name="Picture 2" descr="colosseum_teaser"/>
          <p:cNvPicPr>
            <a:picLocks noChangeAspect="1" noChangeArrowheads="1"/>
          </p:cNvPicPr>
          <p:nvPr/>
        </p:nvPicPr>
        <p:blipFill>
          <a:blip r:embed="rId2"/>
          <a:srcRect l="54829"/>
          <a:stretch>
            <a:fillRect/>
          </a:stretch>
        </p:blipFill>
        <p:spPr bwMode="auto">
          <a:xfrm>
            <a:off x="0" y="5446447"/>
            <a:ext cx="1662903" cy="128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olosseum_teas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3861" r="54015" b="-38146"/>
          <a:stretch>
            <a:fillRect/>
          </a:stretch>
        </p:blipFill>
        <p:spPr bwMode="auto">
          <a:xfrm>
            <a:off x="38100" y="1003300"/>
            <a:ext cx="1596531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 bwMode="auto">
          <a:xfrm>
            <a:off x="1625600" y="1765300"/>
            <a:ext cx="4699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4" idx="2"/>
            <a:endCxn id="8" idx="0"/>
          </p:cNvCxnSpPr>
          <p:nvPr/>
        </p:nvCxnSpPr>
        <p:spPr bwMode="auto">
          <a:xfrm rot="5400000">
            <a:off x="3376084" y="2307166"/>
            <a:ext cx="397933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10800000">
            <a:off x="1676400" y="6070600"/>
            <a:ext cx="406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up 27"/>
          <p:cNvGrpSpPr/>
          <p:nvPr/>
        </p:nvGrpSpPr>
        <p:grpSpPr>
          <a:xfrm>
            <a:off x="2082800" y="3632994"/>
            <a:ext cx="2959100" cy="1506272"/>
            <a:chOff x="2095500" y="3442494"/>
            <a:chExt cx="2959100" cy="1506272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2095500" y="3818466"/>
              <a:ext cx="2959100" cy="11303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200" b="1" dirty="0" smtClean="0">
                  <a:latin typeface="Calibri"/>
                  <a:cs typeface="Calibri"/>
                </a:rPr>
                <a:t>Initialization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latin typeface="Calibri"/>
                  <a:cs typeface="Calibri"/>
                </a:rPr>
                <a:t>Robustly estimate camera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latin typeface="Calibri"/>
                  <a:cs typeface="Calibri"/>
                </a:rPr>
                <a:t>poses and/or scene points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200" dirty="0" smtClean="0">
                <a:latin typeface="Calibri"/>
                <a:cs typeface="Calibri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rot="5400000">
              <a:off x="3376084" y="3640667"/>
              <a:ext cx="397933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5" name="Left Brace 14"/>
          <p:cNvSpPr/>
          <p:nvPr/>
        </p:nvSpPr>
        <p:spPr bwMode="auto">
          <a:xfrm>
            <a:off x="5130800" y="3340100"/>
            <a:ext cx="469900" cy="3073400"/>
          </a:xfrm>
          <a:prstGeom prst="leftBrace">
            <a:avLst>
              <a:gd name="adj1" fmla="val 91092"/>
              <a:gd name="adj2" fmla="val 38579"/>
            </a:avLst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SfM</a:t>
            </a:r>
            <a:r>
              <a:rPr lang="en-US" dirty="0" smtClean="0"/>
              <a:t> on unstructured photo collections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08244" y="3683000"/>
            <a:ext cx="3483356" cy="2256028"/>
            <a:chOff x="573024" y="1682496"/>
            <a:chExt cx="6521528" cy="3962400"/>
          </a:xfrm>
        </p:grpSpPr>
        <p:sp>
          <p:nvSpPr>
            <p:cNvPr id="23" name="Rounded Rectangle 22"/>
            <p:cNvSpPr/>
            <p:nvPr/>
          </p:nvSpPr>
          <p:spPr>
            <a:xfrm>
              <a:off x="573024" y="1682496"/>
              <a:ext cx="3255264" cy="99974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Discrete optimization over viewing directions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975360" y="3243072"/>
              <a:ext cx="2438400" cy="92659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NLLS refinement of rotations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083128" y="3255265"/>
              <a:ext cx="3011424" cy="902208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Discrete optimization over 2D translations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314777" y="4767072"/>
              <a:ext cx="2535935" cy="87782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tx1"/>
                  </a:solidFill>
                </a:rPr>
                <a:t>NLLS refinement of 3D translations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Arrow Connector 28"/>
            <p:cNvCxnSpPr>
              <a:stCxn id="23" idx="2"/>
              <a:endCxn id="24" idx="0"/>
            </p:cNvCxnSpPr>
            <p:nvPr/>
          </p:nvCxnSpPr>
          <p:spPr>
            <a:xfrm rot="5400000">
              <a:off x="1917192" y="2959608"/>
              <a:ext cx="560832" cy="609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6" idx="2"/>
              <a:endCxn id="28" idx="0"/>
            </p:cNvCxnSpPr>
            <p:nvPr/>
          </p:nvCxnSpPr>
          <p:spPr>
            <a:xfrm rot="5400000">
              <a:off x="5280991" y="4459223"/>
              <a:ext cx="609600" cy="609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4" idx="3"/>
              <a:endCxn id="26" idx="1"/>
            </p:cNvCxnSpPr>
            <p:nvPr/>
          </p:nvCxnSpPr>
          <p:spPr>
            <a:xfrm>
              <a:off x="3413759" y="3706370"/>
              <a:ext cx="669370" cy="341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126476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72272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Evaluated on several Flickr datasets</a:t>
            </a:r>
          </a:p>
          <a:p>
            <a:pPr lvl="1"/>
            <a:r>
              <a:rPr lang="en-US" dirty="0" smtClean="0"/>
              <a:t>Download photos (highest resolution available) &amp; </a:t>
            </a:r>
            <a:r>
              <a:rPr lang="en-US" dirty="0" err="1" smtClean="0"/>
              <a:t>geotags</a:t>
            </a:r>
            <a:r>
              <a:rPr lang="en-US" dirty="0" smtClean="0"/>
              <a:t> (if available) </a:t>
            </a:r>
          </a:p>
          <a:p>
            <a:pPr lvl="1"/>
            <a:r>
              <a:rPr lang="en-US" dirty="0" smtClean="0"/>
              <a:t>Removed images with missing EXIF focal lengths</a:t>
            </a:r>
          </a:p>
          <a:p>
            <a:pPr lvl="1"/>
            <a:r>
              <a:rPr lang="en-US" dirty="0" smtClean="0"/>
              <a:t>Removed panoramic and high-twist images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59078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313238" y="2362200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3076" name="AutoShape 4"/>
          <p:cNvSpPr>
            <a:spLocks noChangeArrowheads="1"/>
          </p:cNvSpPr>
          <p:nvPr/>
        </p:nvSpPr>
        <p:spPr bwMode="auto">
          <a:xfrm rot="5400000">
            <a:off x="867569" y="3709194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3077" name="Rectangle 5"/>
          <p:cNvSpPr>
            <a:spLocks noChangeArrowheads="1"/>
          </p:cNvSpPr>
          <p:nvPr/>
        </p:nvSpPr>
        <p:spPr bwMode="auto">
          <a:xfrm>
            <a:off x="2017713" y="4284663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3078" name="AutoShape 6"/>
          <p:cNvSpPr>
            <a:spLocks noChangeArrowheads="1"/>
          </p:cNvSpPr>
          <p:nvPr/>
        </p:nvSpPr>
        <p:spPr bwMode="auto">
          <a:xfrm rot="16200000" flipH="1">
            <a:off x="6050757" y="3901281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3079" name="Rectangle 7"/>
          <p:cNvSpPr>
            <a:spLocks noChangeArrowheads="1"/>
          </p:cNvSpPr>
          <p:nvPr/>
        </p:nvSpPr>
        <p:spPr bwMode="auto">
          <a:xfrm>
            <a:off x="6881813" y="4540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3080" name="Rectangle 8"/>
          <p:cNvSpPr>
            <a:spLocks noChangeArrowheads="1"/>
          </p:cNvSpPr>
          <p:nvPr/>
        </p:nvSpPr>
        <p:spPr bwMode="auto">
          <a:xfrm>
            <a:off x="3563938" y="4343400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3081" name="Rectangle 9"/>
          <p:cNvSpPr>
            <a:spLocks noChangeArrowheads="1"/>
          </p:cNvSpPr>
          <p:nvPr/>
        </p:nvSpPr>
        <p:spPr bwMode="auto">
          <a:xfrm>
            <a:off x="4459288" y="485457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43082" name="Line 10"/>
          <p:cNvSpPr>
            <a:spLocks noChangeShapeType="1"/>
          </p:cNvSpPr>
          <p:nvPr/>
        </p:nvSpPr>
        <p:spPr bwMode="auto">
          <a:xfrm flipH="1">
            <a:off x="461963" y="3581400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83" name="Line 11"/>
          <p:cNvSpPr>
            <a:spLocks noChangeShapeType="1"/>
          </p:cNvSpPr>
          <p:nvPr/>
        </p:nvSpPr>
        <p:spPr bwMode="auto">
          <a:xfrm flipH="1">
            <a:off x="461963" y="5029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84" name="Line 12"/>
          <p:cNvSpPr>
            <a:spLocks noChangeShapeType="1"/>
          </p:cNvSpPr>
          <p:nvPr/>
        </p:nvSpPr>
        <p:spPr bwMode="auto">
          <a:xfrm flipH="1">
            <a:off x="461963" y="4081463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85" name="Line 13"/>
          <p:cNvSpPr>
            <a:spLocks noChangeShapeType="1"/>
          </p:cNvSpPr>
          <p:nvPr/>
        </p:nvSpPr>
        <p:spPr bwMode="auto">
          <a:xfrm flipH="1">
            <a:off x="461963" y="5562600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86" name="Line 14"/>
          <p:cNvSpPr>
            <a:spLocks noChangeShapeType="1"/>
          </p:cNvSpPr>
          <p:nvPr/>
        </p:nvSpPr>
        <p:spPr bwMode="auto">
          <a:xfrm>
            <a:off x="3551238" y="4346575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87" name="Line 15"/>
          <p:cNvSpPr>
            <a:spLocks noChangeShapeType="1"/>
          </p:cNvSpPr>
          <p:nvPr/>
        </p:nvSpPr>
        <p:spPr bwMode="auto">
          <a:xfrm flipH="1">
            <a:off x="4541838" y="4365625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88" name="Line 16"/>
          <p:cNvSpPr>
            <a:spLocks noChangeShapeType="1"/>
          </p:cNvSpPr>
          <p:nvPr/>
        </p:nvSpPr>
        <p:spPr bwMode="auto">
          <a:xfrm>
            <a:off x="3551238" y="5813425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89" name="Line 17"/>
          <p:cNvSpPr>
            <a:spLocks noChangeShapeType="1"/>
          </p:cNvSpPr>
          <p:nvPr/>
        </p:nvSpPr>
        <p:spPr bwMode="auto">
          <a:xfrm flipH="1">
            <a:off x="4541838" y="5813425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90" name="Line 18"/>
          <p:cNvSpPr>
            <a:spLocks noChangeShapeType="1"/>
          </p:cNvSpPr>
          <p:nvPr/>
        </p:nvSpPr>
        <p:spPr bwMode="auto">
          <a:xfrm>
            <a:off x="6164263" y="4273550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91" name="Line 19"/>
          <p:cNvSpPr>
            <a:spLocks noChangeShapeType="1"/>
          </p:cNvSpPr>
          <p:nvPr/>
        </p:nvSpPr>
        <p:spPr bwMode="auto">
          <a:xfrm flipV="1">
            <a:off x="6151563" y="5602288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92" name="Line 20"/>
          <p:cNvSpPr>
            <a:spLocks noChangeShapeType="1"/>
          </p:cNvSpPr>
          <p:nvPr/>
        </p:nvSpPr>
        <p:spPr bwMode="auto">
          <a:xfrm>
            <a:off x="7904163" y="5221288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93" name="Line 21"/>
          <p:cNvSpPr>
            <a:spLocks noChangeShapeType="1"/>
          </p:cNvSpPr>
          <p:nvPr/>
        </p:nvSpPr>
        <p:spPr bwMode="auto">
          <a:xfrm>
            <a:off x="7904163" y="3773488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094" name="Text Box 22"/>
          <p:cNvSpPr txBox="1">
            <a:spLocks noChangeArrowheads="1"/>
          </p:cNvSpPr>
          <p:nvPr/>
        </p:nvSpPr>
        <p:spPr bwMode="auto">
          <a:xfrm>
            <a:off x="695325" y="561816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Camera 1</a:t>
            </a:r>
          </a:p>
        </p:txBody>
      </p:sp>
      <p:sp>
        <p:nvSpPr>
          <p:cNvPr id="643095" name="Text Box 23"/>
          <p:cNvSpPr txBox="1">
            <a:spLocks noChangeArrowheads="1"/>
          </p:cNvSpPr>
          <p:nvPr/>
        </p:nvSpPr>
        <p:spPr bwMode="auto">
          <a:xfrm>
            <a:off x="2847975" y="6040438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Camera 2</a:t>
            </a:r>
          </a:p>
        </p:txBody>
      </p:sp>
      <p:sp>
        <p:nvSpPr>
          <p:cNvPr id="643096" name="Text Box 24"/>
          <p:cNvSpPr txBox="1">
            <a:spLocks noChangeArrowheads="1"/>
          </p:cNvSpPr>
          <p:nvPr/>
        </p:nvSpPr>
        <p:spPr bwMode="auto">
          <a:xfrm>
            <a:off x="7281863" y="561816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Camera 3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425575" y="4119563"/>
            <a:ext cx="1076325" cy="860425"/>
            <a:chOff x="831" y="2079"/>
            <a:chExt cx="822" cy="657"/>
          </a:xfrm>
        </p:grpSpPr>
        <p:sp>
          <p:nvSpPr>
            <p:cNvPr id="19524" name="Oval 26"/>
            <p:cNvSpPr>
              <a:spLocks noChangeArrowheads="1"/>
            </p:cNvSpPr>
            <p:nvPr/>
          </p:nvSpPr>
          <p:spPr bwMode="auto">
            <a:xfrm>
              <a:off x="840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5" name="Oval 27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6" name="Oval 28"/>
            <p:cNvSpPr>
              <a:spLocks noChangeArrowheads="1"/>
            </p:cNvSpPr>
            <p:nvPr/>
          </p:nvSpPr>
          <p:spPr bwMode="auto">
            <a:xfrm>
              <a:off x="831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7" name="Oval 29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8" name="Oval 30"/>
            <p:cNvSpPr>
              <a:spLocks noChangeArrowheads="1"/>
            </p:cNvSpPr>
            <p:nvPr/>
          </p:nvSpPr>
          <p:spPr bwMode="auto">
            <a:xfrm>
              <a:off x="1584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9" name="Oval 31"/>
            <p:cNvSpPr>
              <a:spLocks noChangeArrowheads="1"/>
            </p:cNvSpPr>
            <p:nvPr/>
          </p:nvSpPr>
          <p:spPr bwMode="auto">
            <a:xfrm>
              <a:off x="1572" y="2115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0" name="Oval 32"/>
            <p:cNvSpPr>
              <a:spLocks noChangeArrowheads="1"/>
            </p:cNvSpPr>
            <p:nvPr/>
          </p:nvSpPr>
          <p:spPr bwMode="auto">
            <a:xfrm>
              <a:off x="102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968750" y="4591050"/>
            <a:ext cx="1073150" cy="950913"/>
            <a:chOff x="2412" y="2031"/>
            <a:chExt cx="837" cy="741"/>
          </a:xfrm>
        </p:grpSpPr>
        <p:sp>
          <p:nvSpPr>
            <p:cNvPr id="19517" name="Oval 34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8" name="Oval 35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9" name="Oval 36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0" name="Oval 37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1" name="Oval 38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2" name="Oval 39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3" name="Oval 40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6510338" y="4197350"/>
            <a:ext cx="1003300" cy="1016000"/>
            <a:chOff x="4188" y="2004"/>
            <a:chExt cx="756" cy="765"/>
          </a:xfrm>
        </p:grpSpPr>
        <p:sp>
          <p:nvSpPr>
            <p:cNvPr id="19510" name="Oval 42"/>
            <p:cNvSpPr>
              <a:spLocks noChangeArrowheads="1"/>
            </p:cNvSpPr>
            <p:nvPr/>
          </p:nvSpPr>
          <p:spPr bwMode="auto">
            <a:xfrm>
              <a:off x="4191" y="210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1" name="Oval 43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2" name="Oval 44"/>
            <p:cNvSpPr>
              <a:spLocks noChangeArrowheads="1"/>
            </p:cNvSpPr>
            <p:nvPr/>
          </p:nvSpPr>
          <p:spPr bwMode="auto">
            <a:xfrm>
              <a:off x="4188" y="2523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3" name="Oval 45"/>
            <p:cNvSpPr>
              <a:spLocks noChangeArrowheads="1"/>
            </p:cNvSpPr>
            <p:nvPr/>
          </p:nvSpPr>
          <p:spPr bwMode="auto">
            <a:xfrm>
              <a:off x="4428" y="2700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4" name="Oval 46"/>
            <p:cNvSpPr>
              <a:spLocks noChangeArrowheads="1"/>
            </p:cNvSpPr>
            <p:nvPr/>
          </p:nvSpPr>
          <p:spPr bwMode="auto">
            <a:xfrm>
              <a:off x="4875" y="2592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5" name="Oval 47"/>
            <p:cNvSpPr>
              <a:spLocks noChangeArrowheads="1"/>
            </p:cNvSpPr>
            <p:nvPr/>
          </p:nvSpPr>
          <p:spPr bwMode="auto">
            <a:xfrm>
              <a:off x="4848" y="2175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6" name="Oval 48"/>
            <p:cNvSpPr>
              <a:spLocks noChangeArrowheads="1"/>
            </p:cNvSpPr>
            <p:nvPr/>
          </p:nvSpPr>
          <p:spPr bwMode="auto">
            <a:xfrm>
              <a:off x="4635" y="2004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3121" name="Text Box 49"/>
          <p:cNvSpPr txBox="1">
            <a:spLocks noChangeArrowheads="1"/>
          </p:cNvSpPr>
          <p:nvPr/>
        </p:nvSpPr>
        <p:spPr bwMode="auto">
          <a:xfrm>
            <a:off x="792163" y="5829300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 dirty="0">
                <a:latin typeface="Times New Roman" pitchFamily="18" charset="0"/>
              </a:rPr>
              <a:t>R</a:t>
            </a:r>
            <a:r>
              <a:rPr lang="en-US" sz="2800" baseline="-25000" dirty="0">
                <a:latin typeface="Times New Roman" pitchFamily="18" charset="0"/>
              </a:rPr>
              <a:t>1</a:t>
            </a:r>
            <a:r>
              <a:rPr lang="en-US" sz="2800" i="1" dirty="0">
                <a:latin typeface="Times New Roman" pitchFamily="18" charset="0"/>
              </a:rPr>
              <a:t>,t</a:t>
            </a:r>
            <a:r>
              <a:rPr lang="en-US" sz="2800" baseline="-25000" dirty="0">
                <a:latin typeface="Times New Roman" pitchFamily="18" charset="0"/>
              </a:rPr>
              <a:t>1</a:t>
            </a:r>
          </a:p>
        </p:txBody>
      </p:sp>
      <p:sp>
        <p:nvSpPr>
          <p:cNvPr id="643122" name="Text Box 50"/>
          <p:cNvSpPr txBox="1">
            <a:spLocks noChangeArrowheads="1"/>
          </p:cNvSpPr>
          <p:nvPr/>
        </p:nvSpPr>
        <p:spPr bwMode="auto">
          <a:xfrm>
            <a:off x="2986088" y="6251575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Times New Roman" pitchFamily="18" charset="0"/>
              </a:rPr>
              <a:t>R</a:t>
            </a:r>
            <a:r>
              <a:rPr lang="en-US" sz="2800" baseline="-25000">
                <a:latin typeface="Times New Roman" pitchFamily="18" charset="0"/>
              </a:rPr>
              <a:t>2</a:t>
            </a:r>
            <a:r>
              <a:rPr lang="en-US" sz="2800" i="1">
                <a:latin typeface="Times New Roman" pitchFamily="18" charset="0"/>
              </a:rPr>
              <a:t>,t</a:t>
            </a:r>
            <a:r>
              <a:rPr lang="en-US" sz="2800" baseline="-25000">
                <a:latin typeface="Times New Roman" pitchFamily="18" charset="0"/>
              </a:rPr>
              <a:t>2</a:t>
            </a:r>
          </a:p>
        </p:txBody>
      </p:sp>
      <p:sp>
        <p:nvSpPr>
          <p:cNvPr id="643123" name="Text Box 51"/>
          <p:cNvSpPr txBox="1">
            <a:spLocks noChangeArrowheads="1"/>
          </p:cNvSpPr>
          <p:nvPr/>
        </p:nvSpPr>
        <p:spPr bwMode="auto">
          <a:xfrm>
            <a:off x="7504113" y="5829300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Times New Roman" pitchFamily="18" charset="0"/>
              </a:rPr>
              <a:t>R</a:t>
            </a:r>
            <a:r>
              <a:rPr lang="en-US" sz="2800" baseline="-25000">
                <a:latin typeface="Times New Roman" pitchFamily="18" charset="0"/>
              </a:rPr>
              <a:t>3</a:t>
            </a:r>
            <a:r>
              <a:rPr lang="en-US" sz="2800" i="1">
                <a:latin typeface="Times New Roman" pitchFamily="18" charset="0"/>
              </a:rPr>
              <a:t>,t</a:t>
            </a:r>
            <a:r>
              <a:rPr lang="en-US" sz="2800" baseline="-25000">
                <a:latin typeface="Times New Roman" pitchFamily="18" charset="0"/>
              </a:rPr>
              <a:t>3</a:t>
            </a:r>
          </a:p>
        </p:txBody>
      </p: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2805113" y="1355725"/>
            <a:ext cx="3338512" cy="2684463"/>
            <a:chOff x="1986" y="854"/>
            <a:chExt cx="2103" cy="1691"/>
          </a:xfrm>
        </p:grpSpPr>
        <p:sp>
          <p:nvSpPr>
            <p:cNvPr id="19503" name="Text Box 53"/>
            <p:cNvSpPr txBox="1">
              <a:spLocks noChangeArrowheads="1"/>
            </p:cNvSpPr>
            <p:nvPr/>
          </p:nvSpPr>
          <p:spPr bwMode="auto">
            <a:xfrm>
              <a:off x="2009" y="1170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 dirty="0">
                  <a:latin typeface="Times New Roman" pitchFamily="18" charset="0"/>
                </a:rPr>
                <a:t>p</a:t>
              </a:r>
              <a:r>
                <a:rPr lang="en-US" sz="2400" baseline="-25000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9504" name="Text Box 54"/>
            <p:cNvSpPr txBox="1">
              <a:spLocks noChangeArrowheads="1"/>
            </p:cNvSpPr>
            <p:nvPr/>
          </p:nvSpPr>
          <p:spPr bwMode="auto">
            <a:xfrm>
              <a:off x="2686" y="854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p</a:t>
              </a:r>
              <a:r>
                <a:rPr lang="en-US" sz="2400" baseline="-250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19505" name="Text Box 55"/>
            <p:cNvSpPr txBox="1">
              <a:spLocks noChangeArrowheads="1"/>
            </p:cNvSpPr>
            <p:nvPr/>
          </p:nvSpPr>
          <p:spPr bwMode="auto">
            <a:xfrm>
              <a:off x="3703" y="1192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p</a:t>
              </a:r>
              <a:r>
                <a:rPr lang="en-US" sz="2400" baseline="-25000"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19506" name="Text Box 56"/>
            <p:cNvSpPr txBox="1">
              <a:spLocks noChangeArrowheads="1"/>
            </p:cNvSpPr>
            <p:nvPr/>
          </p:nvSpPr>
          <p:spPr bwMode="auto">
            <a:xfrm>
              <a:off x="3049" y="1509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p</a:t>
              </a:r>
              <a:r>
                <a:rPr lang="en-US" sz="2400" baseline="-250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19507" name="Text Box 57"/>
            <p:cNvSpPr txBox="1">
              <a:spLocks noChangeArrowheads="1"/>
            </p:cNvSpPr>
            <p:nvPr/>
          </p:nvSpPr>
          <p:spPr bwMode="auto">
            <a:xfrm>
              <a:off x="1986" y="1945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p</a:t>
              </a:r>
              <a:r>
                <a:rPr lang="en-US" sz="2400" baseline="-2500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19508" name="Text Box 58"/>
            <p:cNvSpPr txBox="1">
              <a:spLocks noChangeArrowheads="1"/>
            </p:cNvSpPr>
            <p:nvPr/>
          </p:nvSpPr>
          <p:spPr bwMode="auto">
            <a:xfrm>
              <a:off x="2663" y="2257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p</a:t>
              </a:r>
              <a:r>
                <a:rPr lang="en-US" sz="2400" baseline="-2500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19509" name="Text Box 59"/>
            <p:cNvSpPr txBox="1">
              <a:spLocks noChangeArrowheads="1"/>
            </p:cNvSpPr>
            <p:nvPr/>
          </p:nvSpPr>
          <p:spPr bwMode="auto">
            <a:xfrm>
              <a:off x="3751" y="1969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p</a:t>
              </a:r>
              <a:r>
                <a:rPr lang="en-US" sz="2400" baseline="-25000">
                  <a:latin typeface="Times New Roman" pitchFamily="18" charset="0"/>
                </a:rPr>
                <a:t>7</a:t>
              </a:r>
            </a:p>
          </p:txBody>
        </p:sp>
      </p:grpSp>
      <p:sp>
        <p:nvSpPr>
          <p:cNvPr id="643132" name="Line 60"/>
          <p:cNvSpPr>
            <a:spLocks noChangeShapeType="1"/>
          </p:cNvSpPr>
          <p:nvPr/>
        </p:nvSpPr>
        <p:spPr bwMode="auto">
          <a:xfrm flipH="1">
            <a:off x="466725" y="2162175"/>
            <a:ext cx="2881313" cy="34559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3133" name="Line 61"/>
          <p:cNvSpPr>
            <a:spLocks noChangeShapeType="1"/>
          </p:cNvSpPr>
          <p:nvPr/>
        </p:nvSpPr>
        <p:spPr bwMode="auto">
          <a:xfrm>
            <a:off x="3348038" y="2200275"/>
            <a:ext cx="1150937" cy="426243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3134" name="Line 62"/>
          <p:cNvSpPr>
            <a:spLocks noChangeShapeType="1"/>
          </p:cNvSpPr>
          <p:nvPr/>
        </p:nvSpPr>
        <p:spPr bwMode="auto">
          <a:xfrm>
            <a:off x="3348038" y="2200275"/>
            <a:ext cx="4992687" cy="33797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3208338" y="1733550"/>
            <a:ext cx="2362200" cy="2090738"/>
            <a:chOff x="2412" y="2031"/>
            <a:chExt cx="837" cy="741"/>
          </a:xfrm>
        </p:grpSpPr>
        <p:sp>
          <p:nvSpPr>
            <p:cNvPr id="19496" name="Oval 64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7" name="Oval 65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8" name="Oval 66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9" name="Oval 67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0" name="Oval 68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1" name="Oval 69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2" name="Oval 70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75"/>
          <p:cNvGrpSpPr/>
          <p:nvPr/>
        </p:nvGrpSpPr>
        <p:grpSpPr>
          <a:xfrm>
            <a:off x="6144768" y="1930400"/>
            <a:ext cx="2718816" cy="1288288"/>
            <a:chOff x="6144768" y="1930400"/>
            <a:chExt cx="2718816" cy="1288288"/>
          </a:xfrm>
        </p:grpSpPr>
        <p:sp>
          <p:nvSpPr>
            <p:cNvPr id="74" name="Rectangle 73"/>
            <p:cNvSpPr/>
            <p:nvPr/>
          </p:nvSpPr>
          <p:spPr>
            <a:xfrm>
              <a:off x="6144768" y="1950720"/>
              <a:ext cx="2718816" cy="12679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1"/>
            <p:cNvGrpSpPr>
              <a:grpSpLocks/>
            </p:cNvGrpSpPr>
            <p:nvPr/>
          </p:nvGrpSpPr>
          <p:grpSpPr bwMode="auto">
            <a:xfrm>
              <a:off x="6300790" y="1930400"/>
              <a:ext cx="2405063" cy="1184275"/>
              <a:chOff x="3969" y="1047"/>
              <a:chExt cx="1515" cy="746"/>
            </a:xfrm>
          </p:grpSpPr>
          <p:sp>
            <p:nvSpPr>
              <p:cNvPr id="19494" name="Text Box 72"/>
              <p:cNvSpPr txBox="1">
                <a:spLocks noChangeArrowheads="1"/>
              </p:cNvSpPr>
              <p:nvPr/>
            </p:nvSpPr>
            <p:spPr bwMode="auto">
              <a:xfrm>
                <a:off x="4186" y="1047"/>
                <a:ext cx="1041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200" i="1" dirty="0">
                    <a:latin typeface="Times New Roman" pitchFamily="18" charset="0"/>
                  </a:rPr>
                  <a:t>minimize</a:t>
                </a:r>
              </a:p>
            </p:txBody>
          </p:sp>
          <p:sp>
            <p:nvSpPr>
              <p:cNvPr id="19495" name="Text Box 73"/>
              <p:cNvSpPr txBox="1">
                <a:spLocks noChangeArrowheads="1"/>
              </p:cNvSpPr>
              <p:nvPr/>
            </p:nvSpPr>
            <p:spPr bwMode="auto">
              <a:xfrm>
                <a:off x="3969" y="1313"/>
                <a:ext cx="1515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4400" dirty="0">
                    <a:latin typeface="Times New Roman" pitchFamily="18" charset="0"/>
                  </a:rPr>
                  <a:t>f</a:t>
                </a:r>
                <a:r>
                  <a:rPr lang="en-US" sz="4400" i="1" dirty="0">
                    <a:latin typeface="Times New Roman" pitchFamily="18" charset="0"/>
                  </a:rPr>
                  <a:t> </a:t>
                </a:r>
                <a:r>
                  <a:rPr lang="en-US" sz="4400" dirty="0" smtClean="0">
                    <a:latin typeface="Times New Roman" pitchFamily="18" charset="0"/>
                  </a:rPr>
                  <a:t>(</a:t>
                </a:r>
                <a:r>
                  <a:rPr lang="en-US" sz="4400" b="1" dirty="0" smtClean="0">
                    <a:latin typeface="Times New Roman" pitchFamily="18" charset="0"/>
                  </a:rPr>
                  <a:t>R</a:t>
                </a:r>
                <a:r>
                  <a:rPr lang="en-US" sz="4400" dirty="0" smtClean="0">
                    <a:latin typeface="Times New Roman" pitchFamily="18" charset="0"/>
                  </a:rPr>
                  <a:t>,</a:t>
                </a:r>
                <a:r>
                  <a:rPr lang="en-US" sz="2000" dirty="0" smtClean="0">
                    <a:latin typeface="Times New Roman" pitchFamily="18" charset="0"/>
                  </a:rPr>
                  <a:t> </a:t>
                </a:r>
                <a:r>
                  <a:rPr lang="en-US" sz="4400" b="1" dirty="0" smtClean="0">
                    <a:latin typeface="Times New Roman" pitchFamily="18" charset="0"/>
                  </a:rPr>
                  <a:t>T</a:t>
                </a:r>
                <a:r>
                  <a:rPr lang="en-US" sz="4400" dirty="0" smtClean="0">
                    <a:latin typeface="Times New Roman" pitchFamily="18" charset="0"/>
                  </a:rPr>
                  <a:t>,</a:t>
                </a:r>
                <a:r>
                  <a:rPr lang="en-US" sz="2000" dirty="0" smtClean="0">
                    <a:latin typeface="Times New Roman" pitchFamily="18" charset="0"/>
                  </a:rPr>
                  <a:t> </a:t>
                </a:r>
                <a:r>
                  <a:rPr lang="en-US" sz="4400" b="1" dirty="0" smtClean="0">
                    <a:latin typeface="Times New Roman" pitchFamily="18" charset="0"/>
                  </a:rPr>
                  <a:t>P</a:t>
                </a:r>
                <a:r>
                  <a:rPr lang="en-US" sz="4400" dirty="0" smtClean="0">
                    <a:latin typeface="Times New Roman" pitchFamily="18" charset="0"/>
                  </a:rPr>
                  <a:t>)</a:t>
                </a:r>
                <a:endParaRPr lang="en-US" sz="4400" dirty="0">
                  <a:latin typeface="Times New Roman" pitchFamily="18" charset="0"/>
                </a:endParaRPr>
              </a:p>
            </p:txBody>
          </p:sp>
        </p:grpSp>
      </p:grpSp>
      <p:sp>
        <p:nvSpPr>
          <p:cNvPr id="75" name="Title 7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from Motion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86163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24561" cy="539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9419" y="348040"/>
            <a:ext cx="4711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Acropolis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Reconstructed images: 454</a:t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Edges in MRF: 65,097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Median camera pose difference </a:t>
            </a:r>
          </a:p>
          <a:p>
            <a:pPr>
              <a:tabLst>
                <a:tab pos="457200" algn="l"/>
              </a:tabLst>
            </a:pP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  <a:cs typeface="Calibri"/>
              </a:rPr>
              <a:t>wrt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 IBA: 0.1m</a:t>
            </a:r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7853" t="13158" r="22734" b="31146"/>
          <a:stretch>
            <a:fillRect/>
          </a:stretch>
        </p:blipFill>
        <p:spPr>
          <a:xfrm>
            <a:off x="4953000" y="4495800"/>
            <a:ext cx="4191001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309178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63500"/>
            <a:ext cx="7175500" cy="476969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09600" y="4572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00" y="4958140"/>
            <a:ext cx="5905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Dubrovnik (Croatia)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Reconstructed images: 6,532</a:t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Edges in MRF: 1,835,488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Median camera pose difference 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  <a:cs typeface="Calibri"/>
              </a:rPr>
              <a:t>wrt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 IBA: 1.0m</a:t>
            </a:r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571470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038295"/>
            <a:ext cx="8382000" cy="5566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000" y="63500"/>
            <a:ext cx="4711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/>
                <a:cs typeface="Calibri"/>
              </a:rPr>
              <a:t>Quad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/>
            </a:r>
            <a:b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Total images: 6,514</a:t>
            </a:r>
            <a:b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Reconstructed images: 5,233</a:t>
            </a:r>
            <a:b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Edges in MRF: 995,734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Calibri"/>
                <a:cs typeface="Calibri"/>
              </a:rPr>
              <a:t>Ground truth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 for 348 cameras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Median error </a:t>
            </a:r>
            <a:r>
              <a:rPr lang="en-US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wrt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 ground truth:</a:t>
            </a:r>
          </a:p>
          <a:p>
            <a:pPr defTabSz="457200"/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	1.16m (</a:t>
            </a:r>
            <a:r>
              <a:rPr lang="en-US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vs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Calibri"/>
                <a:cs typeface="Calibri"/>
              </a:rPr>
              <a:t>1.01 for IBA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endParaRPr lang="en-US" sz="1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30745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7" y="1715091"/>
            <a:ext cx="8378414" cy="3763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724697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ome1_20fps.mp4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4711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Central Rome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Reconstructed images: 14,754</a:t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Edges in MRF: 2,258,416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46141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8564"/>
            <a:ext cx="5514044" cy="328660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900" y="3702227"/>
            <a:ext cx="5105400" cy="30536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13523" y="105164"/>
            <a:ext cx="4711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Central Rome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Reconstructed images: 14,754</a:t>
            </a:r>
            <a:b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Edges in MRF: 2,258,416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Median camera pose difference</a:t>
            </a:r>
          </a:p>
          <a:p>
            <a:pPr>
              <a:tabLst>
                <a:tab pos="457200" algn="l"/>
              </a:tabLst>
            </a:pP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	</a:t>
            </a:r>
            <a:r>
              <a:rPr lang="en-US" sz="2000" b="1" dirty="0" err="1" smtClean="0">
                <a:solidFill>
                  <a:srgbClr val="0000FF"/>
                </a:solidFill>
                <a:latin typeface="Calibri"/>
                <a:cs typeface="Calibri"/>
              </a:rPr>
              <a:t>wrt</a:t>
            </a:r>
            <a:r>
              <a:rPr lang="en-US" sz="2000" b="1" dirty="0" smtClean="0">
                <a:solidFill>
                  <a:srgbClr val="0000FF"/>
                </a:solidFill>
                <a:latin typeface="Calibri"/>
                <a:cs typeface="Calibri"/>
              </a:rPr>
              <a:t> IBA: 25.0m</a:t>
            </a:r>
            <a:endParaRPr lang="en-US" sz="2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6072" y="3436710"/>
            <a:ext cx="1468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Our result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6678" y="5547668"/>
            <a:ext cx="3506689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Calibri"/>
                <a:cs typeface="Calibri"/>
              </a:rPr>
              <a:t>Incremental</a:t>
            </a:r>
          </a:p>
          <a:p>
            <a:pPr algn="r"/>
            <a:r>
              <a:rPr lang="en-US" dirty="0" smtClean="0">
                <a:latin typeface="Calibri"/>
                <a:cs typeface="Calibri"/>
              </a:rPr>
              <a:t>Bundle Adjustment</a:t>
            </a:r>
          </a:p>
          <a:p>
            <a:pPr algn="r"/>
            <a:r>
              <a:rPr lang="en-US" dirty="0" smtClean="0">
                <a:solidFill>
                  <a:srgbClr val="1DBB00"/>
                </a:solidFill>
                <a:latin typeface="Calibri"/>
                <a:cs typeface="Calibri"/>
              </a:rPr>
              <a:t>[Agarwal09]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04042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orum946-bp-cropp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75"/>
            <a:ext cx="9144000" cy="669471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58012" y="591433"/>
            <a:ext cx="22687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After discrete BP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73386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rum946-refine-cropp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43"/>
            <a:ext cx="9144000" cy="66947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58012" y="591433"/>
            <a:ext cx="1265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After  NNLS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496765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rum946-ba-cropp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43"/>
            <a:ext cx="9144000" cy="66947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58012" y="591433"/>
            <a:ext cx="1428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After final BA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79545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times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0"/>
            <a:ext cx="8333232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Our results are about as good as or better than IBA, but at a fraction of the computational cost</a:t>
            </a:r>
          </a:p>
          <a:p>
            <a:pPr lvl="1"/>
            <a:r>
              <a:rPr lang="en-US" dirty="0" smtClean="0"/>
              <a:t>Favorable asymptotic complexity</a:t>
            </a:r>
          </a:p>
          <a:p>
            <a:pPr lvl="1"/>
            <a:r>
              <a:rPr lang="en-US" dirty="0" smtClean="0"/>
              <a:t>BP is easy to parallelize on a cluster, unlike BA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0"/>
            <a:ext cx="9029377" cy="14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84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endCxn id="7" idx="0"/>
          </p:cNvCxnSpPr>
          <p:nvPr/>
        </p:nvCxnSpPr>
        <p:spPr bwMode="auto">
          <a:xfrm rot="16200000" flipH="1">
            <a:off x="2616994" y="4579144"/>
            <a:ext cx="1904206" cy="119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Rounded Rectangle 3"/>
          <p:cNvSpPr/>
          <p:nvPr/>
        </p:nvSpPr>
        <p:spPr bwMode="auto">
          <a:xfrm>
            <a:off x="2095500" y="1559052"/>
            <a:ext cx="2959100" cy="5013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latin typeface="Calibri"/>
                <a:cs typeface="Calibri"/>
              </a:rPr>
              <a:t>Feature detection</a:t>
            </a:r>
            <a:endParaRPr kumimoji="0" lang="en-US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095500" y="5537200"/>
            <a:ext cx="2959100" cy="11303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latin typeface="Calibri"/>
                <a:cs typeface="Calibri"/>
              </a:rPr>
              <a:t>Bundle adjustment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Refine </a:t>
            </a:r>
            <a:r>
              <a:rPr lang="en-US" sz="1800" dirty="0" smtClean="0">
                <a:latin typeface="Calibri"/>
                <a:cs typeface="Calibri"/>
              </a:rPr>
              <a:t>camera poses </a:t>
            </a:r>
            <a:r>
              <a:rPr lang="en-US" sz="1800" b="1" dirty="0" smtClean="0">
                <a:latin typeface="Calibri"/>
                <a:cs typeface="Calibri"/>
              </a:rPr>
              <a:t>R, T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/>
                <a:cs typeface="Calibri"/>
              </a:rPr>
              <a:t>a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nd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 scene structure 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P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108200" y="2506133"/>
            <a:ext cx="2933700" cy="11049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 smtClean="0">
                <a:latin typeface="Calibri"/>
                <a:cs typeface="Calibri"/>
              </a:rPr>
              <a:t>Feature matching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Find </a:t>
            </a:r>
            <a:r>
              <a:rPr lang="en-US" sz="1800" dirty="0" smtClean="0">
                <a:latin typeface="Calibri"/>
                <a:cs typeface="Calibri"/>
              </a:rPr>
              <a:t>scene points seen by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latin typeface="Calibri"/>
                <a:cs typeface="Calibri"/>
              </a:rPr>
              <a:t>multiple cameras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9" name="Picture 2" descr="colosseum_teaser"/>
          <p:cNvPicPr>
            <a:picLocks noChangeAspect="1" noChangeArrowheads="1"/>
          </p:cNvPicPr>
          <p:nvPr/>
        </p:nvPicPr>
        <p:blipFill>
          <a:blip r:embed="rId2"/>
          <a:srcRect l="54829"/>
          <a:stretch>
            <a:fillRect/>
          </a:stretch>
        </p:blipFill>
        <p:spPr bwMode="auto">
          <a:xfrm>
            <a:off x="0" y="5446447"/>
            <a:ext cx="1662903" cy="128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olosseum_teas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3861" r="54015" b="-38146"/>
          <a:stretch>
            <a:fillRect/>
          </a:stretch>
        </p:blipFill>
        <p:spPr bwMode="auto">
          <a:xfrm>
            <a:off x="38100" y="1003300"/>
            <a:ext cx="1596531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 bwMode="auto">
          <a:xfrm>
            <a:off x="1625600" y="1765300"/>
            <a:ext cx="4699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4" idx="2"/>
            <a:endCxn id="8" idx="0"/>
          </p:cNvCxnSpPr>
          <p:nvPr/>
        </p:nvCxnSpPr>
        <p:spPr bwMode="auto">
          <a:xfrm rot="5400000">
            <a:off x="3352208" y="2283290"/>
            <a:ext cx="445685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10800000">
            <a:off x="1676400" y="6070600"/>
            <a:ext cx="4064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up 27"/>
          <p:cNvGrpSpPr/>
          <p:nvPr/>
        </p:nvGrpSpPr>
        <p:grpSpPr>
          <a:xfrm>
            <a:off x="2082800" y="3632994"/>
            <a:ext cx="2959100" cy="1506272"/>
            <a:chOff x="2095500" y="3442494"/>
            <a:chExt cx="2959100" cy="1506272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ounded Rectangle 5"/>
            <p:cNvSpPr/>
            <p:nvPr/>
          </p:nvSpPr>
          <p:spPr bwMode="auto">
            <a:xfrm>
              <a:off x="2095500" y="3818466"/>
              <a:ext cx="2959100" cy="11303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200" b="1" dirty="0" smtClean="0">
                  <a:latin typeface="Calibri"/>
                  <a:cs typeface="Calibri"/>
                </a:rPr>
                <a:t>Initialization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latin typeface="Calibri"/>
                  <a:cs typeface="Calibri"/>
                </a:rPr>
                <a:t>Robustly estimate camera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latin typeface="Calibri"/>
                  <a:cs typeface="Calibri"/>
                </a:rPr>
                <a:t>poses and/or scene points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200" dirty="0" smtClean="0">
                <a:latin typeface="Calibri"/>
                <a:cs typeface="Calibri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rot="5400000">
              <a:off x="3376084" y="3640667"/>
              <a:ext cx="397933" cy="1588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Group 21"/>
          <p:cNvGrpSpPr/>
          <p:nvPr/>
        </p:nvGrpSpPr>
        <p:grpSpPr>
          <a:xfrm>
            <a:off x="5130800" y="2755900"/>
            <a:ext cx="3860800" cy="3632200"/>
            <a:chOff x="5130800" y="2755900"/>
            <a:chExt cx="3860800" cy="3632200"/>
          </a:xfrm>
        </p:grpSpPr>
        <p:sp>
          <p:nvSpPr>
            <p:cNvPr id="15" name="Left Brace 14"/>
            <p:cNvSpPr/>
            <p:nvPr/>
          </p:nvSpPr>
          <p:spPr bwMode="auto">
            <a:xfrm>
              <a:off x="5130800" y="2755900"/>
              <a:ext cx="469900" cy="3632200"/>
            </a:xfrm>
            <a:prstGeom prst="leftBrace">
              <a:avLst>
                <a:gd name="adj1" fmla="val 91092"/>
                <a:gd name="adj2" fmla="val 50060"/>
              </a:avLst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99100" y="4183559"/>
              <a:ext cx="34925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latin typeface="Calibri"/>
                  <a:cs typeface="Calibri"/>
                </a:rPr>
                <a:t>Incremental </a:t>
              </a:r>
            </a:p>
            <a:p>
              <a:r>
                <a:rPr lang="en-US" sz="2200" b="1" dirty="0" smtClean="0">
                  <a:latin typeface="Calibri"/>
                  <a:cs typeface="Calibri"/>
                </a:rPr>
                <a:t>Bundle Adjustment (IBA)</a:t>
              </a:r>
              <a:endParaRPr lang="en-US" sz="1800" b="1" dirty="0" smtClean="0">
                <a:latin typeface="Calibri"/>
                <a:cs typeface="Calibri"/>
              </a:endParaRPr>
            </a:p>
          </p:txBody>
        </p:sp>
      </p:grp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57200" y="345948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Reconstruction pipeline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894196" y="6596390"/>
            <a:ext cx="13260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[Slide from authors]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63217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IBA </a:t>
            </a:r>
            <a:r>
              <a:rPr lang="en-US" dirty="0" err="1" smtClean="0"/>
              <a:t>vs</a:t>
            </a:r>
            <a:r>
              <a:rPr lang="en-US" dirty="0" smtClean="0"/>
              <a:t> Our Approach</a:t>
            </a:r>
            <a:endParaRPr lang="en-US" dirty="0"/>
          </a:p>
        </p:txBody>
      </p:sp>
      <p:cxnSp>
        <p:nvCxnSpPr>
          <p:cNvPr id="5" name="Straight Connector 4"/>
          <p:cNvCxnSpPr>
            <a:stCxn id="2" idx="2"/>
          </p:cNvCxnSpPr>
          <p:nvPr/>
        </p:nvCxnSpPr>
        <p:spPr>
          <a:xfrm>
            <a:off x="4572000" y="1417638"/>
            <a:ext cx="0" cy="483076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200" y="1371600"/>
            <a:ext cx="4343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IBA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Prone to drift, local minima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Dependent upon seed set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Not robust to outliers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 easy way to add priors (GPS tags, etc.)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Not Parallelizable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1371600"/>
            <a:ext cx="4343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Our Approach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Simultaneously solve for global optima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Objective function robust to outliers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Easy to add priors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Parallelizable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1123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02336" y="1804416"/>
            <a:ext cx="3596640" cy="9997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Discrete BP optimization over viewing directions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75360" y="3364992"/>
            <a:ext cx="2438400" cy="9265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NLLS refinement of rotations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0" y="3377184"/>
            <a:ext cx="3450336" cy="902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Discrete BP optimization over 2D translations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23104" y="4888992"/>
            <a:ext cx="2535936" cy="8778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NLLS refinement of 3D translations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endCxn id="4" idx="0"/>
          </p:cNvCxnSpPr>
          <p:nvPr/>
        </p:nvCxnSpPr>
        <p:spPr>
          <a:xfrm rot="16200000" flipH="1">
            <a:off x="1972056" y="1575816"/>
            <a:ext cx="451104" cy="60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5156" y="940308"/>
            <a:ext cx="264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latin typeface="+mj-lt"/>
              </a:rPr>
              <a:t>Pairwise</a:t>
            </a:r>
            <a:r>
              <a:rPr lang="en-US" sz="1800" dirty="0" smtClean="0">
                <a:latin typeface="+mj-lt"/>
              </a:rPr>
              <a:t> reconstructions, </a:t>
            </a:r>
            <a:r>
              <a:rPr lang="en-US" sz="1800" dirty="0" err="1" smtClean="0">
                <a:latin typeface="+mj-lt"/>
              </a:rPr>
              <a:t>geotags</a:t>
            </a:r>
            <a:r>
              <a:rPr lang="en-US" sz="1800" dirty="0" smtClean="0">
                <a:latin typeface="+mj-lt"/>
              </a:rPr>
              <a:t>, VPs</a:t>
            </a:r>
            <a:endParaRPr lang="en-US" sz="1800" dirty="0">
              <a:latin typeface="+mj-lt"/>
            </a:endParaRPr>
          </a:p>
        </p:txBody>
      </p:sp>
      <p:cxnSp>
        <p:nvCxnSpPr>
          <p:cNvPr id="10" name="Straight Arrow Connector 9"/>
          <p:cNvCxnSpPr>
            <a:stCxn id="4" idx="2"/>
            <a:endCxn id="5" idx="0"/>
          </p:cNvCxnSpPr>
          <p:nvPr/>
        </p:nvCxnSpPr>
        <p:spPr>
          <a:xfrm rot="5400000">
            <a:off x="1917192" y="3081528"/>
            <a:ext cx="560832" cy="60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2"/>
            <a:endCxn id="7" idx="0"/>
          </p:cNvCxnSpPr>
          <p:nvPr/>
        </p:nvCxnSpPr>
        <p:spPr>
          <a:xfrm rot="5400000">
            <a:off x="5989320" y="4581144"/>
            <a:ext cx="609600" cy="60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06752" y="2919984"/>
            <a:ext cx="1780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Initial rotations</a:t>
            </a:r>
            <a:endParaRPr lang="en-US" sz="18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4032" y="3889248"/>
            <a:ext cx="135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Refined rotations</a:t>
            </a:r>
            <a:endParaRPr lang="en-US" sz="18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2304" y="4407408"/>
            <a:ext cx="291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Initial translations, 2D points</a:t>
            </a:r>
            <a:endParaRPr lang="en-US" sz="18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4976" y="5852160"/>
            <a:ext cx="2505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Initial 3D camera poses, 3D points</a:t>
            </a:r>
            <a:endParaRPr lang="en-US" sz="1800" dirty="0">
              <a:latin typeface="+mj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995416" y="6038088"/>
            <a:ext cx="536448" cy="60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3"/>
            <a:endCxn id="6" idx="1"/>
          </p:cNvCxnSpPr>
          <p:nvPr/>
        </p:nvCxnSpPr>
        <p:spPr>
          <a:xfrm>
            <a:off x="3413760" y="3828288"/>
            <a:ext cx="115824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76800" y="2209800"/>
            <a:ext cx="331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Parallelizable! 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Easily incorporates noisy GPS info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8200" y="4916269"/>
            <a:ext cx="1855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Non Parallelizable</a:t>
            </a:r>
          </a:p>
        </p:txBody>
      </p:sp>
      <p:cxnSp>
        <p:nvCxnSpPr>
          <p:cNvPr id="22" name="Straight Arrow Connector 21"/>
          <p:cNvCxnSpPr>
            <a:endCxn id="4" idx="3"/>
          </p:cNvCxnSpPr>
          <p:nvPr/>
        </p:nvCxnSpPr>
        <p:spPr>
          <a:xfrm flipH="1" flipV="1">
            <a:off x="3998976" y="2304288"/>
            <a:ext cx="877824" cy="90178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6" idx="0"/>
          </p:cNvCxnSpPr>
          <p:nvPr/>
        </p:nvCxnSpPr>
        <p:spPr>
          <a:xfrm>
            <a:off x="6096000" y="2856131"/>
            <a:ext cx="201168" cy="521053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5" idx="2"/>
          </p:cNvCxnSpPr>
          <p:nvPr/>
        </p:nvCxnSpPr>
        <p:spPr>
          <a:xfrm flipV="1">
            <a:off x="1752600" y="4291584"/>
            <a:ext cx="441960" cy="624685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7" idx="1"/>
          </p:cNvCxnSpPr>
          <p:nvPr/>
        </p:nvCxnSpPr>
        <p:spPr>
          <a:xfrm>
            <a:off x="2671574" y="5105400"/>
            <a:ext cx="2351530" cy="222504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5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930" y="2723978"/>
            <a:ext cx="9391943" cy="2000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Two step process for finding R and T. Is that why final BA is required?</a:t>
            </a:r>
          </a:p>
          <a:p>
            <a:r>
              <a:rPr lang="en-US" sz="2800" dirty="0"/>
              <a:t>F</a:t>
            </a:r>
            <a:r>
              <a:rPr lang="en-US" sz="2800" dirty="0" smtClean="0"/>
              <a:t>inal BA is still the bottleneck – not parallelizable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8550"/>
            <a:ext cx="9029377" cy="14922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687799" y="2220817"/>
            <a:ext cx="914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835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269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b="1" dirty="0" smtClean="0"/>
              <a:t>Photo Tourism: Exploring Image Collections in 3D.</a:t>
            </a:r>
          </a:p>
          <a:p>
            <a:pPr marL="0" indent="0">
              <a:buNone/>
            </a:pPr>
            <a:r>
              <a:rPr lang="en-US" sz="1600" dirty="0" smtClean="0"/>
              <a:t>       Noah </a:t>
            </a:r>
            <a:r>
              <a:rPr lang="en-US" sz="1600" dirty="0" err="1"/>
              <a:t>Snavely</a:t>
            </a:r>
            <a:r>
              <a:rPr lang="en-US" sz="1600" dirty="0"/>
              <a:t>, Steven M. Seitz, Richard </a:t>
            </a:r>
            <a:r>
              <a:rPr lang="en-US" sz="1600" dirty="0" err="1" smtClean="0"/>
              <a:t>Szeliski</a:t>
            </a:r>
            <a:r>
              <a:rPr lang="en-US" sz="1600" dirty="0" smtClean="0"/>
              <a:t>. SIGGRAPH 2006</a:t>
            </a:r>
          </a:p>
          <a:p>
            <a:r>
              <a:rPr lang="en-US" sz="1600" b="1" dirty="0" smtClean="0"/>
              <a:t>Building Rome in a Day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dirty="0"/>
              <a:t>Sameer </a:t>
            </a:r>
            <a:r>
              <a:rPr lang="en-US" sz="1600" dirty="0" err="1"/>
              <a:t>Agarwal</a:t>
            </a:r>
            <a:r>
              <a:rPr lang="en-US" sz="1600" dirty="0"/>
              <a:t>, Noah </a:t>
            </a:r>
            <a:r>
              <a:rPr lang="en-US" sz="1600" dirty="0" err="1"/>
              <a:t>Snavely</a:t>
            </a:r>
            <a:r>
              <a:rPr lang="en-US" sz="1600" dirty="0"/>
              <a:t>, Ian Simon, Steven M. Seitz and Richard </a:t>
            </a:r>
            <a:r>
              <a:rPr lang="en-US" sz="1600" dirty="0" err="1" smtClean="0"/>
              <a:t>Szeliski</a:t>
            </a:r>
            <a:r>
              <a:rPr lang="en-US" sz="1600" dirty="0" smtClean="0"/>
              <a:t>, ICCV 2009</a:t>
            </a:r>
          </a:p>
          <a:p>
            <a:r>
              <a:rPr lang="en-US" sz="1600" b="1" dirty="0" smtClean="0"/>
              <a:t>Building Rome on a Cloudless Day</a:t>
            </a:r>
          </a:p>
          <a:p>
            <a:pPr marL="400050" lvl="1" indent="0">
              <a:buNone/>
            </a:pPr>
            <a:r>
              <a:rPr lang="en-US" sz="1600" dirty="0" smtClean="0"/>
              <a:t>Jan-Michael </a:t>
            </a:r>
            <a:r>
              <a:rPr lang="en-US" sz="1600" dirty="0" err="1"/>
              <a:t>Frahm</a:t>
            </a:r>
            <a:r>
              <a:rPr lang="en-US" sz="1600" dirty="0"/>
              <a:t>, Pierre </a:t>
            </a:r>
            <a:r>
              <a:rPr lang="en-US" sz="1600" dirty="0" err="1"/>
              <a:t>Georgel</a:t>
            </a:r>
            <a:r>
              <a:rPr lang="en-US" sz="1600" dirty="0"/>
              <a:t>, David Gallup, Tim Johnson, Rahul </a:t>
            </a:r>
            <a:r>
              <a:rPr lang="en-US" sz="1600" dirty="0" err="1"/>
              <a:t>Raguram</a:t>
            </a:r>
            <a:r>
              <a:rPr lang="en-US" sz="1600" dirty="0"/>
              <a:t>, </a:t>
            </a:r>
            <a:r>
              <a:rPr lang="en-US" sz="1600" dirty="0" err="1" smtClean="0"/>
              <a:t>Changchang</a:t>
            </a:r>
            <a:r>
              <a:rPr lang="en-US" sz="1600" dirty="0" smtClean="0"/>
              <a:t> Wu</a:t>
            </a:r>
            <a:r>
              <a:rPr lang="en-US" sz="1600" dirty="0"/>
              <a:t>, Yi-Hung Jen, Enrique Dunn, Brian </a:t>
            </a:r>
            <a:r>
              <a:rPr lang="en-US" sz="1600" dirty="0" err="1"/>
              <a:t>Clipp</a:t>
            </a:r>
            <a:r>
              <a:rPr lang="en-US" sz="1600" dirty="0"/>
              <a:t>, Svetlana </a:t>
            </a:r>
            <a:r>
              <a:rPr lang="en-US" sz="1600" dirty="0" err="1"/>
              <a:t>Lazebnik</a:t>
            </a:r>
            <a:r>
              <a:rPr lang="en-US" sz="1600" dirty="0"/>
              <a:t>, Marc </a:t>
            </a:r>
            <a:r>
              <a:rPr lang="en-US" sz="1600" dirty="0" err="1"/>
              <a:t>Pollefeys</a:t>
            </a:r>
            <a:r>
              <a:rPr lang="en-US" sz="1600" dirty="0"/>
              <a:t>,   ECCV 2010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920654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900"/>
            <a:ext cx="8229600" cy="914400"/>
          </a:xfrm>
        </p:spPr>
        <p:txBody>
          <a:bodyPr/>
          <a:lstStyle/>
          <a:p>
            <a:r>
              <a:rPr lang="en-US" dirty="0" smtClean="0"/>
              <a:t>How IBA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700"/>
            <a:ext cx="8369300" cy="4724400"/>
          </a:xfrm>
        </p:spPr>
        <p:txBody>
          <a:bodyPr/>
          <a:lstStyle/>
          <a:p>
            <a:r>
              <a:rPr lang="en-US" dirty="0" smtClean="0"/>
              <a:t>Image graph with pairwise point correspondences</a:t>
            </a:r>
          </a:p>
          <a:p>
            <a:pPr lvl="1"/>
            <a:endParaRPr lang="en-US" dirty="0" smtClean="0"/>
          </a:p>
        </p:txBody>
      </p:sp>
      <p:grpSp>
        <p:nvGrpSpPr>
          <p:cNvPr id="4" name="Group 66"/>
          <p:cNvGrpSpPr/>
          <p:nvPr/>
        </p:nvGrpSpPr>
        <p:grpSpPr>
          <a:xfrm>
            <a:off x="2819400" y="2986024"/>
            <a:ext cx="3657599" cy="2705100"/>
            <a:chOff x="2184400" y="3365501"/>
            <a:chExt cx="4673601" cy="3248024"/>
          </a:xfrm>
        </p:grpSpPr>
        <p:grpSp>
          <p:nvGrpSpPr>
            <p:cNvPr id="5" name="Group 65"/>
            <p:cNvGrpSpPr/>
            <p:nvPr/>
          </p:nvGrpSpPr>
          <p:grpSpPr>
            <a:xfrm>
              <a:off x="2436590" y="3570326"/>
              <a:ext cx="4218210" cy="2932074"/>
              <a:chOff x="2106390" y="3468726"/>
              <a:chExt cx="4635568" cy="3133958"/>
            </a:xfrm>
          </p:grpSpPr>
          <p:sp>
            <p:nvSpPr>
              <p:cNvPr id="38" name="Line 17"/>
              <p:cNvSpPr>
                <a:spLocks noChangeShapeType="1"/>
              </p:cNvSpPr>
              <p:nvPr/>
            </p:nvSpPr>
            <p:spPr bwMode="auto">
              <a:xfrm flipV="1">
                <a:off x="2150538" y="5013635"/>
                <a:ext cx="882966" cy="485543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0"/>
              <p:cNvSpPr>
                <a:spLocks noChangeShapeType="1"/>
              </p:cNvSpPr>
              <p:nvPr/>
            </p:nvSpPr>
            <p:spPr bwMode="auto">
              <a:xfrm flipH="1">
                <a:off x="5814845" y="6514403"/>
                <a:ext cx="662224" cy="8828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4"/>
              <p:cNvSpPr>
                <a:spLocks noChangeShapeType="1"/>
              </p:cNvSpPr>
              <p:nvPr/>
            </p:nvSpPr>
            <p:spPr bwMode="auto">
              <a:xfrm flipH="1" flipV="1">
                <a:off x="3121800" y="4925354"/>
                <a:ext cx="838817" cy="4414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874"/>
              <p:cNvSpPr>
                <a:spLocks noChangeShapeType="1"/>
              </p:cNvSpPr>
              <p:nvPr/>
            </p:nvSpPr>
            <p:spPr bwMode="auto">
              <a:xfrm>
                <a:off x="2856910" y="3468726"/>
                <a:ext cx="220741" cy="154490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875"/>
              <p:cNvSpPr>
                <a:spLocks noChangeShapeType="1"/>
              </p:cNvSpPr>
              <p:nvPr/>
            </p:nvSpPr>
            <p:spPr bwMode="auto">
              <a:xfrm flipH="1">
                <a:off x="3077652" y="4219110"/>
                <a:ext cx="44148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877"/>
              <p:cNvSpPr>
                <a:spLocks noChangeShapeType="1"/>
              </p:cNvSpPr>
              <p:nvPr/>
            </p:nvSpPr>
            <p:spPr bwMode="auto">
              <a:xfrm flipH="1">
                <a:off x="2106390" y="5587458"/>
                <a:ext cx="88297" cy="83866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Line 881"/>
              <p:cNvSpPr>
                <a:spLocks noChangeShapeType="1"/>
              </p:cNvSpPr>
              <p:nvPr/>
            </p:nvSpPr>
            <p:spPr bwMode="auto">
              <a:xfrm flipV="1">
                <a:off x="2856910" y="5764019"/>
                <a:ext cx="838817" cy="75038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882"/>
              <p:cNvSpPr>
                <a:spLocks noChangeShapeType="1"/>
              </p:cNvSpPr>
              <p:nvPr/>
            </p:nvSpPr>
            <p:spPr bwMode="auto">
              <a:xfrm flipV="1">
                <a:off x="2901059" y="4969495"/>
                <a:ext cx="176593" cy="154490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883"/>
              <p:cNvSpPr>
                <a:spLocks noChangeShapeType="1"/>
              </p:cNvSpPr>
              <p:nvPr/>
            </p:nvSpPr>
            <p:spPr bwMode="auto">
              <a:xfrm flipH="1">
                <a:off x="2371279" y="3601147"/>
                <a:ext cx="1633486" cy="1191787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884"/>
              <p:cNvSpPr>
                <a:spLocks noChangeShapeType="1"/>
              </p:cNvSpPr>
              <p:nvPr/>
            </p:nvSpPr>
            <p:spPr bwMode="auto">
              <a:xfrm>
                <a:off x="3695728" y="5764019"/>
                <a:ext cx="485631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888"/>
              <p:cNvSpPr>
                <a:spLocks noChangeShapeType="1"/>
              </p:cNvSpPr>
              <p:nvPr/>
            </p:nvSpPr>
            <p:spPr bwMode="auto">
              <a:xfrm flipV="1">
                <a:off x="4269655" y="5896440"/>
                <a:ext cx="618076" cy="66210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Line 889"/>
              <p:cNvSpPr>
                <a:spLocks noChangeShapeType="1"/>
              </p:cNvSpPr>
              <p:nvPr/>
            </p:nvSpPr>
            <p:spPr bwMode="auto">
              <a:xfrm>
                <a:off x="5505807" y="3645287"/>
                <a:ext cx="264890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890"/>
              <p:cNvSpPr>
                <a:spLocks noChangeShapeType="1"/>
              </p:cNvSpPr>
              <p:nvPr/>
            </p:nvSpPr>
            <p:spPr bwMode="auto">
              <a:xfrm flipH="1">
                <a:off x="5814845" y="3777708"/>
                <a:ext cx="264890" cy="66210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891"/>
              <p:cNvSpPr>
                <a:spLocks noChangeShapeType="1"/>
              </p:cNvSpPr>
              <p:nvPr/>
            </p:nvSpPr>
            <p:spPr bwMode="auto">
              <a:xfrm flipH="1">
                <a:off x="6388772" y="4086690"/>
                <a:ext cx="353186" cy="83866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Line 892"/>
              <p:cNvSpPr>
                <a:spLocks noChangeShapeType="1"/>
              </p:cNvSpPr>
              <p:nvPr/>
            </p:nvSpPr>
            <p:spPr bwMode="auto">
              <a:xfrm flipH="1">
                <a:off x="5505807" y="4042549"/>
                <a:ext cx="1192003" cy="88280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894"/>
              <p:cNvSpPr>
                <a:spLocks noChangeShapeType="1"/>
              </p:cNvSpPr>
              <p:nvPr/>
            </p:nvSpPr>
            <p:spPr bwMode="auto">
              <a:xfrm flipH="1">
                <a:off x="5814845" y="5057775"/>
                <a:ext cx="529779" cy="529683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896"/>
              <p:cNvSpPr>
                <a:spLocks noChangeShapeType="1"/>
              </p:cNvSpPr>
              <p:nvPr/>
            </p:nvSpPr>
            <p:spPr bwMode="auto">
              <a:xfrm flipV="1">
                <a:off x="4931879" y="4925354"/>
                <a:ext cx="618076" cy="838665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897"/>
              <p:cNvSpPr>
                <a:spLocks noChangeShapeType="1"/>
              </p:cNvSpPr>
              <p:nvPr/>
            </p:nvSpPr>
            <p:spPr bwMode="auto">
              <a:xfrm flipH="1" flipV="1">
                <a:off x="4931879" y="5719879"/>
                <a:ext cx="132445" cy="75038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898"/>
              <p:cNvSpPr>
                <a:spLocks noChangeShapeType="1"/>
              </p:cNvSpPr>
              <p:nvPr/>
            </p:nvSpPr>
            <p:spPr bwMode="auto">
              <a:xfrm flipH="1" flipV="1">
                <a:off x="3960617" y="4969495"/>
                <a:ext cx="1015410" cy="163318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Line 900"/>
              <p:cNvSpPr>
                <a:spLocks noChangeShapeType="1"/>
              </p:cNvSpPr>
              <p:nvPr/>
            </p:nvSpPr>
            <p:spPr bwMode="auto">
              <a:xfrm flipH="1" flipV="1">
                <a:off x="4755286" y="3733568"/>
                <a:ext cx="971262" cy="225115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Line 901"/>
              <p:cNvSpPr>
                <a:spLocks noChangeShapeType="1"/>
              </p:cNvSpPr>
              <p:nvPr/>
            </p:nvSpPr>
            <p:spPr bwMode="auto">
              <a:xfrm flipH="1" flipV="1">
                <a:off x="5549955" y="4925354"/>
                <a:ext cx="882966" cy="794524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903"/>
              <p:cNvSpPr>
                <a:spLocks noChangeShapeType="1"/>
              </p:cNvSpPr>
              <p:nvPr/>
            </p:nvSpPr>
            <p:spPr bwMode="auto">
              <a:xfrm flipH="1" flipV="1">
                <a:off x="5770697" y="5455037"/>
                <a:ext cx="706372" cy="1015226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905"/>
              <p:cNvSpPr>
                <a:spLocks noChangeShapeType="1"/>
              </p:cNvSpPr>
              <p:nvPr/>
            </p:nvSpPr>
            <p:spPr bwMode="auto">
              <a:xfrm flipV="1">
                <a:off x="2150538" y="4439812"/>
                <a:ext cx="3620159" cy="1942171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906"/>
              <p:cNvSpPr>
                <a:spLocks noChangeShapeType="1"/>
              </p:cNvSpPr>
              <p:nvPr/>
            </p:nvSpPr>
            <p:spPr bwMode="auto">
              <a:xfrm flipV="1">
                <a:off x="3916469" y="3777708"/>
                <a:ext cx="706372" cy="39726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907"/>
              <p:cNvSpPr>
                <a:spLocks noChangeShapeType="1"/>
              </p:cNvSpPr>
              <p:nvPr/>
            </p:nvSpPr>
            <p:spPr bwMode="auto">
              <a:xfrm>
                <a:off x="3916469" y="4219110"/>
                <a:ext cx="1810079" cy="176561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908"/>
              <p:cNvSpPr>
                <a:spLocks noChangeShapeType="1"/>
              </p:cNvSpPr>
              <p:nvPr/>
            </p:nvSpPr>
            <p:spPr bwMode="auto">
              <a:xfrm flipH="1" flipV="1">
                <a:off x="2901059" y="3468726"/>
                <a:ext cx="3576010" cy="225115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910"/>
              <p:cNvSpPr>
                <a:spLocks noChangeShapeType="1"/>
              </p:cNvSpPr>
              <p:nvPr/>
            </p:nvSpPr>
            <p:spPr bwMode="auto">
              <a:xfrm>
                <a:off x="4799435" y="4395671"/>
                <a:ext cx="1015410" cy="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911"/>
              <p:cNvSpPr>
                <a:spLocks noChangeShapeType="1"/>
              </p:cNvSpPr>
              <p:nvPr/>
            </p:nvSpPr>
            <p:spPr bwMode="auto">
              <a:xfrm flipH="1">
                <a:off x="2945207" y="4351531"/>
                <a:ext cx="1810079" cy="1544909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6" name="Group 4"/>
            <p:cNvGrpSpPr>
              <a:grpSpLocks/>
            </p:cNvGrpSpPr>
            <p:nvPr/>
          </p:nvGrpSpPr>
          <p:grpSpPr bwMode="auto">
            <a:xfrm>
              <a:off x="2184400" y="3365501"/>
              <a:ext cx="4673601" cy="3248024"/>
              <a:chOff x="96" y="144"/>
              <a:chExt cx="5556" cy="3936"/>
            </a:xfrm>
          </p:grpSpPr>
          <p:pic>
            <p:nvPicPr>
              <p:cNvPr id="6" name="Picture 5" descr="nuco_6463202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64" y="3456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7" name="Picture 6" descr="phaif_1248441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984" y="2928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8" name="Picture 7" descr="tjeerd_281007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6" y="3312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9" name="Picture 8" descr="vgasull_23497540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960" y="278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0" name="Picture 9" descr="vgasull_25138094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976" y="48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1" name="Picture 10" descr="12537899@N00_61998638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44" y="2448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2" name="Picture 11" descr="19654387@N00_12628944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4800" y="1680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23748404@N00_69033187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4848" y="3552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14" name="Picture 13" descr="44124324682@N01_17255398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3840" y="288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5" name="Picture 14" descr="44124324682@N01_17255466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4464" y="384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6" name="Picture 15" descr="44124324682@N01_17255543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3312" y="3453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7" name="Picture 16" descr="44124324682@N01_17255642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5184" y="768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8" name="Picture 17" descr="44124324682@N01_17255748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4848" y="2496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19" name="Picture 18" descr="amos_33004438"/>
              <p:cNvPicPr preferRelativeResize="0"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912" y="144"/>
                <a:ext cx="624" cy="468"/>
              </a:xfrm>
              <a:prstGeom prst="rect">
                <a:avLst/>
              </a:prstGeom>
              <a:noFill/>
              <a:ln w="34925">
                <a:miter lim="800000"/>
                <a:headEnd/>
                <a:tailEnd/>
              </a:ln>
            </p:spPr>
          </p:pic>
          <p:pic>
            <p:nvPicPr>
              <p:cNvPr id="20" name="Picture 19" descr="antmoose_35893232"/>
              <p:cNvPicPr>
                <a:picLocks noChangeAspect="1" noChangeArrowheads="1"/>
              </p:cNvPicPr>
              <p:nvPr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240" y="816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1" name="Picture 20" descr="brodo_1608728"/>
              <p:cNvPicPr>
                <a:picLocks noChangeAspect="1" noChangeArrowheads="1"/>
              </p:cNvPicPr>
              <p:nvPr/>
            </p:nvPicPr>
            <p:blipFill>
              <a:blip r:embed="rId18"/>
              <a:srcRect/>
              <a:stretch>
                <a:fillRect/>
              </a:stretch>
            </p:blipFill>
            <p:spPr bwMode="auto">
              <a:xfrm>
                <a:off x="1776" y="264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2" name="Picture 21" descr="brodo_1608737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4080" y="360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3" name="Picture 22" descr="dannyman_10951122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4080" y="1152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4" name="Picture 23" descr="daryoush_66536317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3024" y="110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5" name="Picture 24" descr="ekenzie_18947135"/>
              <p:cNvPicPr>
                <a:picLocks noChangeAspect="1" noChangeArrowheads="1"/>
              </p:cNvPicPr>
              <p:nvPr/>
            </p:nvPicPr>
            <p:blipFill>
              <a:blip r:embed="rId22"/>
              <a:srcRect/>
              <a:stretch>
                <a:fillRect/>
              </a:stretch>
            </p:blipFill>
            <p:spPr bwMode="auto">
              <a:xfrm>
                <a:off x="2640" y="2592"/>
                <a:ext cx="420" cy="624"/>
              </a:xfrm>
              <a:prstGeom prst="rect">
                <a:avLst/>
              </a:prstGeom>
              <a:noFill/>
            </p:spPr>
          </p:pic>
          <p:pic>
            <p:nvPicPr>
              <p:cNvPr id="26" name="Picture 25" descr="ewanmcdowall_60821586"/>
              <p:cNvPicPr>
                <a:picLocks noChangeAspect="1" noChangeArrowheads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 bwMode="auto">
              <a:xfrm>
                <a:off x="1152" y="1776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7" name="Picture 26" descr="gauiscaecilius_668314"/>
              <p:cNvPicPr>
                <a:picLocks noChangeAspect="1" noChangeArrowheads="1"/>
              </p:cNvPicPr>
              <p:nvPr/>
            </p:nvPicPr>
            <p:blipFill>
              <a:blip r:embed="rId24"/>
              <a:srcRect/>
              <a:stretch>
                <a:fillRect/>
              </a:stretch>
            </p:blipFill>
            <p:spPr bwMode="auto">
              <a:xfrm>
                <a:off x="2064" y="960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28" name="Picture 27" descr="kurtnaks_31263284"/>
              <p:cNvPicPr>
                <a:picLocks noChangeAspect="1" noChangeArrowheads="1"/>
              </p:cNvPicPr>
              <p:nvPr/>
            </p:nvPicPr>
            <p:blipFill>
              <a:blip r:embed="rId25"/>
              <a:srcRect/>
              <a:stretch>
                <a:fillRect/>
              </a:stretch>
            </p:blipFill>
            <p:spPr bwMode="auto">
              <a:xfrm>
                <a:off x="384" y="1536"/>
                <a:ext cx="417" cy="625"/>
              </a:xfrm>
              <a:prstGeom prst="rect">
                <a:avLst/>
              </a:prstGeom>
              <a:noFill/>
            </p:spPr>
          </p:pic>
          <p:pic>
            <p:nvPicPr>
              <p:cNvPr id="29" name="Picture 28" descr="kurtnaks_31264738"/>
              <p:cNvPicPr>
                <a:picLocks noChangeAspect="1" noChangeArrowheads="1"/>
              </p:cNvPicPr>
              <p:nvPr/>
            </p:nvPicPr>
            <p:blipFill>
              <a:blip r:embed="rId26"/>
              <a:srcRect/>
              <a:stretch>
                <a:fillRect/>
              </a:stretch>
            </p:blipFill>
            <p:spPr bwMode="auto">
              <a:xfrm>
                <a:off x="3264" y="2592"/>
                <a:ext cx="417" cy="625"/>
              </a:xfrm>
              <a:prstGeom prst="rect">
                <a:avLst/>
              </a:prstGeom>
              <a:noFill/>
            </p:spPr>
          </p:pic>
          <p:pic>
            <p:nvPicPr>
              <p:cNvPr id="30" name="Picture 29" descr="kurtnaks_31266180"/>
              <p:cNvPicPr>
                <a:picLocks noChangeAspect="1" noChangeArrowheads="1"/>
              </p:cNvPicPr>
              <p:nvPr/>
            </p:nvPicPr>
            <p:blipFill>
              <a:blip r:embed="rId27"/>
              <a:srcRect/>
              <a:stretch>
                <a:fillRect/>
              </a:stretch>
            </p:blipFill>
            <p:spPr bwMode="auto">
              <a:xfrm>
                <a:off x="3792" y="1776"/>
                <a:ext cx="625" cy="417"/>
              </a:xfrm>
              <a:prstGeom prst="rect">
                <a:avLst/>
              </a:prstGeom>
              <a:noFill/>
            </p:spPr>
          </p:pic>
          <p:pic>
            <p:nvPicPr>
              <p:cNvPr id="31" name="Picture 30" descr="kurtnaks_31268253"/>
              <p:cNvPicPr>
                <a:picLocks noChangeAspect="1" noChangeArrowheads="1"/>
              </p:cNvPicPr>
              <p:nvPr/>
            </p:nvPicPr>
            <p:blipFill>
              <a:blip r:embed="rId28"/>
              <a:srcRect/>
              <a:stretch>
                <a:fillRect/>
              </a:stretch>
            </p:blipFill>
            <p:spPr bwMode="auto">
              <a:xfrm>
                <a:off x="2064" y="384"/>
                <a:ext cx="625" cy="417"/>
              </a:xfrm>
              <a:prstGeom prst="rect">
                <a:avLst/>
              </a:prstGeom>
              <a:noFill/>
            </p:spPr>
          </p:pic>
          <p:pic>
            <p:nvPicPr>
              <p:cNvPr id="32" name="Picture 31" descr="maz_13172468"/>
              <p:cNvPicPr>
                <a:picLocks noChangeAspect="1" noChangeArrowheads="1"/>
              </p:cNvPicPr>
              <p:nvPr/>
            </p:nvPicPr>
            <p:blipFill>
              <a:blip r:embed="rId29"/>
              <a:srcRect/>
              <a:stretch>
                <a:fillRect/>
              </a:stretch>
            </p:blipFill>
            <p:spPr bwMode="auto">
              <a:xfrm>
                <a:off x="4080" y="2400"/>
                <a:ext cx="625" cy="417"/>
              </a:xfrm>
              <a:prstGeom prst="rect">
                <a:avLst/>
              </a:prstGeom>
              <a:noFill/>
            </p:spPr>
          </p:pic>
          <p:pic>
            <p:nvPicPr>
              <p:cNvPr id="33" name="Picture 32" descr="mightyjc_22905147"/>
              <p:cNvPicPr>
                <a:picLocks noChangeAspect="1" noChangeArrowheads="1"/>
              </p:cNvPicPr>
              <p:nvPr/>
            </p:nvPicPr>
            <p:blipFill>
              <a:blip r:embed="rId30"/>
              <a:srcRect/>
              <a:stretch>
                <a:fillRect/>
              </a:stretch>
            </p:blipFill>
            <p:spPr bwMode="auto">
              <a:xfrm>
                <a:off x="1680" y="3456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34" name="Picture 33" descr="mrjennings_7040969"/>
              <p:cNvPicPr>
                <a:picLocks noChangeAspect="1" noChangeArrowheads="1"/>
              </p:cNvPicPr>
              <p:nvPr/>
            </p:nvPicPr>
            <p:blipFill>
              <a:blip r:embed="rId31"/>
              <a:srcRect/>
              <a:stretch>
                <a:fillRect/>
              </a:stretch>
            </p:blipFill>
            <p:spPr bwMode="auto">
              <a:xfrm>
                <a:off x="2352" y="350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35" name="Picture 34" descr="mrjennings_23299087"/>
              <p:cNvPicPr>
                <a:picLocks noChangeAspect="1" noChangeArrowheads="1"/>
              </p:cNvPicPr>
              <p:nvPr/>
            </p:nvPicPr>
            <p:blipFill>
              <a:blip r:embed="rId32"/>
              <a:srcRect/>
              <a:stretch>
                <a:fillRect/>
              </a:stretch>
            </p:blipFill>
            <p:spPr bwMode="auto">
              <a:xfrm>
                <a:off x="2160" y="1728"/>
                <a:ext cx="468" cy="624"/>
              </a:xfrm>
              <a:prstGeom prst="rect">
                <a:avLst/>
              </a:prstGeom>
              <a:noFill/>
            </p:spPr>
          </p:pic>
          <p:pic>
            <p:nvPicPr>
              <p:cNvPr id="36" name="Picture 35" descr="mrjennings_62624466"/>
              <p:cNvPicPr>
                <a:picLocks noChangeAspect="1" noChangeArrowheads="1"/>
              </p:cNvPicPr>
              <p:nvPr/>
            </p:nvPicPr>
            <p:blipFill>
              <a:blip r:embed="rId33"/>
              <a:srcRect/>
              <a:stretch>
                <a:fillRect/>
              </a:stretch>
            </p:blipFill>
            <p:spPr bwMode="auto">
              <a:xfrm>
                <a:off x="2928" y="1824"/>
                <a:ext cx="624" cy="468"/>
              </a:xfrm>
              <a:prstGeom prst="rect">
                <a:avLst/>
              </a:prstGeom>
              <a:noFill/>
            </p:spPr>
          </p:pic>
          <p:pic>
            <p:nvPicPr>
              <p:cNvPr id="37" name="Picture 36" descr="mscolly_8512764"/>
              <p:cNvPicPr>
                <a:picLocks noChangeAspect="1" noChangeArrowheads="1"/>
              </p:cNvPicPr>
              <p:nvPr/>
            </p:nvPicPr>
            <p:blipFill>
              <a:blip r:embed="rId34"/>
              <a:srcRect/>
              <a:stretch>
                <a:fillRect/>
              </a:stretch>
            </p:blipFill>
            <p:spPr bwMode="auto">
              <a:xfrm>
                <a:off x="1200" y="816"/>
                <a:ext cx="468" cy="624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1746901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IBA Works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434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57400" y="2515519"/>
            <a:ext cx="22860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5427" y="191509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, t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298654" y="19050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2</a:t>
            </a:r>
            <a:r>
              <a:rPr lang="en-US" dirty="0" smtClean="0"/>
              <a:t>, t</a:t>
            </a:r>
            <a:r>
              <a:rPr lang="en-US" baseline="-25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5892225"/>
            <a:ext cx="3730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Start with a seed pair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62200" y="2706469"/>
            <a:ext cx="1792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Constraints from</a:t>
            </a:r>
          </a:p>
          <a:p>
            <a:r>
              <a:rPr lang="en-US" dirty="0" smtClean="0"/>
              <a:t>correspondences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74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IBA works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434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57400" y="2515519"/>
            <a:ext cx="22860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5427" y="191509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, t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298654" y="19050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2</a:t>
            </a:r>
            <a:r>
              <a:rPr lang="en-US" dirty="0" smtClean="0"/>
              <a:t>, t</a:t>
            </a:r>
            <a:r>
              <a:rPr lang="en-US" baseline="-25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5892225"/>
            <a:ext cx="511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Add new cameras to the seed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276600" y="40386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8100737" flipV="1">
            <a:off x="3435316" y="3434082"/>
            <a:ext cx="1454133" cy="1098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86200" y="41148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3</a:t>
            </a:r>
            <a:r>
              <a:rPr lang="en-US" dirty="0" smtClean="0"/>
              <a:t>, t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3284094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IBA works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434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57400" y="2515519"/>
            <a:ext cx="22860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5427" y="191509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, t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298654" y="19050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2</a:t>
            </a:r>
            <a:r>
              <a:rPr lang="en-US" dirty="0" smtClean="0"/>
              <a:t>, t</a:t>
            </a:r>
            <a:r>
              <a:rPr lang="en-US" baseline="-25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5892225"/>
            <a:ext cx="511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Add new cameras to the seed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276600" y="40386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8100737" flipV="1">
            <a:off x="3435316" y="3434082"/>
            <a:ext cx="1454133" cy="1098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86200" y="41148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3</a:t>
            </a:r>
            <a:r>
              <a:rPr lang="en-US" dirty="0" smtClean="0"/>
              <a:t>, t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3" name="Oval 12"/>
          <p:cNvSpPr/>
          <p:nvPr/>
        </p:nvSpPr>
        <p:spPr>
          <a:xfrm>
            <a:off x="3276600" y="3124200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4"/>
            <a:endCxn id="10" idx="0"/>
          </p:cNvCxnSpPr>
          <p:nvPr/>
        </p:nvCxnSpPr>
        <p:spPr>
          <a:xfrm>
            <a:off x="3390900" y="3352800"/>
            <a:ext cx="190500" cy="6858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499232" y="2784292"/>
            <a:ext cx="900391" cy="39407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67000" y="2819400"/>
            <a:ext cx="71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143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IBA works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478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43400" y="2286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57400" y="2515519"/>
            <a:ext cx="22860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25427" y="1915098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, t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4298654" y="19050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2</a:t>
            </a:r>
            <a:r>
              <a:rPr lang="en-US" dirty="0" smtClean="0"/>
              <a:t>, t</a:t>
            </a:r>
            <a:r>
              <a:rPr lang="en-US" baseline="-250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217" y="5892225"/>
            <a:ext cx="9111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Also calculate 3D positions of points that cameras see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276600" y="40386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8100737" flipV="1">
            <a:off x="3435316" y="3434082"/>
            <a:ext cx="1454133" cy="10988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86200" y="41148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3</a:t>
            </a:r>
            <a:r>
              <a:rPr lang="en-US" dirty="0" smtClean="0"/>
              <a:t>, t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13" name="Oval 12"/>
          <p:cNvSpPr/>
          <p:nvPr/>
        </p:nvSpPr>
        <p:spPr>
          <a:xfrm>
            <a:off x="3276600" y="3124200"/>
            <a:ext cx="2286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3" idx="4"/>
            <a:endCxn id="10" idx="0"/>
          </p:cNvCxnSpPr>
          <p:nvPr/>
        </p:nvCxnSpPr>
        <p:spPr>
          <a:xfrm>
            <a:off x="3390900" y="3352800"/>
            <a:ext cx="190500" cy="68580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499232" y="2784292"/>
            <a:ext cx="900391" cy="39407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67000" y="2819400"/>
            <a:ext cx="71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x,y,z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242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1484</Words>
  <Application>Microsoft Office PowerPoint</Application>
  <PresentationFormat>On-screen Show (4:3)</PresentationFormat>
  <Paragraphs>354</Paragraphs>
  <Slides>44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1_Office Theme</vt:lpstr>
      <vt:lpstr>Discrete-Continuous Optimization for  Large-scale Structure from Motion</vt:lpstr>
      <vt:lpstr>SfM from Internet Images</vt:lpstr>
      <vt:lpstr>Structure from Motion</vt:lpstr>
      <vt:lpstr>Reconstruction pipeline</vt:lpstr>
      <vt:lpstr>How IBA Works</vt:lpstr>
      <vt:lpstr>How IBA Works</vt:lpstr>
      <vt:lpstr>How IBA works</vt:lpstr>
      <vt:lpstr>How IBA works</vt:lpstr>
      <vt:lpstr>How IBA works</vt:lpstr>
      <vt:lpstr>How IBA works</vt:lpstr>
      <vt:lpstr>How IBA works</vt:lpstr>
      <vt:lpstr>How IBA works</vt:lpstr>
      <vt:lpstr>How IBA works</vt:lpstr>
      <vt:lpstr>Problems with IBA</vt:lpstr>
      <vt:lpstr>Problems with IBA</vt:lpstr>
      <vt:lpstr>Problems with IBA</vt:lpstr>
      <vt:lpstr>Initializing bundle adjustment</vt:lpstr>
      <vt:lpstr>Our Approach</vt:lpstr>
      <vt:lpstr>Our Approach</vt:lpstr>
      <vt:lpstr>The MRF model</vt:lpstr>
      <vt:lpstr>Making MRF Tractable</vt:lpstr>
      <vt:lpstr>Making MRF Tractable</vt:lpstr>
      <vt:lpstr>Making MRF Tractable</vt:lpstr>
      <vt:lpstr>Making MRF Tractable</vt:lpstr>
      <vt:lpstr>Making MRF Tractable</vt:lpstr>
      <vt:lpstr>Refining the MRF Solution</vt:lpstr>
      <vt:lpstr>Overall Approach</vt:lpstr>
      <vt:lpstr>SfM on unstructured photo collections</vt:lpstr>
      <vt:lpstr>Experimental results</vt:lpstr>
      <vt:lpstr>PowerPoint Presentation</vt:lpstr>
      <vt:lpstr>PowerPoint Presentation</vt:lpstr>
      <vt:lpstr>PowerPoint Presentation</vt:lpstr>
      <vt:lpstr>Quad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Running times</vt:lpstr>
      <vt:lpstr>IBA vs Our Approach</vt:lpstr>
      <vt:lpstr>Discussion</vt:lpstr>
      <vt:lpstr>Discussion</vt:lpstr>
      <vt:lpstr>Thank You</vt:lpstr>
      <vt:lpstr>References</vt:lpstr>
    </vt:vector>
  </TitlesOfParts>
  <Company>UW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cse</dc:creator>
  <cp:lastModifiedBy>cse</cp:lastModifiedBy>
  <cp:revision>83</cp:revision>
  <dcterms:created xsi:type="dcterms:W3CDTF">2011-11-03T22:14:44Z</dcterms:created>
  <dcterms:modified xsi:type="dcterms:W3CDTF">2011-11-09T00:55:35Z</dcterms:modified>
</cp:coreProperties>
</file>