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316" r:id="rId3"/>
    <p:sldId id="278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317" r:id="rId13"/>
    <p:sldId id="275" r:id="rId14"/>
    <p:sldId id="264" r:id="rId15"/>
    <p:sldId id="289" r:id="rId16"/>
    <p:sldId id="290" r:id="rId17"/>
    <p:sldId id="291" r:id="rId18"/>
    <p:sldId id="292" r:id="rId19"/>
    <p:sldId id="294" r:id="rId20"/>
    <p:sldId id="295" r:id="rId21"/>
    <p:sldId id="296" r:id="rId22"/>
    <p:sldId id="297" r:id="rId23"/>
    <p:sldId id="313" r:id="rId24"/>
    <p:sldId id="314" r:id="rId25"/>
    <p:sldId id="298" r:id="rId26"/>
    <p:sldId id="300" r:id="rId27"/>
    <p:sldId id="303" r:id="rId28"/>
    <p:sldId id="304" r:id="rId29"/>
    <p:sldId id="305" r:id="rId30"/>
    <p:sldId id="306" r:id="rId31"/>
    <p:sldId id="308" r:id="rId32"/>
    <p:sldId id="309" r:id="rId33"/>
    <p:sldId id="315" r:id="rId34"/>
    <p:sldId id="273" r:id="rId35"/>
    <p:sldId id="310" r:id="rId36"/>
    <p:sldId id="311" r:id="rId37"/>
    <p:sldId id="312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499" autoAdjust="0"/>
  </p:normalViewPr>
  <p:slideViewPr>
    <p:cSldViewPr snapToGrid="0" snapToObjects="1">
      <p:cViewPr>
        <p:scale>
          <a:sx n="76" d="100"/>
          <a:sy n="76" d="100"/>
        </p:scale>
        <p:origin x="-1200" y="-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C6F21-680A-FF4A-B2F4-33EC579C7344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1DF01-D3F7-4E4A-8FDA-EF053C958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855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18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506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111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74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51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68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B837CA-BE36-8447-AC52-77BA764A522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B837CA-BE36-8447-AC52-77BA764A522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09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23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22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87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151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75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68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73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5614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6260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2793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370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495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80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B837CA-BE36-8447-AC52-77BA764A522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0056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85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B837CA-BE36-8447-AC52-77BA764A522E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34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23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B837CA-BE36-8447-AC52-77BA764A522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002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77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09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16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1DF01-D3F7-4E4A-8FDA-EF053C9582E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297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86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512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166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74E94-0CC5-964A-A165-28C7132A4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488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27F2B-8151-1843-8ED4-9C74887A05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22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155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02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2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71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4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359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75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21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D25E1-B905-954D-A5C9-65B5EE049E00}" type="datetimeFigureOut">
              <a:rPr lang="en-US" smtClean="0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60623-D045-5546-ABAC-5EA3B7F62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384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tags" Target="../tags/tag8.xml"/><Relationship Id="rId2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20" Type="http://schemas.openxmlformats.org/officeDocument/2006/relationships/image" Target="../media/image39.png"/><Relationship Id="rId21" Type="http://schemas.openxmlformats.org/officeDocument/2006/relationships/image" Target="../media/image40.png"/><Relationship Id="rId22" Type="http://schemas.openxmlformats.org/officeDocument/2006/relationships/image" Target="../media/image41.png"/><Relationship Id="rId23" Type="http://schemas.openxmlformats.org/officeDocument/2006/relationships/image" Target="../media/image42.png"/><Relationship Id="rId24" Type="http://schemas.openxmlformats.org/officeDocument/2006/relationships/image" Target="../media/image43.png"/><Relationship Id="rId25" Type="http://schemas.openxmlformats.org/officeDocument/2006/relationships/image" Target="../media/image44.png"/><Relationship Id="rId26" Type="http://schemas.openxmlformats.org/officeDocument/2006/relationships/image" Target="../media/image45.png"/><Relationship Id="rId10" Type="http://schemas.openxmlformats.org/officeDocument/2006/relationships/image" Target="../media/image29.png"/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4" Type="http://schemas.openxmlformats.org/officeDocument/2006/relationships/image" Target="../media/image46.png"/><Relationship Id="rId5" Type="http://schemas.openxmlformats.org/officeDocument/2006/relationships/image" Target="../media/image48.png"/><Relationship Id="rId1" Type="http://schemas.openxmlformats.org/officeDocument/2006/relationships/tags" Target="../tags/tag10.x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2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1" Type="http://schemas.openxmlformats.org/officeDocument/2006/relationships/tags" Target="../tags/tag12.xml"/><Relationship Id="rId2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://eecs.berkeley.edu/~lbourdev/poselet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2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tags" Target="../tags/tag4.xml"/><Relationship Id="rId2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1" Type="http://schemas.openxmlformats.org/officeDocument/2006/relationships/tags" Target="../tags/tag5.xml"/><Relationship Id="rId2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" Type="http://schemas.openxmlformats.org/officeDocument/2006/relationships/tags" Target="../tags/tag6.xml"/><Relationship Id="rId2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Poselets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Michael Krainin</a:t>
            </a:r>
          </a:p>
          <a:p>
            <a:r>
              <a:rPr lang="en-US" dirty="0" smtClean="0"/>
              <a:t>CSE 590V</a:t>
            </a:r>
          </a:p>
          <a:p>
            <a:r>
              <a:rPr lang="en-US" dirty="0" smtClean="0"/>
              <a:t>Oct 18,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222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/>
          <p:cNvPicPr>
            <a:picLocks noChangeAspect="1"/>
          </p:cNvPicPr>
          <p:nvPr/>
        </p:nvPicPr>
        <p:blipFill>
          <a:blip r:embed="rId3"/>
          <a:srcRect l="5696" t="27607" r="50633" b="35583"/>
          <a:stretch>
            <a:fillRect/>
          </a:stretch>
        </p:blipFill>
        <p:spPr>
          <a:xfrm>
            <a:off x="533400" y="1693334"/>
            <a:ext cx="1066800" cy="9276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err="1" smtClean="0"/>
              <a:t>poselet</a:t>
            </a:r>
            <a:r>
              <a:rPr lang="en-US" dirty="0" smtClean="0"/>
              <a:t> classifiers</a:t>
            </a:r>
            <a:endParaRPr lang="en-US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rcRect l="65706" t="11043" r="13545" b="70552"/>
          <a:stretch>
            <a:fillRect/>
          </a:stretch>
        </p:blipFill>
        <p:spPr>
          <a:xfrm>
            <a:off x="2855494" y="1701799"/>
            <a:ext cx="1066800" cy="914399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5"/>
          <a:srcRect l="5381" t="16071" r="9533" b="13954"/>
          <a:stretch>
            <a:fillRect/>
          </a:stretch>
        </p:blipFill>
        <p:spPr>
          <a:xfrm>
            <a:off x="5164102" y="1701799"/>
            <a:ext cx="1106906" cy="914400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6"/>
          <a:srcRect l="5381" r="3139" b="25000"/>
          <a:stretch>
            <a:fillRect/>
          </a:stretch>
        </p:blipFill>
        <p:spPr>
          <a:xfrm>
            <a:off x="1668951" y="1701799"/>
            <a:ext cx="1110343" cy="9144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/>
          <a:srcRect b="18750"/>
          <a:stretch>
            <a:fillRect/>
          </a:stretch>
        </p:blipFill>
        <p:spPr>
          <a:xfrm>
            <a:off x="6347208" y="1701799"/>
            <a:ext cx="1120392" cy="914400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8"/>
          <a:srcRect t="6250" b="12500"/>
          <a:stretch>
            <a:fillRect/>
          </a:stretch>
        </p:blipFill>
        <p:spPr>
          <a:xfrm>
            <a:off x="3962400" y="1701799"/>
            <a:ext cx="1143000" cy="932853"/>
          </a:xfrm>
          <a:prstGeom prst="rect">
            <a:avLst/>
          </a:prstGeom>
        </p:spPr>
      </p:pic>
      <p:sp>
        <p:nvSpPr>
          <p:cNvPr id="92" name="Rectangle 91"/>
          <p:cNvSpPr/>
          <p:nvPr/>
        </p:nvSpPr>
        <p:spPr>
          <a:xfrm>
            <a:off x="304800" y="3426500"/>
            <a:ext cx="8458200" cy="3249351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Given a seed patch</a:t>
            </a:r>
          </a:p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Find the closest patch for every other person</a:t>
            </a:r>
          </a:p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Sort them by residual error</a:t>
            </a:r>
          </a:p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Threshold them</a:t>
            </a:r>
          </a:p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Use them as positive training examples to train a linear SVM with HOG features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424854" y="638408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3275464"/>
      </p:ext>
    </p:extLst>
  </p:cSld>
  <p:clrMapOvr>
    <a:masterClrMapping/>
  </p:clrMapOvr>
  <p:transition xmlns:p14="http://schemas.microsoft.com/office/powerpoint/2010/main" advTm="13266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67236"/>
            <a:ext cx="83058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  <a:cs typeface="+mj-cs"/>
              </a:rPr>
              <a:t>Which poselets should we train?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157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804900" cy="4830763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300" dirty="0">
                <a:ea typeface="+mn-ea"/>
                <a:cs typeface="+mn-cs"/>
              </a:rPr>
              <a:t>Choose thousands of random windows, generate </a:t>
            </a:r>
            <a:r>
              <a:rPr lang="en-US" sz="3300" dirty="0" err="1">
                <a:ea typeface="+mn-ea"/>
                <a:cs typeface="+mn-cs"/>
              </a:rPr>
              <a:t>poselet</a:t>
            </a:r>
            <a:r>
              <a:rPr lang="en-US" sz="3300" dirty="0">
                <a:ea typeface="+mn-ea"/>
                <a:cs typeface="+mn-cs"/>
              </a:rPr>
              <a:t> candidates, train linear </a:t>
            </a:r>
            <a:r>
              <a:rPr lang="en-US" sz="3300" dirty="0" err="1">
                <a:ea typeface="+mn-ea"/>
                <a:cs typeface="+mn-cs"/>
              </a:rPr>
              <a:t>SVMs</a:t>
            </a:r>
            <a:endParaRPr lang="en-US" sz="3300" dirty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3300" dirty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" charset="2"/>
              <a:buNone/>
              <a:defRPr/>
            </a:pPr>
            <a:endParaRPr lang="en-US" sz="3300" dirty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Font typeface="Wingdings" charset="2"/>
              <a:buNone/>
              <a:defRPr/>
            </a:pPr>
            <a:r>
              <a:rPr lang="en-US" sz="3300" dirty="0">
                <a:ea typeface="+mn-ea"/>
                <a:cs typeface="+mn-cs"/>
              </a:rPr>
              <a:t> </a:t>
            </a:r>
            <a:endParaRPr lang="en-US" sz="3300" dirty="0" smtClean="0"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3300" dirty="0" smtClean="0">
                <a:ea typeface="+mn-ea"/>
                <a:cs typeface="+mn-cs"/>
              </a:rPr>
              <a:t>Select a small set of </a:t>
            </a:r>
            <a:r>
              <a:rPr lang="en-US" sz="3300" dirty="0" err="1" smtClean="0">
                <a:ea typeface="+mn-ea"/>
                <a:cs typeface="+mn-cs"/>
              </a:rPr>
              <a:t>poselets</a:t>
            </a:r>
            <a:r>
              <a:rPr lang="en-US" sz="3300" dirty="0" smtClean="0">
                <a:ea typeface="+mn-ea"/>
                <a:cs typeface="+mn-cs"/>
              </a:rPr>
              <a:t> that are: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300" dirty="0" smtClean="0">
                <a:ea typeface="+mn-ea"/>
                <a:cs typeface="+mn-cs"/>
              </a:rPr>
              <a:t>Individually effective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300" dirty="0" smtClean="0">
                <a:ea typeface="+mn-ea"/>
                <a:cs typeface="+mn-cs"/>
              </a:rPr>
              <a:t>Complementary</a:t>
            </a:r>
            <a:endParaRPr lang="en-US" sz="3300" dirty="0">
              <a:ea typeface="+mn-ea"/>
              <a:cs typeface="+mn-cs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6850" y="2695575"/>
            <a:ext cx="1114425" cy="14859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86050" y="2682875"/>
            <a:ext cx="1314450" cy="15113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7975" y="2705100"/>
            <a:ext cx="1139825" cy="149542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2575" y="2724150"/>
            <a:ext cx="1028700" cy="147002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2743200"/>
            <a:ext cx="766763" cy="1447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1905000" y="2762250"/>
            <a:ext cx="3905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07" name="Rectangle 11"/>
          <p:cNvSpPr>
            <a:spLocks noChangeArrowheads="1"/>
          </p:cNvSpPr>
          <p:nvPr/>
        </p:nvSpPr>
        <p:spPr bwMode="auto">
          <a:xfrm>
            <a:off x="1485900" y="2838450"/>
            <a:ext cx="923925" cy="12398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4448175" y="2800350"/>
            <a:ext cx="3905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09" name="Rectangle 13"/>
          <p:cNvSpPr>
            <a:spLocks noChangeArrowheads="1"/>
          </p:cNvSpPr>
          <p:nvPr/>
        </p:nvSpPr>
        <p:spPr bwMode="auto">
          <a:xfrm>
            <a:off x="6638925" y="3352800"/>
            <a:ext cx="560388" cy="7524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4286250" y="3000375"/>
            <a:ext cx="3905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11" name="Rectangle 15"/>
          <p:cNvSpPr>
            <a:spLocks noChangeArrowheads="1"/>
          </p:cNvSpPr>
          <p:nvPr/>
        </p:nvSpPr>
        <p:spPr bwMode="auto">
          <a:xfrm>
            <a:off x="3019425" y="3124200"/>
            <a:ext cx="600075" cy="8048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12" name="Rectangle 16"/>
          <p:cNvSpPr>
            <a:spLocks noChangeArrowheads="1"/>
          </p:cNvSpPr>
          <p:nvPr/>
        </p:nvSpPr>
        <p:spPr bwMode="auto">
          <a:xfrm>
            <a:off x="3028950" y="2762250"/>
            <a:ext cx="314325" cy="4222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13" name="Rectangle 17"/>
          <p:cNvSpPr>
            <a:spLocks noChangeArrowheads="1"/>
          </p:cNvSpPr>
          <p:nvPr/>
        </p:nvSpPr>
        <p:spPr bwMode="auto">
          <a:xfrm>
            <a:off x="5448300" y="2838450"/>
            <a:ext cx="3905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14" name="Rectangle 18"/>
          <p:cNvSpPr>
            <a:spLocks noChangeArrowheads="1"/>
          </p:cNvSpPr>
          <p:nvPr/>
        </p:nvSpPr>
        <p:spPr bwMode="auto">
          <a:xfrm>
            <a:off x="5638800" y="3152775"/>
            <a:ext cx="617538" cy="8286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15" name="Rectangle 19"/>
          <p:cNvSpPr>
            <a:spLocks noChangeArrowheads="1"/>
          </p:cNvSpPr>
          <p:nvPr/>
        </p:nvSpPr>
        <p:spPr bwMode="auto">
          <a:xfrm>
            <a:off x="1638300" y="3152775"/>
            <a:ext cx="390525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716" name="Rectangle 20"/>
          <p:cNvSpPr>
            <a:spLocks noChangeArrowheads="1"/>
          </p:cNvSpPr>
          <p:nvPr/>
        </p:nvSpPr>
        <p:spPr bwMode="auto">
          <a:xfrm>
            <a:off x="6505575" y="2914650"/>
            <a:ext cx="485775" cy="650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6324600" y="6333952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2022227"/>
      </p:ext>
    </p:extLst>
  </p:cSld>
  <p:clrMapOvr>
    <a:masterClrMapping/>
  </p:clrMapOvr>
  <p:transition xmlns:p14="http://schemas.microsoft.com/office/powerpoint/2010/main" advTm="32783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7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7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7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7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6" grpId="0" animBg="1"/>
      <p:bldP spid="157707" grpId="0" animBg="1"/>
      <p:bldP spid="157708" grpId="0" animBg="1"/>
      <p:bldP spid="157709" grpId="0" animBg="1"/>
      <p:bldP spid="157710" grpId="0" animBg="1"/>
      <p:bldP spid="157711" grpId="0" animBg="1"/>
      <p:bldP spid="157712" grpId="0" animBg="1"/>
      <p:bldP spid="157713" grpId="0" animBg="1"/>
      <p:bldP spid="157714" grpId="0" animBg="1"/>
      <p:bldP spid="157715" grpId="0" animBg="1"/>
      <p:bldP spid="1577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 Detection Using </a:t>
            </a:r>
            <a:r>
              <a:rPr lang="en-US" dirty="0" err="1" smtClean="0"/>
              <a:t>Poselets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4194"/>
            <a:ext cx="8229600" cy="2081969"/>
          </a:xfrm>
        </p:spPr>
        <p:txBody>
          <a:bodyPr/>
          <a:lstStyle/>
          <a:p>
            <a:r>
              <a:rPr lang="en-US" dirty="0" smtClean="0"/>
              <a:t>[12] </a:t>
            </a:r>
            <a:r>
              <a:rPr lang="en-US" dirty="0" err="1" smtClean="0"/>
              <a:t>Felzenszwalb</a:t>
            </a:r>
            <a:r>
              <a:rPr lang="en-US" dirty="0" smtClean="0"/>
              <a:t> et al</a:t>
            </a:r>
            <a:r>
              <a:rPr lang="en-US" dirty="0"/>
              <a:t>. Object Detection with Discriminatively Trained Part Based </a:t>
            </a:r>
            <a:r>
              <a:rPr lang="en-US" dirty="0" smtClean="0"/>
              <a:t>Models. PAMI 2010.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447134" y="2723986"/>
            <a:ext cx="1704318" cy="50134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942803" y="3175196"/>
            <a:ext cx="1704318" cy="50134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detection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86" y="1996071"/>
            <a:ext cx="8385829" cy="171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10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Uses of </a:t>
            </a:r>
            <a:r>
              <a:rPr lang="en-US" dirty="0" err="1" smtClean="0"/>
              <a:t>Poselets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808" y="1600200"/>
            <a:ext cx="6218327" cy="4525963"/>
          </a:xfrm>
        </p:spPr>
        <p:txBody>
          <a:bodyPr/>
          <a:lstStyle/>
          <a:p>
            <a:r>
              <a:rPr lang="en-US" dirty="0" smtClean="0"/>
              <a:t>Object Segmentation (CVPR 2011)</a:t>
            </a:r>
          </a:p>
          <a:p>
            <a:pPr lvl="1"/>
            <a:r>
              <a:rPr lang="en-US" dirty="0" smtClean="0"/>
              <a:t>Predict area using “soft masks”</a:t>
            </a:r>
          </a:p>
          <a:p>
            <a:pPr lvl="1"/>
            <a:r>
              <a:rPr lang="en-US" dirty="0" smtClean="0"/>
              <a:t>Deformation to match image edges</a:t>
            </a:r>
          </a:p>
          <a:p>
            <a:pPr lvl="1"/>
            <a:r>
              <a:rPr lang="en-US" dirty="0" smtClean="0"/>
              <a:t>Extends </a:t>
            </a:r>
            <a:r>
              <a:rPr lang="en-US" dirty="0" err="1" smtClean="0"/>
              <a:t>poselets</a:t>
            </a:r>
            <a:r>
              <a:rPr lang="en-US" dirty="0" smtClean="0"/>
              <a:t> to other objects</a:t>
            </a:r>
          </a:p>
          <a:p>
            <a:r>
              <a:rPr lang="en-US" dirty="0" smtClean="0"/>
              <a:t>Activity Recognition (CVPR 2011)</a:t>
            </a:r>
          </a:p>
          <a:p>
            <a:pPr lvl="1"/>
            <a:r>
              <a:rPr lang="en-US" dirty="0" smtClean="0"/>
              <a:t>Recognition from a single image</a:t>
            </a:r>
          </a:p>
          <a:p>
            <a:pPr lvl="1"/>
            <a:r>
              <a:rPr lang="en-US" dirty="0" smtClean="0"/>
              <a:t>Use which </a:t>
            </a:r>
            <a:r>
              <a:rPr lang="en-US" dirty="0" err="1" smtClean="0"/>
              <a:t>poselets</a:t>
            </a:r>
            <a:r>
              <a:rPr lang="en-US" dirty="0" smtClean="0"/>
              <a:t> fired and to what extent to predict the activity</a:t>
            </a:r>
          </a:p>
          <a:p>
            <a:pPr lvl="1"/>
            <a:endParaRPr lang="en-US" dirty="0"/>
          </a:p>
        </p:txBody>
      </p:sp>
      <p:pic>
        <p:nvPicPr>
          <p:cNvPr id="4" name="Picture 3" descr="segmentatio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23"/>
          <a:stretch/>
        </p:blipFill>
        <p:spPr>
          <a:xfrm>
            <a:off x="6837828" y="1631180"/>
            <a:ext cx="1848972" cy="2039845"/>
          </a:xfrm>
          <a:prstGeom prst="rect">
            <a:avLst/>
          </a:prstGeom>
        </p:spPr>
      </p:pic>
      <p:pic>
        <p:nvPicPr>
          <p:cNvPr id="7" name="Picture 6" descr="activity_recogni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705" y="3856899"/>
            <a:ext cx="1928095" cy="250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02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Describing People: A </a:t>
            </a:r>
            <a:r>
              <a:rPr lang="en-US" dirty="0" err="1" smtClean="0"/>
              <a:t>Poselet</a:t>
            </a:r>
            <a:r>
              <a:rPr lang="en-US" dirty="0" smtClean="0"/>
              <a:t>-Based Approach to Attribute Classification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L. </a:t>
            </a:r>
            <a:r>
              <a:rPr lang="en-US" dirty="0" err="1" smtClean="0"/>
              <a:t>Bourdev</a:t>
            </a:r>
            <a:r>
              <a:rPr lang="en-US" dirty="0" smtClean="0"/>
              <a:t>, S. </a:t>
            </a:r>
            <a:r>
              <a:rPr lang="en-US" dirty="0" err="1" smtClean="0"/>
              <a:t>Maji</a:t>
            </a:r>
            <a:r>
              <a:rPr lang="en-US" dirty="0" smtClean="0"/>
              <a:t>, and J. Malik</a:t>
            </a:r>
          </a:p>
          <a:p>
            <a:r>
              <a:rPr lang="en-US" dirty="0" smtClean="0"/>
              <a:t>ICCV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800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Content Placeholder 3" descr="Screen shot 2010-11-10 at 7.44.25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765" t="1250" r="510" b="417"/>
          <a:stretch>
            <a:fillRect/>
          </a:stretch>
        </p:blipFill>
        <p:spPr>
          <a:xfrm>
            <a:off x="863600" y="685800"/>
            <a:ext cx="7823200" cy="5994400"/>
          </a:xfrm>
        </p:spPr>
      </p:pic>
      <p:sp>
        <p:nvSpPr>
          <p:cNvPr id="27651" name="Title 3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Random 1¼% of the test set</a:t>
            </a:r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591944" y="6534496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0949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How poselets help in high-level vision</a:t>
            </a:r>
            <a:endParaRPr lang="en-US" sz="4400" dirty="0">
              <a:ea typeface="+mj-ea"/>
              <a:cs typeface="+mj-cs"/>
            </a:endParaRPr>
          </a:p>
        </p:txBody>
      </p:sp>
      <p:pic>
        <p:nvPicPr>
          <p:cNvPr id="9" name="Content Placeholder 3" descr="Screen shot 2010-11-10 at 7.44.25 AM.png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 l="40298" t="20555" r="29999" b="39723"/>
          <a:stretch>
            <a:fillRect/>
          </a:stretch>
        </p:blipFill>
        <p:spPr>
          <a:xfrm>
            <a:off x="762000" y="1447800"/>
            <a:ext cx="3352800" cy="3449283"/>
          </a:xfrm>
        </p:spPr>
      </p:pic>
      <p:sp>
        <p:nvSpPr>
          <p:cNvPr id="11" name="TextBox 10"/>
          <p:cNvSpPr txBox="1"/>
          <p:nvPr/>
        </p:nvSpPr>
        <p:spPr>
          <a:xfrm>
            <a:off x="152400" y="5334000"/>
            <a:ext cx="4267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The image is a complex function of the viewpoint, pose, appearance, etc.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4191000" y="1455752"/>
            <a:ext cx="4953000" cy="5263243"/>
            <a:chOff x="4191000" y="1455752"/>
            <a:chExt cx="4953000" cy="526324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15000" y="2732314"/>
              <a:ext cx="2514600" cy="107768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15000" y="1455752"/>
              <a:ext cx="2514600" cy="1058848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15000" y="4038600"/>
              <a:ext cx="2553892" cy="9906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4953000" y="5334000"/>
              <a:ext cx="41910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/>
                  </a:solidFill>
                </a:rPr>
                <a:t>Poselets decouple pose and camera view from appearance</a:t>
              </a:r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3" name="Line 19"/>
            <p:cNvSpPr>
              <a:spLocks noChangeShapeType="1"/>
            </p:cNvSpPr>
            <p:nvPr/>
          </p:nvSpPr>
          <p:spPr bwMode="auto">
            <a:xfrm>
              <a:off x="4191000" y="3200400"/>
              <a:ext cx="1371600" cy="144780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 type="stealth" w="lg" len="lg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 flipV="1">
              <a:off x="4191000" y="1676400"/>
              <a:ext cx="1371600" cy="137160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 type="stealth" w="lg" len="lg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9"/>
            <p:cNvSpPr>
              <a:spLocks noChangeShapeType="1"/>
            </p:cNvSpPr>
            <p:nvPr/>
          </p:nvSpPr>
          <p:spPr bwMode="auto">
            <a:xfrm>
              <a:off x="4191000" y="3124200"/>
              <a:ext cx="13716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 type="stealth" w="lg" len="lg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5066341"/>
      </p:ext>
    </p:extLst>
  </p:cSld>
  <p:clrMapOvr>
    <a:masterClrMapping/>
  </p:clrMapOvr>
  <p:transition xmlns:p14="http://schemas.microsoft.com/office/powerpoint/2010/main" advTm="51483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7236"/>
            <a:ext cx="8686800" cy="1371600"/>
          </a:xfrm>
        </p:spPr>
        <p:txBody>
          <a:bodyPr/>
          <a:lstStyle/>
          <a:p>
            <a:r>
              <a:rPr lang="en-US" dirty="0" smtClean="0"/>
              <a:t>Gender recognition with poselets</a:t>
            </a:r>
            <a:endParaRPr lang="en-US" dirty="0"/>
          </a:p>
        </p:txBody>
      </p:sp>
      <p:grpSp>
        <p:nvGrpSpPr>
          <p:cNvPr id="5" name="Group 32"/>
          <p:cNvGrpSpPr/>
          <p:nvPr/>
        </p:nvGrpSpPr>
        <p:grpSpPr>
          <a:xfrm>
            <a:off x="533400" y="5072449"/>
            <a:ext cx="7888553" cy="1252151"/>
            <a:chOff x="533400" y="5072449"/>
            <a:chExt cx="7888553" cy="125215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" y="5072449"/>
              <a:ext cx="821724" cy="125215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82888" y="5072449"/>
              <a:ext cx="821724" cy="125215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0740" y="5072449"/>
              <a:ext cx="821724" cy="125215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22002" y="5072449"/>
              <a:ext cx="821724" cy="125215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00229" y="5072449"/>
              <a:ext cx="821724" cy="125215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61115" y="5072449"/>
              <a:ext cx="821724" cy="125215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11627" y="5072449"/>
              <a:ext cx="821724" cy="125215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72513" y="5072449"/>
              <a:ext cx="821724" cy="1252151"/>
            </a:xfrm>
            <a:prstGeom prst="rect">
              <a:avLst/>
            </a:prstGeom>
          </p:spPr>
        </p:pic>
      </p:grpSp>
      <p:grpSp>
        <p:nvGrpSpPr>
          <p:cNvPr id="15" name="Group 31"/>
          <p:cNvGrpSpPr/>
          <p:nvPr/>
        </p:nvGrpSpPr>
        <p:grpSpPr>
          <a:xfrm>
            <a:off x="533400" y="3507259"/>
            <a:ext cx="7912031" cy="1253717"/>
            <a:chOff x="533400" y="3507259"/>
            <a:chExt cx="7912031" cy="1253717"/>
          </a:xfrm>
        </p:grpSpPr>
        <p:pic>
          <p:nvPicPr>
            <p:cNvPr id="16" name="Picture 15"/>
            <p:cNvPicPr preferRelativeResize="0"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33400" y="3507259"/>
              <a:ext cx="845202" cy="1253717"/>
            </a:xfrm>
            <a:prstGeom prst="rect">
              <a:avLst/>
            </a:prstGeom>
          </p:spPr>
        </p:pic>
        <p:pic>
          <p:nvPicPr>
            <p:cNvPr id="17" name="Picture 16"/>
            <p:cNvPicPr preferRelativeResize="0">
              <a:picLocks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661115" y="3507259"/>
              <a:ext cx="845202" cy="1253717"/>
            </a:xfrm>
            <a:prstGeom prst="rect">
              <a:avLst/>
            </a:prstGeom>
          </p:spPr>
        </p:pic>
        <p:pic>
          <p:nvPicPr>
            <p:cNvPr id="18" name="Picture 17"/>
            <p:cNvPicPr preferRelativeResize="0">
              <a:picLocks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698524" y="3507259"/>
              <a:ext cx="845202" cy="1253717"/>
            </a:xfrm>
            <a:prstGeom prst="rect">
              <a:avLst/>
            </a:prstGeom>
          </p:spPr>
        </p:pic>
        <p:pic>
          <p:nvPicPr>
            <p:cNvPr id="19" name="Picture 18"/>
            <p:cNvPicPr preferRelativeResize="0">
              <a:picLocks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350740" y="3507259"/>
              <a:ext cx="845202" cy="1253717"/>
            </a:xfrm>
            <a:prstGeom prst="rect">
              <a:avLst/>
            </a:prstGeom>
          </p:spPr>
        </p:pic>
        <p:pic>
          <p:nvPicPr>
            <p:cNvPr id="20" name="Picture 19"/>
            <p:cNvPicPr preferRelativeResize="0">
              <a:picLocks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600229" y="3507259"/>
              <a:ext cx="845202" cy="1253717"/>
            </a:xfrm>
            <a:prstGeom prst="rect">
              <a:avLst/>
            </a:prstGeom>
          </p:spPr>
        </p:pic>
        <p:pic>
          <p:nvPicPr>
            <p:cNvPr id="21" name="Picture 20"/>
            <p:cNvPicPr preferRelativeResize="0">
              <a:picLocks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472513" y="3507259"/>
              <a:ext cx="845202" cy="1253717"/>
            </a:xfrm>
            <a:prstGeom prst="rect">
              <a:avLst/>
            </a:prstGeom>
          </p:spPr>
        </p:pic>
        <p:pic>
          <p:nvPicPr>
            <p:cNvPr id="22" name="Picture 21"/>
            <p:cNvPicPr preferRelativeResize="0">
              <a:picLocks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759411" y="3507259"/>
              <a:ext cx="845202" cy="1253717"/>
            </a:xfrm>
            <a:prstGeom prst="rect">
              <a:avLst/>
            </a:prstGeom>
          </p:spPr>
        </p:pic>
        <p:pic>
          <p:nvPicPr>
            <p:cNvPr id="23" name="Picture 22"/>
            <p:cNvPicPr preferRelativeResize="0">
              <a:picLocks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411627" y="3507259"/>
              <a:ext cx="845202" cy="1253717"/>
            </a:xfrm>
            <a:prstGeom prst="rect">
              <a:avLst/>
            </a:prstGeom>
          </p:spPr>
        </p:pic>
      </p:grpSp>
      <p:grpSp>
        <p:nvGrpSpPr>
          <p:cNvPr id="24" name="Group 30"/>
          <p:cNvGrpSpPr/>
          <p:nvPr/>
        </p:nvGrpSpPr>
        <p:grpSpPr>
          <a:xfrm>
            <a:off x="533400" y="1981200"/>
            <a:ext cx="7888553" cy="1252151"/>
            <a:chOff x="533400" y="1981200"/>
            <a:chExt cx="7888553" cy="1252151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472513" y="1981200"/>
              <a:ext cx="841289" cy="1252151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533400" y="1981200"/>
              <a:ext cx="841289" cy="125215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5702437" y="1981200"/>
              <a:ext cx="841289" cy="1252151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7580664" y="1981200"/>
              <a:ext cx="841289" cy="1252151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6641551" y="1981200"/>
              <a:ext cx="841289" cy="125215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2411627" y="1981200"/>
              <a:ext cx="841289" cy="1252151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3350740" y="1981200"/>
              <a:ext cx="841289" cy="1252151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4786801" y="1981200"/>
              <a:ext cx="841289" cy="1252151"/>
            </a:xfrm>
            <a:prstGeom prst="rect">
              <a:avLst/>
            </a:prstGeom>
          </p:spPr>
        </p:pic>
      </p:grp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471926"/>
      </p:ext>
    </p:extLst>
  </p:cSld>
  <p:clrMapOvr>
    <a:masterClrMapping/>
  </p:clrMapOvr>
  <p:transition xmlns:p14="http://schemas.microsoft.com/office/powerpoint/2010/main" advTm="21849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1143000"/>
          </a:xfrm>
        </p:spPr>
        <p:txBody>
          <a:bodyPr/>
          <a:lstStyle/>
          <a:p>
            <a:r>
              <a:rPr lang="en-US" dirty="0" smtClean="0"/>
              <a:t>Attribute Classification Overview</a:t>
            </a:r>
            <a:endParaRPr lang="en-US" dirty="0"/>
          </a:p>
        </p:txBody>
      </p:sp>
      <p:grpSp>
        <p:nvGrpSpPr>
          <p:cNvPr id="3" name="Group 11"/>
          <p:cNvGrpSpPr/>
          <p:nvPr/>
        </p:nvGrpSpPr>
        <p:grpSpPr>
          <a:xfrm>
            <a:off x="76200" y="5207000"/>
            <a:ext cx="8991600" cy="1358900"/>
            <a:chOff x="76200" y="5207000"/>
            <a:chExt cx="8991600" cy="1358900"/>
          </a:xfrm>
        </p:grpSpPr>
        <p:pic>
          <p:nvPicPr>
            <p:cNvPr id="4" name="Picture 2" descr="Screen shot 2010-11-15 at 12.06.48 AM.png"/>
            <p:cNvPicPr>
              <a:picLocks noChangeAspect="1"/>
            </p:cNvPicPr>
            <p:nvPr/>
          </p:nvPicPr>
          <p:blipFill>
            <a:blip r:embed="rId4"/>
            <a:srcRect l="18889" t="74941"/>
            <a:stretch>
              <a:fillRect/>
            </a:stretch>
          </p:blipFill>
          <p:spPr bwMode="auto">
            <a:xfrm>
              <a:off x="1806323" y="5207000"/>
              <a:ext cx="7261477" cy="1358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76200" y="5707559"/>
              <a:ext cx="1600200" cy="769441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200" dirty="0" err="1" smtClean="0"/>
                <a:t>Poselet</a:t>
              </a:r>
              <a:endParaRPr lang="en-US" sz="2200" dirty="0" smtClean="0"/>
            </a:p>
            <a:p>
              <a:r>
                <a:rPr lang="en-US" sz="2200" dirty="0" smtClean="0"/>
                <a:t>Activations</a:t>
              </a:r>
              <a:endParaRPr lang="en-US" sz="2200" dirty="0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990600"/>
            <a:ext cx="2766060" cy="3200400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2895600" y="4267200"/>
            <a:ext cx="335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/>
                <a:ea typeface="ＭＳ Ｐゴシック" charset="-128"/>
                <a:cs typeface="Garamond"/>
              </a:rPr>
              <a:t>Given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/>
                <a:ea typeface="ＭＳ Ｐゴシック" charset="-128"/>
                <a:cs typeface="Garamond"/>
              </a:rPr>
              <a:t> a </a:t>
            </a:r>
            <a:r>
              <a:rPr lang="en-US" sz="32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Garamond"/>
              </a:rPr>
              <a:t>test image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aramond"/>
              <a:ea typeface="ＭＳ Ｐゴシック" charset="-128"/>
              <a:cs typeface="Garamond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2759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pic>
        <p:nvPicPr>
          <p:cNvPr id="4" name="Picture 2" descr="Screen shot 2010-11-15 at 12.06.48 AM.png"/>
          <p:cNvPicPr>
            <a:picLocks noChangeAspect="1"/>
          </p:cNvPicPr>
          <p:nvPr/>
        </p:nvPicPr>
        <p:blipFill>
          <a:blip r:embed="rId4"/>
          <a:srcRect l="18889" t="64871"/>
          <a:stretch>
            <a:fillRect/>
          </a:stretch>
        </p:blipFill>
        <p:spPr bwMode="auto">
          <a:xfrm>
            <a:off x="1806323" y="4660900"/>
            <a:ext cx="726147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200" y="4800600"/>
            <a:ext cx="1600200" cy="43088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Features</a:t>
            </a:r>
            <a:endParaRPr lang="en-US" sz="22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28600" y="1371600"/>
            <a:ext cx="3352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Pyramid HOG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lang="en-US" sz="3200" kern="0" dirty="0" smtClean="0">
                <a:latin typeface="Garamond"/>
                <a:ea typeface="ＭＳ Ｐゴシック" charset="-128"/>
                <a:cs typeface="Garamond"/>
              </a:rPr>
              <a:t>LAB histogram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Skin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 features</a:t>
            </a:r>
          </a:p>
          <a:p>
            <a:pPr marL="800100" lvl="1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Char char="n"/>
            </a:pPr>
            <a:r>
              <a:rPr lang="en-US" sz="3200" kern="0" baseline="0" dirty="0" smtClean="0">
                <a:latin typeface="Garamond"/>
                <a:ea typeface="ＭＳ Ｐゴシック" charset="-128"/>
                <a:cs typeface="Garamond"/>
              </a:rPr>
              <a:t>Hands-skin</a:t>
            </a:r>
          </a:p>
          <a:p>
            <a:pPr marL="800100" lvl="1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Char char="n"/>
            </a:pP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Legs-skin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uLnTx/>
              <a:uFillTx/>
              <a:latin typeface="Garamond"/>
              <a:ea typeface="ＭＳ Ｐゴシック" charset="-128"/>
              <a:cs typeface="Garamond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3945503" y="1371600"/>
            <a:ext cx="1183149" cy="3102352"/>
            <a:chOff x="3945503" y="1371600"/>
            <a:chExt cx="1183149" cy="310235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rcRect r="79849"/>
            <a:stretch>
              <a:fillRect/>
            </a:stretch>
          </p:blipFill>
          <p:spPr>
            <a:xfrm>
              <a:off x="3962400" y="1371600"/>
              <a:ext cx="952500" cy="22860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945503" y="3581400"/>
              <a:ext cx="1183149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err="1" smtClean="0"/>
                <a:t>Poselet</a:t>
              </a:r>
              <a:endParaRPr lang="en-US" sz="2600" dirty="0" smtClean="0"/>
            </a:p>
            <a:p>
              <a:r>
                <a:rPr lang="en-US" sz="2600" dirty="0" smtClean="0"/>
                <a:t>patch</a:t>
              </a:r>
              <a:endParaRPr lang="en-US" sz="2600" dirty="0"/>
            </a:p>
          </p:txBody>
        </p:sp>
      </p:grpSp>
      <p:grpSp>
        <p:nvGrpSpPr>
          <p:cNvPr id="7" name="Group 21"/>
          <p:cNvGrpSpPr/>
          <p:nvPr/>
        </p:nvGrpSpPr>
        <p:grpSpPr>
          <a:xfrm>
            <a:off x="7696200" y="1371600"/>
            <a:ext cx="1158081" cy="2778443"/>
            <a:chOff x="7696200" y="1371600"/>
            <a:chExt cx="1158081" cy="2778443"/>
          </a:xfrm>
        </p:grpSpPr>
        <p:sp>
          <p:nvSpPr>
            <p:cNvPr id="15" name="TextBox 14"/>
            <p:cNvSpPr txBox="1"/>
            <p:nvPr/>
          </p:nvSpPr>
          <p:spPr>
            <a:xfrm>
              <a:off x="7772400" y="3657600"/>
              <a:ext cx="94480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/>
                <a:t>B .* C</a:t>
              </a:r>
              <a:endParaRPr lang="en-US" sz="2600" dirty="0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rcRect l="75500"/>
            <a:stretch>
              <a:fillRect/>
            </a:stretch>
          </p:blipFill>
          <p:spPr>
            <a:xfrm>
              <a:off x="7696200" y="1371600"/>
              <a:ext cx="1158081" cy="2286000"/>
            </a:xfrm>
            <a:prstGeom prst="rect">
              <a:avLst/>
            </a:prstGeom>
          </p:spPr>
        </p:pic>
      </p:grpSp>
      <p:grpSp>
        <p:nvGrpSpPr>
          <p:cNvPr id="8" name="Group 19"/>
          <p:cNvGrpSpPr/>
          <p:nvPr/>
        </p:nvGrpSpPr>
        <p:grpSpPr>
          <a:xfrm>
            <a:off x="5105400" y="1371600"/>
            <a:ext cx="1168400" cy="3102352"/>
            <a:chOff x="5105400" y="1371600"/>
            <a:chExt cx="1168400" cy="3102352"/>
          </a:xfrm>
        </p:grpSpPr>
        <p:sp>
          <p:nvSpPr>
            <p:cNvPr id="13" name="TextBox 12"/>
            <p:cNvSpPr txBox="1"/>
            <p:nvPr/>
          </p:nvSpPr>
          <p:spPr>
            <a:xfrm>
              <a:off x="5240903" y="3581400"/>
              <a:ext cx="892705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/>
                <a:t>Skin</a:t>
              </a:r>
            </a:p>
            <a:p>
              <a:r>
                <a:rPr lang="en-US" sz="2600" dirty="0" smtClean="0"/>
                <a:t>mask</a:t>
              </a:r>
              <a:endParaRPr lang="en-US" sz="2600" dirty="0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/>
            <a:srcRect l="22569" r="52712"/>
            <a:stretch>
              <a:fillRect/>
            </a:stretch>
          </p:blipFill>
          <p:spPr>
            <a:xfrm>
              <a:off x="5105400" y="1371600"/>
              <a:ext cx="1168400" cy="2286000"/>
            </a:xfrm>
            <a:prstGeom prst="rect">
              <a:avLst/>
            </a:prstGeom>
          </p:spPr>
        </p:pic>
      </p:grpSp>
      <p:grpSp>
        <p:nvGrpSpPr>
          <p:cNvPr id="9" name="Group 20"/>
          <p:cNvGrpSpPr/>
          <p:nvPr/>
        </p:nvGrpSpPr>
        <p:grpSpPr>
          <a:xfrm>
            <a:off x="6400800" y="1371600"/>
            <a:ext cx="1143000" cy="3102352"/>
            <a:chOff x="6400800" y="1371600"/>
            <a:chExt cx="1143000" cy="3102352"/>
          </a:xfrm>
        </p:grpSpPr>
        <p:sp>
          <p:nvSpPr>
            <p:cNvPr id="14" name="TextBox 13"/>
            <p:cNvSpPr txBox="1"/>
            <p:nvPr/>
          </p:nvSpPr>
          <p:spPr>
            <a:xfrm>
              <a:off x="6554870" y="3581400"/>
              <a:ext cx="912730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/>
                <a:t>Arms</a:t>
              </a:r>
            </a:p>
            <a:p>
              <a:r>
                <a:rPr lang="en-US" sz="2600" dirty="0" smtClean="0"/>
                <a:t>mask</a:t>
              </a:r>
              <a:endParaRPr lang="en-US" sz="2600" dirty="0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rcRect l="49169" r="26650"/>
            <a:stretch>
              <a:fillRect/>
            </a:stretch>
          </p:blipFill>
          <p:spPr>
            <a:xfrm>
              <a:off x="6400800" y="1371600"/>
              <a:ext cx="1143000" cy="22860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76200" y="4800600"/>
            <a:ext cx="1600200" cy="43088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Features</a:t>
            </a:r>
            <a:endParaRPr lang="en-US" sz="2200" dirty="0"/>
          </a:p>
        </p:txBody>
      </p:sp>
      <p:sp>
        <p:nvSpPr>
          <p:cNvPr id="20" name="TextBox 19"/>
          <p:cNvSpPr txBox="1"/>
          <p:nvPr/>
        </p:nvSpPr>
        <p:spPr>
          <a:xfrm>
            <a:off x="76200" y="5707559"/>
            <a:ext cx="1600200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Poselet</a:t>
            </a:r>
            <a:endParaRPr lang="en-US" sz="2200" dirty="0" smtClean="0"/>
          </a:p>
          <a:p>
            <a:r>
              <a:rPr lang="en-US" sz="2200" dirty="0" smtClean="0"/>
              <a:t>Activations</a:t>
            </a:r>
            <a:endParaRPr lang="en-US" sz="2200" dirty="0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816947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88918" cy="4525963"/>
          </a:xfrm>
        </p:spPr>
        <p:txBody>
          <a:bodyPr/>
          <a:lstStyle/>
          <a:p>
            <a:r>
              <a:rPr lang="en-US" dirty="0" err="1" smtClean="0"/>
              <a:t>Dalal</a:t>
            </a:r>
            <a:r>
              <a:rPr lang="en-US" dirty="0" smtClean="0"/>
              <a:t> and </a:t>
            </a:r>
            <a:r>
              <a:rPr lang="en-US" dirty="0" err="1" smtClean="0"/>
              <a:t>Triggs</a:t>
            </a:r>
            <a:r>
              <a:rPr lang="en-US" dirty="0"/>
              <a:t> </a:t>
            </a:r>
            <a:r>
              <a:rPr lang="en-US" dirty="0" smtClean="0"/>
              <a:t>‘05</a:t>
            </a:r>
          </a:p>
          <a:p>
            <a:pPr lvl="1"/>
            <a:r>
              <a:rPr lang="en-US" dirty="0" smtClean="0"/>
              <a:t>Learn to classify pedestrians vs. background</a:t>
            </a:r>
          </a:p>
          <a:p>
            <a:pPr lvl="1"/>
            <a:r>
              <a:rPr lang="en-US" dirty="0" smtClean="0"/>
              <a:t>HOG + linear SVM</a:t>
            </a:r>
          </a:p>
          <a:p>
            <a:pPr lvl="1"/>
            <a:r>
              <a:rPr lang="en-US" dirty="0" smtClean="0"/>
              <a:t>Doesn’t account for variations in body pose and viewpoint</a:t>
            </a:r>
          </a:p>
          <a:p>
            <a:pPr lvl="1"/>
            <a:endParaRPr lang="en-US" dirty="0" smtClean="0"/>
          </a:p>
        </p:txBody>
      </p:sp>
      <p:pic>
        <p:nvPicPr>
          <p:cNvPr id="4" name="Picture 3" descr="dala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912" y="1600200"/>
            <a:ext cx="2120900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54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creen shot 2010-11-15 at 12.06.48 AM.png"/>
          <p:cNvPicPr>
            <a:picLocks noChangeAspect="1"/>
          </p:cNvPicPr>
          <p:nvPr/>
        </p:nvPicPr>
        <p:blipFill>
          <a:blip r:embed="rId3"/>
          <a:srcRect l="18889" t="51991"/>
          <a:stretch>
            <a:fillRect/>
          </a:stretch>
        </p:blipFill>
        <p:spPr bwMode="auto">
          <a:xfrm>
            <a:off x="1806323" y="3962400"/>
            <a:ext cx="7261477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" y="5707559"/>
            <a:ext cx="1600200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Poselet</a:t>
            </a:r>
            <a:endParaRPr lang="en-US" sz="2200" dirty="0" smtClean="0"/>
          </a:p>
          <a:p>
            <a:r>
              <a:rPr lang="en-US" sz="2200" dirty="0" smtClean="0"/>
              <a:t>Activations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4800600"/>
            <a:ext cx="1600200" cy="43088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Features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3815368"/>
            <a:ext cx="1895462" cy="76944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Poselet</a:t>
            </a:r>
            <a:r>
              <a:rPr lang="en-US" sz="2200" dirty="0" smtClean="0"/>
              <a:t>-level Classifiers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1143000"/>
          </a:xfrm>
        </p:spPr>
        <p:txBody>
          <a:bodyPr/>
          <a:lstStyle/>
          <a:p>
            <a:r>
              <a:rPr lang="en-US" dirty="0" err="1" smtClean="0"/>
              <a:t>Poselet</a:t>
            </a:r>
            <a:r>
              <a:rPr lang="en-US" dirty="0" smtClean="0"/>
              <a:t> Level Classification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332809"/>
            <a:ext cx="8229600" cy="205963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Linear SVM + Sigmoid</a:t>
            </a:r>
          </a:p>
          <a:p>
            <a:r>
              <a:rPr lang="en-US" dirty="0" smtClean="0"/>
              <a:t>Some attributes are associated with a particular body part</a:t>
            </a:r>
            <a:endParaRPr lang="en-US" sz="3200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9533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creen shot 2010-11-15 at 12.06.48 AM.png"/>
          <p:cNvPicPr>
            <a:picLocks noChangeAspect="1"/>
          </p:cNvPicPr>
          <p:nvPr/>
        </p:nvPicPr>
        <p:blipFill>
          <a:blip r:embed="rId3"/>
          <a:srcRect l="18889" t="25059"/>
          <a:stretch>
            <a:fillRect/>
          </a:stretch>
        </p:blipFill>
        <p:spPr bwMode="auto">
          <a:xfrm>
            <a:off x="1806323" y="2501900"/>
            <a:ext cx="7261477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" y="5707559"/>
            <a:ext cx="1600200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Poselet</a:t>
            </a:r>
            <a:endParaRPr lang="en-US" sz="2200" dirty="0" smtClean="0"/>
          </a:p>
          <a:p>
            <a:r>
              <a:rPr lang="en-US" sz="2200" dirty="0" smtClean="0"/>
              <a:t>Activations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4800600"/>
            <a:ext cx="1600200" cy="43088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Features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76199" y="3781944"/>
            <a:ext cx="1730123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Poselet</a:t>
            </a:r>
            <a:r>
              <a:rPr lang="en-US" sz="2200" dirty="0" smtClean="0"/>
              <a:t>-level</a:t>
            </a:r>
          </a:p>
          <a:p>
            <a:r>
              <a:rPr lang="en-US" sz="2200" dirty="0" smtClean="0"/>
              <a:t>Classifiers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" y="2471412"/>
            <a:ext cx="1600200" cy="76944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Person-level Classifiers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28600" y="-76200"/>
            <a:ext cx="86868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Person-level Classification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332809"/>
            <a:ext cx="8229600" cy="205963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Another Linear SVM + Sigmoid</a:t>
            </a:r>
            <a:endParaRPr lang="en-US" sz="3200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6263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creen shot 2010-11-15 at 12.06.48 AM.png"/>
          <p:cNvPicPr>
            <a:picLocks noChangeAspect="1"/>
          </p:cNvPicPr>
          <p:nvPr/>
        </p:nvPicPr>
        <p:blipFill>
          <a:blip r:embed="rId3"/>
          <a:srcRect l="18889"/>
          <a:stretch>
            <a:fillRect/>
          </a:stretch>
        </p:blipFill>
        <p:spPr bwMode="auto">
          <a:xfrm>
            <a:off x="1806323" y="1143000"/>
            <a:ext cx="7261477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" y="5707559"/>
            <a:ext cx="1600200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Poselet</a:t>
            </a:r>
            <a:endParaRPr lang="en-US" sz="2200" dirty="0" smtClean="0"/>
          </a:p>
          <a:p>
            <a:r>
              <a:rPr lang="en-US" sz="2200" dirty="0" smtClean="0"/>
              <a:t>Activations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4800600"/>
            <a:ext cx="1600200" cy="430887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Features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3765232"/>
            <a:ext cx="1676400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Poselet</a:t>
            </a:r>
            <a:r>
              <a:rPr lang="en-US" sz="2200" dirty="0" smtClean="0"/>
              <a:t>-level Classifiers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" y="2504836"/>
            <a:ext cx="1600200" cy="76944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Person-level Classifiers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199" y="1051668"/>
            <a:ext cx="1730123" cy="76944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Context-level Classifiers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1143000"/>
          </a:xfrm>
        </p:spPr>
        <p:txBody>
          <a:bodyPr/>
          <a:lstStyle/>
          <a:p>
            <a:r>
              <a:rPr lang="en-US" dirty="0" smtClean="0"/>
              <a:t>Context-</a:t>
            </a:r>
            <a:r>
              <a:rPr lang="en-US" dirty="0"/>
              <a:t>L</a:t>
            </a:r>
            <a:r>
              <a:rPr lang="en-US" dirty="0" smtClean="0"/>
              <a:t>evel Classification</a:t>
            </a:r>
            <a:endParaRPr lang="en-US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0602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865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Content Placeholder 3" descr="Screen shot 2010-11-10 at 7.44.25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765" t="1250" r="510" b="417"/>
          <a:stretch>
            <a:fillRect/>
          </a:stretch>
        </p:blipFill>
        <p:spPr>
          <a:xfrm>
            <a:off x="863600" y="685800"/>
            <a:ext cx="7823200" cy="5994400"/>
          </a:xfrm>
        </p:spPr>
      </p:pic>
      <p:sp>
        <p:nvSpPr>
          <p:cNvPr id="27651" name="Title 3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Random 1¼% of the test set</a:t>
            </a:r>
            <a:endParaRPr lang="en-US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809161" y="6534496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419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803440"/>
            <a:ext cx="6781800" cy="55402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6400800"/>
            <a:ext cx="6781800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Label Frequency</a:t>
            </a:r>
            <a:r>
              <a:rPr lang="en-US" dirty="0" smtClean="0">
                <a:solidFill>
                  <a:schemeClr val="bg2"/>
                </a:solidFill>
              </a:rPr>
              <a:t>      </a:t>
            </a:r>
            <a:r>
              <a:rPr lang="en-US" dirty="0" smtClean="0">
                <a:solidFill>
                  <a:srgbClr val="3366FF"/>
                </a:solidFill>
              </a:rPr>
              <a:t>SPM</a:t>
            </a: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Poselets-No-context</a:t>
            </a:r>
            <a:r>
              <a:rPr lang="en-US" dirty="0" smtClean="0"/>
              <a:t>	       </a:t>
            </a:r>
            <a:r>
              <a:rPr lang="en-US" dirty="0" smtClean="0">
                <a:solidFill>
                  <a:srgbClr val="2EE306"/>
                </a:solidFill>
              </a:rPr>
              <a:t>Poselets-Full</a:t>
            </a:r>
            <a:endParaRPr lang="en-US" dirty="0">
              <a:solidFill>
                <a:srgbClr val="2EE306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457200" y="-152400"/>
            <a:ext cx="8229600" cy="6397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dirty="0" smtClean="0"/>
              <a:t>Precision/recall on our test set</a:t>
            </a:r>
            <a:endParaRPr lang="en-US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842579" y="6534496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9363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Gender Recognition vs. </a:t>
            </a:r>
            <a:r>
              <a:rPr lang="en-US" sz="4400" dirty="0" err="1" smtClean="0"/>
              <a:t>Cognitec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Cognitec</a:t>
            </a:r>
            <a:r>
              <a:rPr lang="en-US" sz="3200" dirty="0" smtClean="0"/>
              <a:t> is one of the leading face recognition companies (according to latest NIST test)</a:t>
            </a:r>
            <a:endParaRPr lang="en-US" sz="3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293486"/>
              </p:ext>
            </p:extLst>
          </p:nvPr>
        </p:nvGraphicFramePr>
        <p:xfrm>
          <a:off x="1600200" y="3048000"/>
          <a:ext cx="5943600" cy="1849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8730"/>
                <a:gridCol w="2082913"/>
                <a:gridCol w="2051957"/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Garamond"/>
                          <a:cs typeface="Garamond"/>
                        </a:rPr>
                        <a:t>Cognitec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Poselets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Scope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Frontal faces only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Any view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Features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Proprietary</a:t>
                      </a:r>
                      <a:r>
                        <a:rPr lang="en-US" baseline="0" dirty="0" smtClean="0">
                          <a:latin typeface="Garamond"/>
                          <a:cs typeface="Garamond"/>
                        </a:rPr>
                        <a:t> biometric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Standard</a:t>
                      </a:r>
                      <a:r>
                        <a:rPr lang="en-US" baseline="0" dirty="0" smtClean="0">
                          <a:latin typeface="Garamond"/>
                          <a:cs typeface="Garamond"/>
                        </a:rPr>
                        <a:t> HOG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Min resolution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60pixel</a:t>
                      </a:r>
                      <a:r>
                        <a:rPr lang="en-US" baseline="0" dirty="0" smtClean="0">
                          <a:latin typeface="Garamond"/>
                          <a:cs typeface="Garamond"/>
                        </a:rPr>
                        <a:t> </a:t>
                      </a:r>
                      <a:r>
                        <a:rPr lang="en-US" dirty="0" smtClean="0">
                          <a:latin typeface="Garamond"/>
                          <a:cs typeface="Garamond"/>
                        </a:rPr>
                        <a:t>face width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Any resolution</a:t>
                      </a:r>
                      <a:endParaRPr lang="en-US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Performance</a:t>
                      </a:r>
                      <a:endParaRPr lang="en-US" b="1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75.0%</a:t>
                      </a:r>
                      <a:r>
                        <a:rPr lang="en-US" baseline="0" dirty="0" smtClean="0">
                          <a:latin typeface="Garamond"/>
                          <a:cs typeface="Garamond"/>
                        </a:rPr>
                        <a:t> AP</a:t>
                      </a:r>
                      <a:endParaRPr lang="en-US" b="1" dirty="0">
                        <a:latin typeface="Garamond"/>
                        <a:cs typeface="Garamond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aramond"/>
                          <a:cs typeface="Garamond"/>
                        </a:rPr>
                        <a:t>82.4% AP</a:t>
                      </a:r>
                      <a:endParaRPr lang="en-US" b="1" dirty="0" smtClean="0">
                        <a:latin typeface="Garamond"/>
                        <a:cs typeface="Garamond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54102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>
                  <a:lumMod val="75000"/>
                </a:schemeClr>
              </a:buClr>
              <a:buSzPct val="100000"/>
              <a:buFont typeface="Arial"/>
              <a:buChar char="•"/>
              <a:tabLst/>
              <a:defRPr/>
            </a:pPr>
            <a:r>
              <a:rPr lang="en-US" sz="3200" kern="0" dirty="0" smtClean="0">
                <a:latin typeface="Garamond"/>
                <a:ea typeface="ＭＳ Ｐゴシック" charset="-128"/>
                <a:cs typeface="Garamond"/>
              </a:rPr>
              <a:t>Upper bound for any gender recognizer based on frontal faces: Max AP=80.5% vs. 82.4%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uLnTx/>
              <a:uFillTx/>
              <a:latin typeface="Garamond"/>
              <a:ea typeface="ＭＳ Ｐゴシック" charset="-128"/>
              <a:cs typeface="Garamond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2422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 descr="Screen shot 2010-11-10 at 7.47.44 AM.png"/>
          <p:cNvPicPr>
            <a:picLocks noChangeAspect="1"/>
          </p:cNvPicPr>
          <p:nvPr/>
        </p:nvPicPr>
        <p:blipFill>
          <a:blip r:embed="rId3"/>
          <a:srcRect t="-1225" b="-1225"/>
          <a:stretch>
            <a:fillRect/>
          </a:stretch>
        </p:blipFill>
        <p:spPr bwMode="auto">
          <a:xfrm>
            <a:off x="211667" y="1295400"/>
            <a:ext cx="877993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7236"/>
            <a:ext cx="8305800" cy="1371600"/>
          </a:xfrm>
        </p:spPr>
        <p:txBody>
          <a:bodyPr/>
          <a:lstStyle/>
          <a:p>
            <a:r>
              <a:rPr lang="en-US" dirty="0" smtClean="0"/>
              <a:t>Highest-scoring “is male”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5486400"/>
            <a:ext cx="83058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Lowest-scoring “</a:t>
            </a:r>
            <a:r>
              <a:rPr lang="en-US" sz="5000" dirty="0" smtClean="0"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Garamond"/>
                <a:ea typeface="+mj-ea"/>
                <a:cs typeface="+mj-cs"/>
              </a:rPr>
              <a:t>is male</a:t>
            </a: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”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2387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236"/>
            <a:ext cx="8305800" cy="1371600"/>
          </a:xfrm>
        </p:spPr>
        <p:txBody>
          <a:bodyPr/>
          <a:lstStyle/>
          <a:p>
            <a:r>
              <a:rPr lang="en-US" dirty="0" smtClean="0"/>
              <a:t>Highest-scoring “has long hair”</a:t>
            </a:r>
            <a:endParaRPr lang="en-US" dirty="0"/>
          </a:p>
        </p:txBody>
      </p:sp>
      <p:pic>
        <p:nvPicPr>
          <p:cNvPr id="4" name="Content Placeholder 3" descr="Screen shot 2010-11-10 at 7.48.10 AM.png"/>
          <p:cNvPicPr>
            <a:picLocks noChangeAspect="1"/>
          </p:cNvPicPr>
          <p:nvPr/>
        </p:nvPicPr>
        <p:blipFill>
          <a:blip r:embed="rId3"/>
          <a:srcRect t="-1521" b="-1521"/>
          <a:stretch>
            <a:fillRect/>
          </a:stretch>
        </p:blipFill>
        <p:spPr bwMode="auto">
          <a:xfrm>
            <a:off x="0" y="1219200"/>
            <a:ext cx="892386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81000" y="5486400"/>
            <a:ext cx="83058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Lowest-scoring “has long hair”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7541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Screen shot 2010-11-10 at 7.49.07 AM.png"/>
          <p:cNvPicPr>
            <a:picLocks noChangeAspect="1"/>
          </p:cNvPicPr>
          <p:nvPr/>
        </p:nvPicPr>
        <p:blipFill>
          <a:blip r:embed="rId3"/>
          <a:srcRect t="-1639" b="-1639"/>
          <a:stretch>
            <a:fillRect/>
          </a:stretch>
        </p:blipFill>
        <p:spPr bwMode="auto">
          <a:xfrm>
            <a:off x="152400" y="1371600"/>
            <a:ext cx="877993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7236"/>
            <a:ext cx="8305800" cy="1371600"/>
          </a:xfrm>
        </p:spPr>
        <p:txBody>
          <a:bodyPr/>
          <a:lstStyle/>
          <a:p>
            <a:r>
              <a:rPr lang="en-US" dirty="0" smtClean="0"/>
              <a:t>Highest-scoring “wears a hat”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81000" y="5562600"/>
            <a:ext cx="83058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Lowest-scoring “</a:t>
            </a:r>
            <a:r>
              <a:rPr lang="en-US" sz="5000" dirty="0" smtClean="0"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Garamond"/>
                <a:ea typeface="+mj-ea"/>
                <a:cs typeface="+mj-cs"/>
              </a:rPr>
              <a:t>wears a hat</a:t>
            </a: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”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0158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600" dirty="0" smtClean="0"/>
              <a:t>Poselets</a:t>
            </a:r>
            <a:endParaRPr lang="en-US" sz="4600" dirty="0"/>
          </a:p>
        </p:txBody>
      </p:sp>
      <p:pic>
        <p:nvPicPr>
          <p:cNvPr id="6" name="Picture 5" descr="query_answers"/>
          <p:cNvPicPr>
            <a:picLocks noChangeAspect="1" noChangeArrowheads="1"/>
          </p:cNvPicPr>
          <p:nvPr/>
        </p:nvPicPr>
        <p:blipFill>
          <a:blip r:embed="rId4"/>
          <a:srcRect l="16943"/>
          <a:stretch>
            <a:fillRect/>
          </a:stretch>
        </p:blipFill>
        <p:spPr bwMode="auto">
          <a:xfrm>
            <a:off x="762000" y="1321464"/>
            <a:ext cx="7620000" cy="450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57200" y="5741064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Poselets capture part of the pose from a given viewpoint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324600" y="6333952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3796878"/>
      </p:ext>
    </p:extLst>
  </p:cSld>
  <p:clrMapOvr>
    <a:masterClrMapping/>
  </p:clrMapOvr>
  <p:transition xmlns:p14="http://schemas.microsoft.com/office/powerpoint/2010/main" advTm="45799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 descr="Screen shot 2010-11-10 at 7.48.31 AM.png"/>
          <p:cNvPicPr>
            <a:picLocks noChangeAspect="1"/>
          </p:cNvPicPr>
          <p:nvPr/>
        </p:nvPicPr>
        <p:blipFill>
          <a:blip r:embed="rId3"/>
          <a:srcRect t="-2132" b="-2132"/>
          <a:stretch>
            <a:fillRect/>
          </a:stretch>
        </p:blipFill>
        <p:spPr bwMode="auto">
          <a:xfrm>
            <a:off x="-1" y="1219200"/>
            <a:ext cx="921173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7236"/>
            <a:ext cx="8305800" cy="1371600"/>
          </a:xfrm>
        </p:spPr>
        <p:txBody>
          <a:bodyPr/>
          <a:lstStyle/>
          <a:p>
            <a:r>
              <a:rPr lang="en-US" dirty="0" smtClean="0"/>
              <a:t>Highest-scoring “wears glasses”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5486400"/>
            <a:ext cx="83058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Lowest-scoring “</a:t>
            </a:r>
            <a:r>
              <a:rPr lang="en-US" sz="5000" dirty="0" smtClean="0"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Garamond"/>
                <a:ea typeface="+mj-ea"/>
                <a:cs typeface="+mj-cs"/>
              </a:rPr>
              <a:t>wears glasses</a:t>
            </a: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”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2626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35" y="1295400"/>
            <a:ext cx="8970065" cy="45847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67236"/>
            <a:ext cx="8305800" cy="1371600"/>
          </a:xfrm>
        </p:spPr>
        <p:txBody>
          <a:bodyPr/>
          <a:lstStyle/>
          <a:p>
            <a:r>
              <a:rPr lang="en-US" dirty="0" smtClean="0"/>
              <a:t>Highest-scoring “long sleeves”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5486400"/>
            <a:ext cx="8305800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ramond"/>
                <a:ea typeface="+mj-ea"/>
                <a:cs typeface="+mj-cs"/>
              </a:rPr>
              <a:t>Lowest-scoring “long sleeves”</a:t>
            </a:r>
            <a:endParaRPr kumimoji="0" lang="en-US" sz="5000" b="0" i="0" u="none" strike="noStrike" kern="1200" cap="none" spc="0" normalizeH="0" baseline="0" noProof="0" dirty="0"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8169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450" y="76200"/>
            <a:ext cx="8293100" cy="2095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00" y="2286000"/>
            <a:ext cx="8331200" cy="210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4648200"/>
            <a:ext cx="8293100" cy="2057400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792452" y="655120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11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587520"/>
            <a:ext cx="586740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5921520"/>
            <a:ext cx="8458200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900" b="1">
                <a:solidFill>
                  <a:srgbClr val="000000"/>
                </a:solidFill>
              </a:rPr>
              <a:t>“100 Special Moments” by Jason Salavon</a:t>
            </a:r>
          </a:p>
        </p:txBody>
      </p:sp>
    </p:spTree>
    <p:extLst>
      <p:ext uri="{BB962C8B-B14F-4D97-AF65-F5344CB8AC3E}">
        <p14:creationId xmlns:p14="http://schemas.microsoft.com/office/powerpoint/2010/main" val="3893754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Highly-Weighted </a:t>
            </a:r>
            <a:r>
              <a:rPr lang="en-US" dirty="0" err="1" smtClean="0"/>
              <a:t>Poselets</a:t>
            </a:r>
            <a:endParaRPr lang="en-US" dirty="0"/>
          </a:p>
        </p:txBody>
      </p:sp>
      <p:pic>
        <p:nvPicPr>
          <p:cNvPr id="5" name="Picture 4" descr="top_posele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118" y="1603512"/>
            <a:ext cx="5868682" cy="4856162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18200" y="2154962"/>
            <a:ext cx="2377374" cy="3662203"/>
            <a:chOff x="805400" y="2154962"/>
            <a:chExt cx="2377374" cy="3662203"/>
          </a:xfrm>
        </p:grpSpPr>
        <p:sp>
          <p:nvSpPr>
            <p:cNvPr id="6" name="TextBox 5"/>
            <p:cNvSpPr txBox="1"/>
            <p:nvPr/>
          </p:nvSpPr>
          <p:spPr>
            <a:xfrm>
              <a:off x="805400" y="2154962"/>
              <a:ext cx="138772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i</a:t>
              </a:r>
              <a:r>
                <a:rPr lang="en-US" sz="3200" dirty="0" smtClean="0"/>
                <a:t>s-male</a:t>
              </a:r>
              <a:endParaRPr lang="en-US" sz="32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5400" y="3778881"/>
              <a:ext cx="2377374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h</a:t>
              </a:r>
              <a:r>
                <a:rPr lang="en-US" sz="3200" dirty="0" smtClean="0"/>
                <a:t>as-long-hair</a:t>
              </a:r>
              <a:endParaRPr lang="en-US" sz="32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5400" y="5232389"/>
              <a:ext cx="205256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/>
                <a:t>h</a:t>
              </a:r>
              <a:r>
                <a:rPr lang="en-US" sz="3200" dirty="0" smtClean="0"/>
                <a:t>as-glasses</a:t>
              </a:r>
              <a:endParaRPr 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61482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poselets are discriminative for gender?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441531"/>
            <a:ext cx="8808542" cy="12414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4778396"/>
            <a:ext cx="8808542" cy="1241404"/>
          </a:xfrm>
          <a:prstGeom prst="rect">
            <a:avLst/>
          </a:prstGeom>
        </p:spPr>
      </p:pic>
      <p:sp>
        <p:nvSpPr>
          <p:cNvPr id="18" name="Content Placeholder 17"/>
          <p:cNvSpPr>
            <a:spLocks noGrp="1"/>
          </p:cNvSpPr>
          <p:nvPr>
            <p:ph idx="1"/>
          </p:nvPr>
        </p:nvSpPr>
        <p:spPr>
          <a:xfrm>
            <a:off x="2667000" y="1828800"/>
            <a:ext cx="3657600" cy="533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Preferred by human subjects</a:t>
            </a:r>
            <a:endParaRPr lang="en-US" dirty="0"/>
          </a:p>
        </p:txBody>
      </p:sp>
      <p:sp>
        <p:nvSpPr>
          <p:cNvPr id="19" name="Content Placeholder 17"/>
          <p:cNvSpPr txBox="1">
            <a:spLocks/>
          </p:cNvSpPr>
          <p:nvPr/>
        </p:nvSpPr>
        <p:spPr>
          <a:xfrm>
            <a:off x="2743200" y="4191000"/>
            <a:ext cx="3124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aramond"/>
                <a:ea typeface="+mn-ea"/>
                <a:cs typeface="+mn-cs"/>
              </a:rPr>
              <a:t>Preferred by our system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20" name="Content Placeholder 17"/>
          <p:cNvSpPr txBox="1">
            <a:spLocks/>
          </p:cNvSpPr>
          <p:nvPr/>
        </p:nvSpPr>
        <p:spPr>
          <a:xfrm>
            <a:off x="228600" y="3657600"/>
            <a:ext cx="7620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best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21" name="Content Placeholder 17"/>
          <p:cNvSpPr txBox="1">
            <a:spLocks/>
          </p:cNvSpPr>
          <p:nvPr/>
        </p:nvSpPr>
        <p:spPr>
          <a:xfrm>
            <a:off x="228600" y="5943600"/>
            <a:ext cx="7620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best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22" name="Content Placeholder 17"/>
          <p:cNvSpPr txBox="1">
            <a:spLocks/>
          </p:cNvSpPr>
          <p:nvPr/>
        </p:nvSpPr>
        <p:spPr>
          <a:xfrm>
            <a:off x="8077200" y="3581400"/>
            <a:ext cx="914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worst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23" name="Content Placeholder 17"/>
          <p:cNvSpPr txBox="1">
            <a:spLocks/>
          </p:cNvSpPr>
          <p:nvPr/>
        </p:nvSpPr>
        <p:spPr>
          <a:xfrm>
            <a:off x="8077200" y="5943600"/>
            <a:ext cx="914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worst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2761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36312" y="1892775"/>
            <a:ext cx="6871377" cy="4114279"/>
            <a:chOff x="2120223" y="1892775"/>
            <a:chExt cx="6871377" cy="4114279"/>
          </a:xfrm>
        </p:grpSpPr>
        <p:grpSp>
          <p:nvGrpSpPr>
            <p:cNvPr id="2" name="Group 8"/>
            <p:cNvGrpSpPr/>
            <p:nvPr/>
          </p:nvGrpSpPr>
          <p:grpSpPr>
            <a:xfrm>
              <a:off x="6863250" y="1892775"/>
              <a:ext cx="2128350" cy="4087183"/>
              <a:chOff x="304800" y="965200"/>
              <a:chExt cx="2660437" cy="5108979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800" y="965200"/>
                <a:ext cx="2660437" cy="4254500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664006" y="5266265"/>
                <a:ext cx="1920231" cy="807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“A person with </a:t>
                </a:r>
              </a:p>
              <a:p>
                <a:r>
                  <a:rPr lang="en-US" dirty="0" smtClean="0">
                    <a:solidFill>
                      <a:schemeClr val="bg1"/>
                    </a:solidFill>
                  </a:rPr>
                  <a:t>  long pants”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" name="Group 11"/>
            <p:cNvGrpSpPr/>
            <p:nvPr/>
          </p:nvGrpSpPr>
          <p:grpSpPr>
            <a:xfrm>
              <a:off x="2120223" y="1892775"/>
              <a:ext cx="2148338" cy="4053319"/>
              <a:chOff x="3361261" y="956732"/>
              <a:chExt cx="2685422" cy="5066648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61261" y="956732"/>
                <a:ext cx="2215201" cy="4224867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3378192" y="5215466"/>
                <a:ext cx="2668491" cy="807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“A man with short </a:t>
                </a:r>
              </a:p>
              <a:p>
                <a:r>
                  <a:rPr lang="en-US" dirty="0" smtClean="0">
                    <a:solidFill>
                      <a:schemeClr val="bg1"/>
                    </a:solidFill>
                  </a:rPr>
                  <a:t>hair and long sleeves”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Group 17"/>
            <p:cNvGrpSpPr/>
            <p:nvPr/>
          </p:nvGrpSpPr>
          <p:grpSpPr>
            <a:xfrm>
              <a:off x="4330024" y="1892775"/>
              <a:ext cx="2474280" cy="4114279"/>
              <a:chOff x="8424331" y="990599"/>
              <a:chExt cx="3092849" cy="5142849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41267" y="990599"/>
                <a:ext cx="2806730" cy="4224867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8424331" y="5325534"/>
                <a:ext cx="3092849" cy="807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bg1"/>
                    </a:solidFill>
                  </a:rPr>
                  <a:t>“A woman with long hair, </a:t>
                </a:r>
              </a:p>
              <a:p>
                <a:r>
                  <a:rPr lang="en-US" dirty="0" smtClean="0">
                    <a:solidFill>
                      <a:schemeClr val="bg1"/>
                    </a:solidFill>
                  </a:rPr>
                  <a:t>glasses and </a:t>
                </a:r>
                <a:r>
                  <a:rPr lang="en-US" i="1" dirty="0" smtClean="0">
                    <a:solidFill>
                      <a:schemeClr val="bg1"/>
                    </a:solidFill>
                  </a:rPr>
                  <a:t>long pants</a:t>
                </a:r>
                <a:r>
                  <a:rPr lang="en-US" dirty="0" smtClean="0">
                    <a:solidFill>
                      <a:schemeClr val="bg1"/>
                    </a:solidFill>
                  </a:rPr>
                  <a:t>”(??)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28600" y="67236"/>
            <a:ext cx="8686800" cy="1371600"/>
          </a:xfrm>
        </p:spPr>
        <p:txBody>
          <a:bodyPr/>
          <a:lstStyle/>
          <a:p>
            <a:r>
              <a:rPr lang="en-US" sz="4700" dirty="0" smtClean="0"/>
              <a:t>Describing people</a:t>
            </a:r>
            <a:endParaRPr lang="en-US" sz="4700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4271503"/>
      </p:ext>
    </p:extLst>
  </p:cSld>
  <p:clrMapOvr>
    <a:masterClrMapping/>
  </p:clrMapOvr>
  <p:transition xmlns:p14="http://schemas.microsoft.com/office/powerpoint/2010/main" advTm="27066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Poselets</a:t>
            </a:r>
            <a:r>
              <a:rPr lang="en-US" dirty="0" smtClean="0"/>
              <a:t> website</a:t>
            </a:r>
            <a:endParaRPr lang="en-US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None/>
              <a:tabLst/>
              <a:defRPr/>
            </a:pPr>
            <a:r>
              <a:rPr kumimoji="0" lang="en-US" sz="3200" u="dash" strike="noStrike" kern="0" cap="none" spc="0" normalizeH="0" noProof="0" dirty="0" smtClean="0">
                <a:ln>
                  <a:noFill/>
                </a:ln>
                <a:solidFill>
                  <a:srgbClr val="2EE306"/>
                </a:solidFill>
                <a:uLnTx/>
                <a:uFillTx/>
                <a:latin typeface="Garamond"/>
                <a:ea typeface="ＭＳ Ｐゴシック" charset="-128"/>
                <a:cs typeface="Garamond"/>
                <a:hlinkClick r:id="rId3"/>
              </a:rPr>
              <a:t>http://eecs.berkeley.edu/~lbourdev/poselets</a:t>
            </a:r>
            <a:endParaRPr kumimoji="0" lang="en-US" sz="3200" u="dash" strike="noStrike" kern="0" cap="none" spc="0" normalizeH="0" noProof="0" dirty="0" smtClean="0">
              <a:ln>
                <a:noFill/>
              </a:ln>
              <a:solidFill>
                <a:srgbClr val="2EE306"/>
              </a:solidFill>
              <a:uLnTx/>
              <a:uFillTx/>
              <a:latin typeface="Garamond"/>
              <a:ea typeface="ＭＳ Ｐゴシック" charset="-128"/>
              <a:cs typeface="Garamond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uLnTx/>
              <a:uFillTx/>
              <a:latin typeface="Garamond"/>
              <a:ea typeface="ＭＳ Ｐゴシック" charset="-128"/>
              <a:cs typeface="Garamond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The set of published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poselet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 papers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H3D data set +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Matlab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 tools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Java3D annotation tool + video tutorial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Matlab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 code to detect people using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poselets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Garamond"/>
              <a:ea typeface="ＭＳ Ｐゴシック" charset="-128"/>
              <a:cs typeface="Garamond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Char char="n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Latest trained 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Garamond"/>
                <a:ea typeface="ＭＳ Ｐゴシック" charset="-128"/>
                <a:cs typeface="Garamond"/>
              </a:rPr>
              <a:t>poselets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Garamond"/>
              <a:ea typeface="ＭＳ Ｐゴシック" charset="-128"/>
              <a:cs typeface="Garamond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charset="2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775743" y="6467648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Bourdev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et al.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, ICCV11]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9180711"/>
      </p:ext>
    </p:extLst>
  </p:cSld>
  <p:clrMapOvr>
    <a:masterClrMapping/>
  </p:clrMapOvr>
  <p:transition xmlns:p14="http://schemas.microsoft.com/office/powerpoint/2010/main" advTm="17750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600" dirty="0" smtClean="0"/>
              <a:t>Poselets</a:t>
            </a:r>
            <a:endParaRPr lang="en-US" sz="4600" dirty="0"/>
          </a:p>
        </p:txBody>
      </p:sp>
      <p:pic>
        <p:nvPicPr>
          <p:cNvPr id="6" name="Picture 5" descr="query_answers"/>
          <p:cNvPicPr>
            <a:picLocks noChangeAspect="1" noChangeArrowheads="1"/>
          </p:cNvPicPr>
          <p:nvPr/>
        </p:nvPicPr>
        <p:blipFill>
          <a:blip r:embed="rId4"/>
          <a:srcRect l="16943"/>
          <a:stretch>
            <a:fillRect/>
          </a:stretch>
        </p:blipFill>
        <p:spPr bwMode="auto">
          <a:xfrm>
            <a:off x="762000" y="1371600"/>
            <a:ext cx="7620000" cy="4502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52400" y="5819256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But how are we going to create training examples of poselets?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324600" y="6333952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2570589"/>
      </p:ext>
    </p:extLst>
  </p:cSld>
  <p:clrMapOvr>
    <a:masterClrMapping/>
  </p:clrMapOvr>
  <p:transition xmlns:p14="http://schemas.microsoft.com/office/powerpoint/2010/main" advTm="45799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600" dirty="0" smtClean="0"/>
              <a:t>How do we train a </a:t>
            </a:r>
            <a:r>
              <a:rPr lang="en-US" sz="4600" dirty="0" err="1" smtClean="0"/>
              <a:t>poselet</a:t>
            </a:r>
            <a:r>
              <a:rPr lang="en-US" sz="4600" dirty="0" smtClean="0"/>
              <a:t> for a given pose configuration?</a:t>
            </a:r>
            <a:endParaRPr lang="en-US" sz="4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rcRect l="-37975" t="-23927" r="-10127" b="-6748"/>
          <a:stretch>
            <a:fillRect/>
          </a:stretch>
        </p:blipFill>
        <p:spPr>
          <a:xfrm>
            <a:off x="609600" y="838200"/>
            <a:ext cx="5943600" cy="54102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2362200" y="2946400"/>
            <a:ext cx="1752600" cy="1524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324600" y="6333952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3196098"/>
      </p:ext>
    </p:extLst>
  </p:cSld>
  <p:clrMapOvr>
    <a:masterClrMapping/>
  </p:clrMapOvr>
  <p:transition xmlns:p14="http://schemas.microsoft.com/office/powerpoint/2010/main" advTm="930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915400" cy="1143000"/>
          </a:xfrm>
        </p:spPr>
        <p:txBody>
          <a:bodyPr/>
          <a:lstStyle/>
          <a:p>
            <a:r>
              <a:rPr lang="en-US" sz="4000" dirty="0" smtClean="0"/>
              <a:t>Finding correspondences at training time</a:t>
            </a:r>
            <a:endParaRPr lang="en-US" sz="4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grayscl/>
          </a:blip>
          <a:srcRect l="-37975" t="-23927" r="-10127" b="-6748"/>
          <a:stretch>
            <a:fillRect/>
          </a:stretch>
        </p:blipFill>
        <p:spPr>
          <a:xfrm>
            <a:off x="-1295400" y="204528"/>
            <a:ext cx="5943600" cy="5410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grayscl/>
          </a:blip>
          <a:srcRect l="-13832" t="-9202" r="-8933" b="-23313"/>
          <a:stretch>
            <a:fillRect/>
          </a:stretch>
        </p:blipFill>
        <p:spPr>
          <a:xfrm>
            <a:off x="3962400" y="814128"/>
            <a:ext cx="5410200" cy="5486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457200" y="2312728"/>
            <a:ext cx="1752600" cy="1524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467600" y="1803400"/>
            <a:ext cx="914400" cy="685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5309928"/>
            <a:ext cx="4343400" cy="1014893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Pct val="70000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	Given part of a human pose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91000" y="5345123"/>
            <a:ext cx="4953000" cy="1471941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Pct val="70000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	How do we find a similar pose configuration in the training set?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558526" y="6434224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7673612"/>
      </p:ext>
    </p:extLst>
  </p:cSld>
  <p:clrMapOvr>
    <a:masterClrMapping/>
  </p:clrMapOvr>
  <p:transition xmlns:p14="http://schemas.microsoft.com/office/powerpoint/2010/main" advTm="24099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228600" y="1245264"/>
            <a:ext cx="4013200" cy="4140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4572000" y="1245264"/>
            <a:ext cx="4406900" cy="41402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28600" y="5462107"/>
            <a:ext cx="8686800" cy="1014893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Pct val="70000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We use </a:t>
            </a:r>
            <a:r>
              <a:rPr lang="en-US" sz="3300" kern="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keypoints</a:t>
            </a: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 to annotate the joints, eyes, nose, etc. of people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7568393" y="1626264"/>
            <a:ext cx="710392" cy="1556014"/>
            <a:chOff x="7568393" y="1676400"/>
            <a:chExt cx="710392" cy="1556014"/>
          </a:xfrm>
        </p:grpSpPr>
        <p:sp>
          <p:nvSpPr>
            <p:cNvPr id="21" name="Oval 64"/>
            <p:cNvSpPr>
              <a:spLocks noChangeArrowheads="1"/>
            </p:cNvSpPr>
            <p:nvPr/>
          </p:nvSpPr>
          <p:spPr bwMode="auto">
            <a:xfrm>
              <a:off x="7568393" y="1916180"/>
              <a:ext cx="49185" cy="4471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65"/>
            <p:cNvSpPr>
              <a:spLocks noChangeArrowheads="1"/>
            </p:cNvSpPr>
            <p:nvPr/>
          </p:nvSpPr>
          <p:spPr bwMode="auto">
            <a:xfrm>
              <a:off x="8153400" y="1905000"/>
              <a:ext cx="49185" cy="44714"/>
            </a:xfrm>
            <a:prstGeom prst="ellipse">
              <a:avLst/>
            </a:prstGeom>
            <a:solidFill>
              <a:srgbClr val="00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66"/>
            <p:cNvSpPr>
              <a:spLocks noChangeArrowheads="1"/>
            </p:cNvSpPr>
            <p:nvPr/>
          </p:nvSpPr>
          <p:spPr bwMode="auto">
            <a:xfrm>
              <a:off x="7696200" y="2209800"/>
              <a:ext cx="49185" cy="44714"/>
            </a:xfrm>
            <a:prstGeom prst="ellipse">
              <a:avLst/>
            </a:prstGeom>
            <a:solidFill>
              <a:srgbClr val="00CC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67"/>
            <p:cNvSpPr>
              <a:spLocks noChangeArrowheads="1"/>
            </p:cNvSpPr>
            <p:nvPr/>
          </p:nvSpPr>
          <p:spPr bwMode="auto">
            <a:xfrm flipV="1">
              <a:off x="8229600" y="2286000"/>
              <a:ext cx="49185" cy="45719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68"/>
            <p:cNvSpPr>
              <a:spLocks noChangeArrowheads="1"/>
            </p:cNvSpPr>
            <p:nvPr/>
          </p:nvSpPr>
          <p:spPr bwMode="auto">
            <a:xfrm>
              <a:off x="8077200" y="2209800"/>
              <a:ext cx="49185" cy="44714"/>
            </a:xfrm>
            <a:prstGeom prst="ellipse">
              <a:avLst/>
            </a:prstGeom>
            <a:solidFill>
              <a:srgbClr val="99336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69"/>
            <p:cNvSpPr>
              <a:spLocks noChangeArrowheads="1"/>
            </p:cNvSpPr>
            <p:nvPr/>
          </p:nvSpPr>
          <p:spPr bwMode="auto">
            <a:xfrm>
              <a:off x="7848600" y="2286000"/>
              <a:ext cx="49185" cy="44714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65"/>
            <p:cNvSpPr>
              <a:spLocks noChangeArrowheads="1"/>
            </p:cNvSpPr>
            <p:nvPr/>
          </p:nvSpPr>
          <p:spPr bwMode="auto">
            <a:xfrm>
              <a:off x="7951815" y="1676400"/>
              <a:ext cx="49185" cy="44714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65"/>
            <p:cNvSpPr>
              <a:spLocks noChangeArrowheads="1"/>
            </p:cNvSpPr>
            <p:nvPr/>
          </p:nvSpPr>
          <p:spPr bwMode="auto">
            <a:xfrm>
              <a:off x="7848600" y="1676400"/>
              <a:ext cx="49185" cy="44714"/>
            </a:xfrm>
            <a:prstGeom prst="ellipse">
              <a:avLst/>
            </a:prstGeom>
            <a:solidFill>
              <a:srgbClr val="8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65"/>
            <p:cNvSpPr>
              <a:spLocks noChangeArrowheads="1"/>
            </p:cNvSpPr>
            <p:nvPr/>
          </p:nvSpPr>
          <p:spPr bwMode="auto">
            <a:xfrm>
              <a:off x="8077200" y="2667000"/>
              <a:ext cx="49185" cy="4471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65"/>
            <p:cNvSpPr>
              <a:spLocks noChangeArrowheads="1"/>
            </p:cNvSpPr>
            <p:nvPr/>
          </p:nvSpPr>
          <p:spPr bwMode="auto">
            <a:xfrm>
              <a:off x="7654925" y="2647950"/>
              <a:ext cx="49185" cy="44714"/>
            </a:xfrm>
            <a:prstGeom prst="ellipse">
              <a:avLst/>
            </a:prstGeom>
            <a:solidFill>
              <a:srgbClr val="27A5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65"/>
            <p:cNvSpPr>
              <a:spLocks noChangeArrowheads="1"/>
            </p:cNvSpPr>
            <p:nvPr/>
          </p:nvSpPr>
          <p:spPr bwMode="auto">
            <a:xfrm>
              <a:off x="8089900" y="3171825"/>
              <a:ext cx="49185" cy="44714"/>
            </a:xfrm>
            <a:prstGeom prst="ellipse">
              <a:avLst/>
            </a:prstGeom>
            <a:solidFill>
              <a:srgbClr val="FF6E7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65"/>
            <p:cNvSpPr>
              <a:spLocks noChangeArrowheads="1"/>
            </p:cNvSpPr>
            <p:nvPr/>
          </p:nvSpPr>
          <p:spPr bwMode="auto">
            <a:xfrm>
              <a:off x="7699375" y="3187700"/>
              <a:ext cx="49185" cy="44714"/>
            </a:xfrm>
            <a:prstGeom prst="ellipse">
              <a:avLst/>
            </a:prstGeom>
            <a:solidFill>
              <a:srgbClr val="FFC773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Oval 64"/>
          <p:cNvSpPr>
            <a:spLocks noChangeArrowheads="1"/>
          </p:cNvSpPr>
          <p:nvPr/>
        </p:nvSpPr>
        <p:spPr bwMode="auto">
          <a:xfrm>
            <a:off x="787400" y="2624542"/>
            <a:ext cx="126620" cy="11511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Oval 65"/>
          <p:cNvSpPr>
            <a:spLocks noChangeArrowheads="1"/>
          </p:cNvSpPr>
          <p:nvPr/>
        </p:nvSpPr>
        <p:spPr bwMode="auto">
          <a:xfrm>
            <a:off x="1827748" y="2519561"/>
            <a:ext cx="126620" cy="115110"/>
          </a:xfrm>
          <a:prstGeom prst="ellipse">
            <a:avLst/>
          </a:prstGeom>
          <a:solidFill>
            <a:srgbClr val="00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Oval 66"/>
          <p:cNvSpPr>
            <a:spLocks noChangeArrowheads="1"/>
          </p:cNvSpPr>
          <p:nvPr/>
        </p:nvSpPr>
        <p:spPr bwMode="auto">
          <a:xfrm>
            <a:off x="710020" y="3541291"/>
            <a:ext cx="126620" cy="115110"/>
          </a:xfrm>
          <a:prstGeom prst="ellipse">
            <a:avLst/>
          </a:prstGeom>
          <a:solidFill>
            <a:srgbClr val="00C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Oval 67"/>
          <p:cNvSpPr>
            <a:spLocks noChangeArrowheads="1"/>
          </p:cNvSpPr>
          <p:nvPr/>
        </p:nvSpPr>
        <p:spPr bwMode="auto">
          <a:xfrm flipV="1">
            <a:off x="1888447" y="3398790"/>
            <a:ext cx="126620" cy="117697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68"/>
          <p:cNvSpPr>
            <a:spLocks noChangeArrowheads="1"/>
          </p:cNvSpPr>
          <p:nvPr/>
        </p:nvSpPr>
        <p:spPr bwMode="auto">
          <a:xfrm>
            <a:off x="1707783" y="3287290"/>
            <a:ext cx="126620" cy="115110"/>
          </a:xfrm>
          <a:prstGeom prst="ellipse">
            <a:avLst/>
          </a:prstGeom>
          <a:solidFill>
            <a:srgbClr val="993366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69"/>
          <p:cNvSpPr>
            <a:spLocks noChangeArrowheads="1"/>
          </p:cNvSpPr>
          <p:nvPr/>
        </p:nvSpPr>
        <p:spPr bwMode="auto">
          <a:xfrm>
            <a:off x="983819" y="3229457"/>
            <a:ext cx="126620" cy="115110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Oval 65"/>
          <p:cNvSpPr>
            <a:spLocks noChangeArrowheads="1"/>
          </p:cNvSpPr>
          <p:nvPr/>
        </p:nvSpPr>
        <p:spPr bwMode="auto">
          <a:xfrm>
            <a:off x="1486597" y="1990330"/>
            <a:ext cx="126620" cy="115110"/>
          </a:xfrm>
          <a:prstGeom prst="ellipse">
            <a:avLst/>
          </a:prstGeom>
          <a:solidFill>
            <a:schemeClr val="accent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65"/>
          <p:cNvSpPr>
            <a:spLocks noChangeArrowheads="1"/>
          </p:cNvSpPr>
          <p:nvPr/>
        </p:nvSpPr>
        <p:spPr bwMode="auto">
          <a:xfrm>
            <a:off x="1229352" y="2007264"/>
            <a:ext cx="126620" cy="115110"/>
          </a:xfrm>
          <a:prstGeom prst="ellipse">
            <a:avLst/>
          </a:prstGeom>
          <a:solidFill>
            <a:srgbClr val="80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Oval 65"/>
          <p:cNvSpPr>
            <a:spLocks noChangeArrowheads="1"/>
          </p:cNvSpPr>
          <p:nvPr/>
        </p:nvSpPr>
        <p:spPr bwMode="auto">
          <a:xfrm>
            <a:off x="1752600" y="4369464"/>
            <a:ext cx="126620" cy="115110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Oval 65"/>
          <p:cNvSpPr>
            <a:spLocks noChangeArrowheads="1"/>
          </p:cNvSpPr>
          <p:nvPr/>
        </p:nvSpPr>
        <p:spPr bwMode="auto">
          <a:xfrm>
            <a:off x="914400" y="4369464"/>
            <a:ext cx="126620" cy="115110"/>
          </a:xfrm>
          <a:prstGeom prst="ellipse">
            <a:avLst/>
          </a:prstGeom>
          <a:solidFill>
            <a:srgbClr val="27A5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905000" y="2644866"/>
            <a:ext cx="6196793" cy="1800798"/>
            <a:chOff x="1905000" y="2695002"/>
            <a:chExt cx="6196793" cy="1800798"/>
          </a:xfrm>
        </p:grpSpPr>
        <p:sp>
          <p:nvSpPr>
            <p:cNvPr id="35" name="TextBox 34"/>
            <p:cNvSpPr txBox="1"/>
            <p:nvPr/>
          </p:nvSpPr>
          <p:spPr>
            <a:xfrm>
              <a:off x="3200400" y="3733800"/>
              <a:ext cx="1732641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chemeClr val="accent6">
                      <a:lumMod val="75000"/>
                    </a:schemeClr>
                  </a:solidFill>
                </a:rPr>
                <a:t>Left Hip</a:t>
              </a:r>
              <a:endParaRPr lang="en-US" sz="3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47" name="Straight Arrow Connector 46"/>
            <p:cNvCxnSpPr>
              <a:stCxn id="35" idx="3"/>
              <a:endCxn id="30" idx="4"/>
            </p:cNvCxnSpPr>
            <p:nvPr/>
          </p:nvCxnSpPr>
          <p:spPr bwMode="auto">
            <a:xfrm flipV="1">
              <a:off x="4933041" y="2695002"/>
              <a:ext cx="3168752" cy="136196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8" name="Straight Arrow Connector 47"/>
            <p:cNvCxnSpPr/>
            <p:nvPr/>
          </p:nvCxnSpPr>
          <p:spPr bwMode="auto">
            <a:xfrm rot="10800000" flipV="1">
              <a:off x="1905000" y="4133166"/>
              <a:ext cx="1295400" cy="36263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56" name="Group 55"/>
          <p:cNvGrpSpPr/>
          <p:nvPr/>
        </p:nvGrpSpPr>
        <p:grpSpPr>
          <a:xfrm>
            <a:off x="1981200" y="1854864"/>
            <a:ext cx="6172200" cy="1408331"/>
            <a:chOff x="1981200" y="1905000"/>
            <a:chExt cx="6172200" cy="1408331"/>
          </a:xfrm>
        </p:grpSpPr>
        <p:sp>
          <p:nvSpPr>
            <p:cNvPr id="51" name="TextBox 50"/>
            <p:cNvSpPr txBox="1"/>
            <p:nvPr/>
          </p:nvSpPr>
          <p:spPr>
            <a:xfrm>
              <a:off x="3200400" y="2667000"/>
              <a:ext cx="2646878" cy="6463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3600" dirty="0" smtClean="0">
                  <a:solidFill>
                    <a:srgbClr val="2EE306"/>
                  </a:solidFill>
                </a:rPr>
                <a:t>Left Shoulder</a:t>
              </a:r>
              <a:endParaRPr lang="en-US" sz="3600" dirty="0">
                <a:solidFill>
                  <a:srgbClr val="2EE306"/>
                </a:solidFill>
              </a:endParaRPr>
            </a:p>
          </p:txBody>
        </p:sp>
        <p:cxnSp>
          <p:nvCxnSpPr>
            <p:cNvPr id="52" name="Straight Arrow Connector 51"/>
            <p:cNvCxnSpPr>
              <a:stCxn id="51" idx="3"/>
            </p:cNvCxnSpPr>
            <p:nvPr/>
          </p:nvCxnSpPr>
          <p:spPr bwMode="auto">
            <a:xfrm flipV="1">
              <a:off x="5847278" y="1905000"/>
              <a:ext cx="2306122" cy="108516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2EE306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3" name="Straight Arrow Connector 52"/>
            <p:cNvCxnSpPr/>
            <p:nvPr/>
          </p:nvCxnSpPr>
          <p:spPr bwMode="auto">
            <a:xfrm rot="10800000">
              <a:off x="1981200" y="2667000"/>
              <a:ext cx="1219200" cy="39936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2EE306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915400" cy="1143000"/>
          </a:xfrm>
        </p:spPr>
        <p:txBody>
          <a:bodyPr/>
          <a:lstStyle/>
          <a:p>
            <a:r>
              <a:rPr lang="en-US" sz="4000" dirty="0" smtClean="0"/>
              <a:t>Finding correspondences at training time</a:t>
            </a:r>
            <a:endParaRPr lang="en-US" sz="4000" dirty="0"/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6324600" y="6333952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979170"/>
      </p:ext>
    </p:extLst>
  </p:cSld>
  <p:clrMapOvr>
    <a:masterClrMapping/>
  </p:clrMapOvr>
  <p:transition xmlns:p14="http://schemas.microsoft.com/office/powerpoint/2010/main" advTm="16166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4572000" y="1295400"/>
            <a:ext cx="4406900" cy="41402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5">
            <a:grayscl/>
          </a:blip>
          <a:srcRect l="5696" t="27607" r="50633" b="35583"/>
          <a:stretch>
            <a:fillRect/>
          </a:stretch>
        </p:blipFill>
        <p:spPr>
          <a:xfrm>
            <a:off x="450850" y="2413000"/>
            <a:ext cx="1752600" cy="1524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457200" y="2413000"/>
            <a:ext cx="1752600" cy="1524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14600" y="4114800"/>
            <a:ext cx="1981200" cy="430887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Pct val="70000"/>
              <a:defRPr/>
            </a:pPr>
            <a:r>
              <a:rPr lang="en-US" sz="24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Residual Error</a:t>
            </a:r>
          </a:p>
        </p:txBody>
      </p:sp>
      <p:grpSp>
        <p:nvGrpSpPr>
          <p:cNvPr id="3" name="Group 34"/>
          <p:cNvGrpSpPr/>
          <p:nvPr/>
        </p:nvGrpSpPr>
        <p:grpSpPr>
          <a:xfrm>
            <a:off x="710020" y="2569697"/>
            <a:ext cx="1305047" cy="1136840"/>
            <a:chOff x="710020" y="2569697"/>
            <a:chExt cx="1305047" cy="1136840"/>
          </a:xfrm>
        </p:grpSpPr>
        <p:sp>
          <p:nvSpPr>
            <p:cNvPr id="36" name="Oval 64"/>
            <p:cNvSpPr>
              <a:spLocks noChangeArrowheads="1"/>
            </p:cNvSpPr>
            <p:nvPr/>
          </p:nvSpPr>
          <p:spPr bwMode="auto">
            <a:xfrm>
              <a:off x="787400" y="2674678"/>
              <a:ext cx="126620" cy="11511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Oval 65"/>
            <p:cNvSpPr>
              <a:spLocks noChangeArrowheads="1"/>
            </p:cNvSpPr>
            <p:nvPr/>
          </p:nvSpPr>
          <p:spPr bwMode="auto">
            <a:xfrm>
              <a:off x="1827748" y="2569697"/>
              <a:ext cx="126620" cy="115110"/>
            </a:xfrm>
            <a:prstGeom prst="ellipse">
              <a:avLst/>
            </a:prstGeom>
            <a:solidFill>
              <a:srgbClr val="00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66"/>
            <p:cNvSpPr>
              <a:spLocks noChangeArrowheads="1"/>
            </p:cNvSpPr>
            <p:nvPr/>
          </p:nvSpPr>
          <p:spPr bwMode="auto">
            <a:xfrm>
              <a:off x="710020" y="3591427"/>
              <a:ext cx="126620" cy="115110"/>
            </a:xfrm>
            <a:prstGeom prst="ellipse">
              <a:avLst/>
            </a:prstGeom>
            <a:solidFill>
              <a:srgbClr val="00CC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67"/>
            <p:cNvSpPr>
              <a:spLocks noChangeArrowheads="1"/>
            </p:cNvSpPr>
            <p:nvPr/>
          </p:nvSpPr>
          <p:spPr bwMode="auto">
            <a:xfrm flipV="1">
              <a:off x="1888447" y="3448926"/>
              <a:ext cx="126620" cy="117697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68"/>
            <p:cNvSpPr>
              <a:spLocks noChangeArrowheads="1"/>
            </p:cNvSpPr>
            <p:nvPr/>
          </p:nvSpPr>
          <p:spPr bwMode="auto">
            <a:xfrm>
              <a:off x="1707783" y="3337426"/>
              <a:ext cx="126620" cy="115110"/>
            </a:xfrm>
            <a:prstGeom prst="ellipse">
              <a:avLst/>
            </a:prstGeom>
            <a:solidFill>
              <a:srgbClr val="99336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69"/>
            <p:cNvSpPr>
              <a:spLocks noChangeArrowheads="1"/>
            </p:cNvSpPr>
            <p:nvPr/>
          </p:nvSpPr>
          <p:spPr bwMode="auto">
            <a:xfrm>
              <a:off x="983819" y="3279593"/>
              <a:ext cx="126620" cy="115110"/>
            </a:xfrm>
            <a:prstGeom prst="ellipse">
              <a:avLst/>
            </a:prstGeom>
            <a:solidFill>
              <a:srgbClr val="00009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45"/>
          <p:cNvGrpSpPr/>
          <p:nvPr/>
        </p:nvGrpSpPr>
        <p:grpSpPr>
          <a:xfrm>
            <a:off x="711200" y="2571559"/>
            <a:ext cx="1305047" cy="1136840"/>
            <a:chOff x="710020" y="2569697"/>
            <a:chExt cx="1305047" cy="1136840"/>
          </a:xfrm>
        </p:grpSpPr>
        <p:sp>
          <p:nvSpPr>
            <p:cNvPr id="47" name="Oval 64"/>
            <p:cNvSpPr>
              <a:spLocks noChangeArrowheads="1"/>
            </p:cNvSpPr>
            <p:nvPr/>
          </p:nvSpPr>
          <p:spPr bwMode="auto">
            <a:xfrm>
              <a:off x="787400" y="2674678"/>
              <a:ext cx="126620" cy="11511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Oval 65"/>
            <p:cNvSpPr>
              <a:spLocks noChangeArrowheads="1"/>
            </p:cNvSpPr>
            <p:nvPr/>
          </p:nvSpPr>
          <p:spPr bwMode="auto">
            <a:xfrm>
              <a:off x="1827748" y="2569697"/>
              <a:ext cx="126620" cy="115110"/>
            </a:xfrm>
            <a:prstGeom prst="ellipse">
              <a:avLst/>
            </a:prstGeom>
            <a:solidFill>
              <a:srgbClr val="00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Oval 66"/>
            <p:cNvSpPr>
              <a:spLocks noChangeArrowheads="1"/>
            </p:cNvSpPr>
            <p:nvPr/>
          </p:nvSpPr>
          <p:spPr bwMode="auto">
            <a:xfrm>
              <a:off x="710020" y="3591427"/>
              <a:ext cx="126620" cy="115110"/>
            </a:xfrm>
            <a:prstGeom prst="ellipse">
              <a:avLst/>
            </a:prstGeom>
            <a:solidFill>
              <a:srgbClr val="00CC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Oval 67"/>
            <p:cNvSpPr>
              <a:spLocks noChangeArrowheads="1"/>
            </p:cNvSpPr>
            <p:nvPr/>
          </p:nvSpPr>
          <p:spPr bwMode="auto">
            <a:xfrm flipV="1">
              <a:off x="1888447" y="3448926"/>
              <a:ext cx="126620" cy="117697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68"/>
            <p:cNvSpPr>
              <a:spLocks noChangeArrowheads="1"/>
            </p:cNvSpPr>
            <p:nvPr/>
          </p:nvSpPr>
          <p:spPr bwMode="auto">
            <a:xfrm>
              <a:off x="1707783" y="3337426"/>
              <a:ext cx="126620" cy="115110"/>
            </a:xfrm>
            <a:prstGeom prst="ellipse">
              <a:avLst/>
            </a:prstGeom>
            <a:solidFill>
              <a:srgbClr val="99336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69"/>
            <p:cNvSpPr>
              <a:spLocks noChangeArrowheads="1"/>
            </p:cNvSpPr>
            <p:nvPr/>
          </p:nvSpPr>
          <p:spPr bwMode="auto">
            <a:xfrm>
              <a:off x="983819" y="3279593"/>
              <a:ext cx="126620" cy="115110"/>
            </a:xfrm>
            <a:prstGeom prst="ellipse">
              <a:avLst/>
            </a:prstGeom>
            <a:solidFill>
              <a:srgbClr val="000090"/>
            </a:solidFill>
            <a:ln w="12700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3" name="Picture 62"/>
          <p:cNvPicPr>
            <a:picLocks noChangeAspect="1"/>
          </p:cNvPicPr>
          <p:nvPr/>
        </p:nvPicPr>
        <p:blipFill>
          <a:blip r:embed="rId4">
            <a:grayscl/>
          </a:blip>
          <a:srcRect l="65706" t="11043" r="13545" b="70552"/>
          <a:stretch>
            <a:fillRect/>
          </a:stretch>
        </p:blipFill>
        <p:spPr>
          <a:xfrm>
            <a:off x="2514600" y="2438400"/>
            <a:ext cx="1752600" cy="1460500"/>
          </a:xfrm>
          <a:prstGeom prst="rect">
            <a:avLst/>
          </a:prstGeom>
        </p:spPr>
      </p:pic>
      <p:grpSp>
        <p:nvGrpSpPr>
          <p:cNvPr id="5" name="Group 33"/>
          <p:cNvGrpSpPr/>
          <p:nvPr/>
        </p:nvGrpSpPr>
        <p:grpSpPr>
          <a:xfrm>
            <a:off x="7568393" y="1905000"/>
            <a:ext cx="710392" cy="426719"/>
            <a:chOff x="7568393" y="1905000"/>
            <a:chExt cx="710392" cy="426719"/>
          </a:xfrm>
        </p:grpSpPr>
        <p:sp>
          <p:nvSpPr>
            <p:cNvPr id="21" name="Oval 64"/>
            <p:cNvSpPr>
              <a:spLocks noChangeArrowheads="1"/>
            </p:cNvSpPr>
            <p:nvPr/>
          </p:nvSpPr>
          <p:spPr bwMode="auto">
            <a:xfrm>
              <a:off x="7568393" y="1916180"/>
              <a:ext cx="49185" cy="4471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65"/>
            <p:cNvSpPr>
              <a:spLocks noChangeArrowheads="1"/>
            </p:cNvSpPr>
            <p:nvPr/>
          </p:nvSpPr>
          <p:spPr bwMode="auto">
            <a:xfrm>
              <a:off x="8153400" y="1905000"/>
              <a:ext cx="49185" cy="44714"/>
            </a:xfrm>
            <a:prstGeom prst="ellipse">
              <a:avLst/>
            </a:prstGeom>
            <a:solidFill>
              <a:srgbClr val="00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66"/>
            <p:cNvSpPr>
              <a:spLocks noChangeArrowheads="1"/>
            </p:cNvSpPr>
            <p:nvPr/>
          </p:nvSpPr>
          <p:spPr bwMode="auto">
            <a:xfrm>
              <a:off x="7696200" y="2209800"/>
              <a:ext cx="49185" cy="44714"/>
            </a:xfrm>
            <a:prstGeom prst="ellipse">
              <a:avLst/>
            </a:prstGeom>
            <a:solidFill>
              <a:srgbClr val="00CC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67"/>
            <p:cNvSpPr>
              <a:spLocks noChangeArrowheads="1"/>
            </p:cNvSpPr>
            <p:nvPr/>
          </p:nvSpPr>
          <p:spPr bwMode="auto">
            <a:xfrm flipV="1">
              <a:off x="8229600" y="2286000"/>
              <a:ext cx="49185" cy="45719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Oval 68"/>
            <p:cNvSpPr>
              <a:spLocks noChangeArrowheads="1"/>
            </p:cNvSpPr>
            <p:nvPr/>
          </p:nvSpPr>
          <p:spPr bwMode="auto">
            <a:xfrm>
              <a:off x="8077200" y="2209799"/>
              <a:ext cx="45719" cy="45719"/>
            </a:xfrm>
            <a:prstGeom prst="ellipse">
              <a:avLst/>
            </a:prstGeom>
            <a:solidFill>
              <a:srgbClr val="99336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69"/>
            <p:cNvSpPr>
              <a:spLocks noChangeArrowheads="1"/>
            </p:cNvSpPr>
            <p:nvPr/>
          </p:nvSpPr>
          <p:spPr bwMode="auto">
            <a:xfrm>
              <a:off x="7848600" y="2286000"/>
              <a:ext cx="49185" cy="44714"/>
            </a:xfrm>
            <a:prstGeom prst="ellipse">
              <a:avLst/>
            </a:prstGeom>
            <a:solidFill>
              <a:srgbClr val="00009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2667000" y="2604294"/>
            <a:ext cx="1358900" cy="1072356"/>
            <a:chOff x="2667000" y="2604294"/>
            <a:chExt cx="1358900" cy="1072356"/>
          </a:xfrm>
        </p:grpSpPr>
        <p:cxnSp>
          <p:nvCxnSpPr>
            <p:cNvPr id="28" name="Straight Arrow Connector 27"/>
            <p:cNvCxnSpPr/>
            <p:nvPr/>
          </p:nvCxnSpPr>
          <p:spPr bwMode="auto">
            <a:xfrm flipV="1">
              <a:off x="2667000" y="2730500"/>
              <a:ext cx="184150" cy="127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stealth"/>
              <a:tailEnd type="stealth"/>
            </a:ln>
            <a:effectLst/>
          </p:spPr>
        </p:cxnSp>
        <p:cxnSp>
          <p:nvCxnSpPr>
            <p:cNvPr id="29" name="Straight Arrow Connector 28"/>
            <p:cNvCxnSpPr/>
            <p:nvPr/>
          </p:nvCxnSpPr>
          <p:spPr bwMode="auto">
            <a:xfrm rot="5400000" flipH="1" flipV="1">
              <a:off x="2670175" y="3394075"/>
              <a:ext cx="342900" cy="22225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stealth"/>
              <a:tailEnd type="stealth"/>
            </a:ln>
            <a:effectLst/>
          </p:spPr>
        </p:cxnSp>
        <p:cxnSp>
          <p:nvCxnSpPr>
            <p:cNvPr id="30" name="Straight Arrow Connector 29"/>
            <p:cNvCxnSpPr/>
            <p:nvPr/>
          </p:nvCxnSpPr>
          <p:spPr bwMode="auto">
            <a:xfrm>
              <a:off x="3003550" y="3352800"/>
              <a:ext cx="215900" cy="1270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stealth"/>
              <a:tailEnd type="stealth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rot="5400000">
              <a:off x="3768724" y="2682875"/>
              <a:ext cx="157956" cy="7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stealth"/>
              <a:tailEnd type="stealth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 rot="16200000" flipH="1">
              <a:off x="3657600" y="3321050"/>
              <a:ext cx="152400" cy="762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stealth"/>
              <a:tailEnd type="stealth"/>
            </a:ln>
            <a:effectLst/>
          </p:spPr>
        </p:cxnSp>
        <p:cxnSp>
          <p:nvCxnSpPr>
            <p:cNvPr id="59" name="Straight Arrow Connector 58"/>
            <p:cNvCxnSpPr/>
            <p:nvPr/>
          </p:nvCxnSpPr>
          <p:spPr bwMode="auto">
            <a:xfrm rot="10800000" flipV="1">
              <a:off x="3886200" y="3505200"/>
              <a:ext cx="139700" cy="508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stealth"/>
              <a:tailEnd type="stealth"/>
            </a:ln>
            <a:effectLst/>
          </p:spPr>
        </p:cxnSp>
      </p:grp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915400" cy="1143000"/>
          </a:xfrm>
        </p:spPr>
        <p:txBody>
          <a:bodyPr/>
          <a:lstStyle/>
          <a:p>
            <a:r>
              <a:rPr lang="en-US" sz="4000" dirty="0" smtClean="0"/>
              <a:t>Finding correspondences at training time</a:t>
            </a:r>
            <a:endParaRPr lang="en-US" sz="4000" dirty="0"/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6324600" y="6333952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6109571"/>
      </p:ext>
    </p:extLst>
  </p:cSld>
  <p:clrMapOvr>
    <a:masterClrMapping/>
  </p:clrMapOvr>
  <p:transition xmlns:p14="http://schemas.microsoft.com/office/powerpoint/2010/main" advTm="29699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0.21667 4.07407E-6 " pathEditMode="relative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4.81481E-6 L -0.49999 0.14445 " pathEditMode="relative" ptsTypes="AA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/>
          <p:cNvPicPr>
            <a:picLocks noChangeAspect="1"/>
          </p:cNvPicPr>
          <p:nvPr/>
        </p:nvPicPr>
        <p:blipFill>
          <a:blip r:embed="rId4"/>
          <a:srcRect l="5696" t="27607" r="50633" b="35583"/>
          <a:stretch>
            <a:fillRect/>
          </a:stretch>
        </p:blipFill>
        <p:spPr>
          <a:xfrm>
            <a:off x="381000" y="1676400"/>
            <a:ext cx="1066800" cy="9276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</a:t>
            </a:r>
            <a:r>
              <a:rPr lang="en-US" dirty="0" err="1" smtClean="0"/>
              <a:t>poselet</a:t>
            </a:r>
            <a:r>
              <a:rPr lang="en-US" dirty="0" smtClean="0"/>
              <a:t> classifiers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387350" y="1676400"/>
            <a:ext cx="1060450" cy="939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effectLst/>
              <a:latin typeface="Garamond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2692399"/>
            <a:ext cx="1676400" cy="757130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Pct val="70000"/>
              <a:defRPr/>
            </a:pPr>
            <a:r>
              <a:rPr lang="en-US" sz="24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	Residual Error:</a:t>
            </a:r>
          </a:p>
        </p:txBody>
      </p:sp>
      <p:grpSp>
        <p:nvGrpSpPr>
          <p:cNvPr id="4" name="Group 34"/>
          <p:cNvGrpSpPr/>
          <p:nvPr/>
        </p:nvGrpSpPr>
        <p:grpSpPr>
          <a:xfrm>
            <a:off x="539751" y="1701799"/>
            <a:ext cx="794376" cy="691989"/>
            <a:chOff x="710020" y="2569697"/>
            <a:chExt cx="1305047" cy="1136840"/>
          </a:xfrm>
        </p:grpSpPr>
        <p:sp>
          <p:nvSpPr>
            <p:cNvPr id="36" name="Oval 64"/>
            <p:cNvSpPr>
              <a:spLocks noChangeArrowheads="1"/>
            </p:cNvSpPr>
            <p:nvPr/>
          </p:nvSpPr>
          <p:spPr bwMode="auto">
            <a:xfrm>
              <a:off x="787400" y="2674678"/>
              <a:ext cx="126620" cy="11511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Oval 65"/>
            <p:cNvSpPr>
              <a:spLocks noChangeArrowheads="1"/>
            </p:cNvSpPr>
            <p:nvPr/>
          </p:nvSpPr>
          <p:spPr bwMode="auto">
            <a:xfrm>
              <a:off x="1827748" y="2569697"/>
              <a:ext cx="126620" cy="115110"/>
            </a:xfrm>
            <a:prstGeom prst="ellipse">
              <a:avLst/>
            </a:prstGeom>
            <a:solidFill>
              <a:srgbClr val="00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66"/>
            <p:cNvSpPr>
              <a:spLocks noChangeArrowheads="1"/>
            </p:cNvSpPr>
            <p:nvPr/>
          </p:nvSpPr>
          <p:spPr bwMode="auto">
            <a:xfrm>
              <a:off x="710020" y="3591427"/>
              <a:ext cx="126620" cy="115110"/>
            </a:xfrm>
            <a:prstGeom prst="ellipse">
              <a:avLst/>
            </a:prstGeom>
            <a:solidFill>
              <a:srgbClr val="00CC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67"/>
            <p:cNvSpPr>
              <a:spLocks noChangeArrowheads="1"/>
            </p:cNvSpPr>
            <p:nvPr/>
          </p:nvSpPr>
          <p:spPr bwMode="auto">
            <a:xfrm flipV="1">
              <a:off x="1888447" y="3448926"/>
              <a:ext cx="126620" cy="117697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68"/>
            <p:cNvSpPr>
              <a:spLocks noChangeArrowheads="1"/>
            </p:cNvSpPr>
            <p:nvPr/>
          </p:nvSpPr>
          <p:spPr bwMode="auto">
            <a:xfrm>
              <a:off x="1707783" y="3337426"/>
              <a:ext cx="126620" cy="115110"/>
            </a:xfrm>
            <a:prstGeom prst="ellipse">
              <a:avLst/>
            </a:prstGeom>
            <a:solidFill>
              <a:srgbClr val="99336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69"/>
            <p:cNvSpPr>
              <a:spLocks noChangeArrowheads="1"/>
            </p:cNvSpPr>
            <p:nvPr/>
          </p:nvSpPr>
          <p:spPr bwMode="auto">
            <a:xfrm>
              <a:off x="983819" y="3279593"/>
              <a:ext cx="126620" cy="115110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676400" y="1701799"/>
            <a:ext cx="1066800" cy="1573887"/>
            <a:chOff x="1676400" y="2438400"/>
            <a:chExt cx="1066800" cy="1573887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5"/>
            <a:srcRect l="65706" t="11043" r="13545" b="70552"/>
            <a:stretch>
              <a:fillRect/>
            </a:stretch>
          </p:blipFill>
          <p:spPr>
            <a:xfrm>
              <a:off x="1676400" y="2438400"/>
              <a:ext cx="1066800" cy="914399"/>
            </a:xfrm>
            <a:prstGeom prst="rect">
              <a:avLst/>
            </a:prstGeom>
          </p:spPr>
        </p:pic>
        <p:sp>
          <p:nvSpPr>
            <p:cNvPr id="65" name="Rectangle 64"/>
            <p:cNvSpPr/>
            <p:nvPr/>
          </p:nvSpPr>
          <p:spPr>
            <a:xfrm>
              <a:off x="1905000" y="3581400"/>
              <a:ext cx="685800" cy="430887"/>
            </a:xfrm>
            <a:prstGeom prst="rect">
              <a:avLst/>
            </a:prstGeom>
          </p:spPr>
          <p:txBody>
            <a:bodyPr vert="horz" wrap="square" numCol="1">
              <a:spAutoFit/>
            </a:bodyPr>
            <a:lstStyle/>
            <a:p>
              <a:pPr marL="342900" indent="-342900" eaLnBrk="1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CC00"/>
                </a:buClr>
                <a:buSzPct val="70000"/>
                <a:defRPr/>
              </a:pPr>
              <a:r>
                <a:rPr lang="en-US" sz="2400" kern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/>
                  <a:ea typeface="ＭＳ Ｐゴシック" charset="-128"/>
                  <a:cs typeface="ＭＳ Ｐゴシック" charset="-128"/>
                </a:rPr>
                <a:t>0.15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819400" y="1701799"/>
            <a:ext cx="1106906" cy="1573887"/>
            <a:chOff x="2819400" y="2438400"/>
            <a:chExt cx="1106906" cy="1573887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6"/>
            <a:srcRect l="5381" t="16071" r="9533" b="13954"/>
            <a:stretch>
              <a:fillRect/>
            </a:stretch>
          </p:blipFill>
          <p:spPr>
            <a:xfrm>
              <a:off x="2819400" y="2438400"/>
              <a:ext cx="1106906" cy="914400"/>
            </a:xfrm>
            <a:prstGeom prst="rect">
              <a:avLst/>
            </a:prstGeom>
          </p:spPr>
        </p:pic>
        <p:sp>
          <p:nvSpPr>
            <p:cNvPr id="74" name="Rectangle 73"/>
            <p:cNvSpPr/>
            <p:nvPr/>
          </p:nvSpPr>
          <p:spPr>
            <a:xfrm>
              <a:off x="3048000" y="3581400"/>
              <a:ext cx="685800" cy="430887"/>
            </a:xfrm>
            <a:prstGeom prst="rect">
              <a:avLst/>
            </a:prstGeom>
          </p:spPr>
          <p:txBody>
            <a:bodyPr vert="horz" wrap="square" numCol="1">
              <a:spAutoFit/>
            </a:bodyPr>
            <a:lstStyle/>
            <a:p>
              <a:pPr marL="342900" indent="-342900" eaLnBrk="1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CC00"/>
                </a:buClr>
                <a:buSzPct val="70000"/>
                <a:defRPr/>
              </a:pPr>
              <a:r>
                <a:rPr lang="en-US" sz="2400" kern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/>
                  <a:ea typeface="ＭＳ Ｐゴシック" charset="-128"/>
                  <a:cs typeface="ＭＳ Ｐゴシック" charset="-128"/>
                </a:rPr>
                <a:t>0.20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995057" y="1701799"/>
            <a:ext cx="1110343" cy="1573887"/>
            <a:chOff x="3995057" y="2438400"/>
            <a:chExt cx="1110343" cy="1573887"/>
          </a:xfrm>
        </p:grpSpPr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7"/>
            <a:srcRect l="5381" r="3139" b="25000"/>
            <a:stretch>
              <a:fillRect/>
            </a:stretch>
          </p:blipFill>
          <p:spPr>
            <a:xfrm>
              <a:off x="3995057" y="2438400"/>
              <a:ext cx="1110343" cy="914400"/>
            </a:xfrm>
            <a:prstGeom prst="rect">
              <a:avLst/>
            </a:prstGeom>
          </p:spPr>
        </p:pic>
        <p:sp>
          <p:nvSpPr>
            <p:cNvPr id="75" name="Rectangle 74"/>
            <p:cNvSpPr/>
            <p:nvPr/>
          </p:nvSpPr>
          <p:spPr>
            <a:xfrm>
              <a:off x="4191000" y="3581400"/>
              <a:ext cx="685800" cy="430887"/>
            </a:xfrm>
            <a:prstGeom prst="rect">
              <a:avLst/>
            </a:prstGeom>
          </p:spPr>
          <p:txBody>
            <a:bodyPr vert="horz" wrap="square" numCol="1">
              <a:spAutoFit/>
            </a:bodyPr>
            <a:lstStyle/>
            <a:p>
              <a:pPr marL="342900" indent="-342900" eaLnBrk="1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CC00"/>
                </a:buClr>
                <a:buSzPct val="70000"/>
                <a:defRPr/>
              </a:pPr>
              <a:r>
                <a:rPr lang="en-US" sz="2400" kern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/>
                  <a:ea typeface="ＭＳ Ｐゴシック" charset="-128"/>
                  <a:cs typeface="ＭＳ Ｐゴシック" charset="-128"/>
                </a:rPr>
                <a:t>0.10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620000" y="1701799"/>
            <a:ext cx="1120392" cy="1573887"/>
            <a:chOff x="5181600" y="2438400"/>
            <a:chExt cx="1120392" cy="1573887"/>
          </a:xfrm>
        </p:grpSpPr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8"/>
            <a:srcRect b="18750"/>
            <a:stretch>
              <a:fillRect/>
            </a:stretch>
          </p:blipFill>
          <p:spPr>
            <a:xfrm>
              <a:off x="5181600" y="2438400"/>
              <a:ext cx="1120392" cy="914400"/>
            </a:xfrm>
            <a:prstGeom prst="rect">
              <a:avLst/>
            </a:prstGeom>
          </p:spPr>
        </p:pic>
        <p:sp>
          <p:nvSpPr>
            <p:cNvPr id="76" name="Rectangle 75"/>
            <p:cNvSpPr/>
            <p:nvPr/>
          </p:nvSpPr>
          <p:spPr>
            <a:xfrm>
              <a:off x="5410200" y="3581400"/>
              <a:ext cx="685800" cy="430887"/>
            </a:xfrm>
            <a:prstGeom prst="rect">
              <a:avLst/>
            </a:prstGeom>
          </p:spPr>
          <p:txBody>
            <a:bodyPr vert="horz" wrap="square" numCol="1">
              <a:spAutoFit/>
            </a:bodyPr>
            <a:lstStyle/>
            <a:p>
              <a:pPr marL="342900" indent="-342900" eaLnBrk="1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CC00"/>
                </a:buClr>
                <a:buSzPct val="70000"/>
                <a:defRPr/>
              </a:pPr>
              <a:r>
                <a:rPr lang="en-US" sz="2400" kern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/>
                  <a:ea typeface="ＭＳ Ｐゴシック" charset="-128"/>
                  <a:cs typeface="ＭＳ Ｐゴシック" charset="-128"/>
                </a:rPr>
                <a:t>0.35</a:t>
              </a: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400800" y="1701799"/>
            <a:ext cx="1143000" cy="1573887"/>
            <a:chOff x="6400800" y="2438400"/>
            <a:chExt cx="1143000" cy="1573887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9"/>
            <a:srcRect t="6250" b="12500"/>
            <a:stretch>
              <a:fillRect/>
            </a:stretch>
          </p:blipFill>
          <p:spPr>
            <a:xfrm>
              <a:off x="6400800" y="2438400"/>
              <a:ext cx="1143000" cy="932853"/>
            </a:xfrm>
            <a:prstGeom prst="rect">
              <a:avLst/>
            </a:prstGeom>
          </p:spPr>
        </p:pic>
        <p:sp>
          <p:nvSpPr>
            <p:cNvPr id="77" name="Rectangle 76"/>
            <p:cNvSpPr/>
            <p:nvPr/>
          </p:nvSpPr>
          <p:spPr>
            <a:xfrm>
              <a:off x="6629400" y="3581400"/>
              <a:ext cx="685800" cy="430887"/>
            </a:xfrm>
            <a:prstGeom prst="rect">
              <a:avLst/>
            </a:prstGeom>
          </p:spPr>
          <p:txBody>
            <a:bodyPr vert="horz" wrap="square" numCol="1">
              <a:spAutoFit/>
            </a:bodyPr>
            <a:lstStyle/>
            <a:p>
              <a:pPr marL="342900" indent="-342900" eaLnBrk="1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CC00"/>
                </a:buClr>
                <a:buSzPct val="70000"/>
                <a:defRPr/>
              </a:pPr>
              <a:r>
                <a:rPr lang="en-US" sz="2400" kern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/>
                  <a:ea typeface="ＭＳ Ｐゴシック" charset="-128"/>
                  <a:cs typeface="ＭＳ Ｐゴシック" charset="-128"/>
                </a:rPr>
                <a:t>0.15</a:t>
              </a: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181600" y="1701799"/>
            <a:ext cx="1143000" cy="1573887"/>
            <a:chOff x="7620000" y="2438400"/>
            <a:chExt cx="1143000" cy="1573887"/>
          </a:xfrm>
        </p:grpSpPr>
        <p:pic>
          <p:nvPicPr>
            <p:cNvPr id="73" name="Picture 15" descr="weak_answer"/>
            <p:cNvPicPr>
              <a:picLocks noChangeAspect="1" noChangeArrowheads="1"/>
            </p:cNvPicPr>
            <p:nvPr/>
          </p:nvPicPr>
          <p:blipFill>
            <a:blip r:embed="rId10"/>
            <a:srcRect l="8000" t="13740" r="4000" b="4389"/>
            <a:stretch>
              <a:fillRect/>
            </a:stretch>
          </p:blipFill>
          <p:spPr bwMode="auto">
            <a:xfrm>
              <a:off x="7620000" y="2438400"/>
              <a:ext cx="1143000" cy="928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Rectangle 77"/>
            <p:cNvSpPr/>
            <p:nvPr/>
          </p:nvSpPr>
          <p:spPr>
            <a:xfrm>
              <a:off x="7848600" y="3581400"/>
              <a:ext cx="685800" cy="430887"/>
            </a:xfrm>
            <a:prstGeom prst="rect">
              <a:avLst/>
            </a:prstGeom>
          </p:spPr>
          <p:txBody>
            <a:bodyPr vert="horz" wrap="square" numCol="1">
              <a:spAutoFit/>
            </a:bodyPr>
            <a:lstStyle/>
            <a:p>
              <a:pPr marL="342900" indent="-342900" eaLnBrk="1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FFCC00"/>
                </a:buClr>
                <a:buSzPct val="70000"/>
                <a:defRPr/>
              </a:pPr>
              <a:r>
                <a:rPr lang="en-US" sz="2400" kern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/>
                  <a:ea typeface="ＭＳ Ｐゴシック" charset="-128"/>
                  <a:cs typeface="ＭＳ Ｐゴシック" charset="-128"/>
                </a:rPr>
                <a:t>0.85</a:t>
              </a:r>
            </a:p>
          </p:txBody>
        </p:sp>
      </p:grpSp>
      <p:sp>
        <p:nvSpPr>
          <p:cNvPr id="92" name="Rectangle 91"/>
          <p:cNvSpPr/>
          <p:nvPr/>
        </p:nvSpPr>
        <p:spPr>
          <a:xfrm>
            <a:off x="304800" y="3581400"/>
            <a:ext cx="8458200" cy="2225225"/>
          </a:xfrm>
          <a:prstGeom prst="rect">
            <a:avLst/>
          </a:prstGeom>
        </p:spPr>
        <p:txBody>
          <a:bodyPr vert="horz" wrap="square" numCol="1">
            <a:spAutoFit/>
          </a:bodyPr>
          <a:lstStyle/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Given a seed patch</a:t>
            </a:r>
          </a:p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Find the closest patch for every other person</a:t>
            </a:r>
          </a:p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Sort them by residual error</a:t>
            </a:r>
          </a:p>
          <a:p>
            <a:pPr marL="514350" indent="-514350" eaLnBrk="1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SzPct val="70000"/>
              <a:buFont typeface="+mj-lt"/>
              <a:buAutoNum type="arabicPeriod"/>
              <a:defRPr/>
            </a:pPr>
            <a:r>
              <a:rPr lang="en-US" sz="3300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ＭＳ Ｐゴシック" charset="-128"/>
                <a:cs typeface="ＭＳ Ｐゴシック" charset="-128"/>
              </a:rPr>
              <a:t>Threshold them</a:t>
            </a:r>
          </a:p>
        </p:txBody>
      </p:sp>
      <p:cxnSp>
        <p:nvCxnSpPr>
          <p:cNvPr id="94" name="Straight Connector 93"/>
          <p:cNvCxnSpPr/>
          <p:nvPr/>
        </p:nvCxnSpPr>
        <p:spPr bwMode="auto">
          <a:xfrm rot="16200000" flipH="1">
            <a:off x="6346956" y="2515546"/>
            <a:ext cx="2468001" cy="1259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6324600" y="6333952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[Bourdev &amp; Malik, ICCV09]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9622033"/>
      </p:ext>
    </p:extLst>
  </p:cSld>
  <p:clrMapOvr>
    <a:masterClrMapping/>
  </p:clrMapOvr>
  <p:transition xmlns:p14="http://schemas.microsoft.com/office/powerpoint/2010/main" advTm="19583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0324 L -0.2559 -0.00324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0324 L -0.26493 -0.00324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00324 L 0.26458 -0.0032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33333E-6 L 0.26788 3.33333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17261E-7 L -0.12795 -7.17261E-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324 L 0.125 -0.00324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4.8|2.7|10.7|6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4|125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1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7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6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2|4.1|11.:|6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.:|1.9|1.2|0.:|0.7|0.6|3|3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:|49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7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7179</TotalTime>
  <Words>982</Words>
  <Application>Microsoft Macintosh PowerPoint</Application>
  <PresentationFormat>On-screen Show (4:3)</PresentationFormat>
  <Paragraphs>232</Paragraphs>
  <Slides>37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Poselets</vt:lpstr>
      <vt:lpstr>Person Detection</vt:lpstr>
      <vt:lpstr>Poselets</vt:lpstr>
      <vt:lpstr>Poselets</vt:lpstr>
      <vt:lpstr>How do we train a poselet for a given pose configuration?</vt:lpstr>
      <vt:lpstr>Finding correspondences at training time</vt:lpstr>
      <vt:lpstr>Finding correspondences at training time</vt:lpstr>
      <vt:lpstr>Finding correspondences at training time</vt:lpstr>
      <vt:lpstr>Training poselet classifiers</vt:lpstr>
      <vt:lpstr>Training poselet classifiers</vt:lpstr>
      <vt:lpstr>Which poselets should we train?</vt:lpstr>
      <vt:lpstr>Person Detection Using Poselets</vt:lpstr>
      <vt:lpstr>Other Uses of Poselets</vt:lpstr>
      <vt:lpstr>Describing People: A Poselet-Based Approach to Attribute Classification</vt:lpstr>
      <vt:lpstr>Random 1¼% of the test set</vt:lpstr>
      <vt:lpstr>How poselets help in high-level vision</vt:lpstr>
      <vt:lpstr>Gender recognition with poselets</vt:lpstr>
      <vt:lpstr>Attribute Classification Overview</vt:lpstr>
      <vt:lpstr>Features</vt:lpstr>
      <vt:lpstr>Poselet Level Classification</vt:lpstr>
      <vt:lpstr>PowerPoint Presentation</vt:lpstr>
      <vt:lpstr>Context-Level Classification</vt:lpstr>
      <vt:lpstr>Results</vt:lpstr>
      <vt:lpstr>Random 1¼% of the test set</vt:lpstr>
      <vt:lpstr>Precision/recall on our test set</vt:lpstr>
      <vt:lpstr>Gender Recognition vs. Cognitec</vt:lpstr>
      <vt:lpstr>Highest-scoring “is male”</vt:lpstr>
      <vt:lpstr>Highest-scoring “has long hair”</vt:lpstr>
      <vt:lpstr>Highest-scoring “wears a hat”</vt:lpstr>
      <vt:lpstr>Highest-scoring “wears glasses”</vt:lpstr>
      <vt:lpstr>Highest-scoring “long sleeves”</vt:lpstr>
      <vt:lpstr>PowerPoint Presentation</vt:lpstr>
      <vt:lpstr>PowerPoint Presentation</vt:lpstr>
      <vt:lpstr>Highly-Weighted Poselets</vt:lpstr>
      <vt:lpstr>Which poselets are discriminative for gender?</vt:lpstr>
      <vt:lpstr>Describing people</vt:lpstr>
      <vt:lpstr>Poselets website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Mike</cp:lastModifiedBy>
  <cp:revision>115</cp:revision>
  <dcterms:created xsi:type="dcterms:W3CDTF">2011-10-12T20:12:33Z</dcterms:created>
  <dcterms:modified xsi:type="dcterms:W3CDTF">2011-10-18T21:54:57Z</dcterms:modified>
</cp:coreProperties>
</file>