
<file path=[Content_Types].xml><?xml version="1.0" encoding="utf-8"?>
<Types xmlns="http://schemas.openxmlformats.org/package/2006/content-types">
  <Override PartName="/ppt/slides/slide14.xml" ContentType="application/vnd.openxmlformats-officedocument.presentationml.slide+xml"/>
  <Override PartName="/ppt/slideMasters/slideMaster6.xml" ContentType="application/vnd.openxmlformats-officedocument.presentationml.slideMaster+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theme/theme8.xml" ContentType="application/vnd.openxmlformats-officedocument.theme+xml"/>
  <Default Extension="bin" ContentType="application/vnd.openxmlformats-officedocument.presentationml.printerSettings"/>
  <Override PartName="/ppt/slideLayouts/slideLayout20.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Default Extension="wmf" ContentType="image/x-wmf"/>
  <Override PartName="/ppt/notesSlides/notesSlide13.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theme/theme5.xml" ContentType="application/vnd.openxmlformats-officedocument.theme+xml"/>
  <Override PartName="/ppt/slides/slide11.xml" ContentType="application/vnd.openxmlformats-officedocument.presentationml.slide+xml"/>
  <Override PartName="/ppt/slides/slide65.xml" ContentType="application/vnd.openxmlformats-officedocument.presentationml.slide+xml"/>
  <Override PartName="/ppt/slideMasters/slideMaster3.xml" ContentType="application/vnd.openxmlformats-officedocument.presentationml.slideMaster+xml"/>
  <Override PartName="/ppt/slides/slide46.xml" ContentType="application/vnd.openxmlformats-officedocument.presentationml.slide+xml"/>
  <Override PartName="/ppt/notesSlides/notesSlide8.xml" ContentType="application/vnd.openxmlformats-officedocument.presentationml.notesSlide+xml"/>
  <Override PartName="/ppt/slideLayouts/slideLayout14.xml" ContentType="application/vnd.openxmlformats-officedocument.presentationml.slideLayout+xml"/>
  <Override PartName="/ppt/slides/slide70.xml" ContentType="application/vnd.openxmlformats-officedocument.presentationml.slide+xml"/>
  <Override PartName="/ppt/slideMasters/slideMaster7.xml" ContentType="application/vnd.openxmlformats-officedocument.presentationml.slideMaster+xml"/>
  <Override PartName="/ppt/slideLayouts/slideLayout9.xml" ContentType="application/vnd.openxmlformats-officedocument.presentationml.slideLayout+xml"/>
  <Override PartName="/ppt/slides/slide53.xml" ContentType="application/vnd.openxmlformats-officedocument.presentationml.slide+xml"/>
  <Override PartName="/ppt/slides/slide34.xml" ContentType="application/vnd.openxmlformats-officedocument.presentationml.slide+xml"/>
  <Override PartName="/ppt/slides/slide69.xml" ContentType="application/vnd.openxmlformats-officedocument.presentationml.slide+xml"/>
  <Override PartName="/ppt/slides/slide15.xml" ContentType="application/vnd.openxmlformats-officedocument.presentationml.slide+xml"/>
  <Override PartName="/ppt/tags/tag2.xml" ContentType="application/vnd.openxmlformats-officedocument.presentationml.tags+xml"/>
  <Override PartName="/ppt/slides/slide20.xml" ContentType="application/vnd.openxmlformats-officedocument.presentationml.slide+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docProps/core.xml" ContentType="application/vnd.openxmlformats-package.core-properties+xml"/>
  <Override PartName="/ppt/notesSlides/notesSlide7.xml" ContentType="application/vnd.openxmlformats-officedocument.presentationml.notesSlide+xml"/>
  <Default Extension="jpeg" ContentType="image/jpeg"/>
  <Default Extension="vml" ContentType="application/vnd.openxmlformats-officedocument.vmlDrawing"/>
  <Override PartName="/ppt/slides/slide8.xml" ContentType="application/vnd.openxmlformats-officedocument.presentationml.slide+xml"/>
  <Override PartName="/ppt/slides/slide12.xml" ContentType="application/vnd.openxmlformats-officedocument.presentationml.slide+xml"/>
  <Override PartName="/ppt/slideMasters/slideMaster4.xml" ContentType="application/vnd.openxmlformats-officedocument.presentationml.slideMaster+xml"/>
  <Override PartName="/ppt/slides/slide28.xml" ContentType="application/vnd.openxmlformats-officedocument.presentationml.slide+xml"/>
  <Override PartName="/ppt/theme/theme6.xml" ContentType="application/vnd.openxmlformats-officedocument.theme+xml"/>
  <Override PartName="/ppt/slides/slide66.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15.xml" ContentType="application/vnd.openxmlformats-officedocument.presentationml.slideLayout+xml"/>
  <Override PartName="/ppt/slides/slide71.xml" ContentType="application/vnd.openxmlformats-officedocument.presentationml.slide+xml"/>
  <Override PartName="/ppt/notesSlides/notesSlide11.xml" ContentType="application/vnd.openxmlformats-officedocument.presentationml.notes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slideLayouts/slideLayout22.xml" ContentType="application/vnd.openxmlformats-officedocument.presentationml.slideLayout+xml"/>
  <Override PartName="/ppt/slideLayouts/slideLayout19.xml" ContentType="application/vnd.openxmlformats-officedocument.presentationml.slideLayout+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slides/slide63.xml" ContentType="application/vnd.openxmlformats-officedocument.presentationml.slide+xml"/>
  <Override PartName="/ppt/slideLayouts/slideLayout12.xml" ContentType="application/vnd.openxmlformats-officedocument.presentationml.slideLayout+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theme/theme7.xml" ContentType="application/vnd.openxmlformats-officedocument.theme+xml"/>
  <Override PartName="/ppt/slides/slide67.xml" ContentType="application/vnd.openxmlformats-officedocument.presentationml.slide+xml"/>
  <Override PartName="/ppt/slides/slide51.xml" ContentType="application/vnd.openxmlformats-officedocument.presentationml.slide+xml"/>
  <Override PartName="/ppt/slideMasters/slideMaster5.xml" ContentType="application/vnd.openxmlformats-officedocument.presentationml.slideMaster+xml"/>
  <Override PartName="/ppt/slides/slide48.xml" ContentType="application/vnd.openxmlformats-officedocument.presentationml.slide+xml"/>
  <Override PartName="/ppt/viewProps.xml" ContentType="application/vnd.openxmlformats-officedocument.presentationml.viewProps+xml"/>
  <Override PartName="/ppt/slides/slide32.xml" ContentType="application/vnd.openxmlformats-officedocument.presentationml.slide+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s/slide29.xml" ContentType="application/vnd.openxmlformats-officedocument.presentationml.slide+xml"/>
  <Override PartName="/ppt/notesMasters/notesMaster1.xml" ContentType="application/vnd.openxmlformats-officedocument.presentationml.notesMaster+xml"/>
  <Override PartName="/ppt/notesSlides/notesSlide10.xml" ContentType="application/vnd.openxmlformats-officedocument.presentationml.notesSlide+xml"/>
  <Override PartName="/docProps/app.xml" ContentType="application/vnd.openxmlformats-officedocument.extended-properties+xml"/>
  <Override PartName="/ppt/notesSlides/notesSlide12.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5.xml" ContentType="application/vnd.openxmlformats-officedocument.presentationml.notesSlide+xml"/>
  <Override PartName="/ppt/slides/slide59.xml" ContentType="application/vnd.openxmlformats-officedocument.presentationml.slide+xml"/>
  <Override PartName="/ppt/slides/slide6.xml" ContentType="application/vnd.openxmlformats-officedocument.presentationml.slide+xml"/>
  <Override PartName="/ppt/slideMasters/slideMaster2.xml" ContentType="application/vnd.openxmlformats-officedocument.presentationml.slideMaster+xml"/>
  <Override PartName="/ppt/slideLayouts/slideLayout4.xml" ContentType="application/vnd.openxmlformats-officedocument.presentationml.slideLayout+xml"/>
  <Override PartName="/ppt/slides/slide26.xml" ContentType="application/vnd.openxmlformats-officedocument.presentationml.slide+xml"/>
  <Override PartName="/ppt/slides/slide45.xml" ContentType="application/vnd.openxmlformats-officedocument.presentationml.slide+xml"/>
  <Override PartName="/ppt/theme/theme4.xml" ContentType="application/vnd.openxmlformats-officedocument.theme+xml"/>
  <Override PartName="/ppt/slides/slide10.xml" ContentType="application/vnd.openxmlformats-officedocument.presentationml.slide+xml"/>
  <Override PartName="/ppt/slides/slide64.xml" ContentType="application/vnd.openxmlformats-officedocument.presentationml.slide+xml"/>
  <Override PartName="/ppt/embeddings/oleObject1.bin" ContentType="application/vnd.openxmlformats-officedocument.oleObject"/>
  <Override PartName="/ppt/slideLayouts/slideLayout13.xml" ContentType="application/vnd.openxmlformats-officedocument.presentationml.slideLayout+xml"/>
  <Default Extension="pdf" ContentType="application/pdf"/>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 id="2147483660" r:id="rId2"/>
    <p:sldMasterId id="2147483665" r:id="rId3"/>
    <p:sldMasterId id="2147483668" r:id="rId4"/>
    <p:sldMasterId id="2147483671" r:id="rId5"/>
    <p:sldMasterId id="2147483673" r:id="rId6"/>
    <p:sldMasterId id="2147483675" r:id="rId7"/>
  </p:sldMasterIdLst>
  <p:notesMasterIdLst>
    <p:notesMasterId r:id="rId79"/>
  </p:notesMasterIdLst>
  <p:sldIdLst>
    <p:sldId id="320" r:id="rId8"/>
    <p:sldId id="321" r:id="rId9"/>
    <p:sldId id="322" r:id="rId10"/>
    <p:sldId id="323" r:id="rId11"/>
    <p:sldId id="324" r:id="rId12"/>
    <p:sldId id="325" r:id="rId13"/>
    <p:sldId id="326" r:id="rId14"/>
    <p:sldId id="327" r:id="rId15"/>
    <p:sldId id="328" r:id="rId16"/>
    <p:sldId id="256" r:id="rId17"/>
    <p:sldId id="313" r:id="rId18"/>
    <p:sldId id="312" r:id="rId19"/>
    <p:sldId id="298" r:id="rId20"/>
    <p:sldId id="302" r:id="rId21"/>
    <p:sldId id="314" r:id="rId22"/>
    <p:sldId id="299" r:id="rId23"/>
    <p:sldId id="317" r:id="rId24"/>
    <p:sldId id="311" r:id="rId25"/>
    <p:sldId id="304" r:id="rId26"/>
    <p:sldId id="315" r:id="rId27"/>
    <p:sldId id="305" r:id="rId28"/>
    <p:sldId id="306" r:id="rId29"/>
    <p:sldId id="307" r:id="rId30"/>
    <p:sldId id="308" r:id="rId31"/>
    <p:sldId id="309" r:id="rId32"/>
    <p:sldId id="310" r:id="rId33"/>
    <p:sldId id="303" r:id="rId34"/>
    <p:sldId id="330" r:id="rId35"/>
    <p:sldId id="300" r:id="rId36"/>
    <p:sldId id="301" r:id="rId37"/>
    <p:sldId id="318" r:id="rId38"/>
    <p:sldId id="316" r:id="rId39"/>
    <p:sldId id="329" r:id="rId40"/>
    <p:sldId id="319" r:id="rId41"/>
    <p:sldId id="257" r:id="rId42"/>
    <p:sldId id="258" r:id="rId43"/>
    <p:sldId id="259" r:id="rId44"/>
    <p:sldId id="260" r:id="rId45"/>
    <p:sldId id="261" r:id="rId46"/>
    <p:sldId id="262" r:id="rId47"/>
    <p:sldId id="263" r:id="rId48"/>
    <p:sldId id="264" r:id="rId49"/>
    <p:sldId id="265" r:id="rId50"/>
    <p:sldId id="266" r:id="rId51"/>
    <p:sldId id="267" r:id="rId52"/>
    <p:sldId id="268" r:id="rId53"/>
    <p:sldId id="269" r:id="rId54"/>
    <p:sldId id="270" r:id="rId55"/>
    <p:sldId id="271" r:id="rId56"/>
    <p:sldId id="272" r:id="rId57"/>
    <p:sldId id="273" r:id="rId58"/>
    <p:sldId id="274" r:id="rId59"/>
    <p:sldId id="275" r:id="rId60"/>
    <p:sldId id="276" r:id="rId61"/>
    <p:sldId id="277" r:id="rId62"/>
    <p:sldId id="278" r:id="rId63"/>
    <p:sldId id="279" r:id="rId64"/>
    <p:sldId id="280" r:id="rId65"/>
    <p:sldId id="281" r:id="rId66"/>
    <p:sldId id="282" r:id="rId67"/>
    <p:sldId id="283" r:id="rId68"/>
    <p:sldId id="284" r:id="rId69"/>
    <p:sldId id="285" r:id="rId70"/>
    <p:sldId id="286" r:id="rId71"/>
    <p:sldId id="287" r:id="rId72"/>
    <p:sldId id="288" r:id="rId73"/>
    <p:sldId id="289" r:id="rId74"/>
    <p:sldId id="290" r:id="rId75"/>
    <p:sldId id="291" r:id="rId76"/>
    <p:sldId id="292" r:id="rId77"/>
    <p:sldId id="293" r:id="rId7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7" d="100"/>
          <a:sy n="97" d="100"/>
        </p:scale>
        <p:origin x="-1024"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80" Type="http://schemas.openxmlformats.org/officeDocument/2006/relationships/printerSettings" Target="printerSettings/printerSettings1.bin"/><Relationship Id="rId81" Type="http://schemas.openxmlformats.org/officeDocument/2006/relationships/presProps" Target="presProps.xml"/><Relationship Id="rId82" Type="http://schemas.openxmlformats.org/officeDocument/2006/relationships/viewProps" Target="viewProps.xml"/><Relationship Id="rId83" Type="http://schemas.openxmlformats.org/officeDocument/2006/relationships/theme" Target="theme/theme1.xml"/><Relationship Id="rId84" Type="http://schemas.openxmlformats.org/officeDocument/2006/relationships/tableStyles" Target="tableStyles.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notesMaster" Target="notesMasters/notesMaster1.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1C195F-DCDF-0946-8C42-6A582308D93D}" type="datetimeFigureOut">
              <a:rPr lang="en-US" smtClean="0"/>
              <a:t>10/3/11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3DAA86-6D8D-6649-B6C0-9929ED725F1B}"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a:lstStyle/>
          <a:p>
            <a:r>
              <a:rPr lang="en-US" smtClean="0">
                <a:latin typeface="Arial" charset="0"/>
              </a:rPr>
              <a:t>We can know every pixel, we even know the person</a:t>
            </a:r>
          </a:p>
          <a:p>
            <a:r>
              <a:rPr lang="en-US" smtClean="0">
                <a:latin typeface="Arial" charset="0"/>
              </a:rPr>
              <a:t>As the dataset increases, we lose local accuracy in the description but we improve </a:t>
            </a:r>
            <a:br>
              <a:rPr lang="en-US" smtClean="0">
                <a:latin typeface="Arial" charset="0"/>
              </a:rPr>
            </a:br>
            <a:r>
              <a:rPr lang="en-US" smtClean="0">
                <a:latin typeface="Arial" charset="0"/>
              </a:rPr>
              <a:t>the generalization</a:t>
            </a:r>
          </a:p>
          <a:p>
            <a:endParaRPr lang="en-US" smtClean="0">
              <a:latin typeface="Arial" charset="0"/>
            </a:endParaRPr>
          </a:p>
        </p:txBody>
      </p:sp>
      <p:sp>
        <p:nvSpPr>
          <p:cNvPr id="4" name="Slide Number Placeholder 3"/>
          <p:cNvSpPr>
            <a:spLocks noGrp="1"/>
          </p:cNvSpPr>
          <p:nvPr>
            <p:ph type="sldNum" sz="quarter" idx="5"/>
          </p:nvPr>
        </p:nvSpPr>
        <p:spPr/>
        <p:txBody>
          <a:bodyPr/>
          <a:lstStyle/>
          <a:p>
            <a:fld id="{84BE2A53-4A8D-6D4D-9556-E1D34C49CE2E}" type="slidenum">
              <a:rPr lang="en-US">
                <a:solidFill>
                  <a:prstClr val="black"/>
                </a:solidFill>
              </a:rPr>
              <a:pPr/>
              <a:t>12</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8A70242E-A6C6-484B-8202-D09BA21B0B8D}" type="slidenum">
              <a:rPr lang="en-US"/>
              <a:pPr/>
              <a:t>29</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noFill/>
        </p:spPr>
        <p:txBody>
          <a:bodyPr/>
          <a:lstStyle/>
          <a:p>
            <a:r>
              <a:rPr lang="en-US">
                <a:latin typeface="Arial" charset="0"/>
              </a:rPr>
              <a:t>So, we decided to study what happens when we go to infinite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EF79A724-EA75-8142-A01C-D78C11537BDA}" type="slidenum">
              <a:rPr lang="en-US">
                <a:solidFill>
                  <a:prstClr val="white"/>
                </a:solidFill>
              </a:rPr>
              <a:pPr/>
              <a:t>32</a:t>
            </a:fld>
            <a:endParaRPr lang="en-US">
              <a:solidFill>
                <a:prstClr val="white"/>
              </a:solidFill>
            </a:endParaRPr>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ln>
            <a:miter lim="800000"/>
            <a:headEnd/>
            <a:tailEnd/>
          </a:ln>
        </p:spPr>
        <p:txBody>
          <a:bodyPr/>
          <a:lstStyle/>
          <a:p>
            <a:fld id="{574214E4-0591-AA4F-828F-9061749CC5CA}" type="slidenum">
              <a:rPr lang="en-US">
                <a:solidFill>
                  <a:prstClr val="black"/>
                </a:solidFill>
              </a:rPr>
              <a:pPr/>
              <a:t>53</a:t>
            </a:fld>
            <a:endParaRPr lang="en-US">
              <a:solidFill>
                <a:prstClr val="black"/>
              </a:solidFill>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a:lstStyle/>
          <a:p>
            <a:pPr>
              <a:spcBef>
                <a:spcPct val="0"/>
              </a:spcBef>
            </a:pPr>
            <a:r>
              <a:rPr lang="en-US"/>
              <a:t>But most scenes are not really like that. Most of the time, scenes are boring places in which nothing really surprising happens. For instance, this street… there is nothing really special about it. In fact, I can easily find thousands of other street pictures that look just like this. Of course, these scenes are different in the details, just as two faces are different, but at a coarser level they are form by similar objects arranged in a similar spatial configuration.</a:t>
            </a:r>
          </a:p>
          <a:p>
            <a:pPr>
              <a:spcBef>
                <a:spcPct val="0"/>
              </a:spcBef>
            </a:pPr>
            <a:endParaRPr lang="en-US"/>
          </a:p>
          <a:p>
            <a:pPr>
              <a:spcBef>
                <a:spcPct val="0"/>
              </a:spcBef>
            </a:pP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noFill/>
          <a:ln>
            <a:miter lim="800000"/>
            <a:headEnd/>
            <a:tailEnd/>
          </a:ln>
        </p:spPr>
        <p:txBody>
          <a:bodyPr/>
          <a:lstStyle/>
          <a:p>
            <a:fld id="{A8F9BC89-62C0-3048-A9CB-C58DC963818F}" type="slidenum">
              <a:rPr lang="en-US">
                <a:solidFill>
                  <a:prstClr val="black"/>
                </a:solidFill>
              </a:rPr>
              <a:pPr/>
              <a:t>54</a:t>
            </a:fld>
            <a:endParaRPr lang="en-US">
              <a:solidFill>
                <a:prstClr val="black"/>
              </a:solidFill>
            </a:endParaRPr>
          </a:p>
        </p:txBody>
      </p:sp>
      <p:sp>
        <p:nvSpPr>
          <p:cNvPr id="38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6" name="Rectangle 3"/>
          <p:cNvSpPr>
            <a:spLocks noGrp="1" noChangeArrowheads="1"/>
          </p:cNvSpPr>
          <p:nvPr>
            <p:ph type="body" idx="1"/>
          </p:nvPr>
        </p:nvSpPr>
        <p:spPr bwMode="auto">
          <a:noFill/>
        </p:spPr>
        <p:txBody>
          <a:bodyPr/>
          <a:lstStyle/>
          <a:p>
            <a:pPr>
              <a:spcBef>
                <a:spcPct val="0"/>
              </a:spcBef>
            </a:pPr>
            <a:r>
              <a:rPr lang="en-US"/>
              <a:t>But most scenes are not really like that. Most of the time, scenes are boring places in which nothing really surprising happens. For instance, this street… there is nothing really special about it. In fact, I can easily find thousands of other street pictures that look just like this. Of course, these scenes are different in the details, just as two faces are different, but at a coarser level they are form by similar objects arranged in a similar spatial configuration.</a:t>
            </a:r>
          </a:p>
          <a:p>
            <a:pPr>
              <a:spcBef>
                <a:spcPct val="0"/>
              </a:spcBef>
            </a:pPr>
            <a:endParaRPr lang="en-US"/>
          </a:p>
          <a:p>
            <a:pPr>
              <a:spcBef>
                <a:spcPct val="0"/>
              </a:spcBef>
            </a:pP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ln>
            <a:miter lim="800000"/>
            <a:headEnd/>
            <a:tailEnd/>
          </a:ln>
        </p:spPr>
        <p:txBody>
          <a:bodyPr/>
          <a:lstStyle/>
          <a:p>
            <a:fld id="{02EDC93E-7E52-DB4E-9A68-DA4B8F6A521E}" type="slidenum">
              <a:rPr lang="en-US">
                <a:solidFill>
                  <a:prstClr val="black"/>
                </a:solidFill>
              </a:rPr>
              <a:pPr/>
              <a:t>55</a:t>
            </a:fld>
            <a:endParaRPr lang="en-US">
              <a:solidFill>
                <a:prstClr val="black"/>
              </a:solidFill>
            </a:endParaRPr>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a:lstStyle/>
          <a:p>
            <a:pPr>
              <a:spcBef>
                <a:spcPct val="0"/>
              </a:spcBef>
            </a:pPr>
            <a:r>
              <a:rPr lang="en-US"/>
              <a:t>But most scenes are not really like that. Most of the time, scenes are boring places in which nothing really surprising happens. For instance, this street… there is nothing really special about it. In fact, I can easily find thousands of other street pictures that look just like this. Of course, these scenes are different in the details, just as two faces are different, but at a coarser level they are form by similar objects arranged in a similar spatial configuration.</a:t>
            </a:r>
          </a:p>
          <a:p>
            <a:pPr>
              <a:spcBef>
                <a:spcPct val="0"/>
              </a:spcBef>
            </a:pPr>
            <a:endParaRPr lang="en-US"/>
          </a:p>
          <a:p>
            <a:pPr>
              <a:spcBef>
                <a:spcPct val="0"/>
              </a:spcBef>
            </a:pP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a:lstStyle/>
          <a:p>
            <a:fld id="{0F755BAD-7C4C-1E47-B6F6-991A253AF61D}" type="slidenum">
              <a:rPr lang="en-US">
                <a:solidFill>
                  <a:prstClr val="black"/>
                </a:solidFill>
              </a:rPr>
              <a:pPr/>
              <a:t>58</a:t>
            </a:fld>
            <a:endParaRPr lang="en-US">
              <a:solidFill>
                <a:prstClr val="black"/>
              </a:solidFill>
            </a:endParaRPr>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fld id="{933FB4F8-A7CB-DB48-9093-276FC28C8FCC}" type="slidenum">
              <a:rPr lang="en-US"/>
              <a:pPr/>
              <a:t>19</a:t>
            </a:fld>
            <a:endParaRPr lang="en-US"/>
          </a:p>
        </p:txBody>
      </p:sp>
      <p:sp>
        <p:nvSpPr>
          <p:cNvPr id="6451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5714F697-DD4E-804A-90AD-8AFD808C8863}" type="slidenum">
              <a:rPr lang="en-US" sz="1200">
                <a:ea typeface="Arial" charset="0"/>
                <a:cs typeface="Arial" charset="0"/>
              </a:rPr>
              <a:pPr algn="r"/>
              <a:t>19</a:t>
            </a:fld>
            <a:endParaRPr lang="en-US" sz="1200">
              <a:ea typeface="Arial" charset="0"/>
              <a:cs typeface="Arial" charset="0"/>
            </a:endParaRPr>
          </a:p>
        </p:txBody>
      </p:sp>
      <p:sp>
        <p:nvSpPr>
          <p:cNvPr id="6451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7" name="Rectangle 3"/>
          <p:cNvSpPr>
            <a:spLocks noGrp="1" noChangeArrowheads="1"/>
          </p:cNvSpPr>
          <p:nvPr>
            <p:ph type="body" idx="1"/>
          </p:nvPr>
        </p:nvSpPr>
        <p:spPr bwMode="auto">
          <a:noFill/>
        </p:spPr>
        <p:txBody>
          <a:bodyPr/>
          <a:lstStyle/>
          <a:p>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1" name="Rectangle 7"/>
          <p:cNvSpPr>
            <a:spLocks noGrp="1" noChangeArrowheads="1"/>
          </p:cNvSpPr>
          <p:nvPr>
            <p:ph type="sldNum" sz="quarter" idx="5"/>
          </p:nvPr>
        </p:nvSpPr>
        <p:spPr>
          <a:noFill/>
        </p:spPr>
        <p:txBody>
          <a:bodyPr/>
          <a:lstStyle/>
          <a:p>
            <a:fld id="{C236F62A-BC2F-874B-A833-62716F09CD70}" type="slidenum">
              <a:rPr lang="en-US">
                <a:solidFill>
                  <a:prstClr val="white"/>
                </a:solidFill>
              </a:rPr>
              <a:pPr/>
              <a:t>20</a:t>
            </a:fld>
            <a:endParaRPr lang="en-US">
              <a:solidFill>
                <a:prstClr val="white"/>
              </a:solidFill>
            </a:endParaRPr>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p:spPr>
        <p:txBody>
          <a:bodyPr/>
          <a:lstStyle/>
          <a:p>
            <a:fld id="{992C1847-6C65-C744-9714-1BAC21DD5B7C}" type="slidenum">
              <a:rPr lang="en-US">
                <a:solidFill>
                  <a:prstClr val="white"/>
                </a:solidFill>
              </a:rPr>
              <a:pPr/>
              <a:t>21</a:t>
            </a:fld>
            <a:endParaRPr lang="en-US">
              <a:solidFill>
                <a:prstClr val="white"/>
              </a:solidFill>
            </a:endParaRPr>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p:spPr>
        <p:txBody>
          <a:bodyPr/>
          <a:lstStyle/>
          <a:p>
            <a:fld id="{196C2CC2-FA31-C845-AED5-DB2C231FBAC2}" type="slidenum">
              <a:rPr lang="en-US">
                <a:solidFill>
                  <a:prstClr val="white"/>
                </a:solidFill>
              </a:rPr>
              <a:pPr/>
              <a:t>22</a:t>
            </a:fld>
            <a:endParaRPr lang="en-US">
              <a:solidFill>
                <a:prstClr val="white"/>
              </a:solidFill>
            </a:endParaRPr>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p:spPr>
        <p:txBody>
          <a:bodyPr/>
          <a:lstStyle/>
          <a:p>
            <a:fld id="{4B83D6AB-8019-AA4F-8C43-B22D8A20C1F1}" type="slidenum">
              <a:rPr lang="en-US">
                <a:solidFill>
                  <a:prstClr val="white"/>
                </a:solidFill>
              </a:rPr>
              <a:pPr/>
              <a:t>23</a:t>
            </a:fld>
            <a:endParaRPr lang="en-US">
              <a:solidFill>
                <a:prstClr val="white"/>
              </a:solidFill>
            </a:endParaRPr>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p:spPr>
        <p:txBody>
          <a:bodyPr/>
          <a:lstStyle/>
          <a:p>
            <a:fld id="{90FDEE42-6A49-714E-9CB1-269D0E944491}" type="slidenum">
              <a:rPr lang="en-US">
                <a:solidFill>
                  <a:prstClr val="white"/>
                </a:solidFill>
              </a:rPr>
              <a:pPr/>
              <a:t>24</a:t>
            </a:fld>
            <a:endParaRPr lang="en-US">
              <a:solidFill>
                <a:prstClr val="white"/>
              </a:solidFill>
            </a:endParaRPr>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7" name="Rectangle 7"/>
          <p:cNvSpPr>
            <a:spLocks noGrp="1" noChangeArrowheads="1"/>
          </p:cNvSpPr>
          <p:nvPr>
            <p:ph type="sldNum" sz="quarter" idx="5"/>
          </p:nvPr>
        </p:nvSpPr>
        <p:spPr>
          <a:noFill/>
        </p:spPr>
        <p:txBody>
          <a:bodyPr/>
          <a:lstStyle/>
          <a:p>
            <a:fld id="{FD279E8D-4436-D34F-84E5-C8058347B34C}" type="slidenum">
              <a:rPr lang="en-US">
                <a:solidFill>
                  <a:prstClr val="white"/>
                </a:solidFill>
              </a:rPr>
              <a:pPr/>
              <a:t>25</a:t>
            </a:fld>
            <a:endParaRPr lang="en-US">
              <a:solidFill>
                <a:prstClr val="white"/>
              </a:solidFill>
            </a:endParaRPr>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a:noFill/>
        </p:spPr>
        <p:txBody>
          <a:bodyPr/>
          <a:lstStyle/>
          <a:p>
            <a:fld id="{384E8606-8217-264A-AB6F-99F410DF7E16}" type="slidenum">
              <a:rPr lang="en-US">
                <a:solidFill>
                  <a:prstClr val="white"/>
                </a:solidFill>
              </a:rPr>
              <a:pPr/>
              <a:t>26</a:t>
            </a:fld>
            <a:endParaRPr lang="en-US">
              <a:solidFill>
                <a:prstClr val="white"/>
              </a:solidFill>
            </a:endParaRPr>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936AC80-7B6B-7341-983F-D4711C6916D5}" type="datetimeFigureOut">
              <a:rPr lang="en-US" smtClean="0"/>
              <a:t>10/3/11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36AC80-7B6B-7341-983F-D4711C6916D5}" type="datetimeFigureOut">
              <a:rPr lang="en-US" smtClean="0"/>
              <a:t>10/3/11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36AC80-7B6B-7341-983F-D4711C6916D5}" type="datetimeFigureOut">
              <a:rPr lang="en-US" smtClean="0"/>
              <a:t>10/3/11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612648" y="228600"/>
            <a:ext cx="8153400" cy="990600"/>
          </a:xfrm>
        </p:spPr>
        <p:txBody>
          <a:bodyPr/>
          <a:lstStyle/>
          <a:p>
            <a:r>
              <a:rPr lang="zh-TW" altLang="en-US" smtClean="0"/>
              <a:t>按一下以編輯母片標題樣式</a:t>
            </a:r>
            <a:endParaRPr lang="en-US"/>
          </a:p>
        </p:txBody>
      </p:sp>
      <p:sp>
        <p:nvSpPr>
          <p:cNvPr id="8" name="內容版面配置區 7"/>
          <p:cNvSpPr>
            <a:spLocks noGrp="1"/>
          </p:cNvSpPr>
          <p:nvPr>
            <p:ph sz="quarter" idx="1"/>
          </p:nvPr>
        </p:nvSpPr>
        <p:spPr>
          <a:xfrm>
            <a:off x="612648" y="1600200"/>
            <a:ext cx="8153400" cy="44958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lvl1pPr>
              <a:defRPr smtClean="0"/>
            </a:lvl1pPr>
          </a:lstStyle>
          <a:p>
            <a:fld id="{3637A5D3-5F20-B447-9AC6-295EF3960CF4}" type="datetime1">
              <a:rPr lang="zh-TW" altLang="en-US">
                <a:solidFill>
                  <a:srgbClr val="000000"/>
                </a:solidFill>
              </a:rPr>
              <a:pPr/>
              <a:t>10/3/11</a:t>
            </a:fld>
            <a:endParaRPr lang="zh-TW" altLang="en-US">
              <a:solidFill>
                <a:srgbClr val="000000"/>
              </a:solidFill>
            </a:endParaRPr>
          </a:p>
        </p:txBody>
      </p:sp>
      <p:sp>
        <p:nvSpPr>
          <p:cNvPr id="5" name="頁尾版面配置區 4"/>
          <p:cNvSpPr>
            <a:spLocks noGrp="1"/>
          </p:cNvSpPr>
          <p:nvPr>
            <p:ph type="ftr" sz="quarter" idx="11"/>
          </p:nvPr>
        </p:nvSpPr>
        <p:spPr/>
        <p:txBody>
          <a:bodyPr/>
          <a:lstStyle>
            <a:lvl1pPr>
              <a:defRPr/>
            </a:lvl1pPr>
          </a:lstStyle>
          <a:p>
            <a:endParaRPr lang="zh-TW" altLang="en-US">
              <a:solidFill>
                <a:srgbClr val="000000"/>
              </a:solidFill>
            </a:endParaRPr>
          </a:p>
        </p:txBody>
      </p:sp>
      <p:sp>
        <p:nvSpPr>
          <p:cNvPr id="6" name="投影片編號版面配置區 5"/>
          <p:cNvSpPr>
            <a:spLocks noGrp="1"/>
          </p:cNvSpPr>
          <p:nvPr>
            <p:ph type="sldNum" sz="quarter" idx="12"/>
          </p:nvPr>
        </p:nvSpPr>
        <p:spPr/>
        <p:txBody>
          <a:bodyPr/>
          <a:lstStyle>
            <a:lvl1pPr>
              <a:defRPr>
                <a:solidFill>
                  <a:srgbClr val="FFFFFF"/>
                </a:solidFill>
              </a:defRPr>
            </a:lvl1pPr>
          </a:lstStyle>
          <a:p>
            <a:fld id="{85F9423B-0A0F-E14A-89C7-A03F1F4124F4}" type="slidenum">
              <a:rPr lang="zh-TW" altLang="en-US"/>
              <a:pPr/>
              <a:t>‹#›</a:t>
            </a:fld>
            <a:endParaRPr lang="zh-TW"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a:defRPr smtClean="0"/>
            </a:lvl1pPr>
          </a:lstStyle>
          <a:p>
            <a:fld id="{B9C9B499-6B85-344B-B3DE-C72387A6B418}" type="datetime1">
              <a:rPr lang="zh-TW" altLang="en-US">
                <a:solidFill>
                  <a:srgbClr val="000000"/>
                </a:solidFill>
              </a:rPr>
              <a:pPr/>
              <a:t>10/3/11</a:t>
            </a:fld>
            <a:endParaRPr lang="zh-TW" altLang="en-US">
              <a:solidFill>
                <a:srgbClr val="000000"/>
              </a:solidFill>
            </a:endParaRPr>
          </a:p>
        </p:txBody>
      </p:sp>
      <p:sp>
        <p:nvSpPr>
          <p:cNvPr id="3" name="頁尾版面配置區 2"/>
          <p:cNvSpPr>
            <a:spLocks noGrp="1"/>
          </p:cNvSpPr>
          <p:nvPr>
            <p:ph type="ftr" sz="quarter" idx="11"/>
          </p:nvPr>
        </p:nvSpPr>
        <p:spPr/>
        <p:txBody>
          <a:bodyPr/>
          <a:lstStyle>
            <a:lvl1pPr>
              <a:defRPr/>
            </a:lvl1pPr>
          </a:lstStyle>
          <a:p>
            <a:endParaRPr lang="zh-TW" altLang="en-US">
              <a:solidFill>
                <a:srgbClr val="000000"/>
              </a:solidFill>
            </a:endParaRPr>
          </a:p>
        </p:txBody>
      </p:sp>
      <p:sp>
        <p:nvSpPr>
          <p:cNvPr id="4" name="投影片編號版面配置區 3"/>
          <p:cNvSpPr>
            <a:spLocks noGrp="1"/>
          </p:cNvSpPr>
          <p:nvPr>
            <p:ph type="sldNum" sz="quarter" idx="12"/>
          </p:nvPr>
        </p:nvSpPr>
        <p:spPr>
          <a:xfrm>
            <a:off x="0" y="6248400"/>
            <a:ext cx="533400" cy="381000"/>
          </a:xfrm>
        </p:spPr>
        <p:txBody>
          <a:bodyPr/>
          <a:lstStyle>
            <a:lvl1pPr>
              <a:defRPr>
                <a:solidFill>
                  <a:schemeClr val="tx2"/>
                </a:solidFill>
              </a:defRPr>
            </a:lvl1pPr>
          </a:lstStyle>
          <a:p>
            <a:fld id="{662923C7-936B-F541-BE94-40B843849462}" type="slidenum">
              <a:rPr lang="zh-TW" altLang="en-US">
                <a:solidFill>
                  <a:srgbClr val="000000"/>
                </a:solidFill>
              </a:rPr>
              <a:pPr/>
              <a:t>‹#›</a:t>
            </a:fld>
            <a:endParaRPr lang="zh-TW" alt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4E1811C1-5039-544E-8D81-AC2323243F43}" type="datetime1">
              <a:rPr lang="en-US"/>
              <a:pPr/>
              <a:t>10/3/11</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76EE3203-03C9-5A4B-A08B-647AB2B800EF}"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2676E8B-B8A3-2A47-85BE-77D0907E8A88}" type="datetime1">
              <a:rPr lang="en-US"/>
              <a:pPr/>
              <a:t>10/3/11</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42A2177-FC47-5E42-BE29-821C7CB088B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36AC80-7B6B-7341-983F-D4711C6916D5}" type="datetimeFigureOut">
              <a:rPr lang="en-US" smtClean="0"/>
              <a:t>10/3/11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fld id="{5EA64158-F9D1-C045-9B71-6BEAA2A4B870}"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fld id="{5F9F240B-96B8-4D4E-81E4-FBE35DD79502}"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C076E2DE-FB9F-9E4F-99E5-D05E06381E9F}" type="slidenum">
              <a:rPr lang="en-US">
                <a:solidFill>
                  <a:srgbClr val="FFFFFF"/>
                </a:solidFill>
              </a:rPr>
              <a:pPr/>
              <a:t>‹#›</a:t>
            </a:fld>
            <a:endParaRPr lang="en-US">
              <a:solidFill>
                <a:srgbClr val="FFFFFF"/>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36AC80-7B6B-7341-983F-D4711C6916D5}" type="datetimeFigureOut">
              <a:rPr lang="en-US" smtClean="0"/>
              <a:t>10/3/11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36AC80-7B6B-7341-983F-D4711C6916D5}" type="datetimeFigureOut">
              <a:rPr lang="en-US" smtClean="0"/>
              <a:t>10/3/11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36AC80-7B6B-7341-983F-D4711C6916D5}" type="datetimeFigureOut">
              <a:rPr lang="en-US" smtClean="0"/>
              <a:t>10/3/11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936AC80-7B6B-7341-983F-D4711C6916D5}" type="datetimeFigureOut">
              <a:rPr lang="en-US" smtClean="0"/>
              <a:t>10/3/11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36AC80-7B6B-7341-983F-D4711C6916D5}" type="datetimeFigureOut">
              <a:rPr lang="en-US" smtClean="0"/>
              <a:t>10/3/11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36AC80-7B6B-7341-983F-D4711C6916D5}" type="datetimeFigureOut">
              <a:rPr lang="en-US" smtClean="0"/>
              <a:t>10/3/11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36AC80-7B6B-7341-983F-D4711C6916D5}" type="datetimeFigureOut">
              <a:rPr lang="en-US" smtClean="0"/>
              <a:t>10/3/11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DAA7F6-9B4D-374A-9E06-149842B5E9D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6AC80-7B6B-7341-983F-D4711C6916D5}" type="datetimeFigureOut">
              <a:rPr lang="en-US" smtClean="0"/>
              <a:t>10/3/11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DAA7F6-9B4D-374A-9E06-149842B5E9D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ph type="title"/>
          </p:nvPr>
        </p:nvSpPr>
        <p:spPr bwMode="auto">
          <a:xfrm>
            <a:off x="304800" y="179388"/>
            <a:ext cx="8458200" cy="9064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ChangeArrowheads="1"/>
          </p:cNvSpPr>
          <p:nvPr>
            <p:ph type="body" idx="1"/>
          </p:nvPr>
        </p:nvSpPr>
        <p:spPr bwMode="auto">
          <a:xfrm>
            <a:off x="347663" y="1085850"/>
            <a:ext cx="8415337" cy="5467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rtl="0" eaLnBrk="0" fontAlgn="base" hangingPunct="0">
        <a:spcBef>
          <a:spcPct val="0"/>
        </a:spcBef>
        <a:spcAft>
          <a:spcPct val="0"/>
        </a:spcAft>
        <a:defRPr sz="3700" b="1">
          <a:solidFill>
            <a:srgbClr val="000000"/>
          </a:solidFill>
          <a:latin typeface="+mj-lt"/>
          <a:ea typeface="+mj-ea"/>
          <a:cs typeface="+mj-cs"/>
        </a:defRPr>
      </a:lvl1pPr>
      <a:lvl2pPr algn="l" rtl="0" eaLnBrk="0" fontAlgn="base" hangingPunct="0">
        <a:spcBef>
          <a:spcPct val="0"/>
        </a:spcBef>
        <a:spcAft>
          <a:spcPct val="0"/>
        </a:spcAft>
        <a:defRPr sz="3700" b="1">
          <a:solidFill>
            <a:srgbClr val="000000"/>
          </a:solidFill>
          <a:latin typeface="Arial" charset="0"/>
          <a:ea typeface="Arial" charset="0"/>
          <a:cs typeface="Arial" charset="0"/>
        </a:defRPr>
      </a:lvl2pPr>
      <a:lvl3pPr algn="l" rtl="0" eaLnBrk="0" fontAlgn="base" hangingPunct="0">
        <a:spcBef>
          <a:spcPct val="0"/>
        </a:spcBef>
        <a:spcAft>
          <a:spcPct val="0"/>
        </a:spcAft>
        <a:defRPr sz="3700" b="1">
          <a:solidFill>
            <a:srgbClr val="000000"/>
          </a:solidFill>
          <a:latin typeface="Arial" charset="0"/>
          <a:ea typeface="Arial" charset="0"/>
          <a:cs typeface="Arial" charset="0"/>
        </a:defRPr>
      </a:lvl3pPr>
      <a:lvl4pPr algn="l" rtl="0" eaLnBrk="0" fontAlgn="base" hangingPunct="0">
        <a:spcBef>
          <a:spcPct val="0"/>
        </a:spcBef>
        <a:spcAft>
          <a:spcPct val="0"/>
        </a:spcAft>
        <a:defRPr sz="3700" b="1">
          <a:solidFill>
            <a:srgbClr val="000000"/>
          </a:solidFill>
          <a:latin typeface="Arial" charset="0"/>
          <a:ea typeface="Arial" charset="0"/>
          <a:cs typeface="Arial" charset="0"/>
        </a:defRPr>
      </a:lvl4pPr>
      <a:lvl5pPr algn="l" rtl="0" eaLnBrk="0" fontAlgn="base" hangingPunct="0">
        <a:spcBef>
          <a:spcPct val="0"/>
        </a:spcBef>
        <a:spcAft>
          <a:spcPct val="0"/>
        </a:spcAft>
        <a:defRPr sz="3700" b="1">
          <a:solidFill>
            <a:srgbClr val="000000"/>
          </a:solidFill>
          <a:latin typeface="Arial" charset="0"/>
          <a:ea typeface="Arial" charset="0"/>
          <a:cs typeface="Arial" charset="0"/>
        </a:defRPr>
      </a:lvl5pPr>
      <a:lvl6pPr marL="457200" algn="l" rtl="0" fontAlgn="base">
        <a:spcBef>
          <a:spcPct val="0"/>
        </a:spcBef>
        <a:spcAft>
          <a:spcPct val="0"/>
        </a:spcAft>
        <a:defRPr sz="3700" b="1">
          <a:solidFill>
            <a:srgbClr val="000000"/>
          </a:solidFill>
          <a:latin typeface="Arial" charset="0"/>
          <a:ea typeface="Arial" charset="0"/>
          <a:cs typeface="Arial" charset="0"/>
        </a:defRPr>
      </a:lvl6pPr>
      <a:lvl7pPr marL="914400" algn="l" rtl="0" fontAlgn="base">
        <a:spcBef>
          <a:spcPct val="0"/>
        </a:spcBef>
        <a:spcAft>
          <a:spcPct val="0"/>
        </a:spcAft>
        <a:defRPr sz="3700" b="1">
          <a:solidFill>
            <a:srgbClr val="000000"/>
          </a:solidFill>
          <a:latin typeface="Arial" charset="0"/>
          <a:ea typeface="Arial" charset="0"/>
          <a:cs typeface="Arial" charset="0"/>
        </a:defRPr>
      </a:lvl7pPr>
      <a:lvl8pPr marL="1371600" algn="l" rtl="0" fontAlgn="base">
        <a:spcBef>
          <a:spcPct val="0"/>
        </a:spcBef>
        <a:spcAft>
          <a:spcPct val="0"/>
        </a:spcAft>
        <a:defRPr sz="3700" b="1">
          <a:solidFill>
            <a:srgbClr val="000000"/>
          </a:solidFill>
          <a:latin typeface="Arial" charset="0"/>
          <a:ea typeface="Arial" charset="0"/>
          <a:cs typeface="Arial" charset="0"/>
        </a:defRPr>
      </a:lvl8pPr>
      <a:lvl9pPr marL="1828800" algn="l" rtl="0" fontAlgn="base">
        <a:spcBef>
          <a:spcPct val="0"/>
        </a:spcBef>
        <a:spcAft>
          <a:spcPct val="0"/>
        </a:spcAft>
        <a:defRPr sz="3700" b="1">
          <a:solidFill>
            <a:srgbClr val="000000"/>
          </a:solidFill>
          <a:latin typeface="Arial" charset="0"/>
          <a:ea typeface="Arial" charset="0"/>
          <a:cs typeface="Arial" charset="0"/>
        </a:defRPr>
      </a:lvl9pPr>
    </p:titleStyle>
    <p:bodyStyle>
      <a:lvl1pPr marL="342900" indent="-342900" algn="l" rtl="0" eaLnBrk="0" fontAlgn="base" hangingPunct="0">
        <a:lnSpc>
          <a:spcPct val="110000"/>
        </a:lnSpc>
        <a:spcBef>
          <a:spcPts val="600"/>
        </a:spcBef>
        <a:spcAft>
          <a:spcPts val="600"/>
        </a:spcAft>
        <a:buClr>
          <a:schemeClr val="accent2"/>
        </a:buClr>
        <a:buSzPct val="110000"/>
        <a:buChar char="•"/>
        <a:defRPr sz="3100">
          <a:solidFill>
            <a:srgbClr val="000000"/>
          </a:solidFill>
          <a:latin typeface="+mn-lt"/>
          <a:ea typeface="+mn-ea"/>
          <a:cs typeface="+mn-cs"/>
        </a:defRPr>
      </a:lvl1pPr>
      <a:lvl2pPr marL="742950" indent="-285750" algn="l" rtl="0" eaLnBrk="0" fontAlgn="base" hangingPunct="0">
        <a:lnSpc>
          <a:spcPct val="110000"/>
        </a:lnSpc>
        <a:spcBef>
          <a:spcPts val="600"/>
        </a:spcBef>
        <a:spcAft>
          <a:spcPts val="600"/>
        </a:spcAft>
        <a:buClr>
          <a:schemeClr val="accent2"/>
        </a:buClr>
        <a:buSzPct val="110000"/>
        <a:buFont typeface="Arial" charset="0"/>
        <a:buChar char="–"/>
        <a:defRPr sz="2600">
          <a:solidFill>
            <a:srgbClr val="000000"/>
          </a:solidFill>
          <a:latin typeface="+mn-lt"/>
          <a:ea typeface="+mn-ea"/>
          <a:cs typeface="+mn-cs"/>
        </a:defRPr>
      </a:lvl2pPr>
      <a:lvl3pPr marL="1143000" indent="-228600" algn="l" rtl="0" eaLnBrk="0" fontAlgn="base" hangingPunct="0">
        <a:lnSpc>
          <a:spcPct val="110000"/>
        </a:lnSpc>
        <a:spcBef>
          <a:spcPts val="600"/>
        </a:spcBef>
        <a:spcAft>
          <a:spcPts val="600"/>
        </a:spcAft>
        <a:buClr>
          <a:schemeClr val="accent2"/>
        </a:buClr>
        <a:buSzPct val="110000"/>
        <a:buChar char="•"/>
        <a:defRPr sz="2100">
          <a:solidFill>
            <a:srgbClr val="000000"/>
          </a:solidFill>
          <a:latin typeface="+mn-lt"/>
          <a:ea typeface="+mn-ea"/>
          <a:cs typeface="+mn-cs"/>
        </a:defRPr>
      </a:lvl3pPr>
      <a:lvl4pPr marL="1600200" indent="-228600" algn="l" rtl="0" eaLnBrk="0" fontAlgn="base" hangingPunct="0">
        <a:lnSpc>
          <a:spcPct val="110000"/>
        </a:lnSpc>
        <a:spcBef>
          <a:spcPts val="600"/>
        </a:spcBef>
        <a:spcAft>
          <a:spcPts val="600"/>
        </a:spcAft>
        <a:buClr>
          <a:schemeClr val="accent2"/>
        </a:buClr>
        <a:buSzPct val="110000"/>
        <a:buFont typeface="Arial" charset="0"/>
        <a:buChar char="–"/>
        <a:defRPr sz="2000">
          <a:solidFill>
            <a:srgbClr val="000000"/>
          </a:solidFill>
          <a:latin typeface="+mn-lt"/>
          <a:ea typeface="+mn-ea"/>
          <a:cs typeface="+mn-cs"/>
        </a:defRPr>
      </a:lvl4pPr>
      <a:lvl5pPr marL="2057400" indent="-228600" algn="l" rtl="0" eaLnBrk="0" fontAlgn="base" hangingPunct="0">
        <a:lnSpc>
          <a:spcPct val="110000"/>
        </a:lnSpc>
        <a:spcBef>
          <a:spcPts val="600"/>
        </a:spcBef>
        <a:spcAft>
          <a:spcPts val="600"/>
        </a:spcAft>
        <a:buClr>
          <a:schemeClr val="accent2"/>
        </a:buClr>
        <a:buSzPct val="110000"/>
        <a:buFont typeface="Arial" charset="0"/>
        <a:buChar char="›"/>
        <a:defRPr sz="2000">
          <a:solidFill>
            <a:srgbClr val="000000"/>
          </a:solidFill>
          <a:latin typeface="+mn-lt"/>
          <a:ea typeface="+mn-ea"/>
          <a:cs typeface="+mn-cs"/>
        </a:defRPr>
      </a:lvl5pPr>
      <a:lvl6pPr marL="2514600" indent="-228600" algn="l" rtl="0" fontAlgn="base">
        <a:lnSpc>
          <a:spcPct val="110000"/>
        </a:lnSpc>
        <a:spcBef>
          <a:spcPts val="600"/>
        </a:spcBef>
        <a:spcAft>
          <a:spcPts val="600"/>
        </a:spcAft>
        <a:buClr>
          <a:schemeClr val="accent2"/>
        </a:buClr>
        <a:buSzPct val="110000"/>
        <a:buFont typeface="Arial" charset="0"/>
        <a:buChar char="›"/>
        <a:defRPr sz="2000">
          <a:solidFill>
            <a:srgbClr val="000000"/>
          </a:solidFill>
          <a:latin typeface="+mn-lt"/>
          <a:ea typeface="+mn-ea"/>
          <a:cs typeface="+mn-cs"/>
        </a:defRPr>
      </a:lvl6pPr>
      <a:lvl7pPr marL="2971800" indent="-228600" algn="l" rtl="0" fontAlgn="base">
        <a:lnSpc>
          <a:spcPct val="110000"/>
        </a:lnSpc>
        <a:spcBef>
          <a:spcPts val="600"/>
        </a:spcBef>
        <a:spcAft>
          <a:spcPts val="600"/>
        </a:spcAft>
        <a:buClr>
          <a:schemeClr val="accent2"/>
        </a:buClr>
        <a:buSzPct val="110000"/>
        <a:buFont typeface="Arial" charset="0"/>
        <a:buChar char="›"/>
        <a:defRPr sz="2000">
          <a:solidFill>
            <a:srgbClr val="000000"/>
          </a:solidFill>
          <a:latin typeface="+mn-lt"/>
          <a:ea typeface="+mn-ea"/>
          <a:cs typeface="+mn-cs"/>
        </a:defRPr>
      </a:lvl7pPr>
      <a:lvl8pPr marL="3429000" indent="-228600" algn="l" rtl="0" fontAlgn="base">
        <a:lnSpc>
          <a:spcPct val="110000"/>
        </a:lnSpc>
        <a:spcBef>
          <a:spcPts val="600"/>
        </a:spcBef>
        <a:spcAft>
          <a:spcPts val="600"/>
        </a:spcAft>
        <a:buClr>
          <a:schemeClr val="accent2"/>
        </a:buClr>
        <a:buSzPct val="110000"/>
        <a:buFont typeface="Arial" charset="0"/>
        <a:buChar char="›"/>
        <a:defRPr sz="2000">
          <a:solidFill>
            <a:srgbClr val="000000"/>
          </a:solidFill>
          <a:latin typeface="+mn-lt"/>
          <a:ea typeface="+mn-ea"/>
          <a:cs typeface="+mn-cs"/>
        </a:defRPr>
      </a:lvl8pPr>
      <a:lvl9pPr marL="3886200" indent="-228600" algn="l" rtl="0" fontAlgn="base">
        <a:lnSpc>
          <a:spcPct val="110000"/>
        </a:lnSpc>
        <a:spcBef>
          <a:spcPts val="600"/>
        </a:spcBef>
        <a:spcAft>
          <a:spcPts val="600"/>
        </a:spcAft>
        <a:buClr>
          <a:schemeClr val="accent2"/>
        </a:buClr>
        <a:buSzPct val="110000"/>
        <a:buFont typeface="Arial" charset="0"/>
        <a:buChar char="›"/>
        <a:defRPr sz="2000">
          <a:solidFill>
            <a:srgbClr val="000000"/>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0" y="0"/>
            <a:ext cx="91440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defTabSz="914400" fontAlgn="base">
              <a:spcBef>
                <a:spcPct val="0"/>
              </a:spcBef>
              <a:spcAft>
                <a:spcPct val="0"/>
              </a:spcAft>
            </a:pPr>
            <a:endParaRPr lang="en-US">
              <a:solidFill>
                <a:srgbClr val="000000"/>
              </a:solidFill>
              <a:ea typeface="Arial" charset="0"/>
              <a:cs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defTabSz="914400" fontAlgn="base">
              <a:spcBef>
                <a:spcPct val="0"/>
              </a:spcBef>
              <a:spcAft>
                <a:spcPct val="0"/>
              </a:spcAft>
            </a:pPr>
            <a:endParaRPr lang="en-US">
              <a:solidFill>
                <a:srgbClr val="000000"/>
              </a:solidFill>
              <a:ea typeface="Arial" charset="0"/>
              <a:cs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61656A4F-897E-F141-B12C-672F7240B6AE}" type="slidenum">
              <a:rPr lang="en-US">
                <a:solidFill>
                  <a:srgbClr val="000000"/>
                </a:solidFill>
                <a:ea typeface="Arial" charset="0"/>
                <a:cs typeface="Arial" charset="0"/>
              </a:rPr>
              <a:pPr defTabSz="914400" fontAlgn="base">
                <a:spcBef>
                  <a:spcPct val="0"/>
                </a:spcBef>
                <a:spcAft>
                  <a:spcPct val="0"/>
                </a:spcAft>
              </a:pPr>
              <a:t>‹#›</a:t>
            </a:fld>
            <a:endParaRPr lang="en-US">
              <a:solidFill>
                <a:srgbClr val="000000"/>
              </a:solidFill>
              <a:ea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ctr" rtl="0" eaLnBrk="0" fontAlgn="base" hangingPunct="0">
        <a:spcBef>
          <a:spcPct val="0"/>
        </a:spcBef>
        <a:spcAft>
          <a:spcPct val="0"/>
        </a:spcAft>
        <a:defRPr sz="40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000">
          <a:solidFill>
            <a:schemeClr val="tx1"/>
          </a:solidFill>
          <a:latin typeface="Arial" pitchFamily="-65" charset="0"/>
          <a:ea typeface="ＭＳ Ｐゴシック" charset="-128"/>
          <a:cs typeface="ＭＳ Ｐゴシック" charset="-128"/>
        </a:defRPr>
      </a:lvl2pPr>
      <a:lvl3pPr algn="ctr" rtl="0" eaLnBrk="0" fontAlgn="base" hangingPunct="0">
        <a:spcBef>
          <a:spcPct val="0"/>
        </a:spcBef>
        <a:spcAft>
          <a:spcPct val="0"/>
        </a:spcAft>
        <a:defRPr sz="4000">
          <a:solidFill>
            <a:schemeClr val="tx1"/>
          </a:solidFill>
          <a:latin typeface="Arial" pitchFamily="-65" charset="0"/>
          <a:ea typeface="ＭＳ Ｐゴシック" charset="-128"/>
          <a:cs typeface="ＭＳ Ｐゴシック" charset="-128"/>
        </a:defRPr>
      </a:lvl3pPr>
      <a:lvl4pPr algn="ctr" rtl="0" eaLnBrk="0" fontAlgn="base" hangingPunct="0">
        <a:spcBef>
          <a:spcPct val="0"/>
        </a:spcBef>
        <a:spcAft>
          <a:spcPct val="0"/>
        </a:spcAft>
        <a:defRPr sz="4000">
          <a:solidFill>
            <a:schemeClr val="tx1"/>
          </a:solidFill>
          <a:latin typeface="Arial" pitchFamily="-65" charset="0"/>
          <a:ea typeface="ＭＳ Ｐゴシック" charset="-128"/>
          <a:cs typeface="ＭＳ Ｐゴシック" charset="-128"/>
        </a:defRPr>
      </a:lvl4pPr>
      <a:lvl5pPr algn="ctr" rtl="0" eaLnBrk="0" fontAlgn="base" hangingPunct="0">
        <a:spcBef>
          <a:spcPct val="0"/>
        </a:spcBef>
        <a:spcAft>
          <a:spcPct val="0"/>
        </a:spcAft>
        <a:defRPr sz="4000">
          <a:solidFill>
            <a:schemeClr val="tx1"/>
          </a:solidFill>
          <a:latin typeface="Arial" pitchFamily="-65" charset="0"/>
          <a:ea typeface="ＭＳ Ｐゴシック" charset="-128"/>
          <a:cs typeface="ＭＳ Ｐゴシック" charset="-128"/>
        </a:defRPr>
      </a:lvl5pPr>
      <a:lvl6pPr marL="457200" algn="ctr" rtl="0" fontAlgn="base">
        <a:spcBef>
          <a:spcPct val="0"/>
        </a:spcBef>
        <a:spcAft>
          <a:spcPct val="0"/>
        </a:spcAft>
        <a:defRPr sz="4000">
          <a:solidFill>
            <a:srgbClr val="FFFF66"/>
          </a:solidFill>
          <a:latin typeface="Arial" pitchFamily="-65" charset="0"/>
        </a:defRPr>
      </a:lvl6pPr>
      <a:lvl7pPr marL="914400" algn="ctr" rtl="0" fontAlgn="base">
        <a:spcBef>
          <a:spcPct val="0"/>
        </a:spcBef>
        <a:spcAft>
          <a:spcPct val="0"/>
        </a:spcAft>
        <a:defRPr sz="4000">
          <a:solidFill>
            <a:srgbClr val="FFFF66"/>
          </a:solidFill>
          <a:latin typeface="Arial" pitchFamily="-65" charset="0"/>
        </a:defRPr>
      </a:lvl7pPr>
      <a:lvl8pPr marL="1371600" algn="ctr" rtl="0" fontAlgn="base">
        <a:spcBef>
          <a:spcPct val="0"/>
        </a:spcBef>
        <a:spcAft>
          <a:spcPct val="0"/>
        </a:spcAft>
        <a:defRPr sz="4000">
          <a:solidFill>
            <a:srgbClr val="FFFF66"/>
          </a:solidFill>
          <a:latin typeface="Arial" pitchFamily="-65" charset="0"/>
        </a:defRPr>
      </a:lvl8pPr>
      <a:lvl9pPr marL="1828800" algn="ctr" rtl="0" fontAlgn="base">
        <a:spcBef>
          <a:spcPct val="0"/>
        </a:spcBef>
        <a:spcAft>
          <a:spcPct val="0"/>
        </a:spcAft>
        <a:defRPr sz="4000">
          <a:solidFill>
            <a:srgbClr val="FFFF66"/>
          </a:solidFill>
          <a:latin typeface="Arial" pitchFamily="-65"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65"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65"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5pPr>
      <a:lvl6pPr marL="2514600" indent="-228600" algn="l" rtl="0" fontAlgn="base">
        <a:spcBef>
          <a:spcPct val="20000"/>
        </a:spcBef>
        <a:spcAft>
          <a:spcPct val="0"/>
        </a:spcAft>
        <a:buChar char="»"/>
        <a:defRPr sz="2000">
          <a:solidFill>
            <a:schemeClr val="bg1"/>
          </a:solidFill>
          <a:latin typeface="+mn-lt"/>
          <a:ea typeface="ＭＳ Ｐゴシック" pitchFamily="-65" charset="-128"/>
        </a:defRPr>
      </a:lvl6pPr>
      <a:lvl7pPr marL="2971800" indent="-228600" algn="l" rtl="0" fontAlgn="base">
        <a:spcBef>
          <a:spcPct val="20000"/>
        </a:spcBef>
        <a:spcAft>
          <a:spcPct val="0"/>
        </a:spcAft>
        <a:buChar char="»"/>
        <a:defRPr sz="2000">
          <a:solidFill>
            <a:schemeClr val="bg1"/>
          </a:solidFill>
          <a:latin typeface="+mn-lt"/>
          <a:ea typeface="ＭＳ Ｐゴシック" pitchFamily="-65" charset="-128"/>
        </a:defRPr>
      </a:lvl7pPr>
      <a:lvl8pPr marL="3429000" indent="-228600" algn="l" rtl="0" fontAlgn="base">
        <a:spcBef>
          <a:spcPct val="20000"/>
        </a:spcBef>
        <a:spcAft>
          <a:spcPct val="0"/>
        </a:spcAft>
        <a:buChar char="»"/>
        <a:defRPr sz="2000">
          <a:solidFill>
            <a:schemeClr val="bg1"/>
          </a:solidFill>
          <a:latin typeface="+mn-lt"/>
          <a:ea typeface="ＭＳ Ｐゴシック" pitchFamily="-65" charset="-128"/>
        </a:defRPr>
      </a:lvl8pPr>
      <a:lvl9pPr marL="3886200" indent="-228600" algn="l" rtl="0" fontAlgn="base">
        <a:spcBef>
          <a:spcPct val="20000"/>
        </a:spcBef>
        <a:spcAft>
          <a:spcPct val="0"/>
        </a:spcAft>
        <a:buChar char="»"/>
        <a:defRPr sz="2000">
          <a:solidFill>
            <a:schemeClr val="bg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0"/>
            <a:ext cx="8229600" cy="892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081088"/>
            <a:ext cx="8229600" cy="5045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fontAlgn="base">
              <a:spcBef>
                <a:spcPct val="0"/>
              </a:spcBef>
              <a:spcAft>
                <a:spcPct val="0"/>
              </a:spcAft>
            </a:pPr>
            <a:fld id="{C5731B6B-7228-D044-B09D-7572AC16238C}" type="datetime1">
              <a:rPr lang="en-US">
                <a:ea typeface="ＭＳ Ｐゴシック" charset="-128"/>
                <a:cs typeface="ＭＳ Ｐゴシック" charset="-128"/>
              </a:rPr>
              <a:pPr fontAlgn="base">
                <a:spcBef>
                  <a:spcPct val="0"/>
                </a:spcBef>
                <a:spcAft>
                  <a:spcPct val="0"/>
                </a:spcAft>
              </a:pPr>
              <a:t>10/3/11</a:t>
            </a:fld>
            <a:endParaRPr lang="en-US">
              <a:ea typeface="ＭＳ Ｐゴシック" charset="-128"/>
              <a:cs typeface="ＭＳ Ｐゴシック"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pPr fontAlgn="base">
              <a:spcBef>
                <a:spcPct val="0"/>
              </a:spcBef>
              <a:spcAft>
                <a:spcPct val="0"/>
              </a:spcAft>
            </a:pPr>
            <a:endParaRPr lang="en-US">
              <a:ea typeface="ＭＳ Ｐゴシック" charset="-128"/>
              <a:cs typeface="ＭＳ Ｐゴシック"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fontAlgn="base">
              <a:spcBef>
                <a:spcPct val="0"/>
              </a:spcBef>
              <a:spcAft>
                <a:spcPct val="0"/>
              </a:spcAft>
            </a:pPr>
            <a:fld id="{2E9A13B0-6118-4C4D-B638-ED8AF0CC0B55}" type="slidenum">
              <a:rPr lang="en-US">
                <a:ea typeface="ＭＳ Ｐゴシック" charset="-128"/>
                <a:cs typeface="ＭＳ Ｐゴシック" charset="-128"/>
              </a:rPr>
              <a:pPr fontAlgn="base">
                <a:spcBef>
                  <a:spcPct val="0"/>
                </a:spcBef>
                <a:spcAft>
                  <a:spcPct val="0"/>
                </a:spcAft>
              </a:pPr>
              <a:t>‹#›</a:t>
            </a:fld>
            <a:endParaRPr lang="en-US">
              <a:ea typeface="ＭＳ Ｐゴシック" charset="-128"/>
              <a:cs typeface="ＭＳ Ｐゴシック" charset="-128"/>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66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Arial" charset="0"/>
                <a:cs typeface="Arial" charset="0"/>
              </a:defRPr>
            </a:lvl1pPr>
          </a:lstStyle>
          <a:p>
            <a:pPr defTabSz="914400" fontAlgn="base">
              <a:spcBef>
                <a:spcPct val="0"/>
              </a:spcBef>
              <a:spcAft>
                <a:spcPct val="0"/>
              </a:spcAft>
              <a:defRPr/>
            </a:pPr>
            <a:endParaRPr lang="en-US">
              <a:solidFill>
                <a:srgbClr val="FFFFFF"/>
              </a:solidFill>
            </a:endParaRPr>
          </a:p>
        </p:txBody>
      </p:sp>
      <p:sp>
        <p:nvSpPr>
          <p:cNvPr id="1966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Arial" charset="0"/>
                <a:cs typeface="Arial" charset="0"/>
              </a:defRPr>
            </a:lvl1pPr>
          </a:lstStyle>
          <a:p>
            <a:pPr defTabSz="914400" fontAlgn="base">
              <a:spcBef>
                <a:spcPct val="0"/>
              </a:spcBef>
              <a:spcAft>
                <a:spcPct val="0"/>
              </a:spcAft>
              <a:defRPr/>
            </a:pPr>
            <a:endParaRPr lang="en-US">
              <a:solidFill>
                <a:srgbClr val="FFFFFF"/>
              </a:solidFill>
            </a:endParaRPr>
          </a:p>
        </p:txBody>
      </p:sp>
      <p:sp>
        <p:nvSpPr>
          <p:cNvPr id="1966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E65C9B49-19C7-2444-9AD7-8B72971EA3BB}" type="slidenum">
              <a:rPr lang="en-US">
                <a:solidFill>
                  <a:srgbClr val="FFFFFF"/>
                </a:solidFill>
                <a:ea typeface="Arial" charset="0"/>
                <a:cs typeface="Arial" charset="0"/>
              </a:rPr>
              <a:pPr defTabSz="914400" fontAlgn="base">
                <a:spcBef>
                  <a:spcPct val="0"/>
                </a:spcBef>
                <a:spcAft>
                  <a:spcPct val="0"/>
                </a:spcAft>
              </a:pPr>
              <a:t>‹#›</a:t>
            </a:fld>
            <a:endParaRPr lang="en-US">
              <a:solidFill>
                <a:srgbClr val="FFFFFF"/>
              </a:solidFill>
              <a:ea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672" r:id="rId1"/>
  </p:sldLayoutIdLst>
  <p:txStyles>
    <p:titleStyle>
      <a:lvl1pPr algn="ctr" rtl="0" eaLnBrk="0" fontAlgn="base" hangingPunct="0">
        <a:spcBef>
          <a:spcPct val="0"/>
        </a:spcBef>
        <a:spcAft>
          <a:spcPct val="0"/>
        </a:spcAft>
        <a:defRPr sz="4000">
          <a:solidFill>
            <a:schemeClr val="bg1"/>
          </a:solidFill>
          <a:latin typeface="+mj-lt"/>
          <a:ea typeface="ＭＳ Ｐゴシック" charset="-128"/>
          <a:cs typeface="ＭＳ Ｐゴシック" charset="-128"/>
        </a:defRPr>
      </a:lvl1pPr>
      <a:lvl2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000">
          <a:solidFill>
            <a:schemeClr val="bg1"/>
          </a:solidFill>
          <a:latin typeface="Arial" charset="0"/>
        </a:defRPr>
      </a:lvl6pPr>
      <a:lvl7pPr marL="914400" algn="ctr" rtl="0" fontAlgn="base">
        <a:spcBef>
          <a:spcPct val="0"/>
        </a:spcBef>
        <a:spcAft>
          <a:spcPct val="0"/>
        </a:spcAft>
        <a:defRPr sz="4000">
          <a:solidFill>
            <a:schemeClr val="bg1"/>
          </a:solidFill>
          <a:latin typeface="Arial" charset="0"/>
        </a:defRPr>
      </a:lvl7pPr>
      <a:lvl8pPr marL="1371600" algn="ctr" rtl="0" fontAlgn="base">
        <a:spcBef>
          <a:spcPct val="0"/>
        </a:spcBef>
        <a:spcAft>
          <a:spcPct val="0"/>
        </a:spcAft>
        <a:defRPr sz="4000">
          <a:solidFill>
            <a:schemeClr val="bg1"/>
          </a:solidFill>
          <a:latin typeface="Arial" charset="0"/>
        </a:defRPr>
      </a:lvl8pPr>
      <a:lvl9pPr marL="1828800" algn="ctr" rtl="0" fontAlgn="base">
        <a:spcBef>
          <a:spcPct val="0"/>
        </a:spcBef>
        <a:spcAft>
          <a:spcPct val="0"/>
        </a:spcAft>
        <a:defRPr sz="4000">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charset="-128"/>
        </a:defRPr>
      </a:lvl5pPr>
      <a:lvl6pPr marL="2514600" indent="-228600" algn="l" rtl="0" fontAlgn="base">
        <a:spcBef>
          <a:spcPct val="20000"/>
        </a:spcBef>
        <a:spcAft>
          <a:spcPct val="0"/>
        </a:spcAft>
        <a:buChar char="»"/>
        <a:defRPr sz="2000">
          <a:solidFill>
            <a:schemeClr val="bg1"/>
          </a:solidFill>
          <a:latin typeface="+mn-lt"/>
          <a:ea typeface="ＭＳ Ｐゴシック" charset="-128"/>
        </a:defRPr>
      </a:lvl6pPr>
      <a:lvl7pPr marL="2971800" indent="-228600" algn="l" rtl="0" fontAlgn="base">
        <a:spcBef>
          <a:spcPct val="20000"/>
        </a:spcBef>
        <a:spcAft>
          <a:spcPct val="0"/>
        </a:spcAft>
        <a:buChar char="»"/>
        <a:defRPr sz="2000">
          <a:solidFill>
            <a:schemeClr val="bg1"/>
          </a:solidFill>
          <a:latin typeface="+mn-lt"/>
          <a:ea typeface="ＭＳ Ｐゴシック" charset="-128"/>
        </a:defRPr>
      </a:lvl7pPr>
      <a:lvl8pPr marL="3429000" indent="-228600" algn="l" rtl="0" fontAlgn="base">
        <a:spcBef>
          <a:spcPct val="20000"/>
        </a:spcBef>
        <a:spcAft>
          <a:spcPct val="0"/>
        </a:spcAft>
        <a:buChar char="»"/>
        <a:defRPr sz="2000">
          <a:solidFill>
            <a:schemeClr val="bg1"/>
          </a:solidFill>
          <a:latin typeface="+mn-lt"/>
          <a:ea typeface="ＭＳ Ｐゴシック" charset="-128"/>
        </a:defRPr>
      </a:lvl8pPr>
      <a:lvl9pPr marL="3886200" indent="-228600" algn="l" rtl="0" fontAlgn="base">
        <a:spcBef>
          <a:spcPct val="20000"/>
        </a:spcBef>
        <a:spcAft>
          <a:spcPct val="0"/>
        </a:spcAft>
        <a:buChar char="»"/>
        <a:defRPr sz="2000">
          <a:solidFill>
            <a:schemeClr val="bg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66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Arial" charset="0"/>
                <a:cs typeface="Arial" charset="0"/>
              </a:defRPr>
            </a:lvl1pPr>
          </a:lstStyle>
          <a:p>
            <a:pPr defTabSz="914400" fontAlgn="base">
              <a:spcBef>
                <a:spcPct val="0"/>
              </a:spcBef>
              <a:spcAft>
                <a:spcPct val="0"/>
              </a:spcAft>
              <a:defRPr/>
            </a:pPr>
            <a:endParaRPr lang="en-US">
              <a:solidFill>
                <a:srgbClr val="FFFFFF"/>
              </a:solidFill>
            </a:endParaRPr>
          </a:p>
        </p:txBody>
      </p:sp>
      <p:sp>
        <p:nvSpPr>
          <p:cNvPr id="1966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Arial" charset="0"/>
                <a:cs typeface="Arial" charset="0"/>
              </a:defRPr>
            </a:lvl1pPr>
          </a:lstStyle>
          <a:p>
            <a:pPr defTabSz="914400" fontAlgn="base">
              <a:spcBef>
                <a:spcPct val="0"/>
              </a:spcBef>
              <a:spcAft>
                <a:spcPct val="0"/>
              </a:spcAft>
              <a:defRPr/>
            </a:pPr>
            <a:endParaRPr lang="en-US">
              <a:solidFill>
                <a:srgbClr val="FFFFFF"/>
              </a:solidFill>
            </a:endParaRPr>
          </a:p>
        </p:txBody>
      </p:sp>
      <p:sp>
        <p:nvSpPr>
          <p:cNvPr id="1966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E65C9B49-19C7-2444-9AD7-8B72971EA3BB}" type="slidenum">
              <a:rPr lang="en-US">
                <a:solidFill>
                  <a:srgbClr val="FFFFFF"/>
                </a:solidFill>
                <a:ea typeface="Arial" charset="0"/>
                <a:cs typeface="Arial" charset="0"/>
              </a:rPr>
              <a:pPr defTabSz="914400" fontAlgn="base">
                <a:spcBef>
                  <a:spcPct val="0"/>
                </a:spcBef>
                <a:spcAft>
                  <a:spcPct val="0"/>
                </a:spcAft>
              </a:pPr>
              <a:t>‹#›</a:t>
            </a:fld>
            <a:endParaRPr lang="en-US">
              <a:solidFill>
                <a:srgbClr val="FFFFFF"/>
              </a:solidFill>
              <a:ea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674" r:id="rId1"/>
  </p:sldLayoutIdLst>
  <p:txStyles>
    <p:titleStyle>
      <a:lvl1pPr algn="ctr" rtl="0" eaLnBrk="0" fontAlgn="base" hangingPunct="0">
        <a:spcBef>
          <a:spcPct val="0"/>
        </a:spcBef>
        <a:spcAft>
          <a:spcPct val="0"/>
        </a:spcAft>
        <a:defRPr sz="4000">
          <a:solidFill>
            <a:schemeClr val="bg1"/>
          </a:solidFill>
          <a:latin typeface="+mj-lt"/>
          <a:ea typeface="ＭＳ Ｐゴシック" charset="-128"/>
          <a:cs typeface="ＭＳ Ｐゴシック" charset="-128"/>
        </a:defRPr>
      </a:lvl1pPr>
      <a:lvl2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000">
          <a:solidFill>
            <a:schemeClr val="bg1"/>
          </a:solidFill>
          <a:latin typeface="Arial" charset="0"/>
        </a:defRPr>
      </a:lvl6pPr>
      <a:lvl7pPr marL="914400" algn="ctr" rtl="0" fontAlgn="base">
        <a:spcBef>
          <a:spcPct val="0"/>
        </a:spcBef>
        <a:spcAft>
          <a:spcPct val="0"/>
        </a:spcAft>
        <a:defRPr sz="4000">
          <a:solidFill>
            <a:schemeClr val="bg1"/>
          </a:solidFill>
          <a:latin typeface="Arial" charset="0"/>
        </a:defRPr>
      </a:lvl7pPr>
      <a:lvl8pPr marL="1371600" algn="ctr" rtl="0" fontAlgn="base">
        <a:spcBef>
          <a:spcPct val="0"/>
        </a:spcBef>
        <a:spcAft>
          <a:spcPct val="0"/>
        </a:spcAft>
        <a:defRPr sz="4000">
          <a:solidFill>
            <a:schemeClr val="bg1"/>
          </a:solidFill>
          <a:latin typeface="Arial" charset="0"/>
        </a:defRPr>
      </a:lvl8pPr>
      <a:lvl9pPr marL="1828800" algn="ctr" rtl="0" fontAlgn="base">
        <a:spcBef>
          <a:spcPct val="0"/>
        </a:spcBef>
        <a:spcAft>
          <a:spcPct val="0"/>
        </a:spcAft>
        <a:defRPr sz="4000">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charset="-128"/>
        </a:defRPr>
      </a:lvl5pPr>
      <a:lvl6pPr marL="2514600" indent="-228600" algn="l" rtl="0" fontAlgn="base">
        <a:spcBef>
          <a:spcPct val="20000"/>
        </a:spcBef>
        <a:spcAft>
          <a:spcPct val="0"/>
        </a:spcAft>
        <a:buChar char="»"/>
        <a:defRPr sz="2000">
          <a:solidFill>
            <a:schemeClr val="bg1"/>
          </a:solidFill>
          <a:latin typeface="+mn-lt"/>
          <a:ea typeface="ＭＳ Ｐゴシック" charset="-128"/>
        </a:defRPr>
      </a:lvl6pPr>
      <a:lvl7pPr marL="2971800" indent="-228600" algn="l" rtl="0" fontAlgn="base">
        <a:spcBef>
          <a:spcPct val="20000"/>
        </a:spcBef>
        <a:spcAft>
          <a:spcPct val="0"/>
        </a:spcAft>
        <a:buChar char="»"/>
        <a:defRPr sz="2000">
          <a:solidFill>
            <a:schemeClr val="bg1"/>
          </a:solidFill>
          <a:latin typeface="+mn-lt"/>
          <a:ea typeface="ＭＳ Ｐゴシック" charset="-128"/>
        </a:defRPr>
      </a:lvl7pPr>
      <a:lvl8pPr marL="3429000" indent="-228600" algn="l" rtl="0" fontAlgn="base">
        <a:spcBef>
          <a:spcPct val="20000"/>
        </a:spcBef>
        <a:spcAft>
          <a:spcPct val="0"/>
        </a:spcAft>
        <a:buChar char="»"/>
        <a:defRPr sz="2000">
          <a:solidFill>
            <a:schemeClr val="bg1"/>
          </a:solidFill>
          <a:latin typeface="+mn-lt"/>
          <a:ea typeface="ＭＳ Ｐゴシック" charset="-128"/>
        </a:defRPr>
      </a:lvl8pPr>
      <a:lvl9pPr marL="3886200" indent="-228600" algn="l" rtl="0" fontAlgn="base">
        <a:spcBef>
          <a:spcPct val="20000"/>
        </a:spcBef>
        <a:spcAft>
          <a:spcPct val="0"/>
        </a:spcAft>
        <a:buChar char="»"/>
        <a:defRPr sz="2000">
          <a:solidFill>
            <a:schemeClr val="bg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95400"/>
            <a:ext cx="822960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66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Arial" charset="0"/>
                <a:cs typeface="Arial" charset="0"/>
              </a:defRPr>
            </a:lvl1pPr>
          </a:lstStyle>
          <a:p>
            <a:pPr defTabSz="914400" fontAlgn="base">
              <a:spcBef>
                <a:spcPct val="0"/>
              </a:spcBef>
              <a:spcAft>
                <a:spcPct val="0"/>
              </a:spcAft>
              <a:defRPr/>
            </a:pPr>
            <a:endParaRPr lang="en-US">
              <a:solidFill>
                <a:srgbClr val="FFFFFF"/>
              </a:solidFill>
            </a:endParaRPr>
          </a:p>
        </p:txBody>
      </p:sp>
      <p:sp>
        <p:nvSpPr>
          <p:cNvPr id="1966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Arial" charset="0"/>
                <a:cs typeface="Arial" charset="0"/>
              </a:defRPr>
            </a:lvl1pPr>
          </a:lstStyle>
          <a:p>
            <a:pPr defTabSz="914400" fontAlgn="base">
              <a:spcBef>
                <a:spcPct val="0"/>
              </a:spcBef>
              <a:spcAft>
                <a:spcPct val="0"/>
              </a:spcAft>
              <a:defRPr/>
            </a:pPr>
            <a:endParaRPr lang="en-US">
              <a:solidFill>
                <a:srgbClr val="FFFFFF"/>
              </a:solidFill>
            </a:endParaRPr>
          </a:p>
        </p:txBody>
      </p:sp>
      <p:sp>
        <p:nvSpPr>
          <p:cNvPr id="1966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E65C9B49-19C7-2444-9AD7-8B72971EA3BB}" type="slidenum">
              <a:rPr lang="en-US">
                <a:solidFill>
                  <a:srgbClr val="FFFFFF"/>
                </a:solidFill>
                <a:ea typeface="Arial" charset="0"/>
                <a:cs typeface="Arial" charset="0"/>
              </a:rPr>
              <a:pPr defTabSz="914400" fontAlgn="base">
                <a:spcBef>
                  <a:spcPct val="0"/>
                </a:spcBef>
                <a:spcAft>
                  <a:spcPct val="0"/>
                </a:spcAft>
              </a:pPr>
              <a:t>‹#›</a:t>
            </a:fld>
            <a:endParaRPr lang="en-US">
              <a:solidFill>
                <a:srgbClr val="FFFFFF"/>
              </a:solidFill>
              <a:ea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676" r:id="rId1"/>
  </p:sldLayoutIdLst>
  <p:txStyles>
    <p:titleStyle>
      <a:lvl1pPr algn="ctr" rtl="0" eaLnBrk="0" fontAlgn="base" hangingPunct="0">
        <a:spcBef>
          <a:spcPct val="0"/>
        </a:spcBef>
        <a:spcAft>
          <a:spcPct val="0"/>
        </a:spcAft>
        <a:defRPr sz="4000">
          <a:solidFill>
            <a:schemeClr val="bg1"/>
          </a:solidFill>
          <a:latin typeface="+mj-lt"/>
          <a:ea typeface="ＭＳ Ｐゴシック" charset="-128"/>
          <a:cs typeface="ＭＳ Ｐゴシック" charset="-128"/>
        </a:defRPr>
      </a:lvl1pPr>
      <a:lvl2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0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000">
          <a:solidFill>
            <a:schemeClr val="bg1"/>
          </a:solidFill>
          <a:latin typeface="Arial" charset="0"/>
        </a:defRPr>
      </a:lvl6pPr>
      <a:lvl7pPr marL="914400" algn="ctr" rtl="0" fontAlgn="base">
        <a:spcBef>
          <a:spcPct val="0"/>
        </a:spcBef>
        <a:spcAft>
          <a:spcPct val="0"/>
        </a:spcAft>
        <a:defRPr sz="4000">
          <a:solidFill>
            <a:schemeClr val="bg1"/>
          </a:solidFill>
          <a:latin typeface="Arial" charset="0"/>
        </a:defRPr>
      </a:lvl7pPr>
      <a:lvl8pPr marL="1371600" algn="ctr" rtl="0" fontAlgn="base">
        <a:spcBef>
          <a:spcPct val="0"/>
        </a:spcBef>
        <a:spcAft>
          <a:spcPct val="0"/>
        </a:spcAft>
        <a:defRPr sz="4000">
          <a:solidFill>
            <a:schemeClr val="bg1"/>
          </a:solidFill>
          <a:latin typeface="Arial" charset="0"/>
        </a:defRPr>
      </a:lvl8pPr>
      <a:lvl9pPr marL="1828800" algn="ctr" rtl="0" fontAlgn="base">
        <a:spcBef>
          <a:spcPct val="0"/>
        </a:spcBef>
        <a:spcAft>
          <a:spcPct val="0"/>
        </a:spcAft>
        <a:defRPr sz="4000">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bg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bg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bg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bg1"/>
          </a:solidFill>
          <a:latin typeface="+mn-lt"/>
          <a:ea typeface="ＭＳ Ｐゴシック" charset="-128"/>
        </a:defRPr>
      </a:lvl5pPr>
      <a:lvl6pPr marL="2514600" indent="-228600" algn="l" rtl="0" fontAlgn="base">
        <a:spcBef>
          <a:spcPct val="20000"/>
        </a:spcBef>
        <a:spcAft>
          <a:spcPct val="0"/>
        </a:spcAft>
        <a:buChar char="»"/>
        <a:defRPr sz="2000">
          <a:solidFill>
            <a:schemeClr val="bg1"/>
          </a:solidFill>
          <a:latin typeface="+mn-lt"/>
          <a:ea typeface="ＭＳ Ｐゴシック" charset="-128"/>
        </a:defRPr>
      </a:lvl6pPr>
      <a:lvl7pPr marL="2971800" indent="-228600" algn="l" rtl="0" fontAlgn="base">
        <a:spcBef>
          <a:spcPct val="20000"/>
        </a:spcBef>
        <a:spcAft>
          <a:spcPct val="0"/>
        </a:spcAft>
        <a:buChar char="»"/>
        <a:defRPr sz="2000">
          <a:solidFill>
            <a:schemeClr val="bg1"/>
          </a:solidFill>
          <a:latin typeface="+mn-lt"/>
          <a:ea typeface="ＭＳ Ｐゴシック" charset="-128"/>
        </a:defRPr>
      </a:lvl7pPr>
      <a:lvl8pPr marL="3429000" indent="-228600" algn="l" rtl="0" fontAlgn="base">
        <a:spcBef>
          <a:spcPct val="20000"/>
        </a:spcBef>
        <a:spcAft>
          <a:spcPct val="0"/>
        </a:spcAft>
        <a:buChar char="»"/>
        <a:defRPr sz="2000">
          <a:solidFill>
            <a:schemeClr val="bg1"/>
          </a:solidFill>
          <a:latin typeface="+mn-lt"/>
          <a:ea typeface="ＭＳ Ｐゴシック" charset="-128"/>
        </a:defRPr>
      </a:lvl8pPr>
      <a:lvl9pPr marL="3886200" indent="-228600" algn="l" rtl="0" fontAlgn="base">
        <a:spcBef>
          <a:spcPct val="20000"/>
        </a:spcBef>
        <a:spcAft>
          <a:spcPct val="0"/>
        </a:spcAft>
        <a:buChar char="»"/>
        <a:defRPr sz="2000">
          <a:solidFill>
            <a:schemeClr val="bg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png"/><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19.png"/><Relationship Id="rId1" Type="http://schemas.openxmlformats.org/officeDocument/2006/relationships/slideLayout" Target="../slideLayouts/slideLayout20.xml"/><Relationship Id="rId2" Type="http://schemas.openxmlformats.org/officeDocument/2006/relationships/notesSlide" Target="../notesSlides/notesSlid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1" Type="http://schemas.openxmlformats.org/officeDocument/2006/relationships/image" Target="../media/image29.png"/><Relationship Id="rId12" Type="http://schemas.openxmlformats.org/officeDocument/2006/relationships/image" Target="../media/image30.png"/><Relationship Id="rId13" Type="http://schemas.openxmlformats.org/officeDocument/2006/relationships/image" Target="../media/image31.png"/><Relationship Id="rId14" Type="http://schemas.openxmlformats.org/officeDocument/2006/relationships/image" Target="../media/image32.png"/><Relationship Id="rId15" Type="http://schemas.openxmlformats.org/officeDocument/2006/relationships/image" Target="../media/image33.png"/><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21.jpe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9" Type="http://schemas.openxmlformats.org/officeDocument/2006/relationships/image" Target="../media/image27.png"/><Relationship Id="rId10"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34.jpeg"/><Relationship Id="rId5" Type="http://schemas.openxmlformats.org/officeDocument/2006/relationships/image" Target="../media/image35.jpeg"/><Relationship Id="rId1" Type="http://schemas.openxmlformats.org/officeDocument/2006/relationships/tags" Target="../tags/tag1.xml"/><Relationship Id="rId2"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tags" Target="../tags/tag2.xml"/><Relationship Id="rId2"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9.png"/></Relationships>
</file>

<file path=ppt/slides/_rels/slide29.xml.rels><?xml version="1.0" encoding="UTF-8" standalone="yes"?>
<Relationships xmlns="http://schemas.openxmlformats.org/package/2006/relationships"><Relationship Id="rId11" Type="http://schemas.openxmlformats.org/officeDocument/2006/relationships/image" Target="../media/image46.png"/><Relationship Id="rId12" Type="http://schemas.openxmlformats.org/officeDocument/2006/relationships/image" Target="../media/image47.png"/><Relationship Id="rId13" Type="http://schemas.openxmlformats.org/officeDocument/2006/relationships/image" Target="../media/image48.png"/><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40.wmf"/><Relationship Id="rId4" Type="http://schemas.openxmlformats.org/officeDocument/2006/relationships/image" Target="../media/image41.png"/><Relationship Id="rId5" Type="http://schemas.openxmlformats.org/officeDocument/2006/relationships/hyperlink" Target="http://av.rds.yahoo.com/_ylt=A9ibyK4d.QpFu5UA7EFuCqMX;_ylu=X3oDMTBvcjFrYm5wBHBndANhdl9pbWdfaG9tZQRzZWMDbG9nbw--/SIG=11d79a3nr/EXP=1158433437/**http://www.altavista.com/" TargetMode="External"/><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hyperlink" Target="http://www.picsearch.com/" TargetMode="External"/><Relationship Id="rId9" Type="http://schemas.openxmlformats.org/officeDocument/2006/relationships/image" Target="../media/image44.png"/><Relationship Id="rId10"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image" Target="../media/image56.png"/><Relationship Id="rId10" Type="http://schemas.openxmlformats.org/officeDocument/2006/relationships/image" Target="../media/image57.png"/><Relationship Id="rId11" Type="http://schemas.openxmlformats.org/officeDocument/2006/relationships/image" Target="../media/image58.png"/><Relationship Id="rId1" Type="http://schemas.openxmlformats.org/officeDocument/2006/relationships/slideLayout" Target="../slideLayouts/slideLayout19.xml"/><Relationship Id="rId2" Type="http://schemas.openxmlformats.org/officeDocument/2006/relationships/image" Target="../media/image4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60.wmf"/><Relationship Id="rId4" Type="http://schemas.openxmlformats.org/officeDocument/2006/relationships/image" Target="../media/image61.wmf"/><Relationship Id="rId5" Type="http://schemas.openxmlformats.org/officeDocument/2006/relationships/image" Target="../media/image62.png"/><Relationship Id="rId1" Type="http://schemas.openxmlformats.org/officeDocument/2006/relationships/slideLayout" Target="../slideLayouts/slideLayout22.xml"/><Relationship Id="rId2" Type="http://schemas.openxmlformats.org/officeDocument/2006/relationships/notesSlide" Target="../notesSlides/notesSlide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63.png"/><Relationship Id="rId3" Type="http://schemas.openxmlformats.org/officeDocument/2006/relationships/image" Target="../media/image6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6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6.png"/><Relationship Id="rId3" Type="http://schemas.openxmlformats.org/officeDocument/2006/relationships/image" Target="../media/image6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jpeg"/><Relationship Id="rId7" Type="http://schemas.openxmlformats.org/officeDocument/2006/relationships/image" Target="../media/image73.jpeg"/><Relationship Id="rId8" Type="http://schemas.openxmlformats.org/officeDocument/2006/relationships/image" Target="../media/image74.jpeg"/><Relationship Id="rId1" Type="http://schemas.openxmlformats.org/officeDocument/2006/relationships/slideLayout" Target="../slideLayouts/slideLayout14.xml"/><Relationship Id="rId2" Type="http://schemas.openxmlformats.org/officeDocument/2006/relationships/image" Target="../media/image6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8" Type="http://schemas.openxmlformats.org/officeDocument/2006/relationships/image" Target="../media/image81.jpeg"/><Relationship Id="rId9" Type="http://schemas.openxmlformats.org/officeDocument/2006/relationships/image" Target="../media/image82.png"/><Relationship Id="rId1" Type="http://schemas.openxmlformats.org/officeDocument/2006/relationships/slideLayout" Target="../slideLayouts/slideLayout14.xml"/><Relationship Id="rId2" Type="http://schemas.openxmlformats.org/officeDocument/2006/relationships/image" Target="../media/image75.jpeg"/></Relationships>
</file>

<file path=ppt/slides/_rels/slide41.xml.rels><?xml version="1.0" encoding="UTF-8" standalone="yes"?>
<Relationships xmlns="http://schemas.openxmlformats.org/package/2006/relationships"><Relationship Id="rId11" Type="http://schemas.openxmlformats.org/officeDocument/2006/relationships/image" Target="../media/image92.jpeg"/><Relationship Id="rId12" Type="http://schemas.openxmlformats.org/officeDocument/2006/relationships/image" Target="../media/image93.jpeg"/><Relationship Id="rId13" Type="http://schemas.openxmlformats.org/officeDocument/2006/relationships/image" Target="../media/image94.jpeg"/><Relationship Id="rId1" Type="http://schemas.openxmlformats.org/officeDocument/2006/relationships/slideLayout" Target="../slideLayouts/slideLayout14.xml"/><Relationship Id="rId2" Type="http://schemas.openxmlformats.org/officeDocument/2006/relationships/image" Target="../media/image83.jpeg"/><Relationship Id="rId3" Type="http://schemas.openxmlformats.org/officeDocument/2006/relationships/image" Target="../media/image84.jpeg"/><Relationship Id="rId4" Type="http://schemas.openxmlformats.org/officeDocument/2006/relationships/image" Target="../media/image85.jpeg"/><Relationship Id="rId5" Type="http://schemas.openxmlformats.org/officeDocument/2006/relationships/image" Target="../media/image86.jpeg"/><Relationship Id="rId6" Type="http://schemas.openxmlformats.org/officeDocument/2006/relationships/image" Target="../media/image87.jpeg"/><Relationship Id="rId7" Type="http://schemas.openxmlformats.org/officeDocument/2006/relationships/image" Target="../media/image88.jpeg"/><Relationship Id="rId8" Type="http://schemas.openxmlformats.org/officeDocument/2006/relationships/image" Target="../media/image89.jpeg"/><Relationship Id="rId9" Type="http://schemas.openxmlformats.org/officeDocument/2006/relationships/image" Target="../media/image90.jpeg"/><Relationship Id="rId10" Type="http://schemas.openxmlformats.org/officeDocument/2006/relationships/image" Target="../media/image9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6.jpeg"/><Relationship Id="rId3" Type="http://schemas.openxmlformats.org/officeDocument/2006/relationships/image" Target="../media/image7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9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9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0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0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103.png"/><Relationship Id="rId5" Type="http://schemas.openxmlformats.org/officeDocument/2006/relationships/image" Target="../media/image105.png"/><Relationship Id="rId6" Type="http://schemas.openxmlformats.org/officeDocument/2006/relationships/image" Target="../media/image106.png"/><Relationship Id="rId7" Type="http://schemas.openxmlformats.org/officeDocument/2006/relationships/image" Target="../media/image107.png"/><Relationship Id="rId8" Type="http://schemas.openxmlformats.org/officeDocument/2006/relationships/image" Target="../media/image108.png"/><Relationship Id="rId9" Type="http://schemas.openxmlformats.org/officeDocument/2006/relationships/image" Target="../media/image109.jpeg"/><Relationship Id="rId10" Type="http://schemas.openxmlformats.org/officeDocument/2006/relationships/image" Target="../media/image110.jpeg"/><Relationship Id="rId11"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1.png"/><Relationship Id="rId3" Type="http://schemas.openxmlformats.org/officeDocument/2006/relationships/image" Target="../media/image112.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1.png"/><Relationship Id="rId3" Type="http://schemas.openxmlformats.org/officeDocument/2006/relationships/image" Target="../media/image113.png"/></Relationships>
</file>

<file path=ppt/slides/_rels/slide58.xml.rels><?xml version="1.0" encoding="UTF-8" standalone="yes"?>
<Relationships xmlns="http://schemas.openxmlformats.org/package/2006/relationships"><Relationship Id="rId3" Type="http://schemas.openxmlformats.org/officeDocument/2006/relationships/image" Target="../media/image112.wmf"/><Relationship Id="rId4" Type="http://schemas.openxmlformats.org/officeDocument/2006/relationships/image" Target="../media/image11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6.w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1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18.png"/><Relationship Id="rId3" Type="http://schemas.openxmlformats.org/officeDocument/2006/relationships/image" Target="../media/image119.png"/></Relationships>
</file>

<file path=ppt/slides/_rels/slide64.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22.pdf"/><Relationship Id="rId5" Type="http://schemas.openxmlformats.org/officeDocument/2006/relationships/image" Target="../media/image123.png"/><Relationship Id="rId6" Type="http://schemas.openxmlformats.org/officeDocument/2006/relationships/image" Target="../media/image124.pdf"/><Relationship Id="rId7" Type="http://schemas.openxmlformats.org/officeDocument/2006/relationships/image" Target="../media/image125.png"/><Relationship Id="rId1" Type="http://schemas.openxmlformats.org/officeDocument/2006/relationships/slideLayout" Target="../slideLayouts/slideLayout16.xml"/><Relationship Id="rId2" Type="http://schemas.openxmlformats.org/officeDocument/2006/relationships/image" Target="../media/image120.pdf"/></Relationships>
</file>

<file path=ppt/slides/_rels/slide65.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28.pdf"/><Relationship Id="rId5" Type="http://schemas.openxmlformats.org/officeDocument/2006/relationships/image" Target="../media/image129.png"/><Relationship Id="rId6" Type="http://schemas.openxmlformats.org/officeDocument/2006/relationships/image" Target="../media/image130.pdf"/><Relationship Id="rId7" Type="http://schemas.openxmlformats.org/officeDocument/2006/relationships/image" Target="../media/image131.png"/><Relationship Id="rId8" Type="http://schemas.openxmlformats.org/officeDocument/2006/relationships/image" Target="../media/image132.pdf"/><Relationship Id="rId9" Type="http://schemas.openxmlformats.org/officeDocument/2006/relationships/image" Target="../media/image133.png"/><Relationship Id="rId1" Type="http://schemas.openxmlformats.org/officeDocument/2006/relationships/slideLayout" Target="../slideLayouts/slideLayout17.xml"/><Relationship Id="rId2" Type="http://schemas.openxmlformats.org/officeDocument/2006/relationships/image" Target="../media/image126.pd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4.w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5.jpeg"/><Relationship Id="rId3" Type="http://schemas.openxmlformats.org/officeDocument/2006/relationships/image" Target="../media/image136.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37.jpeg"/><Relationship Id="rId3" Type="http://schemas.openxmlformats.org/officeDocument/2006/relationships/image" Target="../media/image13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153336" y="837742"/>
            <a:ext cx="6837329" cy="646331"/>
          </a:xfrm>
          <a:prstGeom prst="rect">
            <a:avLst/>
          </a:prstGeom>
          <a:noFill/>
        </p:spPr>
        <p:txBody>
          <a:bodyPr wrap="none" rtlCol="0">
            <a:spAutoFit/>
          </a:bodyPr>
          <a:lstStyle/>
          <a:p>
            <a:r>
              <a:rPr lang="en-US" sz="3600" dirty="0" smtClean="0"/>
              <a:t>CSE 590V: Computer vision seminar</a:t>
            </a:r>
            <a:endParaRPr lang="en-US" sz="3600" dirty="0"/>
          </a:p>
        </p:txBody>
      </p:sp>
      <p:pic>
        <p:nvPicPr>
          <p:cNvPr id="5" name="Picture 4"/>
          <p:cNvPicPr>
            <a:picLocks noChangeAspect="1"/>
          </p:cNvPicPr>
          <p:nvPr/>
        </p:nvPicPr>
        <p:blipFill>
          <a:blip r:embed="rId2"/>
          <a:stretch>
            <a:fillRect/>
          </a:stretch>
        </p:blipFill>
        <p:spPr>
          <a:xfrm>
            <a:off x="4402916" y="1632067"/>
            <a:ext cx="3587749" cy="4324691"/>
          </a:xfrm>
          <a:prstGeom prst="rect">
            <a:avLst/>
          </a:prstGeom>
        </p:spPr>
      </p:pic>
      <p:sp>
        <p:nvSpPr>
          <p:cNvPr id="6" name="TextBox 5"/>
          <p:cNvSpPr txBox="1"/>
          <p:nvPr/>
        </p:nvSpPr>
        <p:spPr>
          <a:xfrm>
            <a:off x="1153336" y="1917818"/>
            <a:ext cx="1485954" cy="523220"/>
          </a:xfrm>
          <a:prstGeom prst="rect">
            <a:avLst/>
          </a:prstGeom>
          <a:noFill/>
        </p:spPr>
        <p:txBody>
          <a:bodyPr wrap="none" rtlCol="0">
            <a:spAutoFit/>
          </a:bodyPr>
          <a:lstStyle/>
          <a:p>
            <a:r>
              <a:rPr lang="en-US" sz="2800" dirty="0" smtClean="0"/>
              <a:t>Fall 2011</a:t>
            </a:r>
            <a:endParaRPr lang="en-US" sz="2800" dirty="0"/>
          </a:p>
        </p:txBody>
      </p:sp>
      <p:sp>
        <p:nvSpPr>
          <p:cNvPr id="8" name="TextBox 7"/>
          <p:cNvSpPr txBox="1"/>
          <p:nvPr/>
        </p:nvSpPr>
        <p:spPr>
          <a:xfrm>
            <a:off x="100263" y="6076434"/>
            <a:ext cx="8943474" cy="400110"/>
          </a:xfrm>
          <a:prstGeom prst="rect">
            <a:avLst/>
          </a:prstGeom>
          <a:noFill/>
        </p:spPr>
        <p:txBody>
          <a:bodyPr wrap="none" rtlCol="0">
            <a:spAutoFit/>
          </a:bodyPr>
          <a:lstStyle/>
          <a:p>
            <a:r>
              <a:rPr lang="en-US" sz="2000" dirty="0" smtClean="0"/>
              <a:t>Course webpage: </a:t>
            </a:r>
            <a:r>
              <a:rPr lang="en-US" sz="2000" dirty="0" smtClean="0">
                <a:solidFill>
                  <a:srgbClr val="FF0000"/>
                </a:solidFill>
              </a:rPr>
              <a:t>http://www.cs.washington.edu/education/courses/cse590v/11au/</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Datasets for object recognition and scene understanding</a:t>
            </a:r>
            <a:endParaRPr lang="en-US" dirty="0"/>
          </a:p>
        </p:txBody>
      </p:sp>
      <p:sp>
        <p:nvSpPr>
          <p:cNvPr id="3" name="Subtitle 2"/>
          <p:cNvSpPr>
            <a:spLocks noGrp="1"/>
          </p:cNvSpPr>
          <p:nvPr>
            <p:ph type="subTitle" idx="1"/>
          </p:nvPr>
        </p:nvSpPr>
        <p:spPr/>
        <p:txBody>
          <a:bodyPr/>
          <a:lstStyle/>
          <a:p>
            <a:r>
              <a:rPr lang="en-US" dirty="0" smtClean="0"/>
              <a:t>Bryan Russell</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 the beginning, things weren’t always so easy…</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5" name="TextBox 8"/>
          <p:cNvSpPr txBox="1">
            <a:spLocks noChangeArrowheads="1"/>
          </p:cNvSpPr>
          <p:nvPr/>
        </p:nvSpPr>
        <p:spPr bwMode="auto">
          <a:xfrm>
            <a:off x="4114800" y="5607050"/>
            <a:ext cx="652463" cy="368300"/>
          </a:xfrm>
          <a:prstGeom prst="rect">
            <a:avLst/>
          </a:prstGeom>
          <a:noFill/>
          <a:ln w="9525">
            <a:noFill/>
            <a:miter lim="800000"/>
            <a:headEnd/>
            <a:tailEnd/>
          </a:ln>
        </p:spPr>
        <p:txBody>
          <a:bodyPr wrap="none">
            <a:prstTxWarp prst="textNoShape">
              <a:avLst/>
            </a:prstTxWarp>
            <a:spAutoFit/>
          </a:bodyPr>
          <a:lstStyle/>
          <a:p>
            <a:pPr fontAlgn="base">
              <a:spcBef>
                <a:spcPct val="0"/>
              </a:spcBef>
              <a:spcAft>
                <a:spcPct val="0"/>
              </a:spcAft>
            </a:pPr>
            <a:r>
              <a:rPr lang="en-US">
                <a:solidFill>
                  <a:prstClr val="black"/>
                </a:solidFill>
                <a:latin typeface="Arial" charset="0"/>
                <a:ea typeface="ＭＳ Ｐゴシック" charset="-128"/>
                <a:cs typeface="ＭＳ Ｐゴシック" charset="-128"/>
              </a:rPr>
              <a:t>1972</a:t>
            </a:r>
          </a:p>
        </p:txBody>
      </p:sp>
      <p:pic>
        <p:nvPicPr>
          <p:cNvPr id="46086" name="Picture 14"/>
          <p:cNvPicPr>
            <a:picLocks noChangeAspect="1"/>
          </p:cNvPicPr>
          <p:nvPr/>
        </p:nvPicPr>
        <p:blipFill>
          <a:blip r:embed="rId3"/>
          <a:srcRect/>
          <a:stretch>
            <a:fillRect/>
          </a:stretch>
        </p:blipFill>
        <p:spPr bwMode="auto">
          <a:xfrm>
            <a:off x="1752600" y="1295400"/>
            <a:ext cx="5045075" cy="4203700"/>
          </a:xfrm>
          <a:prstGeom prst="rect">
            <a:avLst/>
          </a:prstGeom>
          <a:noFill/>
          <a:ln w="9525">
            <a:noFill/>
            <a:miter lim="800000"/>
            <a:headEnd/>
            <a:tailEnd/>
          </a:ln>
        </p:spPr>
      </p:pic>
      <p:sp>
        <p:nvSpPr>
          <p:cNvPr id="7" name="TextBox 6"/>
          <p:cNvSpPr txBox="1"/>
          <p:nvPr/>
        </p:nvSpPr>
        <p:spPr>
          <a:xfrm>
            <a:off x="6797675" y="6488668"/>
            <a:ext cx="2351087" cy="369332"/>
          </a:xfrm>
          <a:prstGeom prst="rect">
            <a:avLst/>
          </a:prstGeom>
          <a:noFill/>
        </p:spPr>
        <p:txBody>
          <a:bodyPr wrap="none" rtlCol="0">
            <a:spAutoFit/>
          </a:bodyPr>
          <a:lstStyle/>
          <a:p>
            <a:r>
              <a:rPr lang="en-US" dirty="0" smtClean="0"/>
              <a:t>Slide credit: A. </a:t>
            </a:r>
            <a:r>
              <a:rPr lang="en-US" dirty="0" err="1" smtClean="0"/>
              <a:t>Torralba</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0178" name="Picture 2"/>
          <p:cNvPicPr>
            <a:picLocks noChangeAspect="1"/>
          </p:cNvPicPr>
          <p:nvPr/>
        </p:nvPicPr>
        <p:blipFill>
          <a:blip r:embed="rId2"/>
          <a:srcRect/>
          <a:stretch>
            <a:fillRect/>
          </a:stretch>
        </p:blipFill>
        <p:spPr bwMode="auto">
          <a:xfrm>
            <a:off x="1905000" y="0"/>
            <a:ext cx="5233988" cy="6784975"/>
          </a:xfrm>
          <a:prstGeom prst="rect">
            <a:avLst/>
          </a:prstGeom>
          <a:noFill/>
          <a:ln w="9525">
            <a:noFill/>
            <a:miter lim="800000"/>
            <a:headEnd/>
            <a:tailEnd/>
          </a:ln>
        </p:spPr>
      </p:pic>
      <p:sp>
        <p:nvSpPr>
          <p:cNvPr id="50182" name="TextBox 6"/>
          <p:cNvSpPr txBox="1">
            <a:spLocks noChangeArrowheads="1"/>
          </p:cNvSpPr>
          <p:nvPr/>
        </p:nvSpPr>
        <p:spPr bwMode="auto">
          <a:xfrm>
            <a:off x="7696200" y="6324600"/>
            <a:ext cx="1295400" cy="338138"/>
          </a:xfrm>
          <a:prstGeom prst="rect">
            <a:avLst/>
          </a:prstGeom>
          <a:noFill/>
          <a:ln w="9525">
            <a:noFill/>
            <a:miter lim="800000"/>
            <a:headEnd/>
            <a:tailEnd/>
          </a:ln>
        </p:spPr>
        <p:txBody>
          <a:bodyPr>
            <a:prstTxWarp prst="textNoShape">
              <a:avLst/>
            </a:prstTxWarp>
            <a:spAutoFit/>
          </a:bodyPr>
          <a:lstStyle/>
          <a:p>
            <a:pPr fontAlgn="base">
              <a:spcBef>
                <a:spcPct val="0"/>
              </a:spcBef>
              <a:spcAft>
                <a:spcPct val="0"/>
              </a:spcAft>
            </a:pPr>
            <a:r>
              <a:rPr lang="en-US" sz="1600">
                <a:solidFill>
                  <a:prstClr val="black"/>
                </a:solidFill>
                <a:latin typeface="Arial" charset="0"/>
                <a:ea typeface="ＭＳ Ｐゴシック" charset="-128"/>
                <a:cs typeface="ＭＳ Ｐゴシック" charset="-128"/>
              </a:rPr>
              <a:t>Marr, 1976</a:t>
            </a:r>
          </a:p>
        </p:txBody>
      </p:sp>
      <p:sp>
        <p:nvSpPr>
          <p:cNvPr id="7" name="TextBox 6"/>
          <p:cNvSpPr txBox="1"/>
          <p:nvPr/>
        </p:nvSpPr>
        <p:spPr>
          <a:xfrm>
            <a:off x="6792913" y="0"/>
            <a:ext cx="2351087" cy="369332"/>
          </a:xfrm>
          <a:prstGeom prst="rect">
            <a:avLst/>
          </a:prstGeom>
          <a:noFill/>
        </p:spPr>
        <p:txBody>
          <a:bodyPr wrap="none" rtlCol="0">
            <a:spAutoFit/>
          </a:bodyPr>
          <a:lstStyle/>
          <a:p>
            <a:r>
              <a:rPr lang="en-US" dirty="0" smtClean="0"/>
              <a:t>Slide credit: A. </a:t>
            </a:r>
            <a:r>
              <a:rPr lang="en-US" dirty="0" err="1" smtClean="0"/>
              <a:t>Torralba</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2"/>
          <p:cNvPicPr>
            <a:picLocks noChangeAspect="1"/>
          </p:cNvPicPr>
          <p:nvPr/>
        </p:nvPicPr>
        <p:blipFill>
          <a:blip r:embed="rId2"/>
          <a:srcRect t="83482"/>
          <a:stretch>
            <a:fillRect/>
          </a:stretch>
        </p:blipFill>
        <p:spPr bwMode="auto">
          <a:xfrm>
            <a:off x="183160" y="1206500"/>
            <a:ext cx="8777680" cy="1879600"/>
          </a:xfrm>
          <a:prstGeom prst="rect">
            <a:avLst/>
          </a:prstGeom>
          <a:noFill/>
          <a:ln w="9525">
            <a:noFill/>
            <a:miter lim="800000"/>
            <a:headEnd/>
            <a:tailEnd/>
          </a:ln>
        </p:spPr>
      </p:pic>
      <p:sp>
        <p:nvSpPr>
          <p:cNvPr id="5" name="TextBox 6"/>
          <p:cNvSpPr txBox="1">
            <a:spLocks noChangeArrowheads="1"/>
          </p:cNvSpPr>
          <p:nvPr/>
        </p:nvSpPr>
        <p:spPr bwMode="auto">
          <a:xfrm>
            <a:off x="7696200" y="6324600"/>
            <a:ext cx="1295400" cy="338138"/>
          </a:xfrm>
          <a:prstGeom prst="rect">
            <a:avLst/>
          </a:prstGeom>
          <a:noFill/>
          <a:ln w="9525">
            <a:noFill/>
            <a:miter lim="800000"/>
            <a:headEnd/>
            <a:tailEnd/>
          </a:ln>
        </p:spPr>
        <p:txBody>
          <a:bodyPr>
            <a:prstTxWarp prst="textNoShape">
              <a:avLst/>
            </a:prstTxWarp>
            <a:spAutoFit/>
          </a:bodyPr>
          <a:lstStyle/>
          <a:p>
            <a:pPr fontAlgn="base">
              <a:spcBef>
                <a:spcPct val="0"/>
              </a:spcBef>
              <a:spcAft>
                <a:spcPct val="0"/>
              </a:spcAft>
            </a:pPr>
            <a:r>
              <a:rPr lang="en-US" sz="1600">
                <a:solidFill>
                  <a:prstClr val="black"/>
                </a:solidFill>
                <a:latin typeface="Arial" charset="0"/>
                <a:ea typeface="ＭＳ Ｐゴシック" charset="-128"/>
                <a:cs typeface="ＭＳ Ｐゴシック" charset="-128"/>
              </a:rPr>
              <a:t>Marr, 1976</a:t>
            </a:r>
          </a:p>
        </p:txBody>
      </p:sp>
      <p:sp>
        <p:nvSpPr>
          <p:cNvPr id="6" name="TextBox 5"/>
          <p:cNvSpPr txBox="1"/>
          <p:nvPr/>
        </p:nvSpPr>
        <p:spPr>
          <a:xfrm>
            <a:off x="6792913" y="0"/>
            <a:ext cx="2351087" cy="369332"/>
          </a:xfrm>
          <a:prstGeom prst="rect">
            <a:avLst/>
          </a:prstGeom>
          <a:noFill/>
        </p:spPr>
        <p:txBody>
          <a:bodyPr wrap="none" rtlCol="0">
            <a:spAutoFit/>
          </a:bodyPr>
          <a:lstStyle/>
          <a:p>
            <a:r>
              <a:rPr lang="en-US" dirty="0" smtClean="0"/>
              <a:t>Slide credit: A. </a:t>
            </a:r>
            <a:r>
              <a:rPr lang="en-US" dirty="0" err="1" smtClean="0"/>
              <a:t>Torralba</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rise of the modern dataset…</a:t>
            </a:r>
            <a:endParaRPr lang="en-US" dirty="0"/>
          </a:p>
        </p:txBody>
      </p:sp>
      <p:sp>
        <p:nvSpPr>
          <p:cNvPr id="5" name="Content Placeholder 4"/>
          <p:cNvSpPr>
            <a:spLocks noGrp="1"/>
          </p:cNvSpPr>
          <p:nvPr>
            <p:ph sz="quarter" idx="1"/>
          </p:nvPr>
        </p:nvSpPr>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eaLnBrk="1" hangingPunct="1"/>
            <a:r>
              <a:rPr lang="en-US" dirty="0" smtClean="0">
                <a:ea typeface="ＭＳ Ｐゴシック" charset="-128"/>
                <a:cs typeface="ＭＳ Ｐゴシック" charset="-128"/>
              </a:rPr>
              <a:t>Caltech 101 and 256</a:t>
            </a:r>
          </a:p>
        </p:txBody>
      </p:sp>
      <p:pic>
        <p:nvPicPr>
          <p:cNvPr id="60419" name="Picture 4"/>
          <p:cNvPicPr>
            <a:picLocks noChangeAspect="1" noChangeArrowheads="1"/>
          </p:cNvPicPr>
          <p:nvPr/>
        </p:nvPicPr>
        <p:blipFill>
          <a:blip r:embed="rId2"/>
          <a:srcRect/>
          <a:stretch>
            <a:fillRect/>
          </a:stretch>
        </p:blipFill>
        <p:spPr bwMode="auto">
          <a:xfrm>
            <a:off x="4648200" y="2362200"/>
            <a:ext cx="4191000" cy="2867025"/>
          </a:xfrm>
          <a:prstGeom prst="rect">
            <a:avLst/>
          </a:prstGeom>
          <a:noFill/>
          <a:ln w="9525">
            <a:noFill/>
            <a:miter lim="800000"/>
            <a:headEnd/>
            <a:tailEnd/>
          </a:ln>
        </p:spPr>
      </p:pic>
      <p:sp>
        <p:nvSpPr>
          <p:cNvPr id="60420" name="Rectangle 5"/>
          <p:cNvSpPr>
            <a:spLocks noChangeArrowheads="1"/>
          </p:cNvSpPr>
          <p:nvPr/>
        </p:nvSpPr>
        <p:spPr bwMode="auto">
          <a:xfrm>
            <a:off x="5486400" y="5257800"/>
            <a:ext cx="3048000" cy="695325"/>
          </a:xfrm>
          <a:prstGeom prst="rect">
            <a:avLst/>
          </a:prstGeom>
          <a:noFill/>
          <a:ln w="9525">
            <a:noFill/>
            <a:miter lim="800000"/>
            <a:headEnd/>
            <a:tailEnd/>
          </a:ln>
        </p:spPr>
        <p:txBody>
          <a:bodyPr>
            <a:prstTxWarp prst="textNoShape">
              <a:avLst/>
            </a:prstTxWarp>
            <a:spAutoFit/>
          </a:bodyPr>
          <a:lstStyle/>
          <a:p>
            <a:pPr>
              <a:lnSpc>
                <a:spcPct val="80000"/>
              </a:lnSpc>
              <a:spcBef>
                <a:spcPct val="20000"/>
              </a:spcBef>
            </a:pPr>
            <a:r>
              <a:rPr lang="en-US">
                <a:solidFill>
                  <a:srgbClr val="000000"/>
                </a:solidFill>
              </a:rPr>
              <a:t>Griffin, Holub, Perona, 2007 </a:t>
            </a:r>
          </a:p>
        </p:txBody>
      </p:sp>
      <p:sp>
        <p:nvSpPr>
          <p:cNvPr id="60421" name="Rectangle 7"/>
          <p:cNvSpPr>
            <a:spLocks noChangeArrowheads="1"/>
          </p:cNvSpPr>
          <p:nvPr/>
        </p:nvSpPr>
        <p:spPr bwMode="auto">
          <a:xfrm>
            <a:off x="239713" y="5468938"/>
            <a:ext cx="4291012" cy="400050"/>
          </a:xfrm>
          <a:prstGeom prst="rect">
            <a:avLst/>
          </a:prstGeom>
          <a:noFill/>
          <a:ln w="9525">
            <a:noFill/>
            <a:miter lim="800000"/>
            <a:headEnd/>
            <a:tailEnd/>
          </a:ln>
        </p:spPr>
        <p:txBody>
          <a:bodyPr wrap="none">
            <a:prstTxWarp prst="textNoShape">
              <a:avLst/>
            </a:prstTxWarp>
            <a:spAutoFit/>
          </a:bodyPr>
          <a:lstStyle/>
          <a:p>
            <a:pPr>
              <a:lnSpc>
                <a:spcPct val="80000"/>
              </a:lnSpc>
              <a:spcBef>
                <a:spcPct val="20000"/>
              </a:spcBef>
            </a:pPr>
            <a:r>
              <a:rPr lang="en-US">
                <a:solidFill>
                  <a:srgbClr val="000000"/>
                </a:solidFill>
              </a:rPr>
              <a:t>Fei-Fei, Fergus, Perona, 2004 </a:t>
            </a:r>
          </a:p>
        </p:txBody>
      </p:sp>
      <p:pic>
        <p:nvPicPr>
          <p:cNvPr id="60425" name="Picture 10"/>
          <p:cNvPicPr>
            <a:picLocks noChangeAspect="1"/>
          </p:cNvPicPr>
          <p:nvPr/>
        </p:nvPicPr>
        <p:blipFill>
          <a:blip r:embed="rId3"/>
          <a:srcRect/>
          <a:stretch>
            <a:fillRect/>
          </a:stretch>
        </p:blipFill>
        <p:spPr bwMode="auto">
          <a:xfrm>
            <a:off x="457200" y="2286000"/>
            <a:ext cx="3683000" cy="3128963"/>
          </a:xfrm>
          <a:prstGeom prst="rect">
            <a:avLst/>
          </a:prstGeom>
          <a:noFill/>
          <a:ln w="9525">
            <a:noFill/>
            <a:miter lim="800000"/>
            <a:headEnd/>
            <a:tailEnd/>
          </a:ln>
        </p:spPr>
      </p:pic>
      <p:sp>
        <p:nvSpPr>
          <p:cNvPr id="10" name="TextBox 9"/>
          <p:cNvSpPr txBox="1"/>
          <p:nvPr/>
        </p:nvSpPr>
        <p:spPr>
          <a:xfrm>
            <a:off x="5969000" y="5987534"/>
            <a:ext cx="1544012" cy="369332"/>
          </a:xfrm>
          <a:prstGeom prst="rect">
            <a:avLst/>
          </a:prstGeom>
          <a:noFill/>
        </p:spPr>
        <p:txBody>
          <a:bodyPr wrap="none" rtlCol="0">
            <a:spAutoFit/>
          </a:bodyPr>
          <a:lstStyle/>
          <a:p>
            <a:r>
              <a:rPr lang="en-US" dirty="0" smtClean="0"/>
              <a:t>30,607 images</a:t>
            </a:r>
            <a:endParaRPr lang="en-US" dirty="0"/>
          </a:p>
        </p:txBody>
      </p:sp>
      <p:sp>
        <p:nvSpPr>
          <p:cNvPr id="11" name="TextBox 10"/>
          <p:cNvSpPr txBox="1"/>
          <p:nvPr/>
        </p:nvSpPr>
        <p:spPr>
          <a:xfrm>
            <a:off x="1333500" y="5987534"/>
            <a:ext cx="1422234" cy="369332"/>
          </a:xfrm>
          <a:prstGeom prst="rect">
            <a:avLst/>
          </a:prstGeom>
          <a:noFill/>
        </p:spPr>
        <p:txBody>
          <a:bodyPr wrap="none" rtlCol="0">
            <a:spAutoFit/>
          </a:bodyPr>
          <a:lstStyle/>
          <a:p>
            <a:r>
              <a:rPr lang="en-US" dirty="0" smtClean="0"/>
              <a:t>9,146 images</a:t>
            </a:r>
            <a:endParaRPr lang="en-US" dirty="0"/>
          </a:p>
        </p:txBody>
      </p:sp>
      <p:sp>
        <p:nvSpPr>
          <p:cNvPr id="12" name="TextBox 11"/>
          <p:cNvSpPr txBox="1"/>
          <p:nvPr/>
        </p:nvSpPr>
        <p:spPr>
          <a:xfrm>
            <a:off x="1054266" y="1370568"/>
            <a:ext cx="2438288" cy="461665"/>
          </a:xfrm>
          <a:prstGeom prst="rect">
            <a:avLst/>
          </a:prstGeom>
          <a:noFill/>
        </p:spPr>
        <p:txBody>
          <a:bodyPr wrap="none" rtlCol="0">
            <a:spAutoFit/>
          </a:bodyPr>
          <a:lstStyle/>
          <a:p>
            <a:r>
              <a:rPr lang="en-US" sz="2400" dirty="0" smtClean="0"/>
              <a:t>101 object classes</a:t>
            </a:r>
            <a:endParaRPr lang="en-US" sz="2400" dirty="0"/>
          </a:p>
        </p:txBody>
      </p:sp>
      <p:sp>
        <p:nvSpPr>
          <p:cNvPr id="13" name="TextBox 12"/>
          <p:cNvSpPr txBox="1"/>
          <p:nvPr/>
        </p:nvSpPr>
        <p:spPr>
          <a:xfrm>
            <a:off x="5635575" y="1370568"/>
            <a:ext cx="2438288" cy="461665"/>
          </a:xfrm>
          <a:prstGeom prst="rect">
            <a:avLst/>
          </a:prstGeom>
          <a:noFill/>
        </p:spPr>
        <p:txBody>
          <a:bodyPr wrap="none" rtlCol="0">
            <a:spAutoFit/>
          </a:bodyPr>
          <a:lstStyle/>
          <a:p>
            <a:r>
              <a:rPr lang="en-US" sz="2400" dirty="0" smtClean="0"/>
              <a:t>256 object classes</a:t>
            </a:r>
            <a:endParaRPr lang="en-US" sz="2400" dirty="0"/>
          </a:p>
        </p:txBody>
      </p:sp>
      <p:sp>
        <p:nvSpPr>
          <p:cNvPr id="14" name="TextBox 13"/>
          <p:cNvSpPr txBox="1"/>
          <p:nvPr/>
        </p:nvSpPr>
        <p:spPr>
          <a:xfrm>
            <a:off x="6792913" y="6488668"/>
            <a:ext cx="2351087" cy="369332"/>
          </a:xfrm>
          <a:prstGeom prst="rect">
            <a:avLst/>
          </a:prstGeom>
          <a:noFill/>
        </p:spPr>
        <p:txBody>
          <a:bodyPr wrap="none" rtlCol="0">
            <a:spAutoFit/>
          </a:bodyPr>
          <a:lstStyle/>
          <a:p>
            <a:r>
              <a:rPr lang="en-US" dirty="0" smtClean="0"/>
              <a:t>Slide credit: A. </a:t>
            </a:r>
            <a:r>
              <a:rPr lang="en-US" dirty="0" err="1" smtClean="0"/>
              <a:t>Torralba</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creen shot 2011-10-04 at 9.57.19 AM.png"/>
          <p:cNvPicPr>
            <a:picLocks noChangeAspect="1"/>
          </p:cNvPicPr>
          <p:nvPr/>
        </p:nvPicPr>
        <p:blipFill>
          <a:blip r:embed="rId2"/>
          <a:stretch>
            <a:fillRect/>
          </a:stretch>
        </p:blipFill>
        <p:spPr>
          <a:xfrm>
            <a:off x="1490662" y="0"/>
            <a:ext cx="6162676" cy="6488668"/>
          </a:xfrm>
          <a:prstGeom prst="rect">
            <a:avLst/>
          </a:prstGeom>
        </p:spPr>
      </p:pic>
      <p:sp>
        <p:nvSpPr>
          <p:cNvPr id="5" name="TextBox 4"/>
          <p:cNvSpPr txBox="1"/>
          <p:nvPr/>
        </p:nvSpPr>
        <p:spPr>
          <a:xfrm>
            <a:off x="1492221" y="6488668"/>
            <a:ext cx="7651779" cy="369332"/>
          </a:xfrm>
          <a:prstGeom prst="rect">
            <a:avLst/>
          </a:prstGeom>
          <a:noFill/>
        </p:spPr>
        <p:txBody>
          <a:bodyPr wrap="none" rtlCol="0">
            <a:spAutoFit/>
          </a:bodyPr>
          <a:lstStyle/>
          <a:p>
            <a:r>
              <a:rPr lang="en-US" dirty="0" smtClean="0"/>
              <a:t>http://zybler.blogspot.com/2009/08/table-of-results-for-famous-public.html</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927100" y="5767169"/>
            <a:ext cx="3277009" cy="646331"/>
          </a:xfrm>
          <a:prstGeom prst="rect">
            <a:avLst/>
          </a:prstGeom>
          <a:noFill/>
        </p:spPr>
        <p:txBody>
          <a:bodyPr wrap="none" rtlCol="0">
            <a:spAutoFit/>
          </a:bodyPr>
          <a:lstStyle/>
          <a:p>
            <a:r>
              <a:rPr lang="en-US" dirty="0" smtClean="0"/>
              <a:t>591 images, 23 object classes</a:t>
            </a:r>
          </a:p>
          <a:p>
            <a:r>
              <a:rPr lang="en-US" dirty="0" smtClean="0"/>
              <a:t>Pixel-wise segmentation</a:t>
            </a:r>
            <a:endParaRPr lang="en-US" dirty="0"/>
          </a:p>
        </p:txBody>
      </p:sp>
      <p:sp>
        <p:nvSpPr>
          <p:cNvPr id="5" name="Title 1"/>
          <p:cNvSpPr txBox="1">
            <a:spLocks/>
          </p:cNvSpPr>
          <p:nvPr/>
        </p:nvSpPr>
        <p:spPr bwMode="auto">
          <a:xfrm>
            <a:off x="457200" y="0"/>
            <a:ext cx="8229600" cy="892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ＭＳ Ｐゴシック" charset="-128"/>
                <a:cs typeface="ＭＳ Ｐゴシック" charset="-128"/>
              </a:rPr>
              <a:t>MSRC</a:t>
            </a:r>
          </a:p>
        </p:txBody>
      </p:sp>
      <p:pic>
        <p:nvPicPr>
          <p:cNvPr id="8" name="Picture 7"/>
          <p:cNvPicPr>
            <a:picLocks noChangeAspect="1"/>
          </p:cNvPicPr>
          <p:nvPr/>
        </p:nvPicPr>
        <p:blipFill>
          <a:blip r:embed="rId2"/>
          <a:stretch>
            <a:fillRect/>
          </a:stretch>
        </p:blipFill>
        <p:spPr>
          <a:xfrm>
            <a:off x="568325" y="1031875"/>
            <a:ext cx="8007350" cy="4431741"/>
          </a:xfrm>
          <a:prstGeom prst="rect">
            <a:avLst/>
          </a:prstGeom>
        </p:spPr>
      </p:pic>
      <p:sp>
        <p:nvSpPr>
          <p:cNvPr id="9" name="TextBox 8"/>
          <p:cNvSpPr txBox="1"/>
          <p:nvPr/>
        </p:nvSpPr>
        <p:spPr>
          <a:xfrm>
            <a:off x="4832641" y="6488668"/>
            <a:ext cx="4311359" cy="369332"/>
          </a:xfrm>
          <a:prstGeom prst="rect">
            <a:avLst/>
          </a:prstGeom>
          <a:noFill/>
        </p:spPr>
        <p:txBody>
          <a:bodyPr wrap="none" rtlCol="0">
            <a:spAutoFit/>
          </a:bodyPr>
          <a:lstStyle/>
          <a:p>
            <a:r>
              <a:rPr lang="en-US" dirty="0"/>
              <a:t>J. Winn, A. </a:t>
            </a:r>
            <a:r>
              <a:rPr lang="en-US" dirty="0" err="1"/>
              <a:t>Criminisi</a:t>
            </a:r>
            <a:r>
              <a:rPr lang="en-US" dirty="0"/>
              <a:t>, and T. </a:t>
            </a:r>
            <a:r>
              <a:rPr lang="en-US" dirty="0" err="1" smtClean="0"/>
              <a:t>Minka</a:t>
            </a:r>
            <a:r>
              <a:rPr lang="en-US" dirty="0" smtClean="0"/>
              <a:t>, 2005</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3490" name="Picture 4"/>
          <p:cNvPicPr>
            <a:picLocks noChangeAspect="1"/>
          </p:cNvPicPr>
          <p:nvPr/>
        </p:nvPicPr>
        <p:blipFill>
          <a:blip r:embed="rId3"/>
          <a:srcRect/>
          <a:stretch>
            <a:fillRect/>
          </a:stretch>
        </p:blipFill>
        <p:spPr bwMode="auto">
          <a:xfrm>
            <a:off x="1055688" y="906463"/>
            <a:ext cx="6919912" cy="4489450"/>
          </a:xfrm>
          <a:prstGeom prst="rect">
            <a:avLst/>
          </a:prstGeom>
          <a:noFill/>
          <a:ln w="9525">
            <a:noFill/>
            <a:miter lim="800000"/>
            <a:headEnd/>
            <a:tailEnd/>
          </a:ln>
        </p:spPr>
      </p:pic>
      <p:sp>
        <p:nvSpPr>
          <p:cNvPr id="63491" name="Text Box 9"/>
          <p:cNvSpPr txBox="1">
            <a:spLocks noChangeArrowheads="1"/>
          </p:cNvSpPr>
          <p:nvPr/>
        </p:nvSpPr>
        <p:spPr bwMode="auto">
          <a:xfrm>
            <a:off x="5253038" y="6624638"/>
            <a:ext cx="3879850" cy="244475"/>
          </a:xfrm>
          <a:prstGeom prst="rect">
            <a:avLst/>
          </a:prstGeom>
          <a:noFill/>
          <a:ln w="9525">
            <a:noFill/>
            <a:miter lim="800000"/>
            <a:headEnd/>
            <a:tailEnd/>
          </a:ln>
        </p:spPr>
        <p:txBody>
          <a:bodyPr wrap="none">
            <a:prstTxWarp prst="textNoShape">
              <a:avLst/>
            </a:prstTxWarp>
            <a:spAutoFit/>
          </a:bodyPr>
          <a:lstStyle/>
          <a:p>
            <a:r>
              <a:rPr lang="en-US" sz="1000">
                <a:ea typeface="Arial" charset="0"/>
                <a:cs typeface="Arial" charset="0"/>
              </a:rPr>
              <a:t>B.C. Russell, A. Torralba, K.P. Murphy, W.T. Freeman, IJCV 2008</a:t>
            </a:r>
          </a:p>
        </p:txBody>
      </p:sp>
      <p:sp>
        <p:nvSpPr>
          <p:cNvPr id="63492" name="Text Box 6"/>
          <p:cNvSpPr txBox="1">
            <a:spLocks noChangeArrowheads="1"/>
          </p:cNvSpPr>
          <p:nvPr/>
        </p:nvSpPr>
        <p:spPr bwMode="auto">
          <a:xfrm>
            <a:off x="2101850" y="6396038"/>
            <a:ext cx="3862388" cy="369332"/>
          </a:xfrm>
          <a:prstGeom prst="rect">
            <a:avLst/>
          </a:prstGeom>
          <a:noFill/>
          <a:ln w="9525">
            <a:noFill/>
            <a:miter lim="800000"/>
            <a:headEnd/>
            <a:tailEnd/>
          </a:ln>
        </p:spPr>
        <p:txBody>
          <a:bodyPr>
            <a:prstTxWarp prst="textNoShape">
              <a:avLst/>
            </a:prstTxWarp>
            <a:spAutoFit/>
          </a:bodyPr>
          <a:lstStyle/>
          <a:p>
            <a:pPr>
              <a:spcBef>
                <a:spcPct val="50000"/>
              </a:spcBef>
            </a:pPr>
            <a:r>
              <a:rPr lang="en-US" dirty="0" err="1">
                <a:ea typeface="Arial" charset="0"/>
                <a:cs typeface="Arial" charset="0"/>
              </a:rPr>
              <a:t>l</a:t>
            </a:r>
            <a:r>
              <a:rPr lang="en-US" dirty="0" err="1" smtClean="0">
                <a:ea typeface="Arial" charset="0"/>
                <a:cs typeface="Arial" charset="0"/>
              </a:rPr>
              <a:t>abelme.csail.mit.edu</a:t>
            </a:r>
            <a:endParaRPr lang="en-US" dirty="0">
              <a:ea typeface="Arial" charset="0"/>
              <a:cs typeface="Arial" charset="0"/>
            </a:endParaRPr>
          </a:p>
        </p:txBody>
      </p:sp>
      <p:sp>
        <p:nvSpPr>
          <p:cNvPr id="63494" name="Text Box 9"/>
          <p:cNvSpPr txBox="1">
            <a:spLocks noChangeArrowheads="1"/>
          </p:cNvSpPr>
          <p:nvPr/>
        </p:nvSpPr>
        <p:spPr bwMode="auto">
          <a:xfrm>
            <a:off x="2127250" y="5503863"/>
            <a:ext cx="5211763" cy="830997"/>
          </a:xfrm>
          <a:prstGeom prst="rect">
            <a:avLst/>
          </a:prstGeom>
          <a:noFill/>
          <a:ln w="9525">
            <a:noFill/>
            <a:miter lim="800000"/>
            <a:headEnd/>
            <a:tailEnd/>
          </a:ln>
        </p:spPr>
        <p:txBody>
          <a:bodyPr lIns="0" tIns="0" rIns="0" bIns="0">
            <a:prstTxWarp prst="textNoShape">
              <a:avLst/>
            </a:prstTxWarp>
            <a:spAutoFit/>
          </a:bodyPr>
          <a:lstStyle/>
          <a:p>
            <a:pPr marL="390525" indent="-293688" defTabSz="828675">
              <a:tabLst>
                <a:tab pos="411163" algn="l"/>
                <a:tab pos="827088" algn="l"/>
                <a:tab pos="1241425" algn="l"/>
                <a:tab pos="1655763" algn="l"/>
                <a:tab pos="2070100" algn="l"/>
                <a:tab pos="2486025" algn="l"/>
                <a:tab pos="2900363" algn="l"/>
                <a:tab pos="3314700" algn="l"/>
                <a:tab pos="3729038" algn="l"/>
                <a:tab pos="4144963" algn="l"/>
                <a:tab pos="4559300" algn="l"/>
                <a:tab pos="4973638" algn="l"/>
                <a:tab pos="5387975" algn="l"/>
                <a:tab pos="5803900" algn="l"/>
                <a:tab pos="6218238" algn="l"/>
                <a:tab pos="6632575" algn="l"/>
                <a:tab pos="7046913" algn="l"/>
                <a:tab pos="7462838" algn="l"/>
                <a:tab pos="7877175" algn="l"/>
                <a:tab pos="8291513" algn="l"/>
              </a:tabLst>
            </a:pPr>
            <a:r>
              <a:rPr lang="en-US" dirty="0">
                <a:ea typeface="Arial" charset="0"/>
                <a:cs typeface="Arial" charset="0"/>
              </a:rPr>
              <a:t>Tool went online July 1st, 2005</a:t>
            </a:r>
            <a:endParaRPr lang="en-US" dirty="0" smtClean="0">
              <a:ea typeface="Arial" charset="0"/>
              <a:cs typeface="Arial" charset="0"/>
            </a:endParaRPr>
          </a:p>
          <a:p>
            <a:pPr marL="390525" indent="-293688" defTabSz="828675">
              <a:tabLst>
                <a:tab pos="411163" algn="l"/>
                <a:tab pos="827088" algn="l"/>
                <a:tab pos="1241425" algn="l"/>
                <a:tab pos="1655763" algn="l"/>
                <a:tab pos="2070100" algn="l"/>
                <a:tab pos="2486025" algn="l"/>
                <a:tab pos="2900363" algn="l"/>
                <a:tab pos="3314700" algn="l"/>
                <a:tab pos="3729038" algn="l"/>
                <a:tab pos="4144963" algn="l"/>
                <a:tab pos="4559300" algn="l"/>
                <a:tab pos="4973638" algn="l"/>
                <a:tab pos="5387975" algn="l"/>
                <a:tab pos="5803900" algn="l"/>
                <a:tab pos="6218238" algn="l"/>
                <a:tab pos="6632575" algn="l"/>
                <a:tab pos="7046913" algn="l"/>
                <a:tab pos="7462838" algn="l"/>
                <a:tab pos="7877175" algn="l"/>
                <a:tab pos="8291513" algn="l"/>
              </a:tabLst>
            </a:pPr>
            <a:r>
              <a:rPr lang="en-US" dirty="0" smtClean="0">
                <a:ea typeface="Arial" charset="0"/>
                <a:cs typeface="Arial" charset="0"/>
              </a:rPr>
              <a:t>825,597 object </a:t>
            </a:r>
            <a:r>
              <a:rPr lang="en-US" dirty="0">
                <a:ea typeface="Arial" charset="0"/>
                <a:cs typeface="Arial" charset="0"/>
              </a:rPr>
              <a:t>annotations </a:t>
            </a:r>
            <a:r>
              <a:rPr lang="en-US" dirty="0" smtClean="0">
                <a:ea typeface="Arial" charset="0"/>
                <a:cs typeface="Arial" charset="0"/>
              </a:rPr>
              <a:t>collected</a:t>
            </a:r>
          </a:p>
          <a:p>
            <a:pPr marL="390525" indent="-293688" defTabSz="828675">
              <a:tabLst>
                <a:tab pos="411163" algn="l"/>
                <a:tab pos="827088" algn="l"/>
                <a:tab pos="1241425" algn="l"/>
                <a:tab pos="1655763" algn="l"/>
                <a:tab pos="2070100" algn="l"/>
                <a:tab pos="2486025" algn="l"/>
                <a:tab pos="2900363" algn="l"/>
                <a:tab pos="3314700" algn="l"/>
                <a:tab pos="3729038" algn="l"/>
                <a:tab pos="4144963" algn="l"/>
                <a:tab pos="4559300" algn="l"/>
                <a:tab pos="4973638" algn="l"/>
                <a:tab pos="5387975" algn="l"/>
                <a:tab pos="5803900" algn="l"/>
                <a:tab pos="6218238" algn="l"/>
                <a:tab pos="6632575" algn="l"/>
                <a:tab pos="7046913" algn="l"/>
                <a:tab pos="7462838" algn="l"/>
                <a:tab pos="7877175" algn="l"/>
                <a:tab pos="8291513" algn="l"/>
              </a:tabLst>
            </a:pPr>
            <a:r>
              <a:rPr lang="en-US" dirty="0" smtClean="0"/>
              <a:t>199,250 images available for labeling</a:t>
            </a:r>
            <a:endParaRPr lang="en-US" dirty="0">
              <a:ea typeface="Arial" charset="0"/>
              <a:cs typeface="Arial" charset="0"/>
            </a:endParaRPr>
          </a:p>
        </p:txBody>
      </p:sp>
      <p:sp>
        <p:nvSpPr>
          <p:cNvPr id="63495" name="TextBox 7"/>
          <p:cNvSpPr txBox="1">
            <a:spLocks noChangeArrowheads="1"/>
          </p:cNvSpPr>
          <p:nvPr/>
        </p:nvSpPr>
        <p:spPr bwMode="auto">
          <a:xfrm>
            <a:off x="2971800" y="152400"/>
            <a:ext cx="3276600" cy="708025"/>
          </a:xfrm>
          <a:prstGeom prst="rect">
            <a:avLst/>
          </a:prstGeom>
          <a:noFill/>
          <a:ln w="9525">
            <a:noFill/>
            <a:miter lim="800000"/>
            <a:headEnd/>
            <a:tailEnd/>
          </a:ln>
        </p:spPr>
        <p:txBody>
          <a:bodyPr>
            <a:prstTxWarp prst="textNoShape">
              <a:avLst/>
            </a:prstTxWarp>
            <a:spAutoFit/>
          </a:bodyPr>
          <a:lstStyle/>
          <a:p>
            <a:pPr algn="ctr"/>
            <a:r>
              <a:rPr lang="en-US" sz="4000"/>
              <a:t>LabelMe</a:t>
            </a:r>
          </a:p>
        </p:txBody>
      </p:sp>
      <p:pic>
        <p:nvPicPr>
          <p:cNvPr id="11" name="Picture 8"/>
          <p:cNvPicPr>
            <a:picLocks noChangeAspect="1" noChangeArrowheads="1"/>
          </p:cNvPicPr>
          <p:nvPr/>
        </p:nvPicPr>
        <p:blipFill>
          <a:blip r:embed="rId4"/>
          <a:srcRect/>
          <a:stretch>
            <a:fillRect/>
          </a:stretch>
        </p:blipFill>
        <p:spPr bwMode="auto">
          <a:xfrm>
            <a:off x="247650" y="5703571"/>
            <a:ext cx="1854200" cy="92106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Logistics</a:t>
            </a:r>
            <a:endParaRPr lang="en-US" dirty="0"/>
          </a:p>
        </p:txBody>
      </p:sp>
      <p:sp>
        <p:nvSpPr>
          <p:cNvPr id="3" name="Content Placeholder 2"/>
          <p:cNvSpPr>
            <a:spLocks noGrp="1"/>
          </p:cNvSpPr>
          <p:nvPr>
            <p:ph idx="1"/>
          </p:nvPr>
        </p:nvSpPr>
        <p:spPr/>
        <p:txBody>
          <a:bodyPr>
            <a:normAutofit/>
          </a:bodyPr>
          <a:lstStyle/>
          <a:p>
            <a:r>
              <a:rPr lang="en-US" dirty="0" smtClean="0"/>
              <a:t>Time: Tuesdays from 1:30pm-2:30pm</a:t>
            </a:r>
          </a:p>
          <a:p>
            <a:r>
              <a:rPr lang="en-US" dirty="0" smtClean="0"/>
              <a:t>Location: CSE 403</a:t>
            </a:r>
          </a:p>
          <a:p>
            <a:r>
              <a:rPr lang="en-US" dirty="0" smtClean="0"/>
              <a:t>Organizers: </a:t>
            </a:r>
            <a:r>
              <a:rPr lang="en-US" dirty="0" err="1" smtClean="0"/>
              <a:t>Neeraj</a:t>
            </a:r>
            <a:r>
              <a:rPr lang="en-US" dirty="0" smtClean="0"/>
              <a:t> Kumar and Bryan Russell</a:t>
            </a:r>
          </a:p>
          <a:p>
            <a:r>
              <a:rPr lang="en-US" dirty="0" smtClean="0"/>
              <a:t>Class mailing list: cse590v @ </a:t>
            </a:r>
            <a:r>
              <a:rPr lang="en-US" dirty="0" err="1" smtClean="0"/>
              <a:t>cs</a:t>
            </a:r>
            <a:r>
              <a:rPr lang="en-US" dirty="0" smtClean="0"/>
              <a:t> </a:t>
            </a:r>
            <a:r>
              <a:rPr lang="en-US" dirty="0" err="1" smtClean="0"/>
              <a:t>washington</a:t>
            </a:r>
            <a:r>
              <a:rPr lang="en-US" dirty="0" smtClean="0"/>
              <a:t> </a:t>
            </a:r>
            <a:r>
              <a:rPr lang="en-US" dirty="0" err="1" smtClean="0"/>
              <a:t>edu</a:t>
            </a:r>
            <a:r>
              <a:rPr lang="en-US" dirty="0" smtClean="0"/>
              <a:t> (</a:t>
            </a:r>
            <a:r>
              <a:rPr lang="en-US" dirty="0" smtClean="0">
                <a:solidFill>
                  <a:srgbClr val="FF0000"/>
                </a:solidFill>
              </a:rPr>
              <a:t>subscribe at course webpage</a:t>
            </a:r>
            <a:r>
              <a:rPr lang="en-US" dirty="0" smtClean="0"/>
              <a:t>)</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6977" name="Picture 2"/>
          <p:cNvPicPr>
            <a:picLocks noChangeAspect="1" noChangeArrowheads="1"/>
          </p:cNvPicPr>
          <p:nvPr/>
        </p:nvPicPr>
        <p:blipFill>
          <a:blip r:embed="rId3"/>
          <a:srcRect/>
          <a:stretch>
            <a:fillRect/>
          </a:stretch>
        </p:blipFill>
        <p:spPr bwMode="auto">
          <a:xfrm>
            <a:off x="0" y="0"/>
            <a:ext cx="10763250" cy="6894513"/>
          </a:xfrm>
          <a:prstGeom prst="rect">
            <a:avLst/>
          </a:prstGeom>
          <a:noFill/>
          <a:ln w="9525">
            <a:noFill/>
            <a:miter lim="800000"/>
            <a:headEnd/>
            <a:tailEnd/>
          </a:ln>
        </p:spPr>
      </p:pic>
    </p:spTree>
  </p:cSld>
  <p:clrMapOvr>
    <a:masterClrMapping/>
  </p:clrMapOvr>
  <p:transition advTm="635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r>
              <a:rPr lang="en-US"/>
              <a:t>Quality of the labeling</a:t>
            </a:r>
          </a:p>
        </p:txBody>
      </p:sp>
      <p:sp>
        <p:nvSpPr>
          <p:cNvPr id="143362" name="Freeform 3"/>
          <p:cNvSpPr>
            <a:spLocks/>
          </p:cNvSpPr>
          <p:nvPr/>
        </p:nvSpPr>
        <p:spPr bwMode="auto">
          <a:xfrm>
            <a:off x="809625" y="1736725"/>
            <a:ext cx="639763" cy="484188"/>
          </a:xfrm>
          <a:custGeom>
            <a:avLst/>
            <a:gdLst>
              <a:gd name="T0" fmla="*/ 6 w 403"/>
              <a:gd name="T1" fmla="*/ 299 h 305"/>
              <a:gd name="T2" fmla="*/ 0 w 403"/>
              <a:gd name="T3" fmla="*/ 130 h 305"/>
              <a:gd name="T4" fmla="*/ 67 w 403"/>
              <a:gd name="T5" fmla="*/ 19 h 305"/>
              <a:gd name="T6" fmla="*/ 302 w 403"/>
              <a:gd name="T7" fmla="*/ 0 h 305"/>
              <a:gd name="T8" fmla="*/ 369 w 403"/>
              <a:gd name="T9" fmla="*/ 75 h 305"/>
              <a:gd name="T10" fmla="*/ 403 w 403"/>
              <a:gd name="T11" fmla="*/ 119 h 305"/>
              <a:gd name="T12" fmla="*/ 396 w 403"/>
              <a:gd name="T13" fmla="*/ 269 h 305"/>
              <a:gd name="T14" fmla="*/ 333 w 403"/>
              <a:gd name="T15" fmla="*/ 305 h 305"/>
              <a:gd name="T16" fmla="*/ 6 w 403"/>
              <a:gd name="T17" fmla="*/ 299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3"/>
              <a:gd name="T28" fmla="*/ 0 h 305"/>
              <a:gd name="T29" fmla="*/ 403 w 403"/>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3" h="305">
                <a:moveTo>
                  <a:pt x="6" y="299"/>
                </a:moveTo>
                <a:lnTo>
                  <a:pt x="0" y="130"/>
                </a:lnTo>
                <a:lnTo>
                  <a:pt x="67" y="19"/>
                </a:lnTo>
                <a:lnTo>
                  <a:pt x="302" y="0"/>
                </a:lnTo>
                <a:lnTo>
                  <a:pt x="369" y="75"/>
                </a:lnTo>
                <a:lnTo>
                  <a:pt x="403" y="119"/>
                </a:lnTo>
                <a:lnTo>
                  <a:pt x="396" y="269"/>
                </a:lnTo>
                <a:lnTo>
                  <a:pt x="333" y="305"/>
                </a:lnTo>
                <a:lnTo>
                  <a:pt x="6" y="299"/>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63" name="Freeform 4"/>
          <p:cNvSpPr>
            <a:spLocks/>
          </p:cNvSpPr>
          <p:nvPr/>
        </p:nvSpPr>
        <p:spPr bwMode="auto">
          <a:xfrm>
            <a:off x="2025650" y="1736725"/>
            <a:ext cx="682625" cy="484188"/>
          </a:xfrm>
          <a:custGeom>
            <a:avLst/>
            <a:gdLst>
              <a:gd name="T0" fmla="*/ 294 w 430"/>
              <a:gd name="T1" fmla="*/ 3 h 305"/>
              <a:gd name="T2" fmla="*/ 342 w 430"/>
              <a:gd name="T3" fmla="*/ 31 h 305"/>
              <a:gd name="T4" fmla="*/ 398 w 430"/>
              <a:gd name="T5" fmla="*/ 115 h 305"/>
              <a:gd name="T6" fmla="*/ 430 w 430"/>
              <a:gd name="T7" fmla="*/ 179 h 305"/>
              <a:gd name="T8" fmla="*/ 418 w 430"/>
              <a:gd name="T9" fmla="*/ 305 h 305"/>
              <a:gd name="T10" fmla="*/ 382 w 430"/>
              <a:gd name="T11" fmla="*/ 302 h 305"/>
              <a:gd name="T12" fmla="*/ 366 w 430"/>
              <a:gd name="T13" fmla="*/ 279 h 305"/>
              <a:gd name="T14" fmla="*/ 122 w 430"/>
              <a:gd name="T15" fmla="*/ 270 h 305"/>
              <a:gd name="T16" fmla="*/ 108 w 430"/>
              <a:gd name="T17" fmla="*/ 291 h 305"/>
              <a:gd name="T18" fmla="*/ 4 w 430"/>
              <a:gd name="T19" fmla="*/ 270 h 305"/>
              <a:gd name="T20" fmla="*/ 0 w 430"/>
              <a:gd name="T21" fmla="*/ 139 h 305"/>
              <a:gd name="T22" fmla="*/ 36 w 430"/>
              <a:gd name="T23" fmla="*/ 83 h 305"/>
              <a:gd name="T24" fmla="*/ 87 w 430"/>
              <a:gd name="T25" fmla="*/ 0 h 305"/>
              <a:gd name="T26" fmla="*/ 294 w 430"/>
              <a:gd name="T27" fmla="*/ 3 h 3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0"/>
              <a:gd name="T43" fmla="*/ 0 h 305"/>
              <a:gd name="T44" fmla="*/ 430 w 430"/>
              <a:gd name="T45" fmla="*/ 305 h 3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0" h="305">
                <a:moveTo>
                  <a:pt x="294" y="3"/>
                </a:moveTo>
                <a:lnTo>
                  <a:pt x="342" y="31"/>
                </a:lnTo>
                <a:lnTo>
                  <a:pt x="398" y="115"/>
                </a:lnTo>
                <a:lnTo>
                  <a:pt x="430" y="179"/>
                </a:lnTo>
                <a:lnTo>
                  <a:pt x="418" y="305"/>
                </a:lnTo>
                <a:lnTo>
                  <a:pt x="382" y="302"/>
                </a:lnTo>
                <a:lnTo>
                  <a:pt x="366" y="279"/>
                </a:lnTo>
                <a:lnTo>
                  <a:pt x="122" y="270"/>
                </a:lnTo>
                <a:lnTo>
                  <a:pt x="108" y="291"/>
                </a:lnTo>
                <a:lnTo>
                  <a:pt x="4" y="270"/>
                </a:lnTo>
                <a:lnTo>
                  <a:pt x="0" y="139"/>
                </a:lnTo>
                <a:lnTo>
                  <a:pt x="36" y="83"/>
                </a:lnTo>
                <a:lnTo>
                  <a:pt x="87" y="0"/>
                </a:lnTo>
                <a:lnTo>
                  <a:pt x="294" y="3"/>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64" name="Freeform 5"/>
          <p:cNvSpPr>
            <a:spLocks/>
          </p:cNvSpPr>
          <p:nvPr/>
        </p:nvSpPr>
        <p:spPr bwMode="auto">
          <a:xfrm>
            <a:off x="3036888" y="1736725"/>
            <a:ext cx="1066800" cy="484188"/>
          </a:xfrm>
          <a:custGeom>
            <a:avLst/>
            <a:gdLst>
              <a:gd name="T0" fmla="*/ 120 w 672"/>
              <a:gd name="T1" fmla="*/ 242 h 305"/>
              <a:gd name="T2" fmla="*/ 317 w 672"/>
              <a:gd name="T3" fmla="*/ 271 h 305"/>
              <a:gd name="T4" fmla="*/ 346 w 672"/>
              <a:gd name="T5" fmla="*/ 305 h 305"/>
              <a:gd name="T6" fmla="*/ 398 w 672"/>
              <a:gd name="T7" fmla="*/ 305 h 305"/>
              <a:gd name="T8" fmla="*/ 431 w 672"/>
              <a:gd name="T9" fmla="*/ 284 h 305"/>
              <a:gd name="T10" fmla="*/ 575 w 672"/>
              <a:gd name="T11" fmla="*/ 281 h 305"/>
              <a:gd name="T12" fmla="*/ 604 w 672"/>
              <a:gd name="T13" fmla="*/ 296 h 305"/>
              <a:gd name="T14" fmla="*/ 655 w 672"/>
              <a:gd name="T15" fmla="*/ 296 h 305"/>
              <a:gd name="T16" fmla="*/ 662 w 672"/>
              <a:gd name="T17" fmla="*/ 274 h 305"/>
              <a:gd name="T18" fmla="*/ 672 w 672"/>
              <a:gd name="T19" fmla="*/ 139 h 305"/>
              <a:gd name="T20" fmla="*/ 547 w 672"/>
              <a:gd name="T21" fmla="*/ 101 h 305"/>
              <a:gd name="T22" fmla="*/ 446 w 672"/>
              <a:gd name="T23" fmla="*/ 20 h 305"/>
              <a:gd name="T24" fmla="*/ 362 w 672"/>
              <a:gd name="T25" fmla="*/ 5 h 305"/>
              <a:gd name="T26" fmla="*/ 205 w 672"/>
              <a:gd name="T27" fmla="*/ 0 h 305"/>
              <a:gd name="T28" fmla="*/ 153 w 672"/>
              <a:gd name="T29" fmla="*/ 3 h 305"/>
              <a:gd name="T30" fmla="*/ 53 w 672"/>
              <a:gd name="T31" fmla="*/ 61 h 305"/>
              <a:gd name="T32" fmla="*/ 19 w 672"/>
              <a:gd name="T33" fmla="*/ 64 h 305"/>
              <a:gd name="T34" fmla="*/ 0 w 672"/>
              <a:gd name="T35" fmla="*/ 173 h 305"/>
              <a:gd name="T36" fmla="*/ 10 w 672"/>
              <a:gd name="T37" fmla="*/ 196 h 305"/>
              <a:gd name="T38" fmla="*/ 34 w 672"/>
              <a:gd name="T39" fmla="*/ 210 h 305"/>
              <a:gd name="T40" fmla="*/ 46 w 672"/>
              <a:gd name="T41" fmla="*/ 257 h 305"/>
              <a:gd name="T42" fmla="*/ 88 w 672"/>
              <a:gd name="T43" fmla="*/ 261 h 305"/>
              <a:gd name="T44" fmla="*/ 120 w 672"/>
              <a:gd name="T45" fmla="*/ 242 h 3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72"/>
              <a:gd name="T70" fmla="*/ 0 h 305"/>
              <a:gd name="T71" fmla="*/ 672 w 672"/>
              <a:gd name="T72" fmla="*/ 305 h 30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72" h="305">
                <a:moveTo>
                  <a:pt x="120" y="242"/>
                </a:moveTo>
                <a:lnTo>
                  <a:pt x="317" y="271"/>
                </a:lnTo>
                <a:lnTo>
                  <a:pt x="346" y="305"/>
                </a:lnTo>
                <a:lnTo>
                  <a:pt x="398" y="305"/>
                </a:lnTo>
                <a:lnTo>
                  <a:pt x="431" y="284"/>
                </a:lnTo>
                <a:lnTo>
                  <a:pt x="575" y="281"/>
                </a:lnTo>
                <a:lnTo>
                  <a:pt x="604" y="296"/>
                </a:lnTo>
                <a:lnTo>
                  <a:pt x="655" y="296"/>
                </a:lnTo>
                <a:lnTo>
                  <a:pt x="662" y="274"/>
                </a:lnTo>
                <a:lnTo>
                  <a:pt x="672" y="139"/>
                </a:lnTo>
                <a:lnTo>
                  <a:pt x="547" y="101"/>
                </a:lnTo>
                <a:lnTo>
                  <a:pt x="446" y="20"/>
                </a:lnTo>
                <a:lnTo>
                  <a:pt x="362" y="5"/>
                </a:lnTo>
                <a:lnTo>
                  <a:pt x="205" y="0"/>
                </a:lnTo>
                <a:lnTo>
                  <a:pt x="153" y="3"/>
                </a:lnTo>
                <a:lnTo>
                  <a:pt x="53" y="61"/>
                </a:lnTo>
                <a:lnTo>
                  <a:pt x="19" y="64"/>
                </a:lnTo>
                <a:lnTo>
                  <a:pt x="0" y="173"/>
                </a:lnTo>
                <a:lnTo>
                  <a:pt x="10" y="196"/>
                </a:lnTo>
                <a:lnTo>
                  <a:pt x="34" y="210"/>
                </a:lnTo>
                <a:lnTo>
                  <a:pt x="46" y="257"/>
                </a:lnTo>
                <a:lnTo>
                  <a:pt x="88" y="261"/>
                </a:lnTo>
                <a:lnTo>
                  <a:pt x="120" y="242"/>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65" name="Rectangle 6"/>
          <p:cNvSpPr>
            <a:spLocks noChangeArrowheads="1"/>
          </p:cNvSpPr>
          <p:nvPr/>
        </p:nvSpPr>
        <p:spPr bwMode="auto">
          <a:xfrm>
            <a:off x="130175" y="2535238"/>
            <a:ext cx="5238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Person</a:t>
            </a:r>
            <a:endParaRPr lang="en-US">
              <a:solidFill>
                <a:srgbClr val="FFFFFF"/>
              </a:solidFill>
              <a:ea typeface="Arial" charset="0"/>
              <a:cs typeface="Arial" charset="0"/>
            </a:endParaRPr>
          </a:p>
        </p:txBody>
      </p:sp>
      <p:sp>
        <p:nvSpPr>
          <p:cNvPr id="143366" name="Freeform 7"/>
          <p:cNvSpPr>
            <a:spLocks/>
          </p:cNvSpPr>
          <p:nvPr/>
        </p:nvSpPr>
        <p:spPr bwMode="auto">
          <a:xfrm>
            <a:off x="1047750" y="2339975"/>
            <a:ext cx="163513" cy="484188"/>
          </a:xfrm>
          <a:custGeom>
            <a:avLst/>
            <a:gdLst>
              <a:gd name="T0" fmla="*/ 47 w 103"/>
              <a:gd name="T1" fmla="*/ 0 h 305"/>
              <a:gd name="T2" fmla="*/ 103 w 103"/>
              <a:gd name="T3" fmla="*/ 52 h 305"/>
              <a:gd name="T4" fmla="*/ 89 w 103"/>
              <a:gd name="T5" fmla="*/ 185 h 305"/>
              <a:gd name="T6" fmla="*/ 93 w 103"/>
              <a:gd name="T7" fmla="*/ 305 h 305"/>
              <a:gd name="T8" fmla="*/ 27 w 103"/>
              <a:gd name="T9" fmla="*/ 300 h 305"/>
              <a:gd name="T10" fmla="*/ 0 w 103"/>
              <a:gd name="T11" fmla="*/ 192 h 305"/>
              <a:gd name="T12" fmla="*/ 0 w 103"/>
              <a:gd name="T13" fmla="*/ 98 h 305"/>
              <a:gd name="T14" fmla="*/ 47 w 103"/>
              <a:gd name="T15" fmla="*/ 0 h 305"/>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305"/>
              <a:gd name="T26" fmla="*/ 103 w 1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305">
                <a:moveTo>
                  <a:pt x="47" y="0"/>
                </a:moveTo>
                <a:lnTo>
                  <a:pt x="103" y="52"/>
                </a:lnTo>
                <a:lnTo>
                  <a:pt x="89" y="185"/>
                </a:lnTo>
                <a:lnTo>
                  <a:pt x="93" y="305"/>
                </a:lnTo>
                <a:lnTo>
                  <a:pt x="27" y="300"/>
                </a:lnTo>
                <a:lnTo>
                  <a:pt x="0" y="192"/>
                </a:lnTo>
                <a:lnTo>
                  <a:pt x="0" y="98"/>
                </a:lnTo>
                <a:lnTo>
                  <a:pt x="47" y="0"/>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67" name="Rectangle 8"/>
          <p:cNvSpPr>
            <a:spLocks noChangeArrowheads="1"/>
          </p:cNvSpPr>
          <p:nvPr/>
        </p:nvSpPr>
        <p:spPr bwMode="auto">
          <a:xfrm>
            <a:off x="938213" y="2328863"/>
            <a:ext cx="920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7</a:t>
            </a:r>
            <a:endParaRPr lang="en-US">
              <a:solidFill>
                <a:srgbClr val="FFFFFF"/>
              </a:solidFill>
              <a:ea typeface="Arial" charset="0"/>
              <a:cs typeface="Arial" charset="0"/>
            </a:endParaRPr>
          </a:p>
        </p:txBody>
      </p:sp>
      <p:sp>
        <p:nvSpPr>
          <p:cNvPr id="143368" name="Freeform 9"/>
          <p:cNvSpPr>
            <a:spLocks/>
          </p:cNvSpPr>
          <p:nvPr/>
        </p:nvSpPr>
        <p:spPr bwMode="auto">
          <a:xfrm>
            <a:off x="2263775" y="2339975"/>
            <a:ext cx="204788" cy="484188"/>
          </a:xfrm>
          <a:custGeom>
            <a:avLst/>
            <a:gdLst>
              <a:gd name="T0" fmla="*/ 96 w 129"/>
              <a:gd name="T1" fmla="*/ 295 h 305"/>
              <a:gd name="T2" fmla="*/ 91 w 129"/>
              <a:gd name="T3" fmla="*/ 231 h 305"/>
              <a:gd name="T4" fmla="*/ 129 w 129"/>
              <a:gd name="T5" fmla="*/ 156 h 305"/>
              <a:gd name="T6" fmla="*/ 113 w 129"/>
              <a:gd name="T7" fmla="*/ 85 h 305"/>
              <a:gd name="T8" fmla="*/ 83 w 129"/>
              <a:gd name="T9" fmla="*/ 30 h 305"/>
              <a:gd name="T10" fmla="*/ 66 w 129"/>
              <a:gd name="T11" fmla="*/ 0 h 305"/>
              <a:gd name="T12" fmla="*/ 46 w 129"/>
              <a:gd name="T13" fmla="*/ 24 h 305"/>
              <a:gd name="T14" fmla="*/ 30 w 129"/>
              <a:gd name="T15" fmla="*/ 57 h 305"/>
              <a:gd name="T16" fmla="*/ 10 w 129"/>
              <a:gd name="T17" fmla="*/ 88 h 305"/>
              <a:gd name="T18" fmla="*/ 0 w 129"/>
              <a:gd name="T19" fmla="*/ 145 h 305"/>
              <a:gd name="T20" fmla="*/ 28 w 129"/>
              <a:gd name="T21" fmla="*/ 242 h 305"/>
              <a:gd name="T22" fmla="*/ 43 w 129"/>
              <a:gd name="T23" fmla="*/ 305 h 305"/>
              <a:gd name="T24" fmla="*/ 96 w 129"/>
              <a:gd name="T25" fmla="*/ 295 h 3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
              <a:gd name="T40" fmla="*/ 0 h 305"/>
              <a:gd name="T41" fmla="*/ 129 w 129"/>
              <a:gd name="T42" fmla="*/ 305 h 3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 h="305">
                <a:moveTo>
                  <a:pt x="96" y="295"/>
                </a:moveTo>
                <a:lnTo>
                  <a:pt x="91" y="231"/>
                </a:lnTo>
                <a:lnTo>
                  <a:pt x="129" y="156"/>
                </a:lnTo>
                <a:lnTo>
                  <a:pt x="113" y="85"/>
                </a:lnTo>
                <a:lnTo>
                  <a:pt x="83" y="30"/>
                </a:lnTo>
                <a:lnTo>
                  <a:pt x="66" y="0"/>
                </a:lnTo>
                <a:lnTo>
                  <a:pt x="46" y="24"/>
                </a:lnTo>
                <a:lnTo>
                  <a:pt x="30" y="57"/>
                </a:lnTo>
                <a:lnTo>
                  <a:pt x="10" y="88"/>
                </a:lnTo>
                <a:lnTo>
                  <a:pt x="0" y="145"/>
                </a:lnTo>
                <a:lnTo>
                  <a:pt x="28" y="242"/>
                </a:lnTo>
                <a:lnTo>
                  <a:pt x="43" y="305"/>
                </a:lnTo>
                <a:lnTo>
                  <a:pt x="96" y="295"/>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69" name="Rectangle 10"/>
          <p:cNvSpPr>
            <a:spLocks noChangeArrowheads="1"/>
          </p:cNvSpPr>
          <p:nvPr/>
        </p:nvSpPr>
        <p:spPr bwMode="auto">
          <a:xfrm>
            <a:off x="2047875" y="2328863"/>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12</a:t>
            </a:r>
            <a:endParaRPr lang="en-US">
              <a:solidFill>
                <a:srgbClr val="FFFFFF"/>
              </a:solidFill>
              <a:ea typeface="Arial" charset="0"/>
              <a:cs typeface="Arial" charset="0"/>
            </a:endParaRPr>
          </a:p>
        </p:txBody>
      </p:sp>
      <p:sp>
        <p:nvSpPr>
          <p:cNvPr id="143370" name="Freeform 11"/>
          <p:cNvSpPr>
            <a:spLocks/>
          </p:cNvSpPr>
          <p:nvPr/>
        </p:nvSpPr>
        <p:spPr bwMode="auto">
          <a:xfrm>
            <a:off x="3482975" y="2339975"/>
            <a:ext cx="174625" cy="484188"/>
          </a:xfrm>
          <a:custGeom>
            <a:avLst/>
            <a:gdLst>
              <a:gd name="T0" fmla="*/ 14 w 110"/>
              <a:gd name="T1" fmla="*/ 191 h 305"/>
              <a:gd name="T2" fmla="*/ 21 w 110"/>
              <a:gd name="T3" fmla="*/ 135 h 305"/>
              <a:gd name="T4" fmla="*/ 32 w 110"/>
              <a:gd name="T5" fmla="*/ 96 h 305"/>
              <a:gd name="T6" fmla="*/ 46 w 110"/>
              <a:gd name="T7" fmla="*/ 55 h 305"/>
              <a:gd name="T8" fmla="*/ 38 w 110"/>
              <a:gd name="T9" fmla="*/ 31 h 305"/>
              <a:gd name="T10" fmla="*/ 51 w 110"/>
              <a:gd name="T11" fmla="*/ 0 h 305"/>
              <a:gd name="T12" fmla="*/ 76 w 110"/>
              <a:gd name="T13" fmla="*/ 0 h 305"/>
              <a:gd name="T14" fmla="*/ 78 w 110"/>
              <a:gd name="T15" fmla="*/ 33 h 305"/>
              <a:gd name="T16" fmla="*/ 102 w 110"/>
              <a:gd name="T17" fmla="*/ 72 h 305"/>
              <a:gd name="T18" fmla="*/ 102 w 110"/>
              <a:gd name="T19" fmla="*/ 145 h 305"/>
              <a:gd name="T20" fmla="*/ 99 w 110"/>
              <a:gd name="T21" fmla="*/ 169 h 305"/>
              <a:gd name="T22" fmla="*/ 99 w 110"/>
              <a:gd name="T23" fmla="*/ 191 h 305"/>
              <a:gd name="T24" fmla="*/ 110 w 110"/>
              <a:gd name="T25" fmla="*/ 218 h 305"/>
              <a:gd name="T26" fmla="*/ 97 w 110"/>
              <a:gd name="T27" fmla="*/ 236 h 305"/>
              <a:gd name="T28" fmla="*/ 65 w 110"/>
              <a:gd name="T29" fmla="*/ 215 h 305"/>
              <a:gd name="T30" fmla="*/ 54 w 110"/>
              <a:gd name="T31" fmla="*/ 257 h 305"/>
              <a:gd name="T32" fmla="*/ 51 w 110"/>
              <a:gd name="T33" fmla="*/ 305 h 305"/>
              <a:gd name="T34" fmla="*/ 0 w 110"/>
              <a:gd name="T35" fmla="*/ 305 h 305"/>
              <a:gd name="T36" fmla="*/ 3 w 110"/>
              <a:gd name="T37" fmla="*/ 298 h 305"/>
              <a:gd name="T38" fmla="*/ 11 w 110"/>
              <a:gd name="T39" fmla="*/ 293 h 305"/>
              <a:gd name="T40" fmla="*/ 11 w 110"/>
              <a:gd name="T41" fmla="*/ 245 h 305"/>
              <a:gd name="T42" fmla="*/ 14 w 110"/>
              <a:gd name="T43" fmla="*/ 191 h 30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
              <a:gd name="T67" fmla="*/ 0 h 305"/>
              <a:gd name="T68" fmla="*/ 110 w 110"/>
              <a:gd name="T69" fmla="*/ 305 h 30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 h="305">
                <a:moveTo>
                  <a:pt x="14" y="191"/>
                </a:moveTo>
                <a:lnTo>
                  <a:pt x="21" y="135"/>
                </a:lnTo>
                <a:lnTo>
                  <a:pt x="32" y="96"/>
                </a:lnTo>
                <a:lnTo>
                  <a:pt x="46" y="55"/>
                </a:lnTo>
                <a:lnTo>
                  <a:pt x="38" y="31"/>
                </a:lnTo>
                <a:lnTo>
                  <a:pt x="51" y="0"/>
                </a:lnTo>
                <a:lnTo>
                  <a:pt x="76" y="0"/>
                </a:lnTo>
                <a:lnTo>
                  <a:pt x="78" y="33"/>
                </a:lnTo>
                <a:lnTo>
                  <a:pt x="102" y="72"/>
                </a:lnTo>
                <a:lnTo>
                  <a:pt x="102" y="145"/>
                </a:lnTo>
                <a:lnTo>
                  <a:pt x="99" y="169"/>
                </a:lnTo>
                <a:lnTo>
                  <a:pt x="99" y="191"/>
                </a:lnTo>
                <a:lnTo>
                  <a:pt x="110" y="218"/>
                </a:lnTo>
                <a:lnTo>
                  <a:pt x="97" y="236"/>
                </a:lnTo>
                <a:lnTo>
                  <a:pt x="65" y="215"/>
                </a:lnTo>
                <a:lnTo>
                  <a:pt x="54" y="257"/>
                </a:lnTo>
                <a:lnTo>
                  <a:pt x="51" y="305"/>
                </a:lnTo>
                <a:lnTo>
                  <a:pt x="0" y="305"/>
                </a:lnTo>
                <a:lnTo>
                  <a:pt x="3" y="298"/>
                </a:lnTo>
                <a:lnTo>
                  <a:pt x="11" y="293"/>
                </a:lnTo>
                <a:lnTo>
                  <a:pt x="11" y="245"/>
                </a:lnTo>
                <a:lnTo>
                  <a:pt x="14" y="191"/>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71" name="Rectangle 12"/>
          <p:cNvSpPr>
            <a:spLocks noChangeArrowheads="1"/>
          </p:cNvSpPr>
          <p:nvPr/>
        </p:nvSpPr>
        <p:spPr bwMode="auto">
          <a:xfrm>
            <a:off x="3300413" y="2328863"/>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21</a:t>
            </a:r>
            <a:endParaRPr lang="en-US">
              <a:solidFill>
                <a:srgbClr val="FFFFFF"/>
              </a:solidFill>
              <a:ea typeface="Arial" charset="0"/>
              <a:cs typeface="Arial" charset="0"/>
            </a:endParaRPr>
          </a:p>
        </p:txBody>
      </p:sp>
      <p:sp>
        <p:nvSpPr>
          <p:cNvPr id="143372" name="Rectangle 13"/>
          <p:cNvSpPr>
            <a:spLocks noChangeArrowheads="1"/>
          </p:cNvSpPr>
          <p:nvPr/>
        </p:nvSpPr>
        <p:spPr bwMode="auto">
          <a:xfrm>
            <a:off x="238125" y="3074988"/>
            <a:ext cx="303213"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Dog</a:t>
            </a:r>
            <a:endParaRPr lang="en-US">
              <a:solidFill>
                <a:srgbClr val="FFFFFF"/>
              </a:solidFill>
              <a:ea typeface="Arial" charset="0"/>
              <a:cs typeface="Arial" charset="0"/>
            </a:endParaRPr>
          </a:p>
        </p:txBody>
      </p:sp>
      <p:sp>
        <p:nvSpPr>
          <p:cNvPr id="143373" name="Freeform 14"/>
          <p:cNvSpPr>
            <a:spLocks/>
          </p:cNvSpPr>
          <p:nvPr/>
        </p:nvSpPr>
        <p:spPr bwMode="auto">
          <a:xfrm>
            <a:off x="911225" y="2894013"/>
            <a:ext cx="438150" cy="487362"/>
          </a:xfrm>
          <a:custGeom>
            <a:avLst/>
            <a:gdLst>
              <a:gd name="T0" fmla="*/ 195 w 276"/>
              <a:gd name="T1" fmla="*/ 0 h 307"/>
              <a:gd name="T2" fmla="*/ 117 w 276"/>
              <a:gd name="T3" fmla="*/ 35 h 307"/>
              <a:gd name="T4" fmla="*/ 124 w 276"/>
              <a:gd name="T5" fmla="*/ 93 h 307"/>
              <a:gd name="T6" fmla="*/ 77 w 276"/>
              <a:gd name="T7" fmla="*/ 150 h 307"/>
              <a:gd name="T8" fmla="*/ 92 w 276"/>
              <a:gd name="T9" fmla="*/ 221 h 307"/>
              <a:gd name="T10" fmla="*/ 0 w 276"/>
              <a:gd name="T11" fmla="*/ 239 h 307"/>
              <a:gd name="T12" fmla="*/ 102 w 276"/>
              <a:gd name="T13" fmla="*/ 259 h 307"/>
              <a:gd name="T14" fmla="*/ 182 w 276"/>
              <a:gd name="T15" fmla="*/ 265 h 307"/>
              <a:gd name="T16" fmla="*/ 208 w 276"/>
              <a:gd name="T17" fmla="*/ 307 h 307"/>
              <a:gd name="T18" fmla="*/ 276 w 276"/>
              <a:gd name="T19" fmla="*/ 272 h 307"/>
              <a:gd name="T20" fmla="*/ 276 w 276"/>
              <a:gd name="T21" fmla="*/ 218 h 307"/>
              <a:gd name="T22" fmla="*/ 249 w 276"/>
              <a:gd name="T23" fmla="*/ 185 h 307"/>
              <a:gd name="T24" fmla="*/ 268 w 276"/>
              <a:gd name="T25" fmla="*/ 140 h 307"/>
              <a:gd name="T26" fmla="*/ 239 w 276"/>
              <a:gd name="T27" fmla="*/ 99 h 307"/>
              <a:gd name="T28" fmla="*/ 264 w 276"/>
              <a:gd name="T29" fmla="*/ 60 h 307"/>
              <a:gd name="T30" fmla="*/ 208 w 276"/>
              <a:gd name="T31" fmla="*/ 3 h 307"/>
              <a:gd name="T32" fmla="*/ 195 w 276"/>
              <a:gd name="T33" fmla="*/ 0 h 3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6"/>
              <a:gd name="T52" fmla="*/ 0 h 307"/>
              <a:gd name="T53" fmla="*/ 276 w 276"/>
              <a:gd name="T54" fmla="*/ 307 h 3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6" h="307">
                <a:moveTo>
                  <a:pt x="195" y="0"/>
                </a:moveTo>
                <a:lnTo>
                  <a:pt x="117" y="35"/>
                </a:lnTo>
                <a:lnTo>
                  <a:pt x="124" y="93"/>
                </a:lnTo>
                <a:lnTo>
                  <a:pt x="77" y="150"/>
                </a:lnTo>
                <a:lnTo>
                  <a:pt x="92" y="221"/>
                </a:lnTo>
                <a:lnTo>
                  <a:pt x="0" y="239"/>
                </a:lnTo>
                <a:lnTo>
                  <a:pt x="102" y="259"/>
                </a:lnTo>
                <a:lnTo>
                  <a:pt x="182" y="265"/>
                </a:lnTo>
                <a:lnTo>
                  <a:pt x="208" y="307"/>
                </a:lnTo>
                <a:lnTo>
                  <a:pt x="276" y="272"/>
                </a:lnTo>
                <a:lnTo>
                  <a:pt x="276" y="218"/>
                </a:lnTo>
                <a:lnTo>
                  <a:pt x="249" y="185"/>
                </a:lnTo>
                <a:lnTo>
                  <a:pt x="268" y="140"/>
                </a:lnTo>
                <a:lnTo>
                  <a:pt x="239" y="99"/>
                </a:lnTo>
                <a:lnTo>
                  <a:pt x="264" y="60"/>
                </a:lnTo>
                <a:lnTo>
                  <a:pt x="208" y="3"/>
                </a:lnTo>
                <a:lnTo>
                  <a:pt x="195" y="0"/>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74" name="Rectangle 15"/>
          <p:cNvSpPr>
            <a:spLocks noChangeArrowheads="1"/>
          </p:cNvSpPr>
          <p:nvPr/>
        </p:nvSpPr>
        <p:spPr bwMode="auto">
          <a:xfrm>
            <a:off x="858838" y="28829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16</a:t>
            </a:r>
            <a:endParaRPr lang="en-US">
              <a:solidFill>
                <a:srgbClr val="FFFFFF"/>
              </a:solidFill>
              <a:ea typeface="Arial" charset="0"/>
              <a:cs typeface="Arial" charset="0"/>
            </a:endParaRPr>
          </a:p>
        </p:txBody>
      </p:sp>
      <p:sp>
        <p:nvSpPr>
          <p:cNvPr id="143375" name="Freeform 16"/>
          <p:cNvSpPr>
            <a:spLocks/>
          </p:cNvSpPr>
          <p:nvPr/>
        </p:nvSpPr>
        <p:spPr bwMode="auto">
          <a:xfrm>
            <a:off x="2149475" y="2894013"/>
            <a:ext cx="433388" cy="487362"/>
          </a:xfrm>
          <a:custGeom>
            <a:avLst/>
            <a:gdLst>
              <a:gd name="T0" fmla="*/ 266 w 273"/>
              <a:gd name="T1" fmla="*/ 307 h 307"/>
              <a:gd name="T2" fmla="*/ 260 w 273"/>
              <a:gd name="T3" fmla="*/ 297 h 307"/>
              <a:gd name="T4" fmla="*/ 250 w 273"/>
              <a:gd name="T5" fmla="*/ 292 h 307"/>
              <a:gd name="T6" fmla="*/ 244 w 273"/>
              <a:gd name="T7" fmla="*/ 259 h 307"/>
              <a:gd name="T8" fmla="*/ 243 w 273"/>
              <a:gd name="T9" fmla="*/ 247 h 307"/>
              <a:gd name="T10" fmla="*/ 261 w 273"/>
              <a:gd name="T11" fmla="*/ 215 h 307"/>
              <a:gd name="T12" fmla="*/ 268 w 273"/>
              <a:gd name="T13" fmla="*/ 176 h 307"/>
              <a:gd name="T14" fmla="*/ 268 w 273"/>
              <a:gd name="T15" fmla="*/ 161 h 307"/>
              <a:gd name="T16" fmla="*/ 273 w 273"/>
              <a:gd name="T17" fmla="*/ 110 h 307"/>
              <a:gd name="T18" fmla="*/ 270 w 273"/>
              <a:gd name="T19" fmla="*/ 69 h 307"/>
              <a:gd name="T20" fmla="*/ 256 w 273"/>
              <a:gd name="T21" fmla="*/ 26 h 307"/>
              <a:gd name="T22" fmla="*/ 226 w 273"/>
              <a:gd name="T23" fmla="*/ 1 h 307"/>
              <a:gd name="T24" fmla="*/ 174 w 273"/>
              <a:gd name="T25" fmla="*/ 0 h 307"/>
              <a:gd name="T26" fmla="*/ 151 w 273"/>
              <a:gd name="T27" fmla="*/ 18 h 307"/>
              <a:gd name="T28" fmla="*/ 137 w 273"/>
              <a:gd name="T29" fmla="*/ 45 h 307"/>
              <a:gd name="T30" fmla="*/ 133 w 273"/>
              <a:gd name="T31" fmla="*/ 69 h 307"/>
              <a:gd name="T32" fmla="*/ 114 w 273"/>
              <a:gd name="T33" fmla="*/ 84 h 307"/>
              <a:gd name="T34" fmla="*/ 110 w 273"/>
              <a:gd name="T35" fmla="*/ 104 h 307"/>
              <a:gd name="T36" fmla="*/ 101 w 273"/>
              <a:gd name="T37" fmla="*/ 129 h 307"/>
              <a:gd name="T38" fmla="*/ 94 w 273"/>
              <a:gd name="T39" fmla="*/ 140 h 307"/>
              <a:gd name="T40" fmla="*/ 72 w 273"/>
              <a:gd name="T41" fmla="*/ 170 h 307"/>
              <a:gd name="T42" fmla="*/ 48 w 273"/>
              <a:gd name="T43" fmla="*/ 194 h 307"/>
              <a:gd name="T44" fmla="*/ 33 w 273"/>
              <a:gd name="T45" fmla="*/ 214 h 307"/>
              <a:gd name="T46" fmla="*/ 19 w 273"/>
              <a:gd name="T47" fmla="*/ 237 h 307"/>
              <a:gd name="T48" fmla="*/ 8 w 273"/>
              <a:gd name="T49" fmla="*/ 266 h 307"/>
              <a:gd name="T50" fmla="*/ 0 w 273"/>
              <a:gd name="T51" fmla="*/ 293 h 307"/>
              <a:gd name="T52" fmla="*/ 3 w 273"/>
              <a:gd name="T53" fmla="*/ 306 h 307"/>
              <a:gd name="T54" fmla="*/ 6 w 273"/>
              <a:gd name="T55" fmla="*/ 307 h 307"/>
              <a:gd name="T56" fmla="*/ 266 w 273"/>
              <a:gd name="T57" fmla="*/ 307 h 30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307"/>
              <a:gd name="T89" fmla="*/ 273 w 273"/>
              <a:gd name="T90" fmla="*/ 307 h 30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307">
                <a:moveTo>
                  <a:pt x="266" y="307"/>
                </a:moveTo>
                <a:lnTo>
                  <a:pt x="260" y="297"/>
                </a:lnTo>
                <a:lnTo>
                  <a:pt x="250" y="292"/>
                </a:lnTo>
                <a:lnTo>
                  <a:pt x="244" y="259"/>
                </a:lnTo>
                <a:lnTo>
                  <a:pt x="243" y="247"/>
                </a:lnTo>
                <a:lnTo>
                  <a:pt x="261" y="215"/>
                </a:lnTo>
                <a:lnTo>
                  <a:pt x="268" y="176"/>
                </a:lnTo>
                <a:lnTo>
                  <a:pt x="268" y="161"/>
                </a:lnTo>
                <a:lnTo>
                  <a:pt x="273" y="110"/>
                </a:lnTo>
                <a:lnTo>
                  <a:pt x="270" y="69"/>
                </a:lnTo>
                <a:lnTo>
                  <a:pt x="256" y="26"/>
                </a:lnTo>
                <a:lnTo>
                  <a:pt x="226" y="1"/>
                </a:lnTo>
                <a:lnTo>
                  <a:pt x="174" y="0"/>
                </a:lnTo>
                <a:lnTo>
                  <a:pt x="151" y="18"/>
                </a:lnTo>
                <a:lnTo>
                  <a:pt x="137" y="45"/>
                </a:lnTo>
                <a:lnTo>
                  <a:pt x="133" y="69"/>
                </a:lnTo>
                <a:lnTo>
                  <a:pt x="114" y="84"/>
                </a:lnTo>
                <a:lnTo>
                  <a:pt x="110" y="104"/>
                </a:lnTo>
                <a:lnTo>
                  <a:pt x="101" y="129"/>
                </a:lnTo>
                <a:lnTo>
                  <a:pt x="94" y="140"/>
                </a:lnTo>
                <a:lnTo>
                  <a:pt x="72" y="170"/>
                </a:lnTo>
                <a:lnTo>
                  <a:pt x="48" y="194"/>
                </a:lnTo>
                <a:lnTo>
                  <a:pt x="33" y="214"/>
                </a:lnTo>
                <a:lnTo>
                  <a:pt x="19" y="237"/>
                </a:lnTo>
                <a:lnTo>
                  <a:pt x="8" y="266"/>
                </a:lnTo>
                <a:lnTo>
                  <a:pt x="0" y="293"/>
                </a:lnTo>
                <a:lnTo>
                  <a:pt x="3" y="306"/>
                </a:lnTo>
                <a:lnTo>
                  <a:pt x="6" y="307"/>
                </a:lnTo>
                <a:lnTo>
                  <a:pt x="266" y="307"/>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76" name="Rectangle 17"/>
          <p:cNvSpPr>
            <a:spLocks noChangeArrowheads="1"/>
          </p:cNvSpPr>
          <p:nvPr/>
        </p:nvSpPr>
        <p:spPr bwMode="auto">
          <a:xfrm>
            <a:off x="2047875" y="28829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28</a:t>
            </a:r>
            <a:endParaRPr lang="en-US">
              <a:solidFill>
                <a:srgbClr val="FFFFFF"/>
              </a:solidFill>
              <a:ea typeface="Arial" charset="0"/>
              <a:cs typeface="Arial" charset="0"/>
            </a:endParaRPr>
          </a:p>
        </p:txBody>
      </p:sp>
      <p:sp>
        <p:nvSpPr>
          <p:cNvPr id="143377" name="Freeform 18"/>
          <p:cNvSpPr>
            <a:spLocks/>
          </p:cNvSpPr>
          <p:nvPr/>
        </p:nvSpPr>
        <p:spPr bwMode="auto">
          <a:xfrm>
            <a:off x="3111500" y="2894013"/>
            <a:ext cx="917575" cy="487362"/>
          </a:xfrm>
          <a:custGeom>
            <a:avLst/>
            <a:gdLst>
              <a:gd name="T0" fmla="*/ 251 w 578"/>
              <a:gd name="T1" fmla="*/ 144 h 307"/>
              <a:gd name="T2" fmla="*/ 254 w 578"/>
              <a:gd name="T3" fmla="*/ 189 h 307"/>
              <a:gd name="T4" fmla="*/ 244 w 578"/>
              <a:gd name="T5" fmla="*/ 238 h 307"/>
              <a:gd name="T6" fmla="*/ 284 w 578"/>
              <a:gd name="T7" fmla="*/ 291 h 307"/>
              <a:gd name="T8" fmla="*/ 251 w 578"/>
              <a:gd name="T9" fmla="*/ 307 h 307"/>
              <a:gd name="T10" fmla="*/ 213 w 578"/>
              <a:gd name="T11" fmla="*/ 251 h 307"/>
              <a:gd name="T12" fmla="*/ 208 w 578"/>
              <a:gd name="T13" fmla="*/ 220 h 307"/>
              <a:gd name="T14" fmla="*/ 165 w 578"/>
              <a:gd name="T15" fmla="*/ 174 h 307"/>
              <a:gd name="T16" fmla="*/ 134 w 578"/>
              <a:gd name="T17" fmla="*/ 199 h 307"/>
              <a:gd name="T18" fmla="*/ 88 w 578"/>
              <a:gd name="T19" fmla="*/ 222 h 307"/>
              <a:gd name="T20" fmla="*/ 72 w 578"/>
              <a:gd name="T21" fmla="*/ 282 h 307"/>
              <a:gd name="T22" fmla="*/ 57 w 578"/>
              <a:gd name="T23" fmla="*/ 262 h 307"/>
              <a:gd name="T24" fmla="*/ 74 w 578"/>
              <a:gd name="T25" fmla="*/ 189 h 307"/>
              <a:gd name="T26" fmla="*/ 93 w 578"/>
              <a:gd name="T27" fmla="*/ 174 h 307"/>
              <a:gd name="T28" fmla="*/ 93 w 578"/>
              <a:gd name="T29" fmla="*/ 130 h 307"/>
              <a:gd name="T30" fmla="*/ 107 w 578"/>
              <a:gd name="T31" fmla="*/ 104 h 307"/>
              <a:gd name="T32" fmla="*/ 140 w 578"/>
              <a:gd name="T33" fmla="*/ 66 h 307"/>
              <a:gd name="T34" fmla="*/ 81 w 578"/>
              <a:gd name="T35" fmla="*/ 63 h 307"/>
              <a:gd name="T36" fmla="*/ 0 w 578"/>
              <a:gd name="T37" fmla="*/ 16 h 307"/>
              <a:gd name="T38" fmla="*/ 28 w 578"/>
              <a:gd name="T39" fmla="*/ 0 h 307"/>
              <a:gd name="T40" fmla="*/ 57 w 578"/>
              <a:gd name="T41" fmla="*/ 7 h 307"/>
              <a:gd name="T42" fmla="*/ 97 w 578"/>
              <a:gd name="T43" fmla="*/ 26 h 307"/>
              <a:gd name="T44" fmla="*/ 161 w 578"/>
              <a:gd name="T45" fmla="*/ 21 h 307"/>
              <a:gd name="T46" fmla="*/ 195 w 578"/>
              <a:gd name="T47" fmla="*/ 10 h 307"/>
              <a:gd name="T48" fmla="*/ 242 w 578"/>
              <a:gd name="T49" fmla="*/ 4 h 307"/>
              <a:gd name="T50" fmla="*/ 348 w 578"/>
              <a:gd name="T51" fmla="*/ 14 h 307"/>
              <a:gd name="T52" fmla="*/ 378 w 578"/>
              <a:gd name="T53" fmla="*/ 10 h 307"/>
              <a:gd name="T54" fmla="*/ 492 w 578"/>
              <a:gd name="T55" fmla="*/ 35 h 307"/>
              <a:gd name="T56" fmla="*/ 514 w 578"/>
              <a:gd name="T57" fmla="*/ 47 h 307"/>
              <a:gd name="T58" fmla="*/ 536 w 578"/>
              <a:gd name="T59" fmla="*/ 53 h 307"/>
              <a:gd name="T60" fmla="*/ 578 w 578"/>
              <a:gd name="T61" fmla="*/ 81 h 307"/>
              <a:gd name="T62" fmla="*/ 578 w 578"/>
              <a:gd name="T63" fmla="*/ 130 h 307"/>
              <a:gd name="T64" fmla="*/ 566 w 578"/>
              <a:gd name="T65" fmla="*/ 149 h 307"/>
              <a:gd name="T66" fmla="*/ 574 w 578"/>
              <a:gd name="T67" fmla="*/ 186 h 307"/>
              <a:gd name="T68" fmla="*/ 514 w 578"/>
              <a:gd name="T69" fmla="*/ 180 h 307"/>
              <a:gd name="T70" fmla="*/ 498 w 578"/>
              <a:gd name="T71" fmla="*/ 161 h 307"/>
              <a:gd name="T72" fmla="*/ 477 w 578"/>
              <a:gd name="T73" fmla="*/ 144 h 307"/>
              <a:gd name="T74" fmla="*/ 450 w 578"/>
              <a:gd name="T75" fmla="*/ 170 h 307"/>
              <a:gd name="T76" fmla="*/ 465 w 578"/>
              <a:gd name="T77" fmla="*/ 245 h 307"/>
              <a:gd name="T78" fmla="*/ 505 w 578"/>
              <a:gd name="T79" fmla="*/ 273 h 307"/>
              <a:gd name="T80" fmla="*/ 492 w 578"/>
              <a:gd name="T81" fmla="*/ 289 h 307"/>
              <a:gd name="T82" fmla="*/ 467 w 578"/>
              <a:gd name="T83" fmla="*/ 289 h 307"/>
              <a:gd name="T84" fmla="*/ 440 w 578"/>
              <a:gd name="T85" fmla="*/ 262 h 307"/>
              <a:gd name="T86" fmla="*/ 409 w 578"/>
              <a:gd name="T87" fmla="*/ 180 h 307"/>
              <a:gd name="T88" fmla="*/ 391 w 578"/>
              <a:gd name="T89" fmla="*/ 201 h 307"/>
              <a:gd name="T90" fmla="*/ 403 w 578"/>
              <a:gd name="T91" fmla="*/ 245 h 307"/>
              <a:gd name="T92" fmla="*/ 341 w 578"/>
              <a:gd name="T93" fmla="*/ 291 h 307"/>
              <a:gd name="T94" fmla="*/ 331 w 578"/>
              <a:gd name="T95" fmla="*/ 273 h 307"/>
              <a:gd name="T96" fmla="*/ 369 w 578"/>
              <a:gd name="T97" fmla="*/ 242 h 307"/>
              <a:gd name="T98" fmla="*/ 356 w 578"/>
              <a:gd name="T99" fmla="*/ 207 h 307"/>
              <a:gd name="T100" fmla="*/ 341 w 578"/>
              <a:gd name="T101" fmla="*/ 167 h 307"/>
              <a:gd name="T102" fmla="*/ 282 w 578"/>
              <a:gd name="T103" fmla="*/ 146 h 307"/>
              <a:gd name="T104" fmla="*/ 251 w 578"/>
              <a:gd name="T105" fmla="*/ 144 h 3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8"/>
              <a:gd name="T160" fmla="*/ 0 h 307"/>
              <a:gd name="T161" fmla="*/ 578 w 578"/>
              <a:gd name="T162" fmla="*/ 307 h 3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8" h="307">
                <a:moveTo>
                  <a:pt x="251" y="144"/>
                </a:moveTo>
                <a:lnTo>
                  <a:pt x="254" y="189"/>
                </a:lnTo>
                <a:lnTo>
                  <a:pt x="244" y="238"/>
                </a:lnTo>
                <a:lnTo>
                  <a:pt x="284" y="291"/>
                </a:lnTo>
                <a:lnTo>
                  <a:pt x="251" y="307"/>
                </a:lnTo>
                <a:lnTo>
                  <a:pt x="213" y="251"/>
                </a:lnTo>
                <a:lnTo>
                  <a:pt x="208" y="220"/>
                </a:lnTo>
                <a:lnTo>
                  <a:pt x="165" y="174"/>
                </a:lnTo>
                <a:lnTo>
                  <a:pt x="134" y="199"/>
                </a:lnTo>
                <a:lnTo>
                  <a:pt x="88" y="222"/>
                </a:lnTo>
                <a:lnTo>
                  <a:pt x="72" y="282"/>
                </a:lnTo>
                <a:lnTo>
                  <a:pt x="57" y="262"/>
                </a:lnTo>
                <a:lnTo>
                  <a:pt x="74" y="189"/>
                </a:lnTo>
                <a:lnTo>
                  <a:pt x="93" y="174"/>
                </a:lnTo>
                <a:lnTo>
                  <a:pt x="93" y="130"/>
                </a:lnTo>
                <a:lnTo>
                  <a:pt x="107" y="104"/>
                </a:lnTo>
                <a:lnTo>
                  <a:pt x="140" y="66"/>
                </a:lnTo>
                <a:lnTo>
                  <a:pt x="81" y="63"/>
                </a:lnTo>
                <a:lnTo>
                  <a:pt x="0" y="16"/>
                </a:lnTo>
                <a:lnTo>
                  <a:pt x="28" y="0"/>
                </a:lnTo>
                <a:lnTo>
                  <a:pt x="57" y="7"/>
                </a:lnTo>
                <a:lnTo>
                  <a:pt x="97" y="26"/>
                </a:lnTo>
                <a:lnTo>
                  <a:pt x="161" y="21"/>
                </a:lnTo>
                <a:lnTo>
                  <a:pt x="195" y="10"/>
                </a:lnTo>
                <a:lnTo>
                  <a:pt x="242" y="4"/>
                </a:lnTo>
                <a:lnTo>
                  <a:pt x="348" y="14"/>
                </a:lnTo>
                <a:lnTo>
                  <a:pt x="378" y="10"/>
                </a:lnTo>
                <a:lnTo>
                  <a:pt x="492" y="35"/>
                </a:lnTo>
                <a:lnTo>
                  <a:pt x="514" y="47"/>
                </a:lnTo>
                <a:lnTo>
                  <a:pt x="536" y="53"/>
                </a:lnTo>
                <a:lnTo>
                  <a:pt x="578" y="81"/>
                </a:lnTo>
                <a:lnTo>
                  <a:pt x="578" y="130"/>
                </a:lnTo>
                <a:lnTo>
                  <a:pt x="566" y="149"/>
                </a:lnTo>
                <a:lnTo>
                  <a:pt x="574" y="186"/>
                </a:lnTo>
                <a:lnTo>
                  <a:pt x="514" y="180"/>
                </a:lnTo>
                <a:lnTo>
                  <a:pt x="498" y="161"/>
                </a:lnTo>
                <a:lnTo>
                  <a:pt x="477" y="144"/>
                </a:lnTo>
                <a:lnTo>
                  <a:pt x="450" y="170"/>
                </a:lnTo>
                <a:lnTo>
                  <a:pt x="465" y="245"/>
                </a:lnTo>
                <a:lnTo>
                  <a:pt x="505" y="273"/>
                </a:lnTo>
                <a:lnTo>
                  <a:pt x="492" y="289"/>
                </a:lnTo>
                <a:lnTo>
                  <a:pt x="467" y="289"/>
                </a:lnTo>
                <a:lnTo>
                  <a:pt x="440" y="262"/>
                </a:lnTo>
                <a:lnTo>
                  <a:pt x="409" y="180"/>
                </a:lnTo>
                <a:lnTo>
                  <a:pt x="391" y="201"/>
                </a:lnTo>
                <a:lnTo>
                  <a:pt x="403" y="245"/>
                </a:lnTo>
                <a:lnTo>
                  <a:pt x="341" y="291"/>
                </a:lnTo>
                <a:lnTo>
                  <a:pt x="331" y="273"/>
                </a:lnTo>
                <a:lnTo>
                  <a:pt x="369" y="242"/>
                </a:lnTo>
                <a:lnTo>
                  <a:pt x="356" y="207"/>
                </a:lnTo>
                <a:lnTo>
                  <a:pt x="341" y="167"/>
                </a:lnTo>
                <a:lnTo>
                  <a:pt x="282" y="146"/>
                </a:lnTo>
                <a:lnTo>
                  <a:pt x="251" y="144"/>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78" name="Rectangle 19"/>
          <p:cNvSpPr>
            <a:spLocks noChangeArrowheads="1"/>
          </p:cNvSpPr>
          <p:nvPr/>
        </p:nvSpPr>
        <p:spPr bwMode="auto">
          <a:xfrm>
            <a:off x="2876550" y="28829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52</a:t>
            </a:r>
            <a:endParaRPr lang="en-US">
              <a:solidFill>
                <a:srgbClr val="FFFFFF"/>
              </a:solidFill>
              <a:ea typeface="Arial" charset="0"/>
              <a:cs typeface="Arial" charset="0"/>
            </a:endParaRPr>
          </a:p>
        </p:txBody>
      </p:sp>
      <p:sp>
        <p:nvSpPr>
          <p:cNvPr id="143379" name="Rectangle 20"/>
          <p:cNvSpPr>
            <a:spLocks noChangeArrowheads="1"/>
          </p:cNvSpPr>
          <p:nvPr/>
        </p:nvSpPr>
        <p:spPr bwMode="auto">
          <a:xfrm>
            <a:off x="242888" y="3681413"/>
            <a:ext cx="293687"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Bird</a:t>
            </a:r>
            <a:endParaRPr lang="en-US">
              <a:solidFill>
                <a:srgbClr val="FFFFFF"/>
              </a:solidFill>
              <a:ea typeface="Arial" charset="0"/>
              <a:cs typeface="Arial" charset="0"/>
            </a:endParaRPr>
          </a:p>
        </p:txBody>
      </p:sp>
      <p:sp>
        <p:nvSpPr>
          <p:cNvPr id="143380" name="Freeform 21"/>
          <p:cNvSpPr>
            <a:spLocks/>
          </p:cNvSpPr>
          <p:nvPr/>
        </p:nvSpPr>
        <p:spPr bwMode="auto">
          <a:xfrm>
            <a:off x="885825" y="3500438"/>
            <a:ext cx="485775" cy="487362"/>
          </a:xfrm>
          <a:custGeom>
            <a:avLst/>
            <a:gdLst>
              <a:gd name="T0" fmla="*/ 0 w 306"/>
              <a:gd name="T1" fmla="*/ 58 h 307"/>
              <a:gd name="T2" fmla="*/ 96 w 306"/>
              <a:gd name="T3" fmla="*/ 172 h 307"/>
              <a:gd name="T4" fmla="*/ 39 w 306"/>
              <a:gd name="T5" fmla="*/ 211 h 307"/>
              <a:gd name="T6" fmla="*/ 173 w 306"/>
              <a:gd name="T7" fmla="*/ 307 h 307"/>
              <a:gd name="T8" fmla="*/ 250 w 306"/>
              <a:gd name="T9" fmla="*/ 268 h 307"/>
              <a:gd name="T10" fmla="*/ 306 w 306"/>
              <a:gd name="T11" fmla="*/ 268 h 307"/>
              <a:gd name="T12" fmla="*/ 269 w 306"/>
              <a:gd name="T13" fmla="*/ 230 h 307"/>
              <a:gd name="T14" fmla="*/ 211 w 306"/>
              <a:gd name="T15" fmla="*/ 172 h 307"/>
              <a:gd name="T16" fmla="*/ 211 w 306"/>
              <a:gd name="T17" fmla="*/ 77 h 307"/>
              <a:gd name="T18" fmla="*/ 288 w 306"/>
              <a:gd name="T19" fmla="*/ 0 h 307"/>
              <a:gd name="T20" fmla="*/ 173 w 306"/>
              <a:gd name="T21" fmla="*/ 19 h 307"/>
              <a:gd name="T22" fmla="*/ 154 w 306"/>
              <a:gd name="T23" fmla="*/ 115 h 307"/>
              <a:gd name="T24" fmla="*/ 154 w 306"/>
              <a:gd name="T25" fmla="*/ 135 h 307"/>
              <a:gd name="T26" fmla="*/ 0 w 306"/>
              <a:gd name="T27" fmla="*/ 58 h 30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6"/>
              <a:gd name="T43" fmla="*/ 0 h 307"/>
              <a:gd name="T44" fmla="*/ 306 w 306"/>
              <a:gd name="T45" fmla="*/ 307 h 30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6" h="307">
                <a:moveTo>
                  <a:pt x="0" y="58"/>
                </a:moveTo>
                <a:lnTo>
                  <a:pt x="96" y="172"/>
                </a:lnTo>
                <a:lnTo>
                  <a:pt x="39" y="211"/>
                </a:lnTo>
                <a:lnTo>
                  <a:pt x="173" y="307"/>
                </a:lnTo>
                <a:lnTo>
                  <a:pt x="250" y="268"/>
                </a:lnTo>
                <a:lnTo>
                  <a:pt x="306" y="268"/>
                </a:lnTo>
                <a:lnTo>
                  <a:pt x="269" y="230"/>
                </a:lnTo>
                <a:lnTo>
                  <a:pt x="211" y="172"/>
                </a:lnTo>
                <a:lnTo>
                  <a:pt x="211" y="77"/>
                </a:lnTo>
                <a:lnTo>
                  <a:pt x="288" y="0"/>
                </a:lnTo>
                <a:lnTo>
                  <a:pt x="173" y="19"/>
                </a:lnTo>
                <a:lnTo>
                  <a:pt x="154" y="115"/>
                </a:lnTo>
                <a:lnTo>
                  <a:pt x="154" y="135"/>
                </a:lnTo>
                <a:lnTo>
                  <a:pt x="0" y="58"/>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81" name="Rectangle 22"/>
          <p:cNvSpPr>
            <a:spLocks noChangeArrowheads="1"/>
          </p:cNvSpPr>
          <p:nvPr/>
        </p:nvSpPr>
        <p:spPr bwMode="auto">
          <a:xfrm>
            <a:off x="679450" y="3489325"/>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13</a:t>
            </a:r>
            <a:endParaRPr lang="en-US">
              <a:solidFill>
                <a:srgbClr val="FFFFFF"/>
              </a:solidFill>
              <a:ea typeface="Arial" charset="0"/>
              <a:cs typeface="Arial" charset="0"/>
            </a:endParaRPr>
          </a:p>
        </p:txBody>
      </p:sp>
      <p:sp>
        <p:nvSpPr>
          <p:cNvPr id="143382" name="Freeform 23"/>
          <p:cNvSpPr>
            <a:spLocks/>
          </p:cNvSpPr>
          <p:nvPr/>
        </p:nvSpPr>
        <p:spPr bwMode="auto">
          <a:xfrm>
            <a:off x="2143125" y="3500438"/>
            <a:ext cx="449263" cy="487362"/>
          </a:xfrm>
          <a:custGeom>
            <a:avLst/>
            <a:gdLst>
              <a:gd name="T0" fmla="*/ 5 w 283"/>
              <a:gd name="T1" fmla="*/ 23 h 307"/>
              <a:gd name="T2" fmla="*/ 15 w 283"/>
              <a:gd name="T3" fmla="*/ 7 h 307"/>
              <a:gd name="T4" fmla="*/ 37 w 283"/>
              <a:gd name="T5" fmla="*/ 0 h 307"/>
              <a:gd name="T6" fmla="*/ 66 w 283"/>
              <a:gd name="T7" fmla="*/ 1 h 307"/>
              <a:gd name="T8" fmla="*/ 89 w 283"/>
              <a:gd name="T9" fmla="*/ 17 h 307"/>
              <a:gd name="T10" fmla="*/ 101 w 283"/>
              <a:gd name="T11" fmla="*/ 35 h 307"/>
              <a:gd name="T12" fmla="*/ 114 w 283"/>
              <a:gd name="T13" fmla="*/ 62 h 307"/>
              <a:gd name="T14" fmla="*/ 144 w 283"/>
              <a:gd name="T15" fmla="*/ 81 h 307"/>
              <a:gd name="T16" fmla="*/ 169 w 283"/>
              <a:gd name="T17" fmla="*/ 104 h 307"/>
              <a:gd name="T18" fmla="*/ 197 w 283"/>
              <a:gd name="T19" fmla="*/ 144 h 307"/>
              <a:gd name="T20" fmla="*/ 210 w 283"/>
              <a:gd name="T21" fmla="*/ 164 h 307"/>
              <a:gd name="T22" fmla="*/ 283 w 283"/>
              <a:gd name="T23" fmla="*/ 292 h 307"/>
              <a:gd name="T24" fmla="*/ 240 w 283"/>
              <a:gd name="T25" fmla="*/ 271 h 307"/>
              <a:gd name="T26" fmla="*/ 246 w 283"/>
              <a:gd name="T27" fmla="*/ 307 h 307"/>
              <a:gd name="T28" fmla="*/ 210 w 283"/>
              <a:gd name="T29" fmla="*/ 307 h 307"/>
              <a:gd name="T30" fmla="*/ 186 w 283"/>
              <a:gd name="T31" fmla="*/ 281 h 307"/>
              <a:gd name="T32" fmla="*/ 148 w 283"/>
              <a:gd name="T33" fmla="*/ 276 h 307"/>
              <a:gd name="T34" fmla="*/ 105 w 283"/>
              <a:gd name="T35" fmla="*/ 253 h 307"/>
              <a:gd name="T36" fmla="*/ 93 w 283"/>
              <a:gd name="T37" fmla="*/ 260 h 307"/>
              <a:gd name="T38" fmla="*/ 86 w 283"/>
              <a:gd name="T39" fmla="*/ 270 h 307"/>
              <a:gd name="T40" fmla="*/ 89 w 283"/>
              <a:gd name="T41" fmla="*/ 277 h 307"/>
              <a:gd name="T42" fmla="*/ 84 w 283"/>
              <a:gd name="T43" fmla="*/ 276 h 307"/>
              <a:gd name="T44" fmla="*/ 93 w 283"/>
              <a:gd name="T45" fmla="*/ 289 h 307"/>
              <a:gd name="T46" fmla="*/ 78 w 283"/>
              <a:gd name="T47" fmla="*/ 282 h 307"/>
              <a:gd name="T48" fmla="*/ 75 w 283"/>
              <a:gd name="T49" fmla="*/ 262 h 307"/>
              <a:gd name="T50" fmla="*/ 72 w 283"/>
              <a:gd name="T51" fmla="*/ 232 h 307"/>
              <a:gd name="T52" fmla="*/ 56 w 283"/>
              <a:gd name="T53" fmla="*/ 198 h 307"/>
              <a:gd name="T54" fmla="*/ 40 w 283"/>
              <a:gd name="T55" fmla="*/ 170 h 307"/>
              <a:gd name="T56" fmla="*/ 27 w 283"/>
              <a:gd name="T57" fmla="*/ 151 h 307"/>
              <a:gd name="T58" fmla="*/ 25 w 283"/>
              <a:gd name="T59" fmla="*/ 128 h 307"/>
              <a:gd name="T60" fmla="*/ 18 w 283"/>
              <a:gd name="T61" fmla="*/ 105 h 307"/>
              <a:gd name="T62" fmla="*/ 17 w 283"/>
              <a:gd name="T63" fmla="*/ 85 h 307"/>
              <a:gd name="T64" fmla="*/ 18 w 283"/>
              <a:gd name="T65" fmla="*/ 74 h 307"/>
              <a:gd name="T66" fmla="*/ 17 w 283"/>
              <a:gd name="T67" fmla="*/ 59 h 307"/>
              <a:gd name="T68" fmla="*/ 8 w 283"/>
              <a:gd name="T69" fmla="*/ 54 h 307"/>
              <a:gd name="T70" fmla="*/ 7 w 283"/>
              <a:gd name="T71" fmla="*/ 66 h 307"/>
              <a:gd name="T72" fmla="*/ 0 w 283"/>
              <a:gd name="T73" fmla="*/ 45 h 307"/>
              <a:gd name="T74" fmla="*/ 5 w 283"/>
              <a:gd name="T75" fmla="*/ 23 h 3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83"/>
              <a:gd name="T115" fmla="*/ 0 h 307"/>
              <a:gd name="T116" fmla="*/ 283 w 283"/>
              <a:gd name="T117" fmla="*/ 307 h 30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83" h="307">
                <a:moveTo>
                  <a:pt x="5" y="23"/>
                </a:moveTo>
                <a:lnTo>
                  <a:pt x="15" y="7"/>
                </a:lnTo>
                <a:lnTo>
                  <a:pt x="37" y="0"/>
                </a:lnTo>
                <a:lnTo>
                  <a:pt x="66" y="1"/>
                </a:lnTo>
                <a:lnTo>
                  <a:pt x="89" y="17"/>
                </a:lnTo>
                <a:lnTo>
                  <a:pt x="101" y="35"/>
                </a:lnTo>
                <a:lnTo>
                  <a:pt x="114" y="62"/>
                </a:lnTo>
                <a:lnTo>
                  <a:pt x="144" y="81"/>
                </a:lnTo>
                <a:lnTo>
                  <a:pt x="169" y="104"/>
                </a:lnTo>
                <a:lnTo>
                  <a:pt x="197" y="144"/>
                </a:lnTo>
                <a:lnTo>
                  <a:pt x="210" y="164"/>
                </a:lnTo>
                <a:lnTo>
                  <a:pt x="283" y="292"/>
                </a:lnTo>
                <a:lnTo>
                  <a:pt x="240" y="271"/>
                </a:lnTo>
                <a:lnTo>
                  <a:pt x="246" y="307"/>
                </a:lnTo>
                <a:lnTo>
                  <a:pt x="210" y="307"/>
                </a:lnTo>
                <a:lnTo>
                  <a:pt x="186" y="281"/>
                </a:lnTo>
                <a:lnTo>
                  <a:pt x="148" y="276"/>
                </a:lnTo>
                <a:lnTo>
                  <a:pt x="105" y="253"/>
                </a:lnTo>
                <a:lnTo>
                  <a:pt x="93" y="260"/>
                </a:lnTo>
                <a:lnTo>
                  <a:pt x="86" y="270"/>
                </a:lnTo>
                <a:lnTo>
                  <a:pt x="89" y="277"/>
                </a:lnTo>
                <a:lnTo>
                  <a:pt x="84" y="276"/>
                </a:lnTo>
                <a:lnTo>
                  <a:pt x="93" y="289"/>
                </a:lnTo>
                <a:lnTo>
                  <a:pt x="78" y="282"/>
                </a:lnTo>
                <a:lnTo>
                  <a:pt x="75" y="262"/>
                </a:lnTo>
                <a:lnTo>
                  <a:pt x="72" y="232"/>
                </a:lnTo>
                <a:lnTo>
                  <a:pt x="56" y="198"/>
                </a:lnTo>
                <a:lnTo>
                  <a:pt x="40" y="170"/>
                </a:lnTo>
                <a:lnTo>
                  <a:pt x="27" y="151"/>
                </a:lnTo>
                <a:lnTo>
                  <a:pt x="25" y="128"/>
                </a:lnTo>
                <a:lnTo>
                  <a:pt x="18" y="105"/>
                </a:lnTo>
                <a:lnTo>
                  <a:pt x="17" y="85"/>
                </a:lnTo>
                <a:lnTo>
                  <a:pt x="18" y="74"/>
                </a:lnTo>
                <a:lnTo>
                  <a:pt x="17" y="59"/>
                </a:lnTo>
                <a:lnTo>
                  <a:pt x="8" y="54"/>
                </a:lnTo>
                <a:lnTo>
                  <a:pt x="7" y="66"/>
                </a:lnTo>
                <a:lnTo>
                  <a:pt x="0" y="45"/>
                </a:lnTo>
                <a:lnTo>
                  <a:pt x="5" y="23"/>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83" name="Rectangle 24"/>
          <p:cNvSpPr>
            <a:spLocks noChangeArrowheads="1"/>
          </p:cNvSpPr>
          <p:nvPr/>
        </p:nvSpPr>
        <p:spPr bwMode="auto">
          <a:xfrm>
            <a:off x="1933575" y="3489325"/>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37</a:t>
            </a:r>
            <a:endParaRPr lang="en-US">
              <a:solidFill>
                <a:srgbClr val="FFFFFF"/>
              </a:solidFill>
              <a:ea typeface="Arial" charset="0"/>
              <a:cs typeface="Arial" charset="0"/>
            </a:endParaRPr>
          </a:p>
        </p:txBody>
      </p:sp>
      <p:sp>
        <p:nvSpPr>
          <p:cNvPr id="143384" name="Freeform 25"/>
          <p:cNvSpPr>
            <a:spLocks noEditPoints="1"/>
          </p:cNvSpPr>
          <p:nvPr/>
        </p:nvSpPr>
        <p:spPr bwMode="auto">
          <a:xfrm>
            <a:off x="3484563" y="3500438"/>
            <a:ext cx="171450" cy="487362"/>
          </a:xfrm>
          <a:custGeom>
            <a:avLst/>
            <a:gdLst>
              <a:gd name="T0" fmla="*/ 57 w 108"/>
              <a:gd name="T1" fmla="*/ 167 h 307"/>
              <a:gd name="T2" fmla="*/ 49 w 108"/>
              <a:gd name="T3" fmla="*/ 181 h 307"/>
              <a:gd name="T4" fmla="*/ 53 w 108"/>
              <a:gd name="T5" fmla="*/ 198 h 307"/>
              <a:gd name="T6" fmla="*/ 55 w 108"/>
              <a:gd name="T7" fmla="*/ 212 h 307"/>
              <a:gd name="T8" fmla="*/ 60 w 108"/>
              <a:gd name="T9" fmla="*/ 226 h 307"/>
              <a:gd name="T10" fmla="*/ 63 w 108"/>
              <a:gd name="T11" fmla="*/ 249 h 307"/>
              <a:gd name="T12" fmla="*/ 65 w 108"/>
              <a:gd name="T13" fmla="*/ 267 h 307"/>
              <a:gd name="T14" fmla="*/ 68 w 108"/>
              <a:gd name="T15" fmla="*/ 286 h 307"/>
              <a:gd name="T16" fmla="*/ 70 w 108"/>
              <a:gd name="T17" fmla="*/ 298 h 307"/>
              <a:gd name="T18" fmla="*/ 75 w 108"/>
              <a:gd name="T19" fmla="*/ 307 h 307"/>
              <a:gd name="T20" fmla="*/ 81 w 108"/>
              <a:gd name="T21" fmla="*/ 303 h 307"/>
              <a:gd name="T22" fmla="*/ 83 w 108"/>
              <a:gd name="T23" fmla="*/ 290 h 307"/>
              <a:gd name="T24" fmla="*/ 80 w 108"/>
              <a:gd name="T25" fmla="*/ 283 h 307"/>
              <a:gd name="T26" fmla="*/ 80 w 108"/>
              <a:gd name="T27" fmla="*/ 280 h 307"/>
              <a:gd name="T28" fmla="*/ 83 w 108"/>
              <a:gd name="T29" fmla="*/ 263 h 307"/>
              <a:gd name="T30" fmla="*/ 83 w 108"/>
              <a:gd name="T31" fmla="*/ 238 h 307"/>
              <a:gd name="T32" fmla="*/ 86 w 108"/>
              <a:gd name="T33" fmla="*/ 224 h 307"/>
              <a:gd name="T34" fmla="*/ 89 w 108"/>
              <a:gd name="T35" fmla="*/ 238 h 307"/>
              <a:gd name="T36" fmla="*/ 91 w 108"/>
              <a:gd name="T37" fmla="*/ 256 h 307"/>
              <a:gd name="T38" fmla="*/ 95 w 108"/>
              <a:gd name="T39" fmla="*/ 263 h 307"/>
              <a:gd name="T40" fmla="*/ 99 w 108"/>
              <a:gd name="T41" fmla="*/ 267 h 307"/>
              <a:gd name="T42" fmla="*/ 104 w 108"/>
              <a:gd name="T43" fmla="*/ 211 h 307"/>
              <a:gd name="T44" fmla="*/ 104 w 108"/>
              <a:gd name="T45" fmla="*/ 171 h 307"/>
              <a:gd name="T46" fmla="*/ 105 w 108"/>
              <a:gd name="T47" fmla="*/ 162 h 307"/>
              <a:gd name="T48" fmla="*/ 108 w 108"/>
              <a:gd name="T49" fmla="*/ 128 h 307"/>
              <a:gd name="T50" fmla="*/ 105 w 108"/>
              <a:gd name="T51" fmla="*/ 91 h 307"/>
              <a:gd name="T52" fmla="*/ 101 w 108"/>
              <a:gd name="T53" fmla="*/ 75 h 307"/>
              <a:gd name="T54" fmla="*/ 89 w 108"/>
              <a:gd name="T55" fmla="*/ 55 h 307"/>
              <a:gd name="T56" fmla="*/ 83 w 108"/>
              <a:gd name="T57" fmla="*/ 46 h 307"/>
              <a:gd name="T58" fmla="*/ 71 w 108"/>
              <a:gd name="T59" fmla="*/ 40 h 307"/>
              <a:gd name="T60" fmla="*/ 57 w 108"/>
              <a:gd name="T61" fmla="*/ 21 h 307"/>
              <a:gd name="T62" fmla="*/ 44 w 108"/>
              <a:gd name="T63" fmla="*/ 7 h 307"/>
              <a:gd name="T64" fmla="*/ 34 w 108"/>
              <a:gd name="T65" fmla="*/ 1 h 307"/>
              <a:gd name="T66" fmla="*/ 22 w 108"/>
              <a:gd name="T67" fmla="*/ 0 h 307"/>
              <a:gd name="T68" fmla="*/ 8 w 108"/>
              <a:gd name="T69" fmla="*/ 5 h 307"/>
              <a:gd name="T70" fmla="*/ 0 w 108"/>
              <a:gd name="T71" fmla="*/ 15 h 307"/>
              <a:gd name="T72" fmla="*/ 4 w 108"/>
              <a:gd name="T73" fmla="*/ 26 h 307"/>
              <a:gd name="T74" fmla="*/ 9 w 108"/>
              <a:gd name="T75" fmla="*/ 34 h 307"/>
              <a:gd name="T76" fmla="*/ 17 w 108"/>
              <a:gd name="T77" fmla="*/ 44 h 307"/>
              <a:gd name="T78" fmla="*/ 17 w 108"/>
              <a:gd name="T79" fmla="*/ 66 h 307"/>
              <a:gd name="T80" fmla="*/ 16 w 108"/>
              <a:gd name="T81" fmla="*/ 95 h 307"/>
              <a:gd name="T82" fmla="*/ 24 w 108"/>
              <a:gd name="T83" fmla="*/ 114 h 307"/>
              <a:gd name="T84" fmla="*/ 30 w 108"/>
              <a:gd name="T85" fmla="*/ 128 h 307"/>
              <a:gd name="T86" fmla="*/ 38 w 108"/>
              <a:gd name="T87" fmla="*/ 146 h 307"/>
              <a:gd name="T88" fmla="*/ 45 w 108"/>
              <a:gd name="T89" fmla="*/ 151 h 307"/>
              <a:gd name="T90" fmla="*/ 48 w 108"/>
              <a:gd name="T91" fmla="*/ 157 h 307"/>
              <a:gd name="T92" fmla="*/ 55 w 108"/>
              <a:gd name="T93" fmla="*/ 160 h 307"/>
              <a:gd name="T94" fmla="*/ 60 w 108"/>
              <a:gd name="T95" fmla="*/ 152 h 307"/>
              <a:gd name="T96" fmla="*/ 68 w 108"/>
              <a:gd name="T97" fmla="*/ 148 h 307"/>
              <a:gd name="T98" fmla="*/ 64 w 108"/>
              <a:gd name="T99" fmla="*/ 159 h 3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307"/>
              <a:gd name="T152" fmla="*/ 108 w 108"/>
              <a:gd name="T153" fmla="*/ 307 h 3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307">
                <a:moveTo>
                  <a:pt x="64" y="159"/>
                </a:moveTo>
                <a:lnTo>
                  <a:pt x="60" y="165"/>
                </a:lnTo>
                <a:lnTo>
                  <a:pt x="57" y="167"/>
                </a:lnTo>
                <a:lnTo>
                  <a:pt x="54" y="170"/>
                </a:lnTo>
                <a:lnTo>
                  <a:pt x="49" y="171"/>
                </a:lnTo>
                <a:lnTo>
                  <a:pt x="49" y="181"/>
                </a:lnTo>
                <a:lnTo>
                  <a:pt x="50" y="187"/>
                </a:lnTo>
                <a:lnTo>
                  <a:pt x="53" y="194"/>
                </a:lnTo>
                <a:lnTo>
                  <a:pt x="53" y="198"/>
                </a:lnTo>
                <a:lnTo>
                  <a:pt x="54" y="204"/>
                </a:lnTo>
                <a:lnTo>
                  <a:pt x="55" y="208"/>
                </a:lnTo>
                <a:lnTo>
                  <a:pt x="55" y="212"/>
                </a:lnTo>
                <a:lnTo>
                  <a:pt x="57" y="218"/>
                </a:lnTo>
                <a:lnTo>
                  <a:pt x="58" y="224"/>
                </a:lnTo>
                <a:lnTo>
                  <a:pt x="60" y="226"/>
                </a:lnTo>
                <a:lnTo>
                  <a:pt x="60" y="232"/>
                </a:lnTo>
                <a:lnTo>
                  <a:pt x="60" y="239"/>
                </a:lnTo>
                <a:lnTo>
                  <a:pt x="63" y="249"/>
                </a:lnTo>
                <a:lnTo>
                  <a:pt x="64" y="256"/>
                </a:lnTo>
                <a:lnTo>
                  <a:pt x="65" y="263"/>
                </a:lnTo>
                <a:lnTo>
                  <a:pt x="65" y="267"/>
                </a:lnTo>
                <a:lnTo>
                  <a:pt x="67" y="273"/>
                </a:lnTo>
                <a:lnTo>
                  <a:pt x="67" y="281"/>
                </a:lnTo>
                <a:lnTo>
                  <a:pt x="68" y="286"/>
                </a:lnTo>
                <a:lnTo>
                  <a:pt x="68" y="289"/>
                </a:lnTo>
                <a:lnTo>
                  <a:pt x="70" y="296"/>
                </a:lnTo>
                <a:lnTo>
                  <a:pt x="70" y="298"/>
                </a:lnTo>
                <a:lnTo>
                  <a:pt x="71" y="302"/>
                </a:lnTo>
                <a:lnTo>
                  <a:pt x="71" y="303"/>
                </a:lnTo>
                <a:lnTo>
                  <a:pt x="75" y="307"/>
                </a:lnTo>
                <a:lnTo>
                  <a:pt x="80" y="306"/>
                </a:lnTo>
                <a:lnTo>
                  <a:pt x="81" y="303"/>
                </a:lnTo>
                <a:lnTo>
                  <a:pt x="83" y="300"/>
                </a:lnTo>
                <a:lnTo>
                  <a:pt x="85" y="296"/>
                </a:lnTo>
                <a:lnTo>
                  <a:pt x="83" y="290"/>
                </a:lnTo>
                <a:lnTo>
                  <a:pt x="83" y="289"/>
                </a:lnTo>
                <a:lnTo>
                  <a:pt x="81" y="286"/>
                </a:lnTo>
                <a:lnTo>
                  <a:pt x="80" y="283"/>
                </a:lnTo>
                <a:lnTo>
                  <a:pt x="79" y="280"/>
                </a:lnTo>
                <a:lnTo>
                  <a:pt x="77" y="280"/>
                </a:lnTo>
                <a:lnTo>
                  <a:pt x="80" y="280"/>
                </a:lnTo>
                <a:lnTo>
                  <a:pt x="81" y="276"/>
                </a:lnTo>
                <a:lnTo>
                  <a:pt x="83" y="270"/>
                </a:lnTo>
                <a:lnTo>
                  <a:pt x="83" y="263"/>
                </a:lnTo>
                <a:lnTo>
                  <a:pt x="85" y="259"/>
                </a:lnTo>
                <a:lnTo>
                  <a:pt x="85" y="245"/>
                </a:lnTo>
                <a:lnTo>
                  <a:pt x="83" y="238"/>
                </a:lnTo>
                <a:lnTo>
                  <a:pt x="83" y="218"/>
                </a:lnTo>
                <a:lnTo>
                  <a:pt x="85" y="220"/>
                </a:lnTo>
                <a:lnTo>
                  <a:pt x="86" y="224"/>
                </a:lnTo>
                <a:lnTo>
                  <a:pt x="86" y="228"/>
                </a:lnTo>
                <a:lnTo>
                  <a:pt x="87" y="232"/>
                </a:lnTo>
                <a:lnTo>
                  <a:pt x="89" y="238"/>
                </a:lnTo>
                <a:lnTo>
                  <a:pt x="90" y="242"/>
                </a:lnTo>
                <a:lnTo>
                  <a:pt x="90" y="251"/>
                </a:lnTo>
                <a:lnTo>
                  <a:pt x="91" y="256"/>
                </a:lnTo>
                <a:lnTo>
                  <a:pt x="91" y="259"/>
                </a:lnTo>
                <a:lnTo>
                  <a:pt x="94" y="261"/>
                </a:lnTo>
                <a:lnTo>
                  <a:pt x="95" y="263"/>
                </a:lnTo>
                <a:lnTo>
                  <a:pt x="95" y="266"/>
                </a:lnTo>
                <a:lnTo>
                  <a:pt x="96" y="267"/>
                </a:lnTo>
                <a:lnTo>
                  <a:pt x="99" y="267"/>
                </a:lnTo>
                <a:lnTo>
                  <a:pt x="101" y="269"/>
                </a:lnTo>
                <a:lnTo>
                  <a:pt x="104" y="266"/>
                </a:lnTo>
                <a:lnTo>
                  <a:pt x="104" y="211"/>
                </a:lnTo>
                <a:lnTo>
                  <a:pt x="101" y="192"/>
                </a:lnTo>
                <a:lnTo>
                  <a:pt x="101" y="175"/>
                </a:lnTo>
                <a:lnTo>
                  <a:pt x="104" y="171"/>
                </a:lnTo>
                <a:lnTo>
                  <a:pt x="101" y="174"/>
                </a:lnTo>
                <a:lnTo>
                  <a:pt x="101" y="169"/>
                </a:lnTo>
                <a:lnTo>
                  <a:pt x="105" y="162"/>
                </a:lnTo>
                <a:lnTo>
                  <a:pt x="106" y="155"/>
                </a:lnTo>
                <a:lnTo>
                  <a:pt x="108" y="148"/>
                </a:lnTo>
                <a:lnTo>
                  <a:pt x="108" y="128"/>
                </a:lnTo>
                <a:lnTo>
                  <a:pt x="106" y="124"/>
                </a:lnTo>
                <a:lnTo>
                  <a:pt x="106" y="97"/>
                </a:lnTo>
                <a:lnTo>
                  <a:pt x="105" y="91"/>
                </a:lnTo>
                <a:lnTo>
                  <a:pt x="104" y="85"/>
                </a:lnTo>
                <a:lnTo>
                  <a:pt x="101" y="79"/>
                </a:lnTo>
                <a:lnTo>
                  <a:pt x="101" y="75"/>
                </a:lnTo>
                <a:lnTo>
                  <a:pt x="97" y="69"/>
                </a:lnTo>
                <a:lnTo>
                  <a:pt x="94" y="62"/>
                </a:lnTo>
                <a:lnTo>
                  <a:pt x="89" y="55"/>
                </a:lnTo>
                <a:lnTo>
                  <a:pt x="87" y="51"/>
                </a:lnTo>
                <a:lnTo>
                  <a:pt x="85" y="48"/>
                </a:lnTo>
                <a:lnTo>
                  <a:pt x="83" y="46"/>
                </a:lnTo>
                <a:lnTo>
                  <a:pt x="80" y="46"/>
                </a:lnTo>
                <a:lnTo>
                  <a:pt x="75" y="44"/>
                </a:lnTo>
                <a:lnTo>
                  <a:pt x="71" y="40"/>
                </a:lnTo>
                <a:lnTo>
                  <a:pt x="67" y="33"/>
                </a:lnTo>
                <a:lnTo>
                  <a:pt x="63" y="27"/>
                </a:lnTo>
                <a:lnTo>
                  <a:pt x="57" y="21"/>
                </a:lnTo>
                <a:lnTo>
                  <a:pt x="53" y="15"/>
                </a:lnTo>
                <a:lnTo>
                  <a:pt x="48" y="10"/>
                </a:lnTo>
                <a:lnTo>
                  <a:pt x="44" y="7"/>
                </a:lnTo>
                <a:lnTo>
                  <a:pt x="40" y="5"/>
                </a:lnTo>
                <a:lnTo>
                  <a:pt x="38" y="4"/>
                </a:lnTo>
                <a:lnTo>
                  <a:pt x="34" y="1"/>
                </a:lnTo>
                <a:lnTo>
                  <a:pt x="28" y="0"/>
                </a:lnTo>
                <a:moveTo>
                  <a:pt x="28" y="0"/>
                </a:moveTo>
                <a:lnTo>
                  <a:pt x="22" y="0"/>
                </a:lnTo>
                <a:lnTo>
                  <a:pt x="17" y="1"/>
                </a:lnTo>
                <a:lnTo>
                  <a:pt x="13" y="4"/>
                </a:lnTo>
                <a:lnTo>
                  <a:pt x="8" y="5"/>
                </a:lnTo>
                <a:lnTo>
                  <a:pt x="5" y="7"/>
                </a:lnTo>
                <a:lnTo>
                  <a:pt x="3" y="10"/>
                </a:lnTo>
                <a:lnTo>
                  <a:pt x="0" y="15"/>
                </a:lnTo>
                <a:lnTo>
                  <a:pt x="3" y="19"/>
                </a:lnTo>
                <a:lnTo>
                  <a:pt x="4" y="21"/>
                </a:lnTo>
                <a:lnTo>
                  <a:pt x="4" y="26"/>
                </a:lnTo>
                <a:lnTo>
                  <a:pt x="5" y="28"/>
                </a:lnTo>
                <a:lnTo>
                  <a:pt x="7" y="31"/>
                </a:lnTo>
                <a:lnTo>
                  <a:pt x="9" y="34"/>
                </a:lnTo>
                <a:lnTo>
                  <a:pt x="13" y="37"/>
                </a:lnTo>
                <a:lnTo>
                  <a:pt x="16" y="40"/>
                </a:lnTo>
                <a:lnTo>
                  <a:pt x="17" y="44"/>
                </a:lnTo>
                <a:lnTo>
                  <a:pt x="18" y="48"/>
                </a:lnTo>
                <a:lnTo>
                  <a:pt x="18" y="62"/>
                </a:lnTo>
                <a:lnTo>
                  <a:pt x="17" y="66"/>
                </a:lnTo>
                <a:lnTo>
                  <a:pt x="17" y="77"/>
                </a:lnTo>
                <a:lnTo>
                  <a:pt x="16" y="84"/>
                </a:lnTo>
                <a:lnTo>
                  <a:pt x="16" y="95"/>
                </a:lnTo>
                <a:lnTo>
                  <a:pt x="17" y="100"/>
                </a:lnTo>
                <a:lnTo>
                  <a:pt x="18" y="106"/>
                </a:lnTo>
                <a:lnTo>
                  <a:pt x="24" y="114"/>
                </a:lnTo>
                <a:lnTo>
                  <a:pt x="26" y="118"/>
                </a:lnTo>
                <a:lnTo>
                  <a:pt x="28" y="124"/>
                </a:lnTo>
                <a:lnTo>
                  <a:pt x="30" y="128"/>
                </a:lnTo>
                <a:lnTo>
                  <a:pt x="34" y="134"/>
                </a:lnTo>
                <a:lnTo>
                  <a:pt x="38" y="140"/>
                </a:lnTo>
                <a:lnTo>
                  <a:pt x="38" y="146"/>
                </a:lnTo>
                <a:lnTo>
                  <a:pt x="41" y="148"/>
                </a:lnTo>
                <a:lnTo>
                  <a:pt x="44" y="148"/>
                </a:lnTo>
                <a:lnTo>
                  <a:pt x="45" y="151"/>
                </a:lnTo>
                <a:lnTo>
                  <a:pt x="45" y="155"/>
                </a:lnTo>
                <a:lnTo>
                  <a:pt x="46" y="156"/>
                </a:lnTo>
                <a:lnTo>
                  <a:pt x="48" y="157"/>
                </a:lnTo>
                <a:lnTo>
                  <a:pt x="50" y="159"/>
                </a:lnTo>
                <a:lnTo>
                  <a:pt x="54" y="160"/>
                </a:lnTo>
                <a:lnTo>
                  <a:pt x="55" y="160"/>
                </a:lnTo>
                <a:lnTo>
                  <a:pt x="57" y="159"/>
                </a:lnTo>
                <a:lnTo>
                  <a:pt x="58" y="156"/>
                </a:lnTo>
                <a:lnTo>
                  <a:pt x="60" y="152"/>
                </a:lnTo>
                <a:lnTo>
                  <a:pt x="65" y="147"/>
                </a:lnTo>
                <a:lnTo>
                  <a:pt x="67" y="147"/>
                </a:lnTo>
                <a:lnTo>
                  <a:pt x="68" y="148"/>
                </a:lnTo>
                <a:lnTo>
                  <a:pt x="70" y="150"/>
                </a:lnTo>
                <a:lnTo>
                  <a:pt x="68" y="155"/>
                </a:lnTo>
                <a:lnTo>
                  <a:pt x="64" y="159"/>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85" name="Rectangle 26"/>
          <p:cNvSpPr>
            <a:spLocks noChangeArrowheads="1"/>
          </p:cNvSpPr>
          <p:nvPr/>
        </p:nvSpPr>
        <p:spPr bwMode="auto">
          <a:xfrm>
            <a:off x="3092450" y="3489325"/>
            <a:ext cx="27622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168</a:t>
            </a:r>
            <a:endParaRPr lang="en-US">
              <a:solidFill>
                <a:srgbClr val="FFFFFF"/>
              </a:solidFill>
              <a:ea typeface="Arial" charset="0"/>
              <a:cs typeface="Arial" charset="0"/>
            </a:endParaRPr>
          </a:p>
        </p:txBody>
      </p:sp>
      <p:sp>
        <p:nvSpPr>
          <p:cNvPr id="143386" name="Rectangle 27"/>
          <p:cNvSpPr>
            <a:spLocks noChangeArrowheads="1"/>
          </p:cNvSpPr>
          <p:nvPr/>
        </p:nvSpPr>
        <p:spPr bwMode="auto">
          <a:xfrm>
            <a:off x="192088" y="4222750"/>
            <a:ext cx="395287"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Chair</a:t>
            </a:r>
            <a:endParaRPr lang="en-US">
              <a:solidFill>
                <a:srgbClr val="FFFFFF"/>
              </a:solidFill>
              <a:ea typeface="Arial" charset="0"/>
              <a:cs typeface="Arial" charset="0"/>
            </a:endParaRPr>
          </a:p>
        </p:txBody>
      </p:sp>
      <p:sp>
        <p:nvSpPr>
          <p:cNvPr id="143387" name="Freeform 28"/>
          <p:cNvSpPr>
            <a:spLocks/>
          </p:cNvSpPr>
          <p:nvPr/>
        </p:nvSpPr>
        <p:spPr bwMode="auto">
          <a:xfrm>
            <a:off x="817563" y="4041775"/>
            <a:ext cx="625475" cy="487363"/>
          </a:xfrm>
          <a:custGeom>
            <a:avLst/>
            <a:gdLst>
              <a:gd name="T0" fmla="*/ 86 w 394"/>
              <a:gd name="T1" fmla="*/ 0 h 307"/>
              <a:gd name="T2" fmla="*/ 0 w 394"/>
              <a:gd name="T3" fmla="*/ 41 h 307"/>
              <a:gd name="T4" fmla="*/ 13 w 394"/>
              <a:gd name="T5" fmla="*/ 201 h 307"/>
              <a:gd name="T6" fmla="*/ 69 w 394"/>
              <a:gd name="T7" fmla="*/ 302 h 307"/>
              <a:gd name="T8" fmla="*/ 265 w 394"/>
              <a:gd name="T9" fmla="*/ 307 h 307"/>
              <a:gd name="T10" fmla="*/ 379 w 394"/>
              <a:gd name="T11" fmla="*/ 284 h 307"/>
              <a:gd name="T12" fmla="*/ 394 w 394"/>
              <a:gd name="T13" fmla="*/ 5 h 307"/>
              <a:gd name="T14" fmla="*/ 86 w 394"/>
              <a:gd name="T15" fmla="*/ 0 h 307"/>
              <a:gd name="T16" fmla="*/ 0 60000 65536"/>
              <a:gd name="T17" fmla="*/ 0 60000 65536"/>
              <a:gd name="T18" fmla="*/ 0 60000 65536"/>
              <a:gd name="T19" fmla="*/ 0 60000 65536"/>
              <a:gd name="T20" fmla="*/ 0 60000 65536"/>
              <a:gd name="T21" fmla="*/ 0 60000 65536"/>
              <a:gd name="T22" fmla="*/ 0 60000 65536"/>
              <a:gd name="T23" fmla="*/ 0 60000 65536"/>
              <a:gd name="T24" fmla="*/ 0 w 394"/>
              <a:gd name="T25" fmla="*/ 0 h 307"/>
              <a:gd name="T26" fmla="*/ 394 w 394"/>
              <a:gd name="T27" fmla="*/ 307 h 3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4" h="307">
                <a:moveTo>
                  <a:pt x="86" y="0"/>
                </a:moveTo>
                <a:lnTo>
                  <a:pt x="0" y="41"/>
                </a:lnTo>
                <a:lnTo>
                  <a:pt x="13" y="201"/>
                </a:lnTo>
                <a:lnTo>
                  <a:pt x="69" y="302"/>
                </a:lnTo>
                <a:lnTo>
                  <a:pt x="265" y="307"/>
                </a:lnTo>
                <a:lnTo>
                  <a:pt x="379" y="284"/>
                </a:lnTo>
                <a:lnTo>
                  <a:pt x="394" y="5"/>
                </a:lnTo>
                <a:lnTo>
                  <a:pt x="86" y="0"/>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88" name="Rectangle 29"/>
          <p:cNvSpPr>
            <a:spLocks noChangeArrowheads="1"/>
          </p:cNvSpPr>
          <p:nvPr/>
        </p:nvSpPr>
        <p:spPr bwMode="auto">
          <a:xfrm>
            <a:off x="677863" y="4030663"/>
            <a:ext cx="920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7</a:t>
            </a:r>
            <a:endParaRPr lang="en-US">
              <a:solidFill>
                <a:srgbClr val="FFFFFF"/>
              </a:solidFill>
              <a:ea typeface="Arial" charset="0"/>
              <a:cs typeface="Arial" charset="0"/>
            </a:endParaRPr>
          </a:p>
        </p:txBody>
      </p:sp>
      <p:sp>
        <p:nvSpPr>
          <p:cNvPr id="143389" name="Freeform 30"/>
          <p:cNvSpPr>
            <a:spLocks/>
          </p:cNvSpPr>
          <p:nvPr/>
        </p:nvSpPr>
        <p:spPr bwMode="auto">
          <a:xfrm>
            <a:off x="2114550" y="4041775"/>
            <a:ext cx="503238" cy="487363"/>
          </a:xfrm>
          <a:custGeom>
            <a:avLst/>
            <a:gdLst>
              <a:gd name="T0" fmla="*/ 0 w 317"/>
              <a:gd name="T1" fmla="*/ 260 h 307"/>
              <a:gd name="T2" fmla="*/ 84 w 317"/>
              <a:gd name="T3" fmla="*/ 297 h 307"/>
              <a:gd name="T4" fmla="*/ 201 w 317"/>
              <a:gd name="T5" fmla="*/ 307 h 307"/>
              <a:gd name="T6" fmla="*/ 261 w 317"/>
              <a:gd name="T7" fmla="*/ 261 h 307"/>
              <a:gd name="T8" fmla="*/ 317 w 317"/>
              <a:gd name="T9" fmla="*/ 9 h 307"/>
              <a:gd name="T10" fmla="*/ 287 w 317"/>
              <a:gd name="T11" fmla="*/ 0 h 307"/>
              <a:gd name="T12" fmla="*/ 218 w 317"/>
              <a:gd name="T13" fmla="*/ 91 h 307"/>
              <a:gd name="T14" fmla="*/ 127 w 317"/>
              <a:gd name="T15" fmla="*/ 91 h 307"/>
              <a:gd name="T16" fmla="*/ 48 w 317"/>
              <a:gd name="T17" fmla="*/ 175 h 307"/>
              <a:gd name="T18" fmla="*/ 2 w 317"/>
              <a:gd name="T19" fmla="*/ 220 h 307"/>
              <a:gd name="T20" fmla="*/ 0 w 317"/>
              <a:gd name="T21" fmla="*/ 260 h 3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307"/>
              <a:gd name="T35" fmla="*/ 317 w 317"/>
              <a:gd name="T36" fmla="*/ 307 h 3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307">
                <a:moveTo>
                  <a:pt x="0" y="260"/>
                </a:moveTo>
                <a:lnTo>
                  <a:pt x="84" y="297"/>
                </a:lnTo>
                <a:lnTo>
                  <a:pt x="201" y="307"/>
                </a:lnTo>
                <a:lnTo>
                  <a:pt x="261" y="261"/>
                </a:lnTo>
                <a:lnTo>
                  <a:pt x="317" y="9"/>
                </a:lnTo>
                <a:lnTo>
                  <a:pt x="287" y="0"/>
                </a:lnTo>
                <a:lnTo>
                  <a:pt x="218" y="91"/>
                </a:lnTo>
                <a:lnTo>
                  <a:pt x="127" y="91"/>
                </a:lnTo>
                <a:lnTo>
                  <a:pt x="48" y="175"/>
                </a:lnTo>
                <a:lnTo>
                  <a:pt x="2" y="220"/>
                </a:lnTo>
                <a:lnTo>
                  <a:pt x="0" y="260"/>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90" name="Rectangle 31"/>
          <p:cNvSpPr>
            <a:spLocks noChangeArrowheads="1"/>
          </p:cNvSpPr>
          <p:nvPr/>
        </p:nvSpPr>
        <p:spPr bwMode="auto">
          <a:xfrm>
            <a:off x="2014538" y="4030663"/>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10</a:t>
            </a:r>
            <a:endParaRPr lang="en-US">
              <a:solidFill>
                <a:srgbClr val="FFFFFF"/>
              </a:solidFill>
              <a:ea typeface="Arial" charset="0"/>
              <a:cs typeface="Arial" charset="0"/>
            </a:endParaRPr>
          </a:p>
        </p:txBody>
      </p:sp>
      <p:sp>
        <p:nvSpPr>
          <p:cNvPr id="143391" name="Freeform 32"/>
          <p:cNvSpPr>
            <a:spLocks/>
          </p:cNvSpPr>
          <p:nvPr/>
        </p:nvSpPr>
        <p:spPr bwMode="auto">
          <a:xfrm>
            <a:off x="3357563" y="4041775"/>
            <a:ext cx="425450" cy="487363"/>
          </a:xfrm>
          <a:custGeom>
            <a:avLst/>
            <a:gdLst>
              <a:gd name="T0" fmla="*/ 220 w 268"/>
              <a:gd name="T1" fmla="*/ 0 h 307"/>
              <a:gd name="T2" fmla="*/ 265 w 268"/>
              <a:gd name="T3" fmla="*/ 34 h 307"/>
              <a:gd name="T4" fmla="*/ 268 w 268"/>
              <a:gd name="T5" fmla="*/ 64 h 307"/>
              <a:gd name="T6" fmla="*/ 237 w 268"/>
              <a:gd name="T7" fmla="*/ 185 h 307"/>
              <a:gd name="T8" fmla="*/ 215 w 268"/>
              <a:gd name="T9" fmla="*/ 283 h 307"/>
              <a:gd name="T10" fmla="*/ 174 w 268"/>
              <a:gd name="T11" fmla="*/ 307 h 307"/>
              <a:gd name="T12" fmla="*/ 46 w 268"/>
              <a:gd name="T13" fmla="*/ 302 h 307"/>
              <a:gd name="T14" fmla="*/ 7 w 268"/>
              <a:gd name="T15" fmla="*/ 282 h 307"/>
              <a:gd name="T16" fmla="*/ 0 w 268"/>
              <a:gd name="T17" fmla="*/ 238 h 307"/>
              <a:gd name="T18" fmla="*/ 14 w 268"/>
              <a:gd name="T19" fmla="*/ 192 h 307"/>
              <a:gd name="T20" fmla="*/ 58 w 268"/>
              <a:gd name="T21" fmla="*/ 82 h 307"/>
              <a:gd name="T22" fmla="*/ 90 w 268"/>
              <a:gd name="T23" fmla="*/ 70 h 307"/>
              <a:gd name="T24" fmla="*/ 158 w 268"/>
              <a:gd name="T25" fmla="*/ 78 h 307"/>
              <a:gd name="T26" fmla="*/ 188 w 268"/>
              <a:gd name="T27" fmla="*/ 15 h 307"/>
              <a:gd name="T28" fmla="*/ 205 w 268"/>
              <a:gd name="T29" fmla="*/ 7 h 307"/>
              <a:gd name="T30" fmla="*/ 220 w 268"/>
              <a:gd name="T31" fmla="*/ 0 h 3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8"/>
              <a:gd name="T49" fmla="*/ 0 h 307"/>
              <a:gd name="T50" fmla="*/ 268 w 268"/>
              <a:gd name="T51" fmla="*/ 307 h 3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8" h="307">
                <a:moveTo>
                  <a:pt x="220" y="0"/>
                </a:moveTo>
                <a:lnTo>
                  <a:pt x="265" y="34"/>
                </a:lnTo>
                <a:lnTo>
                  <a:pt x="268" y="64"/>
                </a:lnTo>
                <a:lnTo>
                  <a:pt x="237" y="185"/>
                </a:lnTo>
                <a:lnTo>
                  <a:pt x="215" y="283"/>
                </a:lnTo>
                <a:lnTo>
                  <a:pt x="174" y="307"/>
                </a:lnTo>
                <a:lnTo>
                  <a:pt x="46" y="302"/>
                </a:lnTo>
                <a:lnTo>
                  <a:pt x="7" y="282"/>
                </a:lnTo>
                <a:lnTo>
                  <a:pt x="0" y="238"/>
                </a:lnTo>
                <a:lnTo>
                  <a:pt x="14" y="192"/>
                </a:lnTo>
                <a:lnTo>
                  <a:pt x="58" y="82"/>
                </a:lnTo>
                <a:lnTo>
                  <a:pt x="90" y="70"/>
                </a:lnTo>
                <a:lnTo>
                  <a:pt x="158" y="78"/>
                </a:lnTo>
                <a:lnTo>
                  <a:pt x="188" y="15"/>
                </a:lnTo>
                <a:lnTo>
                  <a:pt x="205" y="7"/>
                </a:lnTo>
                <a:lnTo>
                  <a:pt x="220" y="0"/>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92" name="Rectangle 33"/>
          <p:cNvSpPr>
            <a:spLocks noChangeArrowheads="1"/>
          </p:cNvSpPr>
          <p:nvPr/>
        </p:nvSpPr>
        <p:spPr bwMode="auto">
          <a:xfrm>
            <a:off x="3219450" y="4030663"/>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15</a:t>
            </a:r>
            <a:endParaRPr lang="en-US">
              <a:solidFill>
                <a:srgbClr val="FFFFFF"/>
              </a:solidFill>
              <a:ea typeface="Arial" charset="0"/>
              <a:cs typeface="Arial" charset="0"/>
            </a:endParaRPr>
          </a:p>
        </p:txBody>
      </p:sp>
      <p:sp>
        <p:nvSpPr>
          <p:cNvPr id="143393" name="Rectangle 34"/>
          <p:cNvSpPr>
            <a:spLocks noChangeArrowheads="1"/>
          </p:cNvSpPr>
          <p:nvPr/>
        </p:nvSpPr>
        <p:spPr bwMode="auto">
          <a:xfrm>
            <a:off x="165100" y="4699000"/>
            <a:ext cx="44132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Street</a:t>
            </a:r>
            <a:endParaRPr lang="en-US">
              <a:solidFill>
                <a:srgbClr val="FFFFFF"/>
              </a:solidFill>
              <a:ea typeface="Arial" charset="0"/>
              <a:cs typeface="Arial" charset="0"/>
            </a:endParaRPr>
          </a:p>
        </p:txBody>
      </p:sp>
      <p:sp>
        <p:nvSpPr>
          <p:cNvPr id="143394" name="Rectangle 35"/>
          <p:cNvSpPr>
            <a:spLocks noChangeArrowheads="1"/>
          </p:cNvSpPr>
          <p:nvPr/>
        </p:nvSpPr>
        <p:spPr bwMode="auto">
          <a:xfrm>
            <a:off x="204788" y="4894263"/>
            <a:ext cx="3587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lamp</a:t>
            </a:r>
            <a:endParaRPr lang="en-US">
              <a:solidFill>
                <a:srgbClr val="FFFFFF"/>
              </a:solidFill>
              <a:ea typeface="Arial" charset="0"/>
              <a:cs typeface="Arial" charset="0"/>
            </a:endParaRPr>
          </a:p>
        </p:txBody>
      </p:sp>
      <p:sp>
        <p:nvSpPr>
          <p:cNvPr id="143395" name="Freeform 36"/>
          <p:cNvSpPr>
            <a:spLocks/>
          </p:cNvSpPr>
          <p:nvPr/>
        </p:nvSpPr>
        <p:spPr bwMode="auto">
          <a:xfrm>
            <a:off x="954088" y="4632325"/>
            <a:ext cx="349250" cy="487363"/>
          </a:xfrm>
          <a:custGeom>
            <a:avLst/>
            <a:gdLst>
              <a:gd name="T0" fmla="*/ 0 w 220"/>
              <a:gd name="T1" fmla="*/ 63 h 307"/>
              <a:gd name="T2" fmla="*/ 55 w 220"/>
              <a:gd name="T3" fmla="*/ 307 h 307"/>
              <a:gd name="T4" fmla="*/ 172 w 220"/>
              <a:gd name="T5" fmla="*/ 307 h 307"/>
              <a:gd name="T6" fmla="*/ 220 w 220"/>
              <a:gd name="T7" fmla="*/ 90 h 307"/>
              <a:gd name="T8" fmla="*/ 109 w 220"/>
              <a:gd name="T9" fmla="*/ 0 h 307"/>
              <a:gd name="T10" fmla="*/ 0 w 220"/>
              <a:gd name="T11" fmla="*/ 63 h 307"/>
              <a:gd name="T12" fmla="*/ 0 60000 65536"/>
              <a:gd name="T13" fmla="*/ 0 60000 65536"/>
              <a:gd name="T14" fmla="*/ 0 60000 65536"/>
              <a:gd name="T15" fmla="*/ 0 60000 65536"/>
              <a:gd name="T16" fmla="*/ 0 60000 65536"/>
              <a:gd name="T17" fmla="*/ 0 60000 65536"/>
              <a:gd name="T18" fmla="*/ 0 w 220"/>
              <a:gd name="T19" fmla="*/ 0 h 307"/>
              <a:gd name="T20" fmla="*/ 220 w 220"/>
              <a:gd name="T21" fmla="*/ 307 h 307"/>
            </a:gdLst>
            <a:ahLst/>
            <a:cxnLst>
              <a:cxn ang="T12">
                <a:pos x="T0" y="T1"/>
              </a:cxn>
              <a:cxn ang="T13">
                <a:pos x="T2" y="T3"/>
              </a:cxn>
              <a:cxn ang="T14">
                <a:pos x="T4" y="T5"/>
              </a:cxn>
              <a:cxn ang="T15">
                <a:pos x="T6" y="T7"/>
              </a:cxn>
              <a:cxn ang="T16">
                <a:pos x="T8" y="T9"/>
              </a:cxn>
              <a:cxn ang="T17">
                <a:pos x="T10" y="T11"/>
              </a:cxn>
            </a:cxnLst>
            <a:rect l="T18" t="T19" r="T20" b="T21"/>
            <a:pathLst>
              <a:path w="220" h="307">
                <a:moveTo>
                  <a:pt x="0" y="63"/>
                </a:moveTo>
                <a:lnTo>
                  <a:pt x="55" y="307"/>
                </a:lnTo>
                <a:lnTo>
                  <a:pt x="172" y="307"/>
                </a:lnTo>
                <a:lnTo>
                  <a:pt x="220" y="90"/>
                </a:lnTo>
                <a:lnTo>
                  <a:pt x="109" y="0"/>
                </a:lnTo>
                <a:lnTo>
                  <a:pt x="0" y="63"/>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96" name="Rectangle 37"/>
          <p:cNvSpPr>
            <a:spLocks noChangeArrowheads="1"/>
          </p:cNvSpPr>
          <p:nvPr/>
        </p:nvSpPr>
        <p:spPr bwMode="auto">
          <a:xfrm>
            <a:off x="758825" y="4622800"/>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5</a:t>
            </a:r>
            <a:endParaRPr lang="en-US">
              <a:solidFill>
                <a:srgbClr val="FFFFFF"/>
              </a:solidFill>
              <a:ea typeface="Arial" charset="0"/>
              <a:cs typeface="Arial" charset="0"/>
            </a:endParaRPr>
          </a:p>
        </p:txBody>
      </p:sp>
      <p:sp>
        <p:nvSpPr>
          <p:cNvPr id="143397" name="Freeform 38"/>
          <p:cNvSpPr>
            <a:spLocks/>
          </p:cNvSpPr>
          <p:nvPr/>
        </p:nvSpPr>
        <p:spPr bwMode="auto">
          <a:xfrm>
            <a:off x="2332038" y="4632325"/>
            <a:ext cx="68262" cy="487363"/>
          </a:xfrm>
          <a:custGeom>
            <a:avLst/>
            <a:gdLst>
              <a:gd name="T0" fmla="*/ 22 w 43"/>
              <a:gd name="T1" fmla="*/ 307 h 307"/>
              <a:gd name="T2" fmla="*/ 43 w 43"/>
              <a:gd name="T3" fmla="*/ 304 h 307"/>
              <a:gd name="T4" fmla="*/ 32 w 43"/>
              <a:gd name="T5" fmla="*/ 79 h 307"/>
              <a:gd name="T6" fmla="*/ 38 w 43"/>
              <a:gd name="T7" fmla="*/ 77 h 307"/>
              <a:gd name="T8" fmla="*/ 36 w 43"/>
              <a:gd name="T9" fmla="*/ 41 h 307"/>
              <a:gd name="T10" fmla="*/ 19 w 43"/>
              <a:gd name="T11" fmla="*/ 0 h 307"/>
              <a:gd name="T12" fmla="*/ 0 w 43"/>
              <a:gd name="T13" fmla="*/ 41 h 307"/>
              <a:gd name="T14" fmla="*/ 12 w 43"/>
              <a:gd name="T15" fmla="*/ 75 h 307"/>
              <a:gd name="T16" fmla="*/ 19 w 43"/>
              <a:gd name="T17" fmla="*/ 81 h 307"/>
              <a:gd name="T18" fmla="*/ 22 w 43"/>
              <a:gd name="T19" fmla="*/ 307 h 3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307"/>
              <a:gd name="T32" fmla="*/ 43 w 43"/>
              <a:gd name="T33" fmla="*/ 307 h 3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307">
                <a:moveTo>
                  <a:pt x="22" y="307"/>
                </a:moveTo>
                <a:lnTo>
                  <a:pt x="43" y="304"/>
                </a:lnTo>
                <a:lnTo>
                  <a:pt x="32" y="79"/>
                </a:lnTo>
                <a:lnTo>
                  <a:pt x="38" y="77"/>
                </a:lnTo>
                <a:lnTo>
                  <a:pt x="36" y="41"/>
                </a:lnTo>
                <a:lnTo>
                  <a:pt x="19" y="0"/>
                </a:lnTo>
                <a:lnTo>
                  <a:pt x="0" y="41"/>
                </a:lnTo>
                <a:lnTo>
                  <a:pt x="12" y="75"/>
                </a:lnTo>
                <a:lnTo>
                  <a:pt x="19" y="81"/>
                </a:lnTo>
                <a:lnTo>
                  <a:pt x="22" y="307"/>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398" name="Rectangle 39"/>
          <p:cNvSpPr>
            <a:spLocks noChangeArrowheads="1"/>
          </p:cNvSpPr>
          <p:nvPr/>
        </p:nvSpPr>
        <p:spPr bwMode="auto">
          <a:xfrm>
            <a:off x="2174875" y="4622800"/>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9</a:t>
            </a:r>
            <a:endParaRPr lang="en-US">
              <a:solidFill>
                <a:srgbClr val="FFFFFF"/>
              </a:solidFill>
              <a:ea typeface="Arial" charset="0"/>
              <a:cs typeface="Arial" charset="0"/>
            </a:endParaRPr>
          </a:p>
        </p:txBody>
      </p:sp>
      <p:sp>
        <p:nvSpPr>
          <p:cNvPr id="143399" name="Freeform 40"/>
          <p:cNvSpPr>
            <a:spLocks/>
          </p:cNvSpPr>
          <p:nvPr/>
        </p:nvSpPr>
        <p:spPr bwMode="auto">
          <a:xfrm>
            <a:off x="3432175" y="4632325"/>
            <a:ext cx="276225" cy="487363"/>
          </a:xfrm>
          <a:custGeom>
            <a:avLst/>
            <a:gdLst>
              <a:gd name="T0" fmla="*/ 70 w 174"/>
              <a:gd name="T1" fmla="*/ 303 h 307"/>
              <a:gd name="T2" fmla="*/ 80 w 174"/>
              <a:gd name="T3" fmla="*/ 61 h 307"/>
              <a:gd name="T4" fmla="*/ 38 w 174"/>
              <a:gd name="T5" fmla="*/ 14 h 307"/>
              <a:gd name="T6" fmla="*/ 0 w 174"/>
              <a:gd name="T7" fmla="*/ 12 h 307"/>
              <a:gd name="T8" fmla="*/ 12 w 174"/>
              <a:gd name="T9" fmla="*/ 0 h 307"/>
              <a:gd name="T10" fmla="*/ 46 w 174"/>
              <a:gd name="T11" fmla="*/ 12 h 307"/>
              <a:gd name="T12" fmla="*/ 88 w 174"/>
              <a:gd name="T13" fmla="*/ 47 h 307"/>
              <a:gd name="T14" fmla="*/ 134 w 174"/>
              <a:gd name="T15" fmla="*/ 29 h 307"/>
              <a:gd name="T16" fmla="*/ 160 w 174"/>
              <a:gd name="T17" fmla="*/ 32 h 307"/>
              <a:gd name="T18" fmla="*/ 174 w 174"/>
              <a:gd name="T19" fmla="*/ 41 h 307"/>
              <a:gd name="T20" fmla="*/ 162 w 174"/>
              <a:gd name="T21" fmla="*/ 43 h 307"/>
              <a:gd name="T22" fmla="*/ 142 w 174"/>
              <a:gd name="T23" fmla="*/ 35 h 307"/>
              <a:gd name="T24" fmla="*/ 97 w 174"/>
              <a:gd name="T25" fmla="*/ 61 h 307"/>
              <a:gd name="T26" fmla="*/ 82 w 174"/>
              <a:gd name="T27" fmla="*/ 298 h 307"/>
              <a:gd name="T28" fmla="*/ 82 w 174"/>
              <a:gd name="T29" fmla="*/ 307 h 307"/>
              <a:gd name="T30" fmla="*/ 70 w 174"/>
              <a:gd name="T31" fmla="*/ 303 h 3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4"/>
              <a:gd name="T49" fmla="*/ 0 h 307"/>
              <a:gd name="T50" fmla="*/ 174 w 174"/>
              <a:gd name="T51" fmla="*/ 307 h 3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4" h="307">
                <a:moveTo>
                  <a:pt x="70" y="303"/>
                </a:moveTo>
                <a:lnTo>
                  <a:pt x="80" y="61"/>
                </a:lnTo>
                <a:lnTo>
                  <a:pt x="38" y="14"/>
                </a:lnTo>
                <a:lnTo>
                  <a:pt x="0" y="12"/>
                </a:lnTo>
                <a:lnTo>
                  <a:pt x="12" y="0"/>
                </a:lnTo>
                <a:lnTo>
                  <a:pt x="46" y="12"/>
                </a:lnTo>
                <a:lnTo>
                  <a:pt x="88" y="47"/>
                </a:lnTo>
                <a:lnTo>
                  <a:pt x="134" y="29"/>
                </a:lnTo>
                <a:lnTo>
                  <a:pt x="160" y="32"/>
                </a:lnTo>
                <a:lnTo>
                  <a:pt x="174" y="41"/>
                </a:lnTo>
                <a:lnTo>
                  <a:pt x="162" y="43"/>
                </a:lnTo>
                <a:lnTo>
                  <a:pt x="142" y="35"/>
                </a:lnTo>
                <a:lnTo>
                  <a:pt x="97" y="61"/>
                </a:lnTo>
                <a:lnTo>
                  <a:pt x="82" y="298"/>
                </a:lnTo>
                <a:lnTo>
                  <a:pt x="82" y="307"/>
                </a:lnTo>
                <a:lnTo>
                  <a:pt x="70" y="303"/>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00" name="Rectangle 41"/>
          <p:cNvSpPr>
            <a:spLocks noChangeArrowheads="1"/>
          </p:cNvSpPr>
          <p:nvPr/>
        </p:nvSpPr>
        <p:spPr bwMode="auto">
          <a:xfrm>
            <a:off x="3201988" y="46228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15</a:t>
            </a:r>
            <a:endParaRPr lang="en-US">
              <a:solidFill>
                <a:srgbClr val="FFFFFF"/>
              </a:solidFill>
              <a:ea typeface="Arial" charset="0"/>
              <a:cs typeface="Arial" charset="0"/>
            </a:endParaRPr>
          </a:p>
        </p:txBody>
      </p:sp>
      <p:sp>
        <p:nvSpPr>
          <p:cNvPr id="143401" name="Rectangle 42"/>
          <p:cNvSpPr>
            <a:spLocks noChangeArrowheads="1"/>
          </p:cNvSpPr>
          <p:nvPr/>
        </p:nvSpPr>
        <p:spPr bwMode="auto">
          <a:xfrm>
            <a:off x="4867275" y="4767263"/>
            <a:ext cx="477838"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House</a:t>
            </a:r>
            <a:endParaRPr lang="en-US">
              <a:solidFill>
                <a:srgbClr val="FFFFFF"/>
              </a:solidFill>
              <a:ea typeface="Arial" charset="0"/>
              <a:cs typeface="Arial" charset="0"/>
            </a:endParaRPr>
          </a:p>
        </p:txBody>
      </p:sp>
      <p:sp>
        <p:nvSpPr>
          <p:cNvPr id="143402" name="Freeform 43"/>
          <p:cNvSpPr>
            <a:spLocks/>
          </p:cNvSpPr>
          <p:nvPr/>
        </p:nvSpPr>
        <p:spPr bwMode="auto">
          <a:xfrm>
            <a:off x="5894388" y="4632325"/>
            <a:ext cx="301625" cy="487363"/>
          </a:xfrm>
          <a:custGeom>
            <a:avLst/>
            <a:gdLst>
              <a:gd name="T0" fmla="*/ 4 w 190"/>
              <a:gd name="T1" fmla="*/ 307 h 307"/>
              <a:gd name="T2" fmla="*/ 190 w 190"/>
              <a:gd name="T3" fmla="*/ 299 h 307"/>
              <a:gd name="T4" fmla="*/ 185 w 190"/>
              <a:gd name="T5" fmla="*/ 129 h 307"/>
              <a:gd name="T6" fmla="*/ 90 w 190"/>
              <a:gd name="T7" fmla="*/ 0 h 307"/>
              <a:gd name="T8" fmla="*/ 0 w 190"/>
              <a:gd name="T9" fmla="*/ 111 h 307"/>
              <a:gd name="T10" fmla="*/ 4 w 190"/>
              <a:gd name="T11" fmla="*/ 307 h 307"/>
              <a:gd name="T12" fmla="*/ 0 60000 65536"/>
              <a:gd name="T13" fmla="*/ 0 60000 65536"/>
              <a:gd name="T14" fmla="*/ 0 60000 65536"/>
              <a:gd name="T15" fmla="*/ 0 60000 65536"/>
              <a:gd name="T16" fmla="*/ 0 60000 65536"/>
              <a:gd name="T17" fmla="*/ 0 60000 65536"/>
              <a:gd name="T18" fmla="*/ 0 w 190"/>
              <a:gd name="T19" fmla="*/ 0 h 307"/>
              <a:gd name="T20" fmla="*/ 190 w 190"/>
              <a:gd name="T21" fmla="*/ 307 h 307"/>
            </a:gdLst>
            <a:ahLst/>
            <a:cxnLst>
              <a:cxn ang="T12">
                <a:pos x="T0" y="T1"/>
              </a:cxn>
              <a:cxn ang="T13">
                <a:pos x="T2" y="T3"/>
              </a:cxn>
              <a:cxn ang="T14">
                <a:pos x="T4" y="T5"/>
              </a:cxn>
              <a:cxn ang="T15">
                <a:pos x="T6" y="T7"/>
              </a:cxn>
              <a:cxn ang="T16">
                <a:pos x="T8" y="T9"/>
              </a:cxn>
              <a:cxn ang="T17">
                <a:pos x="T10" y="T11"/>
              </a:cxn>
            </a:cxnLst>
            <a:rect l="T18" t="T19" r="T20" b="T21"/>
            <a:pathLst>
              <a:path w="190" h="307">
                <a:moveTo>
                  <a:pt x="4" y="307"/>
                </a:moveTo>
                <a:lnTo>
                  <a:pt x="190" y="299"/>
                </a:lnTo>
                <a:lnTo>
                  <a:pt x="185" y="129"/>
                </a:lnTo>
                <a:lnTo>
                  <a:pt x="90" y="0"/>
                </a:lnTo>
                <a:lnTo>
                  <a:pt x="0" y="111"/>
                </a:lnTo>
                <a:lnTo>
                  <a:pt x="4" y="307"/>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03" name="Rectangle 44"/>
          <p:cNvSpPr>
            <a:spLocks noChangeArrowheads="1"/>
          </p:cNvSpPr>
          <p:nvPr/>
        </p:nvSpPr>
        <p:spPr bwMode="auto">
          <a:xfrm>
            <a:off x="5738813" y="4622800"/>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5</a:t>
            </a:r>
            <a:endParaRPr lang="en-US">
              <a:solidFill>
                <a:srgbClr val="FFFFFF"/>
              </a:solidFill>
              <a:ea typeface="Arial" charset="0"/>
              <a:cs typeface="Arial" charset="0"/>
            </a:endParaRPr>
          </a:p>
        </p:txBody>
      </p:sp>
      <p:sp>
        <p:nvSpPr>
          <p:cNvPr id="143404" name="Freeform 45"/>
          <p:cNvSpPr>
            <a:spLocks/>
          </p:cNvSpPr>
          <p:nvPr/>
        </p:nvSpPr>
        <p:spPr bwMode="auto">
          <a:xfrm>
            <a:off x="7146925" y="4632325"/>
            <a:ext cx="301625" cy="487363"/>
          </a:xfrm>
          <a:custGeom>
            <a:avLst/>
            <a:gdLst>
              <a:gd name="T0" fmla="*/ 12 w 190"/>
              <a:gd name="T1" fmla="*/ 307 h 307"/>
              <a:gd name="T2" fmla="*/ 0 w 190"/>
              <a:gd name="T3" fmla="*/ 89 h 307"/>
              <a:gd name="T4" fmla="*/ 21 w 190"/>
              <a:gd name="T5" fmla="*/ 29 h 307"/>
              <a:gd name="T6" fmla="*/ 124 w 190"/>
              <a:gd name="T7" fmla="*/ 0 h 307"/>
              <a:gd name="T8" fmla="*/ 190 w 190"/>
              <a:gd name="T9" fmla="*/ 108 h 307"/>
              <a:gd name="T10" fmla="*/ 178 w 190"/>
              <a:gd name="T11" fmla="*/ 111 h 307"/>
              <a:gd name="T12" fmla="*/ 183 w 190"/>
              <a:gd name="T13" fmla="*/ 282 h 307"/>
              <a:gd name="T14" fmla="*/ 12 w 190"/>
              <a:gd name="T15" fmla="*/ 307 h 307"/>
              <a:gd name="T16" fmla="*/ 0 60000 65536"/>
              <a:gd name="T17" fmla="*/ 0 60000 65536"/>
              <a:gd name="T18" fmla="*/ 0 60000 65536"/>
              <a:gd name="T19" fmla="*/ 0 60000 65536"/>
              <a:gd name="T20" fmla="*/ 0 60000 65536"/>
              <a:gd name="T21" fmla="*/ 0 60000 65536"/>
              <a:gd name="T22" fmla="*/ 0 60000 65536"/>
              <a:gd name="T23" fmla="*/ 0 60000 65536"/>
              <a:gd name="T24" fmla="*/ 0 w 190"/>
              <a:gd name="T25" fmla="*/ 0 h 307"/>
              <a:gd name="T26" fmla="*/ 190 w 190"/>
              <a:gd name="T27" fmla="*/ 307 h 3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0" h="307">
                <a:moveTo>
                  <a:pt x="12" y="307"/>
                </a:moveTo>
                <a:lnTo>
                  <a:pt x="0" y="89"/>
                </a:lnTo>
                <a:lnTo>
                  <a:pt x="21" y="29"/>
                </a:lnTo>
                <a:lnTo>
                  <a:pt x="124" y="0"/>
                </a:lnTo>
                <a:lnTo>
                  <a:pt x="190" y="108"/>
                </a:lnTo>
                <a:lnTo>
                  <a:pt x="178" y="111"/>
                </a:lnTo>
                <a:lnTo>
                  <a:pt x="183" y="282"/>
                </a:lnTo>
                <a:lnTo>
                  <a:pt x="12" y="307"/>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05" name="Rectangle 46"/>
          <p:cNvSpPr>
            <a:spLocks noChangeArrowheads="1"/>
          </p:cNvSpPr>
          <p:nvPr/>
        </p:nvSpPr>
        <p:spPr bwMode="auto">
          <a:xfrm>
            <a:off x="7024688" y="4622800"/>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7</a:t>
            </a:r>
            <a:endParaRPr lang="en-US">
              <a:solidFill>
                <a:srgbClr val="FFFFFF"/>
              </a:solidFill>
              <a:ea typeface="Arial" charset="0"/>
              <a:cs typeface="Arial" charset="0"/>
            </a:endParaRPr>
          </a:p>
        </p:txBody>
      </p:sp>
      <p:sp>
        <p:nvSpPr>
          <p:cNvPr id="143406" name="Freeform 47"/>
          <p:cNvSpPr>
            <a:spLocks/>
          </p:cNvSpPr>
          <p:nvPr/>
        </p:nvSpPr>
        <p:spPr bwMode="auto">
          <a:xfrm>
            <a:off x="8272463" y="4632325"/>
            <a:ext cx="393700" cy="487363"/>
          </a:xfrm>
          <a:custGeom>
            <a:avLst/>
            <a:gdLst>
              <a:gd name="T0" fmla="*/ 3 w 248"/>
              <a:gd name="T1" fmla="*/ 283 h 307"/>
              <a:gd name="T2" fmla="*/ 0 w 248"/>
              <a:gd name="T3" fmla="*/ 76 h 307"/>
              <a:gd name="T4" fmla="*/ 35 w 248"/>
              <a:gd name="T5" fmla="*/ 0 h 307"/>
              <a:gd name="T6" fmla="*/ 148 w 248"/>
              <a:gd name="T7" fmla="*/ 12 h 307"/>
              <a:gd name="T8" fmla="*/ 204 w 248"/>
              <a:gd name="T9" fmla="*/ 8 h 307"/>
              <a:gd name="T10" fmla="*/ 241 w 248"/>
              <a:gd name="T11" fmla="*/ 29 h 307"/>
              <a:gd name="T12" fmla="*/ 243 w 248"/>
              <a:gd name="T13" fmla="*/ 141 h 307"/>
              <a:gd name="T14" fmla="*/ 246 w 248"/>
              <a:gd name="T15" fmla="*/ 264 h 307"/>
              <a:gd name="T16" fmla="*/ 248 w 248"/>
              <a:gd name="T17" fmla="*/ 293 h 307"/>
              <a:gd name="T18" fmla="*/ 214 w 248"/>
              <a:gd name="T19" fmla="*/ 303 h 307"/>
              <a:gd name="T20" fmla="*/ 134 w 248"/>
              <a:gd name="T21" fmla="*/ 302 h 307"/>
              <a:gd name="T22" fmla="*/ 75 w 248"/>
              <a:gd name="T23" fmla="*/ 307 h 307"/>
              <a:gd name="T24" fmla="*/ 3 w 248"/>
              <a:gd name="T25" fmla="*/ 283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8"/>
              <a:gd name="T40" fmla="*/ 0 h 307"/>
              <a:gd name="T41" fmla="*/ 248 w 248"/>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8" h="307">
                <a:moveTo>
                  <a:pt x="3" y="283"/>
                </a:moveTo>
                <a:lnTo>
                  <a:pt x="0" y="76"/>
                </a:lnTo>
                <a:lnTo>
                  <a:pt x="35" y="0"/>
                </a:lnTo>
                <a:lnTo>
                  <a:pt x="148" y="12"/>
                </a:lnTo>
                <a:lnTo>
                  <a:pt x="204" y="8"/>
                </a:lnTo>
                <a:lnTo>
                  <a:pt x="241" y="29"/>
                </a:lnTo>
                <a:lnTo>
                  <a:pt x="243" y="141"/>
                </a:lnTo>
                <a:lnTo>
                  <a:pt x="246" y="264"/>
                </a:lnTo>
                <a:lnTo>
                  <a:pt x="248" y="293"/>
                </a:lnTo>
                <a:lnTo>
                  <a:pt x="214" y="303"/>
                </a:lnTo>
                <a:lnTo>
                  <a:pt x="134" y="302"/>
                </a:lnTo>
                <a:lnTo>
                  <a:pt x="75" y="307"/>
                </a:lnTo>
                <a:lnTo>
                  <a:pt x="3" y="283"/>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07" name="Rectangle 48"/>
          <p:cNvSpPr>
            <a:spLocks noChangeArrowheads="1"/>
          </p:cNvSpPr>
          <p:nvPr/>
        </p:nvSpPr>
        <p:spPr bwMode="auto">
          <a:xfrm>
            <a:off x="8069263" y="46228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12</a:t>
            </a:r>
            <a:endParaRPr lang="en-US">
              <a:solidFill>
                <a:srgbClr val="FFFFFF"/>
              </a:solidFill>
              <a:ea typeface="Arial" charset="0"/>
              <a:cs typeface="Arial" charset="0"/>
            </a:endParaRPr>
          </a:p>
        </p:txBody>
      </p:sp>
      <p:sp>
        <p:nvSpPr>
          <p:cNvPr id="143408" name="Rectangle 49"/>
          <p:cNvSpPr>
            <a:spLocks noChangeArrowheads="1"/>
          </p:cNvSpPr>
          <p:nvPr/>
        </p:nvSpPr>
        <p:spPr bwMode="auto">
          <a:xfrm>
            <a:off x="4730750" y="1844675"/>
            <a:ext cx="727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Motorbike</a:t>
            </a:r>
            <a:endParaRPr lang="en-US">
              <a:solidFill>
                <a:srgbClr val="FFFFFF"/>
              </a:solidFill>
              <a:ea typeface="Arial" charset="0"/>
              <a:cs typeface="Arial" charset="0"/>
            </a:endParaRPr>
          </a:p>
        </p:txBody>
      </p:sp>
      <p:sp>
        <p:nvSpPr>
          <p:cNvPr id="143409" name="Freeform 50"/>
          <p:cNvSpPr>
            <a:spLocks/>
          </p:cNvSpPr>
          <p:nvPr/>
        </p:nvSpPr>
        <p:spPr bwMode="auto">
          <a:xfrm>
            <a:off x="5576888" y="1712913"/>
            <a:ext cx="906462" cy="485775"/>
          </a:xfrm>
          <a:custGeom>
            <a:avLst/>
            <a:gdLst>
              <a:gd name="T0" fmla="*/ 559 w 571"/>
              <a:gd name="T1" fmla="*/ 268 h 306"/>
              <a:gd name="T2" fmla="*/ 571 w 571"/>
              <a:gd name="T3" fmla="*/ 145 h 306"/>
              <a:gd name="T4" fmla="*/ 470 w 571"/>
              <a:gd name="T5" fmla="*/ 107 h 306"/>
              <a:gd name="T6" fmla="*/ 412 w 571"/>
              <a:gd name="T7" fmla="*/ 0 h 306"/>
              <a:gd name="T8" fmla="*/ 284 w 571"/>
              <a:gd name="T9" fmla="*/ 59 h 306"/>
              <a:gd name="T10" fmla="*/ 74 w 571"/>
              <a:gd name="T11" fmla="*/ 55 h 306"/>
              <a:gd name="T12" fmla="*/ 0 w 571"/>
              <a:gd name="T13" fmla="*/ 123 h 306"/>
              <a:gd name="T14" fmla="*/ 80 w 571"/>
              <a:gd name="T15" fmla="*/ 268 h 306"/>
              <a:gd name="T16" fmla="*/ 192 w 571"/>
              <a:gd name="T17" fmla="*/ 306 h 306"/>
              <a:gd name="T18" fmla="*/ 391 w 571"/>
              <a:gd name="T19" fmla="*/ 170 h 306"/>
              <a:gd name="T20" fmla="*/ 412 w 571"/>
              <a:gd name="T21" fmla="*/ 268 h 306"/>
              <a:gd name="T22" fmla="*/ 491 w 571"/>
              <a:gd name="T23" fmla="*/ 306 h 306"/>
              <a:gd name="T24" fmla="*/ 559 w 571"/>
              <a:gd name="T25" fmla="*/ 268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1"/>
              <a:gd name="T40" fmla="*/ 0 h 306"/>
              <a:gd name="T41" fmla="*/ 571 w 571"/>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1" h="306">
                <a:moveTo>
                  <a:pt x="559" y="268"/>
                </a:moveTo>
                <a:lnTo>
                  <a:pt x="571" y="145"/>
                </a:lnTo>
                <a:lnTo>
                  <a:pt x="470" y="107"/>
                </a:lnTo>
                <a:lnTo>
                  <a:pt x="412" y="0"/>
                </a:lnTo>
                <a:lnTo>
                  <a:pt x="284" y="59"/>
                </a:lnTo>
                <a:lnTo>
                  <a:pt x="74" y="55"/>
                </a:lnTo>
                <a:lnTo>
                  <a:pt x="0" y="123"/>
                </a:lnTo>
                <a:lnTo>
                  <a:pt x="80" y="268"/>
                </a:lnTo>
                <a:lnTo>
                  <a:pt x="192" y="306"/>
                </a:lnTo>
                <a:lnTo>
                  <a:pt x="391" y="170"/>
                </a:lnTo>
                <a:lnTo>
                  <a:pt x="412" y="268"/>
                </a:lnTo>
                <a:lnTo>
                  <a:pt x="491" y="306"/>
                </a:lnTo>
                <a:lnTo>
                  <a:pt x="559" y="268"/>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10" name="Rectangle 51"/>
          <p:cNvSpPr>
            <a:spLocks noChangeArrowheads="1"/>
          </p:cNvSpPr>
          <p:nvPr/>
        </p:nvSpPr>
        <p:spPr bwMode="auto">
          <a:xfrm>
            <a:off x="5418138" y="1703388"/>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12</a:t>
            </a:r>
            <a:endParaRPr lang="en-US">
              <a:solidFill>
                <a:srgbClr val="FFFFFF"/>
              </a:solidFill>
              <a:ea typeface="Arial" charset="0"/>
              <a:cs typeface="Arial" charset="0"/>
            </a:endParaRPr>
          </a:p>
        </p:txBody>
      </p:sp>
      <p:sp>
        <p:nvSpPr>
          <p:cNvPr id="143411" name="Freeform 52"/>
          <p:cNvSpPr>
            <a:spLocks/>
          </p:cNvSpPr>
          <p:nvPr/>
        </p:nvSpPr>
        <p:spPr bwMode="auto">
          <a:xfrm>
            <a:off x="7004050" y="1712913"/>
            <a:ext cx="525463" cy="485775"/>
          </a:xfrm>
          <a:custGeom>
            <a:avLst/>
            <a:gdLst>
              <a:gd name="T0" fmla="*/ 18 w 331"/>
              <a:gd name="T1" fmla="*/ 65 h 306"/>
              <a:gd name="T2" fmla="*/ 0 w 331"/>
              <a:gd name="T3" fmla="*/ 170 h 306"/>
              <a:gd name="T4" fmla="*/ 11 w 331"/>
              <a:gd name="T5" fmla="*/ 208 h 306"/>
              <a:gd name="T6" fmla="*/ 26 w 331"/>
              <a:gd name="T7" fmla="*/ 274 h 306"/>
              <a:gd name="T8" fmla="*/ 61 w 331"/>
              <a:gd name="T9" fmla="*/ 284 h 306"/>
              <a:gd name="T10" fmla="*/ 83 w 331"/>
              <a:gd name="T11" fmla="*/ 255 h 306"/>
              <a:gd name="T12" fmla="*/ 235 w 331"/>
              <a:gd name="T13" fmla="*/ 270 h 306"/>
              <a:gd name="T14" fmla="*/ 269 w 331"/>
              <a:gd name="T15" fmla="*/ 302 h 306"/>
              <a:gd name="T16" fmla="*/ 302 w 331"/>
              <a:gd name="T17" fmla="*/ 306 h 306"/>
              <a:gd name="T18" fmla="*/ 331 w 331"/>
              <a:gd name="T19" fmla="*/ 266 h 306"/>
              <a:gd name="T20" fmla="*/ 331 w 331"/>
              <a:gd name="T21" fmla="*/ 221 h 306"/>
              <a:gd name="T22" fmla="*/ 305 w 331"/>
              <a:gd name="T23" fmla="*/ 186 h 306"/>
              <a:gd name="T24" fmla="*/ 310 w 331"/>
              <a:gd name="T25" fmla="*/ 146 h 306"/>
              <a:gd name="T26" fmla="*/ 259 w 331"/>
              <a:gd name="T27" fmla="*/ 56 h 306"/>
              <a:gd name="T28" fmla="*/ 251 w 331"/>
              <a:gd name="T29" fmla="*/ 0 h 306"/>
              <a:gd name="T30" fmla="*/ 139 w 331"/>
              <a:gd name="T31" fmla="*/ 15 h 306"/>
              <a:gd name="T32" fmla="*/ 203 w 331"/>
              <a:gd name="T33" fmla="*/ 40 h 306"/>
              <a:gd name="T34" fmla="*/ 190 w 331"/>
              <a:gd name="T35" fmla="*/ 77 h 306"/>
              <a:gd name="T36" fmla="*/ 203 w 331"/>
              <a:gd name="T37" fmla="*/ 146 h 306"/>
              <a:gd name="T38" fmla="*/ 164 w 331"/>
              <a:gd name="T39" fmla="*/ 170 h 306"/>
              <a:gd name="T40" fmla="*/ 124 w 331"/>
              <a:gd name="T41" fmla="*/ 153 h 306"/>
              <a:gd name="T42" fmla="*/ 55 w 331"/>
              <a:gd name="T43" fmla="*/ 69 h 306"/>
              <a:gd name="T44" fmla="*/ 18 w 331"/>
              <a:gd name="T45" fmla="*/ 65 h 3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1"/>
              <a:gd name="T70" fmla="*/ 0 h 306"/>
              <a:gd name="T71" fmla="*/ 331 w 331"/>
              <a:gd name="T72" fmla="*/ 306 h 30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1" h="306">
                <a:moveTo>
                  <a:pt x="18" y="65"/>
                </a:moveTo>
                <a:lnTo>
                  <a:pt x="0" y="170"/>
                </a:lnTo>
                <a:lnTo>
                  <a:pt x="11" y="208"/>
                </a:lnTo>
                <a:lnTo>
                  <a:pt x="26" y="274"/>
                </a:lnTo>
                <a:lnTo>
                  <a:pt x="61" y="284"/>
                </a:lnTo>
                <a:lnTo>
                  <a:pt x="83" y="255"/>
                </a:lnTo>
                <a:lnTo>
                  <a:pt x="235" y="270"/>
                </a:lnTo>
                <a:lnTo>
                  <a:pt x="269" y="302"/>
                </a:lnTo>
                <a:lnTo>
                  <a:pt x="302" y="306"/>
                </a:lnTo>
                <a:lnTo>
                  <a:pt x="331" y="266"/>
                </a:lnTo>
                <a:lnTo>
                  <a:pt x="331" y="221"/>
                </a:lnTo>
                <a:lnTo>
                  <a:pt x="305" y="186"/>
                </a:lnTo>
                <a:lnTo>
                  <a:pt x="310" y="146"/>
                </a:lnTo>
                <a:lnTo>
                  <a:pt x="259" y="56"/>
                </a:lnTo>
                <a:lnTo>
                  <a:pt x="251" y="0"/>
                </a:lnTo>
                <a:lnTo>
                  <a:pt x="139" y="15"/>
                </a:lnTo>
                <a:lnTo>
                  <a:pt x="203" y="40"/>
                </a:lnTo>
                <a:lnTo>
                  <a:pt x="190" y="77"/>
                </a:lnTo>
                <a:lnTo>
                  <a:pt x="203" y="146"/>
                </a:lnTo>
                <a:lnTo>
                  <a:pt x="164" y="170"/>
                </a:lnTo>
                <a:lnTo>
                  <a:pt x="124" y="153"/>
                </a:lnTo>
                <a:lnTo>
                  <a:pt x="55" y="69"/>
                </a:lnTo>
                <a:lnTo>
                  <a:pt x="18" y="65"/>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12" name="Rectangle 53"/>
          <p:cNvSpPr>
            <a:spLocks noChangeArrowheads="1"/>
          </p:cNvSpPr>
          <p:nvPr/>
        </p:nvSpPr>
        <p:spPr bwMode="auto">
          <a:xfrm>
            <a:off x="6850063" y="1703388"/>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22</a:t>
            </a:r>
            <a:endParaRPr lang="en-US">
              <a:solidFill>
                <a:srgbClr val="FFFFFF"/>
              </a:solidFill>
              <a:ea typeface="Arial" charset="0"/>
              <a:cs typeface="Arial" charset="0"/>
            </a:endParaRPr>
          </a:p>
        </p:txBody>
      </p:sp>
      <p:sp>
        <p:nvSpPr>
          <p:cNvPr id="143413" name="Freeform 54"/>
          <p:cNvSpPr>
            <a:spLocks/>
          </p:cNvSpPr>
          <p:nvPr/>
        </p:nvSpPr>
        <p:spPr bwMode="auto">
          <a:xfrm>
            <a:off x="8174038" y="1712913"/>
            <a:ext cx="592137" cy="485775"/>
          </a:xfrm>
          <a:custGeom>
            <a:avLst/>
            <a:gdLst>
              <a:gd name="T0" fmla="*/ 47 w 373"/>
              <a:gd name="T1" fmla="*/ 85 h 306"/>
              <a:gd name="T2" fmla="*/ 155 w 373"/>
              <a:gd name="T3" fmla="*/ 118 h 306"/>
              <a:gd name="T4" fmla="*/ 196 w 373"/>
              <a:gd name="T5" fmla="*/ 83 h 306"/>
              <a:gd name="T6" fmla="*/ 242 w 373"/>
              <a:gd name="T7" fmla="*/ 85 h 306"/>
              <a:gd name="T8" fmla="*/ 249 w 373"/>
              <a:gd name="T9" fmla="*/ 66 h 306"/>
              <a:gd name="T10" fmla="*/ 229 w 373"/>
              <a:gd name="T11" fmla="*/ 0 h 306"/>
              <a:gd name="T12" fmla="*/ 246 w 373"/>
              <a:gd name="T13" fmla="*/ 33 h 306"/>
              <a:gd name="T14" fmla="*/ 299 w 373"/>
              <a:gd name="T15" fmla="*/ 29 h 306"/>
              <a:gd name="T16" fmla="*/ 325 w 373"/>
              <a:gd name="T17" fmla="*/ 100 h 306"/>
              <a:gd name="T18" fmla="*/ 317 w 373"/>
              <a:gd name="T19" fmla="*/ 138 h 306"/>
              <a:gd name="T20" fmla="*/ 297 w 373"/>
              <a:gd name="T21" fmla="*/ 138 h 306"/>
              <a:gd name="T22" fmla="*/ 293 w 373"/>
              <a:gd name="T23" fmla="*/ 169 h 306"/>
              <a:gd name="T24" fmla="*/ 347 w 373"/>
              <a:gd name="T25" fmla="*/ 189 h 306"/>
              <a:gd name="T26" fmla="*/ 373 w 373"/>
              <a:gd name="T27" fmla="*/ 240 h 306"/>
              <a:gd name="T28" fmla="*/ 367 w 373"/>
              <a:gd name="T29" fmla="*/ 271 h 306"/>
              <a:gd name="T30" fmla="*/ 331 w 373"/>
              <a:gd name="T31" fmla="*/ 306 h 306"/>
              <a:gd name="T32" fmla="*/ 281 w 373"/>
              <a:gd name="T33" fmla="*/ 306 h 306"/>
              <a:gd name="T34" fmla="*/ 249 w 373"/>
              <a:gd name="T35" fmla="*/ 286 h 306"/>
              <a:gd name="T36" fmla="*/ 240 w 373"/>
              <a:gd name="T37" fmla="*/ 240 h 306"/>
              <a:gd name="T38" fmla="*/ 226 w 373"/>
              <a:gd name="T39" fmla="*/ 240 h 306"/>
              <a:gd name="T40" fmla="*/ 210 w 373"/>
              <a:gd name="T41" fmla="*/ 258 h 306"/>
              <a:gd name="T42" fmla="*/ 222 w 373"/>
              <a:gd name="T43" fmla="*/ 281 h 306"/>
              <a:gd name="T44" fmla="*/ 208 w 373"/>
              <a:gd name="T45" fmla="*/ 289 h 306"/>
              <a:gd name="T46" fmla="*/ 194 w 373"/>
              <a:gd name="T47" fmla="*/ 258 h 306"/>
              <a:gd name="T48" fmla="*/ 132 w 373"/>
              <a:gd name="T49" fmla="*/ 237 h 306"/>
              <a:gd name="T50" fmla="*/ 118 w 373"/>
              <a:gd name="T51" fmla="*/ 240 h 306"/>
              <a:gd name="T52" fmla="*/ 99 w 373"/>
              <a:gd name="T53" fmla="*/ 271 h 306"/>
              <a:gd name="T54" fmla="*/ 66 w 373"/>
              <a:gd name="T55" fmla="*/ 286 h 306"/>
              <a:gd name="T56" fmla="*/ 28 w 373"/>
              <a:gd name="T57" fmla="*/ 274 h 306"/>
              <a:gd name="T58" fmla="*/ 14 w 373"/>
              <a:gd name="T59" fmla="*/ 240 h 306"/>
              <a:gd name="T60" fmla="*/ 18 w 373"/>
              <a:gd name="T61" fmla="*/ 196 h 306"/>
              <a:gd name="T62" fmla="*/ 31 w 373"/>
              <a:gd name="T63" fmla="*/ 170 h 306"/>
              <a:gd name="T64" fmla="*/ 56 w 373"/>
              <a:gd name="T65" fmla="*/ 155 h 306"/>
              <a:gd name="T66" fmla="*/ 26 w 373"/>
              <a:gd name="T67" fmla="*/ 155 h 306"/>
              <a:gd name="T68" fmla="*/ 0 w 373"/>
              <a:gd name="T69" fmla="*/ 143 h 306"/>
              <a:gd name="T70" fmla="*/ 11 w 373"/>
              <a:gd name="T71" fmla="*/ 114 h 306"/>
              <a:gd name="T72" fmla="*/ 47 w 373"/>
              <a:gd name="T73" fmla="*/ 85 h 3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3"/>
              <a:gd name="T112" fmla="*/ 0 h 306"/>
              <a:gd name="T113" fmla="*/ 373 w 373"/>
              <a:gd name="T114" fmla="*/ 306 h 3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3" h="306">
                <a:moveTo>
                  <a:pt x="47" y="85"/>
                </a:moveTo>
                <a:lnTo>
                  <a:pt x="155" y="118"/>
                </a:lnTo>
                <a:lnTo>
                  <a:pt x="196" y="83"/>
                </a:lnTo>
                <a:lnTo>
                  <a:pt x="242" y="85"/>
                </a:lnTo>
                <a:lnTo>
                  <a:pt x="249" y="66"/>
                </a:lnTo>
                <a:lnTo>
                  <a:pt x="229" y="0"/>
                </a:lnTo>
                <a:lnTo>
                  <a:pt x="246" y="33"/>
                </a:lnTo>
                <a:lnTo>
                  <a:pt x="299" y="29"/>
                </a:lnTo>
                <a:lnTo>
                  <a:pt x="325" y="100"/>
                </a:lnTo>
                <a:lnTo>
                  <a:pt x="317" y="138"/>
                </a:lnTo>
                <a:lnTo>
                  <a:pt x="297" y="138"/>
                </a:lnTo>
                <a:lnTo>
                  <a:pt x="293" y="169"/>
                </a:lnTo>
                <a:lnTo>
                  <a:pt x="347" y="189"/>
                </a:lnTo>
                <a:lnTo>
                  <a:pt x="373" y="240"/>
                </a:lnTo>
                <a:lnTo>
                  <a:pt x="367" y="271"/>
                </a:lnTo>
                <a:lnTo>
                  <a:pt x="331" y="306"/>
                </a:lnTo>
                <a:lnTo>
                  <a:pt x="281" y="306"/>
                </a:lnTo>
                <a:lnTo>
                  <a:pt x="249" y="286"/>
                </a:lnTo>
                <a:lnTo>
                  <a:pt x="240" y="240"/>
                </a:lnTo>
                <a:lnTo>
                  <a:pt x="226" y="240"/>
                </a:lnTo>
                <a:lnTo>
                  <a:pt x="210" y="258"/>
                </a:lnTo>
                <a:lnTo>
                  <a:pt x="222" y="281"/>
                </a:lnTo>
                <a:lnTo>
                  <a:pt x="208" y="289"/>
                </a:lnTo>
                <a:lnTo>
                  <a:pt x="194" y="258"/>
                </a:lnTo>
                <a:lnTo>
                  <a:pt x="132" y="237"/>
                </a:lnTo>
                <a:lnTo>
                  <a:pt x="118" y="240"/>
                </a:lnTo>
                <a:lnTo>
                  <a:pt x="99" y="271"/>
                </a:lnTo>
                <a:lnTo>
                  <a:pt x="66" y="286"/>
                </a:lnTo>
                <a:lnTo>
                  <a:pt x="28" y="274"/>
                </a:lnTo>
                <a:lnTo>
                  <a:pt x="14" y="240"/>
                </a:lnTo>
                <a:lnTo>
                  <a:pt x="18" y="196"/>
                </a:lnTo>
                <a:lnTo>
                  <a:pt x="31" y="170"/>
                </a:lnTo>
                <a:lnTo>
                  <a:pt x="56" y="155"/>
                </a:lnTo>
                <a:lnTo>
                  <a:pt x="26" y="155"/>
                </a:lnTo>
                <a:lnTo>
                  <a:pt x="0" y="143"/>
                </a:lnTo>
                <a:lnTo>
                  <a:pt x="11" y="114"/>
                </a:lnTo>
                <a:lnTo>
                  <a:pt x="47" y="85"/>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14" name="Rectangle 55"/>
          <p:cNvSpPr>
            <a:spLocks noChangeArrowheads="1"/>
          </p:cNvSpPr>
          <p:nvPr/>
        </p:nvSpPr>
        <p:spPr bwMode="auto">
          <a:xfrm>
            <a:off x="8005763" y="1703388"/>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36</a:t>
            </a:r>
            <a:endParaRPr lang="en-US">
              <a:solidFill>
                <a:srgbClr val="FFFFFF"/>
              </a:solidFill>
              <a:ea typeface="Arial" charset="0"/>
              <a:cs typeface="Arial" charset="0"/>
            </a:endParaRPr>
          </a:p>
        </p:txBody>
      </p:sp>
      <p:sp>
        <p:nvSpPr>
          <p:cNvPr id="143415" name="Rectangle 56"/>
          <p:cNvSpPr>
            <a:spLocks noChangeArrowheads="1"/>
          </p:cNvSpPr>
          <p:nvPr/>
        </p:nvSpPr>
        <p:spPr bwMode="auto">
          <a:xfrm>
            <a:off x="4930775" y="2405063"/>
            <a:ext cx="33972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Boat</a:t>
            </a:r>
            <a:endParaRPr lang="en-US">
              <a:solidFill>
                <a:srgbClr val="FFFFFF"/>
              </a:solidFill>
              <a:ea typeface="Arial" charset="0"/>
              <a:cs typeface="Arial" charset="0"/>
            </a:endParaRPr>
          </a:p>
        </p:txBody>
      </p:sp>
      <p:sp>
        <p:nvSpPr>
          <p:cNvPr id="143416" name="Freeform 57"/>
          <p:cNvSpPr>
            <a:spLocks/>
          </p:cNvSpPr>
          <p:nvPr/>
        </p:nvSpPr>
        <p:spPr bwMode="auto">
          <a:xfrm>
            <a:off x="5883275" y="2301875"/>
            <a:ext cx="292100" cy="487363"/>
          </a:xfrm>
          <a:custGeom>
            <a:avLst/>
            <a:gdLst>
              <a:gd name="T0" fmla="*/ 31 w 184"/>
              <a:gd name="T1" fmla="*/ 276 h 307"/>
              <a:gd name="T2" fmla="*/ 184 w 184"/>
              <a:gd name="T3" fmla="*/ 307 h 307"/>
              <a:gd name="T4" fmla="*/ 153 w 184"/>
              <a:gd name="T5" fmla="*/ 246 h 307"/>
              <a:gd name="T6" fmla="*/ 122 w 184"/>
              <a:gd name="T7" fmla="*/ 153 h 307"/>
              <a:gd name="T8" fmla="*/ 92 w 184"/>
              <a:gd name="T9" fmla="*/ 0 h 307"/>
              <a:gd name="T10" fmla="*/ 0 w 184"/>
              <a:gd name="T11" fmla="*/ 122 h 307"/>
              <a:gd name="T12" fmla="*/ 31 w 184"/>
              <a:gd name="T13" fmla="*/ 276 h 307"/>
              <a:gd name="T14" fmla="*/ 0 60000 65536"/>
              <a:gd name="T15" fmla="*/ 0 60000 65536"/>
              <a:gd name="T16" fmla="*/ 0 60000 65536"/>
              <a:gd name="T17" fmla="*/ 0 60000 65536"/>
              <a:gd name="T18" fmla="*/ 0 60000 65536"/>
              <a:gd name="T19" fmla="*/ 0 60000 65536"/>
              <a:gd name="T20" fmla="*/ 0 60000 65536"/>
              <a:gd name="T21" fmla="*/ 0 w 184"/>
              <a:gd name="T22" fmla="*/ 0 h 307"/>
              <a:gd name="T23" fmla="*/ 184 w 184"/>
              <a:gd name="T24" fmla="*/ 307 h 3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4" h="307">
                <a:moveTo>
                  <a:pt x="31" y="276"/>
                </a:moveTo>
                <a:lnTo>
                  <a:pt x="184" y="307"/>
                </a:lnTo>
                <a:lnTo>
                  <a:pt x="153" y="246"/>
                </a:lnTo>
                <a:lnTo>
                  <a:pt x="122" y="153"/>
                </a:lnTo>
                <a:lnTo>
                  <a:pt x="92" y="0"/>
                </a:lnTo>
                <a:lnTo>
                  <a:pt x="0" y="122"/>
                </a:lnTo>
                <a:lnTo>
                  <a:pt x="31" y="276"/>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17" name="Rectangle 58"/>
          <p:cNvSpPr>
            <a:spLocks noChangeArrowheads="1"/>
          </p:cNvSpPr>
          <p:nvPr/>
        </p:nvSpPr>
        <p:spPr bwMode="auto">
          <a:xfrm>
            <a:off x="5724525" y="2290763"/>
            <a:ext cx="920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6</a:t>
            </a:r>
            <a:endParaRPr lang="en-US">
              <a:solidFill>
                <a:srgbClr val="FFFFFF"/>
              </a:solidFill>
              <a:ea typeface="Arial" charset="0"/>
              <a:cs typeface="Arial" charset="0"/>
            </a:endParaRPr>
          </a:p>
        </p:txBody>
      </p:sp>
      <p:sp>
        <p:nvSpPr>
          <p:cNvPr id="143418" name="Freeform 59"/>
          <p:cNvSpPr>
            <a:spLocks/>
          </p:cNvSpPr>
          <p:nvPr/>
        </p:nvSpPr>
        <p:spPr bwMode="auto">
          <a:xfrm>
            <a:off x="7043738" y="2301875"/>
            <a:ext cx="444500" cy="487363"/>
          </a:xfrm>
          <a:custGeom>
            <a:avLst/>
            <a:gdLst>
              <a:gd name="T0" fmla="*/ 128 w 280"/>
              <a:gd name="T1" fmla="*/ 307 h 307"/>
              <a:gd name="T2" fmla="*/ 280 w 280"/>
              <a:gd name="T3" fmla="*/ 281 h 307"/>
              <a:gd name="T4" fmla="*/ 280 w 280"/>
              <a:gd name="T5" fmla="*/ 153 h 307"/>
              <a:gd name="T6" fmla="*/ 229 w 280"/>
              <a:gd name="T7" fmla="*/ 51 h 307"/>
              <a:gd name="T8" fmla="*/ 178 w 280"/>
              <a:gd name="T9" fmla="*/ 0 h 307"/>
              <a:gd name="T10" fmla="*/ 77 w 280"/>
              <a:gd name="T11" fmla="*/ 26 h 307"/>
              <a:gd name="T12" fmla="*/ 77 w 280"/>
              <a:gd name="T13" fmla="*/ 102 h 307"/>
              <a:gd name="T14" fmla="*/ 51 w 280"/>
              <a:gd name="T15" fmla="*/ 153 h 307"/>
              <a:gd name="T16" fmla="*/ 0 w 280"/>
              <a:gd name="T17" fmla="*/ 256 h 307"/>
              <a:gd name="T18" fmla="*/ 128 w 280"/>
              <a:gd name="T19" fmla="*/ 307 h 3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307"/>
              <a:gd name="T32" fmla="*/ 280 w 280"/>
              <a:gd name="T33" fmla="*/ 307 h 3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307">
                <a:moveTo>
                  <a:pt x="128" y="307"/>
                </a:moveTo>
                <a:lnTo>
                  <a:pt x="280" y="281"/>
                </a:lnTo>
                <a:lnTo>
                  <a:pt x="280" y="153"/>
                </a:lnTo>
                <a:lnTo>
                  <a:pt x="229" y="51"/>
                </a:lnTo>
                <a:lnTo>
                  <a:pt x="178" y="0"/>
                </a:lnTo>
                <a:lnTo>
                  <a:pt x="77" y="26"/>
                </a:lnTo>
                <a:lnTo>
                  <a:pt x="77" y="102"/>
                </a:lnTo>
                <a:lnTo>
                  <a:pt x="51" y="153"/>
                </a:lnTo>
                <a:lnTo>
                  <a:pt x="0" y="256"/>
                </a:lnTo>
                <a:lnTo>
                  <a:pt x="128" y="307"/>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19" name="Rectangle 60"/>
          <p:cNvSpPr>
            <a:spLocks noChangeArrowheads="1"/>
          </p:cNvSpPr>
          <p:nvPr/>
        </p:nvSpPr>
        <p:spPr bwMode="auto">
          <a:xfrm>
            <a:off x="6977063" y="2290763"/>
            <a:ext cx="920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9</a:t>
            </a:r>
            <a:endParaRPr lang="en-US">
              <a:solidFill>
                <a:srgbClr val="FFFFFF"/>
              </a:solidFill>
              <a:ea typeface="Arial" charset="0"/>
              <a:cs typeface="Arial" charset="0"/>
            </a:endParaRPr>
          </a:p>
        </p:txBody>
      </p:sp>
      <p:sp>
        <p:nvSpPr>
          <p:cNvPr id="143420" name="Freeform 61"/>
          <p:cNvSpPr>
            <a:spLocks/>
          </p:cNvSpPr>
          <p:nvPr/>
        </p:nvSpPr>
        <p:spPr bwMode="auto">
          <a:xfrm>
            <a:off x="8008938" y="2301875"/>
            <a:ext cx="923925" cy="487363"/>
          </a:xfrm>
          <a:custGeom>
            <a:avLst/>
            <a:gdLst>
              <a:gd name="T0" fmla="*/ 153 w 582"/>
              <a:gd name="T1" fmla="*/ 185 h 307"/>
              <a:gd name="T2" fmla="*/ 46 w 582"/>
              <a:gd name="T3" fmla="*/ 215 h 307"/>
              <a:gd name="T4" fmla="*/ 0 w 582"/>
              <a:gd name="T5" fmla="*/ 230 h 307"/>
              <a:gd name="T6" fmla="*/ 62 w 582"/>
              <a:gd name="T7" fmla="*/ 307 h 307"/>
              <a:gd name="T8" fmla="*/ 536 w 582"/>
              <a:gd name="T9" fmla="*/ 291 h 307"/>
              <a:gd name="T10" fmla="*/ 582 w 582"/>
              <a:gd name="T11" fmla="*/ 276 h 307"/>
              <a:gd name="T12" fmla="*/ 552 w 582"/>
              <a:gd name="T13" fmla="*/ 230 h 307"/>
              <a:gd name="T14" fmla="*/ 459 w 582"/>
              <a:gd name="T15" fmla="*/ 230 h 307"/>
              <a:gd name="T16" fmla="*/ 398 w 582"/>
              <a:gd name="T17" fmla="*/ 138 h 307"/>
              <a:gd name="T18" fmla="*/ 367 w 582"/>
              <a:gd name="T19" fmla="*/ 108 h 307"/>
              <a:gd name="T20" fmla="*/ 367 w 582"/>
              <a:gd name="T21" fmla="*/ 31 h 307"/>
              <a:gd name="T22" fmla="*/ 292 w 582"/>
              <a:gd name="T23" fmla="*/ 0 h 307"/>
              <a:gd name="T24" fmla="*/ 261 w 582"/>
              <a:gd name="T25" fmla="*/ 77 h 307"/>
              <a:gd name="T26" fmla="*/ 200 w 582"/>
              <a:gd name="T27" fmla="*/ 122 h 307"/>
              <a:gd name="T28" fmla="*/ 153 w 582"/>
              <a:gd name="T29" fmla="*/ 185 h 30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07"/>
              <a:gd name="T47" fmla="*/ 582 w 582"/>
              <a:gd name="T48" fmla="*/ 307 h 30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07">
                <a:moveTo>
                  <a:pt x="153" y="185"/>
                </a:moveTo>
                <a:lnTo>
                  <a:pt x="46" y="215"/>
                </a:lnTo>
                <a:lnTo>
                  <a:pt x="0" y="230"/>
                </a:lnTo>
                <a:lnTo>
                  <a:pt x="62" y="307"/>
                </a:lnTo>
                <a:lnTo>
                  <a:pt x="536" y="291"/>
                </a:lnTo>
                <a:lnTo>
                  <a:pt x="582" y="276"/>
                </a:lnTo>
                <a:lnTo>
                  <a:pt x="552" y="230"/>
                </a:lnTo>
                <a:lnTo>
                  <a:pt x="459" y="230"/>
                </a:lnTo>
                <a:lnTo>
                  <a:pt x="398" y="138"/>
                </a:lnTo>
                <a:lnTo>
                  <a:pt x="367" y="108"/>
                </a:lnTo>
                <a:lnTo>
                  <a:pt x="367" y="31"/>
                </a:lnTo>
                <a:lnTo>
                  <a:pt x="292" y="0"/>
                </a:lnTo>
                <a:lnTo>
                  <a:pt x="261" y="77"/>
                </a:lnTo>
                <a:lnTo>
                  <a:pt x="200" y="122"/>
                </a:lnTo>
                <a:lnTo>
                  <a:pt x="153" y="185"/>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21" name="Rectangle 62"/>
          <p:cNvSpPr>
            <a:spLocks noChangeArrowheads="1"/>
          </p:cNvSpPr>
          <p:nvPr/>
        </p:nvSpPr>
        <p:spPr bwMode="auto">
          <a:xfrm>
            <a:off x="8021638" y="2290763"/>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14</a:t>
            </a:r>
            <a:endParaRPr lang="en-US">
              <a:solidFill>
                <a:srgbClr val="FFFFFF"/>
              </a:solidFill>
              <a:ea typeface="Arial" charset="0"/>
              <a:cs typeface="Arial" charset="0"/>
            </a:endParaRPr>
          </a:p>
        </p:txBody>
      </p:sp>
      <p:sp>
        <p:nvSpPr>
          <p:cNvPr id="143422" name="Rectangle 63"/>
          <p:cNvSpPr>
            <a:spLocks noChangeArrowheads="1"/>
          </p:cNvSpPr>
          <p:nvPr/>
        </p:nvSpPr>
        <p:spPr bwMode="auto">
          <a:xfrm>
            <a:off x="4948238" y="3040063"/>
            <a:ext cx="341312"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Tree</a:t>
            </a:r>
            <a:endParaRPr lang="en-US">
              <a:solidFill>
                <a:srgbClr val="FFFFFF"/>
              </a:solidFill>
              <a:ea typeface="Arial" charset="0"/>
              <a:cs typeface="Arial" charset="0"/>
            </a:endParaRPr>
          </a:p>
        </p:txBody>
      </p:sp>
      <p:sp>
        <p:nvSpPr>
          <p:cNvPr id="143423" name="Freeform 64"/>
          <p:cNvSpPr>
            <a:spLocks/>
          </p:cNvSpPr>
          <p:nvPr/>
        </p:nvSpPr>
        <p:spPr bwMode="auto">
          <a:xfrm>
            <a:off x="5862638" y="2894013"/>
            <a:ext cx="334962" cy="487362"/>
          </a:xfrm>
          <a:custGeom>
            <a:avLst/>
            <a:gdLst>
              <a:gd name="T0" fmla="*/ 116 w 211"/>
              <a:gd name="T1" fmla="*/ 307 h 307"/>
              <a:gd name="T2" fmla="*/ 116 w 211"/>
              <a:gd name="T3" fmla="*/ 236 h 307"/>
              <a:gd name="T4" fmla="*/ 199 w 211"/>
              <a:gd name="T5" fmla="*/ 188 h 307"/>
              <a:gd name="T6" fmla="*/ 211 w 211"/>
              <a:gd name="T7" fmla="*/ 146 h 307"/>
              <a:gd name="T8" fmla="*/ 92 w 211"/>
              <a:gd name="T9" fmla="*/ 0 h 307"/>
              <a:gd name="T10" fmla="*/ 0 w 211"/>
              <a:gd name="T11" fmla="*/ 66 h 307"/>
              <a:gd name="T12" fmla="*/ 9 w 211"/>
              <a:gd name="T13" fmla="*/ 151 h 307"/>
              <a:gd name="T14" fmla="*/ 12 w 211"/>
              <a:gd name="T15" fmla="*/ 200 h 307"/>
              <a:gd name="T16" fmla="*/ 59 w 211"/>
              <a:gd name="T17" fmla="*/ 232 h 307"/>
              <a:gd name="T18" fmla="*/ 86 w 211"/>
              <a:gd name="T19" fmla="*/ 259 h 307"/>
              <a:gd name="T20" fmla="*/ 86 w 211"/>
              <a:gd name="T21" fmla="*/ 298 h 307"/>
              <a:gd name="T22" fmla="*/ 116 w 211"/>
              <a:gd name="T23" fmla="*/ 307 h 3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1"/>
              <a:gd name="T37" fmla="*/ 0 h 307"/>
              <a:gd name="T38" fmla="*/ 211 w 211"/>
              <a:gd name="T39" fmla="*/ 307 h 3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1" h="307">
                <a:moveTo>
                  <a:pt x="116" y="307"/>
                </a:moveTo>
                <a:lnTo>
                  <a:pt x="116" y="236"/>
                </a:lnTo>
                <a:lnTo>
                  <a:pt x="199" y="188"/>
                </a:lnTo>
                <a:lnTo>
                  <a:pt x="211" y="146"/>
                </a:lnTo>
                <a:lnTo>
                  <a:pt x="92" y="0"/>
                </a:lnTo>
                <a:lnTo>
                  <a:pt x="0" y="66"/>
                </a:lnTo>
                <a:lnTo>
                  <a:pt x="9" y="151"/>
                </a:lnTo>
                <a:lnTo>
                  <a:pt x="12" y="200"/>
                </a:lnTo>
                <a:lnTo>
                  <a:pt x="59" y="232"/>
                </a:lnTo>
                <a:lnTo>
                  <a:pt x="86" y="259"/>
                </a:lnTo>
                <a:lnTo>
                  <a:pt x="86" y="298"/>
                </a:lnTo>
                <a:lnTo>
                  <a:pt x="116" y="307"/>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24" name="Rectangle 65"/>
          <p:cNvSpPr>
            <a:spLocks noChangeArrowheads="1"/>
          </p:cNvSpPr>
          <p:nvPr/>
        </p:nvSpPr>
        <p:spPr bwMode="auto">
          <a:xfrm>
            <a:off x="5645150" y="28829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11</a:t>
            </a:r>
            <a:endParaRPr lang="en-US">
              <a:solidFill>
                <a:srgbClr val="FFFFFF"/>
              </a:solidFill>
              <a:ea typeface="Arial" charset="0"/>
              <a:cs typeface="Arial" charset="0"/>
            </a:endParaRPr>
          </a:p>
        </p:txBody>
      </p:sp>
      <p:sp>
        <p:nvSpPr>
          <p:cNvPr id="143425" name="Freeform 66"/>
          <p:cNvSpPr>
            <a:spLocks/>
          </p:cNvSpPr>
          <p:nvPr/>
        </p:nvSpPr>
        <p:spPr bwMode="auto">
          <a:xfrm>
            <a:off x="7072313" y="2894013"/>
            <a:ext cx="388937" cy="487362"/>
          </a:xfrm>
          <a:custGeom>
            <a:avLst/>
            <a:gdLst>
              <a:gd name="T0" fmla="*/ 135 w 245"/>
              <a:gd name="T1" fmla="*/ 307 h 307"/>
              <a:gd name="T2" fmla="*/ 137 w 245"/>
              <a:gd name="T3" fmla="*/ 262 h 307"/>
              <a:gd name="T4" fmla="*/ 224 w 245"/>
              <a:gd name="T5" fmla="*/ 241 h 307"/>
              <a:gd name="T6" fmla="*/ 245 w 245"/>
              <a:gd name="T7" fmla="*/ 167 h 307"/>
              <a:gd name="T8" fmla="*/ 226 w 245"/>
              <a:gd name="T9" fmla="*/ 122 h 307"/>
              <a:gd name="T10" fmla="*/ 210 w 245"/>
              <a:gd name="T11" fmla="*/ 134 h 307"/>
              <a:gd name="T12" fmla="*/ 197 w 245"/>
              <a:gd name="T13" fmla="*/ 93 h 307"/>
              <a:gd name="T14" fmla="*/ 158 w 245"/>
              <a:gd name="T15" fmla="*/ 25 h 307"/>
              <a:gd name="T16" fmla="*/ 127 w 245"/>
              <a:gd name="T17" fmla="*/ 0 h 307"/>
              <a:gd name="T18" fmla="*/ 115 w 245"/>
              <a:gd name="T19" fmla="*/ 0 h 307"/>
              <a:gd name="T20" fmla="*/ 93 w 245"/>
              <a:gd name="T21" fmla="*/ 59 h 307"/>
              <a:gd name="T22" fmla="*/ 60 w 245"/>
              <a:gd name="T23" fmla="*/ 88 h 307"/>
              <a:gd name="T24" fmla="*/ 38 w 245"/>
              <a:gd name="T25" fmla="*/ 135 h 307"/>
              <a:gd name="T26" fmla="*/ 19 w 245"/>
              <a:gd name="T27" fmla="*/ 162 h 307"/>
              <a:gd name="T28" fmla="*/ 7 w 245"/>
              <a:gd name="T29" fmla="*/ 206 h 307"/>
              <a:gd name="T30" fmla="*/ 0 w 245"/>
              <a:gd name="T31" fmla="*/ 249 h 307"/>
              <a:gd name="T32" fmla="*/ 48 w 245"/>
              <a:gd name="T33" fmla="*/ 258 h 307"/>
              <a:gd name="T34" fmla="*/ 87 w 245"/>
              <a:gd name="T35" fmla="*/ 271 h 307"/>
              <a:gd name="T36" fmla="*/ 124 w 245"/>
              <a:gd name="T37" fmla="*/ 275 h 307"/>
              <a:gd name="T38" fmla="*/ 126 w 245"/>
              <a:gd name="T39" fmla="*/ 305 h 307"/>
              <a:gd name="T40" fmla="*/ 135 w 245"/>
              <a:gd name="T41" fmla="*/ 307 h 3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5"/>
              <a:gd name="T64" fmla="*/ 0 h 307"/>
              <a:gd name="T65" fmla="*/ 245 w 245"/>
              <a:gd name="T66" fmla="*/ 307 h 30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5" h="307">
                <a:moveTo>
                  <a:pt x="135" y="307"/>
                </a:moveTo>
                <a:lnTo>
                  <a:pt x="137" y="262"/>
                </a:lnTo>
                <a:lnTo>
                  <a:pt x="224" y="241"/>
                </a:lnTo>
                <a:lnTo>
                  <a:pt x="245" y="167"/>
                </a:lnTo>
                <a:lnTo>
                  <a:pt x="226" y="122"/>
                </a:lnTo>
                <a:lnTo>
                  <a:pt x="210" y="134"/>
                </a:lnTo>
                <a:lnTo>
                  <a:pt x="197" y="93"/>
                </a:lnTo>
                <a:lnTo>
                  <a:pt x="158" y="25"/>
                </a:lnTo>
                <a:lnTo>
                  <a:pt x="127" y="0"/>
                </a:lnTo>
                <a:lnTo>
                  <a:pt x="115" y="0"/>
                </a:lnTo>
                <a:lnTo>
                  <a:pt x="93" y="59"/>
                </a:lnTo>
                <a:lnTo>
                  <a:pt x="60" y="88"/>
                </a:lnTo>
                <a:lnTo>
                  <a:pt x="38" y="135"/>
                </a:lnTo>
                <a:lnTo>
                  <a:pt x="19" y="162"/>
                </a:lnTo>
                <a:lnTo>
                  <a:pt x="7" y="206"/>
                </a:lnTo>
                <a:lnTo>
                  <a:pt x="0" y="249"/>
                </a:lnTo>
                <a:lnTo>
                  <a:pt x="48" y="258"/>
                </a:lnTo>
                <a:lnTo>
                  <a:pt x="87" y="271"/>
                </a:lnTo>
                <a:lnTo>
                  <a:pt x="124" y="275"/>
                </a:lnTo>
                <a:lnTo>
                  <a:pt x="126" y="305"/>
                </a:lnTo>
                <a:lnTo>
                  <a:pt x="135" y="307"/>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26" name="Rectangle 67"/>
          <p:cNvSpPr>
            <a:spLocks noChangeArrowheads="1"/>
          </p:cNvSpPr>
          <p:nvPr/>
        </p:nvSpPr>
        <p:spPr bwMode="auto">
          <a:xfrm>
            <a:off x="6946900" y="28829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20</a:t>
            </a:r>
            <a:endParaRPr lang="en-US">
              <a:solidFill>
                <a:srgbClr val="FFFFFF"/>
              </a:solidFill>
              <a:ea typeface="Arial" charset="0"/>
              <a:cs typeface="Arial" charset="0"/>
            </a:endParaRPr>
          </a:p>
        </p:txBody>
      </p:sp>
      <p:sp>
        <p:nvSpPr>
          <p:cNvPr id="143427" name="Freeform 68"/>
          <p:cNvSpPr>
            <a:spLocks/>
          </p:cNvSpPr>
          <p:nvPr/>
        </p:nvSpPr>
        <p:spPr bwMode="auto">
          <a:xfrm>
            <a:off x="8199438" y="2894013"/>
            <a:ext cx="544512" cy="487362"/>
          </a:xfrm>
          <a:custGeom>
            <a:avLst/>
            <a:gdLst>
              <a:gd name="T0" fmla="*/ 238 w 343"/>
              <a:gd name="T1" fmla="*/ 299 h 307"/>
              <a:gd name="T2" fmla="*/ 235 w 343"/>
              <a:gd name="T3" fmla="*/ 266 h 307"/>
              <a:gd name="T4" fmla="*/ 220 w 343"/>
              <a:gd name="T5" fmla="*/ 222 h 307"/>
              <a:gd name="T6" fmla="*/ 185 w 343"/>
              <a:gd name="T7" fmla="*/ 192 h 307"/>
              <a:gd name="T8" fmla="*/ 168 w 343"/>
              <a:gd name="T9" fmla="*/ 188 h 307"/>
              <a:gd name="T10" fmla="*/ 139 w 343"/>
              <a:gd name="T11" fmla="*/ 172 h 307"/>
              <a:gd name="T12" fmla="*/ 116 w 343"/>
              <a:gd name="T13" fmla="*/ 172 h 307"/>
              <a:gd name="T14" fmla="*/ 105 w 343"/>
              <a:gd name="T15" fmla="*/ 181 h 307"/>
              <a:gd name="T16" fmla="*/ 56 w 343"/>
              <a:gd name="T17" fmla="*/ 201 h 307"/>
              <a:gd name="T18" fmla="*/ 50 w 343"/>
              <a:gd name="T19" fmla="*/ 148 h 307"/>
              <a:gd name="T20" fmla="*/ 29 w 343"/>
              <a:gd name="T21" fmla="*/ 134 h 307"/>
              <a:gd name="T22" fmla="*/ 30 w 343"/>
              <a:gd name="T23" fmla="*/ 124 h 307"/>
              <a:gd name="T24" fmla="*/ 0 w 343"/>
              <a:gd name="T25" fmla="*/ 115 h 307"/>
              <a:gd name="T26" fmla="*/ 0 w 343"/>
              <a:gd name="T27" fmla="*/ 107 h 307"/>
              <a:gd name="T28" fmla="*/ 16 w 343"/>
              <a:gd name="T29" fmla="*/ 99 h 307"/>
              <a:gd name="T30" fmla="*/ 18 w 343"/>
              <a:gd name="T31" fmla="*/ 88 h 307"/>
              <a:gd name="T32" fmla="*/ 44 w 343"/>
              <a:gd name="T33" fmla="*/ 76 h 307"/>
              <a:gd name="T34" fmla="*/ 70 w 343"/>
              <a:gd name="T35" fmla="*/ 63 h 307"/>
              <a:gd name="T36" fmla="*/ 77 w 343"/>
              <a:gd name="T37" fmla="*/ 56 h 307"/>
              <a:gd name="T38" fmla="*/ 77 w 343"/>
              <a:gd name="T39" fmla="*/ 48 h 307"/>
              <a:gd name="T40" fmla="*/ 57 w 343"/>
              <a:gd name="T41" fmla="*/ 29 h 307"/>
              <a:gd name="T42" fmla="*/ 63 w 343"/>
              <a:gd name="T43" fmla="*/ 24 h 307"/>
              <a:gd name="T44" fmla="*/ 75 w 343"/>
              <a:gd name="T45" fmla="*/ 21 h 307"/>
              <a:gd name="T46" fmla="*/ 86 w 343"/>
              <a:gd name="T47" fmla="*/ 16 h 307"/>
              <a:gd name="T48" fmla="*/ 86 w 343"/>
              <a:gd name="T49" fmla="*/ 3 h 307"/>
              <a:gd name="T50" fmla="*/ 341 w 343"/>
              <a:gd name="T51" fmla="*/ 0 h 307"/>
              <a:gd name="T52" fmla="*/ 343 w 343"/>
              <a:gd name="T53" fmla="*/ 218 h 307"/>
              <a:gd name="T54" fmla="*/ 331 w 343"/>
              <a:gd name="T55" fmla="*/ 218 h 307"/>
              <a:gd name="T56" fmla="*/ 315 w 343"/>
              <a:gd name="T57" fmla="*/ 196 h 307"/>
              <a:gd name="T58" fmla="*/ 302 w 343"/>
              <a:gd name="T59" fmla="*/ 199 h 307"/>
              <a:gd name="T60" fmla="*/ 293 w 343"/>
              <a:gd name="T61" fmla="*/ 220 h 307"/>
              <a:gd name="T62" fmla="*/ 250 w 343"/>
              <a:gd name="T63" fmla="*/ 234 h 307"/>
              <a:gd name="T64" fmla="*/ 245 w 343"/>
              <a:gd name="T65" fmla="*/ 240 h 307"/>
              <a:gd name="T66" fmla="*/ 250 w 343"/>
              <a:gd name="T67" fmla="*/ 268 h 307"/>
              <a:gd name="T68" fmla="*/ 252 w 343"/>
              <a:gd name="T69" fmla="*/ 307 h 307"/>
              <a:gd name="T70" fmla="*/ 241 w 343"/>
              <a:gd name="T71" fmla="*/ 306 h 307"/>
              <a:gd name="T72" fmla="*/ 238 w 343"/>
              <a:gd name="T73" fmla="*/ 299 h 3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3"/>
              <a:gd name="T112" fmla="*/ 0 h 307"/>
              <a:gd name="T113" fmla="*/ 343 w 343"/>
              <a:gd name="T114" fmla="*/ 307 h 3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3" h="307">
                <a:moveTo>
                  <a:pt x="238" y="299"/>
                </a:moveTo>
                <a:lnTo>
                  <a:pt x="235" y="266"/>
                </a:lnTo>
                <a:lnTo>
                  <a:pt x="220" y="222"/>
                </a:lnTo>
                <a:lnTo>
                  <a:pt x="185" y="192"/>
                </a:lnTo>
                <a:lnTo>
                  <a:pt x="168" y="188"/>
                </a:lnTo>
                <a:lnTo>
                  <a:pt x="139" y="172"/>
                </a:lnTo>
                <a:lnTo>
                  <a:pt x="116" y="172"/>
                </a:lnTo>
                <a:lnTo>
                  <a:pt x="105" y="181"/>
                </a:lnTo>
                <a:lnTo>
                  <a:pt x="56" y="201"/>
                </a:lnTo>
                <a:lnTo>
                  <a:pt x="50" y="148"/>
                </a:lnTo>
                <a:lnTo>
                  <a:pt x="29" y="134"/>
                </a:lnTo>
                <a:lnTo>
                  <a:pt x="30" y="124"/>
                </a:lnTo>
                <a:lnTo>
                  <a:pt x="0" y="115"/>
                </a:lnTo>
                <a:lnTo>
                  <a:pt x="0" y="107"/>
                </a:lnTo>
                <a:lnTo>
                  <a:pt x="16" y="99"/>
                </a:lnTo>
                <a:lnTo>
                  <a:pt x="18" y="88"/>
                </a:lnTo>
                <a:lnTo>
                  <a:pt x="44" y="76"/>
                </a:lnTo>
                <a:lnTo>
                  <a:pt x="70" y="63"/>
                </a:lnTo>
                <a:lnTo>
                  <a:pt x="77" y="56"/>
                </a:lnTo>
                <a:lnTo>
                  <a:pt x="77" y="48"/>
                </a:lnTo>
                <a:lnTo>
                  <a:pt x="57" y="29"/>
                </a:lnTo>
                <a:lnTo>
                  <a:pt x="63" y="24"/>
                </a:lnTo>
                <a:lnTo>
                  <a:pt x="75" y="21"/>
                </a:lnTo>
                <a:lnTo>
                  <a:pt x="86" y="16"/>
                </a:lnTo>
                <a:lnTo>
                  <a:pt x="86" y="3"/>
                </a:lnTo>
                <a:lnTo>
                  <a:pt x="341" y="0"/>
                </a:lnTo>
                <a:lnTo>
                  <a:pt x="343" y="218"/>
                </a:lnTo>
                <a:lnTo>
                  <a:pt x="331" y="218"/>
                </a:lnTo>
                <a:lnTo>
                  <a:pt x="315" y="196"/>
                </a:lnTo>
                <a:lnTo>
                  <a:pt x="302" y="199"/>
                </a:lnTo>
                <a:lnTo>
                  <a:pt x="293" y="220"/>
                </a:lnTo>
                <a:lnTo>
                  <a:pt x="250" y="234"/>
                </a:lnTo>
                <a:lnTo>
                  <a:pt x="245" y="240"/>
                </a:lnTo>
                <a:lnTo>
                  <a:pt x="250" y="268"/>
                </a:lnTo>
                <a:lnTo>
                  <a:pt x="252" y="307"/>
                </a:lnTo>
                <a:lnTo>
                  <a:pt x="241" y="306"/>
                </a:lnTo>
                <a:lnTo>
                  <a:pt x="238" y="299"/>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28" name="Rectangle 69"/>
          <p:cNvSpPr>
            <a:spLocks noChangeArrowheads="1"/>
          </p:cNvSpPr>
          <p:nvPr/>
        </p:nvSpPr>
        <p:spPr bwMode="auto">
          <a:xfrm>
            <a:off x="8013700" y="28829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36</a:t>
            </a:r>
            <a:endParaRPr lang="en-US">
              <a:solidFill>
                <a:srgbClr val="FFFFFF"/>
              </a:solidFill>
              <a:ea typeface="Arial" charset="0"/>
              <a:cs typeface="Arial" charset="0"/>
            </a:endParaRPr>
          </a:p>
        </p:txBody>
      </p:sp>
      <p:sp>
        <p:nvSpPr>
          <p:cNvPr id="143429" name="Rectangle 70"/>
          <p:cNvSpPr>
            <a:spLocks noChangeArrowheads="1"/>
          </p:cNvSpPr>
          <p:nvPr/>
        </p:nvSpPr>
        <p:spPr bwMode="auto">
          <a:xfrm>
            <a:off x="4930775" y="3614738"/>
            <a:ext cx="322263"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Mug</a:t>
            </a:r>
            <a:endParaRPr lang="en-US">
              <a:solidFill>
                <a:srgbClr val="FFFFFF"/>
              </a:solidFill>
              <a:ea typeface="Arial" charset="0"/>
              <a:cs typeface="Arial" charset="0"/>
            </a:endParaRPr>
          </a:p>
        </p:txBody>
      </p:sp>
      <p:sp>
        <p:nvSpPr>
          <p:cNvPr id="143430" name="Freeform 71"/>
          <p:cNvSpPr>
            <a:spLocks/>
          </p:cNvSpPr>
          <p:nvPr/>
        </p:nvSpPr>
        <p:spPr bwMode="auto">
          <a:xfrm>
            <a:off x="5805488" y="3500438"/>
            <a:ext cx="447675" cy="487362"/>
          </a:xfrm>
          <a:custGeom>
            <a:avLst/>
            <a:gdLst>
              <a:gd name="T0" fmla="*/ 282 w 282"/>
              <a:gd name="T1" fmla="*/ 307 h 307"/>
              <a:gd name="T2" fmla="*/ 282 w 282"/>
              <a:gd name="T3" fmla="*/ 13 h 307"/>
              <a:gd name="T4" fmla="*/ 49 w 282"/>
              <a:gd name="T5" fmla="*/ 0 h 307"/>
              <a:gd name="T6" fmla="*/ 0 w 282"/>
              <a:gd name="T7" fmla="*/ 86 h 307"/>
              <a:gd name="T8" fmla="*/ 37 w 282"/>
              <a:gd name="T9" fmla="*/ 221 h 307"/>
              <a:gd name="T10" fmla="*/ 49 w 282"/>
              <a:gd name="T11" fmla="*/ 295 h 307"/>
              <a:gd name="T12" fmla="*/ 282 w 282"/>
              <a:gd name="T13" fmla="*/ 307 h 307"/>
              <a:gd name="T14" fmla="*/ 0 60000 65536"/>
              <a:gd name="T15" fmla="*/ 0 60000 65536"/>
              <a:gd name="T16" fmla="*/ 0 60000 65536"/>
              <a:gd name="T17" fmla="*/ 0 60000 65536"/>
              <a:gd name="T18" fmla="*/ 0 60000 65536"/>
              <a:gd name="T19" fmla="*/ 0 60000 65536"/>
              <a:gd name="T20" fmla="*/ 0 60000 65536"/>
              <a:gd name="T21" fmla="*/ 0 w 282"/>
              <a:gd name="T22" fmla="*/ 0 h 307"/>
              <a:gd name="T23" fmla="*/ 282 w 282"/>
              <a:gd name="T24" fmla="*/ 307 h 3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307">
                <a:moveTo>
                  <a:pt x="282" y="307"/>
                </a:moveTo>
                <a:lnTo>
                  <a:pt x="282" y="13"/>
                </a:lnTo>
                <a:lnTo>
                  <a:pt x="49" y="0"/>
                </a:lnTo>
                <a:lnTo>
                  <a:pt x="0" y="86"/>
                </a:lnTo>
                <a:lnTo>
                  <a:pt x="37" y="221"/>
                </a:lnTo>
                <a:lnTo>
                  <a:pt x="49" y="295"/>
                </a:lnTo>
                <a:lnTo>
                  <a:pt x="282" y="307"/>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31" name="Rectangle 72"/>
          <p:cNvSpPr>
            <a:spLocks noChangeArrowheads="1"/>
          </p:cNvSpPr>
          <p:nvPr/>
        </p:nvSpPr>
        <p:spPr bwMode="auto">
          <a:xfrm>
            <a:off x="5659438" y="3489325"/>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6</a:t>
            </a:r>
            <a:endParaRPr lang="en-US">
              <a:solidFill>
                <a:srgbClr val="FFFFFF"/>
              </a:solidFill>
              <a:ea typeface="Arial" charset="0"/>
              <a:cs typeface="Arial" charset="0"/>
            </a:endParaRPr>
          </a:p>
        </p:txBody>
      </p:sp>
      <p:sp>
        <p:nvSpPr>
          <p:cNvPr id="143432" name="Freeform 73"/>
          <p:cNvSpPr>
            <a:spLocks/>
          </p:cNvSpPr>
          <p:nvPr/>
        </p:nvSpPr>
        <p:spPr bwMode="auto">
          <a:xfrm>
            <a:off x="7029450" y="3500438"/>
            <a:ext cx="474663" cy="487362"/>
          </a:xfrm>
          <a:custGeom>
            <a:avLst/>
            <a:gdLst>
              <a:gd name="T0" fmla="*/ 86 w 299"/>
              <a:gd name="T1" fmla="*/ 50 h 307"/>
              <a:gd name="T2" fmla="*/ 30 w 299"/>
              <a:gd name="T3" fmla="*/ 119 h 307"/>
              <a:gd name="T4" fmla="*/ 0 w 299"/>
              <a:gd name="T5" fmla="*/ 214 h 307"/>
              <a:gd name="T6" fmla="*/ 49 w 299"/>
              <a:gd name="T7" fmla="*/ 288 h 307"/>
              <a:gd name="T8" fmla="*/ 112 w 299"/>
              <a:gd name="T9" fmla="*/ 307 h 307"/>
              <a:gd name="T10" fmla="*/ 275 w 299"/>
              <a:gd name="T11" fmla="*/ 307 h 307"/>
              <a:gd name="T12" fmla="*/ 299 w 299"/>
              <a:gd name="T13" fmla="*/ 50 h 307"/>
              <a:gd name="T14" fmla="*/ 200 w 299"/>
              <a:gd name="T15" fmla="*/ 0 h 307"/>
              <a:gd name="T16" fmla="*/ 86 w 299"/>
              <a:gd name="T17" fmla="*/ 50 h 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307"/>
              <a:gd name="T29" fmla="*/ 299 w 299"/>
              <a:gd name="T30" fmla="*/ 307 h 3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307">
                <a:moveTo>
                  <a:pt x="86" y="50"/>
                </a:moveTo>
                <a:lnTo>
                  <a:pt x="30" y="119"/>
                </a:lnTo>
                <a:lnTo>
                  <a:pt x="0" y="214"/>
                </a:lnTo>
                <a:lnTo>
                  <a:pt x="49" y="288"/>
                </a:lnTo>
                <a:lnTo>
                  <a:pt x="112" y="307"/>
                </a:lnTo>
                <a:lnTo>
                  <a:pt x="275" y="307"/>
                </a:lnTo>
                <a:lnTo>
                  <a:pt x="299" y="50"/>
                </a:lnTo>
                <a:lnTo>
                  <a:pt x="200" y="0"/>
                </a:lnTo>
                <a:lnTo>
                  <a:pt x="86" y="50"/>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33" name="Rectangle 74"/>
          <p:cNvSpPr>
            <a:spLocks noChangeArrowheads="1"/>
          </p:cNvSpPr>
          <p:nvPr/>
        </p:nvSpPr>
        <p:spPr bwMode="auto">
          <a:xfrm>
            <a:off x="6943725" y="3489325"/>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8</a:t>
            </a:r>
            <a:endParaRPr lang="en-US">
              <a:solidFill>
                <a:srgbClr val="FFFFFF"/>
              </a:solidFill>
              <a:ea typeface="Arial" charset="0"/>
              <a:cs typeface="Arial" charset="0"/>
            </a:endParaRPr>
          </a:p>
        </p:txBody>
      </p:sp>
      <p:sp>
        <p:nvSpPr>
          <p:cNvPr id="143434" name="Freeform 75"/>
          <p:cNvSpPr>
            <a:spLocks/>
          </p:cNvSpPr>
          <p:nvPr/>
        </p:nvSpPr>
        <p:spPr bwMode="auto">
          <a:xfrm>
            <a:off x="8207375" y="3500438"/>
            <a:ext cx="525463" cy="487362"/>
          </a:xfrm>
          <a:custGeom>
            <a:avLst/>
            <a:gdLst>
              <a:gd name="T0" fmla="*/ 8 w 331"/>
              <a:gd name="T1" fmla="*/ 270 h 307"/>
              <a:gd name="T2" fmla="*/ 132 w 331"/>
              <a:gd name="T3" fmla="*/ 307 h 307"/>
              <a:gd name="T4" fmla="*/ 260 w 331"/>
              <a:gd name="T5" fmla="*/ 277 h 307"/>
              <a:gd name="T6" fmla="*/ 297 w 331"/>
              <a:gd name="T7" fmla="*/ 295 h 307"/>
              <a:gd name="T8" fmla="*/ 331 w 331"/>
              <a:gd name="T9" fmla="*/ 257 h 307"/>
              <a:gd name="T10" fmla="*/ 322 w 331"/>
              <a:gd name="T11" fmla="*/ 165 h 307"/>
              <a:gd name="T12" fmla="*/ 252 w 331"/>
              <a:gd name="T13" fmla="*/ 40 h 307"/>
              <a:gd name="T14" fmla="*/ 227 w 331"/>
              <a:gd name="T15" fmla="*/ 13 h 307"/>
              <a:gd name="T16" fmla="*/ 100 w 331"/>
              <a:gd name="T17" fmla="*/ 0 h 307"/>
              <a:gd name="T18" fmla="*/ 52 w 331"/>
              <a:gd name="T19" fmla="*/ 40 h 307"/>
              <a:gd name="T20" fmla="*/ 0 w 331"/>
              <a:gd name="T21" fmla="*/ 140 h 307"/>
              <a:gd name="T22" fmla="*/ 8 w 331"/>
              <a:gd name="T23" fmla="*/ 270 h 3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1"/>
              <a:gd name="T37" fmla="*/ 0 h 307"/>
              <a:gd name="T38" fmla="*/ 331 w 331"/>
              <a:gd name="T39" fmla="*/ 307 h 3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1" h="307">
                <a:moveTo>
                  <a:pt x="8" y="270"/>
                </a:moveTo>
                <a:lnTo>
                  <a:pt x="132" y="307"/>
                </a:lnTo>
                <a:lnTo>
                  <a:pt x="260" y="277"/>
                </a:lnTo>
                <a:lnTo>
                  <a:pt x="297" y="295"/>
                </a:lnTo>
                <a:lnTo>
                  <a:pt x="331" y="257"/>
                </a:lnTo>
                <a:lnTo>
                  <a:pt x="322" y="165"/>
                </a:lnTo>
                <a:lnTo>
                  <a:pt x="252" y="40"/>
                </a:lnTo>
                <a:lnTo>
                  <a:pt x="227" y="13"/>
                </a:lnTo>
                <a:lnTo>
                  <a:pt x="100" y="0"/>
                </a:lnTo>
                <a:lnTo>
                  <a:pt x="52" y="40"/>
                </a:lnTo>
                <a:lnTo>
                  <a:pt x="0" y="140"/>
                </a:lnTo>
                <a:lnTo>
                  <a:pt x="8" y="270"/>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35" name="Rectangle 76"/>
          <p:cNvSpPr>
            <a:spLocks noChangeArrowheads="1"/>
          </p:cNvSpPr>
          <p:nvPr/>
        </p:nvSpPr>
        <p:spPr bwMode="auto">
          <a:xfrm>
            <a:off x="8021638" y="3489325"/>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11</a:t>
            </a:r>
            <a:endParaRPr lang="en-US">
              <a:solidFill>
                <a:srgbClr val="FFFFFF"/>
              </a:solidFill>
              <a:ea typeface="Arial" charset="0"/>
              <a:cs typeface="Arial" charset="0"/>
            </a:endParaRPr>
          </a:p>
        </p:txBody>
      </p:sp>
      <p:sp>
        <p:nvSpPr>
          <p:cNvPr id="143436" name="Rectangle 77"/>
          <p:cNvSpPr>
            <a:spLocks noChangeArrowheads="1"/>
          </p:cNvSpPr>
          <p:nvPr/>
        </p:nvSpPr>
        <p:spPr bwMode="auto">
          <a:xfrm>
            <a:off x="4889500" y="4235450"/>
            <a:ext cx="4222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Bottle</a:t>
            </a:r>
            <a:endParaRPr lang="en-US">
              <a:solidFill>
                <a:srgbClr val="FFFFFF"/>
              </a:solidFill>
              <a:ea typeface="Arial" charset="0"/>
              <a:cs typeface="Arial" charset="0"/>
            </a:endParaRPr>
          </a:p>
        </p:txBody>
      </p:sp>
      <p:sp>
        <p:nvSpPr>
          <p:cNvPr id="143437" name="Freeform 78"/>
          <p:cNvSpPr>
            <a:spLocks/>
          </p:cNvSpPr>
          <p:nvPr/>
        </p:nvSpPr>
        <p:spPr bwMode="auto">
          <a:xfrm>
            <a:off x="5940425" y="4041775"/>
            <a:ext cx="179388" cy="488950"/>
          </a:xfrm>
          <a:custGeom>
            <a:avLst/>
            <a:gdLst>
              <a:gd name="T0" fmla="*/ 49 w 113"/>
              <a:gd name="T1" fmla="*/ 4 h 308"/>
              <a:gd name="T2" fmla="*/ 7 w 113"/>
              <a:gd name="T3" fmla="*/ 109 h 308"/>
              <a:gd name="T4" fmla="*/ 0 w 113"/>
              <a:gd name="T5" fmla="*/ 286 h 308"/>
              <a:gd name="T6" fmla="*/ 60 w 113"/>
              <a:gd name="T7" fmla="*/ 308 h 308"/>
              <a:gd name="T8" fmla="*/ 102 w 113"/>
              <a:gd name="T9" fmla="*/ 286 h 308"/>
              <a:gd name="T10" fmla="*/ 113 w 113"/>
              <a:gd name="T11" fmla="*/ 102 h 308"/>
              <a:gd name="T12" fmla="*/ 85 w 113"/>
              <a:gd name="T13" fmla="*/ 0 h 308"/>
              <a:gd name="T14" fmla="*/ 49 w 113"/>
              <a:gd name="T15" fmla="*/ 4 h 308"/>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308"/>
              <a:gd name="T26" fmla="*/ 113 w 113"/>
              <a:gd name="T27" fmla="*/ 308 h 3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308">
                <a:moveTo>
                  <a:pt x="49" y="4"/>
                </a:moveTo>
                <a:lnTo>
                  <a:pt x="7" y="109"/>
                </a:lnTo>
                <a:lnTo>
                  <a:pt x="0" y="286"/>
                </a:lnTo>
                <a:lnTo>
                  <a:pt x="60" y="308"/>
                </a:lnTo>
                <a:lnTo>
                  <a:pt x="102" y="286"/>
                </a:lnTo>
                <a:lnTo>
                  <a:pt x="113" y="102"/>
                </a:lnTo>
                <a:lnTo>
                  <a:pt x="85" y="0"/>
                </a:lnTo>
                <a:lnTo>
                  <a:pt x="49" y="4"/>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38" name="Rectangle 79"/>
          <p:cNvSpPr>
            <a:spLocks noChangeArrowheads="1"/>
          </p:cNvSpPr>
          <p:nvPr/>
        </p:nvSpPr>
        <p:spPr bwMode="auto">
          <a:xfrm>
            <a:off x="5805488" y="4030663"/>
            <a:ext cx="920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7</a:t>
            </a:r>
            <a:endParaRPr lang="en-US">
              <a:solidFill>
                <a:srgbClr val="FFFFFF"/>
              </a:solidFill>
              <a:ea typeface="Arial" charset="0"/>
              <a:cs typeface="Arial" charset="0"/>
            </a:endParaRPr>
          </a:p>
        </p:txBody>
      </p:sp>
      <p:sp>
        <p:nvSpPr>
          <p:cNvPr id="143439" name="Freeform 80"/>
          <p:cNvSpPr>
            <a:spLocks/>
          </p:cNvSpPr>
          <p:nvPr/>
        </p:nvSpPr>
        <p:spPr bwMode="auto">
          <a:xfrm>
            <a:off x="7165975" y="4041775"/>
            <a:ext cx="200025" cy="488950"/>
          </a:xfrm>
          <a:custGeom>
            <a:avLst/>
            <a:gdLst>
              <a:gd name="T0" fmla="*/ 32 w 126"/>
              <a:gd name="T1" fmla="*/ 291 h 308"/>
              <a:gd name="T2" fmla="*/ 60 w 126"/>
              <a:gd name="T3" fmla="*/ 304 h 308"/>
              <a:gd name="T4" fmla="*/ 96 w 126"/>
              <a:gd name="T5" fmla="*/ 308 h 308"/>
              <a:gd name="T6" fmla="*/ 120 w 126"/>
              <a:gd name="T7" fmla="*/ 293 h 308"/>
              <a:gd name="T8" fmla="*/ 126 w 126"/>
              <a:gd name="T9" fmla="*/ 277 h 308"/>
              <a:gd name="T10" fmla="*/ 109 w 126"/>
              <a:gd name="T11" fmla="*/ 0 h 308"/>
              <a:gd name="T12" fmla="*/ 0 w 126"/>
              <a:gd name="T13" fmla="*/ 1 h 308"/>
              <a:gd name="T14" fmla="*/ 30 w 126"/>
              <a:gd name="T15" fmla="*/ 280 h 308"/>
              <a:gd name="T16" fmla="*/ 32 w 126"/>
              <a:gd name="T17" fmla="*/ 291 h 3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308"/>
              <a:gd name="T29" fmla="*/ 126 w 126"/>
              <a:gd name="T30" fmla="*/ 308 h 3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308">
                <a:moveTo>
                  <a:pt x="32" y="291"/>
                </a:moveTo>
                <a:lnTo>
                  <a:pt x="60" y="304"/>
                </a:lnTo>
                <a:lnTo>
                  <a:pt x="96" y="308"/>
                </a:lnTo>
                <a:lnTo>
                  <a:pt x="120" y="293"/>
                </a:lnTo>
                <a:lnTo>
                  <a:pt x="126" y="277"/>
                </a:lnTo>
                <a:lnTo>
                  <a:pt x="109" y="0"/>
                </a:lnTo>
                <a:lnTo>
                  <a:pt x="0" y="1"/>
                </a:lnTo>
                <a:lnTo>
                  <a:pt x="30" y="280"/>
                </a:lnTo>
                <a:lnTo>
                  <a:pt x="32" y="291"/>
                </a:lnTo>
              </a:path>
            </a:pathLst>
          </a:custGeom>
          <a:noFill/>
          <a:ln w="44450" cap="flat" cmpd="sng">
            <a:solidFill>
              <a:srgbClr val="FF3300"/>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40" name="Rectangle 81"/>
          <p:cNvSpPr>
            <a:spLocks noChangeArrowheads="1"/>
          </p:cNvSpPr>
          <p:nvPr/>
        </p:nvSpPr>
        <p:spPr bwMode="auto">
          <a:xfrm>
            <a:off x="7008813" y="4030663"/>
            <a:ext cx="92075"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8</a:t>
            </a:r>
            <a:endParaRPr lang="en-US">
              <a:solidFill>
                <a:srgbClr val="FFFFFF"/>
              </a:solidFill>
              <a:ea typeface="Arial" charset="0"/>
              <a:cs typeface="Arial" charset="0"/>
            </a:endParaRPr>
          </a:p>
        </p:txBody>
      </p:sp>
      <p:sp>
        <p:nvSpPr>
          <p:cNvPr id="143441" name="Freeform 82"/>
          <p:cNvSpPr>
            <a:spLocks/>
          </p:cNvSpPr>
          <p:nvPr/>
        </p:nvSpPr>
        <p:spPr bwMode="auto">
          <a:xfrm>
            <a:off x="8374063" y="4041775"/>
            <a:ext cx="193675" cy="488950"/>
          </a:xfrm>
          <a:custGeom>
            <a:avLst/>
            <a:gdLst>
              <a:gd name="T0" fmla="*/ 0 w 122"/>
              <a:gd name="T1" fmla="*/ 304 h 308"/>
              <a:gd name="T2" fmla="*/ 19 w 122"/>
              <a:gd name="T3" fmla="*/ 127 h 308"/>
              <a:gd name="T4" fmla="*/ 6 w 122"/>
              <a:gd name="T5" fmla="*/ 89 h 308"/>
              <a:gd name="T6" fmla="*/ 39 w 122"/>
              <a:gd name="T7" fmla="*/ 48 h 308"/>
              <a:gd name="T8" fmla="*/ 51 w 122"/>
              <a:gd name="T9" fmla="*/ 0 h 308"/>
              <a:gd name="T10" fmla="*/ 93 w 122"/>
              <a:gd name="T11" fmla="*/ 34 h 308"/>
              <a:gd name="T12" fmla="*/ 93 w 122"/>
              <a:gd name="T13" fmla="*/ 56 h 308"/>
              <a:gd name="T14" fmla="*/ 122 w 122"/>
              <a:gd name="T15" fmla="*/ 81 h 308"/>
              <a:gd name="T16" fmla="*/ 111 w 122"/>
              <a:gd name="T17" fmla="*/ 118 h 308"/>
              <a:gd name="T18" fmla="*/ 115 w 122"/>
              <a:gd name="T19" fmla="*/ 287 h 308"/>
              <a:gd name="T20" fmla="*/ 91 w 122"/>
              <a:gd name="T21" fmla="*/ 308 h 308"/>
              <a:gd name="T22" fmla="*/ 0 w 122"/>
              <a:gd name="T23" fmla="*/ 304 h 3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308"/>
              <a:gd name="T38" fmla="*/ 122 w 122"/>
              <a:gd name="T39" fmla="*/ 308 h 30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308">
                <a:moveTo>
                  <a:pt x="0" y="304"/>
                </a:moveTo>
                <a:lnTo>
                  <a:pt x="19" y="127"/>
                </a:lnTo>
                <a:lnTo>
                  <a:pt x="6" y="89"/>
                </a:lnTo>
                <a:lnTo>
                  <a:pt x="39" y="48"/>
                </a:lnTo>
                <a:lnTo>
                  <a:pt x="51" y="0"/>
                </a:lnTo>
                <a:lnTo>
                  <a:pt x="93" y="34"/>
                </a:lnTo>
                <a:lnTo>
                  <a:pt x="93" y="56"/>
                </a:lnTo>
                <a:lnTo>
                  <a:pt x="122" y="81"/>
                </a:lnTo>
                <a:lnTo>
                  <a:pt x="111" y="118"/>
                </a:lnTo>
                <a:lnTo>
                  <a:pt x="115" y="287"/>
                </a:lnTo>
                <a:lnTo>
                  <a:pt x="91" y="308"/>
                </a:lnTo>
                <a:lnTo>
                  <a:pt x="0" y="304"/>
                </a:lnTo>
              </a:path>
            </a:pathLst>
          </a:custGeom>
          <a:noFill/>
          <a:ln w="38100" cap="flat">
            <a:solidFill>
              <a:srgbClr val="F2FAA4"/>
            </a:solidFill>
            <a:prstDash val="solid"/>
            <a:round/>
            <a:headEnd/>
            <a:tailEn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42" name="Rectangle 83"/>
          <p:cNvSpPr>
            <a:spLocks noChangeArrowheads="1"/>
          </p:cNvSpPr>
          <p:nvPr/>
        </p:nvSpPr>
        <p:spPr bwMode="auto">
          <a:xfrm>
            <a:off x="8151813" y="4030663"/>
            <a:ext cx="18415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11</a:t>
            </a:r>
            <a:endParaRPr lang="en-US">
              <a:solidFill>
                <a:srgbClr val="FFFFFF"/>
              </a:solidFill>
              <a:ea typeface="Arial" charset="0"/>
              <a:cs typeface="Arial" charset="0"/>
            </a:endParaRPr>
          </a:p>
        </p:txBody>
      </p:sp>
      <p:sp>
        <p:nvSpPr>
          <p:cNvPr id="143443" name="Rectangle 84"/>
          <p:cNvSpPr>
            <a:spLocks noChangeArrowheads="1"/>
          </p:cNvSpPr>
          <p:nvPr/>
        </p:nvSpPr>
        <p:spPr bwMode="auto">
          <a:xfrm>
            <a:off x="255588" y="1900238"/>
            <a:ext cx="266700" cy="198437"/>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ea typeface="Arial" charset="0"/>
                <a:cs typeface="Arial" charset="0"/>
              </a:rPr>
              <a:t>Car</a:t>
            </a:r>
            <a:endParaRPr lang="en-US">
              <a:solidFill>
                <a:srgbClr val="FFFFFF"/>
              </a:solidFill>
              <a:ea typeface="Arial" charset="0"/>
              <a:cs typeface="Arial" charset="0"/>
            </a:endParaRPr>
          </a:p>
        </p:txBody>
      </p:sp>
      <p:sp>
        <p:nvSpPr>
          <p:cNvPr id="143444" name="Rectangle 85"/>
          <p:cNvSpPr>
            <a:spLocks noChangeArrowheads="1"/>
          </p:cNvSpPr>
          <p:nvPr/>
        </p:nvSpPr>
        <p:spPr bwMode="auto">
          <a:xfrm>
            <a:off x="693738" y="1727200"/>
            <a:ext cx="92075"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8</a:t>
            </a:r>
            <a:endParaRPr lang="en-US">
              <a:solidFill>
                <a:srgbClr val="FFFFFF"/>
              </a:solidFill>
              <a:ea typeface="Arial" charset="0"/>
              <a:cs typeface="Arial" charset="0"/>
            </a:endParaRPr>
          </a:p>
        </p:txBody>
      </p:sp>
      <p:sp>
        <p:nvSpPr>
          <p:cNvPr id="143445" name="Rectangle 86"/>
          <p:cNvSpPr>
            <a:spLocks noChangeArrowheads="1"/>
          </p:cNvSpPr>
          <p:nvPr/>
        </p:nvSpPr>
        <p:spPr bwMode="auto">
          <a:xfrm>
            <a:off x="1868488" y="17272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15</a:t>
            </a:r>
            <a:endParaRPr lang="en-US">
              <a:solidFill>
                <a:srgbClr val="FFFFFF"/>
              </a:solidFill>
              <a:ea typeface="Arial" charset="0"/>
              <a:cs typeface="Arial" charset="0"/>
            </a:endParaRPr>
          </a:p>
        </p:txBody>
      </p:sp>
      <p:sp>
        <p:nvSpPr>
          <p:cNvPr id="143446" name="Rectangle 87"/>
          <p:cNvSpPr>
            <a:spLocks noChangeArrowheads="1"/>
          </p:cNvSpPr>
          <p:nvPr/>
        </p:nvSpPr>
        <p:spPr bwMode="auto">
          <a:xfrm>
            <a:off x="2844800" y="1727200"/>
            <a:ext cx="184150" cy="198438"/>
          </a:xfrm>
          <a:prstGeom prst="rect">
            <a:avLst/>
          </a:prstGeom>
          <a:noFill/>
          <a:ln w="9525">
            <a:noFill/>
            <a:miter lim="800000"/>
            <a:headEnd/>
            <a:tailEnd/>
          </a:ln>
        </p:spPr>
        <p:txBody>
          <a:bodyPr wrap="none" lIns="0" tIns="0" rIns="0" bIns="0">
            <a:prstTxWarp prst="textNoShape">
              <a:avLst/>
            </a:prstTxWarp>
            <a:spAutoFit/>
          </a:bodyPr>
          <a:lstStyle/>
          <a:p>
            <a:pPr defTabSz="914400" eaLnBrk="0" fontAlgn="base" hangingPunct="0">
              <a:spcBef>
                <a:spcPct val="0"/>
              </a:spcBef>
              <a:spcAft>
                <a:spcPct val="0"/>
              </a:spcAft>
            </a:pPr>
            <a:r>
              <a:rPr lang="en-US" sz="1300">
                <a:solidFill>
                  <a:srgbClr val="FFFFFF"/>
                </a:solidFill>
                <a:latin typeface="Myriad Roman" charset="0"/>
                <a:ea typeface="Arial" charset="0"/>
                <a:cs typeface="Arial" charset="0"/>
              </a:rPr>
              <a:t>22</a:t>
            </a:r>
            <a:endParaRPr lang="en-US">
              <a:solidFill>
                <a:srgbClr val="FFFFFF"/>
              </a:solidFill>
              <a:ea typeface="Arial" charset="0"/>
              <a:cs typeface="Arial" charset="0"/>
            </a:endParaRPr>
          </a:p>
        </p:txBody>
      </p:sp>
      <p:sp>
        <p:nvSpPr>
          <p:cNvPr id="143447" name="Text Box 88"/>
          <p:cNvSpPr txBox="1">
            <a:spLocks noChangeArrowheads="1"/>
          </p:cNvSpPr>
          <p:nvPr/>
        </p:nvSpPr>
        <p:spPr bwMode="auto">
          <a:xfrm>
            <a:off x="800100" y="5534025"/>
            <a:ext cx="641350" cy="366713"/>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25%</a:t>
            </a:r>
          </a:p>
        </p:txBody>
      </p:sp>
      <p:sp>
        <p:nvSpPr>
          <p:cNvPr id="143448" name="Text Box 89"/>
          <p:cNvSpPr txBox="1">
            <a:spLocks noChangeArrowheads="1"/>
          </p:cNvSpPr>
          <p:nvPr/>
        </p:nvSpPr>
        <p:spPr bwMode="auto">
          <a:xfrm>
            <a:off x="1987550" y="5534025"/>
            <a:ext cx="641350" cy="366713"/>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50%</a:t>
            </a:r>
          </a:p>
        </p:txBody>
      </p:sp>
      <p:sp>
        <p:nvSpPr>
          <p:cNvPr id="143449" name="Text Box 90"/>
          <p:cNvSpPr txBox="1">
            <a:spLocks noChangeArrowheads="1"/>
          </p:cNvSpPr>
          <p:nvPr/>
        </p:nvSpPr>
        <p:spPr bwMode="auto">
          <a:xfrm>
            <a:off x="3240088" y="5534025"/>
            <a:ext cx="641350" cy="366713"/>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75%</a:t>
            </a:r>
          </a:p>
        </p:txBody>
      </p:sp>
      <p:sp>
        <p:nvSpPr>
          <p:cNvPr id="143450" name="Text Box 91"/>
          <p:cNvSpPr txBox="1">
            <a:spLocks noChangeArrowheads="1"/>
          </p:cNvSpPr>
          <p:nvPr/>
        </p:nvSpPr>
        <p:spPr bwMode="auto">
          <a:xfrm>
            <a:off x="5688013" y="5468938"/>
            <a:ext cx="641350" cy="366712"/>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25%</a:t>
            </a:r>
          </a:p>
        </p:txBody>
      </p:sp>
      <p:sp>
        <p:nvSpPr>
          <p:cNvPr id="143451" name="Text Box 92"/>
          <p:cNvSpPr txBox="1">
            <a:spLocks noChangeArrowheads="1"/>
          </p:cNvSpPr>
          <p:nvPr/>
        </p:nvSpPr>
        <p:spPr bwMode="auto">
          <a:xfrm>
            <a:off x="6875463" y="5468938"/>
            <a:ext cx="641350" cy="366712"/>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50%</a:t>
            </a:r>
          </a:p>
        </p:txBody>
      </p:sp>
      <p:sp>
        <p:nvSpPr>
          <p:cNvPr id="143452" name="Text Box 93"/>
          <p:cNvSpPr txBox="1">
            <a:spLocks noChangeArrowheads="1"/>
          </p:cNvSpPr>
          <p:nvPr/>
        </p:nvSpPr>
        <p:spPr bwMode="auto">
          <a:xfrm>
            <a:off x="8128000" y="5468938"/>
            <a:ext cx="641350" cy="366712"/>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75%</a:t>
            </a:r>
          </a:p>
        </p:txBody>
      </p:sp>
      <p:sp>
        <p:nvSpPr>
          <p:cNvPr id="143453" name="Text Box 94"/>
          <p:cNvSpPr txBox="1">
            <a:spLocks noChangeArrowheads="1"/>
          </p:cNvSpPr>
          <p:nvPr/>
        </p:nvSpPr>
        <p:spPr bwMode="auto">
          <a:xfrm>
            <a:off x="3413125" y="6275388"/>
            <a:ext cx="2609850" cy="366712"/>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Average labeling</a:t>
            </a:r>
            <a:r>
              <a:rPr lang="en-US">
                <a:solidFill>
                  <a:srgbClr val="000000"/>
                </a:solidFill>
                <a:ea typeface="Arial" charset="0"/>
                <a:cs typeface="Arial" charset="0"/>
              </a:rPr>
              <a:t> </a:t>
            </a:r>
            <a:r>
              <a:rPr lang="en-US">
                <a:solidFill>
                  <a:srgbClr val="FFFFFF"/>
                </a:solidFill>
                <a:ea typeface="Arial" charset="0"/>
                <a:cs typeface="Arial" charset="0"/>
              </a:rPr>
              <a:t>quality</a:t>
            </a:r>
          </a:p>
        </p:txBody>
      </p:sp>
      <p:sp>
        <p:nvSpPr>
          <p:cNvPr id="143454" name="Line 95"/>
          <p:cNvSpPr>
            <a:spLocks noChangeShapeType="1"/>
          </p:cNvSpPr>
          <p:nvPr/>
        </p:nvSpPr>
        <p:spPr bwMode="auto">
          <a:xfrm flipV="1">
            <a:off x="6078538" y="5862638"/>
            <a:ext cx="762000" cy="484187"/>
          </a:xfrm>
          <a:prstGeom prst="line">
            <a:avLst/>
          </a:prstGeom>
          <a:noFill/>
          <a:ln w="25400">
            <a:solidFill>
              <a:srgbClr val="FF3300"/>
            </a:solidFill>
            <a:round/>
            <a:headEnd/>
            <a:tailEnd type="triangle" w="med" len="me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
        <p:nvSpPr>
          <p:cNvPr id="143455" name="Line 96"/>
          <p:cNvSpPr>
            <a:spLocks noChangeShapeType="1"/>
          </p:cNvSpPr>
          <p:nvPr/>
        </p:nvSpPr>
        <p:spPr bwMode="auto">
          <a:xfrm flipH="1" flipV="1">
            <a:off x="2690813" y="5846763"/>
            <a:ext cx="708025" cy="492125"/>
          </a:xfrm>
          <a:prstGeom prst="line">
            <a:avLst/>
          </a:prstGeom>
          <a:noFill/>
          <a:ln w="25400">
            <a:solidFill>
              <a:srgbClr val="FF3300"/>
            </a:solidFill>
            <a:round/>
            <a:headEnd/>
            <a:tailEnd type="triangle" w="med" len="med"/>
          </a:ln>
        </p:spPr>
        <p:txBody>
          <a:bodyPr>
            <a:prstTxWarp prst="textNoShape">
              <a:avLst/>
            </a:prstTxWarp>
          </a:bodyPr>
          <a:lstStyle/>
          <a:p>
            <a:pPr defTabSz="914400" fontAlgn="base">
              <a:spcBef>
                <a:spcPct val="0"/>
              </a:spcBef>
              <a:spcAft>
                <a:spcPct val="0"/>
              </a:spcAft>
            </a:pPr>
            <a:endParaRPr lang="en-US">
              <a:solidFill>
                <a:srgbClr val="FFFFFF"/>
              </a:solidFill>
              <a:ea typeface="Arial" charset="0"/>
              <a:cs typeface="Arial" charset="0"/>
            </a:endParaRPr>
          </a:p>
        </p:txBody>
      </p:sp>
    </p:spTree>
  </p:cSld>
  <p:clrMapOvr>
    <a:masterClrMapping/>
  </p:clrMapOvr>
  <p:transition advTm="3494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09" name="Rectangle 2"/>
          <p:cNvSpPr>
            <a:spLocks noGrp="1" noChangeArrowheads="1"/>
          </p:cNvSpPr>
          <p:nvPr>
            <p:ph type="title"/>
          </p:nvPr>
        </p:nvSpPr>
        <p:spPr/>
        <p:txBody>
          <a:bodyPr/>
          <a:lstStyle/>
          <a:p>
            <a:r>
              <a:rPr lang="en-US"/>
              <a:t>Extreme labeling</a:t>
            </a:r>
          </a:p>
        </p:txBody>
      </p:sp>
      <p:pic>
        <p:nvPicPr>
          <p:cNvPr id="145410" name="Picture 3"/>
          <p:cNvPicPr>
            <a:picLocks noChangeAspect="1" noChangeArrowheads="1"/>
          </p:cNvPicPr>
          <p:nvPr/>
        </p:nvPicPr>
        <p:blipFill>
          <a:blip r:embed="rId3"/>
          <a:srcRect/>
          <a:stretch>
            <a:fillRect/>
          </a:stretch>
        </p:blipFill>
        <p:spPr bwMode="auto">
          <a:xfrm>
            <a:off x="255588" y="1762125"/>
            <a:ext cx="2319337" cy="1506538"/>
          </a:xfrm>
          <a:prstGeom prst="rect">
            <a:avLst/>
          </a:prstGeom>
          <a:noFill/>
          <a:ln w="9525">
            <a:noFill/>
            <a:miter lim="800000"/>
            <a:headEnd/>
            <a:tailEnd/>
          </a:ln>
        </p:spPr>
      </p:pic>
      <p:pic>
        <p:nvPicPr>
          <p:cNvPr id="145411" name="Picture 4"/>
          <p:cNvPicPr>
            <a:picLocks noChangeAspect="1" noChangeArrowheads="1"/>
          </p:cNvPicPr>
          <p:nvPr/>
        </p:nvPicPr>
        <p:blipFill>
          <a:blip r:embed="rId4"/>
          <a:srcRect/>
          <a:stretch>
            <a:fillRect/>
          </a:stretch>
        </p:blipFill>
        <p:spPr bwMode="auto">
          <a:xfrm>
            <a:off x="2725738" y="1762125"/>
            <a:ext cx="2559050" cy="1506538"/>
          </a:xfrm>
          <a:prstGeom prst="rect">
            <a:avLst/>
          </a:prstGeom>
          <a:noFill/>
          <a:ln w="9525">
            <a:noFill/>
            <a:miter lim="800000"/>
            <a:headEnd/>
            <a:tailEnd/>
          </a:ln>
        </p:spPr>
      </p:pic>
      <p:pic>
        <p:nvPicPr>
          <p:cNvPr id="145412" name="Picture 5"/>
          <p:cNvPicPr>
            <a:picLocks noChangeAspect="1" noChangeArrowheads="1"/>
          </p:cNvPicPr>
          <p:nvPr/>
        </p:nvPicPr>
        <p:blipFill>
          <a:blip r:embed="rId5"/>
          <a:srcRect/>
          <a:stretch>
            <a:fillRect/>
          </a:stretch>
        </p:blipFill>
        <p:spPr bwMode="auto">
          <a:xfrm>
            <a:off x="274638" y="3987800"/>
            <a:ext cx="1660525" cy="1773238"/>
          </a:xfrm>
          <a:prstGeom prst="rect">
            <a:avLst/>
          </a:prstGeom>
          <a:noFill/>
          <a:ln w="9525">
            <a:noFill/>
            <a:miter lim="800000"/>
            <a:headEnd/>
            <a:tailEnd/>
          </a:ln>
        </p:spPr>
      </p:pic>
      <p:pic>
        <p:nvPicPr>
          <p:cNvPr id="145413" name="Picture 6"/>
          <p:cNvPicPr>
            <a:picLocks noChangeAspect="1" noChangeArrowheads="1"/>
          </p:cNvPicPr>
          <p:nvPr/>
        </p:nvPicPr>
        <p:blipFill>
          <a:blip r:embed="rId6"/>
          <a:srcRect/>
          <a:stretch>
            <a:fillRect/>
          </a:stretch>
        </p:blipFill>
        <p:spPr bwMode="auto">
          <a:xfrm>
            <a:off x="2000250" y="3932238"/>
            <a:ext cx="1016000" cy="1828800"/>
          </a:xfrm>
          <a:prstGeom prst="rect">
            <a:avLst/>
          </a:prstGeom>
          <a:noFill/>
          <a:ln w="9525">
            <a:noFill/>
            <a:miter lim="800000"/>
            <a:headEnd/>
            <a:tailEnd/>
          </a:ln>
        </p:spPr>
      </p:pic>
      <p:pic>
        <p:nvPicPr>
          <p:cNvPr id="145414" name="Picture 7"/>
          <p:cNvPicPr>
            <a:picLocks noChangeAspect="1" noChangeArrowheads="1"/>
          </p:cNvPicPr>
          <p:nvPr/>
        </p:nvPicPr>
        <p:blipFill>
          <a:blip r:embed="rId7"/>
          <a:srcRect/>
          <a:stretch>
            <a:fillRect/>
          </a:stretch>
        </p:blipFill>
        <p:spPr bwMode="auto">
          <a:xfrm>
            <a:off x="5089525" y="4011613"/>
            <a:ext cx="2193925" cy="1749425"/>
          </a:xfrm>
          <a:prstGeom prst="rect">
            <a:avLst/>
          </a:prstGeom>
          <a:noFill/>
          <a:ln w="9525">
            <a:noFill/>
            <a:miter lim="800000"/>
            <a:headEnd/>
            <a:tailEnd/>
          </a:ln>
        </p:spPr>
      </p:pic>
      <p:pic>
        <p:nvPicPr>
          <p:cNvPr id="145415" name="Picture 8"/>
          <p:cNvPicPr>
            <a:picLocks noChangeAspect="1" noChangeArrowheads="1"/>
          </p:cNvPicPr>
          <p:nvPr/>
        </p:nvPicPr>
        <p:blipFill>
          <a:blip r:embed="rId8"/>
          <a:srcRect/>
          <a:stretch>
            <a:fillRect/>
          </a:stretch>
        </p:blipFill>
        <p:spPr bwMode="auto">
          <a:xfrm>
            <a:off x="7315200" y="3987800"/>
            <a:ext cx="1828800" cy="1773238"/>
          </a:xfrm>
          <a:prstGeom prst="rect">
            <a:avLst/>
          </a:prstGeom>
          <a:noFill/>
          <a:ln w="9525">
            <a:noFill/>
            <a:miter lim="800000"/>
            <a:headEnd/>
            <a:tailEnd/>
          </a:ln>
        </p:spPr>
      </p:pic>
      <p:pic>
        <p:nvPicPr>
          <p:cNvPr id="145416" name="Picture 9"/>
          <p:cNvPicPr>
            <a:picLocks noChangeAspect="1" noChangeArrowheads="1"/>
          </p:cNvPicPr>
          <p:nvPr/>
        </p:nvPicPr>
        <p:blipFill>
          <a:blip r:embed="rId9"/>
          <a:srcRect/>
          <a:stretch>
            <a:fillRect/>
          </a:stretch>
        </p:blipFill>
        <p:spPr bwMode="auto">
          <a:xfrm>
            <a:off x="3594100" y="3976688"/>
            <a:ext cx="849313" cy="1784350"/>
          </a:xfrm>
          <a:prstGeom prst="rect">
            <a:avLst/>
          </a:prstGeom>
          <a:noFill/>
          <a:ln w="9525">
            <a:noFill/>
            <a:miter lim="800000"/>
            <a:headEnd/>
            <a:tailEnd/>
          </a:ln>
        </p:spPr>
      </p:pic>
      <p:pic>
        <p:nvPicPr>
          <p:cNvPr id="145417" name="Picture 10"/>
          <p:cNvPicPr>
            <a:picLocks noChangeAspect="1" noChangeArrowheads="1"/>
          </p:cNvPicPr>
          <p:nvPr/>
        </p:nvPicPr>
        <p:blipFill>
          <a:blip r:embed="rId10"/>
          <a:srcRect/>
          <a:stretch>
            <a:fillRect/>
          </a:stretch>
        </p:blipFill>
        <p:spPr bwMode="auto">
          <a:xfrm>
            <a:off x="5478463" y="1762125"/>
            <a:ext cx="3519487" cy="1549400"/>
          </a:xfrm>
          <a:prstGeom prst="rect">
            <a:avLst/>
          </a:prstGeom>
          <a:noFill/>
          <a:ln w="9525">
            <a:noFill/>
            <a:miter lim="800000"/>
            <a:headEnd/>
            <a:tailEnd/>
          </a:ln>
        </p:spPr>
      </p:pic>
    </p:spTree>
  </p:cSld>
  <p:clrMapOvr>
    <a:masterClrMapping/>
  </p:clrMapOvr>
  <p:transition advTm="10024"/>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lstStyle/>
          <a:p>
            <a:r>
              <a:rPr lang="en-US" sz="3600"/>
              <a:t>The other extreme of extreme labeling</a:t>
            </a:r>
          </a:p>
        </p:txBody>
      </p:sp>
      <p:pic>
        <p:nvPicPr>
          <p:cNvPr id="147458" name="Picture 3"/>
          <p:cNvPicPr>
            <a:picLocks noChangeAspect="1" noChangeArrowheads="1"/>
          </p:cNvPicPr>
          <p:nvPr/>
        </p:nvPicPr>
        <p:blipFill>
          <a:blip r:embed="rId3"/>
          <a:srcRect/>
          <a:stretch>
            <a:fillRect/>
          </a:stretch>
        </p:blipFill>
        <p:spPr bwMode="auto">
          <a:xfrm>
            <a:off x="2419350" y="2408238"/>
            <a:ext cx="4346575" cy="1604962"/>
          </a:xfrm>
          <a:prstGeom prst="rect">
            <a:avLst/>
          </a:prstGeom>
          <a:noFill/>
          <a:ln w="9525">
            <a:noFill/>
            <a:miter lim="800000"/>
            <a:headEnd/>
            <a:tailEnd/>
          </a:ln>
        </p:spPr>
      </p:pic>
      <p:sp>
        <p:nvSpPr>
          <p:cNvPr id="147459" name="Text Box 4"/>
          <p:cNvSpPr txBox="1">
            <a:spLocks noChangeArrowheads="1"/>
          </p:cNvSpPr>
          <p:nvPr/>
        </p:nvSpPr>
        <p:spPr bwMode="auto">
          <a:xfrm>
            <a:off x="2446338" y="1824038"/>
            <a:ext cx="4233862" cy="396875"/>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sz="2000">
                <a:solidFill>
                  <a:srgbClr val="FFFFFF"/>
                </a:solidFill>
                <a:ea typeface="Arial" charset="0"/>
                <a:cs typeface="Arial" charset="0"/>
              </a:rPr>
              <a:t>… things do not always look good…</a:t>
            </a:r>
          </a:p>
        </p:txBody>
      </p:sp>
    </p:spTree>
  </p:cSld>
  <p:clrMapOvr>
    <a:masterClrMapping/>
  </p:clrMapOvr>
  <p:transition advTm="694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r>
              <a:rPr lang="en-US"/>
              <a:t>Testing</a:t>
            </a:r>
          </a:p>
        </p:txBody>
      </p:sp>
      <p:pic>
        <p:nvPicPr>
          <p:cNvPr id="149506" name="Picture 3" descr="050819_081738__I2E7475"/>
          <p:cNvPicPr>
            <a:picLocks noChangeAspect="1" noChangeArrowheads="1"/>
          </p:cNvPicPr>
          <p:nvPr/>
        </p:nvPicPr>
        <p:blipFill>
          <a:blip r:embed="rId3"/>
          <a:srcRect/>
          <a:stretch>
            <a:fillRect/>
          </a:stretch>
        </p:blipFill>
        <p:spPr bwMode="auto">
          <a:xfrm>
            <a:off x="152400" y="1471613"/>
            <a:ext cx="3057525" cy="1004887"/>
          </a:xfrm>
          <a:prstGeom prst="rect">
            <a:avLst/>
          </a:prstGeom>
          <a:noFill/>
          <a:ln w="9525">
            <a:noFill/>
            <a:miter lim="800000"/>
            <a:headEnd/>
            <a:tailEnd/>
          </a:ln>
        </p:spPr>
      </p:pic>
      <p:pic>
        <p:nvPicPr>
          <p:cNvPr id="149507" name="Picture 4"/>
          <p:cNvPicPr>
            <a:picLocks noChangeAspect="1" noChangeArrowheads="1"/>
          </p:cNvPicPr>
          <p:nvPr/>
        </p:nvPicPr>
        <p:blipFill>
          <a:blip r:embed="rId4"/>
          <a:srcRect/>
          <a:stretch>
            <a:fillRect/>
          </a:stretch>
        </p:blipFill>
        <p:spPr bwMode="auto">
          <a:xfrm>
            <a:off x="144463" y="4773613"/>
            <a:ext cx="2781300" cy="914400"/>
          </a:xfrm>
          <a:prstGeom prst="rect">
            <a:avLst/>
          </a:prstGeom>
          <a:noFill/>
          <a:ln w="9525">
            <a:noFill/>
            <a:miter lim="800000"/>
            <a:headEnd/>
            <a:tailEnd/>
          </a:ln>
        </p:spPr>
      </p:pic>
      <p:pic>
        <p:nvPicPr>
          <p:cNvPr id="149508" name="Picture 5"/>
          <p:cNvPicPr>
            <a:picLocks noChangeAspect="1" noChangeArrowheads="1"/>
          </p:cNvPicPr>
          <p:nvPr/>
        </p:nvPicPr>
        <p:blipFill>
          <a:blip r:embed="rId5"/>
          <a:srcRect/>
          <a:stretch>
            <a:fillRect/>
          </a:stretch>
        </p:blipFill>
        <p:spPr bwMode="auto">
          <a:xfrm>
            <a:off x="3429000" y="2232025"/>
            <a:ext cx="2781300" cy="914400"/>
          </a:xfrm>
          <a:prstGeom prst="rect">
            <a:avLst/>
          </a:prstGeom>
          <a:noFill/>
          <a:ln w="9525">
            <a:noFill/>
            <a:miter lim="800000"/>
            <a:headEnd/>
            <a:tailEnd/>
          </a:ln>
        </p:spPr>
      </p:pic>
      <p:pic>
        <p:nvPicPr>
          <p:cNvPr id="149509" name="Picture 6"/>
          <p:cNvPicPr>
            <a:picLocks noChangeAspect="1" noChangeArrowheads="1"/>
          </p:cNvPicPr>
          <p:nvPr/>
        </p:nvPicPr>
        <p:blipFill>
          <a:blip r:embed="rId6"/>
          <a:srcRect/>
          <a:stretch>
            <a:fillRect/>
          </a:stretch>
        </p:blipFill>
        <p:spPr bwMode="auto">
          <a:xfrm>
            <a:off x="6234113" y="3524250"/>
            <a:ext cx="2781300" cy="914400"/>
          </a:xfrm>
          <a:prstGeom prst="rect">
            <a:avLst/>
          </a:prstGeom>
          <a:noFill/>
          <a:ln w="9525">
            <a:noFill/>
            <a:miter lim="800000"/>
            <a:headEnd/>
            <a:tailEnd/>
          </a:ln>
        </p:spPr>
      </p:pic>
      <p:pic>
        <p:nvPicPr>
          <p:cNvPr id="149510" name="Picture 7"/>
          <p:cNvPicPr>
            <a:picLocks noChangeAspect="1" noChangeArrowheads="1"/>
          </p:cNvPicPr>
          <p:nvPr/>
        </p:nvPicPr>
        <p:blipFill>
          <a:blip r:embed="rId7"/>
          <a:srcRect/>
          <a:stretch>
            <a:fillRect/>
          </a:stretch>
        </p:blipFill>
        <p:spPr bwMode="auto">
          <a:xfrm>
            <a:off x="242888" y="5827713"/>
            <a:ext cx="2476500" cy="914400"/>
          </a:xfrm>
          <a:prstGeom prst="rect">
            <a:avLst/>
          </a:prstGeom>
          <a:noFill/>
          <a:ln w="9525">
            <a:noFill/>
            <a:miter lim="800000"/>
            <a:headEnd/>
            <a:tailEnd/>
          </a:ln>
        </p:spPr>
      </p:pic>
      <p:pic>
        <p:nvPicPr>
          <p:cNvPr id="149511" name="Picture 8"/>
          <p:cNvPicPr>
            <a:picLocks noChangeAspect="1" noChangeArrowheads="1"/>
          </p:cNvPicPr>
          <p:nvPr/>
        </p:nvPicPr>
        <p:blipFill>
          <a:blip r:embed="rId8"/>
          <a:srcRect/>
          <a:stretch>
            <a:fillRect/>
          </a:stretch>
        </p:blipFill>
        <p:spPr bwMode="auto">
          <a:xfrm>
            <a:off x="3529013" y="1149350"/>
            <a:ext cx="2476500" cy="914400"/>
          </a:xfrm>
          <a:prstGeom prst="rect">
            <a:avLst/>
          </a:prstGeom>
          <a:noFill/>
          <a:ln w="9525">
            <a:noFill/>
            <a:miter lim="800000"/>
            <a:headEnd/>
            <a:tailEnd/>
          </a:ln>
        </p:spPr>
      </p:pic>
      <p:pic>
        <p:nvPicPr>
          <p:cNvPr id="149512" name="Picture 9"/>
          <p:cNvPicPr>
            <a:picLocks noChangeAspect="1" noChangeArrowheads="1"/>
          </p:cNvPicPr>
          <p:nvPr/>
        </p:nvPicPr>
        <p:blipFill>
          <a:blip r:embed="rId9"/>
          <a:srcRect/>
          <a:stretch>
            <a:fillRect/>
          </a:stretch>
        </p:blipFill>
        <p:spPr bwMode="auto">
          <a:xfrm>
            <a:off x="301625" y="3760788"/>
            <a:ext cx="2476500" cy="914400"/>
          </a:xfrm>
          <a:prstGeom prst="rect">
            <a:avLst/>
          </a:prstGeom>
          <a:noFill/>
          <a:ln w="9525">
            <a:noFill/>
            <a:miter lim="800000"/>
            <a:headEnd/>
            <a:tailEnd/>
          </a:ln>
        </p:spPr>
      </p:pic>
      <p:pic>
        <p:nvPicPr>
          <p:cNvPr id="149513" name="Picture 10"/>
          <p:cNvPicPr>
            <a:picLocks noChangeAspect="1" noChangeArrowheads="1"/>
          </p:cNvPicPr>
          <p:nvPr/>
        </p:nvPicPr>
        <p:blipFill>
          <a:blip r:embed="rId10"/>
          <a:srcRect/>
          <a:stretch>
            <a:fillRect/>
          </a:stretch>
        </p:blipFill>
        <p:spPr bwMode="auto">
          <a:xfrm>
            <a:off x="6400800" y="2309813"/>
            <a:ext cx="2495550" cy="914400"/>
          </a:xfrm>
          <a:prstGeom prst="rect">
            <a:avLst/>
          </a:prstGeom>
          <a:noFill/>
          <a:ln w="9525">
            <a:noFill/>
            <a:miter lim="800000"/>
            <a:headEnd/>
            <a:tailEnd/>
          </a:ln>
        </p:spPr>
      </p:pic>
      <p:pic>
        <p:nvPicPr>
          <p:cNvPr id="149514" name="Picture 11"/>
          <p:cNvPicPr>
            <a:picLocks noChangeAspect="1" noChangeArrowheads="1"/>
          </p:cNvPicPr>
          <p:nvPr/>
        </p:nvPicPr>
        <p:blipFill>
          <a:blip r:embed="rId11"/>
          <a:srcRect/>
          <a:stretch>
            <a:fillRect/>
          </a:stretch>
        </p:blipFill>
        <p:spPr bwMode="auto">
          <a:xfrm>
            <a:off x="6418263" y="1230313"/>
            <a:ext cx="2476500" cy="914400"/>
          </a:xfrm>
          <a:prstGeom prst="rect">
            <a:avLst/>
          </a:prstGeom>
          <a:noFill/>
          <a:ln w="9525">
            <a:noFill/>
            <a:miter lim="800000"/>
            <a:headEnd/>
            <a:tailEnd/>
          </a:ln>
        </p:spPr>
      </p:pic>
      <p:pic>
        <p:nvPicPr>
          <p:cNvPr id="149515" name="Picture 12"/>
          <p:cNvPicPr>
            <a:picLocks noChangeAspect="1" noChangeArrowheads="1"/>
          </p:cNvPicPr>
          <p:nvPr/>
        </p:nvPicPr>
        <p:blipFill>
          <a:blip r:embed="rId12"/>
          <a:srcRect/>
          <a:stretch>
            <a:fillRect/>
          </a:stretch>
        </p:blipFill>
        <p:spPr bwMode="auto">
          <a:xfrm>
            <a:off x="3371850" y="4616450"/>
            <a:ext cx="2476500" cy="914400"/>
          </a:xfrm>
          <a:prstGeom prst="rect">
            <a:avLst/>
          </a:prstGeom>
          <a:noFill/>
          <a:ln w="9525">
            <a:noFill/>
            <a:miter lim="800000"/>
            <a:headEnd/>
            <a:tailEnd/>
          </a:ln>
        </p:spPr>
      </p:pic>
      <p:pic>
        <p:nvPicPr>
          <p:cNvPr id="149516" name="Picture 13"/>
          <p:cNvPicPr>
            <a:picLocks noChangeAspect="1" noChangeArrowheads="1"/>
          </p:cNvPicPr>
          <p:nvPr/>
        </p:nvPicPr>
        <p:blipFill>
          <a:blip r:embed="rId13"/>
          <a:srcRect/>
          <a:stretch>
            <a:fillRect/>
          </a:stretch>
        </p:blipFill>
        <p:spPr bwMode="auto">
          <a:xfrm>
            <a:off x="3330575" y="3441700"/>
            <a:ext cx="2476500" cy="914400"/>
          </a:xfrm>
          <a:prstGeom prst="rect">
            <a:avLst/>
          </a:prstGeom>
          <a:noFill/>
          <a:ln w="9525">
            <a:noFill/>
            <a:miter lim="800000"/>
            <a:headEnd/>
            <a:tailEnd/>
          </a:ln>
        </p:spPr>
      </p:pic>
      <p:pic>
        <p:nvPicPr>
          <p:cNvPr id="149517" name="Picture 14"/>
          <p:cNvPicPr>
            <a:picLocks noChangeAspect="1" noChangeArrowheads="1"/>
          </p:cNvPicPr>
          <p:nvPr/>
        </p:nvPicPr>
        <p:blipFill>
          <a:blip r:embed="rId14"/>
          <a:srcRect/>
          <a:stretch>
            <a:fillRect/>
          </a:stretch>
        </p:blipFill>
        <p:spPr bwMode="auto">
          <a:xfrm>
            <a:off x="3276600" y="5759450"/>
            <a:ext cx="2495550" cy="914400"/>
          </a:xfrm>
          <a:prstGeom prst="rect">
            <a:avLst/>
          </a:prstGeom>
          <a:noFill/>
          <a:ln w="9525">
            <a:noFill/>
            <a:miter lim="800000"/>
            <a:headEnd/>
            <a:tailEnd/>
          </a:ln>
        </p:spPr>
      </p:pic>
      <p:sp>
        <p:nvSpPr>
          <p:cNvPr id="149518" name="Text Box 15"/>
          <p:cNvSpPr txBox="1">
            <a:spLocks noChangeArrowheads="1"/>
          </p:cNvSpPr>
          <p:nvPr/>
        </p:nvSpPr>
        <p:spPr bwMode="auto">
          <a:xfrm>
            <a:off x="6324600" y="4724400"/>
            <a:ext cx="2590800" cy="1882775"/>
          </a:xfrm>
          <a:prstGeom prst="rect">
            <a:avLst/>
          </a:prstGeom>
          <a:noFill/>
          <a:ln w="9525">
            <a:noFill/>
            <a:miter lim="800000"/>
            <a:headEnd/>
            <a:tailEnd/>
          </a:ln>
        </p:spPr>
        <p:txBody>
          <a:bodyPr>
            <a:prstTxWarp prst="textNoShape">
              <a:avLst/>
            </a:prstTxWarp>
            <a:spAutoFit/>
          </a:bodyPr>
          <a:lstStyle/>
          <a:p>
            <a:pPr defTabSz="914400" eaLnBrk="0" fontAlgn="base" hangingPunct="0">
              <a:lnSpc>
                <a:spcPct val="90000"/>
              </a:lnSpc>
              <a:spcBef>
                <a:spcPct val="50000"/>
              </a:spcBef>
              <a:spcAft>
                <a:spcPct val="0"/>
              </a:spcAft>
            </a:pPr>
            <a:r>
              <a:rPr lang="en-US" b="1">
                <a:solidFill>
                  <a:srgbClr val="FFFFFF"/>
                </a:solidFill>
                <a:ea typeface="Arial" charset="0"/>
                <a:cs typeface="Arial" charset="0"/>
              </a:rPr>
              <a:t>Most common labels:</a:t>
            </a:r>
          </a:p>
          <a:p>
            <a:pPr defTabSz="914400" eaLnBrk="0" fontAlgn="base" hangingPunct="0">
              <a:lnSpc>
                <a:spcPct val="90000"/>
              </a:lnSpc>
              <a:spcBef>
                <a:spcPct val="50000"/>
              </a:spcBef>
              <a:spcAft>
                <a:spcPct val="0"/>
              </a:spcAft>
            </a:pPr>
            <a:r>
              <a:rPr lang="en-US">
                <a:solidFill>
                  <a:srgbClr val="FFFFFF"/>
                </a:solidFill>
                <a:ea typeface="Arial" charset="0"/>
                <a:cs typeface="Arial" charset="0"/>
              </a:rPr>
              <a:t>test</a:t>
            </a:r>
          </a:p>
          <a:p>
            <a:pPr defTabSz="914400" eaLnBrk="0" fontAlgn="base" hangingPunct="0">
              <a:lnSpc>
                <a:spcPct val="90000"/>
              </a:lnSpc>
              <a:spcBef>
                <a:spcPct val="50000"/>
              </a:spcBef>
              <a:spcAft>
                <a:spcPct val="0"/>
              </a:spcAft>
            </a:pPr>
            <a:r>
              <a:rPr lang="en-US">
                <a:solidFill>
                  <a:srgbClr val="FFFFFF"/>
                </a:solidFill>
                <a:ea typeface="Arial" charset="0"/>
                <a:cs typeface="Arial" charset="0"/>
              </a:rPr>
              <a:t>adksdsa</a:t>
            </a:r>
          </a:p>
          <a:p>
            <a:pPr defTabSz="914400" eaLnBrk="0" fontAlgn="base" hangingPunct="0">
              <a:lnSpc>
                <a:spcPct val="90000"/>
              </a:lnSpc>
              <a:spcBef>
                <a:spcPct val="50000"/>
              </a:spcBef>
              <a:spcAft>
                <a:spcPct val="0"/>
              </a:spcAft>
            </a:pPr>
            <a:r>
              <a:rPr lang="en-US">
                <a:solidFill>
                  <a:srgbClr val="FFFFFF"/>
                </a:solidFill>
                <a:ea typeface="Arial" charset="0"/>
                <a:cs typeface="Arial" charset="0"/>
              </a:rPr>
              <a:t>woiieiie</a:t>
            </a:r>
          </a:p>
          <a:p>
            <a:pPr defTabSz="914400" eaLnBrk="0" fontAlgn="base" hangingPunct="0">
              <a:lnSpc>
                <a:spcPct val="90000"/>
              </a:lnSpc>
              <a:spcBef>
                <a:spcPct val="50000"/>
              </a:spcBef>
              <a:spcAft>
                <a:spcPct val="0"/>
              </a:spcAft>
            </a:pPr>
            <a:r>
              <a:rPr lang="en-US">
                <a:solidFill>
                  <a:srgbClr val="FFFFFF"/>
                </a:solidFill>
                <a:ea typeface="Arial" charset="0"/>
                <a:cs typeface="Arial" charset="0"/>
              </a:rPr>
              <a:t>…</a:t>
            </a:r>
          </a:p>
        </p:txBody>
      </p:sp>
      <p:pic>
        <p:nvPicPr>
          <p:cNvPr id="149519" name="Picture 16"/>
          <p:cNvPicPr>
            <a:picLocks noChangeAspect="1" noChangeArrowheads="1"/>
          </p:cNvPicPr>
          <p:nvPr/>
        </p:nvPicPr>
        <p:blipFill>
          <a:blip r:embed="rId15"/>
          <a:srcRect/>
          <a:stretch>
            <a:fillRect/>
          </a:stretch>
        </p:blipFill>
        <p:spPr bwMode="auto">
          <a:xfrm>
            <a:off x="401638" y="2703513"/>
            <a:ext cx="2476500" cy="914400"/>
          </a:xfrm>
          <a:prstGeom prst="rect">
            <a:avLst/>
          </a:prstGeom>
          <a:noFill/>
          <a:ln w="9525">
            <a:noFill/>
            <a:miter lim="800000"/>
            <a:headEnd/>
            <a:tailEnd/>
          </a:ln>
        </p:spPr>
      </p:pic>
    </p:spTree>
  </p:cSld>
  <p:clrMapOvr>
    <a:masterClrMapping/>
  </p:clrMapOvr>
  <p:transition advTm="8863"/>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3" name="Rectangle 2"/>
          <p:cNvSpPr>
            <a:spLocks noGrp="1" noChangeArrowheads="1"/>
          </p:cNvSpPr>
          <p:nvPr>
            <p:ph type="title"/>
          </p:nvPr>
        </p:nvSpPr>
        <p:spPr/>
        <p:txBody>
          <a:bodyPr/>
          <a:lstStyle/>
          <a:p>
            <a:r>
              <a:rPr lang="en-US"/>
              <a:t>Sophisticated testing</a:t>
            </a:r>
          </a:p>
        </p:txBody>
      </p:sp>
      <p:grpSp>
        <p:nvGrpSpPr>
          <p:cNvPr id="2" name="Group 3"/>
          <p:cNvGrpSpPr>
            <a:grpSpLocks/>
          </p:cNvGrpSpPr>
          <p:nvPr/>
        </p:nvGrpSpPr>
        <p:grpSpPr bwMode="auto">
          <a:xfrm>
            <a:off x="1143000" y="1524000"/>
            <a:ext cx="7772400" cy="5213350"/>
            <a:chOff x="720" y="960"/>
            <a:chExt cx="4896" cy="3284"/>
          </a:xfrm>
        </p:grpSpPr>
        <p:pic>
          <p:nvPicPr>
            <p:cNvPr id="151555" name="Picture 4" descr="051228_102446__I2E1335"/>
            <p:cNvPicPr>
              <a:picLocks noChangeAspect="1" noChangeArrowheads="1"/>
            </p:cNvPicPr>
            <p:nvPr/>
          </p:nvPicPr>
          <p:blipFill>
            <a:blip r:embed="rId4"/>
            <a:srcRect/>
            <a:stretch>
              <a:fillRect/>
            </a:stretch>
          </p:blipFill>
          <p:spPr bwMode="auto">
            <a:xfrm>
              <a:off x="720" y="960"/>
              <a:ext cx="2736" cy="900"/>
            </a:xfrm>
            <a:prstGeom prst="rect">
              <a:avLst/>
            </a:prstGeom>
            <a:noFill/>
            <a:ln w="9525">
              <a:noFill/>
              <a:miter lim="800000"/>
              <a:headEnd/>
              <a:tailEnd/>
            </a:ln>
          </p:spPr>
        </p:pic>
        <p:pic>
          <p:nvPicPr>
            <p:cNvPr id="151556" name="Picture 5" descr="IMG_0854"/>
            <p:cNvPicPr>
              <a:picLocks noChangeAspect="1" noChangeArrowheads="1"/>
            </p:cNvPicPr>
            <p:nvPr/>
          </p:nvPicPr>
          <p:blipFill>
            <a:blip r:embed="rId5">
              <a:lum bright="24000" contrast="36000"/>
            </a:blip>
            <a:srcRect/>
            <a:stretch>
              <a:fillRect/>
            </a:stretch>
          </p:blipFill>
          <p:spPr bwMode="auto">
            <a:xfrm>
              <a:off x="720" y="2064"/>
              <a:ext cx="2736" cy="1010"/>
            </a:xfrm>
            <a:prstGeom prst="rect">
              <a:avLst/>
            </a:prstGeom>
            <a:noFill/>
            <a:ln w="9525">
              <a:noFill/>
              <a:miter lim="800000"/>
              <a:headEnd/>
              <a:tailEnd/>
            </a:ln>
          </p:spPr>
        </p:pic>
        <p:sp>
          <p:nvSpPr>
            <p:cNvPr id="151557" name="Text Box 6"/>
            <p:cNvSpPr txBox="1">
              <a:spLocks noChangeArrowheads="1"/>
            </p:cNvSpPr>
            <p:nvPr/>
          </p:nvSpPr>
          <p:spPr bwMode="auto">
            <a:xfrm>
              <a:off x="3984" y="2976"/>
              <a:ext cx="1632" cy="1268"/>
            </a:xfrm>
            <a:prstGeom prst="rect">
              <a:avLst/>
            </a:prstGeom>
            <a:noFill/>
            <a:ln w="9525">
              <a:noFill/>
              <a:miter lim="800000"/>
              <a:headEnd/>
              <a:tailEnd/>
            </a:ln>
          </p:spPr>
          <p:txBody>
            <a:bodyPr>
              <a:prstTxWarp prst="textNoShape">
                <a:avLst/>
              </a:prstTxWarp>
              <a:spAutoFit/>
            </a:bodyPr>
            <a:lstStyle/>
            <a:p>
              <a:pPr defTabSz="914400" eaLnBrk="0" fontAlgn="base" hangingPunct="0">
                <a:lnSpc>
                  <a:spcPct val="140000"/>
                </a:lnSpc>
                <a:spcBef>
                  <a:spcPct val="50000"/>
                </a:spcBef>
                <a:spcAft>
                  <a:spcPct val="0"/>
                </a:spcAft>
              </a:pPr>
              <a:r>
                <a:rPr lang="en-US" b="1">
                  <a:solidFill>
                    <a:srgbClr val="FFFFFF"/>
                  </a:solidFill>
                  <a:ea typeface="Arial" charset="0"/>
                  <a:cs typeface="Arial" charset="0"/>
                </a:rPr>
                <a:t>Most common labels:</a:t>
              </a:r>
              <a:endParaRPr lang="en-US">
                <a:solidFill>
                  <a:srgbClr val="FFFFFF"/>
                </a:solidFill>
                <a:ea typeface="Arial" charset="0"/>
                <a:cs typeface="Arial" charset="0"/>
              </a:endParaRPr>
            </a:p>
            <a:p>
              <a:pPr defTabSz="914400" eaLnBrk="0" fontAlgn="base" hangingPunct="0">
                <a:lnSpc>
                  <a:spcPct val="140000"/>
                </a:lnSpc>
                <a:spcBef>
                  <a:spcPct val="0"/>
                </a:spcBef>
                <a:spcAft>
                  <a:spcPct val="0"/>
                </a:spcAft>
              </a:pPr>
              <a:r>
                <a:rPr lang="en-US">
                  <a:solidFill>
                    <a:srgbClr val="FFFFFF"/>
                  </a:solidFill>
                  <a:ea typeface="Arial" charset="0"/>
                  <a:cs typeface="Arial" charset="0"/>
                </a:rPr>
                <a:t>Star</a:t>
              </a:r>
            </a:p>
            <a:p>
              <a:pPr defTabSz="914400" eaLnBrk="0" fontAlgn="base" hangingPunct="0">
                <a:lnSpc>
                  <a:spcPct val="140000"/>
                </a:lnSpc>
                <a:spcBef>
                  <a:spcPct val="0"/>
                </a:spcBef>
                <a:spcAft>
                  <a:spcPct val="0"/>
                </a:spcAft>
              </a:pPr>
              <a:r>
                <a:rPr lang="en-US">
                  <a:solidFill>
                    <a:srgbClr val="FFFFFF"/>
                  </a:solidFill>
                  <a:ea typeface="Arial" charset="0"/>
                  <a:cs typeface="Arial" charset="0"/>
                </a:rPr>
                <a:t>Square</a:t>
              </a:r>
            </a:p>
            <a:p>
              <a:pPr defTabSz="914400" eaLnBrk="0" fontAlgn="base" hangingPunct="0">
                <a:lnSpc>
                  <a:spcPct val="140000"/>
                </a:lnSpc>
                <a:spcBef>
                  <a:spcPct val="0"/>
                </a:spcBef>
                <a:spcAft>
                  <a:spcPct val="0"/>
                </a:spcAft>
              </a:pPr>
              <a:r>
                <a:rPr lang="en-US">
                  <a:solidFill>
                    <a:srgbClr val="FFFFFF"/>
                  </a:solidFill>
                  <a:ea typeface="Arial" charset="0"/>
                  <a:cs typeface="Arial" charset="0"/>
                </a:rPr>
                <a:t>Nothing</a:t>
              </a:r>
            </a:p>
            <a:p>
              <a:pPr defTabSz="914400" eaLnBrk="0" fontAlgn="base" hangingPunct="0">
                <a:lnSpc>
                  <a:spcPct val="140000"/>
                </a:lnSpc>
                <a:spcBef>
                  <a:spcPct val="0"/>
                </a:spcBef>
                <a:spcAft>
                  <a:spcPct val="0"/>
                </a:spcAft>
              </a:pPr>
              <a:r>
                <a:rPr lang="en-US">
                  <a:solidFill>
                    <a:srgbClr val="FFFFFF"/>
                  </a:solidFill>
                  <a:ea typeface="Arial" charset="0"/>
                  <a:cs typeface="Arial" charset="0"/>
                </a:rPr>
                <a:t>…</a:t>
              </a:r>
            </a:p>
          </p:txBody>
        </p:sp>
      </p:grpSp>
    </p:spTree>
    <p:custDataLst>
      <p:tags r:id="rId1"/>
    </p:custDataLst>
  </p:cSld>
  <p:clrMapOvr>
    <a:masterClrMapping/>
  </p:clrMapOvr>
  <p:transition advTm="598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1" name="Rectangle 2"/>
          <p:cNvSpPr>
            <a:spLocks noGrp="1" noChangeArrowheads="1"/>
          </p:cNvSpPr>
          <p:nvPr>
            <p:ph type="title"/>
          </p:nvPr>
        </p:nvSpPr>
        <p:spPr/>
        <p:txBody>
          <a:bodyPr/>
          <a:lstStyle/>
          <a:p>
            <a:r>
              <a:rPr lang="en-US"/>
              <a:t>Creative testing</a:t>
            </a:r>
          </a:p>
        </p:txBody>
      </p:sp>
      <p:pic>
        <p:nvPicPr>
          <p:cNvPr id="153602" name="Picture 3"/>
          <p:cNvPicPr>
            <a:picLocks noChangeAspect="1" noChangeArrowheads="1"/>
          </p:cNvPicPr>
          <p:nvPr/>
        </p:nvPicPr>
        <p:blipFill>
          <a:blip r:embed="rId4"/>
          <a:srcRect/>
          <a:stretch>
            <a:fillRect/>
          </a:stretch>
        </p:blipFill>
        <p:spPr bwMode="auto">
          <a:xfrm>
            <a:off x="152400" y="1120775"/>
            <a:ext cx="4252913" cy="3632200"/>
          </a:xfrm>
          <a:prstGeom prst="rect">
            <a:avLst/>
          </a:prstGeom>
          <a:noFill/>
          <a:ln w="9525">
            <a:noFill/>
            <a:miter lim="800000"/>
            <a:headEnd/>
            <a:tailEnd/>
          </a:ln>
        </p:spPr>
      </p:pic>
      <p:pic>
        <p:nvPicPr>
          <p:cNvPr id="262148" name="Picture 4"/>
          <p:cNvPicPr>
            <a:picLocks noChangeAspect="1" noChangeArrowheads="1"/>
          </p:cNvPicPr>
          <p:nvPr/>
        </p:nvPicPr>
        <p:blipFill>
          <a:blip r:embed="rId5"/>
          <a:srcRect/>
          <a:stretch>
            <a:fillRect/>
          </a:stretch>
        </p:blipFill>
        <p:spPr bwMode="auto">
          <a:xfrm>
            <a:off x="4759325" y="1182688"/>
            <a:ext cx="4019550" cy="3552825"/>
          </a:xfrm>
          <a:prstGeom prst="rect">
            <a:avLst/>
          </a:prstGeom>
          <a:noFill/>
          <a:ln w="9525">
            <a:noFill/>
            <a:miter lim="800000"/>
            <a:headEnd/>
            <a:tailEnd/>
          </a:ln>
        </p:spPr>
      </p:pic>
      <p:sp>
        <p:nvSpPr>
          <p:cNvPr id="262149" name="Text Box 5"/>
          <p:cNvSpPr txBox="1">
            <a:spLocks noChangeArrowheads="1"/>
          </p:cNvSpPr>
          <p:nvPr/>
        </p:nvSpPr>
        <p:spPr bwMode="auto">
          <a:xfrm>
            <a:off x="6324600" y="4724400"/>
            <a:ext cx="2590800" cy="2017713"/>
          </a:xfrm>
          <a:prstGeom prst="rect">
            <a:avLst/>
          </a:prstGeom>
          <a:noFill/>
          <a:ln w="9525">
            <a:noFill/>
            <a:miter lim="800000"/>
            <a:headEnd/>
            <a:tailEnd/>
          </a:ln>
        </p:spPr>
        <p:txBody>
          <a:bodyPr>
            <a:prstTxWarp prst="textNoShape">
              <a:avLst/>
            </a:prstTxWarp>
            <a:spAutoFit/>
          </a:bodyPr>
          <a:lstStyle/>
          <a:p>
            <a:pPr defTabSz="914400" eaLnBrk="0" fontAlgn="base" hangingPunct="0">
              <a:lnSpc>
                <a:spcPct val="150000"/>
              </a:lnSpc>
              <a:spcBef>
                <a:spcPct val="50000"/>
              </a:spcBef>
              <a:spcAft>
                <a:spcPct val="0"/>
              </a:spcAft>
            </a:pPr>
            <a:r>
              <a:rPr lang="en-US" b="1">
                <a:solidFill>
                  <a:srgbClr val="FFFFFF"/>
                </a:solidFill>
                <a:ea typeface="Arial" charset="0"/>
                <a:cs typeface="Arial" charset="0"/>
              </a:rPr>
              <a:t>Most common labels:</a:t>
            </a:r>
            <a:endParaRPr lang="en-US">
              <a:solidFill>
                <a:srgbClr val="FFFFFF"/>
              </a:solidFill>
              <a:ea typeface="Arial" charset="0"/>
              <a:cs typeface="Arial" charset="0"/>
            </a:endParaRPr>
          </a:p>
          <a:p>
            <a:pPr defTabSz="914400" eaLnBrk="0" fontAlgn="base" hangingPunct="0">
              <a:lnSpc>
                <a:spcPct val="150000"/>
              </a:lnSpc>
              <a:spcBef>
                <a:spcPct val="0"/>
              </a:spcBef>
              <a:spcAft>
                <a:spcPct val="0"/>
              </a:spcAft>
            </a:pPr>
            <a:r>
              <a:rPr lang="en-US">
                <a:solidFill>
                  <a:srgbClr val="FFFFFF"/>
                </a:solidFill>
                <a:ea typeface="Arial" charset="0"/>
                <a:cs typeface="Arial" charset="0"/>
              </a:rPr>
              <a:t>Stupid birdie</a:t>
            </a:r>
          </a:p>
          <a:p>
            <a:pPr defTabSz="914400" eaLnBrk="0" fontAlgn="base" hangingPunct="0">
              <a:lnSpc>
                <a:spcPct val="150000"/>
              </a:lnSpc>
              <a:spcBef>
                <a:spcPct val="0"/>
              </a:spcBef>
              <a:spcAft>
                <a:spcPct val="0"/>
              </a:spcAft>
            </a:pPr>
            <a:r>
              <a:rPr lang="en-US">
                <a:solidFill>
                  <a:srgbClr val="FFFFFF"/>
                </a:solidFill>
                <a:ea typeface="Arial" charset="0"/>
                <a:cs typeface="Arial" charset="0"/>
              </a:rPr>
              <a:t>Tourist checking hottie</a:t>
            </a:r>
          </a:p>
          <a:p>
            <a:pPr defTabSz="914400" eaLnBrk="0" fontAlgn="base" hangingPunct="0">
              <a:lnSpc>
                <a:spcPct val="150000"/>
              </a:lnSpc>
              <a:spcBef>
                <a:spcPct val="0"/>
              </a:spcBef>
              <a:spcAft>
                <a:spcPct val="0"/>
              </a:spcAft>
            </a:pPr>
            <a:r>
              <a:rPr lang="en-US">
                <a:solidFill>
                  <a:srgbClr val="FFFFFF"/>
                </a:solidFill>
                <a:ea typeface="Arial" charset="0"/>
                <a:cs typeface="Arial" charset="0"/>
              </a:rPr>
              <a:t>Man’s derriere</a:t>
            </a:r>
          </a:p>
          <a:p>
            <a:pPr defTabSz="914400" eaLnBrk="0" fontAlgn="base" hangingPunct="0">
              <a:spcBef>
                <a:spcPct val="0"/>
              </a:spcBef>
              <a:spcAft>
                <a:spcPct val="0"/>
              </a:spcAft>
            </a:pPr>
            <a:r>
              <a:rPr lang="en-US">
                <a:solidFill>
                  <a:srgbClr val="FFFFFF"/>
                </a:solidFill>
                <a:ea typeface="Arial" charset="0"/>
                <a:cs typeface="Arial" charset="0"/>
              </a:rPr>
              <a:t>…</a:t>
            </a:r>
          </a:p>
        </p:txBody>
      </p:sp>
      <p:sp>
        <p:nvSpPr>
          <p:cNvPr id="153605" name="Text Box 6"/>
          <p:cNvSpPr txBox="1">
            <a:spLocks noChangeArrowheads="1"/>
          </p:cNvSpPr>
          <p:nvPr/>
        </p:nvSpPr>
        <p:spPr bwMode="auto">
          <a:xfrm>
            <a:off x="3409950" y="706438"/>
            <a:ext cx="2482850" cy="366712"/>
          </a:xfrm>
          <a:prstGeom prst="rect">
            <a:avLst/>
          </a:prstGeom>
          <a:noFill/>
          <a:ln w="9525">
            <a:noFill/>
            <a:miter lim="800000"/>
            <a:headEnd/>
            <a:tailEnd/>
          </a:ln>
        </p:spPr>
        <p:txBody>
          <a:bodyPr wrap="none">
            <a:prstTxWarp prst="textNoShape">
              <a:avLst/>
            </a:prstTxWarp>
            <a:spAutoFit/>
          </a:bodyPr>
          <a:lstStyle/>
          <a:p>
            <a:pPr defTabSz="914400" eaLnBrk="0" fontAlgn="base" hangingPunct="0">
              <a:spcBef>
                <a:spcPct val="0"/>
              </a:spcBef>
              <a:spcAft>
                <a:spcPct val="0"/>
              </a:spcAft>
            </a:pPr>
            <a:r>
              <a:rPr lang="en-US">
                <a:solidFill>
                  <a:srgbClr val="FFFFFF"/>
                </a:solidFill>
                <a:ea typeface="Arial" charset="0"/>
                <a:cs typeface="Arial" charset="0"/>
              </a:rPr>
              <a:t>Do not try this at home</a:t>
            </a:r>
          </a:p>
        </p:txBody>
      </p:sp>
    </p:spTree>
    <p:custDataLst>
      <p:tags r:id="rId1"/>
    </p:custDataLst>
  </p:cSld>
  <p:clrMapOvr>
    <a:masterClrMapping/>
  </p:clrMapOvr>
  <p:transition advTm="1588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2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2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creen shot 2011-10-04 at 9.23.01 AM.png"/>
          <p:cNvPicPr>
            <a:picLocks noChangeAspect="1"/>
          </p:cNvPicPr>
          <p:nvPr/>
        </p:nvPicPr>
        <p:blipFill>
          <a:blip r:embed="rId2"/>
          <a:stretch>
            <a:fillRect/>
          </a:stretch>
        </p:blipFill>
        <p:spPr>
          <a:xfrm>
            <a:off x="1571166" y="1"/>
            <a:ext cx="6001668" cy="2982079"/>
          </a:xfrm>
          <a:prstGeom prst="rect">
            <a:avLst/>
          </a:prstGeom>
        </p:spPr>
      </p:pic>
      <p:sp>
        <p:nvSpPr>
          <p:cNvPr id="5" name="TextBox 4"/>
          <p:cNvSpPr txBox="1"/>
          <p:nvPr/>
        </p:nvSpPr>
        <p:spPr>
          <a:xfrm>
            <a:off x="562745" y="2972321"/>
            <a:ext cx="6510779" cy="2308324"/>
          </a:xfrm>
          <a:prstGeom prst="rect">
            <a:avLst/>
          </a:prstGeom>
          <a:noFill/>
        </p:spPr>
        <p:txBody>
          <a:bodyPr wrap="none" rtlCol="0">
            <a:spAutoFit/>
          </a:bodyPr>
          <a:lstStyle/>
          <a:p>
            <a:r>
              <a:rPr lang="en-US" dirty="0" smtClean="0"/>
              <a:t>2011 version - 20 object classes:</a:t>
            </a:r>
          </a:p>
          <a:p>
            <a:r>
              <a:rPr lang="en-US" i="1" dirty="0" smtClean="0"/>
              <a:t>Person:</a:t>
            </a:r>
            <a:r>
              <a:rPr lang="en-US" dirty="0" smtClean="0"/>
              <a:t> person</a:t>
            </a:r>
          </a:p>
          <a:p>
            <a:r>
              <a:rPr lang="en-US" i="1" dirty="0" smtClean="0"/>
              <a:t>Animal:</a:t>
            </a:r>
            <a:r>
              <a:rPr lang="en-US" dirty="0" smtClean="0"/>
              <a:t> bird, cat, cow, dog, horse, sheep</a:t>
            </a:r>
          </a:p>
          <a:p>
            <a:r>
              <a:rPr lang="en-US" i="1" dirty="0" smtClean="0"/>
              <a:t>Vehicle:</a:t>
            </a:r>
            <a:r>
              <a:rPr lang="en-US" dirty="0" smtClean="0"/>
              <a:t> </a:t>
            </a:r>
            <a:r>
              <a:rPr lang="en-US" dirty="0" err="1" smtClean="0"/>
              <a:t>aeroplane</a:t>
            </a:r>
            <a:r>
              <a:rPr lang="en-US" dirty="0" smtClean="0"/>
              <a:t>, bicycle, boat, bus, car, motorbike, train</a:t>
            </a:r>
          </a:p>
          <a:p>
            <a:r>
              <a:rPr lang="en-US" i="1" dirty="0" smtClean="0"/>
              <a:t>Indoor:</a:t>
            </a:r>
            <a:r>
              <a:rPr lang="en-US" dirty="0" smtClean="0"/>
              <a:t> bottle, chair, dining table, potted plant, sofa, </a:t>
            </a:r>
            <a:r>
              <a:rPr lang="en-US" dirty="0" err="1" smtClean="0"/>
              <a:t>tv</a:t>
            </a:r>
            <a:r>
              <a:rPr lang="en-US" dirty="0" smtClean="0"/>
              <a:t>/monitor</a:t>
            </a:r>
          </a:p>
          <a:p>
            <a:endParaRPr lang="en-US" dirty="0" smtClean="0"/>
          </a:p>
          <a:p>
            <a:r>
              <a:rPr lang="en-US" dirty="0" smtClean="0"/>
              <a:t>The train/</a:t>
            </a:r>
            <a:r>
              <a:rPr lang="en-US" dirty="0" err="1" smtClean="0"/>
              <a:t>val</a:t>
            </a:r>
            <a:r>
              <a:rPr lang="en-US" dirty="0" smtClean="0"/>
              <a:t> data has 11,530 images containing </a:t>
            </a:r>
          </a:p>
          <a:p>
            <a:r>
              <a:rPr lang="en-US" dirty="0" smtClean="0"/>
              <a:t>27,450 ROI annotated objects and 5,034 segmentations</a:t>
            </a:r>
          </a:p>
        </p:txBody>
      </p:sp>
      <p:sp>
        <p:nvSpPr>
          <p:cNvPr id="6" name="TextBox 5"/>
          <p:cNvSpPr txBox="1"/>
          <p:nvPr/>
        </p:nvSpPr>
        <p:spPr>
          <a:xfrm>
            <a:off x="562745" y="5518362"/>
            <a:ext cx="7250703" cy="923330"/>
          </a:xfrm>
          <a:prstGeom prst="rect">
            <a:avLst/>
          </a:prstGeom>
          <a:noFill/>
        </p:spPr>
        <p:txBody>
          <a:bodyPr wrap="none" rtlCol="0">
            <a:spAutoFit/>
          </a:bodyPr>
          <a:lstStyle/>
          <a:p>
            <a:pPr>
              <a:buFont typeface="Arial"/>
              <a:buChar char="•"/>
            </a:pPr>
            <a:r>
              <a:rPr lang="en-US" dirty="0" smtClean="0"/>
              <a:t> Three main competitions: classification, detection, and segmentation</a:t>
            </a:r>
          </a:p>
          <a:p>
            <a:pPr>
              <a:buFont typeface="Arial"/>
              <a:buChar char="•"/>
            </a:pPr>
            <a:r>
              <a:rPr lang="en-US" dirty="0" smtClean="0"/>
              <a:t> Three "taster" competitions: person layout, action classification, and </a:t>
            </a:r>
          </a:p>
          <a:p>
            <a:r>
              <a:rPr lang="en-US" dirty="0" smtClean="0"/>
              <a:t>  </a:t>
            </a:r>
            <a:r>
              <a:rPr lang="en-US" dirty="0" err="1" smtClean="0"/>
              <a:t>ImageNet</a:t>
            </a:r>
            <a:r>
              <a:rPr lang="en-US" dirty="0" smtClean="0"/>
              <a:t> large scale recognition</a:t>
            </a:r>
            <a:endParaRPr lang="en-US" dirty="0"/>
          </a:p>
        </p:txBody>
      </p:sp>
      <p:sp>
        <p:nvSpPr>
          <p:cNvPr id="7" name="TextBox 6"/>
          <p:cNvSpPr txBox="1"/>
          <p:nvPr/>
        </p:nvSpPr>
        <p:spPr>
          <a:xfrm>
            <a:off x="1946898" y="6488668"/>
            <a:ext cx="7197102" cy="369332"/>
          </a:xfrm>
          <a:prstGeom prst="rect">
            <a:avLst/>
          </a:prstGeom>
          <a:noFill/>
        </p:spPr>
        <p:txBody>
          <a:bodyPr wrap="none" rtlCol="0">
            <a:spAutoFit/>
          </a:bodyPr>
          <a:lstStyle/>
          <a:p>
            <a:r>
              <a:rPr lang="en-US" dirty="0" smtClean="0"/>
              <a:t>M. </a:t>
            </a:r>
            <a:r>
              <a:rPr lang="en-US" dirty="0" err="1" smtClean="0"/>
              <a:t>Everingham</a:t>
            </a:r>
            <a:r>
              <a:rPr lang="en-US" dirty="0" smtClean="0"/>
              <a:t>, L. Van </a:t>
            </a:r>
            <a:r>
              <a:rPr lang="en-US" dirty="0" err="1" smtClean="0"/>
              <a:t>Gool</a:t>
            </a:r>
            <a:r>
              <a:rPr lang="en-US" dirty="0" smtClean="0"/>
              <a:t>, C. K. I. Williams, J. Winn, A. </a:t>
            </a:r>
            <a:r>
              <a:rPr lang="en-US" dirty="0" err="1" smtClean="0"/>
              <a:t>Zisserman</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1-10-04 at 12.00.02 PM.png"/>
          <p:cNvPicPr>
            <a:picLocks noChangeAspect="1"/>
          </p:cNvPicPr>
          <p:nvPr/>
        </p:nvPicPr>
        <p:blipFill>
          <a:blip r:embed="rId2"/>
          <a:stretch>
            <a:fillRect/>
          </a:stretch>
        </p:blipFill>
        <p:spPr>
          <a:xfrm>
            <a:off x="0" y="862013"/>
            <a:ext cx="9144000" cy="513397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4"/>
          <p:cNvSpPr>
            <a:spLocks noGrp="1" noChangeArrowheads="1"/>
          </p:cNvSpPr>
          <p:nvPr>
            <p:ph type="title"/>
          </p:nvPr>
        </p:nvSpPr>
        <p:spPr>
          <a:xfrm>
            <a:off x="0" y="0"/>
            <a:ext cx="9144000" cy="685800"/>
          </a:xfrm>
        </p:spPr>
        <p:txBody>
          <a:bodyPr/>
          <a:lstStyle/>
          <a:p>
            <a:pPr eaLnBrk="1" hangingPunct="1"/>
            <a:r>
              <a:rPr lang="en-US" sz="3600" dirty="0" smtClean="0">
                <a:ea typeface="ＭＳ Ｐゴシック" charset="-128"/>
                <a:cs typeface="ＭＳ Ｐゴシック" charset="-128"/>
              </a:rPr>
              <a:t>80.000.000 tiny images</a:t>
            </a:r>
            <a:endParaRPr lang="en-US" sz="3600" dirty="0">
              <a:ea typeface="ＭＳ Ｐゴシック" charset="-128"/>
              <a:cs typeface="ＭＳ Ｐゴシック" charset="-128"/>
            </a:endParaRPr>
          </a:p>
        </p:txBody>
      </p:sp>
      <p:grpSp>
        <p:nvGrpSpPr>
          <p:cNvPr id="2" name="Group 19"/>
          <p:cNvGrpSpPr>
            <a:grpSpLocks/>
          </p:cNvGrpSpPr>
          <p:nvPr/>
        </p:nvGrpSpPr>
        <p:grpSpPr bwMode="auto">
          <a:xfrm>
            <a:off x="136525" y="722313"/>
            <a:ext cx="4387850" cy="2354262"/>
            <a:chOff x="86" y="455"/>
            <a:chExt cx="2764" cy="1483"/>
          </a:xfrm>
        </p:grpSpPr>
        <p:sp>
          <p:nvSpPr>
            <p:cNvPr id="82965" name="Text Box 6"/>
            <p:cNvSpPr txBox="1">
              <a:spLocks noChangeArrowheads="1"/>
            </p:cNvSpPr>
            <p:nvPr/>
          </p:nvSpPr>
          <p:spPr bwMode="auto">
            <a:xfrm>
              <a:off x="86" y="455"/>
              <a:ext cx="2764" cy="231"/>
            </a:xfrm>
            <a:prstGeom prst="rect">
              <a:avLst/>
            </a:prstGeom>
            <a:noFill/>
            <a:ln w="9525">
              <a:noFill/>
              <a:miter lim="800000"/>
              <a:headEnd/>
              <a:tailEnd/>
            </a:ln>
          </p:spPr>
          <p:txBody>
            <a:bodyPr wrap="none">
              <a:prstTxWarp prst="textNoShape">
                <a:avLst/>
              </a:prstTxWarp>
              <a:spAutoFit/>
            </a:bodyPr>
            <a:lstStyle/>
            <a:p>
              <a:r>
                <a:rPr lang="en-US"/>
                <a:t>75.000 non-abstract nouns from WordNet</a:t>
              </a:r>
            </a:p>
          </p:txBody>
        </p:sp>
        <p:grpSp>
          <p:nvGrpSpPr>
            <p:cNvPr id="3" name="Group 10"/>
            <p:cNvGrpSpPr>
              <a:grpSpLocks/>
            </p:cNvGrpSpPr>
            <p:nvPr/>
          </p:nvGrpSpPr>
          <p:grpSpPr bwMode="auto">
            <a:xfrm>
              <a:off x="144" y="672"/>
              <a:ext cx="2592" cy="1266"/>
              <a:chOff x="144" y="672"/>
              <a:chExt cx="2592" cy="1266"/>
            </a:xfrm>
          </p:grpSpPr>
          <p:pic>
            <p:nvPicPr>
              <p:cNvPr id="82967" name="Picture 5"/>
              <p:cNvPicPr>
                <a:picLocks noChangeAspect="1" noChangeArrowheads="1"/>
              </p:cNvPicPr>
              <p:nvPr/>
            </p:nvPicPr>
            <p:blipFill>
              <a:blip r:embed="rId3"/>
              <a:srcRect b="21312"/>
              <a:stretch>
                <a:fillRect/>
              </a:stretch>
            </p:blipFill>
            <p:spPr bwMode="auto">
              <a:xfrm>
                <a:off x="144" y="672"/>
                <a:ext cx="2592" cy="1266"/>
              </a:xfrm>
              <a:prstGeom prst="rect">
                <a:avLst/>
              </a:prstGeom>
              <a:noFill/>
              <a:ln w="9525">
                <a:noFill/>
                <a:miter lim="800000"/>
                <a:headEnd/>
                <a:tailEnd/>
              </a:ln>
            </p:spPr>
          </p:pic>
          <p:sp>
            <p:nvSpPr>
              <p:cNvPr id="82968" name="Rectangle 9"/>
              <p:cNvSpPr>
                <a:spLocks noChangeArrowheads="1"/>
              </p:cNvSpPr>
              <p:nvPr/>
            </p:nvSpPr>
            <p:spPr bwMode="auto">
              <a:xfrm>
                <a:off x="2400" y="816"/>
                <a:ext cx="336" cy="192"/>
              </a:xfrm>
              <a:prstGeom prst="rect">
                <a:avLst/>
              </a:prstGeom>
              <a:solidFill>
                <a:schemeClr val="bg1"/>
              </a:solidFill>
              <a:ln w="9525">
                <a:solidFill>
                  <a:schemeClr val="bg1"/>
                </a:solidFill>
                <a:miter lim="800000"/>
                <a:headEnd/>
                <a:tailEnd/>
              </a:ln>
            </p:spPr>
            <p:txBody>
              <a:bodyPr wrap="none" anchor="ctr">
                <a:prstTxWarp prst="textNoShape">
                  <a:avLst/>
                </a:prstTxWarp>
              </a:bodyPr>
              <a:lstStyle/>
              <a:p>
                <a:endParaRPr lang="en-US"/>
              </a:p>
            </p:txBody>
          </p:sp>
        </p:grpSp>
      </p:grpSp>
      <p:grpSp>
        <p:nvGrpSpPr>
          <p:cNvPr id="4" name="Group 20"/>
          <p:cNvGrpSpPr>
            <a:grpSpLocks/>
          </p:cNvGrpSpPr>
          <p:nvPr/>
        </p:nvGrpSpPr>
        <p:grpSpPr bwMode="auto">
          <a:xfrm>
            <a:off x="4648200" y="685800"/>
            <a:ext cx="3505200" cy="2166938"/>
            <a:chOff x="3264" y="432"/>
            <a:chExt cx="2208" cy="1365"/>
          </a:xfrm>
        </p:grpSpPr>
        <p:sp>
          <p:nvSpPr>
            <p:cNvPr id="82957" name="Text Box 7"/>
            <p:cNvSpPr txBox="1">
              <a:spLocks noChangeArrowheads="1"/>
            </p:cNvSpPr>
            <p:nvPr/>
          </p:nvSpPr>
          <p:spPr bwMode="auto">
            <a:xfrm>
              <a:off x="3360" y="432"/>
              <a:ext cx="2100" cy="231"/>
            </a:xfrm>
            <a:prstGeom prst="rect">
              <a:avLst/>
            </a:prstGeom>
            <a:noFill/>
            <a:ln w="9525">
              <a:noFill/>
              <a:miter lim="800000"/>
              <a:headEnd/>
              <a:tailEnd/>
            </a:ln>
          </p:spPr>
          <p:txBody>
            <a:bodyPr wrap="none">
              <a:prstTxWarp prst="textNoShape">
                <a:avLst/>
              </a:prstTxWarp>
              <a:spAutoFit/>
            </a:bodyPr>
            <a:lstStyle/>
            <a:p>
              <a:r>
                <a:rPr lang="en-US"/>
                <a:t>7 Online image search engines</a:t>
              </a:r>
            </a:p>
          </p:txBody>
        </p:sp>
        <p:pic>
          <p:nvPicPr>
            <p:cNvPr id="82958" name="Picture 11" descr="Google"/>
            <p:cNvPicPr>
              <a:picLocks noChangeAspect="1" noChangeArrowheads="1"/>
            </p:cNvPicPr>
            <p:nvPr/>
          </p:nvPicPr>
          <p:blipFill>
            <a:blip r:embed="rId4"/>
            <a:srcRect/>
            <a:stretch>
              <a:fillRect/>
            </a:stretch>
          </p:blipFill>
          <p:spPr bwMode="auto">
            <a:xfrm>
              <a:off x="4368" y="912"/>
              <a:ext cx="866" cy="345"/>
            </a:xfrm>
            <a:prstGeom prst="rect">
              <a:avLst/>
            </a:prstGeom>
            <a:noFill/>
            <a:ln w="9525">
              <a:noFill/>
              <a:miter lim="800000"/>
              <a:headEnd/>
              <a:tailEnd/>
            </a:ln>
          </p:spPr>
        </p:pic>
        <p:pic>
          <p:nvPicPr>
            <p:cNvPr id="82959" name="Picture 12" descr="AltaVista">
              <a:hlinkClick r:id="rId5"/>
            </p:cNvPr>
            <p:cNvPicPr>
              <a:picLocks noChangeAspect="1" noChangeArrowheads="1"/>
            </p:cNvPicPr>
            <p:nvPr/>
          </p:nvPicPr>
          <p:blipFill>
            <a:blip r:embed="rId6"/>
            <a:srcRect/>
            <a:stretch>
              <a:fillRect/>
            </a:stretch>
          </p:blipFill>
          <p:spPr bwMode="auto">
            <a:xfrm>
              <a:off x="4848" y="1296"/>
              <a:ext cx="624" cy="242"/>
            </a:xfrm>
            <a:prstGeom prst="rect">
              <a:avLst/>
            </a:prstGeom>
            <a:noFill/>
            <a:ln w="9525">
              <a:noFill/>
              <a:miter lim="800000"/>
              <a:headEnd/>
              <a:tailEnd/>
            </a:ln>
          </p:spPr>
        </p:pic>
        <p:pic>
          <p:nvPicPr>
            <p:cNvPr id="82960" name="Picture 13" descr="Images"/>
            <p:cNvPicPr>
              <a:picLocks noChangeAspect="1" noChangeArrowheads="1"/>
            </p:cNvPicPr>
            <p:nvPr/>
          </p:nvPicPr>
          <p:blipFill>
            <a:blip r:embed="rId7"/>
            <a:srcRect/>
            <a:stretch>
              <a:fillRect/>
            </a:stretch>
          </p:blipFill>
          <p:spPr bwMode="auto">
            <a:xfrm>
              <a:off x="3312" y="768"/>
              <a:ext cx="837" cy="222"/>
            </a:xfrm>
            <a:prstGeom prst="rect">
              <a:avLst/>
            </a:prstGeom>
            <a:noFill/>
            <a:ln w="9525">
              <a:noFill/>
              <a:miter lim="800000"/>
              <a:headEnd/>
              <a:tailEnd/>
            </a:ln>
          </p:spPr>
        </p:pic>
        <p:pic>
          <p:nvPicPr>
            <p:cNvPr id="82961" name="Picture 14" descr="Picsearch - the search engine for pictures and images">
              <a:hlinkClick r:id="rId8"/>
            </p:cNvPr>
            <p:cNvPicPr>
              <a:picLocks noChangeAspect="1" noChangeArrowheads="1"/>
            </p:cNvPicPr>
            <p:nvPr/>
          </p:nvPicPr>
          <p:blipFill>
            <a:blip r:embed="rId9"/>
            <a:srcRect/>
            <a:stretch>
              <a:fillRect/>
            </a:stretch>
          </p:blipFill>
          <p:spPr bwMode="auto">
            <a:xfrm>
              <a:off x="3936" y="1296"/>
              <a:ext cx="782" cy="370"/>
            </a:xfrm>
            <a:prstGeom prst="rect">
              <a:avLst/>
            </a:prstGeom>
            <a:noFill/>
            <a:ln w="9525">
              <a:noFill/>
              <a:miter lim="800000"/>
              <a:headEnd/>
              <a:tailEnd/>
            </a:ln>
          </p:spPr>
        </p:pic>
        <p:pic>
          <p:nvPicPr>
            <p:cNvPr id="82962" name="Picture 15" descr="cydral"/>
            <p:cNvPicPr>
              <a:picLocks noChangeAspect="1" noChangeArrowheads="1"/>
            </p:cNvPicPr>
            <p:nvPr/>
          </p:nvPicPr>
          <p:blipFill>
            <a:blip r:embed="rId10"/>
            <a:srcRect/>
            <a:stretch>
              <a:fillRect/>
            </a:stretch>
          </p:blipFill>
          <p:spPr bwMode="auto">
            <a:xfrm>
              <a:off x="4752" y="672"/>
              <a:ext cx="695" cy="211"/>
            </a:xfrm>
            <a:prstGeom prst="rect">
              <a:avLst/>
            </a:prstGeom>
            <a:noFill/>
            <a:ln w="9525">
              <a:noFill/>
              <a:miter lim="800000"/>
              <a:headEnd/>
              <a:tailEnd/>
            </a:ln>
          </p:spPr>
        </p:pic>
        <p:pic>
          <p:nvPicPr>
            <p:cNvPr id="82963" name="Picture 16"/>
            <p:cNvPicPr>
              <a:picLocks noChangeAspect="1" noChangeArrowheads="1"/>
            </p:cNvPicPr>
            <p:nvPr/>
          </p:nvPicPr>
          <p:blipFill>
            <a:blip r:embed="rId11"/>
            <a:srcRect/>
            <a:stretch>
              <a:fillRect/>
            </a:stretch>
          </p:blipFill>
          <p:spPr bwMode="auto">
            <a:xfrm>
              <a:off x="3408" y="1104"/>
              <a:ext cx="819" cy="186"/>
            </a:xfrm>
            <a:prstGeom prst="rect">
              <a:avLst/>
            </a:prstGeom>
            <a:noFill/>
            <a:ln w="9525">
              <a:noFill/>
              <a:miter lim="800000"/>
              <a:headEnd/>
              <a:tailEnd/>
            </a:ln>
          </p:spPr>
        </p:pic>
        <p:pic>
          <p:nvPicPr>
            <p:cNvPr id="82964" name="Picture 17"/>
            <p:cNvPicPr>
              <a:picLocks noChangeAspect="1" noChangeArrowheads="1"/>
            </p:cNvPicPr>
            <p:nvPr/>
          </p:nvPicPr>
          <p:blipFill>
            <a:blip r:embed="rId12"/>
            <a:srcRect/>
            <a:stretch>
              <a:fillRect/>
            </a:stretch>
          </p:blipFill>
          <p:spPr bwMode="auto">
            <a:xfrm>
              <a:off x="3264" y="1536"/>
              <a:ext cx="658" cy="261"/>
            </a:xfrm>
            <a:prstGeom prst="rect">
              <a:avLst/>
            </a:prstGeom>
            <a:noFill/>
            <a:ln w="9525">
              <a:noFill/>
              <a:miter lim="800000"/>
              <a:headEnd/>
              <a:tailEnd/>
            </a:ln>
          </p:spPr>
        </p:pic>
      </p:grpSp>
      <p:grpSp>
        <p:nvGrpSpPr>
          <p:cNvPr id="5" name="Group 22"/>
          <p:cNvGrpSpPr>
            <a:grpSpLocks/>
          </p:cNvGrpSpPr>
          <p:nvPr/>
        </p:nvGrpSpPr>
        <p:grpSpPr bwMode="auto">
          <a:xfrm>
            <a:off x="914400" y="3505200"/>
            <a:ext cx="7010400" cy="3352800"/>
            <a:chOff x="576" y="2208"/>
            <a:chExt cx="4416" cy="2112"/>
          </a:xfrm>
        </p:grpSpPr>
        <p:pic>
          <p:nvPicPr>
            <p:cNvPr id="82955" name="Picture 6"/>
            <p:cNvPicPr>
              <a:picLocks noChangeAspect="1" noChangeArrowheads="1"/>
            </p:cNvPicPr>
            <p:nvPr/>
          </p:nvPicPr>
          <p:blipFill>
            <a:blip r:embed="rId13"/>
            <a:srcRect l="15858" t="14688" r="34297" b="45438"/>
            <a:stretch>
              <a:fillRect/>
            </a:stretch>
          </p:blipFill>
          <p:spPr bwMode="auto">
            <a:xfrm>
              <a:off x="576" y="2208"/>
              <a:ext cx="4416" cy="2112"/>
            </a:xfrm>
            <a:prstGeom prst="rect">
              <a:avLst/>
            </a:prstGeom>
            <a:noFill/>
            <a:ln w="9525">
              <a:noFill/>
              <a:miter lim="800000"/>
              <a:headEnd/>
              <a:tailEnd/>
            </a:ln>
          </p:spPr>
        </p:pic>
        <p:sp>
          <p:nvSpPr>
            <p:cNvPr id="82956" name="Rectangle 2"/>
            <p:cNvSpPr>
              <a:spLocks noChangeArrowheads="1"/>
            </p:cNvSpPr>
            <p:nvPr/>
          </p:nvSpPr>
          <p:spPr bwMode="auto">
            <a:xfrm>
              <a:off x="624" y="2208"/>
              <a:ext cx="1772" cy="231"/>
            </a:xfrm>
            <a:prstGeom prst="rect">
              <a:avLst/>
            </a:prstGeom>
            <a:solidFill>
              <a:schemeClr val="bg1"/>
            </a:solidFill>
            <a:ln w="9525">
              <a:noFill/>
              <a:miter lim="800000"/>
              <a:headEnd/>
              <a:tailEnd/>
            </a:ln>
          </p:spPr>
          <p:txBody>
            <a:bodyPr wrap="none">
              <a:prstTxWarp prst="textNoShape">
                <a:avLst/>
              </a:prstTxWarp>
              <a:spAutoFit/>
            </a:bodyPr>
            <a:lstStyle/>
            <a:p>
              <a:pPr>
                <a:spcBef>
                  <a:spcPct val="20000"/>
                </a:spcBef>
                <a:buFont typeface="Arial" charset="0"/>
                <a:buNone/>
              </a:pPr>
              <a:r>
                <a:rPr lang="en-US">
                  <a:ea typeface="Arial" charset="0"/>
                  <a:cs typeface="Arial" charset="0"/>
                </a:rPr>
                <a:t>Google: </a:t>
              </a:r>
              <a:r>
                <a:rPr lang="en-US">
                  <a:solidFill>
                    <a:srgbClr val="FF3300"/>
                  </a:solidFill>
                  <a:ea typeface="Arial" charset="0"/>
                  <a:cs typeface="Arial" charset="0"/>
                </a:rPr>
                <a:t>80 million images</a:t>
              </a:r>
            </a:p>
          </p:txBody>
        </p:sp>
      </p:grpSp>
      <p:sp>
        <p:nvSpPr>
          <p:cNvPr id="546824" name="Text Box 8"/>
          <p:cNvSpPr txBox="1">
            <a:spLocks noChangeArrowheads="1"/>
          </p:cNvSpPr>
          <p:nvPr/>
        </p:nvSpPr>
        <p:spPr bwMode="auto">
          <a:xfrm>
            <a:off x="2514600" y="3124200"/>
            <a:ext cx="4019550" cy="366713"/>
          </a:xfrm>
          <a:prstGeom prst="rect">
            <a:avLst/>
          </a:prstGeom>
          <a:noFill/>
          <a:ln w="9525">
            <a:noFill/>
            <a:miter lim="800000"/>
            <a:headEnd/>
            <a:tailEnd/>
          </a:ln>
        </p:spPr>
        <p:txBody>
          <a:bodyPr wrap="none">
            <a:prstTxWarp prst="textNoShape">
              <a:avLst/>
            </a:prstTxWarp>
            <a:spAutoFit/>
          </a:bodyPr>
          <a:lstStyle/>
          <a:p>
            <a:r>
              <a:rPr lang="en-US"/>
              <a:t>And after 1 year downloading images </a:t>
            </a:r>
          </a:p>
        </p:txBody>
      </p:sp>
      <p:sp>
        <p:nvSpPr>
          <p:cNvPr id="82951" name="Rectangle 18"/>
          <p:cNvSpPr>
            <a:spLocks noChangeArrowheads="1"/>
          </p:cNvSpPr>
          <p:nvPr/>
        </p:nvSpPr>
        <p:spPr bwMode="auto">
          <a:xfrm>
            <a:off x="5554663" y="6583363"/>
            <a:ext cx="3589337" cy="274637"/>
          </a:xfrm>
          <a:prstGeom prst="rect">
            <a:avLst/>
          </a:prstGeom>
          <a:solidFill>
            <a:schemeClr val="bg1"/>
          </a:solidFill>
          <a:ln w="28575">
            <a:noFill/>
            <a:miter lim="800000"/>
            <a:headEnd/>
            <a:tailEnd/>
          </a:ln>
        </p:spPr>
        <p:txBody>
          <a:bodyPr wrap="none" anchor="ctr">
            <a:prstTxWarp prst="textNoShape">
              <a:avLst/>
            </a:prstTxWarp>
            <a:spAutoFit/>
          </a:bodyPr>
          <a:lstStyle/>
          <a:p>
            <a:r>
              <a:rPr lang="en-US" sz="1200">
                <a:ea typeface="Arial" charset="0"/>
                <a:cs typeface="Arial" charset="0"/>
              </a:rPr>
              <a:t>A. Torralba, R. Fergus, W.T. Freeman. PAMI 2008</a:t>
            </a:r>
          </a:p>
        </p:txBody>
      </p:sp>
      <p:sp>
        <p:nvSpPr>
          <p:cNvPr id="25" name="TextBox 24"/>
          <p:cNvSpPr txBox="1"/>
          <p:nvPr/>
        </p:nvSpPr>
        <p:spPr>
          <a:xfrm>
            <a:off x="6792913" y="0"/>
            <a:ext cx="2351087" cy="369332"/>
          </a:xfrm>
          <a:prstGeom prst="rect">
            <a:avLst/>
          </a:prstGeom>
          <a:noFill/>
        </p:spPr>
        <p:txBody>
          <a:bodyPr wrap="none" rtlCol="0">
            <a:spAutoFit/>
          </a:bodyPr>
          <a:lstStyle/>
          <a:p>
            <a:r>
              <a:rPr lang="en-US" dirty="0" smtClean="0"/>
              <a:t>Slide credit: A. </a:t>
            </a:r>
            <a:r>
              <a:rPr lang="en-US" dirty="0" err="1" smtClean="0"/>
              <a:t>Torralba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68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824"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100263" y="419100"/>
            <a:ext cx="8943474" cy="400110"/>
          </a:xfrm>
          <a:prstGeom prst="rect">
            <a:avLst/>
          </a:prstGeom>
          <a:noFill/>
        </p:spPr>
        <p:txBody>
          <a:bodyPr wrap="none" rtlCol="0">
            <a:spAutoFit/>
          </a:bodyPr>
          <a:lstStyle/>
          <a:p>
            <a:r>
              <a:rPr lang="en-US" sz="2000" dirty="0" smtClean="0"/>
              <a:t>Course webpage: </a:t>
            </a:r>
            <a:r>
              <a:rPr lang="en-US" sz="2000" dirty="0" smtClean="0">
                <a:solidFill>
                  <a:srgbClr val="FF0000"/>
                </a:solidFill>
              </a:rPr>
              <a:t>http://www.cs.washington.edu/education/courses/cse590v/11au/</a:t>
            </a:r>
          </a:p>
        </p:txBody>
      </p:sp>
      <p:pic>
        <p:nvPicPr>
          <p:cNvPr id="6" name="Picture 5" descr="Screen shot 2011-10-03 at 6.04.55 PM.png"/>
          <p:cNvPicPr>
            <a:picLocks noChangeAspect="1"/>
          </p:cNvPicPr>
          <p:nvPr/>
        </p:nvPicPr>
        <p:blipFill>
          <a:blip r:embed="rId2"/>
          <a:stretch>
            <a:fillRect/>
          </a:stretch>
        </p:blipFill>
        <p:spPr>
          <a:xfrm>
            <a:off x="0" y="1046237"/>
            <a:ext cx="9144000" cy="7081763"/>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304800" y="685800"/>
            <a:ext cx="8534400" cy="4525963"/>
          </a:xfrm>
        </p:spPr>
        <p:txBody>
          <a:bodyPr>
            <a:normAutofit/>
          </a:bodyPr>
          <a:lstStyle/>
          <a:p>
            <a:pPr eaLnBrk="1" hangingPunct="1"/>
            <a:r>
              <a:rPr lang="en-US" smtClean="0">
                <a:ea typeface="ＭＳ Ｐゴシック" charset="-128"/>
                <a:cs typeface="ＭＳ Ｐゴシック" charset="-128"/>
              </a:rPr>
              <a:t>An </a:t>
            </a:r>
            <a:r>
              <a:rPr lang="en-US" smtClean="0">
                <a:solidFill>
                  <a:schemeClr val="accent1"/>
                </a:solidFill>
                <a:ea typeface="ＭＳ Ｐゴシック" charset="-128"/>
                <a:cs typeface="ＭＳ Ｐゴシック" charset="-128"/>
              </a:rPr>
              <a:t>ontology of images</a:t>
            </a:r>
            <a:r>
              <a:rPr lang="en-US" smtClean="0">
                <a:ea typeface="ＭＳ Ｐゴシック" charset="-128"/>
                <a:cs typeface="ＭＳ Ｐゴシック" charset="-128"/>
              </a:rPr>
              <a:t> based on WordNet</a:t>
            </a:r>
          </a:p>
          <a:p>
            <a:pPr eaLnBrk="1" hangingPunct="1"/>
            <a:r>
              <a:rPr lang="en-US" smtClean="0">
                <a:ea typeface="ＭＳ Ｐゴシック" charset="-128"/>
                <a:cs typeface="ＭＳ Ｐゴシック" charset="-128"/>
              </a:rPr>
              <a:t>ImageNet currently has</a:t>
            </a:r>
          </a:p>
          <a:p>
            <a:pPr lvl="1" eaLnBrk="1" hangingPunct="1"/>
            <a:r>
              <a:rPr lang="en-US" smtClean="0"/>
              <a:t>13,000+ categories of visual concepts</a:t>
            </a:r>
          </a:p>
          <a:p>
            <a:pPr lvl="1" eaLnBrk="1" hangingPunct="1"/>
            <a:r>
              <a:rPr lang="en-US" smtClean="0"/>
              <a:t>10 million human-cleaned images (~700im/categ)</a:t>
            </a:r>
          </a:p>
          <a:p>
            <a:pPr lvl="1" eaLnBrk="1" hangingPunct="1"/>
            <a:r>
              <a:rPr lang="en-US" smtClean="0"/>
              <a:t>1/3+ is released online @ </a:t>
            </a:r>
            <a:r>
              <a:rPr lang="en-US" b="1" smtClean="0">
                <a:effectLst>
                  <a:outerShdw blurRad="38100" dist="38100" dir="2700000" algn="tl">
                    <a:srgbClr val="DDDDDD"/>
                  </a:outerShdw>
                </a:effectLst>
              </a:rPr>
              <a:t>www.image-net.org</a:t>
            </a:r>
          </a:p>
          <a:p>
            <a:pPr eaLnBrk="1" hangingPunct="1"/>
            <a:endParaRPr lang="en-US" smtClean="0">
              <a:ea typeface="ＭＳ Ｐゴシック" charset="-128"/>
              <a:cs typeface="ＭＳ Ｐゴシック" charset="-128"/>
            </a:endParaRPr>
          </a:p>
          <a:p>
            <a:pPr eaLnBrk="1" hangingPunct="1">
              <a:buFont typeface="Arial" charset="0"/>
              <a:buNone/>
            </a:pPr>
            <a:endParaRPr lang="en-US" smtClean="0">
              <a:ea typeface="ＭＳ Ｐゴシック" charset="-128"/>
              <a:cs typeface="ＭＳ Ｐゴシック" charset="-128"/>
            </a:endParaRPr>
          </a:p>
        </p:txBody>
      </p:sp>
      <p:pic>
        <p:nvPicPr>
          <p:cNvPr id="84995" name="Picture 99" descr="logo_highres.png"/>
          <p:cNvPicPr>
            <a:picLocks noChangeAspect="1"/>
          </p:cNvPicPr>
          <p:nvPr/>
        </p:nvPicPr>
        <p:blipFill>
          <a:blip r:embed="rId2"/>
          <a:srcRect/>
          <a:stretch>
            <a:fillRect/>
          </a:stretch>
        </p:blipFill>
        <p:spPr bwMode="auto">
          <a:xfrm>
            <a:off x="2514600" y="-228600"/>
            <a:ext cx="3962400" cy="1231900"/>
          </a:xfrm>
          <a:prstGeom prst="rect">
            <a:avLst/>
          </a:prstGeom>
          <a:noFill/>
          <a:ln w="9525">
            <a:noFill/>
            <a:miter lim="800000"/>
            <a:headEnd/>
            <a:tailEnd/>
          </a:ln>
        </p:spPr>
      </p:pic>
      <p:grpSp>
        <p:nvGrpSpPr>
          <p:cNvPr id="2" name="Group 100"/>
          <p:cNvGrpSpPr>
            <a:grpSpLocks/>
          </p:cNvGrpSpPr>
          <p:nvPr/>
        </p:nvGrpSpPr>
        <p:grpSpPr bwMode="auto">
          <a:xfrm>
            <a:off x="609600" y="3352800"/>
            <a:ext cx="8153400" cy="3124200"/>
            <a:chOff x="0" y="2895600"/>
            <a:chExt cx="9144000" cy="3962400"/>
          </a:xfrm>
        </p:grpSpPr>
        <p:sp>
          <p:nvSpPr>
            <p:cNvPr id="102" name="Oval 77"/>
            <p:cNvSpPr>
              <a:spLocks noChangeArrowheads="1"/>
            </p:cNvSpPr>
            <p:nvPr/>
          </p:nvSpPr>
          <p:spPr bwMode="auto">
            <a:xfrm>
              <a:off x="2553056" y="3962710"/>
              <a:ext cx="2590444" cy="2591265"/>
            </a:xfrm>
            <a:prstGeom prst="ellipse">
              <a:avLst/>
            </a:prstGeom>
            <a:solidFill>
              <a:srgbClr val="ECD9FF"/>
            </a:solidFill>
            <a:ln w="9525">
              <a:noFill/>
              <a:round/>
              <a:headEnd/>
              <a:tailEnd/>
            </a:ln>
            <a:effectLst/>
          </p:spPr>
          <p:txBody>
            <a:bodyPr wrap="none" anchor="ctr">
              <a:prstTxWarp prst="textNoShape">
                <a:avLst/>
              </a:prstTxWarp>
            </a:bodyPr>
            <a:lstStyle/>
            <a:p>
              <a:endParaRPr lang="en-US">
                <a:solidFill>
                  <a:srgbClr val="000000"/>
                </a:solidFill>
              </a:endParaRPr>
            </a:p>
          </p:txBody>
        </p:sp>
        <p:sp>
          <p:nvSpPr>
            <p:cNvPr id="103" name="AutoShape 6"/>
            <p:cNvSpPr>
              <a:spLocks noChangeArrowheads="1"/>
            </p:cNvSpPr>
            <p:nvPr/>
          </p:nvSpPr>
          <p:spPr bwMode="auto">
            <a:xfrm>
              <a:off x="0" y="3048620"/>
              <a:ext cx="2629613" cy="3656361"/>
            </a:xfrm>
            <a:prstGeom prst="triangle">
              <a:avLst>
                <a:gd name="adj" fmla="val 50000"/>
              </a:avLst>
            </a:prstGeom>
            <a:solidFill>
              <a:srgbClr val="BBE0E3"/>
            </a:solidFill>
            <a:ln w="9525">
              <a:solidFill>
                <a:srgbClr val="000000"/>
              </a:solidFill>
              <a:miter lim="800000"/>
              <a:headEnd/>
              <a:tailEnd/>
            </a:ln>
            <a:effectLst/>
          </p:spPr>
          <p:txBody>
            <a:bodyPr wrap="none" anchor="ctr">
              <a:prstTxWarp prst="textNoShape">
                <a:avLst/>
              </a:prstTxWarp>
            </a:bodyPr>
            <a:lstStyle/>
            <a:p>
              <a:pPr algn="ctr"/>
              <a:endParaRPr lang="en-US">
                <a:solidFill>
                  <a:srgbClr val="000000"/>
                </a:solidFill>
              </a:endParaRPr>
            </a:p>
            <a:p>
              <a:pPr algn="ctr"/>
              <a:r>
                <a:rPr lang="en-US">
                  <a:solidFill>
                    <a:srgbClr val="000000"/>
                  </a:solidFill>
                </a:rPr>
                <a:t>~10</a:t>
              </a:r>
              <a:r>
                <a:rPr lang="en-US" baseline="30000">
                  <a:solidFill>
                    <a:srgbClr val="000000"/>
                  </a:solidFill>
                </a:rPr>
                <a:t>5</a:t>
              </a:r>
              <a:r>
                <a:rPr lang="en-US">
                  <a:solidFill>
                    <a:srgbClr val="000000"/>
                  </a:solidFill>
                </a:rPr>
                <a:t>+ nodes</a:t>
              </a:r>
            </a:p>
            <a:p>
              <a:pPr algn="ctr"/>
              <a:r>
                <a:rPr lang="en-US">
                  <a:solidFill>
                    <a:srgbClr val="000000"/>
                  </a:solidFill>
                </a:rPr>
                <a:t>~10</a:t>
              </a:r>
              <a:r>
                <a:rPr lang="en-US" baseline="30000">
                  <a:solidFill>
                    <a:srgbClr val="000000"/>
                  </a:solidFill>
                </a:rPr>
                <a:t>8</a:t>
              </a:r>
              <a:r>
                <a:rPr lang="en-US">
                  <a:solidFill>
                    <a:srgbClr val="000000"/>
                  </a:solidFill>
                </a:rPr>
                <a:t>+ images</a:t>
              </a:r>
            </a:p>
          </p:txBody>
        </p:sp>
        <p:sp>
          <p:nvSpPr>
            <p:cNvPr id="104" name="Oval 76"/>
            <p:cNvSpPr>
              <a:spLocks noChangeArrowheads="1"/>
            </p:cNvSpPr>
            <p:nvPr/>
          </p:nvSpPr>
          <p:spPr bwMode="auto">
            <a:xfrm>
              <a:off x="1942388" y="6171426"/>
              <a:ext cx="457556" cy="457044"/>
            </a:xfrm>
            <a:prstGeom prst="ellipse">
              <a:avLst/>
            </a:prstGeom>
            <a:solidFill>
              <a:srgbClr val="E4C9FF">
                <a:alpha val="78000"/>
              </a:srgbClr>
            </a:solidFill>
            <a:ln w="9525">
              <a:noFill/>
              <a:round/>
              <a:headEnd/>
              <a:tailEnd/>
            </a:ln>
            <a:effectLst/>
          </p:spPr>
          <p:txBody>
            <a:bodyPr wrap="none" anchor="ctr">
              <a:prstTxWarp prst="textNoShape">
                <a:avLst/>
              </a:prstTxWarp>
            </a:bodyPr>
            <a:lstStyle/>
            <a:p>
              <a:endParaRPr lang="en-US">
                <a:solidFill>
                  <a:srgbClr val="000000"/>
                </a:solidFill>
              </a:endParaRPr>
            </a:p>
          </p:txBody>
        </p:sp>
        <p:sp>
          <p:nvSpPr>
            <p:cNvPr id="105" name="Line 78"/>
            <p:cNvSpPr>
              <a:spLocks noChangeShapeType="1"/>
            </p:cNvSpPr>
            <p:nvPr/>
          </p:nvSpPr>
          <p:spPr bwMode="auto">
            <a:xfrm flipV="1">
              <a:off x="2018944" y="4876800"/>
              <a:ext cx="610669" cy="1371136"/>
            </a:xfrm>
            <a:prstGeom prst="line">
              <a:avLst/>
            </a:prstGeom>
            <a:noFill/>
            <a:ln w="57150">
              <a:solidFill>
                <a:srgbClr val="E4C9FF"/>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06" name="Line 79"/>
            <p:cNvSpPr>
              <a:spLocks noChangeShapeType="1"/>
            </p:cNvSpPr>
            <p:nvPr/>
          </p:nvSpPr>
          <p:spPr bwMode="auto">
            <a:xfrm flipV="1">
              <a:off x="2172056" y="6553975"/>
              <a:ext cx="1751888" cy="74496"/>
            </a:xfrm>
            <a:prstGeom prst="line">
              <a:avLst/>
            </a:prstGeom>
            <a:noFill/>
            <a:ln w="57150">
              <a:solidFill>
                <a:srgbClr val="E4C9FF"/>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grpSp>
          <p:nvGrpSpPr>
            <p:cNvPr id="3" name="Group 82"/>
            <p:cNvGrpSpPr>
              <a:grpSpLocks/>
            </p:cNvGrpSpPr>
            <p:nvPr/>
          </p:nvGrpSpPr>
          <p:grpSpPr bwMode="auto">
            <a:xfrm>
              <a:off x="2781300" y="4114800"/>
              <a:ext cx="2057400" cy="1808163"/>
              <a:chOff x="1104" y="784"/>
              <a:chExt cx="3065" cy="2692"/>
            </a:xfrm>
          </p:grpSpPr>
          <p:sp>
            <p:nvSpPr>
              <p:cNvPr id="108" name="Line 83"/>
              <p:cNvSpPr>
                <a:spLocks noChangeShapeType="1"/>
              </p:cNvSpPr>
              <p:nvPr/>
            </p:nvSpPr>
            <p:spPr bwMode="auto">
              <a:xfrm flipH="1">
                <a:off x="3103" y="2275"/>
                <a:ext cx="228" cy="381"/>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09" name="Line 84"/>
              <p:cNvSpPr>
                <a:spLocks noChangeShapeType="1"/>
              </p:cNvSpPr>
              <p:nvPr/>
            </p:nvSpPr>
            <p:spPr bwMode="auto">
              <a:xfrm>
                <a:off x="3305" y="2308"/>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10" name="Oval 85"/>
              <p:cNvSpPr>
                <a:spLocks noChangeArrowheads="1"/>
              </p:cNvSpPr>
              <p:nvPr/>
            </p:nvSpPr>
            <p:spPr bwMode="auto">
              <a:xfrm>
                <a:off x="3003" y="2557"/>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11" name="Line 86"/>
              <p:cNvSpPr>
                <a:spLocks noChangeShapeType="1"/>
              </p:cNvSpPr>
              <p:nvPr/>
            </p:nvSpPr>
            <p:spPr bwMode="auto">
              <a:xfrm flipH="1">
                <a:off x="2756" y="2656"/>
                <a:ext cx="398"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12" name="Line 87"/>
              <p:cNvSpPr>
                <a:spLocks noChangeShapeType="1"/>
              </p:cNvSpPr>
              <p:nvPr/>
            </p:nvSpPr>
            <p:spPr bwMode="auto">
              <a:xfrm>
                <a:off x="3103" y="2656"/>
                <a:ext cx="159" cy="375"/>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13" name="Oval 88"/>
              <p:cNvSpPr>
                <a:spLocks noChangeArrowheads="1"/>
              </p:cNvSpPr>
              <p:nvPr/>
            </p:nvSpPr>
            <p:spPr bwMode="auto">
              <a:xfrm>
                <a:off x="3154" y="2914"/>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14" name="Line 89"/>
              <p:cNvSpPr>
                <a:spLocks noChangeShapeType="1"/>
              </p:cNvSpPr>
              <p:nvPr/>
            </p:nvSpPr>
            <p:spPr bwMode="auto">
              <a:xfrm flipH="1">
                <a:off x="3082" y="2965"/>
                <a:ext cx="223" cy="354"/>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15" name="Line 90"/>
              <p:cNvSpPr>
                <a:spLocks noChangeShapeType="1"/>
              </p:cNvSpPr>
              <p:nvPr/>
            </p:nvSpPr>
            <p:spPr bwMode="auto">
              <a:xfrm>
                <a:off x="3204" y="2965"/>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16" name="Oval 91"/>
              <p:cNvSpPr>
                <a:spLocks noChangeArrowheads="1"/>
              </p:cNvSpPr>
              <p:nvPr/>
            </p:nvSpPr>
            <p:spPr bwMode="auto">
              <a:xfrm>
                <a:off x="2703" y="2914"/>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17" name="Line 92"/>
              <p:cNvSpPr>
                <a:spLocks noChangeShapeType="1"/>
              </p:cNvSpPr>
              <p:nvPr/>
            </p:nvSpPr>
            <p:spPr bwMode="auto">
              <a:xfrm flipH="1">
                <a:off x="2605" y="2965"/>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18" name="Oval 93"/>
              <p:cNvSpPr>
                <a:spLocks noChangeArrowheads="1"/>
              </p:cNvSpPr>
              <p:nvPr/>
            </p:nvSpPr>
            <p:spPr bwMode="auto">
              <a:xfrm>
                <a:off x="3406" y="2557"/>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19" name="Oval 94"/>
              <p:cNvSpPr>
                <a:spLocks noChangeArrowheads="1"/>
              </p:cNvSpPr>
              <p:nvPr/>
            </p:nvSpPr>
            <p:spPr bwMode="auto">
              <a:xfrm>
                <a:off x="2955" y="3258"/>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20" name="Oval 95"/>
              <p:cNvSpPr>
                <a:spLocks noChangeArrowheads="1"/>
              </p:cNvSpPr>
              <p:nvPr/>
            </p:nvSpPr>
            <p:spPr bwMode="auto">
              <a:xfrm>
                <a:off x="2504" y="3258"/>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21" name="Oval 96"/>
              <p:cNvSpPr>
                <a:spLocks noChangeArrowheads="1"/>
              </p:cNvSpPr>
              <p:nvPr/>
            </p:nvSpPr>
            <p:spPr bwMode="auto">
              <a:xfrm>
                <a:off x="3353" y="3258"/>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22" name="Oval 97"/>
              <p:cNvSpPr>
                <a:spLocks noChangeArrowheads="1"/>
              </p:cNvSpPr>
              <p:nvPr/>
            </p:nvSpPr>
            <p:spPr bwMode="auto">
              <a:xfrm>
                <a:off x="3050" y="1094"/>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23" name="Line 98"/>
              <p:cNvSpPr>
                <a:spLocks noChangeShapeType="1"/>
              </p:cNvSpPr>
              <p:nvPr/>
            </p:nvSpPr>
            <p:spPr bwMode="auto">
              <a:xfrm flipH="1">
                <a:off x="2949" y="1193"/>
                <a:ext cx="249"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24" name="Line 99"/>
              <p:cNvSpPr>
                <a:spLocks noChangeShapeType="1"/>
              </p:cNvSpPr>
              <p:nvPr/>
            </p:nvSpPr>
            <p:spPr bwMode="auto">
              <a:xfrm>
                <a:off x="3148" y="1244"/>
                <a:ext cx="252"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25" name="Oval 100"/>
              <p:cNvSpPr>
                <a:spLocks noChangeArrowheads="1"/>
              </p:cNvSpPr>
              <p:nvPr/>
            </p:nvSpPr>
            <p:spPr bwMode="auto">
              <a:xfrm>
                <a:off x="2849" y="1502"/>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26" name="Line 101"/>
              <p:cNvSpPr>
                <a:spLocks noChangeShapeType="1"/>
              </p:cNvSpPr>
              <p:nvPr/>
            </p:nvSpPr>
            <p:spPr bwMode="auto">
              <a:xfrm flipH="1">
                <a:off x="2597" y="1601"/>
                <a:ext cx="403"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27" name="Line 102"/>
              <p:cNvSpPr>
                <a:spLocks noChangeShapeType="1"/>
              </p:cNvSpPr>
              <p:nvPr/>
            </p:nvSpPr>
            <p:spPr bwMode="auto">
              <a:xfrm>
                <a:off x="2949" y="1601"/>
                <a:ext cx="149" cy="351"/>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28" name="Oval 103"/>
              <p:cNvSpPr>
                <a:spLocks noChangeArrowheads="1"/>
              </p:cNvSpPr>
              <p:nvPr/>
            </p:nvSpPr>
            <p:spPr bwMode="auto">
              <a:xfrm>
                <a:off x="3000" y="1850"/>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29" name="Line 104"/>
              <p:cNvSpPr>
                <a:spLocks noChangeShapeType="1"/>
              </p:cNvSpPr>
              <p:nvPr/>
            </p:nvSpPr>
            <p:spPr bwMode="auto">
              <a:xfrm flipH="1">
                <a:off x="2899" y="1894"/>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30" name="Line 105"/>
              <p:cNvSpPr>
                <a:spLocks noChangeShapeType="1"/>
              </p:cNvSpPr>
              <p:nvPr/>
            </p:nvSpPr>
            <p:spPr bwMode="auto">
              <a:xfrm>
                <a:off x="3050" y="1894"/>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31" name="Oval 106"/>
              <p:cNvSpPr>
                <a:spLocks noChangeArrowheads="1"/>
              </p:cNvSpPr>
              <p:nvPr/>
            </p:nvSpPr>
            <p:spPr bwMode="auto">
              <a:xfrm>
                <a:off x="2549" y="1850"/>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32" name="Line 107"/>
              <p:cNvSpPr>
                <a:spLocks noChangeShapeType="1"/>
              </p:cNvSpPr>
              <p:nvPr/>
            </p:nvSpPr>
            <p:spPr bwMode="auto">
              <a:xfrm flipH="1">
                <a:off x="2448" y="1894"/>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33" name="Oval 108"/>
              <p:cNvSpPr>
                <a:spLocks noChangeArrowheads="1"/>
              </p:cNvSpPr>
              <p:nvPr/>
            </p:nvSpPr>
            <p:spPr bwMode="auto">
              <a:xfrm>
                <a:off x="3249" y="1502"/>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34" name="Oval 109"/>
              <p:cNvSpPr>
                <a:spLocks noChangeArrowheads="1"/>
              </p:cNvSpPr>
              <p:nvPr/>
            </p:nvSpPr>
            <p:spPr bwMode="auto">
              <a:xfrm>
                <a:off x="2798" y="2194"/>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35" name="Oval 110"/>
              <p:cNvSpPr>
                <a:spLocks noChangeArrowheads="1"/>
              </p:cNvSpPr>
              <p:nvPr/>
            </p:nvSpPr>
            <p:spPr bwMode="auto">
              <a:xfrm>
                <a:off x="2347" y="2194"/>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36" name="Oval 111"/>
              <p:cNvSpPr>
                <a:spLocks noChangeArrowheads="1"/>
              </p:cNvSpPr>
              <p:nvPr/>
            </p:nvSpPr>
            <p:spPr bwMode="auto">
              <a:xfrm>
                <a:off x="3199" y="2194"/>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37" name="Oval 112"/>
              <p:cNvSpPr>
                <a:spLocks noChangeArrowheads="1"/>
              </p:cNvSpPr>
              <p:nvPr/>
            </p:nvSpPr>
            <p:spPr bwMode="auto">
              <a:xfrm>
                <a:off x="2141" y="1811"/>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38" name="Line 113"/>
              <p:cNvSpPr>
                <a:spLocks noChangeShapeType="1"/>
              </p:cNvSpPr>
              <p:nvPr/>
            </p:nvSpPr>
            <p:spPr bwMode="auto">
              <a:xfrm flipH="1">
                <a:off x="2040" y="1903"/>
                <a:ext cx="249"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39" name="Line 114"/>
              <p:cNvSpPr>
                <a:spLocks noChangeShapeType="1"/>
              </p:cNvSpPr>
              <p:nvPr/>
            </p:nvSpPr>
            <p:spPr bwMode="auto">
              <a:xfrm>
                <a:off x="2239" y="1954"/>
                <a:ext cx="252"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40" name="Oval 115"/>
              <p:cNvSpPr>
                <a:spLocks noChangeArrowheads="1"/>
              </p:cNvSpPr>
              <p:nvPr/>
            </p:nvSpPr>
            <p:spPr bwMode="auto">
              <a:xfrm>
                <a:off x="1939" y="2203"/>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41" name="Line 116"/>
              <p:cNvSpPr>
                <a:spLocks noChangeShapeType="1"/>
              </p:cNvSpPr>
              <p:nvPr/>
            </p:nvSpPr>
            <p:spPr bwMode="auto">
              <a:xfrm flipH="1">
                <a:off x="1690" y="2302"/>
                <a:ext cx="400" cy="402"/>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42" name="Line 117"/>
              <p:cNvSpPr>
                <a:spLocks noChangeShapeType="1"/>
              </p:cNvSpPr>
              <p:nvPr/>
            </p:nvSpPr>
            <p:spPr bwMode="auto">
              <a:xfrm>
                <a:off x="2040" y="2302"/>
                <a:ext cx="151" cy="351"/>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43" name="Oval 118"/>
              <p:cNvSpPr>
                <a:spLocks noChangeArrowheads="1"/>
              </p:cNvSpPr>
              <p:nvPr/>
            </p:nvSpPr>
            <p:spPr bwMode="auto">
              <a:xfrm>
                <a:off x="2090" y="2554"/>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44" name="Line 119"/>
              <p:cNvSpPr>
                <a:spLocks noChangeShapeType="1"/>
              </p:cNvSpPr>
              <p:nvPr/>
            </p:nvSpPr>
            <p:spPr bwMode="auto">
              <a:xfrm flipH="1">
                <a:off x="1989" y="2602"/>
                <a:ext cx="249"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45" name="Line 120"/>
              <p:cNvSpPr>
                <a:spLocks noChangeShapeType="1"/>
              </p:cNvSpPr>
              <p:nvPr/>
            </p:nvSpPr>
            <p:spPr bwMode="auto">
              <a:xfrm>
                <a:off x="2141" y="2602"/>
                <a:ext cx="249"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46" name="Oval 121"/>
              <p:cNvSpPr>
                <a:spLocks noChangeArrowheads="1"/>
              </p:cNvSpPr>
              <p:nvPr/>
            </p:nvSpPr>
            <p:spPr bwMode="auto">
              <a:xfrm>
                <a:off x="1639" y="2554"/>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47" name="Line 122"/>
              <p:cNvSpPr>
                <a:spLocks noChangeShapeType="1"/>
              </p:cNvSpPr>
              <p:nvPr/>
            </p:nvSpPr>
            <p:spPr bwMode="auto">
              <a:xfrm flipH="1">
                <a:off x="1538" y="2602"/>
                <a:ext cx="252"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48" name="Oval 123"/>
              <p:cNvSpPr>
                <a:spLocks noChangeArrowheads="1"/>
              </p:cNvSpPr>
              <p:nvPr/>
            </p:nvSpPr>
            <p:spPr bwMode="auto">
              <a:xfrm>
                <a:off x="2339" y="2203"/>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49" name="Oval 124"/>
              <p:cNvSpPr>
                <a:spLocks noChangeArrowheads="1"/>
              </p:cNvSpPr>
              <p:nvPr/>
            </p:nvSpPr>
            <p:spPr bwMode="auto">
              <a:xfrm>
                <a:off x="1889" y="2911"/>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50" name="Oval 125"/>
              <p:cNvSpPr>
                <a:spLocks noChangeArrowheads="1"/>
              </p:cNvSpPr>
              <p:nvPr/>
            </p:nvSpPr>
            <p:spPr bwMode="auto">
              <a:xfrm>
                <a:off x="1440" y="2911"/>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51" name="Oval 126"/>
              <p:cNvSpPr>
                <a:spLocks noChangeArrowheads="1"/>
              </p:cNvSpPr>
              <p:nvPr/>
            </p:nvSpPr>
            <p:spPr bwMode="auto">
              <a:xfrm>
                <a:off x="2289" y="2911"/>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52" name="Line 127"/>
              <p:cNvSpPr>
                <a:spLocks noChangeShapeType="1"/>
              </p:cNvSpPr>
              <p:nvPr/>
            </p:nvSpPr>
            <p:spPr bwMode="auto">
              <a:xfrm>
                <a:off x="2976" y="896"/>
                <a:ext cx="191" cy="306"/>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53" name="Line 128"/>
              <p:cNvSpPr>
                <a:spLocks noChangeShapeType="1"/>
              </p:cNvSpPr>
              <p:nvPr/>
            </p:nvSpPr>
            <p:spPr bwMode="auto">
              <a:xfrm flipH="1">
                <a:off x="2745" y="914"/>
                <a:ext cx="231" cy="321"/>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54" name="Oval 129"/>
              <p:cNvSpPr>
                <a:spLocks noChangeArrowheads="1"/>
              </p:cNvSpPr>
              <p:nvPr/>
            </p:nvSpPr>
            <p:spPr bwMode="auto">
              <a:xfrm>
                <a:off x="2644" y="1136"/>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55" name="Line 130"/>
              <p:cNvSpPr>
                <a:spLocks noChangeShapeType="1"/>
              </p:cNvSpPr>
              <p:nvPr/>
            </p:nvSpPr>
            <p:spPr bwMode="auto">
              <a:xfrm flipH="1">
                <a:off x="2544" y="1184"/>
                <a:ext cx="249"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56" name="Line 131"/>
              <p:cNvSpPr>
                <a:spLocks noChangeShapeType="1"/>
              </p:cNvSpPr>
              <p:nvPr/>
            </p:nvSpPr>
            <p:spPr bwMode="auto">
              <a:xfrm>
                <a:off x="2695" y="1184"/>
                <a:ext cx="249" cy="40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57" name="Oval 132"/>
              <p:cNvSpPr>
                <a:spLocks noChangeArrowheads="1"/>
              </p:cNvSpPr>
              <p:nvPr/>
            </p:nvSpPr>
            <p:spPr bwMode="auto">
              <a:xfrm>
                <a:off x="2894" y="785"/>
                <a:ext cx="202"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58" name="Oval 133"/>
              <p:cNvSpPr>
                <a:spLocks noChangeArrowheads="1"/>
              </p:cNvSpPr>
              <p:nvPr/>
            </p:nvSpPr>
            <p:spPr bwMode="auto">
              <a:xfrm>
                <a:off x="2443" y="1493"/>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59" name="Oval 134"/>
              <p:cNvSpPr>
                <a:spLocks noChangeArrowheads="1"/>
              </p:cNvSpPr>
              <p:nvPr/>
            </p:nvSpPr>
            <p:spPr bwMode="auto">
              <a:xfrm>
                <a:off x="2843" y="1493"/>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60" name="Line 135"/>
              <p:cNvSpPr>
                <a:spLocks noChangeShapeType="1"/>
              </p:cNvSpPr>
              <p:nvPr/>
            </p:nvSpPr>
            <p:spPr bwMode="auto">
              <a:xfrm flipH="1">
                <a:off x="1830" y="2983"/>
                <a:ext cx="223" cy="357"/>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61" name="Line 136"/>
              <p:cNvSpPr>
                <a:spLocks noChangeShapeType="1"/>
              </p:cNvSpPr>
              <p:nvPr/>
            </p:nvSpPr>
            <p:spPr bwMode="auto">
              <a:xfrm>
                <a:off x="1952" y="2983"/>
                <a:ext cx="252" cy="39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62" name="Oval 137"/>
              <p:cNvSpPr>
                <a:spLocks noChangeArrowheads="1"/>
              </p:cNvSpPr>
              <p:nvPr/>
            </p:nvSpPr>
            <p:spPr bwMode="auto">
              <a:xfrm>
                <a:off x="1703" y="3279"/>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63" name="Oval 138"/>
              <p:cNvSpPr>
                <a:spLocks noChangeArrowheads="1"/>
              </p:cNvSpPr>
              <p:nvPr/>
            </p:nvSpPr>
            <p:spPr bwMode="auto">
              <a:xfrm>
                <a:off x="2101" y="3279"/>
                <a:ext cx="204"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64" name="Line 139"/>
              <p:cNvSpPr>
                <a:spLocks noChangeShapeType="1"/>
              </p:cNvSpPr>
              <p:nvPr/>
            </p:nvSpPr>
            <p:spPr bwMode="auto">
              <a:xfrm flipH="1">
                <a:off x="1199" y="2983"/>
                <a:ext cx="350" cy="336"/>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65" name="Oval 140"/>
              <p:cNvSpPr>
                <a:spLocks noChangeArrowheads="1"/>
              </p:cNvSpPr>
              <p:nvPr/>
            </p:nvSpPr>
            <p:spPr bwMode="auto">
              <a:xfrm>
                <a:off x="1103" y="3264"/>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66" name="Line 141"/>
              <p:cNvSpPr>
                <a:spLocks noChangeShapeType="1"/>
              </p:cNvSpPr>
              <p:nvPr/>
            </p:nvSpPr>
            <p:spPr bwMode="auto">
              <a:xfrm>
                <a:off x="1536" y="3031"/>
                <a:ext cx="11" cy="351"/>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67" name="Oval 142"/>
              <p:cNvSpPr>
                <a:spLocks noChangeArrowheads="1"/>
              </p:cNvSpPr>
              <p:nvPr/>
            </p:nvSpPr>
            <p:spPr bwMode="auto">
              <a:xfrm>
                <a:off x="1446" y="3279"/>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68" name="Line 143"/>
              <p:cNvSpPr>
                <a:spLocks noChangeShapeType="1"/>
              </p:cNvSpPr>
              <p:nvPr/>
            </p:nvSpPr>
            <p:spPr bwMode="auto">
              <a:xfrm>
                <a:off x="3504" y="2641"/>
                <a:ext cx="159" cy="375"/>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69" name="Oval 144"/>
              <p:cNvSpPr>
                <a:spLocks noChangeArrowheads="1"/>
              </p:cNvSpPr>
              <p:nvPr/>
            </p:nvSpPr>
            <p:spPr bwMode="auto">
              <a:xfrm>
                <a:off x="3554" y="2899"/>
                <a:ext cx="199"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70" name="Line 145"/>
              <p:cNvSpPr>
                <a:spLocks noChangeShapeType="1"/>
              </p:cNvSpPr>
              <p:nvPr/>
            </p:nvSpPr>
            <p:spPr bwMode="auto">
              <a:xfrm>
                <a:off x="3697" y="3031"/>
                <a:ext cx="369" cy="28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71" name="Oval 146"/>
              <p:cNvSpPr>
                <a:spLocks noChangeArrowheads="1"/>
              </p:cNvSpPr>
              <p:nvPr/>
            </p:nvSpPr>
            <p:spPr bwMode="auto">
              <a:xfrm>
                <a:off x="3971" y="3264"/>
                <a:ext cx="199" cy="201"/>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72" name="Line 147"/>
              <p:cNvSpPr>
                <a:spLocks noChangeShapeType="1"/>
              </p:cNvSpPr>
              <p:nvPr/>
            </p:nvSpPr>
            <p:spPr bwMode="auto">
              <a:xfrm>
                <a:off x="3647" y="2935"/>
                <a:ext cx="109" cy="42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73" name="Oval 148"/>
              <p:cNvSpPr>
                <a:spLocks noChangeArrowheads="1"/>
              </p:cNvSpPr>
              <p:nvPr/>
            </p:nvSpPr>
            <p:spPr bwMode="auto">
              <a:xfrm>
                <a:off x="3655" y="3258"/>
                <a:ext cx="202" cy="198"/>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grpSp>
        <p:sp>
          <p:nvSpPr>
            <p:cNvPr id="174" name="Oval 150"/>
            <p:cNvSpPr>
              <a:spLocks noChangeArrowheads="1"/>
            </p:cNvSpPr>
            <p:nvPr/>
          </p:nvSpPr>
          <p:spPr bwMode="auto">
            <a:xfrm>
              <a:off x="4381501" y="5410356"/>
              <a:ext cx="608888" cy="610064"/>
            </a:xfrm>
            <a:prstGeom prst="ellipse">
              <a:avLst/>
            </a:prstGeom>
            <a:solidFill>
              <a:srgbClr val="99CCFF">
                <a:alpha val="42000"/>
              </a:srgbClr>
            </a:solidFill>
            <a:ln w="9525">
              <a:noFill/>
              <a:round/>
              <a:headEnd/>
              <a:tailEnd/>
            </a:ln>
            <a:effectLst/>
          </p:spPr>
          <p:txBody>
            <a:bodyPr wrap="none" anchor="ctr">
              <a:prstTxWarp prst="textNoShape">
                <a:avLst/>
              </a:prstTxWarp>
            </a:bodyPr>
            <a:lstStyle/>
            <a:p>
              <a:endParaRPr lang="en-US">
                <a:solidFill>
                  <a:srgbClr val="000000"/>
                </a:solidFill>
              </a:endParaRPr>
            </a:p>
          </p:txBody>
        </p:sp>
        <p:sp>
          <p:nvSpPr>
            <p:cNvPr id="175" name="Oval 151"/>
            <p:cNvSpPr>
              <a:spLocks noChangeArrowheads="1"/>
            </p:cNvSpPr>
            <p:nvPr/>
          </p:nvSpPr>
          <p:spPr bwMode="auto">
            <a:xfrm>
              <a:off x="5371388" y="2895600"/>
              <a:ext cx="2592224" cy="2591265"/>
            </a:xfrm>
            <a:prstGeom prst="ellipse">
              <a:avLst/>
            </a:prstGeom>
            <a:solidFill>
              <a:srgbClr val="99CCFF">
                <a:alpha val="77000"/>
              </a:srgbClr>
            </a:solidFill>
            <a:ln w="9525">
              <a:noFill/>
              <a:round/>
              <a:headEnd/>
              <a:tailEnd/>
            </a:ln>
            <a:effectLst/>
          </p:spPr>
          <p:txBody>
            <a:bodyPr wrap="none" anchor="ctr">
              <a:prstTxWarp prst="textNoShape">
                <a:avLst/>
              </a:prstTxWarp>
            </a:bodyPr>
            <a:lstStyle/>
            <a:p>
              <a:endParaRPr lang="en-US">
                <a:solidFill>
                  <a:srgbClr val="000000"/>
                </a:solidFill>
              </a:endParaRPr>
            </a:p>
          </p:txBody>
        </p:sp>
        <p:sp>
          <p:nvSpPr>
            <p:cNvPr id="176" name="Oval 152"/>
            <p:cNvSpPr>
              <a:spLocks noChangeArrowheads="1"/>
            </p:cNvSpPr>
            <p:nvPr/>
          </p:nvSpPr>
          <p:spPr bwMode="auto">
            <a:xfrm>
              <a:off x="5828944" y="3276136"/>
              <a:ext cx="567940" cy="567783"/>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pPr algn="ctr"/>
              <a:endParaRPr lang="en-US">
                <a:solidFill>
                  <a:srgbClr val="000000"/>
                </a:solidFill>
              </a:endParaRPr>
            </a:p>
          </p:txBody>
        </p:sp>
        <p:sp>
          <p:nvSpPr>
            <p:cNvPr id="177" name="Line 153"/>
            <p:cNvSpPr>
              <a:spLocks noChangeShapeType="1"/>
            </p:cNvSpPr>
            <p:nvPr/>
          </p:nvSpPr>
          <p:spPr bwMode="auto">
            <a:xfrm>
              <a:off x="6234869" y="3654658"/>
              <a:ext cx="1053981" cy="819459"/>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78" name="Oval 154"/>
            <p:cNvSpPr>
              <a:spLocks noChangeArrowheads="1"/>
            </p:cNvSpPr>
            <p:nvPr/>
          </p:nvSpPr>
          <p:spPr bwMode="auto">
            <a:xfrm>
              <a:off x="7014673" y="4337205"/>
              <a:ext cx="567940" cy="565770"/>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79" name="Line 155"/>
            <p:cNvSpPr>
              <a:spLocks noChangeShapeType="1"/>
            </p:cNvSpPr>
            <p:nvPr/>
          </p:nvSpPr>
          <p:spPr bwMode="auto">
            <a:xfrm>
              <a:off x="6099561" y="3380834"/>
              <a:ext cx="304444" cy="1214088"/>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80" name="Oval 156"/>
            <p:cNvSpPr>
              <a:spLocks noChangeArrowheads="1"/>
            </p:cNvSpPr>
            <p:nvPr/>
          </p:nvSpPr>
          <p:spPr bwMode="auto">
            <a:xfrm>
              <a:off x="6117364" y="4317071"/>
              <a:ext cx="573280" cy="565770"/>
            </a:xfrm>
            <a:prstGeom prst="ellipse">
              <a:avLst/>
            </a:prstGeom>
            <a:solidFill>
              <a:srgbClr val="C0C0C0"/>
            </a:solidFill>
            <a:ln w="9525">
              <a:solidFill>
                <a:srgbClr val="C0C0C0"/>
              </a:solidFill>
              <a:round/>
              <a:headEnd/>
              <a:tailEnd/>
            </a:ln>
            <a:effectLst/>
          </p:spPr>
          <p:txBody>
            <a:bodyPr wrap="none" anchor="ctr">
              <a:prstTxWarp prst="textNoShape">
                <a:avLst/>
              </a:prstTxWarp>
            </a:bodyPr>
            <a:lstStyle/>
            <a:p>
              <a:endParaRPr lang="en-US">
                <a:solidFill>
                  <a:srgbClr val="000000"/>
                </a:solidFill>
              </a:endParaRPr>
            </a:p>
          </p:txBody>
        </p:sp>
        <p:sp>
          <p:nvSpPr>
            <p:cNvPr id="181" name="Text Box 159"/>
            <p:cNvSpPr txBox="1">
              <a:spLocks noChangeArrowheads="1"/>
            </p:cNvSpPr>
            <p:nvPr/>
          </p:nvSpPr>
          <p:spPr bwMode="auto">
            <a:xfrm>
              <a:off x="5780874" y="3296270"/>
              <a:ext cx="2773822" cy="368454"/>
            </a:xfrm>
            <a:prstGeom prst="rect">
              <a:avLst/>
            </a:prstGeom>
            <a:noFill/>
            <a:ln w="9525">
              <a:noFill/>
              <a:miter lim="800000"/>
              <a:headEnd/>
              <a:tailEnd/>
            </a:ln>
            <a:effectLst/>
          </p:spPr>
          <p:txBody>
            <a:bodyPr wrap="none">
              <a:prstTxWarp prst="textNoShape">
                <a:avLst/>
              </a:prstTxWarp>
              <a:spAutoFit/>
            </a:bodyPr>
            <a:lstStyle/>
            <a:p>
              <a:r>
                <a:rPr lang="en-US">
                  <a:solidFill>
                    <a:srgbClr val="000000"/>
                  </a:solidFill>
                </a:rPr>
                <a:t>shepherd dog, sheep dog</a:t>
              </a:r>
            </a:p>
          </p:txBody>
        </p:sp>
        <p:sp>
          <p:nvSpPr>
            <p:cNvPr id="182" name="Text Box 160"/>
            <p:cNvSpPr txBox="1">
              <a:spLocks noChangeArrowheads="1"/>
            </p:cNvSpPr>
            <p:nvPr/>
          </p:nvSpPr>
          <p:spPr bwMode="auto">
            <a:xfrm>
              <a:off x="7003991" y="4433849"/>
              <a:ext cx="2140009" cy="366441"/>
            </a:xfrm>
            <a:prstGeom prst="rect">
              <a:avLst/>
            </a:prstGeom>
            <a:noFill/>
            <a:ln w="9525">
              <a:noFill/>
              <a:miter lim="800000"/>
              <a:headEnd/>
              <a:tailEnd/>
            </a:ln>
            <a:effectLst/>
          </p:spPr>
          <p:txBody>
            <a:bodyPr wrap="none">
              <a:prstTxWarp prst="textNoShape">
                <a:avLst/>
              </a:prstTxWarp>
              <a:spAutoFit/>
            </a:bodyPr>
            <a:lstStyle/>
            <a:p>
              <a:r>
                <a:rPr lang="en-US">
                  <a:solidFill>
                    <a:srgbClr val="000000"/>
                  </a:solidFill>
                </a:rPr>
                <a:t>German shepherd</a:t>
              </a:r>
            </a:p>
          </p:txBody>
        </p:sp>
        <p:sp>
          <p:nvSpPr>
            <p:cNvPr id="183" name="Text Box 161"/>
            <p:cNvSpPr txBox="1">
              <a:spLocks noChangeArrowheads="1"/>
            </p:cNvSpPr>
            <p:nvPr/>
          </p:nvSpPr>
          <p:spPr bwMode="auto">
            <a:xfrm>
              <a:off x="5725682" y="4419756"/>
              <a:ext cx="1018374" cy="469125"/>
            </a:xfrm>
            <a:prstGeom prst="rect">
              <a:avLst/>
            </a:prstGeom>
            <a:noFill/>
            <a:ln w="9525">
              <a:noFill/>
              <a:miter lim="800000"/>
              <a:headEnd/>
              <a:tailEnd/>
            </a:ln>
            <a:effectLst/>
          </p:spPr>
          <p:txBody>
            <a:bodyPr>
              <a:prstTxWarp prst="textNoShape">
                <a:avLst/>
              </a:prstTxWarp>
              <a:spAutoFit/>
            </a:bodyPr>
            <a:lstStyle/>
            <a:p>
              <a:r>
                <a:rPr lang="en-US">
                  <a:solidFill>
                    <a:srgbClr val="000000"/>
                  </a:solidFill>
                </a:rPr>
                <a:t>collie</a:t>
              </a:r>
            </a:p>
          </p:txBody>
        </p:sp>
        <p:sp>
          <p:nvSpPr>
            <p:cNvPr id="184" name="Line 162"/>
            <p:cNvSpPr>
              <a:spLocks noChangeShapeType="1"/>
            </p:cNvSpPr>
            <p:nvPr/>
          </p:nvSpPr>
          <p:spPr bwMode="auto">
            <a:xfrm flipV="1">
              <a:off x="4839056" y="5410356"/>
              <a:ext cx="2209444" cy="533554"/>
            </a:xfrm>
            <a:prstGeom prst="line">
              <a:avLst/>
            </a:prstGeom>
            <a:noFill/>
            <a:ln w="57150">
              <a:solidFill>
                <a:srgbClr val="99CCFF"/>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85" name="Line 163"/>
            <p:cNvSpPr>
              <a:spLocks noChangeShapeType="1"/>
            </p:cNvSpPr>
            <p:nvPr/>
          </p:nvSpPr>
          <p:spPr bwMode="auto">
            <a:xfrm flipV="1">
              <a:off x="4609388" y="3809690"/>
              <a:ext cx="838556" cy="1600665"/>
            </a:xfrm>
            <a:prstGeom prst="line">
              <a:avLst/>
            </a:prstGeom>
            <a:noFill/>
            <a:ln w="57150">
              <a:solidFill>
                <a:srgbClr val="99CCFF"/>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86" name="Line 165"/>
            <p:cNvSpPr>
              <a:spLocks noChangeShapeType="1"/>
            </p:cNvSpPr>
            <p:nvPr/>
          </p:nvSpPr>
          <p:spPr bwMode="auto">
            <a:xfrm flipH="1">
              <a:off x="5447944" y="3533853"/>
              <a:ext cx="685444" cy="962412"/>
            </a:xfrm>
            <a:prstGeom prst="line">
              <a:avLst/>
            </a:prstGeom>
            <a:noFill/>
            <a:ln w="38100">
              <a:solidFill>
                <a:srgbClr val="C0C0C0"/>
              </a:solidFill>
              <a:round/>
              <a:headEnd/>
              <a:tailEnd/>
            </a:ln>
            <a:effectLst/>
          </p:spPr>
          <p:txBody>
            <a:bodyPr/>
            <a:lstStyle/>
            <a:p>
              <a:pPr fontAlgn="auto">
                <a:spcBef>
                  <a:spcPts val="0"/>
                </a:spcBef>
                <a:spcAft>
                  <a:spcPts val="0"/>
                </a:spcAft>
                <a:defRPr/>
              </a:pPr>
              <a:endParaRPr lang="en-US" kern="0">
                <a:solidFill>
                  <a:sysClr val="windowText" lastClr="000000"/>
                </a:solidFill>
                <a:latin typeface="Arial" pitchFamily="-65" charset="0"/>
                <a:ea typeface="ＭＳ Ｐゴシック" pitchFamily="-65" charset="-128"/>
                <a:cs typeface="ＭＳ Ｐゴシック" pitchFamily="-65" charset="-128"/>
              </a:endParaRPr>
            </a:p>
          </p:txBody>
        </p:sp>
        <p:sp>
          <p:nvSpPr>
            <p:cNvPr id="187" name="Text Box 164"/>
            <p:cNvSpPr txBox="1">
              <a:spLocks noChangeArrowheads="1"/>
            </p:cNvSpPr>
            <p:nvPr/>
          </p:nvSpPr>
          <p:spPr bwMode="auto">
            <a:xfrm>
              <a:off x="3144140" y="4039220"/>
              <a:ext cx="856360" cy="366441"/>
            </a:xfrm>
            <a:prstGeom prst="rect">
              <a:avLst/>
            </a:prstGeom>
            <a:noFill/>
            <a:ln w="9525">
              <a:noFill/>
              <a:miter lim="800000"/>
              <a:headEnd/>
              <a:tailEnd/>
            </a:ln>
            <a:effectLst/>
          </p:spPr>
          <p:txBody>
            <a:bodyPr wrap="none">
              <a:prstTxWarp prst="textNoShape">
                <a:avLst/>
              </a:prstTxWarp>
              <a:spAutoFit/>
            </a:bodyPr>
            <a:lstStyle/>
            <a:p>
              <a:r>
                <a:rPr lang="en-US">
                  <a:solidFill>
                    <a:srgbClr val="808080"/>
                  </a:solidFill>
                </a:rPr>
                <a:t>animal</a:t>
              </a:r>
            </a:p>
          </p:txBody>
        </p:sp>
        <p:grpSp>
          <p:nvGrpSpPr>
            <p:cNvPr id="4" name="Group 175"/>
            <p:cNvGrpSpPr>
              <a:grpSpLocks/>
            </p:cNvGrpSpPr>
            <p:nvPr/>
          </p:nvGrpSpPr>
          <p:grpSpPr bwMode="auto">
            <a:xfrm>
              <a:off x="7451725" y="4800600"/>
              <a:ext cx="1196975" cy="2057400"/>
              <a:chOff x="5040" y="2400"/>
              <a:chExt cx="614" cy="1056"/>
            </a:xfrm>
          </p:grpSpPr>
          <p:pic>
            <p:nvPicPr>
              <p:cNvPr id="85023" name="Picture 166"/>
              <p:cNvPicPr>
                <a:picLocks noChangeAspect="1" noChangeArrowheads="1"/>
              </p:cNvPicPr>
              <p:nvPr/>
            </p:nvPicPr>
            <p:blipFill>
              <a:blip r:embed="rId3"/>
              <a:srcRect/>
              <a:stretch>
                <a:fillRect/>
              </a:stretch>
            </p:blipFill>
            <p:spPr bwMode="auto">
              <a:xfrm>
                <a:off x="5040" y="2400"/>
                <a:ext cx="285" cy="214"/>
              </a:xfrm>
              <a:prstGeom prst="rect">
                <a:avLst/>
              </a:prstGeom>
              <a:noFill/>
              <a:ln w="9525">
                <a:noFill/>
                <a:miter lim="800000"/>
                <a:headEnd/>
                <a:tailEnd/>
              </a:ln>
            </p:spPr>
          </p:pic>
          <p:pic>
            <p:nvPicPr>
              <p:cNvPr id="85024" name="Picture 167"/>
              <p:cNvPicPr>
                <a:picLocks noChangeAspect="1" noChangeArrowheads="1"/>
              </p:cNvPicPr>
              <p:nvPr/>
            </p:nvPicPr>
            <p:blipFill>
              <a:blip r:embed="rId4"/>
              <a:srcRect/>
              <a:stretch>
                <a:fillRect/>
              </a:stretch>
            </p:blipFill>
            <p:spPr bwMode="auto">
              <a:xfrm>
                <a:off x="5349" y="3231"/>
                <a:ext cx="305" cy="225"/>
              </a:xfrm>
              <a:prstGeom prst="rect">
                <a:avLst/>
              </a:prstGeom>
              <a:noFill/>
              <a:ln w="9525">
                <a:noFill/>
                <a:miter lim="800000"/>
                <a:headEnd/>
                <a:tailEnd/>
              </a:ln>
            </p:spPr>
          </p:pic>
          <p:pic>
            <p:nvPicPr>
              <p:cNvPr id="85025" name="Picture 169"/>
              <p:cNvPicPr>
                <a:picLocks noChangeAspect="1" noChangeArrowheads="1"/>
              </p:cNvPicPr>
              <p:nvPr/>
            </p:nvPicPr>
            <p:blipFill>
              <a:blip r:embed="rId5"/>
              <a:srcRect/>
              <a:stretch>
                <a:fillRect/>
              </a:stretch>
            </p:blipFill>
            <p:spPr bwMode="auto">
              <a:xfrm>
                <a:off x="5310" y="2714"/>
                <a:ext cx="344" cy="225"/>
              </a:xfrm>
              <a:prstGeom prst="rect">
                <a:avLst/>
              </a:prstGeom>
              <a:noFill/>
              <a:ln w="9525">
                <a:noFill/>
                <a:miter lim="800000"/>
                <a:headEnd/>
                <a:tailEnd/>
              </a:ln>
            </p:spPr>
          </p:pic>
          <p:pic>
            <p:nvPicPr>
              <p:cNvPr id="85026" name="Picture 170"/>
              <p:cNvPicPr>
                <a:picLocks noChangeAspect="1" noChangeArrowheads="1"/>
              </p:cNvPicPr>
              <p:nvPr/>
            </p:nvPicPr>
            <p:blipFill>
              <a:blip r:embed="rId6"/>
              <a:srcRect/>
              <a:stretch>
                <a:fillRect/>
              </a:stretch>
            </p:blipFill>
            <p:spPr bwMode="auto">
              <a:xfrm>
                <a:off x="5040" y="2642"/>
                <a:ext cx="235" cy="292"/>
              </a:xfrm>
              <a:prstGeom prst="rect">
                <a:avLst/>
              </a:prstGeom>
              <a:noFill/>
              <a:ln w="9525">
                <a:noFill/>
                <a:miter lim="800000"/>
                <a:headEnd/>
                <a:tailEnd/>
              </a:ln>
            </p:spPr>
          </p:pic>
          <p:pic>
            <p:nvPicPr>
              <p:cNvPr id="85027" name="Picture 171"/>
              <p:cNvPicPr>
                <a:picLocks noChangeAspect="1" noChangeArrowheads="1"/>
              </p:cNvPicPr>
              <p:nvPr/>
            </p:nvPicPr>
            <p:blipFill>
              <a:blip r:embed="rId7"/>
              <a:srcRect/>
              <a:stretch>
                <a:fillRect/>
              </a:stretch>
            </p:blipFill>
            <p:spPr bwMode="auto">
              <a:xfrm>
                <a:off x="5424" y="2400"/>
                <a:ext cx="230" cy="290"/>
              </a:xfrm>
              <a:prstGeom prst="rect">
                <a:avLst/>
              </a:prstGeom>
              <a:noFill/>
              <a:ln w="9525">
                <a:noFill/>
                <a:miter lim="800000"/>
                <a:headEnd/>
                <a:tailEnd/>
              </a:ln>
            </p:spPr>
          </p:pic>
          <p:pic>
            <p:nvPicPr>
              <p:cNvPr id="85028" name="Picture 172"/>
              <p:cNvPicPr>
                <a:picLocks noChangeAspect="1" noChangeArrowheads="1"/>
              </p:cNvPicPr>
              <p:nvPr/>
            </p:nvPicPr>
            <p:blipFill>
              <a:blip r:embed="rId8"/>
              <a:srcRect/>
              <a:stretch>
                <a:fillRect/>
              </a:stretch>
            </p:blipFill>
            <p:spPr bwMode="auto">
              <a:xfrm>
                <a:off x="5040" y="3219"/>
                <a:ext cx="304" cy="237"/>
              </a:xfrm>
              <a:prstGeom prst="rect">
                <a:avLst/>
              </a:prstGeom>
              <a:noFill/>
              <a:ln w="9525">
                <a:noFill/>
                <a:miter lim="800000"/>
                <a:headEnd/>
                <a:tailEnd/>
              </a:ln>
            </p:spPr>
          </p:pic>
          <p:pic>
            <p:nvPicPr>
              <p:cNvPr id="85029" name="Picture 173"/>
              <p:cNvPicPr>
                <a:picLocks noChangeAspect="1" noChangeArrowheads="1"/>
              </p:cNvPicPr>
              <p:nvPr/>
            </p:nvPicPr>
            <p:blipFill>
              <a:blip r:embed="rId9"/>
              <a:srcRect/>
              <a:stretch>
                <a:fillRect/>
              </a:stretch>
            </p:blipFill>
            <p:spPr bwMode="auto">
              <a:xfrm>
                <a:off x="5350" y="2964"/>
                <a:ext cx="304" cy="242"/>
              </a:xfrm>
              <a:prstGeom prst="rect">
                <a:avLst/>
              </a:prstGeom>
              <a:noFill/>
              <a:ln w="9525">
                <a:noFill/>
                <a:miter lim="800000"/>
                <a:headEnd/>
                <a:tailEnd/>
              </a:ln>
            </p:spPr>
          </p:pic>
          <p:pic>
            <p:nvPicPr>
              <p:cNvPr id="85030" name="Picture 174"/>
              <p:cNvPicPr>
                <a:picLocks noChangeAspect="1" noChangeArrowheads="1"/>
              </p:cNvPicPr>
              <p:nvPr/>
            </p:nvPicPr>
            <p:blipFill>
              <a:blip r:embed="rId10"/>
              <a:srcRect/>
              <a:stretch>
                <a:fillRect/>
              </a:stretch>
            </p:blipFill>
            <p:spPr bwMode="auto">
              <a:xfrm>
                <a:off x="5040" y="2962"/>
                <a:ext cx="276" cy="228"/>
              </a:xfrm>
              <a:prstGeom prst="rect">
                <a:avLst/>
              </a:prstGeom>
              <a:noFill/>
              <a:ln w="9525">
                <a:noFill/>
                <a:miter lim="800000"/>
                <a:headEnd/>
                <a:tailEnd/>
              </a:ln>
            </p:spPr>
          </p:pic>
        </p:grpSp>
        <p:pic>
          <p:nvPicPr>
            <p:cNvPr id="85022" name="Picture 196" descr="logo_highres.png"/>
            <p:cNvPicPr>
              <a:picLocks noChangeAspect="1"/>
            </p:cNvPicPr>
            <p:nvPr/>
          </p:nvPicPr>
          <p:blipFill>
            <a:blip r:embed="rId11"/>
            <a:srcRect/>
            <a:stretch>
              <a:fillRect/>
            </a:stretch>
          </p:blipFill>
          <p:spPr bwMode="auto">
            <a:xfrm>
              <a:off x="304800" y="3810000"/>
              <a:ext cx="2057400" cy="639509"/>
            </a:xfrm>
            <a:prstGeom prst="rect">
              <a:avLst/>
            </a:prstGeom>
            <a:noFill/>
            <a:ln w="9525">
              <a:noFill/>
              <a:miter lim="800000"/>
              <a:headEnd/>
              <a:tailEnd/>
            </a:ln>
          </p:spPr>
        </p:pic>
      </p:grpSp>
      <p:sp>
        <p:nvSpPr>
          <p:cNvPr id="84997" name="TextBox 198"/>
          <p:cNvSpPr txBox="1">
            <a:spLocks noChangeArrowheads="1"/>
          </p:cNvSpPr>
          <p:nvPr/>
        </p:nvSpPr>
        <p:spPr bwMode="auto">
          <a:xfrm>
            <a:off x="3500438" y="6457950"/>
            <a:ext cx="5643562" cy="400050"/>
          </a:xfrm>
          <a:prstGeom prst="rect">
            <a:avLst/>
          </a:prstGeom>
          <a:noFill/>
          <a:ln w="9525">
            <a:noFill/>
            <a:miter lim="800000"/>
            <a:headEnd/>
            <a:tailEnd/>
          </a:ln>
        </p:spPr>
        <p:txBody>
          <a:bodyPr wrap="none">
            <a:prstTxWarp prst="textNoShape">
              <a:avLst/>
            </a:prstTxWarp>
            <a:spAutoFit/>
          </a:bodyPr>
          <a:lstStyle/>
          <a:p>
            <a:r>
              <a:rPr lang="en-US" sz="2000"/>
              <a:t>Deng, Dong, Socher, Li &amp; Fei-Fei, CVPR 2009</a:t>
            </a:r>
          </a:p>
        </p:txBody>
      </p:sp>
      <p:sp>
        <p:nvSpPr>
          <p:cNvPr id="107" name="TextBox 106"/>
          <p:cNvSpPr txBox="1"/>
          <p:nvPr/>
        </p:nvSpPr>
        <p:spPr>
          <a:xfrm>
            <a:off x="6792913" y="0"/>
            <a:ext cx="2351087" cy="369332"/>
          </a:xfrm>
          <a:prstGeom prst="rect">
            <a:avLst/>
          </a:prstGeom>
          <a:noFill/>
        </p:spPr>
        <p:txBody>
          <a:bodyPr wrap="none" rtlCol="0">
            <a:spAutoFit/>
          </a:bodyPr>
          <a:lstStyle/>
          <a:p>
            <a:r>
              <a:rPr lang="en-US" dirty="0" smtClean="0"/>
              <a:t>Slide credit: A. </a:t>
            </a:r>
            <a:r>
              <a:rPr lang="en-US" dirty="0" err="1" smtClean="0"/>
              <a:t>Torralba</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3131491" y="6488668"/>
            <a:ext cx="6012509" cy="369332"/>
          </a:xfrm>
          <a:prstGeom prst="rect">
            <a:avLst/>
          </a:prstGeom>
          <a:noFill/>
        </p:spPr>
        <p:txBody>
          <a:bodyPr wrap="none" rtlCol="0">
            <a:spAutoFit/>
          </a:bodyPr>
          <a:lstStyle/>
          <a:p>
            <a:r>
              <a:rPr lang="en-US" dirty="0" smtClean="0"/>
              <a:t>J. Xiao, J. Hays, K. </a:t>
            </a:r>
            <a:r>
              <a:rPr lang="en-US" dirty="0" err="1" smtClean="0"/>
              <a:t>Ehinger</a:t>
            </a:r>
            <a:r>
              <a:rPr lang="en-US" dirty="0" smtClean="0"/>
              <a:t>, A. </a:t>
            </a:r>
            <a:r>
              <a:rPr lang="en-US" dirty="0" err="1" smtClean="0"/>
              <a:t>Oliva</a:t>
            </a:r>
            <a:r>
              <a:rPr lang="en-US" dirty="0" smtClean="0"/>
              <a:t>, and A. </a:t>
            </a:r>
            <a:r>
              <a:rPr lang="en-US" dirty="0" err="1" smtClean="0"/>
              <a:t>Torralba</a:t>
            </a:r>
            <a:r>
              <a:rPr lang="en-US" dirty="0" smtClean="0"/>
              <a:t>, CVPR 2010</a:t>
            </a:r>
            <a:endParaRPr lang="en-US" dirty="0"/>
          </a:p>
        </p:txBody>
      </p:sp>
      <p:pic>
        <p:nvPicPr>
          <p:cNvPr id="8" name="Picture 7"/>
          <p:cNvPicPr>
            <a:picLocks noChangeAspect="1"/>
          </p:cNvPicPr>
          <p:nvPr/>
        </p:nvPicPr>
        <p:blipFill>
          <a:blip r:embed="rId2"/>
          <a:stretch>
            <a:fillRect/>
          </a:stretch>
        </p:blipFill>
        <p:spPr>
          <a:xfrm>
            <a:off x="1090504" y="0"/>
            <a:ext cx="6962993" cy="2670229"/>
          </a:xfrm>
          <a:prstGeom prst="rect">
            <a:avLst/>
          </a:prstGeom>
        </p:spPr>
      </p:pic>
      <p:sp>
        <p:nvSpPr>
          <p:cNvPr id="9" name="TextBox 8"/>
          <p:cNvSpPr txBox="1"/>
          <p:nvPr/>
        </p:nvSpPr>
        <p:spPr>
          <a:xfrm>
            <a:off x="457200" y="3077098"/>
            <a:ext cx="7827784" cy="2862322"/>
          </a:xfrm>
          <a:prstGeom prst="rect">
            <a:avLst/>
          </a:prstGeom>
          <a:noFill/>
        </p:spPr>
        <p:txBody>
          <a:bodyPr wrap="none" rtlCol="0">
            <a:spAutoFit/>
          </a:bodyPr>
          <a:lstStyle/>
          <a:p>
            <a:pPr>
              <a:buFont typeface="Arial"/>
              <a:buChar char="•"/>
            </a:pPr>
            <a:r>
              <a:rPr lang="en-US" sz="2000" dirty="0" smtClean="0"/>
              <a:t> Collected all </a:t>
            </a:r>
            <a:r>
              <a:rPr lang="en-US" sz="2000" dirty="0"/>
              <a:t>the </a:t>
            </a:r>
            <a:r>
              <a:rPr lang="en-US" sz="2000" dirty="0" smtClean="0"/>
              <a:t>terms from </a:t>
            </a:r>
            <a:r>
              <a:rPr lang="en-US" sz="2000" dirty="0" err="1" smtClean="0"/>
              <a:t>WordNet</a:t>
            </a:r>
            <a:r>
              <a:rPr lang="en-US" sz="2000" dirty="0"/>
              <a:t> </a:t>
            </a:r>
            <a:r>
              <a:rPr lang="en-US" sz="2000" dirty="0" smtClean="0"/>
              <a:t>that described scenes, places, and </a:t>
            </a:r>
          </a:p>
          <a:p>
            <a:r>
              <a:rPr lang="en-US" sz="2000" dirty="0" smtClean="0"/>
              <a:t>  environments </a:t>
            </a:r>
          </a:p>
          <a:p>
            <a:pPr lvl="1">
              <a:buFont typeface="Arial"/>
              <a:buChar char="•"/>
            </a:pPr>
            <a:r>
              <a:rPr lang="en-US" sz="2000" dirty="0" smtClean="0"/>
              <a:t> Any concrete noun which could reasonably complete the phrase “I</a:t>
            </a:r>
          </a:p>
          <a:p>
            <a:r>
              <a:rPr lang="en-US" sz="2000" dirty="0" smtClean="0"/>
              <a:t>	  am in a place”, or “let’s go to the place”</a:t>
            </a:r>
          </a:p>
          <a:p>
            <a:endParaRPr lang="en-US" sz="2000" dirty="0" smtClean="0"/>
          </a:p>
          <a:p>
            <a:pPr>
              <a:buFont typeface="Arial"/>
              <a:buChar char="•"/>
            </a:pPr>
            <a:r>
              <a:rPr lang="en-US" sz="2000" dirty="0" smtClean="0"/>
              <a:t> 899 scene categories</a:t>
            </a:r>
          </a:p>
          <a:p>
            <a:pPr>
              <a:buFont typeface="Arial"/>
              <a:buChar char="•"/>
            </a:pPr>
            <a:r>
              <a:rPr lang="en-US" sz="2000" dirty="0"/>
              <a:t> </a:t>
            </a:r>
            <a:r>
              <a:rPr lang="en-US" sz="2000" dirty="0" smtClean="0"/>
              <a:t>130,519 images</a:t>
            </a:r>
          </a:p>
          <a:p>
            <a:pPr>
              <a:buFont typeface="Arial"/>
              <a:buChar char="•"/>
            </a:pPr>
            <a:r>
              <a:rPr lang="en-US" sz="2000" dirty="0" smtClean="0"/>
              <a:t> 397 scene categories with at least 100 images</a:t>
            </a:r>
          </a:p>
          <a:p>
            <a:pPr>
              <a:buFont typeface="Arial"/>
              <a:buChar char="•"/>
            </a:pPr>
            <a:r>
              <a:rPr lang="en-US" sz="2000" dirty="0" smtClean="0"/>
              <a:t> 63,726 labeled objects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7" name="Rectangle 2"/>
          <p:cNvSpPr>
            <a:spLocks noGrp="1" noChangeArrowheads="1"/>
          </p:cNvSpPr>
          <p:nvPr>
            <p:ph type="title"/>
          </p:nvPr>
        </p:nvSpPr>
        <p:spPr/>
        <p:txBody>
          <a:bodyPr/>
          <a:lstStyle/>
          <a:p>
            <a:r>
              <a:rPr lang="en-US" sz="3600"/>
              <a:t>Collecting datasets </a:t>
            </a:r>
            <a:br>
              <a:rPr lang="en-US" sz="3600"/>
            </a:br>
            <a:r>
              <a:rPr lang="en-US" sz="3600"/>
              <a:t>(towards 10</a:t>
            </a:r>
            <a:r>
              <a:rPr lang="en-US" sz="3600" baseline="30000"/>
              <a:t>6-7 </a:t>
            </a:r>
            <a:r>
              <a:rPr lang="en-US" sz="3600"/>
              <a:t>examples)</a:t>
            </a:r>
          </a:p>
        </p:txBody>
      </p:sp>
      <p:sp>
        <p:nvSpPr>
          <p:cNvPr id="116738" name="Rectangle 3"/>
          <p:cNvSpPr>
            <a:spLocks noGrp="1" noChangeArrowheads="1"/>
          </p:cNvSpPr>
          <p:nvPr>
            <p:ph type="body" idx="1"/>
          </p:nvPr>
        </p:nvSpPr>
        <p:spPr/>
        <p:txBody>
          <a:bodyPr/>
          <a:lstStyle/>
          <a:p>
            <a:pPr>
              <a:lnSpc>
                <a:spcPct val="80000"/>
              </a:lnSpc>
            </a:pPr>
            <a:r>
              <a:rPr lang="en-US" sz="1800" dirty="0"/>
              <a:t>ESP game (CMU) </a:t>
            </a:r>
          </a:p>
          <a:p>
            <a:pPr>
              <a:lnSpc>
                <a:spcPct val="80000"/>
              </a:lnSpc>
              <a:buFontTx/>
              <a:buNone/>
            </a:pPr>
            <a:r>
              <a:rPr lang="en-US" sz="1200" dirty="0"/>
              <a:t>Luis Von </a:t>
            </a:r>
            <a:r>
              <a:rPr lang="en-US" sz="1200" dirty="0" err="1"/>
              <a:t>Ahn</a:t>
            </a:r>
            <a:r>
              <a:rPr lang="en-US" sz="1000" dirty="0"/>
              <a:t> </a:t>
            </a:r>
            <a:r>
              <a:rPr lang="en-US" sz="1200" dirty="0"/>
              <a:t>and Laura </a:t>
            </a:r>
            <a:r>
              <a:rPr lang="en-US" sz="1200" dirty="0" err="1"/>
              <a:t>Dabbish</a:t>
            </a:r>
            <a:r>
              <a:rPr lang="en-US" sz="1200" dirty="0"/>
              <a:t> 2004</a:t>
            </a:r>
            <a:endParaRPr lang="en-US" sz="700" dirty="0"/>
          </a:p>
          <a:p>
            <a:pPr>
              <a:lnSpc>
                <a:spcPct val="80000"/>
              </a:lnSpc>
            </a:pPr>
            <a:endParaRPr lang="en-US" sz="1000" dirty="0"/>
          </a:p>
          <a:p>
            <a:pPr>
              <a:lnSpc>
                <a:spcPct val="80000"/>
              </a:lnSpc>
            </a:pPr>
            <a:r>
              <a:rPr lang="en-US" sz="1800" dirty="0" err="1"/>
              <a:t>LabelMe</a:t>
            </a:r>
            <a:r>
              <a:rPr lang="en-US" sz="1800" dirty="0"/>
              <a:t> (MIT)</a:t>
            </a:r>
          </a:p>
          <a:p>
            <a:pPr>
              <a:lnSpc>
                <a:spcPct val="80000"/>
              </a:lnSpc>
              <a:buFontTx/>
              <a:buNone/>
            </a:pPr>
            <a:r>
              <a:rPr lang="en-US" sz="1200" dirty="0"/>
              <a:t>Russell, </a:t>
            </a:r>
            <a:r>
              <a:rPr lang="en-US" sz="1200" dirty="0" err="1"/>
              <a:t>Torralba</a:t>
            </a:r>
            <a:r>
              <a:rPr lang="en-US" sz="1200" dirty="0"/>
              <a:t>, Freeman, 2005</a:t>
            </a:r>
          </a:p>
          <a:p>
            <a:pPr>
              <a:lnSpc>
                <a:spcPct val="80000"/>
              </a:lnSpc>
              <a:buFontTx/>
              <a:buNone/>
            </a:pPr>
            <a:endParaRPr lang="en-US" sz="1800" dirty="0"/>
          </a:p>
          <a:p>
            <a:pPr>
              <a:lnSpc>
                <a:spcPct val="80000"/>
              </a:lnSpc>
            </a:pPr>
            <a:r>
              <a:rPr lang="en-US" sz="1800" dirty="0" err="1"/>
              <a:t>StreetScenes</a:t>
            </a:r>
            <a:r>
              <a:rPr lang="en-US" sz="1800" dirty="0"/>
              <a:t> (CBCL-MIT)</a:t>
            </a:r>
          </a:p>
          <a:p>
            <a:pPr>
              <a:lnSpc>
                <a:spcPct val="80000"/>
              </a:lnSpc>
              <a:buFontTx/>
              <a:buNone/>
            </a:pPr>
            <a:r>
              <a:rPr lang="en-US" sz="1200" dirty="0" err="1"/>
              <a:t>Bileschi</a:t>
            </a:r>
            <a:r>
              <a:rPr lang="en-US" sz="1200" dirty="0"/>
              <a:t>, </a:t>
            </a:r>
            <a:r>
              <a:rPr lang="en-US" sz="1200" dirty="0" err="1"/>
              <a:t>Poggio</a:t>
            </a:r>
            <a:r>
              <a:rPr lang="en-US" sz="1200" dirty="0"/>
              <a:t>, 2006</a:t>
            </a:r>
          </a:p>
          <a:p>
            <a:pPr>
              <a:lnSpc>
                <a:spcPct val="80000"/>
              </a:lnSpc>
              <a:buFontTx/>
              <a:buNone/>
            </a:pPr>
            <a:endParaRPr lang="en-US" sz="1800" dirty="0"/>
          </a:p>
          <a:p>
            <a:pPr>
              <a:lnSpc>
                <a:spcPct val="80000"/>
              </a:lnSpc>
            </a:pPr>
            <a:r>
              <a:rPr lang="en-US" sz="1800" dirty="0" err="1"/>
              <a:t>WhatWhere</a:t>
            </a:r>
            <a:r>
              <a:rPr lang="en-US" sz="1800" dirty="0"/>
              <a:t> (Caltech)</a:t>
            </a:r>
          </a:p>
          <a:p>
            <a:pPr>
              <a:lnSpc>
                <a:spcPct val="80000"/>
              </a:lnSpc>
              <a:buFontTx/>
              <a:buNone/>
            </a:pPr>
            <a:r>
              <a:rPr lang="en-US" sz="1200" dirty="0" err="1"/>
              <a:t>Perona</a:t>
            </a:r>
            <a:r>
              <a:rPr lang="en-US" sz="1200" dirty="0"/>
              <a:t> et al, 2007</a:t>
            </a:r>
          </a:p>
          <a:p>
            <a:pPr>
              <a:lnSpc>
                <a:spcPct val="80000"/>
              </a:lnSpc>
              <a:buFontTx/>
              <a:buNone/>
            </a:pPr>
            <a:endParaRPr lang="en-US" sz="1200" dirty="0"/>
          </a:p>
          <a:p>
            <a:pPr>
              <a:lnSpc>
                <a:spcPct val="80000"/>
              </a:lnSpc>
            </a:pPr>
            <a:r>
              <a:rPr lang="en-US" sz="1800" dirty="0"/>
              <a:t>PASCAL </a:t>
            </a:r>
            <a:r>
              <a:rPr lang="en-US" sz="1400" dirty="0" smtClean="0"/>
              <a:t>challenges (2006-</a:t>
            </a:r>
            <a:r>
              <a:rPr lang="en-US" sz="1400" dirty="0" smtClean="0"/>
              <a:t>2011)</a:t>
            </a:r>
            <a:endParaRPr lang="en-US" sz="1400" dirty="0" smtClean="0"/>
          </a:p>
          <a:p>
            <a:pPr>
              <a:lnSpc>
                <a:spcPct val="80000"/>
              </a:lnSpc>
              <a:buFontTx/>
              <a:buNone/>
            </a:pPr>
            <a:r>
              <a:rPr lang="en-US" sz="1200" dirty="0" smtClean="0"/>
              <a:t>M. </a:t>
            </a:r>
            <a:r>
              <a:rPr lang="en-US" sz="1200" dirty="0" err="1" smtClean="0"/>
              <a:t>Everingham</a:t>
            </a:r>
            <a:r>
              <a:rPr lang="en-US" sz="1200" dirty="0" smtClean="0"/>
              <a:t> et al.</a:t>
            </a:r>
          </a:p>
          <a:p>
            <a:pPr>
              <a:lnSpc>
                <a:spcPct val="80000"/>
              </a:lnSpc>
            </a:pPr>
            <a:endParaRPr lang="en-US" sz="1200" dirty="0" smtClean="0"/>
          </a:p>
          <a:p>
            <a:pPr>
              <a:lnSpc>
                <a:spcPct val="80000"/>
              </a:lnSpc>
            </a:pPr>
            <a:r>
              <a:rPr lang="en-US" sz="1800" dirty="0"/>
              <a:t>Lotus Hill Institute</a:t>
            </a:r>
          </a:p>
          <a:p>
            <a:pPr>
              <a:lnSpc>
                <a:spcPct val="80000"/>
              </a:lnSpc>
              <a:buFontTx/>
              <a:buNone/>
            </a:pPr>
            <a:r>
              <a:rPr lang="en-US" sz="1200" dirty="0"/>
              <a:t>Song-Chun Zhu et al 2007</a:t>
            </a:r>
          </a:p>
          <a:p>
            <a:pPr>
              <a:lnSpc>
                <a:spcPct val="80000"/>
              </a:lnSpc>
              <a:buFontTx/>
              <a:buNone/>
            </a:pPr>
            <a:endParaRPr lang="en-US" sz="1800" dirty="0"/>
          </a:p>
          <a:p>
            <a:pPr>
              <a:lnSpc>
                <a:spcPct val="80000"/>
              </a:lnSpc>
            </a:pPr>
            <a:r>
              <a:rPr lang="en-US" sz="1800" dirty="0" err="1"/>
              <a:t>ImageNet</a:t>
            </a:r>
            <a:r>
              <a:rPr lang="en-US" sz="1800" dirty="0"/>
              <a:t> (Stanford)</a:t>
            </a:r>
          </a:p>
          <a:p>
            <a:pPr>
              <a:lnSpc>
                <a:spcPct val="80000"/>
              </a:lnSpc>
              <a:buFontTx/>
              <a:buNone/>
            </a:pPr>
            <a:r>
              <a:rPr lang="en-US" sz="1200" dirty="0"/>
              <a:t>J. Deng, W. Dong, R. </a:t>
            </a:r>
            <a:r>
              <a:rPr lang="en-US" sz="1200" dirty="0" err="1"/>
              <a:t>Socher</a:t>
            </a:r>
            <a:r>
              <a:rPr lang="en-US" sz="1200" dirty="0"/>
              <a:t>, L.-J. Li, K. Li and L. </a:t>
            </a:r>
            <a:r>
              <a:rPr lang="en-US" sz="1200" dirty="0" err="1"/>
              <a:t>Fei-Fei</a:t>
            </a:r>
            <a:r>
              <a:rPr lang="en-US" sz="1200" dirty="0" smtClean="0"/>
              <a:t> </a:t>
            </a:r>
          </a:p>
          <a:p>
            <a:pPr>
              <a:lnSpc>
                <a:spcPct val="80000"/>
              </a:lnSpc>
            </a:pPr>
            <a:endParaRPr lang="en-US" sz="1800" dirty="0" smtClean="0"/>
          </a:p>
          <a:p>
            <a:pPr>
              <a:lnSpc>
                <a:spcPct val="80000"/>
              </a:lnSpc>
            </a:pPr>
            <a:r>
              <a:rPr lang="en-US" sz="1800" dirty="0" smtClean="0"/>
              <a:t>Tiny images</a:t>
            </a:r>
          </a:p>
          <a:p>
            <a:pPr>
              <a:lnSpc>
                <a:spcPct val="80000"/>
              </a:lnSpc>
              <a:buFontTx/>
              <a:buNone/>
            </a:pPr>
            <a:r>
              <a:rPr lang="en-US" sz="1200" dirty="0" smtClean="0"/>
              <a:t>A. </a:t>
            </a:r>
            <a:r>
              <a:rPr lang="en-US" sz="1200" dirty="0" err="1" smtClean="0"/>
              <a:t>Torralba</a:t>
            </a:r>
            <a:r>
              <a:rPr lang="en-US" sz="1200" dirty="0" smtClean="0"/>
              <a:t>, R. Fergus and W.T. Freeman </a:t>
            </a:r>
          </a:p>
          <a:p>
            <a:pPr>
              <a:lnSpc>
                <a:spcPct val="80000"/>
              </a:lnSpc>
              <a:buFontTx/>
              <a:buNone/>
            </a:pPr>
            <a:endParaRPr lang="en-US" sz="1200" dirty="0"/>
          </a:p>
        </p:txBody>
      </p:sp>
      <p:pic>
        <p:nvPicPr>
          <p:cNvPr id="116739" name="Picture 4"/>
          <p:cNvPicPr>
            <a:picLocks noChangeAspect="1" noChangeArrowheads="1"/>
          </p:cNvPicPr>
          <p:nvPr/>
        </p:nvPicPr>
        <p:blipFill>
          <a:blip r:embed="rId3"/>
          <a:srcRect/>
          <a:stretch>
            <a:fillRect/>
          </a:stretch>
        </p:blipFill>
        <p:spPr bwMode="auto">
          <a:xfrm>
            <a:off x="5078413" y="2863850"/>
            <a:ext cx="3092450" cy="1979613"/>
          </a:xfrm>
          <a:prstGeom prst="rect">
            <a:avLst/>
          </a:prstGeom>
          <a:noFill/>
          <a:ln w="9525">
            <a:noFill/>
            <a:miter lim="800000"/>
            <a:headEnd/>
            <a:tailEnd/>
          </a:ln>
        </p:spPr>
      </p:pic>
      <p:pic>
        <p:nvPicPr>
          <p:cNvPr id="116740" name="Picture 5"/>
          <p:cNvPicPr>
            <a:picLocks noChangeAspect="1" noChangeArrowheads="1"/>
          </p:cNvPicPr>
          <p:nvPr/>
        </p:nvPicPr>
        <p:blipFill>
          <a:blip r:embed="rId4"/>
          <a:srcRect/>
          <a:stretch>
            <a:fillRect/>
          </a:stretch>
        </p:blipFill>
        <p:spPr bwMode="auto">
          <a:xfrm>
            <a:off x="5281613" y="1173163"/>
            <a:ext cx="2724150" cy="1631950"/>
          </a:xfrm>
          <a:prstGeom prst="rect">
            <a:avLst/>
          </a:prstGeom>
          <a:noFill/>
          <a:ln w="9525">
            <a:noFill/>
            <a:miter lim="800000"/>
            <a:headEnd/>
            <a:tailEnd/>
          </a:ln>
        </p:spPr>
      </p:pic>
      <p:pic>
        <p:nvPicPr>
          <p:cNvPr id="116741" name="Picture 6"/>
          <p:cNvPicPr>
            <a:picLocks noChangeAspect="1" noChangeArrowheads="1"/>
          </p:cNvPicPr>
          <p:nvPr/>
        </p:nvPicPr>
        <p:blipFill>
          <a:blip r:embed="rId5"/>
          <a:srcRect l="7756" r="4936" b="10448"/>
          <a:stretch>
            <a:fillRect/>
          </a:stretch>
        </p:blipFill>
        <p:spPr bwMode="auto">
          <a:xfrm>
            <a:off x="4713288" y="4889500"/>
            <a:ext cx="3970337" cy="1924050"/>
          </a:xfrm>
          <a:prstGeom prst="rect">
            <a:avLst/>
          </a:prstGeom>
          <a:noFill/>
          <a:ln w="9525">
            <a:noFill/>
            <a:miter lim="800000"/>
            <a:headEnd/>
            <a:tailEnd/>
          </a:ln>
        </p:spPr>
      </p:pic>
    </p:spTree>
  </p:cSld>
  <p:clrMapOvr>
    <a:masterClrMapping/>
  </p:clrMapOvr>
  <p:transition advTm="58444"/>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kumimoji="0" lang="en-US" sz="4000" b="0" i="0" u="none" strike="noStrike" kern="0" cap="none" spc="0" normalizeH="0" baseline="0" noProof="0" dirty="0" smtClean="0">
                <a:ln>
                  <a:noFill/>
                </a:ln>
                <a:solidFill>
                  <a:srgbClr val="000000"/>
                </a:solidFill>
                <a:effectLst/>
                <a:uLnTx/>
                <a:uFillTx/>
                <a:latin typeface="Arial"/>
                <a:ea typeface="ＭＳ Ｐゴシック" charset="-128"/>
                <a:cs typeface="ＭＳ Ｐゴシック" charset="-128"/>
              </a:rPr>
              <a:t>Video: event and action recognition</a:t>
            </a:r>
            <a:endParaRPr lang="en-US" dirty="0"/>
          </a:p>
        </p:txBody>
      </p:sp>
      <p:pic>
        <p:nvPicPr>
          <p:cNvPr id="4" name="Picture 3"/>
          <p:cNvPicPr>
            <a:picLocks noChangeAspect="1"/>
          </p:cNvPicPr>
          <p:nvPr/>
        </p:nvPicPr>
        <p:blipFill>
          <a:blip r:embed="rId2"/>
          <a:stretch>
            <a:fillRect/>
          </a:stretch>
        </p:blipFill>
        <p:spPr>
          <a:xfrm>
            <a:off x="0" y="1231029"/>
            <a:ext cx="9144000" cy="1700185"/>
          </a:xfrm>
          <a:prstGeom prst="rect">
            <a:avLst/>
          </a:prstGeom>
        </p:spPr>
      </p:pic>
      <p:pic>
        <p:nvPicPr>
          <p:cNvPr id="5" name="Picture 4"/>
          <p:cNvPicPr>
            <a:picLocks noChangeAspect="1"/>
          </p:cNvPicPr>
          <p:nvPr/>
        </p:nvPicPr>
        <p:blipFill>
          <a:blip r:embed="rId3"/>
          <a:stretch>
            <a:fillRect/>
          </a:stretch>
        </p:blipFill>
        <p:spPr>
          <a:xfrm>
            <a:off x="-24779" y="3242268"/>
            <a:ext cx="9193558" cy="3380387"/>
          </a:xfrm>
          <a:prstGeom prst="rect">
            <a:avLst/>
          </a:prstGeom>
        </p:spPr>
      </p:pic>
      <p:sp>
        <p:nvSpPr>
          <p:cNvPr id="6" name="TextBox 5"/>
          <p:cNvSpPr txBox="1"/>
          <p:nvPr/>
        </p:nvSpPr>
        <p:spPr>
          <a:xfrm>
            <a:off x="6511794" y="2931214"/>
            <a:ext cx="2656985" cy="369332"/>
          </a:xfrm>
          <a:prstGeom prst="rect">
            <a:avLst/>
          </a:prstGeom>
          <a:noFill/>
        </p:spPr>
        <p:txBody>
          <a:bodyPr wrap="none" rtlCol="0">
            <a:spAutoFit/>
          </a:bodyPr>
          <a:lstStyle/>
          <a:p>
            <a:r>
              <a:rPr lang="en-US" dirty="0" err="1" smtClean="0"/>
              <a:t>Sangmin</a:t>
            </a:r>
            <a:r>
              <a:rPr lang="en-US" dirty="0" smtClean="0"/>
              <a:t> Oh, et al. 2011</a:t>
            </a:r>
            <a:endParaRPr lang="en-US" dirty="0"/>
          </a:p>
        </p:txBody>
      </p:sp>
      <p:sp>
        <p:nvSpPr>
          <p:cNvPr id="7" name="TextBox 6"/>
          <p:cNvSpPr txBox="1"/>
          <p:nvPr/>
        </p:nvSpPr>
        <p:spPr>
          <a:xfrm>
            <a:off x="6487015" y="6488668"/>
            <a:ext cx="1920868" cy="369332"/>
          </a:xfrm>
          <a:prstGeom prst="rect">
            <a:avLst/>
          </a:prstGeom>
          <a:noFill/>
        </p:spPr>
        <p:txBody>
          <a:bodyPr wrap="none" rtlCol="0">
            <a:spAutoFit/>
          </a:bodyPr>
          <a:lstStyle/>
          <a:p>
            <a:r>
              <a:rPr lang="en-US" dirty="0" smtClean="0"/>
              <a:t>J. Yuen, et al. 2009</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 event and action recognition</a:t>
            </a:r>
            <a:endParaRPr lang="en-US" dirty="0"/>
          </a:p>
        </p:txBody>
      </p:sp>
      <p:sp>
        <p:nvSpPr>
          <p:cNvPr id="5" name="Content Placeholder 4"/>
          <p:cNvSpPr>
            <a:spLocks noGrp="1"/>
          </p:cNvSpPr>
          <p:nvPr>
            <p:ph sz="quarter" idx="1"/>
          </p:nvPr>
        </p:nvSpPr>
        <p:spPr/>
        <p:txBody>
          <a:bodyPr/>
          <a:lstStyle/>
          <a:p>
            <a:endParaRPr lang="en-US" dirty="0"/>
          </a:p>
        </p:txBody>
      </p:sp>
      <p:pic>
        <p:nvPicPr>
          <p:cNvPr id="6" name="Picture 5"/>
          <p:cNvPicPr>
            <a:picLocks noChangeAspect="1"/>
          </p:cNvPicPr>
          <p:nvPr/>
        </p:nvPicPr>
        <p:blipFill>
          <a:blip r:embed="rId2"/>
          <a:srcRect b="4482"/>
          <a:stretch>
            <a:fillRect/>
          </a:stretch>
        </p:blipFill>
        <p:spPr>
          <a:xfrm>
            <a:off x="1" y="1219200"/>
            <a:ext cx="9143999" cy="4489799"/>
          </a:xfrm>
          <a:prstGeom prst="rect">
            <a:avLst/>
          </a:prstGeom>
        </p:spPr>
      </p:pic>
      <p:sp>
        <p:nvSpPr>
          <p:cNvPr id="7" name="TextBox 6"/>
          <p:cNvSpPr txBox="1"/>
          <p:nvPr/>
        </p:nvSpPr>
        <p:spPr>
          <a:xfrm>
            <a:off x="6487015" y="6488668"/>
            <a:ext cx="2656985" cy="369332"/>
          </a:xfrm>
          <a:prstGeom prst="rect">
            <a:avLst/>
          </a:prstGeom>
          <a:noFill/>
        </p:spPr>
        <p:txBody>
          <a:bodyPr wrap="none" rtlCol="0">
            <a:spAutoFit/>
          </a:bodyPr>
          <a:lstStyle/>
          <a:p>
            <a:r>
              <a:rPr lang="en-US" dirty="0" err="1" smtClean="0"/>
              <a:t>Sangmin</a:t>
            </a:r>
            <a:r>
              <a:rPr lang="en-US" dirty="0" smtClean="0"/>
              <a:t> Oh, et al. 2011</a:t>
            </a:r>
            <a:endParaRPr lang="en-US" dirty="0"/>
          </a:p>
        </p:txBody>
      </p:sp>
      <p:sp>
        <p:nvSpPr>
          <p:cNvPr id="8" name="TextBox 7"/>
          <p:cNvSpPr txBox="1"/>
          <p:nvPr/>
        </p:nvSpPr>
        <p:spPr>
          <a:xfrm>
            <a:off x="6487015" y="5726668"/>
            <a:ext cx="1211352" cy="369332"/>
          </a:xfrm>
          <a:prstGeom prst="rect">
            <a:avLst/>
          </a:prstGeom>
          <a:noFill/>
        </p:spPr>
        <p:txBody>
          <a:bodyPr wrap="none" rtlCol="0">
            <a:spAutoFit/>
          </a:bodyPr>
          <a:lstStyle/>
          <a:p>
            <a:r>
              <a:rPr lang="en-US" dirty="0" smtClean="0"/>
              <a:t>100 hours</a:t>
            </a:r>
            <a:endParaRPr lang="en-US" dirty="0"/>
          </a:p>
        </p:txBody>
      </p:sp>
      <p:sp>
        <p:nvSpPr>
          <p:cNvPr id="9" name="TextBox 8"/>
          <p:cNvSpPr txBox="1"/>
          <p:nvPr/>
        </p:nvSpPr>
        <p:spPr>
          <a:xfrm>
            <a:off x="7750739" y="5726668"/>
            <a:ext cx="1082974" cy="369332"/>
          </a:xfrm>
          <a:prstGeom prst="rect">
            <a:avLst/>
          </a:prstGeom>
          <a:noFill/>
        </p:spPr>
        <p:txBody>
          <a:bodyPr wrap="none" rtlCol="0">
            <a:spAutoFit/>
          </a:bodyPr>
          <a:lstStyle/>
          <a:p>
            <a:r>
              <a:rPr lang="en-US" dirty="0" smtClean="0"/>
              <a:t>29 hours</a:t>
            </a:r>
            <a:endParaRPr lang="en-US" dirty="0"/>
          </a:p>
        </p:txBody>
      </p:sp>
      <p:sp>
        <p:nvSpPr>
          <p:cNvPr id="10" name="TextBox 9"/>
          <p:cNvSpPr txBox="1"/>
          <p:nvPr/>
        </p:nvSpPr>
        <p:spPr>
          <a:xfrm>
            <a:off x="7842390" y="1034534"/>
            <a:ext cx="864339" cy="369332"/>
          </a:xfrm>
          <a:prstGeom prst="rect">
            <a:avLst/>
          </a:prstGeom>
          <a:noFill/>
        </p:spPr>
        <p:txBody>
          <a:bodyPr wrap="none" rtlCol="0">
            <a:spAutoFit/>
          </a:bodyPr>
          <a:lstStyle/>
          <a:p>
            <a:r>
              <a:rPr lang="en-US" dirty="0" smtClean="0"/>
              <a:t>VIRAT</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6"/>
          <p:cNvPicPr>
            <a:picLocks noChangeAspect="1"/>
          </p:cNvPicPr>
          <p:nvPr/>
        </p:nvPicPr>
        <p:blipFill>
          <a:blip r:embed="rId2">
            <a:lum bright="34000"/>
          </a:blip>
          <a:srcRect/>
          <a:stretch>
            <a:fillRect/>
          </a:stretch>
        </p:blipFill>
        <p:spPr bwMode="auto">
          <a:xfrm>
            <a:off x="-152400" y="0"/>
            <a:ext cx="10282238" cy="6858000"/>
          </a:xfrm>
          <a:prstGeom prst="rect">
            <a:avLst/>
          </a:prstGeom>
          <a:noFill/>
          <a:ln w="9525">
            <a:noFill/>
            <a:miter lim="800000"/>
            <a:headEnd/>
            <a:tailEnd/>
          </a:ln>
        </p:spPr>
      </p:pic>
      <p:sp>
        <p:nvSpPr>
          <p:cNvPr id="17411" name="Rectangle 4"/>
          <p:cNvSpPr>
            <a:spLocks noChangeArrowheads="1"/>
          </p:cNvSpPr>
          <p:nvPr>
            <p:ph type="ctrTitle"/>
          </p:nvPr>
        </p:nvSpPr>
        <p:spPr>
          <a:xfrm>
            <a:off x="152400" y="609600"/>
            <a:ext cx="8991600" cy="1470025"/>
          </a:xfrm>
        </p:spPr>
        <p:txBody>
          <a:bodyPr/>
          <a:lstStyle/>
          <a:p>
            <a:pPr algn="ctr" eaLnBrk="1" hangingPunct="1"/>
            <a:r>
              <a:rPr lang="en-US" sz="4400" dirty="0"/>
              <a:t>Unbiased Look at Dataset Bias</a:t>
            </a:r>
          </a:p>
        </p:txBody>
      </p:sp>
      <p:sp>
        <p:nvSpPr>
          <p:cNvPr id="17412" name="Rectangle 5"/>
          <p:cNvSpPr>
            <a:spLocks noChangeArrowheads="1"/>
          </p:cNvSpPr>
          <p:nvPr>
            <p:ph type="subTitle" idx="1"/>
          </p:nvPr>
        </p:nvSpPr>
        <p:spPr>
          <a:xfrm>
            <a:off x="1371600" y="2365375"/>
            <a:ext cx="6400800" cy="1752600"/>
          </a:xfrm>
        </p:spPr>
        <p:txBody>
          <a:bodyPr/>
          <a:lstStyle/>
          <a:p>
            <a:pPr eaLnBrk="1" hangingPunct="1"/>
            <a:r>
              <a:rPr lang="en-US" smtClean="0"/>
              <a:t>Alyosha Efros (CMU)</a:t>
            </a:r>
          </a:p>
          <a:p>
            <a:pPr eaLnBrk="1" hangingPunct="1"/>
            <a:r>
              <a:rPr lang="en-US" smtClean="0"/>
              <a:t>Antonio Torralba (MIT)</a:t>
            </a:r>
          </a:p>
        </p:txBody>
      </p:sp>
      <p:sp>
        <p:nvSpPr>
          <p:cNvPr id="17413" name="Text Box 6"/>
          <p:cNvSpPr txBox="1">
            <a:spLocks noChangeArrowheads="1"/>
          </p:cNvSpPr>
          <p:nvPr/>
        </p:nvSpPr>
        <p:spPr bwMode="auto">
          <a:xfrm>
            <a:off x="228600" y="6477000"/>
            <a:ext cx="8743950" cy="369888"/>
          </a:xfrm>
          <a:prstGeom prst="rect">
            <a:avLst/>
          </a:prstGeom>
          <a:solidFill>
            <a:schemeClr val="bg1"/>
          </a:solid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b="1">
                <a:solidFill>
                  <a:srgbClr val="000000"/>
                </a:solidFill>
              </a:rPr>
              <a:t>Disclaimer</a:t>
            </a:r>
            <a:r>
              <a:rPr lang="en-US">
                <a:solidFill>
                  <a:srgbClr val="000000"/>
                </a:solidFill>
              </a:rPr>
              <a:t>: no graduate students have been harmed in the production of this paper</a:t>
            </a:r>
          </a:p>
        </p:txBody>
      </p:sp>
      <p:pic>
        <p:nvPicPr>
          <p:cNvPr id="17414" name="Picture 4"/>
          <p:cNvPicPr>
            <a:picLocks noChangeAspect="1"/>
          </p:cNvPicPr>
          <p:nvPr/>
        </p:nvPicPr>
        <p:blipFill>
          <a:blip r:embed="rId3"/>
          <a:srcRect l="74022" b="83122"/>
          <a:stretch>
            <a:fillRect/>
          </a:stretch>
        </p:blipFill>
        <p:spPr bwMode="auto">
          <a:xfrm>
            <a:off x="6316663" y="4876800"/>
            <a:ext cx="2903537" cy="1479550"/>
          </a:xfrm>
          <a:prstGeom prst="rect">
            <a:avLst/>
          </a:prstGeom>
          <a:noFill/>
          <a:ln w="9525">
            <a:noFill/>
            <a:miter lim="800000"/>
            <a:headEnd/>
            <a:tailEnd/>
          </a:ln>
        </p:spPr>
      </p:pic>
      <p:pic>
        <p:nvPicPr>
          <p:cNvPr id="17415" name="Picture 5"/>
          <p:cNvPicPr>
            <a:picLocks noChangeAspect="1"/>
          </p:cNvPicPr>
          <p:nvPr/>
        </p:nvPicPr>
        <p:blipFill>
          <a:blip r:embed="rId3"/>
          <a:srcRect r="73322" b="83122"/>
          <a:stretch>
            <a:fillRect/>
          </a:stretch>
        </p:blipFill>
        <p:spPr bwMode="auto">
          <a:xfrm>
            <a:off x="76200" y="4876800"/>
            <a:ext cx="2982913" cy="1479550"/>
          </a:xfrm>
          <a:prstGeom prst="rect">
            <a:avLst/>
          </a:prstGeom>
          <a:noFill/>
          <a:ln w="9525">
            <a:noFill/>
            <a:miter lim="800000"/>
            <a:headEnd/>
            <a:tailEnd/>
          </a:ln>
        </p:spPr>
      </p:pic>
      <p:sp>
        <p:nvSpPr>
          <p:cNvPr id="8" name="TextBox 7"/>
          <p:cNvSpPr txBox="1"/>
          <p:nvPr/>
        </p:nvSpPr>
        <p:spPr>
          <a:xfrm>
            <a:off x="4265570" y="0"/>
            <a:ext cx="5864268" cy="369332"/>
          </a:xfrm>
          <a:prstGeom prst="rect">
            <a:avLst/>
          </a:prstGeom>
          <a:noFill/>
        </p:spPr>
        <p:txBody>
          <a:bodyPr wrap="none" rtlCol="0">
            <a:spAutoFit/>
          </a:bodyPr>
          <a:lstStyle/>
          <a:p>
            <a:r>
              <a:rPr lang="en-US" dirty="0" smtClean="0">
                <a:solidFill>
                  <a:srgbClr val="FF0000"/>
                </a:solidFill>
              </a:rPr>
              <a:t>All the following slides are from A. </a:t>
            </a:r>
            <a:r>
              <a:rPr lang="en-US" dirty="0" err="1" smtClean="0">
                <a:solidFill>
                  <a:srgbClr val="FF0000"/>
                </a:solidFill>
              </a:rPr>
              <a:t>Torralba</a:t>
            </a:r>
            <a:r>
              <a:rPr lang="en-US" dirty="0" smtClean="0">
                <a:solidFill>
                  <a:srgbClr val="FF0000"/>
                </a:solidFill>
              </a:rPr>
              <a:t> and A. </a:t>
            </a:r>
            <a:r>
              <a:rPr lang="en-US" dirty="0" err="1" smtClean="0">
                <a:solidFill>
                  <a:srgbClr val="FF0000"/>
                </a:solidFill>
              </a:rPr>
              <a:t>Efros</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ChangeArrowheads="1"/>
          </p:cNvSpPr>
          <p:nvPr>
            <p:ph type="title"/>
          </p:nvPr>
        </p:nvSpPr>
        <p:spPr/>
        <p:txBody>
          <a:bodyPr/>
          <a:lstStyle/>
          <a:p>
            <a:pPr eaLnBrk="1" hangingPunct="1"/>
            <a:r>
              <a:rPr lang="en-US"/>
              <a:t>Excesses of the “Data Revolution”</a:t>
            </a:r>
          </a:p>
        </p:txBody>
      </p:sp>
      <p:sp>
        <p:nvSpPr>
          <p:cNvPr id="40963" name="Rectangle 3"/>
          <p:cNvSpPr>
            <a:spLocks noChangeArrowheads="1"/>
          </p:cNvSpPr>
          <p:nvPr>
            <p:ph type="body" idx="1"/>
          </p:nvPr>
        </p:nvSpPr>
        <p:spPr/>
        <p:txBody>
          <a:bodyPr/>
          <a:lstStyle/>
          <a:p>
            <a:pPr eaLnBrk="1" hangingPunct="1"/>
            <a:r>
              <a:rPr lang="en-US"/>
              <a:t>Are we getting too obsessed with evaluation?</a:t>
            </a:r>
          </a:p>
          <a:p>
            <a:pPr lvl="1" eaLnBrk="1" hangingPunct="1"/>
            <a:r>
              <a:rPr lang="en-US"/>
              <a:t>The dictatorship of the PR curve over the pixels…</a:t>
            </a:r>
          </a:p>
          <a:p>
            <a:pPr lvl="1" eaLnBrk="1" hangingPunct="1"/>
            <a:r>
              <a:rPr lang="en-US"/>
              <a:t>Hard to jump out of algorithmic local minima</a:t>
            </a:r>
          </a:p>
          <a:p>
            <a:pPr lvl="1" eaLnBrk="1" hangingPunct="1"/>
            <a:r>
              <a:rPr lang="en-US"/>
              <a:t>Too much value for “winning” a challenge</a:t>
            </a:r>
          </a:p>
          <a:p>
            <a:pPr lvl="1" eaLnBrk="1" hangingPunct="1"/>
            <a:r>
              <a:rPr lang="en-US"/>
              <a:t>Easy to overfit over time</a:t>
            </a:r>
          </a:p>
          <a:p>
            <a:pPr eaLnBrk="1" hangingPunct="1"/>
            <a:r>
              <a:rPr lang="en-US"/>
              <a:t>There are all behavioral problems</a:t>
            </a:r>
          </a:p>
          <a:p>
            <a:pPr lvl="1" eaLnBrk="1" hangingPunct="1"/>
            <a:r>
              <a:rPr lang="en-US"/>
              <a:t>Can be fixed with proper “Best Practices” </a:t>
            </a:r>
          </a:p>
          <a:p>
            <a:pPr eaLnBrk="1" hangingPunct="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9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96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9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ChangeArrowheads="1"/>
          </p:cNvSpPr>
          <p:nvPr>
            <p:ph type="title"/>
          </p:nvPr>
        </p:nvSpPr>
        <p:spPr/>
        <p:txBody>
          <a:bodyPr/>
          <a:lstStyle/>
          <a:p>
            <a:pPr eaLnBrk="1" hangingPunct="1"/>
            <a:r>
              <a:rPr lang="en-US" sz="3300"/>
              <a:t>Are datasets measuring the right thing?</a:t>
            </a:r>
          </a:p>
        </p:txBody>
      </p:sp>
      <p:sp>
        <p:nvSpPr>
          <p:cNvPr id="44035" name="Rectangle 3"/>
          <p:cNvSpPr>
            <a:spLocks noChangeArrowheads="1"/>
          </p:cNvSpPr>
          <p:nvPr>
            <p:ph type="body" idx="1"/>
          </p:nvPr>
        </p:nvSpPr>
        <p:spPr/>
        <p:txBody>
          <a:bodyPr/>
          <a:lstStyle/>
          <a:p>
            <a:pPr eaLnBrk="1" hangingPunct="1"/>
            <a:r>
              <a:rPr lang="en-US"/>
              <a:t>In Machine Learning:</a:t>
            </a:r>
          </a:p>
          <a:p>
            <a:pPr eaLnBrk="1" hangingPunct="1">
              <a:buFontTx/>
              <a:buNone/>
            </a:pPr>
            <a:r>
              <a:rPr lang="en-US"/>
              <a:t>			 Dataset is The World</a:t>
            </a:r>
          </a:p>
          <a:p>
            <a:pPr eaLnBrk="1" hangingPunct="1"/>
            <a:r>
              <a:rPr lang="en-US"/>
              <a:t>In Recognition</a:t>
            </a:r>
          </a:p>
          <a:p>
            <a:pPr eaLnBrk="1" hangingPunct="1">
              <a:buFontTx/>
              <a:buNone/>
            </a:pPr>
            <a:r>
              <a:rPr lang="en-US"/>
              <a:t>		Dataset is a </a:t>
            </a:r>
            <a:r>
              <a:rPr lang="en-US" i="1" u="sng"/>
              <a:t>representation</a:t>
            </a:r>
            <a:r>
              <a:rPr lang="en-US"/>
              <a:t> of The World</a:t>
            </a:r>
          </a:p>
          <a:p>
            <a:pPr eaLnBrk="1" hangingPunct="1">
              <a:buFontTx/>
              <a:buNone/>
            </a:pPr>
            <a:endParaRPr lang="en-US"/>
          </a:p>
          <a:p>
            <a:pPr eaLnBrk="1" hangingPunct="1"/>
            <a:r>
              <a:rPr lang="en-US"/>
              <a:t>ML solution: domain transfer</a:t>
            </a:r>
          </a:p>
          <a:p>
            <a:pPr eaLnBrk="1" hangingPunct="1"/>
            <a:r>
              <a:rPr lang="en-US"/>
              <a:t>Vision question: Do datasets provide a good representation?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03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0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ChangeArrowheads="1"/>
          </p:cNvSpPr>
          <p:nvPr>
            <p:ph type="title" idx="4294967295"/>
          </p:nvPr>
        </p:nvSpPr>
        <p:spPr/>
        <p:txBody>
          <a:bodyPr/>
          <a:lstStyle/>
          <a:p>
            <a:pPr eaLnBrk="1" hangingPunct="1"/>
            <a:r>
              <a:rPr lang="en-US"/>
              <a:t>Visual Data is Inherently Biased</a:t>
            </a:r>
            <a:endParaRPr lang="ru-RU"/>
          </a:p>
        </p:txBody>
      </p:sp>
      <p:sp>
        <p:nvSpPr>
          <p:cNvPr id="20483" name="Rectangle 3"/>
          <p:cNvSpPr>
            <a:spLocks noChangeArrowheads="1"/>
          </p:cNvSpPr>
          <p:nvPr>
            <p:ph type="body" idx="4294967295"/>
          </p:nvPr>
        </p:nvSpPr>
        <p:spPr>
          <a:xfrm>
            <a:off x="381000" y="1066800"/>
            <a:ext cx="8415338" cy="5467350"/>
          </a:xfrm>
        </p:spPr>
        <p:txBody>
          <a:bodyPr/>
          <a:lstStyle/>
          <a:p>
            <a:pPr eaLnBrk="1" hangingPunct="1"/>
            <a:r>
              <a:rPr lang="en-US"/>
              <a:t>Internet is a tremendous repository of visual data (Flickr, YouTube, Picassa, etc)</a:t>
            </a:r>
          </a:p>
          <a:p>
            <a:pPr eaLnBrk="1" hangingPunct="1"/>
            <a:r>
              <a:rPr lang="en-US"/>
              <a:t>But it’s </a:t>
            </a:r>
            <a:r>
              <a:rPr lang="en-US" u="sng"/>
              <a:t>not</a:t>
            </a:r>
            <a:r>
              <a:rPr lang="en-US"/>
              <a:t> random samples of visual world</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ChangeArrowheads="1"/>
          </p:cNvSpPr>
          <p:nvPr>
            <p:ph type="title" idx="4294967295"/>
          </p:nvPr>
        </p:nvSpPr>
        <p:spPr>
          <a:xfrm>
            <a:off x="152400" y="1047750"/>
            <a:ext cx="8458200" cy="628650"/>
          </a:xfrm>
        </p:spPr>
        <p:txBody>
          <a:bodyPr/>
          <a:lstStyle/>
          <a:p>
            <a:pPr algn="ctr" eaLnBrk="1" hangingPunct="1"/>
            <a:r>
              <a:rPr lang="en-US"/>
              <a:t>Flickr Paris</a:t>
            </a:r>
            <a:endParaRPr lang="ru-RU"/>
          </a:p>
        </p:txBody>
      </p:sp>
      <p:pic>
        <p:nvPicPr>
          <p:cNvPr id="21507" name="Picture 3"/>
          <p:cNvPicPr>
            <a:picLocks noChangeAspect="1" noChangeArrowheads="1"/>
          </p:cNvPicPr>
          <p:nvPr/>
        </p:nvPicPr>
        <p:blipFill>
          <a:blip r:embed="rId2"/>
          <a:srcRect/>
          <a:stretch>
            <a:fillRect/>
          </a:stretch>
        </p:blipFill>
        <p:spPr bwMode="auto">
          <a:xfrm>
            <a:off x="609600" y="228600"/>
            <a:ext cx="1657350" cy="2209800"/>
          </a:xfrm>
          <a:prstGeom prst="rect">
            <a:avLst/>
          </a:prstGeom>
          <a:noFill/>
          <a:ln w="9525">
            <a:noFill/>
            <a:miter lim="800000"/>
            <a:headEnd/>
            <a:tailEnd/>
          </a:ln>
        </p:spPr>
      </p:pic>
      <p:pic>
        <p:nvPicPr>
          <p:cNvPr id="21508" name="Picture 4"/>
          <p:cNvPicPr>
            <a:picLocks noChangeAspect="1" noChangeArrowheads="1"/>
          </p:cNvPicPr>
          <p:nvPr/>
        </p:nvPicPr>
        <p:blipFill>
          <a:blip r:embed="rId3"/>
          <a:srcRect/>
          <a:stretch>
            <a:fillRect/>
          </a:stretch>
        </p:blipFill>
        <p:spPr bwMode="auto">
          <a:xfrm>
            <a:off x="381000" y="2838450"/>
            <a:ext cx="2286000" cy="1733550"/>
          </a:xfrm>
          <a:prstGeom prst="rect">
            <a:avLst/>
          </a:prstGeom>
          <a:noFill/>
          <a:ln w="9525">
            <a:noFill/>
            <a:miter lim="800000"/>
            <a:headEnd/>
            <a:tailEnd/>
          </a:ln>
        </p:spPr>
      </p:pic>
      <p:pic>
        <p:nvPicPr>
          <p:cNvPr id="21509" name="Picture 5"/>
          <p:cNvPicPr>
            <a:picLocks noChangeAspect="1" noChangeArrowheads="1"/>
          </p:cNvPicPr>
          <p:nvPr/>
        </p:nvPicPr>
        <p:blipFill>
          <a:blip r:embed="rId4"/>
          <a:srcRect/>
          <a:stretch>
            <a:fillRect/>
          </a:stretch>
        </p:blipFill>
        <p:spPr bwMode="auto">
          <a:xfrm>
            <a:off x="6096000" y="762000"/>
            <a:ext cx="2209800" cy="2209800"/>
          </a:xfrm>
          <a:prstGeom prst="rect">
            <a:avLst/>
          </a:prstGeom>
          <a:noFill/>
          <a:ln w="9525">
            <a:noFill/>
            <a:miter lim="800000"/>
            <a:headEnd/>
            <a:tailEnd/>
          </a:ln>
        </p:spPr>
      </p:pic>
      <p:pic>
        <p:nvPicPr>
          <p:cNvPr id="21510" name="Picture 6"/>
          <p:cNvPicPr>
            <a:picLocks noChangeAspect="1" noChangeArrowheads="1"/>
          </p:cNvPicPr>
          <p:nvPr/>
        </p:nvPicPr>
        <p:blipFill>
          <a:blip r:embed="rId5"/>
          <a:srcRect/>
          <a:stretch>
            <a:fillRect/>
          </a:stretch>
        </p:blipFill>
        <p:spPr bwMode="auto">
          <a:xfrm>
            <a:off x="6172200" y="5022850"/>
            <a:ext cx="1981200" cy="1758950"/>
          </a:xfrm>
          <a:prstGeom prst="rect">
            <a:avLst/>
          </a:prstGeom>
          <a:noFill/>
          <a:ln w="9525">
            <a:noFill/>
            <a:miter lim="800000"/>
            <a:headEnd/>
            <a:tailEnd/>
          </a:ln>
        </p:spPr>
      </p:pic>
      <p:pic>
        <p:nvPicPr>
          <p:cNvPr id="21511" name="Picture 7"/>
          <p:cNvPicPr>
            <a:picLocks noChangeAspect="1" noChangeArrowheads="1"/>
          </p:cNvPicPr>
          <p:nvPr/>
        </p:nvPicPr>
        <p:blipFill>
          <a:blip r:embed="rId6"/>
          <a:srcRect/>
          <a:stretch>
            <a:fillRect/>
          </a:stretch>
        </p:blipFill>
        <p:spPr bwMode="auto">
          <a:xfrm>
            <a:off x="3581400" y="3657600"/>
            <a:ext cx="2006600" cy="3009900"/>
          </a:xfrm>
          <a:prstGeom prst="rect">
            <a:avLst/>
          </a:prstGeom>
          <a:noFill/>
          <a:ln w="9525">
            <a:noFill/>
            <a:miter lim="800000"/>
            <a:headEnd/>
            <a:tailEnd/>
          </a:ln>
        </p:spPr>
      </p:pic>
      <p:pic>
        <p:nvPicPr>
          <p:cNvPr id="21512" name="Picture 8" descr="IMG_1333"/>
          <p:cNvPicPr>
            <a:picLocks noChangeAspect="1" noChangeArrowheads="1"/>
          </p:cNvPicPr>
          <p:nvPr/>
        </p:nvPicPr>
        <p:blipFill>
          <a:blip r:embed="rId7"/>
          <a:srcRect/>
          <a:stretch>
            <a:fillRect/>
          </a:stretch>
        </p:blipFill>
        <p:spPr bwMode="auto">
          <a:xfrm>
            <a:off x="5873750" y="3167063"/>
            <a:ext cx="2279650" cy="1709737"/>
          </a:xfrm>
          <a:prstGeom prst="rect">
            <a:avLst/>
          </a:prstGeom>
          <a:noFill/>
          <a:ln w="9525">
            <a:noFill/>
            <a:miter lim="800000"/>
            <a:headEnd/>
            <a:tailEnd/>
          </a:ln>
        </p:spPr>
      </p:pic>
      <p:sp>
        <p:nvSpPr>
          <p:cNvPr id="21513" name="Picture 9" descr="IMG_1347"/>
          <p:cNvSpPr>
            <a:spLocks noChangeAspect="1" noChangeArrowheads="1"/>
          </p:cNvSpPr>
          <p:nvPr/>
        </p:nvSpPr>
        <p:spPr bwMode="auto">
          <a:xfrm>
            <a:off x="3124200" y="1295400"/>
            <a:ext cx="2230438" cy="1673225"/>
          </a:xfrm>
          <a:prstGeom prst="rect">
            <a:avLst/>
          </a:prstGeom>
          <a:noFill/>
          <a:ln w="9525">
            <a:noFill/>
            <a:miter lim="800000"/>
            <a:headEnd/>
            <a:tailEnd/>
          </a:ln>
        </p:spPr>
        <p:txBody>
          <a:bodyPr>
            <a:prstTxWarp prst="textNoShape">
              <a:avLst/>
            </a:prstTxWarp>
          </a:bodyPr>
          <a:lstStyle/>
          <a:p>
            <a:pPr defTabSz="914400" fontAlgn="base">
              <a:spcBef>
                <a:spcPct val="0"/>
              </a:spcBef>
              <a:spcAft>
                <a:spcPct val="0"/>
              </a:spcAft>
            </a:pPr>
            <a:endParaRPr lang="en-US">
              <a:solidFill>
                <a:srgbClr val="004731"/>
              </a:solidFill>
            </a:endParaRPr>
          </a:p>
        </p:txBody>
      </p:sp>
      <p:pic>
        <p:nvPicPr>
          <p:cNvPr id="21514" name="Picture 10" descr="IMG_0284"/>
          <p:cNvPicPr>
            <a:picLocks noChangeAspect="1" noChangeArrowheads="1"/>
          </p:cNvPicPr>
          <p:nvPr/>
        </p:nvPicPr>
        <p:blipFill>
          <a:blip r:embed="rId8"/>
          <a:srcRect/>
          <a:stretch>
            <a:fillRect/>
          </a:stretch>
        </p:blipFill>
        <p:spPr bwMode="auto">
          <a:xfrm>
            <a:off x="588963" y="4876800"/>
            <a:ext cx="2230437" cy="1673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description</a:t>
            </a:r>
            <a:endParaRPr lang="en-US" dirty="0"/>
          </a:p>
        </p:txBody>
      </p:sp>
      <p:sp>
        <p:nvSpPr>
          <p:cNvPr id="3" name="Content Placeholder 2"/>
          <p:cNvSpPr>
            <a:spLocks noGrp="1"/>
          </p:cNvSpPr>
          <p:nvPr>
            <p:ph idx="1"/>
          </p:nvPr>
        </p:nvSpPr>
        <p:spPr/>
        <p:txBody>
          <a:bodyPr/>
          <a:lstStyle/>
          <a:p>
            <a:r>
              <a:rPr lang="en-US" dirty="0" smtClean="0"/>
              <a:t>This is a seminar on recent work in computer vision</a:t>
            </a:r>
          </a:p>
          <a:p>
            <a:r>
              <a:rPr lang="en-US" dirty="0" smtClean="0"/>
              <a:t>We will cover papers from recent conferences related to computer vision: CVPR, ICCV, ECCV, NIPS, SIGGRAPH</a:t>
            </a:r>
          </a:p>
          <a:p>
            <a:r>
              <a:rPr lang="en-US" dirty="0" smtClean="0"/>
              <a:t>We have organized the papers into topics</a:t>
            </a:r>
          </a:p>
          <a:p>
            <a:r>
              <a:rPr lang="en-US" dirty="0" smtClean="0"/>
              <a:t>Each week, we will discuss the papers for a topic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530" name="Picture 9"/>
          <p:cNvPicPr>
            <a:picLocks noChangeAspect="1" noChangeArrowheads="1"/>
          </p:cNvPicPr>
          <p:nvPr/>
        </p:nvPicPr>
        <p:blipFill>
          <a:blip r:embed="rId2"/>
          <a:srcRect/>
          <a:stretch>
            <a:fillRect/>
          </a:stretch>
        </p:blipFill>
        <p:spPr bwMode="auto">
          <a:xfrm>
            <a:off x="55563" y="4724400"/>
            <a:ext cx="2763837" cy="1843088"/>
          </a:xfrm>
          <a:prstGeom prst="rect">
            <a:avLst/>
          </a:prstGeom>
          <a:noFill/>
          <a:ln w="36000">
            <a:solidFill>
              <a:srgbClr val="000000"/>
            </a:solidFill>
            <a:round/>
            <a:headEnd/>
            <a:tailEnd/>
          </a:ln>
        </p:spPr>
      </p:pic>
      <p:pic>
        <p:nvPicPr>
          <p:cNvPr id="22531" name="Picture 10"/>
          <p:cNvPicPr>
            <a:picLocks noChangeAspect="1" noChangeArrowheads="1"/>
          </p:cNvPicPr>
          <p:nvPr/>
        </p:nvPicPr>
        <p:blipFill>
          <a:blip r:embed="rId3"/>
          <a:srcRect/>
          <a:stretch>
            <a:fillRect/>
          </a:stretch>
        </p:blipFill>
        <p:spPr bwMode="auto">
          <a:xfrm>
            <a:off x="6096000" y="2743200"/>
            <a:ext cx="2763838" cy="1843088"/>
          </a:xfrm>
          <a:prstGeom prst="rect">
            <a:avLst/>
          </a:prstGeom>
          <a:noFill/>
          <a:ln w="36000">
            <a:solidFill>
              <a:srgbClr val="000000"/>
            </a:solidFill>
            <a:round/>
            <a:headEnd/>
            <a:tailEnd/>
          </a:ln>
        </p:spPr>
      </p:pic>
      <p:pic>
        <p:nvPicPr>
          <p:cNvPr id="22532" name="Picture 11"/>
          <p:cNvPicPr>
            <a:picLocks noChangeAspect="1" noChangeArrowheads="1"/>
          </p:cNvPicPr>
          <p:nvPr/>
        </p:nvPicPr>
        <p:blipFill>
          <a:blip r:embed="rId4"/>
          <a:srcRect/>
          <a:stretch>
            <a:fillRect/>
          </a:stretch>
        </p:blipFill>
        <p:spPr bwMode="auto">
          <a:xfrm>
            <a:off x="76200" y="747713"/>
            <a:ext cx="2763838" cy="1843087"/>
          </a:xfrm>
          <a:prstGeom prst="rect">
            <a:avLst/>
          </a:prstGeom>
          <a:noFill/>
          <a:ln w="36000">
            <a:solidFill>
              <a:srgbClr val="000000"/>
            </a:solidFill>
            <a:round/>
            <a:headEnd/>
            <a:tailEnd/>
          </a:ln>
        </p:spPr>
      </p:pic>
      <p:pic>
        <p:nvPicPr>
          <p:cNvPr id="22533" name="Picture 12"/>
          <p:cNvPicPr>
            <a:picLocks noChangeAspect="1" noChangeArrowheads="1"/>
          </p:cNvPicPr>
          <p:nvPr/>
        </p:nvPicPr>
        <p:blipFill>
          <a:blip r:embed="rId5"/>
          <a:srcRect/>
          <a:stretch>
            <a:fillRect/>
          </a:stretch>
        </p:blipFill>
        <p:spPr bwMode="auto">
          <a:xfrm>
            <a:off x="5999163" y="747713"/>
            <a:ext cx="2763837" cy="1843087"/>
          </a:xfrm>
          <a:prstGeom prst="rect">
            <a:avLst/>
          </a:prstGeom>
          <a:noFill/>
          <a:ln w="36000">
            <a:solidFill>
              <a:srgbClr val="000000"/>
            </a:solidFill>
            <a:round/>
            <a:headEnd/>
            <a:tailEnd/>
          </a:ln>
        </p:spPr>
      </p:pic>
      <p:pic>
        <p:nvPicPr>
          <p:cNvPr id="22534" name="Picture 13"/>
          <p:cNvPicPr>
            <a:picLocks noChangeAspect="1" noChangeArrowheads="1"/>
          </p:cNvPicPr>
          <p:nvPr/>
        </p:nvPicPr>
        <p:blipFill>
          <a:blip r:embed="rId6"/>
          <a:srcRect/>
          <a:stretch>
            <a:fillRect/>
          </a:stretch>
        </p:blipFill>
        <p:spPr bwMode="auto">
          <a:xfrm>
            <a:off x="3103563" y="4724400"/>
            <a:ext cx="2763837" cy="1843088"/>
          </a:xfrm>
          <a:prstGeom prst="rect">
            <a:avLst/>
          </a:prstGeom>
          <a:noFill/>
          <a:ln w="36000">
            <a:solidFill>
              <a:srgbClr val="000000"/>
            </a:solidFill>
            <a:round/>
            <a:headEnd/>
            <a:tailEnd/>
          </a:ln>
        </p:spPr>
      </p:pic>
      <p:pic>
        <p:nvPicPr>
          <p:cNvPr id="22535" name="Picture 14"/>
          <p:cNvPicPr>
            <a:picLocks noChangeAspect="1" noChangeArrowheads="1"/>
          </p:cNvPicPr>
          <p:nvPr/>
        </p:nvPicPr>
        <p:blipFill>
          <a:blip r:embed="rId7"/>
          <a:srcRect/>
          <a:stretch>
            <a:fillRect/>
          </a:stretch>
        </p:blipFill>
        <p:spPr bwMode="auto">
          <a:xfrm>
            <a:off x="3103563" y="2743200"/>
            <a:ext cx="2763837" cy="1843088"/>
          </a:xfrm>
          <a:prstGeom prst="rect">
            <a:avLst/>
          </a:prstGeom>
          <a:noFill/>
          <a:ln w="36000">
            <a:solidFill>
              <a:srgbClr val="000000"/>
            </a:solidFill>
            <a:round/>
            <a:headEnd/>
            <a:tailEnd/>
          </a:ln>
        </p:spPr>
      </p:pic>
      <p:pic>
        <p:nvPicPr>
          <p:cNvPr id="22536" name="Picture 4"/>
          <p:cNvPicPr>
            <a:picLocks noChangeAspect="1" noChangeArrowheads="1"/>
          </p:cNvPicPr>
          <p:nvPr/>
        </p:nvPicPr>
        <p:blipFill>
          <a:blip r:embed="rId8"/>
          <a:srcRect/>
          <a:stretch>
            <a:fillRect/>
          </a:stretch>
        </p:blipFill>
        <p:spPr bwMode="auto">
          <a:xfrm>
            <a:off x="6019800" y="4724400"/>
            <a:ext cx="2727325" cy="1817688"/>
          </a:xfrm>
          <a:prstGeom prst="rect">
            <a:avLst/>
          </a:prstGeom>
          <a:noFill/>
          <a:ln w="36000">
            <a:solidFill>
              <a:srgbClr val="333333"/>
            </a:solidFill>
            <a:round/>
            <a:headEnd/>
            <a:tailEnd/>
          </a:ln>
        </p:spPr>
      </p:pic>
      <p:pic>
        <p:nvPicPr>
          <p:cNvPr id="22537" name="Picture 6"/>
          <p:cNvPicPr>
            <a:picLocks noChangeAspect="1" noChangeArrowheads="1"/>
          </p:cNvPicPr>
          <p:nvPr/>
        </p:nvPicPr>
        <p:blipFill>
          <a:blip r:embed="rId9"/>
          <a:srcRect/>
          <a:stretch>
            <a:fillRect/>
          </a:stretch>
        </p:blipFill>
        <p:spPr bwMode="auto">
          <a:xfrm>
            <a:off x="90488" y="2743200"/>
            <a:ext cx="2728912" cy="1828800"/>
          </a:xfrm>
          <a:prstGeom prst="rect">
            <a:avLst/>
          </a:prstGeom>
          <a:noFill/>
          <a:ln w="36000">
            <a:solidFill>
              <a:srgbClr val="000000"/>
            </a:solidFill>
            <a:round/>
            <a:headEnd/>
            <a:tailEnd/>
          </a:ln>
        </p:spPr>
      </p:pic>
      <p:sp>
        <p:nvSpPr>
          <p:cNvPr id="22538" name="Rectangle 2"/>
          <p:cNvSpPr>
            <a:spLocks noChangeArrowheads="1"/>
          </p:cNvSpPr>
          <p:nvPr>
            <p:ph type="title" idx="4294967295"/>
          </p:nvPr>
        </p:nvSpPr>
        <p:spPr>
          <a:xfrm>
            <a:off x="3048000" y="914400"/>
            <a:ext cx="2819400" cy="1390650"/>
          </a:xfrm>
        </p:spPr>
        <p:txBody>
          <a:bodyPr/>
          <a:lstStyle/>
          <a:p>
            <a:pPr algn="ctr" eaLnBrk="1" hangingPunct="1"/>
            <a:r>
              <a:rPr lang="en-US"/>
              <a:t>Google</a:t>
            </a:r>
            <a:br>
              <a:rPr lang="en-US"/>
            </a:br>
            <a:r>
              <a:rPr lang="en-US"/>
              <a:t>StreetView Paris</a:t>
            </a:r>
            <a:endParaRPr lang="ru-RU"/>
          </a:p>
        </p:txBody>
      </p:sp>
      <p:sp>
        <p:nvSpPr>
          <p:cNvPr id="22539" name="Rectangle 8"/>
          <p:cNvSpPr>
            <a:spLocks noChangeArrowheads="1"/>
          </p:cNvSpPr>
          <p:nvPr/>
        </p:nvSpPr>
        <p:spPr bwMode="auto">
          <a:xfrm>
            <a:off x="5565775" y="6477000"/>
            <a:ext cx="3425825" cy="400050"/>
          </a:xfrm>
          <a:prstGeom prst="rect">
            <a:avLst/>
          </a:prstGeom>
          <a:noFill/>
          <a:ln w="28575">
            <a:noFill/>
            <a:miter lim="800000"/>
            <a:headEnd/>
            <a:tailEnd/>
          </a:ln>
        </p:spPr>
        <p:txBody>
          <a:bodyPr wrap="none" anchor="ctr">
            <a:prstTxWarp prst="textNoShape">
              <a:avLst/>
            </a:prstTxWarp>
            <a:spAutoFit/>
          </a:bodyPr>
          <a:lstStyle/>
          <a:p>
            <a:pPr defTabSz="914400" fontAlgn="base">
              <a:spcBef>
                <a:spcPct val="0"/>
              </a:spcBef>
              <a:spcAft>
                <a:spcPct val="0"/>
              </a:spcAft>
            </a:pPr>
            <a:r>
              <a:rPr lang="en-US" sz="2000">
                <a:solidFill>
                  <a:srgbClr val="004731"/>
                </a:solidFill>
                <a:latin typeface="Calibri" charset="0"/>
              </a:rPr>
              <a:t>Knopp, Sivic, Pajdla, ECCV 2010</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ChangeArrowheads="1"/>
          </p:cNvSpPr>
          <p:nvPr>
            <p:ph type="title" idx="4294967295"/>
          </p:nvPr>
        </p:nvSpPr>
        <p:spPr>
          <a:xfrm>
            <a:off x="457200" y="76200"/>
            <a:ext cx="8229600" cy="1143000"/>
          </a:xfrm>
        </p:spPr>
        <p:txBody>
          <a:bodyPr/>
          <a:lstStyle/>
          <a:p>
            <a:pPr algn="ctr" eaLnBrk="1" hangingPunct="1"/>
            <a:r>
              <a:rPr lang="en-US" smtClean="0"/>
              <a:t>Sampled Alyosha's Paris</a:t>
            </a:r>
            <a:endParaRPr lang="ru-RU" smtClean="0"/>
          </a:p>
        </p:txBody>
      </p:sp>
      <p:pic>
        <p:nvPicPr>
          <p:cNvPr id="23555" name="Picture 3" descr="IMG_1300"/>
          <p:cNvPicPr>
            <a:picLocks noChangeAspect="1" noChangeArrowheads="1"/>
          </p:cNvPicPr>
          <p:nvPr/>
        </p:nvPicPr>
        <p:blipFill>
          <a:blip r:embed="rId2"/>
          <a:srcRect/>
          <a:stretch>
            <a:fillRect/>
          </a:stretch>
        </p:blipFill>
        <p:spPr bwMode="auto">
          <a:xfrm>
            <a:off x="234950" y="1339850"/>
            <a:ext cx="1974850" cy="1479550"/>
          </a:xfrm>
          <a:prstGeom prst="rect">
            <a:avLst/>
          </a:prstGeom>
          <a:noFill/>
          <a:ln w="9525">
            <a:noFill/>
            <a:miter lim="800000"/>
            <a:headEnd/>
            <a:tailEnd/>
          </a:ln>
        </p:spPr>
      </p:pic>
      <p:pic>
        <p:nvPicPr>
          <p:cNvPr id="23556" name="Picture 4" descr="IMG_1301"/>
          <p:cNvPicPr>
            <a:picLocks noChangeAspect="1" noChangeArrowheads="1"/>
          </p:cNvPicPr>
          <p:nvPr/>
        </p:nvPicPr>
        <p:blipFill>
          <a:blip r:embed="rId3"/>
          <a:srcRect/>
          <a:stretch>
            <a:fillRect/>
          </a:stretch>
        </p:blipFill>
        <p:spPr bwMode="auto">
          <a:xfrm>
            <a:off x="2438400" y="1339850"/>
            <a:ext cx="1974850" cy="1479550"/>
          </a:xfrm>
          <a:prstGeom prst="rect">
            <a:avLst/>
          </a:prstGeom>
          <a:noFill/>
          <a:ln w="9525">
            <a:noFill/>
            <a:miter lim="800000"/>
            <a:headEnd/>
            <a:tailEnd/>
          </a:ln>
        </p:spPr>
      </p:pic>
      <p:pic>
        <p:nvPicPr>
          <p:cNvPr id="23557" name="Picture 5" descr="IMG_1306"/>
          <p:cNvPicPr>
            <a:picLocks noChangeAspect="1" noChangeArrowheads="1"/>
          </p:cNvPicPr>
          <p:nvPr/>
        </p:nvPicPr>
        <p:blipFill>
          <a:blip r:embed="rId4"/>
          <a:srcRect/>
          <a:stretch>
            <a:fillRect/>
          </a:stretch>
        </p:blipFill>
        <p:spPr bwMode="auto">
          <a:xfrm>
            <a:off x="4648200" y="1339850"/>
            <a:ext cx="1974850" cy="1479550"/>
          </a:xfrm>
          <a:prstGeom prst="rect">
            <a:avLst/>
          </a:prstGeom>
          <a:noFill/>
          <a:ln w="9525">
            <a:noFill/>
            <a:miter lim="800000"/>
            <a:headEnd/>
            <a:tailEnd/>
          </a:ln>
        </p:spPr>
      </p:pic>
      <p:pic>
        <p:nvPicPr>
          <p:cNvPr id="23558" name="Picture 6" descr="IMG_1307"/>
          <p:cNvPicPr>
            <a:picLocks noChangeAspect="1" noChangeArrowheads="1"/>
          </p:cNvPicPr>
          <p:nvPr/>
        </p:nvPicPr>
        <p:blipFill>
          <a:blip r:embed="rId5"/>
          <a:srcRect/>
          <a:stretch>
            <a:fillRect/>
          </a:stretch>
        </p:blipFill>
        <p:spPr bwMode="auto">
          <a:xfrm>
            <a:off x="6781800" y="1339850"/>
            <a:ext cx="1974850" cy="1479550"/>
          </a:xfrm>
          <a:prstGeom prst="rect">
            <a:avLst/>
          </a:prstGeom>
          <a:noFill/>
          <a:ln w="9525">
            <a:noFill/>
            <a:miter lim="800000"/>
            <a:headEnd/>
            <a:tailEnd/>
          </a:ln>
        </p:spPr>
      </p:pic>
      <p:pic>
        <p:nvPicPr>
          <p:cNvPr id="23559" name="Picture 7" descr="IMG_1308"/>
          <p:cNvPicPr>
            <a:picLocks noChangeAspect="1" noChangeArrowheads="1"/>
          </p:cNvPicPr>
          <p:nvPr/>
        </p:nvPicPr>
        <p:blipFill>
          <a:blip r:embed="rId6"/>
          <a:srcRect/>
          <a:stretch>
            <a:fillRect/>
          </a:stretch>
        </p:blipFill>
        <p:spPr bwMode="auto">
          <a:xfrm>
            <a:off x="311150" y="3124200"/>
            <a:ext cx="1974850" cy="1479550"/>
          </a:xfrm>
          <a:prstGeom prst="rect">
            <a:avLst/>
          </a:prstGeom>
          <a:noFill/>
          <a:ln w="9525">
            <a:noFill/>
            <a:miter lim="800000"/>
            <a:headEnd/>
            <a:tailEnd/>
          </a:ln>
        </p:spPr>
      </p:pic>
      <p:pic>
        <p:nvPicPr>
          <p:cNvPr id="23560" name="Picture 8" descr="IMG_1309"/>
          <p:cNvPicPr>
            <a:picLocks noChangeAspect="1" noChangeArrowheads="1"/>
          </p:cNvPicPr>
          <p:nvPr/>
        </p:nvPicPr>
        <p:blipFill>
          <a:blip r:embed="rId7"/>
          <a:srcRect/>
          <a:stretch>
            <a:fillRect/>
          </a:stretch>
        </p:blipFill>
        <p:spPr bwMode="auto">
          <a:xfrm>
            <a:off x="2438400" y="3124200"/>
            <a:ext cx="1974850" cy="1479550"/>
          </a:xfrm>
          <a:prstGeom prst="rect">
            <a:avLst/>
          </a:prstGeom>
          <a:noFill/>
          <a:ln w="9525">
            <a:noFill/>
            <a:miter lim="800000"/>
            <a:headEnd/>
            <a:tailEnd/>
          </a:ln>
        </p:spPr>
      </p:pic>
      <p:pic>
        <p:nvPicPr>
          <p:cNvPr id="23561" name="Picture 9" descr="IMG_1310"/>
          <p:cNvPicPr>
            <a:picLocks noChangeAspect="1" noChangeArrowheads="1"/>
          </p:cNvPicPr>
          <p:nvPr/>
        </p:nvPicPr>
        <p:blipFill>
          <a:blip r:embed="rId8"/>
          <a:srcRect/>
          <a:stretch>
            <a:fillRect/>
          </a:stretch>
        </p:blipFill>
        <p:spPr bwMode="auto">
          <a:xfrm>
            <a:off x="6705600" y="3124200"/>
            <a:ext cx="1974850" cy="1481138"/>
          </a:xfrm>
          <a:prstGeom prst="rect">
            <a:avLst/>
          </a:prstGeom>
          <a:noFill/>
          <a:ln w="9525">
            <a:noFill/>
            <a:miter lim="800000"/>
            <a:headEnd/>
            <a:tailEnd/>
          </a:ln>
        </p:spPr>
      </p:pic>
      <p:pic>
        <p:nvPicPr>
          <p:cNvPr id="23562" name="Picture 10" descr="IMG_1312"/>
          <p:cNvPicPr>
            <a:picLocks noChangeAspect="1" noChangeArrowheads="1"/>
          </p:cNvPicPr>
          <p:nvPr/>
        </p:nvPicPr>
        <p:blipFill>
          <a:blip r:embed="rId9"/>
          <a:srcRect/>
          <a:stretch>
            <a:fillRect/>
          </a:stretch>
        </p:blipFill>
        <p:spPr bwMode="auto">
          <a:xfrm>
            <a:off x="4572000" y="3124200"/>
            <a:ext cx="1974850" cy="1481138"/>
          </a:xfrm>
          <a:prstGeom prst="rect">
            <a:avLst/>
          </a:prstGeom>
          <a:noFill/>
          <a:ln w="9525">
            <a:noFill/>
            <a:miter lim="800000"/>
            <a:headEnd/>
            <a:tailEnd/>
          </a:ln>
        </p:spPr>
      </p:pic>
      <p:pic>
        <p:nvPicPr>
          <p:cNvPr id="23563" name="Picture 11" descr="IMG_1313"/>
          <p:cNvPicPr>
            <a:picLocks noChangeAspect="1" noChangeArrowheads="1"/>
          </p:cNvPicPr>
          <p:nvPr/>
        </p:nvPicPr>
        <p:blipFill>
          <a:blip r:embed="rId10"/>
          <a:srcRect/>
          <a:stretch>
            <a:fillRect/>
          </a:stretch>
        </p:blipFill>
        <p:spPr bwMode="auto">
          <a:xfrm>
            <a:off x="304800" y="4953000"/>
            <a:ext cx="1974850" cy="1481138"/>
          </a:xfrm>
          <a:prstGeom prst="rect">
            <a:avLst/>
          </a:prstGeom>
          <a:noFill/>
          <a:ln w="9525">
            <a:noFill/>
            <a:miter lim="800000"/>
            <a:headEnd/>
            <a:tailEnd/>
          </a:ln>
        </p:spPr>
      </p:pic>
      <p:pic>
        <p:nvPicPr>
          <p:cNvPr id="23564" name="Picture 12" descr="IMG_1314"/>
          <p:cNvPicPr>
            <a:picLocks noChangeAspect="1" noChangeArrowheads="1"/>
          </p:cNvPicPr>
          <p:nvPr/>
        </p:nvPicPr>
        <p:blipFill>
          <a:blip r:embed="rId11"/>
          <a:srcRect/>
          <a:stretch>
            <a:fillRect/>
          </a:stretch>
        </p:blipFill>
        <p:spPr bwMode="auto">
          <a:xfrm>
            <a:off x="2444750" y="4953000"/>
            <a:ext cx="1974850" cy="1481138"/>
          </a:xfrm>
          <a:prstGeom prst="rect">
            <a:avLst/>
          </a:prstGeom>
          <a:noFill/>
          <a:ln w="9525">
            <a:noFill/>
            <a:miter lim="800000"/>
            <a:headEnd/>
            <a:tailEnd/>
          </a:ln>
        </p:spPr>
      </p:pic>
      <p:pic>
        <p:nvPicPr>
          <p:cNvPr id="23565" name="Picture 13" descr="IMG_1317"/>
          <p:cNvPicPr>
            <a:picLocks noChangeAspect="1" noChangeArrowheads="1"/>
          </p:cNvPicPr>
          <p:nvPr/>
        </p:nvPicPr>
        <p:blipFill>
          <a:blip r:embed="rId12"/>
          <a:srcRect/>
          <a:stretch>
            <a:fillRect/>
          </a:stretch>
        </p:blipFill>
        <p:spPr bwMode="auto">
          <a:xfrm>
            <a:off x="6705600" y="4953000"/>
            <a:ext cx="1974850" cy="1481138"/>
          </a:xfrm>
          <a:prstGeom prst="rect">
            <a:avLst/>
          </a:prstGeom>
          <a:noFill/>
          <a:ln w="9525">
            <a:noFill/>
            <a:miter lim="800000"/>
            <a:headEnd/>
            <a:tailEnd/>
          </a:ln>
        </p:spPr>
      </p:pic>
      <p:pic>
        <p:nvPicPr>
          <p:cNvPr id="23566" name="Picture 14" descr="IMG_1318"/>
          <p:cNvPicPr>
            <a:picLocks noChangeAspect="1" noChangeArrowheads="1"/>
          </p:cNvPicPr>
          <p:nvPr/>
        </p:nvPicPr>
        <p:blipFill>
          <a:blip r:embed="rId13"/>
          <a:srcRect/>
          <a:stretch>
            <a:fillRect/>
          </a:stretch>
        </p:blipFill>
        <p:spPr bwMode="auto">
          <a:xfrm>
            <a:off x="4648200" y="4953000"/>
            <a:ext cx="1974850" cy="1481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ChangeArrowheads="1"/>
          </p:cNvSpPr>
          <p:nvPr>
            <p:ph type="title"/>
          </p:nvPr>
        </p:nvSpPr>
        <p:spPr/>
        <p:txBody>
          <a:bodyPr/>
          <a:lstStyle/>
          <a:p>
            <a:pPr algn="ctr" eaLnBrk="1" hangingPunct="1"/>
            <a:r>
              <a:rPr lang="en-US"/>
              <a:t>Sampling Bias</a:t>
            </a:r>
            <a:endParaRPr lang="ru-RU"/>
          </a:p>
        </p:txBody>
      </p:sp>
      <p:sp>
        <p:nvSpPr>
          <p:cNvPr id="24579" name="Rectangle 3"/>
          <p:cNvSpPr>
            <a:spLocks noChangeArrowheads="1"/>
          </p:cNvSpPr>
          <p:nvPr>
            <p:ph type="body" idx="1"/>
          </p:nvPr>
        </p:nvSpPr>
        <p:spPr/>
        <p:txBody>
          <a:bodyPr/>
          <a:lstStyle/>
          <a:p>
            <a:pPr eaLnBrk="1" hangingPunct="1"/>
            <a:r>
              <a:rPr lang="en-US"/>
              <a:t>People like to take pictures on vacation</a:t>
            </a:r>
          </a:p>
          <a:p>
            <a:pPr eaLnBrk="1" hangingPunct="1">
              <a:buFontTx/>
              <a:buNone/>
            </a:pPr>
            <a:endParaRPr lang="ru-RU"/>
          </a:p>
        </p:txBody>
      </p:sp>
      <p:pic>
        <p:nvPicPr>
          <p:cNvPr id="24580" name="Picture 2"/>
          <p:cNvPicPr>
            <a:picLocks noChangeAspect="1" noChangeArrowheads="1"/>
          </p:cNvPicPr>
          <p:nvPr/>
        </p:nvPicPr>
        <p:blipFill>
          <a:blip r:embed="rId2"/>
          <a:srcRect/>
          <a:stretch>
            <a:fillRect/>
          </a:stretch>
        </p:blipFill>
        <p:spPr bwMode="auto">
          <a:xfrm>
            <a:off x="0" y="2590800"/>
            <a:ext cx="9144000" cy="308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ChangeArrowheads="1"/>
          </p:cNvSpPr>
          <p:nvPr>
            <p:ph type="title"/>
          </p:nvPr>
        </p:nvSpPr>
        <p:spPr/>
        <p:txBody>
          <a:bodyPr/>
          <a:lstStyle/>
          <a:p>
            <a:pPr eaLnBrk="1" hangingPunct="1"/>
            <a:r>
              <a:rPr lang="en-US"/>
              <a:t>Photographer Bias</a:t>
            </a:r>
            <a:endParaRPr lang="ru-RU"/>
          </a:p>
        </p:txBody>
      </p:sp>
      <p:sp>
        <p:nvSpPr>
          <p:cNvPr id="25603" name="Rectangle 3"/>
          <p:cNvSpPr>
            <a:spLocks noChangeArrowheads="1"/>
          </p:cNvSpPr>
          <p:nvPr>
            <p:ph type="body" idx="1"/>
          </p:nvPr>
        </p:nvSpPr>
        <p:spPr/>
        <p:txBody>
          <a:bodyPr/>
          <a:lstStyle/>
          <a:p>
            <a:pPr eaLnBrk="1" hangingPunct="1"/>
            <a:r>
              <a:rPr lang="en-US"/>
              <a:t>People want their pictures to be recognizable and/or interesting</a:t>
            </a:r>
          </a:p>
        </p:txBody>
      </p:sp>
      <p:pic>
        <p:nvPicPr>
          <p:cNvPr id="25604" name="Picture 4" descr="IMG_1345"/>
          <p:cNvPicPr>
            <a:picLocks noChangeAspect="1" noChangeArrowheads="1"/>
          </p:cNvPicPr>
          <p:nvPr/>
        </p:nvPicPr>
        <p:blipFill>
          <a:blip r:embed="rId2"/>
          <a:srcRect/>
          <a:stretch>
            <a:fillRect/>
          </a:stretch>
        </p:blipFill>
        <p:spPr bwMode="auto">
          <a:xfrm>
            <a:off x="914400" y="3159125"/>
            <a:ext cx="1973263" cy="2632075"/>
          </a:xfrm>
          <a:prstGeom prst="rect">
            <a:avLst/>
          </a:prstGeom>
          <a:noFill/>
          <a:ln w="9525">
            <a:noFill/>
            <a:miter lim="800000"/>
            <a:headEnd/>
            <a:tailEnd/>
          </a:ln>
        </p:spPr>
      </p:pic>
      <p:pic>
        <p:nvPicPr>
          <p:cNvPr id="25605" name="Picture 5" descr="IMG_0284"/>
          <p:cNvPicPr>
            <a:picLocks noChangeAspect="1" noChangeArrowheads="1"/>
          </p:cNvPicPr>
          <p:nvPr/>
        </p:nvPicPr>
        <p:blipFill>
          <a:blip r:embed="rId3"/>
          <a:srcRect/>
          <a:stretch>
            <a:fillRect/>
          </a:stretch>
        </p:blipFill>
        <p:spPr bwMode="auto">
          <a:xfrm>
            <a:off x="5029200" y="3276600"/>
            <a:ext cx="3200400" cy="2400300"/>
          </a:xfrm>
          <a:prstGeom prst="rect">
            <a:avLst/>
          </a:prstGeom>
          <a:noFill/>
          <a:ln w="9525">
            <a:noFill/>
            <a:miter lim="800000"/>
            <a:headEnd/>
            <a:tailEnd/>
          </a:ln>
        </p:spPr>
      </p:pic>
      <p:sp>
        <p:nvSpPr>
          <p:cNvPr id="25606" name="Text Box 6"/>
          <p:cNvSpPr txBox="1">
            <a:spLocks noChangeArrowheads="1"/>
          </p:cNvSpPr>
          <p:nvPr/>
        </p:nvSpPr>
        <p:spPr bwMode="auto">
          <a:xfrm>
            <a:off x="3565525" y="4283075"/>
            <a:ext cx="703263" cy="579438"/>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3200">
                <a:solidFill>
                  <a:srgbClr val="004731"/>
                </a:solidFill>
              </a:rPr>
              <a:t>vs.</a:t>
            </a:r>
            <a:endParaRPr lang="ru-RU" sz="3200">
              <a:solidFill>
                <a:srgbClr val="00473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ChangeArrowheads="1"/>
          </p:cNvSpPr>
          <p:nvPr>
            <p:ph type="title" idx="4294967295"/>
          </p:nvPr>
        </p:nvSpPr>
        <p:spPr>
          <a:xfrm>
            <a:off x="304800" y="0"/>
            <a:ext cx="8458200" cy="906463"/>
          </a:xfrm>
        </p:spPr>
        <p:txBody>
          <a:bodyPr/>
          <a:lstStyle/>
          <a:p>
            <a:pPr eaLnBrk="1" hangingPunct="1"/>
            <a:r>
              <a:rPr lang="en-US" sz="3300"/>
              <a:t>Social Bias</a:t>
            </a:r>
          </a:p>
        </p:txBody>
      </p:sp>
      <p:pic>
        <p:nvPicPr>
          <p:cNvPr id="81923" name="Picture 3"/>
          <p:cNvPicPr>
            <a:picLocks noChangeAspect="1" noChangeArrowheads="1"/>
          </p:cNvPicPr>
          <p:nvPr/>
        </p:nvPicPr>
        <p:blipFill>
          <a:blip r:embed="rId2"/>
          <a:srcRect/>
          <a:stretch>
            <a:fillRect/>
          </a:stretch>
        </p:blipFill>
        <p:spPr bwMode="auto">
          <a:xfrm>
            <a:off x="1524000" y="838200"/>
            <a:ext cx="5867400" cy="5545138"/>
          </a:xfrm>
          <a:prstGeom prst="rect">
            <a:avLst/>
          </a:prstGeom>
          <a:noFill/>
          <a:ln w="9525">
            <a:noFill/>
            <a:miter lim="800000"/>
            <a:headEnd/>
            <a:tailEnd/>
          </a:ln>
        </p:spPr>
      </p:pic>
      <p:sp>
        <p:nvSpPr>
          <p:cNvPr id="81924" name="Rectangle 4"/>
          <p:cNvSpPr>
            <a:spLocks noChangeArrowheads="1"/>
          </p:cNvSpPr>
          <p:nvPr/>
        </p:nvSpPr>
        <p:spPr bwMode="auto">
          <a:xfrm>
            <a:off x="457200" y="6172200"/>
            <a:ext cx="8458200" cy="906463"/>
          </a:xfrm>
          <a:prstGeom prst="rect">
            <a:avLst/>
          </a:prstGeom>
          <a:noFill/>
          <a:ln w="9525">
            <a:noFill/>
            <a:miter lim="800000"/>
            <a:headEnd/>
            <a:tailEnd/>
          </a:ln>
        </p:spPr>
        <p:txBody>
          <a:bodyPr anchor="ctr">
            <a:prstTxWarp prst="textNoShape">
              <a:avLst/>
            </a:prstTxWarp>
          </a:bodyPr>
          <a:lstStyle/>
          <a:p>
            <a:pPr defTabSz="914400" fontAlgn="base">
              <a:spcBef>
                <a:spcPct val="0"/>
              </a:spcBef>
              <a:spcAft>
                <a:spcPct val="0"/>
              </a:spcAft>
            </a:pPr>
            <a:r>
              <a:rPr lang="en-US" sz="2900" b="1">
                <a:solidFill>
                  <a:srgbClr val="000000"/>
                </a:solidFill>
              </a:rPr>
              <a:t>“100 Special Moments” by Jason Salavon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ChangeArrowheads="1"/>
          </p:cNvSpPr>
          <p:nvPr>
            <p:ph type="title"/>
          </p:nvPr>
        </p:nvSpPr>
        <p:spPr/>
        <p:txBody>
          <a:bodyPr/>
          <a:lstStyle/>
          <a:p>
            <a:pPr eaLnBrk="1" hangingPunct="1"/>
            <a:r>
              <a:rPr lang="en-US"/>
              <a:t>Our Question</a:t>
            </a:r>
          </a:p>
        </p:txBody>
      </p:sp>
      <p:sp>
        <p:nvSpPr>
          <p:cNvPr id="27651" name="Rectangle 3"/>
          <p:cNvSpPr>
            <a:spLocks noChangeArrowheads="1"/>
          </p:cNvSpPr>
          <p:nvPr>
            <p:ph type="body" idx="1"/>
          </p:nvPr>
        </p:nvSpPr>
        <p:spPr/>
        <p:txBody>
          <a:bodyPr/>
          <a:lstStyle/>
          <a:p>
            <a:pPr eaLnBrk="1" hangingPunct="1"/>
            <a:endParaRPr lang="en-US"/>
          </a:p>
          <a:p>
            <a:pPr eaLnBrk="1" hangingPunct="1"/>
            <a:endParaRPr lang="en-US"/>
          </a:p>
          <a:p>
            <a:pPr eaLnBrk="1" hangingPunct="1"/>
            <a:r>
              <a:rPr lang="en-US"/>
              <a:t>How much does this bias affect standard datasets used for object recognition?</a:t>
            </a:r>
          </a:p>
          <a:p>
            <a:pPr eaLnBrk="1" hangingPunct="1"/>
            <a:endParaRPr lang="en-US"/>
          </a:p>
          <a:p>
            <a:pPr eaLnBrk="1" hangingPunct="1">
              <a:buFontTx/>
              <a:buNone/>
            </a:pP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ChangeArrowheads="1"/>
          </p:cNvSpPr>
          <p:nvPr>
            <p:ph type="title"/>
          </p:nvPr>
        </p:nvSpPr>
        <p:spPr/>
        <p:txBody>
          <a:bodyPr/>
          <a:lstStyle/>
          <a:p>
            <a:pPr eaLnBrk="1" hangingPunct="1"/>
            <a:r>
              <a:rPr lang="en-US"/>
              <a:t>“</a:t>
            </a:r>
            <a:r>
              <a:rPr lang="en-US" i="1"/>
              <a:t>Name That Dataset!</a:t>
            </a:r>
            <a:r>
              <a:rPr lang="en-US"/>
              <a:t>” game</a:t>
            </a:r>
          </a:p>
        </p:txBody>
      </p:sp>
      <p:pic>
        <p:nvPicPr>
          <p:cNvPr id="28675" name="Picture 4" descr="datasetsJeopardy"/>
          <p:cNvPicPr>
            <a:picLocks noChangeAspect="1" noChangeArrowheads="1"/>
          </p:cNvPicPr>
          <p:nvPr/>
        </p:nvPicPr>
        <p:blipFill>
          <a:blip r:embed="rId2"/>
          <a:srcRect b="14902"/>
          <a:stretch>
            <a:fillRect/>
          </a:stretch>
        </p:blipFill>
        <p:spPr bwMode="auto">
          <a:xfrm>
            <a:off x="228600" y="1100138"/>
            <a:ext cx="6126163" cy="5681662"/>
          </a:xfrm>
          <a:prstGeom prst="rect">
            <a:avLst/>
          </a:prstGeom>
          <a:noFill/>
          <a:ln w="9525">
            <a:noFill/>
            <a:miter lim="800000"/>
            <a:headEnd/>
            <a:tailEnd/>
          </a:ln>
        </p:spPr>
      </p:pic>
      <p:sp>
        <p:nvSpPr>
          <p:cNvPr id="28676" name="Text Box 7"/>
          <p:cNvSpPr txBox="1">
            <a:spLocks noChangeArrowheads="1"/>
          </p:cNvSpPr>
          <p:nvPr/>
        </p:nvSpPr>
        <p:spPr bwMode="auto">
          <a:xfrm>
            <a:off x="6669088" y="1752600"/>
            <a:ext cx="2289175" cy="3749675"/>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2000" b="1">
                <a:solidFill>
                  <a:srgbClr val="004731"/>
                </a:solidFill>
              </a:rPr>
              <a:t>__  Caltech 101</a:t>
            </a:r>
          </a:p>
          <a:p>
            <a:pPr defTabSz="914400" fontAlgn="base">
              <a:spcBef>
                <a:spcPct val="0"/>
              </a:spcBef>
              <a:spcAft>
                <a:spcPct val="0"/>
              </a:spcAft>
            </a:pPr>
            <a:r>
              <a:rPr lang="en-US" sz="2000" b="1">
                <a:solidFill>
                  <a:srgbClr val="004731"/>
                </a:solidFill>
              </a:rPr>
              <a:t>__  Caltech 256</a:t>
            </a:r>
          </a:p>
          <a:p>
            <a:pPr defTabSz="914400" fontAlgn="base">
              <a:spcBef>
                <a:spcPct val="0"/>
              </a:spcBef>
              <a:spcAft>
                <a:spcPct val="0"/>
              </a:spcAft>
            </a:pPr>
            <a:r>
              <a:rPr lang="en-US" sz="2000" b="1">
                <a:solidFill>
                  <a:srgbClr val="004731"/>
                </a:solidFill>
              </a:rPr>
              <a:t>__  MSRC </a:t>
            </a:r>
          </a:p>
          <a:p>
            <a:pPr defTabSz="914400" fontAlgn="base">
              <a:spcBef>
                <a:spcPct val="0"/>
              </a:spcBef>
              <a:spcAft>
                <a:spcPct val="0"/>
              </a:spcAft>
            </a:pPr>
            <a:r>
              <a:rPr lang="en-US" sz="2000" b="1">
                <a:solidFill>
                  <a:srgbClr val="004731"/>
                </a:solidFill>
              </a:rPr>
              <a:t>__  UIUC cars</a:t>
            </a:r>
          </a:p>
          <a:p>
            <a:pPr defTabSz="914400" fontAlgn="base">
              <a:spcBef>
                <a:spcPct val="0"/>
              </a:spcBef>
              <a:spcAft>
                <a:spcPct val="0"/>
              </a:spcAft>
            </a:pPr>
            <a:r>
              <a:rPr lang="en-US" sz="2000" b="1">
                <a:solidFill>
                  <a:srgbClr val="004731"/>
                </a:solidFill>
              </a:rPr>
              <a:t>__  Tiny Images</a:t>
            </a:r>
          </a:p>
          <a:p>
            <a:pPr defTabSz="914400" fontAlgn="base">
              <a:spcBef>
                <a:spcPct val="0"/>
              </a:spcBef>
              <a:spcAft>
                <a:spcPct val="0"/>
              </a:spcAft>
            </a:pPr>
            <a:r>
              <a:rPr lang="en-US" sz="2000" b="1">
                <a:solidFill>
                  <a:srgbClr val="004731"/>
                </a:solidFill>
              </a:rPr>
              <a:t>__  Corel</a:t>
            </a:r>
          </a:p>
          <a:p>
            <a:pPr defTabSz="914400" fontAlgn="base">
              <a:spcBef>
                <a:spcPct val="0"/>
              </a:spcBef>
              <a:spcAft>
                <a:spcPct val="0"/>
              </a:spcAft>
            </a:pPr>
            <a:r>
              <a:rPr lang="en-US" sz="2000" b="1">
                <a:solidFill>
                  <a:srgbClr val="004731"/>
                </a:solidFill>
              </a:rPr>
              <a:t>__  PASCAL 2007</a:t>
            </a:r>
          </a:p>
          <a:p>
            <a:pPr defTabSz="914400" fontAlgn="base">
              <a:spcBef>
                <a:spcPct val="0"/>
              </a:spcBef>
              <a:spcAft>
                <a:spcPct val="0"/>
              </a:spcAft>
            </a:pPr>
            <a:r>
              <a:rPr lang="en-US" sz="2000" b="1">
                <a:solidFill>
                  <a:srgbClr val="004731"/>
                </a:solidFill>
              </a:rPr>
              <a:t>__  LabelMe</a:t>
            </a:r>
          </a:p>
          <a:p>
            <a:pPr defTabSz="914400" fontAlgn="base">
              <a:spcBef>
                <a:spcPct val="0"/>
              </a:spcBef>
              <a:spcAft>
                <a:spcPct val="0"/>
              </a:spcAft>
            </a:pPr>
            <a:r>
              <a:rPr lang="en-US" sz="2000" b="1">
                <a:solidFill>
                  <a:srgbClr val="004731"/>
                </a:solidFill>
              </a:rPr>
              <a:t>__  COIL-100</a:t>
            </a:r>
          </a:p>
          <a:p>
            <a:pPr defTabSz="914400" fontAlgn="base">
              <a:spcBef>
                <a:spcPct val="0"/>
              </a:spcBef>
              <a:spcAft>
                <a:spcPct val="0"/>
              </a:spcAft>
            </a:pPr>
            <a:r>
              <a:rPr lang="en-US" sz="2000" b="1">
                <a:solidFill>
                  <a:srgbClr val="004731"/>
                </a:solidFill>
              </a:rPr>
              <a:t>__  ImageNet</a:t>
            </a:r>
          </a:p>
          <a:p>
            <a:pPr defTabSz="914400" fontAlgn="base">
              <a:spcBef>
                <a:spcPct val="0"/>
              </a:spcBef>
              <a:spcAft>
                <a:spcPct val="0"/>
              </a:spcAft>
            </a:pPr>
            <a:r>
              <a:rPr lang="en-US" sz="2000" b="1">
                <a:solidFill>
                  <a:srgbClr val="004731"/>
                </a:solidFill>
              </a:rPr>
              <a:t>__  15 Scenes</a:t>
            </a:r>
          </a:p>
          <a:p>
            <a:pPr defTabSz="914400" fontAlgn="base">
              <a:spcBef>
                <a:spcPct val="0"/>
              </a:spcBef>
              <a:spcAft>
                <a:spcPct val="0"/>
              </a:spcAft>
            </a:pPr>
            <a:r>
              <a:rPr lang="en-US" sz="2000" b="1">
                <a:solidFill>
                  <a:srgbClr val="004731"/>
                </a:solidFill>
              </a:rPr>
              <a:t>__  SUN’09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ChangeArrowheads="1"/>
          </p:cNvSpPr>
          <p:nvPr>
            <p:ph type="title"/>
          </p:nvPr>
        </p:nvSpPr>
        <p:spPr/>
        <p:txBody>
          <a:bodyPr/>
          <a:lstStyle/>
          <a:p>
            <a:pPr eaLnBrk="1" hangingPunct="1"/>
            <a:r>
              <a:rPr lang="en-US"/>
              <a:t>SVM plays </a:t>
            </a:r>
            <a:r>
              <a:rPr lang="en-US" i="1"/>
              <a:t>“Name that dataset!”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ChangeArrowheads="1"/>
          </p:cNvSpPr>
          <p:nvPr>
            <p:ph type="title"/>
          </p:nvPr>
        </p:nvSpPr>
        <p:spPr/>
        <p:txBody>
          <a:bodyPr/>
          <a:lstStyle/>
          <a:p>
            <a:pPr eaLnBrk="1" hangingPunct="1"/>
            <a:r>
              <a:rPr lang="en-US"/>
              <a:t>SVM plays </a:t>
            </a:r>
            <a:r>
              <a:rPr lang="en-US" i="1"/>
              <a:t>“Name that dataset!”</a:t>
            </a:r>
          </a:p>
        </p:txBody>
      </p:sp>
      <p:sp>
        <p:nvSpPr>
          <p:cNvPr id="30723" name="Rectangle 6"/>
          <p:cNvSpPr>
            <a:spLocks noChangeArrowheads="1"/>
          </p:cNvSpPr>
          <p:nvPr>
            <p:ph type="body" idx="1"/>
          </p:nvPr>
        </p:nvSpPr>
        <p:spPr>
          <a:xfrm>
            <a:off x="6172200" y="1466850"/>
            <a:ext cx="2971800" cy="4248150"/>
          </a:xfrm>
        </p:spPr>
        <p:txBody>
          <a:bodyPr/>
          <a:lstStyle/>
          <a:p>
            <a:pPr eaLnBrk="1" hangingPunct="1">
              <a:lnSpc>
                <a:spcPct val="100000"/>
              </a:lnSpc>
            </a:pPr>
            <a:r>
              <a:rPr lang="en-US" sz="2300"/>
              <a:t>12 1-vs-all classifiers</a:t>
            </a:r>
          </a:p>
          <a:p>
            <a:pPr eaLnBrk="1" hangingPunct="1">
              <a:lnSpc>
                <a:spcPct val="100000"/>
              </a:lnSpc>
            </a:pPr>
            <a:r>
              <a:rPr lang="en-US" sz="2300"/>
              <a:t>Standard full-image features</a:t>
            </a:r>
          </a:p>
          <a:p>
            <a:pPr eaLnBrk="1" hangingPunct="1">
              <a:lnSpc>
                <a:spcPct val="100000"/>
              </a:lnSpc>
            </a:pPr>
            <a:endParaRPr lang="en-US" sz="2300"/>
          </a:p>
          <a:p>
            <a:pPr eaLnBrk="1" hangingPunct="1">
              <a:lnSpc>
                <a:spcPct val="100000"/>
              </a:lnSpc>
            </a:pPr>
            <a:r>
              <a:rPr lang="en-US" sz="2300"/>
              <a:t>39% performance (chance is 8%)</a:t>
            </a:r>
          </a:p>
        </p:txBody>
      </p:sp>
      <p:pic>
        <p:nvPicPr>
          <p:cNvPr id="30724" name="Picture 4" descr="confusionMatrix_hog"/>
          <p:cNvPicPr>
            <a:picLocks noChangeAspect="1" noChangeArrowheads="1"/>
          </p:cNvPicPr>
          <p:nvPr/>
        </p:nvPicPr>
        <p:blipFill>
          <a:blip r:embed="rId2"/>
          <a:srcRect/>
          <a:stretch>
            <a:fillRect/>
          </a:stretch>
        </p:blipFill>
        <p:spPr bwMode="auto">
          <a:xfrm>
            <a:off x="304800" y="1143000"/>
            <a:ext cx="5891213" cy="5483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ChangeArrowheads="1"/>
          </p:cNvSpPr>
          <p:nvPr>
            <p:ph type="title"/>
          </p:nvPr>
        </p:nvSpPr>
        <p:spPr/>
        <p:txBody>
          <a:bodyPr/>
          <a:lstStyle/>
          <a:p>
            <a:pPr eaLnBrk="1" hangingPunct="1"/>
            <a:r>
              <a:rPr lang="en-US"/>
              <a:t>SVM plays </a:t>
            </a:r>
            <a:r>
              <a:rPr lang="en-US" i="1"/>
              <a:t>“Name that dataset!”</a:t>
            </a:r>
          </a:p>
        </p:txBody>
      </p:sp>
      <p:pic>
        <p:nvPicPr>
          <p:cNvPr id="31747" name="Picture 5" descr="PerformanceDatasetDiscrimination"/>
          <p:cNvPicPr>
            <a:picLocks noChangeAspect="1" noChangeArrowheads="1"/>
          </p:cNvPicPr>
          <p:nvPr/>
        </p:nvPicPr>
        <p:blipFill>
          <a:blip r:embed="rId2"/>
          <a:srcRect/>
          <a:stretch>
            <a:fillRect/>
          </a:stretch>
        </p:blipFill>
        <p:spPr bwMode="auto">
          <a:xfrm>
            <a:off x="1676400" y="1066800"/>
            <a:ext cx="5257800" cy="519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Potential list of topics covered in class</a:t>
            </a:r>
            <a:endParaRPr lang="en-US" dirty="0"/>
          </a:p>
        </p:txBody>
      </p:sp>
      <p:sp>
        <p:nvSpPr>
          <p:cNvPr id="4" name="Content Placeholder 3"/>
          <p:cNvSpPr>
            <a:spLocks noGrp="1"/>
          </p:cNvSpPr>
          <p:nvPr>
            <p:ph sz="half" idx="1"/>
          </p:nvPr>
        </p:nvSpPr>
        <p:spPr/>
        <p:txBody>
          <a:bodyPr>
            <a:normAutofit fontScale="92500" lnSpcReduction="20000"/>
          </a:bodyPr>
          <a:lstStyle/>
          <a:p>
            <a:r>
              <a:rPr lang="en-US" dirty="0" smtClean="0"/>
              <a:t>Datasets and active learning (</a:t>
            </a:r>
            <a:r>
              <a:rPr lang="en-US" dirty="0" smtClean="0">
                <a:solidFill>
                  <a:srgbClr val="FF0000"/>
                </a:solidFill>
              </a:rPr>
              <a:t>covered today</a:t>
            </a:r>
            <a:r>
              <a:rPr lang="en-US" dirty="0" smtClean="0"/>
              <a:t>)</a:t>
            </a:r>
          </a:p>
          <a:p>
            <a:r>
              <a:rPr lang="en-US" dirty="0" smtClean="0"/>
              <a:t>Attributes (</a:t>
            </a:r>
            <a:r>
              <a:rPr lang="en-US" dirty="0" smtClean="0">
                <a:solidFill>
                  <a:srgbClr val="FF0000"/>
                </a:solidFill>
              </a:rPr>
              <a:t>covered next time</a:t>
            </a:r>
            <a:r>
              <a:rPr lang="en-US" dirty="0" smtClean="0"/>
              <a:t>)</a:t>
            </a:r>
          </a:p>
          <a:p>
            <a:r>
              <a:rPr lang="en-US" dirty="0" err="1" smtClean="0"/>
              <a:t>Poselets</a:t>
            </a:r>
            <a:endParaRPr lang="en-US" dirty="0" smtClean="0"/>
          </a:p>
          <a:p>
            <a:r>
              <a:rPr lang="en-US" dirty="0" smtClean="0"/>
              <a:t>Person detection</a:t>
            </a:r>
          </a:p>
          <a:p>
            <a:r>
              <a:rPr lang="en-US" dirty="0" smtClean="0"/>
              <a:t>Scene understanding</a:t>
            </a:r>
          </a:p>
          <a:p>
            <a:r>
              <a:rPr lang="en-US" dirty="0" smtClean="0"/>
              <a:t>Large scale recognition</a:t>
            </a:r>
          </a:p>
          <a:p>
            <a:r>
              <a:rPr lang="en-US" dirty="0" smtClean="0"/>
              <a:t>Learning</a:t>
            </a:r>
          </a:p>
          <a:p>
            <a:r>
              <a:rPr lang="en-US" dirty="0" smtClean="0"/>
              <a:t>Events and actions</a:t>
            </a:r>
          </a:p>
          <a:p>
            <a:r>
              <a:rPr lang="en-US" dirty="0" smtClean="0"/>
              <a:t>Language</a:t>
            </a:r>
          </a:p>
        </p:txBody>
      </p:sp>
      <p:sp>
        <p:nvSpPr>
          <p:cNvPr id="5" name="Content Placeholder 4"/>
          <p:cNvSpPr>
            <a:spLocks noGrp="1"/>
          </p:cNvSpPr>
          <p:nvPr>
            <p:ph sz="half" idx="2"/>
          </p:nvPr>
        </p:nvSpPr>
        <p:spPr/>
        <p:txBody>
          <a:bodyPr>
            <a:normAutofit fontScale="92500" lnSpcReduction="20000"/>
          </a:bodyPr>
          <a:lstStyle/>
          <a:p>
            <a:r>
              <a:rPr lang="en-US" dirty="0" smtClean="0"/>
              <a:t>Cross-domain/multi-modal learning &amp; matching</a:t>
            </a:r>
            <a:endParaRPr lang="en-US" dirty="0" smtClean="0"/>
          </a:p>
          <a:p>
            <a:r>
              <a:rPr lang="en-US" dirty="0" smtClean="0"/>
              <a:t>Crowds &amp; videos/social networks</a:t>
            </a:r>
          </a:p>
          <a:p>
            <a:r>
              <a:rPr lang="en-US" dirty="0" smtClean="0"/>
              <a:t>Shading and lighting</a:t>
            </a:r>
          </a:p>
          <a:p>
            <a:r>
              <a:rPr lang="en-US" dirty="0" smtClean="0"/>
              <a:t>Multi-view geometry</a:t>
            </a:r>
          </a:p>
          <a:p>
            <a:r>
              <a:rPr lang="en-US" dirty="0" smtClean="0"/>
              <a:t>RGB-D perception</a:t>
            </a:r>
          </a:p>
          <a:p>
            <a:r>
              <a:rPr lang="en-US" dirty="0" smtClean="0"/>
              <a:t>Cognitive science &amp; saliency</a:t>
            </a:r>
          </a:p>
          <a:p>
            <a:r>
              <a:rPr lang="en-US" dirty="0" smtClean="0"/>
              <a:t>Misc/cool papers</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ChangeArrowheads="1"/>
          </p:cNvSpPr>
          <p:nvPr>
            <p:ph type="title"/>
          </p:nvPr>
        </p:nvSpPr>
        <p:spPr/>
        <p:txBody>
          <a:bodyPr/>
          <a:lstStyle/>
          <a:p>
            <a:pPr eaLnBrk="1" hangingPunct="1"/>
            <a:r>
              <a:rPr lang="en-US"/>
              <a:t>Dataset look-alikes</a:t>
            </a:r>
          </a:p>
        </p:txBody>
      </p:sp>
      <p:pic>
        <p:nvPicPr>
          <p:cNvPr id="22532" name="Picture 4" descr="lookalikes"/>
          <p:cNvPicPr>
            <a:picLocks noChangeAspect="1" noChangeArrowheads="1"/>
          </p:cNvPicPr>
          <p:nvPr/>
        </p:nvPicPr>
        <p:blipFill>
          <a:blip r:embed="rId2"/>
          <a:srcRect r="67500" b="50285"/>
          <a:stretch>
            <a:fillRect/>
          </a:stretch>
        </p:blipFill>
        <p:spPr bwMode="auto">
          <a:xfrm>
            <a:off x="0" y="1905000"/>
            <a:ext cx="2971800" cy="1524000"/>
          </a:xfrm>
          <a:prstGeom prst="rect">
            <a:avLst/>
          </a:prstGeom>
          <a:noFill/>
          <a:ln w="9525">
            <a:noFill/>
            <a:miter lim="800000"/>
            <a:headEnd/>
            <a:tailEnd/>
          </a:ln>
        </p:spPr>
      </p:pic>
      <p:pic>
        <p:nvPicPr>
          <p:cNvPr id="22533" name="Picture 5" descr="lookalikes"/>
          <p:cNvPicPr>
            <a:picLocks noChangeAspect="1" noChangeArrowheads="1"/>
          </p:cNvPicPr>
          <p:nvPr/>
        </p:nvPicPr>
        <p:blipFill>
          <a:blip r:embed="rId2"/>
          <a:srcRect t="50285"/>
          <a:stretch>
            <a:fillRect/>
          </a:stretch>
        </p:blipFill>
        <p:spPr bwMode="auto">
          <a:xfrm>
            <a:off x="0" y="4495800"/>
            <a:ext cx="9144000" cy="1524000"/>
          </a:xfrm>
          <a:prstGeom prst="rect">
            <a:avLst/>
          </a:prstGeom>
          <a:noFill/>
          <a:ln w="9525">
            <a:noFill/>
            <a:miter lim="800000"/>
            <a:headEnd/>
            <a:tailEnd/>
          </a:ln>
        </p:spPr>
      </p:pic>
      <p:sp>
        <p:nvSpPr>
          <p:cNvPr id="22534" name="Text Box 6"/>
          <p:cNvSpPr txBox="1">
            <a:spLocks noChangeArrowheads="1"/>
          </p:cNvSpPr>
          <p:nvPr/>
        </p:nvSpPr>
        <p:spPr bwMode="auto">
          <a:xfrm>
            <a:off x="2727325" y="1331913"/>
            <a:ext cx="3143250" cy="366712"/>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b="1">
                <a:solidFill>
                  <a:srgbClr val="004731"/>
                </a:solidFill>
              </a:rPr>
              <a:t>ImageNet pretending to be:</a:t>
            </a:r>
          </a:p>
        </p:txBody>
      </p:sp>
      <p:sp>
        <p:nvSpPr>
          <p:cNvPr id="22535" name="Text Box 7"/>
          <p:cNvSpPr txBox="1">
            <a:spLocks noChangeArrowheads="1"/>
          </p:cNvSpPr>
          <p:nvPr/>
        </p:nvSpPr>
        <p:spPr bwMode="auto">
          <a:xfrm>
            <a:off x="2819400" y="4114800"/>
            <a:ext cx="3613150" cy="3667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b="1">
                <a:solidFill>
                  <a:srgbClr val="004731"/>
                </a:solidFill>
              </a:rPr>
              <a:t>PASCAL VOC pretending to be:</a:t>
            </a:r>
          </a:p>
        </p:txBody>
      </p:sp>
      <p:pic>
        <p:nvPicPr>
          <p:cNvPr id="7" name="Picture 4" descr="lookalikes"/>
          <p:cNvPicPr>
            <a:picLocks noChangeAspect="1" noChangeArrowheads="1"/>
          </p:cNvPicPr>
          <p:nvPr/>
        </p:nvPicPr>
        <p:blipFill>
          <a:blip r:embed="rId2"/>
          <a:srcRect l="32500" r="33333" b="50285"/>
          <a:stretch>
            <a:fillRect/>
          </a:stretch>
        </p:blipFill>
        <p:spPr bwMode="auto">
          <a:xfrm>
            <a:off x="2971800" y="1905000"/>
            <a:ext cx="3124200" cy="1524000"/>
          </a:xfrm>
          <a:prstGeom prst="rect">
            <a:avLst/>
          </a:prstGeom>
          <a:noFill/>
          <a:ln w="9525">
            <a:noFill/>
            <a:miter lim="800000"/>
            <a:headEnd/>
            <a:tailEnd/>
          </a:ln>
        </p:spPr>
      </p:pic>
      <p:pic>
        <p:nvPicPr>
          <p:cNvPr id="8" name="Picture 4" descr="lookalikes"/>
          <p:cNvPicPr>
            <a:picLocks noChangeAspect="1" noChangeArrowheads="1"/>
          </p:cNvPicPr>
          <p:nvPr/>
        </p:nvPicPr>
        <p:blipFill>
          <a:blip r:embed="rId2"/>
          <a:srcRect l="66667" b="50285"/>
          <a:stretch>
            <a:fillRect/>
          </a:stretch>
        </p:blipFill>
        <p:spPr bwMode="auto">
          <a:xfrm>
            <a:off x="6172200" y="1905000"/>
            <a:ext cx="3048000" cy="1524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p:bldP spid="22535" grpId="0"/>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ChangeArrowheads="1"/>
          </p:cNvSpPr>
          <p:nvPr>
            <p:ph type="title"/>
          </p:nvPr>
        </p:nvSpPr>
        <p:spPr/>
        <p:txBody>
          <a:bodyPr/>
          <a:lstStyle/>
          <a:p>
            <a:pPr eaLnBrk="1" hangingPunct="1"/>
            <a:r>
              <a:rPr lang="en-US"/>
              <a:t>Datasets have different goals…</a:t>
            </a:r>
          </a:p>
        </p:txBody>
      </p:sp>
      <p:sp>
        <p:nvSpPr>
          <p:cNvPr id="23555" name="Rectangle 3"/>
          <p:cNvSpPr>
            <a:spLocks noChangeArrowheads="1"/>
          </p:cNvSpPr>
          <p:nvPr>
            <p:ph type="body" idx="1"/>
          </p:nvPr>
        </p:nvSpPr>
        <p:spPr/>
        <p:txBody>
          <a:bodyPr/>
          <a:lstStyle/>
          <a:p>
            <a:pPr eaLnBrk="1" hangingPunct="1"/>
            <a:r>
              <a:rPr lang="en-US"/>
              <a:t>Some are object-centric (e.g. Caltech, ImageNet)</a:t>
            </a:r>
          </a:p>
          <a:p>
            <a:pPr eaLnBrk="1" hangingPunct="1"/>
            <a:r>
              <a:rPr lang="en-US"/>
              <a:t>Otherwise are scene-centric (e.g. LabelMe, SUN’09)</a:t>
            </a:r>
          </a:p>
          <a:p>
            <a:pPr eaLnBrk="1" hangingPunct="1"/>
            <a:endParaRPr lang="en-US"/>
          </a:p>
          <a:p>
            <a:pPr eaLnBrk="1" hangingPunct="1"/>
            <a:r>
              <a:rPr lang="en-US"/>
              <a:t>What about playing </a:t>
            </a:r>
            <a:r>
              <a:rPr lang="en-US" i="1"/>
              <a:t>“name that dataset”</a:t>
            </a:r>
            <a:r>
              <a:rPr lang="en-US"/>
              <a:t> on bounding boxes?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ChangeArrowheads="1"/>
          </p:cNvSpPr>
          <p:nvPr>
            <p:ph type="title"/>
          </p:nvPr>
        </p:nvSpPr>
        <p:spPr>
          <a:xfrm>
            <a:off x="76200" y="-144463"/>
            <a:ext cx="8458200" cy="906463"/>
          </a:xfrm>
        </p:spPr>
        <p:txBody>
          <a:bodyPr/>
          <a:lstStyle/>
          <a:p>
            <a:pPr eaLnBrk="1" hangingPunct="1"/>
            <a:r>
              <a:rPr lang="en-US"/>
              <a:t>Similar results</a:t>
            </a:r>
          </a:p>
        </p:txBody>
      </p:sp>
      <p:pic>
        <p:nvPicPr>
          <p:cNvPr id="34819" name="Picture 4" descr="prototypicalCars_gist"/>
          <p:cNvPicPr>
            <a:picLocks noChangeAspect="1" noChangeArrowheads="1"/>
          </p:cNvPicPr>
          <p:nvPr/>
        </p:nvPicPr>
        <p:blipFill>
          <a:blip r:embed="rId2"/>
          <a:srcRect/>
          <a:stretch>
            <a:fillRect/>
          </a:stretch>
        </p:blipFill>
        <p:spPr bwMode="auto">
          <a:xfrm>
            <a:off x="152400" y="609600"/>
            <a:ext cx="6983413" cy="6183313"/>
          </a:xfrm>
          <a:prstGeom prst="rect">
            <a:avLst/>
          </a:prstGeom>
          <a:noFill/>
          <a:ln w="9525">
            <a:noFill/>
            <a:miter lim="800000"/>
            <a:headEnd/>
            <a:tailEnd/>
          </a:ln>
        </p:spPr>
      </p:pic>
      <p:sp>
        <p:nvSpPr>
          <p:cNvPr id="34820" name="Text Box 5"/>
          <p:cNvSpPr txBox="1">
            <a:spLocks noChangeArrowheads="1"/>
          </p:cNvSpPr>
          <p:nvPr/>
        </p:nvSpPr>
        <p:spPr bwMode="auto">
          <a:xfrm>
            <a:off x="7086600" y="3321050"/>
            <a:ext cx="2241550" cy="64135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b="1">
                <a:solidFill>
                  <a:srgbClr val="004731"/>
                </a:solidFill>
              </a:rPr>
              <a:t>Performance: 61% </a:t>
            </a:r>
          </a:p>
          <a:p>
            <a:pPr defTabSz="914400" fontAlgn="base">
              <a:spcBef>
                <a:spcPct val="0"/>
              </a:spcBef>
              <a:spcAft>
                <a:spcPct val="0"/>
              </a:spcAft>
            </a:pPr>
            <a:r>
              <a:rPr lang="en-US" b="1">
                <a:solidFill>
                  <a:srgbClr val="004731"/>
                </a:solidFill>
              </a:rPr>
              <a:t>(chance:  20%)</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z="3600" smtClean="0"/>
              <a:t>Where do this bias comes from?</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z="3600" smtClean="0"/>
              <a:t>Some bias is in the world</a:t>
            </a:r>
          </a:p>
        </p:txBody>
      </p:sp>
      <p:pic>
        <p:nvPicPr>
          <p:cNvPr id="664589" name="Picture 13"/>
          <p:cNvPicPr>
            <a:picLocks noChangeAspect="1" noChangeArrowheads="1"/>
          </p:cNvPicPr>
          <p:nvPr/>
        </p:nvPicPr>
        <p:blipFill>
          <a:blip r:embed="rId3"/>
          <a:srcRect l="28241" t="37038" r="31482" b="20576"/>
          <a:stretch>
            <a:fillRect/>
          </a:stretch>
        </p:blipFill>
        <p:spPr bwMode="auto">
          <a:xfrm>
            <a:off x="2439988" y="1481138"/>
            <a:ext cx="4100512" cy="3236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45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sz="3600" smtClean="0"/>
              <a:t>Some bias is in the world</a:t>
            </a:r>
          </a:p>
        </p:txBody>
      </p:sp>
      <p:pic>
        <p:nvPicPr>
          <p:cNvPr id="39940" name="Picture 3"/>
          <p:cNvPicPr>
            <a:picLocks noChangeAspect="1" noChangeArrowheads="1"/>
          </p:cNvPicPr>
          <p:nvPr/>
        </p:nvPicPr>
        <p:blipFill>
          <a:blip r:embed="rId4"/>
          <a:srcRect l="28241" t="37038" r="31482" b="20576"/>
          <a:stretch>
            <a:fillRect/>
          </a:stretch>
        </p:blipFill>
        <p:spPr bwMode="auto">
          <a:xfrm>
            <a:off x="2439988" y="1481138"/>
            <a:ext cx="4100512" cy="3236912"/>
          </a:xfrm>
          <a:prstGeom prst="rect">
            <a:avLst/>
          </a:prstGeom>
          <a:noFill/>
          <a:ln w="9525">
            <a:noFill/>
            <a:miter lim="800000"/>
            <a:headEnd/>
            <a:tailEnd/>
          </a:ln>
        </p:spPr>
      </p:pic>
      <p:pic>
        <p:nvPicPr>
          <p:cNvPr id="39941" name="Picture 4"/>
          <p:cNvPicPr>
            <a:picLocks noChangeAspect="1" noChangeArrowheads="1"/>
          </p:cNvPicPr>
          <p:nvPr/>
        </p:nvPicPr>
        <p:blipFill>
          <a:blip r:embed="rId5"/>
          <a:srcRect l="8173" t="5840" b="5984"/>
          <a:stretch>
            <a:fillRect/>
          </a:stretch>
        </p:blipFill>
        <p:spPr bwMode="auto">
          <a:xfrm>
            <a:off x="0" y="3841750"/>
            <a:ext cx="2311400" cy="2959100"/>
          </a:xfrm>
          <a:prstGeom prst="rect">
            <a:avLst/>
          </a:prstGeom>
          <a:noFill/>
          <a:ln w="9525">
            <a:noFill/>
            <a:miter lim="800000"/>
            <a:headEnd/>
            <a:tailEnd/>
          </a:ln>
        </p:spPr>
      </p:pic>
      <p:pic>
        <p:nvPicPr>
          <p:cNvPr id="39942" name="Picture 5"/>
          <p:cNvPicPr>
            <a:picLocks noChangeAspect="1" noChangeArrowheads="1"/>
          </p:cNvPicPr>
          <p:nvPr/>
        </p:nvPicPr>
        <p:blipFill>
          <a:blip r:embed="rId6"/>
          <a:srcRect l="46098" t="9142" r="-229" b="19447"/>
          <a:stretch>
            <a:fillRect/>
          </a:stretch>
        </p:blipFill>
        <p:spPr bwMode="auto">
          <a:xfrm>
            <a:off x="71438" y="1465263"/>
            <a:ext cx="2195512" cy="2173287"/>
          </a:xfrm>
          <a:prstGeom prst="rect">
            <a:avLst/>
          </a:prstGeom>
          <a:noFill/>
          <a:ln w="9525">
            <a:noFill/>
            <a:miter lim="800000"/>
            <a:headEnd/>
            <a:tailEnd/>
          </a:ln>
        </p:spPr>
      </p:pic>
      <p:pic>
        <p:nvPicPr>
          <p:cNvPr id="39943" name="Picture 6"/>
          <p:cNvPicPr>
            <a:picLocks noChangeAspect="1" noChangeArrowheads="1"/>
          </p:cNvPicPr>
          <p:nvPr/>
        </p:nvPicPr>
        <p:blipFill>
          <a:blip r:embed="rId7"/>
          <a:srcRect l="25949" t="8998" r="16942" b="33960"/>
          <a:stretch>
            <a:fillRect/>
          </a:stretch>
        </p:blipFill>
        <p:spPr bwMode="auto">
          <a:xfrm>
            <a:off x="6804025" y="1443038"/>
            <a:ext cx="2200275" cy="1647825"/>
          </a:xfrm>
          <a:prstGeom prst="rect">
            <a:avLst/>
          </a:prstGeom>
          <a:noFill/>
          <a:ln w="9525">
            <a:noFill/>
            <a:miter lim="800000"/>
            <a:headEnd/>
            <a:tailEnd/>
          </a:ln>
        </p:spPr>
      </p:pic>
      <p:pic>
        <p:nvPicPr>
          <p:cNvPr id="39944" name="Picture 7"/>
          <p:cNvPicPr>
            <a:picLocks noChangeAspect="1" noChangeArrowheads="1"/>
          </p:cNvPicPr>
          <p:nvPr/>
        </p:nvPicPr>
        <p:blipFill>
          <a:blip r:embed="rId8"/>
          <a:srcRect l="25246" t="17239" r="12560" b="18628"/>
          <a:stretch>
            <a:fillRect/>
          </a:stretch>
        </p:blipFill>
        <p:spPr bwMode="auto">
          <a:xfrm>
            <a:off x="6773863" y="5051425"/>
            <a:ext cx="2185987" cy="1690688"/>
          </a:xfrm>
          <a:prstGeom prst="rect">
            <a:avLst/>
          </a:prstGeom>
          <a:noFill/>
          <a:ln w="9525">
            <a:noFill/>
            <a:miter lim="800000"/>
            <a:headEnd/>
            <a:tailEnd/>
          </a:ln>
        </p:spPr>
      </p:pic>
      <p:pic>
        <p:nvPicPr>
          <p:cNvPr id="39945" name="Picture 8" descr="IMG_0204"/>
          <p:cNvPicPr>
            <a:picLocks noChangeAspect="1" noChangeArrowheads="1"/>
          </p:cNvPicPr>
          <p:nvPr/>
        </p:nvPicPr>
        <p:blipFill>
          <a:blip r:embed="rId9"/>
          <a:srcRect l="8609" t="5188" r="9669" b="4796"/>
          <a:stretch>
            <a:fillRect/>
          </a:stretch>
        </p:blipFill>
        <p:spPr bwMode="auto">
          <a:xfrm>
            <a:off x="6819900" y="3194050"/>
            <a:ext cx="2170113" cy="1657350"/>
          </a:xfrm>
          <a:prstGeom prst="rect">
            <a:avLst/>
          </a:prstGeom>
          <a:noFill/>
          <a:ln w="9525">
            <a:noFill/>
            <a:miter lim="800000"/>
            <a:headEnd/>
            <a:tailEnd/>
          </a:ln>
        </p:spPr>
      </p:pic>
      <p:pic>
        <p:nvPicPr>
          <p:cNvPr id="39946" name="Picture 9" descr="IMG_0205"/>
          <p:cNvPicPr>
            <a:picLocks noChangeAspect="1" noChangeArrowheads="1"/>
          </p:cNvPicPr>
          <p:nvPr/>
        </p:nvPicPr>
        <p:blipFill>
          <a:blip r:embed="rId10"/>
          <a:srcRect l="11372" t="4245" r="15744" b="17688"/>
          <a:stretch>
            <a:fillRect/>
          </a:stretch>
        </p:blipFill>
        <p:spPr bwMode="auto">
          <a:xfrm>
            <a:off x="4567238" y="5006975"/>
            <a:ext cx="2160587" cy="1735138"/>
          </a:xfrm>
          <a:prstGeom prst="rect">
            <a:avLst/>
          </a:prstGeom>
          <a:noFill/>
          <a:ln w="9525">
            <a:noFill/>
            <a:miter lim="800000"/>
            <a:headEnd/>
            <a:tailEnd/>
          </a:ln>
        </p:spPr>
      </p:pic>
      <p:graphicFrame>
        <p:nvGraphicFramePr>
          <p:cNvPr id="39938" name="Object 2"/>
          <p:cNvGraphicFramePr>
            <a:graphicFrameLocks/>
          </p:cNvGraphicFramePr>
          <p:nvPr/>
        </p:nvGraphicFramePr>
        <p:xfrm>
          <a:off x="2371725" y="5000625"/>
          <a:ext cx="2132013" cy="1800225"/>
        </p:xfrm>
        <a:graphic>
          <a:graphicData uri="http://schemas.openxmlformats.org/presentationml/2006/ole">
            <p:oleObj spid="_x0000_s84994" name="Image" r:id="rId11" imgW="5201637" imgH="3901228" progId="">
              <p:embed/>
            </p:oleObj>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6" name="Picture 2"/>
          <p:cNvPicPr>
            <a:picLocks noChangeAspect="1"/>
          </p:cNvPicPr>
          <p:nvPr/>
        </p:nvPicPr>
        <p:blipFill>
          <a:blip r:embed="rId2"/>
          <a:srcRect/>
          <a:stretch>
            <a:fillRect/>
          </a:stretch>
        </p:blipFill>
        <p:spPr bwMode="auto">
          <a:xfrm>
            <a:off x="838200" y="746125"/>
            <a:ext cx="6869113" cy="6111875"/>
          </a:xfrm>
          <a:prstGeom prst="rect">
            <a:avLst/>
          </a:prstGeom>
          <a:noFill/>
          <a:ln w="9525">
            <a:noFill/>
            <a:miter lim="800000"/>
            <a:headEnd/>
            <a:tailEnd/>
          </a:ln>
        </p:spPr>
      </p:pic>
      <p:pic>
        <p:nvPicPr>
          <p:cNvPr id="3" name="Picture 11"/>
          <p:cNvPicPr>
            <a:picLocks noChangeAspect="1" noChangeArrowheads="1"/>
          </p:cNvPicPr>
          <p:nvPr/>
        </p:nvPicPr>
        <p:blipFill>
          <a:blip r:embed="rId3"/>
          <a:srcRect l="56401" b="67044"/>
          <a:stretch>
            <a:fillRect/>
          </a:stretch>
        </p:blipFill>
        <p:spPr bwMode="auto">
          <a:xfrm>
            <a:off x="6556375" y="3340100"/>
            <a:ext cx="2587625" cy="2160588"/>
          </a:xfrm>
          <a:prstGeom prst="rect">
            <a:avLst/>
          </a:prstGeom>
          <a:noFill/>
          <a:ln w="57150">
            <a:solidFill>
              <a:srgbClr val="FF0000"/>
            </a:solidFill>
            <a:miter lim="800000"/>
            <a:headEnd/>
            <a:tailEnd/>
          </a:ln>
        </p:spPr>
      </p:pic>
      <p:sp>
        <p:nvSpPr>
          <p:cNvPr id="4" name="Rectangle 3"/>
          <p:cNvSpPr/>
          <p:nvPr/>
        </p:nvSpPr>
        <p:spPr>
          <a:xfrm>
            <a:off x="0" y="0"/>
            <a:ext cx="8467725" cy="523875"/>
          </a:xfrm>
          <a:prstGeom prst="rect">
            <a:avLst/>
          </a:prstGeom>
        </p:spPr>
        <p:txBody>
          <a:bodyPr wrap="none">
            <a:prstTxWarp prst="textNoShape">
              <a:avLst/>
            </a:prstTxWarp>
            <a:spAutoFit/>
          </a:bodyPr>
          <a:lstStyle/>
          <a:p>
            <a:pPr defTabSz="914400" fontAlgn="base">
              <a:spcBef>
                <a:spcPct val="0"/>
              </a:spcBef>
              <a:spcAft>
                <a:spcPct val="0"/>
              </a:spcAft>
            </a:pPr>
            <a:r>
              <a:rPr lang="en-US" sz="2800">
                <a:solidFill>
                  <a:srgbClr val="000000"/>
                </a:solidFill>
              </a:rPr>
              <a:t>Some bias comes from the way the data is collected</a:t>
            </a:r>
            <a:endParaRPr lang="en-US" sz="2800">
              <a:solidFill>
                <a:srgbClr val="00473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3010" name="Picture 2"/>
          <p:cNvPicPr>
            <a:picLocks noChangeAspect="1"/>
          </p:cNvPicPr>
          <p:nvPr/>
        </p:nvPicPr>
        <p:blipFill>
          <a:blip r:embed="rId2"/>
          <a:srcRect/>
          <a:stretch>
            <a:fillRect/>
          </a:stretch>
        </p:blipFill>
        <p:spPr bwMode="auto">
          <a:xfrm>
            <a:off x="0" y="0"/>
            <a:ext cx="4538663" cy="4038600"/>
          </a:xfrm>
          <a:prstGeom prst="rect">
            <a:avLst/>
          </a:prstGeom>
          <a:noFill/>
          <a:ln w="9525">
            <a:noFill/>
            <a:miter lim="800000"/>
            <a:headEnd/>
            <a:tailEnd/>
          </a:ln>
        </p:spPr>
      </p:pic>
      <p:pic>
        <p:nvPicPr>
          <p:cNvPr id="43011" name="Picture 3"/>
          <p:cNvPicPr>
            <a:picLocks noChangeAspect="1"/>
          </p:cNvPicPr>
          <p:nvPr/>
        </p:nvPicPr>
        <p:blipFill>
          <a:blip r:embed="rId3"/>
          <a:srcRect r="27309" b="22371"/>
          <a:stretch>
            <a:fillRect/>
          </a:stretch>
        </p:blipFill>
        <p:spPr bwMode="auto">
          <a:xfrm>
            <a:off x="3386138" y="1828800"/>
            <a:ext cx="5757862" cy="5014913"/>
          </a:xfrm>
          <a:prstGeom prst="rect">
            <a:avLst/>
          </a:prstGeom>
          <a:noFill/>
          <a:ln w="9525">
            <a:noFill/>
            <a:miter lim="800000"/>
            <a:headEnd/>
            <a:tailEnd/>
          </a:ln>
        </p:spPr>
      </p:pic>
      <p:sp>
        <p:nvSpPr>
          <p:cNvPr id="43012" name="TextBox 4"/>
          <p:cNvSpPr txBox="1">
            <a:spLocks noChangeArrowheads="1"/>
          </p:cNvSpPr>
          <p:nvPr/>
        </p:nvSpPr>
        <p:spPr bwMode="auto">
          <a:xfrm>
            <a:off x="4538663" y="228600"/>
            <a:ext cx="1558925" cy="369888"/>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Google mugs</a:t>
            </a:r>
          </a:p>
        </p:txBody>
      </p:sp>
      <p:sp>
        <p:nvSpPr>
          <p:cNvPr id="43013" name="TextBox 5"/>
          <p:cNvSpPr txBox="1">
            <a:spLocks noChangeArrowheads="1"/>
          </p:cNvSpPr>
          <p:nvPr/>
        </p:nvSpPr>
        <p:spPr bwMode="auto">
          <a:xfrm>
            <a:off x="1219200" y="5911850"/>
            <a:ext cx="2224088" cy="369888"/>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Mugs from LabelMe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1379" name="Picture 7"/>
          <p:cNvPicPr>
            <a:picLocks noChangeAspect="1" noChangeArrowheads="1"/>
          </p:cNvPicPr>
          <p:nvPr/>
        </p:nvPicPr>
        <p:blipFill>
          <a:blip r:embed="rId3"/>
          <a:srcRect t="49843" r="66435" b="23038"/>
          <a:stretch>
            <a:fillRect/>
          </a:stretch>
        </p:blipFill>
        <p:spPr bwMode="auto">
          <a:xfrm>
            <a:off x="7073900" y="990600"/>
            <a:ext cx="1841500" cy="1643063"/>
          </a:xfrm>
          <a:prstGeom prst="rect">
            <a:avLst/>
          </a:prstGeom>
          <a:noFill/>
          <a:ln w="9525">
            <a:noFill/>
            <a:miter lim="800000"/>
            <a:headEnd/>
            <a:tailEnd/>
          </a:ln>
        </p:spPr>
      </p:pic>
      <p:pic>
        <p:nvPicPr>
          <p:cNvPr id="44035" name="Picture 4"/>
          <p:cNvPicPr>
            <a:picLocks noChangeAspect="1" noChangeArrowheads="1"/>
          </p:cNvPicPr>
          <p:nvPr/>
        </p:nvPicPr>
        <p:blipFill>
          <a:blip r:embed="rId4"/>
          <a:srcRect/>
          <a:stretch>
            <a:fillRect/>
          </a:stretch>
        </p:blipFill>
        <p:spPr bwMode="auto">
          <a:xfrm>
            <a:off x="163513" y="3276600"/>
            <a:ext cx="8751887" cy="3330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ChangeArrowheads="1"/>
          </p:cNvSpPr>
          <p:nvPr>
            <p:ph type="ctrTitle"/>
          </p:nvPr>
        </p:nvSpPr>
        <p:spPr/>
        <p:txBody>
          <a:bodyPr/>
          <a:lstStyle/>
          <a:p>
            <a:pPr eaLnBrk="1" hangingPunct="1"/>
            <a:r>
              <a:rPr lang="en-US"/>
              <a:t>Measuring Dataset Bias</a:t>
            </a:r>
          </a:p>
        </p:txBody>
      </p:sp>
      <p:sp>
        <p:nvSpPr>
          <p:cNvPr id="46083" name="Rectangle 4"/>
          <p:cNvSpPr>
            <a:spLocks noChangeArrowheads="1"/>
          </p:cNvSpPr>
          <p:nvPr>
            <p:ph type="subTitle" idx="1"/>
          </p:nvPr>
        </p:nvSpPr>
        <p:spPr/>
        <p:txBody>
          <a:bodyPr/>
          <a:lstStyle/>
          <a:p>
            <a:pPr eaLnBrk="1" hangingPunct="1"/>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expectations (everybody)</a:t>
            </a:r>
            <a:endParaRPr lang="en-US" dirty="0"/>
          </a:p>
        </p:txBody>
      </p:sp>
      <p:sp>
        <p:nvSpPr>
          <p:cNvPr id="3" name="Content Placeholder 2"/>
          <p:cNvSpPr>
            <a:spLocks noGrp="1"/>
          </p:cNvSpPr>
          <p:nvPr>
            <p:ph idx="1"/>
          </p:nvPr>
        </p:nvSpPr>
        <p:spPr/>
        <p:txBody>
          <a:bodyPr/>
          <a:lstStyle/>
          <a:p>
            <a:r>
              <a:rPr lang="en-US" dirty="0" smtClean="0"/>
              <a:t>Read the assigned </a:t>
            </a:r>
            <a:r>
              <a:rPr lang="en-US" dirty="0" err="1" smtClean="0"/>
              <a:t>paper(s</a:t>
            </a:r>
            <a:r>
              <a:rPr lang="en-US" dirty="0" smtClean="0"/>
              <a:t>) beforehand</a:t>
            </a:r>
          </a:p>
          <a:p>
            <a:r>
              <a:rPr lang="en-US" dirty="0" smtClean="0"/>
              <a:t>Come ready to discuss the papers</a:t>
            </a:r>
          </a:p>
          <a:p>
            <a:r>
              <a:rPr lang="en-US" dirty="0" smtClean="0"/>
              <a:t>Make a list of 3 items to discuss, for example:</a:t>
            </a:r>
          </a:p>
          <a:p>
            <a:pPr lvl="1"/>
            <a:r>
              <a:rPr lang="en-US" dirty="0" smtClean="0"/>
              <a:t>Question</a:t>
            </a:r>
          </a:p>
          <a:p>
            <a:pPr lvl="1"/>
            <a:r>
              <a:rPr lang="en-US" dirty="0" smtClean="0"/>
              <a:t>Extension</a:t>
            </a:r>
          </a:p>
          <a:p>
            <a:pPr lvl="1"/>
            <a:r>
              <a:rPr lang="en-US" dirty="0" smtClean="0"/>
              <a:t>Critique</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ChangeArrowheads="1"/>
          </p:cNvSpPr>
          <p:nvPr>
            <p:ph type="title"/>
          </p:nvPr>
        </p:nvSpPr>
        <p:spPr/>
        <p:txBody>
          <a:bodyPr/>
          <a:lstStyle/>
          <a:p>
            <a:pPr eaLnBrk="1" hangingPunct="1"/>
            <a:r>
              <a:rPr lang="en-US"/>
              <a:t>Cross-Dataset Generalization</a:t>
            </a:r>
          </a:p>
        </p:txBody>
      </p:sp>
      <p:pic>
        <p:nvPicPr>
          <p:cNvPr id="47107" name="Picture 4" descr="ClassificationMSRC"/>
          <p:cNvPicPr>
            <a:picLocks noChangeAspect="1" noChangeArrowheads="1"/>
          </p:cNvPicPr>
          <p:nvPr/>
        </p:nvPicPr>
        <p:blipFill>
          <a:blip r:embed="rId2"/>
          <a:srcRect/>
          <a:stretch>
            <a:fillRect/>
          </a:stretch>
        </p:blipFill>
        <p:spPr bwMode="auto">
          <a:xfrm>
            <a:off x="1314450" y="990600"/>
            <a:ext cx="7143750" cy="5345113"/>
          </a:xfrm>
          <a:prstGeom prst="rect">
            <a:avLst/>
          </a:prstGeom>
          <a:noFill/>
          <a:ln w="9525">
            <a:noFill/>
            <a:miter lim="800000"/>
            <a:headEnd/>
            <a:tailEnd/>
          </a:ln>
        </p:spPr>
      </p:pic>
      <p:sp>
        <p:nvSpPr>
          <p:cNvPr id="47108" name="Text Box 5"/>
          <p:cNvSpPr txBox="1">
            <a:spLocks noChangeArrowheads="1"/>
          </p:cNvSpPr>
          <p:nvPr/>
        </p:nvSpPr>
        <p:spPr bwMode="auto">
          <a:xfrm>
            <a:off x="1981200" y="6324600"/>
            <a:ext cx="4808538" cy="45720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2400" b="1">
                <a:solidFill>
                  <a:srgbClr val="004731"/>
                </a:solidFill>
              </a:rPr>
              <a:t>Classifier trained on MSRC cars</a:t>
            </a:r>
          </a:p>
        </p:txBody>
      </p:sp>
      <p:sp>
        <p:nvSpPr>
          <p:cNvPr id="47109" name="Text Box 7"/>
          <p:cNvSpPr txBox="1">
            <a:spLocks noChangeArrowheads="1"/>
          </p:cNvSpPr>
          <p:nvPr/>
        </p:nvSpPr>
        <p:spPr bwMode="auto">
          <a:xfrm>
            <a:off x="228600" y="5715000"/>
            <a:ext cx="857250" cy="3667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MSRC</a:t>
            </a:r>
          </a:p>
        </p:txBody>
      </p:sp>
      <p:sp>
        <p:nvSpPr>
          <p:cNvPr id="47110" name="Text Box 8"/>
          <p:cNvSpPr txBox="1">
            <a:spLocks noChangeArrowheads="1"/>
          </p:cNvSpPr>
          <p:nvPr/>
        </p:nvSpPr>
        <p:spPr bwMode="auto">
          <a:xfrm>
            <a:off x="31750" y="4876800"/>
            <a:ext cx="1339850" cy="3667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Caltech101</a:t>
            </a:r>
          </a:p>
        </p:txBody>
      </p:sp>
      <p:sp>
        <p:nvSpPr>
          <p:cNvPr id="47111" name="Text Box 9"/>
          <p:cNvSpPr txBox="1">
            <a:spLocks noChangeArrowheads="1"/>
          </p:cNvSpPr>
          <p:nvPr/>
        </p:nvSpPr>
        <p:spPr bwMode="auto">
          <a:xfrm>
            <a:off x="120650" y="3976688"/>
            <a:ext cx="1174750" cy="366712"/>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ImageNet</a:t>
            </a:r>
          </a:p>
        </p:txBody>
      </p:sp>
      <p:sp>
        <p:nvSpPr>
          <p:cNvPr id="47112" name="Text Box 10"/>
          <p:cNvSpPr txBox="1">
            <a:spLocks noChangeArrowheads="1"/>
          </p:cNvSpPr>
          <p:nvPr/>
        </p:nvSpPr>
        <p:spPr bwMode="auto">
          <a:xfrm>
            <a:off x="76200" y="3124200"/>
            <a:ext cx="1085850" cy="3667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PASCAL</a:t>
            </a:r>
          </a:p>
        </p:txBody>
      </p:sp>
      <p:sp>
        <p:nvSpPr>
          <p:cNvPr id="47113" name="Text Box 11"/>
          <p:cNvSpPr txBox="1">
            <a:spLocks noChangeArrowheads="1"/>
          </p:cNvSpPr>
          <p:nvPr/>
        </p:nvSpPr>
        <p:spPr bwMode="auto">
          <a:xfrm>
            <a:off x="76200" y="2286000"/>
            <a:ext cx="1060450" cy="3667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LabelMe</a:t>
            </a:r>
          </a:p>
        </p:txBody>
      </p:sp>
      <p:sp>
        <p:nvSpPr>
          <p:cNvPr id="47114" name="Text Box 12"/>
          <p:cNvSpPr txBox="1">
            <a:spLocks noChangeArrowheads="1"/>
          </p:cNvSpPr>
          <p:nvPr/>
        </p:nvSpPr>
        <p:spPr bwMode="auto">
          <a:xfrm>
            <a:off x="285750" y="1371600"/>
            <a:ext cx="666750" cy="3667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SUN</a:t>
            </a:r>
          </a:p>
        </p:txBody>
      </p:sp>
      <p:sp>
        <p:nvSpPr>
          <p:cNvPr id="27662" name="Rectangle 14"/>
          <p:cNvSpPr>
            <a:spLocks noChangeArrowheads="1"/>
          </p:cNvSpPr>
          <p:nvPr/>
        </p:nvSpPr>
        <p:spPr bwMode="auto">
          <a:xfrm>
            <a:off x="0" y="990600"/>
            <a:ext cx="8839200" cy="4495800"/>
          </a:xfrm>
          <a:prstGeom prst="rect">
            <a:avLst/>
          </a:prstGeom>
          <a:solidFill>
            <a:schemeClr val="bg1"/>
          </a:solidFill>
          <a:ln w="9525">
            <a:noFill/>
            <a:miter lim="800000"/>
            <a:headEnd/>
            <a:tailEnd/>
          </a:ln>
        </p:spPr>
        <p:txBody>
          <a:bodyPr wrap="none" anchor="ctr">
            <a:prstTxWarp prst="textNoShape">
              <a:avLst/>
            </a:prstTxWarp>
          </a:bodyPr>
          <a:lstStyle/>
          <a:p>
            <a:pPr defTabSz="914400" fontAlgn="base">
              <a:spcBef>
                <a:spcPct val="0"/>
              </a:spcBef>
              <a:spcAft>
                <a:spcPct val="0"/>
              </a:spcAft>
            </a:pPr>
            <a:endParaRPr lang="en-US">
              <a:solidFill>
                <a:srgbClr val="00473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76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2" grpId="0" animBg="1"/>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4"/>
          <p:cNvSpPr>
            <a:spLocks noChangeArrowheads="1"/>
          </p:cNvSpPr>
          <p:nvPr>
            <p:ph type="title"/>
          </p:nvPr>
        </p:nvSpPr>
        <p:spPr/>
        <p:txBody>
          <a:bodyPr/>
          <a:lstStyle/>
          <a:p>
            <a:pPr eaLnBrk="1" hangingPunct="1"/>
            <a:r>
              <a:rPr lang="en-US"/>
              <a:t>Cross-dataset Performance</a:t>
            </a:r>
          </a:p>
        </p:txBody>
      </p:sp>
      <p:pic>
        <p:nvPicPr>
          <p:cNvPr id="48131" name="Picture 5"/>
          <p:cNvPicPr>
            <a:picLocks noChangeAspect="1" noChangeArrowheads="1"/>
          </p:cNvPicPr>
          <p:nvPr/>
        </p:nvPicPr>
        <p:blipFill>
          <a:blip r:embed="rId2"/>
          <a:srcRect/>
          <a:stretch>
            <a:fillRect/>
          </a:stretch>
        </p:blipFill>
        <p:spPr bwMode="auto">
          <a:xfrm>
            <a:off x="762000" y="838200"/>
            <a:ext cx="8001000" cy="5902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1724025" y="333375"/>
            <a:ext cx="5619750" cy="6240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ChangeArrowheads="1"/>
          </p:cNvSpPr>
          <p:nvPr>
            <p:ph type="title"/>
          </p:nvPr>
        </p:nvSpPr>
        <p:spPr/>
        <p:txBody>
          <a:bodyPr/>
          <a:lstStyle/>
          <a:p>
            <a:pPr eaLnBrk="1" hangingPunct="1"/>
            <a:r>
              <a:rPr lang="en-US"/>
              <a:t>Dataset Value</a:t>
            </a:r>
          </a:p>
        </p:txBody>
      </p:sp>
      <p:pic>
        <p:nvPicPr>
          <p:cNvPr id="50179" name="Picture 4"/>
          <p:cNvPicPr>
            <a:picLocks noChangeAspect="1" noChangeArrowheads="1"/>
          </p:cNvPicPr>
          <p:nvPr/>
        </p:nvPicPr>
        <p:blipFill>
          <a:blip r:embed="rId2"/>
          <a:srcRect/>
          <a:stretch>
            <a:fillRect/>
          </a:stretch>
        </p:blipFill>
        <p:spPr bwMode="auto">
          <a:xfrm>
            <a:off x="-76200" y="4038600"/>
            <a:ext cx="9296400" cy="1782763"/>
          </a:xfrm>
          <a:prstGeom prst="rect">
            <a:avLst/>
          </a:prstGeom>
          <a:noFill/>
          <a:ln w="9525">
            <a:noFill/>
            <a:miter lim="800000"/>
            <a:headEnd/>
            <a:tailEnd/>
          </a:ln>
        </p:spPr>
      </p:pic>
      <p:pic>
        <p:nvPicPr>
          <p:cNvPr id="50180" name="Picture 3"/>
          <p:cNvPicPr>
            <a:picLocks noChangeAspect="1"/>
          </p:cNvPicPr>
          <p:nvPr/>
        </p:nvPicPr>
        <p:blipFill>
          <a:blip r:embed="rId3"/>
          <a:srcRect/>
          <a:stretch>
            <a:fillRect/>
          </a:stretch>
        </p:blipFill>
        <p:spPr bwMode="auto">
          <a:xfrm>
            <a:off x="3581400" y="304800"/>
            <a:ext cx="5108575" cy="339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itle 1"/>
          <p:cNvSpPr>
            <a:spLocks noGrp="1"/>
          </p:cNvSpPr>
          <p:nvPr>
            <p:ph type="title"/>
          </p:nvPr>
        </p:nvSpPr>
        <p:spPr>
          <a:xfrm>
            <a:off x="609600" y="0"/>
            <a:ext cx="8153400" cy="990600"/>
          </a:xfrm>
        </p:spPr>
        <p:txBody>
          <a:bodyPr/>
          <a:lstStyle/>
          <a:p>
            <a:pPr eaLnBrk="1" hangingPunct="1"/>
            <a:r>
              <a:rPr lang="en-US" smtClean="0"/>
              <a:t>Mixing datasets</a:t>
            </a:r>
          </a:p>
        </p:txBody>
      </p:sp>
      <p:pic>
        <p:nvPicPr>
          <p:cNvPr id="9" name="Picture 8"/>
          <p:cNvPicPr>
            <a:picLocks noChangeAspect="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4121150" y="1530350"/>
            <a:ext cx="2144713" cy="1155700"/>
          </a:xfrm>
          <a:prstGeom prst="rect">
            <a:avLst/>
          </a:prstGeom>
          <a:noFill/>
          <a:ln w="9525">
            <a:noFill/>
            <a:miter lim="800000"/>
            <a:headEnd/>
            <a:tailEnd/>
          </a:ln>
        </p:spPr>
      </p:pic>
      <p:pic>
        <p:nvPicPr>
          <p:cNvPr id="51204" name="Picture 10"/>
          <p:cNvPicPr>
            <a:picLocks noChangeAspect="1"/>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2114550" y="1327150"/>
            <a:ext cx="4371975" cy="4289425"/>
          </a:xfrm>
          <a:prstGeom prst="rect">
            <a:avLst/>
          </a:prstGeom>
          <a:noFill/>
          <a:ln w="9525">
            <a:noFill/>
            <a:miter lim="800000"/>
            <a:headEnd/>
            <a:tailEnd/>
          </a:ln>
        </p:spPr>
      </p:pic>
      <p:sp>
        <p:nvSpPr>
          <p:cNvPr id="51205" name="TextBox 11"/>
          <p:cNvSpPr txBox="1">
            <a:spLocks noChangeArrowheads="1"/>
          </p:cNvSpPr>
          <p:nvPr/>
        </p:nvSpPr>
        <p:spPr bwMode="auto">
          <a:xfrm>
            <a:off x="6478588" y="1492250"/>
            <a:ext cx="2109787" cy="64770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Task: car detection</a:t>
            </a:r>
            <a:br>
              <a:rPr lang="en-US">
                <a:solidFill>
                  <a:srgbClr val="000000"/>
                </a:solidFill>
                <a:ea typeface="Arial" charset="0"/>
                <a:cs typeface="Arial" charset="0"/>
              </a:rPr>
            </a:br>
            <a:r>
              <a:rPr lang="en-US">
                <a:solidFill>
                  <a:srgbClr val="000000"/>
                </a:solidFill>
                <a:ea typeface="Arial" charset="0"/>
                <a:cs typeface="Arial" charset="0"/>
              </a:rPr>
              <a:t>Features: HOG</a:t>
            </a:r>
          </a:p>
        </p:txBody>
      </p:sp>
      <p:grpSp>
        <p:nvGrpSpPr>
          <p:cNvPr id="2" name="Group 24"/>
          <p:cNvGrpSpPr>
            <a:grpSpLocks/>
          </p:cNvGrpSpPr>
          <p:nvPr/>
        </p:nvGrpSpPr>
        <p:grpSpPr bwMode="auto">
          <a:xfrm>
            <a:off x="2711450" y="1557338"/>
            <a:ext cx="1416050" cy="2195512"/>
            <a:chOff x="2711558" y="1556646"/>
            <a:chExt cx="1416599" cy="2195519"/>
          </a:xfrm>
        </p:grpSpPr>
        <p:pic>
          <p:nvPicPr>
            <p:cNvPr id="51213" name="Picture 7"/>
            <p:cNvPicPr>
              <a:picLocks noChangeAspect="1"/>
            </p:cNvPicPr>
            <p:nvPr/>
          </p:nvPicPr>
          <mc:AlternateContent>
            <mc:Choice xmlns:ma="http://schemas.microsoft.com/office/mac/drawingml/2008/main" Requires="ma">
              <p:blipFill>
                <a:blip r:embed="rId6"/>
                <a:srcRect/>
                <a:stretch>
                  <a:fillRect/>
                </a:stretch>
              </p:blipFill>
            </mc:Choice>
            <mc:Fallback>
              <p:blipFill>
                <a:blip r:embed="rId7"/>
                <a:srcRect/>
                <a:stretch>
                  <a:fillRect/>
                </a:stretch>
              </p:blipFill>
            </mc:Fallback>
          </mc:AlternateContent>
          <p:spPr bwMode="auto">
            <a:xfrm>
              <a:off x="2824285" y="1556646"/>
              <a:ext cx="1237203" cy="824802"/>
            </a:xfrm>
            <a:prstGeom prst="rect">
              <a:avLst/>
            </a:prstGeom>
            <a:noFill/>
            <a:ln w="9525">
              <a:noFill/>
              <a:miter lim="800000"/>
              <a:headEnd/>
              <a:tailEnd/>
            </a:ln>
          </p:spPr>
        </p:pic>
        <p:cxnSp>
          <p:nvCxnSpPr>
            <p:cNvPr id="51214" name="Straight Arrow Connector 13"/>
            <p:cNvCxnSpPr>
              <a:cxnSpLocks noChangeShapeType="1"/>
            </p:cNvCxnSpPr>
            <p:nvPr/>
          </p:nvCxnSpPr>
          <p:spPr bwMode="auto">
            <a:xfrm rot="16200000" flipV="1">
              <a:off x="2788801" y="2574158"/>
              <a:ext cx="703604" cy="360394"/>
            </a:xfrm>
            <a:prstGeom prst="straightConnector1">
              <a:avLst/>
            </a:prstGeom>
            <a:noFill/>
            <a:ln w="19050">
              <a:solidFill>
                <a:schemeClr val="tx1"/>
              </a:solidFill>
              <a:round/>
              <a:headEnd/>
              <a:tailEnd type="arrow" w="med" len="med"/>
            </a:ln>
          </p:spPr>
        </p:cxnSp>
        <p:sp>
          <p:nvSpPr>
            <p:cNvPr id="51215" name="TextBox 14"/>
            <p:cNvSpPr txBox="1">
              <a:spLocks noChangeArrowheads="1"/>
            </p:cNvSpPr>
            <p:nvPr/>
          </p:nvSpPr>
          <p:spPr bwMode="auto">
            <a:xfrm>
              <a:off x="2711558" y="3105834"/>
              <a:ext cx="1416599" cy="646331"/>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Training on</a:t>
              </a:r>
              <a:br>
                <a:rPr lang="en-US">
                  <a:solidFill>
                    <a:srgbClr val="000000"/>
                  </a:solidFill>
                  <a:ea typeface="Arial" charset="0"/>
                  <a:cs typeface="Arial" charset="0"/>
                </a:rPr>
              </a:br>
              <a:r>
                <a:rPr lang="en-US">
                  <a:solidFill>
                    <a:srgbClr val="000000"/>
                  </a:solidFill>
                  <a:ea typeface="Arial" charset="0"/>
                  <a:cs typeface="Arial" charset="0"/>
                </a:rPr>
                <a:t>Caltech 101</a:t>
              </a:r>
            </a:p>
          </p:txBody>
        </p:sp>
      </p:grpSp>
      <p:grpSp>
        <p:nvGrpSpPr>
          <p:cNvPr id="3" name="Group 25"/>
          <p:cNvGrpSpPr>
            <a:grpSpLocks/>
          </p:cNvGrpSpPr>
          <p:nvPr/>
        </p:nvGrpSpPr>
        <p:grpSpPr bwMode="auto">
          <a:xfrm>
            <a:off x="4092575" y="1673225"/>
            <a:ext cx="2206625" cy="1755775"/>
            <a:chOff x="4093085" y="1673206"/>
            <a:chExt cx="2206114" cy="1755794"/>
          </a:xfrm>
        </p:grpSpPr>
        <p:cxnSp>
          <p:nvCxnSpPr>
            <p:cNvPr id="51211" name="Straight Arrow Connector 15"/>
            <p:cNvCxnSpPr>
              <a:cxnSpLocks noChangeShapeType="1"/>
            </p:cNvCxnSpPr>
            <p:nvPr/>
          </p:nvCxnSpPr>
          <p:spPr bwMode="auto">
            <a:xfrm rot="16200000" flipV="1">
              <a:off x="3844260" y="1922031"/>
              <a:ext cx="1175535" cy="677885"/>
            </a:xfrm>
            <a:prstGeom prst="straightConnector1">
              <a:avLst/>
            </a:prstGeom>
            <a:noFill/>
            <a:ln w="19050">
              <a:solidFill>
                <a:schemeClr val="tx1"/>
              </a:solidFill>
              <a:round/>
              <a:headEnd/>
              <a:tailEnd type="arrow" w="med" len="med"/>
            </a:ln>
          </p:spPr>
        </p:cxnSp>
        <p:sp>
          <p:nvSpPr>
            <p:cNvPr id="51212" name="TextBox 21"/>
            <p:cNvSpPr txBox="1">
              <a:spLocks noChangeArrowheads="1"/>
            </p:cNvSpPr>
            <p:nvPr/>
          </p:nvSpPr>
          <p:spPr bwMode="auto">
            <a:xfrm>
              <a:off x="4177279" y="2782669"/>
              <a:ext cx="2121920" cy="646331"/>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Adding additional</a:t>
              </a:r>
              <a:br>
                <a:rPr lang="en-US">
                  <a:solidFill>
                    <a:srgbClr val="000000"/>
                  </a:solidFill>
                  <a:ea typeface="Arial" charset="0"/>
                  <a:cs typeface="Arial" charset="0"/>
                </a:rPr>
              </a:br>
              <a:r>
                <a:rPr lang="en-US">
                  <a:solidFill>
                    <a:srgbClr val="000000"/>
                  </a:solidFill>
                  <a:ea typeface="Arial" charset="0"/>
                  <a:cs typeface="Arial" charset="0"/>
                </a:rPr>
                <a:t>data from PASCAL</a:t>
              </a:r>
            </a:p>
          </p:txBody>
        </p:sp>
      </p:grpSp>
      <p:sp>
        <p:nvSpPr>
          <p:cNvPr id="51208" name="TextBox 22"/>
          <p:cNvSpPr txBox="1">
            <a:spLocks noChangeArrowheads="1"/>
          </p:cNvSpPr>
          <p:nvPr/>
        </p:nvSpPr>
        <p:spPr bwMode="auto">
          <a:xfrm>
            <a:off x="1665288" y="3192463"/>
            <a:ext cx="500062" cy="36830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AP</a:t>
            </a:r>
          </a:p>
        </p:txBody>
      </p:sp>
      <p:sp>
        <p:nvSpPr>
          <p:cNvPr id="51209" name="TextBox 23"/>
          <p:cNvSpPr txBox="1">
            <a:spLocks noChangeArrowheads="1"/>
          </p:cNvSpPr>
          <p:nvPr/>
        </p:nvSpPr>
        <p:spPr bwMode="auto">
          <a:xfrm>
            <a:off x="3132138" y="5508625"/>
            <a:ext cx="2879725" cy="369888"/>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Number training examples</a:t>
            </a:r>
          </a:p>
        </p:txBody>
      </p:sp>
      <p:sp>
        <p:nvSpPr>
          <p:cNvPr id="51210" name="Rectangle 16"/>
          <p:cNvSpPr>
            <a:spLocks noChangeArrowheads="1"/>
          </p:cNvSpPr>
          <p:nvPr/>
        </p:nvSpPr>
        <p:spPr bwMode="auto">
          <a:xfrm>
            <a:off x="2514600" y="990600"/>
            <a:ext cx="3811588" cy="58420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3200">
                <a:solidFill>
                  <a:srgbClr val="000000"/>
                </a:solidFill>
                <a:ea typeface="Arial" charset="0"/>
                <a:cs typeface="Arial" charset="0"/>
              </a:rPr>
              <a:t>Test on Caltech 101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4"/>
          <p:cNvPicPr>
            <a:picLocks noChangeAspect="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2097088" y="1225550"/>
            <a:ext cx="4949825" cy="5027613"/>
          </a:xfrm>
          <a:prstGeom prst="rect">
            <a:avLst/>
          </a:prstGeom>
          <a:noFill/>
          <a:ln w="9525">
            <a:noFill/>
            <a:miter lim="800000"/>
            <a:headEnd/>
            <a:tailEnd/>
          </a:ln>
        </p:spPr>
      </p:pic>
      <p:sp>
        <p:nvSpPr>
          <p:cNvPr id="52227" name="TextBox 9"/>
          <p:cNvSpPr txBox="1">
            <a:spLocks noChangeArrowheads="1"/>
          </p:cNvSpPr>
          <p:nvPr/>
        </p:nvSpPr>
        <p:spPr bwMode="auto">
          <a:xfrm>
            <a:off x="1570038" y="3497263"/>
            <a:ext cx="501650" cy="369887"/>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AP</a:t>
            </a:r>
          </a:p>
        </p:txBody>
      </p:sp>
      <p:sp>
        <p:nvSpPr>
          <p:cNvPr id="52228" name="TextBox 10"/>
          <p:cNvSpPr txBox="1">
            <a:spLocks noChangeArrowheads="1"/>
          </p:cNvSpPr>
          <p:nvPr/>
        </p:nvSpPr>
        <p:spPr bwMode="auto">
          <a:xfrm>
            <a:off x="3373438" y="6118225"/>
            <a:ext cx="2878137" cy="36830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Number training examples</a:t>
            </a:r>
          </a:p>
        </p:txBody>
      </p:sp>
      <p:cxnSp>
        <p:nvCxnSpPr>
          <p:cNvPr id="52229" name="Straight Arrow Connector 11"/>
          <p:cNvCxnSpPr>
            <a:cxnSpLocks noChangeShapeType="1"/>
          </p:cNvCxnSpPr>
          <p:nvPr/>
        </p:nvCxnSpPr>
        <p:spPr bwMode="auto">
          <a:xfrm rot="16200000" flipH="1">
            <a:off x="3177382" y="4533106"/>
            <a:ext cx="844550" cy="214313"/>
          </a:xfrm>
          <a:prstGeom prst="straightConnector1">
            <a:avLst/>
          </a:prstGeom>
          <a:noFill/>
          <a:ln w="19050">
            <a:solidFill>
              <a:schemeClr val="tx1"/>
            </a:solidFill>
            <a:round/>
            <a:headEnd/>
            <a:tailEnd type="arrow" w="med" len="med"/>
          </a:ln>
        </p:spPr>
      </p:cxnSp>
      <p:sp>
        <p:nvSpPr>
          <p:cNvPr id="52230" name="TextBox 12"/>
          <p:cNvSpPr txBox="1">
            <a:spLocks noChangeArrowheads="1"/>
          </p:cNvSpPr>
          <p:nvPr/>
        </p:nvSpPr>
        <p:spPr bwMode="auto">
          <a:xfrm>
            <a:off x="2771775" y="3543300"/>
            <a:ext cx="1330325" cy="646113"/>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Training on</a:t>
            </a:r>
            <a:br>
              <a:rPr lang="en-US">
                <a:solidFill>
                  <a:srgbClr val="000000"/>
                </a:solidFill>
                <a:ea typeface="Arial" charset="0"/>
                <a:cs typeface="Arial" charset="0"/>
              </a:rPr>
            </a:br>
            <a:r>
              <a:rPr lang="en-US">
                <a:solidFill>
                  <a:srgbClr val="000000"/>
                </a:solidFill>
                <a:ea typeface="Arial" charset="0"/>
                <a:cs typeface="Arial" charset="0"/>
              </a:rPr>
              <a:t>PASCAL</a:t>
            </a:r>
          </a:p>
        </p:txBody>
      </p:sp>
      <p:grpSp>
        <p:nvGrpSpPr>
          <p:cNvPr id="2" name="Group 25"/>
          <p:cNvGrpSpPr>
            <a:grpSpLocks/>
          </p:cNvGrpSpPr>
          <p:nvPr/>
        </p:nvGrpSpPr>
        <p:grpSpPr bwMode="auto">
          <a:xfrm>
            <a:off x="4083050" y="1508125"/>
            <a:ext cx="2695575" cy="2647950"/>
            <a:chOff x="4082440" y="1069837"/>
            <a:chExt cx="2696455" cy="2648300"/>
          </a:xfrm>
        </p:grpSpPr>
        <p:pic>
          <p:nvPicPr>
            <p:cNvPr id="52242" name="Picture 5"/>
            <p:cNvPicPr>
              <a:picLocks noChangeAspect="1"/>
            </p:cNvPicPr>
            <p:nvPr/>
          </p:nvPicPr>
          <mc:AlternateContent>
            <mc:Choice xmlns:ma="http://schemas.microsoft.com/office/mac/drawingml/2008/main" Requires="ma">
              <p:blipFill>
                <a:blip r:embed="rId4"/>
                <a:srcRect/>
                <a:stretch>
                  <a:fillRect/>
                </a:stretch>
              </p:blipFill>
            </mc:Choice>
            <mc:Fallback>
              <p:blipFill>
                <a:blip r:embed="rId5"/>
                <a:srcRect/>
                <a:stretch>
                  <a:fillRect/>
                </a:stretch>
              </p:blipFill>
            </mc:Fallback>
          </mc:AlternateContent>
          <p:spPr bwMode="auto">
            <a:xfrm>
              <a:off x="4284120" y="1069837"/>
              <a:ext cx="2494775" cy="2648300"/>
            </a:xfrm>
            <a:prstGeom prst="rect">
              <a:avLst/>
            </a:prstGeom>
            <a:noFill/>
            <a:ln w="9525">
              <a:noFill/>
              <a:miter lim="800000"/>
              <a:headEnd/>
              <a:tailEnd/>
            </a:ln>
          </p:spPr>
        </p:pic>
        <p:cxnSp>
          <p:nvCxnSpPr>
            <p:cNvPr id="52243" name="Straight Arrow Connector 15"/>
            <p:cNvCxnSpPr>
              <a:cxnSpLocks noChangeShapeType="1"/>
            </p:cNvCxnSpPr>
            <p:nvPr/>
          </p:nvCxnSpPr>
          <p:spPr bwMode="auto">
            <a:xfrm rot="16200000" flipH="1">
              <a:off x="4775268" y="2055041"/>
              <a:ext cx="598588" cy="143818"/>
            </a:xfrm>
            <a:prstGeom prst="straightConnector1">
              <a:avLst/>
            </a:prstGeom>
            <a:noFill/>
            <a:ln w="19050">
              <a:solidFill>
                <a:schemeClr val="tx1"/>
              </a:solidFill>
              <a:round/>
              <a:headEnd/>
              <a:tailEnd type="arrow" w="med" len="med"/>
            </a:ln>
          </p:spPr>
        </p:cxnSp>
        <p:sp>
          <p:nvSpPr>
            <p:cNvPr id="52244" name="TextBox 16"/>
            <p:cNvSpPr txBox="1">
              <a:spLocks noChangeArrowheads="1"/>
            </p:cNvSpPr>
            <p:nvPr/>
          </p:nvSpPr>
          <p:spPr bwMode="auto">
            <a:xfrm>
              <a:off x="4082440" y="1181743"/>
              <a:ext cx="1506292" cy="646331"/>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Adding more</a:t>
              </a:r>
              <a:br>
                <a:rPr lang="en-US">
                  <a:solidFill>
                    <a:srgbClr val="000000"/>
                  </a:solidFill>
                  <a:ea typeface="Arial" charset="0"/>
                  <a:cs typeface="Arial" charset="0"/>
                </a:rPr>
              </a:br>
              <a:r>
                <a:rPr lang="en-US">
                  <a:solidFill>
                    <a:srgbClr val="000000"/>
                  </a:solidFill>
                  <a:ea typeface="Arial" charset="0"/>
                  <a:cs typeface="Arial" charset="0"/>
                </a:rPr>
                <a:t>PASCAL</a:t>
              </a:r>
            </a:p>
          </p:txBody>
        </p:sp>
      </p:grpSp>
      <p:grpSp>
        <p:nvGrpSpPr>
          <p:cNvPr id="3" name="Group 26"/>
          <p:cNvGrpSpPr>
            <a:grpSpLocks/>
          </p:cNvGrpSpPr>
          <p:nvPr/>
        </p:nvGrpSpPr>
        <p:grpSpPr bwMode="auto">
          <a:xfrm>
            <a:off x="4310063" y="1874838"/>
            <a:ext cx="4673600" cy="2292350"/>
            <a:chOff x="4310065" y="1437109"/>
            <a:chExt cx="4674123" cy="2292904"/>
          </a:xfrm>
        </p:grpSpPr>
        <p:pic>
          <p:nvPicPr>
            <p:cNvPr id="52239" name="Picture 6"/>
            <p:cNvPicPr>
              <a:picLocks noChangeAspect="1"/>
            </p:cNvPicPr>
            <p:nvPr/>
          </p:nvPicPr>
          <mc:AlternateContent>
            <mc:Choice xmlns:ma="http://schemas.microsoft.com/office/mac/drawingml/2008/main" Requires="ma">
              <p:blipFill>
                <a:blip r:embed="rId6"/>
                <a:srcRect/>
                <a:stretch>
                  <a:fillRect/>
                </a:stretch>
              </p:blipFill>
            </mc:Choice>
            <mc:Fallback>
              <p:blipFill>
                <a:blip r:embed="rId7"/>
                <a:srcRect/>
                <a:stretch>
                  <a:fillRect/>
                </a:stretch>
              </p:blipFill>
            </mc:Fallback>
          </mc:AlternateContent>
          <p:spPr bwMode="auto">
            <a:xfrm>
              <a:off x="4310065" y="1887718"/>
              <a:ext cx="2494775" cy="1842295"/>
            </a:xfrm>
            <a:prstGeom prst="rect">
              <a:avLst/>
            </a:prstGeom>
            <a:noFill/>
            <a:ln w="9525">
              <a:noFill/>
              <a:miter lim="800000"/>
              <a:headEnd/>
              <a:tailEnd/>
            </a:ln>
          </p:spPr>
        </p:pic>
        <p:cxnSp>
          <p:nvCxnSpPr>
            <p:cNvPr id="52240" name="Straight Arrow Connector 18"/>
            <p:cNvCxnSpPr>
              <a:cxnSpLocks noChangeShapeType="1"/>
            </p:cNvCxnSpPr>
            <p:nvPr/>
          </p:nvCxnSpPr>
          <p:spPr bwMode="auto">
            <a:xfrm rot="10800000" flipV="1">
              <a:off x="6590116" y="1859928"/>
              <a:ext cx="770224" cy="276628"/>
            </a:xfrm>
            <a:prstGeom prst="straightConnector1">
              <a:avLst/>
            </a:prstGeom>
            <a:noFill/>
            <a:ln w="19050">
              <a:solidFill>
                <a:schemeClr val="tx1"/>
              </a:solidFill>
              <a:round/>
              <a:headEnd/>
              <a:tailEnd type="arrow" w="med" len="med"/>
            </a:ln>
          </p:spPr>
        </p:cxnSp>
        <p:sp>
          <p:nvSpPr>
            <p:cNvPr id="52241" name="TextBox 19"/>
            <p:cNvSpPr txBox="1">
              <a:spLocks noChangeArrowheads="1"/>
            </p:cNvSpPr>
            <p:nvPr/>
          </p:nvSpPr>
          <p:spPr bwMode="auto">
            <a:xfrm>
              <a:off x="7375442" y="1437109"/>
              <a:ext cx="1608746" cy="646331"/>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Adding more</a:t>
              </a:r>
              <a:br>
                <a:rPr lang="en-US">
                  <a:solidFill>
                    <a:srgbClr val="000000"/>
                  </a:solidFill>
                  <a:ea typeface="Arial" charset="0"/>
                  <a:cs typeface="Arial" charset="0"/>
                </a:rPr>
              </a:br>
              <a:r>
                <a:rPr lang="en-US">
                  <a:solidFill>
                    <a:srgbClr val="000000"/>
                  </a:solidFill>
                  <a:ea typeface="Arial" charset="0"/>
                  <a:cs typeface="Arial" charset="0"/>
                </a:rPr>
                <a:t>from LabelMe</a:t>
              </a:r>
            </a:p>
          </p:txBody>
        </p:sp>
      </p:grpSp>
      <p:grpSp>
        <p:nvGrpSpPr>
          <p:cNvPr id="4" name="Group 27"/>
          <p:cNvGrpSpPr>
            <a:grpSpLocks/>
          </p:cNvGrpSpPr>
          <p:nvPr/>
        </p:nvGrpSpPr>
        <p:grpSpPr bwMode="auto">
          <a:xfrm>
            <a:off x="4294188" y="3040063"/>
            <a:ext cx="4545012" cy="1303337"/>
            <a:chOff x="4294897" y="2602013"/>
            <a:chExt cx="4544601" cy="1303756"/>
          </a:xfrm>
        </p:grpSpPr>
        <p:pic>
          <p:nvPicPr>
            <p:cNvPr id="52236" name="Picture 7"/>
            <p:cNvPicPr>
              <a:picLocks noChangeAspect="1"/>
            </p:cNvPicPr>
            <p:nvPr/>
          </p:nvPicPr>
          <mc:AlternateContent>
            <mc:Choice xmlns:ma="http://schemas.microsoft.com/office/mac/drawingml/2008/main" Requires="ma">
              <p:blipFill>
                <a:blip r:embed="rId8"/>
                <a:srcRect/>
                <a:stretch>
                  <a:fillRect/>
                </a:stretch>
              </p:blipFill>
            </mc:Choice>
            <mc:Fallback>
              <p:blipFill>
                <a:blip r:embed="rId9"/>
                <a:srcRect/>
                <a:stretch>
                  <a:fillRect/>
                </a:stretch>
              </p:blipFill>
            </mc:Fallback>
          </mc:AlternateContent>
          <p:spPr bwMode="auto">
            <a:xfrm>
              <a:off x="4294897" y="3445195"/>
              <a:ext cx="1420103" cy="460574"/>
            </a:xfrm>
            <a:prstGeom prst="rect">
              <a:avLst/>
            </a:prstGeom>
            <a:noFill/>
            <a:ln w="9525">
              <a:noFill/>
              <a:miter lim="800000"/>
              <a:headEnd/>
              <a:tailEnd/>
            </a:ln>
          </p:spPr>
        </p:pic>
        <p:cxnSp>
          <p:nvCxnSpPr>
            <p:cNvPr id="52237" name="Straight Arrow Connector 21"/>
            <p:cNvCxnSpPr>
              <a:cxnSpLocks noChangeShapeType="1"/>
            </p:cNvCxnSpPr>
            <p:nvPr/>
          </p:nvCxnSpPr>
          <p:spPr bwMode="auto">
            <a:xfrm rot="10800000" flipV="1">
              <a:off x="5970237" y="3024832"/>
              <a:ext cx="770224" cy="276628"/>
            </a:xfrm>
            <a:prstGeom prst="straightConnector1">
              <a:avLst/>
            </a:prstGeom>
            <a:noFill/>
            <a:ln w="19050">
              <a:solidFill>
                <a:schemeClr val="tx1"/>
              </a:solidFill>
              <a:round/>
              <a:headEnd/>
              <a:tailEnd type="arrow" w="med" len="med"/>
            </a:ln>
          </p:spPr>
        </p:cxnSp>
        <p:sp>
          <p:nvSpPr>
            <p:cNvPr id="52238" name="TextBox 22"/>
            <p:cNvSpPr txBox="1">
              <a:spLocks noChangeArrowheads="1"/>
            </p:cNvSpPr>
            <p:nvPr/>
          </p:nvSpPr>
          <p:spPr bwMode="auto">
            <a:xfrm>
              <a:off x="6884278" y="2602013"/>
              <a:ext cx="1955220" cy="646331"/>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0000"/>
                  </a:solidFill>
                  <a:ea typeface="Arial" charset="0"/>
                  <a:cs typeface="Arial" charset="0"/>
                </a:rPr>
                <a:t>Adding more</a:t>
              </a:r>
              <a:br>
                <a:rPr lang="en-US">
                  <a:solidFill>
                    <a:srgbClr val="000000"/>
                  </a:solidFill>
                  <a:ea typeface="Arial" charset="0"/>
                  <a:cs typeface="Arial" charset="0"/>
                </a:rPr>
              </a:br>
              <a:r>
                <a:rPr lang="en-US">
                  <a:solidFill>
                    <a:srgbClr val="000000"/>
                  </a:solidFill>
                  <a:ea typeface="Arial" charset="0"/>
                  <a:cs typeface="Arial" charset="0"/>
                </a:rPr>
                <a:t>from Caltech 101</a:t>
              </a:r>
            </a:p>
          </p:txBody>
        </p:sp>
      </p:grpSp>
      <p:sp>
        <p:nvSpPr>
          <p:cNvPr id="29" name="Title 1"/>
          <p:cNvSpPr txBox="1">
            <a:spLocks/>
          </p:cNvSpPr>
          <p:nvPr/>
        </p:nvSpPr>
        <p:spPr bwMode="auto">
          <a:xfrm>
            <a:off x="612775" y="0"/>
            <a:ext cx="8153400" cy="990600"/>
          </a:xfrm>
          <a:prstGeom prst="rect">
            <a:avLst/>
          </a:prstGeom>
          <a:noFill/>
          <a:ln w="9525">
            <a:noFill/>
            <a:miter lim="800000"/>
            <a:headEnd/>
            <a:tailEnd/>
          </a:ln>
          <a:effectLst/>
        </p:spPr>
        <p:txBody>
          <a:bodyPr anchor="ctr">
            <a:prstTxWarp prst="textNoShape">
              <a:avLst/>
            </a:prstTxWarp>
          </a:bodyPr>
          <a:lstStyle/>
          <a:p>
            <a:pPr algn="ctr" defTabSz="914400" fontAlgn="base">
              <a:spcBef>
                <a:spcPct val="0"/>
              </a:spcBef>
              <a:spcAft>
                <a:spcPct val="0"/>
              </a:spcAft>
            </a:pPr>
            <a:r>
              <a:rPr lang="en-US" sz="4000">
                <a:solidFill>
                  <a:srgbClr val="000000"/>
                </a:solidFill>
                <a:ea typeface="Arial" charset="0"/>
                <a:cs typeface="Arial" charset="0"/>
              </a:rPr>
              <a:t>Mixing datasets</a:t>
            </a:r>
          </a:p>
        </p:txBody>
      </p:sp>
      <p:sp>
        <p:nvSpPr>
          <p:cNvPr id="52235" name="Rectangle 20"/>
          <p:cNvSpPr>
            <a:spLocks noChangeArrowheads="1"/>
          </p:cNvSpPr>
          <p:nvPr/>
        </p:nvSpPr>
        <p:spPr bwMode="auto">
          <a:xfrm>
            <a:off x="3124200" y="914400"/>
            <a:ext cx="3198813" cy="584200"/>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3200">
                <a:solidFill>
                  <a:srgbClr val="000000"/>
                </a:solidFill>
                <a:ea typeface="Arial" charset="0"/>
                <a:cs typeface="Arial" charset="0"/>
              </a:rPr>
              <a:t>Test on PASCAL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ChangeArrowheads="1"/>
          </p:cNvSpPr>
          <p:nvPr>
            <p:ph type="title"/>
          </p:nvPr>
        </p:nvSpPr>
        <p:spPr/>
        <p:txBody>
          <a:bodyPr/>
          <a:lstStyle/>
          <a:p>
            <a:pPr eaLnBrk="1" hangingPunct="1"/>
            <a:r>
              <a:rPr lang="en-US"/>
              <a:t>Negative Set Bias</a:t>
            </a:r>
          </a:p>
        </p:txBody>
      </p:sp>
      <p:pic>
        <p:nvPicPr>
          <p:cNvPr id="53251" name="Picture 4"/>
          <p:cNvPicPr>
            <a:picLocks noChangeAspect="1" noChangeArrowheads="1"/>
          </p:cNvPicPr>
          <p:nvPr/>
        </p:nvPicPr>
        <p:blipFill>
          <a:blip r:embed="rId2"/>
          <a:srcRect/>
          <a:stretch>
            <a:fillRect/>
          </a:stretch>
        </p:blipFill>
        <p:spPr bwMode="auto">
          <a:xfrm>
            <a:off x="268288" y="2133600"/>
            <a:ext cx="8799512" cy="1981200"/>
          </a:xfrm>
          <a:prstGeom prst="rect">
            <a:avLst/>
          </a:prstGeom>
          <a:noFill/>
          <a:ln w="9525">
            <a:noFill/>
            <a:miter lim="800000"/>
            <a:headEnd/>
            <a:tailEnd/>
          </a:ln>
        </p:spPr>
      </p:pic>
      <p:sp>
        <p:nvSpPr>
          <p:cNvPr id="53252" name="TextBox 3"/>
          <p:cNvSpPr txBox="1">
            <a:spLocks noChangeArrowheads="1"/>
          </p:cNvSpPr>
          <p:nvPr/>
        </p:nvSpPr>
        <p:spPr bwMode="auto">
          <a:xfrm>
            <a:off x="803275" y="4724400"/>
            <a:ext cx="7537450" cy="369888"/>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a:solidFill>
                  <a:srgbClr val="004731"/>
                </a:solidFill>
              </a:rPr>
              <a:t>Not all the bias comes from the appearance of the objects we care about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ChangeArrowheads="1"/>
          </p:cNvSpPr>
          <p:nvPr>
            <p:ph type="title"/>
          </p:nvPr>
        </p:nvSpPr>
        <p:spPr>
          <a:xfrm>
            <a:off x="304800" y="152400"/>
            <a:ext cx="8458200" cy="906463"/>
          </a:xfrm>
        </p:spPr>
        <p:txBody>
          <a:bodyPr/>
          <a:lstStyle/>
          <a:p>
            <a:pPr eaLnBrk="1" hangingPunct="1"/>
            <a:r>
              <a:rPr lang="en-US"/>
              <a:t>Overall…</a:t>
            </a:r>
          </a:p>
        </p:txBody>
      </p:sp>
      <p:sp>
        <p:nvSpPr>
          <p:cNvPr id="54275" name="Rectangle 3"/>
          <p:cNvSpPr>
            <a:spLocks noChangeArrowheads="1"/>
          </p:cNvSpPr>
          <p:nvPr>
            <p:ph type="body" idx="1"/>
          </p:nvPr>
        </p:nvSpPr>
        <p:spPr/>
        <p:txBody>
          <a:bodyPr/>
          <a:lstStyle/>
          <a:p>
            <a:pPr eaLnBrk="1" hangingPunct="1"/>
            <a:endParaRPr lang="en-US"/>
          </a:p>
          <a:p>
            <a:pPr eaLnBrk="1" hangingPunct="1"/>
            <a:r>
              <a:rPr lang="en-US"/>
              <a:t>Caltech, MSRC – bad</a:t>
            </a:r>
          </a:p>
          <a:p>
            <a:pPr eaLnBrk="1" hangingPunct="1"/>
            <a:r>
              <a:rPr lang="en-US"/>
              <a:t>PASCAL, ImageNet -- better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2"/>
          <p:cNvSpPr>
            <a:spLocks noChangeArrowheads="1"/>
          </p:cNvSpPr>
          <p:nvPr>
            <p:ph type="title"/>
          </p:nvPr>
        </p:nvSpPr>
        <p:spPr/>
        <p:txBody>
          <a:bodyPr/>
          <a:lstStyle/>
          <a:p>
            <a:pPr eaLnBrk="1" hangingPunct="1"/>
            <a:r>
              <a:rPr lang="en-US"/>
              <a:t>Causes for Pessimism</a:t>
            </a:r>
          </a:p>
        </p:txBody>
      </p:sp>
      <p:sp>
        <p:nvSpPr>
          <p:cNvPr id="45059" name="Rectangle 3"/>
          <p:cNvSpPr>
            <a:spLocks noChangeArrowheads="1"/>
          </p:cNvSpPr>
          <p:nvPr>
            <p:ph type="body" idx="1"/>
          </p:nvPr>
        </p:nvSpPr>
        <p:spPr>
          <a:xfrm>
            <a:off x="347663" y="1085850"/>
            <a:ext cx="8415337" cy="5772150"/>
          </a:xfrm>
        </p:spPr>
        <p:txBody>
          <a:bodyPr/>
          <a:lstStyle/>
          <a:p>
            <a:pPr eaLnBrk="1" hangingPunct="1"/>
            <a:r>
              <a:rPr lang="en-US"/>
              <a:t>Our best-performing techniques just don’t work in the real world</a:t>
            </a:r>
          </a:p>
          <a:p>
            <a:pPr lvl="1" eaLnBrk="1" hangingPunct="1"/>
            <a:r>
              <a:rPr lang="en-US"/>
              <a:t>E.g. try a person detector on Hollywood film</a:t>
            </a:r>
          </a:p>
          <a:p>
            <a:pPr eaLnBrk="1" hangingPunct="1"/>
            <a:r>
              <a:rPr lang="en-US"/>
              <a:t>The classifiers are inherently designed to overfit to type of data it’s trained on.  </a:t>
            </a:r>
          </a:p>
          <a:p>
            <a:pPr lvl="1" eaLnBrk="1" hangingPunct="1"/>
            <a:endParaRPr lang="en-US"/>
          </a:p>
          <a:p>
            <a:pPr lvl="1" eaLnBrk="1" hangingPunct="1"/>
            <a:endParaRPr lang="en-US"/>
          </a:p>
          <a:p>
            <a:pPr lvl="1" eaLnBrk="1" hangingPunct="1"/>
            <a:endParaRPr lang="en-US"/>
          </a:p>
          <a:p>
            <a:pPr lvl="1" eaLnBrk="1" hangingPunct="1"/>
            <a:r>
              <a:rPr lang="en-US"/>
              <a:t>we just don’t have enough negative data to present this…</a:t>
            </a:r>
          </a:p>
        </p:txBody>
      </p:sp>
      <p:pic>
        <p:nvPicPr>
          <p:cNvPr id="45060" name="Picture 4" descr="ANd9GcSWTMKcfna763zAkxapTvADjbuMztuTWqC3PYgACqRyFfZVRFTSGg"/>
          <p:cNvPicPr>
            <a:picLocks noChangeAspect="1" noChangeArrowheads="1"/>
          </p:cNvPicPr>
          <p:nvPr/>
        </p:nvPicPr>
        <p:blipFill>
          <a:blip r:embed="rId2"/>
          <a:srcRect/>
          <a:stretch>
            <a:fillRect/>
          </a:stretch>
        </p:blipFill>
        <p:spPr bwMode="auto">
          <a:xfrm>
            <a:off x="1828800" y="4038600"/>
            <a:ext cx="2466975" cy="1847850"/>
          </a:xfrm>
          <a:prstGeom prst="rect">
            <a:avLst/>
          </a:prstGeom>
          <a:noFill/>
          <a:ln w="9525">
            <a:noFill/>
            <a:miter lim="800000"/>
            <a:headEnd/>
            <a:tailEnd/>
          </a:ln>
        </p:spPr>
      </p:pic>
      <p:pic>
        <p:nvPicPr>
          <p:cNvPr id="45061" name="Picture 5" descr="boat-in-dry-dock-forest-larry-bishop"/>
          <p:cNvPicPr>
            <a:picLocks noChangeAspect="1" noChangeArrowheads="1"/>
          </p:cNvPicPr>
          <p:nvPr/>
        </p:nvPicPr>
        <p:blipFill>
          <a:blip r:embed="rId3"/>
          <a:srcRect/>
          <a:stretch>
            <a:fillRect/>
          </a:stretch>
        </p:blipFill>
        <p:spPr bwMode="auto">
          <a:xfrm>
            <a:off x="4648200" y="4038600"/>
            <a:ext cx="2590800" cy="18494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05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506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06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05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p:bld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ChangeArrowheads="1"/>
          </p:cNvSpPr>
          <p:nvPr>
            <p:ph type="title"/>
          </p:nvPr>
        </p:nvSpPr>
        <p:spPr/>
        <p:txBody>
          <a:bodyPr/>
          <a:lstStyle/>
          <a:p>
            <a:pPr eaLnBrk="1" hangingPunct="1"/>
            <a:r>
              <a:rPr lang="en-US"/>
              <a:t>Causes for Optimism</a:t>
            </a:r>
          </a:p>
        </p:txBody>
      </p:sp>
      <p:sp>
        <p:nvSpPr>
          <p:cNvPr id="46083" name="Rectangle 3"/>
          <p:cNvSpPr>
            <a:spLocks noChangeArrowheads="1"/>
          </p:cNvSpPr>
          <p:nvPr>
            <p:ph type="body" idx="1"/>
          </p:nvPr>
        </p:nvSpPr>
        <p:spPr/>
        <p:txBody>
          <a:bodyPr/>
          <a:lstStyle/>
          <a:p>
            <a:pPr eaLnBrk="1" hangingPunct="1"/>
            <a:r>
              <a:rPr lang="en-US" smtClean="0"/>
              <a:t>We are getting better. The new datasets are better than the old ones.</a:t>
            </a:r>
          </a:p>
          <a:p>
            <a:pPr eaLnBrk="1" hangingPunct="1"/>
            <a:r>
              <a:rPr lang="en-US" smtClean="0"/>
              <a:t>Large dataset trend will alleviate this trend.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expectations (students)</a:t>
            </a:r>
            <a:endParaRPr lang="en-US" dirty="0"/>
          </a:p>
        </p:txBody>
      </p:sp>
      <p:sp>
        <p:nvSpPr>
          <p:cNvPr id="3" name="Content Placeholder 2"/>
          <p:cNvSpPr>
            <a:spLocks noGrp="1"/>
          </p:cNvSpPr>
          <p:nvPr>
            <p:ph idx="1"/>
          </p:nvPr>
        </p:nvSpPr>
        <p:spPr/>
        <p:txBody>
          <a:bodyPr/>
          <a:lstStyle/>
          <a:p>
            <a:r>
              <a:rPr lang="en-US" dirty="0" smtClean="0"/>
              <a:t>Give a presentation on one of the topics</a:t>
            </a:r>
          </a:p>
          <a:p>
            <a:r>
              <a:rPr lang="en-US" dirty="0" smtClean="0">
                <a:solidFill>
                  <a:srgbClr val="FF0000"/>
                </a:solidFill>
              </a:rPr>
              <a:t>E-mail </a:t>
            </a:r>
            <a:r>
              <a:rPr lang="en-US" dirty="0" err="1" smtClean="0">
                <a:solidFill>
                  <a:srgbClr val="FF0000"/>
                </a:solidFill>
              </a:rPr>
              <a:t>Neeraj</a:t>
            </a:r>
            <a:r>
              <a:rPr lang="en-US" dirty="0" smtClean="0">
                <a:solidFill>
                  <a:srgbClr val="FF0000"/>
                </a:solidFill>
              </a:rPr>
              <a:t> or Bryan top 3 preferred topic choices by this Friday</a:t>
            </a:r>
          </a:p>
          <a:p>
            <a:r>
              <a:rPr lang="en-US" dirty="0" smtClean="0"/>
              <a:t>We will assign topics by next week</a:t>
            </a:r>
          </a:p>
          <a:p>
            <a:r>
              <a:rPr lang="en-US" dirty="0" smtClean="0"/>
              <a:t>Friday before you give your presentation, meet with </a:t>
            </a:r>
            <a:r>
              <a:rPr lang="en-US" dirty="0" err="1" smtClean="0"/>
              <a:t>Neeraj</a:t>
            </a:r>
            <a:r>
              <a:rPr lang="en-US" dirty="0" smtClean="0"/>
              <a:t> and Bryan to discuss upcoming presentation</a:t>
            </a:r>
          </a:p>
          <a:p>
            <a:r>
              <a:rPr lang="en-US" dirty="0" smtClean="0"/>
              <a:t>We will award a prize to the best presentation</a:t>
            </a:r>
          </a:p>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smtClean="0"/>
              <a:t>Summary</a:t>
            </a:r>
          </a:p>
        </p:txBody>
      </p:sp>
      <p:sp>
        <p:nvSpPr>
          <p:cNvPr id="57347" name="Content Placeholder 2"/>
          <p:cNvSpPr>
            <a:spLocks noGrp="1"/>
          </p:cNvSpPr>
          <p:nvPr>
            <p:ph sz="quarter" idx="1"/>
          </p:nvPr>
        </p:nvSpPr>
        <p:spPr/>
        <p:txBody>
          <a:bodyPr/>
          <a:lstStyle/>
          <a:p>
            <a:pPr eaLnBrk="1" hangingPunct="1"/>
            <a:r>
              <a:rPr lang="en-US" smtClean="0"/>
              <a:t>Until now datasets are used to evaluate algorithms, but nobody has dared to evaluate them. Let's evaluate datasets.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4"/>
          <p:cNvSpPr>
            <a:spLocks noChangeArrowheads="1"/>
          </p:cNvSpPr>
          <p:nvPr>
            <p:ph type="title"/>
          </p:nvPr>
        </p:nvSpPr>
        <p:spPr/>
        <p:txBody>
          <a:bodyPr/>
          <a:lstStyle/>
          <a:p>
            <a:pPr eaLnBrk="1" hangingPunct="1"/>
            <a:r>
              <a:rPr lang="en-US"/>
              <a:t>Four Stages of Dataset Grief</a:t>
            </a:r>
          </a:p>
        </p:txBody>
      </p:sp>
      <p:pic>
        <p:nvPicPr>
          <p:cNvPr id="41989" name="Picture 5" descr="InsideGraphic"/>
          <p:cNvPicPr>
            <a:picLocks noChangeAspect="1" noChangeArrowheads="1"/>
          </p:cNvPicPr>
          <p:nvPr/>
        </p:nvPicPr>
        <p:blipFill>
          <a:blip r:embed="rId2"/>
          <a:srcRect l="59091" t="33122" r="18182"/>
          <a:stretch>
            <a:fillRect/>
          </a:stretch>
        </p:blipFill>
        <p:spPr bwMode="auto">
          <a:xfrm>
            <a:off x="3276600" y="4148138"/>
            <a:ext cx="996950" cy="1801812"/>
          </a:xfrm>
          <a:prstGeom prst="rect">
            <a:avLst/>
          </a:prstGeom>
          <a:noFill/>
          <a:ln w="9525">
            <a:noFill/>
            <a:miter lim="800000"/>
            <a:headEnd/>
            <a:tailEnd/>
          </a:ln>
        </p:spPr>
      </p:pic>
      <p:pic>
        <p:nvPicPr>
          <p:cNvPr id="41990" name="Picture 6" descr="InsideGraphic"/>
          <p:cNvPicPr>
            <a:picLocks noChangeAspect="1" noChangeArrowheads="1"/>
          </p:cNvPicPr>
          <p:nvPr/>
        </p:nvPicPr>
        <p:blipFill>
          <a:blip r:embed="rId2"/>
          <a:srcRect l="15909" t="41403" r="65909"/>
          <a:stretch>
            <a:fillRect/>
          </a:stretch>
        </p:blipFill>
        <p:spPr bwMode="auto">
          <a:xfrm>
            <a:off x="1676400" y="2057400"/>
            <a:ext cx="741363" cy="1587500"/>
          </a:xfrm>
          <a:prstGeom prst="rect">
            <a:avLst/>
          </a:prstGeom>
          <a:noFill/>
          <a:ln w="9525">
            <a:noFill/>
            <a:miter lim="800000"/>
            <a:headEnd/>
            <a:tailEnd/>
          </a:ln>
        </p:spPr>
      </p:pic>
      <p:pic>
        <p:nvPicPr>
          <p:cNvPr id="41991" name="Picture 7" descr="InsideGraphic"/>
          <p:cNvPicPr>
            <a:picLocks noChangeAspect="1" noChangeArrowheads="1"/>
          </p:cNvPicPr>
          <p:nvPr/>
        </p:nvPicPr>
        <p:blipFill>
          <a:blip r:embed="rId3"/>
          <a:srcRect l="39772" t="46924" r="50000"/>
          <a:stretch>
            <a:fillRect/>
          </a:stretch>
        </p:blipFill>
        <p:spPr bwMode="auto">
          <a:xfrm>
            <a:off x="4484688" y="2260600"/>
            <a:ext cx="474662" cy="1430338"/>
          </a:xfrm>
          <a:prstGeom prst="rect">
            <a:avLst/>
          </a:prstGeom>
          <a:noFill/>
          <a:ln w="9525">
            <a:noFill/>
            <a:miter lim="800000"/>
            <a:headEnd/>
            <a:tailEnd/>
          </a:ln>
        </p:spPr>
      </p:pic>
      <p:pic>
        <p:nvPicPr>
          <p:cNvPr id="41992" name="Picture 8" descr="InsideGraphic"/>
          <p:cNvPicPr>
            <a:picLocks noChangeAspect="1" noChangeArrowheads="1"/>
          </p:cNvPicPr>
          <p:nvPr/>
        </p:nvPicPr>
        <p:blipFill>
          <a:blip r:embed="rId2"/>
          <a:srcRect l="32956" t="38643" r="51135"/>
          <a:stretch>
            <a:fillRect/>
          </a:stretch>
        </p:blipFill>
        <p:spPr bwMode="auto">
          <a:xfrm>
            <a:off x="7088188" y="4114800"/>
            <a:ext cx="608012" cy="1654175"/>
          </a:xfrm>
          <a:prstGeom prst="rect">
            <a:avLst/>
          </a:prstGeom>
          <a:noFill/>
          <a:ln w="9525">
            <a:noFill/>
            <a:miter lim="800000"/>
            <a:headEnd/>
            <a:tailEnd/>
          </a:ln>
        </p:spPr>
      </p:pic>
      <p:sp>
        <p:nvSpPr>
          <p:cNvPr id="41993" name="Text Box 9"/>
          <p:cNvSpPr txBox="1">
            <a:spLocks noChangeArrowheads="1"/>
          </p:cNvSpPr>
          <p:nvPr/>
        </p:nvSpPr>
        <p:spPr bwMode="auto">
          <a:xfrm>
            <a:off x="2171700" y="3565525"/>
            <a:ext cx="1296988" cy="396875"/>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2000" b="1">
                <a:solidFill>
                  <a:srgbClr val="004731"/>
                </a:solidFill>
              </a:rPr>
              <a:t>1. Denial </a:t>
            </a:r>
          </a:p>
        </p:txBody>
      </p:sp>
      <p:sp>
        <p:nvSpPr>
          <p:cNvPr id="41994" name="Text Box 10"/>
          <p:cNvSpPr txBox="1">
            <a:spLocks noChangeArrowheads="1"/>
          </p:cNvSpPr>
          <p:nvPr/>
        </p:nvSpPr>
        <p:spPr bwMode="auto">
          <a:xfrm>
            <a:off x="1828800" y="6019800"/>
            <a:ext cx="2693988" cy="396875"/>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2000" b="1">
                <a:solidFill>
                  <a:srgbClr val="004731"/>
                </a:solidFill>
              </a:rPr>
              <a:t>2. Machine Learning </a:t>
            </a:r>
          </a:p>
        </p:txBody>
      </p:sp>
      <p:sp>
        <p:nvSpPr>
          <p:cNvPr id="41995" name="AutoShape 11"/>
          <p:cNvSpPr>
            <a:spLocks noChangeArrowheads="1"/>
          </p:cNvSpPr>
          <p:nvPr/>
        </p:nvSpPr>
        <p:spPr bwMode="auto">
          <a:xfrm>
            <a:off x="2727325" y="1905000"/>
            <a:ext cx="1501775" cy="1487488"/>
          </a:xfrm>
          <a:prstGeom prst="wedgeRoundRectCallout">
            <a:avLst>
              <a:gd name="adj1" fmla="val -73023"/>
              <a:gd name="adj2" fmla="val -15528"/>
              <a:gd name="adj3" fmla="val 16667"/>
            </a:avLst>
          </a:prstGeom>
          <a:noFill/>
          <a:ln w="9525">
            <a:solidFill>
              <a:schemeClr val="tx1"/>
            </a:solidFill>
            <a:miter lim="800000"/>
            <a:headEnd/>
            <a:tailEnd/>
          </a:ln>
        </p:spPr>
        <p:txBody>
          <a:bodyPr lIns="0" tIns="0" rIns="0" bIns="0" anchor="ctr" anchorCtr="1">
            <a:prstTxWarp prst="textNoShape">
              <a:avLst/>
            </a:prstTxWarp>
          </a:bodyPr>
          <a:lstStyle/>
          <a:p>
            <a:pPr defTabSz="914400" fontAlgn="base">
              <a:spcBef>
                <a:spcPct val="0"/>
              </a:spcBef>
              <a:spcAft>
                <a:spcPct val="0"/>
              </a:spcAft>
            </a:pPr>
            <a:r>
              <a:rPr lang="en-US" sz="1400" i="1">
                <a:solidFill>
                  <a:srgbClr val="004731"/>
                </a:solidFill>
                <a:latin typeface="Comic Sans MS" charset="0"/>
              </a:rPr>
              <a:t>WHAT BIAS?  I AM SURE THAT MY MSRC CLASSIFIER WILL WORK ON ANY DATA!</a:t>
            </a:r>
            <a:r>
              <a:rPr lang="en-US" sz="1600" i="1">
                <a:solidFill>
                  <a:srgbClr val="004731"/>
                </a:solidFill>
                <a:latin typeface="Comic Sans MS" charset="0"/>
              </a:rPr>
              <a:t> </a:t>
            </a:r>
          </a:p>
        </p:txBody>
      </p:sp>
      <p:sp>
        <p:nvSpPr>
          <p:cNvPr id="41996" name="AutoShape 12"/>
          <p:cNvSpPr>
            <a:spLocks noChangeArrowheads="1"/>
          </p:cNvSpPr>
          <p:nvPr/>
        </p:nvSpPr>
        <p:spPr bwMode="auto">
          <a:xfrm>
            <a:off x="1295400" y="4260850"/>
            <a:ext cx="1946275" cy="1517650"/>
          </a:xfrm>
          <a:prstGeom prst="wedgeRoundRectCallout">
            <a:avLst>
              <a:gd name="adj1" fmla="val 56444"/>
              <a:gd name="adj2" fmla="val -18199"/>
              <a:gd name="adj3" fmla="val 16667"/>
            </a:avLst>
          </a:prstGeom>
          <a:noFill/>
          <a:ln w="9525">
            <a:solidFill>
              <a:schemeClr val="tx1"/>
            </a:solidFill>
            <a:miter lim="800000"/>
            <a:headEnd/>
            <a:tailEnd/>
          </a:ln>
        </p:spPr>
        <p:txBody>
          <a:bodyPr lIns="0" tIns="0" rIns="0" bIns="0" anchor="ctr" anchorCtr="1">
            <a:prstTxWarp prst="textNoShape">
              <a:avLst/>
            </a:prstTxWarp>
          </a:bodyPr>
          <a:lstStyle/>
          <a:p>
            <a:pPr algn="ctr" defTabSz="914400" fontAlgn="base">
              <a:spcBef>
                <a:spcPct val="0"/>
              </a:spcBef>
              <a:spcAft>
                <a:spcPct val="0"/>
              </a:spcAft>
            </a:pPr>
            <a:r>
              <a:rPr lang="en-US" sz="1400" i="1">
                <a:solidFill>
                  <a:srgbClr val="004731"/>
                </a:solidFill>
                <a:latin typeface="Comic Sans MS" charset="0"/>
              </a:rPr>
              <a:t>OF COURSE THERE IS BIAS!  THAT’’S WHY YOU MUST ALWAYS TRAIN AND TEST ON THE SAME DATASET</a:t>
            </a:r>
            <a:r>
              <a:rPr lang="en-US" sz="1400">
                <a:solidFill>
                  <a:srgbClr val="004731"/>
                </a:solidFill>
                <a:latin typeface="Comic Sans MS" charset="0"/>
              </a:rPr>
              <a:t>.</a:t>
            </a:r>
          </a:p>
        </p:txBody>
      </p:sp>
      <p:sp>
        <p:nvSpPr>
          <p:cNvPr id="41997" name="Text Box 13"/>
          <p:cNvSpPr txBox="1">
            <a:spLocks noChangeArrowheads="1"/>
          </p:cNvSpPr>
          <p:nvPr/>
        </p:nvSpPr>
        <p:spPr bwMode="auto">
          <a:xfrm>
            <a:off x="5410200" y="3324225"/>
            <a:ext cx="1397000" cy="396875"/>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2000" b="1">
                <a:solidFill>
                  <a:srgbClr val="004731"/>
                </a:solidFill>
              </a:rPr>
              <a:t>3. Despair</a:t>
            </a:r>
          </a:p>
        </p:txBody>
      </p:sp>
      <p:sp>
        <p:nvSpPr>
          <p:cNvPr id="41999" name="AutoShape 15"/>
          <p:cNvSpPr>
            <a:spLocks noChangeArrowheads="1"/>
          </p:cNvSpPr>
          <p:nvPr/>
        </p:nvSpPr>
        <p:spPr bwMode="auto">
          <a:xfrm>
            <a:off x="5337175" y="1676400"/>
            <a:ext cx="2130425" cy="1517650"/>
          </a:xfrm>
          <a:prstGeom prst="wedgeRoundRectCallout">
            <a:avLst>
              <a:gd name="adj1" fmla="val -71162"/>
              <a:gd name="adj2" fmla="val 17259"/>
              <a:gd name="adj3" fmla="val 16667"/>
            </a:avLst>
          </a:prstGeom>
          <a:noFill/>
          <a:ln w="9525">
            <a:solidFill>
              <a:schemeClr val="tx1"/>
            </a:solidFill>
            <a:miter lim="800000"/>
            <a:headEnd/>
            <a:tailEnd/>
          </a:ln>
        </p:spPr>
        <p:txBody>
          <a:bodyPr lIns="0" tIns="0" rIns="0" bIns="0" anchor="ctr" anchorCtr="1">
            <a:prstTxWarp prst="textNoShape">
              <a:avLst/>
            </a:prstTxWarp>
          </a:bodyPr>
          <a:lstStyle/>
          <a:p>
            <a:pPr algn="ctr" defTabSz="914400" fontAlgn="base">
              <a:spcBef>
                <a:spcPct val="0"/>
              </a:spcBef>
              <a:spcAft>
                <a:spcPct val="0"/>
              </a:spcAft>
            </a:pPr>
            <a:r>
              <a:rPr lang="en-US" sz="1400" i="1">
                <a:solidFill>
                  <a:srgbClr val="004731"/>
                </a:solidFill>
                <a:latin typeface="Comic Sans MS" charset="0"/>
              </a:rPr>
              <a:t>RECOGNITION IS HOPELESS., IT WILL NEVER WORK.  WE WILL JUST KEEP OVERFITTING TO THE NEXT DATASET…</a:t>
            </a:r>
          </a:p>
        </p:txBody>
      </p:sp>
      <p:sp>
        <p:nvSpPr>
          <p:cNvPr id="42000" name="AutoShape 16"/>
          <p:cNvSpPr>
            <a:spLocks noChangeArrowheads="1"/>
          </p:cNvSpPr>
          <p:nvPr/>
        </p:nvSpPr>
        <p:spPr bwMode="auto">
          <a:xfrm>
            <a:off x="4884738" y="3889375"/>
            <a:ext cx="2125662" cy="1597025"/>
          </a:xfrm>
          <a:prstGeom prst="wedgeRoundRectCallout">
            <a:avLst>
              <a:gd name="adj1" fmla="val 62694"/>
              <a:gd name="adj2" fmla="val -12227"/>
              <a:gd name="adj3" fmla="val 16667"/>
            </a:avLst>
          </a:prstGeom>
          <a:noFill/>
          <a:ln w="9525">
            <a:solidFill>
              <a:schemeClr val="tx1"/>
            </a:solidFill>
            <a:miter lim="800000"/>
            <a:headEnd/>
            <a:tailEnd/>
          </a:ln>
        </p:spPr>
        <p:txBody>
          <a:bodyPr lIns="0" tIns="0" rIns="0" bIns="0" anchor="ctr" anchorCtr="1">
            <a:prstTxWarp prst="textNoShape">
              <a:avLst/>
            </a:prstTxWarp>
          </a:bodyPr>
          <a:lstStyle/>
          <a:p>
            <a:pPr algn="ctr" defTabSz="914400" fontAlgn="base">
              <a:spcBef>
                <a:spcPct val="0"/>
              </a:spcBef>
              <a:spcAft>
                <a:spcPct val="0"/>
              </a:spcAft>
            </a:pPr>
            <a:r>
              <a:rPr lang="en-US" sz="1400" i="1">
                <a:solidFill>
                  <a:srgbClr val="004731"/>
                </a:solidFill>
                <a:latin typeface="Comic Sans MS" charset="0"/>
              </a:rPr>
              <a:t>BIAS IS HERE TO STAY, SO WE MUST BE VIGILANT THAT OUR ALGORITHMS DON’T GET DISTRACTED BY IT.</a:t>
            </a:r>
          </a:p>
        </p:txBody>
      </p:sp>
      <p:sp>
        <p:nvSpPr>
          <p:cNvPr id="42002" name="Text Box 18"/>
          <p:cNvSpPr txBox="1">
            <a:spLocks noChangeArrowheads="1"/>
          </p:cNvSpPr>
          <p:nvPr/>
        </p:nvSpPr>
        <p:spPr bwMode="auto">
          <a:xfrm>
            <a:off x="5486400" y="5867400"/>
            <a:ext cx="1892300" cy="396875"/>
          </a:xfrm>
          <a:prstGeom prst="rect">
            <a:avLst/>
          </a:prstGeom>
          <a:noFill/>
          <a:ln w="9525">
            <a:noFill/>
            <a:miter lim="800000"/>
            <a:headEnd/>
            <a:tailEnd/>
          </a:ln>
        </p:spPr>
        <p:txBody>
          <a:bodyPr wrap="none">
            <a:prstTxWarp prst="textNoShape">
              <a:avLst/>
            </a:prstTxWarp>
            <a:spAutoFit/>
          </a:bodyPr>
          <a:lstStyle/>
          <a:p>
            <a:pPr defTabSz="914400" fontAlgn="base">
              <a:spcBef>
                <a:spcPct val="0"/>
              </a:spcBef>
              <a:spcAft>
                <a:spcPct val="0"/>
              </a:spcAft>
            </a:pPr>
            <a:r>
              <a:rPr lang="en-US" sz="2000" b="1">
                <a:solidFill>
                  <a:srgbClr val="004731"/>
                </a:solidFill>
              </a:rPr>
              <a:t>4. Acceptance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99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99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99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99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99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98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99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99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199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199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200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99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20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3" grpId="0"/>
      <p:bldP spid="41994" grpId="0"/>
      <p:bldP spid="41995" grpId="0" build="allAtOnce" animBg="1"/>
      <p:bldP spid="41996" grpId="0" animBg="1"/>
      <p:bldP spid="41997" grpId="0"/>
      <p:bldP spid="41999" grpId="0" animBg="1"/>
      <p:bldP spid="42000" grpId="0" animBg="1"/>
      <p:bldP spid="42002"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Volunteer(s</a:t>
            </a:r>
            <a:r>
              <a:rPr lang="en-US" dirty="0" smtClean="0"/>
              <a:t>) for next week?</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Topic: attributes</a:t>
            </a:r>
          </a:p>
          <a:p>
            <a:pPr lvl="1"/>
            <a:r>
              <a:rPr lang="en-US" dirty="0" smtClean="0"/>
              <a:t>Automatic Attribute Discovery and Characterization. Tamara Berg, Alexander Berg, Jonathan Shih. ECCV 2010.</a:t>
            </a:r>
          </a:p>
          <a:p>
            <a:pPr lvl="1"/>
            <a:r>
              <a:rPr lang="en-US" dirty="0" smtClean="0"/>
              <a:t>Relative Attributes. Devi Parikh, Kristen </a:t>
            </a:r>
            <a:r>
              <a:rPr lang="en-US" dirty="0" err="1" smtClean="0"/>
              <a:t>Grauman</a:t>
            </a:r>
            <a:r>
              <a:rPr lang="en-US" dirty="0" smtClean="0"/>
              <a:t>. ICCV 2011.</a:t>
            </a:r>
          </a:p>
          <a:p>
            <a:pPr lvl="1"/>
            <a:r>
              <a:rPr lang="en-US" dirty="0" smtClean="0"/>
              <a:t>Attribute Learning in Large-scale Datasets. O. </a:t>
            </a:r>
            <a:r>
              <a:rPr lang="en-US" dirty="0" err="1" smtClean="0"/>
              <a:t>Russakovsky</a:t>
            </a:r>
            <a:r>
              <a:rPr lang="en-US" dirty="0" smtClean="0"/>
              <a:t> and L. </a:t>
            </a:r>
            <a:r>
              <a:rPr lang="en-US" dirty="0" err="1" smtClean="0"/>
              <a:t>Fei-Fei</a:t>
            </a:r>
            <a:r>
              <a:rPr lang="en-US" dirty="0" smtClean="0"/>
              <a:t>. Workshop on Parts and Attributes, assoc. with ECCV 2010.</a:t>
            </a:r>
          </a:p>
          <a:p>
            <a:pPr lvl="1"/>
            <a:r>
              <a:rPr lang="en-US" dirty="0" smtClean="0"/>
              <a:t>Interactively Building a Discriminative Vocabulary of Nameable Attributes. Devi Parikh, Kristen </a:t>
            </a:r>
            <a:r>
              <a:rPr lang="en-US" dirty="0" err="1" smtClean="0"/>
              <a:t>Grauman</a:t>
            </a:r>
            <a:r>
              <a:rPr lang="en-US" dirty="0" smtClean="0"/>
              <a:t>. CVPR 2011.</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to do list</a:t>
            </a:r>
            <a:endParaRPr lang="en-US" dirty="0"/>
          </a:p>
        </p:txBody>
      </p:sp>
      <p:sp>
        <p:nvSpPr>
          <p:cNvPr id="3" name="Content Placeholder 2"/>
          <p:cNvSpPr>
            <a:spLocks noGrp="1"/>
          </p:cNvSpPr>
          <p:nvPr>
            <p:ph idx="1"/>
          </p:nvPr>
        </p:nvSpPr>
        <p:spPr/>
        <p:txBody>
          <a:bodyPr/>
          <a:lstStyle/>
          <a:p>
            <a:r>
              <a:rPr lang="en-US" dirty="0" smtClean="0"/>
              <a:t>Today: sign up for course mailing list</a:t>
            </a:r>
          </a:p>
          <a:p>
            <a:r>
              <a:rPr lang="en-US" dirty="0" smtClean="0"/>
              <a:t>Friday: e-mail </a:t>
            </a:r>
            <a:r>
              <a:rPr lang="en-US" dirty="0" err="1" smtClean="0"/>
              <a:t>Neeraj</a:t>
            </a:r>
            <a:r>
              <a:rPr lang="en-US" dirty="0" smtClean="0"/>
              <a:t> and Bryan top 3 preferred topics</a:t>
            </a:r>
          </a:p>
          <a:p>
            <a:r>
              <a:rPr lang="en-US" dirty="0" smtClean="0"/>
              <a:t>Next Tuesday: read assigned attribute papers (we will let you know which ones we will focus on)</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5"/>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0.9|4.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5_Custom Design">
  <a:themeElements>
    <a:clrScheme name="5_Custom Design 1">
      <a:dk1>
        <a:srgbClr val="004731"/>
      </a:dk1>
      <a:lt1>
        <a:srgbClr val="FFFFFF"/>
      </a:lt1>
      <a:dk2>
        <a:srgbClr val="004731"/>
      </a:dk2>
      <a:lt2>
        <a:srgbClr val="BFB678"/>
      </a:lt2>
      <a:accent1>
        <a:srgbClr val="7BC5A2"/>
      </a:accent1>
      <a:accent2>
        <a:srgbClr val="F17C0E"/>
      </a:accent2>
      <a:accent3>
        <a:srgbClr val="FFFFFF"/>
      </a:accent3>
      <a:accent4>
        <a:srgbClr val="003B28"/>
      </a:accent4>
      <a:accent5>
        <a:srgbClr val="BFDFCE"/>
      </a:accent5>
      <a:accent6>
        <a:srgbClr val="DA700C"/>
      </a:accent6>
      <a:hlink>
        <a:srgbClr val="D7E300"/>
      </a:hlink>
      <a:folHlink>
        <a:srgbClr val="7BC5A2"/>
      </a:folHlink>
    </a:clrScheme>
    <a:fontScheme name="5_Custom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Custom Design 1">
        <a:dk1>
          <a:srgbClr val="004731"/>
        </a:dk1>
        <a:lt1>
          <a:srgbClr val="FFFFFF"/>
        </a:lt1>
        <a:dk2>
          <a:srgbClr val="004731"/>
        </a:dk2>
        <a:lt2>
          <a:srgbClr val="BFB678"/>
        </a:lt2>
        <a:accent1>
          <a:srgbClr val="7BC5A2"/>
        </a:accent1>
        <a:accent2>
          <a:srgbClr val="F17C0E"/>
        </a:accent2>
        <a:accent3>
          <a:srgbClr val="FFFFFF"/>
        </a:accent3>
        <a:accent4>
          <a:srgbClr val="003B28"/>
        </a:accent4>
        <a:accent5>
          <a:srgbClr val="BFDFCE"/>
        </a:accent5>
        <a:accent6>
          <a:srgbClr val="DA700C"/>
        </a:accent6>
        <a:hlink>
          <a:srgbClr val="D7E300"/>
        </a:hlink>
        <a:folHlink>
          <a:srgbClr val="7BC5A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pitchFamily="-6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pitchFamily="-65"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bg1"/>
            </a:solidFill>
            <a:effectLst/>
            <a:latin typeface="Arial" charset="0"/>
            <a:ea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bg1"/>
            </a:solidFill>
            <a:effectLst/>
            <a:latin typeface="Arial" charset="0"/>
            <a:ea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bg1"/>
            </a:solidFill>
            <a:effectLst/>
            <a:latin typeface="Arial" charset="0"/>
            <a:ea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bg1"/>
            </a:solidFill>
            <a:effectLst/>
            <a:latin typeface="Arial" charset="0"/>
            <a:ea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bg1"/>
            </a:solidFill>
            <a:effectLst/>
            <a:latin typeface="Arial" charset="0"/>
            <a:ea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bg1"/>
            </a:solidFill>
            <a:effectLst/>
            <a:latin typeface="Arial" charset="0"/>
            <a:ea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996</TotalTime>
  <Words>2288</Words>
  <Application>Microsoft Macintosh PowerPoint</Application>
  <PresentationFormat>On-screen Show (4:3)</PresentationFormat>
  <Paragraphs>389</Paragraphs>
  <Slides>71</Slides>
  <Notes>15</Notes>
  <HiddenSlides>0</HiddenSlides>
  <MMClips>0</MMClips>
  <ScaleCrop>false</ScaleCrop>
  <HeadingPairs>
    <vt:vector size="6" baseType="variant">
      <vt:variant>
        <vt:lpstr>Design Template</vt:lpstr>
      </vt:variant>
      <vt:variant>
        <vt:i4>7</vt:i4>
      </vt:variant>
      <vt:variant>
        <vt:lpstr>Embedded OLE Servers</vt:lpstr>
      </vt:variant>
      <vt:variant>
        <vt:i4>1</vt:i4>
      </vt:variant>
      <vt:variant>
        <vt:lpstr>Slide Titles</vt:lpstr>
      </vt:variant>
      <vt:variant>
        <vt:i4>71</vt:i4>
      </vt:variant>
    </vt:vector>
  </HeadingPairs>
  <TitlesOfParts>
    <vt:vector size="79" baseType="lpstr">
      <vt:lpstr>Office Theme</vt:lpstr>
      <vt:lpstr>5_Custom Design</vt:lpstr>
      <vt:lpstr>14_Default Design</vt:lpstr>
      <vt:lpstr>4_Office Theme</vt:lpstr>
      <vt:lpstr>1_Default Design</vt:lpstr>
      <vt:lpstr>2_Default Design</vt:lpstr>
      <vt:lpstr>3_Default Design</vt:lpstr>
      <vt:lpstr>Image</vt:lpstr>
      <vt:lpstr>Slide 1</vt:lpstr>
      <vt:lpstr>Logistics</vt:lpstr>
      <vt:lpstr>Slide 3</vt:lpstr>
      <vt:lpstr>Course description</vt:lpstr>
      <vt:lpstr>Potential list of topics covered in class</vt:lpstr>
      <vt:lpstr>Course expectations (everybody)</vt:lpstr>
      <vt:lpstr>Course expectations (students)</vt:lpstr>
      <vt:lpstr>Volunteer(s) for next week?</vt:lpstr>
      <vt:lpstr>Summary to do list</vt:lpstr>
      <vt:lpstr>Datasets for object recognition and scene understanding</vt:lpstr>
      <vt:lpstr>In the beginning, things weren’t always so easy…</vt:lpstr>
      <vt:lpstr>Slide 12</vt:lpstr>
      <vt:lpstr>Slide 13</vt:lpstr>
      <vt:lpstr>Slide 14</vt:lpstr>
      <vt:lpstr>The rise of the modern dataset…</vt:lpstr>
      <vt:lpstr>Caltech 101 and 256</vt:lpstr>
      <vt:lpstr>Slide 17</vt:lpstr>
      <vt:lpstr>Slide 18</vt:lpstr>
      <vt:lpstr>Slide 19</vt:lpstr>
      <vt:lpstr>Slide 20</vt:lpstr>
      <vt:lpstr>Quality of the labeling</vt:lpstr>
      <vt:lpstr>Extreme labeling</vt:lpstr>
      <vt:lpstr>The other extreme of extreme labeling</vt:lpstr>
      <vt:lpstr>Testing</vt:lpstr>
      <vt:lpstr>Sophisticated testing</vt:lpstr>
      <vt:lpstr>Creative testing</vt:lpstr>
      <vt:lpstr>Slide 27</vt:lpstr>
      <vt:lpstr>Slide 28</vt:lpstr>
      <vt:lpstr>80.000.000 tiny images</vt:lpstr>
      <vt:lpstr>Slide 30</vt:lpstr>
      <vt:lpstr>Slide 31</vt:lpstr>
      <vt:lpstr>Collecting datasets  (towards 106-7 examples)</vt:lpstr>
      <vt:lpstr>Video: event and action recognition</vt:lpstr>
      <vt:lpstr>Video: event and action recognition</vt:lpstr>
      <vt:lpstr>Unbiased Look at Dataset Bias</vt:lpstr>
      <vt:lpstr>Excesses of the “Data Revolution”</vt:lpstr>
      <vt:lpstr>Are datasets measuring the right thing?</vt:lpstr>
      <vt:lpstr>Visual Data is Inherently Biased</vt:lpstr>
      <vt:lpstr>Flickr Paris</vt:lpstr>
      <vt:lpstr>Google StreetView Paris</vt:lpstr>
      <vt:lpstr>Sampled Alyosha's Paris</vt:lpstr>
      <vt:lpstr>Sampling Bias</vt:lpstr>
      <vt:lpstr>Photographer Bias</vt:lpstr>
      <vt:lpstr>Social Bias</vt:lpstr>
      <vt:lpstr>Our Question</vt:lpstr>
      <vt:lpstr>“Name That Dataset!” game</vt:lpstr>
      <vt:lpstr>SVM plays “Name that dataset!”</vt:lpstr>
      <vt:lpstr>SVM plays “Name that dataset!”</vt:lpstr>
      <vt:lpstr>SVM plays “Name that dataset!”</vt:lpstr>
      <vt:lpstr>Dataset look-alikes</vt:lpstr>
      <vt:lpstr>Datasets have different goals…</vt:lpstr>
      <vt:lpstr>Similar results</vt:lpstr>
      <vt:lpstr>Where do this bias comes from?</vt:lpstr>
      <vt:lpstr>Some bias is in the world</vt:lpstr>
      <vt:lpstr>Some bias is in the world</vt:lpstr>
      <vt:lpstr>Slide 56</vt:lpstr>
      <vt:lpstr>Slide 57</vt:lpstr>
      <vt:lpstr>Slide 58</vt:lpstr>
      <vt:lpstr>Measuring Dataset Bias</vt:lpstr>
      <vt:lpstr>Cross-Dataset Generalization</vt:lpstr>
      <vt:lpstr>Cross-dataset Performance</vt:lpstr>
      <vt:lpstr>Slide 62</vt:lpstr>
      <vt:lpstr>Dataset Value</vt:lpstr>
      <vt:lpstr>Mixing datasets</vt:lpstr>
      <vt:lpstr>Slide 65</vt:lpstr>
      <vt:lpstr>Negative Set Bias</vt:lpstr>
      <vt:lpstr>Overall…</vt:lpstr>
      <vt:lpstr>Causes for Pessimism</vt:lpstr>
      <vt:lpstr>Causes for Optimism</vt:lpstr>
      <vt:lpstr>Summary</vt:lpstr>
      <vt:lpstr>Four Stages of Dataset Grief</vt:lpstr>
    </vt:vector>
  </TitlesOfParts>
  <Company>ENS - DI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Databases for object recognition, scene understanding, and activity recognition</dc:title>
  <dc:creator>Bryan Russell</dc:creator>
  <cp:lastModifiedBy>Bryan Russell</cp:lastModifiedBy>
  <cp:revision>40</cp:revision>
  <dcterms:created xsi:type="dcterms:W3CDTF">2011-10-04T05:38:40Z</dcterms:created>
  <dcterms:modified xsi:type="dcterms:W3CDTF">2011-10-04T22:15:08Z</dcterms:modified>
</cp:coreProperties>
</file>