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3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0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1EADB-A263-4B67-9FC9-F3EA3BD6FA37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A999A-87C3-47CC-BA99-DD83291AF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A999A-87C3-47CC-BA99-DD83291AFB5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A999A-87C3-47CC-BA99-DD83291AFB5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83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A999A-87C3-47CC-BA99-DD83291AFB5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F09C-EA9E-4032-BE4D-63546556EC9A}" type="datetime1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39F3-AD0D-4A2F-B7E4-FF4C35BE14FD}" type="datetime1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AF43-68B4-43B7-9F2E-60C2CC1F4929}" type="datetime1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B4BF-9A96-44D2-9F16-DCCDB39CBE71}" type="datetime1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AF10-7243-45E6-B3C0-68CED9794B65}" type="datetime1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DC81-C35C-4CD6-8F59-CDC046215108}" type="datetime1">
              <a:rPr lang="en-US" smtClean="0"/>
              <a:pPr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2B09-E445-4CAE-B419-BB7F0ABF80A6}" type="datetime1">
              <a:rPr lang="en-US" smtClean="0"/>
              <a:pPr/>
              <a:t>10/15/2021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F9E4C-E383-4AA0-A13C-DF9FCA8AAB88}" type="datetime1">
              <a:rPr lang="en-US" smtClean="0"/>
              <a:pPr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1429-9606-4CB3-8313-F0036257985E}" type="datetime1">
              <a:rPr lang="en-US" smtClean="0"/>
              <a:pPr/>
              <a:t>10/15/2021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99D0-453B-4F13-B032-3EAA66E2165F}" type="datetime1">
              <a:rPr lang="en-US" smtClean="0"/>
              <a:pPr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2999-D542-47F7-8A5D-4E36CEEDE82E}" type="datetime1">
              <a:rPr lang="en-US" smtClean="0"/>
              <a:pPr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83A46-C280-471B-ACDB-1354724BA082}" type="datetime1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9D8C8-385D-4291-8933-3E24CD69C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Mutual Information Based Registration of Medical Images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Pluim</a:t>
            </a:r>
            <a:r>
              <a:rPr lang="en-US" dirty="0"/>
              <a:t> et al: Survey</a:t>
            </a:r>
          </a:p>
          <a:p>
            <a:r>
              <a:rPr lang="en-US" dirty="0"/>
              <a:t>Mattes et al: CT/PET Registration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of Mutual Information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6002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 H = 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-</a:t>
            </a:r>
            <a:r>
              <a:rPr lang="en-US" sz="2400" dirty="0" err="1">
                <a:solidFill>
                  <a:srgbClr val="FF0000"/>
                </a:solidFill>
                <a:sym typeface="Symbol"/>
              </a:rPr>
              <a:t>p</a:t>
            </a:r>
            <a:r>
              <a:rPr lang="en-US" sz="2400" baseline="-25000" dirty="0" err="1">
                <a:solidFill>
                  <a:srgbClr val="FF0000"/>
                </a:solidFill>
                <a:sym typeface="Symbol"/>
              </a:rPr>
              <a:t>i,j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 log </a:t>
            </a:r>
            <a:r>
              <a:rPr lang="en-US" sz="2400" dirty="0" err="1">
                <a:solidFill>
                  <a:srgbClr val="FF0000"/>
                </a:solidFill>
                <a:sym typeface="Symbol"/>
              </a:rPr>
              <a:t>p</a:t>
            </a:r>
            <a:r>
              <a:rPr lang="en-US" sz="2400" baseline="-25000" dirty="0" err="1">
                <a:solidFill>
                  <a:srgbClr val="FF0000"/>
                </a:solidFill>
                <a:sym typeface="Symbol"/>
              </a:rPr>
              <a:t>i,j</a:t>
            </a:r>
            <a:r>
              <a:rPr lang="en-US" sz="2400" baseline="-250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dirty="0">
                <a:sym typeface="Symbol"/>
              </a:rPr>
              <a:t> is the Shannon entropy for a joint distribution; </a:t>
            </a:r>
            <a:r>
              <a:rPr lang="en-US" sz="2400" dirty="0" err="1">
                <a:sym typeface="Symbol"/>
              </a:rPr>
              <a:t>p</a:t>
            </a:r>
            <a:r>
              <a:rPr lang="en-US" sz="2400" baseline="-25000" dirty="0" err="1">
                <a:sym typeface="Symbol"/>
              </a:rPr>
              <a:t>ij</a:t>
            </a:r>
            <a:r>
              <a:rPr lang="en-US" sz="2400" dirty="0">
                <a:sym typeface="Symbol"/>
              </a:rPr>
              <a:t> is probability of co-</a:t>
            </a:r>
            <a:r>
              <a:rPr lang="en-US" sz="2400" dirty="0" err="1">
                <a:sym typeface="Symbol"/>
              </a:rPr>
              <a:t>occurence</a:t>
            </a:r>
            <a:r>
              <a:rPr lang="en-US" sz="2400" dirty="0">
                <a:sym typeface="Symbol"/>
              </a:rPr>
              <a:t> of </a:t>
            </a:r>
            <a:r>
              <a:rPr lang="en-US" sz="2400" dirty="0" err="1">
                <a:sym typeface="Symbol"/>
              </a:rPr>
              <a:t>i</a:t>
            </a:r>
            <a:r>
              <a:rPr lang="en-US" sz="2400" dirty="0">
                <a:sym typeface="Symbol"/>
              </a:rPr>
              <a:t> and j.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2743200"/>
            <a:ext cx="469288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 Def. 1: I(A,B) = H(B) – H(B|A)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 Def. 2: I(A,B) = H(A) + H(B) – H(A,B)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 Def. 3</a:t>
            </a:r>
            <a:r>
              <a:rPr lang="en-US" sz="2400" dirty="0">
                <a:sym typeface="Wingdings" pitchFamily="2" charset="2"/>
              </a:rPr>
              <a:t>: </a:t>
            </a:r>
            <a:r>
              <a:rPr lang="en-US" sz="2400" dirty="0" err="1">
                <a:sym typeface="Wingdings" pitchFamily="2" charset="2"/>
              </a:rPr>
              <a:t>Kullback-Leibler</a:t>
            </a:r>
            <a:r>
              <a:rPr lang="en-US" sz="2400" dirty="0">
                <a:sym typeface="Wingdings" pitchFamily="2" charset="2"/>
              </a:rPr>
              <a:t> distance</a:t>
            </a:r>
          </a:p>
          <a:p>
            <a:endParaRPr lang="en-US" sz="2400" dirty="0">
              <a:sym typeface="Wingdings" pitchFamily="2" charset="2"/>
            </a:endParaRPr>
          </a:p>
          <a:p>
            <a:endParaRPr lang="en-US" sz="2400" dirty="0">
              <a:sym typeface="Wingdings" pitchFamily="2" charset="2"/>
            </a:endParaRPr>
          </a:p>
          <a:p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30000" t="43750" r="49375" b="50000"/>
          <a:stretch>
            <a:fillRect/>
          </a:stretch>
        </p:blipFill>
        <p:spPr bwMode="auto">
          <a:xfrm>
            <a:off x="1583809" y="4953000"/>
            <a:ext cx="4400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55554" y="4942582"/>
            <a:ext cx="21026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rgbClr val="FF0000"/>
                </a:solidFill>
              </a:rPr>
              <a:t>joint gray values</a:t>
            </a:r>
          </a:p>
          <a:p>
            <a:r>
              <a:rPr lang="en-US" dirty="0">
                <a:solidFill>
                  <a:srgbClr val="FF0000"/>
                </a:solidFill>
              </a:rPr>
              <a:t>joint in case of</a:t>
            </a:r>
          </a:p>
          <a:p>
            <a:r>
              <a:rPr lang="en-US" dirty="0">
                <a:solidFill>
                  <a:srgbClr val="FF0000"/>
                </a:solidFill>
              </a:rPr>
              <a:t>independent images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32EFA1-B92C-422B-8ED0-B97FD3CFCA61}"/>
              </a:ext>
            </a:extLst>
          </p:cNvPr>
          <p:cNvSpPr txBox="1"/>
          <p:nvPr/>
        </p:nvSpPr>
        <p:spPr>
          <a:xfrm>
            <a:off x="6191114" y="2431197"/>
            <a:ext cx="19780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P(</a:t>
            </a:r>
            <a:r>
              <a:rPr lang="en-US" dirty="0" err="1">
                <a:solidFill>
                  <a:srgbClr val="FF0000"/>
                </a:solidFill>
              </a:rPr>
              <a:t>b|a</a:t>
            </a:r>
            <a:r>
              <a:rPr lang="en-US" dirty="0">
                <a:solidFill>
                  <a:srgbClr val="FF0000"/>
                </a:solidFill>
              </a:rPr>
              <a:t>) is the</a:t>
            </a:r>
          </a:p>
          <a:p>
            <a:r>
              <a:rPr lang="en-US" dirty="0">
                <a:solidFill>
                  <a:srgbClr val="FF0000"/>
                </a:solidFill>
              </a:rPr>
              <a:t>probability of voxel</a:t>
            </a:r>
          </a:p>
          <a:p>
            <a:r>
              <a:rPr lang="en-US" dirty="0">
                <a:solidFill>
                  <a:srgbClr val="FF0000"/>
                </a:solidFill>
              </a:rPr>
              <a:t>having value</a:t>
            </a:r>
          </a:p>
          <a:p>
            <a:r>
              <a:rPr lang="en-US" dirty="0">
                <a:solidFill>
                  <a:srgbClr val="FF0000"/>
                </a:solidFill>
              </a:rPr>
              <a:t>b in B given a in 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BF26D4-CF9B-4EA1-A035-04E4CDB48E8F}"/>
              </a:ext>
            </a:extLst>
          </p:cNvPr>
          <p:cNvSpPr txBox="1"/>
          <p:nvPr/>
        </p:nvSpPr>
        <p:spPr>
          <a:xfrm>
            <a:off x="6191114" y="3816192"/>
            <a:ext cx="2585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5308B8"/>
                </a:solidFill>
              </a:rPr>
              <a:t>Maximizing mutual info is</a:t>
            </a:r>
          </a:p>
          <a:p>
            <a:r>
              <a:rPr lang="en-US" dirty="0">
                <a:solidFill>
                  <a:srgbClr val="5308B8"/>
                </a:solidFill>
              </a:rPr>
              <a:t>like minimizing entropy.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Different Aspects of Mutual Information Procedures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981200"/>
            <a:ext cx="711868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 Preprocessing   </a:t>
            </a:r>
            <a:r>
              <a:rPr lang="en-US" sz="2400" dirty="0"/>
              <a:t>(</a:t>
            </a:r>
            <a:r>
              <a:rPr lang="en-US" sz="2400" dirty="0" err="1"/>
              <a:t>ie</a:t>
            </a:r>
            <a:r>
              <a:rPr lang="en-US" sz="2400" dirty="0"/>
              <a:t>. filtering)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 Measures </a:t>
            </a:r>
            <a:r>
              <a:rPr lang="en-US" sz="2400" dirty="0"/>
              <a:t>(entropy measure, normalization measures)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 Spatial Information </a:t>
            </a:r>
            <a:r>
              <a:rPr lang="en-US" sz="2400" dirty="0"/>
              <a:t>(not just gray tones, but where)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 Transformation </a:t>
            </a:r>
            <a:r>
              <a:rPr lang="en-US" sz="2400" dirty="0"/>
              <a:t>(applied to register images)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 rigid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 affine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 deformable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 Implementation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 interpolation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 probability distribution estimation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 optimization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Modalities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2209800"/>
            <a:ext cx="703596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800" dirty="0"/>
              <a:t>MR with CT, PET, SPECT, US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/>
              <a:t> CT with PET, SPECT, other (video, fluoroscopy)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/>
              <a:t> Microscopy with 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Anatomical Entities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0" y="1752600"/>
            <a:ext cx="254877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800" dirty="0"/>
              <a:t>brain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thorax/lungs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spine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heart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breast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abdomen/liver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pelvis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tissue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838200"/>
            <a:ext cx="7418762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PET-CT Image Registration in the Chest</a:t>
            </a:r>
          </a:p>
          <a:p>
            <a:pPr algn="ctr"/>
            <a:r>
              <a:rPr lang="en-US" sz="3600" dirty="0"/>
              <a:t>Using Free-Form Deformations</a:t>
            </a:r>
          </a:p>
          <a:p>
            <a:pPr algn="ctr"/>
            <a:endParaRPr lang="en-US" sz="3600" dirty="0"/>
          </a:p>
          <a:p>
            <a:pPr algn="ctr"/>
            <a:r>
              <a:rPr lang="en-US" sz="2400" dirty="0"/>
              <a:t>David Mattes, David </a:t>
            </a:r>
            <a:r>
              <a:rPr lang="en-US" sz="2400" dirty="0" err="1"/>
              <a:t>Haynor</a:t>
            </a:r>
            <a:r>
              <a:rPr lang="en-US" sz="2400" dirty="0"/>
              <a:t>, et al</a:t>
            </a:r>
          </a:p>
          <a:p>
            <a:pPr algn="ctr"/>
            <a:r>
              <a:rPr lang="en-US" sz="2400" dirty="0"/>
              <a:t>UW Medical Center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3962400"/>
            <a:ext cx="77249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 Popular implementation of mutual information registration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Available in ITK package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We use it in our research.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981200"/>
            <a:ext cx="852656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PET-to-CT </a:t>
            </a:r>
            <a:r>
              <a:rPr lang="en-US" sz="2400" dirty="0"/>
              <a:t>image registration in the chest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/>
              <a:t> Fuse images from a modality with </a:t>
            </a:r>
            <a:r>
              <a:rPr lang="en-US" sz="2400" dirty="0">
                <a:solidFill>
                  <a:srgbClr val="FF0000"/>
                </a:solidFill>
              </a:rPr>
              <a:t>high anatomic detail (CT)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/>
              <a:t> With images from a modality delineating </a:t>
            </a:r>
            <a:r>
              <a:rPr lang="en-US" sz="2400" dirty="0">
                <a:solidFill>
                  <a:srgbClr val="FF0000"/>
                </a:solidFill>
              </a:rPr>
              <a:t>biological function (PET)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/>
              <a:t> Producing a nonparametric deformation that registers them.</a:t>
            </a:r>
          </a:p>
          <a:p>
            <a:pPr>
              <a:spcAft>
                <a:spcPts val="1200"/>
              </a:spcAft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Method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752600"/>
            <a:ext cx="7819385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/>
              <a:t> The PET image has a corresponding </a:t>
            </a:r>
            <a:r>
              <a:rPr lang="en-US" sz="2400" dirty="0">
                <a:solidFill>
                  <a:srgbClr val="FF0000"/>
                </a:solidFill>
              </a:rPr>
              <a:t>transmission image (TR)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The TR image is similar to a CT attenuation map with </a:t>
            </a:r>
          </a:p>
          <a:p>
            <a:r>
              <a:rPr lang="en-US" sz="2400" dirty="0"/>
              <a:t>   a higher energy radiation beam, resulting in </a:t>
            </a:r>
            <a:r>
              <a:rPr lang="en-US" sz="2400" dirty="0">
                <a:solidFill>
                  <a:srgbClr val="FF0000"/>
                </a:solidFill>
              </a:rPr>
              <a:t>less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FF0000"/>
                </a:solidFill>
              </a:rPr>
              <a:t>   soft-tissue detail and limited resolution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Once the TR and CT images are registered, the resulting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 transformation can be applied to the emission image </a:t>
            </a:r>
            <a:r>
              <a:rPr lang="en-US" sz="2400" dirty="0"/>
              <a:t>for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   improved PET image interpretation.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GOAL: find a deformation map that aligns the TR image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  with the CT image and evaluate the accuracy.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3125" t="33594" r="45000" b="29687"/>
          <a:stretch>
            <a:fillRect/>
          </a:stretch>
        </p:blipFill>
        <p:spPr bwMode="auto">
          <a:xfrm>
            <a:off x="1066800" y="1676400"/>
            <a:ext cx="496110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95400" y="1371600"/>
            <a:ext cx="4232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       Axial Slice                      Coronal Slice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2590800"/>
            <a:ext cx="114403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CT Image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TR Image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1225689"/>
            <a:ext cx="69729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/>
              <a:t>Notation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err="1"/>
              <a:t>f</a:t>
            </a:r>
            <a:r>
              <a:rPr lang="en-US" sz="2400" baseline="-25000" dirty="0" err="1"/>
              <a:t>T</a:t>
            </a:r>
            <a:r>
              <a:rPr lang="en-US" sz="2400" dirty="0"/>
              <a:t>(x) is a test image over domain V</a:t>
            </a:r>
            <a:r>
              <a:rPr lang="en-US" sz="2400" baseline="-25000" dirty="0"/>
              <a:t>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err="1"/>
              <a:t>f</a:t>
            </a:r>
            <a:r>
              <a:rPr lang="en-US" sz="2400" baseline="-25000" dirty="0" err="1"/>
              <a:t>R</a:t>
            </a:r>
            <a:r>
              <a:rPr lang="en-US" sz="2400" dirty="0"/>
              <a:t>(x) is a reference image over domain V</a:t>
            </a:r>
            <a:r>
              <a:rPr lang="en-US" sz="2400" baseline="-25000" dirty="0"/>
              <a:t>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g(x | </a:t>
            </a:r>
            <a:r>
              <a:rPr lang="en-US" sz="2400" dirty="0">
                <a:sym typeface="Symbol"/>
              </a:rPr>
              <a:t>) is a deformation from </a:t>
            </a:r>
            <a:r>
              <a:rPr lang="en-US" sz="2400" dirty="0"/>
              <a:t>V</a:t>
            </a:r>
            <a:r>
              <a:rPr lang="en-US" sz="2400" baseline="-25000" dirty="0"/>
              <a:t>T</a:t>
            </a:r>
            <a:r>
              <a:rPr lang="en-US" sz="2400" dirty="0"/>
              <a:t> to V</a:t>
            </a:r>
            <a:r>
              <a:rPr lang="en-US" sz="2400" baseline="-25000" dirty="0"/>
              <a:t>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>
                <a:sym typeface="Symbol"/>
              </a:rPr>
              <a:t> is the set of parameters of the transformation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>
                <a:sym typeface="Symbol"/>
              </a:rPr>
              <a:t>We want to find the set of parameters </a:t>
            </a:r>
          </a:p>
          <a:p>
            <a:pPr marL="800100" lvl="1" indent="-342900"/>
            <a:r>
              <a:rPr lang="en-US" sz="2400" dirty="0">
                <a:sym typeface="Symbol"/>
              </a:rPr>
              <a:t>      that </a:t>
            </a:r>
            <a:r>
              <a:rPr lang="en-US" sz="2400" dirty="0">
                <a:solidFill>
                  <a:srgbClr val="5308B8"/>
                </a:solidFill>
                <a:sym typeface="Symbol"/>
              </a:rPr>
              <a:t>minimizes an image discrepancy function S</a:t>
            </a:r>
          </a:p>
          <a:p>
            <a:pPr marL="800100" lvl="1" indent="-342900"/>
            <a:endParaRPr lang="en-US" sz="2400" dirty="0">
              <a:sym typeface="Symbol"/>
            </a:endParaRPr>
          </a:p>
          <a:p>
            <a:pPr marL="800100" lvl="1" indent="-342900"/>
            <a:endParaRPr lang="en-US" sz="2400" dirty="0">
              <a:sym typeface="Symbol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>
                <a:sym typeface="Symbol"/>
              </a:rPr>
              <a:t>They hypothesize that the set of transformation</a:t>
            </a:r>
          </a:p>
          <a:p>
            <a:pPr marL="800100" lvl="1" indent="-342900"/>
            <a:r>
              <a:rPr lang="en-US" sz="2400" dirty="0">
                <a:sym typeface="Symbol"/>
              </a:rPr>
              <a:t>      parameters that minimizes S brings the transformed test image into best registration with the reference image.</a:t>
            </a:r>
          </a:p>
          <a:p>
            <a:pPr marL="800100" lvl="1" indent="-342900"/>
            <a:endParaRPr lang="en-US" sz="2400" dirty="0">
              <a:sym typeface="Symbol"/>
            </a:endParaRPr>
          </a:p>
          <a:p>
            <a:pPr marL="800100" lvl="1" indent="-342900"/>
            <a:r>
              <a:rPr lang="en-US" sz="2400" dirty="0">
                <a:sym typeface="Symbol"/>
              </a:rPr>
              <a:t>     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3962400"/>
            <a:ext cx="414145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Symbol"/>
              </a:rPr>
              <a:t> = </a:t>
            </a:r>
            <a:r>
              <a:rPr lang="en-US" sz="2400" dirty="0" err="1">
                <a:solidFill>
                  <a:srgbClr val="FF0000"/>
                </a:solidFill>
                <a:sym typeface="Symbol"/>
              </a:rPr>
              <a:t>arg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 min  S(</a:t>
            </a:r>
            <a:r>
              <a:rPr lang="en-US" sz="2400" dirty="0" err="1">
                <a:solidFill>
                  <a:srgbClr val="FF0000"/>
                </a:solidFill>
              </a:rPr>
              <a:t>f</a:t>
            </a:r>
            <a:r>
              <a:rPr lang="en-US" sz="2400" baseline="-25000" dirty="0" err="1">
                <a:solidFill>
                  <a:srgbClr val="FF0000"/>
                </a:solidFill>
              </a:rPr>
              <a:t>R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 , </a:t>
            </a:r>
            <a:r>
              <a:rPr lang="en-US" sz="2400" dirty="0" err="1">
                <a:solidFill>
                  <a:srgbClr val="FF0000"/>
                </a:solidFill>
              </a:rPr>
              <a:t>f</a:t>
            </a:r>
            <a:r>
              <a:rPr lang="en-US" sz="2400" baseline="-25000" dirty="0" err="1">
                <a:solidFill>
                  <a:srgbClr val="FF0000"/>
                </a:solidFill>
              </a:rPr>
              <a:t>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 g( | )) 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Representation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1828800"/>
            <a:ext cx="6969344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/>
              <a:t>  Optimizing a function requires taking </a:t>
            </a:r>
            <a:r>
              <a:rPr lang="en-US" sz="2400" dirty="0">
                <a:solidFill>
                  <a:srgbClr val="FF0000"/>
                </a:solidFill>
              </a:rPr>
              <a:t>derivatives</a:t>
            </a:r>
            <a:r>
              <a:rPr lang="en-US" sz="2400" dirty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 Thus it is easier if the function can be represented in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    a form that is </a:t>
            </a:r>
            <a:r>
              <a:rPr lang="en-US" sz="2400" dirty="0">
                <a:solidFill>
                  <a:srgbClr val="FF0000"/>
                </a:solidFill>
              </a:rPr>
              <a:t>explicitly differentiable</a:t>
            </a:r>
            <a:r>
              <a:rPr lang="en-US" sz="2400" dirty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 This means that both the deformations and the 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    similarity criterion must be differentiable.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/>
              <a:t>  So images are represented using a </a:t>
            </a:r>
            <a:r>
              <a:rPr lang="en-US" sz="2400" dirty="0">
                <a:solidFill>
                  <a:srgbClr val="FF0000"/>
                </a:solidFill>
              </a:rPr>
              <a:t>B-</a:t>
            </a:r>
            <a:r>
              <a:rPr lang="en-US" sz="2400" dirty="0" err="1">
                <a:solidFill>
                  <a:srgbClr val="FF0000"/>
                </a:solidFill>
              </a:rPr>
              <a:t>Spline</a:t>
            </a:r>
            <a:r>
              <a:rPr lang="en-US" sz="2400" dirty="0">
                <a:solidFill>
                  <a:srgbClr val="FF0000"/>
                </a:solidFill>
              </a:rPr>
              <a:t> basis</a:t>
            </a:r>
            <a:r>
              <a:rPr lang="en-US" sz="2400" dirty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   </a:t>
            </a:r>
            <a:r>
              <a:rPr lang="en-US" sz="2400" dirty="0" err="1">
                <a:solidFill>
                  <a:srgbClr val="00B050"/>
                </a:solidFill>
              </a:rPr>
              <a:t>Parzen</a:t>
            </a:r>
            <a:r>
              <a:rPr lang="en-US" sz="2400" dirty="0">
                <a:solidFill>
                  <a:srgbClr val="00B050"/>
                </a:solidFill>
              </a:rPr>
              <a:t> windows </a:t>
            </a:r>
            <a:r>
              <a:rPr lang="en-US" sz="2400" dirty="0"/>
              <a:t>are used instead of simple, bilinear</a:t>
            </a:r>
          </a:p>
          <a:p>
            <a:r>
              <a:rPr lang="en-US" sz="2400" dirty="0"/>
              <a:t>     interpolation.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752600"/>
            <a:ext cx="7640618" cy="40318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 Mutual information-based registration was proposed</a:t>
            </a:r>
          </a:p>
          <a:p>
            <a:r>
              <a:rPr lang="en-US" sz="2400" dirty="0"/>
              <a:t>   by Viola and Wells (MIT) in 1994-5.</a:t>
            </a:r>
          </a:p>
          <a:p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 It has become commonplace in many clinical applications.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 It comes from information theory: the Shannon entropy</a:t>
            </a:r>
          </a:p>
          <a:p>
            <a:endParaRPr lang="en-US" sz="2400" dirty="0"/>
          </a:p>
          <a:p>
            <a:r>
              <a:rPr lang="en-US" sz="2400" dirty="0"/>
              <a:t>                     </a:t>
            </a:r>
            <a:r>
              <a:rPr lang="en-US" sz="2400" dirty="0">
                <a:solidFill>
                  <a:srgbClr val="FF0000"/>
                </a:solidFill>
              </a:rPr>
              <a:t>H = 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 p</a:t>
            </a:r>
            <a:r>
              <a:rPr lang="en-US" sz="2400" baseline="-25000" dirty="0">
                <a:solidFill>
                  <a:srgbClr val="FF0000"/>
                </a:solidFill>
                <a:sym typeface="Symbol"/>
              </a:rPr>
              <a:t>i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 log (1/p</a:t>
            </a:r>
            <a:r>
              <a:rPr lang="en-US" sz="2400" baseline="-25000" dirty="0">
                <a:solidFill>
                  <a:srgbClr val="FF0000"/>
                </a:solidFill>
                <a:sym typeface="Symbol"/>
              </a:rPr>
              <a:t>i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)  = -p</a:t>
            </a:r>
            <a:r>
              <a:rPr lang="en-US" sz="2400" baseline="-25000" dirty="0">
                <a:solidFill>
                  <a:srgbClr val="FF0000"/>
                </a:solidFill>
                <a:sym typeface="Symbol"/>
              </a:rPr>
              <a:t>i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 log p</a:t>
            </a:r>
            <a:r>
              <a:rPr lang="en-US" sz="2400" baseline="-25000" dirty="0">
                <a:solidFill>
                  <a:srgbClr val="FF0000"/>
                </a:solidFill>
                <a:sym typeface="Symbol"/>
              </a:rPr>
              <a:t>i</a:t>
            </a:r>
          </a:p>
          <a:p>
            <a:endParaRPr lang="en-US" sz="2400" baseline="-25000" dirty="0">
              <a:solidFill>
                <a:srgbClr val="FF0000"/>
              </a:solidFill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sz="2400" baseline="-25000" dirty="0">
                <a:sym typeface="Symbol"/>
              </a:rPr>
              <a:t>  </a:t>
            </a:r>
            <a:r>
              <a:rPr lang="en-US" sz="2400" dirty="0">
                <a:sym typeface="Symbol"/>
              </a:rPr>
              <a:t>The more rare an event, the more meaning is associated</a:t>
            </a:r>
          </a:p>
          <a:p>
            <a:r>
              <a:rPr lang="en-US" sz="2400" dirty="0">
                <a:sym typeface="Symbol"/>
              </a:rPr>
              <a:t>   with its occurrence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of the Math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60000" t="52344" r="16875" b="42187"/>
          <a:stretch>
            <a:fillRect/>
          </a:stretch>
        </p:blipFill>
        <p:spPr bwMode="auto">
          <a:xfrm>
            <a:off x="1752600" y="2362200"/>
            <a:ext cx="2819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1219200"/>
            <a:ext cx="848982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  </a:t>
            </a:r>
            <a:r>
              <a:rPr lang="en-US" sz="2400" dirty="0"/>
              <a:t>An </a:t>
            </a:r>
            <a:r>
              <a:rPr lang="en-US" sz="2400" dirty="0">
                <a:solidFill>
                  <a:srgbClr val="FF0000"/>
                </a:solidFill>
              </a:rPr>
              <a:t>image </a:t>
            </a:r>
            <a:r>
              <a:rPr lang="en-US" sz="2400" i="1" dirty="0">
                <a:solidFill>
                  <a:srgbClr val="FF0000"/>
                </a:solidFill>
              </a:rPr>
              <a:t>f(x)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/>
              <a:t>coming in as a set of sampled values,</a:t>
            </a:r>
          </a:p>
          <a:p>
            <a:r>
              <a:rPr lang="en-US" sz="2400" dirty="0"/>
              <a:t>   is represented by a </a:t>
            </a:r>
            <a:r>
              <a:rPr lang="en-US" sz="2400" dirty="0">
                <a:solidFill>
                  <a:srgbClr val="FF0000"/>
                </a:solidFill>
              </a:rPr>
              <a:t>cubic </a:t>
            </a:r>
            <a:r>
              <a:rPr lang="en-US" sz="2400" dirty="0" err="1">
                <a:solidFill>
                  <a:srgbClr val="FF0000"/>
                </a:solidFill>
              </a:rPr>
              <a:t>spline</a:t>
            </a:r>
            <a:r>
              <a:rPr lang="en-US" sz="2400" dirty="0">
                <a:solidFill>
                  <a:srgbClr val="FF0000"/>
                </a:solidFill>
              </a:rPr>
              <a:t> function </a:t>
            </a:r>
            <a:r>
              <a:rPr lang="en-US" sz="2400" dirty="0"/>
              <a:t>that can be interpolated</a:t>
            </a:r>
          </a:p>
          <a:p>
            <a:r>
              <a:rPr lang="en-US" sz="2400" dirty="0"/>
              <a:t>   at any between-pixel position.</a:t>
            </a:r>
          </a:p>
          <a:p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 The </a:t>
            </a:r>
            <a:r>
              <a:rPr lang="en-US" sz="2400" dirty="0" err="1"/>
              <a:t>spline</a:t>
            </a:r>
            <a:r>
              <a:rPr lang="en-US" sz="2400" dirty="0"/>
              <a:t> function is </a:t>
            </a:r>
            <a:r>
              <a:rPr lang="en-US" sz="2400" dirty="0">
                <a:solidFill>
                  <a:srgbClr val="FF0000"/>
                </a:solidFill>
              </a:rPr>
              <a:t>differentiable</a:t>
            </a:r>
            <a:r>
              <a:rPr lang="en-US" sz="2400" dirty="0"/>
              <a:t>.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  The </a:t>
            </a:r>
            <a:r>
              <a:rPr lang="en-US" sz="2400" dirty="0">
                <a:solidFill>
                  <a:srgbClr val="FF0000"/>
                </a:solidFill>
              </a:rPr>
              <a:t>smoothed joint histogram </a:t>
            </a:r>
            <a:r>
              <a:rPr lang="en-US" sz="2400" dirty="0"/>
              <a:t>of 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f</a:t>
            </a:r>
            <a:r>
              <a:rPr lang="en-US" sz="2400" baseline="-25000" dirty="0" err="1">
                <a:solidFill>
                  <a:srgbClr val="FF0000"/>
                </a:solidFill>
              </a:rPr>
              <a:t>R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 , </a:t>
            </a:r>
            <a:r>
              <a:rPr lang="en-US" sz="2400" dirty="0" err="1">
                <a:solidFill>
                  <a:srgbClr val="FF0000"/>
                </a:solidFill>
              </a:rPr>
              <a:t>f</a:t>
            </a:r>
            <a:r>
              <a:rPr lang="en-US" sz="2400" baseline="-25000" dirty="0" err="1">
                <a:solidFill>
                  <a:srgbClr val="FF0000"/>
                </a:solidFill>
              </a:rPr>
              <a:t>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 g( | )) </a:t>
            </a:r>
          </a:p>
          <a:p>
            <a:r>
              <a:rPr lang="en-US" sz="2400" dirty="0">
                <a:solidFill>
                  <a:srgbClr val="FF0000"/>
                </a:solidFill>
                <a:sym typeface="Symbol"/>
              </a:rPr>
              <a:t>    </a:t>
            </a:r>
            <a:r>
              <a:rPr lang="en-US" sz="2400" dirty="0">
                <a:sym typeface="Symbol"/>
              </a:rPr>
              <a:t>is defined as a cross product of the two </a:t>
            </a:r>
            <a:r>
              <a:rPr lang="en-US" sz="2400" dirty="0" err="1">
                <a:sym typeface="Symbol"/>
              </a:rPr>
              <a:t>spline</a:t>
            </a:r>
            <a:r>
              <a:rPr lang="en-US" sz="2400" dirty="0">
                <a:sym typeface="Symbol"/>
              </a:rPr>
              <a:t> functions.</a:t>
            </a:r>
          </a:p>
          <a:p>
            <a:endParaRPr lang="en-US" sz="2400" dirty="0"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ym typeface="Symbol"/>
              </a:rPr>
              <a:t>  Computation of mutual information requires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sym typeface="Symbol"/>
              </a:rPr>
              <a:t> the smoothed joint histogram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sym typeface="Symbol"/>
              </a:rPr>
              <a:t> the marginal smoothed histogram for the test image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sym typeface="Symbol"/>
              </a:rPr>
              <a:t> the marginal probability for the reference image, which</a:t>
            </a:r>
          </a:p>
          <a:p>
            <a:pPr lvl="1"/>
            <a:r>
              <a:rPr lang="en-US" sz="2400" dirty="0">
                <a:sym typeface="Symbol"/>
              </a:rPr>
              <a:t>   is independent of the transformation parameters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219200"/>
            <a:ext cx="6789359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 The </a:t>
            </a:r>
            <a:r>
              <a:rPr lang="en-US" sz="2400" dirty="0">
                <a:solidFill>
                  <a:srgbClr val="FF0000"/>
                </a:solidFill>
              </a:rPr>
              <a:t>image discrepancy measure </a:t>
            </a:r>
            <a:r>
              <a:rPr lang="en-US" sz="2400" dirty="0"/>
              <a:t>is the negative of</a:t>
            </a:r>
          </a:p>
          <a:p>
            <a:r>
              <a:rPr lang="en-US" sz="2400" dirty="0"/>
              <a:t>   mutual information S between the reference image</a:t>
            </a:r>
          </a:p>
          <a:p>
            <a:r>
              <a:rPr lang="en-US" sz="2400" dirty="0"/>
              <a:t>   and the transformed test image expressed as a</a:t>
            </a:r>
          </a:p>
          <a:p>
            <a:r>
              <a:rPr lang="en-US" sz="2400" dirty="0"/>
              <a:t>   function of the transformation parameters </a:t>
            </a:r>
            <a:r>
              <a:rPr lang="en-US" sz="2400" dirty="0">
                <a:sym typeface="Symbol"/>
              </a:rPr>
              <a:t>.</a:t>
            </a:r>
          </a:p>
          <a:p>
            <a:endParaRPr lang="en-US" sz="2400" dirty="0">
              <a:sym typeface="Symbol"/>
            </a:endParaRPr>
          </a:p>
          <a:p>
            <a:endParaRPr lang="en-US" sz="2400" dirty="0">
              <a:sym typeface="Symbol"/>
            </a:endParaRPr>
          </a:p>
          <a:p>
            <a:endParaRPr lang="en-US" sz="2400" dirty="0">
              <a:sym typeface="Symbol"/>
            </a:endParaRPr>
          </a:p>
          <a:p>
            <a:r>
              <a:rPr lang="en-US" sz="2400" dirty="0">
                <a:sym typeface="Symbol"/>
              </a:rPr>
              <a:t>   where 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p, </a:t>
            </a:r>
            <a:r>
              <a:rPr lang="en-US" sz="2400" dirty="0" err="1">
                <a:solidFill>
                  <a:srgbClr val="FF0000"/>
                </a:solidFill>
                <a:sym typeface="Symbol"/>
              </a:rPr>
              <a:t>p</a:t>
            </a:r>
            <a:r>
              <a:rPr lang="en-US" sz="2400" baseline="-25000" dirty="0" err="1">
                <a:solidFill>
                  <a:srgbClr val="FF0000"/>
                </a:solidFill>
                <a:sym typeface="Symbol"/>
              </a:rPr>
              <a:t>T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, and </a:t>
            </a:r>
            <a:r>
              <a:rPr lang="en-US" sz="2400" dirty="0" err="1">
                <a:solidFill>
                  <a:srgbClr val="FF0000"/>
                </a:solidFill>
                <a:sym typeface="Symbol"/>
              </a:rPr>
              <a:t>p</a:t>
            </a:r>
            <a:r>
              <a:rPr lang="en-US" sz="2400" baseline="-25000" dirty="0" err="1">
                <a:solidFill>
                  <a:srgbClr val="FF0000"/>
                </a:solidFill>
                <a:sym typeface="Symbol"/>
              </a:rPr>
              <a:t>R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 are the </a:t>
            </a:r>
            <a:r>
              <a:rPr lang="en-US" sz="2400" dirty="0">
                <a:sym typeface="Symbol"/>
              </a:rPr>
              <a:t>joint, marginal test,</a:t>
            </a:r>
          </a:p>
          <a:p>
            <a:r>
              <a:rPr lang="en-US" sz="2400" dirty="0">
                <a:sym typeface="Symbol"/>
              </a:rPr>
              <a:t>   and marginal reference 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probability distributions</a:t>
            </a:r>
            <a:r>
              <a:rPr lang="en-US" sz="2400" dirty="0">
                <a:sym typeface="Symbol"/>
              </a:rPr>
              <a:t>,</a:t>
            </a:r>
          </a:p>
          <a:p>
            <a:r>
              <a:rPr lang="en-US" sz="2400" dirty="0">
                <a:sym typeface="Symbol"/>
              </a:rPr>
              <a:t>   respectively.</a:t>
            </a:r>
          </a:p>
          <a:p>
            <a:endParaRPr lang="en-US" sz="2400" dirty="0"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ym typeface="Symbol"/>
              </a:rPr>
              <a:t> The variables </a:t>
            </a:r>
            <a:r>
              <a:rPr lang="en-US" sz="2800" dirty="0">
                <a:solidFill>
                  <a:srgbClr val="5308B8"/>
                </a:solidFill>
                <a:sym typeface="Symbol"/>
              </a:rPr>
              <a:t></a:t>
            </a:r>
            <a:r>
              <a:rPr lang="en-US" sz="2400" dirty="0">
                <a:solidFill>
                  <a:srgbClr val="5308B8"/>
                </a:solidFill>
                <a:sym typeface="Symbol"/>
              </a:rPr>
              <a:t> and  are the histogram bin indexes</a:t>
            </a:r>
          </a:p>
          <a:p>
            <a:r>
              <a:rPr lang="en-US" sz="2400" dirty="0">
                <a:sym typeface="Symbol"/>
              </a:rPr>
              <a:t>   for the reference and test images, respectively.</a:t>
            </a:r>
          </a:p>
          <a:p>
            <a:endParaRPr lang="en-US" sz="2400" dirty="0">
              <a:sym typeface="Symbol"/>
            </a:endParaRPr>
          </a:p>
          <a:p>
            <a:endParaRPr lang="en-US" sz="2400" dirty="0">
              <a:sym typeface="Symbol"/>
            </a:endParaRPr>
          </a:p>
          <a:p>
            <a:endParaRPr lang="en-US" sz="2400" dirty="0">
              <a:sym typeface="Symbol"/>
            </a:endParaRPr>
          </a:p>
          <a:p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9375" t="47656" r="33750" b="44531"/>
          <a:stretch>
            <a:fillRect/>
          </a:stretch>
        </p:blipFill>
        <p:spPr bwMode="auto">
          <a:xfrm>
            <a:off x="2362200" y="2895600"/>
            <a:ext cx="449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BEB5DA-9D7F-49E8-98A4-9FE49B07CDD6}"/>
              </a:ext>
            </a:extLst>
          </p:cNvPr>
          <p:cNvSpPr txBox="1"/>
          <p:nvPr/>
        </p:nvSpPr>
        <p:spPr>
          <a:xfrm>
            <a:off x="6978302" y="2895600"/>
            <a:ext cx="1106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5308B8"/>
                </a:solidFill>
              </a:rPr>
              <a:t>Joint</a:t>
            </a:r>
          </a:p>
          <a:p>
            <a:r>
              <a:rPr lang="en-US" dirty="0">
                <a:solidFill>
                  <a:srgbClr val="C00000"/>
                </a:solidFill>
              </a:rPr>
              <a:t>Marginals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Deformations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1295400"/>
            <a:ext cx="661264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/>
              <a:t> Deformations are also modeled as </a:t>
            </a:r>
            <a:r>
              <a:rPr lang="en-US" sz="2400" dirty="0">
                <a:solidFill>
                  <a:srgbClr val="FF0000"/>
                </a:solidFill>
              </a:rPr>
              <a:t>cubic B-</a:t>
            </a:r>
            <a:r>
              <a:rPr lang="en-US" sz="2400" dirty="0" err="1">
                <a:solidFill>
                  <a:srgbClr val="FF0000"/>
                </a:solidFill>
              </a:rPr>
              <a:t>splines</a:t>
            </a:r>
            <a:r>
              <a:rPr lang="en-US" sz="2400" dirty="0"/>
              <a:t>.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/>
              <a:t> They are defined on a much </a:t>
            </a:r>
            <a:r>
              <a:rPr lang="en-US" sz="2400" dirty="0">
                <a:solidFill>
                  <a:srgbClr val="FF0000"/>
                </a:solidFill>
              </a:rPr>
              <a:t>coarser grid</a:t>
            </a:r>
            <a:r>
              <a:rPr lang="en-US" sz="2400" dirty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A deformation is defined on a sparse, </a:t>
            </a:r>
            <a:r>
              <a:rPr lang="en-US" sz="2400" dirty="0">
                <a:solidFill>
                  <a:srgbClr val="FF0000"/>
                </a:solidFill>
              </a:rPr>
              <a:t>regular grid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   of control points placed over the test image.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A deformation is varied by defining the</a:t>
            </a:r>
          </a:p>
          <a:p>
            <a:r>
              <a:rPr lang="en-US" sz="2400" dirty="0"/>
              <a:t>  </a:t>
            </a:r>
            <a:r>
              <a:rPr lang="en-US" sz="2400" dirty="0">
                <a:solidFill>
                  <a:srgbClr val="FF0000"/>
                </a:solidFill>
              </a:rPr>
              <a:t>motion g(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</a:t>
            </a:r>
            <a:r>
              <a:rPr lang="en-US" sz="2400" baseline="-25000" dirty="0">
                <a:solidFill>
                  <a:srgbClr val="FF0000"/>
                </a:solidFill>
                <a:sym typeface="Symbol"/>
              </a:rPr>
              <a:t>j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) at each control point </a:t>
            </a:r>
            <a:r>
              <a:rPr lang="en-US" sz="2400" baseline="-25000" dirty="0">
                <a:solidFill>
                  <a:srgbClr val="FF0000"/>
                </a:solidFill>
                <a:sym typeface="Symbol"/>
              </a:rPr>
              <a:t>j</a:t>
            </a:r>
            <a:r>
              <a:rPr lang="en-US" sz="2400" dirty="0">
                <a:sym typeface="Symbol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sym typeface="Symbol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28125" t="32813" r="33125" b="46875"/>
          <a:stretch>
            <a:fillRect/>
          </a:stretch>
        </p:blipFill>
        <p:spPr bwMode="auto">
          <a:xfrm>
            <a:off x="1905000" y="4495800"/>
            <a:ext cx="4724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447800"/>
            <a:ext cx="7919925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ym typeface="Symbol"/>
              </a:rPr>
              <a:t> The transformation of the test image is specified</a:t>
            </a:r>
          </a:p>
          <a:p>
            <a:r>
              <a:rPr lang="en-US" sz="2400" dirty="0">
                <a:sym typeface="Symbol"/>
              </a:rPr>
              <a:t>   by mapping reference image coordinates according to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ym typeface="Symbol"/>
              </a:rPr>
              <a:t>   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a locally perturbed rigid body transformation</a:t>
            </a:r>
            <a:r>
              <a:rPr lang="en-US" sz="2400" dirty="0">
                <a:sym typeface="Symbol"/>
              </a:rPr>
              <a:t>.</a:t>
            </a:r>
          </a:p>
          <a:p>
            <a:pPr>
              <a:spcAft>
                <a:spcPts val="600"/>
              </a:spcAft>
            </a:pPr>
            <a:endParaRPr lang="en-US" sz="2400" dirty="0"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ym typeface="Symbol"/>
              </a:rPr>
              <a:t>  The parameters of the transformation are:</a:t>
            </a:r>
          </a:p>
          <a:p>
            <a:r>
              <a:rPr lang="en-US" sz="2400" dirty="0">
                <a:sym typeface="Symbol"/>
              </a:rPr>
              <a:t>                   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 = { , , , </a:t>
            </a:r>
            <a:r>
              <a:rPr lang="en-US" sz="2400" dirty="0" err="1">
                <a:solidFill>
                  <a:srgbClr val="FF0000"/>
                </a:solidFill>
                <a:sym typeface="Symbol"/>
              </a:rPr>
              <a:t>t</a:t>
            </a:r>
            <a:r>
              <a:rPr lang="en-US" sz="2400" baseline="-25000" dirty="0" err="1">
                <a:solidFill>
                  <a:srgbClr val="FF0000"/>
                </a:solidFill>
                <a:sym typeface="Symbol"/>
              </a:rPr>
              <a:t>x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, </a:t>
            </a:r>
            <a:r>
              <a:rPr lang="en-US" sz="2400" dirty="0" err="1">
                <a:solidFill>
                  <a:srgbClr val="FF0000"/>
                </a:solidFill>
                <a:sym typeface="Symbol"/>
              </a:rPr>
              <a:t>t</a:t>
            </a:r>
            <a:r>
              <a:rPr lang="en-US" sz="2400" baseline="-25000" dirty="0" err="1">
                <a:solidFill>
                  <a:srgbClr val="FF0000"/>
                </a:solidFill>
                <a:sym typeface="Symbol"/>
              </a:rPr>
              <a:t>y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, </a:t>
            </a:r>
            <a:r>
              <a:rPr lang="en-US" sz="2400" dirty="0" err="1">
                <a:solidFill>
                  <a:srgbClr val="FF0000"/>
                </a:solidFill>
                <a:sym typeface="Symbol"/>
              </a:rPr>
              <a:t>t</a:t>
            </a:r>
            <a:r>
              <a:rPr lang="en-US" sz="2400" baseline="-25000" dirty="0" err="1">
                <a:solidFill>
                  <a:srgbClr val="FF0000"/>
                </a:solidFill>
                <a:sym typeface="Symbol"/>
              </a:rPr>
              <a:t>z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; </a:t>
            </a:r>
            <a:r>
              <a:rPr lang="en-US" sz="2400" baseline="-25000" dirty="0">
                <a:solidFill>
                  <a:srgbClr val="FF0000"/>
                </a:solidFill>
                <a:sym typeface="Symbol"/>
              </a:rPr>
              <a:t>j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 }</a:t>
            </a:r>
          </a:p>
          <a:p>
            <a:endParaRPr lang="en-US" sz="2400" dirty="0">
              <a:solidFill>
                <a:srgbClr val="FF0000"/>
              </a:solidFill>
              <a:sym typeface="Symbol"/>
            </a:endParaRPr>
          </a:p>
          <a:p>
            <a:r>
              <a:rPr lang="en-US" sz="2400" dirty="0">
                <a:sym typeface="Symbol"/>
              </a:rPr>
              <a:t>      {, , } are the </a:t>
            </a:r>
            <a:r>
              <a:rPr lang="en-US" sz="2400" dirty="0">
                <a:solidFill>
                  <a:srgbClr val="0070C0"/>
                </a:solidFill>
                <a:sym typeface="Symbol"/>
              </a:rPr>
              <a:t>roll-pitch-yaw</a:t>
            </a:r>
            <a:r>
              <a:rPr lang="en-US" sz="2400" dirty="0">
                <a:sym typeface="Symbol"/>
              </a:rPr>
              <a:t> Euler angles,</a:t>
            </a:r>
          </a:p>
          <a:p>
            <a:endParaRPr lang="en-US" sz="2400" dirty="0">
              <a:sym typeface="Symbol"/>
            </a:endParaRPr>
          </a:p>
          <a:p>
            <a:r>
              <a:rPr lang="en-US" sz="2400" dirty="0">
                <a:sym typeface="Symbol"/>
              </a:rPr>
              <a:t>      [</a:t>
            </a:r>
            <a:r>
              <a:rPr lang="en-US" sz="2400" dirty="0" err="1">
                <a:sym typeface="Symbol"/>
              </a:rPr>
              <a:t>t</a:t>
            </a:r>
            <a:r>
              <a:rPr lang="en-US" sz="2400" baseline="-25000" dirty="0" err="1">
                <a:sym typeface="Symbol"/>
              </a:rPr>
              <a:t>x</a:t>
            </a:r>
            <a:r>
              <a:rPr lang="en-US" sz="2400" dirty="0">
                <a:sym typeface="Symbol"/>
              </a:rPr>
              <a:t>, </a:t>
            </a:r>
            <a:r>
              <a:rPr lang="en-US" sz="2400" dirty="0" err="1">
                <a:sym typeface="Symbol"/>
              </a:rPr>
              <a:t>t</a:t>
            </a:r>
            <a:r>
              <a:rPr lang="en-US" sz="2400" baseline="-25000" dirty="0" err="1">
                <a:sym typeface="Symbol"/>
              </a:rPr>
              <a:t>y</a:t>
            </a:r>
            <a:r>
              <a:rPr lang="en-US" sz="2400" dirty="0">
                <a:sym typeface="Symbol"/>
              </a:rPr>
              <a:t>, </a:t>
            </a:r>
            <a:r>
              <a:rPr lang="en-US" sz="2400" dirty="0" err="1">
                <a:sym typeface="Symbol"/>
              </a:rPr>
              <a:t>t</a:t>
            </a:r>
            <a:r>
              <a:rPr lang="en-US" sz="2400" baseline="-25000" dirty="0" err="1">
                <a:sym typeface="Symbol"/>
              </a:rPr>
              <a:t>z</a:t>
            </a:r>
            <a:r>
              <a:rPr lang="en-US" sz="2400" dirty="0">
                <a:sym typeface="Symbol"/>
              </a:rPr>
              <a:t>] is the </a:t>
            </a:r>
            <a:r>
              <a:rPr lang="en-US" sz="2400" dirty="0">
                <a:solidFill>
                  <a:srgbClr val="0070C0"/>
                </a:solidFill>
                <a:sym typeface="Symbol"/>
              </a:rPr>
              <a:t>translation</a:t>
            </a:r>
            <a:r>
              <a:rPr lang="en-US" sz="2400" dirty="0">
                <a:sym typeface="Symbol"/>
              </a:rPr>
              <a:t> vector,</a:t>
            </a:r>
          </a:p>
          <a:p>
            <a:endParaRPr lang="en-US" sz="2400" dirty="0">
              <a:sym typeface="Symbol"/>
            </a:endParaRPr>
          </a:p>
          <a:p>
            <a:r>
              <a:rPr lang="en-US" sz="2400" dirty="0">
                <a:sym typeface="Symbol"/>
              </a:rPr>
              <a:t>      and 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</a:t>
            </a:r>
            <a:r>
              <a:rPr lang="en-US" sz="2400" baseline="-25000" dirty="0">
                <a:solidFill>
                  <a:srgbClr val="FF0000"/>
                </a:solidFill>
                <a:sym typeface="Symbol"/>
              </a:rPr>
              <a:t>j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 is the set of deformation coefficients </a:t>
            </a:r>
            <a:r>
              <a:rPr lang="en-US" sz="2400" dirty="0">
                <a:sym typeface="Symbol"/>
              </a:rPr>
              <a:t>(2200 of them)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Multiresolution</a:t>
            </a:r>
            <a:r>
              <a:rPr lang="en-US" dirty="0"/>
              <a:t> Optimization Strategy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600200"/>
            <a:ext cx="7786619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  The registration process is automated by varying the</a:t>
            </a:r>
          </a:p>
          <a:p>
            <a:r>
              <a:rPr lang="en-US" sz="2400" dirty="0"/>
              <a:t>   deformation in the test image until the discrepancy 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   between the two images is minimized.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  The alignment process is divided into two registrations: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    one for the rigid body part and one for the deformation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 A limited-memory, quasi-Newton minimization package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   is used.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 To avoid local minima and decrease computation time,</a:t>
            </a:r>
          </a:p>
          <a:p>
            <a:r>
              <a:rPr lang="en-US" sz="2400" dirty="0"/>
              <a:t>    a hierarchical </a:t>
            </a:r>
            <a:r>
              <a:rPr lang="en-US" sz="2400" dirty="0" err="1"/>
              <a:t>multiresolution</a:t>
            </a:r>
            <a:r>
              <a:rPr lang="en-US" sz="2400" dirty="0"/>
              <a:t> optimization scheme is used.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39375" t="25000" r="13438" b="6250"/>
          <a:stretch>
            <a:fillRect/>
          </a:stretch>
        </p:blipFill>
        <p:spPr bwMode="auto">
          <a:xfrm>
            <a:off x="1676400" y="152400"/>
            <a:ext cx="57531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1828800"/>
            <a:ext cx="7206653" cy="26930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/>
              <a:t> 28 patients, 27 successful registrations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/>
              <a:t> 205 slices per image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/>
              <a:t> average of 100 minutes per registration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/>
              <a:t> 10 minutes for the rigid body part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90 minut</a:t>
            </a:r>
            <a:r>
              <a:rPr lang="en-US" sz="2400" dirty="0"/>
              <a:t>es for the deformable part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/>
              <a:t> error index of .54, which is in the </a:t>
            </a:r>
            <a:r>
              <a:rPr lang="en-US" sz="2400" dirty="0">
                <a:solidFill>
                  <a:srgbClr val="FF0000"/>
                </a:solidFill>
              </a:rPr>
              <a:t>0 to 6mm error range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36875" t="20313" r="16250" b="9375"/>
          <a:stretch>
            <a:fillRect/>
          </a:stretch>
        </p:blipFill>
        <p:spPr bwMode="auto">
          <a:xfrm>
            <a:off x="2133600" y="548640"/>
            <a:ext cx="5257800" cy="630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95600" y="228600"/>
            <a:ext cx="369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axial                                             coronal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371600"/>
            <a:ext cx="42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3581400"/>
            <a:ext cx="166436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registered TR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unregistered TR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Images from 7 Anatomic Locations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7500" t="50000" r="15625" b="11719"/>
          <a:stretch>
            <a:fillRect/>
          </a:stretch>
        </p:blipFill>
        <p:spPr bwMode="auto">
          <a:xfrm>
            <a:off x="1219200" y="1981200"/>
            <a:ext cx="6934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620283-956B-4AAE-9DB0-142DF8D4EF8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457200" y="990600"/>
            <a:ext cx="8077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Tx/>
              <a:buChar char="•"/>
            </a:pPr>
            <a:endParaRPr lang="en-US" sz="2800" dirty="0">
              <a:solidFill>
                <a:schemeClr val="bg2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Entropy comes from information theory.  The higher the entropy the more the information content.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Tx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Entropy = </a:t>
            </a:r>
          </a:p>
          <a:p>
            <a:pPr marL="742950" lvl="1" indent="-285750">
              <a:spcBef>
                <a:spcPct val="20000"/>
              </a:spcBef>
            </a:pPr>
            <a:endParaRPr lang="en-US" sz="2000" dirty="0">
              <a:solidFill>
                <a:srgbClr val="000000"/>
              </a:solidFill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2000" dirty="0">
                <a:solidFill>
                  <a:srgbClr val="000000"/>
                </a:solidFill>
              </a:rPr>
              <a:t>p</a:t>
            </a:r>
            <a:r>
              <a:rPr lang="en-US" sz="2000" baseline="-25000" dirty="0">
                <a:solidFill>
                  <a:srgbClr val="000000"/>
                </a:solidFill>
              </a:rPr>
              <a:t>i</a:t>
            </a:r>
            <a:r>
              <a:rPr lang="en-US" sz="2000" dirty="0">
                <a:solidFill>
                  <a:srgbClr val="000000"/>
                </a:solidFill>
              </a:rPr>
              <a:t> is the probability of event </a:t>
            </a:r>
            <a:r>
              <a:rPr lang="en-US" sz="2000" dirty="0" err="1">
                <a:solidFill>
                  <a:srgbClr val="000000"/>
                </a:solidFill>
              </a:rPr>
              <a:t>i</a:t>
            </a:r>
            <a:endParaRPr lang="en-US" sz="2000" dirty="0">
              <a:solidFill>
                <a:srgbClr val="000000"/>
              </a:solidFill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2000" dirty="0">
                <a:solidFill>
                  <a:srgbClr val="000000"/>
                </a:solidFill>
              </a:rPr>
              <a:t>Compute it as the proportion of event </a:t>
            </a:r>
            <a:r>
              <a:rPr lang="en-US" sz="2000" dirty="0" err="1">
                <a:solidFill>
                  <a:srgbClr val="000000"/>
                </a:solidFill>
              </a:rPr>
              <a:t>i</a:t>
            </a:r>
            <a:r>
              <a:rPr lang="en-US" sz="2000" dirty="0">
                <a:solidFill>
                  <a:srgbClr val="000000"/>
                </a:solidFill>
              </a:rPr>
              <a:t> in the set.</a:t>
            </a:r>
          </a:p>
          <a:p>
            <a:pPr marL="342900" indent="-342900">
              <a:spcBef>
                <a:spcPct val="20000"/>
              </a:spcBef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Tx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</a:pPr>
            <a:endParaRPr lang="en-US" sz="2800" dirty="0">
              <a:solidFill>
                <a:srgbClr val="000000"/>
              </a:solidFill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667000" y="3276600"/>
          <a:ext cx="2286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4" imgW="914400" imgH="342720" progId="Equation.3">
                  <p:embed/>
                </p:oleObj>
              </mc:Choice>
              <mc:Fallback>
                <p:oleObj name="Equation" r:id="rId4" imgW="914400" imgH="342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276600"/>
                        <a:ext cx="22860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400800" y="2895600"/>
            <a:ext cx="2133600" cy="1905000"/>
            <a:chOff x="4272" y="2976"/>
            <a:chExt cx="1344" cy="1200"/>
          </a:xfrm>
        </p:grpSpPr>
        <p:sp>
          <p:nvSpPr>
            <p:cNvPr id="1035" name="Oval 6"/>
            <p:cNvSpPr>
              <a:spLocks noChangeArrowheads="1"/>
            </p:cNvSpPr>
            <p:nvPr/>
          </p:nvSpPr>
          <p:spPr bwMode="auto">
            <a:xfrm>
              <a:off x="4272" y="2976"/>
              <a:ext cx="1344" cy="1200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auto">
            <a:xfrm>
              <a:off x="5232" y="355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auto">
            <a:xfrm>
              <a:off x="4992" y="34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auto">
            <a:xfrm>
              <a:off x="4512" y="316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Oval 10"/>
            <p:cNvSpPr>
              <a:spLocks noChangeArrowheads="1"/>
            </p:cNvSpPr>
            <p:nvPr/>
          </p:nvSpPr>
          <p:spPr bwMode="auto">
            <a:xfrm>
              <a:off x="4416" y="36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Oval 11"/>
            <p:cNvSpPr>
              <a:spLocks noChangeArrowheads="1"/>
            </p:cNvSpPr>
            <p:nvPr/>
          </p:nvSpPr>
          <p:spPr bwMode="auto">
            <a:xfrm>
              <a:off x="4608" y="355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Oval 12"/>
            <p:cNvSpPr>
              <a:spLocks noChangeArrowheads="1"/>
            </p:cNvSpPr>
            <p:nvPr/>
          </p:nvSpPr>
          <p:spPr bwMode="auto">
            <a:xfrm>
              <a:off x="4992" y="302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Oval 13"/>
            <p:cNvSpPr>
              <a:spLocks noChangeArrowheads="1"/>
            </p:cNvSpPr>
            <p:nvPr/>
          </p:nvSpPr>
          <p:spPr bwMode="auto">
            <a:xfrm>
              <a:off x="4800" y="297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Oval 14"/>
            <p:cNvSpPr>
              <a:spLocks noChangeArrowheads="1"/>
            </p:cNvSpPr>
            <p:nvPr/>
          </p:nvSpPr>
          <p:spPr bwMode="auto">
            <a:xfrm>
              <a:off x="4848" y="316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4608" y="3024"/>
              <a:ext cx="144" cy="144"/>
              <a:chOff x="2880" y="2160"/>
              <a:chExt cx="192" cy="192"/>
            </a:xfrm>
          </p:grpSpPr>
          <p:sp>
            <p:nvSpPr>
              <p:cNvPr id="1089" name="Line 16"/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Line 17"/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5" name="Oval 18"/>
            <p:cNvSpPr>
              <a:spLocks noChangeArrowheads="1"/>
            </p:cNvSpPr>
            <p:nvPr/>
          </p:nvSpPr>
          <p:spPr bwMode="auto">
            <a:xfrm>
              <a:off x="5136" y="31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Oval 19"/>
            <p:cNvSpPr>
              <a:spLocks noChangeArrowheads="1"/>
            </p:cNvSpPr>
            <p:nvPr/>
          </p:nvSpPr>
          <p:spPr bwMode="auto">
            <a:xfrm>
              <a:off x="4992" y="36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4800" y="3312"/>
              <a:ext cx="144" cy="144"/>
              <a:chOff x="2880" y="2160"/>
              <a:chExt cx="192" cy="192"/>
            </a:xfrm>
          </p:grpSpPr>
          <p:sp>
            <p:nvSpPr>
              <p:cNvPr id="1087" name="Line 21"/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" name="Line 22"/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4800" y="3792"/>
              <a:ext cx="144" cy="144"/>
              <a:chOff x="2880" y="2160"/>
              <a:chExt cx="192" cy="192"/>
            </a:xfrm>
          </p:grpSpPr>
          <p:sp>
            <p:nvSpPr>
              <p:cNvPr id="1085" name="Line 24"/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" name="Line 25"/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5184" y="3216"/>
              <a:ext cx="144" cy="144"/>
              <a:chOff x="2880" y="2160"/>
              <a:chExt cx="192" cy="192"/>
            </a:xfrm>
          </p:grpSpPr>
          <p:sp>
            <p:nvSpPr>
              <p:cNvPr id="1083" name="Line 27"/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" name="Line 28"/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4320" y="3360"/>
              <a:ext cx="144" cy="144"/>
              <a:chOff x="2880" y="2160"/>
              <a:chExt cx="192" cy="192"/>
            </a:xfrm>
          </p:grpSpPr>
          <p:sp>
            <p:nvSpPr>
              <p:cNvPr id="1081" name="Line 30"/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Line 31"/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1" name="Oval 32"/>
            <p:cNvSpPr>
              <a:spLocks noChangeArrowheads="1"/>
            </p:cNvSpPr>
            <p:nvPr/>
          </p:nvSpPr>
          <p:spPr bwMode="auto">
            <a:xfrm>
              <a:off x="4512" y="36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Oval 33"/>
            <p:cNvSpPr>
              <a:spLocks noChangeArrowheads="1"/>
            </p:cNvSpPr>
            <p:nvPr/>
          </p:nvSpPr>
          <p:spPr bwMode="auto">
            <a:xfrm>
              <a:off x="4608" y="379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Oval 34"/>
            <p:cNvSpPr>
              <a:spLocks noChangeArrowheads="1"/>
            </p:cNvSpPr>
            <p:nvPr/>
          </p:nvSpPr>
          <p:spPr bwMode="auto">
            <a:xfrm>
              <a:off x="4752" y="36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Oval 35"/>
            <p:cNvSpPr>
              <a:spLocks noChangeArrowheads="1"/>
            </p:cNvSpPr>
            <p:nvPr/>
          </p:nvSpPr>
          <p:spPr bwMode="auto">
            <a:xfrm>
              <a:off x="4608" y="34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Oval 36"/>
            <p:cNvSpPr>
              <a:spLocks noChangeArrowheads="1"/>
            </p:cNvSpPr>
            <p:nvPr/>
          </p:nvSpPr>
          <p:spPr bwMode="auto">
            <a:xfrm>
              <a:off x="4464" y="34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Oval 37"/>
            <p:cNvSpPr>
              <a:spLocks noChangeArrowheads="1"/>
            </p:cNvSpPr>
            <p:nvPr/>
          </p:nvSpPr>
          <p:spPr bwMode="auto">
            <a:xfrm>
              <a:off x="4368" y="32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38"/>
            <p:cNvGrpSpPr>
              <a:grpSpLocks/>
            </p:cNvGrpSpPr>
            <p:nvPr/>
          </p:nvGrpSpPr>
          <p:grpSpPr bwMode="auto">
            <a:xfrm>
              <a:off x="4992" y="3888"/>
              <a:ext cx="144" cy="144"/>
              <a:chOff x="2880" y="2160"/>
              <a:chExt cx="192" cy="192"/>
            </a:xfrm>
          </p:grpSpPr>
          <p:sp>
            <p:nvSpPr>
              <p:cNvPr id="1079" name="Line 39"/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Line 40"/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4704" y="3984"/>
              <a:ext cx="144" cy="144"/>
              <a:chOff x="2880" y="2160"/>
              <a:chExt cx="192" cy="192"/>
            </a:xfrm>
          </p:grpSpPr>
          <p:sp>
            <p:nvSpPr>
              <p:cNvPr id="1077" name="Line 42"/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Line 43"/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44"/>
            <p:cNvGrpSpPr>
              <a:grpSpLocks/>
            </p:cNvGrpSpPr>
            <p:nvPr/>
          </p:nvGrpSpPr>
          <p:grpSpPr bwMode="auto">
            <a:xfrm>
              <a:off x="5280" y="3840"/>
              <a:ext cx="144" cy="144"/>
              <a:chOff x="2880" y="2160"/>
              <a:chExt cx="192" cy="192"/>
            </a:xfrm>
          </p:grpSpPr>
          <p:sp>
            <p:nvSpPr>
              <p:cNvPr id="1075" name="Line 45"/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Line 46"/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47"/>
            <p:cNvGrpSpPr>
              <a:grpSpLocks/>
            </p:cNvGrpSpPr>
            <p:nvPr/>
          </p:nvGrpSpPr>
          <p:grpSpPr bwMode="auto">
            <a:xfrm>
              <a:off x="4848" y="3552"/>
              <a:ext cx="144" cy="144"/>
              <a:chOff x="2880" y="2160"/>
              <a:chExt cx="192" cy="192"/>
            </a:xfrm>
          </p:grpSpPr>
          <p:sp>
            <p:nvSpPr>
              <p:cNvPr id="1073" name="Line 48"/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Line 49"/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50"/>
            <p:cNvGrpSpPr>
              <a:grpSpLocks/>
            </p:cNvGrpSpPr>
            <p:nvPr/>
          </p:nvGrpSpPr>
          <p:grpSpPr bwMode="auto">
            <a:xfrm>
              <a:off x="5088" y="3744"/>
              <a:ext cx="144" cy="144"/>
              <a:chOff x="2880" y="2160"/>
              <a:chExt cx="192" cy="192"/>
            </a:xfrm>
          </p:grpSpPr>
          <p:sp>
            <p:nvSpPr>
              <p:cNvPr id="1071" name="Line 51"/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Line 52"/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53"/>
            <p:cNvGrpSpPr>
              <a:grpSpLocks/>
            </p:cNvGrpSpPr>
            <p:nvPr/>
          </p:nvGrpSpPr>
          <p:grpSpPr bwMode="auto">
            <a:xfrm>
              <a:off x="5136" y="3984"/>
              <a:ext cx="144" cy="144"/>
              <a:chOff x="2880" y="2160"/>
              <a:chExt cx="192" cy="192"/>
            </a:xfrm>
          </p:grpSpPr>
          <p:sp>
            <p:nvSpPr>
              <p:cNvPr id="1069" name="Line 54"/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" name="Line 55"/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56"/>
            <p:cNvGrpSpPr>
              <a:grpSpLocks/>
            </p:cNvGrpSpPr>
            <p:nvPr/>
          </p:nvGrpSpPr>
          <p:grpSpPr bwMode="auto">
            <a:xfrm>
              <a:off x="5280" y="3360"/>
              <a:ext cx="144" cy="144"/>
              <a:chOff x="2880" y="2160"/>
              <a:chExt cx="192" cy="192"/>
            </a:xfrm>
          </p:grpSpPr>
          <p:sp>
            <p:nvSpPr>
              <p:cNvPr id="1067" name="Line 57"/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Line 58"/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59"/>
            <p:cNvGrpSpPr>
              <a:grpSpLocks/>
            </p:cNvGrpSpPr>
            <p:nvPr/>
          </p:nvGrpSpPr>
          <p:grpSpPr bwMode="auto">
            <a:xfrm>
              <a:off x="5424" y="3504"/>
              <a:ext cx="144" cy="144"/>
              <a:chOff x="2880" y="2160"/>
              <a:chExt cx="192" cy="192"/>
            </a:xfrm>
          </p:grpSpPr>
          <p:sp>
            <p:nvSpPr>
              <p:cNvPr id="1065" name="Line 60"/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Line 61"/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67" name="Straight Connector 66"/>
          <p:cNvCxnSpPr/>
          <p:nvPr/>
        </p:nvCxnSpPr>
        <p:spPr>
          <a:xfrm rot="5400000">
            <a:off x="6972300" y="3390900"/>
            <a:ext cx="228600" cy="0"/>
          </a:xfrm>
          <a:prstGeom prst="line">
            <a:avLst/>
          </a:prstGeom>
          <a:ln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934200" y="3429000"/>
            <a:ext cx="304800" cy="0"/>
          </a:xfrm>
          <a:prstGeom prst="line">
            <a:avLst/>
          </a:prstGeom>
          <a:ln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990600" y="5029200"/>
            <a:ext cx="55102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16/30 are green circles; 14/30 are pink crosses</a:t>
            </a:r>
          </a:p>
          <a:p>
            <a:r>
              <a:rPr lang="en-US" sz="2000" dirty="0">
                <a:solidFill>
                  <a:srgbClr val="FF0000"/>
                </a:solidFill>
              </a:rPr>
              <a:t>log</a:t>
            </a:r>
            <a:r>
              <a:rPr lang="en-US" sz="2000" baseline="-25000" dirty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FF0000"/>
                </a:solidFill>
              </a:rPr>
              <a:t>(16/30) =  -.9;       log</a:t>
            </a:r>
            <a:r>
              <a:rPr lang="en-US" sz="2000" baseline="-25000" dirty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FF0000"/>
                </a:solidFill>
              </a:rPr>
              <a:t>(14/30) =  -1.1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Entropy = -(16/30)(-.9) –(14/30)(-1.1) = .99 </a:t>
            </a:r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743200" y="533400"/>
            <a:ext cx="23385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ENTROPY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3D6FB0-735F-4ADF-BBDE-7A0ADE7C0DD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0483" name="Rectangle 2"/>
          <p:cNvSpPr>
            <a:spLocks noRot="1" noChangeArrowheads="1"/>
          </p:cNvSpPr>
          <p:nvPr/>
        </p:nvSpPr>
        <p:spPr bwMode="auto">
          <a:xfrm>
            <a:off x="457200" y="274638"/>
            <a:ext cx="82296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dirty="0">
                <a:solidFill>
                  <a:srgbClr val="0033CC"/>
                </a:solidFill>
              </a:rPr>
              <a:t>2-Class Case: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381000" y="1447800"/>
            <a:ext cx="6705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/>
              <a:t>What is the entropy of a group in which all examples belong to the same class?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/>
              <a:t>entropy = - 1 log</a:t>
            </a:r>
            <a:r>
              <a:rPr lang="en-US" baseline="-25000" dirty="0"/>
              <a:t>2</a:t>
            </a:r>
            <a:r>
              <a:rPr lang="en-US" dirty="0"/>
              <a:t>1 = 0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	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/>
              <a:t>What is the entropy of a group with 50% in either class?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/>
              <a:t>entropy = -0.5  log</a:t>
            </a:r>
            <a:r>
              <a:rPr lang="en-US" baseline="-25000" dirty="0"/>
              <a:t>2</a:t>
            </a:r>
            <a:r>
              <a:rPr lang="en-US" dirty="0"/>
              <a:t>0.5 – 0.5  log</a:t>
            </a:r>
            <a:r>
              <a:rPr lang="en-US" baseline="-25000" dirty="0"/>
              <a:t>2</a:t>
            </a:r>
            <a:r>
              <a:rPr lang="en-US" dirty="0"/>
              <a:t>0.5 =1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239000" y="2057400"/>
            <a:ext cx="1600200" cy="1524000"/>
            <a:chOff x="4032" y="1968"/>
            <a:chExt cx="1152" cy="1104"/>
          </a:xfrm>
        </p:grpSpPr>
        <p:sp>
          <p:nvSpPr>
            <p:cNvPr id="20503" name="Oval 5"/>
            <p:cNvSpPr>
              <a:spLocks noChangeArrowheads="1"/>
            </p:cNvSpPr>
            <p:nvPr/>
          </p:nvSpPr>
          <p:spPr bwMode="auto">
            <a:xfrm>
              <a:off x="4512" y="206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4" name="Oval 6"/>
            <p:cNvSpPr>
              <a:spLocks noChangeArrowheads="1"/>
            </p:cNvSpPr>
            <p:nvPr/>
          </p:nvSpPr>
          <p:spPr bwMode="auto">
            <a:xfrm>
              <a:off x="4032" y="1968"/>
              <a:ext cx="1152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Oval 7"/>
            <p:cNvSpPr>
              <a:spLocks noChangeArrowheads="1"/>
            </p:cNvSpPr>
            <p:nvPr/>
          </p:nvSpPr>
          <p:spPr bwMode="auto">
            <a:xfrm>
              <a:off x="4800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" name="Oval 8"/>
            <p:cNvSpPr>
              <a:spLocks noChangeArrowheads="1"/>
            </p:cNvSpPr>
            <p:nvPr/>
          </p:nvSpPr>
          <p:spPr bwMode="auto">
            <a:xfrm>
              <a:off x="4656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7" name="Oval 9"/>
            <p:cNvSpPr>
              <a:spLocks noChangeArrowheads="1"/>
            </p:cNvSpPr>
            <p:nvPr/>
          </p:nvSpPr>
          <p:spPr bwMode="auto">
            <a:xfrm>
              <a:off x="4416" y="21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8" name="Oval 10"/>
            <p:cNvSpPr>
              <a:spLocks noChangeArrowheads="1"/>
            </p:cNvSpPr>
            <p:nvPr/>
          </p:nvSpPr>
          <p:spPr bwMode="auto">
            <a:xfrm>
              <a:off x="4800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9" name="Oval 11"/>
            <p:cNvSpPr>
              <a:spLocks noChangeArrowheads="1"/>
            </p:cNvSpPr>
            <p:nvPr/>
          </p:nvSpPr>
          <p:spPr bwMode="auto">
            <a:xfrm>
              <a:off x="4800" y="22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0" name="Oval 12"/>
            <p:cNvSpPr>
              <a:spLocks noChangeArrowheads="1"/>
            </p:cNvSpPr>
            <p:nvPr/>
          </p:nvSpPr>
          <p:spPr bwMode="auto">
            <a:xfrm>
              <a:off x="4224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1" name="Oval 13"/>
            <p:cNvSpPr>
              <a:spLocks noChangeArrowheads="1"/>
            </p:cNvSpPr>
            <p:nvPr/>
          </p:nvSpPr>
          <p:spPr bwMode="auto">
            <a:xfrm>
              <a:off x="4320" y="259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2" name="Oval 14"/>
            <p:cNvSpPr>
              <a:spLocks noChangeArrowheads="1"/>
            </p:cNvSpPr>
            <p:nvPr/>
          </p:nvSpPr>
          <p:spPr bwMode="auto">
            <a:xfrm>
              <a:off x="4416" y="268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3" name="Oval 15"/>
            <p:cNvSpPr>
              <a:spLocks noChangeArrowheads="1"/>
            </p:cNvSpPr>
            <p:nvPr/>
          </p:nvSpPr>
          <p:spPr bwMode="auto">
            <a:xfrm>
              <a:off x="4608" y="21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4" name="Oval 16"/>
            <p:cNvSpPr>
              <a:spLocks noChangeArrowheads="1"/>
            </p:cNvSpPr>
            <p:nvPr/>
          </p:nvSpPr>
          <p:spPr bwMode="auto">
            <a:xfrm>
              <a:off x="4656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5" name="Oval 17"/>
            <p:cNvSpPr>
              <a:spLocks noChangeArrowheads="1"/>
            </p:cNvSpPr>
            <p:nvPr/>
          </p:nvSpPr>
          <p:spPr bwMode="auto">
            <a:xfrm>
              <a:off x="4896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490" name="Text Box 18"/>
          <p:cNvSpPr txBox="1">
            <a:spLocks noChangeArrowheads="1"/>
          </p:cNvSpPr>
          <p:nvPr/>
        </p:nvSpPr>
        <p:spPr bwMode="auto">
          <a:xfrm>
            <a:off x="7010400" y="1295400"/>
            <a:ext cx="2005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>
                <a:latin typeface="Tahoma" charset="0"/>
                <a:cs typeface="Arial" charset="0"/>
              </a:rPr>
              <a:t>minimum </a:t>
            </a:r>
          </a:p>
          <a:p>
            <a:pPr algn="ctr"/>
            <a:r>
              <a:rPr lang="en-US" sz="2200" b="1" dirty="0">
                <a:latin typeface="Tahoma" charset="0"/>
                <a:cs typeface="Arial" charset="0"/>
              </a:rPr>
              <a:t>entropy</a:t>
            </a:r>
          </a:p>
        </p:txBody>
      </p:sp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7086600" y="4038600"/>
            <a:ext cx="200501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>
                <a:latin typeface="Tahoma" charset="0"/>
                <a:cs typeface="Arial" charset="0"/>
              </a:rPr>
              <a:t>maximum</a:t>
            </a:r>
          </a:p>
          <a:p>
            <a:pPr algn="ctr"/>
            <a:r>
              <a:rPr lang="en-US" sz="2200" b="1" dirty="0">
                <a:latin typeface="Tahoma" charset="0"/>
                <a:cs typeface="Arial" charset="0"/>
              </a:rPr>
              <a:t>entropy</a:t>
            </a:r>
          </a:p>
        </p:txBody>
      </p:sp>
      <p:sp>
        <p:nvSpPr>
          <p:cNvPr id="20488" name="Oval 20"/>
          <p:cNvSpPr>
            <a:spLocks noChangeArrowheads="1"/>
          </p:cNvSpPr>
          <p:nvPr/>
        </p:nvSpPr>
        <p:spPr bwMode="auto">
          <a:xfrm>
            <a:off x="8077200" y="51054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Oval 21"/>
          <p:cNvSpPr>
            <a:spLocks noChangeArrowheads="1"/>
          </p:cNvSpPr>
          <p:nvPr/>
        </p:nvSpPr>
        <p:spPr bwMode="auto">
          <a:xfrm>
            <a:off x="7315200" y="4800600"/>
            <a:ext cx="1447800" cy="1371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Oval 22"/>
          <p:cNvSpPr>
            <a:spLocks noChangeArrowheads="1"/>
          </p:cNvSpPr>
          <p:nvPr/>
        </p:nvSpPr>
        <p:spPr bwMode="auto">
          <a:xfrm>
            <a:off x="8305800" y="53340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Oval 23"/>
          <p:cNvSpPr>
            <a:spLocks noChangeArrowheads="1"/>
          </p:cNvSpPr>
          <p:nvPr/>
        </p:nvSpPr>
        <p:spPr bwMode="auto">
          <a:xfrm>
            <a:off x="8458200" y="56388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7924800" y="5867400"/>
            <a:ext cx="228600" cy="228600"/>
            <a:chOff x="2880" y="2160"/>
            <a:chExt cx="192" cy="192"/>
          </a:xfrm>
        </p:grpSpPr>
        <p:sp>
          <p:nvSpPr>
            <p:cNvPr id="20501" name="Line 25"/>
            <p:cNvSpPr>
              <a:spLocks noChangeShapeType="1"/>
            </p:cNvSpPr>
            <p:nvPr/>
          </p:nvSpPr>
          <p:spPr bwMode="auto">
            <a:xfrm>
              <a:off x="2880" y="2256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Line 26"/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7620000" y="5715000"/>
            <a:ext cx="228600" cy="228600"/>
            <a:chOff x="2880" y="2160"/>
            <a:chExt cx="192" cy="192"/>
          </a:xfrm>
        </p:grpSpPr>
        <p:sp>
          <p:nvSpPr>
            <p:cNvPr id="20499" name="Line 28"/>
            <p:cNvSpPr>
              <a:spLocks noChangeShapeType="1"/>
            </p:cNvSpPr>
            <p:nvPr/>
          </p:nvSpPr>
          <p:spPr bwMode="auto">
            <a:xfrm>
              <a:off x="2880" y="2256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Line 29"/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7543800" y="5410200"/>
            <a:ext cx="228600" cy="228600"/>
            <a:chOff x="2880" y="2160"/>
            <a:chExt cx="192" cy="192"/>
          </a:xfrm>
        </p:grpSpPr>
        <p:sp>
          <p:nvSpPr>
            <p:cNvPr id="20497" name="Line 31"/>
            <p:cNvSpPr>
              <a:spLocks noChangeShapeType="1"/>
            </p:cNvSpPr>
            <p:nvPr/>
          </p:nvSpPr>
          <p:spPr bwMode="auto">
            <a:xfrm>
              <a:off x="2880" y="2256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Line 32"/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 for Images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371600"/>
            <a:ext cx="7555145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/>
              <a:t> Shannon entropy can be computed for a gray-tone image.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/>
              <a:t> It then focuses on the distribution of the gray tones.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An image consisting of almost a single intensity will have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   low entropy.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An image with roughly equal quantities of different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  gray tones will have high entropy.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Histograms of Image Intensity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l="22549" t="24590" r="16667" b="13115"/>
          <a:stretch>
            <a:fillRect/>
          </a:stretch>
        </p:blipFill>
        <p:spPr>
          <a:xfrm>
            <a:off x="990600" y="1828800"/>
            <a:ext cx="7162800" cy="43894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Information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219200"/>
            <a:ext cx="8157105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 Woods introduced a </a:t>
            </a:r>
            <a:r>
              <a:rPr lang="en-US" sz="2400" dirty="0">
                <a:solidFill>
                  <a:srgbClr val="FF0000"/>
                </a:solidFill>
              </a:rPr>
              <a:t>registration measure for multimodality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   images in 1992.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The measure was based on the assumption </a:t>
            </a:r>
            <a:r>
              <a:rPr lang="en-US" sz="2400" dirty="0">
                <a:solidFill>
                  <a:srgbClr val="FF0000"/>
                </a:solidFill>
              </a:rPr>
              <a:t>that regions of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 similar tissue</a:t>
            </a:r>
            <a:r>
              <a:rPr lang="en-US" sz="2400" dirty="0"/>
              <a:t> (and similar gray tones) </a:t>
            </a:r>
            <a:r>
              <a:rPr lang="en-US" sz="2400" dirty="0">
                <a:solidFill>
                  <a:srgbClr val="FF0000"/>
                </a:solidFill>
              </a:rPr>
              <a:t>in one image would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 correspond to regions in the other image </a:t>
            </a:r>
            <a:r>
              <a:rPr lang="en-US" sz="2400" dirty="0"/>
              <a:t>that also consist of 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   similar gray values (but not the same as in the first image).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 Instead of defining regions of similar tissue in the image,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FF0000"/>
                </a:solidFill>
              </a:rPr>
              <a:t>they defined the regions in a feature space</a:t>
            </a:r>
            <a:r>
              <a:rPr lang="en-US" sz="2400" dirty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 When the images are correctly registered, the </a:t>
            </a:r>
            <a:r>
              <a:rPr lang="en-US" sz="2400" b="1" dirty="0">
                <a:solidFill>
                  <a:srgbClr val="FF0000"/>
                </a:solidFill>
              </a:rPr>
              <a:t>joint histogram</a:t>
            </a:r>
          </a:p>
          <a:p>
            <a:r>
              <a:rPr lang="en-US" sz="2400" dirty="0"/>
              <a:t>    of the two images will show certain clusters for gray tones of</a:t>
            </a:r>
          </a:p>
          <a:p>
            <a:r>
              <a:rPr lang="en-US" sz="2400" dirty="0"/>
              <a:t>    matching structures.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CT/MRI Example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3750" t="38281" r="43125" b="47656"/>
          <a:stretch>
            <a:fillRect/>
          </a:stretch>
        </p:blipFill>
        <p:spPr bwMode="auto">
          <a:xfrm>
            <a:off x="2514600" y="1447800"/>
            <a:ext cx="4038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667000" y="3048000"/>
            <a:ext cx="3934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CT Image      MR Image  Joint Histogram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81600" y="1447800"/>
            <a:ext cx="1295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4495800" y="2133600"/>
            <a:ext cx="1371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29400" y="1371600"/>
            <a:ext cx="14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CT gray tones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4400" y="2743200"/>
            <a:ext cx="1588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MRI gray tones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00" y="3886200"/>
            <a:ext cx="6089680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 For each pair of corresponding points (</a:t>
            </a:r>
            <a:r>
              <a:rPr lang="en-US" sz="2400" b="1" dirty="0" err="1"/>
              <a:t>x</a:t>
            </a:r>
            <a:r>
              <a:rPr lang="en-US" sz="2400" dirty="0" err="1"/>
              <a:t>,</a:t>
            </a:r>
            <a:r>
              <a:rPr lang="en-US" sz="2400" b="1" dirty="0" err="1"/>
              <a:t>y</a:t>
            </a:r>
            <a:r>
              <a:rPr lang="en-US" sz="2400" dirty="0"/>
              <a:t>)</a:t>
            </a:r>
          </a:p>
          <a:p>
            <a:r>
              <a:rPr lang="en-US" sz="2400" dirty="0"/>
              <a:t>   with </a:t>
            </a:r>
            <a:r>
              <a:rPr lang="en-US" sz="2400" b="1" dirty="0"/>
              <a:t>x </a:t>
            </a:r>
            <a:r>
              <a:rPr lang="en-US" sz="2400" dirty="0"/>
              <a:t>in the CT image and </a:t>
            </a:r>
            <a:r>
              <a:rPr lang="en-US" sz="2400" b="1" dirty="0"/>
              <a:t>y </a:t>
            </a:r>
            <a:r>
              <a:rPr lang="en-US" sz="2400" dirty="0"/>
              <a:t>in the MR image,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   there is a </a:t>
            </a:r>
            <a:r>
              <a:rPr lang="en-US" sz="2400" dirty="0">
                <a:solidFill>
                  <a:srgbClr val="FF0000"/>
                </a:solidFill>
              </a:rPr>
              <a:t>gray tone correspondence </a:t>
            </a:r>
            <a:r>
              <a:rPr lang="en-US" sz="2400" dirty="0"/>
              <a:t>(</a:t>
            </a:r>
            <a:r>
              <a:rPr lang="en-US" sz="2400" dirty="0" err="1"/>
              <a:t>gx,gy</a:t>
            </a:r>
            <a:r>
              <a:rPr lang="en-US" sz="2400" dirty="0"/>
              <a:t>).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 </a:t>
            </a:r>
            <a:r>
              <a:rPr lang="en-US" sz="2400" dirty="0">
                <a:solidFill>
                  <a:srgbClr val="FF0000"/>
                </a:solidFill>
              </a:rPr>
              <a:t>The joint histogram counts how many times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  each gray tone correspondence occurs</a:t>
            </a:r>
            <a:r>
              <a:rPr lang="en-US" sz="2400" dirty="0"/>
              <a:t>.</a:t>
            </a:r>
          </a:p>
        </p:txBody>
      </p:sp>
      <p:sp>
        <p:nvSpPr>
          <p:cNvPr id="14" name="Oval 13"/>
          <p:cNvSpPr/>
          <p:nvPr/>
        </p:nvSpPr>
        <p:spPr>
          <a:xfrm>
            <a:off x="5181600" y="1524000"/>
            <a:ext cx="762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3124200" y="17526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0"/>
          <p:cNvSpPr>
            <a:spLocks noChangeArrowheads="1"/>
          </p:cNvSpPr>
          <p:nvPr/>
        </p:nvSpPr>
        <p:spPr bwMode="auto">
          <a:xfrm>
            <a:off x="4419600" y="17526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Joint Gray-tone Histograms of an MR Image with itself at Different Rotations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0000" t="43750" r="16875" b="40625"/>
          <a:stretch>
            <a:fillRect/>
          </a:stretch>
        </p:blipFill>
        <p:spPr bwMode="auto">
          <a:xfrm>
            <a:off x="1219200" y="2286000"/>
            <a:ext cx="6477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71600" y="4267200"/>
            <a:ext cx="6337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degrees               2 degrees               5 degrees               10 degrees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914400" y="2819400"/>
            <a:ext cx="7620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-114300" y="4000500"/>
            <a:ext cx="2057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" y="5029200"/>
            <a:ext cx="675710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Because the images are identical, all gray-tone correspondences lie on</a:t>
            </a:r>
          </a:p>
          <a:p>
            <a:r>
              <a:rPr lang="en-US" dirty="0">
                <a:solidFill>
                  <a:srgbClr val="FF0000"/>
                </a:solidFill>
              </a:rPr>
              <a:t>the diagonal of the histogram matrix.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467600" y="3505200"/>
            <a:ext cx="12648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joint entropy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1634</Words>
  <Application>Microsoft Office PowerPoint</Application>
  <PresentationFormat>On-screen Show (4:3)</PresentationFormat>
  <Paragraphs>286</Paragraphs>
  <Slides>28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Symbol</vt:lpstr>
      <vt:lpstr>Tahoma</vt:lpstr>
      <vt:lpstr>Wingdings</vt:lpstr>
      <vt:lpstr>Office Theme</vt:lpstr>
      <vt:lpstr>Equation</vt:lpstr>
      <vt:lpstr>Mutual Information Based Registration of Medical Images</vt:lpstr>
      <vt:lpstr>Background</vt:lpstr>
      <vt:lpstr>PowerPoint Presentation</vt:lpstr>
      <vt:lpstr>PowerPoint Presentation</vt:lpstr>
      <vt:lpstr>Entropy for Images</vt:lpstr>
      <vt:lpstr>Histograms of Image Intensity</vt:lpstr>
      <vt:lpstr>Mutual Information</vt:lpstr>
      <vt:lpstr>CT/MRI Example</vt:lpstr>
      <vt:lpstr>Joint Gray-tone Histograms of an MR Image with itself at Different Rotations</vt:lpstr>
      <vt:lpstr>Measures of Mutual Information</vt:lpstr>
      <vt:lpstr>Different Aspects of Mutual Information Procedures</vt:lpstr>
      <vt:lpstr>Modalities</vt:lpstr>
      <vt:lpstr>Anatomical Entities</vt:lpstr>
      <vt:lpstr>PowerPoint Presentation</vt:lpstr>
      <vt:lpstr>Application</vt:lpstr>
      <vt:lpstr>Overall Method</vt:lpstr>
      <vt:lpstr>PowerPoint Presentation</vt:lpstr>
      <vt:lpstr>Methodology</vt:lpstr>
      <vt:lpstr>Image Representation</vt:lpstr>
      <vt:lpstr>SOME of the Math</vt:lpstr>
      <vt:lpstr>PowerPoint Presentation</vt:lpstr>
      <vt:lpstr>Deformations </vt:lpstr>
      <vt:lpstr>Transformation</vt:lpstr>
      <vt:lpstr>Multiresolution Optimization Strategy</vt:lpstr>
      <vt:lpstr>PowerPoint Presentation</vt:lpstr>
      <vt:lpstr>Results</vt:lpstr>
      <vt:lpstr>PowerPoint Presentation</vt:lpstr>
      <vt:lpstr>Sample Images from 7 Anatomic Locations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Mutual Information Based Registration of Medical Images</dc:title>
  <dc:creator>Linda Shapiro</dc:creator>
  <cp:lastModifiedBy>shapiro</cp:lastModifiedBy>
  <cp:revision>55</cp:revision>
  <dcterms:created xsi:type="dcterms:W3CDTF">2011-09-15T18:27:31Z</dcterms:created>
  <dcterms:modified xsi:type="dcterms:W3CDTF">2021-10-15T20:42:28Z</dcterms:modified>
</cp:coreProperties>
</file>