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sldIdLst>
    <p:sldId id="342" r:id="rId2"/>
    <p:sldId id="256" r:id="rId3"/>
    <p:sldId id="257" r:id="rId4"/>
    <p:sldId id="258" r:id="rId5"/>
    <p:sldId id="259" r:id="rId6"/>
    <p:sldId id="260" r:id="rId7"/>
    <p:sldId id="261" r:id="rId8"/>
    <p:sldId id="296" r:id="rId9"/>
    <p:sldId id="297" r:id="rId10"/>
    <p:sldId id="298" r:id="rId11"/>
    <p:sldId id="299" r:id="rId12"/>
    <p:sldId id="300" r:id="rId13"/>
    <p:sldId id="301" r:id="rId14"/>
    <p:sldId id="263" r:id="rId15"/>
    <p:sldId id="264" r:id="rId16"/>
    <p:sldId id="265" r:id="rId17"/>
    <p:sldId id="266" r:id="rId18"/>
    <p:sldId id="270" r:id="rId19"/>
    <p:sldId id="271" r:id="rId20"/>
    <p:sldId id="288" r:id="rId21"/>
    <p:sldId id="283" r:id="rId22"/>
    <p:sldId id="284" r:id="rId23"/>
    <p:sldId id="289" r:id="rId24"/>
    <p:sldId id="290" r:id="rId25"/>
    <p:sldId id="291" r:id="rId26"/>
    <p:sldId id="292" r:id="rId27"/>
    <p:sldId id="293" r:id="rId28"/>
    <p:sldId id="302" r:id="rId29"/>
    <p:sldId id="294" r:id="rId30"/>
    <p:sldId id="295" r:id="rId31"/>
    <p:sldId id="322" r:id="rId32"/>
    <p:sldId id="305" r:id="rId33"/>
    <p:sldId id="306" r:id="rId34"/>
    <p:sldId id="307" r:id="rId35"/>
    <p:sldId id="308" r:id="rId36"/>
    <p:sldId id="310" r:id="rId37"/>
    <p:sldId id="314" r:id="rId38"/>
    <p:sldId id="315" r:id="rId39"/>
    <p:sldId id="316" r:id="rId40"/>
    <p:sldId id="317" r:id="rId41"/>
    <p:sldId id="318" r:id="rId42"/>
    <p:sldId id="320" r:id="rId43"/>
    <p:sldId id="321" r:id="rId44"/>
    <p:sldId id="328" r:id="rId45"/>
    <p:sldId id="329" r:id="rId46"/>
    <p:sldId id="323" r:id="rId47"/>
    <p:sldId id="324" r:id="rId48"/>
    <p:sldId id="325" r:id="rId49"/>
    <p:sldId id="330" r:id="rId50"/>
    <p:sldId id="327" r:id="rId51"/>
    <p:sldId id="331" r:id="rId52"/>
    <p:sldId id="332" r:id="rId53"/>
    <p:sldId id="333" r:id="rId54"/>
    <p:sldId id="334" r:id="rId55"/>
    <p:sldId id="335" r:id="rId56"/>
    <p:sldId id="336" r:id="rId57"/>
    <p:sldId id="337" r:id="rId58"/>
    <p:sldId id="338" r:id="rId59"/>
    <p:sldId id="339" r:id="rId60"/>
    <p:sldId id="340" r:id="rId61"/>
    <p:sldId id="341" r:id="rId62"/>
    <p:sldId id="343" r:id="rId63"/>
    <p:sldId id="344" r:id="rId64"/>
    <p:sldId id="345" r:id="rId65"/>
    <p:sldId id="346" r:id="rId66"/>
    <p:sldId id="347" r:id="rId67"/>
    <p:sldId id="348" r:id="rId68"/>
    <p:sldId id="349" r:id="rId69"/>
    <p:sldId id="350" r:id="rId70"/>
    <p:sldId id="351" r:id="rId71"/>
    <p:sldId id="352" r:id="rId72"/>
    <p:sldId id="353" r:id="rId73"/>
    <p:sldId id="354" r:id="rId74"/>
    <p:sldId id="355" r:id="rId7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15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330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2F4574-486D-4C32-AD6F-FF61848F87CB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C85469-7A2F-4036-95F3-DDB0A5E8E15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A78F2-8C44-074E-9B91-169B9A9417E1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6795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9pPr>
          </a:lstStyle>
          <a:p>
            <a:pPr eaLnBrk="1" hangingPunct="1"/>
            <a:fld id="{20C8AA10-E123-42C1-89A8-5A08DD05FAD9}" type="slidenum">
              <a:rPr lang="en-US" altLang="en-US" sz="1200"/>
              <a:pPr eaLnBrk="1" hangingPunct="1"/>
              <a:t>70</a:t>
            </a:fld>
            <a:endParaRPr lang="en-US" altLang="en-US" sz="1200"/>
          </a:p>
        </p:txBody>
      </p:sp>
      <p:sp>
        <p:nvSpPr>
          <p:cNvPr id="91139" name="Rectangle 1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40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2400" smtClean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original measurements of calipers are intrusive, so movement to imaging systems</a:t>
            </a:r>
          </a:p>
          <a:p>
            <a:pPr eaLnBrk="1" hangingPunct="1"/>
            <a:endParaRPr lang="en-US" altLang="en-US" sz="2400" smtClean="0">
              <a:latin typeface="Helvetica" panose="020B06040202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  <a:p>
            <a:pPr eaLnBrk="1" hangingPunct="1"/>
            <a:r>
              <a:rPr lang="en-US" altLang="en-US" sz="2400" smtClean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normative data is mostly caucasian </a:t>
            </a:r>
          </a:p>
          <a:p>
            <a:pPr eaLnBrk="1" hangingPunct="1"/>
            <a:r>
              <a:rPr lang="en-US" altLang="en-US" sz="2400" smtClean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features were looking for are less than variance between different ethnicities</a:t>
            </a:r>
          </a:p>
          <a:p>
            <a:pPr eaLnBrk="1" hangingPunct="1"/>
            <a:endParaRPr lang="en-US" altLang="en-US" sz="2400" smtClean="0">
              <a:latin typeface="Helvetica" panose="020B06040202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  <a:p>
            <a:pPr eaLnBrk="1" hangingPunct="1"/>
            <a:endParaRPr lang="en-US" altLang="en-US" smtClean="0">
              <a:latin typeface="Helvetica" panose="020B06040202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0488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9pPr>
          </a:lstStyle>
          <a:p>
            <a:pPr eaLnBrk="1" hangingPunct="1"/>
            <a:fld id="{B2B9A41B-36D9-42A7-A65E-7D7275284AD6}" type="slidenum">
              <a:rPr lang="en-US" altLang="en-US" sz="1200"/>
              <a:pPr eaLnBrk="1" hangingPunct="1"/>
              <a:t>71</a:t>
            </a:fld>
            <a:endParaRPr lang="en-US" altLang="en-US" sz="1200"/>
          </a:p>
        </p:txBody>
      </p:sp>
      <p:sp>
        <p:nvSpPr>
          <p:cNvPr id="92163" name="Rectangle 1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164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77500" lnSpcReduction="20000"/>
          </a:bodyPr>
          <a:lstStyle/>
          <a:p>
            <a:pPr eaLnBrk="1" hangingPunct="1"/>
            <a:r>
              <a:rPr lang="en-US" altLang="en-US" sz="2400" smtClean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1D - Fourier, Cosine, Wavelets</a:t>
            </a:r>
          </a:p>
          <a:p>
            <a:pPr eaLnBrk="1" hangingPunct="1"/>
            <a:r>
              <a:rPr lang="en-US" altLang="en-US" sz="2400" smtClean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2D - eigenfaces, lots of similar to 1D, and landmark models/placement</a:t>
            </a:r>
          </a:p>
          <a:p>
            <a:pPr eaLnBrk="1" hangingPunct="1"/>
            <a:r>
              <a:rPr lang="en-US" altLang="en-US" sz="2400" smtClean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3D - morphable models (Hutton), Sal’s work on cheeks, landmark models/placement</a:t>
            </a:r>
          </a:p>
          <a:p>
            <a:pPr eaLnBrk="1" hangingPunct="1"/>
            <a:r>
              <a:rPr lang="en-US" altLang="en-US" sz="2400" smtClean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hybrid - geodesic faces (make 2D texture from 3D data), use different modalities (photo, range image and infrared image and combine results)</a:t>
            </a:r>
          </a:p>
          <a:p>
            <a:pPr eaLnBrk="1" hangingPunct="1"/>
            <a:endParaRPr lang="en-US" altLang="en-US" sz="2400" smtClean="0">
              <a:latin typeface="Helvetica" panose="020B06040202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  <a:p>
            <a:pPr eaLnBrk="1" hangingPunct="1"/>
            <a:r>
              <a:rPr lang="en-US" altLang="en-US" sz="2400" smtClean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CV work doesn’t directly apply to MD stuff so had to build infrastructure from scratch</a:t>
            </a:r>
          </a:p>
          <a:p>
            <a:pPr eaLnBrk="1" hangingPunct="1"/>
            <a:r>
              <a:rPr lang="en-US" altLang="en-US" sz="2400" smtClean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bio authentication -- that’s interesting work, and techniques can be leveraged</a:t>
            </a:r>
          </a:p>
          <a:p>
            <a:pPr eaLnBrk="1" hangingPunct="1"/>
            <a:r>
              <a:rPr lang="en-US" altLang="en-US" sz="2400" smtClean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trying to get exact measurements, while we want to categorize degrees of dysmorphology (so two different tasks) - devil’s in the details</a:t>
            </a:r>
          </a:p>
        </p:txBody>
      </p:sp>
    </p:spTree>
    <p:extLst>
      <p:ext uri="{BB962C8B-B14F-4D97-AF65-F5344CB8AC3E}">
        <p14:creationId xmlns:p14="http://schemas.microsoft.com/office/powerpoint/2010/main" val="2883795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9pPr>
          </a:lstStyle>
          <a:p>
            <a:pPr eaLnBrk="1" hangingPunct="1"/>
            <a:fld id="{AA85D662-43AC-4AC9-8120-A7ADA657ED97}" type="slidenum">
              <a:rPr lang="en-US" altLang="en-US" sz="1200"/>
              <a:pPr eaLnBrk="1" hangingPunct="1"/>
              <a:t>72</a:t>
            </a:fld>
            <a:endParaRPr lang="en-US" altLang="en-US" sz="1200"/>
          </a:p>
        </p:txBody>
      </p:sp>
      <p:sp>
        <p:nvSpPr>
          <p:cNvPr id="105475" name="Rectangle 1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5476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2400" smtClean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Data representation</a:t>
            </a:r>
          </a:p>
        </p:txBody>
      </p:sp>
    </p:spTree>
    <p:extLst>
      <p:ext uri="{BB962C8B-B14F-4D97-AF65-F5344CB8AC3E}">
        <p14:creationId xmlns:p14="http://schemas.microsoft.com/office/powerpoint/2010/main" val="33819207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9pPr>
          </a:lstStyle>
          <a:p>
            <a:pPr eaLnBrk="1" hangingPunct="1"/>
            <a:fld id="{AF47DDF6-0C85-43FB-8C0C-C032A17815FB}" type="slidenum">
              <a:rPr lang="en-US" altLang="en-US" sz="1200"/>
              <a:pPr eaLnBrk="1" hangingPunct="1"/>
              <a:t>73</a:t>
            </a:fld>
            <a:endParaRPr lang="en-US" altLang="en-US" sz="1200"/>
          </a:p>
        </p:txBody>
      </p:sp>
      <p:sp>
        <p:nvSpPr>
          <p:cNvPr id="114691" name="Rectangle 1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4692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altLang="en-US" sz="2400" smtClean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the next experiment we wanted to run to see how does 3Dsnp compares to 2.5D </a:t>
            </a:r>
          </a:p>
          <a:p>
            <a:pPr eaLnBrk="1" hangingPunct="1"/>
            <a:r>
              <a:rPr lang="en-US" altLang="en-US" sz="2400" smtClean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human point of view</a:t>
            </a:r>
          </a:p>
          <a:p>
            <a:pPr eaLnBrk="1" hangingPunct="1"/>
            <a:r>
              <a:rPr lang="en-US" altLang="en-US" sz="2400" smtClean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they all do about the same in Fmeasure, but 3dsnp and 2.5D represent different points on the precision recall curve</a:t>
            </a:r>
          </a:p>
          <a:p>
            <a:pPr eaLnBrk="1" hangingPunct="1"/>
            <a:r>
              <a:rPr lang="en-US" altLang="en-US" sz="2400" smtClean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3dSnp is more precision, but gets fewer of the affected individuals</a:t>
            </a:r>
          </a:p>
          <a:p>
            <a:pPr eaLnBrk="1" hangingPunct="1"/>
            <a:r>
              <a:rPr lang="en-US" altLang="en-US" sz="2400" smtClean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2.5D gets more of the affected individuals, but it’s precision goes down</a:t>
            </a:r>
          </a:p>
          <a:p>
            <a:pPr eaLnBrk="1" hangingPunct="1"/>
            <a:endParaRPr lang="en-US" altLang="en-US" sz="2400" smtClean="0">
              <a:latin typeface="Helvetica" panose="020B06040202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  <a:p>
            <a:pPr eaLnBrk="1" hangingPunct="1"/>
            <a:r>
              <a:rPr lang="en-US" altLang="en-US" sz="2400" smtClean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different applications might prefer one or the other, we want 2.5D since it misses fewer of the affected individuals </a:t>
            </a:r>
          </a:p>
          <a:p>
            <a:pPr eaLnBrk="1" hangingPunct="1"/>
            <a:r>
              <a:rPr lang="en-US" altLang="en-US" sz="2400" smtClean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(ALSO more similar to expert results)</a:t>
            </a:r>
          </a:p>
        </p:txBody>
      </p:sp>
    </p:spTree>
    <p:extLst>
      <p:ext uri="{BB962C8B-B14F-4D97-AF65-F5344CB8AC3E}">
        <p14:creationId xmlns:p14="http://schemas.microsoft.com/office/powerpoint/2010/main" val="24343539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9pPr>
          </a:lstStyle>
          <a:p>
            <a:pPr eaLnBrk="1" hangingPunct="1"/>
            <a:fld id="{9F452DDB-204C-4290-B4E3-438902B38895}" type="slidenum">
              <a:rPr lang="en-US" altLang="en-US" sz="1200"/>
              <a:pPr eaLnBrk="1" hangingPunct="1"/>
              <a:t>74</a:t>
            </a:fld>
            <a:endParaRPr lang="en-US" altLang="en-US" sz="1200"/>
          </a:p>
        </p:txBody>
      </p:sp>
      <p:sp>
        <p:nvSpPr>
          <p:cNvPr id="115715" name="Rectangle 1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5716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2400" smtClean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Seven lines - less info in side of face</a:t>
            </a:r>
          </a:p>
          <a:p>
            <a:pPr eaLnBrk="1" hangingPunct="1"/>
            <a:r>
              <a:rPr lang="en-US" altLang="en-US" sz="2400" smtClean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Few lines better than whole image - noise</a:t>
            </a:r>
          </a:p>
          <a:p>
            <a:pPr eaLnBrk="1" hangingPunct="1"/>
            <a:endParaRPr lang="en-US" altLang="en-US" sz="2400" smtClean="0">
              <a:latin typeface="Helvetica" panose="020B06040202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  <a:p>
            <a:pPr eaLnBrk="1" hangingPunct="1"/>
            <a:r>
              <a:rPr lang="en-US" altLang="en-US" sz="2400" smtClean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might be really good at picking out some global features like bump in forehead or low tone cheeks</a:t>
            </a:r>
          </a:p>
        </p:txBody>
      </p:sp>
    </p:spTree>
    <p:extLst>
      <p:ext uri="{BB962C8B-B14F-4D97-AF65-F5344CB8AC3E}">
        <p14:creationId xmlns:p14="http://schemas.microsoft.com/office/powerpoint/2010/main" val="3939481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9pPr>
          </a:lstStyle>
          <a:p>
            <a:pPr eaLnBrk="1" hangingPunct="1"/>
            <a:fld id="{2732FBBB-6371-4C98-B145-D4B55D70047C}" type="slidenum">
              <a:rPr lang="en-US" altLang="en-US" sz="1200"/>
              <a:pPr eaLnBrk="1" hangingPunct="1"/>
              <a:t>62</a:t>
            </a:fld>
            <a:endParaRPr lang="en-US" altLang="en-US" sz="1200"/>
          </a:p>
        </p:txBody>
      </p:sp>
      <p:sp>
        <p:nvSpPr>
          <p:cNvPr id="82947" name="Rectangle 1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2948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2400" smtClean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Hello, and thank you for coming.</a:t>
            </a:r>
          </a:p>
          <a:p>
            <a:pPr eaLnBrk="1" hangingPunct="1"/>
            <a:r>
              <a:rPr lang="en-US" altLang="en-US" sz="2400" smtClean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Today I’m going to tell you about some of the preliminary work I’ve done in ... </a:t>
            </a:r>
          </a:p>
          <a:p>
            <a:pPr eaLnBrk="1" hangingPunct="1"/>
            <a:r>
              <a:rPr lang="en-US" altLang="en-US" sz="2400" smtClean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and propose some future directions for my work.</a:t>
            </a:r>
          </a:p>
        </p:txBody>
      </p:sp>
    </p:spTree>
    <p:extLst>
      <p:ext uri="{BB962C8B-B14F-4D97-AF65-F5344CB8AC3E}">
        <p14:creationId xmlns:p14="http://schemas.microsoft.com/office/powerpoint/2010/main" val="4017536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9pPr>
          </a:lstStyle>
          <a:p>
            <a:pPr eaLnBrk="1" hangingPunct="1"/>
            <a:fld id="{1776CBA3-8E25-4154-91D7-52076F67B221}" type="slidenum">
              <a:rPr lang="en-US" altLang="en-US" sz="1200"/>
              <a:pPr eaLnBrk="1" hangingPunct="1"/>
              <a:t>63</a:t>
            </a:fld>
            <a:endParaRPr lang="en-US" altLang="en-US" sz="1200"/>
          </a:p>
        </p:txBody>
      </p:sp>
      <p:sp>
        <p:nvSpPr>
          <p:cNvPr id="83971" name="Rectangle 1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2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2400" smtClean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Hello, and thank you for coming.</a:t>
            </a:r>
          </a:p>
          <a:p>
            <a:pPr eaLnBrk="1" hangingPunct="1"/>
            <a:r>
              <a:rPr lang="en-US" altLang="en-US" sz="2400" smtClean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Today I’m going to tell you about some of the preliminary work I’ve done in ... </a:t>
            </a:r>
          </a:p>
          <a:p>
            <a:pPr eaLnBrk="1" hangingPunct="1"/>
            <a:r>
              <a:rPr lang="en-US" altLang="en-US" sz="2400" smtClean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and propose some future directions for my work.</a:t>
            </a:r>
          </a:p>
        </p:txBody>
      </p:sp>
    </p:spTree>
    <p:extLst>
      <p:ext uri="{BB962C8B-B14F-4D97-AF65-F5344CB8AC3E}">
        <p14:creationId xmlns:p14="http://schemas.microsoft.com/office/powerpoint/2010/main" val="1221654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9pPr>
          </a:lstStyle>
          <a:p>
            <a:pPr eaLnBrk="1" hangingPunct="1"/>
            <a:fld id="{CC779D46-8463-4063-B3A6-5BB99CBBAB85}" type="slidenum">
              <a:rPr lang="en-US" altLang="en-US" sz="1200"/>
              <a:pPr eaLnBrk="1" hangingPunct="1"/>
              <a:t>64</a:t>
            </a:fld>
            <a:endParaRPr lang="en-US" altLang="en-US" sz="1200"/>
          </a:p>
        </p:txBody>
      </p:sp>
      <p:sp>
        <p:nvSpPr>
          <p:cNvPr id="84995" name="Rectangle 1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4996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2400" smtClean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There is a disease that’s hard to classify (unless you’re an expert)</a:t>
            </a:r>
          </a:p>
          <a:p>
            <a:pPr eaLnBrk="1" hangingPunct="1"/>
            <a:r>
              <a:rPr lang="en-US" altLang="en-US" sz="2400" smtClean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Final Goal: Want to connect visible features to genetic code (phenotype-genotype)</a:t>
            </a:r>
          </a:p>
          <a:p>
            <a:pPr eaLnBrk="1" hangingPunct="1"/>
            <a:r>
              <a:rPr lang="en-US" altLang="en-US" sz="2400" smtClean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Have to start somewhere: help detect disease more accurately</a:t>
            </a:r>
          </a:p>
          <a:p>
            <a:pPr eaLnBrk="1" hangingPunct="1"/>
            <a:r>
              <a:rPr lang="en-US" altLang="en-US" sz="2400" smtClean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In this process, find and describe useful features ...</a:t>
            </a:r>
          </a:p>
          <a:p>
            <a:pPr eaLnBrk="1" hangingPunct="1"/>
            <a:r>
              <a:rPr lang="en-US" altLang="en-US" sz="2400" smtClean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leading to solving the overall goal</a:t>
            </a:r>
          </a:p>
        </p:txBody>
      </p:sp>
    </p:spTree>
    <p:extLst>
      <p:ext uri="{BB962C8B-B14F-4D97-AF65-F5344CB8AC3E}">
        <p14:creationId xmlns:p14="http://schemas.microsoft.com/office/powerpoint/2010/main" val="2754622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9pPr>
          </a:lstStyle>
          <a:p>
            <a:pPr eaLnBrk="1" hangingPunct="1"/>
            <a:fld id="{41F2AFB4-A3CC-4A35-9D2B-2182756FD554}" type="slidenum">
              <a:rPr lang="en-US" altLang="en-US" sz="1200"/>
              <a:pPr eaLnBrk="1" hangingPunct="1"/>
              <a:t>65</a:t>
            </a:fld>
            <a:endParaRPr lang="en-US" altLang="en-US" sz="1200"/>
          </a:p>
        </p:txBody>
      </p:sp>
      <p:sp>
        <p:nvSpPr>
          <p:cNvPr id="86019" name="Rectangle 1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20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2400" smtClean="0">
                <a:latin typeface="Lucida Grande" pitchFamily="1" charset="0"/>
                <a:cs typeface="Lucida Grande" pitchFamily="1" charset="0"/>
                <a:sym typeface="Lucida Grande" pitchFamily="1" charset="0"/>
              </a:rPr>
              <a:t>one of the most common genetic deletions today</a:t>
            </a:r>
          </a:p>
          <a:p>
            <a:pPr eaLnBrk="1" hangingPunct="1"/>
            <a:endParaRPr lang="en-US" altLang="en-US" sz="2400" smtClean="0">
              <a:latin typeface="Lucida Grande" pitchFamily="1" charset="0"/>
              <a:cs typeface="Lucida Grande" pitchFamily="1" charset="0"/>
              <a:sym typeface="Lucida Grande" pitchFamily="1" charset="0"/>
            </a:endParaRPr>
          </a:p>
          <a:p>
            <a:pPr eaLnBrk="1" hangingPunct="1"/>
            <a:r>
              <a:rPr lang="en-US" altLang="en-US" sz="2400" smtClean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physician diagnosis based on </a:t>
            </a:r>
          </a:p>
          <a:p>
            <a:pPr eaLnBrk="1" hangingPunct="1"/>
            <a:r>
              <a:rPr lang="en-US" altLang="en-US" sz="2400" smtClean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visual and non-visual cues </a:t>
            </a:r>
          </a:p>
          <a:p>
            <a:pPr eaLnBrk="1" hangingPunct="1"/>
            <a:r>
              <a:rPr lang="en-US" altLang="en-US" sz="2400" smtClean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+ confirmation with genetic test</a:t>
            </a:r>
          </a:p>
          <a:p>
            <a:pPr eaLnBrk="1" hangingPunct="1"/>
            <a:endParaRPr lang="en-US" altLang="en-US" sz="2400" smtClean="0">
              <a:latin typeface="Lucida Grande" pitchFamily="1" charset="0"/>
              <a:cs typeface="Lucida Grande" pitchFamily="1" charset="0"/>
              <a:sym typeface="Lucida Grande" pitchFamily="1" charset="0"/>
            </a:endParaRPr>
          </a:p>
          <a:p>
            <a:pPr eaLnBrk="1" hangingPunct="1"/>
            <a:r>
              <a:rPr lang="en-US" altLang="en-US" sz="2400" smtClean="0">
                <a:latin typeface="Lucida Grande" pitchFamily="1" charset="0"/>
                <a:cs typeface="Lucida Grande" pitchFamily="1" charset="0"/>
                <a:sym typeface="Lucida Grande" pitchFamily="1" charset="0"/>
              </a:rPr>
              <a:t>impact development and survival</a:t>
            </a:r>
          </a:p>
          <a:p>
            <a:pPr eaLnBrk="1" hangingPunct="1"/>
            <a:r>
              <a:rPr lang="en-US" altLang="en-US" sz="2400" smtClean="0">
                <a:latin typeface="Lucida Grande" pitchFamily="1" charset="0"/>
                <a:cs typeface="Lucida Grande" pitchFamily="1" charset="0"/>
                <a:sym typeface="Lucida Grande" pitchFamily="1" charset="0"/>
              </a:rPr>
              <a:t>FISH - fluorescence in situ hybridization</a:t>
            </a:r>
          </a:p>
        </p:txBody>
      </p:sp>
    </p:spTree>
    <p:extLst>
      <p:ext uri="{BB962C8B-B14F-4D97-AF65-F5344CB8AC3E}">
        <p14:creationId xmlns:p14="http://schemas.microsoft.com/office/powerpoint/2010/main" val="3405053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9pPr>
          </a:lstStyle>
          <a:p>
            <a:pPr eaLnBrk="1" hangingPunct="1"/>
            <a:fld id="{8565FF20-DF19-476A-A07E-FE11176701F8}" type="slidenum">
              <a:rPr lang="en-US" altLang="en-US" sz="1200"/>
              <a:pPr eaLnBrk="1" hangingPunct="1"/>
              <a:t>66</a:t>
            </a:fld>
            <a:endParaRPr lang="en-US" altLang="en-US" sz="1200"/>
          </a:p>
        </p:txBody>
      </p:sp>
      <p:sp>
        <p:nvSpPr>
          <p:cNvPr id="87043" name="Rectangle 1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4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2400" smtClean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One of the things we know about the disease is that it has subtle facial features</a:t>
            </a:r>
          </a:p>
          <a:p>
            <a:pPr eaLnBrk="1" hangingPunct="1"/>
            <a:endParaRPr lang="en-US" altLang="en-US" sz="2400" smtClean="0">
              <a:latin typeface="Helvetica" panose="020B06040202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  <a:p>
            <a:pPr eaLnBrk="1" hangingPunct="1"/>
            <a:r>
              <a:rPr lang="en-US" altLang="en-US" sz="2400" smtClean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variable penetrance of any specific feature, </a:t>
            </a:r>
          </a:p>
          <a:p>
            <a:pPr eaLnBrk="1" hangingPunct="1"/>
            <a:r>
              <a:rPr lang="en-US" altLang="en-US" sz="2400" smtClean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ex. SMALL MOUTH   some have very small mouth, while others are less noticible</a:t>
            </a:r>
          </a:p>
          <a:p>
            <a:pPr eaLnBrk="1" hangingPunct="1"/>
            <a:endParaRPr lang="en-US" altLang="en-US" smtClean="0">
              <a:latin typeface="Helvetica" panose="020B06040202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492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9pPr>
          </a:lstStyle>
          <a:p>
            <a:pPr eaLnBrk="1" hangingPunct="1"/>
            <a:fld id="{B533D77E-CFA3-499E-B2CB-8E0F7B51DCE6}" type="slidenum">
              <a:rPr lang="en-US" altLang="en-US" sz="1200"/>
              <a:pPr eaLnBrk="1" hangingPunct="1"/>
              <a:t>67</a:t>
            </a:fld>
            <a:endParaRPr lang="en-US" altLang="en-US" sz="1200"/>
          </a:p>
        </p:txBody>
      </p:sp>
      <p:sp>
        <p:nvSpPr>
          <p:cNvPr id="88067" name="Rectangle 1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068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2400" smtClean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In fact there are over 180 features tied to 22q11.2DS. </a:t>
            </a:r>
          </a:p>
          <a:p>
            <a:pPr eaLnBrk="1" hangingPunct="1"/>
            <a:r>
              <a:rPr lang="en-US" altLang="en-US" sz="2400" smtClean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no one individual is affected by all features</a:t>
            </a:r>
          </a:p>
          <a:p>
            <a:pPr eaLnBrk="1" hangingPunct="1"/>
            <a:r>
              <a:rPr lang="en-US" altLang="en-US" sz="2400" smtClean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no features are present in all affected individuals</a:t>
            </a:r>
          </a:p>
          <a:p>
            <a:pPr eaLnBrk="1" hangingPunct="1"/>
            <a:endParaRPr lang="en-US" altLang="en-US" smtClean="0">
              <a:latin typeface="Helvetica" panose="020B06040202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4909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9pPr>
          </a:lstStyle>
          <a:p>
            <a:pPr eaLnBrk="1" hangingPunct="1"/>
            <a:fld id="{6A4CE463-0E20-442C-9186-7E9E2482AD96}" type="slidenum">
              <a:rPr lang="en-US" altLang="en-US" sz="1200"/>
              <a:pPr eaLnBrk="1" hangingPunct="1"/>
              <a:t>68</a:t>
            </a:fld>
            <a:endParaRPr lang="en-US" altLang="en-US" sz="1200"/>
          </a:p>
        </p:txBody>
      </p:sp>
      <p:sp>
        <p:nvSpPr>
          <p:cNvPr id="89091" name="Rectangle 1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2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62500" lnSpcReduction="20000"/>
          </a:bodyPr>
          <a:lstStyle/>
          <a:p>
            <a:pPr eaLnBrk="1" hangingPunct="1"/>
            <a:r>
              <a:rPr lang="en-US" altLang="en-US" sz="2400" smtClean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Becker and colleagues</a:t>
            </a:r>
          </a:p>
          <a:p>
            <a:pPr eaLnBrk="1" hangingPunct="1"/>
            <a:r>
              <a:rPr lang="en-US" altLang="en-US" sz="2400" smtClean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published a study of how accurately Likely Care Providers identify affected individuals from facial photographs.</a:t>
            </a:r>
          </a:p>
          <a:p>
            <a:pPr eaLnBrk="1" hangingPunct="1"/>
            <a:endParaRPr lang="en-US" altLang="en-US" sz="2400" smtClean="0">
              <a:latin typeface="Helvetica" panose="020B06040202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  <a:p>
            <a:pPr eaLnBrk="1" hangingPunct="1"/>
            <a:r>
              <a:rPr lang="en-US" altLang="en-US" sz="2400" smtClean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Call to arms: identify features that will yield optimal referrals</a:t>
            </a:r>
          </a:p>
          <a:p>
            <a:pPr eaLnBrk="1" hangingPunct="1"/>
            <a:endParaRPr lang="en-US" altLang="en-US" sz="2400" smtClean="0">
              <a:latin typeface="Helvetica" panose="020B06040202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  <a:p>
            <a:pPr eaLnBrk="1" hangingPunct="1"/>
            <a:r>
              <a:rPr lang="en-US" altLang="en-US" sz="2400" smtClean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Sn = recall = proportion of actual affected correctly labeled as affected</a:t>
            </a:r>
          </a:p>
          <a:p>
            <a:pPr eaLnBrk="1" hangingPunct="1"/>
            <a:r>
              <a:rPr lang="en-US" altLang="en-US" sz="2400" smtClean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Sp = proportions of actual control correctly labeled as control</a:t>
            </a:r>
          </a:p>
          <a:p>
            <a:pPr eaLnBrk="1" hangingPunct="1"/>
            <a:r>
              <a:rPr lang="en-US" altLang="en-US" sz="2400" smtClean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geneticist   	sn	0.72	65.8-77.2			sp	0.51	43.0-58.0		accuracy	0.63</a:t>
            </a:r>
          </a:p>
          <a:p>
            <a:pPr eaLnBrk="1" hangingPunct="1"/>
            <a:r>
              <a:rPr lang="en-US" altLang="en-US" sz="2400" smtClean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speech path	sn	0.72	67.3-76.7			sp	0.52	45.3-57.7		accuracy	0.64</a:t>
            </a:r>
          </a:p>
          <a:p>
            <a:pPr eaLnBrk="1" hangingPunct="1"/>
            <a:r>
              <a:rPr lang="en-US" altLang="en-US" sz="2400" smtClean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surgeon		sn	0.64	58.3-69.8			sp	0.50	42.9-57.1		accuracy	0.58</a:t>
            </a:r>
          </a:p>
          <a:p>
            <a:pPr eaLnBrk="1" hangingPunct="1"/>
            <a:endParaRPr lang="en-US" altLang="en-US" smtClean="0">
              <a:latin typeface="Helvetica" panose="020B06040202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1955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9pPr>
          </a:lstStyle>
          <a:p>
            <a:pPr eaLnBrk="1" hangingPunct="1"/>
            <a:fld id="{D3C869E6-EBA3-4C49-8F04-49FDD727E24D}" type="slidenum">
              <a:rPr lang="en-US" altLang="en-US" sz="1200"/>
              <a:pPr eaLnBrk="1" hangingPunct="1"/>
              <a:t>69</a:t>
            </a:fld>
            <a:endParaRPr lang="en-US" altLang="en-US" sz="1200"/>
          </a:p>
        </p:txBody>
      </p:sp>
      <p:sp>
        <p:nvSpPr>
          <p:cNvPr id="90115" name="Rectangle 1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6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2400" smtClean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#2 can be used for phenotype- genotype studies leading to </a:t>
            </a:r>
          </a:p>
          <a:p>
            <a:pPr eaLnBrk="1" hangingPunct="1"/>
            <a:r>
              <a:rPr lang="en-US" altLang="en-US" sz="2400" smtClean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- understanding etiology of cranial malformations</a:t>
            </a:r>
          </a:p>
          <a:p>
            <a:pPr eaLnBrk="1" hangingPunct="1"/>
            <a:r>
              <a:rPr lang="en-US" altLang="en-US" sz="2400" smtClean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- pathogenesis of VCFS</a:t>
            </a:r>
          </a:p>
          <a:p>
            <a:pPr eaLnBrk="1" hangingPunct="1"/>
            <a:r>
              <a:rPr lang="en-US" altLang="en-US" sz="2400" smtClean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- informative on the genetic control necessary for normal craniofacial development</a:t>
            </a:r>
          </a:p>
          <a:p>
            <a:pPr eaLnBrk="1" hangingPunct="1"/>
            <a:endParaRPr lang="en-US" altLang="en-US" sz="2400" smtClean="0">
              <a:latin typeface="Helvetica" panose="020B06040202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  <a:p>
            <a:pPr eaLnBrk="1" hangingPunct="1"/>
            <a:r>
              <a:rPr lang="en-US" altLang="en-US" sz="2400" smtClean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dysmorphology == malformation (actually study of malformations)</a:t>
            </a:r>
          </a:p>
        </p:txBody>
      </p:sp>
    </p:spTree>
    <p:extLst>
      <p:ext uri="{BB962C8B-B14F-4D97-AF65-F5344CB8AC3E}">
        <p14:creationId xmlns:p14="http://schemas.microsoft.com/office/powerpoint/2010/main" val="986983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7F2B3-1E67-4471-A4B3-CF560C7097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7F2B3-1E67-4471-A4B3-CF560C7097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7F2B3-1E67-4471-A4B3-CF560C7097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90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43350"/>
            <a:ext cx="8229600" cy="2190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38E06E-8E2E-496F-9648-1C8F6DF01A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17DAA-AD29-408F-899B-16E621ACC5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90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0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3350"/>
            <a:ext cx="4038600" cy="2190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3350"/>
            <a:ext cx="4038600" cy="2190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3EDC20-A248-4E29-B9B6-FD4610E060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7F2B3-1E67-4471-A4B3-CF560C7097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7F2B3-1E67-4471-A4B3-CF560C7097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7F2B3-1E67-4471-A4B3-CF560C7097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7F2B3-1E67-4471-A4B3-CF560C7097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7F2B3-1E67-4471-A4B3-CF560C7097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7F2B3-1E67-4471-A4B3-CF560C7097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7F2B3-1E67-4471-A4B3-CF560C7097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7F2B3-1E67-4471-A4B3-CF560C7097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7F2B3-1E67-4471-A4B3-CF560C70975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en.wikipedia.org/wiki/Image:Marchingcubes-head.png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wmf"/><Relationship Id="rId5" Type="http://schemas.openxmlformats.org/officeDocument/2006/relationships/image" Target="../media/image13.wmf"/><Relationship Id="rId4" Type="http://schemas.openxmlformats.org/officeDocument/2006/relationships/image" Target="../media/image1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Relationship Id="rId9" Type="http://schemas.openxmlformats.org/officeDocument/2006/relationships/image" Target="../media/image4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microsoft.com/office/2007/relationships/hdphoto" Target="../media/hdphoto4.wdp"/><Relationship Id="rId4" Type="http://schemas.openxmlformats.org/officeDocument/2006/relationships/image" Target="../media/image48.pn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microsoft.com/office/2007/relationships/hdphoto" Target="../media/hdphoto7.wdp"/><Relationship Id="rId4" Type="http://schemas.openxmlformats.org/officeDocument/2006/relationships/image" Target="../media/image50.png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microsoft.com/office/2007/relationships/hdphoto" Target="../media/hdphoto10.wdp"/><Relationship Id="rId4" Type="http://schemas.openxmlformats.org/officeDocument/2006/relationships/image" Target="../media/image52.png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microsoft.com/office/2007/relationships/hdphoto" Target="../media/hdphoto13.wdp"/><Relationship Id="rId4" Type="http://schemas.openxmlformats.org/officeDocument/2006/relationships/image" Target="../media/image54.png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microsoft.com/office/2007/relationships/hdphoto" Target="../media/hdphoto16.wdp"/><Relationship Id="rId4" Type="http://schemas.openxmlformats.org/officeDocument/2006/relationships/image" Target="../media/image56.png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0.png"/><Relationship Id="rId5" Type="http://schemas.microsoft.com/office/2007/relationships/hdphoto" Target="../media/hdphoto19.wdp"/><Relationship Id="rId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3D Mesh Data</a:t>
            </a:r>
            <a:br>
              <a:rPr lang="en-US" dirty="0" smtClean="0"/>
            </a:br>
            <a:r>
              <a:rPr lang="en-US" dirty="0" smtClean="0"/>
              <a:t>for Face and Head Analysis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524000"/>
            <a:ext cx="3406605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7F2B3-1E67-4471-A4B3-CF560C70975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722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52388"/>
            <a:ext cx="8637588" cy="1431925"/>
          </a:xfrm>
        </p:spPr>
        <p:txBody>
          <a:bodyPr>
            <a:normAutofit fontScale="90000"/>
          </a:bodyPr>
          <a:lstStyle/>
          <a:p>
            <a:r>
              <a:rPr lang="en-US"/>
              <a:t>Epipolar Geometry Constraint:</a:t>
            </a:r>
            <a:br>
              <a:rPr lang="en-US"/>
            </a:br>
            <a:r>
              <a:rPr lang="en-US"/>
              <a:t>1. Normal Pair of Images</a:t>
            </a:r>
          </a:p>
        </p:txBody>
      </p:sp>
      <p:sp>
        <p:nvSpPr>
          <p:cNvPr id="18435" name="Line 3"/>
          <p:cNvSpPr>
            <a:spLocks noChangeShapeType="1"/>
          </p:cNvSpPr>
          <p:nvPr/>
        </p:nvSpPr>
        <p:spPr bwMode="auto">
          <a:xfrm>
            <a:off x="2133600" y="3657600"/>
            <a:ext cx="0" cy="8382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8436" name="Line 4"/>
          <p:cNvSpPr>
            <a:spLocks noChangeShapeType="1"/>
          </p:cNvSpPr>
          <p:nvPr/>
        </p:nvSpPr>
        <p:spPr bwMode="auto">
          <a:xfrm>
            <a:off x="2133600" y="3657600"/>
            <a:ext cx="1371600" cy="1524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8437" name="Line 5"/>
          <p:cNvSpPr>
            <a:spLocks noChangeShapeType="1"/>
          </p:cNvSpPr>
          <p:nvPr/>
        </p:nvSpPr>
        <p:spPr bwMode="auto">
          <a:xfrm>
            <a:off x="3505200" y="3810000"/>
            <a:ext cx="0" cy="8382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8438" name="Line 6"/>
          <p:cNvSpPr>
            <a:spLocks noChangeShapeType="1"/>
          </p:cNvSpPr>
          <p:nvPr/>
        </p:nvSpPr>
        <p:spPr bwMode="auto">
          <a:xfrm>
            <a:off x="2133600" y="4495800"/>
            <a:ext cx="1371600" cy="1524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8439" name="Line 7"/>
          <p:cNvSpPr>
            <a:spLocks noChangeShapeType="1"/>
          </p:cNvSpPr>
          <p:nvPr/>
        </p:nvSpPr>
        <p:spPr bwMode="auto">
          <a:xfrm>
            <a:off x="3886200" y="3886200"/>
            <a:ext cx="0" cy="8382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8440" name="Line 8"/>
          <p:cNvSpPr>
            <a:spLocks noChangeShapeType="1"/>
          </p:cNvSpPr>
          <p:nvPr/>
        </p:nvSpPr>
        <p:spPr bwMode="auto">
          <a:xfrm>
            <a:off x="3886200" y="3886200"/>
            <a:ext cx="1371600" cy="1524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8441" name="Line 9"/>
          <p:cNvSpPr>
            <a:spLocks noChangeShapeType="1"/>
          </p:cNvSpPr>
          <p:nvPr/>
        </p:nvSpPr>
        <p:spPr bwMode="auto">
          <a:xfrm>
            <a:off x="5257800" y="4038600"/>
            <a:ext cx="0" cy="8382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8442" name="Line 10"/>
          <p:cNvSpPr>
            <a:spLocks noChangeShapeType="1"/>
          </p:cNvSpPr>
          <p:nvPr/>
        </p:nvSpPr>
        <p:spPr bwMode="auto">
          <a:xfrm>
            <a:off x="3886200" y="4724400"/>
            <a:ext cx="1447800" cy="1524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8443" name="Oval 11"/>
          <p:cNvSpPr>
            <a:spLocks noChangeArrowheads="1"/>
          </p:cNvSpPr>
          <p:nvPr/>
        </p:nvSpPr>
        <p:spPr bwMode="auto">
          <a:xfrm>
            <a:off x="6629400" y="2286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444" name="Line 12"/>
          <p:cNvSpPr>
            <a:spLocks noChangeShapeType="1"/>
          </p:cNvSpPr>
          <p:nvPr/>
        </p:nvSpPr>
        <p:spPr bwMode="auto">
          <a:xfrm flipH="1">
            <a:off x="1752600" y="2362200"/>
            <a:ext cx="4953000" cy="2514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8445" name="Line 13"/>
          <p:cNvSpPr>
            <a:spLocks noChangeShapeType="1"/>
          </p:cNvSpPr>
          <p:nvPr/>
        </p:nvSpPr>
        <p:spPr bwMode="auto">
          <a:xfrm flipH="1">
            <a:off x="3581400" y="2362200"/>
            <a:ext cx="3124200" cy="2667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8446" name="Line 14"/>
          <p:cNvSpPr>
            <a:spLocks noChangeShapeType="1"/>
          </p:cNvSpPr>
          <p:nvPr/>
        </p:nvSpPr>
        <p:spPr bwMode="auto">
          <a:xfrm>
            <a:off x="1752600" y="4876800"/>
            <a:ext cx="1828800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8447" name="Line 15"/>
          <p:cNvSpPr>
            <a:spLocks noChangeShapeType="1"/>
          </p:cNvSpPr>
          <p:nvPr/>
        </p:nvSpPr>
        <p:spPr bwMode="auto">
          <a:xfrm>
            <a:off x="2133600" y="3962400"/>
            <a:ext cx="3505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8448" name="Line 16"/>
          <p:cNvSpPr>
            <a:spLocks noChangeShapeType="1"/>
          </p:cNvSpPr>
          <p:nvPr/>
        </p:nvSpPr>
        <p:spPr bwMode="auto">
          <a:xfrm>
            <a:off x="2133600" y="4114800"/>
            <a:ext cx="312420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8449" name="Line 17"/>
          <p:cNvSpPr>
            <a:spLocks noChangeShapeType="1"/>
          </p:cNvSpPr>
          <p:nvPr/>
        </p:nvSpPr>
        <p:spPr bwMode="auto">
          <a:xfrm flipV="1">
            <a:off x="1752600" y="4191000"/>
            <a:ext cx="990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8450" name="Line 18"/>
          <p:cNvSpPr>
            <a:spLocks noChangeShapeType="1"/>
          </p:cNvSpPr>
          <p:nvPr/>
        </p:nvSpPr>
        <p:spPr bwMode="auto">
          <a:xfrm flipV="1">
            <a:off x="2743200" y="3810000"/>
            <a:ext cx="533400" cy="381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8451" name="Line 19"/>
          <p:cNvSpPr>
            <a:spLocks noChangeShapeType="1"/>
          </p:cNvSpPr>
          <p:nvPr/>
        </p:nvSpPr>
        <p:spPr bwMode="auto">
          <a:xfrm flipV="1">
            <a:off x="3276600" y="3124200"/>
            <a:ext cx="1066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8452" name="Oval 20"/>
          <p:cNvSpPr>
            <a:spLocks noChangeArrowheads="1"/>
          </p:cNvSpPr>
          <p:nvPr/>
        </p:nvSpPr>
        <p:spPr bwMode="auto">
          <a:xfrm>
            <a:off x="2895600" y="4191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453" name="Oval 21"/>
          <p:cNvSpPr>
            <a:spLocks noChangeArrowheads="1"/>
          </p:cNvSpPr>
          <p:nvPr/>
        </p:nvSpPr>
        <p:spPr bwMode="auto">
          <a:xfrm>
            <a:off x="4191000" y="4343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454" name="Text Box 22"/>
          <p:cNvSpPr txBox="1">
            <a:spLocks noChangeArrowheads="1"/>
          </p:cNvSpPr>
          <p:nvPr/>
        </p:nvSpPr>
        <p:spPr bwMode="auto">
          <a:xfrm>
            <a:off x="5699125" y="438467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aseline="0">
                <a:latin typeface="Times New Roman" pitchFamily="18" charset="0"/>
              </a:rPr>
              <a:t>x</a:t>
            </a:r>
          </a:p>
        </p:txBody>
      </p:sp>
      <p:sp>
        <p:nvSpPr>
          <p:cNvPr id="18455" name="Line 23"/>
          <p:cNvSpPr>
            <a:spLocks noChangeShapeType="1"/>
          </p:cNvSpPr>
          <p:nvPr/>
        </p:nvSpPr>
        <p:spPr bwMode="auto">
          <a:xfrm flipV="1">
            <a:off x="2743200" y="34290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8456" name="Text Box 24"/>
          <p:cNvSpPr txBox="1">
            <a:spLocks noChangeArrowheads="1"/>
          </p:cNvSpPr>
          <p:nvPr/>
        </p:nvSpPr>
        <p:spPr bwMode="auto">
          <a:xfrm>
            <a:off x="2498725" y="2986088"/>
            <a:ext cx="393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aseline="0">
                <a:latin typeface="Times New Roman" pitchFamily="18" charset="0"/>
              </a:rPr>
              <a:t>y</a:t>
            </a:r>
            <a:r>
              <a:rPr lang="en-US" sz="2000">
                <a:latin typeface="Times New Roman" pitchFamily="18" charset="0"/>
              </a:rPr>
              <a:t>1</a:t>
            </a:r>
          </a:p>
        </p:txBody>
      </p:sp>
      <p:sp>
        <p:nvSpPr>
          <p:cNvPr id="18457" name="Text Box 25"/>
          <p:cNvSpPr txBox="1">
            <a:spLocks noChangeArrowheads="1"/>
          </p:cNvSpPr>
          <p:nvPr/>
        </p:nvSpPr>
        <p:spPr bwMode="auto">
          <a:xfrm>
            <a:off x="4572000" y="3429000"/>
            <a:ext cx="393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aseline="0">
                <a:latin typeface="Times New Roman" pitchFamily="18" charset="0"/>
              </a:rPr>
              <a:t>y</a:t>
            </a:r>
            <a:r>
              <a:rPr 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18458" name="Line 26"/>
          <p:cNvSpPr>
            <a:spLocks noChangeShapeType="1"/>
          </p:cNvSpPr>
          <p:nvPr/>
        </p:nvSpPr>
        <p:spPr bwMode="auto">
          <a:xfrm flipV="1">
            <a:off x="4495800" y="35814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8459" name="Line 27"/>
          <p:cNvSpPr>
            <a:spLocks noChangeShapeType="1"/>
          </p:cNvSpPr>
          <p:nvPr/>
        </p:nvSpPr>
        <p:spPr bwMode="auto">
          <a:xfrm flipV="1">
            <a:off x="3581400" y="4343400"/>
            <a:ext cx="990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8460" name="Line 28"/>
          <p:cNvSpPr>
            <a:spLocks noChangeShapeType="1"/>
          </p:cNvSpPr>
          <p:nvPr/>
        </p:nvSpPr>
        <p:spPr bwMode="auto">
          <a:xfrm flipV="1">
            <a:off x="4572000" y="3962400"/>
            <a:ext cx="533400" cy="381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8461" name="Line 29"/>
          <p:cNvSpPr>
            <a:spLocks noChangeShapeType="1"/>
          </p:cNvSpPr>
          <p:nvPr/>
        </p:nvSpPr>
        <p:spPr bwMode="auto">
          <a:xfrm flipV="1">
            <a:off x="5105400" y="3200400"/>
            <a:ext cx="9906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8462" name="Text Box 30"/>
          <p:cNvSpPr txBox="1">
            <a:spLocks noChangeArrowheads="1"/>
          </p:cNvSpPr>
          <p:nvPr/>
        </p:nvSpPr>
        <p:spPr bwMode="auto">
          <a:xfrm>
            <a:off x="4327525" y="2909888"/>
            <a:ext cx="3794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aseline="0">
                <a:latin typeface="Times New Roman" pitchFamily="18" charset="0"/>
              </a:rPr>
              <a:t>z</a:t>
            </a:r>
            <a:r>
              <a:rPr lang="en-US" sz="2000">
                <a:latin typeface="Times New Roman" pitchFamily="18" charset="0"/>
              </a:rPr>
              <a:t>1</a:t>
            </a:r>
          </a:p>
        </p:txBody>
      </p:sp>
      <p:sp>
        <p:nvSpPr>
          <p:cNvPr id="18463" name="Text Box 31"/>
          <p:cNvSpPr txBox="1">
            <a:spLocks noChangeArrowheads="1"/>
          </p:cNvSpPr>
          <p:nvPr/>
        </p:nvSpPr>
        <p:spPr bwMode="auto">
          <a:xfrm>
            <a:off x="6232525" y="2986088"/>
            <a:ext cx="3794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aseline="0">
                <a:latin typeface="Times New Roman" pitchFamily="18" charset="0"/>
              </a:rPr>
              <a:t>z</a:t>
            </a:r>
            <a:r>
              <a:rPr 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18464" name="Text Box 32"/>
          <p:cNvSpPr txBox="1">
            <a:spLocks noChangeArrowheads="1"/>
          </p:cNvSpPr>
          <p:nvPr/>
        </p:nvSpPr>
        <p:spPr bwMode="auto">
          <a:xfrm>
            <a:off x="1431925" y="4765675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aseline="0">
                <a:latin typeface="Times New Roman" pitchFamily="18" charset="0"/>
              </a:rPr>
              <a:t>C</a:t>
            </a:r>
            <a:r>
              <a:rPr lang="en-US" sz="2400">
                <a:latin typeface="Times New Roman" pitchFamily="18" charset="0"/>
              </a:rPr>
              <a:t>1</a:t>
            </a:r>
          </a:p>
        </p:txBody>
      </p:sp>
      <p:sp>
        <p:nvSpPr>
          <p:cNvPr id="18465" name="Text Box 33"/>
          <p:cNvSpPr txBox="1">
            <a:spLocks noChangeArrowheads="1"/>
          </p:cNvSpPr>
          <p:nvPr/>
        </p:nvSpPr>
        <p:spPr bwMode="auto">
          <a:xfrm>
            <a:off x="3641725" y="4841875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aseline="0">
                <a:latin typeface="Times New Roman" pitchFamily="18" charset="0"/>
              </a:rPr>
              <a:t>C</a:t>
            </a:r>
            <a:r>
              <a:rPr lang="en-US" sz="2400">
                <a:latin typeface="Times New Roman" pitchFamily="18" charset="0"/>
              </a:rPr>
              <a:t>2</a:t>
            </a:r>
          </a:p>
        </p:txBody>
      </p:sp>
      <p:sp>
        <p:nvSpPr>
          <p:cNvPr id="18466" name="Text Box 34"/>
          <p:cNvSpPr txBox="1">
            <a:spLocks noChangeArrowheads="1"/>
          </p:cNvSpPr>
          <p:nvPr/>
        </p:nvSpPr>
        <p:spPr bwMode="auto">
          <a:xfrm>
            <a:off x="2346325" y="4891088"/>
            <a:ext cx="31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aseline="0">
                <a:latin typeface="Times New Roman" pitchFamily="18" charset="0"/>
              </a:rPr>
              <a:t>b</a:t>
            </a:r>
          </a:p>
        </p:txBody>
      </p:sp>
      <p:sp>
        <p:nvSpPr>
          <p:cNvPr id="18467" name="Text Box 35"/>
          <p:cNvSpPr txBox="1">
            <a:spLocks noChangeArrowheads="1"/>
          </p:cNvSpPr>
          <p:nvPr/>
        </p:nvSpPr>
        <p:spPr bwMode="auto">
          <a:xfrm>
            <a:off x="6858000" y="1981200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aseline="0">
                <a:latin typeface="Times New Roman" pitchFamily="18" charset="0"/>
              </a:rPr>
              <a:t>P</a:t>
            </a:r>
          </a:p>
        </p:txBody>
      </p:sp>
      <p:sp>
        <p:nvSpPr>
          <p:cNvPr id="18468" name="Text Box 36"/>
          <p:cNvSpPr txBox="1">
            <a:spLocks noChangeArrowheads="1"/>
          </p:cNvSpPr>
          <p:nvPr/>
        </p:nvSpPr>
        <p:spPr bwMode="auto">
          <a:xfrm>
            <a:off x="2819400" y="4267200"/>
            <a:ext cx="387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aseline="0">
                <a:latin typeface="Times New Roman" pitchFamily="18" charset="0"/>
              </a:rPr>
              <a:t>P</a:t>
            </a:r>
            <a:r>
              <a:rPr lang="en-US">
                <a:latin typeface="Times New Roman" pitchFamily="18" charset="0"/>
              </a:rPr>
              <a:t>1</a:t>
            </a:r>
          </a:p>
        </p:txBody>
      </p:sp>
      <p:sp>
        <p:nvSpPr>
          <p:cNvPr id="18469" name="Text Box 37"/>
          <p:cNvSpPr txBox="1">
            <a:spLocks noChangeArrowheads="1"/>
          </p:cNvSpPr>
          <p:nvPr/>
        </p:nvSpPr>
        <p:spPr bwMode="auto">
          <a:xfrm>
            <a:off x="4114800" y="4419600"/>
            <a:ext cx="387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aseline="0">
                <a:latin typeface="Times New Roman" pitchFamily="18" charset="0"/>
              </a:rPr>
              <a:t>P</a:t>
            </a:r>
            <a:r>
              <a:rPr lang="en-US">
                <a:latin typeface="Times New Roman" pitchFamily="18" charset="0"/>
              </a:rPr>
              <a:t>2</a:t>
            </a:r>
          </a:p>
        </p:txBody>
      </p:sp>
      <p:sp>
        <p:nvSpPr>
          <p:cNvPr id="18470" name="Text Box 38"/>
          <p:cNvSpPr txBox="1">
            <a:spLocks noChangeArrowheads="1"/>
          </p:cNvSpPr>
          <p:nvPr/>
        </p:nvSpPr>
        <p:spPr bwMode="auto">
          <a:xfrm>
            <a:off x="5927725" y="3470275"/>
            <a:ext cx="11811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aseline="0">
                <a:solidFill>
                  <a:srgbClr val="FF0000"/>
                </a:solidFill>
                <a:latin typeface="Times New Roman" pitchFamily="18" charset="0"/>
              </a:rPr>
              <a:t>epipolar</a:t>
            </a:r>
          </a:p>
          <a:p>
            <a:r>
              <a:rPr lang="en-US" sz="2400" baseline="0">
                <a:solidFill>
                  <a:srgbClr val="FF0000"/>
                </a:solidFill>
                <a:latin typeface="Times New Roman" pitchFamily="18" charset="0"/>
              </a:rPr>
              <a:t>plane</a:t>
            </a:r>
          </a:p>
        </p:txBody>
      </p:sp>
      <p:sp>
        <p:nvSpPr>
          <p:cNvPr id="18471" name="Line 39"/>
          <p:cNvSpPr>
            <a:spLocks noChangeShapeType="1"/>
          </p:cNvSpPr>
          <p:nvPr/>
        </p:nvSpPr>
        <p:spPr bwMode="auto">
          <a:xfrm flipH="1" flipV="1">
            <a:off x="5181600" y="3352800"/>
            <a:ext cx="762000" cy="457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8472" name="Text Box 40"/>
          <p:cNvSpPr txBox="1">
            <a:spLocks noChangeArrowheads="1"/>
          </p:cNvSpPr>
          <p:nvPr/>
        </p:nvSpPr>
        <p:spPr bwMode="auto">
          <a:xfrm>
            <a:off x="152400" y="1905000"/>
            <a:ext cx="63801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aseline="0">
                <a:latin typeface="Times New Roman" pitchFamily="18" charset="0"/>
              </a:rPr>
              <a:t>The epipolar plane cuts through the image plane(s)</a:t>
            </a:r>
          </a:p>
          <a:p>
            <a:r>
              <a:rPr lang="en-US" sz="2400" baseline="0">
                <a:latin typeface="Times New Roman" pitchFamily="18" charset="0"/>
              </a:rPr>
              <a:t>forming 2 epipolar lines. </a:t>
            </a:r>
          </a:p>
        </p:txBody>
      </p:sp>
      <p:sp>
        <p:nvSpPr>
          <p:cNvPr id="18473" name="Text Box 41"/>
          <p:cNvSpPr txBox="1">
            <a:spLocks noChangeArrowheads="1"/>
          </p:cNvSpPr>
          <p:nvPr/>
        </p:nvSpPr>
        <p:spPr bwMode="auto">
          <a:xfrm>
            <a:off x="593725" y="5375275"/>
            <a:ext cx="55705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aseline="0">
                <a:latin typeface="Times New Roman" pitchFamily="18" charset="0"/>
              </a:rPr>
              <a:t>The match for P</a:t>
            </a:r>
            <a:r>
              <a:rPr lang="en-US" sz="2400">
                <a:latin typeface="Times New Roman" pitchFamily="18" charset="0"/>
              </a:rPr>
              <a:t>1</a:t>
            </a:r>
            <a:r>
              <a:rPr lang="en-US" sz="2400" baseline="0">
                <a:latin typeface="Times New Roman" pitchFamily="18" charset="0"/>
              </a:rPr>
              <a:t> (or P</a:t>
            </a:r>
            <a:r>
              <a:rPr lang="en-US" sz="2400">
                <a:latin typeface="Times New Roman" pitchFamily="18" charset="0"/>
              </a:rPr>
              <a:t>2</a:t>
            </a:r>
            <a:r>
              <a:rPr lang="en-US" sz="2400" baseline="0">
                <a:latin typeface="Times New Roman" pitchFamily="18" charset="0"/>
              </a:rPr>
              <a:t>) in the other image, </a:t>
            </a:r>
          </a:p>
          <a:p>
            <a:r>
              <a:rPr lang="en-US" sz="2400" baseline="0">
                <a:latin typeface="Times New Roman" pitchFamily="18" charset="0"/>
              </a:rPr>
              <a:t>must lie on the same epipolar line.</a:t>
            </a:r>
          </a:p>
        </p:txBody>
      </p:sp>
      <p:sp>
        <p:nvSpPr>
          <p:cNvPr id="42" name="Slide Number Placeholder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7F2B3-1E67-4471-A4B3-CF560C709759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52388"/>
            <a:ext cx="8637588" cy="1431925"/>
          </a:xfrm>
        </p:spPr>
        <p:txBody>
          <a:bodyPr>
            <a:normAutofit fontScale="90000"/>
          </a:bodyPr>
          <a:lstStyle/>
          <a:p>
            <a:r>
              <a:rPr lang="en-US"/>
              <a:t>Epipolar Geometry:</a:t>
            </a:r>
            <a:br>
              <a:rPr lang="en-US"/>
            </a:br>
            <a:r>
              <a:rPr lang="en-US"/>
              <a:t>General Case</a:t>
            </a:r>
          </a:p>
        </p:txBody>
      </p:sp>
      <p:sp>
        <p:nvSpPr>
          <p:cNvPr id="19459" name="Oval 3"/>
          <p:cNvSpPr>
            <a:spLocks noChangeArrowheads="1"/>
          </p:cNvSpPr>
          <p:nvPr/>
        </p:nvSpPr>
        <p:spPr bwMode="auto">
          <a:xfrm>
            <a:off x="3352800" y="2362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460" name="Line 4"/>
          <p:cNvSpPr>
            <a:spLocks noChangeShapeType="1"/>
          </p:cNvSpPr>
          <p:nvPr/>
        </p:nvSpPr>
        <p:spPr bwMode="auto">
          <a:xfrm flipV="1">
            <a:off x="1828800" y="2438400"/>
            <a:ext cx="1600200" cy="2286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9461" name="Line 5"/>
          <p:cNvSpPr>
            <a:spLocks noChangeShapeType="1"/>
          </p:cNvSpPr>
          <p:nvPr/>
        </p:nvSpPr>
        <p:spPr bwMode="auto">
          <a:xfrm>
            <a:off x="3429000" y="2438400"/>
            <a:ext cx="3581400" cy="2895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9462" name="Line 6"/>
          <p:cNvSpPr>
            <a:spLocks noChangeShapeType="1"/>
          </p:cNvSpPr>
          <p:nvPr/>
        </p:nvSpPr>
        <p:spPr bwMode="auto">
          <a:xfrm>
            <a:off x="1828800" y="4724400"/>
            <a:ext cx="5181600" cy="609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9463" name="Line 7"/>
          <p:cNvSpPr>
            <a:spLocks noChangeShapeType="1"/>
          </p:cNvSpPr>
          <p:nvPr/>
        </p:nvSpPr>
        <p:spPr bwMode="auto">
          <a:xfrm>
            <a:off x="1905000" y="3581400"/>
            <a:ext cx="1524000" cy="5334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9464" name="Line 8"/>
          <p:cNvSpPr>
            <a:spLocks noChangeShapeType="1"/>
          </p:cNvSpPr>
          <p:nvPr/>
        </p:nvSpPr>
        <p:spPr bwMode="auto">
          <a:xfrm>
            <a:off x="3429000" y="4114800"/>
            <a:ext cx="0" cy="9144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 flipH="1" flipV="1">
            <a:off x="1905000" y="4495800"/>
            <a:ext cx="1524000" cy="5334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>
            <a:off x="1905000" y="3581400"/>
            <a:ext cx="0" cy="9144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9467" name="Line 11"/>
          <p:cNvSpPr>
            <a:spLocks noChangeShapeType="1"/>
          </p:cNvSpPr>
          <p:nvPr/>
        </p:nvSpPr>
        <p:spPr bwMode="auto">
          <a:xfrm flipV="1">
            <a:off x="4419600" y="3810000"/>
            <a:ext cx="1752600" cy="5334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9468" name="Line 12"/>
          <p:cNvSpPr>
            <a:spLocks noChangeShapeType="1"/>
          </p:cNvSpPr>
          <p:nvPr/>
        </p:nvSpPr>
        <p:spPr bwMode="auto">
          <a:xfrm>
            <a:off x="4419600" y="4343400"/>
            <a:ext cx="0" cy="8382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9469" name="Line 13"/>
          <p:cNvSpPr>
            <a:spLocks noChangeShapeType="1"/>
          </p:cNvSpPr>
          <p:nvPr/>
        </p:nvSpPr>
        <p:spPr bwMode="auto">
          <a:xfrm flipV="1">
            <a:off x="4419600" y="4724400"/>
            <a:ext cx="1752600" cy="4572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9470" name="Line 14"/>
          <p:cNvSpPr>
            <a:spLocks noChangeShapeType="1"/>
          </p:cNvSpPr>
          <p:nvPr/>
        </p:nvSpPr>
        <p:spPr bwMode="auto">
          <a:xfrm>
            <a:off x="6172200" y="3810000"/>
            <a:ext cx="0" cy="9144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9471" name="Line 15"/>
          <p:cNvSpPr>
            <a:spLocks noChangeShapeType="1"/>
          </p:cNvSpPr>
          <p:nvPr/>
        </p:nvSpPr>
        <p:spPr bwMode="auto">
          <a:xfrm>
            <a:off x="2057400" y="4267200"/>
            <a:ext cx="1371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9472" name="Line 16"/>
          <p:cNvSpPr>
            <a:spLocks noChangeShapeType="1"/>
          </p:cNvSpPr>
          <p:nvPr/>
        </p:nvSpPr>
        <p:spPr bwMode="auto">
          <a:xfrm flipV="1">
            <a:off x="4572000" y="4191000"/>
            <a:ext cx="1066800" cy="838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9473" name="Line 17"/>
          <p:cNvSpPr>
            <a:spLocks noChangeShapeType="1"/>
          </p:cNvSpPr>
          <p:nvPr/>
        </p:nvSpPr>
        <p:spPr bwMode="auto">
          <a:xfrm>
            <a:off x="1905000" y="4038600"/>
            <a:ext cx="1676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9474" name="Line 18"/>
          <p:cNvSpPr>
            <a:spLocks noChangeShapeType="1"/>
          </p:cNvSpPr>
          <p:nvPr/>
        </p:nvSpPr>
        <p:spPr bwMode="auto">
          <a:xfrm flipV="1">
            <a:off x="4419600" y="4191000"/>
            <a:ext cx="2057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9475" name="Line 19"/>
          <p:cNvSpPr>
            <a:spLocks noChangeShapeType="1"/>
          </p:cNvSpPr>
          <p:nvPr/>
        </p:nvSpPr>
        <p:spPr bwMode="auto">
          <a:xfrm flipV="1">
            <a:off x="2743200" y="37338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9476" name="Line 20"/>
          <p:cNvSpPr>
            <a:spLocks noChangeShapeType="1"/>
          </p:cNvSpPr>
          <p:nvPr/>
        </p:nvSpPr>
        <p:spPr bwMode="auto">
          <a:xfrm flipV="1">
            <a:off x="5105400" y="39624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9477" name="Oval 21"/>
          <p:cNvSpPr>
            <a:spLocks noChangeArrowheads="1"/>
          </p:cNvSpPr>
          <p:nvPr/>
        </p:nvSpPr>
        <p:spPr bwMode="auto">
          <a:xfrm>
            <a:off x="2057400" y="4191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478" name="Oval 22"/>
          <p:cNvSpPr>
            <a:spLocks noChangeArrowheads="1"/>
          </p:cNvSpPr>
          <p:nvPr/>
        </p:nvSpPr>
        <p:spPr bwMode="auto">
          <a:xfrm>
            <a:off x="5562600" y="4114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479" name="Text Box 23"/>
          <p:cNvSpPr txBox="1">
            <a:spLocks noChangeArrowheads="1"/>
          </p:cNvSpPr>
          <p:nvPr/>
        </p:nvSpPr>
        <p:spPr bwMode="auto">
          <a:xfrm>
            <a:off x="3717925" y="2022475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aseline="0">
                <a:latin typeface="Times New Roman" pitchFamily="18" charset="0"/>
              </a:rPr>
              <a:t>P</a:t>
            </a:r>
          </a:p>
        </p:txBody>
      </p:sp>
      <p:sp>
        <p:nvSpPr>
          <p:cNvPr id="19480" name="Text Box 24"/>
          <p:cNvSpPr txBox="1">
            <a:spLocks noChangeArrowheads="1"/>
          </p:cNvSpPr>
          <p:nvPr/>
        </p:nvSpPr>
        <p:spPr bwMode="auto">
          <a:xfrm>
            <a:off x="1524000" y="4038600"/>
            <a:ext cx="387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aseline="0">
                <a:latin typeface="Times New Roman" pitchFamily="18" charset="0"/>
              </a:rPr>
              <a:t>P</a:t>
            </a:r>
            <a:r>
              <a:rPr lang="en-US">
                <a:latin typeface="Times New Roman" pitchFamily="18" charset="0"/>
              </a:rPr>
              <a:t>1</a:t>
            </a:r>
          </a:p>
        </p:txBody>
      </p:sp>
      <p:sp>
        <p:nvSpPr>
          <p:cNvPr id="19481" name="Text Box 25"/>
          <p:cNvSpPr txBox="1">
            <a:spLocks noChangeArrowheads="1"/>
          </p:cNvSpPr>
          <p:nvPr/>
        </p:nvSpPr>
        <p:spPr bwMode="auto">
          <a:xfrm>
            <a:off x="5715000" y="3886200"/>
            <a:ext cx="387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aseline="0">
                <a:latin typeface="Times New Roman" pitchFamily="18" charset="0"/>
              </a:rPr>
              <a:t>P</a:t>
            </a:r>
            <a:r>
              <a:rPr lang="en-US">
                <a:latin typeface="Times New Roman" pitchFamily="18" charset="0"/>
              </a:rPr>
              <a:t>2</a:t>
            </a:r>
          </a:p>
        </p:txBody>
      </p:sp>
      <p:sp>
        <p:nvSpPr>
          <p:cNvPr id="19482" name="Text Box 26"/>
          <p:cNvSpPr txBox="1">
            <a:spLocks noChangeArrowheads="1"/>
          </p:cNvSpPr>
          <p:nvPr/>
        </p:nvSpPr>
        <p:spPr bwMode="auto">
          <a:xfrm>
            <a:off x="2727325" y="3443288"/>
            <a:ext cx="393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aseline="0">
                <a:latin typeface="Times New Roman" pitchFamily="18" charset="0"/>
              </a:rPr>
              <a:t>y</a:t>
            </a:r>
            <a:r>
              <a:rPr lang="en-US" sz="2000">
                <a:latin typeface="Times New Roman" pitchFamily="18" charset="0"/>
              </a:rPr>
              <a:t>1</a:t>
            </a:r>
          </a:p>
        </p:txBody>
      </p:sp>
      <p:sp>
        <p:nvSpPr>
          <p:cNvPr id="19483" name="Text Box 27"/>
          <p:cNvSpPr txBox="1">
            <a:spLocks noChangeArrowheads="1"/>
          </p:cNvSpPr>
          <p:nvPr/>
        </p:nvSpPr>
        <p:spPr bwMode="auto">
          <a:xfrm>
            <a:off x="4556125" y="3748088"/>
            <a:ext cx="393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aseline="0">
                <a:latin typeface="Times New Roman" pitchFamily="18" charset="0"/>
              </a:rPr>
              <a:t>y</a:t>
            </a:r>
            <a:r>
              <a:rPr 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19484" name="Text Box 28"/>
          <p:cNvSpPr txBox="1">
            <a:spLocks noChangeArrowheads="1"/>
          </p:cNvSpPr>
          <p:nvPr/>
        </p:nvSpPr>
        <p:spPr bwMode="auto">
          <a:xfrm>
            <a:off x="3565525" y="4357688"/>
            <a:ext cx="393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aseline="0">
                <a:latin typeface="Times New Roman" pitchFamily="18" charset="0"/>
              </a:rPr>
              <a:t>x</a:t>
            </a:r>
            <a:r>
              <a:rPr lang="en-US" sz="2000">
                <a:latin typeface="Times New Roman" pitchFamily="18" charset="0"/>
              </a:rPr>
              <a:t>1</a:t>
            </a:r>
          </a:p>
        </p:txBody>
      </p:sp>
      <p:sp>
        <p:nvSpPr>
          <p:cNvPr id="19485" name="Text Box 29"/>
          <p:cNvSpPr txBox="1">
            <a:spLocks noChangeArrowheads="1"/>
          </p:cNvSpPr>
          <p:nvPr/>
        </p:nvSpPr>
        <p:spPr bwMode="auto">
          <a:xfrm>
            <a:off x="6537325" y="3851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2400" baseline="0">
              <a:latin typeface="Times New Roman" pitchFamily="18" charset="0"/>
            </a:endParaRPr>
          </a:p>
        </p:txBody>
      </p:sp>
      <p:sp>
        <p:nvSpPr>
          <p:cNvPr id="19486" name="Text Box 30"/>
          <p:cNvSpPr txBox="1">
            <a:spLocks noChangeArrowheads="1"/>
          </p:cNvSpPr>
          <p:nvPr/>
        </p:nvSpPr>
        <p:spPr bwMode="auto">
          <a:xfrm>
            <a:off x="6689725" y="3976688"/>
            <a:ext cx="393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aseline="0">
                <a:latin typeface="Times New Roman" pitchFamily="18" charset="0"/>
              </a:rPr>
              <a:t>x</a:t>
            </a:r>
            <a:r>
              <a:rPr 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19487" name="Text Box 31"/>
          <p:cNvSpPr txBox="1">
            <a:spLocks noChangeArrowheads="1"/>
          </p:cNvSpPr>
          <p:nvPr/>
        </p:nvSpPr>
        <p:spPr bwMode="auto">
          <a:xfrm>
            <a:off x="2819400" y="4343400"/>
            <a:ext cx="361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aseline="0">
                <a:latin typeface="Times New Roman" pitchFamily="18" charset="0"/>
              </a:rPr>
              <a:t>e</a:t>
            </a:r>
            <a:r>
              <a:rPr lang="en-US">
                <a:latin typeface="Times New Roman" pitchFamily="18" charset="0"/>
              </a:rPr>
              <a:t>1</a:t>
            </a:r>
          </a:p>
        </p:txBody>
      </p:sp>
      <p:sp>
        <p:nvSpPr>
          <p:cNvPr id="19488" name="Text Box 32"/>
          <p:cNvSpPr txBox="1">
            <a:spLocks noChangeArrowheads="1"/>
          </p:cNvSpPr>
          <p:nvPr/>
        </p:nvSpPr>
        <p:spPr bwMode="auto">
          <a:xfrm>
            <a:off x="5105400" y="4038600"/>
            <a:ext cx="361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aseline="0">
                <a:latin typeface="Times New Roman" pitchFamily="18" charset="0"/>
              </a:rPr>
              <a:t>e</a:t>
            </a:r>
            <a:r>
              <a:rPr lang="en-US">
                <a:latin typeface="Times New Roman" pitchFamily="18" charset="0"/>
              </a:rPr>
              <a:t>2</a:t>
            </a:r>
          </a:p>
        </p:txBody>
      </p:sp>
      <p:sp>
        <p:nvSpPr>
          <p:cNvPr id="19489" name="Text Box 33"/>
          <p:cNvSpPr txBox="1">
            <a:spLocks noChangeArrowheads="1"/>
          </p:cNvSpPr>
          <p:nvPr/>
        </p:nvSpPr>
        <p:spPr bwMode="auto">
          <a:xfrm>
            <a:off x="1584325" y="4613275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aseline="0">
                <a:latin typeface="Times New Roman" pitchFamily="18" charset="0"/>
              </a:rPr>
              <a:t>C</a:t>
            </a:r>
            <a:r>
              <a:rPr lang="en-US" sz="2400">
                <a:latin typeface="Times New Roman" pitchFamily="18" charset="0"/>
              </a:rPr>
              <a:t>1</a:t>
            </a:r>
          </a:p>
        </p:txBody>
      </p:sp>
      <p:sp>
        <p:nvSpPr>
          <p:cNvPr id="19490" name="Text Box 34"/>
          <p:cNvSpPr txBox="1">
            <a:spLocks noChangeArrowheads="1"/>
          </p:cNvSpPr>
          <p:nvPr/>
        </p:nvSpPr>
        <p:spPr bwMode="auto">
          <a:xfrm>
            <a:off x="6994525" y="5222875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aseline="0">
                <a:latin typeface="Times New Roman" pitchFamily="18" charset="0"/>
              </a:rPr>
              <a:t>C</a:t>
            </a:r>
            <a:r>
              <a:rPr lang="en-US" sz="2400">
                <a:latin typeface="Times New Roman" pitchFamily="18" charset="0"/>
              </a:rPr>
              <a:t>2</a:t>
            </a:r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7F2B3-1E67-4471-A4B3-CF560C709759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Constraints</a:t>
            </a:r>
          </a:p>
        </p:txBody>
      </p:sp>
      <p:sp>
        <p:nvSpPr>
          <p:cNvPr id="20483" name="Oval 3"/>
          <p:cNvSpPr>
            <a:spLocks noChangeArrowheads="1"/>
          </p:cNvSpPr>
          <p:nvPr/>
        </p:nvSpPr>
        <p:spPr bwMode="auto">
          <a:xfrm>
            <a:off x="3352800" y="2362200"/>
            <a:ext cx="152400" cy="1524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 flipV="1">
            <a:off x="1828800" y="2438400"/>
            <a:ext cx="1600200" cy="2286000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0485" name="Line 5"/>
          <p:cNvSpPr>
            <a:spLocks noChangeShapeType="1"/>
          </p:cNvSpPr>
          <p:nvPr/>
        </p:nvSpPr>
        <p:spPr bwMode="auto">
          <a:xfrm>
            <a:off x="3429000" y="2438400"/>
            <a:ext cx="3581400" cy="2895600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0486" name="Line 6"/>
          <p:cNvSpPr>
            <a:spLocks noChangeShapeType="1"/>
          </p:cNvSpPr>
          <p:nvPr/>
        </p:nvSpPr>
        <p:spPr bwMode="auto">
          <a:xfrm>
            <a:off x="1828800" y="4724400"/>
            <a:ext cx="5181600" cy="609600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0487" name="Line 7"/>
          <p:cNvSpPr>
            <a:spLocks noChangeShapeType="1"/>
          </p:cNvSpPr>
          <p:nvPr/>
        </p:nvSpPr>
        <p:spPr bwMode="auto">
          <a:xfrm>
            <a:off x="1905000" y="3581400"/>
            <a:ext cx="1524000" cy="5334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0488" name="Line 8"/>
          <p:cNvSpPr>
            <a:spLocks noChangeShapeType="1"/>
          </p:cNvSpPr>
          <p:nvPr/>
        </p:nvSpPr>
        <p:spPr bwMode="auto">
          <a:xfrm>
            <a:off x="3429000" y="4114800"/>
            <a:ext cx="0" cy="9144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 flipH="1" flipV="1">
            <a:off x="1905000" y="4495800"/>
            <a:ext cx="1524000" cy="5334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>
            <a:off x="1905000" y="3581400"/>
            <a:ext cx="0" cy="9144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0491" name="Line 11"/>
          <p:cNvSpPr>
            <a:spLocks noChangeShapeType="1"/>
          </p:cNvSpPr>
          <p:nvPr/>
        </p:nvSpPr>
        <p:spPr bwMode="auto">
          <a:xfrm flipV="1">
            <a:off x="4419600" y="3810000"/>
            <a:ext cx="1752600" cy="5334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0492" name="Line 12"/>
          <p:cNvSpPr>
            <a:spLocks noChangeShapeType="1"/>
          </p:cNvSpPr>
          <p:nvPr/>
        </p:nvSpPr>
        <p:spPr bwMode="auto">
          <a:xfrm>
            <a:off x="4419600" y="4343400"/>
            <a:ext cx="0" cy="8382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0493" name="Line 13"/>
          <p:cNvSpPr>
            <a:spLocks noChangeShapeType="1"/>
          </p:cNvSpPr>
          <p:nvPr/>
        </p:nvSpPr>
        <p:spPr bwMode="auto">
          <a:xfrm flipV="1">
            <a:off x="4419600" y="4724400"/>
            <a:ext cx="1752600" cy="4572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0494" name="Line 14"/>
          <p:cNvSpPr>
            <a:spLocks noChangeShapeType="1"/>
          </p:cNvSpPr>
          <p:nvPr/>
        </p:nvSpPr>
        <p:spPr bwMode="auto">
          <a:xfrm>
            <a:off x="6172200" y="3810000"/>
            <a:ext cx="0" cy="9144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0495" name="Line 15"/>
          <p:cNvSpPr>
            <a:spLocks noChangeShapeType="1"/>
          </p:cNvSpPr>
          <p:nvPr/>
        </p:nvSpPr>
        <p:spPr bwMode="auto">
          <a:xfrm>
            <a:off x="1905000" y="4191000"/>
            <a:ext cx="15240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0496" name="Line 16"/>
          <p:cNvSpPr>
            <a:spLocks noChangeShapeType="1"/>
          </p:cNvSpPr>
          <p:nvPr/>
        </p:nvSpPr>
        <p:spPr bwMode="auto">
          <a:xfrm flipV="1">
            <a:off x="4572000" y="3810000"/>
            <a:ext cx="1524000" cy="1219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0497" name="Oval 17"/>
          <p:cNvSpPr>
            <a:spLocks noChangeArrowheads="1"/>
          </p:cNvSpPr>
          <p:nvPr/>
        </p:nvSpPr>
        <p:spPr bwMode="auto">
          <a:xfrm>
            <a:off x="2057400" y="4191000"/>
            <a:ext cx="152400" cy="1524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498" name="Oval 18"/>
          <p:cNvSpPr>
            <a:spLocks noChangeArrowheads="1"/>
          </p:cNvSpPr>
          <p:nvPr/>
        </p:nvSpPr>
        <p:spPr bwMode="auto">
          <a:xfrm>
            <a:off x="5562600" y="4114800"/>
            <a:ext cx="152400" cy="1524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499" name="Text Box 19"/>
          <p:cNvSpPr txBox="1">
            <a:spLocks noChangeArrowheads="1"/>
          </p:cNvSpPr>
          <p:nvPr/>
        </p:nvSpPr>
        <p:spPr bwMode="auto">
          <a:xfrm>
            <a:off x="3717925" y="2022475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aseline="0">
                <a:latin typeface="Times New Roman" pitchFamily="18" charset="0"/>
              </a:rPr>
              <a:t>P</a:t>
            </a:r>
          </a:p>
        </p:txBody>
      </p:sp>
      <p:sp>
        <p:nvSpPr>
          <p:cNvPr id="20500" name="Text Box 20"/>
          <p:cNvSpPr txBox="1">
            <a:spLocks noChangeArrowheads="1"/>
          </p:cNvSpPr>
          <p:nvPr/>
        </p:nvSpPr>
        <p:spPr bwMode="auto">
          <a:xfrm>
            <a:off x="6537325" y="3851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2400" baseline="0">
              <a:latin typeface="Times New Roman" pitchFamily="18" charset="0"/>
            </a:endParaRPr>
          </a:p>
        </p:txBody>
      </p:sp>
      <p:sp>
        <p:nvSpPr>
          <p:cNvPr id="20501" name="Text Box 21"/>
          <p:cNvSpPr txBox="1">
            <a:spLocks noChangeArrowheads="1"/>
          </p:cNvSpPr>
          <p:nvPr/>
        </p:nvSpPr>
        <p:spPr bwMode="auto">
          <a:xfrm>
            <a:off x="2819400" y="4343400"/>
            <a:ext cx="361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aseline="0">
                <a:latin typeface="Times New Roman" pitchFamily="18" charset="0"/>
              </a:rPr>
              <a:t>e</a:t>
            </a:r>
            <a:r>
              <a:rPr lang="en-US">
                <a:latin typeface="Times New Roman" pitchFamily="18" charset="0"/>
              </a:rPr>
              <a:t>1</a:t>
            </a:r>
          </a:p>
        </p:txBody>
      </p:sp>
      <p:sp>
        <p:nvSpPr>
          <p:cNvPr id="20502" name="Text Box 22"/>
          <p:cNvSpPr txBox="1">
            <a:spLocks noChangeArrowheads="1"/>
          </p:cNvSpPr>
          <p:nvPr/>
        </p:nvSpPr>
        <p:spPr bwMode="auto">
          <a:xfrm>
            <a:off x="5105400" y="4038600"/>
            <a:ext cx="361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aseline="0">
                <a:latin typeface="Times New Roman" pitchFamily="18" charset="0"/>
              </a:rPr>
              <a:t>e</a:t>
            </a:r>
            <a:r>
              <a:rPr lang="en-US">
                <a:latin typeface="Times New Roman" pitchFamily="18" charset="0"/>
              </a:rPr>
              <a:t>2</a:t>
            </a:r>
          </a:p>
        </p:txBody>
      </p:sp>
      <p:sp>
        <p:nvSpPr>
          <p:cNvPr id="20503" name="Text Box 23"/>
          <p:cNvSpPr txBox="1">
            <a:spLocks noChangeArrowheads="1"/>
          </p:cNvSpPr>
          <p:nvPr/>
        </p:nvSpPr>
        <p:spPr bwMode="auto">
          <a:xfrm>
            <a:off x="1584325" y="4613275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aseline="0">
                <a:latin typeface="Times New Roman" pitchFamily="18" charset="0"/>
              </a:rPr>
              <a:t>C</a:t>
            </a:r>
            <a:r>
              <a:rPr lang="en-US" sz="2400">
                <a:latin typeface="Times New Roman" pitchFamily="18" charset="0"/>
              </a:rPr>
              <a:t>1</a:t>
            </a:r>
          </a:p>
        </p:txBody>
      </p:sp>
      <p:sp>
        <p:nvSpPr>
          <p:cNvPr id="20504" name="Text Box 24"/>
          <p:cNvSpPr txBox="1">
            <a:spLocks noChangeArrowheads="1"/>
          </p:cNvSpPr>
          <p:nvPr/>
        </p:nvSpPr>
        <p:spPr bwMode="auto">
          <a:xfrm>
            <a:off x="6994525" y="5222875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aseline="0">
                <a:latin typeface="Times New Roman" pitchFamily="18" charset="0"/>
              </a:rPr>
              <a:t>C</a:t>
            </a:r>
            <a:r>
              <a:rPr lang="en-US" sz="2400">
                <a:latin typeface="Times New Roman" pitchFamily="18" charset="0"/>
              </a:rPr>
              <a:t>2</a:t>
            </a:r>
          </a:p>
        </p:txBody>
      </p:sp>
      <p:sp>
        <p:nvSpPr>
          <p:cNvPr id="20505" name="Text Box 25"/>
          <p:cNvSpPr txBox="1">
            <a:spLocks noChangeArrowheads="1"/>
          </p:cNvSpPr>
          <p:nvPr/>
        </p:nvSpPr>
        <p:spPr bwMode="auto">
          <a:xfrm>
            <a:off x="6003925" y="547688"/>
            <a:ext cx="2855913" cy="254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aseline="0" dirty="0">
                <a:latin typeface="Times New Roman" pitchFamily="18" charset="0"/>
              </a:rPr>
              <a:t>1.  </a:t>
            </a:r>
            <a:r>
              <a:rPr lang="en-US" sz="2000" baseline="0" dirty="0" err="1">
                <a:solidFill>
                  <a:schemeClr val="tx2"/>
                </a:solidFill>
                <a:latin typeface="Times New Roman" pitchFamily="18" charset="0"/>
              </a:rPr>
              <a:t>Epipolar</a:t>
            </a:r>
            <a:r>
              <a:rPr lang="en-US" sz="2000" baseline="0" dirty="0">
                <a:solidFill>
                  <a:schemeClr val="tx2"/>
                </a:solidFill>
                <a:latin typeface="Times New Roman" pitchFamily="18" charset="0"/>
              </a:rPr>
              <a:t> Constraint:</a:t>
            </a:r>
          </a:p>
          <a:p>
            <a:r>
              <a:rPr lang="en-US" sz="2000" baseline="0" dirty="0">
                <a:latin typeface="Times New Roman" pitchFamily="18" charset="0"/>
              </a:rPr>
              <a:t>     Matching points lie on</a:t>
            </a:r>
          </a:p>
          <a:p>
            <a:r>
              <a:rPr lang="en-US" sz="2000" baseline="0" dirty="0">
                <a:latin typeface="Times New Roman" pitchFamily="18" charset="0"/>
              </a:rPr>
              <a:t>     corresponding </a:t>
            </a:r>
            <a:r>
              <a:rPr lang="en-US" sz="2000" baseline="0" dirty="0" err="1">
                <a:latin typeface="Times New Roman" pitchFamily="18" charset="0"/>
              </a:rPr>
              <a:t>epipolar</a:t>
            </a:r>
            <a:endParaRPr lang="en-US" sz="2000" baseline="0" dirty="0">
              <a:latin typeface="Times New Roman" pitchFamily="18" charset="0"/>
            </a:endParaRPr>
          </a:p>
          <a:p>
            <a:r>
              <a:rPr lang="en-US" sz="2000" baseline="0" dirty="0">
                <a:latin typeface="Times New Roman" pitchFamily="18" charset="0"/>
              </a:rPr>
              <a:t>     lines.</a:t>
            </a:r>
          </a:p>
          <a:p>
            <a:endParaRPr lang="en-US" sz="2000" baseline="0" dirty="0">
              <a:latin typeface="Times New Roman" pitchFamily="18" charset="0"/>
            </a:endParaRPr>
          </a:p>
          <a:p>
            <a:r>
              <a:rPr lang="en-US" sz="2000" baseline="0" dirty="0">
                <a:latin typeface="Times New Roman" pitchFamily="18" charset="0"/>
              </a:rPr>
              <a:t>2.  </a:t>
            </a:r>
            <a:r>
              <a:rPr lang="en-US" sz="2000" baseline="0" dirty="0">
                <a:solidFill>
                  <a:schemeClr val="tx2"/>
                </a:solidFill>
                <a:latin typeface="Times New Roman" pitchFamily="18" charset="0"/>
              </a:rPr>
              <a:t>Ordering Constraint:</a:t>
            </a:r>
          </a:p>
          <a:p>
            <a:r>
              <a:rPr lang="en-US" sz="2000" baseline="0" dirty="0">
                <a:latin typeface="Times New Roman" pitchFamily="18" charset="0"/>
              </a:rPr>
              <a:t>     Usually in the same </a:t>
            </a:r>
          </a:p>
          <a:p>
            <a:r>
              <a:rPr lang="en-US" sz="2000" baseline="0" dirty="0">
                <a:latin typeface="Times New Roman" pitchFamily="18" charset="0"/>
              </a:rPr>
              <a:t>     order across the lines.</a:t>
            </a:r>
          </a:p>
        </p:txBody>
      </p:sp>
      <p:sp>
        <p:nvSpPr>
          <p:cNvPr id="20506" name="Line 26"/>
          <p:cNvSpPr>
            <a:spLocks noChangeShapeType="1"/>
          </p:cNvSpPr>
          <p:nvPr/>
        </p:nvSpPr>
        <p:spPr bwMode="auto">
          <a:xfrm flipH="1" flipV="1">
            <a:off x="4572000" y="2895600"/>
            <a:ext cx="2438400" cy="2438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0507" name="Line 27"/>
          <p:cNvSpPr>
            <a:spLocks noChangeShapeType="1"/>
          </p:cNvSpPr>
          <p:nvPr/>
        </p:nvSpPr>
        <p:spPr bwMode="auto">
          <a:xfrm flipH="1">
            <a:off x="1828800" y="2895600"/>
            <a:ext cx="2743200" cy="1828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0508" name="Text Box 28"/>
          <p:cNvSpPr txBox="1">
            <a:spLocks noChangeArrowheads="1"/>
          </p:cNvSpPr>
          <p:nvPr/>
        </p:nvSpPr>
        <p:spPr bwMode="auto">
          <a:xfrm>
            <a:off x="4632325" y="2479675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aseline="0">
                <a:solidFill>
                  <a:srgbClr val="FF0000"/>
                </a:solidFill>
                <a:latin typeface="Times New Roman" pitchFamily="18" charset="0"/>
              </a:rPr>
              <a:t>Q</a:t>
            </a:r>
          </a:p>
        </p:txBody>
      </p:sp>
      <p:sp>
        <p:nvSpPr>
          <p:cNvPr id="20509" name="Oval 29"/>
          <p:cNvSpPr>
            <a:spLocks noChangeArrowheads="1"/>
          </p:cNvSpPr>
          <p:nvPr/>
        </p:nvSpPr>
        <p:spPr bwMode="auto">
          <a:xfrm>
            <a:off x="2286000" y="4343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510" name="Oval 30"/>
          <p:cNvSpPr>
            <a:spLocks noChangeArrowheads="1"/>
          </p:cNvSpPr>
          <p:nvPr/>
        </p:nvSpPr>
        <p:spPr bwMode="auto">
          <a:xfrm>
            <a:off x="5715000" y="3962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511" name="Oval 31"/>
          <p:cNvSpPr>
            <a:spLocks noChangeArrowheads="1"/>
          </p:cNvSpPr>
          <p:nvPr/>
        </p:nvSpPr>
        <p:spPr bwMode="auto">
          <a:xfrm>
            <a:off x="4495800" y="2895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7F2B3-1E67-4471-A4B3-CF560C709759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Finding Correspondences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381000" y="1905000"/>
            <a:ext cx="842128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400" baseline="0" dirty="0">
                <a:latin typeface="Times New Roman" pitchFamily="18" charset="0"/>
              </a:rPr>
              <a:t> </a:t>
            </a:r>
            <a:r>
              <a:rPr lang="en-US" sz="2400" baseline="0" dirty="0">
                <a:solidFill>
                  <a:schemeClr val="tx2"/>
                </a:solidFill>
                <a:latin typeface="Times New Roman" pitchFamily="18" charset="0"/>
              </a:rPr>
              <a:t>If the correspondence is correct, </a:t>
            </a:r>
            <a:r>
              <a:rPr lang="en-US" sz="2400" baseline="0" dirty="0">
                <a:latin typeface="Times New Roman" pitchFamily="18" charset="0"/>
              </a:rPr>
              <a:t>triangulation works </a:t>
            </a:r>
            <a:r>
              <a:rPr lang="en-US" sz="2400" b="1" baseline="0" dirty="0">
                <a:latin typeface="Times New Roman" pitchFamily="18" charset="0"/>
              </a:rPr>
              <a:t>VERY</a:t>
            </a:r>
            <a:r>
              <a:rPr lang="en-US" sz="2400" baseline="0" dirty="0">
                <a:latin typeface="Times New Roman" pitchFamily="18" charset="0"/>
              </a:rPr>
              <a:t> well.</a:t>
            </a:r>
          </a:p>
          <a:p>
            <a:endParaRPr lang="en-US" sz="2400" baseline="0" dirty="0">
              <a:latin typeface="Times New Roman" pitchFamily="18" charset="0"/>
            </a:endParaRPr>
          </a:p>
          <a:p>
            <a:pPr>
              <a:buFontTx/>
              <a:buChar char="•"/>
            </a:pPr>
            <a:r>
              <a:rPr lang="en-US" sz="2400" baseline="0" dirty="0">
                <a:latin typeface="Times New Roman" pitchFamily="18" charset="0"/>
              </a:rPr>
              <a:t> But correspondence finding is </a:t>
            </a:r>
            <a:r>
              <a:rPr lang="en-US" sz="2400" baseline="0" dirty="0">
                <a:solidFill>
                  <a:schemeClr val="tx2"/>
                </a:solidFill>
                <a:latin typeface="Times New Roman" pitchFamily="18" charset="0"/>
              </a:rPr>
              <a:t>not perfectly solved.</a:t>
            </a:r>
          </a:p>
          <a:p>
            <a:r>
              <a:rPr lang="en-US" sz="2400" baseline="0" dirty="0">
                <a:latin typeface="Times New Roman" pitchFamily="18" charset="0"/>
              </a:rPr>
              <a:t>  </a:t>
            </a:r>
            <a:endParaRPr lang="en-US" sz="2400" baseline="0" dirty="0">
              <a:solidFill>
                <a:srgbClr val="FF0000"/>
              </a:solidFill>
              <a:latin typeface="Times New Roman" pitchFamily="18" charset="0"/>
            </a:endParaRPr>
          </a:p>
          <a:p>
            <a:pPr>
              <a:buFontTx/>
              <a:buChar char="•"/>
            </a:pPr>
            <a:r>
              <a:rPr lang="en-US" sz="2400" baseline="0" dirty="0">
                <a:latin typeface="Times New Roman" pitchFamily="18" charset="0"/>
              </a:rPr>
              <a:t> For some </a:t>
            </a:r>
            <a:r>
              <a:rPr lang="en-US" sz="2400" baseline="0" dirty="0">
                <a:solidFill>
                  <a:schemeClr val="tx2"/>
                </a:solidFill>
                <a:latin typeface="Times New Roman" pitchFamily="18" charset="0"/>
              </a:rPr>
              <a:t>very specific applications</a:t>
            </a:r>
            <a:r>
              <a:rPr lang="en-US" sz="2400" baseline="0" dirty="0">
                <a:latin typeface="Times New Roman" pitchFamily="18" charset="0"/>
              </a:rPr>
              <a:t>, it can be solved</a:t>
            </a:r>
          </a:p>
          <a:p>
            <a:r>
              <a:rPr lang="en-US" sz="2400" baseline="0" dirty="0">
                <a:latin typeface="Times New Roman" pitchFamily="18" charset="0"/>
              </a:rPr>
              <a:t>  for those specific kind of images, e.g. windshield </a:t>
            </a:r>
            <a:r>
              <a:rPr lang="en-US" sz="2400" baseline="0" dirty="0" smtClean="0">
                <a:latin typeface="Times New Roman" pitchFamily="18" charset="0"/>
              </a:rPr>
              <a:t>of a</a:t>
            </a:r>
            <a:endParaRPr lang="en-US" sz="2400" baseline="0" dirty="0">
              <a:latin typeface="Times New Roman" pitchFamily="18" charset="0"/>
            </a:endParaRPr>
          </a:p>
          <a:p>
            <a:r>
              <a:rPr lang="en-US" sz="2400" baseline="0" dirty="0">
                <a:latin typeface="Times New Roman" pitchFamily="18" charset="0"/>
              </a:rPr>
              <a:t>  </a:t>
            </a:r>
            <a:r>
              <a:rPr lang="en-US" sz="2400" baseline="0" dirty="0" smtClean="0">
                <a:latin typeface="Times New Roman" pitchFamily="18" charset="0"/>
              </a:rPr>
              <a:t>car where the opening shows</a:t>
            </a:r>
            <a:r>
              <a:rPr lang="en-US" sz="2400" dirty="0" smtClean="0">
                <a:latin typeface="Times New Roman" pitchFamily="18" charset="0"/>
              </a:rPr>
              <a:t> up as a clear horizontal line</a:t>
            </a:r>
            <a:r>
              <a:rPr lang="en-US" sz="2400" baseline="0" dirty="0" smtClean="0">
                <a:latin typeface="Times New Roman" pitchFamily="18" charset="0"/>
              </a:rPr>
              <a:t>.</a:t>
            </a:r>
          </a:p>
          <a:p>
            <a:endParaRPr lang="en-US" sz="2400" dirty="0" smtClean="0">
              <a:latin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baseline="0" dirty="0" smtClean="0">
                <a:latin typeface="Times New Roman" pitchFamily="18" charset="0"/>
              </a:rPr>
              <a:t> </a:t>
            </a:r>
            <a:r>
              <a:rPr lang="en-US" sz="2400" baseline="0" dirty="0" smtClean="0">
                <a:solidFill>
                  <a:srgbClr val="FF0000"/>
                </a:solidFill>
                <a:latin typeface="Times New Roman" pitchFamily="18" charset="0"/>
              </a:rPr>
              <a:t>General passive stereo matching is not precise enough </a:t>
            </a:r>
            <a:r>
              <a:rPr lang="en-US" sz="2400" baseline="0" dirty="0" smtClean="0">
                <a:latin typeface="Times New Roman" pitchFamily="18" charset="0"/>
              </a:rPr>
              <a:t>for</a:t>
            </a:r>
          </a:p>
          <a:p>
            <a:r>
              <a:rPr lang="en-US" sz="2400" dirty="0" smtClean="0">
                <a:latin typeface="Times New Roman" pitchFamily="18" charset="0"/>
              </a:rPr>
              <a:t>  the head meshes used at Children’s Research Institute. 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7F2B3-1E67-4471-A4B3-CF560C709759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4015F7"/>
                </a:solidFill>
              </a:rPr>
              <a:t>Shape from Motion</a:t>
            </a:r>
          </a:p>
        </p:txBody>
      </p:sp>
      <p:sp>
        <p:nvSpPr>
          <p:cNvPr id="316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None/>
              <a:defRPr/>
            </a:pP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Track a feature in a video sequence</a:t>
            </a:r>
          </a:p>
          <a:p>
            <a:pPr eaLnBrk="1" hangingPunct="1">
              <a:defRPr/>
            </a:pPr>
            <a:r>
              <a:rPr lang="en-US" dirty="0" smtClean="0"/>
              <a:t>For </a:t>
            </a:r>
            <a:r>
              <a:rPr lang="en-US" i="1" dirty="0" smtClean="0"/>
              <a:t>n</a:t>
            </a:r>
            <a:r>
              <a:rPr lang="en-US" dirty="0" smtClean="0"/>
              <a:t> frames and </a:t>
            </a:r>
            <a:r>
              <a:rPr lang="en-US" i="1" dirty="0" smtClean="0"/>
              <a:t>f</a:t>
            </a:r>
            <a:r>
              <a:rPr lang="en-US" dirty="0" smtClean="0"/>
              <a:t>  features, have</a:t>
            </a:r>
            <a:br>
              <a:rPr lang="en-US" dirty="0" smtClean="0"/>
            </a:br>
            <a:r>
              <a:rPr lang="en-US" dirty="0" smtClean="0"/>
              <a:t>2</a:t>
            </a:r>
            <a:r>
              <a:rPr lang="en-US" dirty="0" smtClean="0">
                <a:sym typeface="Symbol" pitchFamily="18" charset="2"/>
              </a:rPr>
              <a:t></a:t>
            </a:r>
            <a:r>
              <a:rPr lang="en-US" i="1" dirty="0" smtClean="0"/>
              <a:t>n</a:t>
            </a:r>
            <a:r>
              <a:rPr lang="en-US" dirty="0" smtClean="0">
                <a:sym typeface="Symbol" pitchFamily="18" charset="2"/>
              </a:rPr>
              <a:t></a:t>
            </a:r>
            <a:r>
              <a:rPr lang="en-US" i="1" dirty="0" smtClean="0"/>
              <a:t>f</a:t>
            </a:r>
            <a:r>
              <a:rPr lang="en-US" dirty="0" smtClean="0"/>
              <a:t> </a:t>
            </a:r>
            <a:r>
              <a:rPr lang="en-US" dirty="0" err="1" smtClean="0"/>
              <a:t>knowns</a:t>
            </a:r>
            <a:r>
              <a:rPr lang="en-US" dirty="0" smtClean="0"/>
              <a:t>, 6</a:t>
            </a:r>
            <a:r>
              <a:rPr lang="en-US" dirty="0" smtClean="0">
                <a:sym typeface="Symbol" pitchFamily="18" charset="2"/>
              </a:rPr>
              <a:t></a:t>
            </a:r>
            <a:r>
              <a:rPr lang="en-US" i="1" dirty="0" smtClean="0"/>
              <a:t>n</a:t>
            </a:r>
            <a:r>
              <a:rPr lang="en-US" dirty="0" smtClean="0"/>
              <a:t>+3</a:t>
            </a:r>
            <a:r>
              <a:rPr lang="en-US" dirty="0" smtClean="0">
                <a:sym typeface="Symbol" pitchFamily="18" charset="2"/>
              </a:rPr>
              <a:t></a:t>
            </a:r>
            <a:r>
              <a:rPr lang="en-US" i="1" dirty="0" smtClean="0"/>
              <a:t>f</a:t>
            </a:r>
            <a:r>
              <a:rPr lang="en-US" dirty="0" smtClean="0"/>
              <a:t> unknowns</a:t>
            </a:r>
          </a:p>
          <a:p>
            <a:pPr eaLnBrk="1" hangingPunct="1">
              <a:defRPr/>
            </a:pPr>
            <a:r>
              <a:rPr lang="en-US" dirty="0" smtClean="0"/>
              <a:t>Solve for the 3D parameters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7F2B3-1E67-4471-A4B3-CF560C709759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Shape from Motion</a:t>
            </a:r>
          </a:p>
        </p:txBody>
      </p:sp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C00000"/>
                </a:solidFill>
              </a:rPr>
              <a:t>Advantages:</a:t>
            </a:r>
          </a:p>
          <a:p>
            <a:pPr lvl="1" eaLnBrk="1" hangingPunct="1">
              <a:defRPr/>
            </a:pPr>
            <a:r>
              <a:rPr lang="en-US" dirty="0" smtClean="0"/>
              <a:t>Feature tracking easier than correspondence in far-away views</a:t>
            </a:r>
          </a:p>
          <a:p>
            <a:pPr lvl="1" eaLnBrk="1" hangingPunct="1">
              <a:defRPr/>
            </a:pPr>
            <a:r>
              <a:rPr lang="en-US" dirty="0" smtClean="0"/>
              <a:t>Mathematically more stable (large baseline)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rgbClr val="4015F7"/>
                </a:solidFill>
              </a:rPr>
              <a:t>Disadvantages:</a:t>
            </a:r>
          </a:p>
          <a:p>
            <a:pPr lvl="1" eaLnBrk="1" hangingPunct="1">
              <a:defRPr/>
            </a:pPr>
            <a:r>
              <a:rPr lang="en-US" dirty="0" smtClean="0"/>
              <a:t>Does not accommodate object motion</a:t>
            </a:r>
          </a:p>
          <a:p>
            <a:pPr lvl="1" eaLnBrk="1" hangingPunct="1">
              <a:defRPr/>
            </a:pPr>
            <a:r>
              <a:rPr lang="en-US" dirty="0" smtClean="0"/>
              <a:t>Still problems in areas of low texture, in non-diffuse regions, and around silhouettes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7F2B3-1E67-4471-A4B3-CF560C709759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4015F7"/>
                </a:solidFill>
              </a:rPr>
              <a:t>Shape from Shading</a:t>
            </a:r>
          </a:p>
        </p:txBody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Given: image of surface with known, constant reflectance under known point light</a:t>
            </a:r>
          </a:p>
          <a:p>
            <a:pPr eaLnBrk="1" hangingPunct="1">
              <a:defRPr/>
            </a:pPr>
            <a:r>
              <a:rPr lang="en-US" dirty="0" smtClean="0"/>
              <a:t>Estimate </a:t>
            </a:r>
            <a:r>
              <a:rPr lang="en-US" dirty="0" err="1" smtClean="0"/>
              <a:t>normals</a:t>
            </a:r>
            <a:r>
              <a:rPr lang="en-US" dirty="0" smtClean="0"/>
              <a:t>, integrate to find surface</a:t>
            </a:r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Problems: most </a:t>
            </a:r>
            <a:r>
              <a:rPr lang="en-US" dirty="0" smtClean="0">
                <a:solidFill>
                  <a:srgbClr val="FF0000"/>
                </a:solidFill>
              </a:rPr>
              <a:t>real images </a:t>
            </a:r>
            <a:r>
              <a:rPr lang="en-US" dirty="0" smtClean="0"/>
              <a:t>don’t satisfy the assumptions; there is </a:t>
            </a:r>
            <a:r>
              <a:rPr lang="en-US" dirty="0" smtClean="0">
                <a:solidFill>
                  <a:srgbClr val="FF0000"/>
                </a:solidFill>
              </a:rPr>
              <a:t>ambiguity </a:t>
            </a:r>
            <a:r>
              <a:rPr lang="en-US" dirty="0" smtClean="0"/>
              <a:t>in the process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7F2B3-1E67-4471-A4B3-CF560C709759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3276600"/>
            <a:ext cx="2781300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Shape from Shading</a:t>
            </a:r>
          </a:p>
        </p:txBody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lnSpc>
                <a:spcPct val="105000"/>
              </a:lnSpc>
              <a:defRPr/>
            </a:pPr>
            <a:r>
              <a:rPr lang="en-US" dirty="0" smtClean="0">
                <a:solidFill>
                  <a:srgbClr val="C00000"/>
                </a:solidFill>
              </a:rPr>
              <a:t>Advantages:</a:t>
            </a:r>
          </a:p>
          <a:p>
            <a:pPr lvl="1" eaLnBrk="1" hangingPunct="1">
              <a:lnSpc>
                <a:spcPct val="105000"/>
              </a:lnSpc>
              <a:defRPr/>
            </a:pPr>
            <a:r>
              <a:rPr lang="en-US" dirty="0" smtClean="0"/>
              <a:t>Single image</a:t>
            </a:r>
          </a:p>
          <a:p>
            <a:pPr lvl="1" eaLnBrk="1" hangingPunct="1">
              <a:lnSpc>
                <a:spcPct val="105000"/>
              </a:lnSpc>
              <a:defRPr/>
            </a:pPr>
            <a:r>
              <a:rPr lang="en-US" dirty="0" smtClean="0"/>
              <a:t>No correspondences</a:t>
            </a:r>
          </a:p>
          <a:p>
            <a:pPr lvl="1" eaLnBrk="1" hangingPunct="1">
              <a:lnSpc>
                <a:spcPct val="105000"/>
              </a:lnSpc>
              <a:defRPr/>
            </a:pPr>
            <a:r>
              <a:rPr lang="en-US" dirty="0" smtClean="0"/>
              <a:t>Analogue in human vision</a:t>
            </a:r>
          </a:p>
          <a:p>
            <a:pPr eaLnBrk="1" hangingPunct="1">
              <a:lnSpc>
                <a:spcPct val="105000"/>
              </a:lnSpc>
              <a:defRPr/>
            </a:pPr>
            <a:r>
              <a:rPr lang="en-US" dirty="0" smtClean="0">
                <a:solidFill>
                  <a:srgbClr val="4015F7"/>
                </a:solidFill>
              </a:rPr>
              <a:t>Disadvantages:</a:t>
            </a:r>
          </a:p>
          <a:p>
            <a:pPr lvl="1" eaLnBrk="1" hangingPunct="1">
              <a:lnSpc>
                <a:spcPct val="105000"/>
              </a:lnSpc>
              <a:defRPr/>
            </a:pPr>
            <a:r>
              <a:rPr lang="en-US" dirty="0" smtClean="0"/>
              <a:t>Mathematically unstable</a:t>
            </a:r>
          </a:p>
          <a:p>
            <a:pPr lvl="1" eaLnBrk="1" hangingPunct="1">
              <a:lnSpc>
                <a:spcPct val="105000"/>
              </a:lnSpc>
              <a:defRPr/>
            </a:pPr>
            <a:r>
              <a:rPr lang="en-US" dirty="0" smtClean="0"/>
              <a:t>Can’t have texture</a:t>
            </a:r>
          </a:p>
          <a:p>
            <a:pPr eaLnBrk="1" hangingPunct="1">
              <a:lnSpc>
                <a:spcPct val="105000"/>
              </a:lnSpc>
              <a:defRPr/>
            </a:pPr>
            <a:r>
              <a:rPr lang="en-US" dirty="0" smtClean="0">
                <a:solidFill>
                  <a:srgbClr val="FF0000"/>
                </a:solidFill>
              </a:rPr>
              <a:t>Not really practical</a:t>
            </a:r>
          </a:p>
          <a:p>
            <a:pPr lvl="1" eaLnBrk="1" hangingPunct="1">
              <a:lnSpc>
                <a:spcPct val="105000"/>
              </a:lnSpc>
              <a:defRPr/>
            </a:pPr>
            <a:r>
              <a:rPr lang="en-US" dirty="0" smtClean="0"/>
              <a:t>But see photometric stereo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7F2B3-1E67-4471-A4B3-CF560C709759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Active Optical Methods</a:t>
            </a:r>
          </a:p>
        </p:txBody>
      </p:sp>
      <p:sp>
        <p:nvSpPr>
          <p:cNvPr id="324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C00000"/>
                </a:solidFill>
              </a:rPr>
              <a:t>Advantages:</a:t>
            </a:r>
          </a:p>
          <a:p>
            <a:pPr lvl="1" eaLnBrk="1" hangingPunct="1">
              <a:defRPr/>
            </a:pPr>
            <a:r>
              <a:rPr lang="en-US" dirty="0" smtClean="0"/>
              <a:t>Usually can get dense data</a:t>
            </a:r>
          </a:p>
          <a:p>
            <a:pPr lvl="1" eaLnBrk="1" hangingPunct="1">
              <a:defRPr/>
            </a:pPr>
            <a:r>
              <a:rPr lang="en-US" dirty="0" smtClean="0"/>
              <a:t>Usually much more robust and accurate than passive techniques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rgbClr val="4015F7"/>
                </a:solidFill>
              </a:rPr>
              <a:t>Disadvantages:</a:t>
            </a:r>
          </a:p>
          <a:p>
            <a:pPr lvl="1" eaLnBrk="1" hangingPunct="1">
              <a:defRPr/>
            </a:pPr>
            <a:r>
              <a:rPr lang="en-US" dirty="0" smtClean="0"/>
              <a:t>Introduces light into scene (distracting, etc.)</a:t>
            </a:r>
          </a:p>
          <a:p>
            <a:pPr lvl="1" eaLnBrk="1" hangingPunct="1">
              <a:defRPr/>
            </a:pPr>
            <a:r>
              <a:rPr lang="en-US" dirty="0" smtClean="0"/>
              <a:t>Not motivated by human vision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7F2B3-1E67-4471-A4B3-CF560C709759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mtClean="0"/>
              <a:t>Active Variants of Passive Techniques</a:t>
            </a:r>
          </a:p>
        </p:txBody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Active depth from defocus</a:t>
            </a:r>
          </a:p>
          <a:p>
            <a:pPr lvl="1" eaLnBrk="1" hangingPunct="1">
              <a:defRPr/>
            </a:pPr>
            <a:r>
              <a:rPr lang="en-US" dirty="0" smtClean="0"/>
              <a:t>Known pattern helps to estimate defocus</a:t>
            </a:r>
          </a:p>
          <a:p>
            <a:pPr eaLnBrk="1" hangingPunct="1">
              <a:defRPr/>
            </a:pPr>
            <a:r>
              <a:rPr lang="en-US" dirty="0" smtClean="0"/>
              <a:t>Photometric stereo</a:t>
            </a:r>
          </a:p>
          <a:p>
            <a:pPr lvl="1" eaLnBrk="1" hangingPunct="1">
              <a:defRPr/>
            </a:pPr>
            <a:r>
              <a:rPr lang="en-US" dirty="0" smtClean="0"/>
              <a:t>Shape from shading with multiple known lights</a:t>
            </a:r>
            <a:endParaRPr lang="en-US" dirty="0"/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Regular stereo with projected texture</a:t>
            </a:r>
          </a:p>
          <a:p>
            <a:pPr lvl="1">
              <a:defRPr/>
            </a:pPr>
            <a:r>
              <a:rPr lang="en-US" dirty="0"/>
              <a:t>Provides features for correspondence</a:t>
            </a:r>
          </a:p>
          <a:p>
            <a:pPr marL="0" indent="0">
              <a:buNone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7F2B3-1E67-4471-A4B3-CF560C709759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772400" cy="1470025"/>
          </a:xfrm>
        </p:spPr>
        <p:txBody>
          <a:bodyPr/>
          <a:lstStyle/>
          <a:p>
            <a:r>
              <a:rPr lang="en-US" dirty="0" smtClean="0"/>
              <a:t>3D Head Mesh Data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19400" y="2743200"/>
            <a:ext cx="307603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/>
              <a:t> Stereo Vision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/>
              <a:t> </a:t>
            </a:r>
            <a:r>
              <a:rPr lang="en-US" sz="2800" dirty="0" smtClean="0"/>
              <a:t>Active Stereo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/>
              <a:t> </a:t>
            </a:r>
            <a:r>
              <a:rPr lang="en-US" sz="2800" dirty="0" smtClean="0"/>
              <a:t>3D Reconstruction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/>
              <a:t> </a:t>
            </a:r>
            <a:r>
              <a:rPr lang="en-US" sz="2800" dirty="0" smtClean="0"/>
              <a:t>3dMD System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7F2B3-1E67-4471-A4B3-CF560C709759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Kinds of Patterns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76400" y="1905000"/>
            <a:ext cx="4750083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800" dirty="0" smtClean="0">
                <a:solidFill>
                  <a:srgbClr val="4015F7"/>
                </a:solidFill>
              </a:rPr>
              <a:t>Most common: light stripes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800" dirty="0">
                <a:solidFill>
                  <a:srgbClr val="4015F7"/>
                </a:solidFill>
              </a:rPr>
              <a:t> </a:t>
            </a:r>
            <a:r>
              <a:rPr lang="en-US" sz="2800" dirty="0" smtClean="0">
                <a:solidFill>
                  <a:srgbClr val="4015F7"/>
                </a:solidFill>
              </a:rPr>
              <a:t>Variation: colored light stripes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800" dirty="0">
                <a:solidFill>
                  <a:srgbClr val="4015F7"/>
                </a:solidFill>
              </a:rPr>
              <a:t> </a:t>
            </a:r>
            <a:r>
              <a:rPr lang="en-US" sz="2800" dirty="0" smtClean="0">
                <a:solidFill>
                  <a:srgbClr val="4015F7"/>
                </a:solidFill>
              </a:rPr>
              <a:t>Variation: grids of light stripes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800" dirty="0">
                <a:solidFill>
                  <a:srgbClr val="4015F7"/>
                </a:solidFill>
              </a:rPr>
              <a:t> </a:t>
            </a:r>
            <a:r>
              <a:rPr lang="en-US" sz="2800" dirty="0" smtClean="0">
                <a:solidFill>
                  <a:srgbClr val="4015F7"/>
                </a:solidFill>
              </a:rPr>
              <a:t>Variation: point patterns</a:t>
            </a:r>
            <a:endParaRPr lang="en-US" sz="2800" dirty="0">
              <a:solidFill>
                <a:srgbClr val="4015F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7F2B3-1E67-4471-A4B3-CF560C709759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ym typeface="Symbol" pitchFamily="18" charset="2"/>
              </a:rPr>
              <a:t>Multiple Stripes</a:t>
            </a:r>
          </a:p>
        </p:txBody>
      </p:sp>
      <p:sp>
        <p:nvSpPr>
          <p:cNvPr id="346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P</a:t>
            </a:r>
            <a:r>
              <a:rPr lang="en-US" dirty="0" smtClean="0"/>
              <a:t>roject multiple stripes</a:t>
            </a:r>
          </a:p>
          <a:p>
            <a:pPr eaLnBrk="1" hangingPunct="1">
              <a:defRPr/>
            </a:pPr>
            <a:r>
              <a:rPr lang="en-US" dirty="0" smtClean="0"/>
              <a:t>But which stripe is which?</a:t>
            </a:r>
          </a:p>
          <a:p>
            <a:pPr eaLnBrk="1" hangingPunct="1">
              <a:defRPr/>
            </a:pPr>
            <a:r>
              <a:rPr lang="en-US" dirty="0" smtClean="0"/>
              <a:t>Answer #1: assume surface continuity</a:t>
            </a:r>
          </a:p>
        </p:txBody>
      </p:sp>
      <p:pic>
        <p:nvPicPr>
          <p:cNvPr id="346116" name="Picture 4" descr="C:\My Documents\rtrange\lvb.jpg"/>
          <p:cNvPicPr>
            <a:picLocks noChangeAspect="1" noChangeArrowheads="1"/>
          </p:cNvPicPr>
          <p:nvPr/>
        </p:nvPicPr>
        <p:blipFill>
          <a:blip r:embed="rId2" cstate="print"/>
          <a:srcRect t="10091" b="22635"/>
          <a:stretch>
            <a:fillRect/>
          </a:stretch>
        </p:blipFill>
        <p:spPr bwMode="auto">
          <a:xfrm>
            <a:off x="3013075" y="3683000"/>
            <a:ext cx="3117850" cy="3048000"/>
          </a:xfrm>
          <a:prstGeom prst="rect">
            <a:avLst/>
          </a:prstGeom>
          <a:noFill/>
          <a:ln w="0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7F2B3-1E67-4471-A4B3-CF560C709759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>
                <a:sym typeface="Symbol" pitchFamily="18" charset="2"/>
              </a:rPr>
              <a:t>Colored Multiple Stripes </a:t>
            </a:r>
          </a:p>
        </p:txBody>
      </p:sp>
      <p:sp>
        <p:nvSpPr>
          <p:cNvPr id="344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To go faster, project multiple stripes</a:t>
            </a:r>
          </a:p>
          <a:p>
            <a:pPr eaLnBrk="1" hangingPunct="1">
              <a:defRPr/>
            </a:pPr>
            <a:r>
              <a:rPr lang="en-US" dirty="0" smtClean="0"/>
              <a:t>But which stripe is which?</a:t>
            </a:r>
          </a:p>
          <a:p>
            <a:pPr eaLnBrk="1" hangingPunct="1">
              <a:defRPr/>
            </a:pPr>
            <a:r>
              <a:rPr lang="en-US" dirty="0" smtClean="0"/>
              <a:t>Answer #2: colored stripes (or dots)</a:t>
            </a:r>
          </a:p>
        </p:txBody>
      </p:sp>
      <p:pic>
        <p:nvPicPr>
          <p:cNvPr id="344068" name="Picture 4" descr="C:\My Documents\meas_class_f01\rangescanning\colorstrip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2600" y="3962400"/>
            <a:ext cx="3097213" cy="2560638"/>
          </a:xfrm>
          <a:prstGeom prst="rect">
            <a:avLst/>
          </a:prstGeom>
          <a:noFill/>
          <a:ln w="0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7F2B3-1E67-4471-A4B3-CF560C709759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2500" t="16406" r="4375" b="13281"/>
          <a:stretch>
            <a:fillRect/>
          </a:stretch>
        </p:blipFill>
        <p:spPr bwMode="auto">
          <a:xfrm>
            <a:off x="228600" y="0"/>
            <a:ext cx="8915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7F2B3-1E67-4471-A4B3-CF560C709759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25625" t="21094" r="8125" b="17187"/>
          <a:stretch>
            <a:fillRect/>
          </a:stretch>
        </p:blipFill>
        <p:spPr bwMode="auto">
          <a:xfrm>
            <a:off x="381000" y="381000"/>
            <a:ext cx="80772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7F2B3-1E67-4471-A4B3-CF560C709759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3D Reconstruction</a:t>
            </a:r>
            <a:br>
              <a:rPr lang="en-US" dirty="0" smtClean="0"/>
            </a:br>
            <a:r>
              <a:rPr lang="en-US" dirty="0" smtClean="0"/>
              <a:t>Color Images</a:t>
            </a:r>
            <a:endParaRPr lang="en-US" dirty="0"/>
          </a:p>
        </p:txBody>
      </p:sp>
      <p:sp>
        <p:nvSpPr>
          <p:cNvPr id="3" name="Smiley Face 2"/>
          <p:cNvSpPr/>
          <p:nvPr/>
        </p:nvSpPr>
        <p:spPr>
          <a:xfrm>
            <a:off x="4191000" y="2971800"/>
            <a:ext cx="838200" cy="762000"/>
          </a:xfrm>
          <a:prstGeom prst="smileyFac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2"/>
          <p:cNvGrpSpPr>
            <a:grpSpLocks/>
          </p:cNvGrpSpPr>
          <p:nvPr/>
        </p:nvGrpSpPr>
        <p:grpSpPr bwMode="auto">
          <a:xfrm>
            <a:off x="3048000" y="2438400"/>
            <a:ext cx="457200" cy="1752600"/>
            <a:chOff x="4128" y="2736"/>
            <a:chExt cx="288" cy="1104"/>
          </a:xfrm>
        </p:grpSpPr>
        <p:grpSp>
          <p:nvGrpSpPr>
            <p:cNvPr id="5" name="Group 22"/>
            <p:cNvGrpSpPr>
              <a:grpSpLocks noChangeAspect="1"/>
            </p:cNvGrpSpPr>
            <p:nvPr/>
          </p:nvGrpSpPr>
          <p:grpSpPr bwMode="auto">
            <a:xfrm rot="3966295">
              <a:off x="4200" y="3624"/>
              <a:ext cx="144" cy="288"/>
              <a:chOff x="1632" y="1872"/>
              <a:chExt cx="192" cy="384"/>
            </a:xfrm>
          </p:grpSpPr>
          <p:sp>
            <p:nvSpPr>
              <p:cNvPr id="9" name="Rectangle 23"/>
              <p:cNvSpPr>
                <a:spLocks noChangeAspect="1" noChangeArrowheads="1"/>
              </p:cNvSpPr>
              <p:nvPr/>
            </p:nvSpPr>
            <p:spPr bwMode="auto">
              <a:xfrm>
                <a:off x="1632" y="2064"/>
                <a:ext cx="192" cy="192"/>
              </a:xfrm>
              <a:prstGeom prst="rect">
                <a:avLst/>
              </a:prstGeom>
              <a:solidFill>
                <a:schemeClr val="hlink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" name="AutoShape 24"/>
              <p:cNvSpPr>
                <a:spLocks noChangeAspect="1" noChangeArrowheads="1"/>
              </p:cNvSpPr>
              <p:nvPr/>
            </p:nvSpPr>
            <p:spPr bwMode="auto">
              <a:xfrm>
                <a:off x="1631" y="1873"/>
                <a:ext cx="192" cy="192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hlink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6" name="Group 25"/>
            <p:cNvGrpSpPr>
              <a:grpSpLocks noChangeAspect="1"/>
            </p:cNvGrpSpPr>
            <p:nvPr/>
          </p:nvGrpSpPr>
          <p:grpSpPr bwMode="auto">
            <a:xfrm rot="6706896">
              <a:off x="4200" y="2664"/>
              <a:ext cx="144" cy="288"/>
              <a:chOff x="1632" y="1872"/>
              <a:chExt cx="192" cy="384"/>
            </a:xfrm>
          </p:grpSpPr>
          <p:sp>
            <p:nvSpPr>
              <p:cNvPr id="7" name="Rectangle 26"/>
              <p:cNvSpPr>
                <a:spLocks noChangeAspect="1" noChangeArrowheads="1"/>
              </p:cNvSpPr>
              <p:nvPr/>
            </p:nvSpPr>
            <p:spPr bwMode="auto">
              <a:xfrm>
                <a:off x="1632" y="2064"/>
                <a:ext cx="192" cy="192"/>
              </a:xfrm>
              <a:prstGeom prst="rect">
                <a:avLst/>
              </a:prstGeom>
              <a:solidFill>
                <a:schemeClr val="hlink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" name="AutoShape 27"/>
              <p:cNvSpPr>
                <a:spLocks noChangeAspect="1" noChangeArrowheads="1"/>
              </p:cNvSpPr>
              <p:nvPr/>
            </p:nvSpPr>
            <p:spPr bwMode="auto">
              <a:xfrm>
                <a:off x="1632" y="1873"/>
                <a:ext cx="192" cy="192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hlink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grpSp>
        <p:nvGrpSpPr>
          <p:cNvPr id="11" name="Group 32"/>
          <p:cNvGrpSpPr>
            <a:grpSpLocks/>
          </p:cNvGrpSpPr>
          <p:nvPr/>
        </p:nvGrpSpPr>
        <p:grpSpPr bwMode="auto">
          <a:xfrm rot="10800000">
            <a:off x="5791200" y="2438400"/>
            <a:ext cx="457200" cy="1752600"/>
            <a:chOff x="4128" y="2736"/>
            <a:chExt cx="288" cy="1104"/>
          </a:xfrm>
        </p:grpSpPr>
        <p:grpSp>
          <p:nvGrpSpPr>
            <p:cNvPr id="12" name="Group 22"/>
            <p:cNvGrpSpPr>
              <a:grpSpLocks noChangeAspect="1"/>
            </p:cNvGrpSpPr>
            <p:nvPr/>
          </p:nvGrpSpPr>
          <p:grpSpPr bwMode="auto">
            <a:xfrm rot="3966295">
              <a:off x="4200" y="3624"/>
              <a:ext cx="144" cy="288"/>
              <a:chOff x="1632" y="1872"/>
              <a:chExt cx="192" cy="384"/>
            </a:xfrm>
          </p:grpSpPr>
          <p:sp>
            <p:nvSpPr>
              <p:cNvPr id="16" name="Rectangle 23"/>
              <p:cNvSpPr>
                <a:spLocks noChangeAspect="1" noChangeArrowheads="1"/>
              </p:cNvSpPr>
              <p:nvPr/>
            </p:nvSpPr>
            <p:spPr bwMode="auto">
              <a:xfrm>
                <a:off x="1632" y="2064"/>
                <a:ext cx="192" cy="192"/>
              </a:xfrm>
              <a:prstGeom prst="rect">
                <a:avLst/>
              </a:prstGeom>
              <a:solidFill>
                <a:schemeClr val="hlink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" name="AutoShape 24"/>
              <p:cNvSpPr>
                <a:spLocks noChangeAspect="1" noChangeArrowheads="1"/>
              </p:cNvSpPr>
              <p:nvPr/>
            </p:nvSpPr>
            <p:spPr bwMode="auto">
              <a:xfrm>
                <a:off x="1631" y="1873"/>
                <a:ext cx="192" cy="192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hlink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3" name="Group 25"/>
            <p:cNvGrpSpPr>
              <a:grpSpLocks noChangeAspect="1"/>
            </p:cNvGrpSpPr>
            <p:nvPr/>
          </p:nvGrpSpPr>
          <p:grpSpPr bwMode="auto">
            <a:xfrm rot="6706896">
              <a:off x="4200" y="2664"/>
              <a:ext cx="144" cy="288"/>
              <a:chOff x="1632" y="1872"/>
              <a:chExt cx="192" cy="384"/>
            </a:xfrm>
          </p:grpSpPr>
          <p:sp>
            <p:nvSpPr>
              <p:cNvPr id="14" name="Rectangle 26"/>
              <p:cNvSpPr>
                <a:spLocks noChangeAspect="1" noChangeArrowheads="1"/>
              </p:cNvSpPr>
              <p:nvPr/>
            </p:nvSpPr>
            <p:spPr bwMode="auto">
              <a:xfrm>
                <a:off x="1632" y="2064"/>
                <a:ext cx="192" cy="192"/>
              </a:xfrm>
              <a:prstGeom prst="rect">
                <a:avLst/>
              </a:prstGeom>
              <a:solidFill>
                <a:schemeClr val="hlink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" name="AutoShape 27"/>
              <p:cNvSpPr>
                <a:spLocks noChangeAspect="1" noChangeArrowheads="1"/>
              </p:cNvSpPr>
              <p:nvPr/>
            </p:nvSpPr>
            <p:spPr bwMode="auto">
              <a:xfrm>
                <a:off x="1632" y="1873"/>
                <a:ext cx="192" cy="192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hlink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19" name="Rectangle 18"/>
          <p:cNvSpPr/>
          <p:nvPr/>
        </p:nvSpPr>
        <p:spPr>
          <a:xfrm>
            <a:off x="7086600" y="1676400"/>
            <a:ext cx="762000" cy="685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371600" y="4343400"/>
            <a:ext cx="762000" cy="685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010400" y="4419600"/>
            <a:ext cx="762000" cy="685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295400" y="1676400"/>
            <a:ext cx="762000" cy="685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219200" y="5867400"/>
            <a:ext cx="69066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Perform point matching; obtain depth images.</a:t>
            </a:r>
            <a:endParaRPr lang="en-US" sz="2800" dirty="0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7F2B3-1E67-4471-A4B3-CF560C709759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Depth Images</a:t>
            </a:r>
            <a:endParaRPr lang="en-US" dirty="0"/>
          </a:p>
        </p:txBody>
      </p:sp>
      <p:sp>
        <p:nvSpPr>
          <p:cNvPr id="3" name="Smiley Face 2"/>
          <p:cNvSpPr/>
          <p:nvPr/>
        </p:nvSpPr>
        <p:spPr>
          <a:xfrm>
            <a:off x="4191000" y="2971800"/>
            <a:ext cx="838200" cy="762000"/>
          </a:xfrm>
          <a:prstGeom prst="smileyFac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086600" y="1676400"/>
            <a:ext cx="762000" cy="685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371600" y="4343400"/>
            <a:ext cx="762000" cy="685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010400" y="4419600"/>
            <a:ext cx="762000" cy="685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295400" y="1676400"/>
            <a:ext cx="762000" cy="685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2362200" y="2057400"/>
            <a:ext cx="1752600" cy="1066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5029200" y="1981200"/>
            <a:ext cx="1676400" cy="1066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2286000" y="3581400"/>
            <a:ext cx="1752600" cy="990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5257800" y="3505200"/>
            <a:ext cx="1600200" cy="1219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295400" y="5791200"/>
            <a:ext cx="73280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Use the depth, plus the direction from which each</a:t>
            </a:r>
          </a:p>
          <a:p>
            <a:r>
              <a:rPr lang="en-US" sz="2400" dirty="0" smtClean="0"/>
              <a:t>image was taken to carve out 3D space to find the object.</a:t>
            </a:r>
            <a:endParaRPr lang="en-US" sz="24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7F2B3-1E67-4471-A4B3-CF560C709759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Space Carving</a:t>
            </a:r>
            <a:endParaRPr lang="en-US" dirty="0"/>
          </a:p>
        </p:txBody>
      </p:sp>
      <p:sp>
        <p:nvSpPr>
          <p:cNvPr id="3" name="Smiley Face 2"/>
          <p:cNvSpPr/>
          <p:nvPr/>
        </p:nvSpPr>
        <p:spPr>
          <a:xfrm>
            <a:off x="4038600" y="2971800"/>
            <a:ext cx="838200" cy="762000"/>
          </a:xfrm>
          <a:prstGeom prst="smileyFac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086600" y="1676400"/>
            <a:ext cx="762000" cy="685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371600" y="4343400"/>
            <a:ext cx="762000" cy="685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010400" y="4419600"/>
            <a:ext cx="762000" cy="685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295400" y="1676400"/>
            <a:ext cx="762000" cy="685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2362200" y="2057400"/>
            <a:ext cx="9906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5562600" y="1981200"/>
            <a:ext cx="114300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2286000" y="3886200"/>
            <a:ext cx="11430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5867400" y="3962400"/>
            <a:ext cx="99060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be 17"/>
          <p:cNvSpPr/>
          <p:nvPr/>
        </p:nvSpPr>
        <p:spPr>
          <a:xfrm>
            <a:off x="3733800" y="2438400"/>
            <a:ext cx="1752600" cy="1828800"/>
          </a:xfrm>
          <a:prstGeom prst="cub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>
            <a:stCxn id="18" idx="1"/>
            <a:endCxn id="18" idx="0"/>
          </p:cNvCxnSpPr>
          <p:nvPr/>
        </p:nvCxnSpPr>
        <p:spPr>
          <a:xfrm flipV="1">
            <a:off x="4391025" y="2438400"/>
            <a:ext cx="438149" cy="4381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8" idx="4"/>
            <a:endCxn id="18" idx="5"/>
          </p:cNvCxnSpPr>
          <p:nvPr/>
        </p:nvCxnSpPr>
        <p:spPr>
          <a:xfrm flipV="1">
            <a:off x="5048250" y="3133725"/>
            <a:ext cx="438150" cy="4381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8" idx="1"/>
            <a:endCxn id="18" idx="3"/>
          </p:cNvCxnSpPr>
          <p:nvPr/>
        </p:nvCxnSpPr>
        <p:spPr>
          <a:xfrm>
            <a:off x="4391025" y="2876550"/>
            <a:ext cx="0" cy="13906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18" idx="2"/>
            <a:endCxn id="18" idx="4"/>
          </p:cNvCxnSpPr>
          <p:nvPr/>
        </p:nvCxnSpPr>
        <p:spPr>
          <a:xfrm>
            <a:off x="3733800" y="3571874"/>
            <a:ext cx="13144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257800" y="2667000"/>
            <a:ext cx="0" cy="1371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3962400" y="2667000"/>
            <a:ext cx="1295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038600" y="2895600"/>
            <a:ext cx="0" cy="1371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724400" y="2895600"/>
            <a:ext cx="0" cy="1371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4038600" y="2438400"/>
            <a:ext cx="45720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4724400" y="2438400"/>
            <a:ext cx="45720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3733800" y="3200400"/>
            <a:ext cx="1295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3733800" y="3962400"/>
            <a:ext cx="1295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5029200" y="2819400"/>
            <a:ext cx="457200" cy="38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V="1">
            <a:off x="5029200" y="3505200"/>
            <a:ext cx="45720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685800" y="5334000"/>
            <a:ext cx="81515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All of 3D space is made up of </a:t>
            </a:r>
            <a:r>
              <a:rPr lang="en-US" sz="2400" dirty="0" smtClean="0">
                <a:solidFill>
                  <a:srgbClr val="FF0000"/>
                </a:solidFill>
              </a:rPr>
              <a:t>cubes</a:t>
            </a:r>
            <a:r>
              <a:rPr lang="en-US" sz="2400" dirty="0" smtClean="0"/>
              <a:t>. Use the known location of</a:t>
            </a:r>
          </a:p>
          <a:p>
            <a:r>
              <a:rPr lang="en-US" sz="2400" dirty="0" smtClean="0"/>
              <a:t>each cubes and known depth values in each image of the object</a:t>
            </a:r>
          </a:p>
          <a:p>
            <a:r>
              <a:rPr lang="en-US" sz="2400" dirty="0" smtClean="0"/>
              <a:t>to decide if the cube is </a:t>
            </a:r>
            <a:r>
              <a:rPr lang="en-US" sz="2400" dirty="0" smtClean="0">
                <a:solidFill>
                  <a:srgbClr val="FF0000"/>
                </a:solidFill>
              </a:rPr>
              <a:t>behind, in front of, or part of </a:t>
            </a:r>
            <a:r>
              <a:rPr lang="en-US" sz="2400" dirty="0" smtClean="0"/>
              <a:t>the object.  </a:t>
            </a: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7F2B3-1E67-4471-A4B3-CF560C709759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Space Carving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7F2B3-1E67-4471-A4B3-CF560C709759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04800" y="1447800"/>
            <a:ext cx="1783052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Case 1:</a:t>
            </a:r>
          </a:p>
          <a:p>
            <a:r>
              <a:rPr lang="en-US" sz="2400" dirty="0" smtClean="0"/>
              <a:t>cube in front</a:t>
            </a:r>
          </a:p>
          <a:p>
            <a:r>
              <a:rPr lang="en-US" sz="2400" dirty="0" smtClean="0"/>
              <a:t>of object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Case 2:</a:t>
            </a:r>
          </a:p>
          <a:p>
            <a:r>
              <a:rPr lang="en-US" sz="2400" dirty="0" smtClean="0"/>
              <a:t>cube behind</a:t>
            </a:r>
          </a:p>
          <a:p>
            <a:r>
              <a:rPr lang="en-US" sz="2400" dirty="0" smtClean="0"/>
              <a:t>object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Case 3: </a:t>
            </a:r>
          </a:p>
          <a:p>
            <a:r>
              <a:rPr lang="en-US" sz="2400" dirty="0" smtClean="0"/>
              <a:t>cube on</a:t>
            </a:r>
          </a:p>
          <a:p>
            <a:r>
              <a:rPr lang="en-US" sz="2400" dirty="0" smtClean="0"/>
              <a:t>boundary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971800" y="1981200"/>
            <a:ext cx="3810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apezoid 12"/>
          <p:cNvSpPr/>
          <p:nvPr/>
        </p:nvSpPr>
        <p:spPr>
          <a:xfrm rot="-5400000" flipV="1">
            <a:off x="3314700" y="2095500"/>
            <a:ext cx="228600" cy="152400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971800" y="5334000"/>
            <a:ext cx="3810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971800" y="3581400"/>
            <a:ext cx="3810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rapezoid 15"/>
          <p:cNvSpPr/>
          <p:nvPr/>
        </p:nvSpPr>
        <p:spPr>
          <a:xfrm rot="-5400000" flipV="1">
            <a:off x="3314700" y="5448300"/>
            <a:ext cx="228600" cy="152400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rapezoid 16"/>
          <p:cNvSpPr/>
          <p:nvPr/>
        </p:nvSpPr>
        <p:spPr>
          <a:xfrm rot="-5400000" flipV="1">
            <a:off x="3314700" y="3695700"/>
            <a:ext cx="228600" cy="152400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267200" y="1828800"/>
            <a:ext cx="762000" cy="685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miley Face 18"/>
          <p:cNvSpPr/>
          <p:nvPr/>
        </p:nvSpPr>
        <p:spPr>
          <a:xfrm>
            <a:off x="6096000" y="1752600"/>
            <a:ext cx="838200" cy="762000"/>
          </a:xfrm>
          <a:prstGeom prst="smileyFac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>
            <a:stCxn id="13" idx="0"/>
          </p:cNvCxnSpPr>
          <p:nvPr/>
        </p:nvCxnSpPr>
        <p:spPr>
          <a:xfrm flipV="1">
            <a:off x="3505200" y="2133600"/>
            <a:ext cx="2514600" cy="38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6172200" y="3429000"/>
            <a:ext cx="762000" cy="685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105400" y="5105400"/>
            <a:ext cx="762000" cy="685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miley Face 23"/>
          <p:cNvSpPr/>
          <p:nvPr/>
        </p:nvSpPr>
        <p:spPr>
          <a:xfrm>
            <a:off x="4724400" y="3352800"/>
            <a:ext cx="838200" cy="762000"/>
          </a:xfrm>
          <a:prstGeom prst="smileyFac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miley Face 24"/>
          <p:cNvSpPr/>
          <p:nvPr/>
        </p:nvSpPr>
        <p:spPr>
          <a:xfrm>
            <a:off x="4800600" y="5105400"/>
            <a:ext cx="838200" cy="762000"/>
          </a:xfrm>
          <a:prstGeom prst="smileyFac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/>
          <p:cNvCxnSpPr>
            <a:stCxn id="17" idx="0"/>
          </p:cNvCxnSpPr>
          <p:nvPr/>
        </p:nvCxnSpPr>
        <p:spPr>
          <a:xfrm flipV="1">
            <a:off x="3505200" y="3733800"/>
            <a:ext cx="1143000" cy="38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6" idx="0"/>
          </p:cNvCxnSpPr>
          <p:nvPr/>
        </p:nvCxnSpPr>
        <p:spPr>
          <a:xfrm flipV="1">
            <a:off x="3505200" y="5486400"/>
            <a:ext cx="1295400" cy="38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Space Carving Algorithm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0" y="1828800"/>
            <a:ext cx="7429791" cy="34163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 </a:t>
            </a:r>
            <a:r>
              <a:rPr lang="en-US" sz="2400" dirty="0" smtClean="0">
                <a:solidFill>
                  <a:srgbClr val="7030A0"/>
                </a:solidFill>
              </a:rPr>
              <a:t>for each level </a:t>
            </a:r>
            <a:r>
              <a:rPr lang="en-US" sz="2400" dirty="0" smtClean="0"/>
              <a:t>of cube resolution from large to small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  </a:t>
            </a:r>
            <a:r>
              <a:rPr lang="en-US" sz="2400" dirty="0" smtClean="0">
                <a:solidFill>
                  <a:srgbClr val="7030A0"/>
                </a:solidFill>
              </a:rPr>
              <a:t>for each cube </a:t>
            </a:r>
            <a:r>
              <a:rPr lang="en-US" sz="2400" dirty="0" smtClean="0"/>
              <a:t>in 3D space at this resolution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if the cube lies in front of the object for any camera</a:t>
            </a:r>
          </a:p>
          <a:p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         carve it away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>
                <a:solidFill>
                  <a:srgbClr val="4015F7"/>
                </a:solidFill>
              </a:rPr>
              <a:t> </a:t>
            </a:r>
            <a:r>
              <a:rPr lang="en-US" sz="2400" dirty="0" smtClean="0">
                <a:solidFill>
                  <a:srgbClr val="4015F7"/>
                </a:solidFill>
              </a:rPr>
              <a:t> if the cube lies behind the object for all cameras</a:t>
            </a:r>
          </a:p>
          <a:p>
            <a:r>
              <a:rPr lang="en-US" sz="2400" dirty="0">
                <a:solidFill>
                  <a:srgbClr val="4015F7"/>
                </a:solidFill>
              </a:rPr>
              <a:t> </a:t>
            </a:r>
            <a:r>
              <a:rPr lang="en-US" sz="2400" dirty="0" smtClean="0">
                <a:solidFill>
                  <a:srgbClr val="4015F7"/>
                </a:solidFill>
              </a:rPr>
              <a:t>         make it part of the object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 else call it on the boundary of the object at this level</a:t>
            </a:r>
          </a:p>
          <a:p>
            <a:pPr lvl="1"/>
            <a:r>
              <a:rPr lang="en-US" sz="2400" dirty="0" smtClean="0"/>
              <a:t>    and go on to the next finer level of resolution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7F2B3-1E67-4471-A4B3-CF560C709759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Data Types</a:t>
            </a:r>
          </a:p>
        </p:txBody>
      </p:sp>
      <p:sp>
        <p:nvSpPr>
          <p:cNvPr id="300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C00000"/>
                </a:solidFill>
              </a:rPr>
              <a:t>Volumetric Data</a:t>
            </a:r>
          </a:p>
          <a:p>
            <a:pPr lvl="1" eaLnBrk="1" hangingPunct="1">
              <a:defRPr/>
            </a:pPr>
            <a:r>
              <a:rPr lang="en-US" dirty="0" smtClean="0"/>
              <a:t>Voxel grids</a:t>
            </a:r>
          </a:p>
          <a:p>
            <a:pPr lvl="1" eaLnBrk="1" hangingPunct="1">
              <a:defRPr/>
            </a:pPr>
            <a:r>
              <a:rPr lang="en-US" dirty="0" smtClean="0"/>
              <a:t>Occupancy</a:t>
            </a:r>
          </a:p>
          <a:p>
            <a:pPr lvl="1" eaLnBrk="1" hangingPunct="1">
              <a:defRPr/>
            </a:pPr>
            <a:r>
              <a:rPr lang="en-US" dirty="0" smtClean="0"/>
              <a:t>Density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rgbClr val="C00000"/>
                </a:solidFill>
              </a:rPr>
              <a:t>Surface Data</a:t>
            </a:r>
          </a:p>
          <a:p>
            <a:pPr lvl="1" eaLnBrk="1" hangingPunct="1">
              <a:defRPr/>
            </a:pPr>
            <a:r>
              <a:rPr lang="en-US" dirty="0" smtClean="0"/>
              <a:t>Point clouds</a:t>
            </a:r>
          </a:p>
          <a:p>
            <a:pPr lvl="1" eaLnBrk="1" hangingPunct="1">
              <a:defRPr/>
            </a:pPr>
            <a:r>
              <a:rPr lang="en-US" dirty="0" smtClean="0"/>
              <a:t>Range images (range maps)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7F2B3-1E67-4471-A4B3-CF560C709759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34A95-E841-4756-B160-FB084D99494B}" type="slidenum">
              <a:rPr lang="en-US"/>
              <a:pPr/>
              <a:t>30</a:t>
            </a:fld>
            <a:endParaRPr lang="en-US"/>
          </a:p>
        </p:txBody>
      </p:sp>
      <p:pic>
        <p:nvPicPr>
          <p:cNvPr id="12290" name="Picture 2" descr="S0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762000" y="381000"/>
            <a:ext cx="7543800" cy="990600"/>
          </a:xfrm>
          <a:prstGeom prst="rect">
            <a:avLst/>
          </a:prstGeom>
          <a:solidFill>
            <a:srgbClr val="4015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Husky Puppy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</a:t>
            </a:r>
            <a:r>
              <a:rPr lang="en-US" dirty="0" err="1" smtClean="0"/>
              <a:t>Voxels</a:t>
            </a:r>
            <a:r>
              <a:rPr lang="en-US" dirty="0" smtClean="0"/>
              <a:t> to 3D Mesh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7F2B3-1E67-4471-A4B3-CF560C709759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09600" y="2209800"/>
            <a:ext cx="8268417" cy="2769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smtClean="0"/>
              <a:t> Space carving leaves us with a </a:t>
            </a:r>
            <a:r>
              <a:rPr lang="en-US" sz="2400" dirty="0" err="1" smtClean="0"/>
              <a:t>voxel</a:t>
            </a:r>
            <a:r>
              <a:rPr lang="en-US" sz="2400" dirty="0" smtClean="0"/>
              <a:t> representation.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smtClean="0"/>
              <a:t> Medical imaging modalities also give us a </a:t>
            </a:r>
            <a:r>
              <a:rPr lang="en-US" sz="2400" dirty="0" err="1" smtClean="0"/>
              <a:t>voxel</a:t>
            </a:r>
            <a:r>
              <a:rPr lang="en-US" sz="2400" dirty="0" smtClean="0"/>
              <a:t>  representation.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4015F7"/>
                </a:solidFill>
              </a:rPr>
              <a:t>We can work with </a:t>
            </a:r>
            <a:r>
              <a:rPr lang="en-US" sz="2400" dirty="0" err="1" smtClean="0">
                <a:solidFill>
                  <a:srgbClr val="4015F7"/>
                </a:solidFill>
              </a:rPr>
              <a:t>voxels</a:t>
            </a:r>
            <a:r>
              <a:rPr lang="en-US" sz="2400" dirty="0" smtClean="0">
                <a:solidFill>
                  <a:srgbClr val="4015F7"/>
                </a:solidFill>
              </a:rPr>
              <a:t>, but it is often more convenient to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4015F7"/>
                </a:solidFill>
              </a:rPr>
              <a:t>   convert to a 3D triangular mesh as is used in graphics.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The most common algorithm for producing a mesh from a</a:t>
            </a:r>
          </a:p>
          <a:p>
            <a:r>
              <a:rPr lang="en-US" sz="2400" dirty="0" smtClean="0"/>
              <a:t>   </a:t>
            </a:r>
            <a:r>
              <a:rPr lang="en-US" sz="2400" dirty="0" err="1" smtClean="0"/>
              <a:t>voxel</a:t>
            </a:r>
            <a:r>
              <a:rPr lang="en-US" sz="2400" dirty="0" smtClean="0"/>
              <a:t> representation is the </a:t>
            </a:r>
            <a:r>
              <a:rPr lang="en-US" sz="2400" dirty="0" smtClean="0">
                <a:solidFill>
                  <a:srgbClr val="FF0000"/>
                </a:solidFill>
              </a:rPr>
              <a:t>Marching Cubes algorithm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 smtClean="0"/>
              <a:t>Marching Cubes</a:t>
            </a:r>
          </a:p>
        </p:txBody>
      </p:sp>
      <p:graphicFrame>
        <p:nvGraphicFramePr>
          <p:cNvPr id="1026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2501900" y="1600200"/>
          <a:ext cx="4140200" cy="2189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Visio" r:id="rId3" imgW="7170063" imgH="3786723" progId="">
                  <p:embed/>
                </p:oleObj>
              </mc:Choice>
              <mc:Fallback>
                <p:oleObj name="Visio" r:id="rId3" imgW="7170063" imgH="3786723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1900" y="1600200"/>
                        <a:ext cx="4140200" cy="2189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1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3944938"/>
            <a:ext cx="8229600" cy="218916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Marching Cubes is an algorithm which “creates triangle models of constant density surfaces from 3D medical data.”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38E06E-8E2E-496F-9648-1C8F6DF01ACA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 smtClean="0"/>
              <a:t>What does </a:t>
            </a:r>
            <a:r>
              <a:rPr lang="en-US" sz="4000" i="1" dirty="0" smtClean="0"/>
              <a:t>that</a:t>
            </a:r>
            <a:r>
              <a:rPr lang="en-US" sz="4000" dirty="0" smtClean="0"/>
              <a:t> mean?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366963"/>
            <a:ext cx="8229600" cy="3767137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n-US" dirty="0" smtClean="0"/>
              <a:t>Medical Data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dirty="0" smtClean="0"/>
              <a:t>+ Marching Cubes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dirty="0" smtClean="0"/>
              <a:t>= Pretty Pictures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dirty="0" smtClean="0"/>
              <a:t>= Visualization</a:t>
            </a:r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2819400" y="3810000"/>
            <a:ext cx="3581400" cy="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7F2B3-1E67-4471-A4B3-CF560C709759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Visualization Process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buFontTx/>
              <a:buAutoNum type="arabicPeriod"/>
              <a:defRPr/>
            </a:pPr>
            <a:r>
              <a:rPr lang="en-US" smtClean="0"/>
              <a:t>Medical Data Acquisition</a:t>
            </a:r>
          </a:p>
          <a:p>
            <a:pPr marL="609600" indent="-609600" eaLnBrk="1" hangingPunct="1">
              <a:buFontTx/>
              <a:buAutoNum type="arabicPeriod"/>
              <a:defRPr/>
            </a:pPr>
            <a:r>
              <a:rPr lang="en-US" smtClean="0"/>
              <a:t>Image Processing</a:t>
            </a:r>
          </a:p>
          <a:p>
            <a:pPr marL="609600" indent="-609600" eaLnBrk="1" hangingPunct="1">
              <a:buFontTx/>
              <a:buAutoNum type="arabicPeriod"/>
              <a:defRPr/>
            </a:pPr>
            <a:r>
              <a:rPr lang="en-US" smtClean="0"/>
              <a:t>Surface Construction</a:t>
            </a:r>
          </a:p>
          <a:p>
            <a:pPr marL="609600" indent="-609600" eaLnBrk="1" hangingPunct="1">
              <a:buFontTx/>
              <a:buAutoNum type="arabicPeriod"/>
              <a:defRPr/>
            </a:pPr>
            <a:r>
              <a:rPr lang="en-US" smtClean="0"/>
              <a:t>Display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7F2B3-1E67-4471-A4B3-CF560C709759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Medical Data Acquisition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Computed Tomography (CT)</a:t>
            </a:r>
          </a:p>
          <a:p>
            <a:pPr eaLnBrk="1" hangingPunct="1">
              <a:defRPr/>
            </a:pPr>
            <a:r>
              <a:rPr lang="en-US" smtClean="0"/>
              <a:t>Magnetic Resonance (MR)</a:t>
            </a:r>
          </a:p>
          <a:p>
            <a:pPr eaLnBrk="1" hangingPunct="1">
              <a:defRPr/>
            </a:pPr>
            <a:r>
              <a:rPr lang="en-US" smtClean="0"/>
              <a:t>Single-Photon Emission Computed Tomography (SPECT)</a:t>
            </a:r>
          </a:p>
          <a:p>
            <a:pPr eaLnBrk="1" hangingPunct="1">
              <a:defRPr/>
            </a:pPr>
            <a:endParaRPr lang="en-US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mtClean="0"/>
              <a:t>Each scanning process results in two dimensional “slices” of data.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7F2B3-1E67-4471-A4B3-CF560C709759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Surface Construction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Construction/Reconstruction of scanned surfaces or objects.</a:t>
            </a:r>
          </a:p>
          <a:p>
            <a:pPr eaLnBrk="1" hangingPunct="1">
              <a:defRPr/>
            </a:pPr>
            <a:r>
              <a:rPr lang="en-US" dirty="0" smtClean="0"/>
              <a:t>Problem of interpreting/interpolating 2D data into 3D visuals.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rgbClr val="FF0000"/>
                </a:solidFill>
              </a:rPr>
              <a:t>Marching Cubes provides a method of creating 3D surfaces.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7F2B3-1E67-4471-A4B3-CF560C709759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Marching Cubes Explained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High resolution surface construction algorithm.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rgbClr val="4015F7"/>
                </a:solidFill>
              </a:rPr>
              <a:t>Extracts surfaces from adjacent pairs of data slices using cubes.</a:t>
            </a:r>
          </a:p>
          <a:p>
            <a:pPr eaLnBrk="1" hangingPunct="1">
              <a:defRPr/>
            </a:pPr>
            <a:r>
              <a:rPr lang="en-US" dirty="0" smtClean="0"/>
              <a:t>Cubes </a:t>
            </a:r>
            <a:r>
              <a:rPr lang="en-US" dirty="0" smtClean="0">
                <a:solidFill>
                  <a:srgbClr val="FF0000"/>
                </a:solidFill>
              </a:rPr>
              <a:t>“march” </a:t>
            </a:r>
            <a:r>
              <a:rPr lang="en-US" dirty="0" smtClean="0"/>
              <a:t>through the pair of slices until the entire surface of both slices has been examined.</a:t>
            </a:r>
          </a:p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7F2B3-1E67-4471-A4B3-CF560C709759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Marching Cubes Overview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dirty="0" smtClean="0"/>
              <a:t>1. Load slices.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dirty="0" smtClean="0"/>
              <a:t>2. </a:t>
            </a:r>
            <a:r>
              <a:rPr lang="en-US" dirty="0" smtClean="0">
                <a:solidFill>
                  <a:srgbClr val="4015F7"/>
                </a:solidFill>
              </a:rPr>
              <a:t>Create a cube from pixels on adjacent slices.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dirty="0" smtClean="0"/>
              <a:t>3. Find vertices on the surfaces.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dirty="0" smtClean="0"/>
              <a:t>4. </a:t>
            </a:r>
            <a:r>
              <a:rPr lang="en-US" dirty="0" smtClean="0">
                <a:solidFill>
                  <a:srgbClr val="4015F7"/>
                </a:solidFill>
              </a:rPr>
              <a:t>Determine the intersection edges.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dirty="0" smtClean="0"/>
              <a:t>5. Interpolate the edge intersections.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dirty="0" smtClean="0"/>
              <a:t>6. </a:t>
            </a:r>
            <a:r>
              <a:rPr lang="en-US" dirty="0" smtClean="0">
                <a:solidFill>
                  <a:srgbClr val="4015F7"/>
                </a:solidFill>
              </a:rPr>
              <a:t>Calculate vertex </a:t>
            </a:r>
            <a:r>
              <a:rPr lang="en-US" dirty="0" err="1" smtClean="0">
                <a:solidFill>
                  <a:srgbClr val="4015F7"/>
                </a:solidFill>
              </a:rPr>
              <a:t>normals</a:t>
            </a:r>
            <a:r>
              <a:rPr lang="en-US" dirty="0" smtClean="0">
                <a:solidFill>
                  <a:srgbClr val="4015F7"/>
                </a:solidFill>
              </a:rPr>
              <a:t>.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dirty="0" smtClean="0"/>
              <a:t>7. Output triangles and </a:t>
            </a:r>
            <a:r>
              <a:rPr lang="en-US" dirty="0" err="1" smtClean="0"/>
              <a:t>normals</a:t>
            </a:r>
            <a:r>
              <a:rPr lang="en-US" dirty="0" smtClean="0"/>
              <a:t>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7F2B3-1E67-4471-A4B3-CF560C709759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How Are Cubes Constructed</a:t>
            </a:r>
          </a:p>
        </p:txBody>
      </p:sp>
      <p:graphicFrame>
        <p:nvGraphicFramePr>
          <p:cNvPr id="2050" name="Object 8"/>
          <p:cNvGraphicFramePr>
            <a:graphicFrameLocks noGrp="1" noChangeAspect="1"/>
          </p:cNvGraphicFramePr>
          <p:nvPr>
            <p:ph sz="half" idx="1"/>
          </p:nvPr>
        </p:nvGraphicFramePr>
        <p:xfrm>
          <a:off x="2881313" y="1600200"/>
          <a:ext cx="3381375" cy="2189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Image" r:id="rId3" imgW="12736508" imgH="8228571" progId="">
                  <p:embed/>
                </p:oleObj>
              </mc:Choice>
              <mc:Fallback>
                <p:oleObj name="Image" r:id="rId3" imgW="12736508" imgH="8228571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1313" y="1600200"/>
                        <a:ext cx="3381375" cy="2189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9" name="Rectangle 9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3938588"/>
            <a:ext cx="8229600" cy="2614612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Uses identical squares of four pixels connected between adjacent slices.</a:t>
            </a:r>
          </a:p>
          <a:p>
            <a:pPr eaLnBrk="1" hangingPunct="1">
              <a:defRPr/>
            </a:pPr>
            <a:r>
              <a:rPr lang="en-US" sz="2800" smtClean="0"/>
              <a:t>Each cube vertex is examined to see if it lies on or off of the surface.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38E06E-8E2E-496F-9648-1C8F6DF01ACA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Range Acquisition Taxonomy</a:t>
            </a:r>
          </a:p>
        </p:txBody>
      </p:sp>
      <p:sp>
        <p:nvSpPr>
          <p:cNvPr id="307204" name="Text Box 4"/>
          <p:cNvSpPr txBox="1">
            <a:spLocks noChangeArrowheads="1"/>
          </p:cNvSpPr>
          <p:nvPr/>
        </p:nvSpPr>
        <p:spPr bwMode="auto">
          <a:xfrm>
            <a:off x="109538" y="3792538"/>
            <a:ext cx="1566862" cy="8223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Range</a:t>
            </a:r>
            <a:b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acquisition</a:t>
            </a:r>
          </a:p>
        </p:txBody>
      </p:sp>
      <p:sp>
        <p:nvSpPr>
          <p:cNvPr id="307205" name="Text Box 5"/>
          <p:cNvSpPr txBox="1">
            <a:spLocks noChangeArrowheads="1"/>
          </p:cNvSpPr>
          <p:nvPr/>
        </p:nvSpPr>
        <p:spPr bwMode="auto">
          <a:xfrm>
            <a:off x="2514600" y="2286000"/>
            <a:ext cx="1182688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Contact</a:t>
            </a:r>
          </a:p>
        </p:txBody>
      </p:sp>
      <p:sp>
        <p:nvSpPr>
          <p:cNvPr id="307206" name="Text Box 6"/>
          <p:cNvSpPr txBox="1">
            <a:spLocks noChangeArrowheads="1"/>
          </p:cNvSpPr>
          <p:nvPr/>
        </p:nvSpPr>
        <p:spPr bwMode="auto">
          <a:xfrm>
            <a:off x="2514600" y="3975100"/>
            <a:ext cx="1785938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Transmissive</a:t>
            </a:r>
          </a:p>
        </p:txBody>
      </p:sp>
      <p:sp>
        <p:nvSpPr>
          <p:cNvPr id="307207" name="Text Box 7"/>
          <p:cNvSpPr txBox="1">
            <a:spLocks noChangeArrowheads="1"/>
          </p:cNvSpPr>
          <p:nvPr/>
        </p:nvSpPr>
        <p:spPr bwMode="auto">
          <a:xfrm>
            <a:off x="2514600" y="5562600"/>
            <a:ext cx="142875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Reflective</a:t>
            </a:r>
          </a:p>
        </p:txBody>
      </p:sp>
      <p:sp>
        <p:nvSpPr>
          <p:cNvPr id="307208" name="Text Box 8"/>
          <p:cNvSpPr txBox="1">
            <a:spLocks noChangeArrowheads="1"/>
          </p:cNvSpPr>
          <p:nvPr/>
        </p:nvSpPr>
        <p:spPr bwMode="auto">
          <a:xfrm>
            <a:off x="4964113" y="5211763"/>
            <a:ext cx="1706562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Non-optical</a:t>
            </a:r>
          </a:p>
        </p:txBody>
      </p:sp>
      <p:sp>
        <p:nvSpPr>
          <p:cNvPr id="307209" name="Text Box 9"/>
          <p:cNvSpPr txBox="1">
            <a:spLocks noChangeArrowheads="1"/>
          </p:cNvSpPr>
          <p:nvPr/>
        </p:nvSpPr>
        <p:spPr bwMode="auto">
          <a:xfrm>
            <a:off x="4964113" y="6019800"/>
            <a:ext cx="1127125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Optical</a:t>
            </a:r>
          </a:p>
        </p:txBody>
      </p:sp>
      <p:sp>
        <p:nvSpPr>
          <p:cNvPr id="307214" name="Text Box 14"/>
          <p:cNvSpPr txBox="1">
            <a:spLocks noChangeArrowheads="1"/>
          </p:cNvSpPr>
          <p:nvPr/>
        </p:nvSpPr>
        <p:spPr bwMode="auto">
          <a:xfrm>
            <a:off x="4964113" y="3533775"/>
            <a:ext cx="1814512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Industrial CT</a:t>
            </a:r>
          </a:p>
        </p:txBody>
      </p:sp>
      <p:sp>
        <p:nvSpPr>
          <p:cNvPr id="307215" name="Text Box 15"/>
          <p:cNvSpPr txBox="1">
            <a:spLocks noChangeArrowheads="1"/>
          </p:cNvSpPr>
          <p:nvPr/>
        </p:nvSpPr>
        <p:spPr bwMode="auto">
          <a:xfrm>
            <a:off x="4876800" y="1676400"/>
            <a:ext cx="3870325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Mechanical </a:t>
            </a: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(CMM, jointed arm)</a:t>
            </a:r>
          </a:p>
        </p:txBody>
      </p:sp>
      <p:sp>
        <p:nvSpPr>
          <p:cNvPr id="307216" name="Text Box 16"/>
          <p:cNvSpPr txBox="1">
            <a:spLocks noChangeArrowheads="1"/>
          </p:cNvSpPr>
          <p:nvPr/>
        </p:nvSpPr>
        <p:spPr bwMode="auto">
          <a:xfrm>
            <a:off x="7696200" y="5029200"/>
            <a:ext cx="928688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Radar</a:t>
            </a:r>
          </a:p>
        </p:txBody>
      </p:sp>
      <p:cxnSp>
        <p:nvCxnSpPr>
          <p:cNvPr id="307217" name="AutoShape 17"/>
          <p:cNvCxnSpPr>
            <a:cxnSpLocks noChangeShapeType="1"/>
            <a:stCxn id="307204" idx="3"/>
            <a:endCxn id="307205" idx="1"/>
          </p:cNvCxnSpPr>
          <p:nvPr/>
        </p:nvCxnSpPr>
        <p:spPr bwMode="auto">
          <a:xfrm flipV="1">
            <a:off x="1676400" y="2514600"/>
            <a:ext cx="838200" cy="16891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</p:cxnSp>
      <p:cxnSp>
        <p:nvCxnSpPr>
          <p:cNvPr id="307218" name="AutoShape 18"/>
          <p:cNvCxnSpPr>
            <a:cxnSpLocks noChangeShapeType="1"/>
            <a:stCxn id="307204" idx="3"/>
            <a:endCxn id="307206" idx="1"/>
          </p:cNvCxnSpPr>
          <p:nvPr/>
        </p:nvCxnSpPr>
        <p:spPr bwMode="auto">
          <a:xfrm>
            <a:off x="1676400" y="4203700"/>
            <a:ext cx="83820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</p:cxnSp>
      <p:cxnSp>
        <p:nvCxnSpPr>
          <p:cNvPr id="307219" name="AutoShape 19"/>
          <p:cNvCxnSpPr>
            <a:cxnSpLocks noChangeShapeType="1"/>
            <a:stCxn id="307204" idx="3"/>
            <a:endCxn id="307207" idx="1"/>
          </p:cNvCxnSpPr>
          <p:nvPr/>
        </p:nvCxnSpPr>
        <p:spPr bwMode="auto">
          <a:xfrm>
            <a:off x="1676400" y="4203700"/>
            <a:ext cx="838200" cy="15875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</p:cxnSp>
      <p:cxnSp>
        <p:nvCxnSpPr>
          <p:cNvPr id="307221" name="AutoShape 21"/>
          <p:cNvCxnSpPr>
            <a:cxnSpLocks noChangeShapeType="1"/>
            <a:stCxn id="307207" idx="3"/>
            <a:endCxn id="307208" idx="1"/>
          </p:cNvCxnSpPr>
          <p:nvPr/>
        </p:nvCxnSpPr>
        <p:spPr bwMode="auto">
          <a:xfrm flipV="1">
            <a:off x="3943350" y="5440363"/>
            <a:ext cx="1020763" cy="350837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</p:cxnSp>
      <p:cxnSp>
        <p:nvCxnSpPr>
          <p:cNvPr id="307222" name="AutoShape 22"/>
          <p:cNvCxnSpPr>
            <a:cxnSpLocks noChangeShapeType="1"/>
            <a:stCxn id="307207" idx="3"/>
            <a:endCxn id="307209" idx="1"/>
          </p:cNvCxnSpPr>
          <p:nvPr/>
        </p:nvCxnSpPr>
        <p:spPr bwMode="auto">
          <a:xfrm>
            <a:off x="3943350" y="5791200"/>
            <a:ext cx="1020763" cy="4572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</p:cxnSp>
      <p:sp>
        <p:nvSpPr>
          <p:cNvPr id="307229" name="Text Box 29"/>
          <p:cNvSpPr txBox="1">
            <a:spLocks noChangeArrowheads="1"/>
          </p:cNvSpPr>
          <p:nvPr/>
        </p:nvSpPr>
        <p:spPr bwMode="auto">
          <a:xfrm>
            <a:off x="7696200" y="5486400"/>
            <a:ext cx="912813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Sonar</a:t>
            </a:r>
          </a:p>
        </p:txBody>
      </p:sp>
      <p:cxnSp>
        <p:nvCxnSpPr>
          <p:cNvPr id="307230" name="AutoShape 30"/>
          <p:cNvCxnSpPr>
            <a:cxnSpLocks noChangeShapeType="1"/>
            <a:stCxn id="307208" idx="3"/>
            <a:endCxn id="307216" idx="1"/>
          </p:cNvCxnSpPr>
          <p:nvPr/>
        </p:nvCxnSpPr>
        <p:spPr bwMode="auto">
          <a:xfrm flipV="1">
            <a:off x="6670675" y="5257800"/>
            <a:ext cx="1025525" cy="18256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</p:cxnSp>
      <p:cxnSp>
        <p:nvCxnSpPr>
          <p:cNvPr id="307231" name="AutoShape 31"/>
          <p:cNvCxnSpPr>
            <a:cxnSpLocks noChangeShapeType="1"/>
            <a:stCxn id="307208" idx="3"/>
            <a:endCxn id="307229" idx="1"/>
          </p:cNvCxnSpPr>
          <p:nvPr/>
        </p:nvCxnSpPr>
        <p:spPr bwMode="auto">
          <a:xfrm>
            <a:off x="6670675" y="5440363"/>
            <a:ext cx="1025525" cy="274637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</p:cxnSp>
      <p:sp>
        <p:nvSpPr>
          <p:cNvPr id="307232" name="Text Box 32"/>
          <p:cNvSpPr txBox="1">
            <a:spLocks noChangeArrowheads="1"/>
          </p:cNvSpPr>
          <p:nvPr/>
        </p:nvSpPr>
        <p:spPr bwMode="auto">
          <a:xfrm>
            <a:off x="4964113" y="3975100"/>
            <a:ext cx="1598612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Ultrasound</a:t>
            </a:r>
          </a:p>
        </p:txBody>
      </p:sp>
      <p:sp>
        <p:nvSpPr>
          <p:cNvPr id="307233" name="Text Box 33"/>
          <p:cNvSpPr txBox="1">
            <a:spLocks noChangeArrowheads="1"/>
          </p:cNvSpPr>
          <p:nvPr/>
        </p:nvSpPr>
        <p:spPr bwMode="auto">
          <a:xfrm>
            <a:off x="4964113" y="4419600"/>
            <a:ext cx="715962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MRI</a:t>
            </a:r>
          </a:p>
        </p:txBody>
      </p:sp>
      <p:cxnSp>
        <p:nvCxnSpPr>
          <p:cNvPr id="307234" name="AutoShape 34"/>
          <p:cNvCxnSpPr>
            <a:cxnSpLocks noChangeShapeType="1"/>
            <a:stCxn id="307206" idx="3"/>
            <a:endCxn id="307214" idx="1"/>
          </p:cNvCxnSpPr>
          <p:nvPr/>
        </p:nvCxnSpPr>
        <p:spPr bwMode="auto">
          <a:xfrm flipV="1">
            <a:off x="4300538" y="3762375"/>
            <a:ext cx="663575" cy="4413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</p:cxnSp>
      <p:cxnSp>
        <p:nvCxnSpPr>
          <p:cNvPr id="307235" name="AutoShape 35"/>
          <p:cNvCxnSpPr>
            <a:cxnSpLocks noChangeShapeType="1"/>
            <a:stCxn id="307206" idx="3"/>
            <a:endCxn id="307232" idx="1"/>
          </p:cNvCxnSpPr>
          <p:nvPr/>
        </p:nvCxnSpPr>
        <p:spPr bwMode="auto">
          <a:xfrm>
            <a:off x="4300538" y="4203700"/>
            <a:ext cx="663575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</p:cxnSp>
      <p:cxnSp>
        <p:nvCxnSpPr>
          <p:cNvPr id="307236" name="AutoShape 36"/>
          <p:cNvCxnSpPr>
            <a:cxnSpLocks noChangeShapeType="1"/>
            <a:stCxn id="307206" idx="3"/>
            <a:endCxn id="307233" idx="1"/>
          </p:cNvCxnSpPr>
          <p:nvPr/>
        </p:nvCxnSpPr>
        <p:spPr bwMode="auto">
          <a:xfrm>
            <a:off x="4300538" y="4203700"/>
            <a:ext cx="663575" cy="4445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</p:cxnSp>
      <p:sp>
        <p:nvSpPr>
          <p:cNvPr id="307237" name="Text Box 37"/>
          <p:cNvSpPr txBox="1">
            <a:spLocks noChangeArrowheads="1"/>
          </p:cNvSpPr>
          <p:nvPr/>
        </p:nvSpPr>
        <p:spPr bwMode="auto">
          <a:xfrm>
            <a:off x="4876800" y="2438400"/>
            <a:ext cx="2547938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Ultrasonic trackers</a:t>
            </a:r>
          </a:p>
        </p:txBody>
      </p:sp>
      <p:sp>
        <p:nvSpPr>
          <p:cNvPr id="307238" name="Text Box 38"/>
          <p:cNvSpPr txBox="1">
            <a:spLocks noChangeArrowheads="1"/>
          </p:cNvSpPr>
          <p:nvPr/>
        </p:nvSpPr>
        <p:spPr bwMode="auto">
          <a:xfrm>
            <a:off x="4876800" y="2819400"/>
            <a:ext cx="2433638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Magnetic trackers</a:t>
            </a:r>
          </a:p>
        </p:txBody>
      </p:sp>
      <p:sp>
        <p:nvSpPr>
          <p:cNvPr id="307239" name="Text Box 39"/>
          <p:cNvSpPr txBox="1">
            <a:spLocks noChangeArrowheads="1"/>
          </p:cNvSpPr>
          <p:nvPr/>
        </p:nvSpPr>
        <p:spPr bwMode="auto">
          <a:xfrm>
            <a:off x="4876800" y="2057400"/>
            <a:ext cx="4027488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Inertial </a:t>
            </a: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(gyroscope, accelerometer)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cxnSp>
        <p:nvCxnSpPr>
          <p:cNvPr id="307240" name="AutoShape 40"/>
          <p:cNvCxnSpPr>
            <a:cxnSpLocks noChangeShapeType="1"/>
            <a:stCxn id="307205" idx="3"/>
            <a:endCxn id="307215" idx="1"/>
          </p:cNvCxnSpPr>
          <p:nvPr/>
        </p:nvCxnSpPr>
        <p:spPr bwMode="auto">
          <a:xfrm flipV="1">
            <a:off x="3697288" y="1905000"/>
            <a:ext cx="1179512" cy="6096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</p:cxnSp>
      <p:cxnSp>
        <p:nvCxnSpPr>
          <p:cNvPr id="307241" name="AutoShape 41"/>
          <p:cNvCxnSpPr>
            <a:cxnSpLocks noChangeShapeType="1"/>
            <a:stCxn id="307205" idx="3"/>
            <a:endCxn id="307239" idx="1"/>
          </p:cNvCxnSpPr>
          <p:nvPr/>
        </p:nvCxnSpPr>
        <p:spPr bwMode="auto">
          <a:xfrm flipV="1">
            <a:off x="3697288" y="2286000"/>
            <a:ext cx="1179512" cy="2286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</p:cxnSp>
      <p:cxnSp>
        <p:nvCxnSpPr>
          <p:cNvPr id="307242" name="AutoShape 42"/>
          <p:cNvCxnSpPr>
            <a:cxnSpLocks noChangeShapeType="1"/>
            <a:stCxn id="307205" idx="3"/>
            <a:endCxn id="307237" idx="1"/>
          </p:cNvCxnSpPr>
          <p:nvPr/>
        </p:nvCxnSpPr>
        <p:spPr bwMode="auto">
          <a:xfrm>
            <a:off x="3697288" y="2514600"/>
            <a:ext cx="1179512" cy="1524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</p:cxnSp>
      <p:cxnSp>
        <p:nvCxnSpPr>
          <p:cNvPr id="307243" name="AutoShape 43"/>
          <p:cNvCxnSpPr>
            <a:cxnSpLocks noChangeShapeType="1"/>
            <a:stCxn id="307205" idx="3"/>
            <a:endCxn id="307238" idx="1"/>
          </p:cNvCxnSpPr>
          <p:nvPr/>
        </p:nvCxnSpPr>
        <p:spPr bwMode="auto">
          <a:xfrm>
            <a:off x="3697288" y="2514600"/>
            <a:ext cx="1179512" cy="5334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</p:cxnSp>
      <p:sp>
        <p:nvSpPr>
          <p:cNvPr id="32" name="Oval 31"/>
          <p:cNvSpPr/>
          <p:nvPr/>
        </p:nvSpPr>
        <p:spPr>
          <a:xfrm>
            <a:off x="4419600" y="3429000"/>
            <a:ext cx="2438400" cy="1447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876800" y="6019800"/>
            <a:ext cx="11430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7F2B3-1E67-4471-A4B3-CF560C709759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How Are The Cubes Used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dirty="0" smtClean="0"/>
              <a:t>Pixels on the slice surfaces determine 3D surfaces.</a:t>
            </a:r>
          </a:p>
          <a:p>
            <a:pPr eaLnBrk="1" hangingPunct="1">
              <a:defRPr/>
            </a:pPr>
            <a:r>
              <a:rPr lang="en-US" sz="2800" dirty="0" smtClean="0">
                <a:solidFill>
                  <a:srgbClr val="4015F7"/>
                </a:solidFill>
              </a:rPr>
              <a:t>256 surface permutations, but only 14 unique patterns.</a:t>
            </a:r>
          </a:p>
          <a:p>
            <a:pPr eaLnBrk="1" hangingPunct="1">
              <a:defRPr/>
            </a:pPr>
            <a:r>
              <a:rPr lang="en-US" sz="2800" dirty="0" smtClean="0"/>
              <a:t>A normal is calculated for each triangle vertex for rendering.</a:t>
            </a:r>
          </a:p>
        </p:txBody>
      </p:sp>
      <p:pic>
        <p:nvPicPr>
          <p:cNvPr id="17412" name="Picture 7" descr="MCcase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8200" y="1816100"/>
            <a:ext cx="4038600" cy="409892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B17DAA-AD29-408F-899B-16E621ACC5A0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Triangle Creation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  <a:defRPr/>
            </a:pPr>
            <a:r>
              <a:rPr lang="en-US" dirty="0" smtClean="0"/>
              <a:t>1. Determine triangles contained by a cube.</a:t>
            </a:r>
          </a:p>
          <a:p>
            <a:pPr marL="0" indent="0" eaLnBrk="1" hangingPunct="1">
              <a:buNone/>
              <a:defRPr/>
            </a:pPr>
            <a:r>
              <a:rPr lang="en-US" dirty="0" smtClean="0"/>
              <a:t>2. Determine which cube edges are intersected.</a:t>
            </a:r>
          </a:p>
          <a:p>
            <a:pPr marL="0" indent="0" eaLnBrk="1" hangingPunct="1">
              <a:buNone/>
              <a:defRPr/>
            </a:pPr>
            <a:r>
              <a:rPr lang="en-US" dirty="0" smtClean="0"/>
              <a:t>3. Interpolate intersection point using pixel  density.</a:t>
            </a:r>
          </a:p>
          <a:p>
            <a:pPr marL="0" indent="0" eaLnBrk="1" hangingPunct="1">
              <a:buNone/>
              <a:defRPr/>
            </a:pPr>
            <a:r>
              <a:rPr lang="en-US" dirty="0" smtClean="0"/>
              <a:t>4. Calculate unit </a:t>
            </a:r>
            <a:r>
              <a:rPr lang="en-US" dirty="0" err="1" smtClean="0"/>
              <a:t>normals</a:t>
            </a:r>
            <a:r>
              <a:rPr lang="en-US" dirty="0" smtClean="0"/>
              <a:t> for each triangle vertex using the gradient vector.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7F2B3-1E67-4471-A4B3-CF560C709759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Improvements Over Other Methods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Utilizes pixel, line and slice coherency to minimize the number of calculations.</a:t>
            </a:r>
          </a:p>
          <a:p>
            <a:pPr eaLnBrk="1" hangingPunct="1">
              <a:defRPr/>
            </a:pPr>
            <a:r>
              <a:rPr lang="en-US" smtClean="0"/>
              <a:t>Can provide solid modeling.</a:t>
            </a:r>
          </a:p>
          <a:p>
            <a:pPr eaLnBrk="1" hangingPunct="1">
              <a:defRPr/>
            </a:pPr>
            <a:r>
              <a:rPr lang="en-US" smtClean="0"/>
              <a:t>Can use conventional rendering techniques and hardware.</a:t>
            </a:r>
          </a:p>
          <a:p>
            <a:pPr eaLnBrk="1" hangingPunct="1">
              <a:defRPr/>
            </a:pPr>
            <a:r>
              <a:rPr lang="en-US" smtClean="0"/>
              <a:t>No user interaction necessary.</a:t>
            </a:r>
          </a:p>
          <a:p>
            <a:pPr eaLnBrk="1" hangingPunct="1">
              <a:defRPr/>
            </a:pPr>
            <a:r>
              <a:rPr lang="en-US" smtClean="0"/>
              <a:t>Enables selective displays.</a:t>
            </a:r>
          </a:p>
          <a:p>
            <a:pPr eaLnBrk="1" hangingPunct="1">
              <a:defRPr/>
            </a:pPr>
            <a:r>
              <a:rPr lang="en-US" smtClean="0"/>
              <a:t>Can be used with other density values.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7F2B3-1E67-4471-A4B3-CF560C709759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Examples</a:t>
            </a:r>
          </a:p>
        </p:txBody>
      </p:sp>
      <p:pic>
        <p:nvPicPr>
          <p:cNvPr id="21507" name="Picture 9" descr="Head and cerebral structures (hidden) extracted from 150 MRI slices using marching-cubes (about 150.000 triangles)">
            <a:hlinkClick r:id="rId2" tooltip="Head and cerebral structures (hidden) extracted from 150 MRI slices using marching-cubes (about 150.000 triangles)"/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691188" y="1600200"/>
            <a:ext cx="1952625" cy="2189163"/>
          </a:xfrm>
        </p:spPr>
      </p:pic>
      <p:pic>
        <p:nvPicPr>
          <p:cNvPr id="21508" name="Picture 16" descr="skullface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677988" y="1600200"/>
            <a:ext cx="1593850" cy="2189163"/>
          </a:xfrm>
        </p:spPr>
      </p:pic>
      <p:pic>
        <p:nvPicPr>
          <p:cNvPr id="21509" name="Picture 1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376363" y="4051300"/>
            <a:ext cx="2200275" cy="1976438"/>
          </a:xfrm>
          <a:noFill/>
        </p:spPr>
      </p:pic>
      <p:pic>
        <p:nvPicPr>
          <p:cNvPr id="21510" name="Picture 18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5537200" y="3997325"/>
            <a:ext cx="2262188" cy="2084388"/>
          </a:xfr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3EDC20-A248-4E29-B9B6-FD4610E06027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icture 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1916063" y="4718579"/>
            <a:ext cx="2018658" cy="2015005"/>
          </a:xfrm>
          <a:prstGeom prst="rect">
            <a:avLst/>
          </a:prstGeom>
        </p:spPr>
      </p:pic>
      <p:pic>
        <p:nvPicPr>
          <p:cNvPr id="10" name="Picture 9" descr="Picture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827556" y="3309837"/>
            <a:ext cx="2015007" cy="20150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3D Surface from </a:t>
            </a:r>
            <a:r>
              <a:rPr lang="en-US" dirty="0" err="1" smtClean="0"/>
              <a:t>MicroCT</a:t>
            </a:r>
            <a:r>
              <a:rPr lang="en-US" dirty="0" smtClean="0"/>
              <a:t> Images of a Chicken Embryo</a:t>
            </a:r>
            <a:endParaRPr lang="en-US" dirty="0"/>
          </a:p>
        </p:txBody>
      </p:sp>
      <p:pic>
        <p:nvPicPr>
          <p:cNvPr id="4" name="Picture 3" descr="Picture 1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217123" y="1630176"/>
            <a:ext cx="2042357" cy="20380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/>
          <a:srcRect t="6496" r="52090"/>
          <a:stretch>
            <a:fillRect/>
          </a:stretch>
        </p:blipFill>
        <p:spPr>
          <a:xfrm>
            <a:off x="4914533" y="1628043"/>
            <a:ext cx="4229467" cy="4098039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3423607" y="3309836"/>
            <a:ext cx="1187219" cy="36056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87431-BC98-FE44-952D-BB305151375E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42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Skulls from Human CT Images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7F2B3-1E67-4471-A4B3-CF560C709759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4" name="Picture 3" descr="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371600"/>
            <a:ext cx="1796286" cy="1622337"/>
          </a:xfrm>
          <a:prstGeom prst="rect">
            <a:avLst/>
          </a:prstGeom>
        </p:spPr>
      </p:pic>
      <p:pic>
        <p:nvPicPr>
          <p:cNvPr id="5" name="Picture 4" descr="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3124200"/>
            <a:ext cx="1801504" cy="1600200"/>
          </a:xfrm>
          <a:prstGeom prst="rect">
            <a:avLst/>
          </a:prstGeom>
        </p:spPr>
      </p:pic>
      <p:pic>
        <p:nvPicPr>
          <p:cNvPr id="6" name="Picture 5" descr="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4953000"/>
            <a:ext cx="1752600" cy="1556761"/>
          </a:xfrm>
          <a:prstGeom prst="rect">
            <a:avLst/>
          </a:prstGeom>
        </p:spPr>
      </p:pic>
      <p:pic>
        <p:nvPicPr>
          <p:cNvPr id="7" name="Picture 6" descr="stl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15200" y="1447800"/>
            <a:ext cx="1512342" cy="1604862"/>
          </a:xfrm>
          <a:prstGeom prst="rect">
            <a:avLst/>
          </a:prstGeom>
        </p:spPr>
      </p:pic>
      <p:pic>
        <p:nvPicPr>
          <p:cNvPr id="8" name="Picture 7" descr="stl_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15200" y="3200400"/>
            <a:ext cx="1460078" cy="1523999"/>
          </a:xfrm>
          <a:prstGeom prst="rect">
            <a:avLst/>
          </a:prstGeom>
        </p:spPr>
      </p:pic>
      <p:pic>
        <p:nvPicPr>
          <p:cNvPr id="9" name="Picture 8" descr="stl_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6200000">
            <a:off x="7315200" y="4876800"/>
            <a:ext cx="1466850" cy="1466850"/>
          </a:xfrm>
          <a:prstGeom prst="rect">
            <a:avLst/>
          </a:prstGeom>
        </p:spPr>
      </p:pic>
      <p:pic>
        <p:nvPicPr>
          <p:cNvPr id="10" name="Picture 9" descr="5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90799" y="1371600"/>
            <a:ext cx="1509053" cy="1676400"/>
          </a:xfrm>
          <a:prstGeom prst="rect">
            <a:avLst/>
          </a:prstGeom>
        </p:spPr>
      </p:pic>
      <p:pic>
        <p:nvPicPr>
          <p:cNvPr id="11" name="Picture 10" descr="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590800" y="3200399"/>
            <a:ext cx="1524000" cy="1579899"/>
          </a:xfrm>
          <a:prstGeom prst="rect">
            <a:avLst/>
          </a:prstGeom>
        </p:spPr>
      </p:pic>
      <p:pic>
        <p:nvPicPr>
          <p:cNvPr id="12" name="Picture 11" descr="7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590800" y="4953001"/>
            <a:ext cx="1569720" cy="1447800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>
            <a:off x="5029200" y="3352800"/>
            <a:ext cx="1187219" cy="36056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3dMD 3D Scanning System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7F2B3-1E67-4471-A4B3-CF560C709759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676400"/>
            <a:ext cx="5156200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Characteristics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7F2B3-1E67-4471-A4B3-CF560C709759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19200" y="1600200"/>
            <a:ext cx="6836295" cy="44781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4015F7"/>
                </a:solidFill>
              </a:rPr>
              <a:t>multiple cameras </a:t>
            </a:r>
            <a:r>
              <a:rPr lang="en-US" sz="2400" dirty="0" smtClean="0"/>
              <a:t>take color photos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active stereo </a:t>
            </a:r>
            <a:r>
              <a:rPr lang="en-US" sz="2400" dirty="0" smtClean="0"/>
              <a:t>using a point pattern for </a:t>
            </a:r>
            <a:r>
              <a:rPr lang="en-US" sz="2400" dirty="0" err="1" smtClean="0"/>
              <a:t>mathing</a:t>
            </a:r>
            <a:r>
              <a:rPr lang="en-US" sz="2400" dirty="0" smtClean="0"/>
              <a:t> 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4015F7"/>
                </a:solidFill>
              </a:rPr>
              <a:t> rapid image acquisition</a:t>
            </a:r>
            <a:r>
              <a:rPr lang="en-US" sz="2400" dirty="0" smtClean="0"/>
              <a:t>: 1.5 </a:t>
            </a:r>
            <a:r>
              <a:rPr lang="en-US" sz="2400" dirty="0" err="1" smtClean="0"/>
              <a:t>ms.</a:t>
            </a:r>
            <a:endParaRPr lang="en-US" sz="2400" dirty="0" smtClean="0"/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high precision</a:t>
            </a:r>
            <a:r>
              <a:rPr lang="en-US" sz="2400" dirty="0" smtClean="0"/>
              <a:t>: accurate to within .2mm RMS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/>
              <a:t> accurate texture mapping of color photos to mesh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/>
              <a:t> supports multiple file formats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/>
              <a:t> used in hospitals, clinics, medical research institutes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C00000"/>
                </a:solidFill>
              </a:rPr>
              <a:t>used at both Seattle Children’s Hospital and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C00000"/>
                </a:solidFill>
              </a:rPr>
              <a:t>  Children’s Research Institute</a:t>
            </a:r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7F2B3-1E67-4471-A4B3-CF560C709759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3" name="Picture 2" descr="stereo_1A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209550" y="902970"/>
            <a:ext cx="2057400" cy="2743200"/>
          </a:xfrm>
          <a:prstGeom prst="rect">
            <a:avLst/>
          </a:prstGeom>
        </p:spPr>
      </p:pic>
      <p:pic>
        <p:nvPicPr>
          <p:cNvPr id="4" name="Picture 3" descr="stereo_1B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-10800000">
            <a:off x="2438400" y="914400"/>
            <a:ext cx="2057400" cy="2743200"/>
          </a:xfrm>
          <a:prstGeom prst="rect">
            <a:avLst/>
          </a:prstGeom>
        </p:spPr>
      </p:pic>
      <p:pic>
        <p:nvPicPr>
          <p:cNvPr id="5" name="Picture 4" descr="stereo_2A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914400"/>
            <a:ext cx="2057400" cy="2743200"/>
          </a:xfrm>
          <a:prstGeom prst="rect">
            <a:avLst/>
          </a:prstGeom>
        </p:spPr>
      </p:pic>
      <p:pic>
        <p:nvPicPr>
          <p:cNvPr id="6" name="Picture 5" descr="stereo_2B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05600" y="914400"/>
            <a:ext cx="2057400" cy="2743200"/>
          </a:xfrm>
          <a:prstGeom prst="rect">
            <a:avLst/>
          </a:prstGeom>
        </p:spPr>
      </p:pic>
      <p:pic>
        <p:nvPicPr>
          <p:cNvPr id="7" name="Picture 6" descr="stereo_3A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2400" y="3733800"/>
            <a:ext cx="2114550" cy="2819400"/>
          </a:xfrm>
          <a:prstGeom prst="rect">
            <a:avLst/>
          </a:prstGeom>
        </p:spPr>
      </p:pic>
      <p:pic>
        <p:nvPicPr>
          <p:cNvPr id="8" name="Picture 7" descr="stereo_3B.bmp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38400" y="3733800"/>
            <a:ext cx="2114550" cy="2819400"/>
          </a:xfrm>
          <a:prstGeom prst="rect">
            <a:avLst/>
          </a:prstGeom>
        </p:spPr>
      </p:pic>
      <p:pic>
        <p:nvPicPr>
          <p:cNvPr id="9" name="Picture 8" descr="stereo_4A.bmp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-10800000">
            <a:off x="4591050" y="3733800"/>
            <a:ext cx="2114550" cy="2819400"/>
          </a:xfrm>
          <a:prstGeom prst="rect">
            <a:avLst/>
          </a:prstGeom>
        </p:spPr>
      </p:pic>
      <p:pic>
        <p:nvPicPr>
          <p:cNvPr id="10" name="Picture 9" descr="stereo_4B.bmp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-10800000">
            <a:off x="6724650" y="3733800"/>
            <a:ext cx="2114550" cy="2819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38200" y="228600"/>
            <a:ext cx="70354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Active Stereo Light Pattern shown on Eric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7F2B3-1E67-4471-A4B3-CF560C709759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38200" y="228600"/>
            <a:ext cx="70354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Active Stereo Light Pattern shown on Eric</a:t>
            </a:r>
            <a:endParaRPr lang="en-US" sz="32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46" y="901987"/>
            <a:ext cx="2060448" cy="2743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782" y="914400"/>
            <a:ext cx="2060448" cy="2743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950" y="930275"/>
            <a:ext cx="2060448" cy="2743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41" y="930275"/>
            <a:ext cx="2060448" cy="2743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46" y="3756850"/>
            <a:ext cx="2115312" cy="281635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627" y="3756850"/>
            <a:ext cx="2115312" cy="28163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668" y="3756850"/>
            <a:ext cx="2115312" cy="281635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899" y="3756850"/>
            <a:ext cx="2115312" cy="281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09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Range Acquisition Taxonomy</a:t>
            </a:r>
          </a:p>
        </p:txBody>
      </p:sp>
      <p:sp>
        <p:nvSpPr>
          <p:cNvPr id="11267" name="Text Box 8"/>
          <p:cNvSpPr txBox="1">
            <a:spLocks noChangeArrowheads="1"/>
          </p:cNvSpPr>
          <p:nvPr/>
        </p:nvSpPr>
        <p:spPr bwMode="auto">
          <a:xfrm>
            <a:off x="146050" y="3749675"/>
            <a:ext cx="1292225" cy="8223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Optical</a:t>
            </a:r>
            <a:br>
              <a:rPr lang="en-US"/>
            </a:br>
            <a:r>
              <a:rPr lang="en-US"/>
              <a:t>methods</a:t>
            </a:r>
          </a:p>
        </p:txBody>
      </p:sp>
      <p:sp>
        <p:nvSpPr>
          <p:cNvPr id="11268" name="Text Box 9"/>
          <p:cNvSpPr txBox="1">
            <a:spLocks noChangeArrowheads="1"/>
          </p:cNvSpPr>
          <p:nvPr/>
        </p:nvSpPr>
        <p:spPr bwMode="auto">
          <a:xfrm>
            <a:off x="2438400" y="2743200"/>
            <a:ext cx="1084263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/>
              <a:t>Passive</a:t>
            </a:r>
          </a:p>
        </p:txBody>
      </p:sp>
      <p:sp>
        <p:nvSpPr>
          <p:cNvPr id="11269" name="Text Box 10"/>
          <p:cNvSpPr txBox="1">
            <a:spLocks noChangeArrowheads="1"/>
          </p:cNvSpPr>
          <p:nvPr/>
        </p:nvSpPr>
        <p:spPr bwMode="auto">
          <a:xfrm>
            <a:off x="2438400" y="5181600"/>
            <a:ext cx="973138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/>
              <a:t>Active</a:t>
            </a:r>
          </a:p>
        </p:txBody>
      </p:sp>
      <p:sp>
        <p:nvSpPr>
          <p:cNvPr id="11270" name="Text Box 11"/>
          <p:cNvSpPr txBox="1">
            <a:spLocks noChangeArrowheads="1"/>
          </p:cNvSpPr>
          <p:nvPr/>
        </p:nvSpPr>
        <p:spPr bwMode="auto">
          <a:xfrm>
            <a:off x="4525963" y="1600200"/>
            <a:ext cx="2011362" cy="22860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/>
              <a:t>Shape from X:</a:t>
            </a:r>
          </a:p>
          <a:p>
            <a:pPr algn="l"/>
            <a:r>
              <a:rPr lang="en-US" sz="2000"/>
              <a:t>	stereo</a:t>
            </a:r>
          </a:p>
          <a:p>
            <a:pPr algn="l"/>
            <a:r>
              <a:rPr lang="en-US" sz="2000"/>
              <a:t>	motion</a:t>
            </a:r>
          </a:p>
          <a:p>
            <a:pPr algn="l"/>
            <a:r>
              <a:rPr lang="en-US" sz="2000"/>
              <a:t>	shading</a:t>
            </a:r>
          </a:p>
          <a:p>
            <a:pPr algn="l"/>
            <a:r>
              <a:rPr lang="en-US" sz="2000"/>
              <a:t>	texture</a:t>
            </a:r>
          </a:p>
          <a:p>
            <a:pPr algn="l"/>
            <a:r>
              <a:rPr lang="en-US" sz="2000"/>
              <a:t>	focus</a:t>
            </a:r>
          </a:p>
          <a:p>
            <a:pPr algn="l"/>
            <a:r>
              <a:rPr lang="en-US" sz="2000"/>
              <a:t>	defocus</a:t>
            </a:r>
          </a:p>
        </p:txBody>
      </p:sp>
      <p:sp>
        <p:nvSpPr>
          <p:cNvPr id="11271" name="Text Box 12"/>
          <p:cNvSpPr txBox="1">
            <a:spLocks noChangeArrowheads="1"/>
          </p:cNvSpPr>
          <p:nvPr/>
        </p:nvSpPr>
        <p:spPr bwMode="auto">
          <a:xfrm>
            <a:off x="4525963" y="4089400"/>
            <a:ext cx="4541837" cy="13716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/>
              <a:t>Active variants of passive methods</a:t>
            </a:r>
          </a:p>
          <a:p>
            <a:pPr algn="l"/>
            <a:r>
              <a:rPr lang="en-US" sz="2000"/>
              <a:t>	Stereo w. projected texture</a:t>
            </a:r>
          </a:p>
          <a:p>
            <a:pPr algn="l"/>
            <a:r>
              <a:rPr lang="en-US" sz="2000"/>
              <a:t>	Active depth from defocus</a:t>
            </a:r>
          </a:p>
          <a:p>
            <a:pPr algn="l"/>
            <a:r>
              <a:rPr lang="en-US" sz="2000"/>
              <a:t>	Photometric stereo</a:t>
            </a:r>
          </a:p>
        </p:txBody>
      </p:sp>
      <p:cxnSp>
        <p:nvCxnSpPr>
          <p:cNvPr id="11272" name="AutoShape 13"/>
          <p:cNvCxnSpPr>
            <a:cxnSpLocks noChangeShapeType="1"/>
            <a:stCxn id="11267" idx="3"/>
            <a:endCxn id="11268" idx="1"/>
          </p:cNvCxnSpPr>
          <p:nvPr/>
        </p:nvCxnSpPr>
        <p:spPr bwMode="auto">
          <a:xfrm flipV="1">
            <a:off x="1438275" y="2971800"/>
            <a:ext cx="1000125" cy="118903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1273" name="AutoShape 14"/>
          <p:cNvCxnSpPr>
            <a:cxnSpLocks noChangeShapeType="1"/>
            <a:stCxn id="11267" idx="3"/>
            <a:endCxn id="11269" idx="1"/>
          </p:cNvCxnSpPr>
          <p:nvPr/>
        </p:nvCxnSpPr>
        <p:spPr bwMode="auto">
          <a:xfrm>
            <a:off x="1438275" y="4160838"/>
            <a:ext cx="1000125" cy="124936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sp>
        <p:nvSpPr>
          <p:cNvPr id="11274" name="Text Box 15"/>
          <p:cNvSpPr txBox="1">
            <a:spLocks noChangeArrowheads="1"/>
          </p:cNvSpPr>
          <p:nvPr/>
        </p:nvSpPr>
        <p:spPr bwMode="auto">
          <a:xfrm>
            <a:off x="4525963" y="5664200"/>
            <a:ext cx="18796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/>
              <a:t>Time of flight</a:t>
            </a:r>
          </a:p>
        </p:txBody>
      </p:sp>
      <p:sp>
        <p:nvSpPr>
          <p:cNvPr id="11275" name="Text Box 16"/>
          <p:cNvSpPr txBox="1">
            <a:spLocks noChangeArrowheads="1"/>
          </p:cNvSpPr>
          <p:nvPr/>
        </p:nvSpPr>
        <p:spPr bwMode="auto">
          <a:xfrm>
            <a:off x="4525963" y="6324600"/>
            <a:ext cx="1862137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/>
              <a:t>Triangulation</a:t>
            </a:r>
          </a:p>
        </p:txBody>
      </p:sp>
      <p:cxnSp>
        <p:nvCxnSpPr>
          <p:cNvPr id="11276" name="AutoShape 17"/>
          <p:cNvCxnSpPr>
            <a:cxnSpLocks noChangeShapeType="1"/>
            <a:stCxn id="11268" idx="3"/>
            <a:endCxn id="11270" idx="1"/>
          </p:cNvCxnSpPr>
          <p:nvPr/>
        </p:nvCxnSpPr>
        <p:spPr bwMode="auto">
          <a:xfrm flipV="1">
            <a:off x="3522663" y="2743200"/>
            <a:ext cx="1003300" cy="2286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1277" name="AutoShape 18"/>
          <p:cNvCxnSpPr>
            <a:cxnSpLocks noChangeShapeType="1"/>
            <a:stCxn id="11269" idx="3"/>
            <a:endCxn id="11271" idx="1"/>
          </p:cNvCxnSpPr>
          <p:nvPr/>
        </p:nvCxnSpPr>
        <p:spPr bwMode="auto">
          <a:xfrm flipV="1">
            <a:off x="3411538" y="4775200"/>
            <a:ext cx="1114425" cy="6350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1278" name="AutoShape 19"/>
          <p:cNvCxnSpPr>
            <a:cxnSpLocks noChangeShapeType="1"/>
            <a:stCxn id="11269" idx="3"/>
            <a:endCxn id="11274" idx="1"/>
          </p:cNvCxnSpPr>
          <p:nvPr/>
        </p:nvCxnSpPr>
        <p:spPr bwMode="auto">
          <a:xfrm>
            <a:off x="3411538" y="5410200"/>
            <a:ext cx="1114425" cy="4826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1279" name="AutoShape 20"/>
          <p:cNvCxnSpPr>
            <a:cxnSpLocks noChangeShapeType="1"/>
            <a:stCxn id="11269" idx="3"/>
            <a:endCxn id="11275" idx="1"/>
          </p:cNvCxnSpPr>
          <p:nvPr/>
        </p:nvCxnSpPr>
        <p:spPr bwMode="auto">
          <a:xfrm>
            <a:off x="3411538" y="5410200"/>
            <a:ext cx="1114425" cy="11430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sp>
        <p:nvSpPr>
          <p:cNvPr id="16" name="Rectangle 15"/>
          <p:cNvSpPr/>
          <p:nvPr/>
        </p:nvSpPr>
        <p:spPr>
          <a:xfrm>
            <a:off x="5410200" y="4419600"/>
            <a:ext cx="30480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7F2B3-1E67-4471-A4B3-CF560C709759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“us” Database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7F2B3-1E67-4471-A4B3-CF560C709759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 l="17500" t="21875" r="16875" b="57031"/>
          <a:stretch>
            <a:fillRect/>
          </a:stretch>
        </p:blipFill>
        <p:spPr bwMode="auto">
          <a:xfrm>
            <a:off x="457200" y="1752600"/>
            <a:ext cx="8001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81000" y="3962400"/>
            <a:ext cx="8035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Dingding</a:t>
            </a:r>
            <a:r>
              <a:rPr lang="en-US" dirty="0" smtClean="0"/>
              <a:t>     Indri      </a:t>
            </a:r>
            <a:r>
              <a:rPr lang="en-US" dirty="0" err="1" smtClean="0"/>
              <a:t>Kasia</a:t>
            </a:r>
            <a:r>
              <a:rPr lang="en-US" dirty="0" smtClean="0"/>
              <a:t>      Sara      Steve      </a:t>
            </a:r>
            <a:r>
              <a:rPr lang="en-US" b="1" dirty="0" smtClean="0"/>
              <a:t>Eric</a:t>
            </a:r>
            <a:r>
              <a:rPr lang="en-US" dirty="0" smtClean="0"/>
              <a:t>          </a:t>
            </a:r>
            <a:r>
              <a:rPr lang="en-US" dirty="0" err="1" smtClean="0"/>
              <a:t>Jia</a:t>
            </a:r>
            <a:r>
              <a:rPr lang="en-US" dirty="0" smtClean="0"/>
              <a:t>        Linda      </a:t>
            </a:r>
            <a:r>
              <a:rPr lang="en-US" dirty="0" err="1" smtClean="0"/>
              <a:t>Shulin</a:t>
            </a:r>
            <a:r>
              <a:rPr lang="en-US" dirty="0" smtClean="0"/>
              <a:t>     Xiang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Seth’s Database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3D Facial Norms Database: Part 1. A Web-Based </a:t>
            </a:r>
            <a:r>
              <a:rPr lang="en-US" dirty="0" smtClean="0"/>
              <a:t>Craniofacial Anthropometric </a:t>
            </a:r>
            <a:r>
              <a:rPr lang="en-US" dirty="0"/>
              <a:t>and Image Repository for the Clinical and </a:t>
            </a:r>
            <a:r>
              <a:rPr lang="en-US" dirty="0" smtClean="0"/>
              <a:t>Research Community</a:t>
            </a:r>
          </a:p>
          <a:p>
            <a:r>
              <a:rPr lang="en-US" dirty="0" smtClean="0"/>
              <a:t>Cleft Palate-Craniofacial Journal, Vol. 53, No. 6, November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7F2B3-1E67-4471-A4B3-CF560C709759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95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3dMD</a:t>
            </a:r>
            <a:r>
              <a:rPr lang="zh-CN" altLang="en-US" dirty="0" smtClean="0"/>
              <a:t> </a:t>
            </a:r>
            <a:r>
              <a:rPr lang="en-US" altLang="zh-CN" dirty="0"/>
              <a:t>F</a:t>
            </a:r>
            <a:r>
              <a:rPr lang="en-US" altLang="zh-CN" dirty="0" smtClean="0"/>
              <a:t>ace</a:t>
            </a:r>
            <a:r>
              <a:rPr lang="zh-CN" altLang="en-US" dirty="0" smtClean="0"/>
              <a:t> </a:t>
            </a:r>
            <a:r>
              <a:rPr lang="en-US" altLang="zh-CN" dirty="0" smtClean="0"/>
              <a:t>Dataset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3dMD</a:t>
            </a:r>
            <a:r>
              <a:rPr lang="zh-CN" altLang="en-US" dirty="0" smtClean="0"/>
              <a:t> </a:t>
            </a:r>
            <a:r>
              <a:rPr lang="en-US" altLang="zh-CN" dirty="0" smtClean="0"/>
              <a:t>face</a:t>
            </a:r>
            <a:r>
              <a:rPr lang="zh-CN" altLang="en-US" dirty="0" smtClean="0"/>
              <a:t> </a:t>
            </a:r>
            <a:r>
              <a:rPr lang="en-US" altLang="zh-CN" dirty="0" smtClean="0"/>
              <a:t>scans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our</a:t>
            </a:r>
            <a:r>
              <a:rPr lang="zh-CN" altLang="en-US" dirty="0" smtClean="0"/>
              <a:t> </a:t>
            </a:r>
            <a:r>
              <a:rPr lang="en-US" altLang="zh-CN" dirty="0" smtClean="0"/>
              <a:t>group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306157"/>
            <a:ext cx="9144000" cy="164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467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3dMD Face Dataset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47" t="11545" r="32926" b="24155"/>
          <a:stretch/>
        </p:blipFill>
        <p:spPr>
          <a:xfrm>
            <a:off x="3343274" y="2185988"/>
            <a:ext cx="2483936" cy="286464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029638" y="5043487"/>
            <a:ext cx="104227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mean shape</a:t>
            </a:r>
          </a:p>
        </p:txBody>
      </p:sp>
    </p:spTree>
    <p:extLst>
      <p:ext uri="{BB962C8B-B14F-4D97-AF65-F5344CB8AC3E}">
        <p14:creationId xmlns:p14="http://schemas.microsoft.com/office/powerpoint/2010/main" val="5928976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3dMD Face Dataset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25" t="14472" r="34151" b="22316"/>
          <a:stretch/>
        </p:blipFill>
        <p:spPr>
          <a:xfrm>
            <a:off x="711830" y="2316399"/>
            <a:ext cx="2483706" cy="28161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675" t="13592" r="34795" b="26635"/>
          <a:stretch/>
        </p:blipFill>
        <p:spPr>
          <a:xfrm>
            <a:off x="3613217" y="2311840"/>
            <a:ext cx="2152245" cy="26629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80" t="13687" r="36367" b="22282"/>
          <a:stretch/>
        </p:blipFill>
        <p:spPr>
          <a:xfrm>
            <a:off x="6198799" y="2230827"/>
            <a:ext cx="2131349" cy="28526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69517" y="4994058"/>
            <a:ext cx="104227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mean shape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61053" y="5002331"/>
            <a:ext cx="70115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+ 1</a:t>
            </a:r>
            <a:r>
              <a:rPr lang="en-US" sz="1350" baseline="30000" dirty="0"/>
              <a:t>st</a:t>
            </a:r>
            <a:r>
              <a:rPr lang="en-US" sz="1350" dirty="0"/>
              <a:t> PC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75678" y="5005458"/>
            <a:ext cx="6674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- 1</a:t>
            </a:r>
            <a:r>
              <a:rPr lang="en-US" sz="1350" baseline="30000" dirty="0"/>
              <a:t>st</a:t>
            </a:r>
            <a:r>
              <a:rPr lang="en-US" sz="1350" dirty="0"/>
              <a:t> PC</a:t>
            </a:r>
          </a:p>
        </p:txBody>
      </p:sp>
    </p:spTree>
    <p:extLst>
      <p:ext uri="{BB962C8B-B14F-4D97-AF65-F5344CB8AC3E}">
        <p14:creationId xmlns:p14="http://schemas.microsoft.com/office/powerpoint/2010/main" val="16019656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3dMD Face Dataset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60" t="13163" r="33475" b="19531"/>
          <a:stretch/>
        </p:blipFill>
        <p:spPr>
          <a:xfrm>
            <a:off x="948447" y="2258033"/>
            <a:ext cx="2298160" cy="29985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385" t="10808" r="35182" b="22541"/>
          <a:stretch/>
        </p:blipFill>
        <p:spPr>
          <a:xfrm>
            <a:off x="3613066" y="2202254"/>
            <a:ext cx="2144949" cy="29693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88" t="15754" r="35609" b="19007"/>
          <a:stretch/>
        </p:blipFill>
        <p:spPr>
          <a:xfrm>
            <a:off x="6523612" y="2286609"/>
            <a:ext cx="1991738" cy="29064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69517" y="4994058"/>
            <a:ext cx="104227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mean shape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61053" y="5002331"/>
            <a:ext cx="7409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+ 2</a:t>
            </a:r>
            <a:r>
              <a:rPr lang="en-US" sz="1350" baseline="30000" dirty="0"/>
              <a:t>nd</a:t>
            </a:r>
            <a:r>
              <a:rPr lang="en-US" sz="1350" dirty="0"/>
              <a:t> PC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75678" y="5005458"/>
            <a:ext cx="7072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- 1</a:t>
            </a:r>
            <a:r>
              <a:rPr lang="en-US" sz="1350" baseline="30000" dirty="0"/>
              <a:t>nd</a:t>
            </a:r>
            <a:r>
              <a:rPr lang="en-US" sz="1350" dirty="0"/>
              <a:t> PC</a:t>
            </a:r>
          </a:p>
        </p:txBody>
      </p:sp>
    </p:spTree>
    <p:extLst>
      <p:ext uri="{BB962C8B-B14F-4D97-AF65-F5344CB8AC3E}">
        <p14:creationId xmlns:p14="http://schemas.microsoft.com/office/powerpoint/2010/main" val="22091990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3dMD Face Dataset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37" t="10182" r="32315" b="11508"/>
          <a:stretch/>
        </p:blipFill>
        <p:spPr>
          <a:xfrm>
            <a:off x="335605" y="2125266"/>
            <a:ext cx="2998550" cy="34888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69" t="15230" r="37600" b="25652"/>
          <a:stretch/>
        </p:blipFill>
        <p:spPr>
          <a:xfrm>
            <a:off x="3671735" y="2365643"/>
            <a:ext cx="1926077" cy="26337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635" t="17290" r="37350" b="23265"/>
          <a:stretch/>
        </p:blipFill>
        <p:spPr>
          <a:xfrm>
            <a:off x="6313556" y="2365643"/>
            <a:ext cx="1962555" cy="26483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69517" y="4994058"/>
            <a:ext cx="104227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mean shape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61053" y="5002331"/>
            <a:ext cx="71846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+ 3</a:t>
            </a:r>
            <a:r>
              <a:rPr lang="en-US" sz="1350" baseline="30000" dirty="0"/>
              <a:t>rd</a:t>
            </a:r>
            <a:r>
              <a:rPr lang="en-US" sz="1350" dirty="0"/>
              <a:t> PC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75678" y="5005458"/>
            <a:ext cx="68480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- 3</a:t>
            </a:r>
            <a:r>
              <a:rPr lang="en-US" sz="1350" baseline="30000" dirty="0"/>
              <a:t>rd</a:t>
            </a:r>
            <a:r>
              <a:rPr lang="en-US" sz="1350" dirty="0"/>
              <a:t> PC</a:t>
            </a:r>
          </a:p>
        </p:txBody>
      </p:sp>
    </p:spTree>
    <p:extLst>
      <p:ext uri="{BB962C8B-B14F-4D97-AF65-F5344CB8AC3E}">
        <p14:creationId xmlns:p14="http://schemas.microsoft.com/office/powerpoint/2010/main" val="12969103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3dMD Face Dataset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641" t="12180" r="36087" b="22643"/>
          <a:stretch/>
        </p:blipFill>
        <p:spPr>
          <a:xfrm>
            <a:off x="992222" y="2214259"/>
            <a:ext cx="2057400" cy="29037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21" t="15689" r="35666" b="19757"/>
          <a:stretch/>
        </p:blipFill>
        <p:spPr>
          <a:xfrm>
            <a:off x="3715965" y="2344137"/>
            <a:ext cx="2188723" cy="28759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344" t="13523" r="36867" b="23428"/>
          <a:stretch/>
        </p:blipFill>
        <p:spPr>
          <a:xfrm>
            <a:off x="6414175" y="2261680"/>
            <a:ext cx="2020921" cy="28088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69517" y="4994058"/>
            <a:ext cx="104227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mean shape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61053" y="5002331"/>
            <a:ext cx="71846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+ 4</a:t>
            </a:r>
            <a:r>
              <a:rPr lang="en-US" sz="1350" baseline="30000" dirty="0"/>
              <a:t>th</a:t>
            </a:r>
            <a:r>
              <a:rPr lang="en-US" sz="1350" dirty="0"/>
              <a:t> PC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75678" y="5005458"/>
            <a:ext cx="68480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- 4</a:t>
            </a:r>
            <a:r>
              <a:rPr lang="en-US" sz="1350" baseline="30000" dirty="0"/>
              <a:t>th</a:t>
            </a:r>
            <a:r>
              <a:rPr lang="en-US" sz="1350" dirty="0"/>
              <a:t> PC</a:t>
            </a:r>
          </a:p>
        </p:txBody>
      </p:sp>
    </p:spTree>
    <p:extLst>
      <p:ext uri="{BB962C8B-B14F-4D97-AF65-F5344CB8AC3E}">
        <p14:creationId xmlns:p14="http://schemas.microsoft.com/office/powerpoint/2010/main" val="11326934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3dMD Face Dataset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875" y="1671636"/>
            <a:ext cx="7543800" cy="44551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42" t="15393" r="35762" b="24670"/>
          <a:stretch/>
        </p:blipFill>
        <p:spPr>
          <a:xfrm>
            <a:off x="3619679" y="2366026"/>
            <a:ext cx="2006331" cy="26702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151" t="15754" r="34352" b="25066"/>
          <a:stretch/>
        </p:blipFill>
        <p:spPr>
          <a:xfrm>
            <a:off x="6136937" y="2408356"/>
            <a:ext cx="2225203" cy="26365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69517" y="4994058"/>
            <a:ext cx="104227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mean shape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61053" y="5002331"/>
            <a:ext cx="71846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+ 5</a:t>
            </a:r>
            <a:r>
              <a:rPr lang="en-US" sz="1350" baseline="30000" dirty="0"/>
              <a:t>th</a:t>
            </a:r>
            <a:r>
              <a:rPr lang="en-US" sz="1350" dirty="0"/>
              <a:t> PC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75678" y="5005458"/>
            <a:ext cx="68480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- 5</a:t>
            </a:r>
            <a:r>
              <a:rPr lang="en-US" sz="1350" baseline="30000" dirty="0"/>
              <a:t>th</a:t>
            </a:r>
            <a:r>
              <a:rPr lang="en-US" sz="1350" dirty="0"/>
              <a:t> PC</a:t>
            </a:r>
          </a:p>
        </p:txBody>
      </p:sp>
    </p:spTree>
    <p:extLst>
      <p:ext uri="{BB962C8B-B14F-4D97-AF65-F5344CB8AC3E}">
        <p14:creationId xmlns:p14="http://schemas.microsoft.com/office/powerpoint/2010/main" val="34678102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</a:t>
            </a:r>
            <a:r>
              <a:rPr lang="en-US" dirty="0" err="1" smtClean="0"/>
              <a:t>Morphable</a:t>
            </a:r>
            <a:r>
              <a:rPr lang="en-US" dirty="0" smtClean="0"/>
              <a:t>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Any person’s face can be expressed as the linear combination of the PCs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70" t="12561" r="33388" b="19215"/>
          <a:stretch/>
        </p:blipFill>
        <p:spPr>
          <a:xfrm>
            <a:off x="1130841" y="2951128"/>
            <a:ext cx="2429483" cy="26030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47793" y="3968342"/>
            <a:ext cx="31931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=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47" t="11545" r="32926" b="24155"/>
          <a:stretch/>
        </p:blipFill>
        <p:spPr>
          <a:xfrm>
            <a:off x="3936206" y="2929045"/>
            <a:ext cx="2220584" cy="25609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156790" y="3776656"/>
                <a:ext cx="872290" cy="5840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350" i="1">
                          <a:latin typeface="Cambria Math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is-IS" altLang="zh-CN" sz="135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sz="1350" i="1">
                              <a:latin typeface="Cambria Math" charset="0"/>
                            </a:rPr>
                            <m:t>𝑖</m:t>
                          </m:r>
                          <m:r>
                            <a:rPr lang="en-US" altLang="zh-CN" sz="1350" i="1"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CN" sz="1350" i="1">
                              <a:latin typeface="Cambria Math" charset="0"/>
                            </a:rPr>
                            <m:t>200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CN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35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CN" sz="1350" i="1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350" i="1">
                                  <a:latin typeface="Cambria Math" charset="0"/>
                                </a:rPr>
                                <m:t>𝑃𝐶</m:t>
                              </m:r>
                            </m:e>
                            <m:sub>
                              <m:r>
                                <a:rPr lang="en-US" altLang="zh-CN" sz="1350" i="1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790" y="3776656"/>
                <a:ext cx="872290" cy="58407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1829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Optical Range Scanning Methods</a:t>
            </a:r>
          </a:p>
        </p:txBody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472440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rgbClr val="C00000"/>
                </a:solidFill>
              </a:rPr>
              <a:t>Advantages:</a:t>
            </a:r>
          </a:p>
          <a:p>
            <a:pPr lvl="1" eaLnBrk="1" hangingPunct="1">
              <a:defRPr/>
            </a:pPr>
            <a:r>
              <a:rPr lang="en-US" dirty="0" smtClean="0"/>
              <a:t>Non-contact</a:t>
            </a:r>
          </a:p>
          <a:p>
            <a:pPr lvl="1" eaLnBrk="1" hangingPunct="1">
              <a:defRPr/>
            </a:pPr>
            <a:r>
              <a:rPr lang="en-US" dirty="0" smtClean="0"/>
              <a:t>Safe</a:t>
            </a:r>
          </a:p>
          <a:p>
            <a:pPr lvl="1" eaLnBrk="1" hangingPunct="1">
              <a:defRPr/>
            </a:pPr>
            <a:r>
              <a:rPr lang="en-US" dirty="0" smtClean="0"/>
              <a:t>Usually inexpensive</a:t>
            </a:r>
          </a:p>
          <a:p>
            <a:pPr lvl="1" eaLnBrk="1" hangingPunct="1">
              <a:defRPr/>
            </a:pPr>
            <a:r>
              <a:rPr lang="en-US" dirty="0" smtClean="0"/>
              <a:t>Usually fast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rgbClr val="4015F7"/>
                </a:solidFill>
              </a:rPr>
              <a:t>Disadvantages:</a:t>
            </a:r>
          </a:p>
          <a:p>
            <a:pPr lvl="1" eaLnBrk="1" hangingPunct="1">
              <a:defRPr/>
            </a:pPr>
            <a:r>
              <a:rPr lang="en-US" dirty="0" smtClean="0"/>
              <a:t>Sensitive to transparency</a:t>
            </a:r>
          </a:p>
          <a:p>
            <a:pPr lvl="1" eaLnBrk="1" hangingPunct="1">
              <a:defRPr/>
            </a:pPr>
            <a:r>
              <a:rPr lang="en-US" dirty="0" smtClean="0"/>
              <a:t>Confused by </a:t>
            </a:r>
            <a:r>
              <a:rPr lang="en-US" dirty="0" err="1" smtClean="0"/>
              <a:t>specularity</a:t>
            </a:r>
            <a:r>
              <a:rPr lang="en-US" dirty="0" smtClean="0"/>
              <a:t> and </a:t>
            </a:r>
            <a:r>
              <a:rPr lang="en-US" dirty="0" err="1" smtClean="0"/>
              <a:t>interreflection</a:t>
            </a:r>
            <a:endParaRPr lang="en-US" dirty="0" smtClean="0"/>
          </a:p>
          <a:p>
            <a:pPr lvl="1" eaLnBrk="1" hangingPunct="1">
              <a:defRPr/>
            </a:pPr>
            <a:r>
              <a:rPr lang="en-US" dirty="0" smtClean="0"/>
              <a:t>Texture (helps some methods, hurts others)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7F2B3-1E67-4471-A4B3-CF560C709759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We still have two 3D head/face data sets (and are applying for renewal from </a:t>
            </a:r>
            <a:r>
              <a:rPr lang="en-US" dirty="0" err="1" smtClean="0"/>
              <a:t>FaceBase</a:t>
            </a:r>
            <a:r>
              <a:rPr lang="en-US" dirty="0" smtClean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3D Facial Norms Data Set that was provided to NIDCR by Seth Weinberg at Pitt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African Children Data Set that was provided to NICDR by Richard Spritz at U of Colorado</a:t>
            </a:r>
          </a:p>
          <a:p>
            <a:r>
              <a:rPr lang="en-US" dirty="0" smtClean="0"/>
              <a:t>These are 3D meshes in OBJ format and can be operated on by most packages for working with mesh data. We used VTK, which was C++ but now has Python wrappers.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7F2B3-1E67-4471-A4B3-CF560C709759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13974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Features of the mouth, eyes, nose</a:t>
            </a:r>
          </a:p>
          <a:p>
            <a:r>
              <a:rPr lang="en-US" dirty="0" smtClean="0"/>
              <a:t>Comparison of features of the two data sets</a:t>
            </a:r>
          </a:p>
          <a:p>
            <a:r>
              <a:rPr lang="en-US" dirty="0" smtClean="0"/>
              <a:t>You name it.</a:t>
            </a:r>
          </a:p>
          <a:p>
            <a:r>
              <a:rPr lang="en-US" dirty="0" smtClean="0"/>
              <a:t>NOTE: these are </a:t>
            </a:r>
            <a:r>
              <a:rPr lang="en-US" smtClean="0"/>
              <a:t>normal people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7F2B3-1E67-4471-A4B3-CF560C709759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4456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Line 1"/>
          <p:cNvSpPr>
            <a:spLocks noChangeShapeType="1"/>
          </p:cNvSpPr>
          <p:nvPr/>
        </p:nvSpPr>
        <p:spPr bwMode="auto">
          <a:xfrm>
            <a:off x="457200" y="1383030"/>
            <a:ext cx="8229600" cy="0"/>
          </a:xfrm>
          <a:prstGeom prst="line">
            <a:avLst/>
          </a:prstGeom>
          <a:noFill/>
          <a:ln w="9525">
            <a:solidFill>
              <a:srgbClr val="9A9A9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20"/>
          </a:p>
        </p:txBody>
      </p:sp>
      <p:sp>
        <p:nvSpPr>
          <p:cNvPr id="36867" name="Rectangle 4"/>
          <p:cNvSpPr>
            <a:spLocks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3600"/>
              <a:t>Shape-based Quantification of 3D Face Data for Craniofacial Research</a:t>
            </a:r>
          </a:p>
        </p:txBody>
      </p:sp>
      <p:sp>
        <p:nvSpPr>
          <p:cNvPr id="36868" name="Text Box 13"/>
          <p:cNvSpPr txBox="1">
            <a:spLocks noChangeArrowheads="1"/>
          </p:cNvSpPr>
          <p:nvPr/>
        </p:nvSpPr>
        <p:spPr bwMode="auto">
          <a:xfrm>
            <a:off x="8641080" y="6480810"/>
            <a:ext cx="207169" cy="205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9pPr>
          </a:lstStyle>
          <a:p>
            <a:pPr algn="r" eaLnBrk="1" hangingPunct="1"/>
            <a:fld id="{7B29595E-1108-4AF5-8FF9-AFC94800338F}" type="slidenum">
              <a:rPr lang="en-US" altLang="en-US" sz="900">
                <a:solidFill>
                  <a:schemeClr val="tx1"/>
                </a:solidFill>
                <a:latin typeface="Helvetica Neue" pitchFamily="1" charset="0"/>
                <a:sym typeface="Helvetica Neue" pitchFamily="1" charset="0"/>
              </a:rPr>
              <a:pPr algn="r" eaLnBrk="1" hangingPunct="1"/>
              <a:t>62</a:t>
            </a:fld>
            <a:endParaRPr lang="en-US" altLang="en-US" sz="900">
              <a:solidFill>
                <a:schemeClr val="tx1"/>
              </a:solidFill>
              <a:latin typeface="Helvetica Neue" pitchFamily="1" charset="0"/>
              <a:sym typeface="Helvetica Neue" pitchFamily="1" charset="0"/>
            </a:endParaRPr>
          </a:p>
        </p:txBody>
      </p:sp>
      <p:sp>
        <p:nvSpPr>
          <p:cNvPr id="36869" name="TextBox 14"/>
          <p:cNvSpPr txBox="1">
            <a:spLocks noChangeArrowheads="1"/>
          </p:cNvSpPr>
          <p:nvPr/>
        </p:nvSpPr>
        <p:spPr bwMode="auto">
          <a:xfrm>
            <a:off x="525780" y="2468880"/>
            <a:ext cx="8084264" cy="2751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9pPr>
          </a:lstStyle>
          <a:p>
            <a:pPr eaLnBrk="1" hangingPunct="1"/>
            <a:r>
              <a:rPr lang="en-US" altLang="en-US" sz="2880">
                <a:solidFill>
                  <a:schemeClr val="tx1"/>
                </a:solidFill>
                <a:latin typeface="Helvetica Neue" pitchFamily="1" charset="0"/>
                <a:sym typeface="Helvetica Neue" pitchFamily="1" charset="0"/>
              </a:rPr>
              <a:t>Katarzyna Wilamowska</a:t>
            </a:r>
          </a:p>
          <a:p>
            <a:pPr eaLnBrk="1" hangingPunct="1"/>
            <a:endParaRPr lang="en-US" altLang="en-US" sz="2880">
              <a:solidFill>
                <a:schemeClr val="tx1"/>
              </a:solidFill>
              <a:latin typeface="Helvetica Neue" pitchFamily="1" charset="0"/>
              <a:sym typeface="Helvetica Neue" pitchFamily="1" charset="0"/>
            </a:endParaRPr>
          </a:p>
          <a:p>
            <a:pPr eaLnBrk="1" hangingPunct="1"/>
            <a:r>
              <a:rPr lang="en-US" altLang="en-US" sz="2880">
                <a:solidFill>
                  <a:schemeClr val="tx1"/>
                </a:solidFill>
                <a:latin typeface="Helvetica Neue" pitchFamily="1" charset="0"/>
                <a:sym typeface="Helvetica Neue" pitchFamily="1" charset="0"/>
              </a:rPr>
              <a:t>General Exam</a:t>
            </a:r>
          </a:p>
          <a:p>
            <a:pPr eaLnBrk="1" hangingPunct="1"/>
            <a:r>
              <a:rPr lang="en-US" altLang="en-US" sz="2880">
                <a:solidFill>
                  <a:schemeClr val="tx1"/>
                </a:solidFill>
                <a:latin typeface="Helvetica Neue" pitchFamily="1" charset="0"/>
                <a:sym typeface="Helvetica Neue" pitchFamily="1" charset="0"/>
              </a:rPr>
              <a:t>Department of Computer Science &amp; Engineering</a:t>
            </a:r>
          </a:p>
          <a:p>
            <a:pPr eaLnBrk="1" hangingPunct="1"/>
            <a:r>
              <a:rPr lang="en-US" altLang="en-US" sz="2880">
                <a:solidFill>
                  <a:schemeClr val="tx1"/>
                </a:solidFill>
                <a:latin typeface="Helvetica Neue" pitchFamily="1" charset="0"/>
                <a:sym typeface="Helvetica Neue" pitchFamily="1" charset="0"/>
              </a:rPr>
              <a:t>University of Washington</a:t>
            </a:r>
          </a:p>
          <a:p>
            <a:pPr eaLnBrk="1" hangingPunct="1"/>
            <a:r>
              <a:rPr lang="en-US" altLang="en-US" sz="2880">
                <a:solidFill>
                  <a:schemeClr val="tx1"/>
                </a:solidFill>
                <a:latin typeface="Helvetica Neue" pitchFamily="1" charset="0"/>
                <a:sym typeface="Helvetica Neue" pitchFamily="1" charset="0"/>
              </a:rPr>
              <a:t>2008</a:t>
            </a:r>
          </a:p>
        </p:txBody>
      </p:sp>
    </p:spTree>
    <p:extLst>
      <p:ext uri="{BB962C8B-B14F-4D97-AF65-F5344CB8AC3E}">
        <p14:creationId xmlns:p14="http://schemas.microsoft.com/office/powerpoint/2010/main" val="4135098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Line 1"/>
          <p:cNvSpPr>
            <a:spLocks noChangeShapeType="1"/>
          </p:cNvSpPr>
          <p:nvPr/>
        </p:nvSpPr>
        <p:spPr bwMode="auto">
          <a:xfrm>
            <a:off x="457200" y="1383030"/>
            <a:ext cx="8229600" cy="0"/>
          </a:xfrm>
          <a:prstGeom prst="line">
            <a:avLst/>
          </a:prstGeom>
          <a:noFill/>
          <a:ln w="9525">
            <a:solidFill>
              <a:srgbClr val="9A9A9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20"/>
          </a:p>
        </p:txBody>
      </p:sp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" y="1463040"/>
            <a:ext cx="1830229" cy="259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940" y="1468755"/>
            <a:ext cx="1977390" cy="259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Rectangle 4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mtClean="0"/>
              <a:t>22q11.2 Deletion Syndrome</a:t>
            </a:r>
          </a:p>
        </p:txBody>
      </p:sp>
      <p:pic>
        <p:nvPicPr>
          <p:cNvPr id="3789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270" y="1461612"/>
            <a:ext cx="1911668" cy="2607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463040"/>
            <a:ext cx="1844517" cy="2606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754" y="1463040"/>
            <a:ext cx="1867376" cy="2606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62" y="4069080"/>
            <a:ext cx="1943100" cy="2524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490" y="4076224"/>
            <a:ext cx="190309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872" y="4069080"/>
            <a:ext cx="1770221" cy="2526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0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090" y="4069080"/>
            <a:ext cx="1874520" cy="2537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1" name="Text Box 13"/>
          <p:cNvSpPr txBox="1">
            <a:spLocks noChangeArrowheads="1"/>
          </p:cNvSpPr>
          <p:nvPr/>
        </p:nvSpPr>
        <p:spPr bwMode="auto">
          <a:xfrm>
            <a:off x="8641080" y="6480810"/>
            <a:ext cx="207169" cy="205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9pPr>
          </a:lstStyle>
          <a:p>
            <a:pPr algn="r" eaLnBrk="1" hangingPunct="1"/>
            <a:fld id="{1916C0C9-61A1-4B43-8D58-888A95AF2A51}" type="slidenum">
              <a:rPr lang="en-US" altLang="en-US" sz="900">
                <a:solidFill>
                  <a:schemeClr val="tx1"/>
                </a:solidFill>
                <a:latin typeface="Helvetica Neue" pitchFamily="1" charset="0"/>
                <a:sym typeface="Helvetica Neue" pitchFamily="1" charset="0"/>
              </a:rPr>
              <a:pPr algn="r" eaLnBrk="1" hangingPunct="1"/>
              <a:t>63</a:t>
            </a:fld>
            <a:endParaRPr lang="en-US" altLang="en-US" sz="900">
              <a:solidFill>
                <a:schemeClr val="tx1"/>
              </a:solidFill>
              <a:latin typeface="Helvetica Neue" pitchFamily="1" charset="0"/>
              <a:sym typeface="Helvetica Neue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035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" y="1587342"/>
            <a:ext cx="3027522" cy="3430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2194560"/>
            <a:ext cx="154876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Line 3"/>
          <p:cNvSpPr>
            <a:spLocks noChangeShapeType="1"/>
          </p:cNvSpPr>
          <p:nvPr/>
        </p:nvSpPr>
        <p:spPr bwMode="auto">
          <a:xfrm>
            <a:off x="457200" y="1383030"/>
            <a:ext cx="8229600" cy="0"/>
          </a:xfrm>
          <a:prstGeom prst="line">
            <a:avLst/>
          </a:prstGeom>
          <a:noFill/>
          <a:ln w="9525">
            <a:solidFill>
              <a:srgbClr val="9A9A9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20"/>
          </a:p>
        </p:txBody>
      </p:sp>
      <p:sp>
        <p:nvSpPr>
          <p:cNvPr id="38917" name="Rectangle 4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Motivation</a:t>
            </a:r>
          </a:p>
        </p:txBody>
      </p:sp>
      <p:sp>
        <p:nvSpPr>
          <p:cNvPr id="38918" name="AutoShape 5"/>
          <p:cNvSpPr>
            <a:spLocks/>
          </p:cNvSpPr>
          <p:nvPr/>
        </p:nvSpPr>
        <p:spPr bwMode="auto">
          <a:xfrm>
            <a:off x="2788920" y="2857500"/>
            <a:ext cx="1405890" cy="1143000"/>
          </a:xfrm>
          <a:prstGeom prst="rightArrow">
            <a:avLst>
              <a:gd name="adj1" fmla="val 32000"/>
              <a:gd name="adj2" fmla="val 44001"/>
            </a:avLst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9pPr>
          </a:lstStyle>
          <a:p>
            <a:pPr eaLnBrk="1" hangingPunct="1"/>
            <a:endParaRPr lang="en-US" altLang="en-US" sz="2880"/>
          </a:p>
        </p:txBody>
      </p:sp>
      <p:pic>
        <p:nvPicPr>
          <p:cNvPr id="3891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978" y="1157288"/>
            <a:ext cx="2566035" cy="4537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0" name="Line 7"/>
          <p:cNvSpPr>
            <a:spLocks noChangeShapeType="1"/>
          </p:cNvSpPr>
          <p:nvPr/>
        </p:nvSpPr>
        <p:spPr bwMode="auto">
          <a:xfrm rot="10800000" flipH="1">
            <a:off x="5587842" y="2661762"/>
            <a:ext cx="2447448" cy="204311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20"/>
          </a:p>
        </p:txBody>
      </p:sp>
      <p:sp>
        <p:nvSpPr>
          <p:cNvPr id="38921" name="Line 8"/>
          <p:cNvSpPr>
            <a:spLocks noChangeShapeType="1"/>
          </p:cNvSpPr>
          <p:nvPr/>
        </p:nvSpPr>
        <p:spPr bwMode="auto">
          <a:xfrm rot="10800000" flipH="1">
            <a:off x="5527834" y="2971800"/>
            <a:ext cx="2518886" cy="1230154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20"/>
          </a:p>
        </p:txBody>
      </p:sp>
      <p:sp>
        <p:nvSpPr>
          <p:cNvPr id="38922" name="Rectangle 9"/>
          <p:cNvSpPr>
            <a:spLocks noChangeArrowheads="1"/>
          </p:cNvSpPr>
          <p:nvPr>
            <p:ph type="body" idx="1"/>
          </p:nvPr>
        </p:nvSpPr>
        <p:spPr>
          <a:xfrm>
            <a:off x="400050" y="5063490"/>
            <a:ext cx="8343900" cy="1188720"/>
          </a:xfrm>
        </p:spPr>
        <p:txBody>
          <a:bodyPr/>
          <a:lstStyle/>
          <a:p>
            <a:pPr eaLnBrk="1" hangingPunct="1">
              <a:buClrTx/>
              <a:buSzPct val="125000"/>
            </a:pPr>
            <a:r>
              <a:rPr lang="en-US" altLang="en-US" smtClean="0"/>
              <a:t>Help detect disease more accurately</a:t>
            </a:r>
          </a:p>
          <a:p>
            <a:pPr eaLnBrk="1" hangingPunct="1">
              <a:buClrTx/>
              <a:buSzPct val="125000"/>
            </a:pPr>
            <a:r>
              <a:rPr lang="en-US" altLang="en-US" sz="2700"/>
              <a:t>Describe useful features</a:t>
            </a:r>
          </a:p>
        </p:txBody>
      </p:sp>
      <p:sp>
        <p:nvSpPr>
          <p:cNvPr id="38923" name="Text Box 10"/>
          <p:cNvSpPr txBox="1">
            <a:spLocks noChangeArrowheads="1"/>
          </p:cNvSpPr>
          <p:nvPr/>
        </p:nvSpPr>
        <p:spPr bwMode="auto">
          <a:xfrm>
            <a:off x="8641080" y="6480810"/>
            <a:ext cx="207169" cy="205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9pPr>
          </a:lstStyle>
          <a:p>
            <a:pPr algn="r" eaLnBrk="1" hangingPunct="1"/>
            <a:fld id="{3C82DE4C-BC5A-43FC-9C07-F8CC7F56A7FE}" type="slidenum">
              <a:rPr lang="en-US" altLang="en-US" sz="900">
                <a:solidFill>
                  <a:schemeClr val="tx1"/>
                </a:solidFill>
                <a:latin typeface="Helvetica Neue" pitchFamily="1" charset="0"/>
                <a:sym typeface="Helvetica Neue" pitchFamily="1" charset="0"/>
              </a:rPr>
              <a:pPr algn="r" eaLnBrk="1" hangingPunct="1"/>
              <a:t>64</a:t>
            </a:fld>
            <a:endParaRPr lang="en-US" altLang="en-US" sz="900">
              <a:solidFill>
                <a:schemeClr val="tx1"/>
              </a:solidFill>
              <a:latin typeface="Helvetica Neue" pitchFamily="1" charset="0"/>
              <a:sym typeface="Helvetica Neue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65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Line 1"/>
          <p:cNvSpPr>
            <a:spLocks noChangeShapeType="1"/>
          </p:cNvSpPr>
          <p:nvPr/>
        </p:nvSpPr>
        <p:spPr bwMode="auto">
          <a:xfrm>
            <a:off x="457200" y="1383030"/>
            <a:ext cx="8229600" cy="0"/>
          </a:xfrm>
          <a:prstGeom prst="line">
            <a:avLst/>
          </a:prstGeom>
          <a:noFill/>
          <a:ln w="9525">
            <a:solidFill>
              <a:srgbClr val="9A9A9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20"/>
          </a:p>
        </p:txBody>
      </p:sp>
      <p:sp>
        <p:nvSpPr>
          <p:cNvPr id="39939" name="Rectangle 2"/>
          <p:cNvSpPr>
            <a:spLocks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/>
              <a:t>22q11.2 Deletion Syndrome (22q11.2DS)</a:t>
            </a:r>
          </a:p>
        </p:txBody>
      </p:sp>
      <p:sp>
        <p:nvSpPr>
          <p:cNvPr id="39940" name="Rectangle 3"/>
          <p:cNvSpPr>
            <a:spLocks noChangeArrowheads="1"/>
          </p:cNvSpPr>
          <p:nvPr>
            <p:ph type="body" idx="1"/>
          </p:nvPr>
        </p:nvSpPr>
        <p:spPr>
          <a:xfrm>
            <a:off x="400050" y="1634490"/>
            <a:ext cx="5726430" cy="4617720"/>
          </a:xfrm>
        </p:spPr>
        <p:txBody>
          <a:bodyPr>
            <a:normAutofit lnSpcReduction="10000"/>
          </a:bodyPr>
          <a:lstStyle/>
          <a:p>
            <a:pPr eaLnBrk="1" hangingPunct="1">
              <a:buClrTx/>
            </a:pPr>
            <a:r>
              <a:rPr lang="en-US" altLang="en-US" smtClean="0"/>
              <a:t>aka Velo-cardio-facial syndrome (VCFS)</a:t>
            </a:r>
          </a:p>
          <a:p>
            <a:pPr eaLnBrk="1" hangingPunct="1">
              <a:buClrTx/>
            </a:pPr>
            <a:r>
              <a:rPr lang="en-US" altLang="en-US" smtClean="0"/>
              <a:t>affects approximately 1 in 4000 individuals in the US</a:t>
            </a:r>
          </a:p>
          <a:p>
            <a:pPr eaLnBrk="1" hangingPunct="1">
              <a:buClrTx/>
            </a:pPr>
            <a:r>
              <a:rPr lang="en-US" altLang="en-US" smtClean="0"/>
              <a:t>early detection is important</a:t>
            </a:r>
          </a:p>
          <a:p>
            <a:pPr lvl="1" eaLnBrk="1" hangingPunct="1">
              <a:buClrTx/>
            </a:pPr>
            <a:r>
              <a:rPr lang="en-US" altLang="en-US" smtClean="0"/>
              <a:t>cardiac anomalies</a:t>
            </a:r>
          </a:p>
          <a:p>
            <a:pPr lvl="1" eaLnBrk="1" hangingPunct="1">
              <a:buClrTx/>
            </a:pPr>
            <a:r>
              <a:rPr lang="en-US" altLang="en-US" smtClean="0"/>
              <a:t>mild to moderate immune deficiencies</a:t>
            </a:r>
          </a:p>
          <a:p>
            <a:pPr lvl="1" eaLnBrk="1" hangingPunct="1">
              <a:buClrTx/>
            </a:pPr>
            <a:r>
              <a:rPr lang="en-US" altLang="en-US" smtClean="0"/>
              <a:t>learning disabilities</a:t>
            </a:r>
          </a:p>
        </p:txBody>
      </p:sp>
      <p:pic>
        <p:nvPicPr>
          <p:cNvPr id="3994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910" y="1737360"/>
            <a:ext cx="257175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Rectangle 5"/>
          <p:cNvSpPr>
            <a:spLocks/>
          </p:cNvSpPr>
          <p:nvPr/>
        </p:nvSpPr>
        <p:spPr bwMode="auto">
          <a:xfrm>
            <a:off x="6149340" y="5166360"/>
            <a:ext cx="2548890" cy="308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9pPr>
          </a:lstStyle>
          <a:p>
            <a:pPr eaLnBrk="1" hangingPunct="1"/>
            <a:r>
              <a:rPr lang="en-US" altLang="en-US" sz="1620">
                <a:solidFill>
                  <a:schemeClr val="tx1"/>
                </a:solidFill>
              </a:rPr>
              <a:t>genetic test for 22q11.2DS</a:t>
            </a:r>
          </a:p>
        </p:txBody>
      </p:sp>
      <p:sp>
        <p:nvSpPr>
          <p:cNvPr id="39943" name="Text Box 6"/>
          <p:cNvSpPr txBox="1">
            <a:spLocks noChangeArrowheads="1"/>
          </p:cNvSpPr>
          <p:nvPr/>
        </p:nvSpPr>
        <p:spPr bwMode="auto">
          <a:xfrm>
            <a:off x="8641080" y="6480810"/>
            <a:ext cx="207169" cy="205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9pPr>
          </a:lstStyle>
          <a:p>
            <a:pPr algn="r" eaLnBrk="1" hangingPunct="1"/>
            <a:fld id="{F1EA48B7-1BAA-4768-B775-50392F0AB101}" type="slidenum">
              <a:rPr lang="en-US" altLang="en-US" sz="900">
                <a:solidFill>
                  <a:schemeClr val="tx1"/>
                </a:solidFill>
                <a:latin typeface="Helvetica Neue" pitchFamily="1" charset="0"/>
                <a:sym typeface="Helvetica Neue" pitchFamily="1" charset="0"/>
              </a:rPr>
              <a:pPr algn="r" eaLnBrk="1" hangingPunct="1"/>
              <a:t>65</a:t>
            </a:fld>
            <a:endParaRPr lang="en-US" altLang="en-US" sz="900">
              <a:solidFill>
                <a:schemeClr val="tx1"/>
              </a:solidFill>
              <a:latin typeface="Helvetica Neue" pitchFamily="1" charset="0"/>
              <a:sym typeface="Helvetica Neue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115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Line 1"/>
          <p:cNvSpPr>
            <a:spLocks noChangeShapeType="1"/>
          </p:cNvSpPr>
          <p:nvPr/>
        </p:nvSpPr>
        <p:spPr bwMode="auto">
          <a:xfrm>
            <a:off x="457200" y="1383030"/>
            <a:ext cx="8229600" cy="0"/>
          </a:xfrm>
          <a:prstGeom prst="line">
            <a:avLst/>
          </a:prstGeom>
          <a:noFill/>
          <a:ln w="9525">
            <a:solidFill>
              <a:srgbClr val="9A9A9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20"/>
          </a:p>
        </p:txBody>
      </p:sp>
      <p:sp>
        <p:nvSpPr>
          <p:cNvPr id="40963" name="Rectangle 2"/>
          <p:cNvSpPr>
            <a:spLocks noChangeArrowheads="1"/>
          </p:cNvSpPr>
          <p:nvPr>
            <p:ph type="title"/>
          </p:nvPr>
        </p:nvSpPr>
        <p:spPr>
          <a:xfrm>
            <a:off x="320040" y="228600"/>
            <a:ext cx="8732520" cy="98298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mtClean="0"/>
              <a:t>22q11.2 Deletion Syndrome has Subtle Facial Features</a:t>
            </a:r>
          </a:p>
        </p:txBody>
      </p:sp>
      <p:sp>
        <p:nvSpPr>
          <p:cNvPr id="40964" name="Text Box 3"/>
          <p:cNvSpPr txBox="1">
            <a:spLocks noChangeArrowheads="1"/>
          </p:cNvSpPr>
          <p:nvPr/>
        </p:nvSpPr>
        <p:spPr bwMode="auto">
          <a:xfrm>
            <a:off x="8641080" y="6480810"/>
            <a:ext cx="207169" cy="205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9pPr>
          </a:lstStyle>
          <a:p>
            <a:pPr algn="r" eaLnBrk="1" hangingPunct="1"/>
            <a:fld id="{CC296543-C95B-45DC-BDCD-08ACC78E39A4}" type="slidenum">
              <a:rPr lang="en-US" altLang="en-US" sz="900">
                <a:solidFill>
                  <a:schemeClr val="tx1"/>
                </a:solidFill>
                <a:latin typeface="Helvetica Neue" pitchFamily="1" charset="0"/>
                <a:sym typeface="Helvetica Neue" pitchFamily="1" charset="0"/>
              </a:rPr>
              <a:pPr algn="r" eaLnBrk="1" hangingPunct="1"/>
              <a:t>66</a:t>
            </a:fld>
            <a:endParaRPr lang="en-US" altLang="en-US" sz="900">
              <a:solidFill>
                <a:schemeClr val="tx1"/>
              </a:solidFill>
              <a:latin typeface="Helvetica Neue" pitchFamily="1" charset="0"/>
              <a:sym typeface="Helvetica Neue" pitchFamily="1" charset="0"/>
            </a:endParaRPr>
          </a:p>
        </p:txBody>
      </p:sp>
      <p:pic>
        <p:nvPicPr>
          <p:cNvPr id="4096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" y="1463040"/>
            <a:ext cx="1830229" cy="259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940" y="1468755"/>
            <a:ext cx="1977390" cy="259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270" y="1461612"/>
            <a:ext cx="1911668" cy="2607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463040"/>
            <a:ext cx="1844517" cy="2606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754" y="1463040"/>
            <a:ext cx="1867376" cy="2606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62" y="4069080"/>
            <a:ext cx="1943100" cy="2524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1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490" y="4076224"/>
            <a:ext cx="190309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2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872" y="4069080"/>
            <a:ext cx="1770221" cy="2526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3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090" y="4069080"/>
            <a:ext cx="1874520" cy="2537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5820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0050" y="-400050"/>
            <a:ext cx="5546408" cy="7178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224" y="-281464"/>
            <a:ext cx="5537835" cy="7165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 Box 3"/>
          <p:cNvSpPr txBox="1">
            <a:spLocks noChangeArrowheads="1"/>
          </p:cNvSpPr>
          <p:nvPr/>
        </p:nvSpPr>
        <p:spPr bwMode="auto">
          <a:xfrm>
            <a:off x="8641080" y="6480810"/>
            <a:ext cx="207169" cy="205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9pPr>
          </a:lstStyle>
          <a:p>
            <a:pPr algn="r" eaLnBrk="1" hangingPunct="1"/>
            <a:fld id="{CAB8685C-C7DF-4B52-8D8E-D4BF0816C625}" type="slidenum">
              <a:rPr lang="en-US" altLang="en-US" sz="900">
                <a:solidFill>
                  <a:schemeClr val="tx1"/>
                </a:solidFill>
                <a:latin typeface="Helvetica Neue" pitchFamily="1" charset="0"/>
                <a:sym typeface="Helvetica Neue" pitchFamily="1" charset="0"/>
              </a:rPr>
              <a:pPr algn="r" eaLnBrk="1" hangingPunct="1"/>
              <a:t>67</a:t>
            </a:fld>
            <a:endParaRPr lang="en-US" altLang="en-US" sz="900">
              <a:solidFill>
                <a:schemeClr val="tx1"/>
              </a:solidFill>
              <a:latin typeface="Helvetica Neue" pitchFamily="1" charset="0"/>
              <a:sym typeface="Helvetica Neue" pitchFamily="1" charset="0"/>
            </a:endParaRPr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280" y="548640"/>
            <a:ext cx="574929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590" y="2080260"/>
            <a:ext cx="4297680" cy="1623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4914900"/>
            <a:ext cx="5132070" cy="1588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110" y="3291840"/>
            <a:ext cx="478917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7498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"/>
          <p:cNvSpPr>
            <a:spLocks/>
          </p:cNvSpPr>
          <p:nvPr/>
        </p:nvSpPr>
        <p:spPr bwMode="auto">
          <a:xfrm>
            <a:off x="7220903" y="1074420"/>
            <a:ext cx="1920240" cy="308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9pPr>
          </a:lstStyle>
          <a:p>
            <a:pPr algn="r" eaLnBrk="1" hangingPunct="1"/>
            <a:r>
              <a:rPr lang="en-US" altLang="en-US" sz="1620">
                <a:solidFill>
                  <a:schemeClr val="tx1"/>
                </a:solidFill>
              </a:rPr>
              <a:t>Becker et al. 2004</a:t>
            </a:r>
          </a:p>
        </p:txBody>
      </p:sp>
      <p:sp>
        <p:nvSpPr>
          <p:cNvPr id="43011" name="Line 2"/>
          <p:cNvSpPr>
            <a:spLocks noChangeShapeType="1"/>
          </p:cNvSpPr>
          <p:nvPr/>
        </p:nvSpPr>
        <p:spPr bwMode="auto">
          <a:xfrm>
            <a:off x="457200" y="1383030"/>
            <a:ext cx="8229600" cy="0"/>
          </a:xfrm>
          <a:prstGeom prst="line">
            <a:avLst/>
          </a:prstGeom>
          <a:noFill/>
          <a:ln w="9525">
            <a:solidFill>
              <a:srgbClr val="9A9A9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20"/>
          </a:p>
        </p:txBody>
      </p:sp>
      <p:sp>
        <p:nvSpPr>
          <p:cNvPr id="43012" name="Rectangle 3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Experts Looking at Photos</a:t>
            </a:r>
          </a:p>
        </p:txBody>
      </p:sp>
      <p:sp>
        <p:nvSpPr>
          <p:cNvPr id="43013" name="Rectangle 4"/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ClrTx/>
            </a:pPr>
            <a:r>
              <a:rPr lang="en-US" altLang="en-US" smtClean="0"/>
              <a:t>14 affected, 10 control</a:t>
            </a:r>
          </a:p>
          <a:p>
            <a:pPr eaLnBrk="1" hangingPunct="1">
              <a:buClrTx/>
            </a:pPr>
            <a:r>
              <a:rPr lang="en-US" altLang="en-US" smtClean="0"/>
              <a:t>one photo at infancy &amp; one beyond 2 years old </a:t>
            </a:r>
          </a:p>
          <a:p>
            <a:pPr eaLnBrk="1" hangingPunct="1">
              <a:buClrTx/>
            </a:pPr>
            <a:endParaRPr lang="en-US" altLang="en-US" smtClean="0"/>
          </a:p>
          <a:p>
            <a:pPr eaLnBrk="1" hangingPunct="1">
              <a:buClrTx/>
            </a:pPr>
            <a:endParaRPr lang="en-US" altLang="en-US" smtClean="0"/>
          </a:p>
          <a:p>
            <a:pPr eaLnBrk="1" hangingPunct="1">
              <a:buClrTx/>
            </a:pPr>
            <a:endParaRPr lang="en-US" altLang="en-US" smtClean="0"/>
          </a:p>
          <a:p>
            <a:pPr eaLnBrk="1" hangingPunct="1">
              <a:buClrTx/>
            </a:pPr>
            <a:r>
              <a:rPr lang="en-US" altLang="en-US" smtClean="0"/>
              <a:t>Improve accuracy of genetic testing referrals</a:t>
            </a:r>
          </a:p>
          <a:p>
            <a:pPr eaLnBrk="1" hangingPunct="1">
              <a:buFont typeface="Helvetica Neue" pitchFamily="1" charset="0"/>
              <a:buNone/>
            </a:pPr>
            <a:endParaRPr lang="en-US" altLang="en-US" smtClean="0"/>
          </a:p>
        </p:txBody>
      </p:sp>
      <p:grpSp>
        <p:nvGrpSpPr>
          <p:cNvPr id="43014" name="Group 5"/>
          <p:cNvGrpSpPr>
            <a:grpSpLocks noRot="1"/>
          </p:cNvGrpSpPr>
          <p:nvPr/>
        </p:nvGrpSpPr>
        <p:grpSpPr bwMode="auto">
          <a:xfrm>
            <a:off x="1565910" y="3131820"/>
            <a:ext cx="5760720" cy="1885950"/>
            <a:chOff x="0" y="0"/>
            <a:chExt cx="4032" cy="1320"/>
          </a:xfrm>
        </p:grpSpPr>
        <p:sp>
          <p:nvSpPr>
            <p:cNvPr id="43016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707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4290" tIns="34290" rIns="34290" bIns="34290" anchor="ctr"/>
            <a:lstStyle>
              <a:lvl1pPr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1pPr>
              <a:lvl2pPr marL="742950" indent="-285750"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2pPr>
              <a:lvl3pPr marL="1143000" indent="-228600"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3pPr>
              <a:lvl4pPr marL="1600200" indent="-228600"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4pPr>
              <a:lvl5pPr marL="2057400" indent="-228600"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Helvetica Neue" pitchFamily="1" charset="0"/>
                <a:buNone/>
              </a:pPr>
              <a:r>
                <a:rPr lang="en-US" altLang="en-US" sz="2160">
                  <a:solidFill>
                    <a:schemeClr val="tx1"/>
                  </a:solidFill>
                </a:rPr>
                <a:t>Profession</a:t>
              </a:r>
            </a:p>
          </p:txBody>
        </p:sp>
        <p:sp>
          <p:nvSpPr>
            <p:cNvPr id="43017" name="Rectangle 7"/>
            <p:cNvSpPr>
              <a:spLocks noChangeArrowheads="1"/>
            </p:cNvSpPr>
            <p:nvPr/>
          </p:nvSpPr>
          <p:spPr bwMode="auto">
            <a:xfrm>
              <a:off x="1707" y="0"/>
              <a:ext cx="437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4290" tIns="34290" rIns="34290" bIns="34290" anchor="ctr"/>
            <a:lstStyle>
              <a:lvl1pPr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1pPr>
              <a:lvl2pPr marL="742950" indent="-285750"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2pPr>
              <a:lvl3pPr marL="1143000" indent="-228600"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3pPr>
              <a:lvl4pPr marL="1600200" indent="-228600"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4pPr>
              <a:lvl5pPr marL="2057400" indent="-228600"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Helvetica Neue" pitchFamily="1" charset="0"/>
                <a:buNone/>
              </a:pPr>
              <a:r>
                <a:rPr lang="en-US" altLang="en-US" sz="2160">
                  <a:solidFill>
                    <a:schemeClr val="tx1"/>
                  </a:solidFill>
                </a:rPr>
                <a:t>#</a:t>
              </a:r>
            </a:p>
          </p:txBody>
        </p:sp>
        <p:sp>
          <p:nvSpPr>
            <p:cNvPr id="43018" name="Rectangle 8"/>
            <p:cNvSpPr>
              <a:spLocks noChangeArrowheads="1"/>
            </p:cNvSpPr>
            <p:nvPr/>
          </p:nvSpPr>
          <p:spPr bwMode="auto">
            <a:xfrm>
              <a:off x="2144" y="0"/>
              <a:ext cx="92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4290" tIns="34290" rIns="34290" bIns="34290" anchor="ctr"/>
            <a:lstStyle>
              <a:lvl1pPr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1pPr>
              <a:lvl2pPr marL="742950" indent="-285750"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2pPr>
              <a:lvl3pPr marL="1143000" indent="-228600"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3pPr>
              <a:lvl4pPr marL="1600200" indent="-228600"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4pPr>
              <a:lvl5pPr marL="2057400" indent="-228600"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Helvetica Neue" pitchFamily="1" charset="0"/>
                <a:buNone/>
              </a:pPr>
              <a:r>
                <a:rPr lang="en-US" altLang="en-US" sz="2160">
                  <a:solidFill>
                    <a:schemeClr val="tx1"/>
                  </a:solidFill>
                </a:rPr>
                <a:t>Sensitivity</a:t>
              </a:r>
            </a:p>
          </p:txBody>
        </p:sp>
        <p:sp>
          <p:nvSpPr>
            <p:cNvPr id="43019" name="Rectangle 9"/>
            <p:cNvSpPr>
              <a:spLocks noChangeArrowheads="1"/>
            </p:cNvSpPr>
            <p:nvPr/>
          </p:nvSpPr>
          <p:spPr bwMode="auto">
            <a:xfrm>
              <a:off x="3064" y="0"/>
              <a:ext cx="968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4290" tIns="34290" rIns="34290" bIns="34290" anchor="ctr"/>
            <a:lstStyle>
              <a:lvl1pPr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1pPr>
              <a:lvl2pPr marL="742950" indent="-285750"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2pPr>
              <a:lvl3pPr marL="1143000" indent="-228600"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3pPr>
              <a:lvl4pPr marL="1600200" indent="-228600"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4pPr>
              <a:lvl5pPr marL="2057400" indent="-228600"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Helvetica Neue" pitchFamily="1" charset="0"/>
                <a:buNone/>
              </a:pPr>
              <a:r>
                <a:rPr lang="en-US" altLang="en-US" sz="2160">
                  <a:solidFill>
                    <a:schemeClr val="tx1"/>
                  </a:solidFill>
                </a:rPr>
                <a:t>Specificity</a:t>
              </a:r>
            </a:p>
          </p:txBody>
        </p:sp>
        <p:sp>
          <p:nvSpPr>
            <p:cNvPr id="43020" name="Rectangle 10"/>
            <p:cNvSpPr>
              <a:spLocks noChangeArrowheads="1"/>
            </p:cNvSpPr>
            <p:nvPr/>
          </p:nvSpPr>
          <p:spPr bwMode="auto">
            <a:xfrm>
              <a:off x="0" y="330"/>
              <a:ext cx="1707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4290" tIns="34290" rIns="34290" bIns="34290" anchor="ctr"/>
            <a:lstStyle>
              <a:lvl1pPr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1pPr>
              <a:lvl2pPr marL="742950" indent="-285750"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2pPr>
              <a:lvl3pPr marL="1143000" indent="-228600"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3pPr>
              <a:lvl4pPr marL="1600200" indent="-228600"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4pPr>
              <a:lvl5pPr marL="2057400" indent="-228600"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Helvetica Neue" pitchFamily="1" charset="0"/>
                <a:buNone/>
              </a:pPr>
              <a:r>
                <a:rPr lang="en-US" altLang="en-US" sz="2160">
                  <a:solidFill>
                    <a:schemeClr val="tx1"/>
                  </a:solidFill>
                </a:rPr>
                <a:t>Geneticist</a:t>
              </a:r>
            </a:p>
          </p:txBody>
        </p:sp>
        <p:sp>
          <p:nvSpPr>
            <p:cNvPr id="43021" name="Rectangle 11"/>
            <p:cNvSpPr>
              <a:spLocks noChangeArrowheads="1"/>
            </p:cNvSpPr>
            <p:nvPr/>
          </p:nvSpPr>
          <p:spPr bwMode="auto">
            <a:xfrm>
              <a:off x="1707" y="330"/>
              <a:ext cx="437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4290" tIns="34290" rIns="34290" bIns="34290" anchor="ctr"/>
            <a:lstStyle>
              <a:lvl1pPr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1pPr>
              <a:lvl2pPr marL="742950" indent="-285750"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2pPr>
              <a:lvl3pPr marL="1143000" indent="-228600"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3pPr>
              <a:lvl4pPr marL="1600200" indent="-228600"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4pPr>
              <a:lvl5pPr marL="2057400" indent="-228600"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Helvetica Neue" pitchFamily="1" charset="0"/>
                <a:buNone/>
              </a:pPr>
              <a:r>
                <a:rPr lang="en-US" altLang="en-US" sz="2160">
                  <a:solidFill>
                    <a:schemeClr val="tx1"/>
                  </a:solidFill>
                </a:rPr>
                <a:t>9</a:t>
              </a:r>
            </a:p>
          </p:txBody>
        </p:sp>
        <p:sp>
          <p:nvSpPr>
            <p:cNvPr id="43022" name="Rectangle 12"/>
            <p:cNvSpPr>
              <a:spLocks noChangeArrowheads="1"/>
            </p:cNvSpPr>
            <p:nvPr/>
          </p:nvSpPr>
          <p:spPr bwMode="auto">
            <a:xfrm>
              <a:off x="2144" y="330"/>
              <a:ext cx="92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4290" tIns="34290" rIns="34290" bIns="34290" anchor="ctr"/>
            <a:lstStyle>
              <a:lvl1pPr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1pPr>
              <a:lvl2pPr marL="742950" indent="-285750"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2pPr>
              <a:lvl3pPr marL="1143000" indent="-228600"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3pPr>
              <a:lvl4pPr marL="1600200" indent="-228600"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4pPr>
              <a:lvl5pPr marL="2057400" indent="-228600"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Helvetica Neue" pitchFamily="1" charset="0"/>
                <a:buNone/>
              </a:pPr>
              <a:r>
                <a:rPr lang="en-US" altLang="en-US" sz="2160">
                  <a:solidFill>
                    <a:schemeClr val="tx1"/>
                  </a:solidFill>
                </a:rPr>
                <a:t>0.72</a:t>
              </a:r>
            </a:p>
          </p:txBody>
        </p:sp>
        <p:sp>
          <p:nvSpPr>
            <p:cNvPr id="43023" name="Rectangle 13"/>
            <p:cNvSpPr>
              <a:spLocks noChangeArrowheads="1"/>
            </p:cNvSpPr>
            <p:nvPr/>
          </p:nvSpPr>
          <p:spPr bwMode="auto">
            <a:xfrm>
              <a:off x="3064" y="330"/>
              <a:ext cx="968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4290" tIns="34290" rIns="34290" bIns="34290" anchor="ctr"/>
            <a:lstStyle>
              <a:lvl1pPr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1pPr>
              <a:lvl2pPr marL="742950" indent="-285750"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2pPr>
              <a:lvl3pPr marL="1143000" indent="-228600"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3pPr>
              <a:lvl4pPr marL="1600200" indent="-228600"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4pPr>
              <a:lvl5pPr marL="2057400" indent="-228600"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Helvetica Neue" pitchFamily="1" charset="0"/>
                <a:buNone/>
              </a:pPr>
              <a:r>
                <a:rPr lang="en-US" altLang="en-US" sz="2160">
                  <a:solidFill>
                    <a:schemeClr val="tx1"/>
                  </a:solidFill>
                </a:rPr>
                <a:t>0.51</a:t>
              </a:r>
            </a:p>
          </p:txBody>
        </p:sp>
        <p:sp>
          <p:nvSpPr>
            <p:cNvPr id="43024" name="Rectangle 14"/>
            <p:cNvSpPr>
              <a:spLocks noChangeArrowheads="1"/>
            </p:cNvSpPr>
            <p:nvPr/>
          </p:nvSpPr>
          <p:spPr bwMode="auto">
            <a:xfrm>
              <a:off x="0" y="660"/>
              <a:ext cx="1707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4290" tIns="34290" rIns="34290" bIns="34290" anchor="ctr"/>
            <a:lstStyle>
              <a:lvl1pPr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1pPr>
              <a:lvl2pPr marL="742950" indent="-285750"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2pPr>
              <a:lvl3pPr marL="1143000" indent="-228600"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3pPr>
              <a:lvl4pPr marL="1600200" indent="-228600"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4pPr>
              <a:lvl5pPr marL="2057400" indent="-228600"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Helvetica Neue" pitchFamily="1" charset="0"/>
                <a:buNone/>
              </a:pPr>
              <a:r>
                <a:rPr lang="en-US" altLang="en-US" sz="2160">
                  <a:solidFill>
                    <a:schemeClr val="tx1"/>
                  </a:solidFill>
                </a:rPr>
                <a:t>Speech Pathologist</a:t>
              </a:r>
            </a:p>
          </p:txBody>
        </p:sp>
        <p:sp>
          <p:nvSpPr>
            <p:cNvPr id="43025" name="Rectangle 15"/>
            <p:cNvSpPr>
              <a:spLocks noChangeArrowheads="1"/>
            </p:cNvSpPr>
            <p:nvPr/>
          </p:nvSpPr>
          <p:spPr bwMode="auto">
            <a:xfrm>
              <a:off x="1707" y="660"/>
              <a:ext cx="437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4290" tIns="34290" rIns="34290" bIns="34290" anchor="ctr"/>
            <a:lstStyle>
              <a:lvl1pPr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1pPr>
              <a:lvl2pPr marL="742950" indent="-285750"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2pPr>
              <a:lvl3pPr marL="1143000" indent="-228600"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3pPr>
              <a:lvl4pPr marL="1600200" indent="-228600"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4pPr>
              <a:lvl5pPr marL="2057400" indent="-228600"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Helvetica Neue" pitchFamily="1" charset="0"/>
                <a:buNone/>
              </a:pPr>
              <a:r>
                <a:rPr lang="en-US" altLang="en-US" sz="2160">
                  <a:solidFill>
                    <a:schemeClr val="tx1"/>
                  </a:solidFill>
                </a:rPr>
                <a:t>13</a:t>
              </a:r>
            </a:p>
          </p:txBody>
        </p:sp>
        <p:sp>
          <p:nvSpPr>
            <p:cNvPr id="43026" name="Rectangle 16"/>
            <p:cNvSpPr>
              <a:spLocks noChangeArrowheads="1"/>
            </p:cNvSpPr>
            <p:nvPr/>
          </p:nvSpPr>
          <p:spPr bwMode="auto">
            <a:xfrm>
              <a:off x="2144" y="660"/>
              <a:ext cx="92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4290" tIns="34290" rIns="34290" bIns="34290" anchor="ctr"/>
            <a:lstStyle>
              <a:lvl1pPr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1pPr>
              <a:lvl2pPr marL="742950" indent="-285750"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2pPr>
              <a:lvl3pPr marL="1143000" indent="-228600"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3pPr>
              <a:lvl4pPr marL="1600200" indent="-228600"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4pPr>
              <a:lvl5pPr marL="2057400" indent="-228600"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Helvetica Neue" pitchFamily="1" charset="0"/>
                <a:buNone/>
              </a:pPr>
              <a:r>
                <a:rPr lang="en-US" altLang="en-US" sz="2160">
                  <a:solidFill>
                    <a:schemeClr val="tx1"/>
                  </a:solidFill>
                </a:rPr>
                <a:t>0.72</a:t>
              </a:r>
            </a:p>
          </p:txBody>
        </p:sp>
        <p:sp>
          <p:nvSpPr>
            <p:cNvPr id="43027" name="Rectangle 17"/>
            <p:cNvSpPr>
              <a:spLocks noChangeArrowheads="1"/>
            </p:cNvSpPr>
            <p:nvPr/>
          </p:nvSpPr>
          <p:spPr bwMode="auto">
            <a:xfrm>
              <a:off x="3064" y="660"/>
              <a:ext cx="968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4290" tIns="34290" rIns="34290" bIns="34290" anchor="ctr"/>
            <a:lstStyle>
              <a:lvl1pPr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1pPr>
              <a:lvl2pPr marL="742950" indent="-285750"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2pPr>
              <a:lvl3pPr marL="1143000" indent="-228600"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3pPr>
              <a:lvl4pPr marL="1600200" indent="-228600"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4pPr>
              <a:lvl5pPr marL="2057400" indent="-228600"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Helvetica Neue" pitchFamily="1" charset="0"/>
                <a:buNone/>
              </a:pPr>
              <a:r>
                <a:rPr lang="en-US" altLang="en-US" sz="2160">
                  <a:solidFill>
                    <a:schemeClr val="tx1"/>
                  </a:solidFill>
                </a:rPr>
                <a:t>0.52</a:t>
              </a:r>
            </a:p>
          </p:txBody>
        </p:sp>
        <p:sp>
          <p:nvSpPr>
            <p:cNvPr id="43028" name="Rectangle 18"/>
            <p:cNvSpPr>
              <a:spLocks noChangeArrowheads="1"/>
            </p:cNvSpPr>
            <p:nvPr/>
          </p:nvSpPr>
          <p:spPr bwMode="auto">
            <a:xfrm>
              <a:off x="0" y="990"/>
              <a:ext cx="1707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4290" tIns="34290" rIns="34290" bIns="34290" anchor="ctr"/>
            <a:lstStyle>
              <a:lvl1pPr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1pPr>
              <a:lvl2pPr marL="742950" indent="-285750"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2pPr>
              <a:lvl3pPr marL="1143000" indent="-228600"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3pPr>
              <a:lvl4pPr marL="1600200" indent="-228600"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4pPr>
              <a:lvl5pPr marL="2057400" indent="-228600"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Helvetica Neue" pitchFamily="1" charset="0"/>
                <a:buNone/>
              </a:pPr>
              <a:r>
                <a:rPr lang="en-US" altLang="en-US" sz="2160">
                  <a:solidFill>
                    <a:schemeClr val="tx1"/>
                  </a:solidFill>
                </a:rPr>
                <a:t>Surgeon</a:t>
              </a:r>
            </a:p>
          </p:txBody>
        </p:sp>
        <p:sp>
          <p:nvSpPr>
            <p:cNvPr id="43029" name="Rectangle 19"/>
            <p:cNvSpPr>
              <a:spLocks noChangeArrowheads="1"/>
            </p:cNvSpPr>
            <p:nvPr/>
          </p:nvSpPr>
          <p:spPr bwMode="auto">
            <a:xfrm>
              <a:off x="1707" y="990"/>
              <a:ext cx="437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4290" tIns="34290" rIns="34290" bIns="34290" anchor="ctr"/>
            <a:lstStyle>
              <a:lvl1pPr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1pPr>
              <a:lvl2pPr marL="742950" indent="-285750"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2pPr>
              <a:lvl3pPr marL="1143000" indent="-228600"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3pPr>
              <a:lvl4pPr marL="1600200" indent="-228600"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4pPr>
              <a:lvl5pPr marL="2057400" indent="-228600"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Helvetica Neue" pitchFamily="1" charset="0"/>
                <a:buNone/>
              </a:pPr>
              <a:r>
                <a:rPr lang="en-US" altLang="en-US" sz="2160">
                  <a:solidFill>
                    <a:schemeClr val="tx1"/>
                  </a:solidFill>
                </a:rPr>
                <a:t>10</a:t>
              </a:r>
            </a:p>
          </p:txBody>
        </p:sp>
        <p:sp>
          <p:nvSpPr>
            <p:cNvPr id="43030" name="Rectangle 20"/>
            <p:cNvSpPr>
              <a:spLocks noChangeArrowheads="1"/>
            </p:cNvSpPr>
            <p:nvPr/>
          </p:nvSpPr>
          <p:spPr bwMode="auto">
            <a:xfrm>
              <a:off x="2144" y="990"/>
              <a:ext cx="92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4290" tIns="34290" rIns="34290" bIns="34290" anchor="ctr"/>
            <a:lstStyle>
              <a:lvl1pPr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1pPr>
              <a:lvl2pPr marL="742950" indent="-285750"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2pPr>
              <a:lvl3pPr marL="1143000" indent="-228600"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3pPr>
              <a:lvl4pPr marL="1600200" indent="-228600"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4pPr>
              <a:lvl5pPr marL="2057400" indent="-228600"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Helvetica Neue" pitchFamily="1" charset="0"/>
                <a:buNone/>
              </a:pPr>
              <a:r>
                <a:rPr lang="en-US" altLang="en-US" sz="2160">
                  <a:solidFill>
                    <a:schemeClr val="tx1"/>
                  </a:solidFill>
                </a:rPr>
                <a:t>0.64</a:t>
              </a:r>
            </a:p>
          </p:txBody>
        </p:sp>
        <p:sp>
          <p:nvSpPr>
            <p:cNvPr id="43031" name="Rectangle 21"/>
            <p:cNvSpPr>
              <a:spLocks noChangeArrowheads="1"/>
            </p:cNvSpPr>
            <p:nvPr/>
          </p:nvSpPr>
          <p:spPr bwMode="auto">
            <a:xfrm>
              <a:off x="3064" y="990"/>
              <a:ext cx="968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4290" tIns="34290" rIns="34290" bIns="34290" anchor="ctr"/>
            <a:lstStyle>
              <a:lvl1pPr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1pPr>
              <a:lvl2pPr marL="742950" indent="-285750"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2pPr>
              <a:lvl3pPr marL="1143000" indent="-228600"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3pPr>
              <a:lvl4pPr marL="1600200" indent="-228600"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4pPr>
              <a:lvl5pPr marL="2057400" indent="-228600" eaLnBrk="0" hangingPunct="0"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Helvetica Neue Light" pitchFamily="1" charset="0"/>
                  <a:ea typeface="ヒラギノ角ゴ ProN W3" pitchFamily="1" charset="-128"/>
                  <a:sym typeface="Helvetica Neue Light" pitchFamily="1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Helvetica Neue" pitchFamily="1" charset="0"/>
                <a:buNone/>
              </a:pPr>
              <a:r>
                <a:rPr lang="en-US" altLang="en-US" sz="2160">
                  <a:solidFill>
                    <a:schemeClr val="tx1"/>
                  </a:solidFill>
                </a:rPr>
                <a:t>0.50</a:t>
              </a:r>
            </a:p>
          </p:txBody>
        </p:sp>
        <p:sp>
          <p:nvSpPr>
            <p:cNvPr id="43032" name="Line 22"/>
            <p:cNvSpPr>
              <a:spLocks noChangeShapeType="1"/>
            </p:cNvSpPr>
            <p:nvPr/>
          </p:nvSpPr>
          <p:spPr bwMode="auto">
            <a:xfrm>
              <a:off x="3064" y="660"/>
              <a:ext cx="968" cy="0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20"/>
            </a:p>
          </p:txBody>
        </p:sp>
        <p:sp>
          <p:nvSpPr>
            <p:cNvPr id="43033" name="Line 23"/>
            <p:cNvSpPr>
              <a:spLocks noChangeShapeType="1"/>
            </p:cNvSpPr>
            <p:nvPr/>
          </p:nvSpPr>
          <p:spPr bwMode="auto">
            <a:xfrm>
              <a:off x="1707" y="330"/>
              <a:ext cx="0" cy="330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20"/>
            </a:p>
          </p:txBody>
        </p:sp>
        <p:sp>
          <p:nvSpPr>
            <p:cNvPr id="43034" name="Line 24"/>
            <p:cNvSpPr>
              <a:spLocks noChangeShapeType="1"/>
            </p:cNvSpPr>
            <p:nvPr/>
          </p:nvSpPr>
          <p:spPr bwMode="auto">
            <a:xfrm>
              <a:off x="1707" y="660"/>
              <a:ext cx="0" cy="330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20"/>
            </a:p>
          </p:txBody>
        </p:sp>
        <p:sp>
          <p:nvSpPr>
            <p:cNvPr id="43035" name="Line 25"/>
            <p:cNvSpPr>
              <a:spLocks noChangeShapeType="1"/>
            </p:cNvSpPr>
            <p:nvPr/>
          </p:nvSpPr>
          <p:spPr bwMode="auto">
            <a:xfrm>
              <a:off x="1707" y="990"/>
              <a:ext cx="0" cy="330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20"/>
            </a:p>
          </p:txBody>
        </p:sp>
        <p:sp>
          <p:nvSpPr>
            <p:cNvPr id="43036" name="Line 26"/>
            <p:cNvSpPr>
              <a:spLocks noChangeShapeType="1"/>
            </p:cNvSpPr>
            <p:nvPr/>
          </p:nvSpPr>
          <p:spPr bwMode="auto">
            <a:xfrm>
              <a:off x="2144" y="0"/>
              <a:ext cx="0" cy="330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20"/>
            </a:p>
          </p:txBody>
        </p:sp>
        <p:sp>
          <p:nvSpPr>
            <p:cNvPr id="43037" name="Line 27"/>
            <p:cNvSpPr>
              <a:spLocks noChangeShapeType="1"/>
            </p:cNvSpPr>
            <p:nvPr/>
          </p:nvSpPr>
          <p:spPr bwMode="auto">
            <a:xfrm>
              <a:off x="2144" y="330"/>
              <a:ext cx="0" cy="330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20"/>
            </a:p>
          </p:txBody>
        </p:sp>
        <p:sp>
          <p:nvSpPr>
            <p:cNvPr id="43038" name="Line 28"/>
            <p:cNvSpPr>
              <a:spLocks noChangeShapeType="1"/>
            </p:cNvSpPr>
            <p:nvPr/>
          </p:nvSpPr>
          <p:spPr bwMode="auto">
            <a:xfrm>
              <a:off x="2144" y="660"/>
              <a:ext cx="0" cy="330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20"/>
            </a:p>
          </p:txBody>
        </p:sp>
        <p:sp>
          <p:nvSpPr>
            <p:cNvPr id="43039" name="Line 29"/>
            <p:cNvSpPr>
              <a:spLocks noChangeShapeType="1"/>
            </p:cNvSpPr>
            <p:nvPr/>
          </p:nvSpPr>
          <p:spPr bwMode="auto">
            <a:xfrm>
              <a:off x="2144" y="990"/>
              <a:ext cx="0" cy="330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20"/>
            </a:p>
          </p:txBody>
        </p:sp>
        <p:sp>
          <p:nvSpPr>
            <p:cNvPr id="43040" name="Line 30"/>
            <p:cNvSpPr>
              <a:spLocks noChangeShapeType="1"/>
            </p:cNvSpPr>
            <p:nvPr/>
          </p:nvSpPr>
          <p:spPr bwMode="auto">
            <a:xfrm>
              <a:off x="3064" y="0"/>
              <a:ext cx="0" cy="330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20"/>
            </a:p>
          </p:txBody>
        </p:sp>
        <p:sp>
          <p:nvSpPr>
            <p:cNvPr id="43041" name="Line 31"/>
            <p:cNvSpPr>
              <a:spLocks noChangeShapeType="1"/>
            </p:cNvSpPr>
            <p:nvPr/>
          </p:nvSpPr>
          <p:spPr bwMode="auto">
            <a:xfrm>
              <a:off x="3064" y="330"/>
              <a:ext cx="0" cy="330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20"/>
            </a:p>
          </p:txBody>
        </p:sp>
        <p:sp>
          <p:nvSpPr>
            <p:cNvPr id="43042" name="Line 32"/>
            <p:cNvSpPr>
              <a:spLocks noChangeShapeType="1"/>
            </p:cNvSpPr>
            <p:nvPr/>
          </p:nvSpPr>
          <p:spPr bwMode="auto">
            <a:xfrm>
              <a:off x="3064" y="660"/>
              <a:ext cx="0" cy="330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20"/>
            </a:p>
          </p:txBody>
        </p:sp>
        <p:sp>
          <p:nvSpPr>
            <p:cNvPr id="43043" name="Line 33"/>
            <p:cNvSpPr>
              <a:spLocks noChangeShapeType="1"/>
            </p:cNvSpPr>
            <p:nvPr/>
          </p:nvSpPr>
          <p:spPr bwMode="auto">
            <a:xfrm>
              <a:off x="3064" y="990"/>
              <a:ext cx="0" cy="330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20"/>
            </a:p>
          </p:txBody>
        </p:sp>
        <p:sp>
          <p:nvSpPr>
            <p:cNvPr id="43044" name="Line 34"/>
            <p:cNvSpPr>
              <a:spLocks noChangeShapeType="1"/>
            </p:cNvSpPr>
            <p:nvPr/>
          </p:nvSpPr>
          <p:spPr bwMode="auto">
            <a:xfrm>
              <a:off x="0" y="990"/>
              <a:ext cx="1707" cy="0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20"/>
            </a:p>
          </p:txBody>
        </p:sp>
        <p:sp>
          <p:nvSpPr>
            <p:cNvPr id="43045" name="Line 35"/>
            <p:cNvSpPr>
              <a:spLocks noChangeShapeType="1"/>
            </p:cNvSpPr>
            <p:nvPr/>
          </p:nvSpPr>
          <p:spPr bwMode="auto">
            <a:xfrm>
              <a:off x="1707" y="990"/>
              <a:ext cx="437" cy="0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20"/>
            </a:p>
          </p:txBody>
        </p:sp>
        <p:sp>
          <p:nvSpPr>
            <p:cNvPr id="43046" name="Line 36"/>
            <p:cNvSpPr>
              <a:spLocks noChangeShapeType="1"/>
            </p:cNvSpPr>
            <p:nvPr/>
          </p:nvSpPr>
          <p:spPr bwMode="auto">
            <a:xfrm>
              <a:off x="2144" y="990"/>
              <a:ext cx="920" cy="0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20"/>
            </a:p>
          </p:txBody>
        </p:sp>
        <p:sp>
          <p:nvSpPr>
            <p:cNvPr id="43047" name="Line 37"/>
            <p:cNvSpPr>
              <a:spLocks noChangeShapeType="1"/>
            </p:cNvSpPr>
            <p:nvPr/>
          </p:nvSpPr>
          <p:spPr bwMode="auto">
            <a:xfrm>
              <a:off x="3064" y="990"/>
              <a:ext cx="968" cy="0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20"/>
            </a:p>
          </p:txBody>
        </p:sp>
        <p:sp>
          <p:nvSpPr>
            <p:cNvPr id="43048" name="Line 38"/>
            <p:cNvSpPr>
              <a:spLocks noChangeShapeType="1"/>
            </p:cNvSpPr>
            <p:nvPr/>
          </p:nvSpPr>
          <p:spPr bwMode="auto">
            <a:xfrm>
              <a:off x="0" y="330"/>
              <a:ext cx="1707" cy="0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20"/>
            </a:p>
          </p:txBody>
        </p:sp>
        <p:sp>
          <p:nvSpPr>
            <p:cNvPr id="43049" name="Line 39"/>
            <p:cNvSpPr>
              <a:spLocks noChangeShapeType="1"/>
            </p:cNvSpPr>
            <p:nvPr/>
          </p:nvSpPr>
          <p:spPr bwMode="auto">
            <a:xfrm>
              <a:off x="1707" y="330"/>
              <a:ext cx="437" cy="0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20"/>
            </a:p>
          </p:txBody>
        </p:sp>
        <p:sp>
          <p:nvSpPr>
            <p:cNvPr id="43050" name="Line 40"/>
            <p:cNvSpPr>
              <a:spLocks noChangeShapeType="1"/>
            </p:cNvSpPr>
            <p:nvPr/>
          </p:nvSpPr>
          <p:spPr bwMode="auto">
            <a:xfrm>
              <a:off x="2144" y="330"/>
              <a:ext cx="920" cy="0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20"/>
            </a:p>
          </p:txBody>
        </p:sp>
        <p:sp>
          <p:nvSpPr>
            <p:cNvPr id="43051" name="Line 41"/>
            <p:cNvSpPr>
              <a:spLocks noChangeShapeType="1"/>
            </p:cNvSpPr>
            <p:nvPr/>
          </p:nvSpPr>
          <p:spPr bwMode="auto">
            <a:xfrm>
              <a:off x="3064" y="330"/>
              <a:ext cx="968" cy="0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20"/>
            </a:p>
          </p:txBody>
        </p:sp>
        <p:sp>
          <p:nvSpPr>
            <p:cNvPr id="43052" name="Line 42"/>
            <p:cNvSpPr>
              <a:spLocks noChangeShapeType="1"/>
            </p:cNvSpPr>
            <p:nvPr/>
          </p:nvSpPr>
          <p:spPr bwMode="auto">
            <a:xfrm>
              <a:off x="0" y="660"/>
              <a:ext cx="1707" cy="0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20"/>
            </a:p>
          </p:txBody>
        </p:sp>
        <p:sp>
          <p:nvSpPr>
            <p:cNvPr id="43053" name="Line 43"/>
            <p:cNvSpPr>
              <a:spLocks noChangeShapeType="1"/>
            </p:cNvSpPr>
            <p:nvPr/>
          </p:nvSpPr>
          <p:spPr bwMode="auto">
            <a:xfrm>
              <a:off x="1707" y="660"/>
              <a:ext cx="437" cy="0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20"/>
            </a:p>
          </p:txBody>
        </p:sp>
        <p:sp>
          <p:nvSpPr>
            <p:cNvPr id="43054" name="Line 44"/>
            <p:cNvSpPr>
              <a:spLocks noChangeShapeType="1"/>
            </p:cNvSpPr>
            <p:nvPr/>
          </p:nvSpPr>
          <p:spPr bwMode="auto">
            <a:xfrm>
              <a:off x="2144" y="660"/>
              <a:ext cx="920" cy="0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20"/>
            </a:p>
          </p:txBody>
        </p:sp>
        <p:sp>
          <p:nvSpPr>
            <p:cNvPr id="43055" name="Line 45"/>
            <p:cNvSpPr>
              <a:spLocks noChangeShapeType="1"/>
            </p:cNvSpPr>
            <p:nvPr/>
          </p:nvSpPr>
          <p:spPr bwMode="auto">
            <a:xfrm>
              <a:off x="1707" y="0"/>
              <a:ext cx="0" cy="330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20"/>
            </a:p>
          </p:txBody>
        </p:sp>
        <p:sp>
          <p:nvSpPr>
            <p:cNvPr id="43056" name="Line 46"/>
            <p:cNvSpPr>
              <a:spLocks noChangeShapeType="1"/>
            </p:cNvSpPr>
            <p:nvPr/>
          </p:nvSpPr>
          <p:spPr bwMode="auto">
            <a:xfrm>
              <a:off x="4032" y="990"/>
              <a:ext cx="0" cy="330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20"/>
            </a:p>
          </p:txBody>
        </p:sp>
        <p:sp>
          <p:nvSpPr>
            <p:cNvPr id="43057" name="Line 47"/>
            <p:cNvSpPr>
              <a:spLocks noChangeShapeType="1"/>
            </p:cNvSpPr>
            <p:nvPr/>
          </p:nvSpPr>
          <p:spPr bwMode="auto">
            <a:xfrm>
              <a:off x="1707" y="0"/>
              <a:ext cx="437" cy="0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20"/>
            </a:p>
          </p:txBody>
        </p:sp>
        <p:sp>
          <p:nvSpPr>
            <p:cNvPr id="43058" name="Line 48"/>
            <p:cNvSpPr>
              <a:spLocks noChangeShapeType="1"/>
            </p:cNvSpPr>
            <p:nvPr/>
          </p:nvSpPr>
          <p:spPr bwMode="auto">
            <a:xfrm>
              <a:off x="2144" y="0"/>
              <a:ext cx="920" cy="0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20"/>
            </a:p>
          </p:txBody>
        </p:sp>
        <p:sp>
          <p:nvSpPr>
            <p:cNvPr id="43059" name="Line 49"/>
            <p:cNvSpPr>
              <a:spLocks noChangeShapeType="1"/>
            </p:cNvSpPr>
            <p:nvPr/>
          </p:nvSpPr>
          <p:spPr bwMode="auto">
            <a:xfrm>
              <a:off x="3064" y="0"/>
              <a:ext cx="968" cy="0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20"/>
            </a:p>
          </p:txBody>
        </p:sp>
        <p:sp>
          <p:nvSpPr>
            <p:cNvPr id="43060" name="Line 50"/>
            <p:cNvSpPr>
              <a:spLocks noChangeShapeType="1"/>
            </p:cNvSpPr>
            <p:nvPr/>
          </p:nvSpPr>
          <p:spPr bwMode="auto">
            <a:xfrm>
              <a:off x="0" y="1320"/>
              <a:ext cx="1707" cy="0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20"/>
            </a:p>
          </p:txBody>
        </p:sp>
        <p:sp>
          <p:nvSpPr>
            <p:cNvPr id="43061" name="Line 51"/>
            <p:cNvSpPr>
              <a:spLocks noChangeShapeType="1"/>
            </p:cNvSpPr>
            <p:nvPr/>
          </p:nvSpPr>
          <p:spPr bwMode="auto">
            <a:xfrm>
              <a:off x="1707" y="1320"/>
              <a:ext cx="437" cy="0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20"/>
            </a:p>
          </p:txBody>
        </p:sp>
        <p:sp>
          <p:nvSpPr>
            <p:cNvPr id="43062" name="Line 52"/>
            <p:cNvSpPr>
              <a:spLocks noChangeShapeType="1"/>
            </p:cNvSpPr>
            <p:nvPr/>
          </p:nvSpPr>
          <p:spPr bwMode="auto">
            <a:xfrm>
              <a:off x="2144" y="1320"/>
              <a:ext cx="920" cy="0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20"/>
            </a:p>
          </p:txBody>
        </p:sp>
        <p:sp>
          <p:nvSpPr>
            <p:cNvPr id="43063" name="Line 53"/>
            <p:cNvSpPr>
              <a:spLocks noChangeShapeType="1"/>
            </p:cNvSpPr>
            <p:nvPr/>
          </p:nvSpPr>
          <p:spPr bwMode="auto">
            <a:xfrm>
              <a:off x="3064" y="1320"/>
              <a:ext cx="968" cy="0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20"/>
            </a:p>
          </p:txBody>
        </p:sp>
        <p:sp>
          <p:nvSpPr>
            <p:cNvPr id="43064" name="Line 54"/>
            <p:cNvSpPr>
              <a:spLocks noChangeShapeType="1"/>
            </p:cNvSpPr>
            <p:nvPr/>
          </p:nvSpPr>
          <p:spPr bwMode="auto">
            <a:xfrm>
              <a:off x="0" y="0"/>
              <a:ext cx="0" cy="330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20"/>
            </a:p>
          </p:txBody>
        </p:sp>
        <p:sp>
          <p:nvSpPr>
            <p:cNvPr id="43065" name="Line 55"/>
            <p:cNvSpPr>
              <a:spLocks noChangeShapeType="1"/>
            </p:cNvSpPr>
            <p:nvPr/>
          </p:nvSpPr>
          <p:spPr bwMode="auto">
            <a:xfrm>
              <a:off x="0" y="330"/>
              <a:ext cx="0" cy="330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20"/>
            </a:p>
          </p:txBody>
        </p:sp>
        <p:sp>
          <p:nvSpPr>
            <p:cNvPr id="43066" name="Line 56"/>
            <p:cNvSpPr>
              <a:spLocks noChangeShapeType="1"/>
            </p:cNvSpPr>
            <p:nvPr/>
          </p:nvSpPr>
          <p:spPr bwMode="auto">
            <a:xfrm>
              <a:off x="0" y="660"/>
              <a:ext cx="0" cy="330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20"/>
            </a:p>
          </p:txBody>
        </p:sp>
        <p:sp>
          <p:nvSpPr>
            <p:cNvPr id="43067" name="Line 57"/>
            <p:cNvSpPr>
              <a:spLocks noChangeShapeType="1"/>
            </p:cNvSpPr>
            <p:nvPr/>
          </p:nvSpPr>
          <p:spPr bwMode="auto">
            <a:xfrm>
              <a:off x="0" y="990"/>
              <a:ext cx="0" cy="330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20"/>
            </a:p>
          </p:txBody>
        </p:sp>
        <p:sp>
          <p:nvSpPr>
            <p:cNvPr id="43068" name="Line 58"/>
            <p:cNvSpPr>
              <a:spLocks noChangeShapeType="1"/>
            </p:cNvSpPr>
            <p:nvPr/>
          </p:nvSpPr>
          <p:spPr bwMode="auto">
            <a:xfrm>
              <a:off x="4032" y="0"/>
              <a:ext cx="0" cy="330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20"/>
            </a:p>
          </p:txBody>
        </p:sp>
        <p:sp>
          <p:nvSpPr>
            <p:cNvPr id="43069" name="Line 59"/>
            <p:cNvSpPr>
              <a:spLocks noChangeShapeType="1"/>
            </p:cNvSpPr>
            <p:nvPr/>
          </p:nvSpPr>
          <p:spPr bwMode="auto">
            <a:xfrm>
              <a:off x="4032" y="330"/>
              <a:ext cx="0" cy="330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20"/>
            </a:p>
          </p:txBody>
        </p:sp>
        <p:sp>
          <p:nvSpPr>
            <p:cNvPr id="43070" name="Line 60"/>
            <p:cNvSpPr>
              <a:spLocks noChangeShapeType="1"/>
            </p:cNvSpPr>
            <p:nvPr/>
          </p:nvSpPr>
          <p:spPr bwMode="auto">
            <a:xfrm>
              <a:off x="4032" y="660"/>
              <a:ext cx="0" cy="330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20"/>
            </a:p>
          </p:txBody>
        </p:sp>
        <p:sp>
          <p:nvSpPr>
            <p:cNvPr id="43071" name="Line 61"/>
            <p:cNvSpPr>
              <a:spLocks noChangeShapeType="1"/>
            </p:cNvSpPr>
            <p:nvPr/>
          </p:nvSpPr>
          <p:spPr bwMode="auto">
            <a:xfrm>
              <a:off x="0" y="0"/>
              <a:ext cx="1707" cy="0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20"/>
            </a:p>
          </p:txBody>
        </p:sp>
      </p:grpSp>
      <p:sp>
        <p:nvSpPr>
          <p:cNvPr id="43015" name="Text Box 62"/>
          <p:cNvSpPr txBox="1">
            <a:spLocks noChangeArrowheads="1"/>
          </p:cNvSpPr>
          <p:nvPr/>
        </p:nvSpPr>
        <p:spPr bwMode="auto">
          <a:xfrm>
            <a:off x="8641080" y="6480810"/>
            <a:ext cx="207169" cy="205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9pPr>
          </a:lstStyle>
          <a:p>
            <a:pPr algn="r" eaLnBrk="1" hangingPunct="1"/>
            <a:fld id="{6CA34358-CD92-417C-BCBF-63A7011C6B11}" type="slidenum">
              <a:rPr lang="en-US" altLang="en-US" sz="900">
                <a:solidFill>
                  <a:schemeClr val="tx1"/>
                </a:solidFill>
                <a:latin typeface="Helvetica Neue" pitchFamily="1" charset="0"/>
                <a:sym typeface="Helvetica Neue" pitchFamily="1" charset="0"/>
              </a:rPr>
              <a:pPr algn="r" eaLnBrk="1" hangingPunct="1"/>
              <a:t>68</a:t>
            </a:fld>
            <a:endParaRPr lang="en-US" altLang="en-US" sz="900">
              <a:solidFill>
                <a:schemeClr val="tx1"/>
              </a:solidFill>
              <a:latin typeface="Helvetica Neue" pitchFamily="1" charset="0"/>
              <a:sym typeface="Helvetica Neue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425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Line 1"/>
          <p:cNvSpPr>
            <a:spLocks noChangeShapeType="1"/>
          </p:cNvSpPr>
          <p:nvPr/>
        </p:nvSpPr>
        <p:spPr bwMode="auto">
          <a:xfrm>
            <a:off x="457200" y="1383030"/>
            <a:ext cx="8229600" cy="0"/>
          </a:xfrm>
          <a:prstGeom prst="line">
            <a:avLst/>
          </a:prstGeom>
          <a:noFill/>
          <a:ln w="9525">
            <a:solidFill>
              <a:srgbClr val="9A9A9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20"/>
          </a:p>
        </p:txBody>
      </p:sp>
      <p:sp>
        <p:nvSpPr>
          <p:cNvPr id="44035" name="Rectangle 2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Research Objective</a:t>
            </a:r>
          </a:p>
        </p:txBody>
      </p:sp>
      <p:sp>
        <p:nvSpPr>
          <p:cNvPr id="44036" name="Rectangle 3"/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ClrTx/>
            </a:pPr>
            <a:r>
              <a:rPr lang="en-US" altLang="en-US" smtClean="0"/>
              <a:t>Develop a successful methodology to</a:t>
            </a:r>
          </a:p>
          <a:p>
            <a:pPr lvl="1" eaLnBrk="1" hangingPunct="1">
              <a:buClrTx/>
            </a:pPr>
            <a:r>
              <a:rPr lang="en-US" altLang="en-US" smtClean="0"/>
              <a:t>classify 22q11.2 deletion syndrome affected individuals</a:t>
            </a:r>
          </a:p>
          <a:p>
            <a:pPr lvl="1" eaLnBrk="1" hangingPunct="1">
              <a:buClrTx/>
            </a:pPr>
            <a:r>
              <a:rPr lang="en-US" altLang="en-US" smtClean="0"/>
              <a:t>quantify the degree of dysmorphology in facial features</a:t>
            </a:r>
          </a:p>
          <a:p>
            <a:pPr eaLnBrk="1" hangingPunct="1">
              <a:buClrTx/>
            </a:pPr>
            <a:endParaRPr lang="en-US" altLang="en-US" smtClean="0"/>
          </a:p>
          <a:p>
            <a:pPr eaLnBrk="1" hangingPunct="1">
              <a:buClrTx/>
            </a:pPr>
            <a:r>
              <a:rPr lang="en-US" altLang="en-US" smtClean="0"/>
              <a:t>Design consideration</a:t>
            </a:r>
          </a:p>
          <a:p>
            <a:pPr lvl="1" eaLnBrk="1" hangingPunct="1">
              <a:buClrTx/>
            </a:pPr>
            <a:r>
              <a:rPr lang="en-US" altLang="en-US" smtClean="0"/>
              <a:t>Minimal human involvement</a:t>
            </a:r>
          </a:p>
        </p:txBody>
      </p:sp>
      <p:sp>
        <p:nvSpPr>
          <p:cNvPr id="44037" name="Text Box 4"/>
          <p:cNvSpPr txBox="1">
            <a:spLocks noChangeArrowheads="1"/>
          </p:cNvSpPr>
          <p:nvPr/>
        </p:nvSpPr>
        <p:spPr bwMode="auto">
          <a:xfrm>
            <a:off x="8641080" y="6480810"/>
            <a:ext cx="207169" cy="205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9pPr>
          </a:lstStyle>
          <a:p>
            <a:pPr algn="r" eaLnBrk="1" hangingPunct="1"/>
            <a:fld id="{E9C1F9C3-68D6-4F40-A36D-4519908E0AB5}" type="slidenum">
              <a:rPr lang="en-US" altLang="en-US" sz="900">
                <a:solidFill>
                  <a:schemeClr val="tx1"/>
                </a:solidFill>
                <a:latin typeface="Helvetica Neue" pitchFamily="1" charset="0"/>
                <a:sym typeface="Helvetica Neue" pitchFamily="1" charset="0"/>
              </a:rPr>
              <a:pPr algn="r" eaLnBrk="1" hangingPunct="1"/>
              <a:t>69</a:t>
            </a:fld>
            <a:endParaRPr lang="en-US" altLang="en-US" sz="900">
              <a:solidFill>
                <a:schemeClr val="tx1"/>
              </a:solidFill>
              <a:latin typeface="Helvetica Neue" pitchFamily="1" charset="0"/>
              <a:sym typeface="Helvetica Neue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49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Stereo</a:t>
            </a:r>
          </a:p>
        </p:txBody>
      </p:sp>
      <p:sp>
        <p:nvSpPr>
          <p:cNvPr id="311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Find feature in one image, search along epipole in other image for correspondence</a:t>
            </a: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228600" y="3733800"/>
            <a:ext cx="2743200" cy="2667000"/>
            <a:chOff x="144" y="2352"/>
            <a:chExt cx="1728" cy="1680"/>
          </a:xfrm>
        </p:grpSpPr>
        <p:sp>
          <p:nvSpPr>
            <p:cNvPr id="311300" name="Rectangle 4"/>
            <p:cNvSpPr>
              <a:spLocks noChangeArrowheads="1"/>
            </p:cNvSpPr>
            <p:nvPr/>
          </p:nvSpPr>
          <p:spPr bwMode="auto">
            <a:xfrm>
              <a:off x="144" y="2352"/>
              <a:ext cx="1728" cy="1680"/>
            </a:xfrm>
            <a:prstGeom prst="rect">
              <a:avLst/>
            </a:prstGeom>
            <a:solidFill>
              <a:schemeClr val="bg2"/>
            </a:solidFill>
            <a:ln w="0">
              <a:solidFill>
                <a:schemeClr val="tx2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1302" name="Oval 6"/>
            <p:cNvSpPr>
              <a:spLocks noChangeArrowheads="1"/>
            </p:cNvSpPr>
            <p:nvPr/>
          </p:nvSpPr>
          <p:spPr bwMode="auto">
            <a:xfrm>
              <a:off x="528" y="2640"/>
              <a:ext cx="960" cy="1104"/>
            </a:xfrm>
            <a:prstGeom prst="ellipse">
              <a:avLst/>
            </a:prstGeom>
            <a:solidFill>
              <a:srgbClr val="FFFF66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1303" name="Oval 7"/>
            <p:cNvSpPr>
              <a:spLocks noChangeArrowheads="1"/>
            </p:cNvSpPr>
            <p:nvPr/>
          </p:nvSpPr>
          <p:spPr bwMode="auto">
            <a:xfrm>
              <a:off x="816" y="2880"/>
              <a:ext cx="96" cy="96"/>
            </a:xfrm>
            <a:prstGeom prst="ellipse">
              <a:avLst/>
            </a:prstGeom>
            <a:solidFill>
              <a:schemeClr val="bg2"/>
            </a:solidFill>
            <a:ln w="25400">
              <a:noFill/>
              <a:round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1304" name="Oval 8"/>
            <p:cNvSpPr>
              <a:spLocks noChangeArrowheads="1"/>
            </p:cNvSpPr>
            <p:nvPr/>
          </p:nvSpPr>
          <p:spPr bwMode="auto">
            <a:xfrm>
              <a:off x="1104" y="2880"/>
              <a:ext cx="96" cy="96"/>
            </a:xfrm>
            <a:prstGeom prst="ellipse">
              <a:avLst/>
            </a:prstGeom>
            <a:solidFill>
              <a:schemeClr val="bg2"/>
            </a:solidFill>
            <a:ln w="25400">
              <a:noFill/>
              <a:round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1306" name="Line 10"/>
            <p:cNvSpPr>
              <a:spLocks noChangeShapeType="1"/>
            </p:cNvSpPr>
            <p:nvPr/>
          </p:nvSpPr>
          <p:spPr bwMode="auto">
            <a:xfrm flipH="1">
              <a:off x="960" y="3120"/>
              <a:ext cx="48" cy="144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1307" name="Freeform 11"/>
            <p:cNvSpPr>
              <a:spLocks/>
            </p:cNvSpPr>
            <p:nvPr/>
          </p:nvSpPr>
          <p:spPr bwMode="auto">
            <a:xfrm>
              <a:off x="768" y="3408"/>
              <a:ext cx="480" cy="1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144"/>
                </a:cxn>
                <a:cxn ang="0">
                  <a:pos x="480" y="0"/>
                </a:cxn>
              </a:cxnLst>
              <a:rect l="0" t="0" r="r" b="b"/>
              <a:pathLst>
                <a:path w="480" h="144">
                  <a:moveTo>
                    <a:pt x="0" y="0"/>
                  </a:moveTo>
                  <a:cubicBezTo>
                    <a:pt x="80" y="72"/>
                    <a:pt x="160" y="144"/>
                    <a:pt x="240" y="144"/>
                  </a:cubicBezTo>
                  <a:cubicBezTo>
                    <a:pt x="320" y="144"/>
                    <a:pt x="400" y="72"/>
                    <a:pt x="480" y="0"/>
                  </a:cubicBezTo>
                </a:path>
              </a:pathLst>
            </a:custGeom>
            <a:noFill/>
            <a:ln w="50800" cap="flat" cmpd="sng">
              <a:solidFill>
                <a:schemeClr val="bg2"/>
              </a:solidFill>
              <a:prstDash val="solid"/>
              <a:round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" name="Group 34"/>
          <p:cNvGrpSpPr>
            <a:grpSpLocks/>
          </p:cNvGrpSpPr>
          <p:nvPr/>
        </p:nvGrpSpPr>
        <p:grpSpPr bwMode="auto">
          <a:xfrm>
            <a:off x="3124200" y="3733800"/>
            <a:ext cx="2743200" cy="2667000"/>
            <a:chOff x="1968" y="2352"/>
            <a:chExt cx="1728" cy="1680"/>
          </a:xfrm>
        </p:grpSpPr>
        <p:sp>
          <p:nvSpPr>
            <p:cNvPr id="311301" name="Rectangle 5"/>
            <p:cNvSpPr>
              <a:spLocks noChangeArrowheads="1"/>
            </p:cNvSpPr>
            <p:nvPr/>
          </p:nvSpPr>
          <p:spPr bwMode="auto">
            <a:xfrm>
              <a:off x="1968" y="2352"/>
              <a:ext cx="1728" cy="1680"/>
            </a:xfrm>
            <a:prstGeom prst="rect">
              <a:avLst/>
            </a:prstGeom>
            <a:solidFill>
              <a:schemeClr val="bg2"/>
            </a:solidFill>
            <a:ln w="0">
              <a:solidFill>
                <a:schemeClr val="tx2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1308" name="Oval 12"/>
            <p:cNvSpPr>
              <a:spLocks noChangeArrowheads="1"/>
            </p:cNvSpPr>
            <p:nvPr/>
          </p:nvSpPr>
          <p:spPr bwMode="auto">
            <a:xfrm>
              <a:off x="2352" y="2640"/>
              <a:ext cx="960" cy="1104"/>
            </a:xfrm>
            <a:prstGeom prst="ellipse">
              <a:avLst/>
            </a:prstGeom>
            <a:solidFill>
              <a:srgbClr val="FFFF66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1309" name="Oval 13"/>
            <p:cNvSpPr>
              <a:spLocks noChangeArrowheads="1"/>
            </p:cNvSpPr>
            <p:nvPr/>
          </p:nvSpPr>
          <p:spPr bwMode="auto">
            <a:xfrm>
              <a:off x="2640" y="2880"/>
              <a:ext cx="96" cy="96"/>
            </a:xfrm>
            <a:prstGeom prst="ellipse">
              <a:avLst/>
            </a:prstGeom>
            <a:solidFill>
              <a:schemeClr val="bg2"/>
            </a:solidFill>
            <a:ln w="25400">
              <a:noFill/>
              <a:round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1310" name="Oval 14"/>
            <p:cNvSpPr>
              <a:spLocks noChangeArrowheads="1"/>
            </p:cNvSpPr>
            <p:nvPr/>
          </p:nvSpPr>
          <p:spPr bwMode="auto">
            <a:xfrm>
              <a:off x="2928" y="2880"/>
              <a:ext cx="96" cy="96"/>
            </a:xfrm>
            <a:prstGeom prst="ellipse">
              <a:avLst/>
            </a:prstGeom>
            <a:solidFill>
              <a:schemeClr val="bg2"/>
            </a:solidFill>
            <a:ln w="25400">
              <a:noFill/>
              <a:round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1311" name="Line 15"/>
            <p:cNvSpPr>
              <a:spLocks noChangeShapeType="1"/>
            </p:cNvSpPr>
            <p:nvPr/>
          </p:nvSpPr>
          <p:spPr bwMode="auto">
            <a:xfrm>
              <a:off x="2832" y="3120"/>
              <a:ext cx="48" cy="144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1312" name="Freeform 16"/>
            <p:cNvSpPr>
              <a:spLocks/>
            </p:cNvSpPr>
            <p:nvPr/>
          </p:nvSpPr>
          <p:spPr bwMode="auto">
            <a:xfrm>
              <a:off x="2592" y="3408"/>
              <a:ext cx="480" cy="1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144"/>
                </a:cxn>
                <a:cxn ang="0">
                  <a:pos x="480" y="0"/>
                </a:cxn>
              </a:cxnLst>
              <a:rect l="0" t="0" r="r" b="b"/>
              <a:pathLst>
                <a:path w="480" h="144">
                  <a:moveTo>
                    <a:pt x="0" y="0"/>
                  </a:moveTo>
                  <a:cubicBezTo>
                    <a:pt x="80" y="72"/>
                    <a:pt x="160" y="144"/>
                    <a:pt x="240" y="144"/>
                  </a:cubicBezTo>
                  <a:cubicBezTo>
                    <a:pt x="320" y="144"/>
                    <a:pt x="400" y="72"/>
                    <a:pt x="480" y="0"/>
                  </a:cubicBezTo>
                </a:path>
              </a:pathLst>
            </a:custGeom>
            <a:noFill/>
            <a:ln w="50800" cap="flat" cmpd="sng">
              <a:solidFill>
                <a:schemeClr val="bg2"/>
              </a:solidFill>
              <a:prstDash val="solid"/>
              <a:round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11313" name="Oval 17"/>
          <p:cNvSpPr>
            <a:spLocks noChangeArrowheads="1"/>
          </p:cNvSpPr>
          <p:nvPr/>
        </p:nvSpPr>
        <p:spPr bwMode="auto">
          <a:xfrm>
            <a:off x="1219200" y="4495800"/>
            <a:ext cx="304800" cy="304800"/>
          </a:xfrm>
          <a:prstGeom prst="ellips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11314" name="Line 18"/>
          <p:cNvSpPr>
            <a:spLocks noChangeShapeType="1"/>
          </p:cNvSpPr>
          <p:nvPr/>
        </p:nvSpPr>
        <p:spPr bwMode="auto">
          <a:xfrm flipV="1">
            <a:off x="3124200" y="4114800"/>
            <a:ext cx="2743200" cy="914400"/>
          </a:xfrm>
          <a:prstGeom prst="line">
            <a:avLst/>
          </a:prstGeom>
          <a:noFill/>
          <a:ln w="0">
            <a:solidFill>
              <a:schemeClr val="accent1"/>
            </a:solidFill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11315" name="Oval 19"/>
          <p:cNvSpPr>
            <a:spLocks noChangeArrowheads="1"/>
          </p:cNvSpPr>
          <p:nvPr/>
        </p:nvSpPr>
        <p:spPr bwMode="auto">
          <a:xfrm>
            <a:off x="4114800" y="4495800"/>
            <a:ext cx="304800" cy="304800"/>
          </a:xfrm>
          <a:prstGeom prst="ellips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6934200" y="4495800"/>
            <a:ext cx="1524000" cy="1447800"/>
            <a:chOff x="4368" y="2832"/>
            <a:chExt cx="960" cy="912"/>
          </a:xfrm>
        </p:grpSpPr>
        <p:sp>
          <p:nvSpPr>
            <p:cNvPr id="311324" name="Line 28"/>
            <p:cNvSpPr>
              <a:spLocks noChangeShapeType="1"/>
            </p:cNvSpPr>
            <p:nvPr/>
          </p:nvSpPr>
          <p:spPr bwMode="auto">
            <a:xfrm>
              <a:off x="4368" y="2832"/>
              <a:ext cx="912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1325" name="Line 29"/>
            <p:cNvSpPr>
              <a:spLocks noChangeShapeType="1"/>
            </p:cNvSpPr>
            <p:nvPr/>
          </p:nvSpPr>
          <p:spPr bwMode="auto">
            <a:xfrm flipV="1">
              <a:off x="4368" y="3216"/>
              <a:ext cx="912" cy="52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1326" name="Oval 30"/>
            <p:cNvSpPr>
              <a:spLocks noChangeArrowheads="1"/>
            </p:cNvSpPr>
            <p:nvPr/>
          </p:nvSpPr>
          <p:spPr bwMode="auto">
            <a:xfrm>
              <a:off x="5232" y="3168"/>
              <a:ext cx="96" cy="96"/>
            </a:xfrm>
            <a:prstGeom prst="ellipse">
              <a:avLst/>
            </a:prstGeom>
            <a:solidFill>
              <a:schemeClr val="accent2"/>
            </a:solidFill>
            <a:ln w="0">
              <a:solidFill>
                <a:schemeClr val="tx2"/>
              </a:solidFill>
              <a:round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" name="Group 32"/>
          <p:cNvGrpSpPr>
            <a:grpSpLocks/>
          </p:cNvGrpSpPr>
          <p:nvPr/>
        </p:nvGrpSpPr>
        <p:grpSpPr bwMode="auto">
          <a:xfrm>
            <a:off x="6553200" y="4343400"/>
            <a:ext cx="457200" cy="1752600"/>
            <a:chOff x="4128" y="2736"/>
            <a:chExt cx="288" cy="1104"/>
          </a:xfrm>
        </p:grpSpPr>
        <p:grpSp>
          <p:nvGrpSpPr>
            <p:cNvPr id="6" name="Group 22"/>
            <p:cNvGrpSpPr>
              <a:grpSpLocks noChangeAspect="1"/>
            </p:cNvGrpSpPr>
            <p:nvPr/>
          </p:nvGrpSpPr>
          <p:grpSpPr bwMode="auto">
            <a:xfrm rot="3966295">
              <a:off x="4200" y="3624"/>
              <a:ext cx="144" cy="288"/>
              <a:chOff x="1632" y="1872"/>
              <a:chExt cx="192" cy="384"/>
            </a:xfrm>
          </p:grpSpPr>
          <p:sp>
            <p:nvSpPr>
              <p:cNvPr id="311319" name="Rectangle 23"/>
              <p:cNvSpPr>
                <a:spLocks noChangeAspect="1" noChangeArrowheads="1"/>
              </p:cNvSpPr>
              <p:nvPr/>
            </p:nvSpPr>
            <p:spPr bwMode="auto">
              <a:xfrm>
                <a:off x="1632" y="2064"/>
                <a:ext cx="192" cy="192"/>
              </a:xfrm>
              <a:prstGeom prst="rect">
                <a:avLst/>
              </a:prstGeom>
              <a:solidFill>
                <a:schemeClr val="hlink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1320" name="AutoShape 24"/>
              <p:cNvSpPr>
                <a:spLocks noChangeAspect="1" noChangeArrowheads="1"/>
              </p:cNvSpPr>
              <p:nvPr/>
            </p:nvSpPr>
            <p:spPr bwMode="auto">
              <a:xfrm>
                <a:off x="1631" y="1873"/>
                <a:ext cx="192" cy="192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hlink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7" name="Group 25"/>
            <p:cNvGrpSpPr>
              <a:grpSpLocks noChangeAspect="1"/>
            </p:cNvGrpSpPr>
            <p:nvPr/>
          </p:nvGrpSpPr>
          <p:grpSpPr bwMode="auto">
            <a:xfrm rot="6706896">
              <a:off x="4200" y="2664"/>
              <a:ext cx="144" cy="288"/>
              <a:chOff x="1632" y="1872"/>
              <a:chExt cx="192" cy="384"/>
            </a:xfrm>
          </p:grpSpPr>
          <p:sp>
            <p:nvSpPr>
              <p:cNvPr id="311322" name="Rectangle 26"/>
              <p:cNvSpPr>
                <a:spLocks noChangeAspect="1" noChangeArrowheads="1"/>
              </p:cNvSpPr>
              <p:nvPr/>
            </p:nvSpPr>
            <p:spPr bwMode="auto">
              <a:xfrm>
                <a:off x="1632" y="2064"/>
                <a:ext cx="192" cy="192"/>
              </a:xfrm>
              <a:prstGeom prst="rect">
                <a:avLst/>
              </a:prstGeom>
              <a:solidFill>
                <a:schemeClr val="hlink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1323" name="AutoShape 27"/>
              <p:cNvSpPr>
                <a:spLocks noChangeAspect="1" noChangeArrowheads="1"/>
              </p:cNvSpPr>
              <p:nvPr/>
            </p:nvSpPr>
            <p:spPr bwMode="auto">
              <a:xfrm>
                <a:off x="1632" y="1873"/>
                <a:ext cx="192" cy="192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hlink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7F2B3-1E67-4471-A4B3-CF560C709759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313" grpId="0" animBg="1"/>
      <p:bldP spid="311315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Line 1"/>
          <p:cNvSpPr>
            <a:spLocks noChangeShapeType="1"/>
          </p:cNvSpPr>
          <p:nvPr/>
        </p:nvSpPr>
        <p:spPr bwMode="auto">
          <a:xfrm>
            <a:off x="457200" y="1383030"/>
            <a:ext cx="8229600" cy="0"/>
          </a:xfrm>
          <a:prstGeom prst="line">
            <a:avLst/>
          </a:prstGeom>
          <a:noFill/>
          <a:ln w="9525">
            <a:solidFill>
              <a:srgbClr val="9A9A9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20"/>
          </a:p>
        </p:txBody>
      </p:sp>
      <p:sp>
        <p:nvSpPr>
          <p:cNvPr id="45059" name="Rectangle 2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Related Literature</a:t>
            </a:r>
          </a:p>
        </p:txBody>
      </p:sp>
      <p:pic>
        <p:nvPicPr>
          <p:cNvPr id="4506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682" y="1611630"/>
            <a:ext cx="3331845" cy="3623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Rectangle 4"/>
          <p:cNvSpPr>
            <a:spLocks noChangeArrowheads="1"/>
          </p:cNvSpPr>
          <p:nvPr>
            <p:ph type="body" idx="1"/>
          </p:nvPr>
        </p:nvSpPr>
        <p:spPr>
          <a:xfrm>
            <a:off x="400050" y="1634490"/>
            <a:ext cx="4789170" cy="4617720"/>
          </a:xfrm>
        </p:spPr>
        <p:txBody>
          <a:bodyPr/>
          <a:lstStyle/>
          <a:p>
            <a:pPr eaLnBrk="1" hangingPunct="1">
              <a:buClrTx/>
            </a:pPr>
            <a:r>
              <a:rPr lang="en-US" altLang="en-US" smtClean="0"/>
              <a:t>Medical Craniofacial Assessment</a:t>
            </a:r>
          </a:p>
          <a:p>
            <a:pPr lvl="1" eaLnBrk="1" hangingPunct="1">
              <a:buClrTx/>
            </a:pPr>
            <a:r>
              <a:rPr lang="en-US" altLang="en-US" smtClean="0"/>
              <a:t>calipers, manual landmarks</a:t>
            </a:r>
          </a:p>
          <a:p>
            <a:pPr lvl="1" eaLnBrk="1" hangingPunct="1">
              <a:buClrTx/>
            </a:pPr>
            <a:r>
              <a:rPr lang="en-US" altLang="en-US" smtClean="0"/>
              <a:t>CT, MRI, Ultra Sound, Stereoscopic imaging</a:t>
            </a:r>
          </a:p>
          <a:p>
            <a:pPr eaLnBrk="1" hangingPunct="1">
              <a:buClrTx/>
            </a:pPr>
            <a:r>
              <a:rPr lang="en-US" altLang="en-US" smtClean="0"/>
              <a:t>Time consuming human involvement</a:t>
            </a:r>
          </a:p>
        </p:txBody>
      </p:sp>
      <p:sp>
        <p:nvSpPr>
          <p:cNvPr id="45062" name="Text Box 5"/>
          <p:cNvSpPr txBox="1">
            <a:spLocks noChangeArrowheads="1"/>
          </p:cNvSpPr>
          <p:nvPr/>
        </p:nvSpPr>
        <p:spPr bwMode="auto">
          <a:xfrm>
            <a:off x="8641080" y="6480810"/>
            <a:ext cx="207169" cy="205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9pPr>
          </a:lstStyle>
          <a:p>
            <a:pPr algn="r" eaLnBrk="1" hangingPunct="1"/>
            <a:fld id="{67005FD8-583C-4171-B299-55397A8E9EA8}" type="slidenum">
              <a:rPr lang="en-US" altLang="en-US" sz="900">
                <a:solidFill>
                  <a:schemeClr val="tx1"/>
                </a:solidFill>
                <a:latin typeface="Helvetica Neue" pitchFamily="1" charset="0"/>
                <a:sym typeface="Helvetica Neue" pitchFamily="1" charset="0"/>
              </a:rPr>
              <a:pPr algn="r" eaLnBrk="1" hangingPunct="1"/>
              <a:t>70</a:t>
            </a:fld>
            <a:endParaRPr lang="en-US" altLang="en-US" sz="900">
              <a:solidFill>
                <a:schemeClr val="tx1"/>
              </a:solidFill>
              <a:latin typeface="Helvetica Neue" pitchFamily="1" charset="0"/>
              <a:sym typeface="Helvetica Neue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332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Line 1"/>
          <p:cNvSpPr>
            <a:spLocks noChangeShapeType="1"/>
          </p:cNvSpPr>
          <p:nvPr/>
        </p:nvSpPr>
        <p:spPr bwMode="auto">
          <a:xfrm>
            <a:off x="457200" y="1383030"/>
            <a:ext cx="8229600" cy="0"/>
          </a:xfrm>
          <a:prstGeom prst="line">
            <a:avLst/>
          </a:prstGeom>
          <a:noFill/>
          <a:ln w="9525">
            <a:solidFill>
              <a:srgbClr val="9A9A9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20"/>
          </a:p>
        </p:txBody>
      </p:sp>
      <p:sp>
        <p:nvSpPr>
          <p:cNvPr id="46083" name="Rectangle 2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Related Literature</a:t>
            </a:r>
          </a:p>
        </p:txBody>
      </p:sp>
      <p:sp>
        <p:nvSpPr>
          <p:cNvPr id="46084" name="Rectangle 3"/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ClrTx/>
            </a:pPr>
            <a:r>
              <a:rPr lang="en-US" altLang="en-US" smtClean="0"/>
              <a:t>Computer Vision Craniofacial Analysis</a:t>
            </a:r>
          </a:p>
          <a:p>
            <a:pPr lvl="1" eaLnBrk="1" hangingPunct="1">
              <a:buClrTx/>
            </a:pPr>
            <a:r>
              <a:rPr lang="en-US" altLang="en-US" smtClean="0"/>
              <a:t>1D waveforms</a:t>
            </a:r>
          </a:p>
          <a:p>
            <a:pPr lvl="1" eaLnBrk="1" hangingPunct="1">
              <a:buClrTx/>
            </a:pPr>
            <a:r>
              <a:rPr lang="en-US" altLang="en-US" smtClean="0"/>
              <a:t>2D images, landmarks</a:t>
            </a:r>
          </a:p>
          <a:p>
            <a:pPr lvl="1" eaLnBrk="1" hangingPunct="1">
              <a:buClrTx/>
            </a:pPr>
            <a:r>
              <a:rPr lang="en-US" altLang="en-US" smtClean="0"/>
              <a:t>3D morphable models, new representations, landmarks</a:t>
            </a:r>
          </a:p>
          <a:p>
            <a:pPr lvl="1" eaLnBrk="1" hangingPunct="1">
              <a:buClrTx/>
            </a:pPr>
            <a:r>
              <a:rPr lang="en-US" altLang="en-US" smtClean="0"/>
              <a:t>hybrid 2D/3D systems</a:t>
            </a:r>
          </a:p>
          <a:p>
            <a:pPr eaLnBrk="1" hangingPunct="1">
              <a:buClrTx/>
            </a:pPr>
            <a:r>
              <a:rPr lang="en-US" altLang="en-US" smtClean="0"/>
              <a:t>Focus: biometric authentication and recognition</a:t>
            </a:r>
          </a:p>
        </p:txBody>
      </p:sp>
      <p:sp>
        <p:nvSpPr>
          <p:cNvPr id="46085" name="Text Box 4"/>
          <p:cNvSpPr txBox="1">
            <a:spLocks noChangeArrowheads="1"/>
          </p:cNvSpPr>
          <p:nvPr/>
        </p:nvSpPr>
        <p:spPr bwMode="auto">
          <a:xfrm>
            <a:off x="8641080" y="6480810"/>
            <a:ext cx="207169" cy="205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9pPr>
          </a:lstStyle>
          <a:p>
            <a:pPr algn="r" eaLnBrk="1" hangingPunct="1"/>
            <a:fld id="{36C9C726-4336-462A-A5CD-DB51CAEE786C}" type="slidenum">
              <a:rPr lang="en-US" altLang="en-US" sz="900">
                <a:solidFill>
                  <a:schemeClr val="tx1"/>
                </a:solidFill>
                <a:latin typeface="Helvetica Neue" pitchFamily="1" charset="0"/>
                <a:sym typeface="Helvetica Neue" pitchFamily="1" charset="0"/>
              </a:rPr>
              <a:pPr algn="r" eaLnBrk="1" hangingPunct="1"/>
              <a:t>71</a:t>
            </a:fld>
            <a:endParaRPr lang="en-US" altLang="en-US" sz="900">
              <a:solidFill>
                <a:schemeClr val="tx1"/>
              </a:solidFill>
              <a:latin typeface="Helvetica Neue" pitchFamily="1" charset="0"/>
              <a:sym typeface="Helvetica Neue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953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Line 1"/>
          <p:cNvSpPr>
            <a:spLocks noChangeShapeType="1"/>
          </p:cNvSpPr>
          <p:nvPr/>
        </p:nvSpPr>
        <p:spPr bwMode="auto">
          <a:xfrm>
            <a:off x="457200" y="1383030"/>
            <a:ext cx="8229600" cy="0"/>
          </a:xfrm>
          <a:prstGeom prst="line">
            <a:avLst/>
          </a:prstGeom>
          <a:noFill/>
          <a:ln w="9525">
            <a:solidFill>
              <a:srgbClr val="9A9A9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20"/>
          </a:p>
        </p:txBody>
      </p:sp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" y="1977390"/>
            <a:ext cx="3017520" cy="3417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Rectangle 3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Data Representation</a:t>
            </a:r>
          </a:p>
        </p:txBody>
      </p:sp>
      <p:sp>
        <p:nvSpPr>
          <p:cNvPr id="59397" name="Rectangle 4"/>
          <p:cNvSpPr>
            <a:spLocks noChangeArrowheads="1"/>
          </p:cNvSpPr>
          <p:nvPr>
            <p:ph type="body" idx="1"/>
          </p:nvPr>
        </p:nvSpPr>
        <p:spPr>
          <a:xfrm>
            <a:off x="4366260" y="2834640"/>
            <a:ext cx="4377690" cy="3417570"/>
          </a:xfrm>
        </p:spPr>
        <p:txBody>
          <a:bodyPr/>
          <a:lstStyle/>
          <a:p>
            <a:pPr eaLnBrk="1" hangingPunct="1">
              <a:buClrTx/>
            </a:pPr>
            <a:r>
              <a:rPr lang="en-US" altLang="en-US" smtClean="0"/>
              <a:t>3D snapshot</a:t>
            </a:r>
          </a:p>
          <a:p>
            <a:pPr eaLnBrk="1" hangingPunct="1">
              <a:buClrTx/>
            </a:pPr>
            <a:r>
              <a:rPr lang="en-US" altLang="en-US" smtClean="0"/>
              <a:t>2.5D depth image</a:t>
            </a:r>
          </a:p>
          <a:p>
            <a:pPr eaLnBrk="1" hangingPunct="1">
              <a:buClrTx/>
            </a:pPr>
            <a:r>
              <a:rPr lang="en-US" altLang="en-US" smtClean="0"/>
              <a:t>Curved lines</a:t>
            </a:r>
          </a:p>
        </p:txBody>
      </p:sp>
      <p:sp>
        <p:nvSpPr>
          <p:cNvPr id="59398" name="Text Box 5"/>
          <p:cNvSpPr txBox="1">
            <a:spLocks noChangeArrowheads="1"/>
          </p:cNvSpPr>
          <p:nvPr/>
        </p:nvSpPr>
        <p:spPr bwMode="auto">
          <a:xfrm>
            <a:off x="8641080" y="6480810"/>
            <a:ext cx="207169" cy="205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9pPr>
          </a:lstStyle>
          <a:p>
            <a:pPr algn="r" eaLnBrk="1" hangingPunct="1"/>
            <a:fld id="{ADAD18BD-6893-4FF6-B9B8-3EAEFB2556EC}" type="slidenum">
              <a:rPr lang="en-US" altLang="en-US" sz="900">
                <a:solidFill>
                  <a:schemeClr val="tx1"/>
                </a:solidFill>
                <a:latin typeface="Helvetica Neue" pitchFamily="1" charset="0"/>
                <a:sym typeface="Helvetica Neue" pitchFamily="1" charset="0"/>
              </a:rPr>
              <a:pPr algn="r" eaLnBrk="1" hangingPunct="1"/>
              <a:t>72</a:t>
            </a:fld>
            <a:endParaRPr lang="en-US" altLang="en-US" sz="900">
              <a:solidFill>
                <a:schemeClr val="tx1"/>
              </a:solidFill>
              <a:latin typeface="Helvetica Neue" pitchFamily="1" charset="0"/>
              <a:sym typeface="Helvetica Neue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454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"/>
          <p:cNvSpPr>
            <a:spLocks/>
          </p:cNvSpPr>
          <p:nvPr/>
        </p:nvSpPr>
        <p:spPr bwMode="auto">
          <a:xfrm>
            <a:off x="5955030" y="1588770"/>
            <a:ext cx="1714500" cy="2583180"/>
          </a:xfrm>
          <a:prstGeom prst="rect">
            <a:avLst/>
          </a:prstGeom>
          <a:solidFill>
            <a:srgbClr val="0000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9pPr>
          </a:lstStyle>
          <a:p>
            <a:pPr eaLnBrk="1" hangingPunct="1"/>
            <a:endParaRPr lang="en-US" altLang="en-US" sz="2880"/>
          </a:p>
        </p:txBody>
      </p:sp>
      <p:pic>
        <p:nvPicPr>
          <p:cNvPr id="737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030" y="1783080"/>
            <a:ext cx="1714500" cy="2394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40" y="4160520"/>
            <a:ext cx="6149340" cy="2354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Line 4"/>
          <p:cNvSpPr>
            <a:spLocks noChangeShapeType="1"/>
          </p:cNvSpPr>
          <p:nvPr/>
        </p:nvSpPr>
        <p:spPr bwMode="auto">
          <a:xfrm>
            <a:off x="457200" y="1383030"/>
            <a:ext cx="8229600" cy="0"/>
          </a:xfrm>
          <a:prstGeom prst="line">
            <a:avLst/>
          </a:prstGeom>
          <a:noFill/>
          <a:ln w="9525">
            <a:solidFill>
              <a:srgbClr val="9A9A9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20"/>
          </a:p>
        </p:txBody>
      </p:sp>
      <p:sp>
        <p:nvSpPr>
          <p:cNvPr id="73734" name="Rectangle 5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Results: 3D snapshot vs. 2.5D</a:t>
            </a:r>
          </a:p>
        </p:txBody>
      </p:sp>
      <p:pic>
        <p:nvPicPr>
          <p:cNvPr id="7373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577340"/>
            <a:ext cx="1714500" cy="2606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6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060" y="1577340"/>
            <a:ext cx="1714500" cy="2606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7" name="Rectangle 8"/>
          <p:cNvSpPr>
            <a:spLocks/>
          </p:cNvSpPr>
          <p:nvPr/>
        </p:nvSpPr>
        <p:spPr bwMode="auto">
          <a:xfrm>
            <a:off x="6069330" y="4137660"/>
            <a:ext cx="1611630" cy="2366010"/>
          </a:xfrm>
          <a:prstGeom prst="rect">
            <a:avLst/>
          </a:prstGeom>
          <a:solidFill>
            <a:srgbClr val="00840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9pPr>
          </a:lstStyle>
          <a:p>
            <a:pPr eaLnBrk="1" hangingPunct="1"/>
            <a:endParaRPr lang="en-US" altLang="en-US" sz="2880"/>
          </a:p>
        </p:txBody>
      </p:sp>
      <p:sp>
        <p:nvSpPr>
          <p:cNvPr id="73738" name="Text Box 9"/>
          <p:cNvSpPr txBox="1">
            <a:spLocks noChangeArrowheads="1"/>
          </p:cNvSpPr>
          <p:nvPr/>
        </p:nvSpPr>
        <p:spPr bwMode="auto">
          <a:xfrm>
            <a:off x="8641080" y="6480810"/>
            <a:ext cx="207169" cy="205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9pPr>
          </a:lstStyle>
          <a:p>
            <a:pPr algn="r" eaLnBrk="1" hangingPunct="1"/>
            <a:fld id="{BDDC7E78-89AB-4DAD-803B-B7EF24A17C99}" type="slidenum">
              <a:rPr lang="en-US" altLang="en-US" sz="900">
                <a:solidFill>
                  <a:schemeClr val="tx1"/>
                </a:solidFill>
                <a:latin typeface="Helvetica Neue" pitchFamily="1" charset="0"/>
                <a:sym typeface="Helvetica Neue" pitchFamily="1" charset="0"/>
              </a:rPr>
              <a:pPr algn="r" eaLnBrk="1" hangingPunct="1"/>
              <a:t>73</a:t>
            </a:fld>
            <a:endParaRPr lang="en-US" altLang="en-US" sz="900">
              <a:solidFill>
                <a:schemeClr val="tx1"/>
              </a:solidFill>
              <a:latin typeface="Helvetica Neue" pitchFamily="1" charset="0"/>
              <a:sym typeface="Helvetica Neue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16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2468880"/>
            <a:ext cx="5749290" cy="2354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Line 2"/>
          <p:cNvSpPr>
            <a:spLocks noChangeShapeType="1"/>
          </p:cNvSpPr>
          <p:nvPr/>
        </p:nvSpPr>
        <p:spPr bwMode="auto">
          <a:xfrm>
            <a:off x="457200" y="1383030"/>
            <a:ext cx="8229600" cy="0"/>
          </a:xfrm>
          <a:prstGeom prst="line">
            <a:avLst/>
          </a:prstGeom>
          <a:noFill/>
          <a:ln w="9525">
            <a:solidFill>
              <a:srgbClr val="9A9A9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20"/>
          </a:p>
        </p:txBody>
      </p:sp>
      <p:sp>
        <p:nvSpPr>
          <p:cNvPr id="74756" name="Rectangle 3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Results: Curved Lines</a:t>
            </a:r>
          </a:p>
        </p:txBody>
      </p:sp>
      <p:sp>
        <p:nvSpPr>
          <p:cNvPr id="74757" name="Rectangle 4"/>
          <p:cNvSpPr>
            <a:spLocks/>
          </p:cNvSpPr>
          <p:nvPr/>
        </p:nvSpPr>
        <p:spPr bwMode="auto">
          <a:xfrm>
            <a:off x="6469380" y="2503170"/>
            <a:ext cx="1428750" cy="2308860"/>
          </a:xfrm>
          <a:prstGeom prst="rect">
            <a:avLst/>
          </a:prstGeom>
          <a:solidFill>
            <a:srgbClr val="00840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9pPr>
          </a:lstStyle>
          <a:p>
            <a:pPr eaLnBrk="1" hangingPunct="1"/>
            <a:endParaRPr lang="en-US" altLang="en-US" sz="2880"/>
          </a:p>
        </p:txBody>
      </p:sp>
      <p:pic>
        <p:nvPicPr>
          <p:cNvPr id="7475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020" y="1931670"/>
            <a:ext cx="2880360" cy="402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9" name="Line 6"/>
          <p:cNvSpPr>
            <a:spLocks noChangeShapeType="1"/>
          </p:cNvSpPr>
          <p:nvPr/>
        </p:nvSpPr>
        <p:spPr bwMode="auto">
          <a:xfrm>
            <a:off x="1257300" y="1931670"/>
            <a:ext cx="0" cy="4023360"/>
          </a:xfrm>
          <a:prstGeom prst="line">
            <a:avLst/>
          </a:prstGeom>
          <a:noFill/>
          <a:ln w="25400">
            <a:solidFill>
              <a:srgbClr val="FFCC5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20"/>
          </a:p>
        </p:txBody>
      </p:sp>
      <p:sp>
        <p:nvSpPr>
          <p:cNvPr id="74760" name="Line 7"/>
          <p:cNvSpPr>
            <a:spLocks noChangeShapeType="1"/>
          </p:cNvSpPr>
          <p:nvPr/>
        </p:nvSpPr>
        <p:spPr bwMode="auto">
          <a:xfrm>
            <a:off x="1554480" y="1931670"/>
            <a:ext cx="0" cy="4023360"/>
          </a:xfrm>
          <a:prstGeom prst="line">
            <a:avLst/>
          </a:prstGeom>
          <a:noFill/>
          <a:ln w="25400">
            <a:solidFill>
              <a:srgbClr val="893D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20"/>
          </a:p>
        </p:txBody>
      </p:sp>
      <p:sp>
        <p:nvSpPr>
          <p:cNvPr id="74761" name="Line 8"/>
          <p:cNvSpPr>
            <a:spLocks noChangeShapeType="1"/>
          </p:cNvSpPr>
          <p:nvPr/>
        </p:nvSpPr>
        <p:spPr bwMode="auto">
          <a:xfrm>
            <a:off x="1828800" y="1931670"/>
            <a:ext cx="0" cy="4023360"/>
          </a:xfrm>
          <a:prstGeom prst="line">
            <a:avLst/>
          </a:prstGeom>
          <a:noFill/>
          <a:ln w="25400">
            <a:solidFill>
              <a:srgbClr val="FF7A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20"/>
          </a:p>
        </p:txBody>
      </p:sp>
      <p:sp>
        <p:nvSpPr>
          <p:cNvPr id="74762" name="Line 9"/>
          <p:cNvSpPr>
            <a:spLocks noChangeShapeType="1"/>
          </p:cNvSpPr>
          <p:nvPr/>
        </p:nvSpPr>
        <p:spPr bwMode="auto">
          <a:xfrm>
            <a:off x="982980" y="1931670"/>
            <a:ext cx="0" cy="4023360"/>
          </a:xfrm>
          <a:prstGeom prst="line">
            <a:avLst/>
          </a:prstGeom>
          <a:noFill/>
          <a:ln w="25400">
            <a:solidFill>
              <a:srgbClr val="893D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20"/>
          </a:p>
        </p:txBody>
      </p:sp>
      <p:sp>
        <p:nvSpPr>
          <p:cNvPr id="74763" name="Line 10"/>
          <p:cNvSpPr>
            <a:spLocks noChangeShapeType="1"/>
          </p:cNvSpPr>
          <p:nvPr/>
        </p:nvSpPr>
        <p:spPr bwMode="auto">
          <a:xfrm>
            <a:off x="685800" y="1931670"/>
            <a:ext cx="0" cy="4023360"/>
          </a:xfrm>
          <a:prstGeom prst="line">
            <a:avLst/>
          </a:prstGeom>
          <a:noFill/>
          <a:ln w="25400">
            <a:solidFill>
              <a:srgbClr val="FF7A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20"/>
          </a:p>
        </p:txBody>
      </p:sp>
      <p:sp>
        <p:nvSpPr>
          <p:cNvPr id="74764" name="Text Box 11"/>
          <p:cNvSpPr txBox="1">
            <a:spLocks noChangeArrowheads="1"/>
          </p:cNvSpPr>
          <p:nvPr/>
        </p:nvSpPr>
        <p:spPr bwMode="auto">
          <a:xfrm>
            <a:off x="8641080" y="6480810"/>
            <a:ext cx="207169" cy="205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9pPr>
          </a:lstStyle>
          <a:p>
            <a:pPr algn="r" eaLnBrk="1" hangingPunct="1"/>
            <a:fld id="{2ECF1645-6F89-4D6D-AFB0-428576EE6E34}" type="slidenum">
              <a:rPr lang="en-US" altLang="en-US" sz="900">
                <a:solidFill>
                  <a:schemeClr val="tx1"/>
                </a:solidFill>
                <a:latin typeface="Helvetica Neue" pitchFamily="1" charset="0"/>
                <a:sym typeface="Helvetica Neue" pitchFamily="1" charset="0"/>
              </a:rPr>
              <a:pPr algn="r" eaLnBrk="1" hangingPunct="1"/>
              <a:t>74</a:t>
            </a:fld>
            <a:endParaRPr lang="en-US" altLang="en-US" sz="900">
              <a:solidFill>
                <a:schemeClr val="tx1"/>
              </a:solidFill>
              <a:latin typeface="Helvetica Neue" pitchFamily="1" charset="0"/>
              <a:sym typeface="Helvetica Neue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188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173038"/>
            <a:ext cx="8637588" cy="1311275"/>
          </a:xfrm>
        </p:spPr>
        <p:txBody>
          <a:bodyPr/>
          <a:lstStyle/>
          <a:p>
            <a:r>
              <a:rPr lang="en-US"/>
              <a:t>Depth Perception from Stereo</a:t>
            </a:r>
            <a:br>
              <a:rPr lang="en-US"/>
            </a:br>
            <a:r>
              <a:rPr lang="en-US" sz="3600"/>
              <a:t>Simple Model:  Parallel Optic Axes</a:t>
            </a:r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>
            <a:off x="2362200" y="2743200"/>
            <a:ext cx="502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>
            <a:off x="2362200" y="3962400"/>
            <a:ext cx="541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3276600" y="2286000"/>
            <a:ext cx="0" cy="27432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4342" name="Oval 6"/>
          <p:cNvSpPr>
            <a:spLocks noChangeArrowheads="1"/>
          </p:cNvSpPr>
          <p:nvPr/>
        </p:nvSpPr>
        <p:spPr bwMode="auto">
          <a:xfrm>
            <a:off x="7086600" y="4648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2362200" y="2743200"/>
            <a:ext cx="4800600" cy="1981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>
            <a:off x="2362200" y="3962400"/>
            <a:ext cx="4800600" cy="762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2286000" y="2438400"/>
            <a:ext cx="4876800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2651125" y="2376488"/>
            <a:ext cx="268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aseline="0">
                <a:solidFill>
                  <a:schemeClr val="tx2"/>
                </a:solidFill>
                <a:latin typeface="Times New Roman" pitchFamily="18" charset="0"/>
              </a:rPr>
              <a:t>f</a:t>
            </a:r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2651125" y="3519488"/>
            <a:ext cx="268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aseline="0">
                <a:solidFill>
                  <a:schemeClr val="tx2"/>
                </a:solidFill>
                <a:latin typeface="Times New Roman" pitchFamily="18" charset="0"/>
              </a:rPr>
              <a:t>f</a:t>
            </a:r>
          </a:p>
        </p:txBody>
      </p:sp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1889125" y="2479675"/>
            <a:ext cx="369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aseline="0">
                <a:latin typeface="Times New Roman" pitchFamily="18" charset="0"/>
              </a:rPr>
              <a:t>L</a:t>
            </a:r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1905000" y="36576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aseline="0">
                <a:latin typeface="Times New Roman" pitchFamily="18" charset="0"/>
              </a:rPr>
              <a:t>R</a:t>
            </a:r>
          </a:p>
        </p:txBody>
      </p:sp>
      <p:sp>
        <p:nvSpPr>
          <p:cNvPr id="14350" name="Oval 14"/>
          <p:cNvSpPr>
            <a:spLocks noChangeArrowheads="1"/>
          </p:cNvSpPr>
          <p:nvPr/>
        </p:nvSpPr>
        <p:spPr bwMode="auto">
          <a:xfrm>
            <a:off x="2286000" y="26670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351" name="Oval 15"/>
          <p:cNvSpPr>
            <a:spLocks noChangeArrowheads="1"/>
          </p:cNvSpPr>
          <p:nvPr/>
        </p:nvSpPr>
        <p:spPr bwMode="auto">
          <a:xfrm>
            <a:off x="2286000" y="38862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352" name="Text Box 16"/>
          <p:cNvSpPr txBox="1">
            <a:spLocks noChangeArrowheads="1"/>
          </p:cNvSpPr>
          <p:nvPr/>
        </p:nvSpPr>
        <p:spPr bwMode="auto">
          <a:xfrm>
            <a:off x="838200" y="2438400"/>
            <a:ext cx="1062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aseline="0">
                <a:latin typeface="Times New Roman" pitchFamily="18" charset="0"/>
              </a:rPr>
              <a:t>camera</a:t>
            </a:r>
          </a:p>
        </p:txBody>
      </p:sp>
      <p:sp>
        <p:nvSpPr>
          <p:cNvPr id="14353" name="Line 17"/>
          <p:cNvSpPr>
            <a:spLocks noChangeShapeType="1"/>
          </p:cNvSpPr>
          <p:nvPr/>
        </p:nvSpPr>
        <p:spPr bwMode="auto">
          <a:xfrm>
            <a:off x="2362200" y="2743200"/>
            <a:ext cx="0" cy="1219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4354" name="Text Box 18"/>
          <p:cNvSpPr txBox="1">
            <a:spLocks noChangeArrowheads="1"/>
          </p:cNvSpPr>
          <p:nvPr/>
        </p:nvSpPr>
        <p:spPr bwMode="auto">
          <a:xfrm>
            <a:off x="669925" y="3241675"/>
            <a:ext cx="1181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aseline="0">
                <a:solidFill>
                  <a:srgbClr val="FF0000"/>
                </a:solidFill>
                <a:latin typeface="Times New Roman" pitchFamily="18" charset="0"/>
              </a:rPr>
              <a:t>baseline</a:t>
            </a:r>
          </a:p>
        </p:txBody>
      </p:sp>
      <p:sp>
        <p:nvSpPr>
          <p:cNvPr id="14355" name="Line 19"/>
          <p:cNvSpPr>
            <a:spLocks noChangeShapeType="1"/>
          </p:cNvSpPr>
          <p:nvPr/>
        </p:nvSpPr>
        <p:spPr bwMode="auto">
          <a:xfrm>
            <a:off x="1828800" y="3505200"/>
            <a:ext cx="533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4356" name="Text Box 20"/>
          <p:cNvSpPr txBox="1">
            <a:spLocks noChangeArrowheads="1"/>
          </p:cNvSpPr>
          <p:nvPr/>
        </p:nvSpPr>
        <p:spPr bwMode="auto">
          <a:xfrm>
            <a:off x="838200" y="3657600"/>
            <a:ext cx="1062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aseline="0">
                <a:latin typeface="Times New Roman" pitchFamily="18" charset="0"/>
              </a:rPr>
              <a:t>camera</a:t>
            </a:r>
          </a:p>
        </p:txBody>
      </p:sp>
      <p:sp>
        <p:nvSpPr>
          <p:cNvPr id="14357" name="Text Box 21"/>
          <p:cNvSpPr txBox="1">
            <a:spLocks noChangeArrowheads="1"/>
          </p:cNvSpPr>
          <p:nvPr/>
        </p:nvSpPr>
        <p:spPr bwMode="auto">
          <a:xfrm>
            <a:off x="2346325" y="3138488"/>
            <a:ext cx="31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aseline="0">
                <a:solidFill>
                  <a:srgbClr val="FF0000"/>
                </a:solidFill>
                <a:latin typeface="Times New Roman" pitchFamily="18" charset="0"/>
              </a:rPr>
              <a:t>b</a:t>
            </a:r>
          </a:p>
        </p:txBody>
      </p:sp>
      <p:sp>
        <p:nvSpPr>
          <p:cNvPr id="14358" name="Line 22"/>
          <p:cNvSpPr>
            <a:spLocks noChangeShapeType="1"/>
          </p:cNvSpPr>
          <p:nvPr/>
        </p:nvSpPr>
        <p:spPr bwMode="auto">
          <a:xfrm flipV="1">
            <a:off x="7162800" y="2743200"/>
            <a:ext cx="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4359" name="Text Box 23"/>
          <p:cNvSpPr txBox="1">
            <a:spLocks noChangeArrowheads="1"/>
          </p:cNvSpPr>
          <p:nvPr/>
        </p:nvSpPr>
        <p:spPr bwMode="auto">
          <a:xfrm>
            <a:off x="7299325" y="4613275"/>
            <a:ext cx="1092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aseline="0">
                <a:latin typeface="Times New Roman" pitchFamily="18" charset="0"/>
              </a:rPr>
              <a:t>P=(x,z)</a:t>
            </a:r>
          </a:p>
        </p:txBody>
      </p:sp>
      <p:sp>
        <p:nvSpPr>
          <p:cNvPr id="14360" name="Text Box 24"/>
          <p:cNvSpPr txBox="1">
            <a:spLocks noChangeArrowheads="1"/>
          </p:cNvSpPr>
          <p:nvPr/>
        </p:nvSpPr>
        <p:spPr bwMode="auto">
          <a:xfrm>
            <a:off x="7162800" y="2209800"/>
            <a:ext cx="369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aseline="0">
                <a:latin typeface="Times New Roman" pitchFamily="18" charset="0"/>
              </a:rPr>
              <a:t>Z</a:t>
            </a:r>
          </a:p>
        </p:txBody>
      </p:sp>
      <p:sp>
        <p:nvSpPr>
          <p:cNvPr id="14361" name="Text Box 25"/>
          <p:cNvSpPr txBox="1">
            <a:spLocks noChangeArrowheads="1"/>
          </p:cNvSpPr>
          <p:nvPr/>
        </p:nvSpPr>
        <p:spPr bwMode="auto">
          <a:xfrm>
            <a:off x="2803525" y="4613275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aseline="0">
                <a:latin typeface="Times New Roman" pitchFamily="18" charset="0"/>
              </a:rPr>
              <a:t>X</a:t>
            </a:r>
          </a:p>
        </p:txBody>
      </p:sp>
      <p:sp>
        <p:nvSpPr>
          <p:cNvPr id="14362" name="Text Box 26"/>
          <p:cNvSpPr txBox="1">
            <a:spLocks noChangeArrowheads="1"/>
          </p:cNvSpPr>
          <p:nvPr/>
        </p:nvSpPr>
        <p:spPr bwMode="auto">
          <a:xfrm>
            <a:off x="3276600" y="1828800"/>
            <a:ext cx="1662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aseline="0">
                <a:solidFill>
                  <a:schemeClr val="tx2"/>
                </a:solidFill>
                <a:latin typeface="Times New Roman" pitchFamily="18" charset="0"/>
              </a:rPr>
              <a:t>image plane</a:t>
            </a:r>
          </a:p>
        </p:txBody>
      </p:sp>
      <p:sp>
        <p:nvSpPr>
          <p:cNvPr id="14363" name="Text Box 27"/>
          <p:cNvSpPr txBox="1">
            <a:spLocks noChangeArrowheads="1"/>
          </p:cNvSpPr>
          <p:nvPr/>
        </p:nvSpPr>
        <p:spPr bwMode="auto">
          <a:xfrm>
            <a:off x="3260725" y="28606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2400" baseline="0">
              <a:latin typeface="Times New Roman" pitchFamily="18" charset="0"/>
            </a:endParaRPr>
          </a:p>
        </p:txBody>
      </p:sp>
      <p:sp>
        <p:nvSpPr>
          <p:cNvPr id="14364" name="Text Box 28"/>
          <p:cNvSpPr txBox="1">
            <a:spLocks noChangeArrowheads="1"/>
          </p:cNvSpPr>
          <p:nvPr/>
        </p:nvSpPr>
        <p:spPr bwMode="auto">
          <a:xfrm>
            <a:off x="3260725" y="2757488"/>
            <a:ext cx="3571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aseline="0">
                <a:solidFill>
                  <a:schemeClr val="tx2"/>
                </a:solidFill>
                <a:latin typeface="Times New Roman" pitchFamily="18" charset="0"/>
              </a:rPr>
              <a:t>x</a:t>
            </a:r>
            <a:r>
              <a:rPr lang="en-US" sz="2000">
                <a:solidFill>
                  <a:schemeClr val="tx2"/>
                </a:solidFill>
                <a:latin typeface="Times New Roman" pitchFamily="18" charset="0"/>
              </a:rPr>
              <a:t>l</a:t>
            </a:r>
          </a:p>
        </p:txBody>
      </p:sp>
      <p:sp>
        <p:nvSpPr>
          <p:cNvPr id="14365" name="Text Box 29"/>
          <p:cNvSpPr txBox="1">
            <a:spLocks noChangeArrowheads="1"/>
          </p:cNvSpPr>
          <p:nvPr/>
        </p:nvSpPr>
        <p:spPr bwMode="auto">
          <a:xfrm>
            <a:off x="3352800" y="3810000"/>
            <a:ext cx="366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aseline="0">
                <a:solidFill>
                  <a:schemeClr val="tx2"/>
                </a:solidFill>
                <a:latin typeface="Times New Roman" pitchFamily="18" charset="0"/>
              </a:rPr>
              <a:t>x</a:t>
            </a:r>
            <a:r>
              <a:rPr lang="en-US" sz="2000">
                <a:solidFill>
                  <a:schemeClr val="tx2"/>
                </a:solidFill>
                <a:latin typeface="Times New Roman" pitchFamily="18" charset="0"/>
              </a:rPr>
              <a:t>r</a:t>
            </a:r>
          </a:p>
        </p:txBody>
      </p:sp>
      <p:sp>
        <p:nvSpPr>
          <p:cNvPr id="14366" name="Text Box 30"/>
          <p:cNvSpPr txBox="1">
            <a:spLocks noChangeArrowheads="1"/>
          </p:cNvSpPr>
          <p:nvPr/>
        </p:nvSpPr>
        <p:spPr bwMode="auto">
          <a:xfrm>
            <a:off x="5775325" y="1995488"/>
            <a:ext cx="296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aseline="0">
                <a:solidFill>
                  <a:schemeClr val="tx2"/>
                </a:solidFill>
                <a:latin typeface="Times New Roman" pitchFamily="18" charset="0"/>
              </a:rPr>
              <a:t>z</a:t>
            </a:r>
          </a:p>
        </p:txBody>
      </p:sp>
      <p:sp>
        <p:nvSpPr>
          <p:cNvPr id="14367" name="Text Box 31"/>
          <p:cNvSpPr txBox="1">
            <a:spLocks noChangeArrowheads="1"/>
          </p:cNvSpPr>
          <p:nvPr/>
        </p:nvSpPr>
        <p:spPr bwMode="auto">
          <a:xfrm>
            <a:off x="974725" y="5299075"/>
            <a:ext cx="1343025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aseline="0">
                <a:latin typeface="Times New Roman" pitchFamily="18" charset="0"/>
              </a:rPr>
              <a:t>z           x</a:t>
            </a:r>
          </a:p>
          <a:p>
            <a:r>
              <a:rPr lang="en-US" sz="2400" baseline="0">
                <a:latin typeface="Times New Roman" pitchFamily="18" charset="0"/>
              </a:rPr>
              <a:t>f           x</a:t>
            </a:r>
            <a:r>
              <a:rPr lang="en-US" sz="2400">
                <a:latin typeface="Times New Roman" pitchFamily="18" charset="0"/>
              </a:rPr>
              <a:t>l</a:t>
            </a:r>
          </a:p>
        </p:txBody>
      </p:sp>
      <p:sp>
        <p:nvSpPr>
          <p:cNvPr id="14368" name="Text Box 32"/>
          <p:cNvSpPr txBox="1">
            <a:spLocks noChangeArrowheads="1"/>
          </p:cNvSpPr>
          <p:nvPr/>
        </p:nvSpPr>
        <p:spPr bwMode="auto">
          <a:xfrm>
            <a:off x="1431925" y="5451475"/>
            <a:ext cx="35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aseline="0">
                <a:latin typeface="Times New Roman" pitchFamily="18" charset="0"/>
              </a:rPr>
              <a:t>=</a:t>
            </a:r>
          </a:p>
        </p:txBody>
      </p:sp>
      <p:sp>
        <p:nvSpPr>
          <p:cNvPr id="14369" name="Line 33"/>
          <p:cNvSpPr>
            <a:spLocks noChangeShapeType="1"/>
          </p:cNvSpPr>
          <p:nvPr/>
        </p:nvSpPr>
        <p:spPr bwMode="auto">
          <a:xfrm>
            <a:off x="990600" y="5715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4370" name="Line 34"/>
          <p:cNvSpPr>
            <a:spLocks noChangeShapeType="1"/>
          </p:cNvSpPr>
          <p:nvPr/>
        </p:nvSpPr>
        <p:spPr bwMode="auto">
          <a:xfrm>
            <a:off x="1981200" y="5715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4371" name="Text Box 35"/>
          <p:cNvSpPr txBox="1">
            <a:spLocks noChangeArrowheads="1"/>
          </p:cNvSpPr>
          <p:nvPr/>
        </p:nvSpPr>
        <p:spPr bwMode="auto">
          <a:xfrm>
            <a:off x="7223125" y="4129088"/>
            <a:ext cx="522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aseline="0">
                <a:latin typeface="Times New Roman" pitchFamily="18" charset="0"/>
              </a:rPr>
              <a:t>x-b</a:t>
            </a:r>
          </a:p>
        </p:txBody>
      </p:sp>
      <p:sp>
        <p:nvSpPr>
          <p:cNvPr id="14372" name="Text Box 36"/>
          <p:cNvSpPr txBox="1">
            <a:spLocks noChangeArrowheads="1"/>
          </p:cNvSpPr>
          <p:nvPr/>
        </p:nvSpPr>
        <p:spPr bwMode="auto">
          <a:xfrm>
            <a:off x="2819400" y="5257800"/>
            <a:ext cx="1573213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aseline="0">
                <a:latin typeface="Times New Roman" pitchFamily="18" charset="0"/>
              </a:rPr>
              <a:t>z           x-b</a:t>
            </a:r>
          </a:p>
          <a:p>
            <a:r>
              <a:rPr lang="en-US" sz="2400" baseline="0">
                <a:latin typeface="Times New Roman" pitchFamily="18" charset="0"/>
              </a:rPr>
              <a:t>f            x</a:t>
            </a:r>
            <a:r>
              <a:rPr lang="en-US" sz="2400">
                <a:latin typeface="Times New Roman" pitchFamily="18" charset="0"/>
              </a:rPr>
              <a:t>r</a:t>
            </a:r>
          </a:p>
        </p:txBody>
      </p:sp>
      <p:sp>
        <p:nvSpPr>
          <p:cNvPr id="14373" name="Line 37"/>
          <p:cNvSpPr>
            <a:spLocks noChangeShapeType="1"/>
          </p:cNvSpPr>
          <p:nvPr/>
        </p:nvSpPr>
        <p:spPr bwMode="auto">
          <a:xfrm>
            <a:off x="2895600" y="57150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4374" name="Line 38"/>
          <p:cNvSpPr>
            <a:spLocks noChangeShapeType="1"/>
          </p:cNvSpPr>
          <p:nvPr/>
        </p:nvSpPr>
        <p:spPr bwMode="auto">
          <a:xfrm>
            <a:off x="3886200" y="5715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4375" name="Text Box 39"/>
          <p:cNvSpPr txBox="1">
            <a:spLocks noChangeArrowheads="1"/>
          </p:cNvSpPr>
          <p:nvPr/>
        </p:nvSpPr>
        <p:spPr bwMode="auto">
          <a:xfrm>
            <a:off x="3336925" y="5451475"/>
            <a:ext cx="35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aseline="0">
                <a:latin typeface="Times New Roman" pitchFamily="18" charset="0"/>
              </a:rPr>
              <a:t>=</a:t>
            </a:r>
          </a:p>
        </p:txBody>
      </p:sp>
      <p:sp>
        <p:nvSpPr>
          <p:cNvPr id="14376" name="Line 40"/>
          <p:cNvSpPr>
            <a:spLocks noChangeShapeType="1"/>
          </p:cNvSpPr>
          <p:nvPr/>
        </p:nvSpPr>
        <p:spPr bwMode="auto">
          <a:xfrm>
            <a:off x="3276600" y="2743200"/>
            <a:ext cx="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4377" name="Line 41"/>
          <p:cNvSpPr>
            <a:spLocks noChangeShapeType="1"/>
          </p:cNvSpPr>
          <p:nvPr/>
        </p:nvSpPr>
        <p:spPr bwMode="auto">
          <a:xfrm>
            <a:off x="3276600" y="3962400"/>
            <a:ext cx="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4378" name="Line 42"/>
          <p:cNvSpPr>
            <a:spLocks noChangeShapeType="1"/>
          </p:cNvSpPr>
          <p:nvPr/>
        </p:nvSpPr>
        <p:spPr bwMode="auto">
          <a:xfrm>
            <a:off x="7162800" y="3962400"/>
            <a:ext cx="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4379" name="Text Box 43"/>
          <p:cNvSpPr txBox="1">
            <a:spLocks noChangeArrowheads="1"/>
          </p:cNvSpPr>
          <p:nvPr/>
        </p:nvSpPr>
        <p:spPr bwMode="auto">
          <a:xfrm>
            <a:off x="4632325" y="5222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2400" baseline="0">
              <a:latin typeface="Times New Roman" pitchFamily="18" charset="0"/>
            </a:endParaRPr>
          </a:p>
        </p:txBody>
      </p:sp>
      <p:sp>
        <p:nvSpPr>
          <p:cNvPr id="14380" name="Oval 44"/>
          <p:cNvSpPr>
            <a:spLocks noChangeArrowheads="1"/>
          </p:cNvSpPr>
          <p:nvPr/>
        </p:nvSpPr>
        <p:spPr bwMode="auto">
          <a:xfrm>
            <a:off x="3200400" y="4038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381" name="Text Box 45"/>
          <p:cNvSpPr txBox="1">
            <a:spLocks noChangeArrowheads="1"/>
          </p:cNvSpPr>
          <p:nvPr/>
        </p:nvSpPr>
        <p:spPr bwMode="auto">
          <a:xfrm>
            <a:off x="4784725" y="5299075"/>
            <a:ext cx="2325688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aseline="0">
                <a:latin typeface="Times New Roman" pitchFamily="18" charset="0"/>
              </a:rPr>
              <a:t>z           y           y</a:t>
            </a:r>
          </a:p>
          <a:p>
            <a:r>
              <a:rPr lang="en-US" sz="2400" baseline="0">
                <a:latin typeface="Times New Roman" pitchFamily="18" charset="0"/>
              </a:rPr>
              <a:t>f           y</a:t>
            </a:r>
            <a:r>
              <a:rPr lang="en-US" sz="2400">
                <a:latin typeface="Times New Roman" pitchFamily="18" charset="0"/>
              </a:rPr>
              <a:t>l</a:t>
            </a:r>
            <a:r>
              <a:rPr lang="en-US" sz="2400" baseline="0">
                <a:latin typeface="Times New Roman" pitchFamily="18" charset="0"/>
              </a:rPr>
              <a:t>          y</a:t>
            </a:r>
            <a:r>
              <a:rPr lang="en-US" sz="2400">
                <a:latin typeface="Times New Roman" pitchFamily="18" charset="0"/>
              </a:rPr>
              <a:t>r</a:t>
            </a:r>
          </a:p>
        </p:txBody>
      </p:sp>
      <p:sp>
        <p:nvSpPr>
          <p:cNvPr id="14382" name="Text Box 46"/>
          <p:cNvSpPr txBox="1">
            <a:spLocks noChangeArrowheads="1"/>
          </p:cNvSpPr>
          <p:nvPr/>
        </p:nvSpPr>
        <p:spPr bwMode="auto">
          <a:xfrm>
            <a:off x="5241925" y="5451475"/>
            <a:ext cx="35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aseline="0">
                <a:latin typeface="Times New Roman" pitchFamily="18" charset="0"/>
              </a:rPr>
              <a:t>=</a:t>
            </a:r>
          </a:p>
        </p:txBody>
      </p:sp>
      <p:sp>
        <p:nvSpPr>
          <p:cNvPr id="14383" name="Text Box 47"/>
          <p:cNvSpPr txBox="1">
            <a:spLocks noChangeArrowheads="1"/>
          </p:cNvSpPr>
          <p:nvPr/>
        </p:nvSpPr>
        <p:spPr bwMode="auto">
          <a:xfrm>
            <a:off x="6232525" y="5451475"/>
            <a:ext cx="35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aseline="0">
                <a:latin typeface="Times New Roman" pitchFamily="18" charset="0"/>
              </a:rPr>
              <a:t>=</a:t>
            </a:r>
          </a:p>
        </p:txBody>
      </p:sp>
      <p:sp>
        <p:nvSpPr>
          <p:cNvPr id="14384" name="Line 48"/>
          <p:cNvSpPr>
            <a:spLocks noChangeShapeType="1"/>
          </p:cNvSpPr>
          <p:nvPr/>
        </p:nvSpPr>
        <p:spPr bwMode="auto">
          <a:xfrm>
            <a:off x="4800600" y="5715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4385" name="Line 49"/>
          <p:cNvSpPr>
            <a:spLocks noChangeShapeType="1"/>
          </p:cNvSpPr>
          <p:nvPr/>
        </p:nvSpPr>
        <p:spPr bwMode="auto">
          <a:xfrm>
            <a:off x="5715000" y="5715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4386" name="Line 50"/>
          <p:cNvSpPr>
            <a:spLocks noChangeShapeType="1"/>
          </p:cNvSpPr>
          <p:nvPr/>
        </p:nvSpPr>
        <p:spPr bwMode="auto">
          <a:xfrm>
            <a:off x="6781800" y="5715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4387" name="Text Box 51"/>
          <p:cNvSpPr txBox="1">
            <a:spLocks noChangeArrowheads="1"/>
          </p:cNvSpPr>
          <p:nvPr/>
        </p:nvSpPr>
        <p:spPr bwMode="auto">
          <a:xfrm>
            <a:off x="7391400" y="5181600"/>
            <a:ext cx="15779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baseline="0">
                <a:solidFill>
                  <a:schemeClr val="tx2"/>
                </a:solidFill>
                <a:latin typeface="Times New Roman" pitchFamily="18" charset="0"/>
              </a:rPr>
              <a:t>y-axis is</a:t>
            </a:r>
          </a:p>
          <a:p>
            <a:pPr algn="ctr"/>
            <a:r>
              <a:rPr lang="en-US" sz="2000" baseline="0">
                <a:solidFill>
                  <a:schemeClr val="tx2"/>
                </a:solidFill>
                <a:latin typeface="Times New Roman" pitchFamily="18" charset="0"/>
              </a:rPr>
              <a:t>perpendicular</a:t>
            </a:r>
          </a:p>
          <a:p>
            <a:pPr algn="ctr"/>
            <a:r>
              <a:rPr lang="en-US" sz="2000" baseline="0">
                <a:solidFill>
                  <a:schemeClr val="tx2"/>
                </a:solidFill>
                <a:latin typeface="Times New Roman" pitchFamily="18" charset="0"/>
              </a:rPr>
              <a:t>to the page.</a:t>
            </a:r>
          </a:p>
        </p:txBody>
      </p:sp>
      <p:sp>
        <p:nvSpPr>
          <p:cNvPr id="14388" name="Oval 52"/>
          <p:cNvSpPr>
            <a:spLocks noChangeArrowheads="1"/>
          </p:cNvSpPr>
          <p:nvPr/>
        </p:nvSpPr>
        <p:spPr bwMode="auto">
          <a:xfrm>
            <a:off x="3200400" y="3048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Slide Number Placeholder 5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7F2B3-1E67-4471-A4B3-CF560C709759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Resultant Depth Calculation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1127125" y="2403475"/>
            <a:ext cx="746125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aseline="0">
                <a:latin typeface="Times New Roman" pitchFamily="18" charset="0"/>
              </a:rPr>
              <a:t>For stereo cameras with parallel optical axes, focal length f,</a:t>
            </a:r>
          </a:p>
          <a:p>
            <a:r>
              <a:rPr lang="en-US" sz="2400" baseline="0">
                <a:latin typeface="Times New Roman" pitchFamily="18" charset="0"/>
              </a:rPr>
              <a:t>baseline b, corresponding image points (x</a:t>
            </a:r>
            <a:r>
              <a:rPr lang="en-US" sz="2400">
                <a:latin typeface="Times New Roman" pitchFamily="18" charset="0"/>
              </a:rPr>
              <a:t>l</a:t>
            </a:r>
            <a:r>
              <a:rPr lang="en-US" sz="2400" baseline="0">
                <a:latin typeface="Times New Roman" pitchFamily="18" charset="0"/>
              </a:rPr>
              <a:t>,y</a:t>
            </a:r>
            <a:r>
              <a:rPr lang="en-US" sz="2400">
                <a:latin typeface="Times New Roman" pitchFamily="18" charset="0"/>
              </a:rPr>
              <a:t>l</a:t>
            </a:r>
            <a:r>
              <a:rPr lang="en-US" sz="2400" baseline="0">
                <a:latin typeface="Times New Roman" pitchFamily="18" charset="0"/>
              </a:rPr>
              <a:t>) and (x</a:t>
            </a:r>
            <a:r>
              <a:rPr lang="en-US" sz="2400">
                <a:latin typeface="Times New Roman" pitchFamily="18" charset="0"/>
              </a:rPr>
              <a:t>r</a:t>
            </a:r>
            <a:r>
              <a:rPr lang="en-US" sz="2400" baseline="0">
                <a:latin typeface="Times New Roman" pitchFamily="18" charset="0"/>
              </a:rPr>
              <a:t>,y</a:t>
            </a:r>
            <a:r>
              <a:rPr lang="en-US" sz="2400">
                <a:latin typeface="Times New Roman" pitchFamily="18" charset="0"/>
              </a:rPr>
              <a:t>r</a:t>
            </a:r>
            <a:r>
              <a:rPr lang="en-US" sz="2400" baseline="0">
                <a:latin typeface="Times New Roman" pitchFamily="18" charset="0"/>
              </a:rPr>
              <a:t>)</a:t>
            </a:r>
          </a:p>
          <a:p>
            <a:r>
              <a:rPr lang="en-US" sz="2400" baseline="0">
                <a:latin typeface="Times New Roman" pitchFamily="18" charset="0"/>
              </a:rPr>
              <a:t>with </a:t>
            </a:r>
            <a:r>
              <a:rPr lang="en-US" sz="2400" baseline="0">
                <a:solidFill>
                  <a:schemeClr val="tx2"/>
                </a:solidFill>
                <a:latin typeface="Times New Roman" pitchFamily="18" charset="0"/>
              </a:rPr>
              <a:t>disparity d: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1600200" y="3886200"/>
            <a:ext cx="3225800" cy="1927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aseline="0">
                <a:latin typeface="Times New Roman" pitchFamily="18" charset="0"/>
              </a:rPr>
              <a:t>z =  f*b / (x</a:t>
            </a:r>
            <a:r>
              <a:rPr lang="en-US" sz="2400">
                <a:latin typeface="Times New Roman" pitchFamily="18" charset="0"/>
              </a:rPr>
              <a:t>l</a:t>
            </a:r>
            <a:r>
              <a:rPr lang="en-US" sz="2400" baseline="0">
                <a:latin typeface="Times New Roman" pitchFamily="18" charset="0"/>
              </a:rPr>
              <a:t> - x</a:t>
            </a:r>
            <a:r>
              <a:rPr lang="en-US" sz="2400">
                <a:latin typeface="Times New Roman" pitchFamily="18" charset="0"/>
              </a:rPr>
              <a:t>r</a:t>
            </a:r>
            <a:r>
              <a:rPr lang="en-US" sz="2400" baseline="0">
                <a:latin typeface="Times New Roman" pitchFamily="18" charset="0"/>
              </a:rPr>
              <a:t>) = f*b/d</a:t>
            </a:r>
          </a:p>
          <a:p>
            <a:endParaRPr lang="en-US" sz="2400" baseline="0">
              <a:latin typeface="Times New Roman" pitchFamily="18" charset="0"/>
            </a:endParaRPr>
          </a:p>
          <a:p>
            <a:r>
              <a:rPr lang="en-US" sz="2400" baseline="0">
                <a:latin typeface="Times New Roman" pitchFamily="18" charset="0"/>
              </a:rPr>
              <a:t>x = x</a:t>
            </a:r>
            <a:r>
              <a:rPr lang="en-US" sz="2400">
                <a:latin typeface="Times New Roman" pitchFamily="18" charset="0"/>
              </a:rPr>
              <a:t>l</a:t>
            </a:r>
            <a:r>
              <a:rPr lang="en-US" sz="2400" baseline="0">
                <a:latin typeface="Times New Roman" pitchFamily="18" charset="0"/>
              </a:rPr>
              <a:t>*z/f   or  b + x</a:t>
            </a:r>
            <a:r>
              <a:rPr lang="en-US" sz="2400">
                <a:latin typeface="Times New Roman" pitchFamily="18" charset="0"/>
              </a:rPr>
              <a:t>r</a:t>
            </a:r>
            <a:r>
              <a:rPr lang="en-US" sz="2400" baseline="0">
                <a:latin typeface="Times New Roman" pitchFamily="18" charset="0"/>
              </a:rPr>
              <a:t>*z/f</a:t>
            </a:r>
          </a:p>
          <a:p>
            <a:endParaRPr lang="en-US" sz="2400" baseline="0">
              <a:latin typeface="Times New Roman" pitchFamily="18" charset="0"/>
            </a:endParaRPr>
          </a:p>
          <a:p>
            <a:r>
              <a:rPr lang="en-US" sz="2400" baseline="0">
                <a:latin typeface="Times New Roman" pitchFamily="18" charset="0"/>
              </a:rPr>
              <a:t>y = y</a:t>
            </a:r>
            <a:r>
              <a:rPr lang="en-US" sz="2400">
                <a:latin typeface="Times New Roman" pitchFamily="18" charset="0"/>
              </a:rPr>
              <a:t>l</a:t>
            </a:r>
            <a:r>
              <a:rPr lang="en-US" sz="2400" baseline="0">
                <a:latin typeface="Times New Roman" pitchFamily="18" charset="0"/>
              </a:rPr>
              <a:t>*z/f    or    y</a:t>
            </a:r>
            <a:r>
              <a:rPr lang="en-US" sz="2400">
                <a:latin typeface="Times New Roman" pitchFamily="18" charset="0"/>
              </a:rPr>
              <a:t>r</a:t>
            </a:r>
            <a:r>
              <a:rPr lang="en-US" sz="2400" baseline="0">
                <a:latin typeface="Times New Roman" pitchFamily="18" charset="0"/>
              </a:rPr>
              <a:t>*z/f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5851525" y="3851275"/>
            <a:ext cx="277177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aseline="0">
                <a:latin typeface="Times New Roman" pitchFamily="18" charset="0"/>
              </a:rPr>
              <a:t>This method of</a:t>
            </a:r>
          </a:p>
          <a:p>
            <a:r>
              <a:rPr lang="en-US" sz="2400" baseline="0">
                <a:latin typeface="Times New Roman" pitchFamily="18" charset="0"/>
              </a:rPr>
              <a:t>determining depth</a:t>
            </a:r>
          </a:p>
          <a:p>
            <a:r>
              <a:rPr lang="en-US" sz="2400" baseline="0">
                <a:latin typeface="Times New Roman" pitchFamily="18" charset="0"/>
              </a:rPr>
              <a:t>from disparity is </a:t>
            </a:r>
          </a:p>
          <a:p>
            <a:r>
              <a:rPr lang="en-US" sz="2400" baseline="0">
                <a:latin typeface="Times New Roman" pitchFamily="18" charset="0"/>
              </a:rPr>
              <a:t>called </a:t>
            </a:r>
            <a:r>
              <a:rPr lang="en-US" sz="2400" b="1" baseline="0">
                <a:solidFill>
                  <a:srgbClr val="FF0000"/>
                </a:solidFill>
                <a:latin typeface="Times New Roman" pitchFamily="18" charset="0"/>
              </a:rPr>
              <a:t>triangulation</a:t>
            </a:r>
            <a:r>
              <a:rPr lang="en-US" sz="2400" b="1" baseline="0">
                <a:latin typeface="Times New Roman" pitchFamily="18" charset="0"/>
              </a:rPr>
              <a:t>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7F2B3-1E67-4471-A4B3-CF560C709759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1975</TotalTime>
  <Words>2721</Words>
  <Application>Microsoft Office PowerPoint</Application>
  <PresentationFormat>On-screen Show (4:3)</PresentationFormat>
  <Paragraphs>583</Paragraphs>
  <Slides>74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74</vt:i4>
      </vt:variant>
    </vt:vector>
  </HeadingPairs>
  <TitlesOfParts>
    <vt:vector size="89" baseType="lpstr">
      <vt:lpstr>宋体</vt:lpstr>
      <vt:lpstr>ヒラギノ角ゴ ProN W3</vt:lpstr>
      <vt:lpstr>Arial</vt:lpstr>
      <vt:lpstr>Calibri</vt:lpstr>
      <vt:lpstr>Cambria Math</vt:lpstr>
      <vt:lpstr>Helvetica</vt:lpstr>
      <vt:lpstr>Helvetica Neue</vt:lpstr>
      <vt:lpstr>Helvetica Neue Light</vt:lpstr>
      <vt:lpstr>Lucida Grande</vt:lpstr>
      <vt:lpstr>Symbol</vt:lpstr>
      <vt:lpstr>Times New Roman</vt:lpstr>
      <vt:lpstr>Wingdings</vt:lpstr>
      <vt:lpstr>Office Theme</vt:lpstr>
      <vt:lpstr>Visio</vt:lpstr>
      <vt:lpstr>Image</vt:lpstr>
      <vt:lpstr>3D Mesh Data for Face and Head Analysis</vt:lpstr>
      <vt:lpstr>3D Head Mesh Data</vt:lpstr>
      <vt:lpstr>Data Types</vt:lpstr>
      <vt:lpstr>Range Acquisition Taxonomy</vt:lpstr>
      <vt:lpstr>Range Acquisition Taxonomy</vt:lpstr>
      <vt:lpstr>Optical Range Scanning Methods</vt:lpstr>
      <vt:lpstr>Stereo</vt:lpstr>
      <vt:lpstr>Depth Perception from Stereo Simple Model:  Parallel Optic Axes</vt:lpstr>
      <vt:lpstr>Resultant Depth Calculation</vt:lpstr>
      <vt:lpstr>Epipolar Geometry Constraint: 1. Normal Pair of Images</vt:lpstr>
      <vt:lpstr>Epipolar Geometry: General Case</vt:lpstr>
      <vt:lpstr>Constraints</vt:lpstr>
      <vt:lpstr>Finding Correspondences</vt:lpstr>
      <vt:lpstr>Shape from Motion</vt:lpstr>
      <vt:lpstr>Shape from Motion</vt:lpstr>
      <vt:lpstr>Shape from Shading</vt:lpstr>
      <vt:lpstr>Shape from Shading</vt:lpstr>
      <vt:lpstr>Active Optical Methods</vt:lpstr>
      <vt:lpstr>Active Variants of Passive Techniques</vt:lpstr>
      <vt:lpstr>What Kinds of Patterns</vt:lpstr>
      <vt:lpstr>Multiple Stripes</vt:lpstr>
      <vt:lpstr>Colored Multiple Stripes </vt:lpstr>
      <vt:lpstr>PowerPoint Presentation</vt:lpstr>
      <vt:lpstr>PowerPoint Presentation</vt:lpstr>
      <vt:lpstr>3D Reconstruction Color Images</vt:lpstr>
      <vt:lpstr>Depth Images</vt:lpstr>
      <vt:lpstr>Space Carving</vt:lpstr>
      <vt:lpstr>Space Carving</vt:lpstr>
      <vt:lpstr>Space Carving Algorithm</vt:lpstr>
      <vt:lpstr>PowerPoint Presentation</vt:lpstr>
      <vt:lpstr>From Voxels to 3D Mesh</vt:lpstr>
      <vt:lpstr>Marching Cubes</vt:lpstr>
      <vt:lpstr>What does that mean?</vt:lpstr>
      <vt:lpstr>Visualization Process</vt:lpstr>
      <vt:lpstr>Medical Data Acquisition</vt:lpstr>
      <vt:lpstr>Surface Construction</vt:lpstr>
      <vt:lpstr>Marching Cubes Explained</vt:lpstr>
      <vt:lpstr>Marching Cubes Overview</vt:lpstr>
      <vt:lpstr>How Are Cubes Constructed</vt:lpstr>
      <vt:lpstr>How Are The Cubes Used</vt:lpstr>
      <vt:lpstr>Triangle Creation</vt:lpstr>
      <vt:lpstr>Improvements Over Other Methods</vt:lpstr>
      <vt:lpstr>Examples</vt:lpstr>
      <vt:lpstr>3D Surface from MicroCT Images of a Chicken Embryo</vt:lpstr>
      <vt:lpstr>3D Skulls from Human CT Images</vt:lpstr>
      <vt:lpstr>The 3dMD 3D Scanning System</vt:lpstr>
      <vt:lpstr>Characteristics</vt:lpstr>
      <vt:lpstr>PowerPoint Presentation</vt:lpstr>
      <vt:lpstr>PowerPoint Presentation</vt:lpstr>
      <vt:lpstr>The “us” Database</vt:lpstr>
      <vt:lpstr>Seth’s Database</vt:lpstr>
      <vt:lpstr>3dMD Face Dataset</vt:lpstr>
      <vt:lpstr>3dMD Face Dataset</vt:lpstr>
      <vt:lpstr>3dMD Face Dataset</vt:lpstr>
      <vt:lpstr>3dMD Face Dataset</vt:lpstr>
      <vt:lpstr>3dMD Face Dataset</vt:lpstr>
      <vt:lpstr>3dMD Face Dataset</vt:lpstr>
      <vt:lpstr>3dMD Face Dataset</vt:lpstr>
      <vt:lpstr>3D Morphable Model</vt:lpstr>
      <vt:lpstr>Projects</vt:lpstr>
      <vt:lpstr>Ideas</vt:lpstr>
      <vt:lpstr>Shape-based Quantification of 3D Face Data for Craniofacial Research</vt:lpstr>
      <vt:lpstr>22q11.2 Deletion Syndrome</vt:lpstr>
      <vt:lpstr>Motivation</vt:lpstr>
      <vt:lpstr>22q11.2 Deletion Syndrome (22q11.2DS)</vt:lpstr>
      <vt:lpstr>22q11.2 Deletion Syndrome has Subtle Facial Features</vt:lpstr>
      <vt:lpstr>PowerPoint Presentation</vt:lpstr>
      <vt:lpstr>Experts Looking at Photos</vt:lpstr>
      <vt:lpstr>Research Objective</vt:lpstr>
      <vt:lpstr>Related Literature</vt:lpstr>
      <vt:lpstr>Related Literature</vt:lpstr>
      <vt:lpstr>Data Representation</vt:lpstr>
      <vt:lpstr>Results: 3D snapshot vs. 2.5D</vt:lpstr>
      <vt:lpstr>Results: Curved Lines</vt:lpstr>
    </vt:vector>
  </TitlesOfParts>
  <Company>uw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3D Head Mesh Data</dc:title>
  <dc:creator>Linda Shapiro</dc:creator>
  <cp:lastModifiedBy>Linda Shapiro</cp:lastModifiedBy>
  <cp:revision>62</cp:revision>
  <dcterms:created xsi:type="dcterms:W3CDTF">2011-11-11T23:21:16Z</dcterms:created>
  <dcterms:modified xsi:type="dcterms:W3CDTF">2021-11-03T19:22:13Z</dcterms:modified>
</cp:coreProperties>
</file>