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7" r:id="rId2"/>
    <p:sldId id="258" r:id="rId3"/>
    <p:sldId id="259" r:id="rId4"/>
    <p:sldId id="334" r:id="rId5"/>
    <p:sldId id="261" r:id="rId6"/>
    <p:sldId id="262" r:id="rId7"/>
    <p:sldId id="263" r:id="rId8"/>
    <p:sldId id="264" r:id="rId9"/>
    <p:sldId id="265" r:id="rId10"/>
    <p:sldId id="341" r:id="rId11"/>
    <p:sldId id="268" r:id="rId12"/>
    <p:sldId id="267" r:id="rId13"/>
    <p:sldId id="287" r:id="rId14"/>
    <p:sldId id="288" r:id="rId15"/>
    <p:sldId id="271" r:id="rId16"/>
    <p:sldId id="342" r:id="rId17"/>
    <p:sldId id="289" r:id="rId18"/>
    <p:sldId id="272" r:id="rId19"/>
    <p:sldId id="273" r:id="rId20"/>
    <p:sldId id="293" r:id="rId21"/>
    <p:sldId id="345" r:id="rId22"/>
    <p:sldId id="346" r:id="rId23"/>
    <p:sldId id="347" r:id="rId24"/>
    <p:sldId id="348" r:id="rId25"/>
    <p:sldId id="349" r:id="rId26"/>
    <p:sldId id="290" r:id="rId27"/>
    <p:sldId id="274" r:id="rId28"/>
    <p:sldId id="325" r:id="rId29"/>
    <p:sldId id="331" r:id="rId30"/>
    <p:sldId id="275" r:id="rId31"/>
    <p:sldId id="276" r:id="rId32"/>
    <p:sldId id="279" r:id="rId33"/>
    <p:sldId id="282" r:id="rId34"/>
    <p:sldId id="291" r:id="rId35"/>
    <p:sldId id="309" r:id="rId36"/>
    <p:sldId id="292" r:id="rId37"/>
    <p:sldId id="333" r:id="rId38"/>
    <p:sldId id="305" r:id="rId39"/>
    <p:sldId id="307" r:id="rId40"/>
    <p:sldId id="343" r:id="rId41"/>
    <p:sldId id="300" r:id="rId42"/>
    <p:sldId id="297" r:id="rId43"/>
    <p:sldId id="301" r:id="rId44"/>
    <p:sldId id="306" r:id="rId45"/>
    <p:sldId id="340" r:id="rId46"/>
    <p:sldId id="303" r:id="rId47"/>
    <p:sldId id="304" r:id="rId48"/>
    <p:sldId id="350" r:id="rId49"/>
    <p:sldId id="339" r:id="rId50"/>
    <p:sldId id="328" r:id="rId5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CD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94718" autoAdjust="0"/>
  </p:normalViewPr>
  <p:slideViewPr>
    <p:cSldViewPr>
      <p:cViewPr varScale="1">
        <p:scale>
          <a:sx n="75" d="100"/>
          <a:sy n="75" d="100"/>
        </p:scale>
        <p:origin x="-18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658" cy="46354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441" y="0"/>
            <a:ext cx="3032658" cy="46354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29241811-1646-4DD1-AEE9-29700374F43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57"/>
            <a:ext cx="3032658" cy="46354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441" y="8818557"/>
            <a:ext cx="3032658" cy="46354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ACE6F85E-BBBA-42D0-8307-C3540E72A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29" tIns="46514" rIns="93029" bIns="465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3" y="0"/>
            <a:ext cx="3032337" cy="464185"/>
          </a:xfrm>
          <a:prstGeom prst="rect">
            <a:avLst/>
          </a:prstGeom>
        </p:spPr>
        <p:txBody>
          <a:bodyPr vert="horz" lIns="93029" tIns="46514" rIns="93029" bIns="465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86442A-860A-482B-A7D7-B7DE1874BB98}" type="datetimeFigureOut">
              <a:rPr lang="en-US"/>
              <a:pPr>
                <a:defRPr/>
              </a:pPr>
              <a:t>10/21/2017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9" tIns="46514" rIns="93029" bIns="465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29" tIns="46514" rIns="93029" bIns="465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29" tIns="46514" rIns="93029" bIns="465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3" y="8817904"/>
            <a:ext cx="3032337" cy="464185"/>
          </a:xfrm>
          <a:prstGeom prst="rect">
            <a:avLst/>
          </a:prstGeom>
        </p:spPr>
        <p:txBody>
          <a:bodyPr vert="horz" lIns="93029" tIns="46514" rIns="93029" bIns="465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1901E9-B46E-486D-BF77-2557D0C9D4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8F41B-AA8A-4591-A3C9-BAC04A4FE7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63743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7" tIns="46505" rIns="93007" bIns="46505" anchor="b"/>
          <a:lstStyle/>
          <a:p>
            <a:pPr algn="r" defTabSz="928673"/>
            <a:fld id="{7A48325E-1C40-46D5-89DE-EBD0BD30243F}" type="slidenum">
              <a:rPr lang="en-US" sz="1200">
                <a:latin typeface="Calibri" pitchFamily="34" charset="0"/>
              </a:rPr>
              <a:pPr algn="r" defTabSz="928673"/>
              <a:t>6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963743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7" tIns="46505" rIns="93007" bIns="46505" anchor="b"/>
          <a:lstStyle/>
          <a:p>
            <a:pPr algn="r" defTabSz="928673"/>
            <a:fld id="{6915521C-2913-401D-AA5C-ADD1AE5D0321}" type="slidenum">
              <a:rPr lang="en-US" sz="1200">
                <a:latin typeface="Calibri" pitchFamily="34" charset="0"/>
              </a:rPr>
              <a:pPr algn="r" defTabSz="928673"/>
              <a:t>8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963743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7" tIns="46505" rIns="93007" bIns="46505" anchor="b"/>
          <a:lstStyle/>
          <a:p>
            <a:pPr algn="r" defTabSz="928673"/>
            <a:fld id="{5E46DE91-99E1-479E-883E-F5AEDB0856AF}" type="slidenum">
              <a:rPr lang="en-US" sz="1200">
                <a:latin typeface="Calibri" pitchFamily="34" charset="0"/>
              </a:rPr>
              <a:pPr algn="r" defTabSz="928673"/>
              <a:t>9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3007" tIns="46505" rIns="93007" bIns="46505" numCol="1" anchor="t" anchorCtr="0" compatLnSpc="1">
            <a:prstTxWarp prst="textNoShape">
              <a:avLst/>
            </a:prstTxWarp>
          </a:bodyPr>
          <a:lstStyle/>
          <a:p>
            <a:pPr defTabSz="465143"/>
            <a:endParaRPr lang="en-US" dirty="0" smtClean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963743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7" tIns="46505" rIns="93007" bIns="46505" anchor="b"/>
          <a:lstStyle/>
          <a:p>
            <a:pPr algn="r" defTabSz="928673"/>
            <a:fld id="{CA0A0E89-9768-4601-83AC-BEB4EA4BB7A1}" type="slidenum">
              <a:rPr lang="en-US" sz="1200">
                <a:ea typeface="ＭＳ Ｐゴシック"/>
                <a:cs typeface="ＭＳ Ｐゴシック"/>
              </a:rPr>
              <a:pPr algn="r" defTabSz="928673"/>
              <a:t>10</a:t>
            </a:fld>
            <a:endParaRPr lang="en-US" sz="1200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 txBox="1">
            <a:spLocks noGrp="1"/>
          </p:cNvSpPr>
          <p:nvPr/>
        </p:nvSpPr>
        <p:spPr bwMode="auto">
          <a:xfrm>
            <a:off x="3963743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7" tIns="46505" rIns="93007" bIns="46505" anchor="b"/>
          <a:lstStyle/>
          <a:p>
            <a:pPr algn="r" defTabSz="928673"/>
            <a:fld id="{FF04323B-444A-4AC8-94CC-1F56C5BC7580}" type="slidenum">
              <a:rPr lang="en-US" sz="1200">
                <a:latin typeface="Calibri" pitchFamily="34" charset="0"/>
              </a:rPr>
              <a:pPr algn="r" defTabSz="928673"/>
              <a:t>11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3963743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7" tIns="46505" rIns="93007" bIns="46505" anchor="b"/>
          <a:lstStyle/>
          <a:p>
            <a:pPr algn="r" defTabSz="928673"/>
            <a:fld id="{D4ECF608-B881-4281-AB93-DA583C6914EE}" type="slidenum">
              <a:rPr lang="en-US" sz="1200">
                <a:latin typeface="Calibri" pitchFamily="34" charset="0"/>
              </a:rPr>
              <a:pPr algn="r" defTabSz="928673"/>
              <a:t>12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3963743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7" tIns="46505" rIns="93007" bIns="46505" anchor="b"/>
          <a:lstStyle/>
          <a:p>
            <a:pPr algn="r" defTabSz="928673"/>
            <a:fld id="{9DE86DA0-763C-4FFB-8B4F-EA59BCA93B43}" type="slidenum">
              <a:rPr lang="en-US" sz="1200">
                <a:latin typeface="Calibri" pitchFamily="34" charset="0"/>
              </a:rPr>
              <a:pPr algn="r" defTabSz="928673"/>
              <a:t>13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3963743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7" tIns="46505" rIns="93007" bIns="46505" anchor="b"/>
          <a:lstStyle/>
          <a:p>
            <a:pPr algn="r" defTabSz="928673"/>
            <a:fld id="{DF3DA995-31CE-40E6-93A4-DAE73F3A42E7}" type="slidenum">
              <a:rPr lang="en-US" sz="1200">
                <a:latin typeface="Calibri" pitchFamily="34" charset="0"/>
              </a:rPr>
              <a:pPr algn="r" defTabSz="928673"/>
              <a:t>50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5CD3-FDEA-47B1-AA2D-EA30D66EDDED}" type="datetime1">
              <a:rPr lang="en-US"/>
              <a:pPr>
                <a:defRPr/>
              </a:pPr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D383-974A-40F2-8CBB-BE1A4FE843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50AE-8430-4E1A-96C5-129D0F8ACF35}" type="datetime1">
              <a:rPr lang="en-US"/>
              <a:pPr>
                <a:defRPr/>
              </a:pPr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DEDC-D2CB-44D5-AEF4-9D6DE4BE4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1639-1F16-4013-8B8E-9784FF2F29DA}" type="datetime1">
              <a:rPr lang="en-US"/>
              <a:pPr>
                <a:defRPr/>
              </a:pPr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3A3C-11CF-4BBA-B677-3D9CABD8EE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D431-32B5-4677-AE03-E3CA4381EF27}" type="datetime1">
              <a:rPr lang="en-US"/>
              <a:pPr>
                <a:defRPr/>
              </a:pPr>
              <a:t>10/21/2017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FFAF9-C368-4E26-AEB6-EFD9133E1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909F-707E-4FC3-959B-6B294A5D7137}" type="datetime1">
              <a:rPr lang="en-US"/>
              <a:pPr>
                <a:defRPr/>
              </a:pPr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4120-EC35-4EAF-AD6C-B49AEABFCE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5DD9-D506-432D-936A-47897984DEC7}" type="datetime1">
              <a:rPr lang="en-US"/>
              <a:pPr>
                <a:defRPr/>
              </a:pPr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96EF-019C-4462-A40B-6C7427AF4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0688-18C4-42D3-93FB-89EBC2103601}" type="datetime1">
              <a:rPr lang="en-US"/>
              <a:pPr>
                <a:defRPr/>
              </a:pPr>
              <a:t>10/21/2017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E9178-E4F1-4837-B48A-05E3B9E4F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2DAF-6C6B-46BC-A0CB-B178F5FBCEBC}" type="datetime1">
              <a:rPr lang="en-US"/>
              <a:pPr>
                <a:defRPr/>
              </a:pPr>
              <a:t>10/21/2017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C34A-0E40-4C48-BBB9-9FFBE8A06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2CAB1-C59D-4934-8A3C-634BA729B20C}" type="datetime1">
              <a:rPr lang="en-US"/>
              <a:pPr>
                <a:defRPr/>
              </a:pPr>
              <a:t>10/21/2017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1F96F-D64E-4A63-AA90-655B49E182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8DC63-7307-45DF-8A86-5F15A2225D14}" type="datetime1">
              <a:rPr lang="en-US"/>
              <a:pPr>
                <a:defRPr/>
              </a:pPr>
              <a:t>10/21/2017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326FC-1EF1-437B-88C8-F527C3A2F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BC42-2AD8-4B0A-86D4-44331F73FA0C}" type="datetime1">
              <a:rPr lang="en-US"/>
              <a:pPr>
                <a:defRPr/>
              </a:pPr>
              <a:t>10/21/2017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18602-7F89-4D35-BDFE-2076C02B51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B08-5ADE-4EBD-8881-9EF601ED5310}" type="datetime1">
              <a:rPr lang="en-US"/>
              <a:pPr>
                <a:defRPr/>
              </a:pPr>
              <a:t>10/21/2017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D4DC-F823-4613-B3C5-7DB9FE19F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3EF861-DE29-47F2-A06A-821472F3F908}" type="datetime1">
              <a:rPr lang="en-US"/>
              <a:pPr>
                <a:defRPr/>
              </a:pPr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FCD29B-C079-4D11-9F09-4BE28ED04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0.png"/><Relationship Id="rId19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2590800"/>
          </a:xfrm>
        </p:spPr>
        <p:txBody>
          <a:bodyPr/>
          <a:lstStyle/>
          <a:p>
            <a:r>
              <a:rPr lang="en-US" sz="5400" smtClean="0"/>
              <a:t>A Similarity Retrieval System for Multimodal Functional Brain Images</a:t>
            </a: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304800" y="3581400"/>
            <a:ext cx="8534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Rosalia F. Tungaraza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Advisor: Prof. Linda G. Shapiro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400" baseline="30000">
              <a:latin typeface="Calibri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Ph.D. Defense</a:t>
            </a:r>
            <a:endParaRPr lang="en-US" sz="2400" baseline="30000">
              <a:latin typeface="Calibri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400" baseline="30000">
              <a:latin typeface="Calibri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Computer Science &amp; Engineering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University of Washington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400">
              <a:latin typeface="Calibri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400">
              <a:latin typeface="Calibri" pitchFamily="34" charset="0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657600"/>
            <a:ext cx="2057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657600"/>
            <a:ext cx="2057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mtClean="0"/>
              <a:t>Comparison of fMRI and ERP Data</a:t>
            </a:r>
          </a:p>
        </p:txBody>
      </p:sp>
      <p:sp>
        <p:nvSpPr>
          <p:cNvPr id="106499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BC70451-7F61-4DC3-A5C5-09A45AC93274}" type="slidenum">
              <a:rPr lang="en-US" sz="24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pPr algn="r"/>
              <a:t>10</a:t>
            </a:fld>
            <a:endParaRPr lang="en-US" sz="2400">
              <a:solidFill>
                <a:srgbClr val="0000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156926" name="Group 254"/>
          <p:cNvGraphicFramePr>
            <a:graphicFrameLocks noGrp="1"/>
          </p:cNvGraphicFramePr>
          <p:nvPr/>
        </p:nvGraphicFramePr>
        <p:xfrm>
          <a:off x="914400" y="2667000"/>
          <a:ext cx="7315200" cy="2571750"/>
        </p:xfrm>
        <a:graphic>
          <a:graphicData uri="http://schemas.openxmlformats.org/drawingml/2006/table">
            <a:tbl>
              <a:tblPr/>
              <a:tblGrid>
                <a:gridCol w="184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fMRI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Spatial resolution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Good (in mm)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undefined/poor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Temporal resolution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 (in sec)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Excellent (in msec)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r>
              <a:rPr lang="en-US" smtClean="0"/>
              <a:t>Similarity Retrieval Systems for fMRI Images</a:t>
            </a:r>
          </a:p>
        </p:txBody>
      </p:sp>
      <p:sp>
        <p:nvSpPr>
          <p:cNvPr id="3076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A688C0-BC15-428C-A0ED-1256557B3D9E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11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074" name="Object 437"/>
          <p:cNvGraphicFramePr>
            <a:graphicFrameLocks noChangeAspect="1"/>
          </p:cNvGraphicFramePr>
          <p:nvPr/>
        </p:nvGraphicFramePr>
        <p:xfrm>
          <a:off x="533400" y="1752600"/>
          <a:ext cx="7942263" cy="436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4" imgW="7942857" imgH="4361905" progId="PBrush">
                  <p:embed/>
                </p:oleObj>
              </mc:Choice>
              <mc:Fallback>
                <p:oleObj name="Bitmap Image" r:id="rId4" imgW="7942857" imgH="4361905" progId="PBrush">
                  <p:embed/>
                  <p:pic>
                    <p:nvPicPr>
                      <p:cNvPr id="0" name="Object 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7942263" cy="436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752600"/>
          </a:xfrm>
        </p:spPr>
        <p:txBody>
          <a:bodyPr/>
          <a:lstStyle/>
          <a:p>
            <a:r>
              <a:rPr lang="en-US" smtClean="0"/>
              <a:t>Similarity Retrieval Systems for ERP Images</a:t>
            </a:r>
          </a:p>
        </p:txBody>
      </p:sp>
      <p:sp>
        <p:nvSpPr>
          <p:cNvPr id="34818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B388ED-DEFB-4C88-83CA-3F6D93EBF2E2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12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990600" y="31242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190993"/>
                </a:solidFill>
                <a:latin typeface="Calibri" pitchFamily="34" charset="0"/>
              </a:rPr>
              <a:t>No relevant literature found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752600"/>
          </a:xfrm>
        </p:spPr>
        <p:txBody>
          <a:bodyPr/>
          <a:lstStyle/>
          <a:p>
            <a:r>
              <a:rPr lang="en-US" smtClean="0"/>
              <a:t>Similarity Retrieval Systems for Combined fMRI-ERP Images</a:t>
            </a:r>
          </a:p>
        </p:txBody>
      </p:sp>
      <p:sp>
        <p:nvSpPr>
          <p:cNvPr id="36866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7E52EF4-1CC1-45FF-ACA1-9EB6B666E7AC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13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990600" y="31242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190993"/>
                </a:solidFill>
                <a:latin typeface="Calibri" pitchFamily="34" charset="0"/>
              </a:rPr>
              <a:t>No relevant literature found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38914" name="TextBox 12"/>
          <p:cNvSpPr txBox="1">
            <a:spLocks noChangeArrowheads="1"/>
          </p:cNvSpPr>
          <p:nvPr/>
        </p:nvSpPr>
        <p:spPr bwMode="auto">
          <a:xfrm>
            <a:off x="762000" y="1066800"/>
            <a:ext cx="7543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Background</a:t>
            </a:r>
          </a:p>
          <a:p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Feature Extraction Process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itchFamily="34" charset="0"/>
              </a:rPr>
              <a:t>fMRI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 features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 ERP features</a:t>
            </a:r>
          </a:p>
          <a:p>
            <a:pPr lvl="1"/>
            <a:endParaRPr lang="en-US" sz="2800" b="1" dirty="0">
              <a:solidFill>
                <a:srgbClr val="190993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Similarity </a:t>
            </a:r>
            <a:r>
              <a:rPr lang="en-US" sz="3200" dirty="0" smtClean="0">
                <a:latin typeface="Calibri" pitchFamily="34" charset="0"/>
              </a:rPr>
              <a:t>Metric</a:t>
            </a:r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User Interface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 Retrieval Performance</a:t>
            </a:r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Simulate Human Expert</a:t>
            </a:r>
          </a:p>
        </p:txBody>
      </p:sp>
      <p:sp>
        <p:nvSpPr>
          <p:cNvPr id="3891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AC7717D-36B1-498C-9BDF-D96757525F7F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14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3" name="Text Box 2" descr="50%"/>
          <p:cNvSpPr txBox="1">
            <a:spLocks noChangeArrowheads="1"/>
          </p:cNvSpPr>
          <p:nvPr/>
        </p:nvSpPr>
        <p:spPr bwMode="auto">
          <a:xfrm>
            <a:off x="2133600" y="1752600"/>
            <a:ext cx="1143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Threshold</a:t>
            </a:r>
          </a:p>
        </p:txBody>
      </p:sp>
      <p:sp>
        <p:nvSpPr>
          <p:cNvPr id="32784" name="Text Box 3"/>
          <p:cNvSpPr txBox="1">
            <a:spLocks noChangeArrowheads="1"/>
          </p:cNvSpPr>
          <p:nvPr/>
        </p:nvSpPr>
        <p:spPr bwMode="auto">
          <a:xfrm>
            <a:off x="5334000" y="4648200"/>
            <a:ext cx="213360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Perform connected component analysis</a:t>
            </a:r>
          </a:p>
        </p:txBody>
      </p:sp>
      <p:sp>
        <p:nvSpPr>
          <p:cNvPr id="32785" name="Text Box 4"/>
          <p:cNvSpPr txBox="1">
            <a:spLocks noChangeArrowheads="1"/>
          </p:cNvSpPr>
          <p:nvPr/>
        </p:nvSpPr>
        <p:spPr bwMode="auto">
          <a:xfrm>
            <a:off x="6553200" y="3200400"/>
            <a:ext cx="121920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Perform clustering</a:t>
            </a:r>
          </a:p>
        </p:txBody>
      </p:sp>
      <p:sp>
        <p:nvSpPr>
          <p:cNvPr id="32786" name="Text Box 5"/>
          <p:cNvSpPr txBox="1">
            <a:spLocks noChangeArrowheads="1"/>
          </p:cNvSpPr>
          <p:nvPr/>
        </p:nvSpPr>
        <p:spPr bwMode="auto">
          <a:xfrm>
            <a:off x="5181600" y="1600200"/>
            <a:ext cx="167640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Approximate cluster centroids</a:t>
            </a:r>
          </a:p>
        </p:txBody>
      </p:sp>
      <p:sp>
        <p:nvSpPr>
          <p:cNvPr id="32787" name="Text Box 6"/>
          <p:cNvSpPr txBox="1">
            <a:spLocks noChangeArrowheads="1"/>
          </p:cNvSpPr>
          <p:nvPr/>
        </p:nvSpPr>
        <p:spPr bwMode="auto">
          <a:xfrm>
            <a:off x="2667000" y="4419600"/>
            <a:ext cx="990600" cy="830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Compute region vectors</a:t>
            </a:r>
          </a:p>
        </p:txBody>
      </p:sp>
      <p:sp>
        <p:nvSpPr>
          <p:cNvPr id="32788" name="Text Box 9"/>
          <p:cNvSpPr txBox="1">
            <a:spLocks noChangeArrowheads="1"/>
          </p:cNvSpPr>
          <p:nvPr/>
        </p:nvSpPr>
        <p:spPr bwMode="auto">
          <a:xfrm>
            <a:off x="304800" y="3352800"/>
            <a:ext cx="1776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Original database</a:t>
            </a:r>
          </a:p>
        </p:txBody>
      </p:sp>
      <p:sp>
        <p:nvSpPr>
          <p:cNvPr id="32789" name="Title 1"/>
          <p:cNvSpPr>
            <a:spLocks/>
          </p:cNvSpPr>
          <p:nvPr/>
        </p:nvSpPr>
        <p:spPr bwMode="auto">
          <a:xfrm>
            <a:off x="5334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fMRI Feature Extraction</a:t>
            </a:r>
          </a:p>
        </p:txBody>
      </p:sp>
      <p:sp>
        <p:nvSpPr>
          <p:cNvPr id="32790" name="Line 42"/>
          <p:cNvSpPr>
            <a:spLocks noChangeShapeType="1"/>
          </p:cNvSpPr>
          <p:nvPr/>
        </p:nvSpPr>
        <p:spPr bwMode="auto">
          <a:xfrm>
            <a:off x="2209800" y="22098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Line 53"/>
          <p:cNvSpPr>
            <a:spLocks noChangeShapeType="1"/>
          </p:cNvSpPr>
          <p:nvPr/>
        </p:nvSpPr>
        <p:spPr bwMode="auto">
          <a:xfrm>
            <a:off x="5257800" y="22860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2" name="Text Box 55"/>
          <p:cNvSpPr txBox="1">
            <a:spLocks noChangeArrowheads="1"/>
          </p:cNvSpPr>
          <p:nvPr/>
        </p:nvSpPr>
        <p:spPr bwMode="auto">
          <a:xfrm>
            <a:off x="8458200" y="2438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k=3</a:t>
            </a:r>
          </a:p>
        </p:txBody>
      </p:sp>
      <p:sp>
        <p:nvSpPr>
          <p:cNvPr id="32793" name="Line 57"/>
          <p:cNvSpPr>
            <a:spLocks noChangeShapeType="1"/>
          </p:cNvSpPr>
          <p:nvPr/>
        </p:nvSpPr>
        <p:spPr bwMode="auto">
          <a:xfrm>
            <a:off x="7848600" y="31242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Line 59"/>
          <p:cNvSpPr>
            <a:spLocks noChangeShapeType="1"/>
          </p:cNvSpPr>
          <p:nvPr/>
        </p:nvSpPr>
        <p:spPr bwMode="auto">
          <a:xfrm flipH="1">
            <a:off x="5334000" y="5257800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2770" name="Object 73"/>
          <p:cNvGraphicFramePr>
            <a:graphicFrameLocks noChangeAspect="1"/>
          </p:cNvGraphicFramePr>
          <p:nvPr/>
        </p:nvGraphicFramePr>
        <p:xfrm>
          <a:off x="228600" y="1066800"/>
          <a:ext cx="121285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Bitmap Image" r:id="rId3" imgW="3696216" imgH="4439270" progId="PBrush">
                  <p:embed/>
                </p:oleObj>
              </mc:Choice>
              <mc:Fallback>
                <p:oleObj name="Bitmap Image" r:id="rId3" imgW="3696216" imgH="4439270" progId="PBrush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1212850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74"/>
          <p:cNvGraphicFramePr>
            <a:graphicFrameLocks noChangeAspect="1"/>
          </p:cNvGraphicFramePr>
          <p:nvPr/>
        </p:nvGraphicFramePr>
        <p:xfrm>
          <a:off x="381000" y="1219200"/>
          <a:ext cx="121285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Bitmap Image" r:id="rId5" imgW="3696216" imgH="4439270" progId="PBrush">
                  <p:embed/>
                </p:oleObj>
              </mc:Choice>
              <mc:Fallback>
                <p:oleObj name="Bitmap Image" r:id="rId5" imgW="3696216" imgH="4439270" progId="PBrush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19200"/>
                        <a:ext cx="1212850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75"/>
          <p:cNvGraphicFramePr>
            <a:graphicFrameLocks noChangeAspect="1"/>
          </p:cNvGraphicFramePr>
          <p:nvPr/>
        </p:nvGraphicFramePr>
        <p:xfrm>
          <a:off x="533400" y="1371600"/>
          <a:ext cx="121285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Bitmap Image" r:id="rId6" imgW="3696216" imgH="4439270" progId="PBrush">
                  <p:embed/>
                </p:oleObj>
              </mc:Choice>
              <mc:Fallback>
                <p:oleObj name="Bitmap Image" r:id="rId6" imgW="3696216" imgH="4439270" progId="PBrush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1212850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76"/>
          <p:cNvGraphicFramePr>
            <a:graphicFrameLocks noChangeAspect="1"/>
          </p:cNvGraphicFramePr>
          <p:nvPr/>
        </p:nvGraphicFramePr>
        <p:xfrm>
          <a:off x="685800" y="1524000"/>
          <a:ext cx="121285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Bitmap Image" r:id="rId7" imgW="3696216" imgH="4439270" progId="PBrush">
                  <p:embed/>
                </p:oleObj>
              </mc:Choice>
              <mc:Fallback>
                <p:oleObj name="Bitmap Image" r:id="rId7" imgW="3696216" imgH="4439270" progId="PBrush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1212850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77"/>
          <p:cNvGraphicFramePr>
            <a:graphicFrameLocks noChangeAspect="1"/>
          </p:cNvGraphicFramePr>
          <p:nvPr/>
        </p:nvGraphicFramePr>
        <p:xfrm>
          <a:off x="838200" y="1676400"/>
          <a:ext cx="121285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Bitmap Image" r:id="rId8" imgW="3696216" imgH="4439270" progId="PBrush">
                  <p:embed/>
                </p:oleObj>
              </mc:Choice>
              <mc:Fallback>
                <p:oleObj name="Bitmap Image" r:id="rId8" imgW="3696216" imgH="4439270" progId="PBrush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1212850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8"/>
          <p:cNvGraphicFramePr>
            <a:graphicFrameLocks noChangeAspect="1"/>
          </p:cNvGraphicFramePr>
          <p:nvPr/>
        </p:nvGraphicFramePr>
        <p:xfrm>
          <a:off x="3276600" y="1219200"/>
          <a:ext cx="12017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Bitmap Image" r:id="rId9" imgW="3457143" imgH="4161905" progId="PBrush">
                  <p:embed/>
                </p:oleObj>
              </mc:Choice>
              <mc:Fallback>
                <p:oleObj name="Bitmap Image" r:id="rId9" imgW="3457143" imgH="4161905" progId="PBrush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19200"/>
                        <a:ext cx="120173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79"/>
          <p:cNvGraphicFramePr>
            <a:graphicFrameLocks noChangeAspect="1"/>
          </p:cNvGraphicFramePr>
          <p:nvPr/>
        </p:nvGraphicFramePr>
        <p:xfrm>
          <a:off x="3429000" y="1371600"/>
          <a:ext cx="12017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Bitmap Image" r:id="rId11" imgW="3457143" imgH="4161905" progId="PBrush">
                  <p:embed/>
                </p:oleObj>
              </mc:Choice>
              <mc:Fallback>
                <p:oleObj name="Bitmap Image" r:id="rId11" imgW="3457143" imgH="4161905" progId="PBrush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71600"/>
                        <a:ext cx="120173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80"/>
          <p:cNvGraphicFramePr>
            <a:graphicFrameLocks noChangeAspect="1"/>
          </p:cNvGraphicFramePr>
          <p:nvPr/>
        </p:nvGraphicFramePr>
        <p:xfrm>
          <a:off x="3581400" y="1524000"/>
          <a:ext cx="12017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Bitmap Image" r:id="rId12" imgW="3457143" imgH="4161905" progId="PBrush">
                  <p:embed/>
                </p:oleObj>
              </mc:Choice>
              <mc:Fallback>
                <p:oleObj name="Bitmap Image" r:id="rId12" imgW="3457143" imgH="4161905" progId="PBrush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24000"/>
                        <a:ext cx="120173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81"/>
          <p:cNvGraphicFramePr>
            <a:graphicFrameLocks noChangeAspect="1"/>
          </p:cNvGraphicFramePr>
          <p:nvPr/>
        </p:nvGraphicFramePr>
        <p:xfrm>
          <a:off x="3733800" y="1676400"/>
          <a:ext cx="12017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Bitmap Image" r:id="rId13" imgW="3457143" imgH="4161905" progId="PBrush">
                  <p:embed/>
                </p:oleObj>
              </mc:Choice>
              <mc:Fallback>
                <p:oleObj name="Bitmap Image" r:id="rId13" imgW="3457143" imgH="4161905" progId="PBrush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120173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82"/>
          <p:cNvGraphicFramePr>
            <a:graphicFrameLocks noChangeAspect="1"/>
          </p:cNvGraphicFramePr>
          <p:nvPr/>
        </p:nvGraphicFramePr>
        <p:xfrm>
          <a:off x="3886200" y="1828800"/>
          <a:ext cx="12017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Bitmap Image" r:id="rId14" imgW="3457143" imgH="4161905" progId="PBrush">
                  <p:embed/>
                </p:oleObj>
              </mc:Choice>
              <mc:Fallback>
                <p:oleObj name="Bitmap Image" r:id="rId14" imgW="3457143" imgH="4161905" progId="PBrush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28800"/>
                        <a:ext cx="120173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83"/>
          <p:cNvGraphicFramePr>
            <a:graphicFrameLocks noChangeAspect="1"/>
          </p:cNvGraphicFramePr>
          <p:nvPr/>
        </p:nvGraphicFramePr>
        <p:xfrm>
          <a:off x="6858000" y="1143000"/>
          <a:ext cx="145573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Bitmap Image" r:id="rId15" imgW="3457143" imgH="4161905" progId="PBrush">
                  <p:embed/>
                </p:oleObj>
              </mc:Choice>
              <mc:Fallback>
                <p:oleObj name="Bitmap Image" r:id="rId15" imgW="3457143" imgH="4161905" progId="PBrush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143000"/>
                        <a:ext cx="1455738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5" name="Text Box 85"/>
          <p:cNvSpPr txBox="1">
            <a:spLocks noChangeArrowheads="1"/>
          </p:cNvSpPr>
          <p:nvPr/>
        </p:nvSpPr>
        <p:spPr bwMode="auto">
          <a:xfrm>
            <a:off x="8458200" y="1752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k=2</a:t>
            </a:r>
          </a:p>
        </p:txBody>
      </p:sp>
      <p:sp>
        <p:nvSpPr>
          <p:cNvPr id="32796" name="Text Box 86"/>
          <p:cNvSpPr txBox="1">
            <a:spLocks noChangeArrowheads="1"/>
          </p:cNvSpPr>
          <p:nvPr/>
        </p:nvSpPr>
        <p:spPr bwMode="auto">
          <a:xfrm>
            <a:off x="8458200" y="1143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k=1</a:t>
            </a:r>
          </a:p>
        </p:txBody>
      </p:sp>
      <p:sp>
        <p:nvSpPr>
          <p:cNvPr id="32797" name="Line 87"/>
          <p:cNvSpPr>
            <a:spLocks noChangeShapeType="1"/>
          </p:cNvSpPr>
          <p:nvPr/>
        </p:nvSpPr>
        <p:spPr bwMode="auto">
          <a:xfrm flipH="1">
            <a:off x="7543800" y="1371600"/>
            <a:ext cx="990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8" name="Line 88"/>
          <p:cNvSpPr>
            <a:spLocks noChangeShapeType="1"/>
          </p:cNvSpPr>
          <p:nvPr/>
        </p:nvSpPr>
        <p:spPr bwMode="auto">
          <a:xfrm flipH="1">
            <a:off x="8077200" y="1981200"/>
            <a:ext cx="457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9" name="Line 89"/>
          <p:cNvSpPr>
            <a:spLocks noChangeShapeType="1"/>
          </p:cNvSpPr>
          <p:nvPr/>
        </p:nvSpPr>
        <p:spPr bwMode="auto">
          <a:xfrm flipH="1" flipV="1">
            <a:off x="7620000" y="2590800"/>
            <a:ext cx="914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2781" name="Object 91"/>
          <p:cNvGraphicFramePr>
            <a:graphicFrameLocks noChangeAspect="1"/>
          </p:cNvGraphicFramePr>
          <p:nvPr/>
        </p:nvGraphicFramePr>
        <p:xfrm>
          <a:off x="7315200" y="4114800"/>
          <a:ext cx="1570038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Bitmap Image" r:id="rId16" imgW="3648584" imgH="4361905" progId="PBrush">
                  <p:embed/>
                </p:oleObj>
              </mc:Choice>
              <mc:Fallback>
                <p:oleObj name="Bitmap Image" r:id="rId16" imgW="3648584" imgH="4361905" progId="PBrush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14800"/>
                        <a:ext cx="1570038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2" name="Object 92"/>
          <p:cNvGraphicFramePr>
            <a:graphicFrameLocks noChangeAspect="1"/>
          </p:cNvGraphicFramePr>
          <p:nvPr/>
        </p:nvGraphicFramePr>
        <p:xfrm>
          <a:off x="3657600" y="4191000"/>
          <a:ext cx="15970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Bitmap Image" r:id="rId18" imgW="3019048" imgH="3600000" progId="PBrush">
                  <p:embed/>
                </p:oleObj>
              </mc:Choice>
              <mc:Fallback>
                <p:oleObj name="Bitmap Image" r:id="rId18" imgW="3019048" imgH="3600000" progId="PBrush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91000"/>
                        <a:ext cx="15970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0" name="TextBox 32"/>
          <p:cNvSpPr txBox="1">
            <a:spLocks noChangeArrowheads="1"/>
          </p:cNvSpPr>
          <p:nvPr/>
        </p:nvSpPr>
        <p:spPr bwMode="auto">
          <a:xfrm>
            <a:off x="228600" y="4419600"/>
            <a:ext cx="2362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1600" dirty="0" err="1">
                <a:latin typeface="Calibri" pitchFamily="34" charset="0"/>
              </a:rPr>
              <a:t>Centroid</a:t>
            </a:r>
            <a:r>
              <a:rPr lang="en-US" sz="1600" dirty="0">
                <a:latin typeface="Calibri" pitchFamily="34" charset="0"/>
              </a:rPr>
              <a:t>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600" dirty="0" err="1">
                <a:latin typeface="Calibri" pitchFamily="34" charset="0"/>
              </a:rPr>
              <a:t>Avg</a:t>
            </a:r>
            <a:r>
              <a:rPr lang="en-US" sz="1600" dirty="0">
                <a:latin typeface="Calibri" pitchFamily="34" charset="0"/>
              </a:rPr>
              <a:t> Activation Value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600" dirty="0" err="1">
                <a:latin typeface="Calibri" pitchFamily="34" charset="0"/>
              </a:rPr>
              <a:t>Var</a:t>
            </a:r>
            <a:r>
              <a:rPr lang="en-US" sz="1600" dirty="0">
                <a:latin typeface="Calibri" pitchFamily="34" charset="0"/>
              </a:rPr>
              <a:t> Activation Value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600" dirty="0">
                <a:latin typeface="Calibri" pitchFamily="34" charset="0"/>
              </a:rPr>
              <a:t>Volume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600" dirty="0" err="1">
                <a:latin typeface="Calibri" pitchFamily="34" charset="0"/>
              </a:rPr>
              <a:t>Avg</a:t>
            </a:r>
            <a:r>
              <a:rPr lang="en-US" sz="1600" dirty="0">
                <a:latin typeface="Calibri" pitchFamily="34" charset="0"/>
              </a:rPr>
              <a:t> Distance to </a:t>
            </a:r>
            <a:r>
              <a:rPr lang="en-US" sz="1600" dirty="0" err="1">
                <a:latin typeface="Calibri" pitchFamily="34" charset="0"/>
              </a:rPr>
              <a:t>Centroid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600" dirty="0" err="1">
                <a:latin typeface="Calibri" pitchFamily="34" charset="0"/>
              </a:rPr>
              <a:t>Var</a:t>
            </a:r>
            <a:r>
              <a:rPr lang="en-US" sz="1600" dirty="0">
                <a:latin typeface="Calibri" pitchFamily="34" charset="0"/>
              </a:rPr>
              <a:t> of those Distances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2743200" y="53340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04800" y="914400"/>
          <a:ext cx="403860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8" name="Bitmap Image" r:id="rId3" imgW="6144483" imgH="3315163" progId="PBrush">
                  <p:embed/>
                </p:oleObj>
              </mc:Choice>
              <mc:Fallback>
                <p:oleObj name="Bitmap Image" r:id="rId3" imgW="6144483" imgH="331516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4038600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7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914400"/>
          <a:ext cx="3365500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9" name="Bitmap Image" r:id="rId5" imgW="5028571" imgH="3266667" progId="PBrush">
                  <p:embed/>
                </p:oleObj>
              </mc:Choice>
              <mc:Fallback>
                <p:oleObj name="Bitmap Image" r:id="rId5" imgW="5028571" imgH="3266667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914400"/>
                        <a:ext cx="3365500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3886200" y="19812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7620000" y="32766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4038600" y="12954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Select time-segment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5715000" y="3276600"/>
            <a:ext cx="1905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Compute </a:t>
            </a:r>
            <a:r>
              <a:rPr lang="en-US" sz="1600" dirty="0" err="1" smtClean="0">
                <a:latin typeface="Calibri" pitchFamily="34" charset="0"/>
              </a:rPr>
              <a:t>voxel</a:t>
            </a:r>
            <a:r>
              <a:rPr lang="en-US" sz="1600" dirty="0" smtClean="0">
                <a:latin typeface="Calibri" pitchFamily="34" charset="0"/>
              </a:rPr>
              <a:t>-wise statistically significant difference between means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 flipH="1">
            <a:off x="5105400" y="563880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5181600" y="51816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Threshold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8556" name="Title 1"/>
          <p:cNvSpPr>
            <a:spLocks/>
          </p:cNvSpPr>
          <p:nvPr/>
        </p:nvSpPr>
        <p:spPr bwMode="auto">
          <a:xfrm>
            <a:off x="5334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ERP Feature Extraction</a:t>
            </a:r>
          </a:p>
        </p:txBody>
      </p:sp>
      <p:sp>
        <p:nvSpPr>
          <p:cNvPr id="108557" name="Text Box 6"/>
          <p:cNvSpPr txBox="1">
            <a:spLocks noChangeArrowheads="1"/>
          </p:cNvSpPr>
          <p:nvPr/>
        </p:nvSpPr>
        <p:spPr bwMode="auto">
          <a:xfrm>
            <a:off x="2057400" y="4953000"/>
            <a:ext cx="99060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Compute </a:t>
            </a:r>
            <a:r>
              <a:rPr lang="en-US" sz="1600" dirty="0" smtClean="0">
                <a:latin typeface="Calibri" pitchFamily="34" charset="0"/>
              </a:rPr>
              <a:t>feature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2133600" y="56388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4572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4572000"/>
            <a:ext cx="17648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" y="5181600"/>
            <a:ext cx="16002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(X,Y,Z) positions of retained </a:t>
            </a:r>
            <a:r>
              <a:rPr lang="en-US" dirty="0" err="1" smtClean="0">
                <a:latin typeface="Calibri" pitchFamily="34" charset="0"/>
              </a:rPr>
              <a:t>voxels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59394" name="TextBox 12"/>
          <p:cNvSpPr txBox="1">
            <a:spLocks noChangeArrowheads="1"/>
          </p:cNvSpPr>
          <p:nvPr/>
        </p:nvSpPr>
        <p:spPr bwMode="auto">
          <a:xfrm>
            <a:off x="228600" y="1066800"/>
            <a:ext cx="8534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Background</a:t>
            </a:r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Feature Extraction Process</a:t>
            </a:r>
          </a:p>
          <a:p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Similarity Metric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Summed Minimum Distance 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Similarity Score for Combined </a:t>
            </a:r>
            <a:r>
              <a:rPr lang="en-US" sz="3200" b="1" dirty="0" err="1">
                <a:solidFill>
                  <a:srgbClr val="002060"/>
                </a:solidFill>
                <a:latin typeface="Calibri" pitchFamily="34" charset="0"/>
              </a:rPr>
              <a:t>fMRI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-ERP Images</a:t>
            </a:r>
          </a:p>
          <a:p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User </a:t>
            </a:r>
            <a:r>
              <a:rPr lang="en-US" sz="3200" dirty="0" smtClean="0">
                <a:latin typeface="Calibri" pitchFamily="34" charset="0"/>
              </a:rPr>
              <a:t>Interface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 Retrieval Performance</a:t>
            </a:r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Simulate Human Expert</a:t>
            </a:r>
          </a:p>
        </p:txBody>
      </p:sp>
      <p:sp>
        <p:nvSpPr>
          <p:cNvPr id="5939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A615C35-FEFA-416B-9542-0F7B931BC151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17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4000" smtClean="0"/>
              <a:t>Summed Minimum Distance (SMD) for fMRI and ERP Images</a:t>
            </a:r>
          </a:p>
        </p:txBody>
      </p:sp>
      <p:sp>
        <p:nvSpPr>
          <p:cNvPr id="33797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2BF6759-E6D8-4C45-BEE0-5B7C9A1E4E2D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18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1447800" y="13716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Subject Q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943600" y="12954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Subject T</a:t>
            </a:r>
          </a:p>
        </p:txBody>
      </p:sp>
      <p:graphicFrame>
        <p:nvGraphicFramePr>
          <p:cNvPr id="33794" name="Object 47"/>
          <p:cNvGraphicFramePr>
            <a:graphicFrameLocks noChangeAspect="1"/>
          </p:cNvGraphicFramePr>
          <p:nvPr/>
        </p:nvGraphicFramePr>
        <p:xfrm>
          <a:off x="1371600" y="2057400"/>
          <a:ext cx="21209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Bitmap Image" r:id="rId3" imgW="2666667" imgH="3000000" progId="PBrush">
                  <p:embed/>
                </p:oleObj>
              </mc:Choice>
              <mc:Fallback>
                <p:oleObj name="Bitmap Image" r:id="rId3" imgW="2666667" imgH="3000000" progId="PBrush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7400"/>
                        <a:ext cx="21209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48"/>
          <p:cNvGraphicFramePr>
            <a:graphicFrameLocks noChangeAspect="1"/>
          </p:cNvGraphicFramePr>
          <p:nvPr/>
        </p:nvGraphicFramePr>
        <p:xfrm>
          <a:off x="5943600" y="1981200"/>
          <a:ext cx="21193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Bitmap Image" r:id="rId5" imgW="2610214" imgH="3048426" progId="PBrush">
                  <p:embed/>
                </p:oleObj>
              </mc:Choice>
              <mc:Fallback>
                <p:oleObj name="Bitmap Image" r:id="rId5" imgW="2610214" imgH="3048426" progId="PBrush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981200"/>
                        <a:ext cx="211931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Oval 50"/>
          <p:cNvSpPr>
            <a:spLocks noChangeArrowheads="1"/>
          </p:cNvSpPr>
          <p:nvPr/>
        </p:nvSpPr>
        <p:spPr bwMode="auto">
          <a:xfrm>
            <a:off x="1600200" y="2971800"/>
            <a:ext cx="304800" cy="381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801" name="Oval 51"/>
          <p:cNvSpPr>
            <a:spLocks noChangeArrowheads="1"/>
          </p:cNvSpPr>
          <p:nvPr/>
        </p:nvSpPr>
        <p:spPr bwMode="auto">
          <a:xfrm>
            <a:off x="2209800" y="3352800"/>
            <a:ext cx="228600" cy="304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802" name="Oval 52"/>
          <p:cNvSpPr>
            <a:spLocks noChangeArrowheads="1"/>
          </p:cNvSpPr>
          <p:nvPr/>
        </p:nvSpPr>
        <p:spPr bwMode="auto">
          <a:xfrm>
            <a:off x="2743200" y="2819400"/>
            <a:ext cx="304800" cy="533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803" name="Oval 53"/>
          <p:cNvSpPr>
            <a:spLocks noChangeArrowheads="1"/>
          </p:cNvSpPr>
          <p:nvPr/>
        </p:nvSpPr>
        <p:spPr bwMode="auto">
          <a:xfrm>
            <a:off x="7000875" y="3810000"/>
            <a:ext cx="457200" cy="381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804" name="Oval 54"/>
          <p:cNvSpPr>
            <a:spLocks noChangeArrowheads="1"/>
          </p:cNvSpPr>
          <p:nvPr/>
        </p:nvSpPr>
        <p:spPr bwMode="auto">
          <a:xfrm>
            <a:off x="7543800" y="2819400"/>
            <a:ext cx="228600" cy="304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805" name="Oval 55"/>
          <p:cNvSpPr>
            <a:spLocks noChangeArrowheads="1"/>
          </p:cNvSpPr>
          <p:nvPr/>
        </p:nvSpPr>
        <p:spPr bwMode="auto">
          <a:xfrm>
            <a:off x="6858000" y="3200400"/>
            <a:ext cx="3048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806" name="Oval 56"/>
          <p:cNvSpPr>
            <a:spLocks noChangeArrowheads="1"/>
          </p:cNvSpPr>
          <p:nvPr/>
        </p:nvSpPr>
        <p:spPr bwMode="auto">
          <a:xfrm>
            <a:off x="6248400" y="2819400"/>
            <a:ext cx="304800" cy="381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33807" name="AutoShape 57"/>
          <p:cNvCxnSpPr>
            <a:cxnSpLocks noChangeShapeType="1"/>
            <a:stCxn id="33802" idx="7"/>
            <a:endCxn id="33804" idx="1"/>
          </p:cNvCxnSpPr>
          <p:nvPr/>
        </p:nvCxnSpPr>
        <p:spPr bwMode="auto">
          <a:xfrm rot="5400000" flipH="1" flipV="1">
            <a:off x="5273675" y="593725"/>
            <a:ext cx="33338" cy="4573588"/>
          </a:xfrm>
          <a:prstGeom prst="curvedConnector3">
            <a:avLst>
              <a:gd name="adj1" fmla="val 2168037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</p:cxnSp>
      <p:cxnSp>
        <p:nvCxnSpPr>
          <p:cNvPr id="33808" name="AutoShape 58"/>
          <p:cNvCxnSpPr>
            <a:cxnSpLocks noChangeShapeType="1"/>
            <a:stCxn id="33801" idx="6"/>
            <a:endCxn id="33805" idx="2"/>
          </p:cNvCxnSpPr>
          <p:nvPr/>
        </p:nvCxnSpPr>
        <p:spPr bwMode="auto">
          <a:xfrm flipV="1">
            <a:off x="2438400" y="3429000"/>
            <a:ext cx="4419600" cy="76200"/>
          </a:xfrm>
          <a:prstGeom prst="curvedConnector3">
            <a:avLst>
              <a:gd name="adj1" fmla="val 47699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</p:cxnSp>
      <p:cxnSp>
        <p:nvCxnSpPr>
          <p:cNvPr id="33809" name="AutoShape 59"/>
          <p:cNvCxnSpPr>
            <a:cxnSpLocks noChangeShapeType="1"/>
            <a:stCxn id="33800" idx="7"/>
            <a:endCxn id="33806" idx="1"/>
          </p:cNvCxnSpPr>
          <p:nvPr/>
        </p:nvCxnSpPr>
        <p:spPr bwMode="auto">
          <a:xfrm rot="5400000" flipH="1" flipV="1">
            <a:off x="4000500" y="735013"/>
            <a:ext cx="152400" cy="4432300"/>
          </a:xfrm>
          <a:prstGeom prst="curvedConnector3">
            <a:avLst>
              <a:gd name="adj1" fmla="val 611611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</p:cxnSp>
      <p:pic>
        <p:nvPicPr>
          <p:cNvPr id="33810" name="Picture 6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572000"/>
            <a:ext cx="2743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590800" y="4648200"/>
            <a:ext cx="12192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Q2T =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8800" y="5638800"/>
            <a:ext cx="60960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SMD = (Q2T+T2Q) /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Sample SMD Scores</a:t>
            </a:r>
          </a:p>
        </p:txBody>
      </p:sp>
      <p:sp>
        <p:nvSpPr>
          <p:cNvPr id="62466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7722C62-20A6-4CA7-9DEB-6656F3AD76EA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19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24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25792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8"/>
          <p:cNvSpPr txBox="1">
            <a:spLocks noChangeArrowheads="1"/>
          </p:cNvSpPr>
          <p:nvPr/>
        </p:nvSpPr>
        <p:spPr bwMode="auto">
          <a:xfrm>
            <a:off x="4800600" y="13716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alibri" pitchFamily="34" charset="0"/>
              </a:rPr>
              <a:t>SMD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/>
          <a:lstStyle/>
          <a:p>
            <a:r>
              <a:rPr lang="en-US" smtClean="0"/>
              <a:t>Functional Brain Imaging</a:t>
            </a:r>
          </a:p>
        </p:txBody>
      </p:sp>
      <p:sp>
        <p:nvSpPr>
          <p:cNvPr id="15362" name="Text Box 90"/>
          <p:cNvSpPr txBox="1">
            <a:spLocks noChangeArrowheads="1"/>
          </p:cNvSpPr>
          <p:nvPr/>
        </p:nvSpPr>
        <p:spPr bwMode="auto">
          <a:xfrm>
            <a:off x="304800" y="2286000"/>
            <a:ext cx="8534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Study how the brain works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Imaging while subject performs a task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Image represents some aspect of the brain e.g.</a:t>
            </a: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solidFill>
                  <a:srgbClr val="190993"/>
                </a:solidFill>
                <a:latin typeface="Calibri" pitchFamily="34" charset="0"/>
              </a:rPr>
              <a:t>fMRI</a:t>
            </a:r>
            <a:r>
              <a:rPr lang="en-US" sz="3200">
                <a:latin typeface="Calibri" pitchFamily="34" charset="0"/>
              </a:rPr>
              <a:t>: brain blood oxygen level</a:t>
            </a: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solidFill>
                  <a:srgbClr val="190993"/>
                </a:solidFill>
                <a:latin typeface="Calibri" pitchFamily="34" charset="0"/>
              </a:rPr>
              <a:t>ERP</a:t>
            </a:r>
            <a:r>
              <a:rPr lang="en-US" sz="3200">
                <a:latin typeface="Calibri" pitchFamily="34" charset="0"/>
              </a:rPr>
              <a:t>: scalp electric activity</a:t>
            </a:r>
          </a:p>
        </p:txBody>
      </p:sp>
      <p:pic>
        <p:nvPicPr>
          <p:cNvPr id="15363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304800"/>
            <a:ext cx="1371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371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52400"/>
            <a:ext cx="7696200" cy="1676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n-lt"/>
              </a:rPr>
              <a:t>Similarity Score for Combined fMRI-ERP Images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3490" name="TextBox 3"/>
          <p:cNvSpPr txBox="1">
            <a:spLocks noChangeArrowheads="1"/>
          </p:cNvSpPr>
          <p:nvPr/>
        </p:nvSpPr>
        <p:spPr bwMode="auto">
          <a:xfrm>
            <a:off x="152400" y="3124200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SIM(i,j) = </a:t>
            </a:r>
            <a:r>
              <a:rPr lang="el-GR" sz="4000">
                <a:latin typeface="Calibri" pitchFamily="34" charset="0"/>
              </a:rPr>
              <a:t>α</a:t>
            </a:r>
            <a:r>
              <a:rPr lang="en-US" sz="4000">
                <a:latin typeface="Calibri" pitchFamily="34" charset="0"/>
              </a:rPr>
              <a:t>SMD</a:t>
            </a:r>
            <a:r>
              <a:rPr lang="en-US" sz="4000" baseline="-25000">
                <a:latin typeface="Calibri" pitchFamily="34" charset="0"/>
              </a:rPr>
              <a:t>fMRI</a:t>
            </a:r>
            <a:r>
              <a:rPr lang="en-US" sz="4000">
                <a:latin typeface="Calibri" pitchFamily="34" charset="0"/>
              </a:rPr>
              <a:t>(i,j) + (1-</a:t>
            </a:r>
            <a:r>
              <a:rPr lang="el-GR" sz="4000">
                <a:latin typeface="Calibri" pitchFamily="34" charset="0"/>
              </a:rPr>
              <a:t>α</a:t>
            </a:r>
            <a:r>
              <a:rPr lang="en-US" sz="4000">
                <a:latin typeface="Calibri" pitchFamily="34" charset="0"/>
              </a:rPr>
              <a:t>)SMD</a:t>
            </a:r>
            <a:r>
              <a:rPr lang="en-US" sz="4000" baseline="-25000">
                <a:latin typeface="Calibri" pitchFamily="34" charset="0"/>
              </a:rPr>
              <a:t>ERP</a:t>
            </a:r>
            <a:r>
              <a:rPr lang="en-US" sz="4000">
                <a:latin typeface="Calibri" pitchFamily="34" charset="0"/>
              </a:rPr>
              <a:t>(i,j)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1219200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77826" name="TextBox 12"/>
          <p:cNvSpPr txBox="1">
            <a:spLocks noChangeArrowheads="1"/>
          </p:cNvSpPr>
          <p:nvPr/>
        </p:nvSpPr>
        <p:spPr bwMode="auto">
          <a:xfrm>
            <a:off x="304800" y="1524000"/>
            <a:ext cx="8610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Background</a:t>
            </a:r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Feature Extraction Process</a:t>
            </a:r>
            <a:endParaRPr lang="en-US" sz="28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Similarity </a:t>
            </a:r>
            <a:r>
              <a:rPr lang="en-US" sz="3200" dirty="0" smtClean="0">
                <a:latin typeface="Calibri" pitchFamily="34" charset="0"/>
              </a:rPr>
              <a:t>Metric</a:t>
            </a:r>
            <a:endParaRPr lang="en-US" sz="3200" dirty="0">
              <a:latin typeface="Calibri" pitchFamily="34" charset="0"/>
            </a:endParaRPr>
          </a:p>
          <a:p>
            <a:r>
              <a:rPr lang="en-US" sz="3200" dirty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 User 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Interface</a:t>
            </a:r>
          </a:p>
          <a:p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Retrieval Performance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 Simulate </a:t>
            </a:r>
            <a:r>
              <a:rPr lang="en-US" sz="3200" dirty="0">
                <a:latin typeface="Calibri" pitchFamily="34" charset="0"/>
              </a:rPr>
              <a:t>Human Expert</a:t>
            </a:r>
          </a:p>
        </p:txBody>
      </p:sp>
      <p:sp>
        <p:nvSpPr>
          <p:cNvPr id="7782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0B2305-8375-4621-879E-A79DF4FCC3A8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21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 descr="ChooseBr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350"/>
            <a:ext cx="91440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itle 1"/>
          <p:cNvSpPr>
            <a:spLocks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GUI: Front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GUI: Retrievals with SMD Scores</a:t>
            </a:r>
          </a:p>
        </p:txBody>
      </p:sp>
      <p:sp>
        <p:nvSpPr>
          <p:cNvPr id="83970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878B996-4A06-4C35-A2E9-7B041D290E0C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23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39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25792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Text Box 8"/>
          <p:cNvSpPr txBox="1">
            <a:spLocks noChangeArrowheads="1"/>
          </p:cNvSpPr>
          <p:nvPr/>
        </p:nvSpPr>
        <p:spPr bwMode="auto">
          <a:xfrm>
            <a:off x="4800600" y="13716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alibri" pitchFamily="34" charset="0"/>
              </a:rPr>
              <a:t>SMD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7439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001000" y="1143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5344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GUI: Query-Target Activations (fMRI)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1828800"/>
            <a:ext cx="9166225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5344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GUI: Query-Target Activations (ERP)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64514" name="TextBox 12"/>
          <p:cNvSpPr txBox="1">
            <a:spLocks noChangeArrowheads="1"/>
          </p:cNvSpPr>
          <p:nvPr/>
        </p:nvSpPr>
        <p:spPr bwMode="auto">
          <a:xfrm>
            <a:off x="304800" y="609600"/>
            <a:ext cx="86106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Background</a:t>
            </a:r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Feature Extraction Process</a:t>
            </a:r>
            <a:endParaRPr lang="en-US" sz="28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Similarity </a:t>
            </a:r>
            <a:r>
              <a:rPr lang="en-US" sz="3200" dirty="0" smtClean="0">
                <a:latin typeface="Calibri" pitchFamily="34" charset="0"/>
              </a:rPr>
              <a:t>Metric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 User Interface</a:t>
            </a:r>
            <a:endParaRPr lang="en-US" sz="3200" dirty="0">
              <a:latin typeface="Calibri" pitchFamily="34" charset="0"/>
            </a:endParaRPr>
          </a:p>
          <a:p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Retrieval Performance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Data Sets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itchFamily="34" charset="0"/>
              </a:rPr>
              <a:t>fMRI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Retrieval Performance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ERP Retrieval Performance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Combined </a:t>
            </a:r>
            <a:r>
              <a:rPr lang="en-US" sz="3200" b="1" dirty="0" err="1">
                <a:solidFill>
                  <a:srgbClr val="002060"/>
                </a:solidFill>
                <a:latin typeface="Calibri" pitchFamily="34" charset="0"/>
              </a:rPr>
              <a:t>fMRI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-ERP Retrieval Performance</a:t>
            </a:r>
          </a:p>
          <a:p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Simulate Human Expert</a:t>
            </a:r>
          </a:p>
        </p:txBody>
      </p:sp>
      <p:sp>
        <p:nvSpPr>
          <p:cNvPr id="6451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DA404F1-3CBA-4B15-A40F-693585E75AD9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26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 Sets for fMRI Retrievals </a:t>
            </a:r>
          </a:p>
        </p:txBody>
      </p:sp>
      <p:sp>
        <p:nvSpPr>
          <p:cNvPr id="65538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ADA8B0D-9581-4EAB-97A6-C6279C45AA60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27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553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396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90600"/>
            <a:ext cx="40386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4724400" y="2514600"/>
            <a:ext cx="411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Central-Cross -- 24 subjects (Face Recognition)</a:t>
            </a:r>
          </a:p>
        </p:txBody>
      </p:sp>
      <p:sp>
        <p:nvSpPr>
          <p:cNvPr id="65542" name="Text Box 11"/>
          <p:cNvSpPr txBox="1">
            <a:spLocks noChangeArrowheads="1"/>
          </p:cNvSpPr>
          <p:nvPr/>
        </p:nvSpPr>
        <p:spPr bwMode="auto">
          <a:xfrm>
            <a:off x="4876800" y="52578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AOD -- 15 subjects                (Sound Recognition)</a:t>
            </a:r>
          </a:p>
        </p:txBody>
      </p:sp>
      <p:sp>
        <p:nvSpPr>
          <p:cNvPr id="65543" name="Text Box 12"/>
          <p:cNvSpPr txBox="1">
            <a:spLocks noChangeArrowheads="1"/>
          </p:cNvSpPr>
          <p:nvPr/>
        </p:nvSpPr>
        <p:spPr bwMode="auto">
          <a:xfrm>
            <a:off x="914400" y="53340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SB -- 15 subjects (Memorization)</a:t>
            </a:r>
          </a:p>
        </p:txBody>
      </p:sp>
      <p:sp>
        <p:nvSpPr>
          <p:cNvPr id="65544" name="Text Box 13"/>
          <p:cNvSpPr txBox="1">
            <a:spLocks noChangeArrowheads="1"/>
          </p:cNvSpPr>
          <p:nvPr/>
        </p:nvSpPr>
        <p:spPr bwMode="auto">
          <a:xfrm>
            <a:off x="381000" y="2514600"/>
            <a:ext cx="403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Checkerboard -- 12 subjects (Face Recognition)</a:t>
            </a:r>
          </a:p>
        </p:txBody>
      </p:sp>
      <p:sp>
        <p:nvSpPr>
          <p:cNvPr id="65545" name="Line 14"/>
          <p:cNvSpPr>
            <a:spLocks noChangeShapeType="1"/>
          </p:cNvSpPr>
          <p:nvPr/>
        </p:nvSpPr>
        <p:spPr bwMode="auto">
          <a:xfrm>
            <a:off x="4572000" y="990600"/>
            <a:ext cx="0" cy="548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6" name="Line 15"/>
          <p:cNvSpPr>
            <a:spLocks noChangeShapeType="1"/>
          </p:cNvSpPr>
          <p:nvPr/>
        </p:nvSpPr>
        <p:spPr bwMode="auto">
          <a:xfrm>
            <a:off x="381000" y="35052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7" name="Text Box 25"/>
          <p:cNvSpPr txBox="1">
            <a:spLocks noChangeArrowheads="1"/>
          </p:cNvSpPr>
          <p:nvPr/>
        </p:nvSpPr>
        <p:spPr bwMode="auto">
          <a:xfrm>
            <a:off x="304800" y="4267200"/>
            <a:ext cx="4572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d</a:t>
            </a:r>
          </a:p>
        </p:txBody>
      </p:sp>
      <p:sp>
        <p:nvSpPr>
          <p:cNvPr id="65548" name="Text Box 26"/>
          <p:cNvSpPr txBox="1">
            <a:spLocks noChangeArrowheads="1"/>
          </p:cNvSpPr>
          <p:nvPr/>
        </p:nvSpPr>
        <p:spPr bwMode="auto">
          <a:xfrm>
            <a:off x="838200" y="4267200"/>
            <a:ext cx="4572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g</a:t>
            </a:r>
          </a:p>
        </p:txBody>
      </p:sp>
      <p:sp>
        <p:nvSpPr>
          <p:cNvPr id="65549" name="Text Box 27"/>
          <p:cNvSpPr txBox="1">
            <a:spLocks noChangeArrowheads="1"/>
          </p:cNvSpPr>
          <p:nvPr/>
        </p:nvSpPr>
        <p:spPr bwMode="auto">
          <a:xfrm>
            <a:off x="1371600" y="4267200"/>
            <a:ext cx="4572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f</a:t>
            </a:r>
          </a:p>
        </p:txBody>
      </p:sp>
      <p:sp>
        <p:nvSpPr>
          <p:cNvPr id="65550" name="Text Box 28"/>
          <p:cNvSpPr txBox="1">
            <a:spLocks noChangeArrowheads="1"/>
          </p:cNvSpPr>
          <p:nvPr/>
        </p:nvSpPr>
        <p:spPr bwMode="auto">
          <a:xfrm>
            <a:off x="2819400" y="42672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p</a:t>
            </a:r>
          </a:p>
        </p:txBody>
      </p:sp>
      <p:sp>
        <p:nvSpPr>
          <p:cNvPr id="65551" name="Text Box 29"/>
          <p:cNvSpPr txBox="1">
            <a:spLocks noChangeArrowheads="1"/>
          </p:cNvSpPr>
          <p:nvPr/>
        </p:nvSpPr>
        <p:spPr bwMode="auto">
          <a:xfrm>
            <a:off x="3352800" y="4267200"/>
            <a:ext cx="4572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g</a:t>
            </a:r>
          </a:p>
        </p:txBody>
      </p:sp>
      <p:sp>
        <p:nvSpPr>
          <p:cNvPr id="65552" name="Text Box 30"/>
          <p:cNvSpPr txBox="1">
            <a:spLocks noChangeArrowheads="1"/>
          </p:cNvSpPr>
          <p:nvPr/>
        </p:nvSpPr>
        <p:spPr bwMode="auto">
          <a:xfrm>
            <a:off x="3886200" y="42672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n</a:t>
            </a:r>
          </a:p>
        </p:txBody>
      </p:sp>
      <p:sp>
        <p:nvSpPr>
          <p:cNvPr id="104485" name="Sound"/>
          <p:cNvSpPr>
            <a:spLocks noEditPoints="1" noChangeArrowheads="1"/>
          </p:cNvSpPr>
          <p:nvPr/>
        </p:nvSpPr>
        <p:spPr bwMode="auto">
          <a:xfrm>
            <a:off x="5715000" y="4267200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4486" name="Sound"/>
          <p:cNvSpPr>
            <a:spLocks noEditPoints="1" noChangeArrowheads="1"/>
          </p:cNvSpPr>
          <p:nvPr/>
        </p:nvSpPr>
        <p:spPr bwMode="auto">
          <a:xfrm>
            <a:off x="6400800" y="4267200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4487" name="Sound"/>
          <p:cNvSpPr>
            <a:spLocks noEditPoints="1" noChangeArrowheads="1"/>
          </p:cNvSpPr>
          <p:nvPr/>
        </p:nvSpPr>
        <p:spPr bwMode="auto">
          <a:xfrm>
            <a:off x="7086600" y="4267200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4488" name="Sound"/>
          <p:cNvSpPr>
            <a:spLocks noEditPoints="1" noChangeArrowheads="1"/>
          </p:cNvSpPr>
          <p:nvPr/>
        </p:nvSpPr>
        <p:spPr bwMode="auto">
          <a:xfrm>
            <a:off x="5029200" y="4267200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4489" name="Sound"/>
          <p:cNvSpPr>
            <a:spLocks noEditPoints="1" noChangeArrowheads="1"/>
          </p:cNvSpPr>
          <p:nvPr/>
        </p:nvSpPr>
        <p:spPr bwMode="auto">
          <a:xfrm>
            <a:off x="7772400" y="4267200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 Set for ERP Retrievals </a:t>
            </a:r>
          </a:p>
        </p:txBody>
      </p:sp>
      <p:sp>
        <p:nvSpPr>
          <p:cNvPr id="66562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DFDEA86-B41E-4DAF-A131-89B99D5C3A29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28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563" name="Line 14"/>
          <p:cNvSpPr>
            <a:spLocks noChangeShapeType="1"/>
          </p:cNvSpPr>
          <p:nvPr/>
        </p:nvSpPr>
        <p:spPr bwMode="auto">
          <a:xfrm>
            <a:off x="4572000" y="990600"/>
            <a:ext cx="0" cy="548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4" name="TextBox 23"/>
          <p:cNvSpPr txBox="1">
            <a:spLocks noChangeArrowheads="1"/>
          </p:cNvSpPr>
          <p:nvPr/>
        </p:nvSpPr>
        <p:spPr bwMode="auto">
          <a:xfrm>
            <a:off x="304800" y="3733800"/>
            <a:ext cx="396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View Human Faces </a:t>
            </a:r>
          </a:p>
          <a:p>
            <a:r>
              <a:rPr lang="en-US" sz="3200">
                <a:latin typeface="Calibri" pitchFamily="34" charset="0"/>
              </a:rPr>
              <a:t>(Face Up) </a:t>
            </a:r>
          </a:p>
          <a:p>
            <a:r>
              <a:rPr lang="en-US" sz="3200">
                <a:latin typeface="Calibri" pitchFamily="34" charset="0"/>
              </a:rPr>
              <a:t>-- 15 subjects</a:t>
            </a:r>
          </a:p>
        </p:txBody>
      </p:sp>
      <p:sp>
        <p:nvSpPr>
          <p:cNvPr id="66565" name="TextBox 24"/>
          <p:cNvSpPr txBox="1">
            <a:spLocks noChangeArrowheads="1"/>
          </p:cNvSpPr>
          <p:nvPr/>
        </p:nvSpPr>
        <p:spPr bwMode="auto">
          <a:xfrm>
            <a:off x="5029200" y="3733800"/>
            <a:ext cx="3505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View Houses </a:t>
            </a:r>
          </a:p>
          <a:p>
            <a:r>
              <a:rPr lang="en-US" sz="3200">
                <a:latin typeface="Calibri" pitchFamily="34" charset="0"/>
              </a:rPr>
              <a:t> (House Up)</a:t>
            </a:r>
          </a:p>
          <a:p>
            <a:r>
              <a:rPr lang="en-US" sz="3200">
                <a:latin typeface="Calibri" pitchFamily="34" charset="0"/>
              </a:rPr>
              <a:t> -- 15 subjects</a:t>
            </a:r>
          </a:p>
        </p:txBody>
      </p:sp>
      <p:pic>
        <p:nvPicPr>
          <p:cNvPr id="66566" name="Picture 1" descr="C:\Users\Rosalia Tungaraza\AppData\Local\Microsoft\Windows\Temporary Internet Files\Content.IE5\UUTP2BPY\MPj0432839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2" descr="C:\Users\Rosalia Tungaraza\AppData\Local\Microsoft\Windows\Temporary Internet Files\Content.IE5\6HB8D9TR\MPj043644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057400"/>
            <a:ext cx="1169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3" descr="C:\Users\Rosalia Tungaraza\AppData\Local\Microsoft\Windows\Temporary Internet Files\Content.IE5\2L4EGII1\MPj0432825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057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4" descr="C:\Users\Rosalia Tungaraza\AppData\Local\Microsoft\Windows\Temporary Internet Files\Content.IE5\H7RVNLC0\MCj0441738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057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0" name="TextBox 10"/>
          <p:cNvSpPr txBox="1">
            <a:spLocks noChangeArrowheads="1"/>
          </p:cNvSpPr>
          <p:nvPr/>
        </p:nvSpPr>
        <p:spPr bwMode="auto">
          <a:xfrm>
            <a:off x="2590800" y="2133600"/>
            <a:ext cx="609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…</a:t>
            </a:r>
          </a:p>
        </p:txBody>
      </p:sp>
      <p:sp>
        <p:nvSpPr>
          <p:cNvPr id="66571" name="TextBox 11"/>
          <p:cNvSpPr txBox="1">
            <a:spLocks noChangeArrowheads="1"/>
          </p:cNvSpPr>
          <p:nvPr/>
        </p:nvSpPr>
        <p:spPr bwMode="auto">
          <a:xfrm>
            <a:off x="7162800" y="2133600"/>
            <a:ext cx="609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…</a:t>
            </a:r>
          </a:p>
        </p:txBody>
      </p:sp>
      <p:pic>
        <p:nvPicPr>
          <p:cNvPr id="66572" name="Picture 7" descr="C:\Users\Rosalia Tungaraza\AppData\Local\Microsoft\Windows\Temporary Internet Files\Content.IE5\2L4EGII1\MPj04387160000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20574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6" descr="C:\Users\Rosalia Tungaraza\AppData\Local\Microsoft\Windows\Temporary Internet Files\Content.IE5\2L4EGII1\MPj04305380000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1981200"/>
            <a:ext cx="1169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447800"/>
          </a:xfrm>
        </p:spPr>
        <p:txBody>
          <a:bodyPr/>
          <a:lstStyle/>
          <a:p>
            <a:r>
              <a:rPr lang="en-US" smtClean="0"/>
              <a:t>Data Set for Combined fMRI-ERP Retrievals </a:t>
            </a:r>
          </a:p>
        </p:txBody>
      </p:sp>
      <p:sp>
        <p:nvSpPr>
          <p:cNvPr id="67586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DB64965-7792-4434-B9CD-5862F9217208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29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7587" name="TextBox 23"/>
          <p:cNvSpPr txBox="1">
            <a:spLocks noChangeArrowheads="1"/>
          </p:cNvSpPr>
          <p:nvPr/>
        </p:nvSpPr>
        <p:spPr bwMode="auto">
          <a:xfrm>
            <a:off x="685800" y="1905000"/>
            <a:ext cx="7924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ERP: same data set as used in ERP retrieval </a:t>
            </a:r>
          </a:p>
          <a:p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fMRI</a:t>
            </a:r>
            <a:r>
              <a:rPr lang="en-US" sz="3200" dirty="0">
                <a:latin typeface="Calibri" pitchFamily="34" charset="0"/>
              </a:rPr>
              <a:t>: </a:t>
            </a:r>
          </a:p>
          <a:p>
            <a:pPr lvl="1"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 Task: Face recognition using a house up </a:t>
            </a:r>
            <a:r>
              <a:rPr lang="en-US" sz="3200" dirty="0" smtClean="0">
                <a:latin typeface="Calibri" pitchFamily="34" charset="0"/>
              </a:rPr>
              <a:t>background</a:t>
            </a:r>
            <a:endParaRPr lang="en-US" sz="3200" dirty="0">
              <a:latin typeface="Calibri" pitchFamily="34" charset="0"/>
            </a:endParaRPr>
          </a:p>
          <a:p>
            <a:pPr lvl="1"/>
            <a:endParaRPr lang="en-US" sz="3200" dirty="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 Same subjects and images as data set for ERP retrieval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17410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C8C3B4A-7D3B-4C45-A505-69384755A6F7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304800" y="1600200"/>
            <a:ext cx="838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Given a database of functional brain images from various subjects, cognitive tasks, and image modality.</a:t>
            </a:r>
          </a:p>
          <a:p>
            <a:endParaRPr lang="en-US" sz="3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Database users need to retrieve similar images  </a:t>
            </a:r>
          </a:p>
          <a:p>
            <a:endParaRPr lang="en-US" sz="3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A system that can automatically perform this retrieval will reduce amount of time and effort users spend during this task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mtClean="0"/>
              <a:t>fMRI Retrieval Performance</a:t>
            </a:r>
          </a:p>
        </p:txBody>
      </p:sp>
      <p:sp>
        <p:nvSpPr>
          <p:cNvPr id="68610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BA5439D-B44A-4978-A895-65E3091BACB2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30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6248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3200">
                <a:latin typeface="Calibri" pitchFamily="34" charset="0"/>
              </a:rPr>
              <a:t> RFX Retrievals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endParaRPr lang="en-US" sz="2400"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3200">
                <a:latin typeface="Calibri" pitchFamily="34" charset="0"/>
              </a:rPr>
              <a:t> Individual Brain Retrieval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endParaRPr lang="en-US" sz="2400"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3200">
                <a:latin typeface="Calibri" pitchFamily="34" charset="0"/>
              </a:rPr>
              <a:t> Testing Group Homogeneity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3200">
                <a:latin typeface="Calibri" pitchFamily="34" charset="0"/>
              </a:rPr>
              <a:t> Feature Selection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mtClean="0"/>
              <a:t>fMRI Retrieval Score</a:t>
            </a:r>
          </a:p>
        </p:txBody>
      </p:sp>
      <p:sp>
        <p:nvSpPr>
          <p:cNvPr id="69634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85BD602-127F-4000-B74C-48CD0F8BD49B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31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533400" y="3505200"/>
            <a:ext cx="80772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Perfect score :		</a:t>
            </a:r>
            <a:r>
              <a:rPr lang="en-US" sz="3200" b="1">
                <a:solidFill>
                  <a:srgbClr val="FF3300"/>
                </a:solidFill>
                <a:latin typeface="Calibri" pitchFamily="34" charset="0"/>
              </a:rPr>
              <a:t>Retrieval Score = 0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Random score: 		</a:t>
            </a:r>
            <a:r>
              <a:rPr lang="en-US" sz="3200" b="1">
                <a:solidFill>
                  <a:srgbClr val="FF3300"/>
                </a:solidFill>
                <a:latin typeface="Calibri" pitchFamily="34" charset="0"/>
              </a:rPr>
              <a:t>Retrieval Score ~ 0.5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Worst score:		</a:t>
            </a:r>
            <a:r>
              <a:rPr lang="en-US" sz="3200" b="1">
                <a:solidFill>
                  <a:srgbClr val="FF3300"/>
                </a:solidFill>
                <a:latin typeface="Calibri" pitchFamily="34" charset="0"/>
              </a:rPr>
              <a:t>Retrieval Score = 1</a:t>
            </a:r>
          </a:p>
        </p:txBody>
      </p:sp>
      <p:pic>
        <p:nvPicPr>
          <p:cNvPr id="6963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95425"/>
            <a:ext cx="778668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r>
              <a:rPr lang="en-US" smtClean="0"/>
              <a:t>fMRI Individual Brain Retrievals</a:t>
            </a:r>
          </a:p>
        </p:txBody>
      </p:sp>
      <p:sp>
        <p:nvSpPr>
          <p:cNvPr id="70658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5EED40D-2223-484E-A61C-0E6251ADD135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32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Use individual brain as query</a:t>
            </a:r>
          </a:p>
        </p:txBody>
      </p:sp>
      <p:graphicFrame>
        <p:nvGraphicFramePr>
          <p:cNvPr id="56429" name="Group 109"/>
          <p:cNvGraphicFramePr>
            <a:graphicFrameLocks noGrp="1"/>
          </p:cNvGraphicFramePr>
          <p:nvPr/>
        </p:nvGraphicFramePr>
        <p:xfrm>
          <a:off x="685800" y="2743200"/>
          <a:ext cx="7543800" cy="3167063"/>
        </p:xfrm>
        <a:graphic>
          <a:graphicData uri="http://schemas.openxmlformats.org/drawingml/2006/table">
            <a:tbl>
              <a:tblPr/>
              <a:tblGrid>
                <a:gridCol w="323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Mean Retrieval Scores                     (Top 6% activated voxels)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Checkerboard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0.09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0.16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Central-Cross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0.21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AOD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0.26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mtClean="0"/>
              <a:t>Testing Group Homogeneity for fMRI</a:t>
            </a:r>
          </a:p>
        </p:txBody>
      </p:sp>
      <p:sp>
        <p:nvSpPr>
          <p:cNvPr id="37892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BA13411-974E-4299-B002-ADE8E2A1F1A7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33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609600" y="1143000"/>
          <a:ext cx="7189788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Bitmap Image" r:id="rId3" imgW="7190476" imgH="5458587" progId="PBrush">
                  <p:embed/>
                </p:oleObj>
              </mc:Choice>
              <mc:Fallback>
                <p:oleObj name="Bitmap Image" r:id="rId3" imgW="7190476" imgH="545858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7189788" cy="545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7696200" y="1676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CB</a:t>
            </a:r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7696200" y="2057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AOD</a:t>
            </a:r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7696200" y="24384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Central-Cross</a:t>
            </a:r>
          </a:p>
        </p:txBody>
      </p:sp>
      <p:sp>
        <p:nvSpPr>
          <p:cNvPr id="37896" name="Text Box 12"/>
          <p:cNvSpPr txBox="1">
            <a:spLocks noChangeArrowheads="1"/>
          </p:cNvSpPr>
          <p:nvPr/>
        </p:nvSpPr>
        <p:spPr bwMode="auto">
          <a:xfrm>
            <a:off x="7696200" y="1295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SB</a:t>
            </a:r>
          </a:p>
        </p:txBody>
      </p:sp>
      <p:sp>
        <p:nvSpPr>
          <p:cNvPr id="171021" name="AutoShape 13"/>
          <p:cNvSpPr>
            <a:spLocks noChangeArrowheads="1"/>
          </p:cNvSpPr>
          <p:nvPr/>
        </p:nvSpPr>
        <p:spPr bwMode="auto">
          <a:xfrm>
            <a:off x="7467600" y="1371600"/>
            <a:ext cx="228600" cy="228600"/>
          </a:xfrm>
          <a:prstGeom prst="star5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71022" name="AutoShape 14"/>
          <p:cNvSpPr>
            <a:spLocks noChangeArrowheads="1"/>
          </p:cNvSpPr>
          <p:nvPr/>
        </p:nvSpPr>
        <p:spPr bwMode="auto">
          <a:xfrm>
            <a:off x="7467600" y="1752600"/>
            <a:ext cx="228600" cy="228600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71023" name="AutoShape 15"/>
          <p:cNvSpPr>
            <a:spLocks noChangeArrowheads="1"/>
          </p:cNvSpPr>
          <p:nvPr/>
        </p:nvSpPr>
        <p:spPr bwMode="auto">
          <a:xfrm>
            <a:off x="7467600" y="2514600"/>
            <a:ext cx="228600" cy="228600"/>
          </a:xfrm>
          <a:prstGeom prst="star5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71024" name="AutoShape 16"/>
          <p:cNvSpPr>
            <a:spLocks noChangeArrowheads="1"/>
          </p:cNvSpPr>
          <p:nvPr/>
        </p:nvSpPr>
        <p:spPr bwMode="auto">
          <a:xfrm>
            <a:off x="7467600" y="21336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ERP Retrieval Performance</a:t>
            </a:r>
          </a:p>
        </p:txBody>
      </p:sp>
      <p:sp>
        <p:nvSpPr>
          <p:cNvPr id="73730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15D88D7-2C81-43F3-A359-3FF0067905AA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34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8" descr="pptLORM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7939087" cy="54320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sub8TopRetrieval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78486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3" descr="sub8BottomRetrieval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81400"/>
            <a:ext cx="78486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Subject #8 Retrievals</a:t>
            </a:r>
          </a:p>
        </p:txBody>
      </p:sp>
      <p:sp>
        <p:nvSpPr>
          <p:cNvPr id="75780" name="TextBox 5"/>
          <p:cNvSpPr txBox="1">
            <a:spLocks noChangeArrowheads="1"/>
          </p:cNvSpPr>
          <p:nvPr/>
        </p:nvSpPr>
        <p:spPr bwMode="auto">
          <a:xfrm rot="-5400000">
            <a:off x="-680243" y="1670843"/>
            <a:ext cx="2438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Top Retrievals</a:t>
            </a:r>
          </a:p>
        </p:txBody>
      </p:sp>
      <p:sp>
        <p:nvSpPr>
          <p:cNvPr id="75781" name="TextBox 6"/>
          <p:cNvSpPr txBox="1">
            <a:spLocks noChangeArrowheads="1"/>
          </p:cNvSpPr>
          <p:nvPr/>
        </p:nvSpPr>
        <p:spPr bwMode="auto">
          <a:xfrm rot="-5400000">
            <a:off x="-718343" y="4604543"/>
            <a:ext cx="251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Bottom Retrievals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600" dirty="0" smtClean="0"/>
              <a:t>Combined </a:t>
            </a:r>
            <a:r>
              <a:rPr lang="en-US" sz="3600" dirty="0" err="1" smtClean="0"/>
              <a:t>fMRI</a:t>
            </a:r>
            <a:r>
              <a:rPr lang="en-US" sz="3600" dirty="0" smtClean="0"/>
              <a:t>-ERP Retrieval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4191000" cy="2854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6804" name="TextBox 7"/>
          <p:cNvSpPr txBox="1">
            <a:spLocks noChangeArrowheads="1"/>
          </p:cNvSpPr>
          <p:nvPr/>
        </p:nvSpPr>
        <p:spPr bwMode="auto">
          <a:xfrm>
            <a:off x="2362200" y="6324600"/>
            <a:ext cx="449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SIM(</a:t>
            </a:r>
            <a:r>
              <a:rPr lang="en-US" sz="2000" dirty="0" err="1">
                <a:latin typeface="Calibri" pitchFamily="34" charset="0"/>
              </a:rPr>
              <a:t>i,j</a:t>
            </a:r>
            <a:r>
              <a:rPr lang="en-US" sz="2000" dirty="0">
                <a:latin typeface="Calibri" pitchFamily="34" charset="0"/>
              </a:rPr>
              <a:t>) = </a:t>
            </a:r>
            <a:r>
              <a:rPr lang="el-GR" sz="2000" dirty="0">
                <a:latin typeface="Calibri" pitchFamily="34" charset="0"/>
              </a:rPr>
              <a:t>α</a:t>
            </a:r>
            <a:r>
              <a:rPr lang="en-US" sz="2000" dirty="0" err="1">
                <a:latin typeface="Calibri" pitchFamily="34" charset="0"/>
              </a:rPr>
              <a:t>SMD</a:t>
            </a:r>
            <a:r>
              <a:rPr lang="en-US" sz="2000" baseline="-25000" dirty="0" err="1">
                <a:latin typeface="Calibri" pitchFamily="34" charset="0"/>
              </a:rPr>
              <a:t>fMRI</a:t>
            </a:r>
            <a:r>
              <a:rPr lang="en-US" sz="2000" dirty="0">
                <a:latin typeface="Calibri" pitchFamily="34" charset="0"/>
              </a:rPr>
              <a:t>(</a:t>
            </a:r>
            <a:r>
              <a:rPr lang="en-US" sz="2000" dirty="0" err="1">
                <a:latin typeface="Calibri" pitchFamily="34" charset="0"/>
              </a:rPr>
              <a:t>i,j</a:t>
            </a:r>
            <a:r>
              <a:rPr lang="en-US" sz="2000" dirty="0">
                <a:latin typeface="Calibri" pitchFamily="34" charset="0"/>
              </a:rPr>
              <a:t>) + (1-</a:t>
            </a:r>
            <a:r>
              <a:rPr lang="el-GR" sz="2000" dirty="0">
                <a:latin typeface="Calibri" pitchFamily="34" charset="0"/>
              </a:rPr>
              <a:t>α</a:t>
            </a:r>
            <a:r>
              <a:rPr lang="en-US" sz="2000" dirty="0">
                <a:latin typeface="Calibri" pitchFamily="34" charset="0"/>
              </a:rPr>
              <a:t>)SMD</a:t>
            </a:r>
            <a:r>
              <a:rPr lang="en-US" sz="2000" baseline="-25000" dirty="0">
                <a:latin typeface="Calibri" pitchFamily="34" charset="0"/>
              </a:rPr>
              <a:t>ERP</a:t>
            </a:r>
            <a:r>
              <a:rPr lang="en-US" sz="2000" dirty="0">
                <a:latin typeface="Calibri" pitchFamily="34" charset="0"/>
              </a:rPr>
              <a:t>(</a:t>
            </a:r>
            <a:r>
              <a:rPr lang="en-US" sz="2000" dirty="0" err="1">
                <a:latin typeface="Calibri" pitchFamily="34" charset="0"/>
              </a:rPr>
              <a:t>i,j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2000"/>
            <a:ext cx="4191000" cy="2863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733800"/>
            <a:ext cx="41910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33800"/>
            <a:ext cx="4183226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52600" y="762000"/>
            <a:ext cx="259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</a:t>
            </a:r>
            <a:r>
              <a:rPr lang="en-US" sz="2400" dirty="0" smtClean="0"/>
              <a:t> = 0.0, ERP only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3733800"/>
            <a:ext cx="26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</a:t>
            </a:r>
            <a:r>
              <a:rPr lang="en-US" sz="2400" dirty="0" smtClean="0"/>
              <a:t> = 1.0, </a:t>
            </a:r>
            <a:r>
              <a:rPr lang="en-US" sz="2400" dirty="0" err="1" smtClean="0"/>
              <a:t>fMRI</a:t>
            </a:r>
            <a:r>
              <a:rPr lang="en-US" sz="2400" dirty="0" smtClean="0"/>
              <a:t> only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00" y="3733800"/>
            <a:ext cx="129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</a:t>
            </a:r>
            <a:r>
              <a:rPr lang="en-US" sz="2400" dirty="0" smtClean="0"/>
              <a:t> = 0.6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762000"/>
            <a:ext cx="16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</a:t>
            </a:r>
            <a:r>
              <a:rPr lang="en-US" sz="2400" dirty="0" smtClean="0"/>
              <a:t> = 0.3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1066800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87042" name="TextBox 12"/>
          <p:cNvSpPr txBox="1">
            <a:spLocks noChangeArrowheads="1"/>
          </p:cNvSpPr>
          <p:nvPr/>
        </p:nvSpPr>
        <p:spPr bwMode="auto">
          <a:xfrm>
            <a:off x="381000" y="914400"/>
            <a:ext cx="8610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Background</a:t>
            </a:r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Feature Extraction Process</a:t>
            </a:r>
            <a:endParaRPr lang="en-US" sz="28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Similarity Metric</a:t>
            </a:r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User Interface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 Retrieval Performance</a:t>
            </a:r>
            <a:endParaRPr lang="en-US" sz="3200" dirty="0">
              <a:latin typeface="Calibri" pitchFamily="34" charset="0"/>
            </a:endParaRPr>
          </a:p>
          <a:p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Simulate Human Expert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Simulation Method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Data Set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Testing Function Performance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8704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BB095CF-A5FB-4F74-8AB9-D8E86BE2AAD9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37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52400"/>
            <a:ext cx="85344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4400">
                <a:latin typeface="Calibri" pitchFamily="34" charset="0"/>
              </a:rPr>
              <a:t>Simulate Human Expert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90800"/>
            <a:ext cx="670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extBox 3"/>
          <p:cNvSpPr txBox="1">
            <a:spLocks noChangeArrowheads="1"/>
          </p:cNvSpPr>
          <p:nvPr/>
        </p:nvSpPr>
        <p:spPr bwMode="auto">
          <a:xfrm>
            <a:off x="228600" y="1371600"/>
            <a:ext cx="85344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Current retrieval system requires some expert knowledge</a:t>
            </a:r>
          </a:p>
          <a:p>
            <a:r>
              <a:rPr lang="en-US" sz="320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sz="3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3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Estimate a function to generate similarity scores with high correlation to expert scores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4400">
                <a:latin typeface="Calibri" pitchFamily="34" charset="0"/>
              </a:rPr>
              <a:t>Simulation Method</a:t>
            </a:r>
          </a:p>
        </p:txBody>
      </p:sp>
      <p:sp>
        <p:nvSpPr>
          <p:cNvPr id="89090" name="TextBox 2"/>
          <p:cNvSpPr txBox="1">
            <a:spLocks noChangeArrowheads="1"/>
          </p:cNvSpPr>
          <p:nvPr/>
        </p:nvSpPr>
        <p:spPr bwMode="auto">
          <a:xfrm>
            <a:off x="381000" y="1143000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Uniform feature representation: create codebook and encode each subject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32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Concatenate the codebook features for each pair of subjects 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32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Create eigenfeatures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32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Estimate a function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32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Test function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Contributions</a:t>
            </a: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8382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Created a similarity retrieval system </a:t>
            </a:r>
            <a:r>
              <a:rPr lang="en-US" sz="2800" dirty="0" smtClean="0">
                <a:latin typeface="Calibri" pitchFamily="34" charset="0"/>
              </a:rPr>
              <a:t>for multimodal brain images</a:t>
            </a:r>
          </a:p>
          <a:p>
            <a:pPr marL="1657350" lvl="2" indent="-742950">
              <a:spcBef>
                <a:spcPct val="50000"/>
              </a:spcBef>
              <a:buFont typeface="+mj-lt"/>
              <a:buAutoNum type="romanUcPeriod"/>
            </a:pPr>
            <a:r>
              <a:rPr lang="en-US" sz="2800" dirty="0" err="1" smtClean="0">
                <a:latin typeface="Calibri" pitchFamily="34" charset="0"/>
              </a:rPr>
              <a:t>fMRI</a:t>
            </a:r>
            <a:r>
              <a:rPr lang="en-US" sz="2800" dirty="0" smtClean="0">
                <a:latin typeface="Calibri" pitchFamily="34" charset="0"/>
              </a:rPr>
              <a:t>, ERP, and combined </a:t>
            </a:r>
            <a:r>
              <a:rPr lang="en-US" sz="2800" dirty="0" err="1" smtClean="0">
                <a:latin typeface="Calibri" pitchFamily="34" charset="0"/>
              </a:rPr>
              <a:t>fMRI</a:t>
            </a:r>
            <a:r>
              <a:rPr lang="en-US" sz="2800" dirty="0" smtClean="0">
                <a:latin typeface="Calibri" pitchFamily="34" charset="0"/>
              </a:rPr>
              <a:t>-ERP </a:t>
            </a:r>
          </a:p>
          <a:p>
            <a:pPr marL="1657350" lvl="2" indent="-742950">
              <a:spcBef>
                <a:spcPct val="50000"/>
              </a:spcBef>
              <a:buFont typeface="+mj-lt"/>
              <a:buAutoNum type="romanUcPeriod"/>
            </a:pPr>
            <a:r>
              <a:rPr lang="en-US" sz="2800" dirty="0" smtClean="0">
                <a:latin typeface="Calibri" pitchFamily="34" charset="0"/>
              </a:rPr>
              <a:t>User interface</a:t>
            </a:r>
          </a:p>
          <a:p>
            <a:pPr marL="742950" indent="-7429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latin typeface="Calibri" pitchFamily="34" charset="0"/>
              </a:rPr>
              <a:t>Developed feature extraction methods for </a:t>
            </a:r>
            <a:r>
              <a:rPr lang="en-US" sz="2800" dirty="0" err="1" smtClean="0">
                <a:latin typeface="Calibri" pitchFamily="34" charset="0"/>
              </a:rPr>
              <a:t>fMRI</a:t>
            </a:r>
            <a:r>
              <a:rPr lang="en-US" sz="2800" dirty="0" smtClean="0">
                <a:latin typeface="Calibri" pitchFamily="34" charset="0"/>
              </a:rPr>
              <a:t> and ERP data</a:t>
            </a:r>
          </a:p>
          <a:p>
            <a:pPr marL="742950" indent="-7429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latin typeface="Calibri" pitchFamily="34" charset="0"/>
              </a:rPr>
              <a:t>Developed pair-wise similarity metrics </a:t>
            </a:r>
          </a:p>
          <a:p>
            <a:pPr marL="742950" indent="-7429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latin typeface="Calibri" pitchFamily="34" charset="0"/>
              </a:rPr>
              <a:t>Simulated human expert similarity scores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b4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066800"/>
            <a:ext cx="1752600" cy="2144206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S3b4C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990600"/>
            <a:ext cx="1780650" cy="220980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S1toS3C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514600"/>
            <a:ext cx="1752599" cy="20573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 descr="S3aftC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038600"/>
            <a:ext cx="1678232" cy="205740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S1b4C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9" y="1066800"/>
            <a:ext cx="1843533" cy="2133600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14400" y="60960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S1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743200" y="6172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S2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648200" y="60960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S3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14400" y="3200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S1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743200" y="3200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S2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495800" y="3200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962400"/>
            <a:ext cx="54864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990600"/>
            <a:ext cx="54864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5867400" y="1295400"/>
            <a:ext cx="1143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5867400" y="4648200"/>
            <a:ext cx="10668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324600" y="11430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Create the reference brain (codebook)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553200" y="53340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Encode Images</a:t>
            </a:r>
          </a:p>
        </p:txBody>
      </p:sp>
      <p:sp>
        <p:nvSpPr>
          <p:cNvPr id="23" name="Title 1"/>
          <p:cNvSpPr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 dirty="0">
                <a:latin typeface="Calibri" pitchFamily="34" charset="0"/>
              </a:rPr>
              <a:t>1. Uniform Feature Representation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038600"/>
            <a:ext cx="157981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4038600"/>
            <a:ext cx="1796094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 descr="concatfeatu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00100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Title 1"/>
          <p:cNvSpPr>
            <a:spLocks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>
                <a:latin typeface="Calibri" pitchFamily="34" charset="0"/>
              </a:rPr>
              <a:t>2. Concatenate Codebook Features </a:t>
            </a:r>
          </a:p>
        </p:txBody>
      </p:sp>
      <p:sp>
        <p:nvSpPr>
          <p:cNvPr id="5" name="TextBox 32"/>
          <p:cNvSpPr txBox="1">
            <a:spLocks noChangeArrowheads="1"/>
          </p:cNvSpPr>
          <p:nvPr/>
        </p:nvSpPr>
        <p:spPr bwMode="auto">
          <a:xfrm>
            <a:off x="2895600" y="5288340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latin typeface="Calibri" pitchFamily="34" charset="0"/>
              </a:rPr>
              <a:t>XYZ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err="1" smtClean="0">
                <a:latin typeface="Calibri" pitchFamily="34" charset="0"/>
              </a:rPr>
              <a:t>Centroid</a:t>
            </a:r>
            <a:r>
              <a:rPr lang="en-US" sz="1600" dirty="0" smtClean="0">
                <a:latin typeface="Calibri" pitchFamily="34" charset="0"/>
              </a:rPr>
              <a:t> </a:t>
            </a:r>
            <a:endParaRPr lang="en-US" sz="1600" dirty="0">
              <a:latin typeface="Calibri" pitchFamily="34" charset="0"/>
            </a:endParaRPr>
          </a:p>
          <a:p>
            <a:pPr marL="342900" indent="-342900"/>
            <a:r>
              <a:rPr lang="en-US" sz="1600" dirty="0" smtClean="0">
                <a:latin typeface="Calibri" pitchFamily="34" charset="0"/>
              </a:rPr>
              <a:t>A    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err="1" smtClean="0">
                <a:latin typeface="Calibri" pitchFamily="34" charset="0"/>
              </a:rPr>
              <a:t>Avg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Activation Value </a:t>
            </a:r>
          </a:p>
          <a:p>
            <a:pPr marL="342900" indent="-342900"/>
            <a:r>
              <a:rPr lang="en-US" sz="1600" dirty="0" smtClean="0">
                <a:latin typeface="Calibri" pitchFamily="34" charset="0"/>
              </a:rPr>
              <a:t>VA  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err="1" smtClean="0">
                <a:latin typeface="Calibri" pitchFamily="34" charset="0"/>
              </a:rPr>
              <a:t>Var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Activation Value</a:t>
            </a:r>
          </a:p>
          <a:p>
            <a:pPr marL="342900" indent="-342900"/>
            <a:r>
              <a:rPr lang="en-US" sz="1600" dirty="0" smtClean="0">
                <a:latin typeface="Calibri" pitchFamily="34" charset="0"/>
              </a:rPr>
              <a:t>S    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Size (</a:t>
            </a:r>
            <a:r>
              <a:rPr lang="en-US" sz="1600" dirty="0" smtClean="0">
                <a:latin typeface="Calibri" pitchFamily="34" charset="0"/>
              </a:rPr>
              <a:t>Volume)</a:t>
            </a:r>
            <a:endParaRPr lang="en-US" sz="1600" dirty="0">
              <a:latin typeface="Calibri" pitchFamily="34" charset="0"/>
            </a:endParaRPr>
          </a:p>
          <a:p>
            <a:pPr marL="342900" indent="-342900"/>
            <a:r>
              <a:rPr lang="en-US" sz="1600" dirty="0" smtClean="0">
                <a:latin typeface="Calibri" pitchFamily="34" charset="0"/>
              </a:rPr>
              <a:t>D    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err="1" smtClean="0">
                <a:latin typeface="Calibri" pitchFamily="34" charset="0"/>
              </a:rPr>
              <a:t>Avg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Distance to </a:t>
            </a:r>
            <a:r>
              <a:rPr lang="en-US" sz="1600" dirty="0" err="1" smtClean="0">
                <a:latin typeface="Calibri" pitchFamily="34" charset="0"/>
              </a:rPr>
              <a:t>Centroid</a:t>
            </a:r>
            <a:endParaRPr lang="en-US" sz="1600" dirty="0">
              <a:latin typeface="Calibri" pitchFamily="34" charset="0"/>
            </a:endParaRPr>
          </a:p>
          <a:p>
            <a:pPr marL="342900" indent="-342900"/>
            <a:r>
              <a:rPr lang="en-US" sz="1600" dirty="0" smtClean="0">
                <a:latin typeface="Calibri" pitchFamily="34" charset="0"/>
              </a:rPr>
              <a:t>VD 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err="1" smtClean="0">
                <a:latin typeface="Calibri" pitchFamily="34" charset="0"/>
              </a:rPr>
              <a:t>Var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of those Distances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>
                <a:latin typeface="Calibri" pitchFamily="34" charset="0"/>
              </a:rPr>
              <a:t>3. Create Eigenfeatures 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41456"/>
            <a:ext cx="7243526" cy="578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>
                <a:latin typeface="Calibri" pitchFamily="34" charset="0"/>
              </a:rPr>
              <a:t>4. Estimate a Function</a:t>
            </a:r>
          </a:p>
        </p:txBody>
      </p:sp>
      <p:sp>
        <p:nvSpPr>
          <p:cNvPr id="93187" name="Text Box 54"/>
          <p:cNvSpPr txBox="1">
            <a:spLocks noChangeArrowheads="1"/>
          </p:cNvSpPr>
          <p:nvPr/>
        </p:nvSpPr>
        <p:spPr bwMode="auto">
          <a:xfrm>
            <a:off x="685800" y="4343400"/>
            <a:ext cx="7848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Linear function using linear regression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Non-linear function using generalized regression neural networks (GRNN)</a:t>
            </a:r>
          </a:p>
        </p:txBody>
      </p:sp>
      <p:sp>
        <p:nvSpPr>
          <p:cNvPr id="93189" name="Rectangle 55"/>
          <p:cNvSpPr>
            <a:spLocks noChangeArrowheads="1"/>
          </p:cNvSpPr>
          <p:nvPr/>
        </p:nvSpPr>
        <p:spPr bwMode="auto">
          <a:xfrm>
            <a:off x="2057400" y="1752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190" name="Rectangle 55"/>
          <p:cNvSpPr>
            <a:spLocks noChangeArrowheads="1"/>
          </p:cNvSpPr>
          <p:nvPr/>
        </p:nvSpPr>
        <p:spPr bwMode="auto">
          <a:xfrm>
            <a:off x="2057400" y="2133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191" name="Rectangle 55"/>
          <p:cNvSpPr>
            <a:spLocks noChangeArrowheads="1"/>
          </p:cNvSpPr>
          <p:nvPr/>
        </p:nvSpPr>
        <p:spPr bwMode="auto">
          <a:xfrm>
            <a:off x="2057400" y="2514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192" name="Rectangle 55"/>
          <p:cNvSpPr>
            <a:spLocks noChangeArrowheads="1"/>
          </p:cNvSpPr>
          <p:nvPr/>
        </p:nvSpPr>
        <p:spPr bwMode="auto">
          <a:xfrm>
            <a:off x="2057400" y="3276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193" name="Text Box 38"/>
          <p:cNvSpPr txBox="1">
            <a:spLocks noChangeArrowheads="1"/>
          </p:cNvSpPr>
          <p:nvPr/>
        </p:nvSpPr>
        <p:spPr bwMode="auto">
          <a:xfrm>
            <a:off x="990600" y="1676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S1,S1</a:t>
            </a:r>
          </a:p>
        </p:txBody>
      </p:sp>
      <p:sp>
        <p:nvSpPr>
          <p:cNvPr id="93194" name="Text Box 38"/>
          <p:cNvSpPr txBox="1">
            <a:spLocks noChangeArrowheads="1"/>
          </p:cNvSpPr>
          <p:nvPr/>
        </p:nvSpPr>
        <p:spPr bwMode="auto">
          <a:xfrm>
            <a:off x="990600" y="2133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S1,S2</a:t>
            </a:r>
          </a:p>
        </p:txBody>
      </p:sp>
      <p:sp>
        <p:nvSpPr>
          <p:cNvPr id="93195" name="Text Box 38"/>
          <p:cNvSpPr txBox="1">
            <a:spLocks noChangeArrowheads="1"/>
          </p:cNvSpPr>
          <p:nvPr/>
        </p:nvSpPr>
        <p:spPr bwMode="auto">
          <a:xfrm>
            <a:off x="990600" y="2514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S1,S3</a:t>
            </a:r>
          </a:p>
        </p:txBody>
      </p:sp>
      <p:sp>
        <p:nvSpPr>
          <p:cNvPr id="93196" name="Text Box 38"/>
          <p:cNvSpPr txBox="1">
            <a:spLocks noChangeArrowheads="1"/>
          </p:cNvSpPr>
          <p:nvPr/>
        </p:nvSpPr>
        <p:spPr bwMode="auto">
          <a:xfrm>
            <a:off x="990600" y="3276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S3,S3</a:t>
            </a:r>
          </a:p>
        </p:txBody>
      </p:sp>
      <p:sp>
        <p:nvSpPr>
          <p:cNvPr id="93197" name="Rectangle 55"/>
          <p:cNvSpPr>
            <a:spLocks noChangeArrowheads="1"/>
          </p:cNvSpPr>
          <p:nvPr/>
        </p:nvSpPr>
        <p:spPr bwMode="auto">
          <a:xfrm>
            <a:off x="2590800" y="1752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198" name="Rectangle 55"/>
          <p:cNvSpPr>
            <a:spLocks noChangeArrowheads="1"/>
          </p:cNvSpPr>
          <p:nvPr/>
        </p:nvSpPr>
        <p:spPr bwMode="auto">
          <a:xfrm>
            <a:off x="2590800" y="2133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199" name="Rectangle 55"/>
          <p:cNvSpPr>
            <a:spLocks noChangeArrowheads="1"/>
          </p:cNvSpPr>
          <p:nvPr/>
        </p:nvSpPr>
        <p:spPr bwMode="auto">
          <a:xfrm>
            <a:off x="2590800" y="2514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0" name="Rectangle 55"/>
          <p:cNvSpPr>
            <a:spLocks noChangeArrowheads="1"/>
          </p:cNvSpPr>
          <p:nvPr/>
        </p:nvSpPr>
        <p:spPr bwMode="auto">
          <a:xfrm>
            <a:off x="2590800" y="3276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1" name="Rectangle 55"/>
          <p:cNvSpPr>
            <a:spLocks noChangeArrowheads="1"/>
          </p:cNvSpPr>
          <p:nvPr/>
        </p:nvSpPr>
        <p:spPr bwMode="auto">
          <a:xfrm>
            <a:off x="3124200" y="1752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2" name="Rectangle 55"/>
          <p:cNvSpPr>
            <a:spLocks noChangeArrowheads="1"/>
          </p:cNvSpPr>
          <p:nvPr/>
        </p:nvSpPr>
        <p:spPr bwMode="auto">
          <a:xfrm>
            <a:off x="3124200" y="2133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3" name="Rectangle 55"/>
          <p:cNvSpPr>
            <a:spLocks noChangeArrowheads="1"/>
          </p:cNvSpPr>
          <p:nvPr/>
        </p:nvSpPr>
        <p:spPr bwMode="auto">
          <a:xfrm>
            <a:off x="3124200" y="2514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4" name="Rectangle 55"/>
          <p:cNvSpPr>
            <a:spLocks noChangeArrowheads="1"/>
          </p:cNvSpPr>
          <p:nvPr/>
        </p:nvSpPr>
        <p:spPr bwMode="auto">
          <a:xfrm>
            <a:off x="3124200" y="3276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5" name="Rectangle 55"/>
          <p:cNvSpPr>
            <a:spLocks noChangeArrowheads="1"/>
          </p:cNvSpPr>
          <p:nvPr/>
        </p:nvSpPr>
        <p:spPr bwMode="auto">
          <a:xfrm>
            <a:off x="3657600" y="1752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6" name="Rectangle 55"/>
          <p:cNvSpPr>
            <a:spLocks noChangeArrowheads="1"/>
          </p:cNvSpPr>
          <p:nvPr/>
        </p:nvSpPr>
        <p:spPr bwMode="auto">
          <a:xfrm>
            <a:off x="3657600" y="2133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7" name="Rectangle 55"/>
          <p:cNvSpPr>
            <a:spLocks noChangeArrowheads="1"/>
          </p:cNvSpPr>
          <p:nvPr/>
        </p:nvSpPr>
        <p:spPr bwMode="auto">
          <a:xfrm>
            <a:off x="3657600" y="2514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8" name="Rectangle 55"/>
          <p:cNvSpPr>
            <a:spLocks noChangeArrowheads="1"/>
          </p:cNvSpPr>
          <p:nvPr/>
        </p:nvSpPr>
        <p:spPr bwMode="auto">
          <a:xfrm>
            <a:off x="3657600" y="3276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9" name="Rectangle 55"/>
          <p:cNvSpPr>
            <a:spLocks noChangeArrowheads="1"/>
          </p:cNvSpPr>
          <p:nvPr/>
        </p:nvSpPr>
        <p:spPr bwMode="auto">
          <a:xfrm>
            <a:off x="4191000" y="1752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10" name="Rectangle 55"/>
          <p:cNvSpPr>
            <a:spLocks noChangeArrowheads="1"/>
          </p:cNvSpPr>
          <p:nvPr/>
        </p:nvSpPr>
        <p:spPr bwMode="auto">
          <a:xfrm>
            <a:off x="4191000" y="2133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11" name="Rectangle 55"/>
          <p:cNvSpPr>
            <a:spLocks noChangeArrowheads="1"/>
          </p:cNvSpPr>
          <p:nvPr/>
        </p:nvSpPr>
        <p:spPr bwMode="auto">
          <a:xfrm>
            <a:off x="4191000" y="2514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12" name="Rectangle 55"/>
          <p:cNvSpPr>
            <a:spLocks noChangeArrowheads="1"/>
          </p:cNvSpPr>
          <p:nvPr/>
        </p:nvSpPr>
        <p:spPr bwMode="auto">
          <a:xfrm>
            <a:off x="4191000" y="3276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13" name="Rectangle 55"/>
          <p:cNvSpPr>
            <a:spLocks noChangeArrowheads="1"/>
          </p:cNvSpPr>
          <p:nvPr/>
        </p:nvSpPr>
        <p:spPr bwMode="auto">
          <a:xfrm>
            <a:off x="4724400" y="1752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14" name="Rectangle 55"/>
          <p:cNvSpPr>
            <a:spLocks noChangeArrowheads="1"/>
          </p:cNvSpPr>
          <p:nvPr/>
        </p:nvSpPr>
        <p:spPr bwMode="auto">
          <a:xfrm>
            <a:off x="4724400" y="2133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15" name="Rectangle 55"/>
          <p:cNvSpPr>
            <a:spLocks noChangeArrowheads="1"/>
          </p:cNvSpPr>
          <p:nvPr/>
        </p:nvSpPr>
        <p:spPr bwMode="auto">
          <a:xfrm>
            <a:off x="4724400" y="2514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16" name="Rectangle 55"/>
          <p:cNvSpPr>
            <a:spLocks noChangeArrowheads="1"/>
          </p:cNvSpPr>
          <p:nvPr/>
        </p:nvSpPr>
        <p:spPr bwMode="auto">
          <a:xfrm>
            <a:off x="4724400" y="3276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17" name="Text Box 128"/>
          <p:cNvSpPr txBox="1">
            <a:spLocks noChangeArrowheads="1"/>
          </p:cNvSpPr>
          <p:nvPr/>
        </p:nvSpPr>
        <p:spPr bwMode="auto">
          <a:xfrm rot="5400000">
            <a:off x="2066925" y="2809876"/>
            <a:ext cx="503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93218" name="Text Box 128"/>
          <p:cNvSpPr txBox="1">
            <a:spLocks noChangeArrowheads="1"/>
          </p:cNvSpPr>
          <p:nvPr/>
        </p:nvSpPr>
        <p:spPr bwMode="auto">
          <a:xfrm rot="5400000">
            <a:off x="2600325" y="2809876"/>
            <a:ext cx="503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93219" name="Text Box 128"/>
          <p:cNvSpPr txBox="1">
            <a:spLocks noChangeArrowheads="1"/>
          </p:cNvSpPr>
          <p:nvPr/>
        </p:nvSpPr>
        <p:spPr bwMode="auto">
          <a:xfrm rot="5400000">
            <a:off x="3134519" y="2810669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93220" name="Text Box 128"/>
          <p:cNvSpPr txBox="1">
            <a:spLocks noChangeArrowheads="1"/>
          </p:cNvSpPr>
          <p:nvPr/>
        </p:nvSpPr>
        <p:spPr bwMode="auto">
          <a:xfrm rot="5400000">
            <a:off x="3667919" y="2810669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93221" name="Text Box 128"/>
          <p:cNvSpPr txBox="1">
            <a:spLocks noChangeArrowheads="1"/>
          </p:cNvSpPr>
          <p:nvPr/>
        </p:nvSpPr>
        <p:spPr bwMode="auto">
          <a:xfrm rot="5400000">
            <a:off x="4201319" y="2810669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93222" name="Text Box 128"/>
          <p:cNvSpPr txBox="1">
            <a:spLocks noChangeArrowheads="1"/>
          </p:cNvSpPr>
          <p:nvPr/>
        </p:nvSpPr>
        <p:spPr bwMode="auto">
          <a:xfrm rot="5400000">
            <a:off x="4734719" y="2810669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93223" name="Rectangle 55"/>
          <p:cNvSpPr>
            <a:spLocks noChangeArrowheads="1"/>
          </p:cNvSpPr>
          <p:nvPr/>
        </p:nvSpPr>
        <p:spPr bwMode="auto">
          <a:xfrm>
            <a:off x="5257800" y="1752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24" name="Rectangle 55"/>
          <p:cNvSpPr>
            <a:spLocks noChangeArrowheads="1"/>
          </p:cNvSpPr>
          <p:nvPr/>
        </p:nvSpPr>
        <p:spPr bwMode="auto">
          <a:xfrm>
            <a:off x="5257800" y="2133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25" name="Rectangle 55"/>
          <p:cNvSpPr>
            <a:spLocks noChangeArrowheads="1"/>
          </p:cNvSpPr>
          <p:nvPr/>
        </p:nvSpPr>
        <p:spPr bwMode="auto">
          <a:xfrm>
            <a:off x="5257800" y="2514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26" name="Rectangle 55"/>
          <p:cNvSpPr>
            <a:spLocks noChangeArrowheads="1"/>
          </p:cNvSpPr>
          <p:nvPr/>
        </p:nvSpPr>
        <p:spPr bwMode="auto">
          <a:xfrm>
            <a:off x="5257800" y="3276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27" name="Rectangle 55"/>
          <p:cNvSpPr>
            <a:spLocks noChangeArrowheads="1"/>
          </p:cNvSpPr>
          <p:nvPr/>
        </p:nvSpPr>
        <p:spPr bwMode="auto">
          <a:xfrm>
            <a:off x="5791200" y="1752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28" name="Rectangle 55"/>
          <p:cNvSpPr>
            <a:spLocks noChangeArrowheads="1"/>
          </p:cNvSpPr>
          <p:nvPr/>
        </p:nvSpPr>
        <p:spPr bwMode="auto">
          <a:xfrm>
            <a:off x="5791200" y="2133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29" name="Rectangle 55"/>
          <p:cNvSpPr>
            <a:spLocks noChangeArrowheads="1"/>
          </p:cNvSpPr>
          <p:nvPr/>
        </p:nvSpPr>
        <p:spPr bwMode="auto">
          <a:xfrm>
            <a:off x="5791200" y="2514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30" name="Rectangle 55"/>
          <p:cNvSpPr>
            <a:spLocks noChangeArrowheads="1"/>
          </p:cNvSpPr>
          <p:nvPr/>
        </p:nvSpPr>
        <p:spPr bwMode="auto">
          <a:xfrm>
            <a:off x="5791200" y="3276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31" name="Text Box 128"/>
          <p:cNvSpPr txBox="1">
            <a:spLocks noChangeArrowheads="1"/>
          </p:cNvSpPr>
          <p:nvPr/>
        </p:nvSpPr>
        <p:spPr bwMode="auto">
          <a:xfrm rot="5400000">
            <a:off x="5268119" y="2810669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93232" name="Text Box 128"/>
          <p:cNvSpPr txBox="1">
            <a:spLocks noChangeArrowheads="1"/>
          </p:cNvSpPr>
          <p:nvPr/>
        </p:nvSpPr>
        <p:spPr bwMode="auto">
          <a:xfrm rot="5400000">
            <a:off x="5801519" y="2810669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93233" name="TextBox 202"/>
          <p:cNvSpPr txBox="1">
            <a:spLocks noChangeArrowheads="1"/>
          </p:cNvSpPr>
          <p:nvPr/>
        </p:nvSpPr>
        <p:spPr bwMode="auto">
          <a:xfrm>
            <a:off x="6477000" y="1676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0.00</a:t>
            </a:r>
          </a:p>
        </p:txBody>
      </p:sp>
      <p:sp>
        <p:nvSpPr>
          <p:cNvPr id="93234" name="TextBox 203"/>
          <p:cNvSpPr txBox="1">
            <a:spLocks noChangeArrowheads="1"/>
          </p:cNvSpPr>
          <p:nvPr/>
        </p:nvSpPr>
        <p:spPr bwMode="auto">
          <a:xfrm>
            <a:off x="6477000" y="2133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0.30</a:t>
            </a:r>
          </a:p>
        </p:txBody>
      </p:sp>
      <p:sp>
        <p:nvSpPr>
          <p:cNvPr id="93235" name="TextBox 204"/>
          <p:cNvSpPr txBox="1">
            <a:spLocks noChangeArrowheads="1"/>
          </p:cNvSpPr>
          <p:nvPr/>
        </p:nvSpPr>
        <p:spPr bwMode="auto">
          <a:xfrm>
            <a:off x="6477000" y="2514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0.90</a:t>
            </a:r>
          </a:p>
        </p:txBody>
      </p:sp>
      <p:sp>
        <p:nvSpPr>
          <p:cNvPr id="93236" name="TextBox 205"/>
          <p:cNvSpPr txBox="1">
            <a:spLocks noChangeArrowheads="1"/>
          </p:cNvSpPr>
          <p:nvPr/>
        </p:nvSpPr>
        <p:spPr bwMode="auto">
          <a:xfrm>
            <a:off x="6477000" y="3276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0.00</a:t>
            </a:r>
          </a:p>
        </p:txBody>
      </p:sp>
      <p:sp>
        <p:nvSpPr>
          <p:cNvPr id="93237" name="Text Box 128"/>
          <p:cNvSpPr txBox="1">
            <a:spLocks noChangeArrowheads="1"/>
          </p:cNvSpPr>
          <p:nvPr/>
        </p:nvSpPr>
        <p:spPr bwMode="auto">
          <a:xfrm rot="5400000">
            <a:off x="6639719" y="2886869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>
                <a:latin typeface="Calibri" pitchFamily="34" charset="0"/>
              </a:rPr>
              <a:t>5. Test Function Performance</a:t>
            </a:r>
          </a:p>
        </p:txBody>
      </p:sp>
      <p:sp>
        <p:nvSpPr>
          <p:cNvPr id="94210" name="TextBox 2"/>
          <p:cNvSpPr txBox="1">
            <a:spLocks noChangeArrowheads="1"/>
          </p:cNvSpPr>
          <p:nvPr/>
        </p:nvSpPr>
        <p:spPr bwMode="auto">
          <a:xfrm>
            <a:off x="609600" y="1143000"/>
            <a:ext cx="7848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The Pearson Correlation Coefficient (CC)</a:t>
            </a: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The Average Absolute Error (A-ABSE)</a:t>
            </a: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The Root Mean Square Error (RMSE)</a:t>
            </a: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276600"/>
            <a:ext cx="2754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953000"/>
            <a:ext cx="2536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752600"/>
            <a:ext cx="3427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Data Set</a:t>
            </a:r>
          </a:p>
        </p:txBody>
      </p:sp>
      <p:pic>
        <p:nvPicPr>
          <p:cNvPr id="9523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40386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Text Box 10"/>
          <p:cNvSpPr txBox="1">
            <a:spLocks noChangeArrowheads="1"/>
          </p:cNvSpPr>
          <p:nvPr/>
        </p:nvSpPr>
        <p:spPr bwMode="auto">
          <a:xfrm>
            <a:off x="381000" y="3810000"/>
            <a:ext cx="388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fMRI data (Central-Cross)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-- 23 subjects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-- Face Recognition task</a:t>
            </a:r>
          </a:p>
        </p:txBody>
      </p:sp>
      <p:sp>
        <p:nvSpPr>
          <p:cNvPr id="95236" name="TextBox 4"/>
          <p:cNvSpPr txBox="1">
            <a:spLocks noChangeArrowheads="1"/>
          </p:cNvSpPr>
          <p:nvPr/>
        </p:nvSpPr>
        <p:spPr bwMode="auto">
          <a:xfrm>
            <a:off x="4876800" y="2819400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+</a:t>
            </a:r>
          </a:p>
        </p:txBody>
      </p:sp>
      <p:sp>
        <p:nvSpPr>
          <p:cNvPr id="95237" name="TextBox 5"/>
          <p:cNvSpPr txBox="1">
            <a:spLocks noChangeArrowheads="1"/>
          </p:cNvSpPr>
          <p:nvPr/>
        </p:nvSpPr>
        <p:spPr bwMode="auto">
          <a:xfrm>
            <a:off x="6019800" y="2438400"/>
            <a:ext cx="2514600" cy="15700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Human Expert Generated Pair-wise Similarity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/>
          </p:cNvSpPr>
          <p:nvPr/>
        </p:nvSpPr>
        <p:spPr bwMode="auto">
          <a:xfrm>
            <a:off x="0" y="1524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Overall Function Performance</a:t>
            </a:r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88296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Feature Selection</a:t>
            </a:r>
          </a:p>
        </p:txBody>
      </p:sp>
      <p:pic>
        <p:nvPicPr>
          <p:cNvPr id="972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762000"/>
            <a:ext cx="4418013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7410450" y="89535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Bad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7410450" y="211455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CD06D"/>
                </a:solidFill>
              </a:rPr>
              <a:t>Good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7410450" y="47053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CD06D"/>
                </a:solidFill>
              </a:rPr>
              <a:t>Good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7410450" y="592455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Bad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7410450" y="401955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CD06D"/>
                </a:solidFill>
              </a:rPr>
              <a:t>Good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7410450" y="280035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Bad</a:t>
            </a: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228600" y="990600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latin typeface="Calibri" pitchFamily="34" charset="0"/>
              </a:rPr>
              <a:t>XYZ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err="1" smtClean="0">
                <a:latin typeface="Calibri" pitchFamily="34" charset="0"/>
              </a:rPr>
              <a:t>Centroid</a:t>
            </a:r>
            <a:r>
              <a:rPr lang="en-US" sz="1600" dirty="0" smtClean="0">
                <a:latin typeface="Calibri" pitchFamily="34" charset="0"/>
              </a:rPr>
              <a:t> </a:t>
            </a:r>
            <a:endParaRPr lang="en-US" sz="1600" dirty="0">
              <a:latin typeface="Calibri" pitchFamily="34" charset="0"/>
            </a:endParaRPr>
          </a:p>
          <a:p>
            <a:pPr marL="342900" indent="-342900"/>
            <a:r>
              <a:rPr lang="en-US" sz="1600" dirty="0" smtClean="0">
                <a:latin typeface="Calibri" pitchFamily="34" charset="0"/>
              </a:rPr>
              <a:t>A    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err="1" smtClean="0">
                <a:latin typeface="Calibri" pitchFamily="34" charset="0"/>
              </a:rPr>
              <a:t>Avg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Activation Value </a:t>
            </a:r>
          </a:p>
          <a:p>
            <a:pPr marL="342900" indent="-342900"/>
            <a:r>
              <a:rPr lang="en-US" sz="1600" dirty="0" smtClean="0">
                <a:latin typeface="Calibri" pitchFamily="34" charset="0"/>
              </a:rPr>
              <a:t>VA  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err="1" smtClean="0">
                <a:latin typeface="Calibri" pitchFamily="34" charset="0"/>
              </a:rPr>
              <a:t>Var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Activation Value</a:t>
            </a:r>
          </a:p>
          <a:p>
            <a:pPr marL="342900" indent="-342900"/>
            <a:r>
              <a:rPr lang="en-US" sz="1600" dirty="0" smtClean="0">
                <a:latin typeface="Calibri" pitchFamily="34" charset="0"/>
              </a:rPr>
              <a:t>S    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Size (</a:t>
            </a:r>
            <a:r>
              <a:rPr lang="en-US" sz="1600" dirty="0" smtClean="0">
                <a:latin typeface="Calibri" pitchFamily="34" charset="0"/>
              </a:rPr>
              <a:t>Volume)</a:t>
            </a:r>
            <a:endParaRPr lang="en-US" sz="1600" dirty="0">
              <a:latin typeface="Calibri" pitchFamily="34" charset="0"/>
            </a:endParaRPr>
          </a:p>
          <a:p>
            <a:pPr marL="342900" indent="-342900"/>
            <a:r>
              <a:rPr lang="en-US" sz="1600" dirty="0" smtClean="0">
                <a:latin typeface="Calibri" pitchFamily="34" charset="0"/>
              </a:rPr>
              <a:t>D    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err="1" smtClean="0">
                <a:latin typeface="Calibri" pitchFamily="34" charset="0"/>
              </a:rPr>
              <a:t>Avg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Distance to </a:t>
            </a:r>
            <a:r>
              <a:rPr lang="en-US" sz="1600" dirty="0" err="1" smtClean="0">
                <a:latin typeface="Calibri" pitchFamily="34" charset="0"/>
              </a:rPr>
              <a:t>Centroid</a:t>
            </a:r>
            <a:endParaRPr lang="en-US" sz="1600" dirty="0">
              <a:latin typeface="Calibri" pitchFamily="34" charset="0"/>
            </a:endParaRPr>
          </a:p>
          <a:p>
            <a:pPr marL="342900" indent="-342900"/>
            <a:r>
              <a:rPr lang="en-US" sz="1600" dirty="0" smtClean="0">
                <a:latin typeface="Calibri" pitchFamily="34" charset="0"/>
              </a:rPr>
              <a:t>VD 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err="1" smtClean="0">
                <a:latin typeface="Calibri" pitchFamily="34" charset="0"/>
              </a:rPr>
              <a:t>Var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of those Distances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Contributions</a:t>
            </a: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8382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Created a similarity retrieval system </a:t>
            </a:r>
            <a:r>
              <a:rPr lang="en-US" sz="2800" dirty="0" smtClean="0">
                <a:latin typeface="Calibri" pitchFamily="34" charset="0"/>
              </a:rPr>
              <a:t>for multimodal brain images</a:t>
            </a:r>
          </a:p>
          <a:p>
            <a:pPr marL="1657350" lvl="2" indent="-742950">
              <a:spcBef>
                <a:spcPct val="50000"/>
              </a:spcBef>
              <a:buFont typeface="+mj-lt"/>
              <a:buAutoNum type="romanUcPeriod"/>
            </a:pPr>
            <a:r>
              <a:rPr lang="en-US" sz="2800" dirty="0" err="1" smtClean="0">
                <a:latin typeface="Calibri" pitchFamily="34" charset="0"/>
              </a:rPr>
              <a:t>fMRI</a:t>
            </a:r>
            <a:r>
              <a:rPr lang="en-US" sz="2800" dirty="0" smtClean="0">
                <a:latin typeface="Calibri" pitchFamily="34" charset="0"/>
              </a:rPr>
              <a:t>, ERP, and combined </a:t>
            </a:r>
            <a:r>
              <a:rPr lang="en-US" sz="2800" dirty="0" err="1" smtClean="0">
                <a:latin typeface="Calibri" pitchFamily="34" charset="0"/>
              </a:rPr>
              <a:t>fMRI</a:t>
            </a:r>
            <a:r>
              <a:rPr lang="en-US" sz="2800" dirty="0" smtClean="0">
                <a:latin typeface="Calibri" pitchFamily="34" charset="0"/>
              </a:rPr>
              <a:t>-ERP </a:t>
            </a:r>
          </a:p>
          <a:p>
            <a:pPr marL="1657350" lvl="2" indent="-742950">
              <a:spcBef>
                <a:spcPct val="50000"/>
              </a:spcBef>
              <a:buFont typeface="+mj-lt"/>
              <a:buAutoNum type="romanUcPeriod"/>
            </a:pPr>
            <a:r>
              <a:rPr lang="en-US" sz="2800" dirty="0" smtClean="0">
                <a:latin typeface="Calibri" pitchFamily="34" charset="0"/>
              </a:rPr>
              <a:t>User interface</a:t>
            </a:r>
          </a:p>
          <a:p>
            <a:pPr marL="742950" indent="-7429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latin typeface="Calibri" pitchFamily="34" charset="0"/>
              </a:rPr>
              <a:t>Developed feature extraction methods for </a:t>
            </a:r>
            <a:r>
              <a:rPr lang="en-US" sz="2800" dirty="0" err="1" smtClean="0">
                <a:latin typeface="Calibri" pitchFamily="34" charset="0"/>
              </a:rPr>
              <a:t>fMRI</a:t>
            </a:r>
            <a:r>
              <a:rPr lang="en-US" sz="2800" dirty="0" smtClean="0">
                <a:latin typeface="Calibri" pitchFamily="34" charset="0"/>
              </a:rPr>
              <a:t> and ERP data</a:t>
            </a:r>
          </a:p>
          <a:p>
            <a:pPr marL="742950" indent="-7429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latin typeface="Calibri" pitchFamily="34" charset="0"/>
              </a:rPr>
              <a:t>Developed pair-wise similarity metrics </a:t>
            </a:r>
          </a:p>
          <a:p>
            <a:pPr marL="742950" indent="-7429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latin typeface="Calibri" pitchFamily="34" charset="0"/>
              </a:rPr>
              <a:t>Simulated human expert similarity scores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Future Direction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 Add more modalities to the system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Obtain more expert scores for function estimation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Obtain more data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Develop similarity metrics other than SMD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1506" name="TextBox 12"/>
          <p:cNvSpPr txBox="1">
            <a:spLocks noChangeArrowheads="1"/>
          </p:cNvSpPr>
          <p:nvPr/>
        </p:nvSpPr>
        <p:spPr bwMode="auto">
          <a:xfrm>
            <a:off x="762000" y="1066800"/>
            <a:ext cx="7543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190993"/>
                </a:solidFill>
                <a:latin typeface="Calibri" pitchFamily="34" charset="0"/>
              </a:rPr>
              <a:t>Background</a:t>
            </a:r>
          </a:p>
          <a:p>
            <a:pPr marL="1143000" lvl="2" indent="-2286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190993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190993"/>
                </a:solidFill>
                <a:latin typeface="Calibri" pitchFamily="34" charset="0"/>
              </a:rPr>
              <a:t>fMRI</a:t>
            </a:r>
            <a:endParaRPr lang="en-US" sz="2800" b="1" dirty="0">
              <a:solidFill>
                <a:srgbClr val="190993"/>
              </a:solidFill>
              <a:latin typeface="Calibri" pitchFamily="34" charset="0"/>
            </a:endParaRPr>
          </a:p>
          <a:p>
            <a:pPr marL="1143000" lvl="2" indent="-2286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190993"/>
                </a:solidFill>
                <a:latin typeface="Calibri" pitchFamily="34" charset="0"/>
              </a:rPr>
              <a:t> ERP</a:t>
            </a:r>
          </a:p>
          <a:p>
            <a:pPr marL="1143000" lvl="2" indent="-2286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190993"/>
                </a:solidFill>
                <a:latin typeface="Calibri" pitchFamily="34" charset="0"/>
              </a:rPr>
              <a:t> Existing Similarity Retrieval </a:t>
            </a:r>
            <a:r>
              <a:rPr lang="en-US" sz="2800" b="1" dirty="0" smtClean="0">
                <a:solidFill>
                  <a:srgbClr val="190993"/>
                </a:solidFill>
                <a:latin typeface="Calibri" pitchFamily="34" charset="0"/>
              </a:rPr>
              <a:t>Systems </a:t>
            </a:r>
            <a:r>
              <a:rPr lang="en-US" sz="2800" b="1" dirty="0">
                <a:solidFill>
                  <a:srgbClr val="190993"/>
                </a:solidFill>
                <a:latin typeface="Calibri" pitchFamily="34" charset="0"/>
              </a:rPr>
              <a:t>for these modalities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Feature Extraction Process</a:t>
            </a:r>
            <a:endParaRPr lang="en-US" sz="2800" b="1" dirty="0">
              <a:solidFill>
                <a:srgbClr val="190993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Similarity </a:t>
            </a:r>
            <a:r>
              <a:rPr lang="en-US" sz="3200" dirty="0" smtClean="0">
                <a:latin typeface="Calibri" pitchFamily="34" charset="0"/>
              </a:rPr>
              <a:t>Metric</a:t>
            </a:r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User </a:t>
            </a:r>
            <a:r>
              <a:rPr lang="en-US" sz="3200" dirty="0" smtClean="0">
                <a:latin typeface="Calibri" pitchFamily="34" charset="0"/>
              </a:rPr>
              <a:t>Interface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 Retrieval Performance</a:t>
            </a:r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Simulate Human Expert</a:t>
            </a:r>
          </a:p>
        </p:txBody>
      </p:sp>
      <p:sp>
        <p:nvSpPr>
          <p:cNvPr id="2150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70936CE-225C-4878-8AE0-2DD9908EEB88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5400" smtClean="0"/>
              <a:t>Acknowledgements</a:t>
            </a:r>
          </a:p>
        </p:txBody>
      </p:sp>
      <p:sp>
        <p:nvSpPr>
          <p:cNvPr id="102402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C6B6DB1-D35E-415D-9658-045263952581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50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403" name="Text Box 5"/>
          <p:cNvSpPr txBox="1">
            <a:spLocks noChangeArrowheads="1"/>
          </p:cNvSpPr>
          <p:nvPr/>
        </p:nvSpPr>
        <p:spPr bwMode="auto">
          <a:xfrm>
            <a:off x="838200" y="1600200"/>
            <a:ext cx="70104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Prof. Linda Shapiro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Prof. James Brinkley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Prof. Jeffrey </a:t>
            </a:r>
            <a:r>
              <a:rPr lang="en-US" sz="2400" dirty="0" err="1" smtClean="0">
                <a:latin typeface="Calibri" pitchFamily="34" charset="0"/>
              </a:rPr>
              <a:t>Ojemann</a:t>
            </a:r>
            <a:endParaRPr lang="en-US" sz="24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Calibri" pitchFamily="34" charset="0"/>
              </a:rPr>
              <a:t>Prof. John </a:t>
            </a:r>
            <a:r>
              <a:rPr lang="en-US" sz="2400" dirty="0" err="1" smtClean="0">
                <a:latin typeface="Calibri" pitchFamily="34" charset="0"/>
              </a:rPr>
              <a:t>Kramlich</a:t>
            </a:r>
            <a:endParaRPr lang="en-US" sz="24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Calibri" pitchFamily="34" charset="0"/>
              </a:rPr>
              <a:t>NSF </a:t>
            </a:r>
            <a:r>
              <a:rPr lang="en-US" sz="2400" dirty="0">
                <a:latin typeface="Calibri" pitchFamily="34" charset="0"/>
              </a:rPr>
              <a:t>grant number DBI-0543631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Computer Vision Lab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Collaborators in Radiology department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Calibri" pitchFamily="34" charset="0"/>
              </a:rPr>
              <a:t>Practice-talk participants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447800"/>
          </a:xfrm>
        </p:spPr>
        <p:txBody>
          <a:bodyPr/>
          <a:lstStyle/>
          <a:p>
            <a:r>
              <a:rPr lang="en-US" smtClean="0"/>
              <a:t>Functional Magnetic Resonance Imaging (fMRI)</a:t>
            </a:r>
          </a:p>
        </p:txBody>
      </p:sp>
      <p:sp>
        <p:nvSpPr>
          <p:cNvPr id="22530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FDE2FF4-6014-4D41-81A7-1974ED35DA18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6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1" name="Text Box 90"/>
          <p:cNvSpPr txBox="1">
            <a:spLocks noChangeArrowheads="1"/>
          </p:cNvSpPr>
          <p:nvPr/>
        </p:nvSpPr>
        <p:spPr bwMode="auto">
          <a:xfrm>
            <a:off x="228600" y="4343400"/>
            <a:ext cx="8763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A non-invasive brain imaging technique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Records blood oxygen level in brain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While imaging, subject performs a task</a:t>
            </a:r>
          </a:p>
        </p:txBody>
      </p:sp>
      <p:pic>
        <p:nvPicPr>
          <p:cNvPr id="22532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828800"/>
            <a:ext cx="42672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70" name="Rectangle 22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effectLst>
            <a:outerShdw dist="71842" dir="2700000" algn="ctr" rotWithShape="0">
              <a:schemeClr val="bg1"/>
            </a:outerShdw>
          </a:effectLst>
        </p:spPr>
        <p:txBody>
          <a:bodyPr lIns="90488" tIns="44450" rIns="90488" bIns="44450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fMRI Statistical Images</a:t>
            </a:r>
          </a:p>
        </p:txBody>
      </p:sp>
      <p:grpSp>
        <p:nvGrpSpPr>
          <p:cNvPr id="1028" name="Group 326"/>
          <p:cNvGrpSpPr>
            <a:grpSpLocks/>
          </p:cNvGrpSpPr>
          <p:nvPr/>
        </p:nvGrpSpPr>
        <p:grpSpPr bwMode="auto">
          <a:xfrm>
            <a:off x="685800" y="1447800"/>
            <a:ext cx="2416175" cy="4695825"/>
            <a:chOff x="547" y="1053"/>
            <a:chExt cx="1581" cy="2958"/>
          </a:xfrm>
        </p:grpSpPr>
        <p:grpSp>
          <p:nvGrpSpPr>
            <p:cNvPr id="1210" name="Group 327"/>
            <p:cNvGrpSpPr>
              <a:grpSpLocks/>
            </p:cNvGrpSpPr>
            <p:nvPr/>
          </p:nvGrpSpPr>
          <p:grpSpPr bwMode="auto">
            <a:xfrm>
              <a:off x="547" y="1053"/>
              <a:ext cx="1581" cy="2888"/>
              <a:chOff x="547" y="1053"/>
              <a:chExt cx="1581" cy="2888"/>
            </a:xfrm>
          </p:grpSpPr>
          <p:sp>
            <p:nvSpPr>
              <p:cNvPr id="1212" name="Line 328"/>
              <p:cNvSpPr>
                <a:spLocks noChangeShapeType="1"/>
              </p:cNvSpPr>
              <p:nvPr/>
            </p:nvSpPr>
            <p:spPr bwMode="auto">
              <a:xfrm>
                <a:off x="1893" y="3941"/>
                <a:ext cx="23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3" name="Line 329"/>
              <p:cNvSpPr>
                <a:spLocks noChangeShapeType="1"/>
              </p:cNvSpPr>
              <p:nvPr/>
            </p:nvSpPr>
            <p:spPr bwMode="auto">
              <a:xfrm>
                <a:off x="1888" y="3865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4" name="Line 330"/>
              <p:cNvSpPr>
                <a:spLocks noChangeShapeType="1"/>
              </p:cNvSpPr>
              <p:nvPr/>
            </p:nvSpPr>
            <p:spPr bwMode="auto">
              <a:xfrm>
                <a:off x="1895" y="3789"/>
                <a:ext cx="233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5" name="Line 331"/>
              <p:cNvSpPr>
                <a:spLocks noChangeShapeType="1"/>
              </p:cNvSpPr>
              <p:nvPr/>
            </p:nvSpPr>
            <p:spPr bwMode="auto">
              <a:xfrm>
                <a:off x="1890" y="3713"/>
                <a:ext cx="238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6" name="Line 332"/>
              <p:cNvSpPr>
                <a:spLocks noChangeShapeType="1"/>
              </p:cNvSpPr>
              <p:nvPr/>
            </p:nvSpPr>
            <p:spPr bwMode="auto">
              <a:xfrm>
                <a:off x="1885" y="3637"/>
                <a:ext cx="243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7" name="Line 333"/>
              <p:cNvSpPr>
                <a:spLocks noChangeShapeType="1"/>
              </p:cNvSpPr>
              <p:nvPr/>
            </p:nvSpPr>
            <p:spPr bwMode="auto">
              <a:xfrm>
                <a:off x="1844" y="3561"/>
                <a:ext cx="284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" name="Line 334"/>
              <p:cNvSpPr>
                <a:spLocks noChangeShapeType="1"/>
              </p:cNvSpPr>
              <p:nvPr/>
            </p:nvSpPr>
            <p:spPr bwMode="auto">
              <a:xfrm>
                <a:off x="1851" y="3485"/>
                <a:ext cx="277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" name="Line 335"/>
              <p:cNvSpPr>
                <a:spLocks noChangeShapeType="1"/>
              </p:cNvSpPr>
              <p:nvPr/>
            </p:nvSpPr>
            <p:spPr bwMode="auto">
              <a:xfrm>
                <a:off x="1673" y="3409"/>
                <a:ext cx="45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" name="Line 336"/>
              <p:cNvSpPr>
                <a:spLocks noChangeShapeType="1"/>
              </p:cNvSpPr>
              <p:nvPr/>
            </p:nvSpPr>
            <p:spPr bwMode="auto">
              <a:xfrm>
                <a:off x="1640" y="3333"/>
                <a:ext cx="488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" name="Line 337"/>
              <p:cNvSpPr>
                <a:spLocks noChangeShapeType="1"/>
              </p:cNvSpPr>
              <p:nvPr/>
            </p:nvSpPr>
            <p:spPr bwMode="auto">
              <a:xfrm>
                <a:off x="1683" y="3257"/>
                <a:ext cx="44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" name="Line 338"/>
              <p:cNvSpPr>
                <a:spLocks noChangeShapeType="1"/>
              </p:cNvSpPr>
              <p:nvPr/>
            </p:nvSpPr>
            <p:spPr bwMode="auto">
              <a:xfrm>
                <a:off x="1635" y="3181"/>
                <a:ext cx="493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" name="Line 339"/>
              <p:cNvSpPr>
                <a:spLocks noChangeShapeType="1"/>
              </p:cNvSpPr>
              <p:nvPr/>
            </p:nvSpPr>
            <p:spPr bwMode="auto">
              <a:xfrm>
                <a:off x="1573" y="3105"/>
                <a:ext cx="55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4" name="Line 340"/>
              <p:cNvSpPr>
                <a:spLocks noChangeShapeType="1"/>
              </p:cNvSpPr>
              <p:nvPr/>
            </p:nvSpPr>
            <p:spPr bwMode="auto">
              <a:xfrm>
                <a:off x="1504" y="3029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" name="Line 341"/>
              <p:cNvSpPr>
                <a:spLocks noChangeShapeType="1"/>
              </p:cNvSpPr>
              <p:nvPr/>
            </p:nvSpPr>
            <p:spPr bwMode="auto">
              <a:xfrm>
                <a:off x="1455" y="2953"/>
                <a:ext cx="673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Line 342"/>
              <p:cNvSpPr>
                <a:spLocks noChangeShapeType="1"/>
              </p:cNvSpPr>
              <p:nvPr/>
            </p:nvSpPr>
            <p:spPr bwMode="auto">
              <a:xfrm>
                <a:off x="1433" y="2877"/>
                <a:ext cx="69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Line 343"/>
              <p:cNvSpPr>
                <a:spLocks noChangeShapeType="1"/>
              </p:cNvSpPr>
              <p:nvPr/>
            </p:nvSpPr>
            <p:spPr bwMode="auto">
              <a:xfrm>
                <a:off x="1419" y="2801"/>
                <a:ext cx="709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Line 344"/>
              <p:cNvSpPr>
                <a:spLocks noChangeShapeType="1"/>
              </p:cNvSpPr>
              <p:nvPr/>
            </p:nvSpPr>
            <p:spPr bwMode="auto">
              <a:xfrm>
                <a:off x="1181" y="2725"/>
                <a:ext cx="947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" name="Line 345"/>
              <p:cNvSpPr>
                <a:spLocks noChangeShapeType="1"/>
              </p:cNvSpPr>
              <p:nvPr/>
            </p:nvSpPr>
            <p:spPr bwMode="auto">
              <a:xfrm>
                <a:off x="1192" y="2649"/>
                <a:ext cx="936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" name="Line 346"/>
              <p:cNvSpPr>
                <a:spLocks noChangeShapeType="1"/>
              </p:cNvSpPr>
              <p:nvPr/>
            </p:nvSpPr>
            <p:spPr bwMode="auto">
              <a:xfrm>
                <a:off x="1140" y="2573"/>
                <a:ext cx="988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" name="Line 347"/>
              <p:cNvSpPr>
                <a:spLocks noChangeShapeType="1"/>
              </p:cNvSpPr>
              <p:nvPr/>
            </p:nvSpPr>
            <p:spPr bwMode="auto">
              <a:xfrm>
                <a:off x="1267" y="2497"/>
                <a:ext cx="86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" name="Line 348"/>
              <p:cNvSpPr>
                <a:spLocks noChangeShapeType="1"/>
              </p:cNvSpPr>
              <p:nvPr/>
            </p:nvSpPr>
            <p:spPr bwMode="auto">
              <a:xfrm>
                <a:off x="1277" y="2421"/>
                <a:ext cx="85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" name="Line 349"/>
              <p:cNvSpPr>
                <a:spLocks noChangeShapeType="1"/>
              </p:cNvSpPr>
              <p:nvPr/>
            </p:nvSpPr>
            <p:spPr bwMode="auto">
              <a:xfrm>
                <a:off x="1260" y="2345"/>
                <a:ext cx="868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" name="Line 350"/>
              <p:cNvSpPr>
                <a:spLocks noChangeShapeType="1"/>
              </p:cNvSpPr>
              <p:nvPr/>
            </p:nvSpPr>
            <p:spPr bwMode="auto">
              <a:xfrm>
                <a:off x="1211" y="2269"/>
                <a:ext cx="917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" name="Line 351"/>
              <p:cNvSpPr>
                <a:spLocks noChangeShapeType="1"/>
              </p:cNvSpPr>
              <p:nvPr/>
            </p:nvSpPr>
            <p:spPr bwMode="auto">
              <a:xfrm>
                <a:off x="1093" y="2193"/>
                <a:ext cx="103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" name="Line 352"/>
              <p:cNvSpPr>
                <a:spLocks noChangeShapeType="1"/>
              </p:cNvSpPr>
              <p:nvPr/>
            </p:nvSpPr>
            <p:spPr bwMode="auto">
              <a:xfrm>
                <a:off x="1115" y="2117"/>
                <a:ext cx="1013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" name="Line 353"/>
              <p:cNvSpPr>
                <a:spLocks noChangeShapeType="1"/>
              </p:cNvSpPr>
              <p:nvPr/>
            </p:nvSpPr>
            <p:spPr bwMode="auto">
              <a:xfrm>
                <a:off x="999" y="2041"/>
                <a:ext cx="1129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" name="Line 354"/>
              <p:cNvSpPr>
                <a:spLocks noChangeShapeType="1"/>
              </p:cNvSpPr>
              <p:nvPr/>
            </p:nvSpPr>
            <p:spPr bwMode="auto">
              <a:xfrm>
                <a:off x="960" y="1965"/>
                <a:ext cx="1168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355"/>
              <p:cNvSpPr>
                <a:spLocks noChangeShapeType="1"/>
              </p:cNvSpPr>
              <p:nvPr/>
            </p:nvSpPr>
            <p:spPr bwMode="auto">
              <a:xfrm>
                <a:off x="953" y="1889"/>
                <a:ext cx="117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356"/>
              <p:cNvSpPr>
                <a:spLocks noChangeShapeType="1"/>
              </p:cNvSpPr>
              <p:nvPr/>
            </p:nvSpPr>
            <p:spPr bwMode="auto">
              <a:xfrm>
                <a:off x="968" y="1813"/>
                <a:ext cx="1160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Line 357"/>
              <p:cNvSpPr>
                <a:spLocks noChangeShapeType="1"/>
              </p:cNvSpPr>
              <p:nvPr/>
            </p:nvSpPr>
            <p:spPr bwMode="auto">
              <a:xfrm>
                <a:off x="928" y="1737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" name="Line 358"/>
              <p:cNvSpPr>
                <a:spLocks noChangeShapeType="1"/>
              </p:cNvSpPr>
              <p:nvPr/>
            </p:nvSpPr>
            <p:spPr bwMode="auto">
              <a:xfrm>
                <a:off x="896" y="1661"/>
                <a:ext cx="1232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" name="Line 359"/>
              <p:cNvSpPr>
                <a:spLocks noChangeShapeType="1"/>
              </p:cNvSpPr>
              <p:nvPr/>
            </p:nvSpPr>
            <p:spPr bwMode="auto">
              <a:xfrm>
                <a:off x="665" y="1585"/>
                <a:ext cx="1463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" name="Line 360"/>
              <p:cNvSpPr>
                <a:spLocks noChangeShapeType="1"/>
              </p:cNvSpPr>
              <p:nvPr/>
            </p:nvSpPr>
            <p:spPr bwMode="auto">
              <a:xfrm>
                <a:off x="719" y="1509"/>
                <a:ext cx="1409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" name="Line 361"/>
              <p:cNvSpPr>
                <a:spLocks noChangeShapeType="1"/>
              </p:cNvSpPr>
              <p:nvPr/>
            </p:nvSpPr>
            <p:spPr bwMode="auto">
              <a:xfrm>
                <a:off x="760" y="1433"/>
                <a:ext cx="1368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" name="Line 362"/>
              <p:cNvSpPr>
                <a:spLocks noChangeShapeType="1"/>
              </p:cNvSpPr>
              <p:nvPr/>
            </p:nvSpPr>
            <p:spPr bwMode="auto">
              <a:xfrm>
                <a:off x="637" y="1357"/>
                <a:ext cx="14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" name="Line 363"/>
              <p:cNvSpPr>
                <a:spLocks noChangeShapeType="1"/>
              </p:cNvSpPr>
              <p:nvPr/>
            </p:nvSpPr>
            <p:spPr bwMode="auto">
              <a:xfrm>
                <a:off x="669" y="1281"/>
                <a:ext cx="1459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" name="Line 364"/>
              <p:cNvSpPr>
                <a:spLocks noChangeShapeType="1"/>
              </p:cNvSpPr>
              <p:nvPr/>
            </p:nvSpPr>
            <p:spPr bwMode="auto">
              <a:xfrm>
                <a:off x="632" y="1205"/>
                <a:ext cx="1496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" name="Line 365"/>
              <p:cNvSpPr>
                <a:spLocks noChangeShapeType="1"/>
              </p:cNvSpPr>
              <p:nvPr/>
            </p:nvSpPr>
            <p:spPr bwMode="auto">
              <a:xfrm>
                <a:off x="579" y="1129"/>
                <a:ext cx="1549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" name="Line 366"/>
              <p:cNvSpPr>
                <a:spLocks noChangeShapeType="1"/>
              </p:cNvSpPr>
              <p:nvPr/>
            </p:nvSpPr>
            <p:spPr bwMode="auto">
              <a:xfrm>
                <a:off x="547" y="1053"/>
                <a:ext cx="158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1" name="Line 367"/>
            <p:cNvSpPr>
              <a:spLocks noChangeShapeType="1"/>
            </p:cNvSpPr>
            <p:nvPr/>
          </p:nvSpPr>
          <p:spPr bwMode="auto">
            <a:xfrm>
              <a:off x="1905" y="4011"/>
              <a:ext cx="22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9" name="Group 376"/>
          <p:cNvGrpSpPr>
            <a:grpSpLocks/>
          </p:cNvGrpSpPr>
          <p:nvPr/>
        </p:nvGrpSpPr>
        <p:grpSpPr bwMode="auto">
          <a:xfrm>
            <a:off x="196850" y="1447800"/>
            <a:ext cx="600075" cy="847725"/>
            <a:chOff x="239" y="1030"/>
            <a:chExt cx="392" cy="534"/>
          </a:xfrm>
        </p:grpSpPr>
        <p:pic>
          <p:nvPicPr>
            <p:cNvPr id="1207" name="Picture 377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239" y="103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208" name="Line 378"/>
            <p:cNvSpPr>
              <a:spLocks noChangeShapeType="1"/>
            </p:cNvSpPr>
            <p:nvPr/>
          </p:nvSpPr>
          <p:spPr bwMode="auto">
            <a:xfrm>
              <a:off x="240" y="139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" name="Line 379"/>
            <p:cNvSpPr>
              <a:spLocks noChangeShapeType="1"/>
            </p:cNvSpPr>
            <p:nvPr/>
          </p:nvSpPr>
          <p:spPr bwMode="auto">
            <a:xfrm>
              <a:off x="590" y="103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0" name="Group 380"/>
          <p:cNvGrpSpPr>
            <a:grpSpLocks/>
          </p:cNvGrpSpPr>
          <p:nvPr/>
        </p:nvGrpSpPr>
        <p:grpSpPr bwMode="auto">
          <a:xfrm>
            <a:off x="246063" y="1549400"/>
            <a:ext cx="598487" cy="847725"/>
            <a:chOff x="271" y="1094"/>
            <a:chExt cx="392" cy="534"/>
          </a:xfrm>
        </p:grpSpPr>
        <p:pic>
          <p:nvPicPr>
            <p:cNvPr id="1204" name="Picture 381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271" y="109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205" name="Line 382"/>
            <p:cNvSpPr>
              <a:spLocks noChangeShapeType="1"/>
            </p:cNvSpPr>
            <p:nvPr/>
          </p:nvSpPr>
          <p:spPr bwMode="auto">
            <a:xfrm>
              <a:off x="272" y="145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" name="Line 383"/>
            <p:cNvSpPr>
              <a:spLocks noChangeShapeType="1"/>
            </p:cNvSpPr>
            <p:nvPr/>
          </p:nvSpPr>
          <p:spPr bwMode="auto">
            <a:xfrm>
              <a:off x="622" y="110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1" name="Group 384"/>
          <p:cNvGrpSpPr>
            <a:grpSpLocks/>
          </p:cNvGrpSpPr>
          <p:nvPr/>
        </p:nvGrpSpPr>
        <p:grpSpPr bwMode="auto">
          <a:xfrm>
            <a:off x="296863" y="1651000"/>
            <a:ext cx="598487" cy="847725"/>
            <a:chOff x="303" y="1158"/>
            <a:chExt cx="392" cy="534"/>
          </a:xfrm>
        </p:grpSpPr>
        <p:pic>
          <p:nvPicPr>
            <p:cNvPr id="1201" name="Picture 385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303" y="1158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202" name="Line 386"/>
            <p:cNvSpPr>
              <a:spLocks noChangeShapeType="1"/>
            </p:cNvSpPr>
            <p:nvPr/>
          </p:nvSpPr>
          <p:spPr bwMode="auto">
            <a:xfrm>
              <a:off x="304" y="1520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" name="Line 387"/>
            <p:cNvSpPr>
              <a:spLocks noChangeShapeType="1"/>
            </p:cNvSpPr>
            <p:nvPr/>
          </p:nvSpPr>
          <p:spPr bwMode="auto">
            <a:xfrm>
              <a:off x="654" y="1164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2" name="Group 388"/>
          <p:cNvGrpSpPr>
            <a:grpSpLocks/>
          </p:cNvGrpSpPr>
          <p:nvPr/>
        </p:nvGrpSpPr>
        <p:grpSpPr bwMode="auto">
          <a:xfrm>
            <a:off x="344488" y="1752600"/>
            <a:ext cx="598487" cy="847725"/>
            <a:chOff x="335" y="1222"/>
            <a:chExt cx="392" cy="534"/>
          </a:xfrm>
        </p:grpSpPr>
        <p:pic>
          <p:nvPicPr>
            <p:cNvPr id="1198" name="Picture 389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335" y="1222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99" name="Line 390"/>
            <p:cNvSpPr>
              <a:spLocks noChangeShapeType="1"/>
            </p:cNvSpPr>
            <p:nvPr/>
          </p:nvSpPr>
          <p:spPr bwMode="auto">
            <a:xfrm>
              <a:off x="336" y="1584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0" name="Line 391"/>
            <p:cNvSpPr>
              <a:spLocks noChangeShapeType="1"/>
            </p:cNvSpPr>
            <p:nvPr/>
          </p:nvSpPr>
          <p:spPr bwMode="auto">
            <a:xfrm>
              <a:off x="686" y="1228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3" name="Group 392"/>
          <p:cNvGrpSpPr>
            <a:grpSpLocks/>
          </p:cNvGrpSpPr>
          <p:nvPr/>
        </p:nvGrpSpPr>
        <p:grpSpPr bwMode="auto">
          <a:xfrm>
            <a:off x="392113" y="1854200"/>
            <a:ext cx="600075" cy="847725"/>
            <a:chOff x="367" y="1286"/>
            <a:chExt cx="392" cy="534"/>
          </a:xfrm>
        </p:grpSpPr>
        <p:pic>
          <p:nvPicPr>
            <p:cNvPr id="1195" name="Picture 393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367" y="1286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96" name="Line 394"/>
            <p:cNvSpPr>
              <a:spLocks noChangeShapeType="1"/>
            </p:cNvSpPr>
            <p:nvPr/>
          </p:nvSpPr>
          <p:spPr bwMode="auto">
            <a:xfrm>
              <a:off x="368" y="1648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7" name="Line 395"/>
            <p:cNvSpPr>
              <a:spLocks noChangeShapeType="1"/>
            </p:cNvSpPr>
            <p:nvPr/>
          </p:nvSpPr>
          <p:spPr bwMode="auto">
            <a:xfrm>
              <a:off x="718" y="1292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" name="Group 396"/>
          <p:cNvGrpSpPr>
            <a:grpSpLocks/>
          </p:cNvGrpSpPr>
          <p:nvPr/>
        </p:nvGrpSpPr>
        <p:grpSpPr bwMode="auto">
          <a:xfrm>
            <a:off x="441325" y="1955800"/>
            <a:ext cx="600075" cy="847725"/>
            <a:chOff x="399" y="1350"/>
            <a:chExt cx="392" cy="534"/>
          </a:xfrm>
        </p:grpSpPr>
        <p:pic>
          <p:nvPicPr>
            <p:cNvPr id="1192" name="Picture 397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399" y="135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93" name="Line 398"/>
            <p:cNvSpPr>
              <a:spLocks noChangeShapeType="1"/>
            </p:cNvSpPr>
            <p:nvPr/>
          </p:nvSpPr>
          <p:spPr bwMode="auto">
            <a:xfrm>
              <a:off x="400" y="171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4" name="Line 399"/>
            <p:cNvSpPr>
              <a:spLocks noChangeShapeType="1"/>
            </p:cNvSpPr>
            <p:nvPr/>
          </p:nvSpPr>
          <p:spPr bwMode="auto">
            <a:xfrm>
              <a:off x="750" y="135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5" name="Group 400"/>
          <p:cNvGrpSpPr>
            <a:grpSpLocks/>
          </p:cNvGrpSpPr>
          <p:nvPr/>
        </p:nvGrpSpPr>
        <p:grpSpPr bwMode="auto">
          <a:xfrm>
            <a:off x="490538" y="2057400"/>
            <a:ext cx="600075" cy="847725"/>
            <a:chOff x="431" y="1414"/>
            <a:chExt cx="392" cy="534"/>
          </a:xfrm>
        </p:grpSpPr>
        <p:pic>
          <p:nvPicPr>
            <p:cNvPr id="1189" name="Picture 401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431" y="141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90" name="Line 402"/>
            <p:cNvSpPr>
              <a:spLocks noChangeShapeType="1"/>
            </p:cNvSpPr>
            <p:nvPr/>
          </p:nvSpPr>
          <p:spPr bwMode="auto">
            <a:xfrm>
              <a:off x="432" y="177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1" name="Line 403"/>
            <p:cNvSpPr>
              <a:spLocks noChangeShapeType="1"/>
            </p:cNvSpPr>
            <p:nvPr/>
          </p:nvSpPr>
          <p:spPr bwMode="auto">
            <a:xfrm>
              <a:off x="782" y="142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6" name="Group 404"/>
          <p:cNvGrpSpPr>
            <a:grpSpLocks/>
          </p:cNvGrpSpPr>
          <p:nvPr/>
        </p:nvGrpSpPr>
        <p:grpSpPr bwMode="auto">
          <a:xfrm>
            <a:off x="539750" y="2159000"/>
            <a:ext cx="598488" cy="847725"/>
            <a:chOff x="463" y="1478"/>
            <a:chExt cx="392" cy="534"/>
          </a:xfrm>
        </p:grpSpPr>
        <p:pic>
          <p:nvPicPr>
            <p:cNvPr id="1186" name="Picture 405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463" y="1478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87" name="Line 406"/>
            <p:cNvSpPr>
              <a:spLocks noChangeShapeType="1"/>
            </p:cNvSpPr>
            <p:nvPr/>
          </p:nvSpPr>
          <p:spPr bwMode="auto">
            <a:xfrm>
              <a:off x="464" y="1840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" name="Line 407"/>
            <p:cNvSpPr>
              <a:spLocks noChangeShapeType="1"/>
            </p:cNvSpPr>
            <p:nvPr/>
          </p:nvSpPr>
          <p:spPr bwMode="auto">
            <a:xfrm>
              <a:off x="814" y="1484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7" name="Group 408"/>
          <p:cNvGrpSpPr>
            <a:grpSpLocks/>
          </p:cNvGrpSpPr>
          <p:nvPr/>
        </p:nvGrpSpPr>
        <p:grpSpPr bwMode="auto">
          <a:xfrm>
            <a:off x="588963" y="2260600"/>
            <a:ext cx="598487" cy="847725"/>
            <a:chOff x="495" y="1542"/>
            <a:chExt cx="392" cy="534"/>
          </a:xfrm>
        </p:grpSpPr>
        <p:pic>
          <p:nvPicPr>
            <p:cNvPr id="1183" name="Picture 409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495" y="1542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84" name="Line 410"/>
            <p:cNvSpPr>
              <a:spLocks noChangeShapeType="1"/>
            </p:cNvSpPr>
            <p:nvPr/>
          </p:nvSpPr>
          <p:spPr bwMode="auto">
            <a:xfrm>
              <a:off x="496" y="1904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5" name="Line 411"/>
            <p:cNvSpPr>
              <a:spLocks noChangeShapeType="1"/>
            </p:cNvSpPr>
            <p:nvPr/>
          </p:nvSpPr>
          <p:spPr bwMode="auto">
            <a:xfrm>
              <a:off x="846" y="1548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8" name="Group 412"/>
          <p:cNvGrpSpPr>
            <a:grpSpLocks/>
          </p:cNvGrpSpPr>
          <p:nvPr/>
        </p:nvGrpSpPr>
        <p:grpSpPr bwMode="auto">
          <a:xfrm>
            <a:off x="636588" y="2362200"/>
            <a:ext cx="600075" cy="847725"/>
            <a:chOff x="527" y="1606"/>
            <a:chExt cx="392" cy="534"/>
          </a:xfrm>
        </p:grpSpPr>
        <p:pic>
          <p:nvPicPr>
            <p:cNvPr id="1180" name="Picture 413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527" y="1606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81" name="Line 414"/>
            <p:cNvSpPr>
              <a:spLocks noChangeShapeType="1"/>
            </p:cNvSpPr>
            <p:nvPr/>
          </p:nvSpPr>
          <p:spPr bwMode="auto">
            <a:xfrm>
              <a:off x="528" y="1968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" name="Line 415"/>
            <p:cNvSpPr>
              <a:spLocks noChangeShapeType="1"/>
            </p:cNvSpPr>
            <p:nvPr/>
          </p:nvSpPr>
          <p:spPr bwMode="auto">
            <a:xfrm>
              <a:off x="878" y="1612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9" name="Group 416"/>
          <p:cNvGrpSpPr>
            <a:grpSpLocks/>
          </p:cNvGrpSpPr>
          <p:nvPr/>
        </p:nvGrpSpPr>
        <p:grpSpPr bwMode="auto">
          <a:xfrm>
            <a:off x="685800" y="2463800"/>
            <a:ext cx="601663" cy="847725"/>
            <a:chOff x="559" y="1670"/>
            <a:chExt cx="392" cy="534"/>
          </a:xfrm>
        </p:grpSpPr>
        <p:pic>
          <p:nvPicPr>
            <p:cNvPr id="1177" name="Picture 417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559" y="167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78" name="Line 418"/>
            <p:cNvSpPr>
              <a:spLocks noChangeShapeType="1"/>
            </p:cNvSpPr>
            <p:nvPr/>
          </p:nvSpPr>
          <p:spPr bwMode="auto">
            <a:xfrm>
              <a:off x="560" y="203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" name="Line 419"/>
            <p:cNvSpPr>
              <a:spLocks noChangeShapeType="1"/>
            </p:cNvSpPr>
            <p:nvPr/>
          </p:nvSpPr>
          <p:spPr bwMode="auto">
            <a:xfrm>
              <a:off x="910" y="167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0" name="Group 420"/>
          <p:cNvGrpSpPr>
            <a:grpSpLocks/>
          </p:cNvGrpSpPr>
          <p:nvPr/>
        </p:nvGrpSpPr>
        <p:grpSpPr bwMode="auto">
          <a:xfrm>
            <a:off x="735013" y="2565400"/>
            <a:ext cx="600075" cy="847725"/>
            <a:chOff x="591" y="1734"/>
            <a:chExt cx="392" cy="534"/>
          </a:xfrm>
        </p:grpSpPr>
        <p:pic>
          <p:nvPicPr>
            <p:cNvPr id="1174" name="Picture 421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591" y="173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75" name="Line 422"/>
            <p:cNvSpPr>
              <a:spLocks noChangeShapeType="1"/>
            </p:cNvSpPr>
            <p:nvPr/>
          </p:nvSpPr>
          <p:spPr bwMode="auto">
            <a:xfrm>
              <a:off x="592" y="209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6" name="Line 423"/>
            <p:cNvSpPr>
              <a:spLocks noChangeShapeType="1"/>
            </p:cNvSpPr>
            <p:nvPr/>
          </p:nvSpPr>
          <p:spPr bwMode="auto">
            <a:xfrm>
              <a:off x="942" y="174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1" name="Group 424"/>
          <p:cNvGrpSpPr>
            <a:grpSpLocks/>
          </p:cNvGrpSpPr>
          <p:nvPr/>
        </p:nvGrpSpPr>
        <p:grpSpPr bwMode="auto">
          <a:xfrm>
            <a:off x="784225" y="2667000"/>
            <a:ext cx="598488" cy="847725"/>
            <a:chOff x="623" y="1798"/>
            <a:chExt cx="392" cy="534"/>
          </a:xfrm>
        </p:grpSpPr>
        <p:pic>
          <p:nvPicPr>
            <p:cNvPr id="1171" name="Picture 425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623" y="1798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72" name="Line 426"/>
            <p:cNvSpPr>
              <a:spLocks noChangeShapeType="1"/>
            </p:cNvSpPr>
            <p:nvPr/>
          </p:nvSpPr>
          <p:spPr bwMode="auto">
            <a:xfrm>
              <a:off x="624" y="2160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3" name="Line 427"/>
            <p:cNvSpPr>
              <a:spLocks noChangeShapeType="1"/>
            </p:cNvSpPr>
            <p:nvPr/>
          </p:nvSpPr>
          <p:spPr bwMode="auto">
            <a:xfrm>
              <a:off x="974" y="1804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2" name="Group 428"/>
          <p:cNvGrpSpPr>
            <a:grpSpLocks/>
          </p:cNvGrpSpPr>
          <p:nvPr/>
        </p:nvGrpSpPr>
        <p:grpSpPr bwMode="auto">
          <a:xfrm>
            <a:off x="833438" y="2768600"/>
            <a:ext cx="598487" cy="847725"/>
            <a:chOff x="655" y="1862"/>
            <a:chExt cx="392" cy="534"/>
          </a:xfrm>
        </p:grpSpPr>
        <p:pic>
          <p:nvPicPr>
            <p:cNvPr id="1168" name="Picture 429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655" y="1862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69" name="Line 430"/>
            <p:cNvSpPr>
              <a:spLocks noChangeShapeType="1"/>
            </p:cNvSpPr>
            <p:nvPr/>
          </p:nvSpPr>
          <p:spPr bwMode="auto">
            <a:xfrm>
              <a:off x="656" y="2224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" name="Line 431"/>
            <p:cNvSpPr>
              <a:spLocks noChangeShapeType="1"/>
            </p:cNvSpPr>
            <p:nvPr/>
          </p:nvSpPr>
          <p:spPr bwMode="auto">
            <a:xfrm>
              <a:off x="1006" y="1868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3" name="Group 432"/>
          <p:cNvGrpSpPr>
            <a:grpSpLocks/>
          </p:cNvGrpSpPr>
          <p:nvPr/>
        </p:nvGrpSpPr>
        <p:grpSpPr bwMode="auto">
          <a:xfrm>
            <a:off x="882650" y="2870200"/>
            <a:ext cx="598488" cy="847725"/>
            <a:chOff x="687" y="1926"/>
            <a:chExt cx="392" cy="534"/>
          </a:xfrm>
        </p:grpSpPr>
        <p:pic>
          <p:nvPicPr>
            <p:cNvPr id="1165" name="Picture 433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687" y="1926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66" name="Line 434"/>
            <p:cNvSpPr>
              <a:spLocks noChangeShapeType="1"/>
            </p:cNvSpPr>
            <p:nvPr/>
          </p:nvSpPr>
          <p:spPr bwMode="auto">
            <a:xfrm>
              <a:off x="688" y="2288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" name="Line 435"/>
            <p:cNvSpPr>
              <a:spLocks noChangeShapeType="1"/>
            </p:cNvSpPr>
            <p:nvPr/>
          </p:nvSpPr>
          <p:spPr bwMode="auto">
            <a:xfrm>
              <a:off x="1038" y="1932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4" name="Group 436"/>
          <p:cNvGrpSpPr>
            <a:grpSpLocks/>
          </p:cNvGrpSpPr>
          <p:nvPr/>
        </p:nvGrpSpPr>
        <p:grpSpPr bwMode="auto">
          <a:xfrm>
            <a:off x="930275" y="2971800"/>
            <a:ext cx="600075" cy="847725"/>
            <a:chOff x="719" y="1990"/>
            <a:chExt cx="392" cy="534"/>
          </a:xfrm>
        </p:grpSpPr>
        <p:pic>
          <p:nvPicPr>
            <p:cNvPr id="1162" name="Picture 437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719" y="199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63" name="Line 438"/>
            <p:cNvSpPr>
              <a:spLocks noChangeShapeType="1"/>
            </p:cNvSpPr>
            <p:nvPr/>
          </p:nvSpPr>
          <p:spPr bwMode="auto">
            <a:xfrm>
              <a:off x="720" y="235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" name="Line 439"/>
            <p:cNvSpPr>
              <a:spLocks noChangeShapeType="1"/>
            </p:cNvSpPr>
            <p:nvPr/>
          </p:nvSpPr>
          <p:spPr bwMode="auto">
            <a:xfrm>
              <a:off x="1070" y="199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5" name="Group 440"/>
          <p:cNvGrpSpPr>
            <a:grpSpLocks/>
          </p:cNvGrpSpPr>
          <p:nvPr/>
        </p:nvGrpSpPr>
        <p:grpSpPr bwMode="auto">
          <a:xfrm>
            <a:off x="979488" y="3073400"/>
            <a:ext cx="600075" cy="847725"/>
            <a:chOff x="751" y="2054"/>
            <a:chExt cx="392" cy="534"/>
          </a:xfrm>
        </p:grpSpPr>
        <p:pic>
          <p:nvPicPr>
            <p:cNvPr id="1159" name="Picture 441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751" y="205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60" name="Line 442"/>
            <p:cNvSpPr>
              <a:spLocks noChangeShapeType="1"/>
            </p:cNvSpPr>
            <p:nvPr/>
          </p:nvSpPr>
          <p:spPr bwMode="auto">
            <a:xfrm>
              <a:off x="752" y="241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1" name="Line 443"/>
            <p:cNvSpPr>
              <a:spLocks noChangeShapeType="1"/>
            </p:cNvSpPr>
            <p:nvPr/>
          </p:nvSpPr>
          <p:spPr bwMode="auto">
            <a:xfrm>
              <a:off x="1102" y="206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6" name="Group 444"/>
          <p:cNvGrpSpPr>
            <a:grpSpLocks/>
          </p:cNvGrpSpPr>
          <p:nvPr/>
        </p:nvGrpSpPr>
        <p:grpSpPr bwMode="auto">
          <a:xfrm>
            <a:off x="1028700" y="3175000"/>
            <a:ext cx="598488" cy="847725"/>
            <a:chOff x="783" y="2118"/>
            <a:chExt cx="392" cy="534"/>
          </a:xfrm>
        </p:grpSpPr>
        <p:pic>
          <p:nvPicPr>
            <p:cNvPr id="1156" name="Picture 445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783" y="2118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57" name="Line 446"/>
            <p:cNvSpPr>
              <a:spLocks noChangeShapeType="1"/>
            </p:cNvSpPr>
            <p:nvPr/>
          </p:nvSpPr>
          <p:spPr bwMode="auto">
            <a:xfrm>
              <a:off x="784" y="2480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" name="Line 447"/>
            <p:cNvSpPr>
              <a:spLocks noChangeShapeType="1"/>
            </p:cNvSpPr>
            <p:nvPr/>
          </p:nvSpPr>
          <p:spPr bwMode="auto">
            <a:xfrm>
              <a:off x="1134" y="2124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7" name="Group 448"/>
          <p:cNvGrpSpPr>
            <a:grpSpLocks/>
          </p:cNvGrpSpPr>
          <p:nvPr/>
        </p:nvGrpSpPr>
        <p:grpSpPr bwMode="auto">
          <a:xfrm>
            <a:off x="1077913" y="3276600"/>
            <a:ext cx="598487" cy="847725"/>
            <a:chOff x="815" y="2182"/>
            <a:chExt cx="392" cy="534"/>
          </a:xfrm>
        </p:grpSpPr>
        <p:pic>
          <p:nvPicPr>
            <p:cNvPr id="1153" name="Picture 449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815" y="2182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54" name="Line 450"/>
            <p:cNvSpPr>
              <a:spLocks noChangeShapeType="1"/>
            </p:cNvSpPr>
            <p:nvPr/>
          </p:nvSpPr>
          <p:spPr bwMode="auto">
            <a:xfrm>
              <a:off x="816" y="2544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" name="Line 451"/>
            <p:cNvSpPr>
              <a:spLocks noChangeShapeType="1"/>
            </p:cNvSpPr>
            <p:nvPr/>
          </p:nvSpPr>
          <p:spPr bwMode="auto">
            <a:xfrm>
              <a:off x="1166" y="2188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8" name="Group 452"/>
          <p:cNvGrpSpPr>
            <a:grpSpLocks/>
          </p:cNvGrpSpPr>
          <p:nvPr/>
        </p:nvGrpSpPr>
        <p:grpSpPr bwMode="auto">
          <a:xfrm>
            <a:off x="1127125" y="3378200"/>
            <a:ext cx="598488" cy="847725"/>
            <a:chOff x="847" y="2246"/>
            <a:chExt cx="392" cy="534"/>
          </a:xfrm>
        </p:grpSpPr>
        <p:pic>
          <p:nvPicPr>
            <p:cNvPr id="1150" name="Picture 453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847" y="2246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51" name="Line 454"/>
            <p:cNvSpPr>
              <a:spLocks noChangeShapeType="1"/>
            </p:cNvSpPr>
            <p:nvPr/>
          </p:nvSpPr>
          <p:spPr bwMode="auto">
            <a:xfrm>
              <a:off x="848" y="2608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" name="Line 455"/>
            <p:cNvSpPr>
              <a:spLocks noChangeShapeType="1"/>
            </p:cNvSpPr>
            <p:nvPr/>
          </p:nvSpPr>
          <p:spPr bwMode="auto">
            <a:xfrm>
              <a:off x="1198" y="2252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9" name="Group 456"/>
          <p:cNvGrpSpPr>
            <a:grpSpLocks/>
          </p:cNvGrpSpPr>
          <p:nvPr/>
        </p:nvGrpSpPr>
        <p:grpSpPr bwMode="auto">
          <a:xfrm>
            <a:off x="1174750" y="3479800"/>
            <a:ext cx="600075" cy="847725"/>
            <a:chOff x="879" y="2310"/>
            <a:chExt cx="392" cy="534"/>
          </a:xfrm>
        </p:grpSpPr>
        <p:pic>
          <p:nvPicPr>
            <p:cNvPr id="1147" name="Picture 457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879" y="231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48" name="Line 458"/>
            <p:cNvSpPr>
              <a:spLocks noChangeShapeType="1"/>
            </p:cNvSpPr>
            <p:nvPr/>
          </p:nvSpPr>
          <p:spPr bwMode="auto">
            <a:xfrm>
              <a:off x="880" y="267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9" name="Line 459"/>
            <p:cNvSpPr>
              <a:spLocks noChangeShapeType="1"/>
            </p:cNvSpPr>
            <p:nvPr/>
          </p:nvSpPr>
          <p:spPr bwMode="auto">
            <a:xfrm>
              <a:off x="1230" y="231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0" name="Group 460"/>
          <p:cNvGrpSpPr>
            <a:grpSpLocks/>
          </p:cNvGrpSpPr>
          <p:nvPr/>
        </p:nvGrpSpPr>
        <p:grpSpPr bwMode="auto">
          <a:xfrm>
            <a:off x="1225550" y="3581400"/>
            <a:ext cx="598488" cy="847725"/>
            <a:chOff x="911" y="2374"/>
            <a:chExt cx="392" cy="534"/>
          </a:xfrm>
        </p:grpSpPr>
        <p:pic>
          <p:nvPicPr>
            <p:cNvPr id="1144" name="Picture 461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911" y="237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45" name="Line 462"/>
            <p:cNvSpPr>
              <a:spLocks noChangeShapeType="1"/>
            </p:cNvSpPr>
            <p:nvPr/>
          </p:nvSpPr>
          <p:spPr bwMode="auto">
            <a:xfrm>
              <a:off x="912" y="273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" name="Line 463"/>
            <p:cNvSpPr>
              <a:spLocks noChangeShapeType="1"/>
            </p:cNvSpPr>
            <p:nvPr/>
          </p:nvSpPr>
          <p:spPr bwMode="auto">
            <a:xfrm>
              <a:off x="1262" y="238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1" name="Group 464"/>
          <p:cNvGrpSpPr>
            <a:grpSpLocks/>
          </p:cNvGrpSpPr>
          <p:nvPr/>
        </p:nvGrpSpPr>
        <p:grpSpPr bwMode="auto">
          <a:xfrm>
            <a:off x="1273175" y="3683000"/>
            <a:ext cx="600075" cy="847725"/>
            <a:chOff x="943" y="2438"/>
            <a:chExt cx="392" cy="534"/>
          </a:xfrm>
        </p:grpSpPr>
        <p:pic>
          <p:nvPicPr>
            <p:cNvPr id="1141" name="Picture 465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943" y="2438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42" name="Line 466"/>
            <p:cNvSpPr>
              <a:spLocks noChangeShapeType="1"/>
            </p:cNvSpPr>
            <p:nvPr/>
          </p:nvSpPr>
          <p:spPr bwMode="auto">
            <a:xfrm>
              <a:off x="944" y="2800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" name="Line 467"/>
            <p:cNvSpPr>
              <a:spLocks noChangeShapeType="1"/>
            </p:cNvSpPr>
            <p:nvPr/>
          </p:nvSpPr>
          <p:spPr bwMode="auto">
            <a:xfrm>
              <a:off x="1294" y="2444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2" name="Group 468"/>
          <p:cNvGrpSpPr>
            <a:grpSpLocks/>
          </p:cNvGrpSpPr>
          <p:nvPr/>
        </p:nvGrpSpPr>
        <p:grpSpPr bwMode="auto">
          <a:xfrm>
            <a:off x="1322388" y="3784600"/>
            <a:ext cx="598487" cy="847725"/>
            <a:chOff x="975" y="2502"/>
            <a:chExt cx="392" cy="534"/>
          </a:xfrm>
        </p:grpSpPr>
        <p:pic>
          <p:nvPicPr>
            <p:cNvPr id="1138" name="Picture 469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975" y="2502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39" name="Line 470"/>
            <p:cNvSpPr>
              <a:spLocks noChangeShapeType="1"/>
            </p:cNvSpPr>
            <p:nvPr/>
          </p:nvSpPr>
          <p:spPr bwMode="auto">
            <a:xfrm>
              <a:off x="976" y="2864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" name="Line 471"/>
            <p:cNvSpPr>
              <a:spLocks noChangeShapeType="1"/>
            </p:cNvSpPr>
            <p:nvPr/>
          </p:nvSpPr>
          <p:spPr bwMode="auto">
            <a:xfrm>
              <a:off x="1326" y="2508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3" name="Group 472"/>
          <p:cNvGrpSpPr>
            <a:grpSpLocks/>
          </p:cNvGrpSpPr>
          <p:nvPr/>
        </p:nvGrpSpPr>
        <p:grpSpPr bwMode="auto">
          <a:xfrm>
            <a:off x="1371600" y="3886200"/>
            <a:ext cx="598488" cy="847725"/>
            <a:chOff x="1007" y="2566"/>
            <a:chExt cx="392" cy="534"/>
          </a:xfrm>
        </p:grpSpPr>
        <p:pic>
          <p:nvPicPr>
            <p:cNvPr id="1135" name="Picture 473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007" y="2566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36" name="Line 474"/>
            <p:cNvSpPr>
              <a:spLocks noChangeShapeType="1"/>
            </p:cNvSpPr>
            <p:nvPr/>
          </p:nvSpPr>
          <p:spPr bwMode="auto">
            <a:xfrm>
              <a:off x="1008" y="2928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" name="Line 475"/>
            <p:cNvSpPr>
              <a:spLocks noChangeShapeType="1"/>
            </p:cNvSpPr>
            <p:nvPr/>
          </p:nvSpPr>
          <p:spPr bwMode="auto">
            <a:xfrm>
              <a:off x="1358" y="2572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4" name="Group 476"/>
          <p:cNvGrpSpPr>
            <a:grpSpLocks/>
          </p:cNvGrpSpPr>
          <p:nvPr/>
        </p:nvGrpSpPr>
        <p:grpSpPr bwMode="auto">
          <a:xfrm>
            <a:off x="1420813" y="3987800"/>
            <a:ext cx="598487" cy="847725"/>
            <a:chOff x="1039" y="2630"/>
            <a:chExt cx="392" cy="534"/>
          </a:xfrm>
        </p:grpSpPr>
        <p:pic>
          <p:nvPicPr>
            <p:cNvPr id="1132" name="Picture 477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039" y="263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33" name="Line 478"/>
            <p:cNvSpPr>
              <a:spLocks noChangeShapeType="1"/>
            </p:cNvSpPr>
            <p:nvPr/>
          </p:nvSpPr>
          <p:spPr bwMode="auto">
            <a:xfrm>
              <a:off x="1040" y="299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" name="Line 479"/>
            <p:cNvSpPr>
              <a:spLocks noChangeShapeType="1"/>
            </p:cNvSpPr>
            <p:nvPr/>
          </p:nvSpPr>
          <p:spPr bwMode="auto">
            <a:xfrm>
              <a:off x="1390" y="263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" name="Group 480"/>
          <p:cNvGrpSpPr>
            <a:grpSpLocks/>
          </p:cNvGrpSpPr>
          <p:nvPr/>
        </p:nvGrpSpPr>
        <p:grpSpPr bwMode="auto">
          <a:xfrm>
            <a:off x="1468438" y="4089400"/>
            <a:ext cx="600075" cy="847725"/>
            <a:chOff x="1071" y="2694"/>
            <a:chExt cx="392" cy="534"/>
          </a:xfrm>
        </p:grpSpPr>
        <p:pic>
          <p:nvPicPr>
            <p:cNvPr id="1129" name="Picture 481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071" y="269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30" name="Line 482"/>
            <p:cNvSpPr>
              <a:spLocks noChangeShapeType="1"/>
            </p:cNvSpPr>
            <p:nvPr/>
          </p:nvSpPr>
          <p:spPr bwMode="auto">
            <a:xfrm>
              <a:off x="1072" y="305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" name="Line 483"/>
            <p:cNvSpPr>
              <a:spLocks noChangeShapeType="1"/>
            </p:cNvSpPr>
            <p:nvPr/>
          </p:nvSpPr>
          <p:spPr bwMode="auto">
            <a:xfrm>
              <a:off x="1422" y="270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6" name="Group 484"/>
          <p:cNvGrpSpPr>
            <a:grpSpLocks/>
          </p:cNvGrpSpPr>
          <p:nvPr/>
        </p:nvGrpSpPr>
        <p:grpSpPr bwMode="auto">
          <a:xfrm>
            <a:off x="1517650" y="4191000"/>
            <a:ext cx="600075" cy="847725"/>
            <a:chOff x="1103" y="2758"/>
            <a:chExt cx="392" cy="534"/>
          </a:xfrm>
        </p:grpSpPr>
        <p:pic>
          <p:nvPicPr>
            <p:cNvPr id="1126" name="Picture 485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103" y="2758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27" name="Line 486"/>
            <p:cNvSpPr>
              <a:spLocks noChangeShapeType="1"/>
            </p:cNvSpPr>
            <p:nvPr/>
          </p:nvSpPr>
          <p:spPr bwMode="auto">
            <a:xfrm>
              <a:off x="1104" y="3120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" name="Line 487"/>
            <p:cNvSpPr>
              <a:spLocks noChangeShapeType="1"/>
            </p:cNvSpPr>
            <p:nvPr/>
          </p:nvSpPr>
          <p:spPr bwMode="auto">
            <a:xfrm>
              <a:off x="1454" y="2764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7" name="Group 488"/>
          <p:cNvGrpSpPr>
            <a:grpSpLocks/>
          </p:cNvGrpSpPr>
          <p:nvPr/>
        </p:nvGrpSpPr>
        <p:grpSpPr bwMode="auto">
          <a:xfrm>
            <a:off x="1566863" y="4292600"/>
            <a:ext cx="598487" cy="847725"/>
            <a:chOff x="1135" y="2822"/>
            <a:chExt cx="392" cy="534"/>
          </a:xfrm>
        </p:grpSpPr>
        <p:pic>
          <p:nvPicPr>
            <p:cNvPr id="1123" name="Picture 489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135" y="2822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24" name="Line 490"/>
            <p:cNvSpPr>
              <a:spLocks noChangeShapeType="1"/>
            </p:cNvSpPr>
            <p:nvPr/>
          </p:nvSpPr>
          <p:spPr bwMode="auto">
            <a:xfrm>
              <a:off x="1136" y="3184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5" name="Line 491"/>
            <p:cNvSpPr>
              <a:spLocks noChangeShapeType="1"/>
            </p:cNvSpPr>
            <p:nvPr/>
          </p:nvSpPr>
          <p:spPr bwMode="auto">
            <a:xfrm>
              <a:off x="1486" y="2828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8" name="Group 492"/>
          <p:cNvGrpSpPr>
            <a:grpSpLocks/>
          </p:cNvGrpSpPr>
          <p:nvPr/>
        </p:nvGrpSpPr>
        <p:grpSpPr bwMode="auto">
          <a:xfrm>
            <a:off x="1617663" y="4394200"/>
            <a:ext cx="598487" cy="847725"/>
            <a:chOff x="1167" y="2886"/>
            <a:chExt cx="392" cy="534"/>
          </a:xfrm>
        </p:grpSpPr>
        <p:pic>
          <p:nvPicPr>
            <p:cNvPr id="1120" name="Picture 493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167" y="2886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21" name="Line 494"/>
            <p:cNvSpPr>
              <a:spLocks noChangeShapeType="1"/>
            </p:cNvSpPr>
            <p:nvPr/>
          </p:nvSpPr>
          <p:spPr bwMode="auto">
            <a:xfrm>
              <a:off x="1168" y="3248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2" name="Line 495"/>
            <p:cNvSpPr>
              <a:spLocks noChangeShapeType="1"/>
            </p:cNvSpPr>
            <p:nvPr/>
          </p:nvSpPr>
          <p:spPr bwMode="auto">
            <a:xfrm>
              <a:off x="1518" y="2892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9" name="Group 496"/>
          <p:cNvGrpSpPr>
            <a:grpSpLocks/>
          </p:cNvGrpSpPr>
          <p:nvPr/>
        </p:nvGrpSpPr>
        <p:grpSpPr bwMode="auto">
          <a:xfrm>
            <a:off x="1665288" y="4495800"/>
            <a:ext cx="598487" cy="847725"/>
            <a:chOff x="1199" y="2950"/>
            <a:chExt cx="392" cy="534"/>
          </a:xfrm>
        </p:grpSpPr>
        <p:pic>
          <p:nvPicPr>
            <p:cNvPr id="1117" name="Picture 497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199" y="295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18" name="Line 498"/>
            <p:cNvSpPr>
              <a:spLocks noChangeShapeType="1"/>
            </p:cNvSpPr>
            <p:nvPr/>
          </p:nvSpPr>
          <p:spPr bwMode="auto">
            <a:xfrm>
              <a:off x="1200" y="331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Line 499"/>
            <p:cNvSpPr>
              <a:spLocks noChangeShapeType="1"/>
            </p:cNvSpPr>
            <p:nvPr/>
          </p:nvSpPr>
          <p:spPr bwMode="auto">
            <a:xfrm>
              <a:off x="1550" y="295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0" name="Group 500"/>
          <p:cNvGrpSpPr>
            <a:grpSpLocks/>
          </p:cNvGrpSpPr>
          <p:nvPr/>
        </p:nvGrpSpPr>
        <p:grpSpPr bwMode="auto">
          <a:xfrm>
            <a:off x="1712913" y="4597400"/>
            <a:ext cx="600075" cy="847725"/>
            <a:chOff x="1231" y="3014"/>
            <a:chExt cx="392" cy="534"/>
          </a:xfrm>
        </p:grpSpPr>
        <p:pic>
          <p:nvPicPr>
            <p:cNvPr id="1114" name="Picture 501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231" y="301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15" name="Line 502"/>
            <p:cNvSpPr>
              <a:spLocks noChangeShapeType="1"/>
            </p:cNvSpPr>
            <p:nvPr/>
          </p:nvSpPr>
          <p:spPr bwMode="auto">
            <a:xfrm>
              <a:off x="1232" y="337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Line 503"/>
            <p:cNvSpPr>
              <a:spLocks noChangeShapeType="1"/>
            </p:cNvSpPr>
            <p:nvPr/>
          </p:nvSpPr>
          <p:spPr bwMode="auto">
            <a:xfrm>
              <a:off x="1582" y="302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1" name="Group 504"/>
          <p:cNvGrpSpPr>
            <a:grpSpLocks/>
          </p:cNvGrpSpPr>
          <p:nvPr/>
        </p:nvGrpSpPr>
        <p:grpSpPr bwMode="auto">
          <a:xfrm>
            <a:off x="1762125" y="4699000"/>
            <a:ext cx="600075" cy="847725"/>
            <a:chOff x="1263" y="3078"/>
            <a:chExt cx="392" cy="534"/>
          </a:xfrm>
        </p:grpSpPr>
        <p:pic>
          <p:nvPicPr>
            <p:cNvPr id="1111" name="Picture 505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263" y="3078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12" name="Line 506"/>
            <p:cNvSpPr>
              <a:spLocks noChangeShapeType="1"/>
            </p:cNvSpPr>
            <p:nvPr/>
          </p:nvSpPr>
          <p:spPr bwMode="auto">
            <a:xfrm>
              <a:off x="1264" y="3440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Line 507"/>
            <p:cNvSpPr>
              <a:spLocks noChangeShapeType="1"/>
            </p:cNvSpPr>
            <p:nvPr/>
          </p:nvSpPr>
          <p:spPr bwMode="auto">
            <a:xfrm>
              <a:off x="1614" y="3084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2" name="Group 508"/>
          <p:cNvGrpSpPr>
            <a:grpSpLocks/>
          </p:cNvGrpSpPr>
          <p:nvPr/>
        </p:nvGrpSpPr>
        <p:grpSpPr bwMode="auto">
          <a:xfrm>
            <a:off x="1811338" y="4800600"/>
            <a:ext cx="600075" cy="847725"/>
            <a:chOff x="1295" y="3142"/>
            <a:chExt cx="392" cy="534"/>
          </a:xfrm>
        </p:grpSpPr>
        <p:pic>
          <p:nvPicPr>
            <p:cNvPr id="1108" name="Picture 509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295" y="3142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09" name="Line 510"/>
            <p:cNvSpPr>
              <a:spLocks noChangeShapeType="1"/>
            </p:cNvSpPr>
            <p:nvPr/>
          </p:nvSpPr>
          <p:spPr bwMode="auto">
            <a:xfrm>
              <a:off x="1296" y="3504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Line 511"/>
            <p:cNvSpPr>
              <a:spLocks noChangeShapeType="1"/>
            </p:cNvSpPr>
            <p:nvPr/>
          </p:nvSpPr>
          <p:spPr bwMode="auto">
            <a:xfrm>
              <a:off x="1646" y="3148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3" name="Group 512"/>
          <p:cNvGrpSpPr>
            <a:grpSpLocks/>
          </p:cNvGrpSpPr>
          <p:nvPr/>
        </p:nvGrpSpPr>
        <p:grpSpPr bwMode="auto">
          <a:xfrm>
            <a:off x="1860550" y="4902200"/>
            <a:ext cx="598488" cy="847725"/>
            <a:chOff x="1327" y="3206"/>
            <a:chExt cx="392" cy="534"/>
          </a:xfrm>
        </p:grpSpPr>
        <p:pic>
          <p:nvPicPr>
            <p:cNvPr id="1105" name="Picture 513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327" y="3206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06" name="Line 514"/>
            <p:cNvSpPr>
              <a:spLocks noChangeShapeType="1"/>
            </p:cNvSpPr>
            <p:nvPr/>
          </p:nvSpPr>
          <p:spPr bwMode="auto">
            <a:xfrm>
              <a:off x="1328" y="3568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" name="Line 515"/>
            <p:cNvSpPr>
              <a:spLocks noChangeShapeType="1"/>
            </p:cNvSpPr>
            <p:nvPr/>
          </p:nvSpPr>
          <p:spPr bwMode="auto">
            <a:xfrm>
              <a:off x="1678" y="3212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4" name="Group 516"/>
          <p:cNvGrpSpPr>
            <a:grpSpLocks/>
          </p:cNvGrpSpPr>
          <p:nvPr/>
        </p:nvGrpSpPr>
        <p:grpSpPr bwMode="auto">
          <a:xfrm>
            <a:off x="1909763" y="5003800"/>
            <a:ext cx="598487" cy="847725"/>
            <a:chOff x="1359" y="3270"/>
            <a:chExt cx="392" cy="534"/>
          </a:xfrm>
        </p:grpSpPr>
        <p:pic>
          <p:nvPicPr>
            <p:cNvPr id="1102" name="Picture 517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359" y="327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03" name="Line 518"/>
            <p:cNvSpPr>
              <a:spLocks noChangeShapeType="1"/>
            </p:cNvSpPr>
            <p:nvPr/>
          </p:nvSpPr>
          <p:spPr bwMode="auto">
            <a:xfrm>
              <a:off x="1360" y="363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" name="Line 519"/>
            <p:cNvSpPr>
              <a:spLocks noChangeShapeType="1"/>
            </p:cNvSpPr>
            <p:nvPr/>
          </p:nvSpPr>
          <p:spPr bwMode="auto">
            <a:xfrm>
              <a:off x="1710" y="327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5" name="Group 520"/>
          <p:cNvGrpSpPr>
            <a:grpSpLocks/>
          </p:cNvGrpSpPr>
          <p:nvPr/>
        </p:nvGrpSpPr>
        <p:grpSpPr bwMode="auto">
          <a:xfrm>
            <a:off x="1957388" y="5105400"/>
            <a:ext cx="600075" cy="847725"/>
            <a:chOff x="1391" y="3334"/>
            <a:chExt cx="392" cy="534"/>
          </a:xfrm>
        </p:grpSpPr>
        <p:pic>
          <p:nvPicPr>
            <p:cNvPr id="1099" name="Picture 521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391" y="333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00" name="Line 522"/>
            <p:cNvSpPr>
              <a:spLocks noChangeShapeType="1"/>
            </p:cNvSpPr>
            <p:nvPr/>
          </p:nvSpPr>
          <p:spPr bwMode="auto">
            <a:xfrm>
              <a:off x="1392" y="369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1" name="Line 523"/>
            <p:cNvSpPr>
              <a:spLocks noChangeShapeType="1"/>
            </p:cNvSpPr>
            <p:nvPr/>
          </p:nvSpPr>
          <p:spPr bwMode="auto">
            <a:xfrm>
              <a:off x="1742" y="334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6" name="Group 524"/>
          <p:cNvGrpSpPr>
            <a:grpSpLocks/>
          </p:cNvGrpSpPr>
          <p:nvPr/>
        </p:nvGrpSpPr>
        <p:grpSpPr bwMode="auto">
          <a:xfrm>
            <a:off x="2006600" y="5207000"/>
            <a:ext cx="601663" cy="847725"/>
            <a:chOff x="1423" y="3398"/>
            <a:chExt cx="392" cy="534"/>
          </a:xfrm>
        </p:grpSpPr>
        <p:pic>
          <p:nvPicPr>
            <p:cNvPr id="1096" name="Picture 525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423" y="3398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97" name="Line 526"/>
            <p:cNvSpPr>
              <a:spLocks noChangeShapeType="1"/>
            </p:cNvSpPr>
            <p:nvPr/>
          </p:nvSpPr>
          <p:spPr bwMode="auto">
            <a:xfrm>
              <a:off x="1424" y="3760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Line 527"/>
            <p:cNvSpPr>
              <a:spLocks noChangeShapeType="1"/>
            </p:cNvSpPr>
            <p:nvPr/>
          </p:nvSpPr>
          <p:spPr bwMode="auto">
            <a:xfrm>
              <a:off x="1774" y="3404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7" name="Group 528"/>
          <p:cNvGrpSpPr>
            <a:grpSpLocks/>
          </p:cNvGrpSpPr>
          <p:nvPr/>
        </p:nvGrpSpPr>
        <p:grpSpPr bwMode="auto">
          <a:xfrm>
            <a:off x="2055813" y="5308600"/>
            <a:ext cx="600075" cy="847725"/>
            <a:chOff x="1455" y="3462"/>
            <a:chExt cx="392" cy="534"/>
          </a:xfrm>
        </p:grpSpPr>
        <p:pic>
          <p:nvPicPr>
            <p:cNvPr id="1093" name="Picture 529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455" y="3462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94" name="Line 530"/>
            <p:cNvSpPr>
              <a:spLocks noChangeShapeType="1"/>
            </p:cNvSpPr>
            <p:nvPr/>
          </p:nvSpPr>
          <p:spPr bwMode="auto">
            <a:xfrm>
              <a:off x="1456" y="3824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Line 531"/>
            <p:cNvSpPr>
              <a:spLocks noChangeShapeType="1"/>
            </p:cNvSpPr>
            <p:nvPr/>
          </p:nvSpPr>
          <p:spPr bwMode="auto">
            <a:xfrm>
              <a:off x="1806" y="3468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8" name="Group 532"/>
          <p:cNvGrpSpPr>
            <a:grpSpLocks/>
          </p:cNvGrpSpPr>
          <p:nvPr/>
        </p:nvGrpSpPr>
        <p:grpSpPr bwMode="auto">
          <a:xfrm>
            <a:off x="2105025" y="5410200"/>
            <a:ext cx="598488" cy="847725"/>
            <a:chOff x="1487" y="3526"/>
            <a:chExt cx="392" cy="534"/>
          </a:xfrm>
        </p:grpSpPr>
        <p:pic>
          <p:nvPicPr>
            <p:cNvPr id="1090" name="Picture 533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487" y="3526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91" name="Line 534"/>
            <p:cNvSpPr>
              <a:spLocks noChangeShapeType="1"/>
            </p:cNvSpPr>
            <p:nvPr/>
          </p:nvSpPr>
          <p:spPr bwMode="auto">
            <a:xfrm>
              <a:off x="1488" y="3888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Line 535"/>
            <p:cNvSpPr>
              <a:spLocks noChangeShapeType="1"/>
            </p:cNvSpPr>
            <p:nvPr/>
          </p:nvSpPr>
          <p:spPr bwMode="auto">
            <a:xfrm>
              <a:off x="1838" y="3532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9" name="Group 536"/>
          <p:cNvGrpSpPr>
            <a:grpSpLocks/>
          </p:cNvGrpSpPr>
          <p:nvPr/>
        </p:nvGrpSpPr>
        <p:grpSpPr bwMode="auto">
          <a:xfrm>
            <a:off x="2154238" y="5511800"/>
            <a:ext cx="598487" cy="847725"/>
            <a:chOff x="1519" y="3590"/>
            <a:chExt cx="392" cy="534"/>
          </a:xfrm>
        </p:grpSpPr>
        <p:pic>
          <p:nvPicPr>
            <p:cNvPr id="1087" name="Picture 537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519" y="359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88" name="Line 538"/>
            <p:cNvSpPr>
              <a:spLocks noChangeShapeType="1"/>
            </p:cNvSpPr>
            <p:nvPr/>
          </p:nvSpPr>
          <p:spPr bwMode="auto">
            <a:xfrm>
              <a:off x="1520" y="395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Line 539"/>
            <p:cNvSpPr>
              <a:spLocks noChangeShapeType="1"/>
            </p:cNvSpPr>
            <p:nvPr/>
          </p:nvSpPr>
          <p:spPr bwMode="auto">
            <a:xfrm>
              <a:off x="1870" y="359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0" name="Group 540"/>
          <p:cNvGrpSpPr>
            <a:grpSpLocks/>
          </p:cNvGrpSpPr>
          <p:nvPr/>
        </p:nvGrpSpPr>
        <p:grpSpPr bwMode="auto">
          <a:xfrm>
            <a:off x="2203450" y="5613400"/>
            <a:ext cx="598488" cy="847725"/>
            <a:chOff x="1551" y="3654"/>
            <a:chExt cx="392" cy="534"/>
          </a:xfrm>
        </p:grpSpPr>
        <p:pic>
          <p:nvPicPr>
            <p:cNvPr id="1084" name="Picture 541"/>
            <p:cNvPicPr>
              <a:picLocks noChangeArrowheads="1"/>
            </p:cNvPicPr>
            <p:nvPr/>
          </p:nvPicPr>
          <p:blipFill>
            <a:blip r:embed="rId3"/>
            <a:srcRect l="15108" t="5740" r="23833" b="9091"/>
            <a:stretch>
              <a:fillRect/>
            </a:stretch>
          </p:blipFill>
          <p:spPr bwMode="auto">
            <a:xfrm>
              <a:off x="1551" y="365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85" name="Line 542"/>
            <p:cNvSpPr>
              <a:spLocks noChangeShapeType="1"/>
            </p:cNvSpPr>
            <p:nvPr/>
          </p:nvSpPr>
          <p:spPr bwMode="auto">
            <a:xfrm>
              <a:off x="1552" y="401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Line 543"/>
            <p:cNvSpPr>
              <a:spLocks noChangeShapeType="1"/>
            </p:cNvSpPr>
            <p:nvPr/>
          </p:nvSpPr>
          <p:spPr bwMode="auto">
            <a:xfrm>
              <a:off x="1902" y="366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649" name="Sound"/>
          <p:cNvSpPr>
            <a:spLocks noEditPoints="1" noChangeArrowheads="1"/>
          </p:cNvSpPr>
          <p:nvPr/>
        </p:nvSpPr>
        <p:spPr bwMode="auto">
          <a:xfrm>
            <a:off x="3106738" y="1179513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Sound"/>
          <p:cNvSpPr>
            <a:spLocks noEditPoints="1" noChangeArrowheads="1"/>
          </p:cNvSpPr>
          <p:nvPr/>
        </p:nvSpPr>
        <p:spPr bwMode="auto">
          <a:xfrm>
            <a:off x="3106738" y="1712913"/>
            <a:ext cx="590550" cy="514350"/>
          </a:xfrm>
          <a:custGeom>
            <a:avLst/>
            <a:gdLst>
              <a:gd name="T0" fmla="*/ 305227 w 21600"/>
              <a:gd name="T1" fmla="*/ 503849 h 21600"/>
              <a:gd name="T2" fmla="*/ 305227 w 21600"/>
              <a:gd name="T3" fmla="*/ 0 h 21600"/>
              <a:gd name="T4" fmla="*/ 0 w 21600"/>
              <a:gd name="T5" fmla="*/ 257175 h 21600"/>
              <a:gd name="T6" fmla="*/ 590550 w 21600"/>
              <a:gd name="T7" fmla="*/ 2571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Sound"/>
          <p:cNvSpPr>
            <a:spLocks noEditPoints="1" noChangeArrowheads="1"/>
          </p:cNvSpPr>
          <p:nvPr/>
        </p:nvSpPr>
        <p:spPr bwMode="auto">
          <a:xfrm>
            <a:off x="3106738" y="2246313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ound"/>
          <p:cNvSpPr>
            <a:spLocks noEditPoints="1" noChangeArrowheads="1"/>
          </p:cNvSpPr>
          <p:nvPr/>
        </p:nvSpPr>
        <p:spPr bwMode="auto">
          <a:xfrm>
            <a:off x="3106738" y="2779713"/>
            <a:ext cx="590550" cy="514350"/>
          </a:xfrm>
          <a:custGeom>
            <a:avLst/>
            <a:gdLst>
              <a:gd name="T0" fmla="*/ 305227 w 21600"/>
              <a:gd name="T1" fmla="*/ 503849 h 21600"/>
              <a:gd name="T2" fmla="*/ 305227 w 21600"/>
              <a:gd name="T3" fmla="*/ 0 h 21600"/>
              <a:gd name="T4" fmla="*/ 0 w 21600"/>
              <a:gd name="T5" fmla="*/ 257175 h 21600"/>
              <a:gd name="T6" fmla="*/ 590550 w 21600"/>
              <a:gd name="T7" fmla="*/ 2571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Sound"/>
          <p:cNvSpPr>
            <a:spLocks noEditPoints="1" noChangeArrowheads="1"/>
          </p:cNvSpPr>
          <p:nvPr/>
        </p:nvSpPr>
        <p:spPr bwMode="auto">
          <a:xfrm>
            <a:off x="3106738" y="3313113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ound"/>
          <p:cNvSpPr>
            <a:spLocks noEditPoints="1" noChangeArrowheads="1"/>
          </p:cNvSpPr>
          <p:nvPr/>
        </p:nvSpPr>
        <p:spPr bwMode="auto">
          <a:xfrm>
            <a:off x="3106738" y="3846513"/>
            <a:ext cx="590550" cy="514350"/>
          </a:xfrm>
          <a:custGeom>
            <a:avLst/>
            <a:gdLst>
              <a:gd name="T0" fmla="*/ 305227 w 21600"/>
              <a:gd name="T1" fmla="*/ 503849 h 21600"/>
              <a:gd name="T2" fmla="*/ 305227 w 21600"/>
              <a:gd name="T3" fmla="*/ 0 h 21600"/>
              <a:gd name="T4" fmla="*/ 0 w 21600"/>
              <a:gd name="T5" fmla="*/ 257175 h 21600"/>
              <a:gd name="T6" fmla="*/ 590550 w 21600"/>
              <a:gd name="T7" fmla="*/ 2571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ound"/>
          <p:cNvSpPr>
            <a:spLocks noEditPoints="1" noChangeArrowheads="1"/>
          </p:cNvSpPr>
          <p:nvPr/>
        </p:nvSpPr>
        <p:spPr bwMode="auto">
          <a:xfrm>
            <a:off x="3106738" y="4379913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ound"/>
          <p:cNvSpPr>
            <a:spLocks noEditPoints="1" noChangeArrowheads="1"/>
          </p:cNvSpPr>
          <p:nvPr/>
        </p:nvSpPr>
        <p:spPr bwMode="auto">
          <a:xfrm>
            <a:off x="3106738" y="4913313"/>
            <a:ext cx="590550" cy="514350"/>
          </a:xfrm>
          <a:custGeom>
            <a:avLst/>
            <a:gdLst>
              <a:gd name="T0" fmla="*/ 305227 w 21600"/>
              <a:gd name="T1" fmla="*/ 503849 h 21600"/>
              <a:gd name="T2" fmla="*/ 305227 w 21600"/>
              <a:gd name="T3" fmla="*/ 0 h 21600"/>
              <a:gd name="T4" fmla="*/ 0 w 21600"/>
              <a:gd name="T5" fmla="*/ 257175 h 21600"/>
              <a:gd name="T6" fmla="*/ 590550 w 21600"/>
              <a:gd name="T7" fmla="*/ 2571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Sound"/>
          <p:cNvSpPr>
            <a:spLocks noEditPoints="1" noChangeArrowheads="1"/>
          </p:cNvSpPr>
          <p:nvPr/>
        </p:nvSpPr>
        <p:spPr bwMode="auto">
          <a:xfrm>
            <a:off x="3106738" y="5446713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ound"/>
          <p:cNvSpPr>
            <a:spLocks noEditPoints="1" noChangeArrowheads="1"/>
          </p:cNvSpPr>
          <p:nvPr/>
        </p:nvSpPr>
        <p:spPr bwMode="auto">
          <a:xfrm>
            <a:off x="3106738" y="5980113"/>
            <a:ext cx="590550" cy="514350"/>
          </a:xfrm>
          <a:custGeom>
            <a:avLst/>
            <a:gdLst>
              <a:gd name="T0" fmla="*/ 305227 w 21600"/>
              <a:gd name="T1" fmla="*/ 503849 h 21600"/>
              <a:gd name="T2" fmla="*/ 305227 w 21600"/>
              <a:gd name="T3" fmla="*/ 0 h 21600"/>
              <a:gd name="T4" fmla="*/ 0 w 21600"/>
              <a:gd name="T5" fmla="*/ 257175 h 21600"/>
              <a:gd name="T6" fmla="*/ 590550 w 21600"/>
              <a:gd name="T7" fmla="*/ 2571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81" name="Line 596"/>
          <p:cNvSpPr>
            <a:spLocks noChangeShapeType="1"/>
          </p:cNvSpPr>
          <p:nvPr/>
        </p:nvSpPr>
        <p:spPr bwMode="auto">
          <a:xfrm>
            <a:off x="3962400" y="35814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6" name="Object 140"/>
          <p:cNvGraphicFramePr>
            <a:graphicFrameLocks noGrp="1" noChangeAspect="1"/>
          </p:cNvGraphicFramePr>
          <p:nvPr>
            <p:ph idx="1"/>
          </p:nvPr>
        </p:nvGraphicFramePr>
        <p:xfrm>
          <a:off x="6477000" y="2133600"/>
          <a:ext cx="24288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4" imgW="2429214" imgH="2895238" progId="PBrush">
                  <p:embed/>
                </p:oleObj>
              </mc:Choice>
              <mc:Fallback>
                <p:oleObj name="Bitmap Image" r:id="rId4" imgW="2429214" imgH="2895238" progId="PBrush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133600"/>
                        <a:ext cx="24288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2" name="Text Box 599"/>
          <p:cNvSpPr txBox="1">
            <a:spLocks noChangeArrowheads="1"/>
          </p:cNvSpPr>
          <p:nvPr/>
        </p:nvSpPr>
        <p:spPr bwMode="auto">
          <a:xfrm>
            <a:off x="3962400" y="2286000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Statistical Analysis</a:t>
            </a:r>
          </a:p>
        </p:txBody>
      </p:sp>
      <p:sp>
        <p:nvSpPr>
          <p:cNvPr id="1083" name="Text Box 600"/>
          <p:cNvSpPr txBox="1">
            <a:spLocks noChangeArrowheads="1"/>
          </p:cNvSpPr>
          <p:nvPr/>
        </p:nvSpPr>
        <p:spPr bwMode="auto">
          <a:xfrm>
            <a:off x="3962400" y="3657600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Voxel Thresholding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en-US" smtClean="0"/>
              <a:t>Event-Related Potentials (ERP)</a:t>
            </a:r>
          </a:p>
        </p:txBody>
      </p:sp>
      <p:sp>
        <p:nvSpPr>
          <p:cNvPr id="26626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D1B719-B11F-46B5-BC2E-603AD83A9DB0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8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27" name="Text Box 90"/>
          <p:cNvSpPr txBox="1">
            <a:spLocks noChangeArrowheads="1"/>
          </p:cNvSpPr>
          <p:nvPr/>
        </p:nvSpPr>
        <p:spPr bwMode="auto">
          <a:xfrm>
            <a:off x="381000" y="4495800"/>
            <a:ext cx="84582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A non-invasive brain imaging technique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Records electric activity along scalp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While imaging, subject performs a task</a:t>
            </a:r>
          </a:p>
        </p:txBody>
      </p:sp>
      <p:pic>
        <p:nvPicPr>
          <p:cNvPr id="26628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295400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25"/>
          <p:cNvSpPr txBox="1">
            <a:spLocks noChangeArrowheads="1"/>
          </p:cNvSpPr>
          <p:nvPr/>
        </p:nvSpPr>
        <p:spPr bwMode="auto">
          <a:xfrm>
            <a:off x="2286000" y="4191000"/>
            <a:ext cx="464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@ 2004 by Nucleus Communications, Inc.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mtClean="0"/>
              <a:t>ERP Source Localization</a:t>
            </a:r>
          </a:p>
        </p:txBody>
      </p:sp>
      <p:sp>
        <p:nvSpPr>
          <p:cNvPr id="2052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592E4EC-7F9B-43D0-8CE6-5DF8077FABA7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9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53" name="Text Box 90"/>
          <p:cNvSpPr txBox="1">
            <a:spLocks noChangeArrowheads="1"/>
          </p:cNvSpPr>
          <p:nvPr/>
        </p:nvSpPr>
        <p:spPr bwMode="auto">
          <a:xfrm>
            <a:off x="457200" y="1295400"/>
            <a:ext cx="8077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Researchers want to identify the </a:t>
            </a:r>
            <a:r>
              <a:rPr lang="en-US" sz="3200" b="1">
                <a:solidFill>
                  <a:srgbClr val="190993"/>
                </a:solidFill>
                <a:latin typeface="Calibri" pitchFamily="34" charset="0"/>
              </a:rPr>
              <a:t>electric activity </a:t>
            </a:r>
            <a:r>
              <a:rPr lang="en-US" sz="3200">
                <a:latin typeface="Calibri" pitchFamily="34" charset="0"/>
              </a:rPr>
              <a:t>and</a:t>
            </a:r>
            <a:r>
              <a:rPr lang="en-US" sz="3200" b="1">
                <a:solidFill>
                  <a:srgbClr val="190993"/>
                </a:solidFill>
                <a:latin typeface="Calibri" pitchFamily="34" charset="0"/>
              </a:rPr>
              <a:t> its source </a:t>
            </a:r>
            <a:r>
              <a:rPr lang="en-US" sz="3200">
                <a:latin typeface="Calibri" pitchFamily="34" charset="0"/>
              </a:rPr>
              <a:t>for each electrode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But, </a:t>
            </a:r>
            <a:r>
              <a:rPr lang="en-US" sz="3200" b="1">
                <a:solidFill>
                  <a:srgbClr val="190993"/>
                </a:solidFill>
                <a:latin typeface="Calibri" pitchFamily="34" charset="0"/>
              </a:rPr>
              <a:t>multiple sources</a:t>
            </a:r>
            <a:r>
              <a:rPr lang="en-US" sz="3200">
                <a:latin typeface="Calibri" pitchFamily="34" charset="0"/>
              </a:rPr>
              <a:t> for each electrode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533400" y="3429000"/>
          <a:ext cx="285750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4" imgW="2857899" imgH="2866667" progId="PBrush">
                  <p:embed/>
                </p:oleObj>
              </mc:Choice>
              <mc:Fallback>
                <p:oleObj name="Bitmap Image" r:id="rId4" imgW="2857899" imgH="2866667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29000"/>
                        <a:ext cx="2857500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505200" y="4038600"/>
            <a:ext cx="5562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solidFill>
                  <a:srgbClr val="190993"/>
                </a:solidFill>
                <a:latin typeface="Calibri" pitchFamily="34" charset="0"/>
              </a:rPr>
              <a:t>LORETA </a:t>
            </a:r>
            <a:r>
              <a:rPr lang="en-US" sz="3200">
                <a:latin typeface="Calibri" pitchFamily="34" charset="0"/>
              </a:rPr>
              <a:t>approximates anatomic locations of sources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5944</TotalTime>
  <Words>1209</Words>
  <Application>Microsoft Office PowerPoint</Application>
  <PresentationFormat>On-screen Show (4:3)</PresentationFormat>
  <Paragraphs>368</Paragraphs>
  <Slides>50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ＭＳ Ｐゴシック</vt:lpstr>
      <vt:lpstr>Arial</vt:lpstr>
      <vt:lpstr>Calibri</vt:lpstr>
      <vt:lpstr>Wingdings</vt:lpstr>
      <vt:lpstr>Office Theme</vt:lpstr>
      <vt:lpstr>Bitmap Image</vt:lpstr>
      <vt:lpstr>A Similarity Retrieval System for Multimodal Functional Brain Images</vt:lpstr>
      <vt:lpstr>Functional Brain Imaging</vt:lpstr>
      <vt:lpstr>Motivation</vt:lpstr>
      <vt:lpstr>PowerPoint Presentation</vt:lpstr>
      <vt:lpstr>Outline</vt:lpstr>
      <vt:lpstr>Functional Magnetic Resonance Imaging (fMRI)</vt:lpstr>
      <vt:lpstr>fMRI Statistical Images</vt:lpstr>
      <vt:lpstr>Event-Related Potentials (ERP)</vt:lpstr>
      <vt:lpstr>ERP Source Localization</vt:lpstr>
      <vt:lpstr>Comparison of fMRI and ERP Data</vt:lpstr>
      <vt:lpstr>Similarity Retrieval Systems for fMRI Images</vt:lpstr>
      <vt:lpstr>Similarity Retrieval Systems for ERP Images</vt:lpstr>
      <vt:lpstr>Similarity Retrieval Systems for Combined fMRI-ERP Images</vt:lpstr>
      <vt:lpstr>Outline</vt:lpstr>
      <vt:lpstr>PowerPoint Presentation</vt:lpstr>
      <vt:lpstr>PowerPoint Presentation</vt:lpstr>
      <vt:lpstr>Outline</vt:lpstr>
      <vt:lpstr>Summed Minimum Distance (SMD) for fMRI and ERP Images</vt:lpstr>
      <vt:lpstr>Sample SMD Scores</vt:lpstr>
      <vt:lpstr>PowerPoint Presentation</vt:lpstr>
      <vt:lpstr>Outline</vt:lpstr>
      <vt:lpstr>PowerPoint Presentation</vt:lpstr>
      <vt:lpstr>GUI: Retrievals with SMD Scores</vt:lpstr>
      <vt:lpstr>PowerPoint Presentation</vt:lpstr>
      <vt:lpstr>PowerPoint Presentation</vt:lpstr>
      <vt:lpstr>Outline</vt:lpstr>
      <vt:lpstr>Data Sets for fMRI Retrievals </vt:lpstr>
      <vt:lpstr>Data Set for ERP Retrievals </vt:lpstr>
      <vt:lpstr>Data Set for Combined fMRI-ERP Retrievals </vt:lpstr>
      <vt:lpstr>fMRI Retrieval Performance</vt:lpstr>
      <vt:lpstr>fMRI Retrieval Score</vt:lpstr>
      <vt:lpstr>fMRI Individual Brain Retrievals</vt:lpstr>
      <vt:lpstr>Testing Group Homogeneity for fMRI</vt:lpstr>
      <vt:lpstr>ERP Retrieval Performance</vt:lpstr>
      <vt:lpstr>PowerPoint Presentation</vt:lpstr>
      <vt:lpstr>Combined fMRI-ERP Retrieval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 defense</dc:title>
  <dc:creator>Rosalia Tungaraza</dc:creator>
  <cp:lastModifiedBy>Linda Shapiro</cp:lastModifiedBy>
  <cp:revision>301</cp:revision>
  <dcterms:created xsi:type="dcterms:W3CDTF">2009-07-07T17:47:29Z</dcterms:created>
  <dcterms:modified xsi:type="dcterms:W3CDTF">2017-10-21T18:24:45Z</dcterms:modified>
</cp:coreProperties>
</file>