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58" r:id="rId4"/>
    <p:sldId id="267" r:id="rId5"/>
    <p:sldId id="268" r:id="rId6"/>
    <p:sldId id="269" r:id="rId7"/>
    <p:sldId id="270" r:id="rId8"/>
    <p:sldId id="271" r:id="rId9"/>
    <p:sldId id="260" r:id="rId10"/>
    <p:sldId id="273" r:id="rId11"/>
    <p:sldId id="274" r:id="rId12"/>
    <p:sldId id="275" r:id="rId13"/>
    <p:sldId id="276" r:id="rId14"/>
    <p:sldId id="263" r:id="rId15"/>
    <p:sldId id="277" r:id="rId16"/>
    <p:sldId id="264" r:id="rId17"/>
    <p:sldId id="293" r:id="rId18"/>
    <p:sldId id="265" r:id="rId19"/>
    <p:sldId id="278" r:id="rId20"/>
    <p:sldId id="279" r:id="rId21"/>
    <p:sldId id="280" r:id="rId22"/>
    <p:sldId id="281" r:id="rId23"/>
    <p:sldId id="282" r:id="rId24"/>
    <p:sldId id="283" r:id="rId25"/>
    <p:sldId id="295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EB06B-CDE3-47EF-A93E-43A889CE791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8FD8C-C0B6-4CA8-AA6D-33EEC52C4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A2E12-5610-4A13-99EA-C3BBB08A67D2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3D167-42AA-4792-A6B7-E021A808DB04}" type="slidenum">
              <a:rPr lang="en-US"/>
              <a:pPr/>
              <a:t>13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C1EC1-77C9-4371-A55E-5B5297FE8A3E}" type="slidenum">
              <a:rPr lang="en-US"/>
              <a:pPr/>
              <a:t>15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051A6-712E-47C0-A91A-79E4A0799C0C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3683B-3994-4B00-BA5F-DCECBC19DB95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DD5D9-E6BE-4CF0-BB83-477A4777A987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D38A4-94CE-488C-95E8-2D799BCCAAF4}" type="slidenum">
              <a:rPr lang="en-US"/>
              <a:pPr/>
              <a:t>22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0B5E0-4FA9-4453-A5CF-C9FF21B2D864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04A02-9374-406E-B6B1-49B937404D87}" type="slidenum">
              <a:rPr lang="en-US"/>
              <a:pPr/>
              <a:t>24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6F8D6-4382-4990-9256-747070B42C14}" type="slidenum">
              <a:rPr lang="en-US"/>
              <a:pPr/>
              <a:t>26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C8BF7-C06B-4B16-AF49-AB9023CC0936}" type="slidenum">
              <a:rPr lang="en-US"/>
              <a:pPr/>
              <a:t>27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4A460-82E0-43A9-8F4E-359FF7534068}" type="slidenum">
              <a:rPr lang="en-US"/>
              <a:pPr/>
              <a:t>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DBE1F-2487-4267-9BB4-7E84FEC305A4}" type="slidenum">
              <a:rPr lang="en-US"/>
              <a:pPr/>
              <a:t>28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84CF1-A1AA-4072-AB6A-C2DF1E7314C1}" type="slidenum">
              <a:rPr lang="en-US"/>
              <a:pPr/>
              <a:t>29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A2F18-4174-4971-BBF7-C6BE247A84F5}" type="slidenum">
              <a:rPr lang="en-US"/>
              <a:pPr/>
              <a:t>30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C52A0-0485-4511-97BA-B48DE0AE1F17}" type="slidenum">
              <a:rPr lang="en-US"/>
              <a:pPr/>
              <a:t>31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049CB-4026-4DE8-9C56-61ED24ACB7D5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862C1-8C97-4968-91CB-5F095ADF4F20}" type="slidenum">
              <a:rPr lang="en-US"/>
              <a:pPr/>
              <a:t>33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74A-345A-4230-83EE-2500DAE50BFD}" type="slidenum">
              <a:rPr lang="en-US"/>
              <a:pPr/>
              <a:t>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95041-1287-4B4E-BC1D-4437EC239DD3}" type="slidenum">
              <a:rPr lang="en-US"/>
              <a:pPr/>
              <a:t>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B360F-91C9-4E1E-A228-7084F5559F31}" type="slidenum">
              <a:rPr lang="en-US"/>
              <a:pPr/>
              <a:t>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7F0A9-A85D-4474-897B-8AD8B6561459}" type="slidenum">
              <a:rPr lang="en-US"/>
              <a:pPr/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71458-2FDF-4E8D-AC07-8A3E4269C9D4}" type="slidenum">
              <a:rPr lang="en-US"/>
              <a:pPr/>
              <a:t>10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0883-9B98-46E8-8FEB-4A42753779A8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2B9D8-F97B-4F05-B3E5-AE357B657B2C}" type="slidenum">
              <a:rPr lang="en-US"/>
              <a:pPr/>
              <a:t>12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32BE-B78A-4BE1-9A9A-9E04261C9C11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099A-A6BE-4A8C-897D-E88DBD5D6D05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18F-D708-4849-A2B7-3CD944A1300D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584479-9509-4E0D-AC17-F6F7EC00FE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F3FB-2752-49FA-A2DE-21971DF5D7FE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E508-9DF9-480F-872B-44CBE7E9D538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0F89-2BD2-4F85-AEB9-43FE824587C8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9C6-887A-49A5-A565-9B234A383FC5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857C-E4F8-473B-9496-2B5CAF2D036B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6437-3A63-4487-9F8C-787E98080754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198-FA50-49BC-8167-26D48CFA2143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1EBC-776D-4014-8FB9-C39818654C68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F8BE-B74F-4DA8-98CB-AB849F08E52B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428E-A631-4647-AF23-EEB84252D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png"/><Relationship Id="rId9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2.emf"/><Relationship Id="rId10" Type="http://schemas.openxmlformats.org/officeDocument/2006/relationships/image" Target="../media/image4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sliver07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Model-Based Organ Segmentation: Recent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Jiun</a:t>
            </a:r>
            <a:r>
              <a:rPr lang="en-US" dirty="0" smtClean="0"/>
              <a:t>-Hung Chen</a:t>
            </a:r>
          </a:p>
          <a:p>
            <a:r>
              <a:rPr lang="en-US" dirty="0" smtClean="0"/>
              <a:t>General Exam Paper</a:t>
            </a:r>
          </a:p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353A91-96CB-400D-8499-E2EBC66C9C63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19313" y="2133600"/>
            <a:ext cx="6948487" cy="1028700"/>
            <a:chOff x="720" y="912"/>
            <a:chExt cx="4377" cy="6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20" y="940"/>
              <a:ext cx="554" cy="620"/>
              <a:chOff x="1036" y="1228"/>
              <a:chExt cx="554" cy="620"/>
            </a:xfrm>
          </p:grpSpPr>
          <p:sp>
            <p:nvSpPr>
              <p:cNvPr id="288773" name="Line 5"/>
              <p:cNvSpPr>
                <a:spLocks noChangeShapeType="1"/>
              </p:cNvSpPr>
              <p:nvPr/>
            </p:nvSpPr>
            <p:spPr bwMode="auto">
              <a:xfrm flipH="1">
                <a:off x="1174" y="1264"/>
                <a:ext cx="104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4" name="Line 6"/>
              <p:cNvSpPr>
                <a:spLocks noChangeShapeType="1"/>
              </p:cNvSpPr>
              <p:nvPr/>
            </p:nvSpPr>
            <p:spPr bwMode="auto">
              <a:xfrm>
                <a:off x="1278" y="1264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 flipH="1" flipV="1">
                <a:off x="1174" y="1513"/>
                <a:ext cx="104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6" name="Text Box 8"/>
              <p:cNvSpPr txBox="1">
                <a:spLocks noChangeArrowheads="1"/>
              </p:cNvSpPr>
              <p:nvPr/>
            </p:nvSpPr>
            <p:spPr bwMode="auto">
              <a:xfrm>
                <a:off x="1348" y="1228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88777" name="Text Box 9"/>
              <p:cNvSpPr txBox="1">
                <a:spLocks noChangeArrowheads="1"/>
              </p:cNvSpPr>
              <p:nvPr/>
            </p:nvSpPr>
            <p:spPr bwMode="auto">
              <a:xfrm>
                <a:off x="1036" y="1300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88778" name="Text Box 10"/>
              <p:cNvSpPr txBox="1">
                <a:spLocks noChangeArrowheads="1"/>
              </p:cNvSpPr>
              <p:nvPr/>
            </p:nvSpPr>
            <p:spPr bwMode="auto">
              <a:xfrm>
                <a:off x="1174" y="1656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32" y="912"/>
              <a:ext cx="626" cy="528"/>
              <a:chOff x="2448" y="1200"/>
              <a:chExt cx="626" cy="528"/>
            </a:xfrm>
          </p:grpSpPr>
          <p:sp>
            <p:nvSpPr>
              <p:cNvPr id="288780" name="Text Box 12"/>
              <p:cNvSpPr txBox="1">
                <a:spLocks noChangeArrowheads="1"/>
              </p:cNvSpPr>
              <p:nvPr/>
            </p:nvSpPr>
            <p:spPr bwMode="auto">
              <a:xfrm>
                <a:off x="2832" y="1200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88781" name="Text Box 13"/>
              <p:cNvSpPr txBox="1">
                <a:spLocks noChangeArrowheads="1"/>
              </p:cNvSpPr>
              <p:nvPr/>
            </p:nvSpPr>
            <p:spPr bwMode="auto">
              <a:xfrm>
                <a:off x="2448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88782" name="Text Box 14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H="1">
                <a:off x="2640" y="1200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>
                <a:off x="2736" y="1200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5" name="Line 17"/>
              <p:cNvSpPr>
                <a:spLocks noChangeShapeType="1"/>
              </p:cNvSpPr>
              <p:nvPr/>
            </p:nvSpPr>
            <p:spPr bwMode="auto">
              <a:xfrm flipH="1">
                <a:off x="2640" y="153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388" y="960"/>
              <a:ext cx="709" cy="432"/>
              <a:chOff x="4704" y="1248"/>
              <a:chExt cx="709" cy="432"/>
            </a:xfrm>
          </p:grpSpPr>
          <p:sp>
            <p:nvSpPr>
              <p:cNvPr id="288787" name="Text Box 19"/>
              <p:cNvSpPr txBox="1">
                <a:spLocks noChangeArrowheads="1"/>
              </p:cNvSpPr>
              <p:nvPr/>
            </p:nvSpPr>
            <p:spPr bwMode="auto">
              <a:xfrm>
                <a:off x="4704" y="1440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88788" name="Text Box 20"/>
              <p:cNvSpPr txBox="1">
                <a:spLocks noChangeArrowheads="1"/>
              </p:cNvSpPr>
              <p:nvPr/>
            </p:nvSpPr>
            <p:spPr bwMode="auto">
              <a:xfrm>
                <a:off x="5136" y="1248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88789" name="Text Box 21"/>
              <p:cNvSpPr txBox="1">
                <a:spLocks noChangeArrowheads="1"/>
              </p:cNvSpPr>
              <p:nvPr/>
            </p:nvSpPr>
            <p:spPr bwMode="auto">
              <a:xfrm>
                <a:off x="5136" y="1488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  <p:sp>
            <p:nvSpPr>
              <p:cNvPr id="288790" name="Line 22"/>
              <p:cNvSpPr>
                <a:spLocks noChangeShapeType="1"/>
              </p:cNvSpPr>
              <p:nvPr/>
            </p:nvSpPr>
            <p:spPr bwMode="auto">
              <a:xfrm>
                <a:off x="5040" y="1248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H="1">
                <a:off x="4944" y="1248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>
                <a:off x="4944" y="148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93" name="Line 25"/>
            <p:cNvSpPr>
              <a:spLocks noChangeShapeType="1"/>
            </p:cNvSpPr>
            <p:nvPr/>
          </p:nvSpPr>
          <p:spPr bwMode="auto">
            <a:xfrm>
              <a:off x="3236" y="1344"/>
              <a:ext cx="14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2133600" y="3086100"/>
            <a:ext cx="6948488" cy="1104900"/>
            <a:chOff x="1344" y="1944"/>
            <a:chExt cx="4377" cy="696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344" y="2020"/>
              <a:ext cx="554" cy="620"/>
              <a:chOff x="1036" y="1228"/>
              <a:chExt cx="554" cy="620"/>
            </a:xfrm>
          </p:grpSpPr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 flipH="1">
                <a:off x="1174" y="1264"/>
                <a:ext cx="104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7" name="Line 29"/>
              <p:cNvSpPr>
                <a:spLocks noChangeShapeType="1"/>
              </p:cNvSpPr>
              <p:nvPr/>
            </p:nvSpPr>
            <p:spPr bwMode="auto">
              <a:xfrm>
                <a:off x="1278" y="1264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8" name="Line 30"/>
              <p:cNvSpPr>
                <a:spLocks noChangeShapeType="1"/>
              </p:cNvSpPr>
              <p:nvPr/>
            </p:nvSpPr>
            <p:spPr bwMode="auto">
              <a:xfrm flipH="1" flipV="1">
                <a:off x="1174" y="1513"/>
                <a:ext cx="104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9" name="Text Box 31"/>
              <p:cNvSpPr txBox="1">
                <a:spLocks noChangeArrowheads="1"/>
              </p:cNvSpPr>
              <p:nvPr/>
            </p:nvSpPr>
            <p:spPr bwMode="auto">
              <a:xfrm>
                <a:off x="1348" y="1228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88800" name="Text Box 32"/>
              <p:cNvSpPr txBox="1">
                <a:spLocks noChangeArrowheads="1"/>
              </p:cNvSpPr>
              <p:nvPr/>
            </p:nvSpPr>
            <p:spPr bwMode="auto">
              <a:xfrm>
                <a:off x="1036" y="1300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88801" name="Text Box 33"/>
              <p:cNvSpPr txBox="1">
                <a:spLocks noChangeArrowheads="1"/>
              </p:cNvSpPr>
              <p:nvPr/>
            </p:nvSpPr>
            <p:spPr bwMode="auto">
              <a:xfrm>
                <a:off x="1174" y="1656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756" y="1992"/>
              <a:ext cx="626" cy="528"/>
              <a:chOff x="2448" y="1200"/>
              <a:chExt cx="626" cy="528"/>
            </a:xfrm>
          </p:grpSpPr>
          <p:sp>
            <p:nvSpPr>
              <p:cNvPr id="288803" name="Text Box 35"/>
              <p:cNvSpPr txBox="1">
                <a:spLocks noChangeArrowheads="1"/>
              </p:cNvSpPr>
              <p:nvPr/>
            </p:nvSpPr>
            <p:spPr bwMode="auto">
              <a:xfrm>
                <a:off x="2832" y="1200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88804" name="Text Box 36"/>
              <p:cNvSpPr txBox="1">
                <a:spLocks noChangeArrowheads="1"/>
              </p:cNvSpPr>
              <p:nvPr/>
            </p:nvSpPr>
            <p:spPr bwMode="auto">
              <a:xfrm>
                <a:off x="2448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88805" name="Text Box 37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  <p:sp>
            <p:nvSpPr>
              <p:cNvPr id="288806" name="Line 38"/>
              <p:cNvSpPr>
                <a:spLocks noChangeShapeType="1"/>
              </p:cNvSpPr>
              <p:nvPr/>
            </p:nvSpPr>
            <p:spPr bwMode="auto">
              <a:xfrm flipH="1">
                <a:off x="2640" y="1200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>
                <a:off x="2736" y="1200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H="1">
                <a:off x="2640" y="153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5012" y="2040"/>
              <a:ext cx="709" cy="432"/>
              <a:chOff x="4704" y="1248"/>
              <a:chExt cx="709" cy="432"/>
            </a:xfrm>
          </p:grpSpPr>
          <p:sp>
            <p:nvSpPr>
              <p:cNvPr id="288810" name="Text Box 42"/>
              <p:cNvSpPr txBox="1">
                <a:spLocks noChangeArrowheads="1"/>
              </p:cNvSpPr>
              <p:nvPr/>
            </p:nvSpPr>
            <p:spPr bwMode="auto">
              <a:xfrm>
                <a:off x="4704" y="1440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88811" name="Text Box 43"/>
              <p:cNvSpPr txBox="1">
                <a:spLocks noChangeArrowheads="1"/>
              </p:cNvSpPr>
              <p:nvPr/>
            </p:nvSpPr>
            <p:spPr bwMode="auto">
              <a:xfrm>
                <a:off x="5136" y="1248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88812" name="Text Box 44"/>
              <p:cNvSpPr txBox="1">
                <a:spLocks noChangeArrowheads="1"/>
              </p:cNvSpPr>
              <p:nvPr/>
            </p:nvSpPr>
            <p:spPr bwMode="auto">
              <a:xfrm>
                <a:off x="5136" y="1488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  <p:sp>
            <p:nvSpPr>
              <p:cNvPr id="288813" name="Line 45"/>
              <p:cNvSpPr>
                <a:spLocks noChangeShapeType="1"/>
              </p:cNvSpPr>
              <p:nvPr/>
            </p:nvSpPr>
            <p:spPr bwMode="auto">
              <a:xfrm>
                <a:off x="5040" y="1248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4" name="Line 46"/>
              <p:cNvSpPr>
                <a:spLocks noChangeShapeType="1"/>
              </p:cNvSpPr>
              <p:nvPr/>
            </p:nvSpPr>
            <p:spPr bwMode="auto">
              <a:xfrm flipH="1">
                <a:off x="4944" y="1248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>
                <a:off x="4944" y="148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816" name="Line 48"/>
            <p:cNvSpPr>
              <a:spLocks noChangeShapeType="1"/>
            </p:cNvSpPr>
            <p:nvPr/>
          </p:nvSpPr>
          <p:spPr bwMode="auto">
            <a:xfrm>
              <a:off x="3860" y="2424"/>
              <a:ext cx="14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817" name="Oval 49"/>
            <p:cNvSpPr>
              <a:spLocks noChangeAspect="1" noChangeArrowheads="1"/>
            </p:cNvSpPr>
            <p:nvPr/>
          </p:nvSpPr>
          <p:spPr bwMode="auto">
            <a:xfrm>
              <a:off x="1556" y="20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18" name="Oval 50"/>
            <p:cNvSpPr>
              <a:spLocks noChangeAspect="1" noChangeArrowheads="1"/>
            </p:cNvSpPr>
            <p:nvPr/>
          </p:nvSpPr>
          <p:spPr bwMode="auto">
            <a:xfrm>
              <a:off x="1550" y="2409"/>
              <a:ext cx="75" cy="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19" name="Oval 51"/>
            <p:cNvSpPr>
              <a:spLocks noChangeAspect="1" noChangeArrowheads="1"/>
            </p:cNvSpPr>
            <p:nvPr/>
          </p:nvSpPr>
          <p:spPr bwMode="auto">
            <a:xfrm>
              <a:off x="1443" y="2256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0" name="Oval 52"/>
            <p:cNvSpPr>
              <a:spLocks noChangeAspect="1" noChangeArrowheads="1"/>
            </p:cNvSpPr>
            <p:nvPr/>
          </p:nvSpPr>
          <p:spPr bwMode="auto">
            <a:xfrm>
              <a:off x="2900" y="2472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1" name="Oval 53"/>
            <p:cNvSpPr>
              <a:spLocks noChangeAspect="1" noChangeArrowheads="1"/>
            </p:cNvSpPr>
            <p:nvPr/>
          </p:nvSpPr>
          <p:spPr bwMode="auto">
            <a:xfrm>
              <a:off x="3044" y="2280"/>
              <a:ext cx="75" cy="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2" name="Oval 54"/>
            <p:cNvSpPr>
              <a:spLocks noChangeAspect="1" noChangeArrowheads="1"/>
            </p:cNvSpPr>
            <p:nvPr/>
          </p:nvSpPr>
          <p:spPr bwMode="auto">
            <a:xfrm>
              <a:off x="2996" y="1944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3" name="Oval 55"/>
            <p:cNvSpPr>
              <a:spLocks noChangeAspect="1" noChangeArrowheads="1"/>
            </p:cNvSpPr>
            <p:nvPr/>
          </p:nvSpPr>
          <p:spPr bwMode="auto">
            <a:xfrm>
              <a:off x="5300" y="1992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4" name="Oval 56"/>
            <p:cNvSpPr>
              <a:spLocks noChangeAspect="1" noChangeArrowheads="1"/>
            </p:cNvSpPr>
            <p:nvPr/>
          </p:nvSpPr>
          <p:spPr bwMode="auto">
            <a:xfrm>
              <a:off x="5348" y="2424"/>
              <a:ext cx="75" cy="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5" name="Oval 57"/>
            <p:cNvSpPr>
              <a:spLocks noChangeAspect="1" noChangeArrowheads="1"/>
            </p:cNvSpPr>
            <p:nvPr/>
          </p:nvSpPr>
          <p:spPr bwMode="auto">
            <a:xfrm>
              <a:off x="5204" y="2232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826" name="Text Box 58"/>
          <p:cNvSpPr txBox="1">
            <a:spLocks noChangeArrowheads="1"/>
          </p:cNvSpPr>
          <p:nvPr/>
        </p:nvSpPr>
        <p:spPr bwMode="auto">
          <a:xfrm>
            <a:off x="0" y="2362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Input</a:t>
            </a:r>
            <a:endParaRPr lang="en-US"/>
          </a:p>
        </p:txBody>
      </p:sp>
      <p:sp>
        <p:nvSpPr>
          <p:cNvPr id="288827" name="Text Box 59"/>
          <p:cNvSpPr txBox="1">
            <a:spLocks noChangeArrowheads="1"/>
          </p:cNvSpPr>
          <p:nvPr/>
        </p:nvSpPr>
        <p:spPr bwMode="auto">
          <a:xfrm>
            <a:off x="0" y="3505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Output</a:t>
            </a:r>
            <a:endParaRPr lang="en-US"/>
          </a:p>
        </p:txBody>
      </p:sp>
      <p:grpSp>
        <p:nvGrpSpPr>
          <p:cNvPr id="19" name="Group 136"/>
          <p:cNvGrpSpPr>
            <a:grpSpLocks/>
          </p:cNvGrpSpPr>
          <p:nvPr/>
        </p:nvGrpSpPr>
        <p:grpSpPr bwMode="auto">
          <a:xfrm>
            <a:off x="5168900" y="-9525"/>
            <a:ext cx="3962400" cy="2041525"/>
            <a:chOff x="3256" y="-6"/>
            <a:chExt cx="2496" cy="1286"/>
          </a:xfrm>
        </p:grpSpPr>
        <p:pic>
          <p:nvPicPr>
            <p:cNvPr id="288896" name="Picture 1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6" y="-6"/>
              <a:ext cx="2496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8897" name="Rectangle 129"/>
            <p:cNvSpPr>
              <a:spLocks noChangeArrowheads="1"/>
            </p:cNvSpPr>
            <p:nvPr/>
          </p:nvSpPr>
          <p:spPr bwMode="auto">
            <a:xfrm>
              <a:off x="3385" y="70"/>
              <a:ext cx="848" cy="16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1" name="Straight Arrow Connector 10"/>
          <p:cNvCxnSpPr>
            <a:stCxn id="288799" idx="0"/>
          </p:cNvCxnSpPr>
          <p:nvPr/>
        </p:nvCxnSpPr>
        <p:spPr>
          <a:xfrm flipV="1">
            <a:off x="2820988" y="3162300"/>
            <a:ext cx="1782762" cy="44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84750" y="3162300"/>
            <a:ext cx="33385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88819" idx="6"/>
          </p:cNvCxnSpPr>
          <p:nvPr/>
        </p:nvCxnSpPr>
        <p:spPr>
          <a:xfrm>
            <a:off x="2409826" y="3640932"/>
            <a:ext cx="1965324" cy="3262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88810" idx="0"/>
          </p:cNvCxnSpPr>
          <p:nvPr/>
        </p:nvCxnSpPr>
        <p:spPr>
          <a:xfrm flipV="1">
            <a:off x="4818063" y="3543300"/>
            <a:ext cx="3330575" cy="5000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8801" idx="0"/>
          </p:cNvCxnSpPr>
          <p:nvPr/>
        </p:nvCxnSpPr>
        <p:spPr>
          <a:xfrm flipV="1">
            <a:off x="2544763" y="3640932"/>
            <a:ext cx="2211387" cy="24526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84750" y="3695700"/>
            <a:ext cx="3395663" cy="24765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747" y="211961"/>
            <a:ext cx="3891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First find 3D point correspondences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Among all the training models of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organ being modeled.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9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31885-7044-4FFB-9E0D-8A6CBBAEE2FA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133600" y="2667000"/>
            <a:ext cx="5562600" cy="1905000"/>
            <a:chOff x="1344" y="1680"/>
            <a:chExt cx="3504" cy="12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60" y="1968"/>
              <a:ext cx="554" cy="620"/>
              <a:chOff x="1036" y="1228"/>
              <a:chExt cx="554" cy="620"/>
            </a:xfrm>
          </p:grpSpPr>
          <p:sp>
            <p:nvSpPr>
              <p:cNvPr id="290821" name="Line 5"/>
              <p:cNvSpPr>
                <a:spLocks noChangeShapeType="1"/>
              </p:cNvSpPr>
              <p:nvPr/>
            </p:nvSpPr>
            <p:spPr bwMode="auto">
              <a:xfrm flipH="1">
                <a:off x="1174" y="1264"/>
                <a:ext cx="104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2" name="Line 6"/>
              <p:cNvSpPr>
                <a:spLocks noChangeShapeType="1"/>
              </p:cNvSpPr>
              <p:nvPr/>
            </p:nvSpPr>
            <p:spPr bwMode="auto">
              <a:xfrm>
                <a:off x="1278" y="1264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3" name="Line 7"/>
              <p:cNvSpPr>
                <a:spLocks noChangeShapeType="1"/>
              </p:cNvSpPr>
              <p:nvPr/>
            </p:nvSpPr>
            <p:spPr bwMode="auto">
              <a:xfrm flipH="1" flipV="1">
                <a:off x="1174" y="1513"/>
                <a:ext cx="104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4" name="Text Box 8"/>
              <p:cNvSpPr txBox="1">
                <a:spLocks noChangeArrowheads="1"/>
              </p:cNvSpPr>
              <p:nvPr/>
            </p:nvSpPr>
            <p:spPr bwMode="auto">
              <a:xfrm>
                <a:off x="1348" y="1228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90825" name="Text Box 9"/>
              <p:cNvSpPr txBox="1">
                <a:spLocks noChangeArrowheads="1"/>
              </p:cNvSpPr>
              <p:nvPr/>
            </p:nvSpPr>
            <p:spPr bwMode="auto">
              <a:xfrm>
                <a:off x="1036" y="1300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90826" name="Text Box 10"/>
              <p:cNvSpPr txBox="1">
                <a:spLocks noChangeArrowheads="1"/>
              </p:cNvSpPr>
              <p:nvPr/>
            </p:nvSpPr>
            <p:spPr bwMode="auto">
              <a:xfrm>
                <a:off x="1174" y="1656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516" y="1968"/>
              <a:ext cx="626" cy="528"/>
              <a:chOff x="2448" y="1200"/>
              <a:chExt cx="626" cy="528"/>
            </a:xfrm>
          </p:grpSpPr>
          <p:sp>
            <p:nvSpPr>
              <p:cNvPr id="290828" name="Text Box 12"/>
              <p:cNvSpPr txBox="1">
                <a:spLocks noChangeArrowheads="1"/>
              </p:cNvSpPr>
              <p:nvPr/>
            </p:nvSpPr>
            <p:spPr bwMode="auto">
              <a:xfrm>
                <a:off x="2832" y="1200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1</a:t>
                </a:r>
              </a:p>
            </p:txBody>
          </p:sp>
          <p:sp>
            <p:nvSpPr>
              <p:cNvPr id="290829" name="Text Box 13"/>
              <p:cNvSpPr txBox="1">
                <a:spLocks noChangeArrowheads="1"/>
              </p:cNvSpPr>
              <p:nvPr/>
            </p:nvSpPr>
            <p:spPr bwMode="auto">
              <a:xfrm>
                <a:off x="2448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2</a:t>
                </a:r>
              </a:p>
            </p:txBody>
          </p:sp>
          <p:sp>
            <p:nvSpPr>
              <p:cNvPr id="290830" name="Text Box 14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2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P</a:t>
                </a:r>
                <a:r>
                  <a:rPr lang="en-US" sz="1400" baseline="-25000"/>
                  <a:t>3</a:t>
                </a:r>
              </a:p>
            </p:txBody>
          </p:sp>
          <p:sp>
            <p:nvSpPr>
              <p:cNvPr id="290831" name="Line 15"/>
              <p:cNvSpPr>
                <a:spLocks noChangeShapeType="1"/>
              </p:cNvSpPr>
              <p:nvPr/>
            </p:nvSpPr>
            <p:spPr bwMode="auto">
              <a:xfrm flipH="1">
                <a:off x="2640" y="1200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2" name="Line 16"/>
              <p:cNvSpPr>
                <a:spLocks noChangeShapeType="1"/>
              </p:cNvSpPr>
              <p:nvPr/>
            </p:nvSpPr>
            <p:spPr bwMode="auto">
              <a:xfrm>
                <a:off x="2736" y="1200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3" name="Line 17"/>
              <p:cNvSpPr>
                <a:spLocks noChangeShapeType="1"/>
              </p:cNvSpPr>
              <p:nvPr/>
            </p:nvSpPr>
            <p:spPr bwMode="auto">
              <a:xfrm flipH="1">
                <a:off x="2640" y="153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3408" y="2256"/>
              <a:ext cx="14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35" name="Oval 19"/>
            <p:cNvSpPr>
              <a:spLocks noChangeAspect="1" noChangeArrowheads="1"/>
            </p:cNvSpPr>
            <p:nvPr/>
          </p:nvSpPr>
          <p:spPr bwMode="auto">
            <a:xfrm>
              <a:off x="2372" y="197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6" name="Oval 20"/>
            <p:cNvSpPr>
              <a:spLocks noChangeAspect="1" noChangeArrowheads="1"/>
            </p:cNvSpPr>
            <p:nvPr/>
          </p:nvSpPr>
          <p:spPr bwMode="auto">
            <a:xfrm>
              <a:off x="2366" y="2357"/>
              <a:ext cx="75" cy="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7" name="Oval 21"/>
            <p:cNvSpPr>
              <a:spLocks noChangeAspect="1" noChangeArrowheads="1"/>
            </p:cNvSpPr>
            <p:nvPr/>
          </p:nvSpPr>
          <p:spPr bwMode="auto">
            <a:xfrm>
              <a:off x="2256" y="2228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8" name="Oval 22"/>
            <p:cNvSpPr>
              <a:spLocks noChangeAspect="1" noChangeArrowheads="1"/>
            </p:cNvSpPr>
            <p:nvPr/>
          </p:nvSpPr>
          <p:spPr bwMode="auto">
            <a:xfrm>
              <a:off x="2660" y="2448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9" name="Oval 23"/>
            <p:cNvSpPr>
              <a:spLocks noChangeAspect="1" noChangeArrowheads="1"/>
            </p:cNvSpPr>
            <p:nvPr/>
          </p:nvSpPr>
          <p:spPr bwMode="auto">
            <a:xfrm>
              <a:off x="2804" y="2256"/>
              <a:ext cx="75" cy="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0" name="Oval 24"/>
            <p:cNvSpPr>
              <a:spLocks noChangeAspect="1" noChangeArrowheads="1"/>
            </p:cNvSpPr>
            <p:nvPr/>
          </p:nvSpPr>
          <p:spPr bwMode="auto">
            <a:xfrm>
              <a:off x="2756" y="1920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1" name="Text Box 25"/>
            <p:cNvSpPr txBox="1">
              <a:spLocks noChangeArrowheads="1"/>
            </p:cNvSpPr>
            <p:nvPr/>
          </p:nvSpPr>
          <p:spPr bwMode="auto">
            <a:xfrm>
              <a:off x="3744" y="2208"/>
              <a:ext cx="2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P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290842" name="Text Box 26"/>
            <p:cNvSpPr txBox="1">
              <a:spLocks noChangeArrowheads="1"/>
            </p:cNvSpPr>
            <p:nvPr/>
          </p:nvSpPr>
          <p:spPr bwMode="auto">
            <a:xfrm>
              <a:off x="4176" y="2016"/>
              <a:ext cx="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P</a:t>
              </a:r>
              <a:r>
                <a:rPr lang="en-US" sz="1400" baseline="-25000"/>
                <a:t>1</a:t>
              </a:r>
            </a:p>
          </p:txBody>
        </p:sp>
        <p:sp>
          <p:nvSpPr>
            <p:cNvPr id="290843" name="Text Box 27"/>
            <p:cNvSpPr txBox="1">
              <a:spLocks noChangeArrowheads="1"/>
            </p:cNvSpPr>
            <p:nvPr/>
          </p:nvSpPr>
          <p:spPr bwMode="auto">
            <a:xfrm>
              <a:off x="4176" y="2256"/>
              <a:ext cx="2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P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290844" name="Line 28"/>
            <p:cNvSpPr>
              <a:spLocks noChangeShapeType="1"/>
            </p:cNvSpPr>
            <p:nvPr/>
          </p:nvSpPr>
          <p:spPr bwMode="auto">
            <a:xfrm>
              <a:off x="4080" y="201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45" name="Line 29"/>
            <p:cNvSpPr>
              <a:spLocks noChangeShapeType="1"/>
            </p:cNvSpPr>
            <p:nvPr/>
          </p:nvSpPr>
          <p:spPr bwMode="auto">
            <a:xfrm flipH="1">
              <a:off x="3984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46" name="Line 30"/>
            <p:cNvSpPr>
              <a:spLocks noChangeShapeType="1"/>
            </p:cNvSpPr>
            <p:nvPr/>
          </p:nvSpPr>
          <p:spPr bwMode="auto">
            <a:xfrm>
              <a:off x="3984" y="225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47" name="Oval 31"/>
            <p:cNvSpPr>
              <a:spLocks noChangeAspect="1" noChangeArrowheads="1"/>
            </p:cNvSpPr>
            <p:nvPr/>
          </p:nvSpPr>
          <p:spPr bwMode="auto">
            <a:xfrm>
              <a:off x="4032" y="19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8" name="Oval 32"/>
            <p:cNvSpPr>
              <a:spLocks noChangeAspect="1" noChangeArrowheads="1"/>
            </p:cNvSpPr>
            <p:nvPr/>
          </p:nvSpPr>
          <p:spPr bwMode="auto">
            <a:xfrm>
              <a:off x="4080" y="2400"/>
              <a:ext cx="75" cy="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9" name="Oval 33"/>
            <p:cNvSpPr>
              <a:spLocks noChangeAspect="1" noChangeArrowheads="1"/>
            </p:cNvSpPr>
            <p:nvPr/>
          </p:nvSpPr>
          <p:spPr bwMode="auto">
            <a:xfrm>
              <a:off x="3936" y="2208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50" name="Line 34"/>
            <p:cNvSpPr>
              <a:spLocks noChangeShapeType="1"/>
            </p:cNvSpPr>
            <p:nvPr/>
          </p:nvSpPr>
          <p:spPr bwMode="auto">
            <a:xfrm flipV="1">
              <a:off x="1536" y="235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51" name="Line 35"/>
            <p:cNvSpPr>
              <a:spLocks noChangeShapeType="1"/>
            </p:cNvSpPr>
            <p:nvPr/>
          </p:nvSpPr>
          <p:spPr bwMode="auto">
            <a:xfrm>
              <a:off x="1536" y="2736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52" name="Line 36"/>
            <p:cNvSpPr>
              <a:spLocks noChangeShapeType="1"/>
            </p:cNvSpPr>
            <p:nvPr/>
          </p:nvSpPr>
          <p:spPr bwMode="auto">
            <a:xfrm flipV="1">
              <a:off x="1536" y="177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53" name="Text Box 37"/>
            <p:cNvSpPr txBox="1">
              <a:spLocks noChangeArrowheads="1"/>
            </p:cNvSpPr>
            <p:nvPr/>
          </p:nvSpPr>
          <p:spPr bwMode="auto">
            <a:xfrm>
              <a:off x="4560" y="268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x</a:t>
              </a:r>
            </a:p>
          </p:txBody>
        </p:sp>
        <p:sp>
          <p:nvSpPr>
            <p:cNvPr id="290854" name="Text Box 38"/>
            <p:cNvSpPr txBox="1">
              <a:spLocks noChangeArrowheads="1"/>
            </p:cNvSpPr>
            <p:nvPr/>
          </p:nvSpPr>
          <p:spPr bwMode="auto">
            <a:xfrm>
              <a:off x="18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y</a:t>
              </a:r>
            </a:p>
          </p:txBody>
        </p:sp>
        <p:sp>
          <p:nvSpPr>
            <p:cNvPr id="290855" name="Text Box 39"/>
            <p:cNvSpPr txBox="1">
              <a:spLocks noChangeArrowheads="1"/>
            </p:cNvSpPr>
            <p:nvPr/>
          </p:nvSpPr>
          <p:spPr bwMode="auto">
            <a:xfrm>
              <a:off x="134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z</a:t>
              </a:r>
            </a:p>
          </p:txBody>
        </p:sp>
      </p:grpSp>
      <p:sp>
        <p:nvSpPr>
          <p:cNvPr id="290856" name="Text Box 40"/>
          <p:cNvSpPr txBox="1">
            <a:spLocks noChangeArrowheads="1"/>
          </p:cNvSpPr>
          <p:nvPr/>
        </p:nvSpPr>
        <p:spPr bwMode="auto">
          <a:xfrm>
            <a:off x="3810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Input</a:t>
            </a:r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429000" y="4876800"/>
            <a:ext cx="2743200" cy="1600200"/>
            <a:chOff x="192" y="192"/>
            <a:chExt cx="1728" cy="1008"/>
          </a:xfrm>
        </p:grpSpPr>
        <p:sp>
          <p:nvSpPr>
            <p:cNvPr id="290858" name="Line 42"/>
            <p:cNvSpPr>
              <a:spLocks noChangeShapeType="1"/>
            </p:cNvSpPr>
            <p:nvPr/>
          </p:nvSpPr>
          <p:spPr bwMode="auto">
            <a:xfrm>
              <a:off x="192" y="120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59" name="AutoShape 43"/>
            <p:cNvSpPr>
              <a:spLocks noChangeArrowheads="1"/>
            </p:cNvSpPr>
            <p:nvPr/>
          </p:nvSpPr>
          <p:spPr bwMode="auto">
            <a:xfrm>
              <a:off x="384" y="720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0" name="AutoShape 44"/>
            <p:cNvSpPr>
              <a:spLocks noChangeArrowheads="1"/>
            </p:cNvSpPr>
            <p:nvPr/>
          </p:nvSpPr>
          <p:spPr bwMode="auto">
            <a:xfrm>
              <a:off x="912" y="816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1" name="AutoShape 45"/>
            <p:cNvSpPr>
              <a:spLocks noChangeArrowheads="1"/>
            </p:cNvSpPr>
            <p:nvPr/>
          </p:nvSpPr>
          <p:spPr bwMode="auto">
            <a:xfrm>
              <a:off x="1536" y="672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2" name="Line 46"/>
            <p:cNvSpPr>
              <a:spLocks noChangeShapeType="1"/>
            </p:cNvSpPr>
            <p:nvPr/>
          </p:nvSpPr>
          <p:spPr bwMode="auto">
            <a:xfrm flipV="1">
              <a:off x="288" y="384"/>
              <a:ext cx="14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63" name="AutoShape 47"/>
            <p:cNvSpPr>
              <a:spLocks noChangeArrowheads="1"/>
            </p:cNvSpPr>
            <p:nvPr/>
          </p:nvSpPr>
          <p:spPr bwMode="auto">
            <a:xfrm>
              <a:off x="1584" y="288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4" name="AutoShape 48"/>
            <p:cNvSpPr>
              <a:spLocks noChangeArrowheads="1"/>
            </p:cNvSpPr>
            <p:nvPr/>
          </p:nvSpPr>
          <p:spPr bwMode="auto">
            <a:xfrm>
              <a:off x="1200" y="336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5" name="AutoShape 49"/>
            <p:cNvSpPr>
              <a:spLocks noChangeArrowheads="1"/>
            </p:cNvSpPr>
            <p:nvPr/>
          </p:nvSpPr>
          <p:spPr bwMode="auto">
            <a:xfrm>
              <a:off x="624" y="720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6" name="Line 50"/>
            <p:cNvSpPr>
              <a:spLocks noChangeShapeType="1"/>
            </p:cNvSpPr>
            <p:nvPr/>
          </p:nvSpPr>
          <p:spPr bwMode="auto">
            <a:xfrm flipV="1">
              <a:off x="192" y="19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67" name="AutoShape 51"/>
            <p:cNvSpPr>
              <a:spLocks noChangeArrowheads="1"/>
            </p:cNvSpPr>
            <p:nvPr/>
          </p:nvSpPr>
          <p:spPr bwMode="auto">
            <a:xfrm>
              <a:off x="1008" y="624"/>
              <a:ext cx="96" cy="144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0868" name="Text Box 52"/>
          <p:cNvSpPr txBox="1">
            <a:spLocks noChangeArrowheads="1"/>
          </p:cNvSpPr>
          <p:nvPr/>
        </p:nvSpPr>
        <p:spPr bwMode="auto">
          <a:xfrm>
            <a:off x="457200" y="563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Output</a:t>
            </a:r>
            <a:endParaRPr lang="en-US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105400" y="76200"/>
            <a:ext cx="3962400" cy="2041525"/>
            <a:chOff x="3216" y="48"/>
            <a:chExt cx="2496" cy="1286"/>
          </a:xfrm>
        </p:grpSpPr>
        <p:pic>
          <p:nvPicPr>
            <p:cNvPr id="290870" name="Picture 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48"/>
              <a:ext cx="2496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0871" name="Rectangle 55"/>
            <p:cNvSpPr>
              <a:spLocks noChangeArrowheads="1"/>
            </p:cNvSpPr>
            <p:nvPr/>
          </p:nvSpPr>
          <p:spPr bwMode="auto">
            <a:xfrm>
              <a:off x="3345" y="737"/>
              <a:ext cx="807" cy="271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4572000" y="5486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975" y="353705"/>
            <a:ext cx="460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Next learn a statistical shape model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of that organ.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525780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</a:t>
            </a:r>
          </a:p>
          <a:p>
            <a:r>
              <a:rPr lang="en-US" dirty="0"/>
              <a:t>l</a:t>
            </a:r>
            <a:r>
              <a:rPr lang="en-US" dirty="0" smtClean="0"/>
              <a:t>inear model</a:t>
            </a:r>
            <a:endParaRPr lang="en-US" dirty="0"/>
          </a:p>
        </p:txBody>
      </p:sp>
    </p:spTree>
  </p:cSld>
  <p:clrMapOvr>
    <a:masterClrMapping/>
  </p:clrMapOvr>
  <p:transition advTm="4923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62DA9-0A3F-4B52-85D4-0B7393F61645}" type="slidenum">
              <a:rPr lang="en-US"/>
              <a:pPr/>
              <a:t>12</a:t>
            </a:fld>
            <a:endParaRPr lang="en-US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5562600" y="3124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5562600" y="4876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47244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Prob.</a:t>
            </a:r>
          </a:p>
        </p:txBody>
      </p:sp>
      <p:sp>
        <p:nvSpPr>
          <p:cNvPr id="292877" name="Freeform 13"/>
          <p:cNvSpPr>
            <a:spLocks/>
          </p:cNvSpPr>
          <p:nvPr/>
        </p:nvSpPr>
        <p:spPr bwMode="auto">
          <a:xfrm>
            <a:off x="5638800" y="3810000"/>
            <a:ext cx="19050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28" y="0"/>
              </a:cxn>
              <a:cxn ang="0">
                <a:pos x="1200" y="672"/>
              </a:cxn>
            </a:cxnLst>
            <a:rect l="0" t="0" r="r" b="b"/>
            <a:pathLst>
              <a:path w="1200" h="672">
                <a:moveTo>
                  <a:pt x="0" y="672"/>
                </a:moveTo>
                <a:cubicBezTo>
                  <a:pt x="164" y="336"/>
                  <a:pt x="328" y="0"/>
                  <a:pt x="528" y="0"/>
                </a:cubicBezTo>
                <a:cubicBezTo>
                  <a:pt x="728" y="0"/>
                  <a:pt x="1040" y="512"/>
                  <a:pt x="1200" y="67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91200" y="5029200"/>
            <a:ext cx="2133600" cy="823913"/>
            <a:chOff x="1776" y="2736"/>
            <a:chExt cx="1344" cy="519"/>
          </a:xfrm>
        </p:grpSpPr>
        <p:sp>
          <p:nvSpPr>
            <p:cNvPr id="292879" name="AutoShape 15"/>
            <p:cNvSpPr>
              <a:spLocks noChangeAspect="1" noChangeArrowheads="1"/>
            </p:cNvSpPr>
            <p:nvPr/>
          </p:nvSpPr>
          <p:spPr bwMode="auto">
            <a:xfrm rot="-5400000">
              <a:off x="1725" y="2787"/>
              <a:ext cx="187" cy="8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0" name="AutoShape 16"/>
            <p:cNvSpPr>
              <a:spLocks noChangeAspect="1" noChangeArrowheads="1"/>
            </p:cNvSpPr>
            <p:nvPr/>
          </p:nvSpPr>
          <p:spPr bwMode="auto">
            <a:xfrm rot="-5400000">
              <a:off x="2157" y="2787"/>
              <a:ext cx="187" cy="8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1" name="AutoShape 17"/>
            <p:cNvSpPr>
              <a:spLocks noChangeAspect="1" noChangeArrowheads="1"/>
            </p:cNvSpPr>
            <p:nvPr/>
          </p:nvSpPr>
          <p:spPr bwMode="auto">
            <a:xfrm rot="-5400000">
              <a:off x="2882" y="2782"/>
              <a:ext cx="187" cy="9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6078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2" name="Line 18"/>
            <p:cNvSpPr>
              <a:spLocks noChangeShapeType="1"/>
            </p:cNvSpPr>
            <p:nvPr/>
          </p:nvSpPr>
          <p:spPr bwMode="auto">
            <a:xfrm>
              <a:off x="2544" y="2832"/>
              <a:ext cx="14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883" name="Text Box 19"/>
            <p:cNvSpPr txBox="1">
              <a:spLocks noChangeArrowheads="1"/>
            </p:cNvSpPr>
            <p:nvPr/>
          </p:nvSpPr>
          <p:spPr bwMode="auto">
            <a:xfrm>
              <a:off x="1824" y="3024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Intensity profile</a:t>
              </a:r>
              <a:r>
                <a:rPr lang="en-US" altLang="zh-TW">
                  <a:ea typeface="新細明體" pitchFamily="18" charset="-120"/>
                </a:rPr>
                <a:t>s</a:t>
              </a:r>
              <a:endParaRPr lang="en-US"/>
            </a:p>
          </p:txBody>
        </p:sp>
      </p:grpSp>
      <p:sp>
        <p:nvSpPr>
          <p:cNvPr id="292884" name="Text Box 20"/>
          <p:cNvSpPr txBox="1">
            <a:spLocks noChangeArrowheads="1"/>
          </p:cNvSpPr>
          <p:nvPr/>
        </p:nvSpPr>
        <p:spPr bwMode="auto">
          <a:xfrm>
            <a:off x="1752600" y="2438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ea typeface="新細明體" pitchFamily="18" charset="-120"/>
              </a:rPr>
              <a:t>Input</a:t>
            </a:r>
            <a:endParaRPr lang="en-US" dirty="0"/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6096000" y="2438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Output</a:t>
            </a:r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105400" y="76200"/>
            <a:ext cx="3962400" cy="2041525"/>
            <a:chOff x="3216" y="48"/>
            <a:chExt cx="2496" cy="1286"/>
          </a:xfrm>
        </p:grpSpPr>
        <p:pic>
          <p:nvPicPr>
            <p:cNvPr id="292887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48"/>
              <a:ext cx="2496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2888" name="Rectangle 24"/>
            <p:cNvSpPr>
              <a:spLocks noChangeArrowheads="1"/>
            </p:cNvSpPr>
            <p:nvPr/>
          </p:nvSpPr>
          <p:spPr bwMode="auto">
            <a:xfrm>
              <a:off x="4191" y="737"/>
              <a:ext cx="705" cy="271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5867400" y="3200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Learned Boundary Intensity Model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762000" y="609600"/>
            <a:ext cx="2835275" cy="1662113"/>
            <a:chOff x="578" y="2592"/>
            <a:chExt cx="1786" cy="1047"/>
          </a:xfrm>
        </p:grpSpPr>
        <p:sp>
          <p:nvSpPr>
            <p:cNvPr id="292868" name="AutoShape 4"/>
            <p:cNvSpPr>
              <a:spLocks noChangeAspect="1" noChangeArrowheads="1"/>
            </p:cNvSpPr>
            <p:nvPr/>
          </p:nvSpPr>
          <p:spPr bwMode="auto">
            <a:xfrm rot="-5400000">
              <a:off x="717" y="2643"/>
              <a:ext cx="187" cy="8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9" name="AutoShape 5"/>
            <p:cNvSpPr>
              <a:spLocks noChangeAspect="1" noChangeArrowheads="1"/>
            </p:cNvSpPr>
            <p:nvPr/>
          </p:nvSpPr>
          <p:spPr bwMode="auto">
            <a:xfrm rot="-5400000">
              <a:off x="1149" y="2643"/>
              <a:ext cx="187" cy="8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0" name="AutoShape 6"/>
            <p:cNvSpPr>
              <a:spLocks noChangeAspect="1" noChangeArrowheads="1"/>
            </p:cNvSpPr>
            <p:nvPr/>
          </p:nvSpPr>
          <p:spPr bwMode="auto">
            <a:xfrm rot="-5400000">
              <a:off x="1874" y="2638"/>
              <a:ext cx="187" cy="9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6078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1" name="Line 7"/>
            <p:cNvSpPr>
              <a:spLocks noChangeShapeType="1"/>
            </p:cNvSpPr>
            <p:nvPr/>
          </p:nvSpPr>
          <p:spPr bwMode="auto">
            <a:xfrm>
              <a:off x="1536" y="2688"/>
              <a:ext cx="14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872" name="Text Box 8"/>
            <p:cNvSpPr txBox="1">
              <a:spLocks noChangeArrowheads="1"/>
            </p:cNvSpPr>
            <p:nvPr/>
          </p:nvSpPr>
          <p:spPr bwMode="auto">
            <a:xfrm>
              <a:off x="864" y="3408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Intensity profile</a:t>
              </a:r>
              <a:r>
                <a:rPr lang="en-US" altLang="zh-TW">
                  <a:ea typeface="新細明體" pitchFamily="18" charset="-120"/>
                </a:rPr>
                <a:t>s</a:t>
              </a:r>
              <a:endParaRPr lang="en-US"/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578" y="2662"/>
              <a:ext cx="554" cy="620"/>
              <a:chOff x="624" y="3532"/>
              <a:chExt cx="554" cy="620"/>
            </a:xfrm>
          </p:grpSpPr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624" y="3532"/>
                <a:ext cx="554" cy="620"/>
                <a:chOff x="1036" y="1228"/>
                <a:chExt cx="554" cy="620"/>
              </a:xfrm>
            </p:grpSpPr>
            <p:sp>
              <p:nvSpPr>
                <p:cNvPr id="29289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74" y="1264"/>
                  <a:ext cx="104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95" name="Line 31"/>
                <p:cNvSpPr>
                  <a:spLocks noChangeShapeType="1"/>
                </p:cNvSpPr>
                <p:nvPr/>
              </p:nvSpPr>
              <p:spPr bwMode="auto">
                <a:xfrm>
                  <a:off x="1278" y="1264"/>
                  <a:ext cx="0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96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1174" y="1513"/>
                  <a:ext cx="104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48" y="1228"/>
                  <a:ext cx="2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1</a:t>
                  </a:r>
                </a:p>
              </p:txBody>
            </p:sp>
            <p:sp>
              <p:nvSpPr>
                <p:cNvPr id="29289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36" y="1300"/>
                  <a:ext cx="27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2</a:t>
                  </a:r>
                </a:p>
              </p:txBody>
            </p:sp>
            <p:sp>
              <p:nvSpPr>
                <p:cNvPr id="29289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74" y="1656"/>
                  <a:ext cx="2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3</a:t>
                  </a:r>
                </a:p>
              </p:txBody>
            </p:sp>
          </p:grpSp>
          <p:sp>
            <p:nvSpPr>
              <p:cNvPr id="292915" name="Oval 51"/>
              <p:cNvSpPr>
                <a:spLocks noChangeAspect="1" noChangeArrowheads="1"/>
              </p:cNvSpPr>
              <p:nvPr/>
            </p:nvSpPr>
            <p:spPr bwMode="auto">
              <a:xfrm>
                <a:off x="836" y="3537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916" name="Oval 52"/>
              <p:cNvSpPr>
                <a:spLocks noChangeAspect="1" noChangeArrowheads="1"/>
              </p:cNvSpPr>
              <p:nvPr/>
            </p:nvSpPr>
            <p:spPr bwMode="auto">
              <a:xfrm>
                <a:off x="830" y="3921"/>
                <a:ext cx="75" cy="75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917" name="Oval 53"/>
              <p:cNvSpPr>
                <a:spLocks noChangeAspect="1" noChangeArrowheads="1"/>
              </p:cNvSpPr>
              <p:nvPr/>
            </p:nvSpPr>
            <p:spPr bwMode="auto">
              <a:xfrm>
                <a:off x="740" y="3792"/>
                <a:ext cx="75" cy="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977" y="2660"/>
              <a:ext cx="626" cy="603"/>
              <a:chOff x="2036" y="3456"/>
              <a:chExt cx="626" cy="603"/>
            </a:xfrm>
          </p:grpSpPr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2036" y="3504"/>
                <a:ext cx="626" cy="528"/>
                <a:chOff x="2448" y="1200"/>
                <a:chExt cx="626" cy="528"/>
              </a:xfrm>
            </p:grpSpPr>
            <p:sp>
              <p:nvSpPr>
                <p:cNvPr id="29290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200"/>
                  <a:ext cx="2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1</a:t>
                  </a:r>
                </a:p>
              </p:txBody>
            </p:sp>
            <p:sp>
              <p:nvSpPr>
                <p:cNvPr id="29290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448" y="1488"/>
                  <a:ext cx="33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2</a:t>
                  </a:r>
                </a:p>
              </p:txBody>
            </p:sp>
            <p:sp>
              <p:nvSpPr>
                <p:cNvPr id="29290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2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3</a:t>
                  </a:r>
                </a:p>
              </p:txBody>
            </p:sp>
            <p:sp>
              <p:nvSpPr>
                <p:cNvPr id="29290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640" y="1200"/>
                  <a:ext cx="9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05" name="Line 41"/>
                <p:cNvSpPr>
                  <a:spLocks noChangeShapeType="1"/>
                </p:cNvSpPr>
                <p:nvPr/>
              </p:nvSpPr>
              <p:spPr bwMode="auto">
                <a:xfrm>
                  <a:off x="2736" y="120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0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640" y="1536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918" name="Oval 54"/>
              <p:cNvSpPr>
                <a:spLocks noChangeAspect="1" noChangeArrowheads="1"/>
              </p:cNvSpPr>
              <p:nvPr/>
            </p:nvSpPr>
            <p:spPr bwMode="auto">
              <a:xfrm>
                <a:off x="2180" y="3984"/>
                <a:ext cx="75" cy="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919" name="Oval 55"/>
              <p:cNvSpPr>
                <a:spLocks noChangeAspect="1" noChangeArrowheads="1"/>
              </p:cNvSpPr>
              <p:nvPr/>
            </p:nvSpPr>
            <p:spPr bwMode="auto">
              <a:xfrm>
                <a:off x="2324" y="3792"/>
                <a:ext cx="75" cy="75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920" name="Oval 56"/>
              <p:cNvSpPr>
                <a:spLocks noChangeAspect="1" noChangeArrowheads="1"/>
              </p:cNvSpPr>
              <p:nvPr/>
            </p:nvSpPr>
            <p:spPr bwMode="auto">
              <a:xfrm>
                <a:off x="2276" y="3456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655" y="2659"/>
              <a:ext cx="709" cy="507"/>
              <a:chOff x="4292" y="3504"/>
              <a:chExt cx="709" cy="507"/>
            </a:xfrm>
          </p:grpSpPr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4292" y="3552"/>
                <a:ext cx="709" cy="432"/>
                <a:chOff x="4704" y="1248"/>
                <a:chExt cx="709" cy="432"/>
              </a:xfrm>
            </p:grpSpPr>
            <p:sp>
              <p:nvSpPr>
                <p:cNvPr id="29290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704" y="1440"/>
                  <a:ext cx="2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2</a:t>
                  </a:r>
                </a:p>
              </p:txBody>
            </p:sp>
            <p:sp>
              <p:nvSpPr>
                <p:cNvPr id="29290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136" y="1248"/>
                  <a:ext cx="27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1</a:t>
                  </a:r>
                </a:p>
              </p:txBody>
            </p:sp>
            <p:sp>
              <p:nvSpPr>
                <p:cNvPr id="29291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136" y="1488"/>
                  <a:ext cx="2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P</a:t>
                  </a:r>
                  <a:r>
                    <a:rPr lang="en-US" sz="1400" baseline="-25000"/>
                    <a:t>3</a:t>
                  </a:r>
                </a:p>
              </p:txBody>
            </p:sp>
            <p:sp>
              <p:nvSpPr>
                <p:cNvPr id="292911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248"/>
                  <a:ext cx="4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1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944" y="1248"/>
                  <a:ext cx="9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13" name="Line 49"/>
                <p:cNvSpPr>
                  <a:spLocks noChangeShapeType="1"/>
                </p:cNvSpPr>
                <p:nvPr/>
              </p:nvSpPr>
              <p:spPr bwMode="auto">
                <a:xfrm>
                  <a:off x="4944" y="1488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921" name="Oval 57"/>
              <p:cNvSpPr>
                <a:spLocks noChangeAspect="1" noChangeArrowheads="1"/>
              </p:cNvSpPr>
              <p:nvPr/>
            </p:nvSpPr>
            <p:spPr bwMode="auto">
              <a:xfrm>
                <a:off x="4580" y="3504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922" name="Oval 58"/>
              <p:cNvSpPr>
                <a:spLocks noChangeAspect="1" noChangeArrowheads="1"/>
              </p:cNvSpPr>
              <p:nvPr/>
            </p:nvSpPr>
            <p:spPr bwMode="auto">
              <a:xfrm>
                <a:off x="4628" y="3936"/>
                <a:ext cx="75" cy="75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923" name="Oval 59"/>
              <p:cNvSpPr>
                <a:spLocks noChangeAspect="1" noChangeArrowheads="1"/>
              </p:cNvSpPr>
              <p:nvPr/>
            </p:nvSpPr>
            <p:spPr bwMode="auto">
              <a:xfrm>
                <a:off x="4484" y="3744"/>
                <a:ext cx="75" cy="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2940" name="Oval 76"/>
          <p:cNvSpPr>
            <a:spLocks noChangeAspect="1" noChangeArrowheads="1"/>
          </p:cNvSpPr>
          <p:nvPr/>
        </p:nvSpPr>
        <p:spPr bwMode="auto">
          <a:xfrm>
            <a:off x="2514600" y="25908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41" name="Oval 77"/>
          <p:cNvSpPr>
            <a:spLocks noChangeAspect="1" noChangeArrowheads="1"/>
          </p:cNvSpPr>
          <p:nvPr/>
        </p:nvSpPr>
        <p:spPr bwMode="auto">
          <a:xfrm>
            <a:off x="7016750" y="257968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609600" y="3429000"/>
            <a:ext cx="3962400" cy="3124200"/>
            <a:chOff x="336" y="2400"/>
            <a:chExt cx="1355" cy="1141"/>
          </a:xfrm>
        </p:grpSpPr>
        <p:pic>
          <p:nvPicPr>
            <p:cNvPr id="62" name="Picture 10" descr="axial01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400"/>
              <a:ext cx="1355" cy="1141"/>
            </a:xfrm>
            <a:prstGeom prst="rect">
              <a:avLst/>
            </a:prstGeom>
            <a:noFill/>
          </p:spPr>
        </p:pic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649" y="2817"/>
              <a:ext cx="182" cy="195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Oval 76"/>
          <p:cNvSpPr>
            <a:spLocks noChangeAspect="1" noChangeArrowheads="1"/>
          </p:cNvSpPr>
          <p:nvPr/>
        </p:nvSpPr>
        <p:spPr bwMode="auto">
          <a:xfrm>
            <a:off x="1752600" y="4800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15" y="81479"/>
            <a:ext cx="5164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Next learn a model of the boundary intensities.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1607" y="41910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</a:t>
            </a:r>
            <a:endParaRPr lang="en-US" dirty="0"/>
          </a:p>
        </p:txBody>
      </p:sp>
    </p:spTree>
  </p:cSld>
  <p:clrMapOvr>
    <a:masterClrMapping/>
  </p:clrMapOvr>
  <p:transition advTm="33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23294-0139-47ED-8D11-CC5A486E923C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2590800"/>
            <a:ext cx="7467600" cy="1543050"/>
            <a:chOff x="288" y="1536"/>
            <a:chExt cx="5472" cy="117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694"/>
              <a:ext cx="1533" cy="1012"/>
              <a:chOff x="1920" y="1680"/>
              <a:chExt cx="1728" cy="1615"/>
            </a:xfrm>
          </p:grpSpPr>
          <p:sp>
            <p:nvSpPr>
              <p:cNvPr id="294917" name="Oval 5"/>
              <p:cNvSpPr>
                <a:spLocks noChangeArrowheads="1"/>
              </p:cNvSpPr>
              <p:nvPr/>
            </p:nvSpPr>
            <p:spPr bwMode="auto">
              <a:xfrm rot="483638">
                <a:off x="2385" y="1728"/>
                <a:ext cx="672" cy="123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18" name="AutoShape 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1728" cy="384"/>
              </a:xfrm>
              <a:prstGeom prst="parallelogram">
                <a:avLst>
                  <a:gd name="adj" fmla="val 1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19" name="AutoShape 7"/>
              <p:cNvSpPr>
                <a:spLocks noChangeArrowheads="1"/>
              </p:cNvSpPr>
              <p:nvPr/>
            </p:nvSpPr>
            <p:spPr bwMode="auto">
              <a:xfrm rot="541424">
                <a:off x="2392" y="1680"/>
                <a:ext cx="666" cy="1276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20" name="AutoShape 8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1584" cy="480"/>
              </a:xfrm>
              <a:prstGeom prst="parallelogram">
                <a:avLst>
                  <a:gd name="adj" fmla="val 8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21" name="Oval 9"/>
              <p:cNvSpPr>
                <a:spLocks noChangeArrowheads="1"/>
              </p:cNvSpPr>
              <p:nvPr/>
            </p:nvSpPr>
            <p:spPr bwMode="auto">
              <a:xfrm rot="321349">
                <a:off x="2515" y="1875"/>
                <a:ext cx="506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22" name="Oval 10"/>
              <p:cNvSpPr>
                <a:spLocks noChangeArrowheads="1"/>
              </p:cNvSpPr>
              <p:nvPr/>
            </p:nvSpPr>
            <p:spPr bwMode="auto">
              <a:xfrm rot="321349">
                <a:off x="2417" y="2641"/>
                <a:ext cx="510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448" y="2064"/>
                <a:ext cx="816" cy="1011"/>
                <a:chOff x="528" y="816"/>
                <a:chExt cx="816" cy="1011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720" y="1008"/>
                  <a:ext cx="289" cy="240"/>
                  <a:chOff x="2047" y="1397"/>
                  <a:chExt cx="289" cy="240"/>
                </a:xfrm>
              </p:grpSpPr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 rot="1061063">
                    <a:off x="2096" y="1397"/>
                    <a:ext cx="240" cy="240"/>
                    <a:chOff x="2304" y="1584"/>
                    <a:chExt cx="192" cy="144"/>
                  </a:xfrm>
                </p:grpSpPr>
                <p:sp>
                  <p:nvSpPr>
                    <p:cNvPr id="294926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72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927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1584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928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1584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492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047" y="1561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493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28" y="1202"/>
                  <a:ext cx="432" cy="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x,y,z</a:t>
                  </a:r>
                </a:p>
              </p:txBody>
            </p:sp>
            <p:sp>
              <p:nvSpPr>
                <p:cNvPr id="29493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912" y="1202"/>
                  <a:ext cx="432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x</a:t>
                  </a:r>
                  <a:endParaRPr lang="en-US" sz="1400"/>
                </a:p>
              </p:txBody>
            </p:sp>
            <p:sp>
              <p:nvSpPr>
                <p:cNvPr id="29493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17" y="864"/>
                  <a:ext cx="431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y</a:t>
                  </a:r>
                </a:p>
              </p:txBody>
            </p:sp>
            <p:sp>
              <p:nvSpPr>
                <p:cNvPr id="2949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77" y="816"/>
                  <a:ext cx="431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z</a:t>
                  </a:r>
                </a:p>
              </p:txBody>
            </p:sp>
          </p:grpSp>
          <p:sp>
            <p:nvSpPr>
              <p:cNvPr id="294934" name="Text Box 22"/>
              <p:cNvSpPr txBox="1">
                <a:spLocks noChangeArrowheads="1"/>
              </p:cNvSpPr>
              <p:nvPr/>
            </p:nvSpPr>
            <p:spPr bwMode="auto">
              <a:xfrm>
                <a:off x="2400" y="2926"/>
                <a:ext cx="335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x</a:t>
                </a:r>
              </a:p>
            </p:txBody>
          </p:sp>
          <p:sp>
            <p:nvSpPr>
              <p:cNvPr id="294935" name="Text Box 23"/>
              <p:cNvSpPr txBox="1">
                <a:spLocks noChangeArrowheads="1"/>
              </p:cNvSpPr>
              <p:nvPr/>
            </p:nvSpPr>
            <p:spPr bwMode="auto">
              <a:xfrm>
                <a:off x="2833" y="2881"/>
                <a:ext cx="33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y</a:t>
                </a:r>
              </a:p>
            </p:txBody>
          </p:sp>
          <p:sp>
            <p:nvSpPr>
              <p:cNvPr id="294936" name="Text Box 24"/>
              <p:cNvSpPr txBox="1">
                <a:spLocks noChangeArrowheads="1"/>
              </p:cNvSpPr>
              <p:nvPr/>
            </p:nvSpPr>
            <p:spPr bwMode="auto">
              <a:xfrm>
                <a:off x="2208" y="2160"/>
                <a:ext cx="336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z</a:t>
                </a: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4" y="1549"/>
              <a:ext cx="1728" cy="1157"/>
              <a:chOff x="1488" y="2784"/>
              <a:chExt cx="1728" cy="167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 rot="483638">
                <a:off x="1962" y="2784"/>
                <a:ext cx="672" cy="13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48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39" name="AutoShape 27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1728" cy="384"/>
              </a:xfrm>
              <a:prstGeom prst="parallelogram">
                <a:avLst>
                  <a:gd name="adj" fmla="val 1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40" name="AutoShape 28"/>
              <p:cNvSpPr>
                <a:spLocks noChangeArrowheads="1"/>
              </p:cNvSpPr>
              <p:nvPr/>
            </p:nvSpPr>
            <p:spPr bwMode="auto">
              <a:xfrm rot="541424">
                <a:off x="1967" y="2784"/>
                <a:ext cx="666" cy="1372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41" name="AutoShape 29"/>
              <p:cNvSpPr>
                <a:spLocks noChangeArrowheads="1"/>
              </p:cNvSpPr>
              <p:nvPr/>
            </p:nvSpPr>
            <p:spPr bwMode="auto">
              <a:xfrm>
                <a:off x="1488" y="3600"/>
                <a:ext cx="1584" cy="480"/>
              </a:xfrm>
              <a:prstGeom prst="parallelogram">
                <a:avLst>
                  <a:gd name="adj" fmla="val 8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42" name="Oval 30"/>
              <p:cNvSpPr>
                <a:spLocks noChangeArrowheads="1"/>
              </p:cNvSpPr>
              <p:nvPr/>
            </p:nvSpPr>
            <p:spPr bwMode="auto">
              <a:xfrm rot="321349">
                <a:off x="2084" y="2974"/>
                <a:ext cx="534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 rot="321349">
                <a:off x="1985" y="3841"/>
                <a:ext cx="510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016" y="3264"/>
                <a:ext cx="816" cy="720"/>
                <a:chOff x="528" y="816"/>
                <a:chExt cx="816" cy="720"/>
              </a:xfrm>
            </p:grpSpPr>
            <p:grpSp>
              <p:nvGrpSpPr>
                <p:cNvPr id="9" name="Group 33"/>
                <p:cNvGrpSpPr>
                  <a:grpSpLocks/>
                </p:cNvGrpSpPr>
                <p:nvPr/>
              </p:nvGrpSpPr>
              <p:grpSpPr bwMode="auto">
                <a:xfrm>
                  <a:off x="720" y="1008"/>
                  <a:ext cx="289" cy="240"/>
                  <a:chOff x="2047" y="1397"/>
                  <a:chExt cx="289" cy="240"/>
                </a:xfrm>
              </p:grpSpPr>
              <p:grpSp>
                <p:nvGrpSpPr>
                  <p:cNvPr id="10" name="Group 34"/>
                  <p:cNvGrpSpPr>
                    <a:grpSpLocks/>
                  </p:cNvGrpSpPr>
                  <p:nvPr/>
                </p:nvGrpSpPr>
                <p:grpSpPr bwMode="auto">
                  <a:xfrm rot="1061063">
                    <a:off x="2096" y="1397"/>
                    <a:ext cx="240" cy="240"/>
                    <a:chOff x="2304" y="1584"/>
                    <a:chExt cx="192" cy="144"/>
                  </a:xfrm>
                </p:grpSpPr>
                <p:sp>
                  <p:nvSpPr>
                    <p:cNvPr id="294947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72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948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1584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949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1584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4950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047" y="1561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495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28" y="1200"/>
                  <a:ext cx="432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x,y,z</a:t>
                  </a:r>
                </a:p>
              </p:txBody>
            </p:sp>
            <p:sp>
              <p:nvSpPr>
                <p:cNvPr id="29495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12" y="1200"/>
                  <a:ext cx="432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x</a:t>
                  </a:r>
                  <a:endParaRPr lang="en-US" sz="1400"/>
                </a:p>
              </p:txBody>
            </p:sp>
            <p:sp>
              <p:nvSpPr>
                <p:cNvPr id="29495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16" y="863"/>
                  <a:ext cx="432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y</a:t>
                  </a:r>
                </a:p>
              </p:txBody>
            </p:sp>
            <p:sp>
              <p:nvSpPr>
                <p:cNvPr id="29495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76" y="816"/>
                  <a:ext cx="432" cy="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z</a:t>
                  </a:r>
                </a:p>
              </p:txBody>
            </p:sp>
          </p:grpSp>
          <p:sp>
            <p:nvSpPr>
              <p:cNvPr id="294955" name="Text Box 43"/>
              <p:cNvSpPr txBox="1">
                <a:spLocks noChangeArrowheads="1"/>
              </p:cNvSpPr>
              <p:nvPr/>
            </p:nvSpPr>
            <p:spPr bwMode="auto">
              <a:xfrm>
                <a:off x="1968" y="4127"/>
                <a:ext cx="336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x</a:t>
                </a:r>
              </a:p>
            </p:txBody>
          </p:sp>
          <p:sp>
            <p:nvSpPr>
              <p:cNvPr id="294956" name="Text Box 44"/>
              <p:cNvSpPr txBox="1">
                <a:spLocks noChangeArrowheads="1"/>
              </p:cNvSpPr>
              <p:nvPr/>
            </p:nvSpPr>
            <p:spPr bwMode="auto">
              <a:xfrm>
                <a:off x="2400" y="4080"/>
                <a:ext cx="336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y</a:t>
                </a:r>
              </a:p>
            </p:txBody>
          </p:sp>
          <p:sp>
            <p:nvSpPr>
              <p:cNvPr id="294957" name="Text Box 45"/>
              <p:cNvSpPr txBox="1">
                <a:spLocks noChangeArrowheads="1"/>
              </p:cNvSpPr>
              <p:nvPr/>
            </p:nvSpPr>
            <p:spPr bwMode="auto">
              <a:xfrm>
                <a:off x="1776" y="3360"/>
                <a:ext cx="336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z</a:t>
                </a:r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4032" y="1536"/>
              <a:ext cx="1728" cy="1088"/>
              <a:chOff x="1488" y="2784"/>
              <a:chExt cx="1728" cy="1704"/>
            </a:xfrm>
          </p:grpSpPr>
          <p:sp>
            <p:nvSpPr>
              <p:cNvPr id="294959" name="Oval 47"/>
              <p:cNvSpPr>
                <a:spLocks noChangeArrowheads="1"/>
              </p:cNvSpPr>
              <p:nvPr/>
            </p:nvSpPr>
            <p:spPr bwMode="auto">
              <a:xfrm rot="483638">
                <a:off x="1962" y="2784"/>
                <a:ext cx="672" cy="13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5882"/>
                      <a:invGamma/>
                      <a:alpha val="62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60" name="AutoShape 48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1728" cy="384"/>
              </a:xfrm>
              <a:prstGeom prst="parallelogram">
                <a:avLst>
                  <a:gd name="adj" fmla="val 11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61" name="AutoShape 49"/>
              <p:cNvSpPr>
                <a:spLocks noChangeArrowheads="1"/>
              </p:cNvSpPr>
              <p:nvPr/>
            </p:nvSpPr>
            <p:spPr bwMode="auto">
              <a:xfrm rot="541424">
                <a:off x="1967" y="2784"/>
                <a:ext cx="666" cy="1372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62" name="AutoShape 50"/>
              <p:cNvSpPr>
                <a:spLocks noChangeArrowheads="1"/>
              </p:cNvSpPr>
              <p:nvPr/>
            </p:nvSpPr>
            <p:spPr bwMode="auto">
              <a:xfrm>
                <a:off x="1488" y="3600"/>
                <a:ext cx="1584" cy="480"/>
              </a:xfrm>
              <a:prstGeom prst="parallelogram">
                <a:avLst>
                  <a:gd name="adj" fmla="val 82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63" name="Oval 51"/>
              <p:cNvSpPr>
                <a:spLocks noChangeArrowheads="1"/>
              </p:cNvSpPr>
              <p:nvPr/>
            </p:nvSpPr>
            <p:spPr bwMode="auto">
              <a:xfrm rot="321349">
                <a:off x="2084" y="2974"/>
                <a:ext cx="534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64" name="Oval 52"/>
              <p:cNvSpPr>
                <a:spLocks noChangeArrowheads="1"/>
              </p:cNvSpPr>
              <p:nvPr/>
            </p:nvSpPr>
            <p:spPr bwMode="auto">
              <a:xfrm rot="321349">
                <a:off x="1985" y="3841"/>
                <a:ext cx="510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2016" y="3264"/>
                <a:ext cx="816" cy="747"/>
                <a:chOff x="528" y="816"/>
                <a:chExt cx="816" cy="747"/>
              </a:xfrm>
            </p:grpSpPr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720" y="1008"/>
                  <a:ext cx="289" cy="240"/>
                  <a:chOff x="2047" y="1397"/>
                  <a:chExt cx="289" cy="240"/>
                </a:xfrm>
              </p:grpSpPr>
              <p:grpSp>
                <p:nvGrpSpPr>
                  <p:cNvPr id="14" name="Group 55"/>
                  <p:cNvGrpSpPr>
                    <a:grpSpLocks/>
                  </p:cNvGrpSpPr>
                  <p:nvPr/>
                </p:nvGrpSpPr>
                <p:grpSpPr bwMode="auto">
                  <a:xfrm rot="1061063">
                    <a:off x="2096" y="1397"/>
                    <a:ext cx="240" cy="240"/>
                    <a:chOff x="2304" y="1584"/>
                    <a:chExt cx="192" cy="144"/>
                  </a:xfrm>
                </p:grpSpPr>
                <p:sp>
                  <p:nvSpPr>
                    <p:cNvPr id="294968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72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969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1584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970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4" y="1584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4971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047" y="1561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497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28" y="1201"/>
                  <a:ext cx="432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x,y,z</a:t>
                  </a:r>
                </a:p>
              </p:txBody>
            </p:sp>
            <p:sp>
              <p:nvSpPr>
                <p:cNvPr id="2949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912" y="1199"/>
                  <a:ext cx="432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x</a:t>
                  </a:r>
                  <a:endParaRPr lang="en-US" sz="1400"/>
                </a:p>
              </p:txBody>
            </p:sp>
            <p:sp>
              <p:nvSpPr>
                <p:cNvPr id="29497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16" y="865"/>
                  <a:ext cx="433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y</a:t>
                  </a:r>
                </a:p>
              </p:txBody>
            </p:sp>
            <p:sp>
              <p:nvSpPr>
                <p:cNvPr id="29497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76" y="816"/>
                  <a:ext cx="432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</a:t>
                  </a:r>
                  <a:r>
                    <a:rPr lang="en-US" sz="1400" baseline="-25000"/>
                    <a:t>z</a:t>
                  </a:r>
                </a:p>
              </p:txBody>
            </p:sp>
          </p:grpSp>
          <p:sp>
            <p:nvSpPr>
              <p:cNvPr id="294976" name="Text Box 64"/>
              <p:cNvSpPr txBox="1">
                <a:spLocks noChangeArrowheads="1"/>
              </p:cNvSpPr>
              <p:nvPr/>
            </p:nvSpPr>
            <p:spPr bwMode="auto">
              <a:xfrm>
                <a:off x="1969" y="4126"/>
                <a:ext cx="335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x</a:t>
                </a:r>
              </a:p>
            </p:txBody>
          </p:sp>
          <p:sp>
            <p:nvSpPr>
              <p:cNvPr id="294977" name="Text Box 65"/>
              <p:cNvSpPr txBox="1">
                <a:spLocks noChangeArrowheads="1"/>
              </p:cNvSpPr>
              <p:nvPr/>
            </p:nvSpPr>
            <p:spPr bwMode="auto">
              <a:xfrm>
                <a:off x="2400" y="4079"/>
                <a:ext cx="337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y</a:t>
                </a:r>
              </a:p>
            </p:txBody>
          </p:sp>
          <p:sp>
            <p:nvSpPr>
              <p:cNvPr id="294978" name="Text Box 66"/>
              <p:cNvSpPr txBox="1">
                <a:spLocks noChangeArrowheads="1"/>
              </p:cNvSpPr>
              <p:nvPr/>
            </p:nvSpPr>
            <p:spPr bwMode="auto">
              <a:xfrm>
                <a:off x="1777" y="3361"/>
                <a:ext cx="335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</a:t>
                </a:r>
                <a:r>
                  <a:rPr lang="en-US" sz="1400" baseline="-25000"/>
                  <a:t>z</a:t>
                </a:r>
              </a:p>
            </p:txBody>
          </p:sp>
        </p:grpSp>
        <p:sp>
          <p:nvSpPr>
            <p:cNvPr id="294979" name="Text Box 67"/>
            <p:cNvSpPr txBox="1">
              <a:spLocks noChangeArrowheads="1"/>
            </p:cNvSpPr>
            <p:nvPr/>
          </p:nvSpPr>
          <p:spPr bwMode="auto">
            <a:xfrm>
              <a:off x="3600" y="2027"/>
              <a:ext cx="52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pitchFamily="18" charset="-120"/>
                </a:rPr>
                <a:t>…</a:t>
              </a:r>
              <a:endParaRPr lang="en-US"/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3352800" y="4419600"/>
            <a:ext cx="2743200" cy="1600200"/>
            <a:chOff x="528" y="2736"/>
            <a:chExt cx="1728" cy="1008"/>
          </a:xfrm>
        </p:grpSpPr>
        <p:sp>
          <p:nvSpPr>
            <p:cNvPr id="294981" name="Line 69"/>
            <p:cNvSpPr>
              <a:spLocks noChangeShapeType="1"/>
            </p:cNvSpPr>
            <p:nvPr/>
          </p:nvSpPr>
          <p:spPr bwMode="auto">
            <a:xfrm>
              <a:off x="528" y="37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82" name="Line 70"/>
            <p:cNvSpPr>
              <a:spLocks noChangeShapeType="1"/>
            </p:cNvSpPr>
            <p:nvPr/>
          </p:nvSpPr>
          <p:spPr bwMode="auto">
            <a:xfrm flipV="1">
              <a:off x="618" y="2907"/>
              <a:ext cx="1392" cy="7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83" name="Line 71"/>
            <p:cNvSpPr>
              <a:spLocks noChangeShapeType="1"/>
            </p:cNvSpPr>
            <p:nvPr/>
          </p:nvSpPr>
          <p:spPr bwMode="auto">
            <a:xfrm flipV="1">
              <a:off x="528" y="273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84" name="Oval 72"/>
            <p:cNvSpPr>
              <a:spLocks noChangeArrowheads="1"/>
            </p:cNvSpPr>
            <p:nvPr/>
          </p:nvSpPr>
          <p:spPr bwMode="auto">
            <a:xfrm>
              <a:off x="720" y="3360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85" name="Oval 73"/>
            <p:cNvSpPr>
              <a:spLocks noChangeArrowheads="1"/>
            </p:cNvSpPr>
            <p:nvPr/>
          </p:nvSpPr>
          <p:spPr bwMode="auto">
            <a:xfrm>
              <a:off x="1104" y="3456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86" name="Oval 74"/>
            <p:cNvSpPr>
              <a:spLocks noChangeArrowheads="1"/>
            </p:cNvSpPr>
            <p:nvPr/>
          </p:nvSpPr>
          <p:spPr bwMode="auto">
            <a:xfrm>
              <a:off x="1488" y="3360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87" name="Oval 75"/>
            <p:cNvSpPr>
              <a:spLocks noChangeArrowheads="1"/>
            </p:cNvSpPr>
            <p:nvPr/>
          </p:nvSpPr>
          <p:spPr bwMode="auto">
            <a:xfrm>
              <a:off x="1296" y="3072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88" name="Oval 76"/>
            <p:cNvSpPr>
              <a:spLocks noChangeArrowheads="1"/>
            </p:cNvSpPr>
            <p:nvPr/>
          </p:nvSpPr>
          <p:spPr bwMode="auto">
            <a:xfrm>
              <a:off x="1680" y="2832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89" name="Oval 77"/>
            <p:cNvSpPr>
              <a:spLocks noChangeArrowheads="1"/>
            </p:cNvSpPr>
            <p:nvPr/>
          </p:nvSpPr>
          <p:spPr bwMode="auto">
            <a:xfrm>
              <a:off x="960" y="2928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90" name="Oval 78"/>
            <p:cNvSpPr>
              <a:spLocks noChangeArrowheads="1"/>
            </p:cNvSpPr>
            <p:nvPr/>
          </p:nvSpPr>
          <p:spPr bwMode="auto">
            <a:xfrm>
              <a:off x="1488" y="3552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91" name="Oval 79"/>
            <p:cNvSpPr>
              <a:spLocks noChangeArrowheads="1"/>
            </p:cNvSpPr>
            <p:nvPr/>
          </p:nvSpPr>
          <p:spPr bwMode="auto">
            <a:xfrm>
              <a:off x="1728" y="3120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92" name="Oval 80"/>
            <p:cNvSpPr>
              <a:spLocks noChangeArrowheads="1"/>
            </p:cNvSpPr>
            <p:nvPr/>
          </p:nvSpPr>
          <p:spPr bwMode="auto">
            <a:xfrm>
              <a:off x="1824" y="3312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4993" name="Text Box 81"/>
          <p:cNvSpPr txBox="1">
            <a:spLocks noChangeArrowheads="1"/>
          </p:cNvSpPr>
          <p:nvPr/>
        </p:nvSpPr>
        <p:spPr bwMode="auto">
          <a:xfrm>
            <a:off x="3810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Input</a:t>
            </a:r>
            <a:endParaRPr lang="en-US"/>
          </a:p>
        </p:txBody>
      </p:sp>
      <p:sp>
        <p:nvSpPr>
          <p:cNvPr id="294994" name="Text Box 82"/>
          <p:cNvSpPr txBox="1">
            <a:spLocks noChangeArrowheads="1"/>
          </p:cNvSpPr>
          <p:nvPr/>
        </p:nvSpPr>
        <p:spPr bwMode="auto">
          <a:xfrm>
            <a:off x="457200" y="541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Output</a:t>
            </a:r>
            <a:endParaRPr lang="en-US"/>
          </a:p>
        </p:txBody>
      </p: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5105400" y="76200"/>
            <a:ext cx="3962400" cy="2041525"/>
            <a:chOff x="3216" y="48"/>
            <a:chExt cx="2496" cy="1286"/>
          </a:xfrm>
        </p:grpSpPr>
        <p:pic>
          <p:nvPicPr>
            <p:cNvPr id="294996" name="Picture 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48"/>
              <a:ext cx="2496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4997" name="Rectangle 85"/>
            <p:cNvSpPr>
              <a:spLocks noChangeArrowheads="1"/>
            </p:cNvSpPr>
            <p:nvPr/>
          </p:nvSpPr>
          <p:spPr bwMode="auto">
            <a:xfrm>
              <a:off x="5003" y="739"/>
              <a:ext cx="641" cy="22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956907" y="890818"/>
            <a:ext cx="344568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Given a bounding box and the</a:t>
            </a:r>
          </a:p>
          <a:p>
            <a:r>
              <a:rPr lang="en-US" sz="2000" dirty="0" smtClean="0"/>
              <a:t>   CT slices inside it, a classifier</a:t>
            </a:r>
          </a:p>
          <a:p>
            <a:r>
              <a:rPr lang="en-US" sz="2000" dirty="0" smtClean="0"/>
              <a:t>   learns to decide if </a:t>
            </a:r>
            <a:r>
              <a:rPr lang="en-US" sz="2000" i="1" dirty="0" smtClean="0"/>
              <a:t>everything</a:t>
            </a:r>
          </a:p>
          <a:p>
            <a:r>
              <a:rPr lang="en-US" sz="2000" dirty="0" smtClean="0"/>
              <a:t>   inside the box is liver or not.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3505200" y="4343400"/>
            <a:ext cx="5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liver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10200" y="5562600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not liver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2" y="50264"/>
            <a:ext cx="4349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Finally train a classifier to find the organ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inside a bounding box.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9450" y="4434661"/>
            <a:ext cx="2323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do you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get the bounding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box?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5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Shape Models: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6369949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There are 3 steps to the testing phase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organ detection: </a:t>
            </a:r>
            <a:r>
              <a:rPr lang="en-US" sz="2400" dirty="0" smtClean="0"/>
              <a:t>use the learned organ</a:t>
            </a:r>
          </a:p>
          <a:p>
            <a:pPr marL="914400" lvl="1" indent="-457200"/>
            <a:r>
              <a:rPr lang="en-US" sz="2400" dirty="0"/>
              <a:t> </a:t>
            </a:r>
            <a:r>
              <a:rPr lang="en-US" sz="2400" dirty="0" smtClean="0"/>
              <a:t>      detector to detect the organ in the testing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   volume and return a bounding box</a:t>
            </a:r>
          </a:p>
          <a:p>
            <a:pPr marL="914400" lvl="1" indent="-457200"/>
            <a:r>
              <a:rPr lang="en-US" sz="2400" dirty="0" smtClean="0"/>
              <a:t>2.   </a:t>
            </a:r>
            <a:r>
              <a:rPr lang="en-US" sz="2400" dirty="0" smtClean="0">
                <a:solidFill>
                  <a:srgbClr val="FF0000"/>
                </a:solidFill>
              </a:rPr>
              <a:t>shape model initialization: </a:t>
            </a:r>
            <a:r>
              <a:rPr lang="en-US" sz="2400" dirty="0" smtClean="0"/>
              <a:t>initialize the</a:t>
            </a:r>
          </a:p>
          <a:p>
            <a:pPr marL="914400" lvl="1" indent="-457200"/>
            <a:r>
              <a:rPr lang="en-US" sz="2400" dirty="0"/>
              <a:t> </a:t>
            </a:r>
            <a:r>
              <a:rPr lang="en-US" sz="2400" dirty="0" smtClean="0"/>
              <a:t>      learned statistical model based on the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  detected bounding box</a:t>
            </a:r>
          </a:p>
          <a:p>
            <a:pPr marL="914400" lvl="1" indent="-457200">
              <a:buAutoNum type="arabicPeriod" startAt="3"/>
            </a:pPr>
            <a:r>
              <a:rPr lang="en-US" sz="2400" dirty="0" smtClean="0">
                <a:solidFill>
                  <a:srgbClr val="FF0000"/>
                </a:solidFill>
              </a:rPr>
              <a:t>boundary refinement: </a:t>
            </a:r>
            <a:r>
              <a:rPr lang="en-US" sz="2400" dirty="0" smtClean="0"/>
              <a:t>use the learned</a:t>
            </a:r>
          </a:p>
          <a:p>
            <a:pPr marL="914400" lvl="1" indent="-457200"/>
            <a:r>
              <a:rPr lang="en-US" sz="2400" dirty="0"/>
              <a:t> </a:t>
            </a:r>
            <a:r>
              <a:rPr lang="en-US" sz="2400" dirty="0" smtClean="0"/>
              <a:t>      boundary intensity model to estimate the</a:t>
            </a:r>
          </a:p>
          <a:p>
            <a:pPr marL="914400" lvl="1" indent="-457200"/>
            <a:r>
              <a:rPr lang="en-US" sz="2400" dirty="0"/>
              <a:t> </a:t>
            </a:r>
            <a:r>
              <a:rPr lang="en-US" sz="2400" dirty="0" smtClean="0"/>
              <a:t>      refinement to the model for this shape</a:t>
            </a:r>
          </a:p>
          <a:p>
            <a:pPr marL="914400" lvl="1" indent="-45720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FF9B2-C6A3-4BB4-9FBF-344DB9797448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810000" y="1524000"/>
            <a:ext cx="1752600" cy="1600200"/>
            <a:chOff x="2400" y="960"/>
            <a:chExt cx="1104" cy="1008"/>
          </a:xfrm>
        </p:grpSpPr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2496" y="1344"/>
              <a:ext cx="1008" cy="624"/>
              <a:chOff x="2496" y="1344"/>
              <a:chExt cx="1008" cy="624"/>
            </a:xfrm>
          </p:grpSpPr>
          <p:sp>
            <p:nvSpPr>
              <p:cNvPr id="297017" name="Line 57"/>
              <p:cNvSpPr>
                <a:spLocks noChangeShapeType="1"/>
              </p:cNvSpPr>
              <p:nvPr/>
            </p:nvSpPr>
            <p:spPr bwMode="auto">
              <a:xfrm>
                <a:off x="2496" y="196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18" name="AutoShape 58"/>
              <p:cNvSpPr>
                <a:spLocks noChangeArrowheads="1"/>
              </p:cNvSpPr>
              <p:nvPr/>
            </p:nvSpPr>
            <p:spPr bwMode="auto">
              <a:xfrm>
                <a:off x="2608" y="1671"/>
                <a:ext cx="28" cy="5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19" name="AutoShape 59"/>
              <p:cNvSpPr>
                <a:spLocks noChangeArrowheads="1"/>
              </p:cNvSpPr>
              <p:nvPr/>
            </p:nvSpPr>
            <p:spPr bwMode="auto">
              <a:xfrm>
                <a:off x="2916" y="1730"/>
                <a:ext cx="28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0" name="AutoShape 60"/>
              <p:cNvSpPr>
                <a:spLocks noChangeArrowheads="1"/>
              </p:cNvSpPr>
              <p:nvPr/>
            </p:nvSpPr>
            <p:spPr bwMode="auto">
              <a:xfrm>
                <a:off x="3280" y="1641"/>
                <a:ext cx="28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1" name="Line 61"/>
              <p:cNvSpPr>
                <a:spLocks noChangeShapeType="1"/>
              </p:cNvSpPr>
              <p:nvPr/>
            </p:nvSpPr>
            <p:spPr bwMode="auto">
              <a:xfrm flipV="1">
                <a:off x="2552" y="1463"/>
                <a:ext cx="868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22" name="AutoShape 62"/>
              <p:cNvSpPr>
                <a:spLocks noChangeArrowheads="1"/>
              </p:cNvSpPr>
              <p:nvPr/>
            </p:nvSpPr>
            <p:spPr bwMode="auto">
              <a:xfrm>
                <a:off x="3308" y="1403"/>
                <a:ext cx="28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3" name="AutoShape 63"/>
              <p:cNvSpPr>
                <a:spLocks noChangeArrowheads="1"/>
              </p:cNvSpPr>
              <p:nvPr/>
            </p:nvSpPr>
            <p:spPr bwMode="auto">
              <a:xfrm>
                <a:off x="3084" y="1433"/>
                <a:ext cx="28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4" name="AutoShape 64"/>
              <p:cNvSpPr>
                <a:spLocks noChangeArrowheads="1"/>
              </p:cNvSpPr>
              <p:nvPr/>
            </p:nvSpPr>
            <p:spPr bwMode="auto">
              <a:xfrm>
                <a:off x="2748" y="1671"/>
                <a:ext cx="28" cy="5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5" name="Line 65"/>
              <p:cNvSpPr>
                <a:spLocks noChangeShapeType="1"/>
              </p:cNvSpPr>
              <p:nvPr/>
            </p:nvSpPr>
            <p:spPr bwMode="auto">
              <a:xfrm flipV="1">
                <a:off x="2496" y="134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26" name="AutoShape 66"/>
              <p:cNvSpPr>
                <a:spLocks noChangeArrowheads="1"/>
              </p:cNvSpPr>
              <p:nvPr/>
            </p:nvSpPr>
            <p:spPr bwMode="auto">
              <a:xfrm>
                <a:off x="2972" y="1611"/>
                <a:ext cx="56" cy="9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33" name="Text Box 73"/>
            <p:cNvSpPr txBox="1">
              <a:spLocks noChangeArrowheads="1"/>
            </p:cNvSpPr>
            <p:nvPr/>
          </p:nvSpPr>
          <p:spPr bwMode="auto">
            <a:xfrm>
              <a:off x="2400" y="960"/>
              <a:ext cx="1104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ea typeface="新細明體" pitchFamily="18" charset="-120"/>
                </a:rPr>
                <a:t>Learned Statistical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ea typeface="新細明體" pitchFamily="18" charset="-120"/>
                </a:rPr>
                <a:t>Shape Model</a:t>
              </a:r>
              <a:endParaRPr lang="en-US" sz="1400"/>
            </a:p>
          </p:txBody>
        </p:sp>
      </p:grp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76200"/>
            <a:ext cx="37290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6856413" y="674688"/>
            <a:ext cx="844550" cy="2190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0" y="3581400"/>
            <a:ext cx="2743200" cy="2667000"/>
            <a:chOff x="0" y="2256"/>
            <a:chExt cx="1728" cy="1680"/>
          </a:xfrm>
        </p:grpSpPr>
        <p:sp>
          <p:nvSpPr>
            <p:cNvPr id="296965" name="Text Box 5"/>
            <p:cNvSpPr txBox="1">
              <a:spLocks noChangeArrowheads="1"/>
            </p:cNvSpPr>
            <p:nvPr/>
          </p:nvSpPr>
          <p:spPr bwMode="auto">
            <a:xfrm>
              <a:off x="336" y="3744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Test Organ</a:t>
              </a:r>
            </a:p>
          </p:txBody>
        </p:sp>
        <p:sp>
          <p:nvSpPr>
            <p:cNvPr id="296966" name="Oval 6"/>
            <p:cNvSpPr>
              <a:spLocks noChangeArrowheads="1"/>
            </p:cNvSpPr>
            <p:nvPr/>
          </p:nvSpPr>
          <p:spPr bwMode="auto">
            <a:xfrm rot="483638">
              <a:off x="465" y="2304"/>
              <a:ext cx="672" cy="123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7" name="AutoShape 7"/>
            <p:cNvSpPr>
              <a:spLocks noChangeArrowheads="1"/>
            </p:cNvSpPr>
            <p:nvPr/>
          </p:nvSpPr>
          <p:spPr bwMode="auto">
            <a:xfrm>
              <a:off x="0" y="2256"/>
              <a:ext cx="1728" cy="384"/>
            </a:xfrm>
            <a:prstGeom prst="parallelogram">
              <a:avLst>
                <a:gd name="adj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8" name="AutoShape 8"/>
            <p:cNvSpPr>
              <a:spLocks noChangeArrowheads="1"/>
            </p:cNvSpPr>
            <p:nvPr/>
          </p:nvSpPr>
          <p:spPr bwMode="auto">
            <a:xfrm>
              <a:off x="0" y="2976"/>
              <a:ext cx="1584" cy="480"/>
            </a:xfrm>
            <a:prstGeom prst="parallelogram">
              <a:avLst>
                <a:gd name="adj" fmla="val 8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9" name="Oval 9"/>
            <p:cNvSpPr>
              <a:spLocks noChangeArrowheads="1"/>
            </p:cNvSpPr>
            <p:nvPr/>
          </p:nvSpPr>
          <p:spPr bwMode="auto">
            <a:xfrm rot="321349">
              <a:off x="585" y="2451"/>
              <a:ext cx="5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0" name="Oval 10"/>
            <p:cNvSpPr>
              <a:spLocks noChangeArrowheads="1"/>
            </p:cNvSpPr>
            <p:nvPr/>
          </p:nvSpPr>
          <p:spPr bwMode="auto">
            <a:xfrm rot="321349">
              <a:off x="497" y="3217"/>
              <a:ext cx="51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85800" y="2209800"/>
            <a:ext cx="1447800" cy="838200"/>
            <a:chOff x="528" y="2736"/>
            <a:chExt cx="1728" cy="1008"/>
          </a:xfrm>
        </p:grpSpPr>
        <p:sp>
          <p:nvSpPr>
            <p:cNvPr id="296994" name="Line 34"/>
            <p:cNvSpPr>
              <a:spLocks noChangeShapeType="1"/>
            </p:cNvSpPr>
            <p:nvPr/>
          </p:nvSpPr>
          <p:spPr bwMode="auto">
            <a:xfrm>
              <a:off x="528" y="37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995" name="Line 35"/>
            <p:cNvSpPr>
              <a:spLocks noChangeShapeType="1"/>
            </p:cNvSpPr>
            <p:nvPr/>
          </p:nvSpPr>
          <p:spPr bwMode="auto">
            <a:xfrm flipV="1">
              <a:off x="618" y="2907"/>
              <a:ext cx="1392" cy="7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996" name="Line 36"/>
            <p:cNvSpPr>
              <a:spLocks noChangeShapeType="1"/>
            </p:cNvSpPr>
            <p:nvPr/>
          </p:nvSpPr>
          <p:spPr bwMode="auto">
            <a:xfrm flipV="1">
              <a:off x="528" y="273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997" name="Oval 37"/>
            <p:cNvSpPr>
              <a:spLocks noChangeArrowheads="1"/>
            </p:cNvSpPr>
            <p:nvPr/>
          </p:nvSpPr>
          <p:spPr bwMode="auto">
            <a:xfrm>
              <a:off x="720" y="3360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98" name="Oval 38"/>
            <p:cNvSpPr>
              <a:spLocks noChangeArrowheads="1"/>
            </p:cNvSpPr>
            <p:nvPr/>
          </p:nvSpPr>
          <p:spPr bwMode="auto">
            <a:xfrm>
              <a:off x="1104" y="3456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99" name="Oval 39"/>
            <p:cNvSpPr>
              <a:spLocks noChangeArrowheads="1"/>
            </p:cNvSpPr>
            <p:nvPr/>
          </p:nvSpPr>
          <p:spPr bwMode="auto">
            <a:xfrm>
              <a:off x="1488" y="3360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0" name="Oval 40"/>
            <p:cNvSpPr>
              <a:spLocks noChangeArrowheads="1"/>
            </p:cNvSpPr>
            <p:nvPr/>
          </p:nvSpPr>
          <p:spPr bwMode="auto">
            <a:xfrm>
              <a:off x="1296" y="3072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1" name="Oval 41"/>
            <p:cNvSpPr>
              <a:spLocks noChangeArrowheads="1"/>
            </p:cNvSpPr>
            <p:nvPr/>
          </p:nvSpPr>
          <p:spPr bwMode="auto">
            <a:xfrm>
              <a:off x="1680" y="2832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2" name="Oval 42"/>
            <p:cNvSpPr>
              <a:spLocks noChangeArrowheads="1"/>
            </p:cNvSpPr>
            <p:nvPr/>
          </p:nvSpPr>
          <p:spPr bwMode="auto">
            <a:xfrm>
              <a:off x="960" y="2928"/>
              <a:ext cx="144" cy="4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3" name="Oval 43"/>
            <p:cNvSpPr>
              <a:spLocks noChangeArrowheads="1"/>
            </p:cNvSpPr>
            <p:nvPr/>
          </p:nvSpPr>
          <p:spPr bwMode="auto">
            <a:xfrm>
              <a:off x="1488" y="3552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4" name="Oval 44"/>
            <p:cNvSpPr>
              <a:spLocks noChangeArrowheads="1"/>
            </p:cNvSpPr>
            <p:nvPr/>
          </p:nvSpPr>
          <p:spPr bwMode="auto">
            <a:xfrm>
              <a:off x="1728" y="3120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5" name="Oval 45"/>
            <p:cNvSpPr>
              <a:spLocks noChangeArrowheads="1"/>
            </p:cNvSpPr>
            <p:nvPr/>
          </p:nvSpPr>
          <p:spPr bwMode="auto">
            <a:xfrm>
              <a:off x="1824" y="3312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6248400" y="3581400"/>
            <a:ext cx="2743200" cy="2670175"/>
            <a:chOff x="3936" y="2256"/>
            <a:chExt cx="1728" cy="1682"/>
          </a:xfrm>
        </p:grpSpPr>
        <p:sp>
          <p:nvSpPr>
            <p:cNvPr id="297007" name="Text Box 47"/>
            <p:cNvSpPr txBox="1">
              <a:spLocks noChangeArrowheads="1"/>
            </p:cNvSpPr>
            <p:nvPr/>
          </p:nvSpPr>
          <p:spPr bwMode="auto">
            <a:xfrm>
              <a:off x="4368" y="3744"/>
              <a:ext cx="11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dirty="0" smtClean="0"/>
                <a:t>Boundary Refinement</a:t>
              </a:r>
              <a:endParaRPr lang="en-US" sz="1400" dirty="0"/>
            </a:p>
          </p:txBody>
        </p:sp>
        <p:sp>
          <p:nvSpPr>
            <p:cNvPr id="297008" name="Oval 48"/>
            <p:cNvSpPr>
              <a:spLocks noChangeArrowheads="1"/>
            </p:cNvSpPr>
            <p:nvPr/>
          </p:nvSpPr>
          <p:spPr bwMode="auto">
            <a:xfrm rot="483638">
              <a:off x="4401" y="2304"/>
              <a:ext cx="672" cy="12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9" name="AutoShape 49"/>
            <p:cNvSpPr>
              <a:spLocks noChangeArrowheads="1"/>
            </p:cNvSpPr>
            <p:nvPr/>
          </p:nvSpPr>
          <p:spPr bwMode="auto">
            <a:xfrm>
              <a:off x="3936" y="2256"/>
              <a:ext cx="1728" cy="384"/>
            </a:xfrm>
            <a:prstGeom prst="parallelogram">
              <a:avLst>
                <a:gd name="adj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0" name="AutoShape 50"/>
            <p:cNvSpPr>
              <a:spLocks noChangeArrowheads="1"/>
            </p:cNvSpPr>
            <p:nvPr/>
          </p:nvSpPr>
          <p:spPr bwMode="auto">
            <a:xfrm>
              <a:off x="3936" y="2976"/>
              <a:ext cx="1584" cy="480"/>
            </a:xfrm>
            <a:prstGeom prst="parallelogram">
              <a:avLst>
                <a:gd name="adj" fmla="val 8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1" name="Oval 51"/>
            <p:cNvSpPr>
              <a:spLocks noChangeArrowheads="1"/>
            </p:cNvSpPr>
            <p:nvPr/>
          </p:nvSpPr>
          <p:spPr bwMode="auto">
            <a:xfrm rot="321349">
              <a:off x="4531" y="2451"/>
              <a:ext cx="50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2" name="Oval 52"/>
            <p:cNvSpPr>
              <a:spLocks noChangeArrowheads="1"/>
            </p:cNvSpPr>
            <p:nvPr/>
          </p:nvSpPr>
          <p:spPr bwMode="auto">
            <a:xfrm rot="321349">
              <a:off x="4433" y="3217"/>
              <a:ext cx="51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3" name="Oval 53"/>
            <p:cNvSpPr>
              <a:spLocks noChangeArrowheads="1"/>
            </p:cNvSpPr>
            <p:nvPr/>
          </p:nvSpPr>
          <p:spPr bwMode="auto">
            <a:xfrm rot="483638">
              <a:off x="4367" y="2293"/>
              <a:ext cx="577" cy="13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4" name="Oval 54"/>
            <p:cNvSpPr>
              <a:spLocks noChangeArrowheads="1"/>
            </p:cNvSpPr>
            <p:nvPr/>
          </p:nvSpPr>
          <p:spPr bwMode="auto">
            <a:xfrm rot="521181">
              <a:off x="4534" y="2393"/>
              <a:ext cx="362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5" name="Oval 55"/>
            <p:cNvSpPr>
              <a:spLocks noChangeArrowheads="1"/>
            </p:cNvSpPr>
            <p:nvPr/>
          </p:nvSpPr>
          <p:spPr bwMode="auto">
            <a:xfrm rot="521181">
              <a:off x="4366" y="3173"/>
              <a:ext cx="49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8" name="Rectangle 68"/>
          <p:cNvSpPr>
            <a:spLocks noChangeArrowheads="1"/>
          </p:cNvSpPr>
          <p:nvPr/>
        </p:nvSpPr>
        <p:spPr bwMode="auto">
          <a:xfrm>
            <a:off x="6570663" y="1287463"/>
            <a:ext cx="1374775" cy="2381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9" name="Rectangle 69"/>
          <p:cNvSpPr>
            <a:spLocks noChangeArrowheads="1"/>
          </p:cNvSpPr>
          <p:nvPr/>
        </p:nvSpPr>
        <p:spPr bwMode="auto">
          <a:xfrm>
            <a:off x="6832600" y="982663"/>
            <a:ext cx="10668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0" name="Rectangle 70"/>
          <p:cNvSpPr>
            <a:spLocks noChangeArrowheads="1"/>
          </p:cNvSpPr>
          <p:nvPr/>
        </p:nvSpPr>
        <p:spPr bwMode="auto">
          <a:xfrm>
            <a:off x="6832600" y="1592263"/>
            <a:ext cx="995363" cy="203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200400" y="3581401"/>
            <a:ext cx="2743200" cy="2992438"/>
            <a:chOff x="2016" y="2256"/>
            <a:chExt cx="1728" cy="1885"/>
          </a:xfrm>
        </p:grpSpPr>
        <p:sp>
          <p:nvSpPr>
            <p:cNvPr id="296973" name="Oval 13"/>
            <p:cNvSpPr>
              <a:spLocks noChangeArrowheads="1"/>
            </p:cNvSpPr>
            <p:nvPr/>
          </p:nvSpPr>
          <p:spPr bwMode="auto">
            <a:xfrm rot="483638">
              <a:off x="2481" y="2304"/>
              <a:ext cx="672" cy="123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4" name="AutoShape 14"/>
            <p:cNvSpPr>
              <a:spLocks noChangeArrowheads="1"/>
            </p:cNvSpPr>
            <p:nvPr/>
          </p:nvSpPr>
          <p:spPr bwMode="auto">
            <a:xfrm>
              <a:off x="2016" y="2256"/>
              <a:ext cx="1728" cy="384"/>
            </a:xfrm>
            <a:prstGeom prst="parallelogram">
              <a:avLst>
                <a:gd name="adj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5" name="AutoShape 15"/>
            <p:cNvSpPr>
              <a:spLocks noChangeArrowheads="1"/>
            </p:cNvSpPr>
            <p:nvPr/>
          </p:nvSpPr>
          <p:spPr bwMode="auto">
            <a:xfrm rot="541424">
              <a:off x="2488" y="2256"/>
              <a:ext cx="666" cy="1276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6" name="AutoShape 16"/>
            <p:cNvSpPr>
              <a:spLocks noChangeArrowheads="1"/>
            </p:cNvSpPr>
            <p:nvPr/>
          </p:nvSpPr>
          <p:spPr bwMode="auto">
            <a:xfrm>
              <a:off x="2016" y="2976"/>
              <a:ext cx="1584" cy="480"/>
            </a:xfrm>
            <a:prstGeom prst="parallelogram">
              <a:avLst>
                <a:gd name="adj" fmla="val 8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7" name="Oval 17"/>
            <p:cNvSpPr>
              <a:spLocks noChangeArrowheads="1"/>
            </p:cNvSpPr>
            <p:nvPr/>
          </p:nvSpPr>
          <p:spPr bwMode="auto">
            <a:xfrm rot="321349">
              <a:off x="2611" y="2451"/>
              <a:ext cx="50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8" name="Oval 18"/>
            <p:cNvSpPr>
              <a:spLocks noChangeArrowheads="1"/>
            </p:cNvSpPr>
            <p:nvPr/>
          </p:nvSpPr>
          <p:spPr bwMode="auto">
            <a:xfrm rot="321349">
              <a:off x="2513" y="3217"/>
              <a:ext cx="51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544" y="2640"/>
              <a:ext cx="816" cy="576"/>
              <a:chOff x="528" y="816"/>
              <a:chExt cx="816" cy="576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720" y="1008"/>
                <a:ext cx="289" cy="240"/>
                <a:chOff x="2047" y="1397"/>
                <a:chExt cx="289" cy="240"/>
              </a:xfrm>
            </p:grpSpPr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 rot="1061063">
                  <a:off x="2096" y="1397"/>
                  <a:ext cx="240" cy="240"/>
                  <a:chOff x="2304" y="1584"/>
                  <a:chExt cx="192" cy="144"/>
                </a:xfrm>
              </p:grpSpPr>
              <p:sp>
                <p:nvSpPr>
                  <p:cNvPr id="29698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728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8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1584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8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15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6985" name="Oval 25"/>
                <p:cNvSpPr>
                  <a:spLocks noChangeArrowheads="1"/>
                </p:cNvSpPr>
                <p:nvPr/>
              </p:nvSpPr>
              <p:spPr bwMode="auto">
                <a:xfrm>
                  <a:off x="2047" y="1561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6986" name="Text Box 26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x,y,z</a:t>
                </a:r>
              </a:p>
            </p:txBody>
          </p:sp>
          <p:sp>
            <p:nvSpPr>
              <p:cNvPr id="296987" name="Text Box 27"/>
              <p:cNvSpPr txBox="1">
                <a:spLocks noChangeArrowheads="1"/>
              </p:cNvSpPr>
              <p:nvPr/>
            </p:nvSpPr>
            <p:spPr bwMode="auto">
              <a:xfrm>
                <a:off x="912" y="1200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r</a:t>
                </a:r>
                <a:r>
                  <a:rPr lang="en-US" sz="1400" baseline="-25000"/>
                  <a:t>x</a:t>
                </a:r>
                <a:endParaRPr lang="en-US" sz="1400"/>
              </a:p>
            </p:txBody>
          </p:sp>
          <p:sp>
            <p:nvSpPr>
              <p:cNvPr id="296988" name="Text Box 28"/>
              <p:cNvSpPr txBox="1">
                <a:spLocks noChangeArrowheads="1"/>
              </p:cNvSpPr>
              <p:nvPr/>
            </p:nvSpPr>
            <p:spPr bwMode="auto">
              <a:xfrm>
                <a:off x="816" y="864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r</a:t>
                </a:r>
                <a:r>
                  <a:rPr lang="en-US" sz="1400" baseline="-25000"/>
                  <a:t>y</a:t>
                </a:r>
              </a:p>
            </p:txBody>
          </p:sp>
          <p:sp>
            <p:nvSpPr>
              <p:cNvPr id="296989" name="Text Box 29"/>
              <p:cNvSpPr txBox="1">
                <a:spLocks noChangeArrowheads="1"/>
              </p:cNvSpPr>
              <p:nvPr/>
            </p:nvSpPr>
            <p:spPr bwMode="auto">
              <a:xfrm>
                <a:off x="576" y="816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r</a:t>
                </a:r>
                <a:r>
                  <a:rPr lang="en-US" sz="1400" baseline="-25000"/>
                  <a:t>z</a:t>
                </a:r>
              </a:p>
            </p:txBody>
          </p:sp>
        </p:grpSp>
        <p:sp>
          <p:nvSpPr>
            <p:cNvPr id="296990" name="Text Box 30"/>
            <p:cNvSpPr txBox="1">
              <a:spLocks noChangeArrowheads="1"/>
            </p:cNvSpPr>
            <p:nvPr/>
          </p:nvSpPr>
          <p:spPr bwMode="auto">
            <a:xfrm>
              <a:off x="2496" y="3504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s</a:t>
              </a:r>
              <a:r>
                <a:rPr lang="en-US" sz="1400" baseline="-25000"/>
                <a:t>x</a:t>
              </a:r>
            </a:p>
          </p:txBody>
        </p:sp>
        <p:sp>
          <p:nvSpPr>
            <p:cNvPr id="296991" name="Text Box 31"/>
            <p:cNvSpPr txBox="1">
              <a:spLocks noChangeArrowheads="1"/>
            </p:cNvSpPr>
            <p:nvPr/>
          </p:nvSpPr>
          <p:spPr bwMode="auto">
            <a:xfrm>
              <a:off x="2928" y="3456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s</a:t>
              </a:r>
              <a:r>
                <a:rPr lang="en-US" sz="1400" baseline="-25000"/>
                <a:t>y</a:t>
              </a:r>
            </a:p>
          </p:txBody>
        </p:sp>
        <p:sp>
          <p:nvSpPr>
            <p:cNvPr id="296992" name="Text Box 32"/>
            <p:cNvSpPr txBox="1">
              <a:spLocks noChangeArrowheads="1"/>
            </p:cNvSpPr>
            <p:nvPr/>
          </p:nvSpPr>
          <p:spPr bwMode="auto">
            <a:xfrm>
              <a:off x="2304" y="2736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s</a:t>
              </a:r>
              <a:r>
                <a:rPr lang="en-US" sz="1400" baseline="-25000"/>
                <a:t>z</a:t>
              </a:r>
            </a:p>
          </p:txBody>
        </p:sp>
        <p:sp>
          <p:nvSpPr>
            <p:cNvPr id="297031" name="Text Box 71"/>
            <p:cNvSpPr txBox="1">
              <a:spLocks noChangeArrowheads="1"/>
            </p:cNvSpPr>
            <p:nvPr/>
          </p:nvSpPr>
          <p:spPr bwMode="auto">
            <a:xfrm>
              <a:off x="2256" y="3744"/>
              <a:ext cx="124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dirty="0" smtClean="0"/>
                <a:t>Find Bounding Box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dirty="0" smtClean="0"/>
                <a:t>Initialize Shape Model</a:t>
              </a:r>
              <a:endParaRPr lang="en-US" sz="1400" dirty="0"/>
            </a:p>
          </p:txBody>
        </p:sp>
      </p:grpSp>
      <p:sp>
        <p:nvSpPr>
          <p:cNvPr id="297032" name="Text Box 72"/>
          <p:cNvSpPr txBox="1">
            <a:spLocks noChangeArrowheads="1"/>
          </p:cNvSpPr>
          <p:nvPr/>
        </p:nvSpPr>
        <p:spPr bwMode="auto">
          <a:xfrm>
            <a:off x="685800" y="1752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>
                <a:ea typeface="新細明體" pitchFamily="18" charset="-120"/>
              </a:rPr>
              <a:t>Organ Detector</a:t>
            </a:r>
            <a:endParaRPr lang="en-US" sz="1400"/>
          </a:p>
        </p:txBody>
      </p:sp>
      <p:sp>
        <p:nvSpPr>
          <p:cNvPr id="297036" name="AutoShape 76"/>
          <p:cNvSpPr>
            <a:spLocks noChangeArrowheads="1"/>
          </p:cNvSpPr>
          <p:nvPr/>
        </p:nvSpPr>
        <p:spPr bwMode="auto">
          <a:xfrm>
            <a:off x="4716463" y="2559050"/>
            <a:ext cx="88900" cy="14287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68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nimBg="1"/>
      <p:bldP spid="297028" grpId="0" animBg="1"/>
      <p:bldP spid="297029" grpId="0" animBg="1"/>
      <p:bldP spid="297029" grpId="1" animBg="1"/>
      <p:bldP spid="297030" grpId="0" animBg="1"/>
      <p:bldP spid="297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Point Correspondences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15139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Principal Component Analysis (PCA)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PCA takes in the points of each shape in the training set.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It produces a set of basis vectors (the components).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 smtClean="0"/>
              <a:t>	Each shape can then be represented as a linear combination</a:t>
            </a:r>
          </a:p>
          <a:p>
            <a:pPr marL="457200" indent="-457200"/>
            <a:r>
              <a:rPr lang="en-US" sz="2400" dirty="0"/>
              <a:t>	</a:t>
            </a:r>
            <a:r>
              <a:rPr lang="en-US" sz="2400" dirty="0" smtClean="0"/>
              <a:t>of these components.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	The optimal K projection axes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, k = 1 to K are the</a:t>
            </a:r>
          </a:p>
          <a:p>
            <a:pPr marL="457200" indent="-457200"/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eigenvectors of the covariance matrix </a:t>
            </a:r>
            <a:r>
              <a:rPr lang="en-US" sz="2400" dirty="0" smtClean="0"/>
              <a:t>of the training set of</a:t>
            </a:r>
          </a:p>
          <a:p>
            <a:pPr marL="457200" indent="-457200"/>
            <a:r>
              <a:rPr lang="en-US" sz="2400" dirty="0" smtClean="0"/>
              <a:t>       points corresponding to the </a:t>
            </a:r>
            <a:r>
              <a:rPr lang="en-US" sz="2400" dirty="0" smtClean="0">
                <a:solidFill>
                  <a:srgbClr val="FF0000"/>
                </a:solidFill>
              </a:rPr>
              <a:t>K largest </a:t>
            </a:r>
            <a:r>
              <a:rPr lang="en-US" sz="2400" dirty="0" err="1" smtClean="0">
                <a:solidFill>
                  <a:srgbClr val="FF0000"/>
                </a:solidFill>
              </a:rPr>
              <a:t>eigenvalues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/>
          </a:p>
          <a:p>
            <a:pPr marL="457200" indent="-457200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191000"/>
            <a:ext cx="520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 = x +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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where x is the mean shape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1148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    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4343400"/>
            <a:ext cx="22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4495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k=1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038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0" y="4343400"/>
            <a:ext cx="15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Intuitive Meaning of Principal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2438400"/>
            <a:ext cx="1295400" cy="2362200"/>
          </a:xfrm>
          <a:prstGeom prst="ellipse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705100" y="2476500"/>
            <a:ext cx="15240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86200" y="30480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1752600"/>
            <a:ext cx="3676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eigenvector corresponding to highest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eigenvalue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124200"/>
            <a:ext cx="365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eigenvector corresponding to second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eigenvalue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7848600" y="2819400"/>
            <a:ext cx="117316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 eigen-</a:t>
            </a:r>
          </a:p>
          <a:p>
            <a:r>
              <a:rPr lang="en-US" sz="2400">
                <a:latin typeface="Times New Roman" pitchFamily="18" charset="0"/>
              </a:rPr>
              <a:t>images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7200" y="3124200"/>
            <a:ext cx="9271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mean</a:t>
            </a:r>
          </a:p>
          <a:p>
            <a:r>
              <a:rPr lang="en-US" sz="2400" dirty="0">
                <a:latin typeface="Times New Roman" pitchFamily="18" charset="0"/>
              </a:rPr>
              <a:t>image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 l="25000" t="14844" r="23750" b="30469"/>
          <a:stretch>
            <a:fillRect/>
          </a:stretch>
        </p:blipFill>
        <p:spPr bwMode="auto">
          <a:xfrm>
            <a:off x="1447800" y="1219200"/>
            <a:ext cx="6248400" cy="533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11303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training</a:t>
            </a:r>
          </a:p>
          <a:p>
            <a:r>
              <a:rPr lang="en-US" sz="2400" dirty="0">
                <a:latin typeface="Times New Roman" pitchFamily="18" charset="0"/>
              </a:rPr>
              <a:t>images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12160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linear</a:t>
            </a:r>
          </a:p>
          <a:p>
            <a:r>
              <a:rPr lang="en-US" sz="2400" dirty="0" err="1">
                <a:latin typeface="Times New Roman" pitchFamily="18" charset="0"/>
              </a:rPr>
              <a:t>approxi</a:t>
            </a:r>
            <a:r>
              <a:rPr lang="en-US" sz="2400" dirty="0">
                <a:latin typeface="Times New Roman" pitchFamily="18" charset="0"/>
              </a:rPr>
              <a:t>-</a:t>
            </a:r>
          </a:p>
          <a:p>
            <a:r>
              <a:rPr lang="en-US" sz="2400" dirty="0" err="1">
                <a:latin typeface="Times New Roman" pitchFamily="18" charset="0"/>
              </a:rPr>
              <a:t>mations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81000"/>
            <a:ext cx="712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Eigenimages</a:t>
            </a:r>
            <a:r>
              <a:rPr lang="en-US" sz="4000" dirty="0" smtClean="0"/>
              <a:t> for Face Recognition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78C3A-9D0B-479D-B1D9-49F160BB253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830"/>
            <a:ext cx="8686800" cy="1371600"/>
          </a:xfrm>
        </p:spPr>
        <p:txBody>
          <a:bodyPr/>
          <a:lstStyle/>
          <a:p>
            <a:pPr algn="l"/>
            <a:r>
              <a:rPr lang="en-US" sz="4000" dirty="0"/>
              <a:t>3D Point Correspondence</a:t>
            </a:r>
            <a:r>
              <a:rPr lang="en-US" altLang="zh-TW" sz="4000" dirty="0">
                <a:ea typeface="新細明體" pitchFamily="18" charset="-120"/>
              </a:rPr>
              <a:t/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(MDL)</a:t>
            </a:r>
            <a:endParaRPr lang="en-US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itchFamily="18" charset="-120"/>
              </a:rPr>
              <a:t>Goal: Find 3D Point Correspondence</a:t>
            </a:r>
          </a:p>
          <a:p>
            <a:r>
              <a:rPr lang="en-US" altLang="zh-TW" sz="2800" dirty="0">
                <a:ea typeface="新細明體" pitchFamily="18" charset="-120"/>
              </a:rPr>
              <a:t>Idea: 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Minimize MDL-based objective function 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Evaluate the quality of the correspondence</a:t>
            </a:r>
          </a:p>
          <a:p>
            <a:endParaRPr lang="en-US" altLang="zh-TW" sz="2800" dirty="0">
              <a:ea typeface="新細明體" pitchFamily="18" charset="-120"/>
            </a:endParaRPr>
          </a:p>
          <a:p>
            <a:endParaRPr lang="en-US" altLang="zh-TW" sz="2800" dirty="0">
              <a:ea typeface="新細明體" pitchFamily="18" charset="-120"/>
            </a:endParaRPr>
          </a:p>
          <a:p>
            <a:r>
              <a:rPr lang="en-US" altLang="zh-TW" sz="2800" dirty="0" smtClean="0">
                <a:ea typeface="新細明體" pitchFamily="18" charset="-120"/>
              </a:rPr>
              <a:t>The </a:t>
            </a:r>
            <a:r>
              <a:rPr lang="en-US" altLang="zh-TW" sz="2800" dirty="0" smtClean="0">
                <a:ea typeface="新細明體" pitchFamily="18" charset="-120"/>
                <a:sym typeface="Symbol"/>
              </a:rPr>
              <a:t></a:t>
            </a:r>
            <a:r>
              <a:rPr lang="en-US" altLang="zh-TW" sz="2800" baseline="-25000" dirty="0" err="1" smtClean="0">
                <a:ea typeface="新細明體" pitchFamily="18" charset="-120"/>
                <a:sym typeface="Symbol"/>
              </a:rPr>
              <a:t>k</a:t>
            </a:r>
            <a:r>
              <a:rPr lang="en-US" altLang="zh-TW" sz="2800" dirty="0" err="1" smtClean="0">
                <a:ea typeface="新細明體" pitchFamily="18" charset="-120"/>
                <a:sym typeface="Symbol"/>
              </a:rPr>
              <a:t>s</a:t>
            </a:r>
            <a:r>
              <a:rPr lang="en-US" altLang="zh-TW" sz="2800" dirty="0" smtClean="0">
                <a:ea typeface="新細明體" pitchFamily="18" charset="-120"/>
                <a:sym typeface="Symbol"/>
              </a:rPr>
              <a:t> are the </a:t>
            </a:r>
            <a:r>
              <a:rPr lang="en-US" altLang="zh-TW" sz="2800" dirty="0" err="1" smtClean="0">
                <a:solidFill>
                  <a:srgbClr val="FF0000"/>
                </a:solidFill>
                <a:ea typeface="新細明體" pitchFamily="18" charset="-120"/>
                <a:sym typeface="Symbol"/>
              </a:rPr>
              <a:t>eigenvalues</a:t>
            </a:r>
            <a:r>
              <a:rPr lang="en-US" altLang="zh-TW" sz="2800" dirty="0" smtClean="0">
                <a:ea typeface="新細明體" pitchFamily="18" charset="-120"/>
                <a:sym typeface="Symbol"/>
              </a:rPr>
              <a:t> from PCA.</a:t>
            </a:r>
            <a:endParaRPr lang="en-US" altLang="zh-TW" sz="2800" dirty="0" smtClean="0">
              <a:ea typeface="新細明體" pitchFamily="18" charset="-120"/>
            </a:endParaRPr>
          </a:p>
          <a:p>
            <a:r>
              <a:rPr lang="en-US" altLang="zh-TW" sz="2800" dirty="0" smtClean="0">
                <a:ea typeface="新細明體" pitchFamily="18" charset="-120"/>
              </a:rPr>
              <a:t>How</a:t>
            </a:r>
            <a:r>
              <a:rPr lang="en-US" altLang="zh-TW" sz="2800" dirty="0">
                <a:ea typeface="新細明體" pitchFamily="18" charset="-120"/>
              </a:rPr>
              <a:t>: Gradient descent 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M</a:t>
            </a:r>
            <a:r>
              <a:rPr lang="en-US" sz="2400" dirty="0"/>
              <a:t>anipulat</a:t>
            </a:r>
            <a:r>
              <a:rPr lang="en-US" altLang="zh-TW" sz="2400" dirty="0">
                <a:ea typeface="新細明體" pitchFamily="18" charset="-120"/>
              </a:rPr>
              <a:t>e</a:t>
            </a:r>
            <a:r>
              <a:rPr lang="en-US" sz="2400" dirty="0"/>
              <a:t> correspondences </a:t>
            </a:r>
            <a:r>
              <a:rPr lang="en-US" altLang="zh-TW" sz="2400" dirty="0">
                <a:ea typeface="新細明體" pitchFamily="18" charset="-120"/>
              </a:rPr>
              <a:t>by parameterization and re-parameterization.</a:t>
            </a:r>
            <a:endParaRPr lang="en-US" sz="2400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4743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" y="624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>
                <a:ea typeface="新細明體" pitchFamily="18" charset="-120"/>
              </a:rPr>
              <a:t>Davies et al. [IEEE TMI’02]</a:t>
            </a:r>
            <a:endParaRPr lang="en-US" sz="2000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6" name="Rectangle 8"/>
          <p:cNvSpPr>
            <a:spLocks noChangeAspect="1" noChangeArrowheads="1"/>
          </p:cNvSpPr>
          <p:nvPr/>
        </p:nvSpPr>
        <p:spPr bwMode="auto">
          <a:xfrm>
            <a:off x="6615113" y="130175"/>
            <a:ext cx="917575" cy="2381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366DF-6CCA-46FD-928B-AA5AB948D56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Problem Statement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Learn how to segment </a:t>
            </a:r>
            <a:r>
              <a:rPr lang="en-US" altLang="zh-TW" dirty="0" smtClean="0">
                <a:ea typeface="新細明體" pitchFamily="18" charset="-120"/>
              </a:rPr>
              <a:t>new, unseen CT </a:t>
            </a:r>
            <a:r>
              <a:rPr lang="en-US" altLang="zh-TW" dirty="0">
                <a:ea typeface="新細明體" pitchFamily="18" charset="-120"/>
              </a:rPr>
              <a:t>images from a set of training CT images with ground </a:t>
            </a:r>
            <a:r>
              <a:rPr lang="en-US" altLang="zh-TW" dirty="0" smtClean="0">
                <a:ea typeface="新細明體" pitchFamily="18" charset="-120"/>
              </a:rPr>
              <a:t>truth organs marked.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Goal: M</a:t>
            </a:r>
            <a:r>
              <a:rPr lang="en-US" dirty="0"/>
              <a:t>inimize </a:t>
            </a:r>
            <a:r>
              <a:rPr lang="en-US" altLang="zh-TW" dirty="0">
                <a:ea typeface="新細明體" pitchFamily="18" charset="-120"/>
              </a:rPr>
              <a:t>the training </a:t>
            </a:r>
            <a:r>
              <a:rPr lang="en-US" dirty="0"/>
              <a:t>error</a:t>
            </a:r>
            <a:r>
              <a:rPr lang="en-US" altLang="zh-TW" dirty="0">
                <a:ea typeface="新細明體" pitchFamily="18" charset="-120"/>
              </a:rPr>
              <a:t>s</a:t>
            </a:r>
            <a:r>
              <a:rPr lang="en-US" dirty="0"/>
              <a:t> </a:t>
            </a:r>
            <a:r>
              <a:rPr lang="en-US" altLang="zh-TW" dirty="0">
                <a:ea typeface="新細明體" pitchFamily="18" charset="-120"/>
              </a:rPr>
              <a:t>while </a:t>
            </a:r>
            <a:r>
              <a:rPr lang="en-US" dirty="0" smtClean="0"/>
              <a:t>generalizing </a:t>
            </a:r>
            <a:r>
              <a:rPr lang="en-US" dirty="0"/>
              <a:t>to </a:t>
            </a:r>
            <a:r>
              <a:rPr lang="en-US" dirty="0" smtClean="0"/>
              <a:t>the new CT </a:t>
            </a:r>
            <a:r>
              <a:rPr lang="en-US" dirty="0"/>
              <a:t>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9C637-1E8E-44C5-9343-592E387EC4CC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Statistical Shape Models</a:t>
            </a:r>
            <a:r>
              <a:rPr lang="en-US" altLang="zh-TW" dirty="0" smtClean="0">
                <a:ea typeface="新細明體" pitchFamily="18" charset="-120"/>
              </a:rPr>
              <a:t> 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Principal Component Analysis (PCA)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Kernel PCA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either case the shape model consists of the PCA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mean and basis. Any shape can be represented</a:t>
            </a:r>
            <a:r>
              <a:rPr lang="en-US" dirty="0" smtClean="0"/>
              <a:t>.</a:t>
            </a:r>
          </a:p>
          <a:p>
            <a:pPr lvl="1"/>
            <a:endParaRPr lang="en-US" altLang="zh-TW" dirty="0" smtClean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457200" y="4031298"/>
            <a:ext cx="8229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TW" sz="3200" dirty="0" smtClean="0">
                <a:ea typeface="新細明體" pitchFamily="18" charset="-120"/>
              </a:rPr>
              <a:t>-   Boundary Intensity Models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800" dirty="0">
                <a:ea typeface="新細明體" pitchFamily="18" charset="-120"/>
              </a:rPr>
              <a:t>Gaussian distribution</a:t>
            </a:r>
            <a:endParaRPr lang="en-US" altLang="zh-TW" sz="2800" dirty="0">
              <a:ea typeface="新細明體" pitchFamily="18" charset="-12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TW" sz="2800" dirty="0" err="1">
                <a:ea typeface="新細明體" pitchFamily="18" charset="-120"/>
              </a:rPr>
              <a:t>AdaBoosted</a:t>
            </a:r>
            <a:r>
              <a:rPr lang="en-US" altLang="zh-TW" sz="2800" dirty="0">
                <a:ea typeface="新細明體" pitchFamily="18" charset="-120"/>
              </a:rPr>
              <a:t> histogram classifiers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TW" sz="2800" dirty="0">
                <a:ea typeface="新細明體" pitchFamily="18" charset="-120"/>
              </a:rPr>
              <a:t>Heuristics</a:t>
            </a:r>
            <a:endParaRPr lang="en-US" sz="2800" dirty="0">
              <a:ea typeface="新細明體" pitchFamily="18" charset="-120"/>
            </a:endParaRPr>
          </a:p>
        </p:txBody>
      </p:sp>
      <p:pic>
        <p:nvPicPr>
          <p:cNvPr id="1546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5373688" y="1063625"/>
            <a:ext cx="1281112" cy="4429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6726238" y="1066800"/>
            <a:ext cx="1098550" cy="4302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228600" y="6324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err="1">
                <a:ea typeface="新細明體" pitchFamily="18" charset="-120"/>
              </a:rPr>
              <a:t>Cootes</a:t>
            </a:r>
            <a:r>
              <a:rPr lang="en-US" altLang="zh-TW" sz="2000" dirty="0">
                <a:ea typeface="新細明體" pitchFamily="18" charset="-120"/>
              </a:rPr>
              <a:t> et al. [IEEE PAMI 01], Li [ICCV’05], </a:t>
            </a:r>
            <a:r>
              <a:rPr lang="en-US" altLang="zh-TW" dirty="0" err="1">
                <a:ea typeface="新細明體" pitchFamily="18" charset="-120"/>
              </a:rPr>
              <a:t>Kainmuller</a:t>
            </a:r>
            <a:r>
              <a:rPr lang="en-US" altLang="zh-TW" dirty="0">
                <a:ea typeface="新細明體" pitchFamily="18" charset="-120"/>
              </a:rPr>
              <a:t> et al. [MICCAI’07]</a:t>
            </a:r>
            <a:endParaRPr lang="en-US" dirty="0">
              <a:ea typeface="新細明體" pitchFamily="18" charset="-120"/>
            </a:endParaRPr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228600" y="60198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err="1">
                <a:ea typeface="新細明體" pitchFamily="18" charset="-120"/>
              </a:rPr>
              <a:t>Cootes</a:t>
            </a:r>
            <a:r>
              <a:rPr lang="en-US" altLang="zh-TW" sz="2000" dirty="0">
                <a:ea typeface="新細明體" pitchFamily="18" charset="-120"/>
              </a:rPr>
              <a:t> et al. [IEEE PAMI 01], </a:t>
            </a:r>
            <a:r>
              <a:rPr lang="en-US" sz="2000" dirty="0">
                <a:ea typeface="新細明體" pitchFamily="18" charset="-120"/>
              </a:rPr>
              <a:t>Twining</a:t>
            </a:r>
            <a:r>
              <a:rPr lang="en-US" altLang="zh-TW" sz="2000" dirty="0">
                <a:ea typeface="新細明體" pitchFamily="18" charset="-120"/>
              </a:rPr>
              <a:t> et al. [BMVC’01]</a:t>
            </a:r>
            <a:endParaRPr lang="en-US" dirty="0">
              <a:ea typeface="新細明體" pitchFamily="18" charset="-12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81000" y="2693988"/>
            <a:ext cx="464820" cy="4302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62B96-0C63-45EE-849D-BF80A2E6ADDB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4000" dirty="0">
                <a:ea typeface="新細明體" pitchFamily="18" charset="-120"/>
              </a:rPr>
              <a:t>Organ Detection </a:t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(MSL)</a:t>
            </a:r>
            <a:endParaRPr lang="en-US" sz="40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3733800"/>
          </a:xfrm>
        </p:spPr>
        <p:txBody>
          <a:bodyPr/>
          <a:lstStyle/>
          <a:p>
            <a:r>
              <a:rPr lang="en-US" altLang="zh-TW" sz="2800">
                <a:ea typeface="新細明體" pitchFamily="18" charset="-120"/>
              </a:rPr>
              <a:t>Goal: F</a:t>
            </a:r>
            <a:r>
              <a:rPr lang="en-US" sz="2800"/>
              <a:t>ind the bounding box</a:t>
            </a:r>
            <a:endParaRPr lang="en-US" altLang="zh-TW" sz="2800">
              <a:ea typeface="新細明體" pitchFamily="18" charset="-120"/>
            </a:endParaRPr>
          </a:p>
          <a:p>
            <a:pPr lvl="1"/>
            <a:r>
              <a:rPr lang="en-US" sz="2400"/>
              <a:t>The parameter space is 9D</a:t>
            </a:r>
            <a:r>
              <a:rPr lang="en-US" altLang="zh-TW" sz="2400">
                <a:ea typeface="新細明體" pitchFamily="18" charset="-120"/>
              </a:rPr>
              <a:t>.</a:t>
            </a:r>
          </a:p>
          <a:p>
            <a:pPr lvl="1"/>
            <a:r>
              <a:rPr lang="en-US" sz="2400"/>
              <a:t>3D positions, 3D scales and 3D orientations. </a:t>
            </a:r>
            <a:endParaRPr lang="en-US" altLang="zh-TW" sz="2400">
              <a:ea typeface="新細明體" pitchFamily="18" charset="-120"/>
            </a:endParaRPr>
          </a:p>
          <a:p>
            <a:r>
              <a:rPr lang="en-US" altLang="zh-TW" sz="2800">
                <a:ea typeface="新細明體" pitchFamily="18" charset="-120"/>
              </a:rPr>
              <a:t>Idea</a:t>
            </a:r>
          </a:p>
          <a:p>
            <a:pPr lvl="1"/>
            <a:r>
              <a:rPr lang="en-US" altLang="zh-TW" sz="2400">
                <a:ea typeface="新細明體" pitchFamily="18" charset="-120"/>
              </a:rPr>
              <a:t>U</a:t>
            </a:r>
            <a:r>
              <a:rPr lang="en-US" sz="2400"/>
              <a:t>niform and exhaustive search</a:t>
            </a:r>
            <a:r>
              <a:rPr lang="en-US" altLang="zh-TW" sz="2400">
                <a:ea typeface="新細明體" pitchFamily="18" charset="-120"/>
              </a:rPr>
              <a:t> is unnecessary</a:t>
            </a:r>
          </a:p>
          <a:p>
            <a:r>
              <a:rPr lang="en-US" altLang="zh-TW" sz="2800">
                <a:ea typeface="新細明體" pitchFamily="18" charset="-120"/>
              </a:rPr>
              <a:t>How: decompose t</a:t>
            </a:r>
            <a:r>
              <a:rPr lang="en-US" sz="2800"/>
              <a:t>he problem</a:t>
            </a:r>
            <a:r>
              <a:rPr lang="en-US" altLang="zh-TW" sz="2800">
                <a:ea typeface="新細明體" pitchFamily="18" charset="-120"/>
              </a:rPr>
              <a:t> i</a:t>
            </a:r>
            <a:r>
              <a:rPr lang="en-US" sz="2800"/>
              <a:t>nto three steps</a:t>
            </a:r>
            <a:endParaRPr lang="en-US" altLang="zh-TW" sz="2800">
              <a:ea typeface="新細明體" pitchFamily="18" charset="-120"/>
            </a:endParaRPr>
          </a:p>
          <a:p>
            <a:pPr lvl="1"/>
            <a:r>
              <a:rPr lang="en-US" sz="2400"/>
              <a:t>position estimation, position-scale estimation and finally position-scale-orientation estimation. </a:t>
            </a:r>
            <a:endParaRPr lang="en-US" altLang="zh-TW" sz="2400">
              <a:ea typeface="新細明體" pitchFamily="18" charset="-12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533400" y="624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>
                <a:ea typeface="新細明體" pitchFamily="18" charset="-120"/>
              </a:rPr>
              <a:t> Zheng et al. [ICCV’07]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/>
          </a:p>
        </p:txBody>
      </p:sp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8005763" y="1057275"/>
            <a:ext cx="1017587" cy="352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FDBC9-102A-4BE4-9C40-8B50CDB522D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Two ASM-based Systems</a:t>
            </a: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27225"/>
            <a:ext cx="4343400" cy="401637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Statistical shape models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PCA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43 CT volumes </a:t>
            </a:r>
            <a:endParaRPr lang="en-US" altLang="zh-TW" sz="1800" dirty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Boundary intensity</a:t>
            </a:r>
            <a:r>
              <a:rPr lang="en-US" sz="2000" dirty="0"/>
              <a:t> model</a:t>
            </a:r>
            <a:endParaRPr lang="en-US" altLang="zh-TW" sz="2000" dirty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Heuristics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Liver detection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L</a:t>
            </a:r>
            <a:r>
              <a:rPr lang="en-US" sz="1800" dirty="0"/>
              <a:t>ungs</a:t>
            </a:r>
            <a:r>
              <a:rPr lang="en-US" altLang="zh-TW" sz="1800" dirty="0">
                <a:ea typeface="新細明體" pitchFamily="18" charset="-120"/>
              </a:rPr>
              <a:t> detection and </a:t>
            </a:r>
            <a:r>
              <a:rPr lang="en-US" sz="1800" dirty="0"/>
              <a:t>DICOM</a:t>
            </a:r>
            <a:r>
              <a:rPr lang="en-US" altLang="zh-TW" sz="1800" dirty="0">
                <a:ea typeface="新細明體" pitchFamily="18" charset="-120"/>
              </a:rPr>
              <a:t> info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Performance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R</a:t>
            </a:r>
            <a:r>
              <a:rPr lang="en-US" sz="1800" dirty="0">
                <a:solidFill>
                  <a:srgbClr val="FF0000"/>
                </a:solidFill>
              </a:rPr>
              <a:t>anked first in a recent liver segmentation competition</a:t>
            </a:r>
            <a:r>
              <a:rPr lang="en-US" sz="1800" dirty="0"/>
              <a:t>. </a:t>
            </a:r>
            <a:endParaRPr lang="en-US" altLang="zh-TW" sz="1800" dirty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10 testing volumes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1.1mm (t</a:t>
            </a:r>
            <a:r>
              <a:rPr lang="en-US" sz="1800" dirty="0"/>
              <a:t>he average symmetric surface distance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15 minutes</a:t>
            </a:r>
            <a:r>
              <a:rPr lang="en-US" altLang="zh-TW" sz="1800" dirty="0">
                <a:ea typeface="新細明體" pitchFamily="18" charset="-120"/>
              </a:rPr>
              <a:t>.</a:t>
            </a:r>
            <a:endParaRPr lang="en-US" sz="1800" dirty="0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25638"/>
            <a:ext cx="4419600" cy="401796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Statistical Shape models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PCA, hierarchical</a:t>
            </a:r>
            <a:r>
              <a:rPr lang="en-US" sz="1800" dirty="0"/>
              <a:t> shape pyramid</a:t>
            </a:r>
            <a:r>
              <a:rPr lang="en-US" altLang="zh-TW" sz="1800" dirty="0">
                <a:ea typeface="新細明體" pitchFamily="18" charset="-120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75 volumes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Boundary intensity model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A boundary classifier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Liver detection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 smtClean="0">
                <a:ea typeface="新細明體" pitchFamily="18" charset="-120"/>
              </a:rPr>
              <a:t>MSL (marginal space learning)</a:t>
            </a:r>
            <a:endParaRPr lang="en-US" altLang="zh-TW" sz="1800" dirty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itchFamily="18" charset="-120"/>
              </a:rPr>
              <a:t>Performance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5 fold cross validation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1.59 mm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sz="1800" dirty="0"/>
              <a:t>the average symmetric surface distance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ea typeface="新細明體" pitchFamily="18" charset="-120"/>
              </a:rPr>
              <a:t>1.38 mm (</a:t>
            </a:r>
            <a:r>
              <a:rPr lang="en-US" sz="1800" dirty="0"/>
              <a:t>the median</a:t>
            </a:r>
            <a:r>
              <a:rPr lang="en-US" altLang="zh-TW" sz="1800" dirty="0">
                <a:ea typeface="新細明體" pitchFamily="18" charset="-120"/>
              </a:rPr>
              <a:t>)</a:t>
            </a:r>
            <a:r>
              <a:rPr lang="en-US" sz="1800" dirty="0"/>
              <a:t> </a:t>
            </a:r>
            <a:endParaRPr lang="en-US" altLang="zh-TW" sz="1800" dirty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12 seconds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768350" y="14478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Kainmuller et al. [MICCAI’07]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5410200" y="141605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>
                <a:ea typeface="新細明體" pitchFamily="18" charset="-120"/>
              </a:rPr>
              <a:t>Ling et al. [CVPR’08]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400"/>
          </a:p>
        </p:txBody>
      </p:sp>
      <p:sp>
        <p:nvSpPr>
          <p:cNvPr id="284681" name="Line 9"/>
          <p:cNvSpPr>
            <a:spLocks noChangeShapeType="1"/>
          </p:cNvSpPr>
          <p:nvPr/>
        </p:nvSpPr>
        <p:spPr bwMode="auto">
          <a:xfrm>
            <a:off x="228600" y="2819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>
            <a:off x="228600" y="34290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>
            <a:off x="228600" y="1295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>
            <a:off x="228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7" name="Line 15"/>
          <p:cNvSpPr>
            <a:spLocks noChangeShapeType="1"/>
          </p:cNvSpPr>
          <p:nvPr/>
        </p:nvSpPr>
        <p:spPr bwMode="auto">
          <a:xfrm>
            <a:off x="4572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8" name="Line 16"/>
          <p:cNvSpPr>
            <a:spLocks noChangeShapeType="1"/>
          </p:cNvSpPr>
          <p:nvPr/>
        </p:nvSpPr>
        <p:spPr bwMode="auto">
          <a:xfrm>
            <a:off x="8991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228600" y="1911350"/>
            <a:ext cx="8763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>
                <a:solidFill>
                  <a:srgbClr val="0000FF"/>
                </a:solidFill>
                <a:ea typeface="新細明體" pitchFamily="18" charset="-120"/>
              </a:rPr>
              <a:t>Statistical Shape Models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228600" y="2743200"/>
            <a:ext cx="8763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>
                <a:solidFill>
                  <a:srgbClr val="0000FF"/>
                </a:solidFill>
                <a:ea typeface="新細明體" pitchFamily="18" charset="-120"/>
              </a:rPr>
              <a:t>Boundary Intensity Model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>
            <a:off x="228600" y="3357563"/>
            <a:ext cx="8763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>
                <a:solidFill>
                  <a:srgbClr val="0000FF"/>
                </a:solidFill>
                <a:ea typeface="新細明體" pitchFamily="18" charset="-120"/>
              </a:rPr>
              <a:t>Liver Detection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>
            <a:off x="228600" y="3921125"/>
            <a:ext cx="8763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>
                <a:solidFill>
                  <a:srgbClr val="0000FF"/>
                </a:solidFill>
                <a:ea typeface="新細明體" pitchFamily="18" charset="-120"/>
              </a:rPr>
              <a:t>Performance</a:t>
            </a:r>
            <a:endParaRPr 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257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27CBA-D8E6-4C9F-B67C-0F56498041AD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Setting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848600" cy="3886200"/>
          </a:xfrm>
        </p:spPr>
        <p:txBody>
          <a:bodyPr/>
          <a:lstStyle/>
          <a:p>
            <a:r>
              <a:rPr lang="en-US" altLang="zh-TW" sz="2800">
                <a:ea typeface="新細明體" pitchFamily="18" charset="-120"/>
              </a:rPr>
              <a:t>Datasets: </a:t>
            </a:r>
          </a:p>
          <a:p>
            <a:pPr lvl="1"/>
            <a:r>
              <a:rPr lang="en-US" altLang="zh-TW" sz="2400">
                <a:ea typeface="新細明體" pitchFamily="18" charset="-120"/>
              </a:rPr>
              <a:t>4 types of organs (livers, left kidneys, right kidneys, spleens)</a:t>
            </a:r>
          </a:p>
          <a:p>
            <a:pPr lvl="1"/>
            <a:r>
              <a:rPr lang="en-US" altLang="zh-TW" sz="2400">
                <a:ea typeface="新細明體" pitchFamily="18" charset="-120"/>
              </a:rPr>
              <a:t>15-20 subjects </a:t>
            </a:r>
          </a:p>
          <a:p>
            <a:r>
              <a:rPr lang="en-US" sz="2800"/>
              <a:t>Leave-one-out</a:t>
            </a:r>
            <a:r>
              <a:rPr lang="en-US" altLang="zh-TW" sz="2800">
                <a:ea typeface="新細明體" pitchFamily="18" charset="-120"/>
              </a:rPr>
              <a:t> cross validation</a:t>
            </a:r>
            <a:endParaRPr lang="en-US" sz="2800"/>
          </a:p>
          <a:p>
            <a:r>
              <a:rPr lang="en-US" sz="2800"/>
              <a:t>Measure the reconstruction error</a:t>
            </a:r>
          </a:p>
          <a:p>
            <a:r>
              <a:rPr lang="en-US" sz="2800"/>
              <a:t>Metrics: Euclidean and Hausdorff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4430D-DE4D-40DF-A51B-E77D2EFAEE44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4000" dirty="0">
                <a:ea typeface="新細明體" pitchFamily="18" charset="-120"/>
              </a:rPr>
              <a:t>MDL-2DPCA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419600"/>
          </a:xfrm>
        </p:spPr>
        <p:txBody>
          <a:bodyPr/>
          <a:lstStyle/>
          <a:p>
            <a:r>
              <a:rPr lang="en-US" sz="2800" dirty="0"/>
              <a:t>MDL-based objective function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Idea: Generalize the objective function to 2DPCA space</a:t>
            </a:r>
          </a:p>
          <a:p>
            <a:pPr lvl="1"/>
            <a:r>
              <a:rPr lang="en-US" sz="2400" dirty="0"/>
              <a:t>Replace eigenvalues from PCA with </a:t>
            </a:r>
            <a:r>
              <a:rPr lang="en-US" sz="2400" dirty="0" smtClean="0"/>
              <a:t>those from </a:t>
            </a:r>
            <a:r>
              <a:rPr lang="en-US" sz="2400" dirty="0"/>
              <a:t>2DPCA</a:t>
            </a:r>
          </a:p>
          <a:p>
            <a:pPr lvl="1"/>
            <a:r>
              <a:rPr lang="en-US" sz="2400" dirty="0"/>
              <a:t>How: </a:t>
            </a:r>
            <a:r>
              <a:rPr lang="en-US" altLang="zh-TW" sz="2400" dirty="0">
                <a:ea typeface="新細明體" pitchFamily="18" charset="-120"/>
              </a:rPr>
              <a:t>G</a:t>
            </a:r>
            <a:r>
              <a:rPr lang="en-US" sz="2400" dirty="0"/>
              <a:t>radient descent</a:t>
            </a:r>
          </a:p>
          <a:p>
            <a:r>
              <a:rPr lang="en-US" sz="2800" dirty="0"/>
              <a:t>Comparisons: original MDL vs. </a:t>
            </a:r>
            <a:r>
              <a:rPr lang="en-US" altLang="zh-TW" sz="2800" dirty="0">
                <a:ea typeface="新細明體" pitchFamily="18" charset="-120"/>
              </a:rPr>
              <a:t>MDL-2DPCA</a:t>
            </a:r>
            <a:endParaRPr lang="en-US" sz="2800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50673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" y="640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ea typeface="新細明體" pitchFamily="18" charset="-120"/>
              </a:rPr>
              <a:t>* Chen and Shapiro </a:t>
            </a:r>
            <a:r>
              <a:rPr lang="en-US" altLang="zh-TW" sz="2000" dirty="0" smtClean="0">
                <a:ea typeface="新細明體" pitchFamily="18" charset="-120"/>
              </a:rPr>
              <a:t>[EMBC’09</a:t>
            </a:r>
            <a:r>
              <a:rPr lang="en-US" altLang="zh-TW" sz="2000" dirty="0">
                <a:ea typeface="新細明體" pitchFamily="18" charset="-120"/>
              </a:rPr>
              <a:t>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059363" y="63500"/>
            <a:ext cx="1504950" cy="4095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we use normal PCA, our representation of a shape is a vector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pl-PL" dirty="0"/>
              <a:t> </a:t>
            </a:r>
            <a:r>
              <a:rPr lang="pl-PL" dirty="0">
                <a:solidFill>
                  <a:srgbClr val="FF0000"/>
                </a:solidFill>
              </a:rPr>
              <a:t>(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baseline="-25000" dirty="0" smtClean="0">
                <a:solidFill>
                  <a:srgbClr val="FF0000"/>
                </a:solidFill>
              </a:rPr>
              <a:t>1</a:t>
            </a:r>
            <a:r>
              <a:rPr lang="pl-PL" dirty="0" smtClean="0">
                <a:solidFill>
                  <a:srgbClr val="FF0000"/>
                </a:solidFill>
              </a:rPr>
              <a:t>,y</a:t>
            </a:r>
            <a:r>
              <a:rPr lang="pl-PL" baseline="-25000" dirty="0" smtClean="0">
                <a:solidFill>
                  <a:srgbClr val="FF0000"/>
                </a:solidFill>
              </a:rPr>
              <a:t>1</a:t>
            </a:r>
            <a:r>
              <a:rPr lang="pl-PL" dirty="0" smtClean="0">
                <a:solidFill>
                  <a:srgbClr val="FF0000"/>
                </a:solidFill>
              </a:rPr>
              <a:t>,z</a:t>
            </a:r>
            <a:r>
              <a:rPr lang="pl-PL" baseline="-25000" dirty="0" smtClean="0">
                <a:solidFill>
                  <a:srgbClr val="FF0000"/>
                </a:solidFill>
              </a:rPr>
              <a:t>1</a:t>
            </a:r>
            <a:r>
              <a:rPr lang="pl-PL" dirty="0">
                <a:solidFill>
                  <a:srgbClr val="FF0000"/>
                </a:solidFill>
              </a:rPr>
              <a:t>, 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baseline="-25000" dirty="0" smtClean="0">
                <a:solidFill>
                  <a:srgbClr val="FF0000"/>
                </a:solidFill>
              </a:rPr>
              <a:t>2</a:t>
            </a:r>
            <a:r>
              <a:rPr lang="pl-PL" dirty="0" smtClean="0">
                <a:solidFill>
                  <a:srgbClr val="FF0000"/>
                </a:solidFill>
              </a:rPr>
              <a:t>,y</a:t>
            </a:r>
            <a:r>
              <a:rPr lang="pl-PL" baseline="-25000" dirty="0" smtClean="0">
                <a:solidFill>
                  <a:srgbClr val="FF0000"/>
                </a:solidFill>
              </a:rPr>
              <a:t>2</a:t>
            </a:r>
            <a:r>
              <a:rPr lang="pl-PL" dirty="0" smtClean="0">
                <a:solidFill>
                  <a:srgbClr val="FF0000"/>
                </a:solidFill>
              </a:rPr>
              <a:t>,z</a:t>
            </a:r>
            <a:r>
              <a:rPr lang="pl-PL" baseline="-25000" dirty="0" smtClean="0">
                <a:solidFill>
                  <a:srgbClr val="FF0000"/>
                </a:solidFill>
              </a:rPr>
              <a:t>2</a:t>
            </a:r>
            <a:r>
              <a:rPr lang="pl-PL" dirty="0">
                <a:solidFill>
                  <a:srgbClr val="FF0000"/>
                </a:solidFill>
              </a:rPr>
              <a:t>, ..., 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baseline="-25000" dirty="0" smtClean="0">
                <a:solidFill>
                  <a:srgbClr val="FF0000"/>
                </a:solidFill>
              </a:rPr>
              <a:t>K</a:t>
            </a:r>
            <a:r>
              <a:rPr lang="pl-PL" dirty="0">
                <a:solidFill>
                  <a:srgbClr val="FF0000"/>
                </a:solidFill>
              </a:rPr>
              <a:t>, </a:t>
            </a:r>
            <a:r>
              <a:rPr lang="pl-PL" dirty="0" smtClean="0">
                <a:solidFill>
                  <a:srgbClr val="FF0000"/>
                </a:solidFill>
              </a:rPr>
              <a:t>y</a:t>
            </a:r>
            <a:r>
              <a:rPr lang="pl-PL" baseline="-25000" dirty="0" smtClean="0">
                <a:solidFill>
                  <a:srgbClr val="FF0000"/>
                </a:solidFill>
              </a:rPr>
              <a:t>K</a:t>
            </a:r>
            <a:r>
              <a:rPr lang="pl-PL" dirty="0">
                <a:solidFill>
                  <a:srgbClr val="FF0000"/>
                </a:solidFill>
              </a:rPr>
              <a:t>, </a:t>
            </a:r>
            <a:r>
              <a:rPr lang="pl-PL" dirty="0" smtClean="0">
                <a:solidFill>
                  <a:srgbClr val="FF0000"/>
                </a:solidFill>
              </a:rPr>
              <a:t>z</a:t>
            </a:r>
            <a:r>
              <a:rPr lang="pl-PL" baseline="-25000" dirty="0" smtClean="0">
                <a:solidFill>
                  <a:srgbClr val="FF0000"/>
                </a:solidFill>
              </a:rPr>
              <a:t>K</a:t>
            </a:r>
            <a:r>
              <a:rPr lang="pl-PL" dirty="0" smtClean="0">
                <a:solidFill>
                  <a:srgbClr val="FF0000"/>
                </a:solidFill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dirty="0" smtClean="0"/>
              <a:t>When we use 2DPCA, our representation of a shape is a 2D matrix (or tensor)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y</a:t>
            </a:r>
            <a:r>
              <a:rPr lang="pl-PL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z</a:t>
            </a:r>
            <a:r>
              <a:rPr lang="pl-PL" baseline="-25000" dirty="0" smtClean="0">
                <a:solidFill>
                  <a:srgbClr val="FF0000"/>
                </a:solidFill>
              </a:rPr>
              <a:t>1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y</a:t>
            </a:r>
            <a:r>
              <a:rPr lang="pl-PL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z</a:t>
            </a:r>
            <a:r>
              <a:rPr lang="pl-PL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y</a:t>
            </a:r>
            <a:r>
              <a:rPr lang="pl-PL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z</a:t>
            </a:r>
            <a:r>
              <a:rPr lang="pl-PL" baseline="-25000" dirty="0" smtClean="0">
                <a:solidFill>
                  <a:srgbClr val="FF0000"/>
                </a:solidFill>
              </a:rPr>
              <a:t>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so are the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2819400" y="3733800"/>
            <a:ext cx="76200" cy="16764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4114800" y="3733800"/>
            <a:ext cx="228600" cy="167640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32D84-0327-4CAD-B5A1-7992B394C5EC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371600"/>
          </a:xfrm>
        </p:spPr>
        <p:txBody>
          <a:bodyPr/>
          <a:lstStyle/>
          <a:p>
            <a:r>
              <a:rPr lang="en-US" altLang="zh-TW" sz="4000">
                <a:ea typeface="新細明體" pitchFamily="18" charset="-120"/>
              </a:rPr>
              <a:t>Results (3D Point Correspondences)</a:t>
            </a:r>
            <a:endParaRPr lang="en-US" sz="4000"/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1217613"/>
            <a:ext cx="322738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31623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963" y="4343400"/>
            <a:ext cx="31448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305300"/>
            <a:ext cx="31543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143000" y="3886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1752600" y="3581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# eigenvectors</a:t>
            </a:r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52400" y="1295400"/>
            <a:ext cx="458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Reconstruction error</a:t>
            </a:r>
            <a:endParaRPr lang="en-US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981200" y="914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Livers</a:t>
            </a:r>
            <a:endParaRPr lang="en-US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58674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Left Kidneys</a:t>
            </a:r>
            <a:endParaRPr lang="en-US"/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1600200" y="4038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Right Kidneys</a:t>
            </a:r>
            <a:endParaRPr lang="en-US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6096000" y="39766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Spleens</a:t>
            </a:r>
            <a:endParaRPr lang="en-US"/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1828800" y="1828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Original MDL</a:t>
            </a:r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3233738" y="12954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3276600" y="44196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7342188" y="4386263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7239000" y="12954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2209800" y="29718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MDL-2DPCA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E5ACA-1F1B-4E55-88F6-E5B96413B42E}" type="slidenum">
              <a:rPr lang="en-US"/>
              <a:pPr/>
              <a:t>27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1371600"/>
          </a:xfrm>
        </p:spPr>
        <p:txBody>
          <a:bodyPr/>
          <a:lstStyle/>
          <a:p>
            <a:pPr algn="l"/>
            <a:r>
              <a:rPr lang="en-US" altLang="zh-TW" dirty="0">
                <a:ea typeface="新細明體" pitchFamily="18" charset="-120"/>
              </a:rPr>
              <a:t>Tensor-based SSM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r>
              <a:rPr lang="en-US"/>
              <a:t>Idea: Tensor-based dimension reduction methods</a:t>
            </a:r>
          </a:p>
          <a:p>
            <a:pPr lvl="1"/>
            <a:r>
              <a:rPr lang="en-US"/>
              <a:t>2DPCA</a:t>
            </a:r>
            <a:endParaRPr lang="en-US" altLang="zh-TW">
              <a:ea typeface="新細明體" pitchFamily="18" charset="-120"/>
            </a:endParaRPr>
          </a:p>
          <a:p>
            <a:pPr lvl="1"/>
            <a:r>
              <a:rPr lang="en-US"/>
              <a:t>Parafac model </a:t>
            </a:r>
            <a:endParaRPr lang="en-US" altLang="zh-TW">
              <a:ea typeface="新細明體" pitchFamily="18" charset="-120"/>
            </a:endParaRPr>
          </a:p>
          <a:p>
            <a:pPr lvl="1"/>
            <a:r>
              <a:rPr lang="en-US"/>
              <a:t>Tucker decomposition</a:t>
            </a:r>
          </a:p>
          <a:p>
            <a:r>
              <a:rPr lang="en-US"/>
              <a:t>Comparisons: </a:t>
            </a:r>
            <a:r>
              <a:rPr lang="en-US" altLang="zh-TW">
                <a:ea typeface="新細明體" pitchFamily="18" charset="-120"/>
              </a:rPr>
              <a:t>PCA vs. </a:t>
            </a:r>
            <a:r>
              <a:rPr lang="en-US"/>
              <a:t>Tensor-based dimension reduction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33400" y="624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ea typeface="新細明體" pitchFamily="18" charset="-120"/>
              </a:rPr>
              <a:t>* Chen and Shapiro </a:t>
            </a:r>
            <a:r>
              <a:rPr lang="en-US" altLang="zh-TW" sz="2000" dirty="0" smtClean="0">
                <a:ea typeface="新細明體" pitchFamily="18" charset="-120"/>
              </a:rPr>
              <a:t>[EMBC’09</a:t>
            </a:r>
            <a:r>
              <a:rPr lang="en-US" altLang="zh-TW" sz="2000" dirty="0">
                <a:ea typeface="新細明體" pitchFamily="18" charset="-120"/>
              </a:rPr>
              <a:t>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 dirty="0"/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51438" y="1103313"/>
            <a:ext cx="1355725" cy="4460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F8CEE-01CF-495B-9B6B-D0F7F8FE0766}" type="slidenum">
              <a:rPr lang="en-US"/>
              <a:pPr/>
              <a:t>28</a:t>
            </a:fld>
            <a:endParaRPr lang="en-US"/>
          </a:p>
        </p:txBody>
      </p:sp>
      <p:pic>
        <p:nvPicPr>
          <p:cNvPr id="128049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135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229600" cy="1371600"/>
          </a:xfrm>
        </p:spPr>
        <p:txBody>
          <a:bodyPr/>
          <a:lstStyle/>
          <a:p>
            <a:r>
              <a:rPr lang="en-US" sz="4000"/>
              <a:t>Results</a:t>
            </a:r>
            <a:r>
              <a:rPr lang="en-US" altLang="zh-TW" sz="4000">
                <a:ea typeface="新細明體" pitchFamily="18" charset="-120"/>
              </a:rPr>
              <a:t> (S</a:t>
            </a:r>
            <a:r>
              <a:rPr lang="en-US" sz="4000"/>
              <a:t>tatistical </a:t>
            </a:r>
            <a:r>
              <a:rPr lang="en-US" altLang="zh-TW" sz="4000">
                <a:ea typeface="新細明體" pitchFamily="18" charset="-120"/>
              </a:rPr>
              <a:t>S</a:t>
            </a:r>
            <a:r>
              <a:rPr lang="en-US" sz="4000"/>
              <a:t>hape </a:t>
            </a:r>
            <a:r>
              <a:rPr lang="en-US" altLang="zh-TW" sz="4000">
                <a:ea typeface="新細明體" pitchFamily="18" charset="-120"/>
              </a:rPr>
              <a:t>M</a:t>
            </a:r>
            <a:r>
              <a:rPr lang="en-US" sz="4000"/>
              <a:t>odels</a:t>
            </a:r>
            <a:r>
              <a:rPr lang="en-US" altLang="zh-TW" sz="4000">
                <a:ea typeface="新細明體" pitchFamily="18" charset="-120"/>
              </a:rPr>
              <a:t>)</a:t>
            </a:r>
            <a:endParaRPr lang="en-US" sz="4000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3052763" y="981075"/>
            <a:ext cx="762000" cy="59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2986088" y="4148138"/>
            <a:ext cx="838200" cy="59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7129463" y="4148138"/>
            <a:ext cx="838200" cy="59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7089775" y="946150"/>
            <a:ext cx="838200" cy="59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1600200" y="3276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# eigenvectors</a:t>
            </a:r>
            <a:endParaRPr lang="en-US"/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152400" y="1143000"/>
            <a:ext cx="458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Reconstruction error</a:t>
            </a:r>
            <a:endParaRPr lang="en-US"/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1981200" y="609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Livers</a:t>
            </a:r>
            <a:endParaRPr lang="en-US"/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5867400" y="609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Left Kidneys</a:t>
            </a:r>
            <a:endParaRPr lang="en-US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1524000" y="38242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Right Kidneys</a:t>
            </a:r>
            <a:endParaRPr lang="en-US"/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019800" y="3810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Spleens</a:t>
            </a:r>
            <a:endParaRPr lang="en-US"/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990600" y="1066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Parafac</a:t>
            </a:r>
            <a:endParaRPr lang="en-US"/>
          </a:p>
        </p:txBody>
      </p:sp>
      <p:sp>
        <p:nvSpPr>
          <p:cNvPr id="128023" name="Rectangle 23"/>
          <p:cNvSpPr>
            <a:spLocks noChangeArrowheads="1"/>
          </p:cNvSpPr>
          <p:nvPr/>
        </p:nvSpPr>
        <p:spPr bwMode="auto">
          <a:xfrm>
            <a:off x="990600" y="28336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2DPCA</a:t>
            </a:r>
            <a:endParaRPr lang="en-US"/>
          </a:p>
        </p:txBody>
      </p:sp>
      <p:sp>
        <p:nvSpPr>
          <p:cNvPr id="128032" name="Rectangle 32"/>
          <p:cNvSpPr>
            <a:spLocks noChangeArrowheads="1"/>
          </p:cNvSpPr>
          <p:nvPr/>
        </p:nvSpPr>
        <p:spPr bwMode="auto">
          <a:xfrm>
            <a:off x="1066800" y="16764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PCA</a:t>
            </a:r>
            <a:endParaRPr lang="en-US"/>
          </a:p>
        </p:txBody>
      </p:sp>
      <p:sp>
        <p:nvSpPr>
          <p:cNvPr id="128033" name="Rectangle 33"/>
          <p:cNvSpPr>
            <a:spLocks noChangeArrowheads="1"/>
          </p:cNvSpPr>
          <p:nvPr/>
        </p:nvSpPr>
        <p:spPr bwMode="auto">
          <a:xfrm>
            <a:off x="990600" y="22860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Tucker</a:t>
            </a:r>
            <a:endParaRPr lang="en-US"/>
          </a:p>
        </p:txBody>
      </p:sp>
      <p:pic>
        <p:nvPicPr>
          <p:cNvPr id="128051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2813"/>
            <a:ext cx="31448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52" name="Rectangle 52"/>
          <p:cNvSpPr>
            <a:spLocks noChangeArrowheads="1"/>
          </p:cNvSpPr>
          <p:nvPr/>
        </p:nvSpPr>
        <p:spPr bwMode="auto">
          <a:xfrm>
            <a:off x="7113588" y="1001713"/>
            <a:ext cx="838200" cy="59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8053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14800"/>
            <a:ext cx="31543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54" name="Rectangle 54"/>
          <p:cNvSpPr>
            <a:spLocks noChangeArrowheads="1"/>
          </p:cNvSpPr>
          <p:nvPr/>
        </p:nvSpPr>
        <p:spPr bwMode="auto">
          <a:xfrm>
            <a:off x="3087688" y="4165600"/>
            <a:ext cx="762000" cy="59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8055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975" y="4113213"/>
            <a:ext cx="31257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56" name="Rectangle 56"/>
          <p:cNvSpPr>
            <a:spLocks noChangeArrowheads="1"/>
          </p:cNvSpPr>
          <p:nvPr/>
        </p:nvSpPr>
        <p:spPr bwMode="auto">
          <a:xfrm>
            <a:off x="7096125" y="4176713"/>
            <a:ext cx="838200" cy="59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4122F-9A1B-4A6E-9782-735F79E9935C}" type="slidenum">
              <a:rPr lang="en-US"/>
              <a:pPr/>
              <a:t>29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algn="l"/>
            <a:r>
              <a:rPr lang="en-US" sz="4000" dirty="0"/>
              <a:t>Organ Detection</a:t>
            </a:r>
            <a:r>
              <a:rPr lang="en-US" altLang="zh-TW" sz="4000" dirty="0">
                <a:ea typeface="新細明體" pitchFamily="18" charset="-120"/>
              </a:rPr>
              <a:t/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(Boosting Approach)</a:t>
            </a:r>
            <a:endParaRPr lang="en-US" sz="4000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Idea: Classify whether an image block contains an organ of interest</a:t>
            </a:r>
          </a:p>
          <a:p>
            <a:pPr>
              <a:lnSpc>
                <a:spcPct val="90000"/>
              </a:lnSpc>
            </a:pPr>
            <a:r>
              <a:rPr lang="en-US" altLang="zh-TW" sz="2800" dirty="0">
                <a:ea typeface="新細明體" pitchFamily="18" charset="-120"/>
              </a:rPr>
              <a:t>How: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Partition slices into non-overlapping 32x32 blocks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Global features: gray-tone histogram of the image slice and its slice index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Local features: the position of a block, the mean and variance of its intensity values, and its intensity histogram. 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20,000 SVM linear classifiers + </a:t>
            </a:r>
            <a:r>
              <a:rPr lang="en-US" altLang="zh-TW" sz="2400" dirty="0" err="1">
                <a:ea typeface="新細明體" pitchFamily="18" charset="-120"/>
              </a:rPr>
              <a:t>Adaboosting</a:t>
            </a:r>
            <a:endParaRPr lang="en-US" altLang="zh-TW" sz="2400" dirty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800" dirty="0">
                <a:ea typeface="新細明體" pitchFamily="18" charset="-120"/>
              </a:rPr>
              <a:t>Comparisons: Manual vs. </a:t>
            </a:r>
            <a:r>
              <a:rPr lang="en-US" altLang="zh-TW" sz="2800" dirty="0" err="1">
                <a:ea typeface="新細明體" pitchFamily="18" charset="-120"/>
              </a:rPr>
              <a:t>Adaboosting</a:t>
            </a:r>
            <a:endParaRPr lang="en-US" sz="2800" dirty="0"/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-76200"/>
            <a:ext cx="3962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8001000" y="1044575"/>
            <a:ext cx="1009650" cy="3540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Organ: The Liver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750" t="16406" r="38125" b="40625"/>
          <a:stretch>
            <a:fillRect/>
          </a:stretch>
        </p:blipFill>
        <p:spPr bwMode="auto">
          <a:xfrm>
            <a:off x="1524000" y="1447800"/>
            <a:ext cx="281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750" t="59375" r="38125" b="7813"/>
          <a:stretch>
            <a:fillRect/>
          </a:stretch>
        </p:blipFill>
        <p:spPr bwMode="auto">
          <a:xfrm>
            <a:off x="4343400" y="14478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411D9-3CFB-49D1-B376-CA2C57750581}" type="slidenum">
              <a:rPr lang="en-US"/>
              <a:pPr/>
              <a:t>30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629400" cy="1066800"/>
          </a:xfrm>
        </p:spPr>
        <p:txBody>
          <a:bodyPr/>
          <a:lstStyle/>
          <a:p>
            <a:r>
              <a:rPr lang="en-US"/>
              <a:t>Results</a:t>
            </a:r>
            <a:r>
              <a:rPr lang="en-US" altLang="zh-TW">
                <a:ea typeface="新細明體" pitchFamily="18" charset="-120"/>
              </a:rPr>
              <a:t> (Organ Detection)</a:t>
            </a:r>
            <a:endParaRPr lang="en-US"/>
          </a:p>
        </p:txBody>
      </p:sp>
      <p:graphicFrame>
        <p:nvGraphicFramePr>
          <p:cNvPr id="324611" name="Group 3"/>
          <p:cNvGraphicFramePr>
            <a:graphicFrameLocks noGrp="1"/>
          </p:cNvGraphicFramePr>
          <p:nvPr>
            <p:ph sz="half" idx="1"/>
          </p:nvPr>
        </p:nvGraphicFramePr>
        <p:xfrm>
          <a:off x="2286000" y="1066800"/>
          <a:ext cx="5486400" cy="210312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Positive (predicted)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Negative (predicted)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Positive (actual)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96.23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3.77%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Negative (actual)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4.57%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95.43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4629" name="Group 21"/>
          <p:cNvGraphicFramePr>
            <a:graphicFrameLocks noGrp="1"/>
          </p:cNvGraphicFramePr>
          <p:nvPr>
            <p:ph sz="half" idx="2"/>
          </p:nvPr>
        </p:nvGraphicFramePr>
        <p:xfrm>
          <a:off x="2286000" y="3962400"/>
          <a:ext cx="5481638" cy="2103120"/>
        </p:xfrm>
        <a:graphic>
          <a:graphicData uri="http://schemas.openxmlformats.org/drawingml/2006/table">
            <a:tbl>
              <a:tblPr/>
              <a:tblGrid>
                <a:gridCol w="187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Positive (predicted)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Negative (predicted)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Positive (actual)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.23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8.77%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Negative (actual)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6.57%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.43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4647" name="Text Box 39"/>
          <p:cNvSpPr txBox="1">
            <a:spLocks noChangeArrowheads="1"/>
          </p:cNvSpPr>
          <p:nvPr/>
        </p:nvSpPr>
        <p:spPr bwMode="auto">
          <a:xfrm>
            <a:off x="0" y="190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Livers (Training)</a:t>
            </a:r>
            <a:endParaRPr lang="en-US"/>
          </a:p>
        </p:txBody>
      </p:sp>
      <p:sp>
        <p:nvSpPr>
          <p:cNvPr id="324648" name="Text Box 40"/>
          <p:cNvSpPr txBox="1">
            <a:spLocks noChangeArrowheads="1"/>
          </p:cNvSpPr>
          <p:nvPr/>
        </p:nvSpPr>
        <p:spPr bwMode="auto">
          <a:xfrm>
            <a:off x="76200" y="4800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Livers (Testing)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A2F43-DB5D-4CB2-890D-BDB642E44701}" type="slidenum">
              <a:rPr lang="en-US"/>
              <a:pPr/>
              <a:t>31</a:t>
            </a:fld>
            <a:endParaRPr lang="en-US"/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1219200"/>
            <a:ext cx="1984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50" y="1225550"/>
            <a:ext cx="19748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1225550"/>
            <a:ext cx="19748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088" y="1214438"/>
            <a:ext cx="199231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810000"/>
            <a:ext cx="1974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3805238"/>
            <a:ext cx="19653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805238"/>
            <a:ext cx="199231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3810000"/>
            <a:ext cx="1984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0" y="2057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Sub. 1</a:t>
            </a:r>
            <a:endParaRPr lang="en-US"/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0" y="4586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Sub. 2</a:t>
            </a:r>
            <a:endParaRPr lang="en-US"/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762000" y="381000"/>
            <a:ext cx="5105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True Positive : </a:t>
            </a:r>
            <a:r>
              <a:rPr lang="en-US" altLang="zh-TW">
                <a:solidFill>
                  <a:srgbClr val="00FF00"/>
                </a:solidFill>
                <a:ea typeface="新細明體" pitchFamily="18" charset="-120"/>
              </a:rPr>
              <a:t>Green</a:t>
            </a:r>
            <a:r>
              <a:rPr lang="en-US" altLang="zh-TW">
                <a:ea typeface="新細明體" pitchFamily="18" charset="-120"/>
              </a:rPr>
              <a:t>,	False Positive: </a:t>
            </a:r>
            <a:r>
              <a:rPr lang="en-US" altLang="zh-TW">
                <a:solidFill>
                  <a:srgbClr val="0000FF"/>
                </a:solidFill>
                <a:ea typeface="新細明體" pitchFamily="18" charset="-120"/>
              </a:rPr>
              <a:t>Blue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False Negative: </a:t>
            </a:r>
            <a:r>
              <a:rPr lang="en-US" altLang="zh-TW">
                <a:solidFill>
                  <a:srgbClr val="FF0000"/>
                </a:solidFill>
                <a:ea typeface="新細明體" pitchFamily="18" charset="-120"/>
              </a:rPr>
              <a:t>Red</a:t>
            </a:r>
            <a:r>
              <a:rPr lang="en-US" altLang="zh-TW">
                <a:ea typeface="新細明體" pitchFamily="18" charset="-120"/>
              </a:rPr>
              <a:t>,	True Negative: </a:t>
            </a:r>
            <a:r>
              <a:rPr lang="en-US" altLang="zh-TW">
                <a:solidFill>
                  <a:srgbClr val="00FFFF"/>
                </a:solidFill>
                <a:ea typeface="新細明體" pitchFamily="18" charset="-120"/>
              </a:rPr>
              <a:t>Cyan</a:t>
            </a:r>
            <a:endParaRPr lang="en-US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5C207-FEF2-4835-81E5-220262502815}" type="slidenum">
              <a:rPr lang="en-US"/>
              <a:pPr/>
              <a:t>32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4000" dirty="0">
                <a:ea typeface="新細明體" pitchFamily="18" charset="-120"/>
              </a:rPr>
              <a:t>Graph Cuts Based </a:t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Boundary Refinement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886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goal of the s-t cuts paper is to incorporate additional shape information (e.g., size) to find the boundary/shape of an organ of interest (e.g., kidney) in an image.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Idea</a:t>
            </a:r>
            <a:r>
              <a:rPr lang="en-US" dirty="0"/>
              <a:t>: Adding hard constraints to min s-t cuts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M</a:t>
            </a:r>
            <a:r>
              <a:rPr lang="en-US" dirty="0"/>
              <a:t>in s-t cuts with side constraints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NP-hard in general cases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Approximation algorithm: standard rounding algorithm</a:t>
            </a:r>
          </a:p>
          <a:p>
            <a:pPr>
              <a:lnSpc>
                <a:spcPct val="90000"/>
              </a:lnSpc>
            </a:pPr>
            <a:r>
              <a:rPr lang="en-US" dirty="0"/>
              <a:t>Comparisons: with constraints vs. without constraints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533400" y="624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>
                <a:ea typeface="新細明體" pitchFamily="18" charset="-120"/>
              </a:rPr>
              <a:t>Chen and Shapiro [ICPR’08]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/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0"/>
            <a:ext cx="34925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858000" y="1676400"/>
            <a:ext cx="1022350" cy="288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B30C89-7FEF-4017-8942-F47FC2A2A147}" type="slidenum">
              <a:rPr lang="en-US"/>
              <a:pPr/>
              <a:t>33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en-US"/>
              <a:t>Results</a:t>
            </a:r>
            <a:r>
              <a:rPr lang="en-US" altLang="zh-TW">
                <a:ea typeface="新細明體" pitchFamily="18" charset="-120"/>
              </a:rPr>
              <a:t> (Boundary Refinement)</a:t>
            </a:r>
            <a:endParaRPr lang="en-US"/>
          </a:p>
        </p:txBody>
      </p:sp>
      <p:graphicFrame>
        <p:nvGraphicFramePr>
          <p:cNvPr id="130055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69963" y="1274763"/>
          <a:ext cx="2459037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Acrobat Document" r:id="rId4" imgW="2313000" imgH="2313000" progId="AcroExch.Document.7">
                  <p:embed/>
                </p:oleObj>
              </mc:Choice>
              <mc:Fallback>
                <p:oleObj name="Acrobat Document" r:id="rId4" imgW="2313000" imgH="2313000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274763"/>
                        <a:ext cx="2459037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7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69963" y="4017963"/>
          <a:ext cx="2459037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Acrobat Document" r:id="rId6" imgW="2313000" imgH="2313000" progId="AcroExch.Document.7">
                  <p:embed/>
                </p:oleObj>
              </mc:Choice>
              <mc:Fallback>
                <p:oleObj name="Acrobat Document" r:id="rId6" imgW="2313000" imgH="2313000" progId="AcroExch.Document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017963"/>
                        <a:ext cx="2459037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9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70288" y="1274763"/>
          <a:ext cx="2449512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Acrobat Document" r:id="rId7" imgW="2313000" imgH="2313000" progId="AcroExch.Document.7">
                  <p:embed/>
                </p:oleObj>
              </mc:Choice>
              <mc:Fallback>
                <p:oleObj name="Acrobat Document" r:id="rId7" imgW="2313000" imgH="2313000" progId="AcroExch.Document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1274763"/>
                        <a:ext cx="2449512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1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172200" y="1274763"/>
          <a:ext cx="2449513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Acrobat Document" r:id="rId9" imgW="2313000" imgH="2313000" progId="AcroExch.Document.7">
                  <p:embed/>
                </p:oleObj>
              </mc:Choice>
              <mc:Fallback>
                <p:oleObj name="Acrobat Document" r:id="rId9" imgW="2313000" imgH="2313000" progId="AcroExch.Document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74763"/>
                        <a:ext cx="2449513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3" name="Object 15"/>
          <p:cNvGraphicFramePr>
            <a:graphicFrameLocks noChangeAspect="1"/>
          </p:cNvGraphicFramePr>
          <p:nvPr/>
        </p:nvGraphicFramePr>
        <p:xfrm>
          <a:off x="3581400" y="4008438"/>
          <a:ext cx="24479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Acrobat Document" r:id="rId11" imgW="2313000" imgH="2313000" progId="AcroExch.Document.7">
                  <p:embed/>
                </p:oleObj>
              </mc:Choice>
              <mc:Fallback>
                <p:oleObj name="Acrobat Document" r:id="rId11" imgW="2313000" imgH="2313000" progId="AcroExch.Document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08438"/>
                        <a:ext cx="24479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4" name="Object 16"/>
          <p:cNvGraphicFramePr>
            <a:graphicFrameLocks noChangeAspect="1"/>
          </p:cNvGraphicFramePr>
          <p:nvPr/>
        </p:nvGraphicFramePr>
        <p:xfrm>
          <a:off x="6172200" y="4008438"/>
          <a:ext cx="24479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Acrobat Document" r:id="rId13" imgW="2313000" imgH="2313000" progId="AcroExch.Document.7">
                  <p:embed/>
                </p:oleObj>
              </mc:Choice>
              <mc:Fallback>
                <p:oleObj name="Acrobat Document" r:id="rId13" imgW="2313000" imgH="2313000" progId="AcroExch.Document.7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08438"/>
                        <a:ext cx="24479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0" y="2286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without</a:t>
            </a:r>
            <a:endParaRPr lang="en-US"/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76200" y="4953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with</a:t>
            </a:r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1295400" y="914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Initial Contour</a:t>
            </a:r>
            <a:endParaRPr 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267200" y="914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Slice 1</a:t>
            </a:r>
            <a:endParaRPr lang="en-US"/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6781800" y="914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Slice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got?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great design.</a:t>
            </a:r>
          </a:p>
          <a:p>
            <a:r>
              <a:rPr lang="en-US" dirty="0" smtClean="0"/>
              <a:t>Several conference papers.</a:t>
            </a:r>
          </a:p>
          <a:p>
            <a:r>
              <a:rPr lang="en-US" dirty="0" smtClean="0"/>
              <a:t>No complete system, just pieces, some pieces never really done.</a:t>
            </a:r>
          </a:p>
          <a:p>
            <a:r>
              <a:rPr lang="en-US" dirty="0" smtClean="0"/>
              <a:t>Would be a space for a course or longer project.</a:t>
            </a:r>
          </a:p>
          <a:p>
            <a:r>
              <a:rPr lang="en-US" dirty="0" smtClean="0"/>
              <a:t>Livers came from here: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://sliver07.org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Here is a newer one: </a:t>
            </a:r>
            <a:r>
              <a:rPr lang="en-US" dirty="0">
                <a:solidFill>
                  <a:srgbClr val="0000FF"/>
                </a:solidFill>
              </a:rPr>
              <a:t>https://www.virtualskeleton.ch/ShapeChallenge/Start2014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LOTS of data challenges here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https://grand-challenge.org/all_challenges/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23ADD-7CB7-4979-9860-B9E2D1B6A4EE}" type="slidenum">
              <a:rPr lang="en-US"/>
              <a:pPr/>
              <a:t>4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Why Difficult? (Shape Variations)</a:t>
            </a:r>
            <a:endParaRPr lang="en-US">
              <a:ea typeface="新細明體" pitchFamily="18" charset="-120"/>
            </a:endParaRP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0"/>
            <a:ext cx="38862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52400" y="4495800"/>
            <a:ext cx="8829675" cy="1754188"/>
            <a:chOff x="96" y="2832"/>
            <a:chExt cx="5562" cy="1105"/>
          </a:xfrm>
        </p:grpSpPr>
        <p:pic>
          <p:nvPicPr>
            <p:cNvPr id="192527" name="Picture 15" descr="axial01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832"/>
              <a:ext cx="1365" cy="1105"/>
            </a:xfrm>
            <a:prstGeom prst="rect">
              <a:avLst/>
            </a:prstGeom>
            <a:noFill/>
          </p:spPr>
        </p:pic>
        <p:pic>
          <p:nvPicPr>
            <p:cNvPr id="192528" name="Picture 16" descr="axial00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3" y="2832"/>
              <a:ext cx="1365" cy="1105"/>
            </a:xfrm>
            <a:prstGeom prst="rect">
              <a:avLst/>
            </a:prstGeom>
            <a:noFill/>
          </p:spPr>
        </p:pic>
        <p:pic>
          <p:nvPicPr>
            <p:cNvPr id="192529" name="Picture 17" descr="axial01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8" y="2832"/>
              <a:ext cx="1365" cy="1105"/>
            </a:xfrm>
            <a:prstGeom prst="rect">
              <a:avLst/>
            </a:prstGeom>
            <a:noFill/>
          </p:spPr>
        </p:pic>
        <p:pic>
          <p:nvPicPr>
            <p:cNvPr id="192531" name="Picture 19" descr="axial01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2832"/>
              <a:ext cx="1365" cy="11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53EBD-12E5-4073-AF8A-5932FD94DC7C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n-US" altLang="zh-TW" sz="4000">
                <a:ea typeface="新細明體" pitchFamily="18" charset="-120"/>
              </a:rPr>
              <a:t>Why Difficult? (Similar Appearances)</a:t>
            </a:r>
            <a:endParaRPr lang="en-US" sz="4000">
              <a:ea typeface="新細明體" pitchFamily="18" charset="-120"/>
            </a:endParaRPr>
          </a:p>
        </p:txBody>
      </p:sp>
      <p:pic>
        <p:nvPicPr>
          <p:cNvPr id="316424" name="Picture 8" descr="axial0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1593850"/>
            <a:ext cx="4414837" cy="374015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1600200"/>
            <a:ext cx="4267200" cy="3733800"/>
            <a:chOff x="336" y="2400"/>
            <a:chExt cx="1355" cy="1141"/>
          </a:xfrm>
        </p:grpSpPr>
        <p:pic>
          <p:nvPicPr>
            <p:cNvPr id="316426" name="Picture 10" descr="axial01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400"/>
              <a:ext cx="1355" cy="1141"/>
            </a:xfrm>
            <a:prstGeom prst="rect">
              <a:avLst/>
            </a:prstGeom>
            <a:noFill/>
          </p:spPr>
        </p:pic>
        <p:sp>
          <p:nvSpPr>
            <p:cNvPr id="316427" name="Rectangle 11"/>
            <p:cNvSpPr>
              <a:spLocks noChangeArrowheads="1"/>
            </p:cNvSpPr>
            <p:nvPr/>
          </p:nvSpPr>
          <p:spPr bwMode="auto">
            <a:xfrm>
              <a:off x="721" y="2687"/>
              <a:ext cx="128" cy="12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8" name="Rectangle 12"/>
            <p:cNvSpPr>
              <a:spLocks noChangeArrowheads="1"/>
            </p:cNvSpPr>
            <p:nvPr/>
          </p:nvSpPr>
          <p:spPr bwMode="auto">
            <a:xfrm>
              <a:off x="689" y="2847"/>
              <a:ext cx="128" cy="127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9" name="Rectangle 13"/>
            <p:cNvSpPr>
              <a:spLocks noChangeArrowheads="1"/>
            </p:cNvSpPr>
            <p:nvPr/>
          </p:nvSpPr>
          <p:spPr bwMode="auto">
            <a:xfrm>
              <a:off x="1086" y="2656"/>
              <a:ext cx="128" cy="12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2FAFC-ABAF-4528-A42A-D87AD6799D55}" type="slidenum">
              <a:rPr lang="en-US"/>
              <a:pPr/>
              <a:t>6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r>
              <a:rPr lang="en-US" altLang="zh-TW" sz="4000">
                <a:ea typeface="新細明體" pitchFamily="18" charset="-120"/>
              </a:rPr>
              <a:t>Why Difficult? (Appearance Changes)</a:t>
            </a:r>
            <a:endParaRPr lang="en-US" sz="4000">
              <a:ea typeface="新細明體" pitchFamily="18" charset="-12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1676400"/>
            <a:ext cx="4292600" cy="3778250"/>
            <a:chOff x="2976" y="2415"/>
            <a:chExt cx="1342" cy="1137"/>
          </a:xfrm>
        </p:grpSpPr>
        <p:pic>
          <p:nvPicPr>
            <p:cNvPr id="318473" name="Picture 9" descr="10_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415"/>
              <a:ext cx="1342" cy="1137"/>
            </a:xfrm>
            <a:prstGeom prst="rect">
              <a:avLst/>
            </a:prstGeom>
            <a:noFill/>
          </p:spPr>
        </p:pic>
        <p:sp>
          <p:nvSpPr>
            <p:cNvPr id="318474" name="Rectangle 10"/>
            <p:cNvSpPr>
              <a:spLocks noChangeArrowheads="1"/>
            </p:cNvSpPr>
            <p:nvPr/>
          </p:nvSpPr>
          <p:spPr bwMode="auto">
            <a:xfrm>
              <a:off x="3360" y="2736"/>
              <a:ext cx="144" cy="14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5" name="Rectangle 11"/>
            <p:cNvSpPr>
              <a:spLocks noChangeArrowheads="1"/>
            </p:cNvSpPr>
            <p:nvPr/>
          </p:nvSpPr>
          <p:spPr bwMode="auto">
            <a:xfrm>
              <a:off x="3236" y="2963"/>
              <a:ext cx="144" cy="14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8477" name="Picture 13" descr="10_83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0" y="1655763"/>
            <a:ext cx="4387850" cy="383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1C529-64DC-4FEC-904F-F16B6D506945}" type="slidenum">
              <a:rPr lang="en-US"/>
              <a:pPr/>
              <a:t>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Why Difficult? (Position Changes)</a:t>
            </a:r>
            <a:endParaRPr lang="en-US">
              <a:ea typeface="新細明體" pitchFamily="18" charset="-120"/>
            </a:endParaRPr>
          </a:p>
        </p:txBody>
      </p:sp>
      <p:pic>
        <p:nvPicPr>
          <p:cNvPr id="320521" name="Picture 9" descr="14_66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11313"/>
            <a:ext cx="4397375" cy="3721100"/>
          </a:xfrm>
          <a:prstGeom prst="rect">
            <a:avLst/>
          </a:prstGeom>
          <a:noFill/>
        </p:spPr>
      </p:pic>
      <p:pic>
        <p:nvPicPr>
          <p:cNvPr id="320522" name="Picture 10" descr="axial0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88" y="1600200"/>
            <a:ext cx="4405312" cy="373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DDD4D-F286-4156-862C-2F07292BC456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altLang="zh-TW" sz="4000">
                <a:ea typeface="新細明體" pitchFamily="18" charset="-120"/>
              </a:rPr>
              <a:t>Active Shape Model Based Framework</a:t>
            </a:r>
            <a:endParaRPr lang="en-US" sz="4000">
              <a:ea typeface="新細明體" pitchFamily="18" charset="-120"/>
            </a:endParaRP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990600"/>
            <a:ext cx="9144000" cy="5638800"/>
            <a:chOff x="1248" y="624"/>
            <a:chExt cx="5760" cy="3552"/>
          </a:xfrm>
        </p:grpSpPr>
        <p:sp>
          <p:nvSpPr>
            <p:cNvPr id="62524" name="Text Box 60"/>
            <p:cNvSpPr txBox="1">
              <a:spLocks noChangeArrowheads="1"/>
            </p:cNvSpPr>
            <p:nvPr/>
          </p:nvSpPr>
          <p:spPr bwMode="auto">
            <a:xfrm>
              <a:off x="2712" y="720"/>
              <a:ext cx="1080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Training CT Volumes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25" name="Text Box 61"/>
            <p:cNvSpPr txBox="1">
              <a:spLocks noChangeArrowheads="1"/>
            </p:cNvSpPr>
            <p:nvPr/>
          </p:nvSpPr>
          <p:spPr bwMode="auto">
            <a:xfrm>
              <a:off x="1416" y="720"/>
              <a:ext cx="1152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3D point correspondence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26" name="Text Box 62"/>
            <p:cNvSpPr txBox="1">
              <a:spLocks noChangeArrowheads="1"/>
            </p:cNvSpPr>
            <p:nvPr/>
          </p:nvSpPr>
          <p:spPr bwMode="auto">
            <a:xfrm>
              <a:off x="1416" y="1512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Learning Statistical Shape Models 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27" name="Line 63"/>
            <p:cNvSpPr>
              <a:spLocks noChangeShapeType="1"/>
            </p:cNvSpPr>
            <p:nvPr/>
          </p:nvSpPr>
          <p:spPr bwMode="auto">
            <a:xfrm flipH="1">
              <a:off x="2592" y="81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8" name="Line 64"/>
            <p:cNvSpPr>
              <a:spLocks noChangeShapeType="1"/>
            </p:cNvSpPr>
            <p:nvPr/>
          </p:nvSpPr>
          <p:spPr bwMode="auto">
            <a:xfrm>
              <a:off x="1920" y="122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9" name="Line 65"/>
            <p:cNvSpPr>
              <a:spLocks noChangeShapeType="1"/>
            </p:cNvSpPr>
            <p:nvPr/>
          </p:nvSpPr>
          <p:spPr bwMode="auto">
            <a:xfrm>
              <a:off x="1920" y="1224"/>
              <a:ext cx="100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0" name="Text Box 66"/>
            <p:cNvSpPr txBox="1">
              <a:spLocks noChangeArrowheads="1"/>
            </p:cNvSpPr>
            <p:nvPr/>
          </p:nvSpPr>
          <p:spPr bwMode="auto">
            <a:xfrm>
              <a:off x="1354" y="1027"/>
              <a:ext cx="1368" cy="1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Known point correspondences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31" name="Line 67"/>
            <p:cNvSpPr>
              <a:spLocks noChangeShapeType="1"/>
            </p:cNvSpPr>
            <p:nvPr/>
          </p:nvSpPr>
          <p:spPr bwMode="auto">
            <a:xfrm>
              <a:off x="1920" y="93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2" name="Text Box 68"/>
            <p:cNvSpPr txBox="1">
              <a:spLocks noChangeArrowheads="1"/>
            </p:cNvSpPr>
            <p:nvPr/>
          </p:nvSpPr>
          <p:spPr bwMode="auto">
            <a:xfrm>
              <a:off x="3648" y="1512"/>
              <a:ext cx="86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Learning Organ Detection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33" name="Text Box 69"/>
            <p:cNvSpPr txBox="1">
              <a:spLocks noChangeArrowheads="1"/>
            </p:cNvSpPr>
            <p:nvPr/>
          </p:nvSpPr>
          <p:spPr bwMode="auto">
            <a:xfrm>
              <a:off x="2568" y="1512"/>
              <a:ext cx="936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Learning Boundary Intensity Model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34" name="Line 70"/>
            <p:cNvSpPr>
              <a:spLocks noChangeShapeType="1"/>
            </p:cNvSpPr>
            <p:nvPr/>
          </p:nvSpPr>
          <p:spPr bwMode="auto">
            <a:xfrm flipH="1">
              <a:off x="2352" y="864"/>
              <a:ext cx="576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5" name="Line 71"/>
            <p:cNvSpPr>
              <a:spLocks noChangeShapeType="1"/>
            </p:cNvSpPr>
            <p:nvPr/>
          </p:nvSpPr>
          <p:spPr bwMode="auto">
            <a:xfrm>
              <a:off x="2928" y="864"/>
              <a:ext cx="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6" name="Line 72"/>
            <p:cNvSpPr>
              <a:spLocks noChangeShapeType="1"/>
            </p:cNvSpPr>
            <p:nvPr/>
          </p:nvSpPr>
          <p:spPr bwMode="auto">
            <a:xfrm>
              <a:off x="2928" y="864"/>
              <a:ext cx="864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7" name="Rectangle 73"/>
            <p:cNvSpPr>
              <a:spLocks noChangeArrowheads="1"/>
            </p:cNvSpPr>
            <p:nvPr/>
          </p:nvSpPr>
          <p:spPr bwMode="auto">
            <a:xfrm>
              <a:off x="1248" y="158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8" name="Rectangle 74"/>
            <p:cNvSpPr>
              <a:spLocks noChangeArrowheads="1"/>
            </p:cNvSpPr>
            <p:nvPr/>
          </p:nvSpPr>
          <p:spPr bwMode="auto">
            <a:xfrm>
              <a:off x="1248" y="14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9" name="Text Box 75"/>
            <p:cNvSpPr txBox="1">
              <a:spLocks noChangeArrowheads="1"/>
            </p:cNvSpPr>
            <p:nvPr/>
          </p:nvSpPr>
          <p:spPr bwMode="auto">
            <a:xfrm>
              <a:off x="2400" y="3552"/>
              <a:ext cx="1008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Boundary Refinement 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40" name="Text Box 76"/>
            <p:cNvSpPr txBox="1">
              <a:spLocks noChangeArrowheads="1"/>
            </p:cNvSpPr>
            <p:nvPr/>
          </p:nvSpPr>
          <p:spPr bwMode="auto">
            <a:xfrm>
              <a:off x="2544" y="2448"/>
              <a:ext cx="792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Organ Detection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41" name="Text Box 77"/>
            <p:cNvSpPr txBox="1">
              <a:spLocks noChangeArrowheads="1"/>
            </p:cNvSpPr>
            <p:nvPr/>
          </p:nvSpPr>
          <p:spPr bwMode="auto">
            <a:xfrm>
              <a:off x="3744" y="2928"/>
              <a:ext cx="960" cy="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A Testing CT Volume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42" name="Text Box 78"/>
            <p:cNvSpPr txBox="1">
              <a:spLocks noChangeArrowheads="1"/>
            </p:cNvSpPr>
            <p:nvPr/>
          </p:nvSpPr>
          <p:spPr bwMode="auto">
            <a:xfrm>
              <a:off x="2304" y="3024"/>
              <a:ext cx="1224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Shape Model Initialization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43" name="Line 79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3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4" name="Line 80"/>
            <p:cNvSpPr>
              <a:spLocks noChangeShapeType="1"/>
            </p:cNvSpPr>
            <p:nvPr/>
          </p:nvSpPr>
          <p:spPr bwMode="auto">
            <a:xfrm>
              <a:off x="3744" y="2537"/>
              <a:ext cx="0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5" name="Line 81"/>
            <p:cNvSpPr>
              <a:spLocks noChangeShapeType="1"/>
            </p:cNvSpPr>
            <p:nvPr/>
          </p:nvSpPr>
          <p:spPr bwMode="auto">
            <a:xfrm flipH="1">
              <a:off x="3742" y="3024"/>
              <a:ext cx="2" cy="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6" name="Line 82"/>
            <p:cNvSpPr>
              <a:spLocks noChangeShapeType="1"/>
            </p:cNvSpPr>
            <p:nvPr/>
          </p:nvSpPr>
          <p:spPr bwMode="auto">
            <a:xfrm flipH="1">
              <a:off x="3396" y="3669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7" name="Line 83"/>
            <p:cNvSpPr>
              <a:spLocks noChangeShapeType="1"/>
            </p:cNvSpPr>
            <p:nvPr/>
          </p:nvSpPr>
          <p:spPr bwMode="auto">
            <a:xfrm>
              <a:off x="2948" y="268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8" name="Line 84"/>
            <p:cNvSpPr>
              <a:spLocks noChangeShapeType="1"/>
            </p:cNvSpPr>
            <p:nvPr/>
          </p:nvSpPr>
          <p:spPr bwMode="auto">
            <a:xfrm>
              <a:off x="2943" y="325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9" name="Line 85"/>
            <p:cNvSpPr>
              <a:spLocks noChangeShapeType="1"/>
            </p:cNvSpPr>
            <p:nvPr/>
          </p:nvSpPr>
          <p:spPr bwMode="auto">
            <a:xfrm>
              <a:off x="2942" y="3757"/>
              <a:ext cx="7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0" name="Line 86"/>
            <p:cNvSpPr>
              <a:spLocks noChangeShapeType="1"/>
            </p:cNvSpPr>
            <p:nvPr/>
          </p:nvSpPr>
          <p:spPr bwMode="auto">
            <a:xfrm flipH="1">
              <a:off x="3552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1" name="Line 87"/>
            <p:cNvSpPr>
              <a:spLocks noChangeShapeType="1"/>
            </p:cNvSpPr>
            <p:nvPr/>
          </p:nvSpPr>
          <p:spPr bwMode="auto">
            <a:xfrm>
              <a:off x="1920" y="36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2" name="Line 88"/>
            <p:cNvSpPr>
              <a:spLocks noChangeShapeType="1"/>
            </p:cNvSpPr>
            <p:nvPr/>
          </p:nvSpPr>
          <p:spPr bwMode="auto">
            <a:xfrm>
              <a:off x="1920" y="1872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3" name="Line 89"/>
            <p:cNvSpPr>
              <a:spLocks noChangeShapeType="1"/>
            </p:cNvSpPr>
            <p:nvPr/>
          </p:nvSpPr>
          <p:spPr bwMode="auto">
            <a:xfrm>
              <a:off x="1920" y="31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4" name="Text Box 90"/>
            <p:cNvSpPr txBox="1">
              <a:spLocks noChangeArrowheads="1"/>
            </p:cNvSpPr>
            <p:nvPr/>
          </p:nvSpPr>
          <p:spPr bwMode="auto">
            <a:xfrm>
              <a:off x="1440" y="1920"/>
              <a:ext cx="105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Learned Statistical Shape Model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55" name="Line 91"/>
            <p:cNvSpPr>
              <a:spLocks noChangeShapeType="1"/>
            </p:cNvSpPr>
            <p:nvPr/>
          </p:nvSpPr>
          <p:spPr bwMode="auto">
            <a:xfrm>
              <a:off x="2160" y="211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6" name="Line 92"/>
            <p:cNvSpPr>
              <a:spLocks noChangeShapeType="1"/>
            </p:cNvSpPr>
            <p:nvPr/>
          </p:nvSpPr>
          <p:spPr bwMode="auto">
            <a:xfrm>
              <a:off x="2928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7" name="Text Box 93"/>
            <p:cNvSpPr txBox="1">
              <a:spLocks noChangeArrowheads="1"/>
            </p:cNvSpPr>
            <p:nvPr/>
          </p:nvSpPr>
          <p:spPr bwMode="auto">
            <a:xfrm>
              <a:off x="2592" y="1920"/>
              <a:ext cx="105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Learned Boundary Intensity Model</a:t>
              </a:r>
              <a:endParaRPr lang="en-US" altLang="zh-TW" sz="900">
                <a:ea typeface="新細明體" pitchFamily="18" charset="-120"/>
                <a:cs typeface="Times New Roman" pitchFamily="18" charset="0"/>
              </a:endParaRPr>
            </a:p>
            <a:p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58" name="Line 94"/>
            <p:cNvSpPr>
              <a:spLocks noChangeShapeType="1"/>
            </p:cNvSpPr>
            <p:nvPr/>
          </p:nvSpPr>
          <p:spPr bwMode="auto">
            <a:xfrm>
              <a:off x="408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59" name="Line 95"/>
            <p:cNvSpPr>
              <a:spLocks noChangeShapeType="1"/>
            </p:cNvSpPr>
            <p:nvPr/>
          </p:nvSpPr>
          <p:spPr bwMode="auto">
            <a:xfrm flipH="1">
              <a:off x="3360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60" name="Text Box 96"/>
            <p:cNvSpPr txBox="1">
              <a:spLocks noChangeArrowheads="1"/>
            </p:cNvSpPr>
            <p:nvPr/>
          </p:nvSpPr>
          <p:spPr bwMode="auto">
            <a:xfrm>
              <a:off x="3689" y="1906"/>
              <a:ext cx="720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Organ Detector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61" name="Text Box 97"/>
            <p:cNvSpPr txBox="1">
              <a:spLocks noChangeArrowheads="1"/>
            </p:cNvSpPr>
            <p:nvPr/>
          </p:nvSpPr>
          <p:spPr bwMode="auto">
            <a:xfrm>
              <a:off x="2496" y="2736"/>
              <a:ext cx="1207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Detected Bounding Box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62" name="Text Box 98"/>
            <p:cNvSpPr txBox="1">
              <a:spLocks noChangeArrowheads="1"/>
            </p:cNvSpPr>
            <p:nvPr/>
          </p:nvSpPr>
          <p:spPr bwMode="auto">
            <a:xfrm>
              <a:off x="2640" y="3312"/>
              <a:ext cx="720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Initial Shape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63" name="Text Box 99"/>
            <p:cNvSpPr txBox="1">
              <a:spLocks noChangeArrowheads="1"/>
            </p:cNvSpPr>
            <p:nvPr/>
          </p:nvSpPr>
          <p:spPr bwMode="auto">
            <a:xfrm>
              <a:off x="2673" y="3867"/>
              <a:ext cx="720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20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Final Shape</a:t>
              </a:r>
              <a:endParaRPr lang="en-US" altLang="zh-TW"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2564" name="Rectangle 100"/>
            <p:cNvSpPr>
              <a:spLocks noChangeArrowheads="1"/>
            </p:cNvSpPr>
            <p:nvPr/>
          </p:nvSpPr>
          <p:spPr bwMode="auto">
            <a:xfrm>
              <a:off x="1248" y="624"/>
              <a:ext cx="3360" cy="1680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5" name="Rectangle 101"/>
            <p:cNvSpPr>
              <a:spLocks noChangeArrowheads="1"/>
            </p:cNvSpPr>
            <p:nvPr/>
          </p:nvSpPr>
          <p:spPr bwMode="auto">
            <a:xfrm>
              <a:off x="1248" y="2352"/>
              <a:ext cx="3360" cy="182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6" name="Line 102"/>
            <p:cNvSpPr>
              <a:spLocks noChangeShapeType="1"/>
            </p:cNvSpPr>
            <p:nvPr/>
          </p:nvSpPr>
          <p:spPr bwMode="auto">
            <a:xfrm>
              <a:off x="2160" y="211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67" name="Line 103"/>
            <p:cNvSpPr>
              <a:spLocks noChangeShapeType="1"/>
            </p:cNvSpPr>
            <p:nvPr/>
          </p:nvSpPr>
          <p:spPr bwMode="auto">
            <a:xfrm>
              <a:off x="2160" y="36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76200" y="2209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Training phase</a:t>
            </a:r>
            <a:endParaRPr lang="en-US"/>
          </a:p>
        </p:txBody>
      </p:sp>
      <p:sp>
        <p:nvSpPr>
          <p:cNvPr id="62570" name="Text Box 106"/>
          <p:cNvSpPr txBox="1">
            <a:spLocks noChangeArrowheads="1"/>
          </p:cNvSpPr>
          <p:nvPr/>
        </p:nvSpPr>
        <p:spPr bwMode="auto">
          <a:xfrm>
            <a:off x="152400" y="4953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Testing phase</a:t>
            </a:r>
            <a:endParaRPr lang="en-US"/>
          </a:p>
        </p:txBody>
      </p: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5783263" y="996950"/>
            <a:ext cx="1371600" cy="379413"/>
            <a:chOff x="3648" y="624"/>
            <a:chExt cx="864" cy="239"/>
          </a:xfrm>
        </p:grpSpPr>
        <p:pic>
          <p:nvPicPr>
            <p:cNvPr id="62581" name="Picture 117" descr="axial01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672"/>
              <a:ext cx="225" cy="191"/>
            </a:xfrm>
            <a:prstGeom prst="rect">
              <a:avLst/>
            </a:prstGeom>
            <a:noFill/>
          </p:spPr>
        </p:pic>
        <p:pic>
          <p:nvPicPr>
            <p:cNvPr id="62585" name="Picture 121" descr="axial01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7" y="672"/>
              <a:ext cx="225" cy="191"/>
            </a:xfrm>
            <a:prstGeom prst="rect">
              <a:avLst/>
            </a:prstGeom>
            <a:noFill/>
          </p:spPr>
        </p:pic>
        <p:sp>
          <p:nvSpPr>
            <p:cNvPr id="62586" name="Text Box 122"/>
            <p:cNvSpPr txBox="1">
              <a:spLocks noChangeArrowheads="1"/>
            </p:cNvSpPr>
            <p:nvPr/>
          </p:nvSpPr>
          <p:spPr bwMode="auto">
            <a:xfrm>
              <a:off x="4080" y="62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pitchFamily="18" charset="-120"/>
                </a:rPr>
                <a:t>…</a:t>
              </a:r>
              <a:endParaRPr lang="en-US"/>
            </a:p>
          </p:txBody>
        </p:sp>
        <p:pic>
          <p:nvPicPr>
            <p:cNvPr id="62590" name="Picture 126" descr="axial01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672"/>
              <a:ext cx="236" cy="191"/>
            </a:xfrm>
            <a:prstGeom prst="rect">
              <a:avLst/>
            </a:prstGeom>
            <a:noFill/>
          </p:spPr>
        </p:pic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5638800" y="6172200"/>
            <a:ext cx="1371600" cy="379413"/>
            <a:chOff x="3648" y="624"/>
            <a:chExt cx="864" cy="239"/>
          </a:xfrm>
        </p:grpSpPr>
        <p:pic>
          <p:nvPicPr>
            <p:cNvPr id="62594" name="Picture 130" descr="axial01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672"/>
              <a:ext cx="225" cy="191"/>
            </a:xfrm>
            <a:prstGeom prst="rect">
              <a:avLst/>
            </a:prstGeom>
            <a:noFill/>
          </p:spPr>
        </p:pic>
        <p:pic>
          <p:nvPicPr>
            <p:cNvPr id="62595" name="Picture 131" descr="axial01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7" y="672"/>
              <a:ext cx="225" cy="191"/>
            </a:xfrm>
            <a:prstGeom prst="rect">
              <a:avLst/>
            </a:prstGeom>
            <a:noFill/>
          </p:spPr>
        </p:pic>
        <p:sp>
          <p:nvSpPr>
            <p:cNvPr id="62596" name="Text Box 132"/>
            <p:cNvSpPr txBox="1">
              <a:spLocks noChangeArrowheads="1"/>
            </p:cNvSpPr>
            <p:nvPr/>
          </p:nvSpPr>
          <p:spPr bwMode="auto">
            <a:xfrm>
              <a:off x="4080" y="62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pitchFamily="18" charset="-120"/>
                </a:rPr>
                <a:t>…</a:t>
              </a:r>
              <a:endParaRPr lang="en-US"/>
            </a:p>
          </p:txBody>
        </p:sp>
        <p:pic>
          <p:nvPicPr>
            <p:cNvPr id="62597" name="Picture 133" descr="axial01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672"/>
              <a:ext cx="236" cy="191"/>
            </a:xfrm>
            <a:prstGeom prst="rect">
              <a:avLst/>
            </a:prstGeom>
            <a:noFill/>
          </p:spPr>
        </p:pic>
      </p:grpSp>
      <p:sp>
        <p:nvSpPr>
          <p:cNvPr id="62605" name="Text Box 141"/>
          <p:cNvSpPr txBox="1">
            <a:spLocks noChangeArrowheads="1"/>
          </p:cNvSpPr>
          <p:nvPr/>
        </p:nvSpPr>
        <p:spPr bwMode="auto">
          <a:xfrm>
            <a:off x="4038600" y="914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Input</a:t>
            </a:r>
            <a:endParaRPr lang="en-US"/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5967413" y="5029200"/>
            <a:ext cx="1323975" cy="377825"/>
            <a:chOff x="3759" y="3168"/>
            <a:chExt cx="834" cy="238"/>
          </a:xfrm>
        </p:grpSpPr>
        <p:pic>
          <p:nvPicPr>
            <p:cNvPr id="62602" name="Picture 138" descr="axial01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8" y="3216"/>
              <a:ext cx="225" cy="190"/>
            </a:xfrm>
            <a:prstGeom prst="rect">
              <a:avLst/>
            </a:prstGeom>
            <a:noFill/>
          </p:spPr>
        </p:pic>
        <p:pic>
          <p:nvPicPr>
            <p:cNvPr id="62603" name="Picture 139" descr="axial01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9" y="3216"/>
              <a:ext cx="225" cy="190"/>
            </a:xfrm>
            <a:prstGeom prst="rect">
              <a:avLst/>
            </a:prstGeom>
            <a:noFill/>
          </p:spPr>
        </p:pic>
        <p:pic>
          <p:nvPicPr>
            <p:cNvPr id="62604" name="Picture 140" descr="axial016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59" y="3216"/>
              <a:ext cx="225" cy="190"/>
            </a:xfrm>
            <a:prstGeom prst="rect">
              <a:avLst/>
            </a:prstGeom>
            <a:noFill/>
          </p:spPr>
        </p:pic>
        <p:sp>
          <p:nvSpPr>
            <p:cNvPr id="62606" name="Text Box 142"/>
            <p:cNvSpPr txBox="1">
              <a:spLocks noChangeArrowheads="1"/>
            </p:cNvSpPr>
            <p:nvPr/>
          </p:nvSpPr>
          <p:spPr bwMode="auto">
            <a:xfrm>
              <a:off x="4176" y="31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pitchFamily="18" charset="-120"/>
                </a:rPr>
                <a:t>…</a:t>
              </a:r>
              <a:endParaRPr lang="en-US"/>
            </a:p>
          </p:txBody>
        </p:sp>
      </p:grpSp>
      <p:pic>
        <p:nvPicPr>
          <p:cNvPr id="62608" name="Picture 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6248400"/>
            <a:ext cx="311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610" name="Picture 1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1447800"/>
            <a:ext cx="8382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Shape Models: Training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428E-A631-4647-AF23-EEB84252D9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563545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Shapes are modeled in a training phase using a</a:t>
            </a:r>
          </a:p>
          <a:p>
            <a:pPr marL="457200" indent="-457200"/>
            <a:r>
              <a:rPr lang="en-US" sz="2400" dirty="0" smtClean="0"/>
              <a:t>       set of CT volumes whose ground truth segmentations</a:t>
            </a:r>
          </a:p>
          <a:p>
            <a:pPr marL="457200" indent="-457200"/>
            <a:r>
              <a:rPr lang="en-US" sz="2400" dirty="0" smtClean="0"/>
              <a:t>       are given.  </a:t>
            </a:r>
          </a:p>
          <a:p>
            <a:pPr marL="457200" indent="-457200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There are 4 steps to the training phase.</a:t>
            </a:r>
          </a:p>
          <a:p>
            <a:pPr marL="457200" indent="-457200"/>
            <a:endParaRPr lang="en-US" sz="2400" dirty="0" smtClean="0"/>
          </a:p>
          <a:p>
            <a:pPr marL="914400" lvl="1" indent="-457200">
              <a:spcAft>
                <a:spcPts val="600"/>
              </a:spcAft>
            </a:pPr>
            <a:r>
              <a:rPr lang="en-US" sz="2400" dirty="0" smtClean="0"/>
              <a:t>1. Find </a:t>
            </a:r>
            <a:r>
              <a:rPr lang="en-US" sz="2400" dirty="0" smtClean="0">
                <a:solidFill>
                  <a:srgbClr val="FF0000"/>
                </a:solidFill>
              </a:rPr>
              <a:t>3D point correspondences </a:t>
            </a:r>
            <a:r>
              <a:rPr lang="en-US" sz="2400" dirty="0" smtClean="0"/>
              <a:t>on training meshes.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 smtClean="0"/>
              <a:t>2. Learn a </a:t>
            </a:r>
            <a:r>
              <a:rPr lang="en-US" sz="2400" dirty="0" smtClean="0">
                <a:solidFill>
                  <a:srgbClr val="FF0000"/>
                </a:solidFill>
              </a:rPr>
              <a:t>statistical 3D shape model </a:t>
            </a:r>
            <a:r>
              <a:rPr lang="en-US" sz="2400" dirty="0" smtClean="0"/>
              <a:t>of the shapes.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 smtClean="0"/>
              <a:t>3. Learn a </a:t>
            </a:r>
            <a:r>
              <a:rPr lang="en-US" sz="2400" dirty="0" smtClean="0">
                <a:solidFill>
                  <a:srgbClr val="FF0000"/>
                </a:solidFill>
              </a:rPr>
              <a:t>boundary intensity mo</a:t>
            </a:r>
            <a:r>
              <a:rPr lang="en-US" sz="2400" dirty="0" smtClean="0"/>
              <a:t>del for each vertex.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 smtClean="0"/>
              <a:t>4. Learn an </a:t>
            </a:r>
            <a:r>
              <a:rPr lang="en-US" sz="2400" dirty="0" smtClean="0">
                <a:solidFill>
                  <a:srgbClr val="FF0000"/>
                </a:solidFill>
              </a:rPr>
              <a:t>organ detector </a:t>
            </a:r>
            <a:r>
              <a:rPr lang="en-US" sz="2400" dirty="0" smtClean="0"/>
              <a:t>that finds bounding boxes.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5.6|5.7|9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1385</Words>
  <Application>Microsoft Office PowerPoint</Application>
  <PresentationFormat>On-screen Show (4:3)</PresentationFormat>
  <Paragraphs>425</Paragraphs>
  <Slides>34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新細明體</vt:lpstr>
      <vt:lpstr>Symbol</vt:lpstr>
      <vt:lpstr>Times New Roman</vt:lpstr>
      <vt:lpstr>Wingdings</vt:lpstr>
      <vt:lpstr>Office Theme</vt:lpstr>
      <vt:lpstr>Acrobat Document</vt:lpstr>
      <vt:lpstr>Model-Based Organ Segmentation: Recent Methods</vt:lpstr>
      <vt:lpstr>Problem Statement</vt:lpstr>
      <vt:lpstr>Problem Organ: The Liver</vt:lpstr>
      <vt:lpstr>Why Difficult? (Shape Variations)</vt:lpstr>
      <vt:lpstr>Why Difficult? (Similar Appearances)</vt:lpstr>
      <vt:lpstr>Why Difficult? (Appearance Changes)</vt:lpstr>
      <vt:lpstr>Why Difficult? (Position Changes)</vt:lpstr>
      <vt:lpstr>Active Shape Model Based Framework</vt:lpstr>
      <vt:lpstr>Active Shape Models: Training</vt:lpstr>
      <vt:lpstr>PowerPoint Presentation</vt:lpstr>
      <vt:lpstr>PowerPoint Presentation</vt:lpstr>
      <vt:lpstr>PowerPoint Presentation</vt:lpstr>
      <vt:lpstr>PowerPoint Presentation</vt:lpstr>
      <vt:lpstr>Active Shape Models: Testing</vt:lpstr>
      <vt:lpstr>PowerPoint Presentation</vt:lpstr>
      <vt:lpstr>Methods for Point Correspondences</vt:lpstr>
      <vt:lpstr>Intuitive Meaning of Principal Components</vt:lpstr>
      <vt:lpstr>PowerPoint Presentation</vt:lpstr>
      <vt:lpstr>3D Point Correspondence (MDL)</vt:lpstr>
      <vt:lpstr>PowerPoint Presentation</vt:lpstr>
      <vt:lpstr>Organ Detection  (MSL)</vt:lpstr>
      <vt:lpstr>Two ASM-based Systems</vt:lpstr>
      <vt:lpstr>Experimental Setting</vt:lpstr>
      <vt:lpstr>MDL-2DPCA </vt:lpstr>
      <vt:lpstr>2DPCA</vt:lpstr>
      <vt:lpstr>Results (3D Point Correspondences)</vt:lpstr>
      <vt:lpstr>Tensor-based SSM</vt:lpstr>
      <vt:lpstr>Results (Statistical Shape Models)</vt:lpstr>
      <vt:lpstr>Organ Detection (Boosting Approach)</vt:lpstr>
      <vt:lpstr>Results (Organ Detection)</vt:lpstr>
      <vt:lpstr>PowerPoint Presentation</vt:lpstr>
      <vt:lpstr>Graph Cuts Based  Boundary Refinement</vt:lpstr>
      <vt:lpstr>Results (Boundary Refinement)</vt:lpstr>
      <vt:lpstr>What have we got?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Organ Segmentation: Recent Methods</dc:title>
  <dc:creator>Linda Shapiro</dc:creator>
  <cp:lastModifiedBy>Linda Shapiro</cp:lastModifiedBy>
  <cp:revision>52</cp:revision>
  <dcterms:created xsi:type="dcterms:W3CDTF">2011-09-14T18:01:51Z</dcterms:created>
  <dcterms:modified xsi:type="dcterms:W3CDTF">2017-10-06T00:12:20Z</dcterms:modified>
</cp:coreProperties>
</file>