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2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89" autoAdjust="0"/>
  </p:normalViewPr>
  <p:slideViewPr>
    <p:cSldViewPr>
      <p:cViewPr varScale="1">
        <p:scale>
          <a:sx n="84" d="100"/>
          <a:sy n="84" d="100"/>
        </p:scale>
        <p:origin x="117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85673-6AD0-438B-9EE1-B189ADE82588}" type="datetimeFigureOut">
              <a:rPr lang="en-US" smtClean="0"/>
              <a:pPr/>
              <a:t>10/4/2017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1DF91-F12E-4A36-8612-35D1DAFD0D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E4D3-5F6C-4F55-AE43-0383BF9A415C}" type="datetime1">
              <a:rPr lang="en-US" smtClean="0"/>
              <a:pPr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74E47-1EF9-4123-9DAA-89817906FFB9}" type="datetime1">
              <a:rPr lang="en-US" smtClean="0"/>
              <a:pPr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E2E0-BAC4-487A-9D43-F79CDC5F8FDC}" type="datetime1">
              <a:rPr lang="en-US" smtClean="0"/>
              <a:pPr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9CF06-F817-45E6-B267-3764A886F566}" type="datetime1">
              <a:rPr lang="en-US" smtClean="0"/>
              <a:pPr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630F5-10E8-42D5-9F7B-6181A8919A77}" type="datetime1">
              <a:rPr lang="en-US" smtClean="0"/>
              <a:pPr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8EE2C-0ECC-4438-B0B3-1A0D29468AE1}" type="datetime1">
              <a:rPr lang="en-US" smtClean="0"/>
              <a:pPr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C8857-6D45-466A-8CE7-4200B4627C11}" type="datetime1">
              <a:rPr lang="en-US" smtClean="0"/>
              <a:pPr/>
              <a:t>10/4/2017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A3B0-EE33-4A08-8158-CF860BA813A2}" type="datetime1">
              <a:rPr lang="en-US" smtClean="0"/>
              <a:pPr/>
              <a:t>10/4/2017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F188-76B7-44FE-9B52-A369B429E5F6}" type="datetime1">
              <a:rPr lang="en-US" smtClean="0"/>
              <a:pPr/>
              <a:t>10/4/2017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B1304-7CA8-4BEB-957D-4875CD99C1EF}" type="datetime1">
              <a:rPr lang="en-US" smtClean="0"/>
              <a:pPr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35DD3-1591-48FC-9668-6D29A9155BA8}" type="datetime1">
              <a:rPr lang="en-US" smtClean="0"/>
              <a:pPr/>
              <a:t>10/4/2017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BBC40-0345-4844-B2E0-81453069530A}" type="datetime1">
              <a:rPr lang="en-US" smtClean="0"/>
              <a:pPr/>
              <a:t>10/4/2017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3D1D5-4FB0-4ACB-AEE5-692ADCD3E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7772400" cy="1470025"/>
          </a:xfrm>
        </p:spPr>
        <p:txBody>
          <a:bodyPr/>
          <a:lstStyle/>
          <a:p>
            <a:r>
              <a:rPr lang="en-US" dirty="0" smtClean="0"/>
              <a:t>Knowledge-Based Organ Identification from CT Images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60646" y="2590800"/>
            <a:ext cx="476527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 smtClean="0"/>
              <a:t>Masahara</a:t>
            </a:r>
            <a:r>
              <a:rPr lang="en-US" sz="2400" dirty="0" smtClean="0"/>
              <a:t> </a:t>
            </a:r>
            <a:r>
              <a:rPr lang="en-US" sz="2400" dirty="0" err="1" smtClean="0"/>
              <a:t>Kobashi</a:t>
            </a:r>
            <a:r>
              <a:rPr lang="en-US" sz="2400" dirty="0" smtClean="0"/>
              <a:t> and Linda Shapiro</a:t>
            </a:r>
          </a:p>
          <a:p>
            <a:pPr algn="ctr"/>
            <a:r>
              <a:rPr lang="en-US" sz="2400" dirty="0" smtClean="0"/>
              <a:t>Best-Paper Prize in</a:t>
            </a:r>
          </a:p>
          <a:p>
            <a:pPr algn="ctr"/>
            <a:r>
              <a:rPr lang="en-US" sz="2400" i="1" dirty="0" smtClean="0"/>
              <a:t>Pattern Recognition</a:t>
            </a:r>
          </a:p>
          <a:p>
            <a:pPr algn="ctr"/>
            <a:r>
              <a:rPr lang="en-US" sz="2400" dirty="0" smtClean="0"/>
              <a:t>Vol. 28, No. 4</a:t>
            </a:r>
          </a:p>
          <a:p>
            <a:pPr algn="ctr"/>
            <a:r>
              <a:rPr lang="en-US" sz="2400" dirty="0" smtClean="0"/>
              <a:t>1995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of the Procedure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3000" y="1828800"/>
            <a:ext cx="6903300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C00000"/>
                </a:solidFill>
              </a:rPr>
              <a:t>Set the initial threshold to the high en</a:t>
            </a:r>
            <a:r>
              <a:rPr lang="en-US" sz="2400" dirty="0" smtClean="0"/>
              <a:t>d of the</a:t>
            </a:r>
          </a:p>
          <a:p>
            <a:pPr marL="457200" indent="-457200"/>
            <a:r>
              <a:rPr lang="en-US" sz="2400" dirty="0" smtClean="0"/>
              <a:t>       relevant gray tone range for the organ of interest. </a:t>
            </a:r>
          </a:p>
          <a:p>
            <a:pPr marL="457200" indent="-457200"/>
            <a:endParaRPr lang="en-US" sz="2400" dirty="0" smtClean="0"/>
          </a:p>
          <a:p>
            <a:pPr marL="457200" indent="-457200"/>
            <a:r>
              <a:rPr lang="en-US" sz="2400" dirty="0" smtClean="0"/>
              <a:t>       From the second iteration on, this threshold will</a:t>
            </a:r>
          </a:p>
          <a:p>
            <a:pPr marL="457200" indent="-457200"/>
            <a:r>
              <a:rPr lang="en-US" sz="2400" dirty="0" smtClean="0"/>
              <a:t>       be </a:t>
            </a:r>
            <a:r>
              <a:rPr lang="en-US" sz="2400" dirty="0" smtClean="0">
                <a:solidFill>
                  <a:srgbClr val="C00000"/>
                </a:solidFill>
              </a:rPr>
              <a:t>reduced by a constant value </a:t>
            </a:r>
            <a:r>
              <a:rPr lang="en-US" sz="2400" dirty="0" smtClean="0"/>
              <a:t>(10 was used) </a:t>
            </a:r>
            <a:r>
              <a:rPr lang="en-US" sz="2400" dirty="0" smtClean="0">
                <a:solidFill>
                  <a:srgbClr val="C00000"/>
                </a:solidFill>
              </a:rPr>
              <a:t>in</a:t>
            </a:r>
          </a:p>
          <a:p>
            <a:pPr marL="457200" indent="-457200"/>
            <a:r>
              <a:rPr lang="en-US" sz="2400" dirty="0" smtClean="0">
                <a:solidFill>
                  <a:srgbClr val="C00000"/>
                </a:solidFill>
              </a:rPr>
              <a:t>       each iteration.</a:t>
            </a:r>
          </a:p>
          <a:p>
            <a:pPr marL="457200" indent="-457200"/>
            <a:endParaRPr lang="en-US" sz="2400" dirty="0" smtClean="0"/>
          </a:p>
          <a:p>
            <a:pPr marL="457200" indent="-457200"/>
            <a:r>
              <a:rPr lang="en-US" sz="2400" dirty="0" smtClean="0"/>
              <a:t>       If the threshold reaches the low end of the range</a:t>
            </a:r>
          </a:p>
          <a:p>
            <a:pPr marL="457200" indent="-457200"/>
            <a:r>
              <a:rPr lang="en-US" sz="2400" dirty="0" smtClean="0"/>
              <a:t>       with no candidates, other methods are invoked.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95400" y="1752600"/>
            <a:ext cx="7390998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457200" indent="-457200">
              <a:buAutoNum type="arabicPeriod" startAt="2"/>
            </a:pPr>
            <a:r>
              <a:rPr lang="en-US" sz="2400" dirty="0" smtClean="0">
                <a:solidFill>
                  <a:srgbClr val="C00000"/>
                </a:solidFill>
              </a:rPr>
              <a:t>Threshold</a:t>
            </a:r>
            <a:r>
              <a:rPr lang="en-US" sz="2400" dirty="0" smtClean="0"/>
              <a:t> the image with the current threshold.</a:t>
            </a:r>
          </a:p>
          <a:p>
            <a:pPr marL="457200" indent="-457200">
              <a:buAutoNum type="arabicPeriod" startAt="2"/>
            </a:pPr>
            <a:endParaRPr lang="en-US" sz="2400" dirty="0" smtClean="0"/>
          </a:p>
          <a:p>
            <a:pPr marL="457200" indent="-457200">
              <a:buAutoNum type="arabicPeriod" startAt="2"/>
            </a:pPr>
            <a:r>
              <a:rPr lang="en-US" sz="2400" dirty="0" smtClean="0"/>
              <a:t>Perform </a:t>
            </a:r>
            <a:r>
              <a:rPr lang="en-US" sz="2400" dirty="0" smtClean="0">
                <a:solidFill>
                  <a:srgbClr val="C00000"/>
                </a:solidFill>
              </a:rPr>
              <a:t>connected component</a:t>
            </a:r>
            <a:r>
              <a:rPr lang="en-US" sz="2400" dirty="0" smtClean="0"/>
              <a:t>s to produce a</a:t>
            </a:r>
          </a:p>
          <a:p>
            <a:pPr marL="457200" indent="-457200"/>
            <a:r>
              <a:rPr lang="en-US" sz="2400" dirty="0" smtClean="0"/>
              <a:t>       set of regions.</a:t>
            </a:r>
          </a:p>
          <a:p>
            <a:pPr marL="457200" indent="-457200"/>
            <a:endParaRPr lang="en-US" sz="2400" dirty="0" smtClean="0"/>
          </a:p>
          <a:p>
            <a:pPr marL="457200" indent="-457200">
              <a:buAutoNum type="arabicPeriod" startAt="4"/>
            </a:pPr>
            <a:r>
              <a:rPr lang="en-US" sz="2400" dirty="0" smtClean="0">
                <a:solidFill>
                  <a:srgbClr val="C00000"/>
                </a:solidFill>
              </a:rPr>
              <a:t>AREA CHECK: </a:t>
            </a:r>
            <a:r>
              <a:rPr lang="en-US" sz="2400" dirty="0" smtClean="0"/>
              <a:t>Check if there is a region of acceptable</a:t>
            </a:r>
          </a:p>
          <a:p>
            <a:pPr marL="457200" indent="-457200"/>
            <a:r>
              <a:rPr lang="en-US" sz="2400" dirty="0" smtClean="0"/>
              <a:t>       size in the search area for the organ of interest. If</a:t>
            </a:r>
          </a:p>
          <a:p>
            <a:pPr marL="457200" indent="-457200"/>
            <a:r>
              <a:rPr lang="en-US" sz="2400" dirty="0" smtClean="0"/>
              <a:t>       not, go back to step 1.</a:t>
            </a:r>
          </a:p>
          <a:p>
            <a:pPr marL="457200" indent="-457200"/>
            <a:endParaRPr lang="en-US" sz="2400" dirty="0" smtClean="0"/>
          </a:p>
          <a:p>
            <a:pPr marL="457200" indent="-457200">
              <a:buAutoNum type="arabicPeriod" startAt="5"/>
            </a:pPr>
            <a:r>
              <a:rPr lang="en-US" sz="2400" dirty="0" smtClean="0">
                <a:solidFill>
                  <a:srgbClr val="C00000"/>
                </a:solidFill>
              </a:rPr>
              <a:t>LOCATION CHECK: </a:t>
            </a:r>
            <a:r>
              <a:rPr lang="en-US" sz="2400" dirty="0" smtClean="0"/>
              <a:t>Check if any candidate regions</a:t>
            </a:r>
          </a:p>
          <a:p>
            <a:pPr marL="457200" indent="-457200"/>
            <a:r>
              <a:rPr lang="en-US" sz="2400" dirty="0" smtClean="0"/>
              <a:t>       satisfy the location condition for the organ of interest.</a:t>
            </a:r>
          </a:p>
          <a:p>
            <a:pPr marL="457200" indent="-457200"/>
            <a:r>
              <a:rPr lang="en-US" sz="2400" dirty="0" smtClean="0"/>
              <a:t>       If so, record them, else go back to step 1.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1676400"/>
            <a:ext cx="7399654" cy="3785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457200" indent="-457200">
              <a:buAutoNum type="arabicPeriod" startAt="6"/>
            </a:pPr>
            <a:r>
              <a:rPr lang="en-US" sz="2400" dirty="0" smtClean="0">
                <a:solidFill>
                  <a:srgbClr val="C00000"/>
                </a:solidFill>
              </a:rPr>
              <a:t>SHAPE CHECK: </a:t>
            </a:r>
            <a:r>
              <a:rPr lang="en-US" sz="2400" dirty="0" smtClean="0"/>
              <a:t>Check if there is among the candidates</a:t>
            </a:r>
          </a:p>
          <a:p>
            <a:pPr marL="457200" indent="-457200"/>
            <a:r>
              <a:rPr lang="en-US" sz="2400" dirty="0" smtClean="0"/>
              <a:t>       one that satisfies the positive shape constraints (for </a:t>
            </a:r>
          </a:p>
          <a:p>
            <a:pPr marL="457200" indent="-457200"/>
            <a:r>
              <a:rPr lang="en-US" sz="2400" dirty="0" smtClean="0"/>
              <a:t>       the aorta and spine) or the negative shape constraints</a:t>
            </a:r>
          </a:p>
          <a:p>
            <a:pPr marL="457200" indent="-457200"/>
            <a:r>
              <a:rPr lang="en-US" sz="2400" dirty="0" smtClean="0"/>
              <a:t>       (for the rest). </a:t>
            </a:r>
          </a:p>
          <a:p>
            <a:pPr marL="457200" indent="-457200"/>
            <a:endParaRPr lang="en-US" sz="2400" dirty="0" smtClean="0"/>
          </a:p>
          <a:p>
            <a:pPr marL="457200" indent="-457200"/>
            <a:r>
              <a:rPr lang="en-US" sz="2400" dirty="0" smtClean="0"/>
              <a:t>       Negative shape constraints include</a:t>
            </a:r>
          </a:p>
          <a:p>
            <a:pPr marL="457200" indent="-457200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      - abnormal size</a:t>
            </a:r>
          </a:p>
          <a:p>
            <a:pPr marL="457200" indent="-457200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      - abnormal extension</a:t>
            </a:r>
          </a:p>
          <a:p>
            <a:pPr marL="457200" indent="-457200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      - vertical and horizontal lengths</a:t>
            </a:r>
          </a:p>
          <a:p>
            <a:pPr marL="457200" indent="-457200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       - vertical/horizontal ratio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Concept of a Negative Shape Constraint: Shapes that are NOT Kidney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1875" t="50000" r="15000" b="9375"/>
          <a:stretch>
            <a:fillRect/>
          </a:stretch>
        </p:blipFill>
        <p:spPr bwMode="auto">
          <a:xfrm>
            <a:off x="1828800" y="1752600"/>
            <a:ext cx="5257800" cy="396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1752600"/>
            <a:ext cx="7461273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457200" indent="-457200">
              <a:buAutoNum type="arabicPeriod" startAt="7"/>
            </a:pPr>
            <a:r>
              <a:rPr lang="en-US" sz="2400" dirty="0" smtClean="0">
                <a:solidFill>
                  <a:srgbClr val="C00000"/>
                </a:solidFill>
              </a:rPr>
              <a:t>OVERLAP CHECK: </a:t>
            </a:r>
            <a:r>
              <a:rPr lang="en-US" sz="2400" dirty="0" smtClean="0"/>
              <a:t>check if there is a candidate</a:t>
            </a:r>
          </a:p>
          <a:p>
            <a:pPr marL="457200" indent="-457200"/>
            <a:r>
              <a:rPr lang="en-US" sz="2400" dirty="0" smtClean="0"/>
              <a:t>       region that satisfies the overlap condition with</a:t>
            </a:r>
          </a:p>
          <a:p>
            <a:pPr marL="457200" indent="-457200"/>
            <a:r>
              <a:rPr lang="en-US" sz="2400" dirty="0" smtClean="0"/>
              <a:t>       an already-segmented adjacent slice. Else go to step 1.</a:t>
            </a:r>
          </a:p>
          <a:p>
            <a:pPr marL="457200" indent="-457200"/>
            <a:endParaRPr lang="en-US" sz="2400" dirty="0" smtClean="0"/>
          </a:p>
          <a:p>
            <a:pPr marL="457200" indent="-457200"/>
            <a:r>
              <a:rPr lang="en-US" sz="2400" dirty="0" smtClean="0"/>
              <a:t>       The minimum required overlap is 50% of the</a:t>
            </a:r>
          </a:p>
          <a:p>
            <a:pPr marL="457200" indent="-457200"/>
            <a:r>
              <a:rPr lang="en-US" sz="2400" dirty="0" smtClean="0"/>
              <a:t>       smaller region.</a:t>
            </a:r>
          </a:p>
          <a:p>
            <a:pPr marL="457200" indent="-457200"/>
            <a:endParaRPr lang="en-US" sz="2400" dirty="0" smtClean="0"/>
          </a:p>
          <a:p>
            <a:pPr marL="457200" indent="-457200">
              <a:buAutoNum type="arabicPeriod" startAt="8"/>
            </a:pPr>
            <a:r>
              <a:rPr lang="en-US" sz="2400" dirty="0" smtClean="0">
                <a:solidFill>
                  <a:srgbClr val="C00000"/>
                </a:solidFill>
              </a:rPr>
              <a:t>COLLISION CHECK: </a:t>
            </a:r>
            <a:r>
              <a:rPr lang="en-US" sz="2400" dirty="0" smtClean="0"/>
              <a:t>Check if there is a candidate</a:t>
            </a:r>
          </a:p>
          <a:p>
            <a:pPr marL="457200" indent="-457200"/>
            <a:r>
              <a:rPr lang="en-US" sz="2400" dirty="0" smtClean="0"/>
              <a:t>       region that does not collide with other recognized</a:t>
            </a:r>
          </a:p>
          <a:p>
            <a:pPr marL="457200" indent="-457200"/>
            <a:r>
              <a:rPr lang="en-US" sz="2400" dirty="0" smtClean="0"/>
              <a:t>       organs. Else go to step 1.</a:t>
            </a:r>
          </a:p>
          <a:p>
            <a:pPr marL="457200" indent="-457200"/>
            <a:endParaRPr lang="en-US" sz="2400" dirty="0" smtClean="0"/>
          </a:p>
          <a:p>
            <a:pPr marL="457200" indent="-457200"/>
            <a:r>
              <a:rPr lang="en-US" sz="2400" dirty="0" smtClean="0"/>
              <a:t>9.   </a:t>
            </a:r>
            <a:r>
              <a:rPr lang="en-US" sz="2400" dirty="0" smtClean="0">
                <a:solidFill>
                  <a:srgbClr val="C00000"/>
                </a:solidFill>
              </a:rPr>
              <a:t>CHOOSE BEST: </a:t>
            </a:r>
            <a:r>
              <a:rPr lang="en-US" sz="2400" dirty="0" smtClean="0"/>
              <a:t>Choose the best candidate region.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19200" y="1752600"/>
            <a:ext cx="7242047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457200" indent="-457200">
              <a:buAutoNum type="arabicPeriod" startAt="10"/>
            </a:pPr>
            <a:r>
              <a:rPr lang="en-US" sz="2400" dirty="0" smtClean="0">
                <a:solidFill>
                  <a:srgbClr val="C00000"/>
                </a:solidFill>
              </a:rPr>
              <a:t>SLOPE CHECK:  </a:t>
            </a:r>
            <a:r>
              <a:rPr lang="en-US" sz="2400" dirty="0" smtClean="0"/>
              <a:t>Check the change in area with</a:t>
            </a:r>
          </a:p>
          <a:p>
            <a:pPr marL="457200" indent="-457200"/>
            <a:r>
              <a:rPr lang="en-US" sz="2400" dirty="0" smtClean="0"/>
              <a:t>       change in threshold. Look for the flattest part of the</a:t>
            </a:r>
          </a:p>
          <a:p>
            <a:pPr marL="457200" indent="-457200"/>
            <a:r>
              <a:rPr lang="en-US" sz="2400" dirty="0" smtClean="0"/>
              <a:t>       curve that has acceptable area. Choose the midpoint</a:t>
            </a:r>
          </a:p>
          <a:p>
            <a:pPr marL="457200" indent="-457200"/>
            <a:r>
              <a:rPr lang="en-US" sz="2400" dirty="0" smtClean="0"/>
              <a:t>       as the threshold.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3750" t="46094" r="11875" b="30469"/>
          <a:stretch>
            <a:fillRect/>
          </a:stretch>
        </p:blipFill>
        <p:spPr bwMode="auto">
          <a:xfrm>
            <a:off x="3048000" y="3505200"/>
            <a:ext cx="2971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71600" y="1828800"/>
            <a:ext cx="6949531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457200" indent="-457200">
              <a:buAutoNum type="arabicPeriod" startAt="11"/>
            </a:pPr>
            <a:r>
              <a:rPr lang="en-US" sz="2400" dirty="0" smtClean="0"/>
              <a:t>MORPHOLOGICAL OPERATIONS: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/>
              <a:t>Close with a disk of 3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/>
              <a:t>Open with a disk of 5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/>
              <a:t>Extract the regions that satisfies the conditions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/>
              <a:t>Close the extracted region with a disk of 3</a:t>
            </a:r>
          </a:p>
          <a:p>
            <a:pPr marL="914400" lvl="1" indent="-457200">
              <a:buFont typeface="Arial" pitchFamily="34" charset="0"/>
              <a:buChar char="•"/>
            </a:pPr>
            <a:endParaRPr lang="en-US" sz="2400" dirty="0" smtClean="0"/>
          </a:p>
          <a:p>
            <a:pPr marL="914400" lvl="1" indent="-457200"/>
            <a:r>
              <a:rPr lang="en-US" sz="2400" dirty="0" smtClean="0"/>
              <a:t>The result is output as the organ of interest.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Some Results: Labeled as Grade A, B, or C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3750" t="53906" r="15625" b="5469"/>
          <a:stretch>
            <a:fillRect/>
          </a:stretch>
        </p:blipFill>
        <p:spPr bwMode="auto">
          <a:xfrm>
            <a:off x="2133600" y="1752600"/>
            <a:ext cx="4953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3000" y="6019800"/>
            <a:ext cx="6647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Grade A: Comparable to human </a:t>
            </a:r>
            <a:r>
              <a:rPr lang="en-US" dirty="0" err="1" smtClean="0"/>
              <a:t>dosimetry</a:t>
            </a:r>
            <a:r>
              <a:rPr lang="en-US" dirty="0" smtClean="0"/>
              <a:t> within a 5 pixel mismatch.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Some Results: Labeled as Grade A, B, or C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43125" t="55469" r="14688" b="4687"/>
          <a:stretch>
            <a:fillRect/>
          </a:stretch>
        </p:blipFill>
        <p:spPr bwMode="auto">
          <a:xfrm>
            <a:off x="1981200" y="1447800"/>
            <a:ext cx="51435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09800" y="5715000"/>
            <a:ext cx="4710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Grade B: Worse than A, but at least 70% correct.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Some Results: Labeled as Grade A, B, or C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43750" t="53125" r="15625" b="5469"/>
          <a:stretch>
            <a:fillRect/>
          </a:stretch>
        </p:blipFill>
        <p:spPr bwMode="auto">
          <a:xfrm>
            <a:off x="2057400" y="1676400"/>
            <a:ext cx="4953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19400" y="5867400"/>
            <a:ext cx="1617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Grade B Spleen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1524000"/>
            <a:ext cx="7824514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The extraction of structure from CT volumes of cancer</a:t>
            </a:r>
          </a:p>
          <a:p>
            <a:r>
              <a:rPr lang="en-US" sz="2400" dirty="0" smtClean="0"/>
              <a:t>   patients is an important first step in the creation of</a:t>
            </a:r>
          </a:p>
          <a:p>
            <a:r>
              <a:rPr lang="en-US" sz="2400" dirty="0" smtClean="0"/>
              <a:t>   </a:t>
            </a:r>
            <a:r>
              <a:rPr lang="en-US" sz="2400" dirty="0" smtClean="0">
                <a:solidFill>
                  <a:srgbClr val="FF0000"/>
                </a:solidFill>
              </a:rPr>
              <a:t>patient-specific models </a:t>
            </a:r>
            <a:r>
              <a:rPr lang="en-US" sz="2400" dirty="0" smtClean="0"/>
              <a:t>that can be used by treatment</a:t>
            </a:r>
          </a:p>
          <a:p>
            <a:r>
              <a:rPr lang="en-US" sz="2400" dirty="0" smtClean="0"/>
              <a:t>   planning software to deliver maximal dosage to the</a:t>
            </a:r>
          </a:p>
          <a:p>
            <a:r>
              <a:rPr lang="en-US" sz="2400" dirty="0" smtClean="0"/>
              <a:t>   tumor and minimal dosage to critical anatomical structures.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Even today, </a:t>
            </a:r>
            <a:r>
              <a:rPr lang="en-US" sz="2400" dirty="0" smtClean="0">
                <a:solidFill>
                  <a:srgbClr val="FF0000"/>
                </a:solidFill>
              </a:rPr>
              <a:t>no automatic techniques have been successful</a:t>
            </a:r>
          </a:p>
          <a:p>
            <a:r>
              <a:rPr lang="en-US" sz="2400" dirty="0" smtClean="0"/>
              <a:t>   enough to replace the standard manual methods of </a:t>
            </a:r>
          </a:p>
          <a:p>
            <a:r>
              <a:rPr lang="en-US" sz="2400" dirty="0" smtClean="0"/>
              <a:t>   outlining the organs.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The goal of this work was to develop a knowledge-based</a:t>
            </a:r>
          </a:p>
          <a:p>
            <a:r>
              <a:rPr lang="en-US" sz="2400" dirty="0" smtClean="0"/>
              <a:t>   recognition system that </a:t>
            </a:r>
            <a:r>
              <a:rPr lang="en-US" sz="2400" dirty="0" smtClean="0">
                <a:solidFill>
                  <a:srgbClr val="FF0000"/>
                </a:solidFill>
              </a:rPr>
              <a:t>utilizes knowledge of anatomy and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   image processing to extract the organs </a:t>
            </a:r>
            <a:r>
              <a:rPr lang="en-US" sz="2400" dirty="0" smtClean="0"/>
              <a:t>from CT volumes.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Some Results: Labeled as Grade A, B, or C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43125" t="54688" r="15000" b="5469"/>
          <a:stretch>
            <a:fillRect/>
          </a:stretch>
        </p:blipFill>
        <p:spPr bwMode="auto">
          <a:xfrm>
            <a:off x="1828800" y="1600200"/>
            <a:ext cx="5105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971800" y="5715000"/>
            <a:ext cx="315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Grade C: Less than 70% correct.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Extraction from 3 Slices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42500" t="51563" r="15000" b="14062"/>
          <a:stretch>
            <a:fillRect/>
          </a:stretch>
        </p:blipFill>
        <p:spPr bwMode="auto">
          <a:xfrm>
            <a:off x="-1" y="1828800"/>
            <a:ext cx="3179619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43750" t="52344" r="15625" b="14062"/>
          <a:stretch>
            <a:fillRect/>
          </a:stretch>
        </p:blipFill>
        <p:spPr bwMode="auto">
          <a:xfrm>
            <a:off x="3124200" y="1828800"/>
            <a:ext cx="3048000" cy="2016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 l="43125" t="44531" r="16250" b="21094"/>
          <a:stretch>
            <a:fillRect/>
          </a:stretch>
        </p:blipFill>
        <p:spPr bwMode="auto">
          <a:xfrm>
            <a:off x="6172200" y="1828800"/>
            <a:ext cx="2971800" cy="201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14400" y="4267200"/>
            <a:ext cx="7566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low-level slice                               mid-level slice                              higher-level slice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23622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Grade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Grade 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Grade</a:t>
                      </a:r>
                      <a:r>
                        <a:rPr lang="en-US" baseline="0" dirty="0" smtClean="0"/>
                        <a:t> 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Kidneys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Spleen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Liver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Course Project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71600" y="1981200"/>
            <a:ext cx="6566478" cy="34163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 Design and implement a semi-automatic system</a:t>
            </a:r>
          </a:p>
          <a:p>
            <a:r>
              <a:rPr lang="en-US" sz="2400" dirty="0" smtClean="0"/>
              <a:t>    that finds and segments organs from CT or other</a:t>
            </a:r>
          </a:p>
          <a:p>
            <a:r>
              <a:rPr lang="en-US" sz="2400" dirty="0" smtClean="0"/>
              <a:t>    images and produces 3D meshes from the slices</a:t>
            </a:r>
          </a:p>
          <a:p>
            <a:r>
              <a:rPr lang="en-US" sz="2400" dirty="0" smtClean="0"/>
              <a:t>    of each </a:t>
            </a:r>
            <a:r>
              <a:rPr lang="en-US" sz="2400" smtClean="0"/>
              <a:t>organ.</a:t>
            </a:r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There are other methods in the literature now.</a:t>
            </a:r>
            <a:endParaRPr lang="en-US" sz="2400" dirty="0" smtClean="0"/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</a:t>
            </a:r>
            <a:r>
              <a:rPr lang="en-US" sz="2400" dirty="0" smtClean="0"/>
              <a:t>We have a set of CT images with kidneys in them </a:t>
            </a:r>
          </a:p>
          <a:p>
            <a:r>
              <a:rPr lang="en-US" sz="2400" dirty="0" smtClean="0"/>
              <a:t>    from the web.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CT Slices of the Abdomen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Picture 3" descr="kid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600200"/>
            <a:ext cx="2362200" cy="2362200"/>
          </a:xfrm>
          <a:prstGeom prst="rect">
            <a:avLst/>
          </a:prstGeom>
        </p:spPr>
      </p:pic>
      <p:pic>
        <p:nvPicPr>
          <p:cNvPr id="5" name="Picture 4" descr="g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2800" y="1600200"/>
            <a:ext cx="2362200" cy="2362200"/>
          </a:xfrm>
          <a:prstGeom prst="rect">
            <a:avLst/>
          </a:prstGeom>
        </p:spPr>
      </p:pic>
      <p:pic>
        <p:nvPicPr>
          <p:cNvPr id="6" name="Picture 5" descr="e0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0" y="1600200"/>
            <a:ext cx="2362200" cy="2362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4114800"/>
            <a:ext cx="71756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kidney.jpg                          g006.jpg                          e030.jpg</a:t>
            </a:r>
          </a:p>
          <a:p>
            <a:endParaRPr lang="en-US" sz="2400" dirty="0" smtClean="0"/>
          </a:p>
          <a:p>
            <a:r>
              <a:rPr lang="en-US" sz="2400" dirty="0" smtClean="0"/>
              <a:t>Where are the kidneys, liver, spleen, aorta, spine?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Features of the System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1752600"/>
            <a:ext cx="648171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dynamic thresholding </a:t>
            </a:r>
            <a:r>
              <a:rPr lang="en-US" sz="2400" dirty="0" smtClean="0"/>
              <a:t>controlled by feedback</a:t>
            </a:r>
          </a:p>
          <a:p>
            <a:pPr marL="457200" indent="-457200"/>
            <a:r>
              <a:rPr lang="en-US" sz="2400" dirty="0" smtClean="0"/>
              <a:t>        </a:t>
            </a:r>
          </a:p>
          <a:p>
            <a:pPr marL="457200" indent="-457200">
              <a:buAutoNum type="arabicPeriod" startAt="2"/>
            </a:pPr>
            <a:r>
              <a:rPr lang="en-US" sz="2400" dirty="0" smtClean="0"/>
              <a:t>the use of </a:t>
            </a:r>
            <a:r>
              <a:rPr lang="en-US" sz="2400" dirty="0" smtClean="0">
                <a:solidFill>
                  <a:srgbClr val="3333FF"/>
                </a:solidFill>
              </a:rPr>
              <a:t>negative shape constraints </a:t>
            </a:r>
            <a:r>
              <a:rPr lang="en-US" sz="2400" dirty="0" smtClean="0"/>
              <a:t>that</a:t>
            </a:r>
          </a:p>
          <a:p>
            <a:pPr marL="457200" indent="-457200"/>
            <a:endParaRPr lang="en-US" sz="2400" dirty="0" smtClean="0"/>
          </a:p>
          <a:p>
            <a:pPr marL="457200" indent="-457200"/>
            <a:r>
              <a:rPr lang="en-US" sz="2400" dirty="0" smtClean="0"/>
              <a:t>3.    </a:t>
            </a:r>
            <a:r>
              <a:rPr lang="en-US" sz="2400" dirty="0" smtClean="0">
                <a:solidFill>
                  <a:srgbClr val="9900CC"/>
                </a:solidFill>
              </a:rPr>
              <a:t>progressive </a:t>
            </a:r>
            <a:r>
              <a:rPr lang="en-US" sz="2400" dirty="0" err="1" smtClean="0">
                <a:solidFill>
                  <a:srgbClr val="9900CC"/>
                </a:solidFill>
              </a:rPr>
              <a:t>landmarking</a:t>
            </a:r>
            <a:r>
              <a:rPr lang="en-US" sz="2400" dirty="0" smtClean="0">
                <a:solidFill>
                  <a:srgbClr val="9900CC"/>
                </a:solidFill>
              </a:rPr>
              <a:t> </a:t>
            </a:r>
            <a:r>
              <a:rPr lang="en-US" sz="2400" dirty="0" smtClean="0"/>
              <a:t>that extracts organs </a:t>
            </a:r>
          </a:p>
          <a:p>
            <a:pPr marL="457200" indent="-457200"/>
            <a:r>
              <a:rPr lang="en-US" sz="2400" dirty="0" smtClean="0"/>
              <a:t>        in order of predicted success and uses</a:t>
            </a:r>
          </a:p>
          <a:p>
            <a:pPr marL="457200" indent="-457200"/>
            <a:r>
              <a:rPr lang="en-US" sz="2400" dirty="0" smtClean="0"/>
              <a:t>        already-extracted organs to help locate others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Difficulties in Segmenting CT Images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95400" y="1828800"/>
            <a:ext cx="6484852" cy="3277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Regions produced by gray-tone-based </a:t>
            </a:r>
          </a:p>
          <a:p>
            <a:pPr marL="457200" indent="-457200"/>
            <a:r>
              <a:rPr lang="en-US" sz="2400" dirty="0" smtClean="0"/>
              <a:t>        segmentation procedures </a:t>
            </a:r>
            <a:r>
              <a:rPr lang="en-US" sz="2400" dirty="0" smtClean="0">
                <a:solidFill>
                  <a:srgbClr val="FF0000"/>
                </a:solidFill>
              </a:rPr>
              <a:t>do not correspond</a:t>
            </a:r>
          </a:p>
          <a:p>
            <a:pPr marL="457200" indent="-457200">
              <a:spcAft>
                <a:spcPts val="600"/>
              </a:spcAft>
            </a:pPr>
            <a:r>
              <a:rPr lang="en-US" sz="2400" dirty="0" smtClean="0">
                <a:solidFill>
                  <a:srgbClr val="FF0000"/>
                </a:solidFill>
              </a:rPr>
              <a:t>        to organs</a:t>
            </a:r>
            <a:r>
              <a:rPr lang="en-US" sz="2400" dirty="0" smtClean="0"/>
              <a:t>.</a:t>
            </a:r>
          </a:p>
          <a:p>
            <a:pPr marL="457200" indent="-457200">
              <a:spcAft>
                <a:spcPts val="600"/>
              </a:spcAft>
              <a:buAutoNum type="arabicPeriod" startAt="2"/>
            </a:pPr>
            <a:r>
              <a:rPr lang="en-US" sz="2400" dirty="0" smtClean="0"/>
              <a:t>There are very few shape invariants for organs.</a:t>
            </a:r>
          </a:p>
          <a:p>
            <a:pPr marL="457200" indent="-457200">
              <a:buAutoNum type="arabicPeriod" startAt="2"/>
            </a:pPr>
            <a:r>
              <a:rPr lang="en-US" sz="2400" dirty="0" smtClean="0"/>
              <a:t> The </a:t>
            </a:r>
            <a:r>
              <a:rPr lang="en-US" sz="2400" dirty="0" smtClean="0">
                <a:solidFill>
                  <a:srgbClr val="FF0000"/>
                </a:solidFill>
              </a:rPr>
              <a:t>absolute gray tones </a:t>
            </a:r>
            <a:r>
              <a:rPr lang="en-US" sz="2400" dirty="0" smtClean="0"/>
              <a:t>for each organ </a:t>
            </a:r>
            <a:r>
              <a:rPr lang="en-US" sz="2400" dirty="0" smtClean="0">
                <a:solidFill>
                  <a:srgbClr val="FF0000"/>
                </a:solidFill>
              </a:rPr>
              <a:t>vary </a:t>
            </a:r>
          </a:p>
          <a:p>
            <a:pPr marL="457200" indent="-457200">
              <a:spcAft>
                <a:spcPts val="600"/>
              </a:spcAft>
            </a:pPr>
            <a:r>
              <a:rPr lang="en-US" sz="2400" dirty="0" smtClean="0"/>
              <a:t>        widely over difference instances.</a:t>
            </a:r>
          </a:p>
          <a:p>
            <a:pPr marL="457200" indent="-457200">
              <a:buAutoNum type="arabicPeriod" startAt="4"/>
            </a:pPr>
            <a:r>
              <a:rPr lang="en-US" sz="2400" dirty="0" smtClean="0"/>
              <a:t>There is </a:t>
            </a:r>
            <a:r>
              <a:rPr lang="en-US" sz="2400" dirty="0" smtClean="0">
                <a:solidFill>
                  <a:srgbClr val="FF0000"/>
                </a:solidFill>
              </a:rPr>
              <a:t>no precise, objective ground truth </a:t>
            </a:r>
            <a:r>
              <a:rPr lang="en-US" sz="2400" dirty="0" smtClean="0"/>
              <a:t>for</a:t>
            </a:r>
          </a:p>
          <a:p>
            <a:pPr marL="457200" indent="-457200"/>
            <a:r>
              <a:rPr lang="en-US" sz="2400" dirty="0" smtClean="0"/>
              <a:t>       performance evaluation (in our study).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00200" y="1676400"/>
            <a:ext cx="697543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Two different organs can have the same or very close</a:t>
            </a:r>
          </a:p>
          <a:p>
            <a:r>
              <a:rPr lang="en-US" sz="2400" dirty="0" smtClean="0"/>
              <a:t>   gray tones in CT images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Most human organs have few computable and stable</a:t>
            </a:r>
          </a:p>
          <a:p>
            <a:r>
              <a:rPr lang="en-US" sz="2400" dirty="0" smtClean="0"/>
              <a:t>   shape invariants.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8750" t="36719" r="12500" b="53125"/>
          <a:stretch>
            <a:fillRect/>
          </a:stretch>
        </p:blipFill>
        <p:spPr bwMode="auto">
          <a:xfrm>
            <a:off x="1981200" y="4267200"/>
            <a:ext cx="5943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0" y="5486400"/>
            <a:ext cx="3922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Shapes of a kidney in different CT slices.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Observations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1371600"/>
            <a:ext cx="7949740" cy="41703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 Each organ has a fairly </a:t>
            </a:r>
            <a:r>
              <a:rPr lang="en-US" sz="2400" dirty="0" smtClean="0">
                <a:solidFill>
                  <a:srgbClr val="FF0000"/>
                </a:solidFill>
              </a:rPr>
              <a:t>stable</a:t>
            </a:r>
            <a:r>
              <a:rPr lang="en-US" sz="2400" dirty="0" smtClean="0"/>
              <a:t> vertical and horizontal </a:t>
            </a:r>
            <a:r>
              <a:rPr lang="en-US" sz="2400" dirty="0" smtClean="0">
                <a:solidFill>
                  <a:srgbClr val="FF0000"/>
                </a:solidFill>
              </a:rPr>
              <a:t>location</a:t>
            </a:r>
            <a:r>
              <a:rPr lang="en-US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The </a:t>
            </a:r>
            <a:r>
              <a:rPr lang="en-US" sz="2400" dirty="0" smtClean="0">
                <a:solidFill>
                  <a:srgbClr val="FF0000"/>
                </a:solidFill>
              </a:rPr>
              <a:t>ordering of organs by their gray tones </a:t>
            </a:r>
            <a:r>
              <a:rPr lang="en-US" sz="2400" dirty="0" smtClean="0"/>
              <a:t>is fairly stable,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   even though their absolute gray tones vary widely.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Each biological substance has a relatively </a:t>
            </a:r>
            <a:r>
              <a:rPr lang="en-US" sz="2400" dirty="0" smtClean="0">
                <a:solidFill>
                  <a:srgbClr val="FF0000"/>
                </a:solidFill>
              </a:rPr>
              <a:t>narrow range of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FF0000"/>
                </a:solidFill>
              </a:rPr>
              <a:t>   gray tones</a:t>
            </a:r>
            <a:r>
              <a:rPr lang="en-US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But CT image analysis is </a:t>
            </a:r>
            <a:r>
              <a:rPr lang="en-US" sz="2400" dirty="0" smtClean="0">
                <a:solidFill>
                  <a:srgbClr val="FF0000"/>
                </a:solidFill>
              </a:rPr>
              <a:t>simpler than </a:t>
            </a:r>
            <a:r>
              <a:rPr lang="en-US" sz="2400" dirty="0" smtClean="0"/>
              <a:t>many outside-world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   </a:t>
            </a:r>
            <a:r>
              <a:rPr lang="en-US" sz="2400" dirty="0" smtClean="0">
                <a:solidFill>
                  <a:srgbClr val="FF0000"/>
                </a:solidFill>
              </a:rPr>
              <a:t>computer vision </a:t>
            </a:r>
            <a:r>
              <a:rPr lang="en-US" sz="2400" dirty="0" smtClean="0"/>
              <a:t>domains.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And there are relatively </a:t>
            </a:r>
            <a:r>
              <a:rPr lang="en-US" sz="2400" dirty="0" smtClean="0">
                <a:solidFill>
                  <a:srgbClr val="FF0000"/>
                </a:solidFill>
              </a:rPr>
              <a:t>small numbers of objects </a:t>
            </a:r>
            <a:r>
              <a:rPr lang="en-US" sz="2400" dirty="0" smtClean="0"/>
              <a:t>in each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   image.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There are some very stable landmarks: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spine and aorta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Organ Properties to Use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1981200"/>
            <a:ext cx="7402411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position in the ordering of gray tones among organs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relevant gray-tone range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height of gray-tone cliff (related to range of thresholds)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location in terms of stable landmarks: aorta and spine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adjacency with other organs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size in terms of expected area in a slice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overlap ratio with other slices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positive and negative shape constraints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of the Dynamic </a:t>
            </a:r>
            <a:r>
              <a:rPr lang="en-US" dirty="0" err="1" smtClean="0"/>
              <a:t>Thresholding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43750" t="27344" r="13125" b="10156"/>
          <a:stretch>
            <a:fillRect/>
          </a:stretch>
        </p:blipFill>
        <p:spPr bwMode="auto">
          <a:xfrm>
            <a:off x="1447800" y="1219200"/>
            <a:ext cx="4648200" cy="5389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19800" y="1676400"/>
            <a:ext cx="302384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Both"/>
            </a:pPr>
            <a:r>
              <a:rPr lang="en-US" dirty="0" smtClean="0"/>
              <a:t>results of </a:t>
            </a:r>
            <a:r>
              <a:rPr lang="en-US" dirty="0" err="1" smtClean="0"/>
              <a:t>thresholding</a:t>
            </a:r>
            <a:endParaRPr lang="en-US" dirty="0" smtClean="0"/>
          </a:p>
          <a:p>
            <a:pPr marL="342900" indent="-342900"/>
            <a:r>
              <a:rPr lang="en-US" dirty="0" smtClean="0"/>
              <a:t>       at the initial (highest)</a:t>
            </a:r>
          </a:p>
          <a:p>
            <a:pPr marL="342900" indent="-342900"/>
            <a:r>
              <a:rPr lang="en-US" dirty="0" smtClean="0"/>
              <a:t>       threshold for kidneys</a:t>
            </a:r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>
              <a:buAutoNum type="alphaLcParenBoth" startAt="2"/>
            </a:pPr>
            <a:r>
              <a:rPr lang="en-US" dirty="0" smtClean="0"/>
              <a:t>at 3 steps, the kidneys</a:t>
            </a:r>
          </a:p>
          <a:p>
            <a:pPr marL="342900" indent="-342900"/>
            <a:r>
              <a:rPr lang="en-US" dirty="0" smtClean="0"/>
              <a:t>       become detectible</a:t>
            </a:r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>
              <a:buAutoNum type="alphaLcParenBoth" startAt="3"/>
            </a:pPr>
            <a:r>
              <a:rPr lang="en-US" dirty="0" smtClean="0"/>
              <a:t>at 11 steps, both kidneys</a:t>
            </a:r>
          </a:p>
          <a:p>
            <a:pPr marL="342900" indent="-342900"/>
            <a:r>
              <a:rPr lang="en-US" dirty="0" smtClean="0"/>
              <a:t>       connect with other organs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676400"/>
            <a:ext cx="961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too high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257" y="3643695"/>
            <a:ext cx="1424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 steps down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8999" y="5426324"/>
            <a:ext cx="81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too far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124200" y="5334000"/>
            <a:ext cx="457200" cy="2769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1092</Words>
  <Application>Microsoft Office PowerPoint</Application>
  <PresentationFormat>On-screen Show (4:3)</PresentationFormat>
  <Paragraphs>208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Knowledge-Based Organ Identification from CT Images</vt:lpstr>
      <vt:lpstr>Motivation</vt:lpstr>
      <vt:lpstr>3 CT Slices of the Abdomen</vt:lpstr>
      <vt:lpstr>Major Features of the System</vt:lpstr>
      <vt:lpstr>Difficulties in Segmenting CT Images</vt:lpstr>
      <vt:lpstr>Observations</vt:lpstr>
      <vt:lpstr>More Observations</vt:lpstr>
      <vt:lpstr>Specific Organ Properties to Use</vt:lpstr>
      <vt:lpstr>Idea of the Dynamic Thresholding</vt:lpstr>
      <vt:lpstr>Steps of the Procedure</vt:lpstr>
      <vt:lpstr>Steps</vt:lpstr>
      <vt:lpstr>Steps</vt:lpstr>
      <vt:lpstr>Concept of a Negative Shape Constraint: Shapes that are NOT Kidney</vt:lpstr>
      <vt:lpstr>Steps</vt:lpstr>
      <vt:lpstr>Steps</vt:lpstr>
      <vt:lpstr>Steps</vt:lpstr>
      <vt:lpstr>Some Results: Labeled as Grade A, B, or C</vt:lpstr>
      <vt:lpstr>Some Results: Labeled as Grade A, B, or C</vt:lpstr>
      <vt:lpstr>Some Results: Labeled as Grade A, B, or C</vt:lpstr>
      <vt:lpstr>Some Results: Labeled as Grade A, B, or C</vt:lpstr>
      <vt:lpstr>Extraction from 3 Slices</vt:lpstr>
      <vt:lpstr>Comparison</vt:lpstr>
      <vt:lpstr>Possible Course Project</vt:lpstr>
    </vt:vector>
  </TitlesOfParts>
  <Company>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Low-level Operations</dc:title>
  <dc:creator>Linda Shapiro</dc:creator>
  <cp:lastModifiedBy>Linda Shapiro</cp:lastModifiedBy>
  <cp:revision>122</cp:revision>
  <dcterms:created xsi:type="dcterms:W3CDTF">2011-08-30T23:39:39Z</dcterms:created>
  <dcterms:modified xsi:type="dcterms:W3CDTF">2017-10-04T18:33:37Z</dcterms:modified>
</cp:coreProperties>
</file>