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57" r:id="rId3"/>
    <p:sldId id="259" r:id="rId4"/>
    <p:sldId id="260" r:id="rId5"/>
    <p:sldId id="261" r:id="rId6"/>
    <p:sldId id="258" r:id="rId7"/>
    <p:sldId id="287" r:id="rId8"/>
    <p:sldId id="288" r:id="rId9"/>
    <p:sldId id="286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273" r:id="rId28"/>
    <p:sldId id="274" r:id="rId29"/>
    <p:sldId id="275" r:id="rId30"/>
    <p:sldId id="300" r:id="rId31"/>
    <p:sldId id="301" r:id="rId32"/>
    <p:sldId id="302" r:id="rId33"/>
    <p:sldId id="303" r:id="rId34"/>
    <p:sldId id="304" r:id="rId35"/>
    <p:sldId id="305" r:id="rId36"/>
    <p:sldId id="285" r:id="rId37"/>
    <p:sldId id="306" r:id="rId38"/>
    <p:sldId id="307" r:id="rId39"/>
    <p:sldId id="321" r:id="rId40"/>
    <p:sldId id="308" r:id="rId41"/>
    <p:sldId id="309" r:id="rId42"/>
    <p:sldId id="322" r:id="rId43"/>
    <p:sldId id="323" r:id="rId44"/>
    <p:sldId id="324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25" r:id="rId56"/>
    <p:sldId id="326" r:id="rId57"/>
    <p:sldId id="327" r:id="rId58"/>
    <p:sldId id="328" r:id="rId59"/>
    <p:sldId id="329" r:id="rId60"/>
    <p:sldId id="330" r:id="rId61"/>
    <p:sldId id="331" r:id="rId62"/>
    <p:sldId id="332" r:id="rId63"/>
    <p:sldId id="333" r:id="rId64"/>
    <p:sldId id="33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89" autoAdjust="0"/>
  </p:normalViewPr>
  <p:slideViewPr>
    <p:cSldViewPr>
      <p:cViewPr varScale="1">
        <p:scale>
          <a:sx n="84" d="100"/>
          <a:sy n="84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85673-6AD0-438B-9EE1-B189ADE82588}" type="datetimeFigureOut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1DF91-F12E-4A36-8612-35D1DAFD0D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81DF91-F12E-4A36-8612-35D1DAFD0DB7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806CEC-2A8D-4BE0-8224-28A0129CABA0}" type="slidenum">
              <a:rPr lang="en-US"/>
              <a:pPr/>
              <a:t>49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FB8CF6-47A4-41EC-9F8B-9961AF079B6D}" type="slidenum">
              <a:rPr lang="en-US"/>
              <a:pPr/>
              <a:t>50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AEB012-B9B6-45DD-9359-67C2AC57F08C}" type="slidenum">
              <a:rPr lang="en-US"/>
              <a:pPr/>
              <a:t>51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9DDCB-CE0D-4F39-BDB6-D76B333D2D51}" type="slidenum">
              <a:rPr lang="en-US"/>
              <a:pPr/>
              <a:t>52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E69642-C6D7-401A-9E5F-37F462AF6AF3}" type="slidenum">
              <a:rPr lang="en-US"/>
              <a:pPr/>
              <a:t>53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A6B65E-81EC-4663-9A2A-E4BF554B90FF}" type="slidenum">
              <a:rPr lang="en-US"/>
              <a:pPr/>
              <a:t>54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AB1758-F64E-4DB2-9E7B-8C5827480623}" type="slidenum">
              <a:rPr lang="en-US"/>
              <a:pPr/>
              <a:t>37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807E43-2E01-48B9-8FAF-DF74E5E5B077}" type="slidenum">
              <a:rPr lang="en-US"/>
              <a:pPr/>
              <a:t>38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B0843A-C37E-4965-81E8-9DF60C6CF50F}" type="slidenum">
              <a:rPr lang="en-US"/>
              <a:pPr/>
              <a:t>40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30A4AD-ED2A-4FC1-8C26-8657E6982DB2}" type="slidenum">
              <a:rPr lang="en-US"/>
              <a:pPr/>
              <a:t>41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211D1A-8D82-43FD-918E-5812BDBA3796}" type="slidenum">
              <a:rPr lang="en-US"/>
              <a:pPr/>
              <a:t>45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FD8DDC-C411-4543-8669-C0990C9410CB}" type="slidenum">
              <a:rPr lang="en-US"/>
              <a:pPr/>
              <a:t>46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D0F3A-5446-4E26-A45D-9E75EA8E4E6F}" type="slidenum">
              <a:rPr lang="en-US"/>
              <a:pPr/>
              <a:t>47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E2380A-B357-4E3B-9297-5332B57F0D8A}" type="slidenum">
              <a:rPr lang="en-US"/>
              <a:pPr/>
              <a:t>48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F803A-A400-4321-A790-ADEF68C3C813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65D71-AA7C-4B4B-B031-7AB00E313BE7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D09EE-9174-4A38-908F-B5149F230F80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55579-92C9-4089-B5DC-5B1F8A549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F0FD21-80B6-492F-BA64-EAAB034F9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5D452-436B-4D29-8314-E125DE1CF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71456-66B9-48F1-B8CB-EE7F92597941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8D5AA-F00E-4F3D-A76B-BDD57BEDC17E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B23FAF-7672-43A3-BACF-83AB7A8948C2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1D88A-A6AE-4A73-8F26-82C0E2E19931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B4CF4-6F8F-4E22-AD08-AA92189C828C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DCB86-8E5B-4C2D-8777-7F7535A7E887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F3616-FEC8-4478-AC19-3D69EFCB4414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2026F-EA32-492F-BD01-B5FE0D8E2937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60373-15EC-41E2-AE6C-FA9093338BDA}" type="datetime1">
              <a:rPr lang="en-US" smtClean="0"/>
              <a:pPr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3D1D5-4FB0-4ACB-AEE5-692ADCD3E72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7.wmf"/><Relationship Id="rId5" Type="http://schemas.openxmlformats.org/officeDocument/2006/relationships/image" Target="../media/image25.wmf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577/17au/assignments/warmup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609600"/>
            <a:ext cx="7772400" cy="1470025"/>
          </a:xfrm>
        </p:spPr>
        <p:txBody>
          <a:bodyPr/>
          <a:lstStyle/>
          <a:p>
            <a:r>
              <a:rPr lang="en-US" dirty="0" smtClean="0"/>
              <a:t>Common Low-level Operations</a:t>
            </a:r>
            <a:br>
              <a:rPr lang="en-US" dirty="0" smtClean="0"/>
            </a:br>
            <a:r>
              <a:rPr lang="en-US" dirty="0" smtClean="0"/>
              <a:t>for Processing &amp; Enhancement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8125" t="40625" r="29375" b="28906"/>
          <a:stretch>
            <a:fillRect/>
          </a:stretch>
        </p:blipFill>
        <p:spPr bwMode="auto">
          <a:xfrm>
            <a:off x="2057400" y="2895600"/>
            <a:ext cx="5181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Averaging Masks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843338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200400" y="2057400"/>
          <a:ext cx="26336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r:id="rId3" imgW="1459866" imgH="431613" progId="Equation.3">
                  <p:embed/>
                </p:oleObj>
              </mc:Choice>
              <mc:Fallback>
                <p:oleObj r:id="rId3" imgW="1459866" imgH="431613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2057400"/>
                        <a:ext cx="2633663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3175" y="454025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838200" y="3124200"/>
            <a:ext cx="3200400" cy="2743200"/>
            <a:chOff x="-3" y="400"/>
            <a:chExt cx="1674" cy="1215"/>
          </a:xfrm>
        </p:grpSpPr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0" y="403"/>
              <a:ext cx="1668" cy="1209"/>
              <a:chOff x="0" y="403"/>
              <a:chExt cx="1668" cy="1209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0" y="403"/>
                <a:ext cx="556" cy="403"/>
                <a:chOff x="0" y="403"/>
                <a:chExt cx="556" cy="403"/>
              </a:xfrm>
            </p:grpSpPr>
            <p:sp>
              <p:nvSpPr>
                <p:cNvPr id="3137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8" name="Rectangle 16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9"/>
              <p:cNvGrpSpPr>
                <a:grpSpLocks/>
              </p:cNvGrpSpPr>
              <p:nvPr/>
            </p:nvGrpSpPr>
            <p:grpSpPr bwMode="auto">
              <a:xfrm>
                <a:off x="556" y="403"/>
                <a:ext cx="556" cy="403"/>
                <a:chOff x="556" y="403"/>
                <a:chExt cx="556" cy="403"/>
              </a:xfrm>
            </p:grpSpPr>
            <p:sp>
              <p:nvSpPr>
                <p:cNvPr id="3135" name="Rectangle 8"/>
                <p:cNvSpPr>
                  <a:spLocks noChangeArrowheads="1"/>
                </p:cNvSpPr>
                <p:nvPr/>
              </p:nvSpPr>
              <p:spPr bwMode="auto">
                <a:xfrm>
                  <a:off x="599" y="40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(-1,0)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6" name="Rectangle 18"/>
                <p:cNvSpPr>
                  <a:spLocks noChangeArrowheads="1"/>
                </p:cNvSpPr>
                <p:nvPr/>
              </p:nvSpPr>
              <p:spPr bwMode="auto">
                <a:xfrm>
                  <a:off x="556" y="40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1"/>
              <p:cNvGrpSpPr>
                <a:grpSpLocks/>
              </p:cNvGrpSpPr>
              <p:nvPr/>
            </p:nvGrpSpPr>
            <p:grpSpPr bwMode="auto">
              <a:xfrm>
                <a:off x="1112" y="403"/>
                <a:ext cx="556" cy="403"/>
                <a:chOff x="1112" y="403"/>
                <a:chExt cx="556" cy="403"/>
              </a:xfrm>
            </p:grpSpPr>
            <p:sp>
              <p:nvSpPr>
                <p:cNvPr id="3133" name="Rectangle 9"/>
                <p:cNvSpPr>
                  <a:spLocks noChangeArrowheads="1"/>
                </p:cNvSpPr>
                <p:nvPr/>
              </p:nvSpPr>
              <p:spPr bwMode="auto">
                <a:xfrm>
                  <a:off x="1155" y="40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4" name="Rectangle 20"/>
                <p:cNvSpPr>
                  <a:spLocks noChangeArrowheads="1"/>
                </p:cNvSpPr>
                <p:nvPr/>
              </p:nvSpPr>
              <p:spPr bwMode="auto">
                <a:xfrm>
                  <a:off x="1112" y="40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0" y="806"/>
                <a:ext cx="556" cy="403"/>
                <a:chOff x="0" y="806"/>
                <a:chExt cx="556" cy="403"/>
              </a:xfrm>
            </p:grpSpPr>
            <p:sp>
              <p:nvSpPr>
                <p:cNvPr id="3131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(0,-1)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2" name="Rectangle 22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5"/>
              <p:cNvGrpSpPr>
                <a:grpSpLocks/>
              </p:cNvGrpSpPr>
              <p:nvPr/>
            </p:nvGrpSpPr>
            <p:grpSpPr bwMode="auto">
              <a:xfrm>
                <a:off x="556" y="806"/>
                <a:ext cx="556" cy="403"/>
                <a:chOff x="556" y="806"/>
                <a:chExt cx="556" cy="403"/>
              </a:xfrm>
            </p:grpSpPr>
            <p:sp>
              <p:nvSpPr>
                <p:cNvPr id="3129" name="Rectangle 11"/>
                <p:cNvSpPr>
                  <a:spLocks noChangeArrowheads="1"/>
                </p:cNvSpPr>
                <p:nvPr/>
              </p:nvSpPr>
              <p:spPr bwMode="auto">
                <a:xfrm>
                  <a:off x="599" y="80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30" name="Rectangle 24"/>
                <p:cNvSpPr>
                  <a:spLocks noChangeArrowheads="1"/>
                </p:cNvSpPr>
                <p:nvPr/>
              </p:nvSpPr>
              <p:spPr bwMode="auto">
                <a:xfrm>
                  <a:off x="556" y="80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7"/>
              <p:cNvGrpSpPr>
                <a:grpSpLocks/>
              </p:cNvGrpSpPr>
              <p:nvPr/>
            </p:nvGrpSpPr>
            <p:grpSpPr bwMode="auto">
              <a:xfrm>
                <a:off x="1112" y="806"/>
                <a:ext cx="556" cy="403"/>
                <a:chOff x="1112" y="806"/>
                <a:chExt cx="556" cy="403"/>
              </a:xfrm>
            </p:grpSpPr>
            <p:sp>
              <p:nvSpPr>
                <p:cNvPr id="3127" name="Rectangle 12"/>
                <p:cNvSpPr>
                  <a:spLocks noChangeArrowheads="1"/>
                </p:cNvSpPr>
                <p:nvPr/>
              </p:nvSpPr>
              <p:spPr bwMode="auto">
                <a:xfrm>
                  <a:off x="1155" y="80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28" name="Rectangle 26"/>
                <p:cNvSpPr>
                  <a:spLocks noChangeArrowheads="1"/>
                </p:cNvSpPr>
                <p:nvPr/>
              </p:nvSpPr>
              <p:spPr bwMode="auto">
                <a:xfrm>
                  <a:off x="1112" y="80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9"/>
              <p:cNvGrpSpPr>
                <a:grpSpLocks/>
              </p:cNvGrpSpPr>
              <p:nvPr/>
            </p:nvGrpSpPr>
            <p:grpSpPr bwMode="auto">
              <a:xfrm>
                <a:off x="0" y="1209"/>
                <a:ext cx="556" cy="403"/>
                <a:chOff x="0" y="1209"/>
                <a:chExt cx="556" cy="403"/>
              </a:xfrm>
            </p:grpSpPr>
            <p:sp>
              <p:nvSpPr>
                <p:cNvPr id="3125" name="Rectangle 13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26" name="Rectangle 28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556" y="1209"/>
                <a:ext cx="556" cy="403"/>
                <a:chOff x="556" y="1209"/>
                <a:chExt cx="556" cy="403"/>
              </a:xfrm>
            </p:grpSpPr>
            <p:sp>
              <p:nvSpPr>
                <p:cNvPr id="3123" name="Rectangle 14"/>
                <p:cNvSpPr>
                  <a:spLocks noChangeArrowheads="1"/>
                </p:cNvSpPr>
                <p:nvPr/>
              </p:nvSpPr>
              <p:spPr bwMode="auto">
                <a:xfrm>
                  <a:off x="599" y="120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24" name="Rectangle 30"/>
                <p:cNvSpPr>
                  <a:spLocks noChangeArrowheads="1"/>
                </p:cNvSpPr>
                <p:nvPr/>
              </p:nvSpPr>
              <p:spPr bwMode="auto">
                <a:xfrm>
                  <a:off x="556" y="120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3"/>
              <p:cNvGrpSpPr>
                <a:grpSpLocks/>
              </p:cNvGrpSpPr>
              <p:nvPr/>
            </p:nvGrpSpPr>
            <p:grpSpPr bwMode="auto">
              <a:xfrm>
                <a:off x="1112" y="1209"/>
                <a:ext cx="556" cy="403"/>
                <a:chOff x="1112" y="1209"/>
                <a:chExt cx="556" cy="403"/>
              </a:xfrm>
            </p:grpSpPr>
            <p:sp>
              <p:nvSpPr>
                <p:cNvPr id="3121" name="Rectangle 15"/>
                <p:cNvSpPr>
                  <a:spLocks noChangeArrowheads="1"/>
                </p:cNvSpPr>
                <p:nvPr/>
              </p:nvSpPr>
              <p:spPr bwMode="auto">
                <a:xfrm>
                  <a:off x="1155" y="120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22" name="Rectangle 32"/>
                <p:cNvSpPr>
                  <a:spLocks noChangeArrowheads="1"/>
                </p:cNvSpPr>
                <p:nvPr/>
              </p:nvSpPr>
              <p:spPr bwMode="auto">
                <a:xfrm>
                  <a:off x="1112" y="120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111" name="Rectangle 35"/>
            <p:cNvSpPr>
              <a:spLocks noChangeArrowheads="1"/>
            </p:cNvSpPr>
            <p:nvPr/>
          </p:nvSpPr>
          <p:spPr bwMode="auto">
            <a:xfrm>
              <a:off x="-3" y="400"/>
              <a:ext cx="1674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" name="Group 67"/>
          <p:cNvGrpSpPr>
            <a:grpSpLocks/>
          </p:cNvGrpSpPr>
          <p:nvPr/>
        </p:nvGrpSpPr>
        <p:grpSpPr bwMode="auto">
          <a:xfrm>
            <a:off x="4876800" y="3124200"/>
            <a:ext cx="3114675" cy="2667000"/>
            <a:chOff x="-3" y="2130"/>
            <a:chExt cx="1674" cy="1215"/>
          </a:xfrm>
        </p:grpSpPr>
        <p:grpSp>
          <p:nvGrpSpPr>
            <p:cNvPr id="14" name="Group 65"/>
            <p:cNvGrpSpPr>
              <a:grpSpLocks/>
            </p:cNvGrpSpPr>
            <p:nvPr/>
          </p:nvGrpSpPr>
          <p:grpSpPr bwMode="auto">
            <a:xfrm>
              <a:off x="0" y="2133"/>
              <a:ext cx="1668" cy="1209"/>
              <a:chOff x="0" y="2133"/>
              <a:chExt cx="1668" cy="1209"/>
            </a:xfrm>
          </p:grpSpPr>
          <p:grpSp>
            <p:nvGrpSpPr>
              <p:cNvPr id="15" name="Group 48"/>
              <p:cNvGrpSpPr>
                <a:grpSpLocks/>
              </p:cNvGrpSpPr>
              <p:nvPr/>
            </p:nvGrpSpPr>
            <p:grpSpPr bwMode="auto">
              <a:xfrm>
                <a:off x="0" y="2133"/>
                <a:ext cx="556" cy="403"/>
                <a:chOff x="0" y="2133"/>
                <a:chExt cx="556" cy="403"/>
              </a:xfrm>
            </p:grpSpPr>
            <p:sp>
              <p:nvSpPr>
                <p:cNvPr id="3108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213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(-1,-1)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9" name="Rectangle 47"/>
                <p:cNvSpPr>
                  <a:spLocks noChangeArrowheads="1"/>
                </p:cNvSpPr>
                <p:nvPr/>
              </p:nvSpPr>
              <p:spPr bwMode="auto">
                <a:xfrm>
                  <a:off x="0" y="213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50"/>
              <p:cNvGrpSpPr>
                <a:grpSpLocks/>
              </p:cNvGrpSpPr>
              <p:nvPr/>
            </p:nvGrpSpPr>
            <p:grpSpPr bwMode="auto">
              <a:xfrm>
                <a:off x="556" y="2133"/>
                <a:ext cx="556" cy="403"/>
                <a:chOff x="556" y="2133"/>
                <a:chExt cx="556" cy="403"/>
              </a:xfrm>
            </p:grpSpPr>
            <p:sp>
              <p:nvSpPr>
                <p:cNvPr id="3106" name="Rectangle 39"/>
                <p:cNvSpPr>
                  <a:spLocks noChangeArrowheads="1"/>
                </p:cNvSpPr>
                <p:nvPr/>
              </p:nvSpPr>
              <p:spPr bwMode="auto">
                <a:xfrm>
                  <a:off x="599" y="213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(-1,0)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7" name="Rectangle 49"/>
                <p:cNvSpPr>
                  <a:spLocks noChangeArrowheads="1"/>
                </p:cNvSpPr>
                <p:nvPr/>
              </p:nvSpPr>
              <p:spPr bwMode="auto">
                <a:xfrm>
                  <a:off x="556" y="213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7" name="Group 52"/>
              <p:cNvGrpSpPr>
                <a:grpSpLocks/>
              </p:cNvGrpSpPr>
              <p:nvPr/>
            </p:nvGrpSpPr>
            <p:grpSpPr bwMode="auto">
              <a:xfrm>
                <a:off x="1112" y="2133"/>
                <a:ext cx="556" cy="403"/>
                <a:chOff x="1112" y="2133"/>
                <a:chExt cx="556" cy="403"/>
              </a:xfrm>
            </p:grpSpPr>
            <p:sp>
              <p:nvSpPr>
                <p:cNvPr id="3104" name="Rectangle 40"/>
                <p:cNvSpPr>
                  <a:spLocks noChangeArrowheads="1"/>
                </p:cNvSpPr>
                <p:nvPr/>
              </p:nvSpPr>
              <p:spPr bwMode="auto">
                <a:xfrm>
                  <a:off x="1155" y="2133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(-1,0)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5" name="Rectangle 51"/>
                <p:cNvSpPr>
                  <a:spLocks noChangeArrowheads="1"/>
                </p:cNvSpPr>
                <p:nvPr/>
              </p:nvSpPr>
              <p:spPr bwMode="auto">
                <a:xfrm>
                  <a:off x="1112" y="2133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4"/>
              <p:cNvGrpSpPr>
                <a:grpSpLocks/>
              </p:cNvGrpSpPr>
              <p:nvPr/>
            </p:nvGrpSpPr>
            <p:grpSpPr bwMode="auto">
              <a:xfrm>
                <a:off x="0" y="2536"/>
                <a:ext cx="556" cy="403"/>
                <a:chOff x="0" y="2536"/>
                <a:chExt cx="556" cy="403"/>
              </a:xfrm>
            </p:grpSpPr>
            <p:sp>
              <p:nvSpPr>
                <p:cNvPr id="3102" name="Rectangle 41"/>
                <p:cNvSpPr>
                  <a:spLocks noChangeArrowheads="1"/>
                </p:cNvSpPr>
                <p:nvPr/>
              </p:nvSpPr>
              <p:spPr bwMode="auto">
                <a:xfrm>
                  <a:off x="43" y="253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(0,-1)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3" name="Rectangle 53"/>
                <p:cNvSpPr>
                  <a:spLocks noChangeArrowheads="1"/>
                </p:cNvSpPr>
                <p:nvPr/>
              </p:nvSpPr>
              <p:spPr bwMode="auto">
                <a:xfrm>
                  <a:off x="0" y="253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9" name="Group 56"/>
              <p:cNvGrpSpPr>
                <a:grpSpLocks/>
              </p:cNvGrpSpPr>
              <p:nvPr/>
            </p:nvGrpSpPr>
            <p:grpSpPr bwMode="auto">
              <a:xfrm>
                <a:off x="556" y="2536"/>
                <a:ext cx="556" cy="403"/>
                <a:chOff x="556" y="2536"/>
                <a:chExt cx="556" cy="403"/>
              </a:xfrm>
            </p:grpSpPr>
            <p:sp>
              <p:nvSpPr>
                <p:cNvPr id="3100" name="Rectangle 42"/>
                <p:cNvSpPr>
                  <a:spLocks noChangeArrowheads="1"/>
                </p:cNvSpPr>
                <p:nvPr/>
              </p:nvSpPr>
              <p:spPr bwMode="auto">
                <a:xfrm>
                  <a:off x="599" y="253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101" name="Rectangle 55"/>
                <p:cNvSpPr>
                  <a:spLocks noChangeArrowheads="1"/>
                </p:cNvSpPr>
                <p:nvPr/>
              </p:nvSpPr>
              <p:spPr bwMode="auto">
                <a:xfrm>
                  <a:off x="556" y="253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0" name="Group 58"/>
              <p:cNvGrpSpPr>
                <a:grpSpLocks/>
              </p:cNvGrpSpPr>
              <p:nvPr/>
            </p:nvGrpSpPr>
            <p:grpSpPr bwMode="auto">
              <a:xfrm>
                <a:off x="1112" y="2536"/>
                <a:ext cx="556" cy="403"/>
                <a:chOff x="1112" y="2536"/>
                <a:chExt cx="556" cy="403"/>
              </a:xfrm>
            </p:grpSpPr>
            <p:sp>
              <p:nvSpPr>
                <p:cNvPr id="3098" name="Rectangle 43"/>
                <p:cNvSpPr>
                  <a:spLocks noChangeArrowheads="1"/>
                </p:cNvSpPr>
                <p:nvPr/>
              </p:nvSpPr>
              <p:spPr bwMode="auto">
                <a:xfrm>
                  <a:off x="1155" y="2536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99" name="Rectangle 57"/>
                <p:cNvSpPr>
                  <a:spLocks noChangeArrowheads="1"/>
                </p:cNvSpPr>
                <p:nvPr/>
              </p:nvSpPr>
              <p:spPr bwMode="auto">
                <a:xfrm>
                  <a:off x="1112" y="2536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60"/>
              <p:cNvGrpSpPr>
                <a:grpSpLocks/>
              </p:cNvGrpSpPr>
              <p:nvPr/>
            </p:nvGrpSpPr>
            <p:grpSpPr bwMode="auto">
              <a:xfrm>
                <a:off x="0" y="2939"/>
                <a:ext cx="556" cy="403"/>
                <a:chOff x="0" y="2939"/>
                <a:chExt cx="556" cy="403"/>
              </a:xfrm>
            </p:grpSpPr>
            <p:sp>
              <p:nvSpPr>
                <p:cNvPr id="3096" name="Rectangle 44"/>
                <p:cNvSpPr>
                  <a:spLocks noChangeArrowheads="1"/>
                </p:cNvSpPr>
                <p:nvPr/>
              </p:nvSpPr>
              <p:spPr bwMode="auto">
                <a:xfrm>
                  <a:off x="43" y="293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(0,-1)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97" name="Rectangle 59"/>
                <p:cNvSpPr>
                  <a:spLocks noChangeArrowheads="1"/>
                </p:cNvSpPr>
                <p:nvPr/>
              </p:nvSpPr>
              <p:spPr bwMode="auto">
                <a:xfrm>
                  <a:off x="0" y="293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2" name="Group 62"/>
              <p:cNvGrpSpPr>
                <a:grpSpLocks/>
              </p:cNvGrpSpPr>
              <p:nvPr/>
            </p:nvGrpSpPr>
            <p:grpSpPr bwMode="auto">
              <a:xfrm>
                <a:off x="556" y="2939"/>
                <a:ext cx="556" cy="403"/>
                <a:chOff x="556" y="2939"/>
                <a:chExt cx="556" cy="403"/>
              </a:xfrm>
            </p:grpSpPr>
            <p:sp>
              <p:nvSpPr>
                <p:cNvPr id="3094" name="Rectangle 45"/>
                <p:cNvSpPr>
                  <a:spLocks noChangeArrowheads="1"/>
                </p:cNvSpPr>
                <p:nvPr/>
              </p:nvSpPr>
              <p:spPr bwMode="auto">
                <a:xfrm>
                  <a:off x="599" y="293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(1,0)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95" name="Rectangle 61"/>
                <p:cNvSpPr>
                  <a:spLocks noChangeArrowheads="1"/>
                </p:cNvSpPr>
                <p:nvPr/>
              </p:nvSpPr>
              <p:spPr bwMode="auto">
                <a:xfrm>
                  <a:off x="556" y="293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" name="Group 64"/>
              <p:cNvGrpSpPr>
                <a:grpSpLocks/>
              </p:cNvGrpSpPr>
              <p:nvPr/>
            </p:nvGrpSpPr>
            <p:grpSpPr bwMode="auto">
              <a:xfrm>
                <a:off x="1112" y="2939"/>
                <a:ext cx="556" cy="403"/>
                <a:chOff x="1112" y="2939"/>
                <a:chExt cx="556" cy="403"/>
              </a:xfrm>
            </p:grpSpPr>
            <p:sp>
              <p:nvSpPr>
                <p:cNvPr id="3092" name="Rectangle 46"/>
                <p:cNvSpPr>
                  <a:spLocks noChangeArrowheads="1"/>
                </p:cNvSpPr>
                <p:nvPr/>
              </p:nvSpPr>
              <p:spPr bwMode="auto">
                <a:xfrm>
                  <a:off x="1155" y="2939"/>
                  <a:ext cx="470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 i="1">
                      <a:latin typeface="Times New Roman" pitchFamily="18" charset="0"/>
                      <a:cs typeface="Times New Roman" pitchFamily="18" charset="0"/>
                    </a:rPr>
                    <a:t>f</a:t>
                  </a:r>
                  <a:r>
                    <a:rPr lang="en-US" sz="1200" i="1" baseline="-30000">
                      <a:latin typeface="Times New Roman" pitchFamily="18" charset="0"/>
                      <a:cs typeface="Times New Roman" pitchFamily="18" charset="0"/>
                    </a:rPr>
                    <a:t>(1,1)</a:t>
                  </a:r>
                  <a:endParaRPr lang="en-US" sz="12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093" name="Rectangle 63"/>
                <p:cNvSpPr>
                  <a:spLocks noChangeArrowheads="1"/>
                </p:cNvSpPr>
                <p:nvPr/>
              </p:nvSpPr>
              <p:spPr bwMode="auto">
                <a:xfrm>
                  <a:off x="1112" y="2939"/>
                  <a:ext cx="556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082" name="Rectangle 66"/>
            <p:cNvSpPr>
              <a:spLocks noChangeArrowheads="1"/>
            </p:cNvSpPr>
            <p:nvPr/>
          </p:nvSpPr>
          <p:spPr bwMode="auto">
            <a:xfrm>
              <a:off x="-3" y="2130"/>
              <a:ext cx="1674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080" name="Rectangle 68"/>
          <p:cNvSpPr>
            <a:spLocks noChangeArrowheads="1"/>
          </p:cNvSpPr>
          <p:nvPr/>
        </p:nvSpPr>
        <p:spPr bwMode="auto">
          <a:xfrm>
            <a:off x="3175" y="5764213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38200" y="1295400"/>
            <a:ext cx="6994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 each pixel of the input, the output is the mean of the pixels in</a:t>
            </a:r>
          </a:p>
          <a:p>
            <a:r>
              <a:rPr lang="en-US" sz="2000" dirty="0" smtClean="0"/>
              <a:t>its 4-neighborhood or 8-neighborhood.</a:t>
            </a:r>
            <a:endParaRPr lang="en-US" sz="2000" dirty="0"/>
          </a:p>
        </p:txBody>
      </p:sp>
      <p:sp>
        <p:nvSpPr>
          <p:cNvPr id="68" name="Slide Number Placeholder 6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Weighted Image Averaging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57488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1981200" y="2286000"/>
          <a:ext cx="53197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3" imgW="3632200" imgH="673100" progId="Equation.3">
                  <p:embed/>
                </p:oleObj>
              </mc:Choice>
              <mc:Fallback>
                <p:oleObj r:id="rId3" imgW="3632200" imgH="6731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286000"/>
                        <a:ext cx="531971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2757488" y="30908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175" y="2147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143000" y="3733800"/>
            <a:ext cx="1981200" cy="1928813"/>
            <a:chOff x="-3" y="400"/>
            <a:chExt cx="1248" cy="1215"/>
          </a:xfrm>
        </p:grpSpPr>
        <p:grpSp>
          <p:nvGrpSpPr>
            <p:cNvPr id="3" name="Group 35"/>
            <p:cNvGrpSpPr>
              <a:grpSpLocks/>
            </p:cNvGrpSpPr>
            <p:nvPr/>
          </p:nvGrpSpPr>
          <p:grpSpPr bwMode="auto">
            <a:xfrm>
              <a:off x="0" y="403"/>
              <a:ext cx="1242" cy="1209"/>
              <a:chOff x="0" y="403"/>
              <a:chExt cx="1242" cy="1209"/>
            </a:xfrm>
          </p:grpSpPr>
          <p:grpSp>
            <p:nvGrpSpPr>
              <p:cNvPr id="4" name="Group 18"/>
              <p:cNvGrpSpPr>
                <a:grpSpLocks/>
              </p:cNvGrpSpPr>
              <p:nvPr/>
            </p:nvGrpSpPr>
            <p:grpSpPr bwMode="auto">
              <a:xfrm>
                <a:off x="0" y="403"/>
                <a:ext cx="414" cy="403"/>
                <a:chOff x="0" y="403"/>
                <a:chExt cx="414" cy="403"/>
              </a:xfrm>
            </p:grpSpPr>
            <p:sp>
              <p:nvSpPr>
                <p:cNvPr id="4133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34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20"/>
              <p:cNvGrpSpPr>
                <a:grpSpLocks/>
              </p:cNvGrpSpPr>
              <p:nvPr/>
            </p:nvGrpSpPr>
            <p:grpSpPr bwMode="auto">
              <a:xfrm>
                <a:off x="414" y="403"/>
                <a:ext cx="414" cy="403"/>
                <a:chOff x="414" y="403"/>
                <a:chExt cx="414" cy="403"/>
              </a:xfrm>
            </p:grpSpPr>
            <p:sp>
              <p:nvSpPr>
                <p:cNvPr id="4131" name="Rectangle 9"/>
                <p:cNvSpPr>
                  <a:spLocks noChangeArrowheads="1"/>
                </p:cNvSpPr>
                <p:nvPr/>
              </p:nvSpPr>
              <p:spPr bwMode="auto">
                <a:xfrm>
                  <a:off x="457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32" name="Rectangle 19"/>
                <p:cNvSpPr>
                  <a:spLocks noChangeArrowheads="1"/>
                </p:cNvSpPr>
                <p:nvPr/>
              </p:nvSpPr>
              <p:spPr bwMode="auto">
                <a:xfrm>
                  <a:off x="414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2"/>
              <p:cNvGrpSpPr>
                <a:grpSpLocks/>
              </p:cNvGrpSpPr>
              <p:nvPr/>
            </p:nvGrpSpPr>
            <p:grpSpPr bwMode="auto">
              <a:xfrm>
                <a:off x="828" y="403"/>
                <a:ext cx="414" cy="403"/>
                <a:chOff x="828" y="403"/>
                <a:chExt cx="414" cy="403"/>
              </a:xfrm>
            </p:grpSpPr>
            <p:sp>
              <p:nvSpPr>
                <p:cNvPr id="4129" name="Rectangle 10"/>
                <p:cNvSpPr>
                  <a:spLocks noChangeArrowheads="1"/>
                </p:cNvSpPr>
                <p:nvPr/>
              </p:nvSpPr>
              <p:spPr bwMode="auto">
                <a:xfrm>
                  <a:off x="871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30" name="Rectangle 21"/>
                <p:cNvSpPr>
                  <a:spLocks noChangeArrowheads="1"/>
                </p:cNvSpPr>
                <p:nvPr/>
              </p:nvSpPr>
              <p:spPr bwMode="auto">
                <a:xfrm>
                  <a:off x="828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4"/>
              <p:cNvGrpSpPr>
                <a:grpSpLocks/>
              </p:cNvGrpSpPr>
              <p:nvPr/>
            </p:nvGrpSpPr>
            <p:grpSpPr bwMode="auto">
              <a:xfrm>
                <a:off x="0" y="806"/>
                <a:ext cx="414" cy="403"/>
                <a:chOff x="0" y="806"/>
                <a:chExt cx="414" cy="403"/>
              </a:xfrm>
            </p:grpSpPr>
            <p:sp>
              <p:nvSpPr>
                <p:cNvPr id="4127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8" name="Rectangle 23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6"/>
              <p:cNvGrpSpPr>
                <a:grpSpLocks/>
              </p:cNvGrpSpPr>
              <p:nvPr/>
            </p:nvGrpSpPr>
            <p:grpSpPr bwMode="auto">
              <a:xfrm>
                <a:off x="414" y="806"/>
                <a:ext cx="414" cy="403"/>
                <a:chOff x="414" y="806"/>
                <a:chExt cx="414" cy="403"/>
              </a:xfrm>
            </p:grpSpPr>
            <p:sp>
              <p:nvSpPr>
                <p:cNvPr id="4125" name="Rectangle 12"/>
                <p:cNvSpPr>
                  <a:spLocks noChangeArrowheads="1"/>
                </p:cNvSpPr>
                <p:nvPr/>
              </p:nvSpPr>
              <p:spPr bwMode="auto">
                <a:xfrm>
                  <a:off x="457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4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6" name="Rectangle 25"/>
                <p:cNvSpPr>
                  <a:spLocks noChangeArrowheads="1"/>
                </p:cNvSpPr>
                <p:nvPr/>
              </p:nvSpPr>
              <p:spPr bwMode="auto">
                <a:xfrm>
                  <a:off x="414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8"/>
              <p:cNvGrpSpPr>
                <a:grpSpLocks/>
              </p:cNvGrpSpPr>
              <p:nvPr/>
            </p:nvGrpSpPr>
            <p:grpSpPr bwMode="auto">
              <a:xfrm>
                <a:off x="828" y="806"/>
                <a:ext cx="414" cy="403"/>
                <a:chOff x="828" y="806"/>
                <a:chExt cx="414" cy="403"/>
              </a:xfrm>
            </p:grpSpPr>
            <p:sp>
              <p:nvSpPr>
                <p:cNvPr id="4123" name="Rectangle 13"/>
                <p:cNvSpPr>
                  <a:spLocks noChangeArrowheads="1"/>
                </p:cNvSpPr>
                <p:nvPr/>
              </p:nvSpPr>
              <p:spPr bwMode="auto">
                <a:xfrm>
                  <a:off x="871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4" name="Rectangle 27"/>
                <p:cNvSpPr>
                  <a:spLocks noChangeArrowheads="1"/>
                </p:cNvSpPr>
                <p:nvPr/>
              </p:nvSpPr>
              <p:spPr bwMode="auto">
                <a:xfrm>
                  <a:off x="828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30"/>
              <p:cNvGrpSpPr>
                <a:grpSpLocks/>
              </p:cNvGrpSpPr>
              <p:nvPr/>
            </p:nvGrpSpPr>
            <p:grpSpPr bwMode="auto">
              <a:xfrm>
                <a:off x="0" y="1209"/>
                <a:ext cx="414" cy="403"/>
                <a:chOff x="0" y="1209"/>
                <a:chExt cx="414" cy="403"/>
              </a:xfrm>
            </p:grpSpPr>
            <p:sp>
              <p:nvSpPr>
                <p:cNvPr id="4121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2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2"/>
              <p:cNvGrpSpPr>
                <a:grpSpLocks/>
              </p:cNvGrpSpPr>
              <p:nvPr/>
            </p:nvGrpSpPr>
            <p:grpSpPr bwMode="auto">
              <a:xfrm>
                <a:off x="414" y="1209"/>
                <a:ext cx="414" cy="403"/>
                <a:chOff x="414" y="1209"/>
                <a:chExt cx="414" cy="403"/>
              </a:xfrm>
            </p:grpSpPr>
            <p:sp>
              <p:nvSpPr>
                <p:cNvPr id="4119" name="Rectangle 15"/>
                <p:cNvSpPr>
                  <a:spLocks noChangeArrowheads="1"/>
                </p:cNvSpPr>
                <p:nvPr/>
              </p:nvSpPr>
              <p:spPr bwMode="auto">
                <a:xfrm>
                  <a:off x="457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20" name="Rectangle 31"/>
                <p:cNvSpPr>
                  <a:spLocks noChangeArrowheads="1"/>
                </p:cNvSpPr>
                <p:nvPr/>
              </p:nvSpPr>
              <p:spPr bwMode="auto">
                <a:xfrm>
                  <a:off x="414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828" y="1209"/>
                <a:ext cx="414" cy="403"/>
                <a:chOff x="828" y="1209"/>
                <a:chExt cx="414" cy="403"/>
              </a:xfrm>
            </p:grpSpPr>
            <p:sp>
              <p:nvSpPr>
                <p:cNvPr id="4117" name="Rectangle 16"/>
                <p:cNvSpPr>
                  <a:spLocks noChangeArrowheads="1"/>
                </p:cNvSpPr>
                <p:nvPr/>
              </p:nvSpPr>
              <p:spPr bwMode="auto">
                <a:xfrm>
                  <a:off x="871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1</a:t>
                  </a:r>
                </a:p>
                <a:p>
                  <a:pPr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4118" name="Rectangle 33"/>
                <p:cNvSpPr>
                  <a:spLocks noChangeArrowheads="1"/>
                </p:cNvSpPr>
                <p:nvPr/>
              </p:nvSpPr>
              <p:spPr bwMode="auto">
                <a:xfrm>
                  <a:off x="828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4107" name="Rectangle 36"/>
            <p:cNvSpPr>
              <a:spLocks noChangeArrowheads="1"/>
            </p:cNvSpPr>
            <p:nvPr/>
          </p:nvSpPr>
          <p:spPr bwMode="auto">
            <a:xfrm>
              <a:off x="-3" y="400"/>
              <a:ext cx="1248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4104" name="Picture 3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3429000"/>
            <a:ext cx="2247900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3429000"/>
            <a:ext cx="27336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4267200" y="5638800"/>
            <a:ext cx="417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 f                     output image g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3719513" y="3214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2743200" y="2209800"/>
          <a:ext cx="2986088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4" r:id="rId3" imgW="1701800" imgH="431800" progId="Equation.3">
                  <p:embed/>
                </p:oleObj>
              </mc:Choice>
              <mc:Fallback>
                <p:oleObj r:id="rId3" imgW="1701800" imgH="431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09800"/>
                        <a:ext cx="2986088" cy="750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3429000"/>
            <a:ext cx="28098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352800"/>
            <a:ext cx="2733675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Laplacian: Second Order Gradient for Edge Detection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2319338" y="3086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14363" y="1752600"/>
          <a:ext cx="8108950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8" name="Equation" r:id="rId3" imgW="4419360" imgH="685800" progId="Equation.3">
                  <p:embed/>
                </p:oleObj>
              </mc:Choice>
              <mc:Fallback>
                <p:oleObj name="Equation" r:id="rId3" imgW="4419360" imgH="685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3" y="1752600"/>
                        <a:ext cx="8108950" cy="1258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175" y="2147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524000" y="3962400"/>
            <a:ext cx="1981200" cy="1928813"/>
            <a:chOff x="-3" y="400"/>
            <a:chExt cx="1248" cy="1215"/>
          </a:xfrm>
        </p:grpSpPr>
        <p:grpSp>
          <p:nvGrpSpPr>
            <p:cNvPr id="3" name="Group 33"/>
            <p:cNvGrpSpPr>
              <a:grpSpLocks/>
            </p:cNvGrpSpPr>
            <p:nvPr/>
          </p:nvGrpSpPr>
          <p:grpSpPr bwMode="auto">
            <a:xfrm>
              <a:off x="0" y="403"/>
              <a:ext cx="1242" cy="1209"/>
              <a:chOff x="0" y="403"/>
              <a:chExt cx="1242" cy="1209"/>
            </a:xfrm>
          </p:grpSpPr>
          <p:grpSp>
            <p:nvGrpSpPr>
              <p:cNvPr id="4" name="Group 16"/>
              <p:cNvGrpSpPr>
                <a:grpSpLocks/>
              </p:cNvGrpSpPr>
              <p:nvPr/>
            </p:nvGrpSpPr>
            <p:grpSpPr bwMode="auto">
              <a:xfrm>
                <a:off x="0" y="403"/>
                <a:ext cx="414" cy="403"/>
                <a:chOff x="0" y="403"/>
                <a:chExt cx="414" cy="403"/>
              </a:xfrm>
            </p:grpSpPr>
            <p:sp>
              <p:nvSpPr>
                <p:cNvPr id="6179" name="Rectangle 6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80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8"/>
              <p:cNvGrpSpPr>
                <a:grpSpLocks/>
              </p:cNvGrpSpPr>
              <p:nvPr/>
            </p:nvGrpSpPr>
            <p:grpSpPr bwMode="auto">
              <a:xfrm>
                <a:off x="414" y="403"/>
                <a:ext cx="414" cy="403"/>
                <a:chOff x="414" y="403"/>
                <a:chExt cx="414" cy="403"/>
              </a:xfrm>
            </p:grpSpPr>
            <p:sp>
              <p:nvSpPr>
                <p:cNvPr id="6177" name="Rectangle 7"/>
                <p:cNvSpPr>
                  <a:spLocks noChangeArrowheads="1"/>
                </p:cNvSpPr>
                <p:nvPr/>
              </p:nvSpPr>
              <p:spPr bwMode="auto">
                <a:xfrm>
                  <a:off x="457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8" name="Rectangle 17"/>
                <p:cNvSpPr>
                  <a:spLocks noChangeArrowheads="1"/>
                </p:cNvSpPr>
                <p:nvPr/>
              </p:nvSpPr>
              <p:spPr bwMode="auto">
                <a:xfrm>
                  <a:off x="414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20"/>
              <p:cNvGrpSpPr>
                <a:grpSpLocks/>
              </p:cNvGrpSpPr>
              <p:nvPr/>
            </p:nvGrpSpPr>
            <p:grpSpPr bwMode="auto">
              <a:xfrm>
                <a:off x="828" y="403"/>
                <a:ext cx="414" cy="403"/>
                <a:chOff x="828" y="403"/>
                <a:chExt cx="414" cy="403"/>
              </a:xfrm>
            </p:grpSpPr>
            <p:sp>
              <p:nvSpPr>
                <p:cNvPr id="6175" name="Rectangle 8"/>
                <p:cNvSpPr>
                  <a:spLocks noChangeArrowheads="1"/>
                </p:cNvSpPr>
                <p:nvPr/>
              </p:nvSpPr>
              <p:spPr bwMode="auto">
                <a:xfrm>
                  <a:off x="871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76" name="Rectangle 19"/>
                <p:cNvSpPr>
                  <a:spLocks noChangeArrowheads="1"/>
                </p:cNvSpPr>
                <p:nvPr/>
              </p:nvSpPr>
              <p:spPr bwMode="auto">
                <a:xfrm>
                  <a:off x="828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2"/>
              <p:cNvGrpSpPr>
                <a:grpSpLocks/>
              </p:cNvGrpSpPr>
              <p:nvPr/>
            </p:nvGrpSpPr>
            <p:grpSpPr bwMode="auto">
              <a:xfrm>
                <a:off x="0" y="806"/>
                <a:ext cx="414" cy="403"/>
                <a:chOff x="0" y="806"/>
                <a:chExt cx="414" cy="403"/>
              </a:xfrm>
            </p:grpSpPr>
            <p:sp>
              <p:nvSpPr>
                <p:cNvPr id="6173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4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414" y="806"/>
                <a:ext cx="414" cy="403"/>
                <a:chOff x="414" y="806"/>
                <a:chExt cx="414" cy="403"/>
              </a:xfrm>
            </p:grpSpPr>
            <p:sp>
              <p:nvSpPr>
                <p:cNvPr id="6171" name="Rectangle 10"/>
                <p:cNvSpPr>
                  <a:spLocks noChangeArrowheads="1"/>
                </p:cNvSpPr>
                <p:nvPr/>
              </p:nvSpPr>
              <p:spPr bwMode="auto">
                <a:xfrm>
                  <a:off x="457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 smtClean="0">
                      <a:latin typeface="Times New Roman" pitchFamily="18" charset="0"/>
                      <a:cs typeface="Times New Roman" pitchFamily="18" charset="0"/>
                    </a:rPr>
                    <a:t>  4</a:t>
                  </a:r>
                  <a:endParaRPr lang="en-US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72" name="Rectangle 23"/>
                <p:cNvSpPr>
                  <a:spLocks noChangeArrowheads="1"/>
                </p:cNvSpPr>
                <p:nvPr/>
              </p:nvSpPr>
              <p:spPr bwMode="auto">
                <a:xfrm>
                  <a:off x="414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6"/>
              <p:cNvGrpSpPr>
                <a:grpSpLocks/>
              </p:cNvGrpSpPr>
              <p:nvPr/>
            </p:nvGrpSpPr>
            <p:grpSpPr bwMode="auto">
              <a:xfrm>
                <a:off x="828" y="806"/>
                <a:ext cx="414" cy="403"/>
                <a:chOff x="828" y="806"/>
                <a:chExt cx="414" cy="403"/>
              </a:xfrm>
            </p:grpSpPr>
            <p:sp>
              <p:nvSpPr>
                <p:cNvPr id="6169" name="Rectangle 11"/>
                <p:cNvSpPr>
                  <a:spLocks noChangeArrowheads="1"/>
                </p:cNvSpPr>
                <p:nvPr/>
              </p:nvSpPr>
              <p:spPr bwMode="auto">
                <a:xfrm>
                  <a:off x="871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70" name="Rectangle 25"/>
                <p:cNvSpPr>
                  <a:spLocks noChangeArrowheads="1"/>
                </p:cNvSpPr>
                <p:nvPr/>
              </p:nvSpPr>
              <p:spPr bwMode="auto">
                <a:xfrm>
                  <a:off x="828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209"/>
                <a:ext cx="414" cy="403"/>
                <a:chOff x="0" y="1209"/>
                <a:chExt cx="414" cy="403"/>
              </a:xfrm>
            </p:grpSpPr>
            <p:sp>
              <p:nvSpPr>
                <p:cNvPr id="6167" name="Rectangle 12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68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0"/>
              <p:cNvGrpSpPr>
                <a:grpSpLocks/>
              </p:cNvGrpSpPr>
              <p:nvPr/>
            </p:nvGrpSpPr>
            <p:grpSpPr bwMode="auto">
              <a:xfrm>
                <a:off x="414" y="1209"/>
                <a:ext cx="414" cy="403"/>
                <a:chOff x="414" y="1209"/>
                <a:chExt cx="414" cy="403"/>
              </a:xfrm>
            </p:grpSpPr>
            <p:sp>
              <p:nvSpPr>
                <p:cNvPr id="6165" name="Rectangle 13"/>
                <p:cNvSpPr>
                  <a:spLocks noChangeArrowheads="1"/>
                </p:cNvSpPr>
                <p:nvPr/>
              </p:nvSpPr>
              <p:spPr bwMode="auto">
                <a:xfrm>
                  <a:off x="457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6166" name="Rectangle 29"/>
                <p:cNvSpPr>
                  <a:spLocks noChangeArrowheads="1"/>
                </p:cNvSpPr>
                <p:nvPr/>
              </p:nvSpPr>
              <p:spPr bwMode="auto">
                <a:xfrm>
                  <a:off x="414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2"/>
              <p:cNvGrpSpPr>
                <a:grpSpLocks/>
              </p:cNvGrpSpPr>
              <p:nvPr/>
            </p:nvGrpSpPr>
            <p:grpSpPr bwMode="auto">
              <a:xfrm>
                <a:off x="828" y="1209"/>
                <a:ext cx="414" cy="403"/>
                <a:chOff x="828" y="1209"/>
                <a:chExt cx="414" cy="403"/>
              </a:xfrm>
            </p:grpSpPr>
            <p:sp>
              <p:nvSpPr>
                <p:cNvPr id="6163" name="Rectangle 14"/>
                <p:cNvSpPr>
                  <a:spLocks noChangeArrowheads="1"/>
                </p:cNvSpPr>
                <p:nvPr/>
              </p:nvSpPr>
              <p:spPr bwMode="auto">
                <a:xfrm>
                  <a:off x="871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endParaRPr lang="en-US" sz="12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6164" name="Rectangle 31"/>
                <p:cNvSpPr>
                  <a:spLocks noChangeArrowheads="1"/>
                </p:cNvSpPr>
                <p:nvPr/>
              </p:nvSpPr>
              <p:spPr bwMode="auto">
                <a:xfrm>
                  <a:off x="828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6153" name="Rectangle 34"/>
            <p:cNvSpPr>
              <a:spLocks noChangeArrowheads="1"/>
            </p:cNvSpPr>
            <p:nvPr/>
          </p:nvSpPr>
          <p:spPr bwMode="auto">
            <a:xfrm>
              <a:off x="-3" y="400"/>
              <a:ext cx="1248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6151" name="Picture 3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81400"/>
            <a:ext cx="2733675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Image Sharpening with Laplacian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75" y="2147888"/>
            <a:ext cx="9144000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20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l" eaLnBrk="0" hangingPunct="0"/>
            <a:endParaRPr lang="en-US">
              <a:latin typeface="Times New Roman" pitchFamily="18" charset="0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2133600" y="1524000"/>
            <a:ext cx="1981200" cy="1928813"/>
            <a:chOff x="-3" y="400"/>
            <a:chExt cx="1248" cy="1215"/>
          </a:xfrm>
        </p:grpSpPr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0" y="403"/>
              <a:ext cx="1242" cy="1209"/>
              <a:chOff x="0" y="403"/>
              <a:chExt cx="1242" cy="1209"/>
            </a:xfrm>
          </p:grpSpPr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0" y="403"/>
                <a:ext cx="414" cy="403"/>
                <a:chOff x="0" y="403"/>
                <a:chExt cx="414" cy="403"/>
              </a:xfrm>
            </p:grpSpPr>
            <p:sp>
              <p:nvSpPr>
                <p:cNvPr id="34849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50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6"/>
              <p:cNvGrpSpPr>
                <a:grpSpLocks/>
              </p:cNvGrpSpPr>
              <p:nvPr/>
            </p:nvGrpSpPr>
            <p:grpSpPr bwMode="auto">
              <a:xfrm>
                <a:off x="414" y="403"/>
                <a:ext cx="414" cy="403"/>
                <a:chOff x="414" y="403"/>
                <a:chExt cx="414" cy="403"/>
              </a:xfrm>
            </p:grpSpPr>
            <p:sp>
              <p:nvSpPr>
                <p:cNvPr id="34847" name="Rectangle 5"/>
                <p:cNvSpPr>
                  <a:spLocks noChangeArrowheads="1"/>
                </p:cNvSpPr>
                <p:nvPr/>
              </p:nvSpPr>
              <p:spPr bwMode="auto">
                <a:xfrm>
                  <a:off x="457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 dirty="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 dirty="0">
                    <a:latin typeface="Times New Roman" pitchFamily="18" charset="0"/>
                  </a:endParaRPr>
                </a:p>
              </p:txBody>
            </p:sp>
            <p:sp>
              <p:nvSpPr>
                <p:cNvPr id="34848" name="Rectangle 15"/>
                <p:cNvSpPr>
                  <a:spLocks noChangeArrowheads="1"/>
                </p:cNvSpPr>
                <p:nvPr/>
              </p:nvSpPr>
              <p:spPr bwMode="auto">
                <a:xfrm>
                  <a:off x="414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8"/>
              <p:cNvGrpSpPr>
                <a:grpSpLocks/>
              </p:cNvGrpSpPr>
              <p:nvPr/>
            </p:nvGrpSpPr>
            <p:grpSpPr bwMode="auto">
              <a:xfrm>
                <a:off x="828" y="403"/>
                <a:ext cx="414" cy="403"/>
                <a:chOff x="828" y="403"/>
                <a:chExt cx="414" cy="403"/>
              </a:xfrm>
            </p:grpSpPr>
            <p:sp>
              <p:nvSpPr>
                <p:cNvPr id="34845" name="Rectangle 6"/>
                <p:cNvSpPr>
                  <a:spLocks noChangeArrowheads="1"/>
                </p:cNvSpPr>
                <p:nvPr/>
              </p:nvSpPr>
              <p:spPr bwMode="auto">
                <a:xfrm>
                  <a:off x="871" y="403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46" name="Rectangle 17"/>
                <p:cNvSpPr>
                  <a:spLocks noChangeArrowheads="1"/>
                </p:cNvSpPr>
                <p:nvPr/>
              </p:nvSpPr>
              <p:spPr bwMode="auto">
                <a:xfrm>
                  <a:off x="828" y="403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0" y="806"/>
                <a:ext cx="414" cy="403"/>
                <a:chOff x="0" y="806"/>
                <a:chExt cx="414" cy="403"/>
              </a:xfrm>
            </p:grpSpPr>
            <p:sp>
              <p:nvSpPr>
                <p:cNvPr id="34843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44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414" y="806"/>
                <a:ext cx="414" cy="403"/>
                <a:chOff x="414" y="806"/>
                <a:chExt cx="414" cy="403"/>
              </a:xfrm>
            </p:grpSpPr>
            <p:sp>
              <p:nvSpPr>
                <p:cNvPr id="34841" name="Rectangle 8"/>
                <p:cNvSpPr>
                  <a:spLocks noChangeArrowheads="1"/>
                </p:cNvSpPr>
                <p:nvPr/>
              </p:nvSpPr>
              <p:spPr bwMode="auto">
                <a:xfrm>
                  <a:off x="457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9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42" name="Rectangle 21"/>
                <p:cNvSpPr>
                  <a:spLocks noChangeArrowheads="1"/>
                </p:cNvSpPr>
                <p:nvPr/>
              </p:nvSpPr>
              <p:spPr bwMode="auto">
                <a:xfrm>
                  <a:off x="414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4"/>
              <p:cNvGrpSpPr>
                <a:grpSpLocks/>
              </p:cNvGrpSpPr>
              <p:nvPr/>
            </p:nvGrpSpPr>
            <p:grpSpPr bwMode="auto">
              <a:xfrm>
                <a:off x="828" y="806"/>
                <a:ext cx="414" cy="403"/>
                <a:chOff x="828" y="806"/>
                <a:chExt cx="414" cy="403"/>
              </a:xfrm>
            </p:grpSpPr>
            <p:sp>
              <p:nvSpPr>
                <p:cNvPr id="34839" name="Rectangle 9"/>
                <p:cNvSpPr>
                  <a:spLocks noChangeArrowheads="1"/>
                </p:cNvSpPr>
                <p:nvPr/>
              </p:nvSpPr>
              <p:spPr bwMode="auto">
                <a:xfrm>
                  <a:off x="871" y="806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40" name="Rectangle 23"/>
                <p:cNvSpPr>
                  <a:spLocks noChangeArrowheads="1"/>
                </p:cNvSpPr>
                <p:nvPr/>
              </p:nvSpPr>
              <p:spPr bwMode="auto">
                <a:xfrm>
                  <a:off x="828" y="806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6"/>
              <p:cNvGrpSpPr>
                <a:grpSpLocks/>
              </p:cNvGrpSpPr>
              <p:nvPr/>
            </p:nvGrpSpPr>
            <p:grpSpPr bwMode="auto">
              <a:xfrm>
                <a:off x="0" y="1209"/>
                <a:ext cx="414" cy="403"/>
                <a:chOff x="0" y="1209"/>
                <a:chExt cx="414" cy="403"/>
              </a:xfrm>
            </p:grpSpPr>
            <p:sp>
              <p:nvSpPr>
                <p:cNvPr id="348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38" name="Rectangle 25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28"/>
              <p:cNvGrpSpPr>
                <a:grpSpLocks/>
              </p:cNvGrpSpPr>
              <p:nvPr/>
            </p:nvGrpSpPr>
            <p:grpSpPr bwMode="auto">
              <a:xfrm>
                <a:off x="414" y="1209"/>
                <a:ext cx="414" cy="403"/>
                <a:chOff x="414" y="1209"/>
                <a:chExt cx="414" cy="403"/>
              </a:xfrm>
            </p:grpSpPr>
            <p:sp>
              <p:nvSpPr>
                <p:cNvPr id="34835" name="Rectangle 11"/>
                <p:cNvSpPr>
                  <a:spLocks noChangeArrowheads="1"/>
                </p:cNvSpPr>
                <p:nvPr/>
              </p:nvSpPr>
              <p:spPr bwMode="auto">
                <a:xfrm>
                  <a:off x="457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36" name="Rectangle 27"/>
                <p:cNvSpPr>
                  <a:spLocks noChangeArrowheads="1"/>
                </p:cNvSpPr>
                <p:nvPr/>
              </p:nvSpPr>
              <p:spPr bwMode="auto">
                <a:xfrm>
                  <a:off x="414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0"/>
              <p:cNvGrpSpPr>
                <a:grpSpLocks/>
              </p:cNvGrpSpPr>
              <p:nvPr/>
            </p:nvGrpSpPr>
            <p:grpSpPr bwMode="auto">
              <a:xfrm>
                <a:off x="828" y="1209"/>
                <a:ext cx="414" cy="403"/>
                <a:chOff x="828" y="1209"/>
                <a:chExt cx="414" cy="403"/>
              </a:xfrm>
            </p:grpSpPr>
            <p:sp>
              <p:nvSpPr>
                <p:cNvPr id="34833" name="Rectangle 12"/>
                <p:cNvSpPr>
                  <a:spLocks noChangeArrowheads="1"/>
                </p:cNvSpPr>
                <p:nvPr/>
              </p:nvSpPr>
              <p:spPr bwMode="auto">
                <a:xfrm>
                  <a:off x="871" y="1209"/>
                  <a:ext cx="328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l"/>
                  <a:r>
                    <a:rPr lang="en-US" sz="1200">
                      <a:latin typeface="Times New Roman" pitchFamily="18" charset="0"/>
                      <a:cs typeface="Times New Roman" pitchFamily="18" charset="0"/>
                    </a:rPr>
                    <a:t>-1</a:t>
                  </a:r>
                </a:p>
                <a:p>
                  <a:pPr algn="l" eaLnBrk="0" hangingPunct="0"/>
                  <a:endParaRPr lang="en-US">
                    <a:latin typeface="Times New Roman" pitchFamily="18" charset="0"/>
                  </a:endParaRPr>
                </a:p>
              </p:txBody>
            </p:sp>
            <p:sp>
              <p:nvSpPr>
                <p:cNvPr id="34834" name="Rectangle 29"/>
                <p:cNvSpPr>
                  <a:spLocks noChangeArrowheads="1"/>
                </p:cNvSpPr>
                <p:nvPr/>
              </p:nvSpPr>
              <p:spPr bwMode="auto">
                <a:xfrm>
                  <a:off x="828" y="1209"/>
                  <a:ext cx="414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34823" name="Rectangle 32"/>
            <p:cNvSpPr>
              <a:spLocks noChangeArrowheads="1"/>
            </p:cNvSpPr>
            <p:nvPr/>
          </p:nvSpPr>
          <p:spPr bwMode="auto">
            <a:xfrm>
              <a:off x="-3" y="400"/>
              <a:ext cx="1248" cy="1215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4821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4343400"/>
            <a:ext cx="2212975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191000"/>
            <a:ext cx="321465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/>
          <p:nvPr/>
        </p:nvSpPr>
        <p:spPr>
          <a:xfrm>
            <a:off x="5334000" y="1524000"/>
            <a:ext cx="29009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Apply a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 and</a:t>
            </a:r>
          </a:p>
          <a:p>
            <a:r>
              <a:rPr lang="en-US" sz="2400" dirty="0" smtClean="0"/>
              <a:t>add it to the original</a:t>
            </a:r>
          </a:p>
          <a:p>
            <a:r>
              <a:rPr lang="en-US" sz="2400" dirty="0" smtClean="0"/>
              <a:t>image to enhance the</a:t>
            </a:r>
          </a:p>
          <a:p>
            <a:r>
              <a:rPr lang="en-US" sz="2400" dirty="0" smtClean="0"/>
              <a:t>edges.</a:t>
            </a:r>
            <a:endParaRPr lang="en-US" sz="2400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Micro-calcification Enhancement*</a:t>
            </a:r>
          </a:p>
        </p:txBody>
      </p:sp>
      <p:pic>
        <p:nvPicPr>
          <p:cNvPr id="9220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048000"/>
            <a:ext cx="2600325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218" name="Object 4"/>
          <p:cNvGraphicFramePr>
            <a:graphicFrameLocks noChangeAspect="1"/>
          </p:cNvGraphicFramePr>
          <p:nvPr/>
        </p:nvGraphicFramePr>
        <p:xfrm>
          <a:off x="381000" y="3048000"/>
          <a:ext cx="2643188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0" name="Picture" r:id="rId4" imgW="3581280" imgH="3454560" progId="Word.Picture.8">
                  <p:embed/>
                </p:oleObj>
              </mc:Choice>
              <mc:Fallback>
                <p:oleObj name="Picture" r:id="rId4" imgW="3581280" imgH="345456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48000"/>
                        <a:ext cx="2643188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99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00000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048000"/>
            <a:ext cx="25812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6324600"/>
            <a:ext cx="6082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Using adaptive neighborhood processing, from </a:t>
            </a:r>
            <a:r>
              <a:rPr lang="en-US" dirty="0" err="1" smtClean="0"/>
              <a:t>Dhawan</a:t>
            </a:r>
            <a:r>
              <a:rPr lang="en-US" dirty="0" smtClean="0"/>
              <a:t> book.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2514600"/>
            <a:ext cx="8021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mammogram                      enhancement                        histogram equalization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Frequency-Domain Methods</a:t>
            </a:r>
          </a:p>
        </p:txBody>
      </p:sp>
      <p:sp>
        <p:nvSpPr>
          <p:cNvPr id="10247" name="Rectangle 4"/>
          <p:cNvSpPr>
            <a:spLocks noChangeArrowheads="1"/>
          </p:cNvSpPr>
          <p:nvPr/>
        </p:nvSpPr>
        <p:spPr bwMode="auto">
          <a:xfrm>
            <a:off x="3471863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8" name="Rectangle 6"/>
          <p:cNvSpPr>
            <a:spLocks noChangeArrowheads="1"/>
          </p:cNvSpPr>
          <p:nvPr/>
        </p:nvSpPr>
        <p:spPr bwMode="auto">
          <a:xfrm>
            <a:off x="3529013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49" name="Rectangle 8"/>
          <p:cNvSpPr>
            <a:spLocks noChangeArrowheads="1"/>
          </p:cNvSpPr>
          <p:nvPr/>
        </p:nvSpPr>
        <p:spPr bwMode="auto">
          <a:xfrm>
            <a:off x="371475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976563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90600" y="2057400"/>
            <a:ext cx="738689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Convert the image from the spatial domain to the</a:t>
            </a:r>
          </a:p>
          <a:p>
            <a:r>
              <a:rPr lang="en-US" sz="2400" dirty="0" smtClean="0"/>
              <a:t>   frequency domain via a Fourier Transform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Apply filters in the frequency domain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Convert back to the spatial domain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Used to emphasize or de-emphasize specified frequency</a:t>
            </a:r>
          </a:p>
          <a:p>
            <a:r>
              <a:rPr lang="en-US" sz="2400" dirty="0" smtClean="0"/>
              <a:t>   components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Basics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05000" y="1905000"/>
            <a:ext cx="4036618" cy="304698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complex numbers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complex exponentials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Euler’s formula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roots of unity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orthogonal basis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1D discrete Fourier transform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2D discrete Fourier transform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examples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Numbers (Review)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447800"/>
            <a:ext cx="82648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Some equations have no real roots:   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baseline="30000" dirty="0" smtClean="0">
                <a:solidFill>
                  <a:srgbClr val="FF0000"/>
                </a:solidFill>
              </a:rPr>
              <a:t>2</a:t>
            </a:r>
            <a:r>
              <a:rPr lang="en-US" sz="2400" dirty="0" smtClean="0">
                <a:solidFill>
                  <a:srgbClr val="FF0000"/>
                </a:solidFill>
              </a:rPr>
              <a:t> = -1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Mathematicians handle this by defining an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imaginary number </a:t>
            </a:r>
            <a:r>
              <a:rPr lang="en-US" sz="2400" i="1" dirty="0" err="1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which is the square root of -1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Complex numbers are of the form </a:t>
            </a:r>
            <a:r>
              <a:rPr lang="en-US" sz="2400" dirty="0" smtClean="0">
                <a:solidFill>
                  <a:srgbClr val="FF0000"/>
                </a:solidFill>
              </a:rPr>
              <a:t>a + b</a:t>
            </a:r>
            <a:r>
              <a:rPr lang="en-US" sz="2400" i="1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, where a and b are real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Complex numbers may be added and multiplied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The complex number </a:t>
            </a:r>
            <a:r>
              <a:rPr lang="en-US" sz="2400" dirty="0" smtClean="0">
                <a:solidFill>
                  <a:srgbClr val="FF0000"/>
                </a:solidFill>
              </a:rPr>
              <a:t>a + b</a:t>
            </a:r>
            <a:r>
              <a:rPr lang="en-US" sz="2400" i="1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can be viewed as a 2D vector </a:t>
            </a:r>
            <a:r>
              <a:rPr lang="en-US" sz="2400" dirty="0" smtClean="0">
                <a:solidFill>
                  <a:srgbClr val="FF0000"/>
                </a:solidFill>
              </a:rPr>
              <a:t>[</a:t>
            </a:r>
            <a:r>
              <a:rPr lang="en-US" sz="2400" dirty="0" err="1" smtClean="0">
                <a:solidFill>
                  <a:srgbClr val="FF0000"/>
                </a:solidFill>
              </a:rPr>
              <a:t>a,b</a:t>
            </a:r>
            <a:r>
              <a:rPr lang="en-US" sz="2400" dirty="0" smtClean="0">
                <a:solidFill>
                  <a:srgbClr val="FF0000"/>
                </a:solidFill>
              </a:rPr>
              <a:t>]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Complex numbers are used heavily in physics and EE.</a:t>
            </a:r>
            <a:endParaRPr lang="en-US" sz="2400" dirty="0"/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3352800" y="53340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76600" y="53340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114800" y="5029200"/>
            <a:ext cx="7620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 Exponentials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6543779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Euler’s Formula: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e</a:t>
            </a:r>
            <a:r>
              <a:rPr lang="en-US" sz="2400" i="1" baseline="30000" dirty="0" err="1" smtClean="0">
                <a:solidFill>
                  <a:srgbClr val="FF0000"/>
                </a:solidFill>
              </a:rPr>
              <a:t>i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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= </a:t>
            </a:r>
            <a:r>
              <a:rPr lang="en-US" sz="2400" i="1" dirty="0" err="1" smtClean="0">
                <a:solidFill>
                  <a:srgbClr val="FF0000"/>
                </a:solidFill>
                <a:sym typeface="Symbol"/>
              </a:rPr>
              <a:t>cos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 + </a:t>
            </a:r>
            <a:r>
              <a:rPr lang="en-US" sz="2400" i="1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sin 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Thus raising e to a power corresponds to taking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/>
              </a:rPr>
              <a:t>   the sine and cosine of an angle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i="1" dirty="0" err="1" smtClean="0">
                <a:solidFill>
                  <a:srgbClr val="FF0000"/>
                </a:solidFill>
              </a:rPr>
              <a:t>e</a:t>
            </a:r>
            <a:r>
              <a:rPr lang="en-US" sz="2400" i="1" baseline="30000" dirty="0" err="1" smtClean="0">
                <a:solidFill>
                  <a:srgbClr val="FF0000"/>
                </a:solidFill>
              </a:rPr>
              <a:t>i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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is a periodic function; when </a:t>
            </a:r>
            <a:r>
              <a:rPr lang="en-US" sz="2400" i="1" dirty="0" smtClean="0">
                <a:sym typeface="Symbol"/>
              </a:rPr>
              <a:t> </a:t>
            </a:r>
            <a:r>
              <a:rPr lang="en-US" sz="2400" dirty="0" smtClean="0">
                <a:sym typeface="Symbol"/>
              </a:rPr>
              <a:t> = 0 or multiples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ym typeface="Symbol"/>
              </a:rPr>
              <a:t>  of 2, it has value 1.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 =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-2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/n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is an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-</a:t>
            </a:r>
            <a:r>
              <a:rPr lang="en-US" sz="2400" dirty="0" err="1" smtClean="0">
                <a:sym typeface="Symbol"/>
              </a:rPr>
              <a:t>th</a:t>
            </a:r>
            <a:r>
              <a:rPr lang="en-US" sz="2400" dirty="0" smtClean="0">
                <a:sym typeface="Symbol"/>
              </a:rPr>
              <a:t> root of one for any integer </a:t>
            </a:r>
            <a:r>
              <a:rPr lang="en-US" sz="2400" i="1" dirty="0" smtClean="0">
                <a:sym typeface="Symbol"/>
              </a:rPr>
              <a:t>n</a:t>
            </a:r>
          </a:p>
          <a:p>
            <a:r>
              <a:rPr lang="en-US" sz="2400" dirty="0" smtClean="0">
                <a:sym typeface="Symbol"/>
              </a:rPr>
              <a:t>Example with </a:t>
            </a:r>
            <a:r>
              <a:rPr lang="en-US" sz="2400" i="1" dirty="0" smtClean="0">
                <a:sym typeface="Symbol"/>
              </a:rPr>
              <a:t>n</a:t>
            </a:r>
            <a:r>
              <a:rPr lang="en-US" sz="2400" dirty="0" smtClean="0">
                <a:sym typeface="Symbol"/>
              </a:rPr>
              <a:t> = 8</a:t>
            </a:r>
          </a:p>
          <a:p>
            <a:r>
              <a:rPr lang="en-US" sz="2400" i="1" dirty="0" smtClean="0">
                <a:sym typeface="Symbol"/>
              </a:rPr>
              <a:t>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4343400"/>
            <a:ext cx="637450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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0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-2 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/8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0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1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-2 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/8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= 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(-/4)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=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cos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(-/4) +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isin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(-/4) = </a:t>
            </a:r>
          </a:p>
          <a:p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                                           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sqrt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(2)/2 –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sqrt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(2)/2i</a:t>
            </a: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= 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-2 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/8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)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2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= e</a:t>
            </a:r>
            <a:r>
              <a:rPr lang="en-US" sz="2400" i="1" baseline="30000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(-/2)</a:t>
            </a:r>
            <a:r>
              <a:rPr lang="en-US" sz="2400" i="1" baseline="30000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 =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cos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(-/2) + 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isin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(-/2) = -</a:t>
            </a:r>
            <a:r>
              <a:rPr lang="en-US" sz="2400" i="1" dirty="0" err="1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i</a:t>
            </a:r>
            <a:endParaRPr lang="en-US" sz="2400" i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 etc.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1905000"/>
            <a:ext cx="732117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FF0000"/>
                </a:solidFill>
              </a:rPr>
              <a:t>histogram</a:t>
            </a:r>
            <a:r>
              <a:rPr lang="en-US" sz="2800" dirty="0" smtClean="0"/>
              <a:t> of image I is a data structure h</a:t>
            </a:r>
          </a:p>
          <a:p>
            <a:r>
              <a:rPr lang="en-US" sz="2800" dirty="0" smtClean="0"/>
              <a:t>   in which h(</a:t>
            </a:r>
            <a:r>
              <a:rPr lang="en-US" sz="2800" dirty="0" err="1" smtClean="0"/>
              <a:t>i</a:t>
            </a:r>
            <a:r>
              <a:rPr lang="en-US" sz="2800" dirty="0" smtClean="0"/>
              <a:t>) is the number of pixels in I that</a:t>
            </a:r>
          </a:p>
          <a:p>
            <a:r>
              <a:rPr lang="en-US" sz="2800" dirty="0" smtClean="0"/>
              <a:t>   have value </a:t>
            </a:r>
            <a:r>
              <a:rPr lang="en-US" sz="2800" dirty="0" err="1" smtClean="0"/>
              <a:t>i</a:t>
            </a:r>
            <a:r>
              <a:rPr lang="en-US" sz="2800" dirty="0" smtClean="0"/>
              <a:t>. Usually 0 &lt;= </a:t>
            </a:r>
            <a:r>
              <a:rPr lang="en-US" sz="2800" dirty="0" err="1" smtClean="0"/>
              <a:t>i</a:t>
            </a:r>
            <a:r>
              <a:rPr lang="en-US" sz="2800" dirty="0" smtClean="0"/>
              <a:t> &lt;= 255.</a:t>
            </a:r>
          </a:p>
          <a:p>
            <a:endParaRPr lang="en-US" sz="2800" dirty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 </a:t>
            </a:r>
            <a:r>
              <a:rPr lang="en-US" sz="2800" dirty="0" smtClean="0">
                <a:solidFill>
                  <a:srgbClr val="FF0000"/>
                </a:solidFill>
              </a:rPr>
              <a:t>normalized</a:t>
            </a:r>
            <a:r>
              <a:rPr lang="en-US" sz="2800" dirty="0" smtClean="0"/>
              <a:t> histogram is a histogram in which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each value is divided by the total number of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pixels in the image. These normalized values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are often thought of as </a:t>
            </a:r>
            <a:r>
              <a:rPr lang="en-US" sz="2800" dirty="0" smtClean="0">
                <a:solidFill>
                  <a:srgbClr val="FF0000"/>
                </a:solidFill>
              </a:rPr>
              <a:t>probabilities</a:t>
            </a:r>
            <a:r>
              <a:rPr lang="en-US" sz="2800" dirty="0" smtClean="0"/>
              <a:t> Pr(</a:t>
            </a:r>
            <a:r>
              <a:rPr lang="en-US" sz="2800" dirty="0" err="1" smtClean="0"/>
              <a:t>i</a:t>
            </a:r>
            <a:r>
              <a:rPr lang="en-US" sz="2800" dirty="0" smtClean="0"/>
              <a:t>) of the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different pixel values. 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 smtClean="0"/>
              <a:t>n</a:t>
            </a:r>
            <a:r>
              <a:rPr lang="en-US" baseline="30000" dirty="0" smtClean="0"/>
              <a:t>th</a:t>
            </a:r>
            <a:r>
              <a:rPr lang="en-US" dirty="0" smtClean="0"/>
              <a:t> roots of unity for n = 8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00400" y="2133600"/>
            <a:ext cx="2743200" cy="2590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2705100" y="3543300"/>
            <a:ext cx="3733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19400" y="3429000"/>
            <a:ext cx="358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24600" y="3276600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0 </a:t>
            </a:r>
            <a:r>
              <a:rPr lang="en-US" i="1" dirty="0" smtClean="0">
                <a:sym typeface="Symbol"/>
              </a:rPr>
              <a:t>= 1</a:t>
            </a:r>
            <a:endParaRPr lang="en-US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62600" y="4267200"/>
            <a:ext cx="474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1</a:t>
            </a:r>
            <a:r>
              <a:rPr lang="en-US" i="1" dirty="0" smtClean="0">
                <a:sym typeface="Symbol"/>
              </a:rPr>
              <a:t> </a:t>
            </a:r>
            <a:endParaRPr lang="en-US" i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4800600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2</a:t>
            </a:r>
            <a:r>
              <a:rPr lang="en-US" i="1" dirty="0" smtClean="0">
                <a:sym typeface="Symbol"/>
              </a:rPr>
              <a:t> = -</a:t>
            </a:r>
            <a:r>
              <a:rPr lang="en-US" i="1" dirty="0" err="1" smtClean="0">
                <a:sym typeface="Symbol"/>
              </a:rPr>
              <a:t>i</a:t>
            </a:r>
            <a:endParaRPr lang="en-US" i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2971800" y="4572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124200" y="42672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3</a:t>
            </a:r>
            <a:endParaRPr lang="en-US" i="1" baseline="30000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1981200" y="3276600"/>
            <a:ext cx="83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4</a:t>
            </a:r>
            <a:r>
              <a:rPr lang="en-US" i="1" dirty="0" smtClean="0">
                <a:sym typeface="Symbol"/>
              </a:rPr>
              <a:t> = -1</a:t>
            </a:r>
            <a:endParaRPr lang="en-US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31242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5</a:t>
            </a:r>
            <a:endParaRPr lang="en-US" i="1" baseline="300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1676400"/>
            <a:ext cx="696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6</a:t>
            </a:r>
            <a:r>
              <a:rPr lang="en-US" i="1" dirty="0" smtClean="0">
                <a:sym typeface="Symbol"/>
              </a:rPr>
              <a:t> = </a:t>
            </a:r>
            <a:r>
              <a:rPr lang="en-US" i="1" dirty="0" err="1" smtClean="0">
                <a:sym typeface="Symbol"/>
              </a:rPr>
              <a:t>i</a:t>
            </a:r>
            <a:endParaRPr lang="en-US" i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5638800" y="2209800"/>
            <a:ext cx="421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ym typeface="Symbol"/>
              </a:rPr>
              <a:t></a:t>
            </a:r>
            <a:r>
              <a:rPr lang="en-US" i="1" baseline="30000" dirty="0" smtClean="0">
                <a:sym typeface="Symbol"/>
              </a:rPr>
              <a:t>7</a:t>
            </a:r>
            <a:endParaRPr lang="en-US" i="1" baseline="30000" dirty="0" smtClean="0"/>
          </a:p>
        </p:txBody>
      </p:sp>
      <p:cxnSp>
        <p:nvCxnSpPr>
          <p:cNvPr id="24" name="Straight Connector 23"/>
          <p:cNvCxnSpPr>
            <a:endCxn id="4" idx="7"/>
          </p:cNvCxnSpPr>
          <p:nvPr/>
        </p:nvCxnSpPr>
        <p:spPr>
          <a:xfrm flipV="1">
            <a:off x="4572000" y="2513014"/>
            <a:ext cx="969867" cy="9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4" idx="5"/>
          </p:cNvCxnSpPr>
          <p:nvPr/>
        </p:nvCxnSpPr>
        <p:spPr>
          <a:xfrm>
            <a:off x="4572000" y="3429000"/>
            <a:ext cx="969867" cy="9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endCxn id="4" idx="1"/>
          </p:cNvCxnSpPr>
          <p:nvPr/>
        </p:nvCxnSpPr>
        <p:spPr>
          <a:xfrm rot="10800000">
            <a:off x="3602134" y="2513014"/>
            <a:ext cx="969867" cy="9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4" idx="3"/>
          </p:cNvCxnSpPr>
          <p:nvPr/>
        </p:nvCxnSpPr>
        <p:spPr>
          <a:xfrm rot="10800000" flipV="1">
            <a:off x="3602134" y="3429000"/>
            <a:ext cx="969867" cy="9159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5867400"/>
            <a:ext cx="57872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Generated from the principal root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 = 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e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-2</a:t>
            </a:r>
            <a:r>
              <a:rPr lang="en-US" sz="2400" i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en-US" sz="2400" i="1" baseline="30000" dirty="0" err="1" smtClean="0">
                <a:solidFill>
                  <a:srgbClr val="FF0000"/>
                </a:solidFill>
                <a:sym typeface="Symbol"/>
              </a:rPr>
              <a:t>i</a:t>
            </a:r>
            <a:r>
              <a:rPr lang="en-US" sz="2400" i="1" baseline="30000" dirty="0" smtClean="0">
                <a:solidFill>
                  <a:srgbClr val="FF0000"/>
                </a:solidFill>
                <a:sym typeface="Symbol"/>
              </a:rPr>
              <a:t>/n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Orthogonal Basis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1371600"/>
            <a:ext cx="7235507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Start with the first root (1) and take its first n powers to</a:t>
            </a:r>
          </a:p>
          <a:p>
            <a:r>
              <a:rPr lang="en-US" sz="2400" dirty="0" smtClean="0"/>
              <a:t>   get the </a:t>
            </a:r>
            <a:r>
              <a:rPr lang="en-US" sz="2400" i="1" dirty="0" smtClean="0"/>
              <a:t>n</a:t>
            </a:r>
            <a:r>
              <a:rPr lang="en-US" sz="2400" dirty="0" smtClean="0"/>
              <a:t>-dimensional vector </a:t>
            </a:r>
            <a:r>
              <a:rPr lang="en-US" sz="2400" dirty="0" smtClean="0">
                <a:solidFill>
                  <a:srgbClr val="FF0000"/>
                </a:solidFill>
              </a:rPr>
              <a:t>[1, 1, 1, ... , 1]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Repeat with each of the other roots for a given n. The</a:t>
            </a:r>
          </a:p>
          <a:p>
            <a:r>
              <a:rPr lang="en-US" sz="2400" dirty="0" smtClean="0"/>
              <a:t>   second root </a:t>
            </a:r>
            <a:r>
              <a:rPr lang="en-US" sz="2400" dirty="0" smtClean="0">
                <a:sym typeface="Symbol"/>
              </a:rPr>
              <a:t> gives the vector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 ,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n-1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  <a:r>
              <a:rPr lang="en-US" sz="2400" dirty="0" smtClean="0">
                <a:sym typeface="Symbol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For the example n=8, there are 8 orthogonal vectors: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 1, 1, 1, 1, 1, 1, 1]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 ,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  <a:endParaRPr lang="en-US" sz="2400" dirty="0" smtClean="0">
              <a:sym typeface="Symbol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4,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14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3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6,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21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...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[1,</a:t>
            </a:r>
            <a:r>
              <a:rPr lang="en-US" sz="2400" dirty="0" smtClean="0">
                <a:sym typeface="Symbol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7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14,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 ..., </a:t>
            </a:r>
            <a:r>
              <a:rPr lang="en-US" sz="2400" baseline="30000" dirty="0" smtClean="0">
                <a:solidFill>
                  <a:srgbClr val="FF0000"/>
                </a:solidFill>
                <a:sym typeface="Symbol"/>
              </a:rPr>
              <a:t>49</a:t>
            </a:r>
            <a:r>
              <a:rPr lang="en-US" sz="2400" dirty="0" smtClean="0">
                <a:solidFill>
                  <a:srgbClr val="FF0000"/>
                </a:solidFill>
                <a:sym typeface="Symbol"/>
              </a:rPr>
              <a:t>]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1D Discrete Fourier Transform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30469" r="21250" b="46094"/>
          <a:stretch>
            <a:fillRect/>
          </a:stretch>
        </p:blipFill>
        <p:spPr bwMode="auto">
          <a:xfrm>
            <a:off x="1295400" y="2362200"/>
            <a:ext cx="6781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447800" y="22860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096000" y="1600200"/>
            <a:ext cx="93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original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vector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828800"/>
            <a:ext cx="17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basis as a matrix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600200"/>
            <a:ext cx="1259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Fourier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coefficients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Discrete Fourier Transform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600200"/>
            <a:ext cx="8177816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sz="2400" dirty="0" smtClean="0"/>
              <a:t>Detect the frequency components of the image in both the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horizontal and vertical directions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FF"/>
                </a:solidFill>
              </a:rPr>
              <a:t> First apply the 1D discrete Fourier transform to each row of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  the image, producing an intermediate image or row transforms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7030A0"/>
                </a:solidFill>
              </a:rPr>
              <a:t>Then apply the 1D discrete Fourier transform to each column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7030A0"/>
                </a:solidFill>
              </a:rPr>
              <a:t>  of the intermediate image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The result is the 2D discrete Fourier transform of the image,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   which is an image in the frequency domain.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Filtering with the Fourier Transform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1828800"/>
            <a:ext cx="7666329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Compute the 2D discrete Fourier transform of the image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en-US" sz="2400" dirty="0" smtClean="0"/>
              <a:t>Apply an image operator to the transformed image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Computer the inverse 2D discrete Fourier transform of</a:t>
            </a:r>
          </a:p>
          <a:p>
            <a:pPr marL="457200" indent="-457200"/>
            <a:r>
              <a:rPr lang="en-US" sz="2400" dirty="0" smtClean="0"/>
              <a:t>       the result of the image operator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3886200"/>
            <a:ext cx="649889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Two most common filters: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low-pass filtering zeroes out the frequency</a:t>
            </a:r>
          </a:p>
          <a:p>
            <a:pPr marL="914400" lvl="1" indent="-457200"/>
            <a:r>
              <a:rPr lang="en-US" sz="2400" dirty="0" smtClean="0">
                <a:solidFill>
                  <a:srgbClr val="FF0000"/>
                </a:solidFill>
              </a:rPr>
              <a:t>       components above a threshold </a:t>
            </a:r>
          </a:p>
          <a:p>
            <a:pPr marL="914400" lvl="1" indent="-457200">
              <a:buAutoNum type="arabicPeriod" startAt="2"/>
            </a:pPr>
            <a:r>
              <a:rPr lang="en-US" sz="2400" dirty="0" smtClean="0">
                <a:solidFill>
                  <a:srgbClr val="0000FF"/>
                </a:solidFill>
              </a:rPr>
              <a:t>high-pass filtering zeroes out the frequency</a:t>
            </a:r>
          </a:p>
          <a:p>
            <a:pPr marL="914400" lvl="1" indent="-457200"/>
            <a:r>
              <a:rPr lang="en-US" sz="2400" dirty="0" smtClean="0">
                <a:solidFill>
                  <a:srgbClr val="0000FF"/>
                </a:solidFill>
              </a:rPr>
              <a:t>       components below a threshold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18750" r="21563" b="3906"/>
          <a:stretch>
            <a:fillRect/>
          </a:stretch>
        </p:blipFill>
        <p:spPr bwMode="auto">
          <a:xfrm>
            <a:off x="2590800" y="1828800"/>
            <a:ext cx="4018973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828800" y="762000"/>
            <a:ext cx="5558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Example from Steve </a:t>
            </a:r>
            <a:r>
              <a:rPr lang="en-US" sz="2800" dirty="0" err="1" smtClean="0"/>
              <a:t>Tanimoto’s</a:t>
            </a:r>
            <a:r>
              <a:rPr lang="en-US" sz="2800" dirty="0" smtClean="0"/>
              <a:t> Book</a:t>
            </a:r>
          </a:p>
          <a:p>
            <a:pPr algn="ctr"/>
            <a:r>
              <a:rPr lang="en-US" sz="2800" dirty="0" smtClean="0"/>
              <a:t>Low-Pass Filter: </a:t>
            </a:r>
            <a:r>
              <a:rPr lang="en-US" sz="2800" dirty="0" err="1" smtClean="0"/>
              <a:t>Smooths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 l="23125" t="16406" r="21250" b="40625"/>
          <a:stretch>
            <a:fillRect/>
          </a:stretch>
        </p:blipFill>
        <p:spPr bwMode="auto">
          <a:xfrm>
            <a:off x="685800" y="1371600"/>
            <a:ext cx="6781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057400" y="609600"/>
            <a:ext cx="4289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High-Pass Filter: Finds Edges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Low-Pass Filtering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219200"/>
            <a:ext cx="2293937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371600"/>
            <a:ext cx="2292350" cy="172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038600"/>
            <a:ext cx="2238375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114800"/>
            <a:ext cx="2292350" cy="202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3200400"/>
            <a:ext cx="642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low-pass filter H(</a:t>
            </a:r>
            <a:r>
              <a:rPr lang="en-US" dirty="0" err="1" smtClean="0"/>
              <a:t>u,v</a:t>
            </a:r>
            <a:r>
              <a:rPr lang="en-US" dirty="0" smtClean="0"/>
              <a:t>) in the                        filtered MRI brain image</a:t>
            </a:r>
          </a:p>
          <a:p>
            <a:r>
              <a:rPr lang="en-US" dirty="0" smtClean="0"/>
              <a:t>        frequency domain                 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06863" y="6172200"/>
            <a:ext cx="7719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 of  original   image            Fourier transform of filtered image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High-Pass Filtering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447800"/>
            <a:ext cx="1973262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00200"/>
            <a:ext cx="206375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267200"/>
            <a:ext cx="23320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19400" y="3581400"/>
            <a:ext cx="4885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high-pass filter                                      filtered image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6248400"/>
            <a:ext cx="3438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Fourier transform of filtered image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Wavelet Transform</a:t>
            </a:r>
          </a:p>
        </p:txBody>
      </p:sp>
      <p:sp>
        <p:nvSpPr>
          <p:cNvPr id="37891" name="Rectangle 4"/>
          <p:cNvSpPr>
            <a:spLocks noChangeArrowheads="1"/>
          </p:cNvSpPr>
          <p:nvPr/>
        </p:nvSpPr>
        <p:spPr bwMode="auto">
          <a:xfrm>
            <a:off x="685800" y="1295400"/>
            <a:ext cx="81629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/>
              <a:t>Fourier Transform only provides frequency information. 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/>
              <a:t>Wavelet </a:t>
            </a:r>
            <a:r>
              <a:rPr lang="en-US" sz="3200" dirty="0"/>
              <a:t>Transform is a method for complete time-frequency localization for signal analysis and characterization</a:t>
            </a:r>
            <a:r>
              <a:rPr lang="en-US" sz="3200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US" sz="3200" dirty="0" smtClean="0"/>
              <a:t>Wavelet Transform : works like a microscope focusing on </a:t>
            </a:r>
            <a:r>
              <a:rPr lang="en-US" sz="3200" dirty="0" smtClean="0">
                <a:solidFill>
                  <a:srgbClr val="FF0000"/>
                </a:solidFill>
              </a:rPr>
              <a:t>finer time resolution as the scale becomes small </a:t>
            </a:r>
            <a:r>
              <a:rPr lang="en-US" sz="3200" dirty="0" smtClean="0"/>
              <a:t>to see how the impulse gets better localized at higher frequency permitting a local characterization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Normalization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838200" y="2438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600200" y="32004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52600" y="327660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0    1    2    3    4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1676400" y="2971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1790700" y="27813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27820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 flipH="1" flipV="1">
            <a:off x="21724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2247900" y="25527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4267200" y="24384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29200" y="3200400"/>
            <a:ext cx="1905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181600" y="3276600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0    1    2    3    4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 flipH="1" flipV="1">
            <a:off x="5106194" y="29710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 flipH="1" flipV="1">
            <a:off x="52204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56014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6211094" y="27805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5677694" y="25519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17" idx="3"/>
          </p:cNvCxnSpPr>
          <p:nvPr/>
        </p:nvCxnSpPr>
        <p:spPr>
          <a:xfrm>
            <a:off x="1597086" y="2775466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752600" y="2438400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1                                                               .1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57400" y="2057400"/>
            <a:ext cx="4815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2     2          2                                            .2    .2        .2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743200" y="1600200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72200" y="1524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.3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447800" y="4038600"/>
            <a:ext cx="6370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 original histogram                                  normalized histogram</a:t>
            </a:r>
          </a:p>
          <a:p>
            <a:r>
              <a:rPr lang="en-US" dirty="0" smtClean="0"/>
              <a:t>5 gray tones, 10 pixels                          probability of each gray tone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62000" y="5029200"/>
            <a:ext cx="77674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What’s the probability of a pixel having value 3 in the image?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Basics of Wavelets*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1676400"/>
            <a:ext cx="6786601" cy="32778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Wavelets are a mathematical tool for </a:t>
            </a:r>
            <a:r>
              <a:rPr lang="en-US" sz="2400" dirty="0" smtClean="0">
                <a:solidFill>
                  <a:srgbClr val="FF0000"/>
                </a:solidFill>
              </a:rPr>
              <a:t>hierarchically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   decomposing functions.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They allow a function to be described in terms of</a:t>
            </a:r>
          </a:p>
          <a:p>
            <a:r>
              <a:rPr lang="en-US" sz="2400" dirty="0" smtClean="0"/>
              <a:t>   a coarse overall shape, plus details than range from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narrow to broad.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Wavelets represent the signal or image as a linear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combination of basis functions.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simplest basis is the </a:t>
            </a:r>
            <a:r>
              <a:rPr lang="en-US" sz="2400" dirty="0" err="1" smtClean="0">
                <a:solidFill>
                  <a:srgbClr val="FF0000"/>
                </a:solidFill>
              </a:rPr>
              <a:t>Haar</a:t>
            </a:r>
            <a:r>
              <a:rPr lang="en-US" sz="2400" dirty="0" smtClean="0">
                <a:solidFill>
                  <a:srgbClr val="FF0000"/>
                </a:solidFill>
              </a:rPr>
              <a:t> wavelet basis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486400"/>
            <a:ext cx="7661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Material from </a:t>
            </a:r>
            <a:r>
              <a:rPr lang="en-US" dirty="0" err="1" smtClean="0"/>
              <a:t>Stollnitz</a:t>
            </a:r>
            <a:r>
              <a:rPr lang="en-US" dirty="0" smtClean="0"/>
              <a:t> et al., Wavelets for Computer Graphics: A Primer Part 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the </a:t>
            </a:r>
            <a:r>
              <a:rPr lang="en-US" dirty="0" err="1" smtClean="0"/>
              <a:t>Haar</a:t>
            </a:r>
            <a:r>
              <a:rPr lang="en-US" dirty="0" smtClean="0"/>
              <a:t> Wavelet Transform Works in 1D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905001"/>
            <a:ext cx="739702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Image Pyramid</a:t>
            </a:r>
          </a:p>
          <a:p>
            <a:r>
              <a:rPr lang="en-US" sz="2400" dirty="0" smtClean="0"/>
              <a:t>   level 2: original signal with 4 pixels:       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[9 7 3 5]</a:t>
            </a:r>
          </a:p>
          <a:p>
            <a:r>
              <a:rPr lang="en-US" sz="2400" dirty="0" smtClean="0"/>
              <a:t>   level 1: averaged image with 2 pixels:       [  8    4 ]</a:t>
            </a:r>
          </a:p>
          <a:p>
            <a:r>
              <a:rPr lang="en-US" sz="2400" dirty="0" smtClean="0"/>
              <a:t>   level 0: averaged image with 1 pixel:         [     6    ]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To recover the original four pixels in level 2 from the two</a:t>
            </a:r>
          </a:p>
          <a:p>
            <a:r>
              <a:rPr lang="en-US" sz="2400" dirty="0" smtClean="0"/>
              <a:t>   pixels at level 1, use two </a:t>
            </a:r>
            <a:r>
              <a:rPr lang="en-US" sz="2400" dirty="0" smtClean="0">
                <a:solidFill>
                  <a:srgbClr val="FF0000"/>
                </a:solidFill>
              </a:rPr>
              <a:t>detail coefficients +1 and -1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9 = 8 + (+1)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7 = 8 – (+1)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3 = 4 + (-1)</a:t>
            </a:r>
          </a:p>
          <a:p>
            <a:pPr lvl="1"/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5 = 4 – (-1)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71600" y="381000"/>
            <a:ext cx="2161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2: [9 7 3 5]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1: [  8    4 ]</a:t>
            </a: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0: [     6    ]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981200"/>
            <a:ext cx="788645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To recover the two pixels in level 1 from the one</a:t>
            </a:r>
          </a:p>
          <a:p>
            <a:r>
              <a:rPr lang="en-US" sz="2400" dirty="0" smtClean="0"/>
              <a:t>   pixels at level 0, use one </a:t>
            </a:r>
            <a:r>
              <a:rPr lang="en-US" sz="2400" dirty="0" smtClean="0">
                <a:solidFill>
                  <a:srgbClr val="FF0000"/>
                </a:solidFill>
              </a:rPr>
              <a:t>detail coefficient of 2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   8 = 6 + 2</a:t>
            </a:r>
          </a:p>
          <a:p>
            <a:r>
              <a:rPr lang="en-US" sz="2400" dirty="0" smtClean="0"/>
              <a:t>   4 = 6 - 2 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The wavelet transform of the original 4-pixel image is</a:t>
            </a:r>
          </a:p>
          <a:p>
            <a:r>
              <a:rPr lang="en-US" sz="2400" dirty="0" smtClean="0"/>
              <a:t>  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[ 6  2  1  -1 ]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It has the same number of coefficients as the original</a:t>
            </a:r>
          </a:p>
          <a:p>
            <a:r>
              <a:rPr lang="en-US" sz="2400" dirty="0" smtClean="0"/>
              <a:t>   image, but it lets us reconstruct the image at any resolution.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 of the Wavelet Hierarchy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10625" t="13281" r="48750" b="16406"/>
          <a:stretch>
            <a:fillRect/>
          </a:stretch>
        </p:blipFill>
        <p:spPr bwMode="auto">
          <a:xfrm>
            <a:off x="3962400" y="1447800"/>
            <a:ext cx="3505200" cy="485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0" y="1371600"/>
            <a:ext cx="1061829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4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3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2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1</a:t>
            </a: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level 0 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Haar</a:t>
            </a:r>
            <a:r>
              <a:rPr lang="en-US" dirty="0" smtClean="0"/>
              <a:t> Wavelet Decomposition </a:t>
            </a:r>
            <a:br>
              <a:rPr lang="en-US" dirty="0" smtClean="0"/>
            </a:br>
            <a:r>
              <a:rPr lang="en-US" dirty="0" smtClean="0"/>
              <a:t>of [9 7 3 5]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DEA3D1D5-4FB0-4ACB-AEE5-692ADCD3E724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 l="15000" t="52344" r="56875" b="29687"/>
          <a:stretch>
            <a:fillRect/>
          </a:stretch>
        </p:blipFill>
        <p:spPr bwMode="auto">
          <a:xfrm>
            <a:off x="1828800" y="2743200"/>
            <a:ext cx="3429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00400" y="2133600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[9 7 3 5]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Two-Dimensional </a:t>
            </a:r>
            <a:r>
              <a:rPr lang="en-US" dirty="0" err="1" smtClean="0"/>
              <a:t>Haar</a:t>
            </a:r>
            <a:r>
              <a:rPr lang="en-US" dirty="0" smtClean="0"/>
              <a:t> Wavelet Transform: Standard Decomposition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1752600"/>
            <a:ext cx="8268482" cy="29084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 First apply the 1D wavelet transform to each row of pixel values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This gives an average value along with detail coefficients for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   each row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Next treat these transformed rows as an image and apply the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   1D transform to each column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00FF"/>
                </a:solidFill>
              </a:rPr>
              <a:t>The resulting values are all detail coefficients except for the 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0000FF"/>
                </a:solidFill>
              </a:rPr>
              <a:t>   single overall average coefficient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Wavelet Decomposition of MRI Brain Image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590800"/>
            <a:ext cx="3505200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971800"/>
            <a:ext cx="25908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29200" y="2590800"/>
            <a:ext cx="2309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original MRI image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2209800"/>
            <a:ext cx="2359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–level decomposition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/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Binary Image Analysis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447800" y="1143000"/>
            <a:ext cx="7437438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400">
                <a:latin typeface="Verdana" pitchFamily="34" charset="0"/>
              </a:rPr>
              <a:t> used in a variety of applications: </a:t>
            </a:r>
          </a:p>
          <a:p>
            <a:pPr lvl="1"/>
            <a:r>
              <a:rPr lang="en-US" sz="2400">
                <a:latin typeface="Verdana" pitchFamily="34" charset="0"/>
              </a:rPr>
              <a:t>part inspection</a:t>
            </a:r>
          </a:p>
          <a:p>
            <a:pPr lvl="1"/>
            <a:r>
              <a:rPr lang="en-US" sz="2400">
                <a:latin typeface="Verdana" pitchFamily="34" charset="0"/>
              </a:rPr>
              <a:t>riveting</a:t>
            </a:r>
          </a:p>
          <a:p>
            <a:pPr lvl="1"/>
            <a:r>
              <a:rPr lang="en-US" sz="2400">
                <a:latin typeface="Verdana" pitchFamily="34" charset="0"/>
              </a:rPr>
              <a:t>fish counting</a:t>
            </a:r>
          </a:p>
          <a:p>
            <a:pPr lvl="1"/>
            <a:r>
              <a:rPr lang="en-US" sz="2400">
                <a:latin typeface="Verdana" pitchFamily="34" charset="0"/>
              </a:rPr>
              <a:t>document processing</a:t>
            </a:r>
          </a:p>
          <a:p>
            <a:pPr lvl="1"/>
            <a:endParaRPr lang="en-US" sz="240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2400">
                <a:latin typeface="Verdana" pitchFamily="34" charset="0"/>
              </a:rPr>
              <a:t> consists of a set of image analysis operations</a:t>
            </a:r>
          </a:p>
          <a:p>
            <a:r>
              <a:rPr lang="en-US" sz="2400">
                <a:latin typeface="Verdana" pitchFamily="34" charset="0"/>
              </a:rPr>
              <a:t>   that are used to produce or process binary</a:t>
            </a:r>
          </a:p>
          <a:p>
            <a:r>
              <a:rPr lang="en-US" sz="2400">
                <a:latin typeface="Verdana" pitchFamily="34" charset="0"/>
              </a:rPr>
              <a:t>   images, usually images of 0’s and 1’s.</a:t>
            </a:r>
          </a:p>
          <a:p>
            <a:endParaRPr lang="en-US" sz="2400">
              <a:latin typeface="Verdana" pitchFamily="34" charset="0"/>
            </a:endParaRPr>
          </a:p>
          <a:p>
            <a:r>
              <a:rPr lang="en-US" sz="2400">
                <a:latin typeface="Verdana" pitchFamily="34" charset="0"/>
              </a:rPr>
              <a:t>    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895600" y="4953000"/>
            <a:ext cx="2905125" cy="11969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1111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  <a:p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  <a:r>
              <a:rPr lang="en-US" sz="24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000</a:t>
            </a: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DB25E3-3899-4F89-900A-E0F21243427F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7250"/>
            <a:ext cx="8229600" cy="5603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Example: red blood cell image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51375" y="1600200"/>
            <a:ext cx="4035425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Many blood cells are separate objects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Many touch – bad!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Salt and pepper noise from thresholding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What operations are </a:t>
            </a:r>
          </a:p>
          <a:p>
            <a:pPr eaLnBrk="1" hangingPunct="1">
              <a:buFontTx/>
              <a:buNone/>
            </a:pPr>
            <a:r>
              <a:rPr lang="en-US" sz="2400" smtClean="0"/>
              <a:t>    needed to clean it up?</a:t>
            </a:r>
          </a:p>
        </p:txBody>
      </p:sp>
      <p:pic>
        <p:nvPicPr>
          <p:cNvPr id="10244" name="Picture 4" descr="bloodCells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989138"/>
            <a:ext cx="4035425" cy="3748087"/>
          </a:xfrm>
        </p:spPr>
      </p:pic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9277AC-B492-49A7-A9B8-9FB91820FC02}" type="slidenum">
              <a:rPr lang="en-US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DCF893-FFA8-48A3-9A85-FFEDCECF5E28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en-US" smtClean="0"/>
              <a:t>Results of analysis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860675" cy="4495800"/>
          </a:xfrm>
        </p:spPr>
        <p:txBody>
          <a:bodyPr/>
          <a:lstStyle/>
          <a:p>
            <a:r>
              <a:rPr lang="en-US" sz="2800" smtClean="0"/>
              <a:t>63 separate objects detected</a:t>
            </a:r>
          </a:p>
          <a:p>
            <a:r>
              <a:rPr lang="en-US" sz="2800" smtClean="0"/>
              <a:t>Single cells have area about 50</a:t>
            </a:r>
          </a:p>
          <a:p>
            <a:r>
              <a:rPr lang="en-US" sz="2800" smtClean="0"/>
              <a:t>Noise spots</a:t>
            </a:r>
          </a:p>
          <a:p>
            <a:r>
              <a:rPr lang="en-US" sz="2800" smtClean="0"/>
              <a:t>Gobs of cells</a:t>
            </a:r>
          </a:p>
        </p:txBody>
      </p:sp>
      <p:pic>
        <p:nvPicPr>
          <p:cNvPr id="10245" name="Picture 4" descr="bloodCellsResults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91000" y="1828800"/>
            <a:ext cx="4764088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Equalization Operator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95400" y="1828800"/>
            <a:ext cx="67401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Goal: transform the gray tones of the image so that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they are all approximately equally likely</a:t>
            </a:r>
          </a:p>
          <a:p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Method: use a transformation function T(r) to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transform each gray tone r of the L gray tones.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4419600"/>
            <a:ext cx="62112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T(r) = (L – 1) </a:t>
            </a:r>
            <a:r>
              <a:rPr lang="en-US" sz="2400" dirty="0" smtClean="0">
                <a:sym typeface="Symbol"/>
              </a:rPr>
              <a:t>  Pr(w)         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discrete form we use</a:t>
            </a:r>
          </a:p>
          <a:p>
            <a:endParaRPr lang="en-US" sz="2400" dirty="0" smtClean="0">
              <a:sym typeface="Symbol"/>
            </a:endParaRPr>
          </a:p>
          <a:p>
            <a:endParaRPr lang="en-US" sz="2400" dirty="0" smtClean="0">
              <a:sym typeface="Symbol"/>
            </a:endParaRPr>
          </a:p>
          <a:p>
            <a:r>
              <a:rPr lang="en-US" sz="2400" dirty="0" smtClean="0">
                <a:sym typeface="Symbol"/>
              </a:rPr>
              <a:t>T(r) = (L – 1)     Pr(w) </a:t>
            </a:r>
            <a:r>
              <a:rPr lang="en-US" sz="2400" dirty="0" err="1" smtClean="0">
                <a:sym typeface="Symbol"/>
              </a:rPr>
              <a:t>dw</a:t>
            </a:r>
            <a:r>
              <a:rPr lang="en-US" sz="2400" dirty="0" smtClean="0">
                <a:sym typeface="Symbol"/>
              </a:rPr>
              <a:t>   </a:t>
            </a:r>
            <a:r>
              <a:rPr lang="en-US" sz="2400" dirty="0" err="1" smtClean="0">
                <a:solidFill>
                  <a:srgbClr val="0070C0"/>
                </a:solidFill>
                <a:sym typeface="Symbol"/>
              </a:rPr>
              <a:t>continous</a:t>
            </a:r>
            <a:r>
              <a:rPr lang="en-US" sz="2400" dirty="0" smtClean="0">
                <a:solidFill>
                  <a:srgbClr val="0070C0"/>
                </a:solidFill>
                <a:sym typeface="Symbol"/>
              </a:rPr>
              <a:t> form (CDF)  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0" y="4191000"/>
            <a:ext cx="5822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r</a:t>
            </a:r>
          </a:p>
          <a:p>
            <a:endParaRPr lang="en-US" dirty="0"/>
          </a:p>
          <a:p>
            <a:r>
              <a:rPr lang="en-US" dirty="0" smtClean="0"/>
              <a:t>w=0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86200" y="5410200"/>
          <a:ext cx="1582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" imgW="203040" imgH="279360" progId="Equation.3">
                  <p:embed/>
                </p:oleObj>
              </mc:Choice>
              <mc:Fallback>
                <p:oleObj name="Equation" r:id="rId3" imgW="2030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410200"/>
                        <a:ext cx="158262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4724400" y="3321050"/>
          <a:ext cx="76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3321050"/>
                        <a:ext cx="762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886200" y="5181600"/>
            <a:ext cx="264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594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7724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Useful Operations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6422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Thresholding a gray-tone image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 Determining good thresholds 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 Filtering with mathematical morphology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 Connected components analysis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 b="1">
                <a:latin typeface="Verdana" pitchFamily="34" charset="0"/>
              </a:rPr>
              <a:t> Numeric feature extraction</a:t>
            </a:r>
          </a:p>
          <a:p>
            <a:pPr marL="457200" indent="-457200">
              <a:buFontTx/>
              <a:buAutoNum type="arabicPeriod"/>
            </a:pPr>
            <a:endParaRPr lang="en-US" sz="2400" b="1">
              <a:latin typeface="Verdana" pitchFamily="34" charset="0"/>
            </a:endParaRPr>
          </a:p>
          <a:p>
            <a:pPr marL="914400" lvl="1" indent="-457200">
              <a:buFontTx/>
              <a:buChar char="•"/>
            </a:pPr>
            <a:r>
              <a:rPr lang="en-US" sz="2400" b="1">
                <a:latin typeface="Verdana" pitchFamily="34" charset="0"/>
              </a:rPr>
              <a:t>location features</a:t>
            </a:r>
          </a:p>
          <a:p>
            <a:pPr marL="914400" lvl="1" indent="-457200">
              <a:buFontTx/>
              <a:buChar char="•"/>
            </a:pPr>
            <a:r>
              <a:rPr lang="en-US" sz="2400" b="1">
                <a:latin typeface="Verdana" pitchFamily="34" charset="0"/>
              </a:rPr>
              <a:t>gray-tone features</a:t>
            </a:r>
          </a:p>
          <a:p>
            <a:pPr marL="914400" lvl="1" indent="-457200">
              <a:buFontTx/>
              <a:buChar char="•"/>
            </a:pPr>
            <a:r>
              <a:rPr lang="en-US" sz="2400" b="1">
                <a:latin typeface="Verdana" pitchFamily="34" charset="0"/>
              </a:rPr>
              <a:t>shape features ...</a:t>
            </a:r>
          </a:p>
        </p:txBody>
      </p:sp>
      <p:sp>
        <p:nvSpPr>
          <p:cNvPr id="112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C56B2D-6CDD-488D-9DBF-10BEDAC67522}" type="slidenum">
              <a:rPr lang="en-US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2296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Thresholding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2250" cy="4525963"/>
          </a:xfrm>
        </p:spPr>
        <p:txBody>
          <a:bodyPr/>
          <a:lstStyle/>
          <a:p>
            <a:pPr eaLnBrk="1" hangingPunct="1"/>
            <a:r>
              <a:rPr lang="en-US" sz="2400" smtClean="0"/>
              <a:t>Background is black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Healthy cherry is bright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Bruise is medium dark</a:t>
            </a:r>
          </a:p>
          <a:p>
            <a:pPr eaLnBrk="1" hangingPunct="1"/>
            <a:endParaRPr lang="en-US" sz="2400" smtClean="0"/>
          </a:p>
          <a:p>
            <a:pPr eaLnBrk="1" hangingPunct="1"/>
            <a:r>
              <a:rPr lang="en-US" sz="2400" smtClean="0"/>
              <a:t>Histogram shows two cherry regions (black background has been removed)</a:t>
            </a:r>
          </a:p>
        </p:txBody>
      </p:sp>
      <p:pic>
        <p:nvPicPr>
          <p:cNvPr id="12292" name="Picture 4" descr="bruis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5588" y="1066800"/>
            <a:ext cx="3808412" cy="2286000"/>
          </a:xfrm>
        </p:spPr>
      </p:pic>
      <p:pic>
        <p:nvPicPr>
          <p:cNvPr id="12293" name="Picture 5" descr="bruise_histogr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267200"/>
            <a:ext cx="3127375" cy="189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943600" y="6248400"/>
            <a:ext cx="233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gray-tone values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800600" y="5156200"/>
            <a:ext cx="1022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 pixel</a:t>
            </a:r>
          </a:p>
          <a:p>
            <a:r>
              <a:rPr lang="en-US" sz="2000">
                <a:latin typeface="Verdana" pitchFamily="34" charset="0"/>
              </a:rPr>
              <a:t>counts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22925" y="6127750"/>
            <a:ext cx="33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0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8521700" y="6172200"/>
            <a:ext cx="622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Verdana" pitchFamily="34" charset="0"/>
              </a:rPr>
              <a:t>256</a:t>
            </a:r>
          </a:p>
        </p:txBody>
      </p:sp>
      <p:sp>
        <p:nvSpPr>
          <p:cNvPr id="12298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B14D5-115E-4B59-93A5-2ED3D474281A}" type="slidenum">
              <a:rPr lang="en-US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FBF7AB-E4E9-4BD4-84D6-B2CEB22AFC9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6463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Histogram-Directed Thresholding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77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C00000"/>
                </a:solidFill>
                <a:latin typeface="Verdana" pitchFamily="34" charset="0"/>
              </a:rPr>
              <a:t>How can we use a histogram to separate an</a:t>
            </a:r>
          </a:p>
          <a:p>
            <a:r>
              <a:rPr lang="en-US" sz="2400" b="1">
                <a:solidFill>
                  <a:srgbClr val="C00000"/>
                </a:solidFill>
                <a:latin typeface="Verdana" pitchFamily="34" charset="0"/>
              </a:rPr>
              <a:t>image into 2 (or several) different regions?</a:t>
            </a:r>
          </a:p>
        </p:txBody>
      </p:sp>
      <p:sp>
        <p:nvSpPr>
          <p:cNvPr id="13317" name="Line 4"/>
          <p:cNvSpPr>
            <a:spLocks noChangeShapeType="1"/>
          </p:cNvSpPr>
          <p:nvPr/>
        </p:nvSpPr>
        <p:spPr bwMode="auto">
          <a:xfrm>
            <a:off x="2133600" y="342900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8" name="Line 10"/>
          <p:cNvSpPr>
            <a:spLocks noChangeShapeType="1"/>
          </p:cNvSpPr>
          <p:nvPr/>
        </p:nvSpPr>
        <p:spPr bwMode="auto">
          <a:xfrm>
            <a:off x="2133600" y="5638800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19" name="Text Box 11"/>
          <p:cNvSpPr txBox="1">
            <a:spLocks noChangeArrowheads="1"/>
          </p:cNvSpPr>
          <p:nvPr/>
        </p:nvSpPr>
        <p:spPr bwMode="auto">
          <a:xfrm>
            <a:off x="1203325" y="5975350"/>
            <a:ext cx="6878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tx2"/>
                </a:solidFill>
                <a:latin typeface="Verdana" pitchFamily="34" charset="0"/>
              </a:rPr>
              <a:t>Is there a single clear threshold? 2? 3?</a:t>
            </a:r>
          </a:p>
        </p:txBody>
      </p:sp>
      <p:sp>
        <p:nvSpPr>
          <p:cNvPr id="13320" name="Freeform 12"/>
          <p:cNvSpPr>
            <a:spLocks/>
          </p:cNvSpPr>
          <p:nvPr/>
        </p:nvSpPr>
        <p:spPr bwMode="auto">
          <a:xfrm>
            <a:off x="2133600" y="3022600"/>
            <a:ext cx="4800600" cy="2616200"/>
          </a:xfrm>
          <a:custGeom>
            <a:avLst/>
            <a:gdLst>
              <a:gd name="T0" fmla="*/ 0 w 3024"/>
              <a:gd name="T1" fmla="*/ 2616200 h 1648"/>
              <a:gd name="T2" fmla="*/ 152400 w 3024"/>
              <a:gd name="T3" fmla="*/ 2311400 h 1648"/>
              <a:gd name="T4" fmla="*/ 304800 w 3024"/>
              <a:gd name="T5" fmla="*/ 1701800 h 1648"/>
              <a:gd name="T6" fmla="*/ 381000 w 3024"/>
              <a:gd name="T7" fmla="*/ 1168400 h 1648"/>
              <a:gd name="T8" fmla="*/ 457200 w 3024"/>
              <a:gd name="T9" fmla="*/ 787400 h 1648"/>
              <a:gd name="T10" fmla="*/ 685800 w 3024"/>
              <a:gd name="T11" fmla="*/ 863600 h 1648"/>
              <a:gd name="T12" fmla="*/ 838200 w 3024"/>
              <a:gd name="T13" fmla="*/ 1244600 h 1648"/>
              <a:gd name="T14" fmla="*/ 990600 w 3024"/>
              <a:gd name="T15" fmla="*/ 1625600 h 1648"/>
              <a:gd name="T16" fmla="*/ 1371600 w 3024"/>
              <a:gd name="T17" fmla="*/ 1701800 h 1648"/>
              <a:gd name="T18" fmla="*/ 1676400 w 3024"/>
              <a:gd name="T19" fmla="*/ 1244600 h 1648"/>
              <a:gd name="T20" fmla="*/ 2133600 w 3024"/>
              <a:gd name="T21" fmla="*/ 1320800 h 1648"/>
              <a:gd name="T22" fmla="*/ 2514600 w 3024"/>
              <a:gd name="T23" fmla="*/ 1778000 h 1648"/>
              <a:gd name="T24" fmla="*/ 2743200 w 3024"/>
              <a:gd name="T25" fmla="*/ 2006600 h 1648"/>
              <a:gd name="T26" fmla="*/ 3048000 w 3024"/>
              <a:gd name="T27" fmla="*/ 2082800 h 1648"/>
              <a:gd name="T28" fmla="*/ 3276600 w 3024"/>
              <a:gd name="T29" fmla="*/ 1778000 h 1648"/>
              <a:gd name="T30" fmla="*/ 3505200 w 3024"/>
              <a:gd name="T31" fmla="*/ 787400 h 1648"/>
              <a:gd name="T32" fmla="*/ 3733800 w 3024"/>
              <a:gd name="T33" fmla="*/ 101600 h 1648"/>
              <a:gd name="T34" fmla="*/ 3886200 w 3024"/>
              <a:gd name="T35" fmla="*/ 177800 h 1648"/>
              <a:gd name="T36" fmla="*/ 4038600 w 3024"/>
              <a:gd name="T37" fmla="*/ 330200 h 1648"/>
              <a:gd name="T38" fmla="*/ 4191000 w 3024"/>
              <a:gd name="T39" fmla="*/ 254000 h 1648"/>
              <a:gd name="T40" fmla="*/ 4343400 w 3024"/>
              <a:gd name="T41" fmla="*/ 406400 h 1648"/>
              <a:gd name="T42" fmla="*/ 4419600 w 3024"/>
              <a:gd name="T43" fmla="*/ 863600 h 1648"/>
              <a:gd name="T44" fmla="*/ 4572000 w 3024"/>
              <a:gd name="T45" fmla="*/ 1778000 h 1648"/>
              <a:gd name="T46" fmla="*/ 4800600 w 3024"/>
              <a:gd name="T47" fmla="*/ 2616200 h 1648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3024"/>
              <a:gd name="T73" fmla="*/ 0 h 1648"/>
              <a:gd name="T74" fmla="*/ 3024 w 3024"/>
              <a:gd name="T75" fmla="*/ 1648 h 1648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3024" h="1648">
                <a:moveTo>
                  <a:pt x="0" y="1648"/>
                </a:moveTo>
                <a:cubicBezTo>
                  <a:pt x="32" y="1600"/>
                  <a:pt x="64" y="1552"/>
                  <a:pt x="96" y="1456"/>
                </a:cubicBezTo>
                <a:cubicBezTo>
                  <a:pt x="128" y="1360"/>
                  <a:pt x="168" y="1192"/>
                  <a:pt x="192" y="1072"/>
                </a:cubicBezTo>
                <a:cubicBezTo>
                  <a:pt x="216" y="952"/>
                  <a:pt x="224" y="832"/>
                  <a:pt x="240" y="736"/>
                </a:cubicBezTo>
                <a:cubicBezTo>
                  <a:pt x="256" y="640"/>
                  <a:pt x="256" y="528"/>
                  <a:pt x="288" y="496"/>
                </a:cubicBezTo>
                <a:cubicBezTo>
                  <a:pt x="320" y="464"/>
                  <a:pt x="392" y="496"/>
                  <a:pt x="432" y="544"/>
                </a:cubicBezTo>
                <a:cubicBezTo>
                  <a:pt x="472" y="592"/>
                  <a:pt x="496" y="704"/>
                  <a:pt x="528" y="784"/>
                </a:cubicBezTo>
                <a:cubicBezTo>
                  <a:pt x="560" y="864"/>
                  <a:pt x="568" y="976"/>
                  <a:pt x="624" y="1024"/>
                </a:cubicBezTo>
                <a:cubicBezTo>
                  <a:pt x="680" y="1072"/>
                  <a:pt x="792" y="1112"/>
                  <a:pt x="864" y="1072"/>
                </a:cubicBezTo>
                <a:cubicBezTo>
                  <a:pt x="936" y="1032"/>
                  <a:pt x="976" y="824"/>
                  <a:pt x="1056" y="784"/>
                </a:cubicBezTo>
                <a:cubicBezTo>
                  <a:pt x="1136" y="744"/>
                  <a:pt x="1256" y="776"/>
                  <a:pt x="1344" y="832"/>
                </a:cubicBezTo>
                <a:cubicBezTo>
                  <a:pt x="1432" y="888"/>
                  <a:pt x="1520" y="1048"/>
                  <a:pt x="1584" y="1120"/>
                </a:cubicBezTo>
                <a:cubicBezTo>
                  <a:pt x="1648" y="1192"/>
                  <a:pt x="1672" y="1232"/>
                  <a:pt x="1728" y="1264"/>
                </a:cubicBezTo>
                <a:cubicBezTo>
                  <a:pt x="1784" y="1296"/>
                  <a:pt x="1864" y="1336"/>
                  <a:pt x="1920" y="1312"/>
                </a:cubicBezTo>
                <a:cubicBezTo>
                  <a:pt x="1976" y="1288"/>
                  <a:pt x="2016" y="1256"/>
                  <a:pt x="2064" y="1120"/>
                </a:cubicBezTo>
                <a:cubicBezTo>
                  <a:pt x="2112" y="984"/>
                  <a:pt x="2160" y="672"/>
                  <a:pt x="2208" y="496"/>
                </a:cubicBezTo>
                <a:cubicBezTo>
                  <a:pt x="2256" y="320"/>
                  <a:pt x="2312" y="128"/>
                  <a:pt x="2352" y="64"/>
                </a:cubicBezTo>
                <a:cubicBezTo>
                  <a:pt x="2392" y="0"/>
                  <a:pt x="2416" y="88"/>
                  <a:pt x="2448" y="112"/>
                </a:cubicBezTo>
                <a:cubicBezTo>
                  <a:pt x="2480" y="136"/>
                  <a:pt x="2512" y="200"/>
                  <a:pt x="2544" y="208"/>
                </a:cubicBezTo>
                <a:cubicBezTo>
                  <a:pt x="2576" y="216"/>
                  <a:pt x="2608" y="152"/>
                  <a:pt x="2640" y="160"/>
                </a:cubicBezTo>
                <a:cubicBezTo>
                  <a:pt x="2672" y="168"/>
                  <a:pt x="2712" y="192"/>
                  <a:pt x="2736" y="256"/>
                </a:cubicBezTo>
                <a:cubicBezTo>
                  <a:pt x="2760" y="320"/>
                  <a:pt x="2760" y="400"/>
                  <a:pt x="2784" y="544"/>
                </a:cubicBezTo>
                <a:cubicBezTo>
                  <a:pt x="2808" y="688"/>
                  <a:pt x="2840" y="936"/>
                  <a:pt x="2880" y="1120"/>
                </a:cubicBezTo>
                <a:cubicBezTo>
                  <a:pt x="2920" y="1304"/>
                  <a:pt x="2972" y="1476"/>
                  <a:pt x="3024" y="1648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EC2434-9D0A-42E9-8139-5DE2AAEF4FD2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3300"/>
            <a:ext cx="8229600" cy="414338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Automatic Thresholding: Otsu’s Method</a:t>
            </a:r>
          </a:p>
        </p:txBody>
      </p:sp>
      <p:sp>
        <p:nvSpPr>
          <p:cNvPr id="14340" name="Text Box 3"/>
          <p:cNvSpPr txBox="1">
            <a:spLocks noChangeArrowheads="1"/>
          </p:cNvSpPr>
          <p:nvPr/>
        </p:nvSpPr>
        <p:spPr bwMode="auto">
          <a:xfrm>
            <a:off x="898525" y="2165350"/>
            <a:ext cx="6040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Verdana" pitchFamily="34" charset="0"/>
              </a:rPr>
              <a:t>Assumption: the histogram is bimodal</a:t>
            </a:r>
          </a:p>
        </p:txBody>
      </p:sp>
      <p:sp>
        <p:nvSpPr>
          <p:cNvPr id="14341" name="Line 4"/>
          <p:cNvSpPr>
            <a:spLocks noChangeShapeType="1"/>
          </p:cNvSpPr>
          <p:nvPr/>
        </p:nvSpPr>
        <p:spPr bwMode="auto">
          <a:xfrm>
            <a:off x="7239000" y="1981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2" name="Line 5"/>
          <p:cNvSpPr>
            <a:spLocks noChangeShapeType="1"/>
          </p:cNvSpPr>
          <p:nvPr/>
        </p:nvSpPr>
        <p:spPr bwMode="auto">
          <a:xfrm>
            <a:off x="72390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3" name="Freeform 6"/>
          <p:cNvSpPr>
            <a:spLocks/>
          </p:cNvSpPr>
          <p:nvPr/>
        </p:nvSpPr>
        <p:spPr bwMode="auto">
          <a:xfrm>
            <a:off x="7239000" y="2425700"/>
            <a:ext cx="1295400" cy="622300"/>
          </a:xfrm>
          <a:custGeom>
            <a:avLst/>
            <a:gdLst>
              <a:gd name="T0" fmla="*/ 0 w 816"/>
              <a:gd name="T1" fmla="*/ 622300 h 392"/>
              <a:gd name="T2" fmla="*/ 228600 w 816"/>
              <a:gd name="T3" fmla="*/ 546100 h 392"/>
              <a:gd name="T4" fmla="*/ 381000 w 816"/>
              <a:gd name="T5" fmla="*/ 317500 h 392"/>
              <a:gd name="T6" fmla="*/ 457200 w 816"/>
              <a:gd name="T7" fmla="*/ 317500 h 392"/>
              <a:gd name="T8" fmla="*/ 609600 w 816"/>
              <a:gd name="T9" fmla="*/ 469900 h 392"/>
              <a:gd name="T10" fmla="*/ 762000 w 816"/>
              <a:gd name="T11" fmla="*/ 546100 h 392"/>
              <a:gd name="T12" fmla="*/ 990600 w 816"/>
              <a:gd name="T13" fmla="*/ 469900 h 392"/>
              <a:gd name="T14" fmla="*/ 1143000 w 816"/>
              <a:gd name="T15" fmla="*/ 12700 h 392"/>
              <a:gd name="T16" fmla="*/ 1295400 w 816"/>
              <a:gd name="T17" fmla="*/ 546100 h 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92"/>
              <a:gd name="T29" fmla="*/ 816 w 816"/>
              <a:gd name="T30" fmla="*/ 392 h 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92">
                <a:moveTo>
                  <a:pt x="0" y="392"/>
                </a:moveTo>
                <a:cubicBezTo>
                  <a:pt x="52" y="384"/>
                  <a:pt x="104" y="376"/>
                  <a:pt x="144" y="344"/>
                </a:cubicBezTo>
                <a:cubicBezTo>
                  <a:pt x="184" y="312"/>
                  <a:pt x="216" y="224"/>
                  <a:pt x="240" y="200"/>
                </a:cubicBezTo>
                <a:cubicBezTo>
                  <a:pt x="264" y="176"/>
                  <a:pt x="264" y="184"/>
                  <a:pt x="288" y="200"/>
                </a:cubicBezTo>
                <a:cubicBezTo>
                  <a:pt x="312" y="216"/>
                  <a:pt x="352" y="272"/>
                  <a:pt x="384" y="296"/>
                </a:cubicBezTo>
                <a:cubicBezTo>
                  <a:pt x="416" y="320"/>
                  <a:pt x="440" y="344"/>
                  <a:pt x="480" y="344"/>
                </a:cubicBezTo>
                <a:cubicBezTo>
                  <a:pt x="520" y="344"/>
                  <a:pt x="584" y="352"/>
                  <a:pt x="624" y="296"/>
                </a:cubicBezTo>
                <a:cubicBezTo>
                  <a:pt x="664" y="240"/>
                  <a:pt x="688" y="0"/>
                  <a:pt x="720" y="8"/>
                </a:cubicBezTo>
                <a:cubicBezTo>
                  <a:pt x="752" y="16"/>
                  <a:pt x="800" y="288"/>
                  <a:pt x="816" y="3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4" name="Text Box 7"/>
          <p:cNvSpPr txBox="1">
            <a:spLocks noChangeArrowheads="1"/>
          </p:cNvSpPr>
          <p:nvPr/>
        </p:nvSpPr>
        <p:spPr bwMode="auto">
          <a:xfrm>
            <a:off x="7924800" y="3048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solidFill>
                  <a:srgbClr val="C00000"/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990600" y="3810000"/>
            <a:ext cx="7294563" cy="1562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Method: find the threshold </a:t>
            </a:r>
            <a:r>
              <a:rPr lang="en-US" sz="2400">
                <a:solidFill>
                  <a:srgbClr val="C00000"/>
                </a:solidFill>
                <a:latin typeface="Verdana" pitchFamily="34" charset="0"/>
              </a:rPr>
              <a:t>t</a:t>
            </a:r>
            <a:r>
              <a:rPr lang="en-US" sz="2400">
                <a:latin typeface="Verdana" pitchFamily="34" charset="0"/>
              </a:rPr>
              <a:t> that minimizes</a:t>
            </a:r>
          </a:p>
          <a:p>
            <a:r>
              <a:rPr lang="en-US" sz="2400">
                <a:latin typeface="Verdana" pitchFamily="34" charset="0"/>
              </a:rPr>
              <a:t>the </a:t>
            </a:r>
            <a:r>
              <a:rPr lang="en-US" sz="2400">
                <a:solidFill>
                  <a:srgbClr val="C00000"/>
                </a:solidFill>
                <a:latin typeface="Verdana" pitchFamily="34" charset="0"/>
              </a:rPr>
              <a:t>weighted sum of within-group variances</a:t>
            </a:r>
          </a:p>
          <a:p>
            <a:r>
              <a:rPr lang="en-US" sz="2400">
                <a:latin typeface="Verdana" pitchFamily="34" charset="0"/>
              </a:rPr>
              <a:t>for the two groups that result from separating</a:t>
            </a:r>
          </a:p>
          <a:p>
            <a:r>
              <a:rPr lang="en-US" sz="2400">
                <a:latin typeface="Verdana" pitchFamily="34" charset="0"/>
              </a:rPr>
              <a:t>the gray tones at value t.</a:t>
            </a:r>
          </a:p>
        </p:txBody>
      </p:sp>
      <p:sp>
        <p:nvSpPr>
          <p:cNvPr id="14346" name="Text Box 11"/>
          <p:cNvSpPr txBox="1">
            <a:spLocks noChangeArrowheads="1"/>
          </p:cNvSpPr>
          <p:nvPr/>
        </p:nvSpPr>
        <p:spPr bwMode="auto">
          <a:xfrm>
            <a:off x="7239000" y="2057400"/>
            <a:ext cx="1541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Grp 1   Grp 2</a:t>
            </a:r>
          </a:p>
        </p:txBody>
      </p:sp>
      <p:sp>
        <p:nvSpPr>
          <p:cNvPr id="14347" name="Line 12"/>
          <p:cNvSpPr>
            <a:spLocks noChangeShapeType="1"/>
          </p:cNvSpPr>
          <p:nvPr/>
        </p:nvSpPr>
        <p:spPr bwMode="auto">
          <a:xfrm flipV="1">
            <a:off x="8001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C0851E-F09E-486B-B032-6A548C8945E2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3300"/>
            <a:ext cx="8229600" cy="414338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Computing Within-Group Variance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7239000" y="19812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7239000" y="3048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7239000" y="2425700"/>
            <a:ext cx="1295400" cy="622300"/>
          </a:xfrm>
          <a:custGeom>
            <a:avLst/>
            <a:gdLst>
              <a:gd name="T0" fmla="*/ 0 w 816"/>
              <a:gd name="T1" fmla="*/ 622300 h 392"/>
              <a:gd name="T2" fmla="*/ 228600 w 816"/>
              <a:gd name="T3" fmla="*/ 546100 h 392"/>
              <a:gd name="T4" fmla="*/ 381000 w 816"/>
              <a:gd name="T5" fmla="*/ 317500 h 392"/>
              <a:gd name="T6" fmla="*/ 457200 w 816"/>
              <a:gd name="T7" fmla="*/ 317500 h 392"/>
              <a:gd name="T8" fmla="*/ 609600 w 816"/>
              <a:gd name="T9" fmla="*/ 469900 h 392"/>
              <a:gd name="T10" fmla="*/ 762000 w 816"/>
              <a:gd name="T11" fmla="*/ 546100 h 392"/>
              <a:gd name="T12" fmla="*/ 990600 w 816"/>
              <a:gd name="T13" fmla="*/ 469900 h 392"/>
              <a:gd name="T14" fmla="*/ 1143000 w 816"/>
              <a:gd name="T15" fmla="*/ 12700 h 392"/>
              <a:gd name="T16" fmla="*/ 1295400 w 816"/>
              <a:gd name="T17" fmla="*/ 546100 h 3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16"/>
              <a:gd name="T28" fmla="*/ 0 h 392"/>
              <a:gd name="T29" fmla="*/ 816 w 816"/>
              <a:gd name="T30" fmla="*/ 392 h 39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16" h="392">
                <a:moveTo>
                  <a:pt x="0" y="392"/>
                </a:moveTo>
                <a:cubicBezTo>
                  <a:pt x="52" y="384"/>
                  <a:pt x="104" y="376"/>
                  <a:pt x="144" y="344"/>
                </a:cubicBezTo>
                <a:cubicBezTo>
                  <a:pt x="184" y="312"/>
                  <a:pt x="216" y="224"/>
                  <a:pt x="240" y="200"/>
                </a:cubicBezTo>
                <a:cubicBezTo>
                  <a:pt x="264" y="176"/>
                  <a:pt x="264" y="184"/>
                  <a:pt x="288" y="200"/>
                </a:cubicBezTo>
                <a:cubicBezTo>
                  <a:pt x="312" y="216"/>
                  <a:pt x="352" y="272"/>
                  <a:pt x="384" y="296"/>
                </a:cubicBezTo>
                <a:cubicBezTo>
                  <a:pt x="416" y="320"/>
                  <a:pt x="440" y="344"/>
                  <a:pt x="480" y="344"/>
                </a:cubicBezTo>
                <a:cubicBezTo>
                  <a:pt x="520" y="344"/>
                  <a:pt x="584" y="352"/>
                  <a:pt x="624" y="296"/>
                </a:cubicBezTo>
                <a:cubicBezTo>
                  <a:pt x="664" y="240"/>
                  <a:pt x="688" y="0"/>
                  <a:pt x="720" y="8"/>
                </a:cubicBezTo>
                <a:cubicBezTo>
                  <a:pt x="752" y="16"/>
                  <a:pt x="800" y="288"/>
                  <a:pt x="816" y="344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848600" y="3048000"/>
            <a:ext cx="304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C00000"/>
                </a:solidFill>
                <a:latin typeface="Verdana" pitchFamily="34" charset="0"/>
              </a:rPr>
              <a:t>t</a:t>
            </a:r>
          </a:p>
        </p:txBody>
      </p:sp>
      <p:sp>
        <p:nvSpPr>
          <p:cNvPr id="15368" name="Text Box 10"/>
          <p:cNvSpPr txBox="1">
            <a:spLocks noChangeArrowheads="1"/>
          </p:cNvSpPr>
          <p:nvPr/>
        </p:nvSpPr>
        <p:spPr bwMode="auto">
          <a:xfrm>
            <a:off x="304800" y="5334000"/>
            <a:ext cx="8505855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2"/>
                </a:solidFill>
                <a:latin typeface="Verdana" pitchFamily="34" charset="0"/>
              </a:rPr>
              <a:t>See </a:t>
            </a:r>
            <a:r>
              <a:rPr lang="en-US" sz="2000" dirty="0" smtClean="0">
                <a:solidFill>
                  <a:schemeClr val="tx2"/>
                </a:solidFill>
                <a:latin typeface="Verdana" pitchFamily="34" charset="0"/>
              </a:rPr>
              <a:t>S&amp;S text </a:t>
            </a:r>
            <a:r>
              <a:rPr lang="en-US" sz="2000" dirty="0">
                <a:solidFill>
                  <a:schemeClr val="tx2"/>
                </a:solidFill>
                <a:latin typeface="Verdana" pitchFamily="34" charset="0"/>
              </a:rPr>
              <a:t>(Section 3.8) for the efficient recurrence relations;</a:t>
            </a:r>
          </a:p>
          <a:p>
            <a:r>
              <a:rPr lang="en-US" sz="2000" dirty="0">
                <a:solidFill>
                  <a:schemeClr val="tx2"/>
                </a:solidFill>
                <a:latin typeface="Verdana" pitchFamily="34" charset="0"/>
              </a:rPr>
              <a:t>in practice, this operator works very well for true bimodal </a:t>
            </a:r>
          </a:p>
          <a:p>
            <a:r>
              <a:rPr lang="en-US" sz="2000" dirty="0">
                <a:solidFill>
                  <a:schemeClr val="tx2"/>
                </a:solidFill>
                <a:latin typeface="Verdana" pitchFamily="34" charset="0"/>
              </a:rPr>
              <a:t>distributions and not too badly for others, but not the CTs.</a:t>
            </a:r>
          </a:p>
        </p:txBody>
      </p:sp>
      <p:sp>
        <p:nvSpPr>
          <p:cNvPr id="15369" name="Text Box 11"/>
          <p:cNvSpPr txBox="1">
            <a:spLocks noChangeArrowheads="1"/>
          </p:cNvSpPr>
          <p:nvPr/>
        </p:nvSpPr>
        <p:spPr bwMode="auto">
          <a:xfrm>
            <a:off x="7239000" y="2057400"/>
            <a:ext cx="1541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Grp 1   Grp 2</a:t>
            </a:r>
          </a:p>
        </p:txBody>
      </p:sp>
      <p:sp>
        <p:nvSpPr>
          <p:cNvPr id="15370" name="Line 12"/>
          <p:cNvSpPr>
            <a:spLocks noChangeShapeType="1"/>
          </p:cNvSpPr>
          <p:nvPr/>
        </p:nvSpPr>
        <p:spPr bwMode="auto">
          <a:xfrm flipV="1">
            <a:off x="8001000" y="2133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1" name="TextBox 13"/>
          <p:cNvSpPr txBox="1">
            <a:spLocks noChangeArrowheads="1"/>
          </p:cNvSpPr>
          <p:nvPr/>
        </p:nvSpPr>
        <p:spPr bwMode="auto">
          <a:xfrm>
            <a:off x="990600" y="1905000"/>
            <a:ext cx="4944110" cy="28623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dirty="0"/>
              <a:t> For each possible threshold </a:t>
            </a:r>
            <a:r>
              <a:rPr lang="en-US" dirty="0">
                <a:solidFill>
                  <a:srgbClr val="C00000"/>
                </a:solidFill>
              </a:rPr>
              <a:t>t</a:t>
            </a:r>
          </a:p>
          <a:p>
            <a:pPr>
              <a:buFont typeface="Arial" charset="0"/>
              <a:buChar char="•"/>
            </a:pPr>
            <a:r>
              <a:rPr lang="en-US" dirty="0"/>
              <a:t> For each group </a:t>
            </a:r>
            <a:r>
              <a:rPr lang="en-US" dirty="0" err="1"/>
              <a:t>i</a:t>
            </a:r>
            <a:r>
              <a:rPr lang="en-US" dirty="0"/>
              <a:t> (1 and 2)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 compute the </a:t>
            </a:r>
            <a:r>
              <a:rPr lang="en-US" dirty="0">
                <a:solidFill>
                  <a:srgbClr val="C00000"/>
                </a:solidFill>
              </a:rPr>
              <a:t>variance</a:t>
            </a:r>
            <a:r>
              <a:rPr lang="en-US" dirty="0"/>
              <a:t> of its gray tones </a:t>
            </a:r>
            <a:r>
              <a:rPr lang="en-US" dirty="0">
                <a:sym typeface="Symbol" pitchFamily="18" charset="2"/>
              </a:rPr>
              <a:t></a:t>
            </a:r>
            <a:r>
              <a:rPr lang="en-US" baseline="-25000" dirty="0">
                <a:sym typeface="Symbol" pitchFamily="18" charset="2"/>
              </a:rPr>
              <a:t>i</a:t>
            </a:r>
            <a:r>
              <a:rPr lang="en-US" baseline="30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(t)</a:t>
            </a:r>
            <a:r>
              <a:rPr lang="en-US" dirty="0"/>
              <a:t> </a:t>
            </a:r>
          </a:p>
          <a:p>
            <a:pPr lvl="1">
              <a:buFont typeface="Arial" charset="0"/>
              <a:buChar char="•"/>
            </a:pPr>
            <a:r>
              <a:rPr lang="en-US" dirty="0"/>
              <a:t> compute its </a:t>
            </a:r>
            <a:r>
              <a:rPr lang="en-US" dirty="0">
                <a:solidFill>
                  <a:srgbClr val="C00000"/>
                </a:solidFill>
              </a:rPr>
              <a:t>weight </a:t>
            </a:r>
            <a:r>
              <a:rPr lang="en-US" dirty="0" err="1"/>
              <a:t>q</a:t>
            </a:r>
            <a:r>
              <a:rPr lang="en-US" baseline="-25000" dirty="0" err="1"/>
              <a:t>i</a:t>
            </a:r>
            <a:r>
              <a:rPr lang="en-US" dirty="0"/>
              <a:t>(t) = </a:t>
            </a:r>
            <a:r>
              <a:rPr lang="en-US" dirty="0">
                <a:sym typeface="Symbol" pitchFamily="18" charset="2"/>
              </a:rPr>
              <a:t> P() </a:t>
            </a:r>
            <a:endParaRPr lang="en-US" baseline="-25000" dirty="0"/>
          </a:p>
          <a:p>
            <a:endParaRPr lang="en-US" dirty="0"/>
          </a:p>
          <a:p>
            <a:r>
              <a:rPr lang="en-US" dirty="0"/>
              <a:t>where </a:t>
            </a:r>
            <a:r>
              <a:rPr lang="en-US" dirty="0">
                <a:solidFill>
                  <a:srgbClr val="C00000"/>
                </a:solidFill>
              </a:rPr>
              <a:t>P(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)</a:t>
            </a:r>
            <a:r>
              <a:rPr lang="en-US" dirty="0">
                <a:sym typeface="Symbol" pitchFamily="18" charset="2"/>
              </a:rPr>
              <a:t> is the normalized histogram value for</a:t>
            </a:r>
          </a:p>
          <a:p>
            <a:r>
              <a:rPr lang="en-US" dirty="0">
                <a:sym typeface="Symbol" pitchFamily="18" charset="2"/>
              </a:rPr>
              <a:t>gray tone , normalized by sum of all gray tones</a:t>
            </a:r>
          </a:p>
          <a:p>
            <a:r>
              <a:rPr lang="en-US" dirty="0">
                <a:sym typeface="Symbol" pitchFamily="18" charset="2"/>
              </a:rPr>
              <a:t>in the image and called the </a:t>
            </a:r>
            <a:r>
              <a:rPr lang="en-US" dirty="0">
                <a:solidFill>
                  <a:srgbClr val="C00000"/>
                </a:solidFill>
                <a:sym typeface="Symbol" pitchFamily="18" charset="2"/>
              </a:rPr>
              <a:t>probability of </a:t>
            </a:r>
            <a:r>
              <a:rPr lang="en-US" dirty="0">
                <a:sym typeface="Symbol" pitchFamily="18" charset="2"/>
              </a:rPr>
              <a:t>.</a:t>
            </a:r>
          </a:p>
          <a:p>
            <a:endParaRPr lang="en-US" dirty="0"/>
          </a:p>
          <a:p>
            <a:pPr>
              <a:buFont typeface="Arial" charset="0"/>
              <a:buChar char="•"/>
            </a:pPr>
            <a:r>
              <a:rPr lang="en-US" dirty="0"/>
              <a:t> Within-group variance  = q</a:t>
            </a:r>
            <a:r>
              <a:rPr lang="en-US" baseline="-25000" dirty="0"/>
              <a:t>1</a:t>
            </a:r>
            <a:r>
              <a:rPr lang="en-US" dirty="0"/>
              <a:t>(t)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smtClean="0">
                <a:sym typeface="Symbol" pitchFamily="18" charset="2"/>
              </a:rPr>
              <a:t>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(t</a:t>
            </a:r>
            <a:r>
              <a:rPr lang="en-US" dirty="0">
                <a:sym typeface="Symbol" pitchFamily="18" charset="2"/>
              </a:rPr>
              <a:t>)</a:t>
            </a:r>
            <a:r>
              <a:rPr lang="en-US" dirty="0"/>
              <a:t> + q</a:t>
            </a:r>
            <a:r>
              <a:rPr lang="en-US" baseline="-25000" dirty="0"/>
              <a:t>2</a:t>
            </a:r>
            <a:r>
              <a:rPr lang="en-US" dirty="0"/>
              <a:t>(t) </a:t>
            </a:r>
            <a:r>
              <a:rPr lang="en-US" dirty="0" smtClean="0">
                <a:sym typeface="Symbol" pitchFamily="18" charset="2"/>
              </a:rPr>
              <a:t>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baseline="30000" dirty="0" smtClean="0">
                <a:sym typeface="Symbol" pitchFamily="18" charset="2"/>
              </a:rPr>
              <a:t>2</a:t>
            </a:r>
            <a:r>
              <a:rPr lang="en-US" dirty="0" smtClean="0">
                <a:sym typeface="Symbol" pitchFamily="18" charset="2"/>
              </a:rPr>
              <a:t>(t</a:t>
            </a:r>
            <a:r>
              <a:rPr lang="en-US" dirty="0">
                <a:sym typeface="Symbol" pitchFamily="18" charset="2"/>
              </a:rPr>
              <a:t>)</a:t>
            </a:r>
            <a:r>
              <a:rPr lang="en-US" dirty="0"/>
              <a:t> </a:t>
            </a:r>
            <a:endParaRPr lang="en-US" baseline="-25000" dirty="0"/>
          </a:p>
        </p:txBody>
      </p:sp>
      <p:sp>
        <p:nvSpPr>
          <p:cNvPr id="15372" name="Rectangle 14"/>
          <p:cNvSpPr>
            <a:spLocks noChangeArrowheads="1"/>
          </p:cNvSpPr>
          <p:nvPr/>
        </p:nvSpPr>
        <p:spPr bwMode="auto">
          <a:xfrm>
            <a:off x="4318000" y="3244850"/>
            <a:ext cx="2492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5373" name="TextBox 16"/>
          <p:cNvSpPr txBox="1">
            <a:spLocks noChangeArrowheads="1"/>
          </p:cNvSpPr>
          <p:nvPr/>
        </p:nvSpPr>
        <p:spPr bwMode="auto">
          <a:xfrm>
            <a:off x="4038600" y="30480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Symbol" pitchFamily="18" charset="2"/>
              <a:buChar char="t"/>
            </a:pPr>
            <a:r>
              <a:rPr lang="en-US" sz="1400"/>
              <a:t> in Grp i</a:t>
            </a:r>
          </a:p>
          <a:p>
            <a:pPr>
              <a:buFont typeface="Symbol" pitchFamily="18" charset="2"/>
              <a:buChar char="t"/>
            </a:pPr>
            <a:endParaRPr lang="en-US" sz="1400"/>
          </a:p>
        </p:txBody>
      </p:sp>
      <p:sp>
        <p:nvSpPr>
          <p:cNvPr id="15374" name="TextBox 17"/>
          <p:cNvSpPr txBox="1">
            <a:spLocks noChangeArrowheads="1"/>
          </p:cNvSpPr>
          <p:nvPr/>
        </p:nvSpPr>
        <p:spPr bwMode="auto">
          <a:xfrm>
            <a:off x="7162800" y="3048000"/>
            <a:ext cx="17367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0                   255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Thresholding Example</a:t>
            </a:r>
          </a:p>
        </p:txBody>
      </p:sp>
      <p:pic>
        <p:nvPicPr>
          <p:cNvPr id="14339" name="Picture 3" descr="kidne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768475"/>
            <a:ext cx="4033838" cy="4189413"/>
          </a:xfrm>
          <a:noFill/>
        </p:spPr>
      </p:pic>
      <p:pic>
        <p:nvPicPr>
          <p:cNvPr id="14340" name="Picture 4" descr="kidthresh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652963" y="1768475"/>
            <a:ext cx="4033837" cy="4189413"/>
          </a:xfr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65325" y="5908675"/>
            <a:ext cx="6518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original image                        pixels above threshold</a:t>
            </a:r>
          </a:p>
        </p:txBody>
      </p:sp>
      <p:sp>
        <p:nvSpPr>
          <p:cNvPr id="1434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87E224-8C25-490D-A080-82F8E87363F7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2139950"/>
            <a:ext cx="79359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Dilation 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expands</a:t>
            </a:r>
            <a:r>
              <a:rPr lang="en-US" sz="2000">
                <a:latin typeface="Verdana" pitchFamily="34" charset="0"/>
              </a:rPr>
              <a:t> the connected sets of 1s of a binary image.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It can be used for 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   1. growing features</a:t>
            </a:r>
          </a:p>
          <a:p>
            <a:endParaRPr lang="en-US" sz="2000">
              <a:latin typeface="Verdana" pitchFamily="34" charset="0"/>
            </a:endParaRP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   2. filling holes and gaps</a:t>
            </a:r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5410200" y="3352800"/>
            <a:ext cx="1066800" cy="838200"/>
          </a:xfrm>
          <a:prstGeom prst="hexagon">
            <a:avLst>
              <a:gd name="adj" fmla="val 31818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7239000" y="3124200"/>
            <a:ext cx="1524000" cy="1295400"/>
          </a:xfrm>
          <a:prstGeom prst="hexagon">
            <a:avLst>
              <a:gd name="adj" fmla="val 29412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68580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5327650" y="5113338"/>
            <a:ext cx="1219200" cy="1292225"/>
          </a:xfrm>
          <a:custGeom>
            <a:avLst/>
            <a:gdLst>
              <a:gd name="T0" fmla="*/ 133 w 768"/>
              <a:gd name="T1" fmla="*/ 21 h 814"/>
              <a:gd name="T2" fmla="*/ 254 w 768"/>
              <a:gd name="T3" fmla="*/ 27 h 814"/>
              <a:gd name="T4" fmla="*/ 261 w 768"/>
              <a:gd name="T5" fmla="*/ 88 h 814"/>
              <a:gd name="T6" fmla="*/ 334 w 768"/>
              <a:gd name="T7" fmla="*/ 128 h 814"/>
              <a:gd name="T8" fmla="*/ 395 w 768"/>
              <a:gd name="T9" fmla="*/ 114 h 814"/>
              <a:gd name="T10" fmla="*/ 401 w 768"/>
              <a:gd name="T11" fmla="*/ 94 h 814"/>
              <a:gd name="T12" fmla="*/ 488 w 768"/>
              <a:gd name="T13" fmla="*/ 21 h 814"/>
              <a:gd name="T14" fmla="*/ 696 w 768"/>
              <a:gd name="T15" fmla="*/ 27 h 814"/>
              <a:gd name="T16" fmla="*/ 709 w 768"/>
              <a:gd name="T17" fmla="*/ 74 h 814"/>
              <a:gd name="T18" fmla="*/ 730 w 768"/>
              <a:gd name="T19" fmla="*/ 141 h 814"/>
              <a:gd name="T20" fmla="*/ 743 w 768"/>
              <a:gd name="T21" fmla="*/ 202 h 814"/>
              <a:gd name="T22" fmla="*/ 736 w 768"/>
              <a:gd name="T23" fmla="*/ 356 h 814"/>
              <a:gd name="T24" fmla="*/ 663 w 768"/>
              <a:gd name="T25" fmla="*/ 362 h 814"/>
              <a:gd name="T26" fmla="*/ 649 w 768"/>
              <a:gd name="T27" fmla="*/ 402 h 814"/>
              <a:gd name="T28" fmla="*/ 656 w 768"/>
              <a:gd name="T29" fmla="*/ 469 h 814"/>
              <a:gd name="T30" fmla="*/ 743 w 768"/>
              <a:gd name="T31" fmla="*/ 476 h 814"/>
              <a:gd name="T32" fmla="*/ 736 w 768"/>
              <a:gd name="T33" fmla="*/ 731 h 814"/>
              <a:gd name="T34" fmla="*/ 730 w 768"/>
              <a:gd name="T35" fmla="*/ 751 h 814"/>
              <a:gd name="T36" fmla="*/ 488 w 768"/>
              <a:gd name="T37" fmla="*/ 784 h 814"/>
              <a:gd name="T38" fmla="*/ 107 w 768"/>
              <a:gd name="T39" fmla="*/ 778 h 814"/>
              <a:gd name="T40" fmla="*/ 13 w 768"/>
              <a:gd name="T41" fmla="*/ 771 h 814"/>
              <a:gd name="T42" fmla="*/ 20 w 768"/>
              <a:gd name="T43" fmla="*/ 623 h 814"/>
              <a:gd name="T44" fmla="*/ 33 w 768"/>
              <a:gd name="T45" fmla="*/ 402 h 814"/>
              <a:gd name="T46" fmla="*/ 20 w 768"/>
              <a:gd name="T47" fmla="*/ 148 h 814"/>
              <a:gd name="T48" fmla="*/ 40 w 768"/>
              <a:gd name="T49" fmla="*/ 27 h 814"/>
              <a:gd name="T50" fmla="*/ 133 w 768"/>
              <a:gd name="T51" fmla="*/ 21 h 81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68"/>
              <a:gd name="T79" fmla="*/ 0 h 814"/>
              <a:gd name="T80" fmla="*/ 768 w 768"/>
              <a:gd name="T81" fmla="*/ 814 h 81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68" h="814">
                <a:moveTo>
                  <a:pt x="133" y="21"/>
                </a:moveTo>
                <a:cubicBezTo>
                  <a:pt x="173" y="23"/>
                  <a:pt x="218" y="8"/>
                  <a:pt x="254" y="27"/>
                </a:cubicBezTo>
                <a:cubicBezTo>
                  <a:pt x="272" y="36"/>
                  <a:pt x="258" y="68"/>
                  <a:pt x="261" y="88"/>
                </a:cubicBezTo>
                <a:cubicBezTo>
                  <a:pt x="268" y="130"/>
                  <a:pt x="296" y="123"/>
                  <a:pt x="334" y="128"/>
                </a:cubicBezTo>
                <a:cubicBezTo>
                  <a:pt x="361" y="137"/>
                  <a:pt x="374" y="135"/>
                  <a:pt x="395" y="114"/>
                </a:cubicBezTo>
                <a:cubicBezTo>
                  <a:pt x="397" y="107"/>
                  <a:pt x="400" y="101"/>
                  <a:pt x="401" y="94"/>
                </a:cubicBezTo>
                <a:cubicBezTo>
                  <a:pt x="415" y="0"/>
                  <a:pt x="381" y="29"/>
                  <a:pt x="488" y="21"/>
                </a:cubicBezTo>
                <a:cubicBezTo>
                  <a:pt x="557" y="23"/>
                  <a:pt x="627" y="19"/>
                  <a:pt x="696" y="27"/>
                </a:cubicBezTo>
                <a:cubicBezTo>
                  <a:pt x="712" y="29"/>
                  <a:pt x="705" y="58"/>
                  <a:pt x="709" y="74"/>
                </a:cubicBezTo>
                <a:cubicBezTo>
                  <a:pt x="717" y="108"/>
                  <a:pt x="717" y="103"/>
                  <a:pt x="730" y="141"/>
                </a:cubicBezTo>
                <a:cubicBezTo>
                  <a:pt x="737" y="161"/>
                  <a:pt x="743" y="202"/>
                  <a:pt x="743" y="202"/>
                </a:cubicBezTo>
                <a:cubicBezTo>
                  <a:pt x="741" y="253"/>
                  <a:pt x="759" y="310"/>
                  <a:pt x="736" y="356"/>
                </a:cubicBezTo>
                <a:cubicBezTo>
                  <a:pt x="725" y="378"/>
                  <a:pt x="685" y="351"/>
                  <a:pt x="663" y="362"/>
                </a:cubicBezTo>
                <a:cubicBezTo>
                  <a:pt x="651" y="369"/>
                  <a:pt x="649" y="402"/>
                  <a:pt x="649" y="402"/>
                </a:cubicBezTo>
                <a:cubicBezTo>
                  <a:pt x="651" y="424"/>
                  <a:pt x="638" y="455"/>
                  <a:pt x="656" y="469"/>
                </a:cubicBezTo>
                <a:cubicBezTo>
                  <a:pt x="679" y="487"/>
                  <a:pt x="735" y="448"/>
                  <a:pt x="743" y="476"/>
                </a:cubicBezTo>
                <a:cubicBezTo>
                  <a:pt x="768" y="557"/>
                  <a:pt x="740" y="646"/>
                  <a:pt x="736" y="731"/>
                </a:cubicBezTo>
                <a:cubicBezTo>
                  <a:pt x="736" y="738"/>
                  <a:pt x="734" y="746"/>
                  <a:pt x="730" y="751"/>
                </a:cubicBezTo>
                <a:cubicBezTo>
                  <a:pt x="678" y="814"/>
                  <a:pt x="488" y="784"/>
                  <a:pt x="488" y="784"/>
                </a:cubicBezTo>
                <a:cubicBezTo>
                  <a:pt x="355" y="780"/>
                  <a:pt x="237" y="770"/>
                  <a:pt x="107" y="778"/>
                </a:cubicBezTo>
                <a:cubicBezTo>
                  <a:pt x="98" y="779"/>
                  <a:pt x="19" y="795"/>
                  <a:pt x="13" y="771"/>
                </a:cubicBezTo>
                <a:cubicBezTo>
                  <a:pt x="1" y="723"/>
                  <a:pt x="17" y="672"/>
                  <a:pt x="20" y="623"/>
                </a:cubicBezTo>
                <a:cubicBezTo>
                  <a:pt x="24" y="549"/>
                  <a:pt x="33" y="402"/>
                  <a:pt x="33" y="402"/>
                </a:cubicBezTo>
                <a:cubicBezTo>
                  <a:pt x="29" y="317"/>
                  <a:pt x="15" y="233"/>
                  <a:pt x="20" y="148"/>
                </a:cubicBezTo>
                <a:cubicBezTo>
                  <a:pt x="22" y="107"/>
                  <a:pt x="0" y="35"/>
                  <a:pt x="40" y="27"/>
                </a:cubicBezTo>
                <a:cubicBezTo>
                  <a:pt x="71" y="21"/>
                  <a:pt x="102" y="23"/>
                  <a:pt x="133" y="2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315200" y="5105400"/>
            <a:ext cx="1143000" cy="1219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8" name="Line 8"/>
          <p:cNvSpPr>
            <a:spLocks noChangeShapeType="1"/>
          </p:cNvSpPr>
          <p:nvPr/>
        </p:nvSpPr>
        <p:spPr bwMode="auto">
          <a:xfrm>
            <a:off x="6781800" y="5715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69" name="Oval 9"/>
          <p:cNvSpPr>
            <a:spLocks noChangeArrowheads="1"/>
          </p:cNvSpPr>
          <p:nvPr/>
        </p:nvSpPr>
        <p:spPr bwMode="auto">
          <a:xfrm>
            <a:off x="1219200" y="5029200"/>
            <a:ext cx="1447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1524000" y="5334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2133600" y="53340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3276600" y="5029200"/>
            <a:ext cx="1447800" cy="990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1828800" y="56388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819400" y="5486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1127125" y="-52388"/>
            <a:ext cx="6189663" cy="76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>
                <a:latin typeface="Times New Roman" pitchFamily="18" charset="0"/>
              </a:rPr>
              <a:t>Mathematical Morphology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203325" y="727075"/>
            <a:ext cx="4786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(Dilation, Erosion, Closing, Opening)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822325" y="1263650"/>
            <a:ext cx="19573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3600">
                <a:solidFill>
                  <a:srgbClr val="FF0000"/>
                </a:solidFill>
                <a:latin typeface="Times New Roman" pitchFamily="18" charset="0"/>
              </a:rPr>
              <a:t> Dilation</a:t>
            </a:r>
          </a:p>
        </p:txBody>
      </p:sp>
      <p:sp>
        <p:nvSpPr>
          <p:cNvPr id="15378" name="Slide Number Placeholder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022F1E9-6517-4659-A0E0-B7579D42FD4E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90600"/>
            <a:ext cx="8229600" cy="608013"/>
          </a:xfrm>
        </p:spPr>
        <p:txBody>
          <a:bodyPr>
            <a:normAutofit fontScale="90000"/>
          </a:bodyPr>
          <a:lstStyle/>
          <a:p>
            <a:pPr algn="l" eaLnBrk="1" hangingPunct="1">
              <a:buFontTx/>
              <a:buChar char="•"/>
            </a:pPr>
            <a:r>
              <a:rPr lang="en-US" smtClean="0">
                <a:solidFill>
                  <a:srgbClr val="FF0000"/>
                </a:solidFill>
              </a:rPr>
              <a:t> Erosion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7517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Erosion 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shrinks</a:t>
            </a:r>
            <a:r>
              <a:rPr lang="en-US" sz="2000">
                <a:latin typeface="Verdana" pitchFamily="34" charset="0"/>
              </a:rPr>
              <a:t> the connected sets of 1s of a binary image.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It can be used for </a:t>
            </a: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   1. shrinking features</a:t>
            </a:r>
          </a:p>
          <a:p>
            <a:endParaRPr lang="en-US" sz="2000">
              <a:latin typeface="Verdana" pitchFamily="34" charset="0"/>
            </a:endParaRPr>
          </a:p>
          <a:p>
            <a:endParaRPr lang="en-US" sz="2000"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   2. Removing bridges, branches and small protrusions</a:t>
            </a:r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>
            <a:off x="68580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5638800" y="3276600"/>
            <a:ext cx="914400" cy="838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7543800" y="36576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5410200" y="2743200"/>
            <a:ext cx="12192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7239000" y="2895600"/>
            <a:ext cx="1219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>
            <a:off x="6858000" y="2971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5638800" y="48768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Verdana" pitchFamily="34" charset="0"/>
            </a:endParaRPr>
          </a:p>
        </p:txBody>
      </p:sp>
      <p:sp>
        <p:nvSpPr>
          <p:cNvPr id="16395" name="Oval 11"/>
          <p:cNvSpPr>
            <a:spLocks noChangeArrowheads="1"/>
          </p:cNvSpPr>
          <p:nvPr/>
        </p:nvSpPr>
        <p:spPr bwMode="auto">
          <a:xfrm>
            <a:off x="1676400" y="4800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Oval 12"/>
          <p:cNvSpPr>
            <a:spLocks noChangeArrowheads="1"/>
          </p:cNvSpPr>
          <p:nvPr/>
        </p:nvSpPr>
        <p:spPr bwMode="auto">
          <a:xfrm>
            <a:off x="6705600" y="4876800"/>
            <a:ext cx="533400" cy="53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Oval 13"/>
          <p:cNvSpPr>
            <a:spLocks noChangeArrowheads="1"/>
          </p:cNvSpPr>
          <p:nvPr/>
        </p:nvSpPr>
        <p:spPr bwMode="auto">
          <a:xfrm>
            <a:off x="2743200" y="4800600"/>
            <a:ext cx="685800" cy="609600"/>
          </a:xfrm>
          <a:prstGeom prst="ellipse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2259013" y="4997450"/>
            <a:ext cx="511175" cy="201613"/>
          </a:xfrm>
          <a:custGeom>
            <a:avLst/>
            <a:gdLst>
              <a:gd name="T0" fmla="*/ 4 w 322"/>
              <a:gd name="T1" fmla="*/ 7 h 127"/>
              <a:gd name="T2" fmla="*/ 298 w 322"/>
              <a:gd name="T3" fmla="*/ 20 h 127"/>
              <a:gd name="T4" fmla="*/ 312 w 322"/>
              <a:gd name="T5" fmla="*/ 60 h 127"/>
              <a:gd name="T6" fmla="*/ 318 w 322"/>
              <a:gd name="T7" fmla="*/ 120 h 127"/>
              <a:gd name="T8" fmla="*/ 298 w 322"/>
              <a:gd name="T9" fmla="*/ 127 h 127"/>
              <a:gd name="T10" fmla="*/ 158 w 322"/>
              <a:gd name="T11" fmla="*/ 94 h 127"/>
              <a:gd name="T12" fmla="*/ 57 w 322"/>
              <a:gd name="T13" fmla="*/ 100 h 127"/>
              <a:gd name="T14" fmla="*/ 17 w 322"/>
              <a:gd name="T15" fmla="*/ 114 h 127"/>
              <a:gd name="T16" fmla="*/ 17 w 322"/>
              <a:gd name="T17" fmla="*/ 67 h 127"/>
              <a:gd name="T18" fmla="*/ 4 w 322"/>
              <a:gd name="T19" fmla="*/ 7 h 12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2"/>
              <a:gd name="T31" fmla="*/ 0 h 127"/>
              <a:gd name="T32" fmla="*/ 322 w 322"/>
              <a:gd name="T33" fmla="*/ 127 h 12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2" h="127">
                <a:moveTo>
                  <a:pt x="4" y="7"/>
                </a:moveTo>
                <a:cubicBezTo>
                  <a:pt x="102" y="14"/>
                  <a:pt x="202" y="0"/>
                  <a:pt x="298" y="20"/>
                </a:cubicBezTo>
                <a:cubicBezTo>
                  <a:pt x="312" y="23"/>
                  <a:pt x="312" y="60"/>
                  <a:pt x="312" y="60"/>
                </a:cubicBezTo>
                <a:cubicBezTo>
                  <a:pt x="314" y="80"/>
                  <a:pt x="322" y="100"/>
                  <a:pt x="318" y="120"/>
                </a:cubicBezTo>
                <a:cubicBezTo>
                  <a:pt x="317" y="127"/>
                  <a:pt x="305" y="127"/>
                  <a:pt x="298" y="127"/>
                </a:cubicBezTo>
                <a:cubicBezTo>
                  <a:pt x="247" y="124"/>
                  <a:pt x="206" y="105"/>
                  <a:pt x="158" y="94"/>
                </a:cubicBezTo>
                <a:cubicBezTo>
                  <a:pt x="124" y="96"/>
                  <a:pt x="90" y="95"/>
                  <a:pt x="57" y="100"/>
                </a:cubicBezTo>
                <a:cubicBezTo>
                  <a:pt x="43" y="102"/>
                  <a:pt x="17" y="114"/>
                  <a:pt x="17" y="114"/>
                </a:cubicBezTo>
                <a:cubicBezTo>
                  <a:pt x="0" y="66"/>
                  <a:pt x="17" y="126"/>
                  <a:pt x="17" y="67"/>
                </a:cubicBezTo>
                <a:cubicBezTo>
                  <a:pt x="17" y="47"/>
                  <a:pt x="10" y="26"/>
                  <a:pt x="4" y="7"/>
                </a:cubicBezTo>
                <a:close/>
              </a:path>
            </a:pathLst>
          </a:custGeom>
          <a:solidFill>
            <a:schemeClr val="tx1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>
            <a:off x="3962400" y="5105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1828800" y="5791200"/>
            <a:ext cx="1143000" cy="60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2133600" y="5715000"/>
            <a:ext cx="762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Verdana" pitchFamily="34" charset="0"/>
            </a:endParaRPr>
          </a:p>
        </p:txBody>
      </p:sp>
      <p:sp>
        <p:nvSpPr>
          <p:cNvPr id="16402" name="Rectangle 18"/>
          <p:cNvSpPr>
            <a:spLocks noChangeArrowheads="1"/>
          </p:cNvSpPr>
          <p:nvPr/>
        </p:nvSpPr>
        <p:spPr bwMode="auto">
          <a:xfrm>
            <a:off x="2971800" y="6096000"/>
            <a:ext cx="76200" cy="7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5943600" y="5791200"/>
            <a:ext cx="1066800" cy="5334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4" name="Line 20"/>
          <p:cNvSpPr>
            <a:spLocks noChangeShapeType="1"/>
          </p:cNvSpPr>
          <p:nvPr/>
        </p:nvSpPr>
        <p:spPr bwMode="auto">
          <a:xfrm>
            <a:off x="4038600" y="6172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6405" name="Slide Number Placeholder 2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6066D8-AC8C-4000-A36E-365FA232689C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080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Structuring Elements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050925" y="2368550"/>
            <a:ext cx="691991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Verdana" pitchFamily="34" charset="0"/>
              </a:rPr>
              <a:t>A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structuring element</a:t>
            </a:r>
            <a:r>
              <a:rPr lang="en-US" sz="2000" b="1">
                <a:latin typeface="Verdana" pitchFamily="34" charset="0"/>
              </a:rPr>
              <a:t> is a shape mask used in</a:t>
            </a:r>
          </a:p>
          <a:p>
            <a:r>
              <a:rPr lang="en-US" sz="2000" b="1">
                <a:latin typeface="Verdana" pitchFamily="34" charset="0"/>
              </a:rPr>
              <a:t>the basic morphological operations.</a:t>
            </a:r>
          </a:p>
          <a:p>
            <a:endParaRPr lang="en-US" sz="2000" b="1">
              <a:latin typeface="Verdana" pitchFamily="34" charset="0"/>
            </a:endParaRPr>
          </a:p>
          <a:p>
            <a:r>
              <a:rPr lang="en-US" sz="2000" b="1">
                <a:latin typeface="Verdana" pitchFamily="34" charset="0"/>
              </a:rPr>
              <a:t>They can be any shape and size that is</a:t>
            </a:r>
          </a:p>
          <a:p>
            <a:r>
              <a:rPr lang="en-US" sz="2000" b="1">
                <a:latin typeface="Verdana" pitchFamily="34" charset="0"/>
              </a:rPr>
              <a:t>digitally representable, and each has an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origin</a:t>
            </a:r>
            <a:r>
              <a:rPr lang="en-US" sz="2000" b="1">
                <a:latin typeface="Verdana" pitchFamily="34" charset="0"/>
              </a:rPr>
              <a:t>.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524000" y="4572000"/>
            <a:ext cx="533400" cy="457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895600" y="4343400"/>
            <a:ext cx="1066800" cy="990600"/>
          </a:xfrm>
          <a:prstGeom prst="hexagon">
            <a:avLst>
              <a:gd name="adj" fmla="val 26923"/>
              <a:gd name="vf" fmla="val 1154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5029200" y="4419600"/>
            <a:ext cx="7620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431925" y="5187950"/>
            <a:ext cx="647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box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879725" y="5416550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hexagon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105400" y="5334000"/>
            <a:ext cx="695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disk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>
            <a:off x="6934200" y="4495800"/>
            <a:ext cx="1295400" cy="838200"/>
          </a:xfrm>
          <a:prstGeom prst="plus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6934200" y="5486400"/>
            <a:ext cx="151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something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1371600" y="6019800"/>
            <a:ext cx="5683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box(length,width)               disk(diameter)</a:t>
            </a:r>
          </a:p>
        </p:txBody>
      </p:sp>
      <p:sp>
        <p:nvSpPr>
          <p:cNvPr id="17421" name="Slide Number Placeholder 1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235C3-6B8D-493C-A71A-15BE0638FEB8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4619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Dilation with Structuring Elements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90600" y="1981200"/>
            <a:ext cx="5556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The arguments to dilation and erosion are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676400" y="2438400"/>
            <a:ext cx="4005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 b="1">
                <a:latin typeface="Verdana" pitchFamily="34" charset="0"/>
              </a:rPr>
              <a:t>a binary image B</a:t>
            </a:r>
          </a:p>
          <a:p>
            <a:pPr marL="457200" indent="-457200">
              <a:buFontTx/>
              <a:buAutoNum type="arabicPeriod"/>
            </a:pPr>
            <a:r>
              <a:rPr lang="en-US" sz="2000" b="1">
                <a:latin typeface="Verdana" pitchFamily="34" charset="0"/>
              </a:rPr>
              <a:t>a structuring element S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066800" y="3276600"/>
            <a:ext cx="68484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dilate(B,S)</a:t>
            </a:r>
            <a:r>
              <a:rPr lang="en-US" sz="2000">
                <a:latin typeface="Verdana" pitchFamily="34" charset="0"/>
              </a:rPr>
              <a:t> takes binary image B, places the origin</a:t>
            </a:r>
          </a:p>
          <a:p>
            <a:r>
              <a:rPr lang="en-US" sz="2000">
                <a:latin typeface="Verdana" pitchFamily="34" charset="0"/>
              </a:rPr>
              <a:t>of structuring element S over each 1-pixel, and ORs</a:t>
            </a:r>
          </a:p>
          <a:p>
            <a:r>
              <a:rPr lang="en-US" sz="2000">
                <a:latin typeface="Verdana" pitchFamily="34" charset="0"/>
              </a:rPr>
              <a:t>the structuring element S into the output image at</a:t>
            </a:r>
          </a:p>
          <a:p>
            <a:r>
              <a:rPr lang="en-US" sz="2000">
                <a:latin typeface="Verdana" pitchFamily="34" charset="0"/>
              </a:rPr>
              <a:t>the corresponding position.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066800" y="5029200"/>
            <a:ext cx="11080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0 0 0 0</a:t>
            </a:r>
          </a:p>
          <a:p>
            <a:r>
              <a:rPr lang="en-US" sz="2000">
                <a:latin typeface="Verdana" pitchFamily="34" charset="0"/>
              </a:rPr>
              <a:t>0 1 1 0</a:t>
            </a:r>
          </a:p>
          <a:p>
            <a:r>
              <a:rPr lang="en-US" sz="2000">
                <a:latin typeface="Verdana" pitchFamily="34" charset="0"/>
              </a:rPr>
              <a:t>0 0 0 0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743200" y="5181600"/>
            <a:ext cx="606425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1</a:t>
            </a:r>
          </a:p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 sz="2000">
                <a:latin typeface="Verdana" pitchFamily="34" charset="0"/>
              </a:rPr>
              <a:t> 1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648200" y="5029200"/>
            <a:ext cx="1108075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0 1 1 0</a:t>
            </a:r>
          </a:p>
          <a:p>
            <a:r>
              <a:rPr lang="en-US" sz="2000">
                <a:latin typeface="Verdana" pitchFamily="34" charset="0"/>
              </a:rPr>
              <a:t>0 1 1 1</a:t>
            </a:r>
          </a:p>
          <a:p>
            <a:r>
              <a:rPr lang="en-US" sz="2000">
                <a:latin typeface="Verdana" pitchFamily="34" charset="0"/>
              </a:rPr>
              <a:t>0 0 0 0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362200" y="617220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origin</a:t>
            </a: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2895600" y="5867400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203325" y="610235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2971800" y="58674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S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3657600" y="54864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3657600" y="5029200"/>
            <a:ext cx="7445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dilate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4784725" y="6103938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 </a:t>
            </a:r>
            <a:r>
              <a:rPr lang="en-US" sz="2000">
                <a:latin typeface="Verdana" pitchFamily="34" charset="0"/>
                <a:sym typeface="Symbol" pitchFamily="18" charset="2"/>
              </a:rPr>
              <a:t> S</a:t>
            </a:r>
            <a:endParaRPr lang="en-US" sz="2000">
              <a:latin typeface="Verdana" pitchFamily="34" charset="0"/>
            </a:endParaRPr>
          </a:p>
        </p:txBody>
      </p:sp>
      <p:sp>
        <p:nvSpPr>
          <p:cNvPr id="18448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9D8380-8986-4A48-82B6-533F6C6ABE3D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rot="5400000">
            <a:off x="1676400" y="2362200"/>
            <a:ext cx="152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438400" y="3124200"/>
            <a:ext cx="1600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2401094" y="27043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2553494" y="2475706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3353594" y="2894806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67000" y="3200400"/>
            <a:ext cx="3689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     1      2                      L = 3 </a:t>
            </a:r>
            <a:r>
              <a:rPr lang="en-US" dirty="0" err="1" smtClean="0"/>
              <a:t>graytones</a:t>
            </a:r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362200" y="27432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362200" y="22860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362200" y="1828800"/>
            <a:ext cx="15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057400" y="2590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0574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057400" y="1600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590800" y="1981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.33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0" y="152400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.5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52800" y="236220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.17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1981200" y="4038600"/>
            <a:ext cx="349967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T(0) = 2(.33) = .66                          = 1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T(1) = 2(.33 + .5) = 1.66                = 2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T(2) = 2(.33 + .5 + .17) = 2.0         = 2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05000" y="5486400"/>
            <a:ext cx="593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Why is the new histogram not a perfect uniform distribution?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7772400" cy="4619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smtClean="0">
                <a:solidFill>
                  <a:srgbClr val="FF0000"/>
                </a:solidFill>
              </a:rPr>
              <a:t>Erosion with Structuring Elements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050925" y="2216150"/>
            <a:ext cx="7839075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erode(B,S)</a:t>
            </a:r>
            <a:r>
              <a:rPr lang="en-US" sz="2000">
                <a:latin typeface="Verdana" pitchFamily="34" charset="0"/>
              </a:rPr>
              <a:t> takes a binary image B, places the origin </a:t>
            </a:r>
          </a:p>
          <a:p>
            <a:r>
              <a:rPr lang="en-US" sz="2000">
                <a:latin typeface="Verdana" pitchFamily="34" charset="0"/>
              </a:rPr>
              <a:t>of structuring element S over every pixel position, and</a:t>
            </a:r>
          </a:p>
          <a:p>
            <a:r>
              <a:rPr lang="en-US" sz="2000">
                <a:latin typeface="Verdana" pitchFamily="34" charset="0"/>
              </a:rPr>
              <a:t>ORs a binary 1 into that position of the output image only if</a:t>
            </a:r>
          </a:p>
          <a:p>
            <a:r>
              <a:rPr lang="en-US" sz="2000">
                <a:latin typeface="Verdana" pitchFamily="34" charset="0"/>
              </a:rPr>
              <a:t>every position of S (with a 1) covers a 1 in B.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508125" y="4425950"/>
            <a:ext cx="13589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1 1 1 1 1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3581400" y="4495800"/>
            <a:ext cx="355600" cy="1016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1</a:t>
            </a:r>
          </a:p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1</a:t>
            </a:r>
          </a:p>
          <a:p>
            <a:r>
              <a:rPr lang="en-US" sz="2000">
                <a:latin typeface="Verdana" pitchFamily="34" charset="0"/>
              </a:rPr>
              <a:t>1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5470525" y="4349750"/>
            <a:ext cx="1358900" cy="132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0 0 0 0 0</a:t>
            </a:r>
          </a:p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0 0 1 1 0</a:t>
            </a:r>
          </a:p>
          <a:p>
            <a:r>
              <a:rPr lang="en-US" sz="2000">
                <a:latin typeface="Verdana" pitchFamily="34" charset="0"/>
              </a:rPr>
              <a:t>0 0 0 0 0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812925" y="5873750"/>
            <a:ext cx="358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581400" y="5867400"/>
            <a:ext cx="357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S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260725" y="3968750"/>
            <a:ext cx="904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origin</a:t>
            </a:r>
          </a:p>
        </p:txBody>
      </p:sp>
      <p:cxnSp>
        <p:nvCxnSpPr>
          <p:cNvPr id="19466" name="AutoShape 10"/>
          <p:cNvCxnSpPr>
            <a:cxnSpLocks noChangeShapeType="1"/>
            <a:endCxn id="19461" idx="1"/>
          </p:cNvCxnSpPr>
          <p:nvPr/>
        </p:nvCxnSpPr>
        <p:spPr bwMode="auto">
          <a:xfrm rot="16200000" flipH="1">
            <a:off x="3213100" y="4635500"/>
            <a:ext cx="584200" cy="152400"/>
          </a:xfrm>
          <a:prstGeom prst="curvedConnector2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</p:cxnSp>
      <p:sp>
        <p:nvSpPr>
          <p:cNvPr id="19467" name="Line 11"/>
          <p:cNvSpPr>
            <a:spLocks noChangeShapeType="1"/>
          </p:cNvSpPr>
          <p:nvPr/>
        </p:nvSpPr>
        <p:spPr bwMode="auto">
          <a:xfrm>
            <a:off x="4267200" y="5029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267200" y="4648200"/>
            <a:ext cx="7635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Verdana" pitchFamily="34" charset="0"/>
              </a:rPr>
              <a:t>erode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5622925" y="5873750"/>
            <a:ext cx="1065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B     S </a:t>
            </a: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6019800" y="6019800"/>
            <a:ext cx="152400" cy="152400"/>
          </a:xfrm>
          <a:prstGeom prst="ellips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6019800" y="6096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72" name="Slide Number Placeholder 1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5B8236-DE68-44A7-BF55-178DBDFD33BC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rgbClr val="FF0000"/>
                </a:solidFill>
              </a:rPr>
              <a:t>Opening and Closing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822325" y="2520950"/>
            <a:ext cx="746442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Closing</a:t>
            </a:r>
            <a:r>
              <a:rPr lang="en-US" sz="2000">
                <a:solidFill>
                  <a:srgbClr val="02D6E6"/>
                </a:solidFill>
                <a:latin typeface="Verdana" pitchFamily="34" charset="0"/>
              </a:rPr>
              <a:t> </a:t>
            </a:r>
            <a:r>
              <a:rPr lang="en-US" sz="2000">
                <a:latin typeface="Verdana" pitchFamily="34" charset="0"/>
              </a:rPr>
              <a:t>is the compound operation of dilation followed</a:t>
            </a:r>
          </a:p>
          <a:p>
            <a:r>
              <a:rPr lang="en-US" sz="2000">
                <a:latin typeface="Verdana" pitchFamily="34" charset="0"/>
              </a:rPr>
              <a:t>   by erosion (with the same structuring element)</a:t>
            </a:r>
          </a:p>
          <a:p>
            <a:endParaRPr lang="en-US" sz="2000">
              <a:latin typeface="Verdana" pitchFamily="34" charset="0"/>
            </a:endParaRPr>
          </a:p>
          <a:p>
            <a:endParaRPr lang="en-US" sz="2000">
              <a:latin typeface="Verdana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Verdana" pitchFamily="34" charset="0"/>
              </a:rPr>
              <a:t> </a:t>
            </a:r>
            <a:r>
              <a:rPr lang="en-US" sz="2000">
                <a:solidFill>
                  <a:srgbClr val="FF0000"/>
                </a:solidFill>
                <a:latin typeface="Verdana" pitchFamily="34" charset="0"/>
              </a:rPr>
              <a:t>Opening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 </a:t>
            </a:r>
            <a:r>
              <a:rPr lang="en-US" sz="2000">
                <a:latin typeface="Verdana" pitchFamily="34" charset="0"/>
              </a:rPr>
              <a:t>is the compound operation of erosion followed</a:t>
            </a:r>
          </a:p>
          <a:p>
            <a:r>
              <a:rPr lang="en-US" sz="2000">
                <a:latin typeface="Verdana" pitchFamily="34" charset="0"/>
              </a:rPr>
              <a:t>   by dilation (with the same structuring element)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6A069B-78DA-4EE7-AF66-74239A000277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8397" t="24922" r="26881" b="19522"/>
          <a:stretch>
            <a:fillRect/>
          </a:stretch>
        </p:blipFill>
        <p:spPr>
          <a:xfrm>
            <a:off x="2514600" y="304800"/>
            <a:ext cx="5270500" cy="6324600"/>
          </a:xfrm>
          <a:noFill/>
        </p:spPr>
      </p:pic>
      <p:sp>
        <p:nvSpPr>
          <p:cNvPr id="2150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830EC4-3C34-44C2-A167-5798200CDF58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8382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chemeClr val="tx1"/>
                </a:solidFill>
              </a:rPr>
              <a:t>Connected Components Labeling</a:t>
            </a:r>
          </a:p>
        </p:txBody>
      </p:sp>
      <p:pic>
        <p:nvPicPr>
          <p:cNvPr id="23555" name="Picture 3" descr="kidney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267200"/>
            <a:ext cx="1981200" cy="1981200"/>
          </a:xfrm>
          <a:noFill/>
        </p:spPr>
      </p:pic>
      <p:pic>
        <p:nvPicPr>
          <p:cNvPr id="23556" name="Picture 4" descr="kidthres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514600" y="4267200"/>
            <a:ext cx="1981200" cy="1981200"/>
          </a:xfrm>
          <a:noFill/>
        </p:spPr>
      </p:pic>
      <p:pic>
        <p:nvPicPr>
          <p:cNvPr id="23557" name="Picture 5" descr="kidmorph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00600" y="4267200"/>
            <a:ext cx="1981200" cy="1981200"/>
          </a:xfrm>
          <a:noFill/>
        </p:spPr>
      </p:pic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987425" y="1371600"/>
            <a:ext cx="815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Once you have a binary image, you can identify and </a:t>
            </a:r>
          </a:p>
          <a:p>
            <a:r>
              <a:rPr lang="en-US" sz="2000">
                <a:latin typeface="Verdana" pitchFamily="34" charset="0"/>
              </a:rPr>
              <a:t>then analyze each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connected set of pixels</a:t>
            </a:r>
            <a:r>
              <a:rPr lang="en-US" sz="2000">
                <a:solidFill>
                  <a:srgbClr val="FFFF99"/>
                </a:solidFill>
                <a:latin typeface="Verdana" pitchFamily="34" charset="0"/>
              </a:rPr>
              <a:t>.</a:t>
            </a:r>
          </a:p>
          <a:p>
            <a:endParaRPr lang="en-US" sz="2000">
              <a:solidFill>
                <a:srgbClr val="FFFF99"/>
              </a:solidFill>
              <a:latin typeface="Verdana" pitchFamily="34" charset="0"/>
            </a:endParaRPr>
          </a:p>
          <a:p>
            <a:r>
              <a:rPr lang="en-US" sz="2000">
                <a:latin typeface="Verdana" pitchFamily="34" charset="0"/>
              </a:rPr>
              <a:t>The connected components operation takes in a binary image </a:t>
            </a:r>
          </a:p>
          <a:p>
            <a:r>
              <a:rPr lang="en-US" sz="2000">
                <a:latin typeface="Verdana" pitchFamily="34" charset="0"/>
              </a:rPr>
              <a:t>and produces a </a:t>
            </a:r>
            <a:r>
              <a:rPr lang="en-US" sz="2000" b="1">
                <a:solidFill>
                  <a:srgbClr val="FF0000"/>
                </a:solidFill>
                <a:latin typeface="Verdana" pitchFamily="34" charset="0"/>
              </a:rPr>
              <a:t>labeled image</a:t>
            </a:r>
            <a:r>
              <a:rPr lang="en-US" sz="2000">
                <a:latin typeface="Verdana" pitchFamily="34" charset="0"/>
              </a:rPr>
              <a:t> in which each pixel has the </a:t>
            </a:r>
          </a:p>
          <a:p>
            <a:r>
              <a:rPr lang="en-US" sz="2000">
                <a:latin typeface="Verdana" pitchFamily="34" charset="0"/>
              </a:rPr>
              <a:t>integer label of either the background (0) or a component.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3870325" y="422275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>
              <a:latin typeface="Verdana" pitchFamily="34" charset="0"/>
            </a:endParaRPr>
          </a:p>
        </p:txBody>
      </p:sp>
      <p:pic>
        <p:nvPicPr>
          <p:cNvPr id="23560" name="Picture 8" descr="kidlabels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6934200" y="4267200"/>
            <a:ext cx="1981200" cy="1981200"/>
          </a:xfrm>
          <a:noFill/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746125" y="3775075"/>
            <a:ext cx="795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original           thresholded          opening+closing    components</a:t>
            </a:r>
          </a:p>
        </p:txBody>
      </p:sp>
      <p:sp>
        <p:nvSpPr>
          <p:cNvPr id="23562" name="Slide Number Placeholder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67D8F91-9484-497D-B9D1-17CC4A77D644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609600"/>
            <a:ext cx="7772400" cy="6080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Methods for CC Analysis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71600" y="1447800"/>
            <a:ext cx="7304088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 Recursive Tracking (almost never used)</a:t>
            </a:r>
          </a:p>
          <a:p>
            <a:pPr marL="457200" indent="-457200">
              <a:buFontTx/>
              <a:buAutoNum type="arabicPeriod"/>
            </a:pPr>
            <a:endParaRPr lang="en-US" sz="240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 Parallel Growing (needs parallel hardware)</a:t>
            </a:r>
          </a:p>
          <a:p>
            <a:pPr marL="457200" indent="-457200">
              <a:buFontTx/>
              <a:buAutoNum type="arabicPeriod"/>
            </a:pPr>
            <a:endParaRPr lang="en-US" sz="2400">
              <a:latin typeface="Verdana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en-US" sz="2400">
                <a:latin typeface="Verdana" pitchFamily="34" charset="0"/>
              </a:rPr>
              <a:t> Row-by-Row (most common)</a:t>
            </a:r>
          </a:p>
          <a:p>
            <a:pPr marL="457200" indent="-457200">
              <a:buFontTx/>
              <a:buAutoNum type="arabicPeriod"/>
            </a:pPr>
            <a:endParaRPr lang="en-US" sz="2400">
              <a:latin typeface="Verdana" pitchFamily="34" charset="0"/>
            </a:endParaRPr>
          </a:p>
          <a:p>
            <a:pPr marL="914400" lvl="1" indent="-457200"/>
            <a:r>
              <a:rPr lang="en-US" sz="2400">
                <a:latin typeface="Verdana" pitchFamily="34" charset="0"/>
              </a:rPr>
              <a:t>a. propagate labels down to the bottom,</a:t>
            </a:r>
          </a:p>
          <a:p>
            <a:pPr marL="914400" lvl="1" indent="-457200"/>
            <a:r>
              <a:rPr lang="en-US" sz="2400">
                <a:latin typeface="Verdana" pitchFamily="34" charset="0"/>
              </a:rPr>
              <a:t>    recording equivalences</a:t>
            </a:r>
          </a:p>
          <a:p>
            <a:pPr marL="914400" lvl="1" indent="-457200"/>
            <a:endParaRPr lang="en-US" sz="2400">
              <a:latin typeface="Verdana" pitchFamily="34" charset="0"/>
            </a:endParaRPr>
          </a:p>
          <a:p>
            <a:pPr marL="914400" lvl="1" indent="-457200"/>
            <a:r>
              <a:rPr lang="en-US" sz="2400">
                <a:latin typeface="Verdana" pitchFamily="34" charset="0"/>
              </a:rPr>
              <a:t>b. Compute equivalence classes</a:t>
            </a:r>
          </a:p>
          <a:p>
            <a:pPr marL="914400" lvl="1" indent="-457200"/>
            <a:endParaRPr lang="en-US" sz="2400">
              <a:latin typeface="Verdana" pitchFamily="34" charset="0"/>
            </a:endParaRPr>
          </a:p>
          <a:p>
            <a:pPr marL="914400" lvl="1" indent="-457200"/>
            <a:r>
              <a:rPr lang="en-US" sz="2400">
                <a:latin typeface="Verdana" pitchFamily="34" charset="0"/>
              </a:rPr>
              <a:t>c. Replace each labeled pixel with the</a:t>
            </a:r>
          </a:p>
          <a:p>
            <a:pPr marL="914400" lvl="1" indent="-457200"/>
            <a:r>
              <a:rPr lang="en-US" sz="2400">
                <a:latin typeface="Verdana" pitchFamily="34" charset="0"/>
              </a:rPr>
              <a:t>    label of its equivalence class.</a:t>
            </a:r>
          </a:p>
        </p:txBody>
      </p:sp>
      <p:sp>
        <p:nvSpPr>
          <p:cNvPr id="245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17662C-A7AE-48C9-BA8E-DB37BC16E0DF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D415F4-20B7-49C7-A6CB-B6BA0DC2FC85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en-US" smtClean="0"/>
              <a:t>Equivalent Labels</a:t>
            </a:r>
          </a:p>
        </p:txBody>
      </p:sp>
      <p:sp>
        <p:nvSpPr>
          <p:cNvPr id="19460" name="Text Box 3"/>
          <p:cNvSpPr txBox="1">
            <a:spLocks noChangeArrowheads="1"/>
          </p:cNvSpPr>
          <p:nvPr/>
        </p:nvSpPr>
        <p:spPr bwMode="auto">
          <a:xfrm>
            <a:off x="1295400" y="2590800"/>
            <a:ext cx="588645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0 0 0 1 1 1 0 0 0 0 1 1 1 1 0 0 0 0 1</a:t>
            </a:r>
          </a:p>
          <a:p>
            <a:r>
              <a:rPr lang="en-US" sz="2400">
                <a:latin typeface="Verdana" pitchFamily="34" charset="0"/>
              </a:rPr>
              <a:t>0 0 0 1 1 1 1 0 0 0 1 1 1 1 0 0 0 1 1</a:t>
            </a:r>
          </a:p>
          <a:p>
            <a:r>
              <a:rPr lang="en-US" sz="2400">
                <a:latin typeface="Verdana" pitchFamily="34" charset="0"/>
              </a:rPr>
              <a:t>0 0 0 1 1 1 1 1 0 0 1 1 1 1 0 0 1 1 1</a:t>
            </a:r>
          </a:p>
          <a:p>
            <a:r>
              <a:rPr lang="en-US" sz="2400">
                <a:latin typeface="Verdana" pitchFamily="34" charset="0"/>
              </a:rPr>
              <a:t>0 0 0 1 1 1 1 1 1 0 1 1 1 1 0 0 1 1 1</a:t>
            </a:r>
          </a:p>
          <a:p>
            <a:r>
              <a:rPr lang="en-US" sz="2400">
                <a:latin typeface="Verdana" pitchFamily="34" charset="0"/>
              </a:rPr>
              <a:t>0 0 0 1 1 1 1 1 1 </a:t>
            </a:r>
            <a:r>
              <a:rPr lang="en-US" sz="2400" b="1">
                <a:solidFill>
                  <a:srgbClr val="C00000"/>
                </a:solidFill>
                <a:latin typeface="Verdana" pitchFamily="34" charset="0"/>
              </a:rPr>
              <a:t>1</a:t>
            </a:r>
            <a:r>
              <a:rPr lang="en-US" sz="2400">
                <a:latin typeface="Verdana" pitchFamily="34" charset="0"/>
              </a:rPr>
              <a:t> 1 1 1 1 0 0 1 1 1</a:t>
            </a:r>
          </a:p>
          <a:p>
            <a:r>
              <a:rPr lang="en-US" sz="2400">
                <a:latin typeface="Verdana" pitchFamily="34" charset="0"/>
              </a:rPr>
              <a:t>0 0 0 1 1 1 1 1 1 1 1 1 1 1 0 0 1 1 1</a:t>
            </a:r>
          </a:p>
          <a:p>
            <a:r>
              <a:rPr lang="en-US" sz="2400">
                <a:latin typeface="Verdana" pitchFamily="34" charset="0"/>
              </a:rPr>
              <a:t>0 0 0 1 1 1 1 1 1 1 1 1 1 1 </a:t>
            </a:r>
            <a:r>
              <a:rPr lang="en-US" sz="2400" b="1">
                <a:solidFill>
                  <a:srgbClr val="C00000"/>
                </a:solidFill>
                <a:latin typeface="Verdana" pitchFamily="34" charset="0"/>
              </a:rPr>
              <a:t>1 1</a:t>
            </a:r>
            <a:r>
              <a:rPr lang="en-US" sz="2400">
                <a:latin typeface="Verdana" pitchFamily="34" charset="0"/>
              </a:rPr>
              <a:t> 1 1 1</a:t>
            </a:r>
          </a:p>
          <a:p>
            <a:r>
              <a:rPr lang="en-US" sz="2400">
                <a:latin typeface="Verdana" pitchFamily="34" charset="0"/>
              </a:rPr>
              <a:t>0 0 0 1 1 1 1 1 1 1 1 1 1 1 1 1 1 1 1</a:t>
            </a:r>
          </a:p>
          <a:p>
            <a:r>
              <a:rPr lang="en-US" sz="2400">
                <a:latin typeface="Verdana" pitchFamily="34" charset="0"/>
              </a:rPr>
              <a:t>0 0 0 1 1 1 1 1 1 0 0 0 0 0 1 1 1 1 1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286000" y="1981200"/>
            <a:ext cx="3549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Original Binary Image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571500" y="4305300"/>
            <a:ext cx="3276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>
            <a:off x="2209800" y="5943600"/>
            <a:ext cx="1752600" cy="158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771900" y="57531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6200000" flipV="1">
            <a:off x="5410200" y="4267200"/>
            <a:ext cx="32766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6781800" y="26670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6629400" y="28194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10800000">
            <a:off x="6477000" y="29718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286500" y="31623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10800000">
            <a:off x="6172200" y="33528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48300" y="40767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5562600" y="4800600"/>
            <a:ext cx="609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 flipH="1" flipV="1">
            <a:off x="4495800" y="37338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>
            <a:off x="4343400" y="2667000"/>
            <a:ext cx="1219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3619500" y="3390900"/>
            <a:ext cx="1447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0800000">
            <a:off x="4038600" y="41148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3848100" y="39243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0800000">
            <a:off x="3733800" y="37338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543300" y="35433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10800000">
            <a:off x="3429000" y="33528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H="1" flipV="1">
            <a:off x="3276600" y="32004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10800000">
            <a:off x="3124200" y="3048000"/>
            <a:ext cx="304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 flipH="1" flipV="1">
            <a:off x="2933700" y="28575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2209800" y="2667000"/>
            <a:ext cx="914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3962400" y="55626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5400000">
            <a:off x="5372100" y="5753100"/>
            <a:ext cx="381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5562600" y="5943600"/>
            <a:ext cx="152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E1B5DB-ACB3-48F2-89C9-50C71EBC55D7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09625"/>
            <a:ext cx="8229600" cy="608013"/>
          </a:xfrm>
        </p:spPr>
        <p:txBody>
          <a:bodyPr>
            <a:normAutofit fontScale="90000"/>
          </a:bodyPr>
          <a:lstStyle/>
          <a:p>
            <a:r>
              <a:rPr lang="en-US" smtClean="0"/>
              <a:t>Equivalent Labels</a:t>
            </a:r>
          </a:p>
        </p:txBody>
      </p:sp>
      <p:sp>
        <p:nvSpPr>
          <p:cNvPr id="20484" name="Text Box 3"/>
          <p:cNvSpPr txBox="1">
            <a:spLocks noChangeArrowheads="1"/>
          </p:cNvSpPr>
          <p:nvPr/>
        </p:nvSpPr>
        <p:spPr bwMode="auto">
          <a:xfrm>
            <a:off x="1295400" y="2667000"/>
            <a:ext cx="5062538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Algerian" pitchFamily="82" charset="0"/>
              </a:rPr>
              <a:t>0 0 0 1 1 1 0 0 0 0 2 2 2 2 0 0 0 0 3</a:t>
            </a:r>
          </a:p>
          <a:p>
            <a:r>
              <a:rPr lang="en-US" sz="2400">
                <a:latin typeface="Algerian" pitchFamily="82" charset="0"/>
              </a:rPr>
              <a:t>0 0 0 1 1 1 1 0 0 0 2 2 2 2 0 0 0 3 3</a:t>
            </a:r>
          </a:p>
          <a:p>
            <a:r>
              <a:rPr lang="en-US" sz="2400">
                <a:latin typeface="Algerian" pitchFamily="82" charset="0"/>
              </a:rPr>
              <a:t>0 0 0 1 1 1 1 1 0 0 2 2 2 2 0 0 3 3 3</a:t>
            </a:r>
          </a:p>
          <a:p>
            <a:r>
              <a:rPr lang="en-US" sz="2400">
                <a:latin typeface="Algerian" pitchFamily="82" charset="0"/>
              </a:rPr>
              <a:t>0 0 0 1 1 1 1 1 1 0 2 2 2 2 0 0 3 3 3</a:t>
            </a:r>
          </a:p>
          <a:p>
            <a:r>
              <a:rPr lang="en-US" sz="2400">
                <a:latin typeface="Algerian" pitchFamily="82" charset="0"/>
              </a:rPr>
              <a:t>0 0 0 1 1 1 1 1 1 </a:t>
            </a:r>
            <a:r>
              <a:rPr lang="en-US" sz="2400" b="1">
                <a:solidFill>
                  <a:srgbClr val="C00000"/>
                </a:solidFill>
                <a:latin typeface="Algerian" pitchFamily="82" charset="0"/>
              </a:rPr>
              <a:t>1</a:t>
            </a:r>
            <a:r>
              <a:rPr lang="en-US" sz="2400">
                <a:solidFill>
                  <a:srgbClr val="02D6E6"/>
                </a:solidFill>
                <a:latin typeface="Algerian" pitchFamily="82" charset="0"/>
              </a:rPr>
              <a:t> </a:t>
            </a:r>
            <a:r>
              <a:rPr lang="en-US" sz="2400">
                <a:latin typeface="Algerian" pitchFamily="82" charset="0"/>
              </a:rPr>
              <a:t>1 1 1 1 0 0 3 3 3</a:t>
            </a:r>
          </a:p>
          <a:p>
            <a:r>
              <a:rPr lang="en-US" sz="2400">
                <a:latin typeface="Algerian" pitchFamily="82" charset="0"/>
              </a:rPr>
              <a:t>0 0 0 1 1 1 1 1 1 1 1 1 1 1 0 0 3 3 3</a:t>
            </a:r>
          </a:p>
          <a:p>
            <a:r>
              <a:rPr lang="en-US" sz="2400">
                <a:latin typeface="Algerian" pitchFamily="82" charset="0"/>
              </a:rPr>
              <a:t>0 0 0 1 1 1 1 1 1 1 1 1 1 1 </a:t>
            </a:r>
            <a:r>
              <a:rPr lang="en-US" sz="2400" b="1">
                <a:solidFill>
                  <a:srgbClr val="C00000"/>
                </a:solidFill>
                <a:latin typeface="Algerian" pitchFamily="82" charset="0"/>
              </a:rPr>
              <a:t>1 1</a:t>
            </a:r>
            <a:r>
              <a:rPr lang="en-US" sz="2400">
                <a:latin typeface="Algerian" pitchFamily="82" charset="0"/>
              </a:rPr>
              <a:t> 1 1 1</a:t>
            </a:r>
          </a:p>
          <a:p>
            <a:r>
              <a:rPr lang="en-US" sz="2400">
                <a:latin typeface="Algerian" pitchFamily="82" charset="0"/>
              </a:rPr>
              <a:t>0 0 0 1 1 1 1 1 1 1 1 1 1 1 1 1 1 1 1</a:t>
            </a:r>
          </a:p>
          <a:p>
            <a:r>
              <a:rPr lang="en-US" sz="2400">
                <a:latin typeface="Algerian" pitchFamily="82" charset="0"/>
              </a:rPr>
              <a:t>0 0 0 1 1 1 1 1 1 0 0 0 0 0 1 1 1 1 1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2438400" y="1600200"/>
            <a:ext cx="452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The Labeling Process: </a:t>
            </a:r>
          </a:p>
          <a:p>
            <a:r>
              <a:rPr lang="en-US" sz="2400">
                <a:latin typeface="Verdana" pitchFamily="34" charset="0"/>
              </a:rPr>
              <a:t>Left to Right, Top to Bottom</a:t>
            </a: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6765925" y="2778125"/>
            <a:ext cx="963613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Verdana" pitchFamily="34" charset="0"/>
              </a:rPr>
              <a:t>1 </a:t>
            </a:r>
            <a:r>
              <a:rPr lang="en-US" sz="2400">
                <a:latin typeface="Verdana" pitchFamily="34" charset="0"/>
                <a:sym typeface="Symbol" pitchFamily="18" charset="2"/>
              </a:rPr>
              <a:t> 2</a:t>
            </a:r>
          </a:p>
          <a:p>
            <a:r>
              <a:rPr lang="en-US" sz="2400">
                <a:latin typeface="Verdana" pitchFamily="34" charset="0"/>
                <a:sym typeface="Symbol" pitchFamily="18" charset="2"/>
              </a:rPr>
              <a:t>1  3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447800" y="2590800"/>
            <a:ext cx="464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6DF0C6-854F-4A80-9C20-4D63F05E8E3B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06463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en-US" sz="3600" smtClean="0"/>
              <a:t>Labeling shown as Pseudo-Color</a:t>
            </a:r>
          </a:p>
        </p:txBody>
      </p:sp>
      <p:pic>
        <p:nvPicPr>
          <p:cNvPr id="26628" name="Picture 3" descr="kidne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2087563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4" descr="kidney-regions-s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05740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5" descr="TN_greenlake25_scaled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419600"/>
            <a:ext cx="292576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6" descr="TN_greenlake25_scaled_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19600"/>
            <a:ext cx="2925763" cy="195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7070725" y="2216150"/>
            <a:ext cx="17335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connected</a:t>
            </a:r>
          </a:p>
          <a:p>
            <a:r>
              <a:rPr lang="en-US" sz="2000">
                <a:latin typeface="Verdana" pitchFamily="34" charset="0"/>
              </a:rPr>
              <a:t>components</a:t>
            </a:r>
          </a:p>
          <a:p>
            <a:r>
              <a:rPr lang="en-US" sz="2000">
                <a:latin typeface="Verdana" pitchFamily="34" charset="0"/>
              </a:rPr>
              <a:t>of 1’s from</a:t>
            </a:r>
          </a:p>
          <a:p>
            <a:r>
              <a:rPr lang="en-US" sz="2000">
                <a:latin typeface="Verdana" pitchFamily="34" charset="0"/>
              </a:rPr>
              <a:t>thresholded</a:t>
            </a:r>
          </a:p>
          <a:p>
            <a:r>
              <a:rPr lang="en-US" sz="2000">
                <a:latin typeface="Verdana" pitchFamily="34" charset="0"/>
              </a:rPr>
              <a:t>image</a:t>
            </a: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7410450" y="4800600"/>
            <a:ext cx="1733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Verdana" pitchFamily="34" charset="0"/>
              </a:rPr>
              <a:t>connected</a:t>
            </a:r>
          </a:p>
          <a:p>
            <a:r>
              <a:rPr lang="en-US" sz="2000">
                <a:latin typeface="Verdana" pitchFamily="34" charset="0"/>
              </a:rPr>
              <a:t>components</a:t>
            </a:r>
          </a:p>
          <a:p>
            <a:r>
              <a:rPr lang="en-US" sz="2000">
                <a:latin typeface="Verdana" pitchFamily="34" charset="0"/>
              </a:rPr>
              <a:t>of cluster</a:t>
            </a:r>
          </a:p>
          <a:p>
            <a:r>
              <a:rPr lang="en-US" sz="2000">
                <a:latin typeface="Verdana" pitchFamily="34" charset="0"/>
              </a:rPr>
              <a:t>labels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Matlab</a:t>
            </a:r>
            <a:r>
              <a:rPr lang="en-US" dirty="0" smtClean="0"/>
              <a:t> Exercise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14" y="1219199"/>
            <a:ext cx="7640933" cy="550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94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6039147"/>
            <a:ext cx="32777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</a:t>
            </a:r>
            <a:r>
              <a:rPr lang="en-US" sz="2400" dirty="0" smtClean="0">
                <a:solidFill>
                  <a:srgbClr val="FF0000"/>
                </a:solidFill>
              </a:rPr>
              <a:t>riginal image kidney.jpg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3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 Abdomen Image Example</a:t>
            </a:r>
            <a:endParaRPr lang="en-US" dirty="0"/>
          </a:p>
        </p:txBody>
      </p:sp>
      <p:pic>
        <p:nvPicPr>
          <p:cNvPr id="3" name="Picture 2" descr="kid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295400"/>
            <a:ext cx="2209800" cy="2209800"/>
          </a:xfrm>
          <a:prstGeom prst="rect">
            <a:avLst/>
          </a:prstGeom>
        </p:spPr>
      </p:pic>
      <p:pic>
        <p:nvPicPr>
          <p:cNvPr id="4" name="Picture 3" descr="kideq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1219200"/>
            <a:ext cx="2752724" cy="2459881"/>
          </a:xfrm>
          <a:prstGeom prst="rect">
            <a:avLst/>
          </a:prstGeom>
        </p:spPr>
      </p:pic>
      <p:pic>
        <p:nvPicPr>
          <p:cNvPr id="5" name="Picture 4" descr="h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71600" y="3657600"/>
            <a:ext cx="3048000" cy="2286000"/>
          </a:xfrm>
          <a:prstGeom prst="rect">
            <a:avLst/>
          </a:prstGeom>
        </p:spPr>
      </p:pic>
      <p:pic>
        <p:nvPicPr>
          <p:cNvPr id="6" name="Picture 5" descr="h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657600"/>
            <a:ext cx="3048000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81200" y="5791200"/>
            <a:ext cx="4936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original image              equalized image</a:t>
            </a:r>
            <a:endParaRPr lang="en-US" sz="2400" dirty="0"/>
          </a:p>
          <a:p>
            <a:r>
              <a:rPr lang="en-US" sz="2400" dirty="0" smtClean="0"/>
              <a:t>and histogram              and histogram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400" y="5925165"/>
            <a:ext cx="4395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esult of </a:t>
            </a:r>
            <a:r>
              <a:rPr lang="en-US" sz="2400" dirty="0" err="1" smtClean="0">
                <a:solidFill>
                  <a:srgbClr val="FF0000"/>
                </a:solidFill>
              </a:rPr>
              <a:t>thresholding</a:t>
            </a:r>
            <a:r>
              <a:rPr lang="en-US" sz="2400" dirty="0" smtClean="0">
                <a:solidFill>
                  <a:srgbClr val="FF0000"/>
                </a:solidFill>
              </a:rPr>
              <a:t> pixels &gt; 128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73888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26623" y="5848647"/>
            <a:ext cx="5090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esult of opening with a disk of radius 8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9054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05486" y="5779333"/>
            <a:ext cx="333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and closing with </a:t>
            </a:r>
            <a:r>
              <a:rPr lang="en-US" dirty="0" smtClean="0">
                <a:solidFill>
                  <a:srgbClr val="FF0000"/>
                </a:solidFill>
              </a:rPr>
              <a:t>a disk </a:t>
            </a:r>
            <a:r>
              <a:rPr lang="en-US" dirty="0">
                <a:solidFill>
                  <a:srgbClr val="FF0000"/>
                </a:solidFill>
              </a:rPr>
              <a:t>of radius </a:t>
            </a: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017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925" y="547687"/>
            <a:ext cx="6534150" cy="57626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5334000"/>
            <a:ext cx="5336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</a:t>
            </a:r>
            <a:r>
              <a:rPr lang="en-US" sz="2400" dirty="0" smtClean="0">
                <a:solidFill>
                  <a:srgbClr val="FF0000"/>
                </a:solidFill>
              </a:rPr>
              <a:t>esult of connected components labeling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nd coloring the labels.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Warmup Exercise: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You do NOT turn anything in, but we can discuss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551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 </a:t>
            </a:r>
            <a:r>
              <a:rPr lang="en-US" dirty="0" err="1" smtClean="0"/>
              <a:t>Matlab</a:t>
            </a:r>
            <a:r>
              <a:rPr lang="en-US" dirty="0" smtClean="0"/>
              <a:t> to run this script and get the same outputs. </a:t>
            </a:r>
          </a:p>
          <a:p>
            <a:r>
              <a:rPr lang="en-US" dirty="0" smtClean="0"/>
              <a:t>Try playing around with parameters to see what you get.</a:t>
            </a:r>
          </a:p>
          <a:p>
            <a:r>
              <a:rPr lang="en-US" dirty="0" smtClean="0"/>
              <a:t>Try the other two images that were part of the 2011 first assignment.</a:t>
            </a:r>
          </a:p>
          <a:p>
            <a:r>
              <a:rPr lang="en-US" dirty="0" smtClean="0"/>
              <a:t>The 2011 assignment is here: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courses.cs.washington.edu/courses/cse577/17au/assignments/warmup.html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2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Images and Histograms*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600200" y="1828800"/>
            <a:ext cx="5572125" cy="2170113"/>
            <a:chOff x="1680" y="10569"/>
            <a:chExt cx="8776" cy="3416"/>
          </a:xfrm>
        </p:grpSpPr>
        <p:pic>
          <p:nvPicPr>
            <p:cNvPr id="3379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80" y="10590"/>
              <a:ext cx="4261" cy="33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00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0" y="10569"/>
              <a:ext cx="4306" cy="3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00200" y="3962400"/>
            <a:ext cx="6048375" cy="2143125"/>
            <a:chOff x="1680" y="5865"/>
            <a:chExt cx="9526" cy="3375"/>
          </a:xfrm>
        </p:grpSpPr>
        <p:pic>
          <p:nvPicPr>
            <p:cNvPr id="33797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680" y="5964"/>
              <a:ext cx="4306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8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00" y="5865"/>
              <a:ext cx="4306" cy="3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2667000" y="1600200"/>
            <a:ext cx="3419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CT                                   MRI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6248400"/>
            <a:ext cx="4085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*from Medical Image Analysis by </a:t>
            </a:r>
            <a:r>
              <a:rPr lang="en-US" dirty="0" err="1" smtClean="0"/>
              <a:t>Dhawan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Histogram Equalization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0" y="1752600"/>
            <a:ext cx="5867400" cy="4665663"/>
            <a:chOff x="1785" y="1425"/>
            <a:chExt cx="9241" cy="7348"/>
          </a:xfrm>
        </p:grpSpPr>
        <p:pic>
          <p:nvPicPr>
            <p:cNvPr id="205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00" y="1440"/>
              <a:ext cx="3586" cy="3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5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95" y="1425"/>
              <a:ext cx="3766" cy="3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6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85" y="5520"/>
              <a:ext cx="4306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720" y="5533"/>
              <a:ext cx="4306" cy="3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3395663" y="2957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Averaging and Subtraction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3D1D5-4FB0-4ACB-AEE5-692ADCD3E72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66800" y="1600200"/>
            <a:ext cx="706154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 If images are noisy, multiple images may be taken and</a:t>
            </a:r>
          </a:p>
          <a:p>
            <a:r>
              <a:rPr lang="en-US" sz="2400" dirty="0" smtClean="0"/>
              <a:t>   averaged to produce a new image that is smoothed.</a:t>
            </a:r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 Image subtraction to show differences over time or</a:t>
            </a:r>
          </a:p>
          <a:p>
            <a:r>
              <a:rPr lang="en-US" sz="2400" dirty="0" smtClean="0"/>
              <a:t>   with and without a dye or tracer.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0" y="227483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8125" t="31250" r="15000" b="46875"/>
          <a:stretch>
            <a:fillRect/>
          </a:stretch>
        </p:blipFill>
        <p:spPr bwMode="auto">
          <a:xfrm>
            <a:off x="1295400" y="3810000"/>
            <a:ext cx="6934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40280" y="3611881"/>
            <a:ext cx="4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3561517"/>
            <a:ext cx="5835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wo separate images                                               subtraction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3115</Words>
  <Application>Microsoft Office PowerPoint</Application>
  <PresentationFormat>On-screen Show (4:3)</PresentationFormat>
  <Paragraphs>613</Paragraphs>
  <Slides>64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5" baseType="lpstr">
      <vt:lpstr>Algerian</vt:lpstr>
      <vt:lpstr>Arial</vt:lpstr>
      <vt:lpstr>Calibri</vt:lpstr>
      <vt:lpstr>Symbol</vt:lpstr>
      <vt:lpstr>Times New Roman</vt:lpstr>
      <vt:lpstr>Verdana</vt:lpstr>
      <vt:lpstr>Wingdings</vt:lpstr>
      <vt:lpstr>Office Theme</vt:lpstr>
      <vt:lpstr>Equation</vt:lpstr>
      <vt:lpstr>Microsoft Equation 3.0</vt:lpstr>
      <vt:lpstr>Picture</vt:lpstr>
      <vt:lpstr>Common Low-level Operations for Processing &amp; Enhancement</vt:lpstr>
      <vt:lpstr>Histogram Equalization</vt:lpstr>
      <vt:lpstr>Example of Normalization</vt:lpstr>
      <vt:lpstr>Histogram Equalization Operator</vt:lpstr>
      <vt:lpstr>Small Example</vt:lpstr>
      <vt:lpstr>CT  Abdomen Image Example</vt:lpstr>
      <vt:lpstr> Images and Histograms*</vt:lpstr>
      <vt:lpstr>Histogram Equalization</vt:lpstr>
      <vt:lpstr>Image Averaging and Subtraction</vt:lpstr>
      <vt:lpstr>Image Averaging Masks</vt:lpstr>
      <vt:lpstr>Weighted Image Averaging</vt:lpstr>
      <vt:lpstr>Median Filter</vt:lpstr>
      <vt:lpstr>Laplacian: Second Order Gradient for Edge Detection</vt:lpstr>
      <vt:lpstr>Image Sharpening with Laplacian</vt:lpstr>
      <vt:lpstr>Micro-calcification Enhancement*</vt:lpstr>
      <vt:lpstr>Frequency-Domain Methods</vt:lpstr>
      <vt:lpstr>Fourier Transform Basics</vt:lpstr>
      <vt:lpstr>Complex Numbers (Review)</vt:lpstr>
      <vt:lpstr>Complex Exponentials</vt:lpstr>
      <vt:lpstr>nth roots of unity for n = 8</vt:lpstr>
      <vt:lpstr>Orthogonal Basis</vt:lpstr>
      <vt:lpstr>1D Discrete Fourier Transform</vt:lpstr>
      <vt:lpstr>2D Discrete Fourier Transform</vt:lpstr>
      <vt:lpstr>Filtering with the Fourier Transform</vt:lpstr>
      <vt:lpstr>PowerPoint Presentation</vt:lpstr>
      <vt:lpstr>PowerPoint Presentation</vt:lpstr>
      <vt:lpstr>Low-Pass Filtering</vt:lpstr>
      <vt:lpstr>High-Pass Filtering</vt:lpstr>
      <vt:lpstr>Wavelet Transform</vt:lpstr>
      <vt:lpstr>Basics of Wavelets*</vt:lpstr>
      <vt:lpstr>How the Haar Wavelet Transform Works in 1D</vt:lpstr>
      <vt:lpstr>PowerPoint Presentation</vt:lpstr>
      <vt:lpstr>Idea of the Wavelet Hierarchy</vt:lpstr>
      <vt:lpstr>Haar Wavelet Decomposition  of [9 7 3 5]</vt:lpstr>
      <vt:lpstr>Two-Dimensional Haar Wavelet Transform: Standard Decomposition</vt:lpstr>
      <vt:lpstr>Wavelet Decomposition of MRI Brain Image</vt:lpstr>
      <vt:lpstr> Binary Image Analysis  </vt:lpstr>
      <vt:lpstr>Example: red blood cell image</vt:lpstr>
      <vt:lpstr>Results of analysis</vt:lpstr>
      <vt:lpstr>Useful Operations</vt:lpstr>
      <vt:lpstr>Thresholding</vt:lpstr>
      <vt:lpstr>Histogram-Directed Thresholding</vt:lpstr>
      <vt:lpstr>Automatic Thresholding: Otsu’s Method</vt:lpstr>
      <vt:lpstr>Computing Within-Group Variance</vt:lpstr>
      <vt:lpstr>Thresholding Example</vt:lpstr>
      <vt:lpstr>PowerPoint Presentation</vt:lpstr>
      <vt:lpstr> Erosion</vt:lpstr>
      <vt:lpstr>Structuring Elements</vt:lpstr>
      <vt:lpstr>Dilation with Structuring Elements</vt:lpstr>
      <vt:lpstr>Erosion with Structuring Elements</vt:lpstr>
      <vt:lpstr>Opening and Closing</vt:lpstr>
      <vt:lpstr>PowerPoint Presentation</vt:lpstr>
      <vt:lpstr>Connected Components Labeling</vt:lpstr>
      <vt:lpstr>Methods for CC Analysis</vt:lpstr>
      <vt:lpstr>Equivalent Labels</vt:lpstr>
      <vt:lpstr>Equivalent Labels</vt:lpstr>
      <vt:lpstr>Labeling shown as Pseudo-Color</vt:lpstr>
      <vt:lpstr>Matlab Exercise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Warmup Exercise: You do NOT turn anything in, but we can discuss results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Low-level Operations</dc:title>
  <dc:creator>Linda Shapiro</dc:creator>
  <cp:lastModifiedBy>Linda Shapiro</cp:lastModifiedBy>
  <cp:revision>97</cp:revision>
  <dcterms:created xsi:type="dcterms:W3CDTF">2011-08-30T23:39:39Z</dcterms:created>
  <dcterms:modified xsi:type="dcterms:W3CDTF">2017-10-02T17:19:52Z</dcterms:modified>
</cp:coreProperties>
</file>